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6" r:id="rId1"/>
    <p:sldMasterId id="2147484244" r:id="rId2"/>
    <p:sldMasterId id="2147484286" r:id="rId3"/>
    <p:sldMasterId id="2147484385" r:id="rId4"/>
  </p:sldMasterIdLst>
  <p:notesMasterIdLst>
    <p:notesMasterId r:id="rId49"/>
  </p:notesMasterIdLst>
  <p:handoutMasterIdLst>
    <p:handoutMasterId r:id="rId50"/>
  </p:handoutMasterIdLst>
  <p:sldIdLst>
    <p:sldId id="570" r:id="rId5"/>
    <p:sldId id="571" r:id="rId6"/>
    <p:sldId id="572" r:id="rId7"/>
    <p:sldId id="573" r:id="rId8"/>
    <p:sldId id="574" r:id="rId9"/>
    <p:sldId id="575" r:id="rId10"/>
    <p:sldId id="576" r:id="rId11"/>
    <p:sldId id="577" r:id="rId12"/>
    <p:sldId id="578" r:id="rId13"/>
    <p:sldId id="579" r:id="rId14"/>
    <p:sldId id="580" r:id="rId15"/>
    <p:sldId id="581" r:id="rId16"/>
    <p:sldId id="582" r:id="rId17"/>
    <p:sldId id="583" r:id="rId18"/>
    <p:sldId id="584" r:id="rId19"/>
    <p:sldId id="585" r:id="rId20"/>
    <p:sldId id="586" r:id="rId21"/>
    <p:sldId id="587" r:id="rId22"/>
    <p:sldId id="588" r:id="rId23"/>
    <p:sldId id="589" r:id="rId24"/>
    <p:sldId id="590" r:id="rId25"/>
    <p:sldId id="591" r:id="rId26"/>
    <p:sldId id="592" r:id="rId27"/>
    <p:sldId id="593" r:id="rId28"/>
    <p:sldId id="594" r:id="rId29"/>
    <p:sldId id="595" r:id="rId30"/>
    <p:sldId id="596" r:id="rId31"/>
    <p:sldId id="597" r:id="rId32"/>
    <p:sldId id="598" r:id="rId33"/>
    <p:sldId id="599" r:id="rId34"/>
    <p:sldId id="600" r:id="rId35"/>
    <p:sldId id="601" r:id="rId36"/>
    <p:sldId id="602" r:id="rId37"/>
    <p:sldId id="603" r:id="rId38"/>
    <p:sldId id="604" r:id="rId39"/>
    <p:sldId id="605" r:id="rId40"/>
    <p:sldId id="606" r:id="rId41"/>
    <p:sldId id="607" r:id="rId42"/>
    <p:sldId id="608" r:id="rId43"/>
    <p:sldId id="609" r:id="rId44"/>
    <p:sldId id="610" r:id="rId45"/>
    <p:sldId id="611" r:id="rId46"/>
    <p:sldId id="612" r:id="rId47"/>
    <p:sldId id="613" r:id="rId48"/>
  </p:sldIdLst>
  <p:sldSz cx="12192000" cy="6858000"/>
  <p:notesSz cx="6858000" cy="9296400"/>
  <p:custDataLst>
    <p:tags r:id="rId5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7CA295"/>
    <a:srgbClr val="006699"/>
    <a:srgbClr val="1F497D"/>
    <a:srgbClr val="8EA7A8"/>
    <a:srgbClr val="5482AB"/>
    <a:srgbClr val="B3E365"/>
    <a:srgbClr val="005288"/>
    <a:srgbClr val="F6BD88"/>
    <a:srgbClr val="F4B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122" autoAdjust="0"/>
    <p:restoredTop sz="94707" autoAdjust="0"/>
  </p:normalViewPr>
  <p:slideViewPr>
    <p:cSldViewPr>
      <p:cViewPr varScale="1">
        <p:scale>
          <a:sx n="82" d="100"/>
          <a:sy n="82" d="100"/>
        </p:scale>
        <p:origin x="456"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371"/>
    </p:cViewPr>
  </p:sorterViewPr>
  <p:notesViewPr>
    <p:cSldViewPr>
      <p:cViewPr varScale="1">
        <p:scale>
          <a:sx n="66" d="100"/>
          <a:sy n="66" d="100"/>
        </p:scale>
        <p:origin x="-3282"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8"/>
            <a:ext cx="2971121" cy="464503"/>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5316" y="8"/>
            <a:ext cx="2971121" cy="464503"/>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AE8C1ED-BD07-4104-892B-527930F54D69}" type="datetimeFigureOut">
              <a:rPr lang="en-US"/>
              <a:pPr>
                <a:defRPr/>
              </a:pPr>
              <a:t>12/17/2018</a:t>
            </a:fld>
            <a:endParaRPr lang="en-US"/>
          </a:p>
        </p:txBody>
      </p:sp>
      <p:sp>
        <p:nvSpPr>
          <p:cNvPr id="4" name="Footer Placeholder 3"/>
          <p:cNvSpPr>
            <a:spLocks noGrp="1"/>
          </p:cNvSpPr>
          <p:nvPr>
            <p:ph type="ftr" sz="quarter" idx="2"/>
          </p:nvPr>
        </p:nvSpPr>
        <p:spPr>
          <a:xfrm>
            <a:off x="4" y="8830321"/>
            <a:ext cx="2971121" cy="464503"/>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5316" y="8830321"/>
            <a:ext cx="2971121" cy="464503"/>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1E5E32E-FE64-408A-89BE-94D0CE84C093}" type="slidenum">
              <a:rPr lang="en-US"/>
              <a:pPr>
                <a:defRPr/>
              </a:pPr>
              <a:t>‹#›</a:t>
            </a:fld>
            <a:endParaRPr lang="en-US"/>
          </a:p>
        </p:txBody>
      </p:sp>
    </p:spTree>
    <p:extLst>
      <p:ext uri="{BB962C8B-B14F-4D97-AF65-F5344CB8AC3E}">
        <p14:creationId xmlns:p14="http://schemas.microsoft.com/office/powerpoint/2010/main" val="344054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972687" cy="46450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3747" y="8"/>
            <a:ext cx="2972686" cy="46450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4E52702-93EB-4574-9B14-A3EDA8703F3B}" type="datetimeFigureOut">
              <a:rPr lang="en-US"/>
              <a:pPr>
                <a:defRPr/>
              </a:pPr>
              <a:t>12/17/2018</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647" y="4416743"/>
            <a:ext cx="5486714" cy="41821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7" y="8830321"/>
            <a:ext cx="2972687" cy="46450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3747" y="8830321"/>
            <a:ext cx="2972686" cy="46450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0EB017E-2789-45C4-AE7C-E65589A80760}" type="slidenum">
              <a:rPr lang="en-US"/>
              <a:pPr>
                <a:defRPr/>
              </a:pPr>
              <a:t>‹#›</a:t>
            </a:fld>
            <a:endParaRPr lang="en-US"/>
          </a:p>
        </p:txBody>
      </p:sp>
    </p:spTree>
    <p:extLst>
      <p:ext uri="{BB962C8B-B14F-4D97-AF65-F5344CB8AC3E}">
        <p14:creationId xmlns:p14="http://schemas.microsoft.com/office/powerpoint/2010/main" val="3890819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54013"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2" y="4489387"/>
            <a:ext cx="5608319" cy="4253103"/>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52090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pitchFamily="34" charset="0"/>
              </a:defRPr>
            </a:lvl1pPr>
            <a:lvl2pPr marL="757066" indent="-291179" eaLnBrk="0" hangingPunct="0">
              <a:defRPr sz="2000">
                <a:solidFill>
                  <a:schemeClr val="bg1"/>
                </a:solidFill>
                <a:latin typeface="Arial" pitchFamily="34" charset="0"/>
              </a:defRPr>
            </a:lvl2pPr>
            <a:lvl3pPr marL="1164717" indent="-232943" eaLnBrk="0" hangingPunct="0">
              <a:defRPr sz="2000">
                <a:solidFill>
                  <a:schemeClr val="bg1"/>
                </a:solidFill>
                <a:latin typeface="Arial" pitchFamily="34" charset="0"/>
              </a:defRPr>
            </a:lvl3pPr>
            <a:lvl4pPr marL="1630604" indent="-232943" eaLnBrk="0" hangingPunct="0">
              <a:defRPr sz="2000">
                <a:solidFill>
                  <a:schemeClr val="bg1"/>
                </a:solidFill>
                <a:latin typeface="Arial" pitchFamily="34" charset="0"/>
              </a:defRPr>
            </a:lvl4pPr>
            <a:lvl5pPr marL="2096491" indent="-232943" eaLnBrk="0" hangingPunct="0">
              <a:defRPr sz="2000">
                <a:solidFill>
                  <a:schemeClr val="bg1"/>
                </a:solidFill>
                <a:latin typeface="Arial" pitchFamily="34" charset="0"/>
              </a:defRPr>
            </a:lvl5pPr>
            <a:lvl6pPr marL="2562377" indent="-232943" eaLnBrk="0" fontAlgn="base" hangingPunct="0">
              <a:spcBef>
                <a:spcPct val="0"/>
              </a:spcBef>
              <a:spcAft>
                <a:spcPct val="0"/>
              </a:spcAft>
              <a:defRPr sz="2000">
                <a:solidFill>
                  <a:schemeClr val="bg1"/>
                </a:solidFill>
                <a:latin typeface="Arial" pitchFamily="34" charset="0"/>
              </a:defRPr>
            </a:lvl6pPr>
            <a:lvl7pPr marL="3028264" indent="-232943" eaLnBrk="0" fontAlgn="base" hangingPunct="0">
              <a:spcBef>
                <a:spcPct val="0"/>
              </a:spcBef>
              <a:spcAft>
                <a:spcPct val="0"/>
              </a:spcAft>
              <a:defRPr sz="2000">
                <a:solidFill>
                  <a:schemeClr val="bg1"/>
                </a:solidFill>
                <a:latin typeface="Arial" pitchFamily="34" charset="0"/>
              </a:defRPr>
            </a:lvl7pPr>
            <a:lvl8pPr marL="3494151" indent="-232943" eaLnBrk="0" fontAlgn="base" hangingPunct="0">
              <a:spcBef>
                <a:spcPct val="0"/>
              </a:spcBef>
              <a:spcAft>
                <a:spcPct val="0"/>
              </a:spcAft>
              <a:defRPr sz="2000">
                <a:solidFill>
                  <a:schemeClr val="bg1"/>
                </a:solidFill>
                <a:latin typeface="Arial" pitchFamily="34" charset="0"/>
              </a:defRPr>
            </a:lvl8pPr>
            <a:lvl9pPr marL="3960038" indent="-232943" eaLnBrk="0" fontAlgn="base" hangingPunct="0">
              <a:spcBef>
                <a:spcPct val="0"/>
              </a:spcBef>
              <a:spcAft>
                <a:spcPct val="0"/>
              </a:spcAft>
              <a:defRPr sz="2000">
                <a:solidFill>
                  <a:schemeClr val="bg1"/>
                </a:solidFill>
                <a:latin typeface="Arial" pitchFamily="34" charset="0"/>
              </a:defRPr>
            </a:lvl9pPr>
          </a:lstStyle>
          <a:p>
            <a:pPr eaLnBrk="1" hangingPunct="1"/>
            <a:fld id="{A7E53E45-D2AE-403E-99F5-66E2D2220915}" type="slidenum">
              <a:rPr lang="en-US" sz="1200">
                <a:solidFill>
                  <a:prstClr val="black"/>
                </a:solidFill>
              </a:rPr>
              <a:pPr eaLnBrk="1" hangingPunct="1"/>
              <a:t>12</a:t>
            </a:fld>
            <a:endParaRPr lang="en-US" sz="1200">
              <a:solidFill>
                <a:prstClr val="black"/>
              </a:solidFill>
            </a:endParaRPr>
          </a:p>
        </p:txBody>
      </p:sp>
      <p:sp>
        <p:nvSpPr>
          <p:cNvPr id="79875" name="Rectangle 2"/>
          <p:cNvSpPr>
            <a:spLocks noGrp="1" noRot="1" noChangeAspect="1" noChangeArrowheads="1" noTextEdit="1"/>
          </p:cNvSpPr>
          <p:nvPr>
            <p:ph type="sldImg"/>
          </p:nvPr>
        </p:nvSpPr>
        <p:spPr>
          <a:xfrm>
            <a:off x="4064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end result is a stably integrated but transcriptionally silent form of the viral genome in a long lived memory T cell. This is a perfect mechanism for viral persistence - it allows the virus to persist essentially as pure information, unaffected by immune responses or antiretroviral drugs.</a:t>
            </a:r>
          </a:p>
        </p:txBody>
      </p:sp>
    </p:spTree>
    <p:extLst>
      <p:ext uri="{BB962C8B-B14F-4D97-AF65-F5344CB8AC3E}">
        <p14:creationId xmlns:p14="http://schemas.microsoft.com/office/powerpoint/2010/main" val="414501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pitchFamily="34" charset="0"/>
              </a:defRPr>
            </a:lvl1pPr>
            <a:lvl2pPr marL="757066" indent="-291179" eaLnBrk="0" hangingPunct="0">
              <a:defRPr sz="2000">
                <a:solidFill>
                  <a:schemeClr val="bg1"/>
                </a:solidFill>
                <a:latin typeface="Arial" pitchFamily="34" charset="0"/>
              </a:defRPr>
            </a:lvl2pPr>
            <a:lvl3pPr marL="1164717" indent="-232943" eaLnBrk="0" hangingPunct="0">
              <a:defRPr sz="2000">
                <a:solidFill>
                  <a:schemeClr val="bg1"/>
                </a:solidFill>
                <a:latin typeface="Arial" pitchFamily="34" charset="0"/>
              </a:defRPr>
            </a:lvl3pPr>
            <a:lvl4pPr marL="1630604" indent="-232943" eaLnBrk="0" hangingPunct="0">
              <a:defRPr sz="2000">
                <a:solidFill>
                  <a:schemeClr val="bg1"/>
                </a:solidFill>
                <a:latin typeface="Arial" pitchFamily="34" charset="0"/>
              </a:defRPr>
            </a:lvl4pPr>
            <a:lvl5pPr marL="2096491" indent="-232943" eaLnBrk="0" hangingPunct="0">
              <a:defRPr sz="2000">
                <a:solidFill>
                  <a:schemeClr val="bg1"/>
                </a:solidFill>
                <a:latin typeface="Arial" pitchFamily="34" charset="0"/>
              </a:defRPr>
            </a:lvl5pPr>
            <a:lvl6pPr marL="2562377" indent="-232943" eaLnBrk="0" fontAlgn="base" hangingPunct="0">
              <a:spcBef>
                <a:spcPct val="0"/>
              </a:spcBef>
              <a:spcAft>
                <a:spcPct val="0"/>
              </a:spcAft>
              <a:defRPr sz="2000">
                <a:solidFill>
                  <a:schemeClr val="bg1"/>
                </a:solidFill>
                <a:latin typeface="Arial" pitchFamily="34" charset="0"/>
              </a:defRPr>
            </a:lvl6pPr>
            <a:lvl7pPr marL="3028264" indent="-232943" eaLnBrk="0" fontAlgn="base" hangingPunct="0">
              <a:spcBef>
                <a:spcPct val="0"/>
              </a:spcBef>
              <a:spcAft>
                <a:spcPct val="0"/>
              </a:spcAft>
              <a:defRPr sz="2000">
                <a:solidFill>
                  <a:schemeClr val="bg1"/>
                </a:solidFill>
                <a:latin typeface="Arial" pitchFamily="34" charset="0"/>
              </a:defRPr>
            </a:lvl7pPr>
            <a:lvl8pPr marL="3494151" indent="-232943" eaLnBrk="0" fontAlgn="base" hangingPunct="0">
              <a:spcBef>
                <a:spcPct val="0"/>
              </a:spcBef>
              <a:spcAft>
                <a:spcPct val="0"/>
              </a:spcAft>
              <a:defRPr sz="2000">
                <a:solidFill>
                  <a:schemeClr val="bg1"/>
                </a:solidFill>
                <a:latin typeface="Arial" pitchFamily="34" charset="0"/>
              </a:defRPr>
            </a:lvl8pPr>
            <a:lvl9pPr marL="3960038" indent="-232943" eaLnBrk="0" fontAlgn="base" hangingPunct="0">
              <a:spcBef>
                <a:spcPct val="0"/>
              </a:spcBef>
              <a:spcAft>
                <a:spcPct val="0"/>
              </a:spcAft>
              <a:defRPr sz="2000">
                <a:solidFill>
                  <a:schemeClr val="bg1"/>
                </a:solidFill>
                <a:latin typeface="Arial" pitchFamily="34" charset="0"/>
              </a:defRPr>
            </a:lvl9pPr>
          </a:lstStyle>
          <a:p>
            <a:pPr eaLnBrk="1" hangingPunct="1"/>
            <a:fld id="{A7E53E45-D2AE-403E-99F5-66E2D2220915}" type="slidenum">
              <a:rPr lang="en-US" sz="1200">
                <a:solidFill>
                  <a:prstClr val="black"/>
                </a:solidFill>
              </a:rPr>
              <a:pPr eaLnBrk="1" hangingPunct="1"/>
              <a:t>13</a:t>
            </a:fld>
            <a:endParaRPr lang="en-US" sz="1200">
              <a:solidFill>
                <a:prstClr val="black"/>
              </a:solidFill>
            </a:endParaRPr>
          </a:p>
        </p:txBody>
      </p:sp>
      <p:sp>
        <p:nvSpPr>
          <p:cNvPr id="79875" name="Rectangle 2"/>
          <p:cNvSpPr>
            <a:spLocks noGrp="1" noRot="1" noChangeAspect="1" noChangeArrowheads="1" noTextEdit="1"/>
          </p:cNvSpPr>
          <p:nvPr>
            <p:ph type="sldImg"/>
          </p:nvPr>
        </p:nvSpPr>
        <p:spPr>
          <a:xfrm>
            <a:off x="4064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smtClean="0"/>
              <a:t>…If the cell becomes activated in the future, it can begin to produce virus again.  In 1995, our group developed assays to detect these cells in vivo and found that they are present in everybody with HIV infection.  The frequency</a:t>
            </a:r>
            <a:r>
              <a:rPr lang="en-US" baseline="0" dirty="0" smtClean="0"/>
              <a:t> is very low, only about 1 in a million, but…</a:t>
            </a:r>
            <a:endParaRPr lang="en-US" dirty="0" smtClean="0"/>
          </a:p>
          <a:p>
            <a:pPr eaLnBrk="1" hangingPunct="1"/>
            <a:endParaRPr lang="en-US" dirty="0" smtClean="0"/>
          </a:p>
        </p:txBody>
      </p:sp>
    </p:spTree>
    <p:extLst>
      <p:ext uri="{BB962C8B-B14F-4D97-AF65-F5344CB8AC3E}">
        <p14:creationId xmlns:p14="http://schemas.microsoft.com/office/powerpoint/2010/main" val="301864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8D6FCDC-F853-4436-9891-0AC04BA8BA3D}" type="slidenum">
              <a:rPr lang="en-US" smtClean="0">
                <a:solidFill>
                  <a:prstClr val="black"/>
                </a:solidFill>
              </a:rPr>
              <a:pPr/>
              <a:t>14</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xfrm>
            <a:off x="404813" y="696913"/>
            <a:ext cx="6199187" cy="3487737"/>
          </a:xfrm>
          <a:ln/>
        </p:spPr>
      </p:sp>
      <p:sp>
        <p:nvSpPr>
          <p:cNvPr id="66564" name="Rectangle 3"/>
          <p:cNvSpPr>
            <a:spLocks noGrp="1" noChangeArrowheads="1"/>
          </p:cNvSpPr>
          <p:nvPr>
            <p:ph type="body" idx="1"/>
          </p:nvPr>
        </p:nvSpPr>
        <p:spPr>
          <a:xfrm>
            <a:off x="933098" y="4415790"/>
            <a:ext cx="5144206" cy="4183380"/>
          </a:xfrm>
          <a:noFill/>
          <a:ln/>
        </p:spPr>
        <p:txBody>
          <a:bodyPr/>
          <a:lstStyle/>
          <a:p>
            <a:pPr defTabSz="931774">
              <a:defRPr/>
            </a:pPr>
            <a:r>
              <a:rPr lang="en-US" dirty="0" smtClean="0"/>
              <a:t>As you can see from the results of this longitudinal</a:t>
            </a:r>
            <a:r>
              <a:rPr lang="en-US" baseline="0" dirty="0" smtClean="0"/>
              <a:t> study with many patients who were doing well on ART with undetectable plasma virus, t</a:t>
            </a:r>
            <a:r>
              <a:rPr lang="en-US" dirty="0" smtClean="0"/>
              <a:t>he problem</a:t>
            </a:r>
            <a:r>
              <a:rPr lang="en-US" baseline="0" dirty="0" smtClean="0"/>
              <a:t> is that this population of infected cells has in extremely long half life measured in years, not days.  The latent reservoir is the major barrier to eradication…. </a:t>
            </a:r>
            <a:r>
              <a:rPr lang="en-US" dirty="0" smtClean="0"/>
              <a:t>As you can see from the results of this longitudinal</a:t>
            </a:r>
            <a:r>
              <a:rPr lang="en-US" baseline="0" dirty="0" smtClean="0"/>
              <a:t> study with many patients who were doing well on ART with undetectable plasma virus but yet we were able to measure latently infected cells with replication competent virus. As you can see, t</a:t>
            </a:r>
            <a:r>
              <a:rPr lang="en-US" dirty="0" smtClean="0"/>
              <a:t>he problem</a:t>
            </a:r>
            <a:r>
              <a:rPr lang="en-US" baseline="0" dirty="0" smtClean="0"/>
              <a:t> is that this population of infected cells has in extremely long half life measured in years, not days.  The latent reservoir is the major barrier to eradication</a:t>
            </a:r>
            <a:endParaRPr lang="en-US" dirty="0" smtClean="0"/>
          </a:p>
        </p:txBody>
      </p:sp>
    </p:spTree>
    <p:extLst>
      <p:ext uri="{BB962C8B-B14F-4D97-AF65-F5344CB8AC3E}">
        <p14:creationId xmlns:p14="http://schemas.microsoft.com/office/powerpoint/2010/main" val="310067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i="1" dirty="0" smtClean="0"/>
              <a:t>…</a:t>
            </a:r>
            <a:r>
              <a:rPr lang="en-US" baseline="0" dirty="0" smtClean="0"/>
              <a:t>and no matter how long patients have been on treatment, viremia rebounds 2 weeks treatment is stopped. </a:t>
            </a:r>
            <a:endParaRPr lang="en-US" dirty="0" smtClean="0"/>
          </a:p>
          <a:p>
            <a:r>
              <a:rPr lang="en-US" i="1" dirty="0" smtClean="0"/>
              <a:t>There</a:t>
            </a:r>
            <a:r>
              <a:rPr lang="en-US" i="1" baseline="0" dirty="0" smtClean="0"/>
              <a:t>fore tr</a:t>
            </a:r>
            <a:r>
              <a:rPr lang="en-US" i="1" dirty="0" smtClean="0"/>
              <a:t>eatment must be for life</a:t>
            </a:r>
            <a:r>
              <a:rPr lang="en-US" dirty="0" smtClean="0"/>
              <a:t> or</a:t>
            </a:r>
            <a:r>
              <a:rPr lang="en-US" baseline="0" dirty="0" smtClean="0"/>
              <a:t> there will be rebound in viremia to the previous set point and disease progression.  So it all  comes down to preventing rebound of viremia once ART is stopped so that disease progression and transmission don’t occur</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2953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8D6FCDC-F853-4436-9891-0AC04BA8BA3D}" type="slidenum">
              <a:rPr lang="en-US" smtClean="0">
                <a:solidFill>
                  <a:prstClr val="black"/>
                </a:solidFill>
              </a:rPr>
              <a:pPr/>
              <a:t>16</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xfrm>
            <a:off x="404813" y="696913"/>
            <a:ext cx="6199187" cy="3487737"/>
          </a:xfrm>
          <a:ln/>
        </p:spPr>
      </p:sp>
      <p:sp>
        <p:nvSpPr>
          <p:cNvPr id="66564" name="Rectangle 3"/>
          <p:cNvSpPr>
            <a:spLocks noGrp="1" noChangeArrowheads="1"/>
          </p:cNvSpPr>
          <p:nvPr>
            <p:ph type="body" idx="1"/>
          </p:nvPr>
        </p:nvSpPr>
        <p:spPr>
          <a:xfrm>
            <a:off x="933098" y="4415790"/>
            <a:ext cx="5144206" cy="4183380"/>
          </a:xfrm>
          <a:noFill/>
          <a:ln/>
        </p:spPr>
        <p:txBody>
          <a:bodyPr/>
          <a:lstStyle/>
          <a:p>
            <a:pPr eaLnBrk="1" hangingPunct="1"/>
            <a:r>
              <a:rPr lang="en-US" dirty="0" smtClean="0"/>
              <a:t>Our</a:t>
            </a:r>
            <a:r>
              <a:rPr lang="en-US" baseline="0" dirty="0" smtClean="0"/>
              <a:t> original </a:t>
            </a:r>
            <a:r>
              <a:rPr lang="en-US" baseline="0" dirty="0" err="1" smtClean="0"/>
              <a:t>longitundinal</a:t>
            </a:r>
            <a:r>
              <a:rPr lang="en-US" baseline="0" dirty="0" smtClean="0"/>
              <a:t> studies were published in 2003.  Recently, David Margolis has repeated this study.  Many of his patients were on newer regimens, but the results were exactly the same.  This means that all of the remarkable progress in</a:t>
            </a:r>
          </a:p>
          <a:p>
            <a:pPr defTabSz="931774">
              <a:defRPr/>
            </a:pPr>
            <a:r>
              <a:rPr lang="en-US" baseline="0" dirty="0" smtClean="0"/>
              <a:t>This study was published in 2003 but last year , Dr. Margolis and his colleagues published the results of their study in which they also measured  the decay of latently infected resting CD4 cells isolated from suppressed patients. Many of these patients were on the newer ART regimens but as you can see, the results are essentially identical to the earlier study.  The frequency of infected cells  is about the same, 1 in a million with a 2 log range and essentially no decay.  The half-life is almost identical in these 2 studies.  We calculated a half-life of 44 months and Margolis calculated a half life of 43 months.  So, even though  the newer antiretroviral drugs are better with regard to convenience and tolerability,  this has not changed the fundamental problem of persistence of latently infected cells. </a:t>
            </a:r>
            <a:endParaRPr lang="en-US" dirty="0" smtClean="0"/>
          </a:p>
          <a:p>
            <a:pPr eaLnBrk="1" hangingPunct="1"/>
            <a:r>
              <a:rPr lang="en-US" baseline="0" dirty="0" smtClean="0"/>
              <a:t> developing well tolerated ART regimens has not impacted the fundamental problem of a latent, non-replicating form of the virus.  The drugs completely block viral replication but do not target the latent form.</a:t>
            </a:r>
            <a:endParaRPr lang="en-US" dirty="0" smtClean="0"/>
          </a:p>
        </p:txBody>
      </p:sp>
    </p:spTree>
    <p:extLst>
      <p:ext uri="{BB962C8B-B14F-4D97-AF65-F5344CB8AC3E}">
        <p14:creationId xmlns:p14="http://schemas.microsoft.com/office/powerpoint/2010/main" val="177599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idea is supported by a consideration</a:t>
            </a:r>
            <a:r>
              <a:rPr lang="en-US" baseline="0" dirty="0" smtClean="0"/>
              <a:t> of hepatitis C infection, which like HIV, can result in continuous high level viremia with rapid viral evolution and drug resistance with suboptimal treatment.  And yet with current 2 drug regimens, cure rates approaching 100% can be readily achieved.</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0291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To understand</a:t>
            </a:r>
            <a:r>
              <a:rPr lang="en-US" baseline="0" dirty="0" smtClean="0"/>
              <a:t> this, lets consider the dose response curves for antiviral drugs.  Because viruses replicate exponentially we should plot inhibition of viral replication on an exponential or </a:t>
            </a:r>
            <a:r>
              <a:rPr lang="en-US" baseline="0" dirty="0" err="1" smtClean="0"/>
              <a:t>logarythnic</a:t>
            </a:r>
            <a:r>
              <a:rPr lang="en-US" baseline="0" dirty="0" smtClean="0"/>
              <a:t> scale, so that we can see the amount of infection decreasing from 100% of the control value to 10%, 1%, 0.1% </a:t>
            </a:r>
            <a:r>
              <a:rPr lang="en-US" baseline="0" dirty="0" err="1" smtClean="0"/>
              <a:t>etc</a:t>
            </a:r>
            <a:r>
              <a:rPr lang="en-US" baseline="0" dirty="0" smtClean="0"/>
              <a:t> as the drug concentration increases.  Here are some hypothetical curves.  Drugs are evaluated based on the IC50, the drug concentration that causes 50% inhibition.   However antiretroviral drugs are dosed to give plasma concentrations well above the IC50.  Most drugs have curves like the red curve.   But to get a really high level of inhibition, you can see that you need a steep curve, like the green and orange curves.  Lin Shen in our group showed that the PIs and NNRTIs have very steep dose response curves, allowing extremely high levels of inhibition.</a:t>
            </a:r>
          </a:p>
          <a:p>
            <a:endParaRPr lang="en-US" baseline="0" dirty="0" smtClean="0"/>
          </a:p>
          <a:p>
            <a:r>
              <a:rPr lang="en-US" baseline="0" dirty="0" smtClean="0"/>
              <a:t> [If someone asks, the DTG has a curve like the yellow curve but synergized very well with other drugs]</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9696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29708" indent="-229708">
              <a:buClr>
                <a:srgbClr val="FF0000"/>
              </a:buClr>
              <a:buSzPct val="130000"/>
              <a:buFontTx/>
              <a:buChar char="•"/>
            </a:pPr>
            <a:r>
              <a:rPr lang="en-US" dirty="0" smtClean="0"/>
              <a:t>It has recently been shown</a:t>
            </a:r>
            <a:r>
              <a:rPr lang="en-US" baseline="0" dirty="0" smtClean="0"/>
              <a:t> that </a:t>
            </a:r>
            <a:r>
              <a:rPr lang="en-US" dirty="0">
                <a:solidFill>
                  <a:prstClr val="black"/>
                </a:solidFill>
              </a:rPr>
              <a:t>HCV antivirals also have steep dose response curves that produce very high levels of inhibition.</a:t>
            </a:r>
          </a:p>
          <a:p>
            <a:pPr marL="229708" indent="-229708" defTabSz="931774">
              <a:buClr>
                <a:srgbClr val="FF0000"/>
              </a:buClr>
              <a:buSzPct val="130000"/>
              <a:buFontTx/>
              <a:buChar char="•"/>
              <a:defRPr/>
            </a:pPr>
            <a:r>
              <a:rPr lang="en-US" dirty="0">
                <a:solidFill>
                  <a:prstClr val="black"/>
                </a:solidFill>
              </a:rPr>
              <a:t>Thus HCV infection is readily curable</a:t>
            </a:r>
          </a:p>
          <a:p>
            <a:pPr marL="229708" indent="-229708">
              <a:buClr>
                <a:srgbClr val="FF0000"/>
              </a:buClr>
              <a:buSzPct val="130000"/>
              <a:buFontTx/>
              <a:buChar char="•"/>
            </a:pPr>
            <a:r>
              <a:rPr lang="en-US" dirty="0">
                <a:solidFill>
                  <a:prstClr val="black"/>
                </a:solidFill>
              </a:rPr>
              <a:t>This is because HCV has no latent form</a:t>
            </a:r>
          </a:p>
          <a:p>
            <a:pPr marL="229708" indent="-229708" defTabSz="931774">
              <a:buClr>
                <a:srgbClr val="FF0000"/>
              </a:buClr>
              <a:buSzPct val="130000"/>
              <a:buFontTx/>
              <a:buChar char="•"/>
              <a:defRPr/>
            </a:pPr>
            <a:endParaRPr lang="en-US" dirty="0">
              <a:solidFill>
                <a:prstClr val="black"/>
              </a:solidFill>
            </a:endParaRPr>
          </a:p>
          <a:p>
            <a:pPr defTabSz="931774">
              <a:buClr>
                <a:srgbClr val="FF0000"/>
              </a:buClr>
              <a:buSzPct val="130000"/>
              <a:defRPr/>
            </a:pPr>
            <a:r>
              <a:rPr lang="en-US" dirty="0">
                <a:solidFill>
                  <a:prstClr val="black"/>
                </a:solidFill>
              </a:rPr>
              <a:t>We think that HIV infection would be readily curable if it were not for the latent form.</a:t>
            </a:r>
          </a:p>
          <a:p>
            <a:pPr marL="229708" indent="-229708" defTabSz="931774">
              <a:buClr>
                <a:srgbClr val="FF0000"/>
              </a:buClr>
              <a:buSzPct val="130000"/>
              <a:buFontTx/>
              <a:buChar char="•"/>
              <a:defRPr/>
            </a:pPr>
            <a:endParaRPr lang="en-US" dirty="0">
              <a:solidFill>
                <a:prstClr val="black"/>
              </a:solidFill>
            </a:endParaRPr>
          </a:p>
          <a:p>
            <a:pPr marL="229708" indent="-229708">
              <a:buClr>
                <a:srgbClr val="FF0000"/>
              </a:buClr>
              <a:buSzPct val="130000"/>
              <a:buFontTx/>
              <a:buChar cha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42009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406400" y="696913"/>
            <a:ext cx="6197600" cy="3486150"/>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smtClean="0"/>
              <a:t>And</a:t>
            </a:r>
            <a:r>
              <a:rPr lang="en-US" baseline="0" dirty="0" smtClean="0"/>
              <a:t> so we think that </a:t>
            </a:r>
            <a:r>
              <a:rPr lang="en-US" kern="0" dirty="0">
                <a:latin typeface="Arial" panose="020B0604020202020204" pitchFamily="34" charset="0"/>
                <a:cs typeface="Arial" panose="020B0604020202020204" pitchFamily="34" charset="0"/>
              </a:rPr>
              <a:t>ART is completely suppressive but is not curative due to latent reservoir.  A single patient has been cured.  </a:t>
            </a:r>
            <a:r>
              <a:rPr lang="en-US" dirty="0" smtClean="0"/>
              <a:t>This is Timothy Brown, who was doing well with HIV infection on antiretroviral therapy when he developed acute </a:t>
            </a:r>
            <a:r>
              <a:rPr lang="en-US" dirty="0" err="1" smtClean="0"/>
              <a:t>myelogenous</a:t>
            </a:r>
            <a:r>
              <a:rPr lang="en-US" dirty="0" smtClean="0"/>
              <a:t> leukemia.  As</a:t>
            </a:r>
            <a:r>
              <a:rPr lang="en-US" baseline="0" dirty="0" smtClean="0"/>
              <a:t> part of the treatment for leukemia, his German physician arranged a bone marrow transplant </a:t>
            </a:r>
            <a:r>
              <a:rPr lang="en-US" dirty="0" smtClean="0"/>
              <a:t>from a carefully selected donor who was homozygous for a 32 base pair deletion in the chemokine</a:t>
            </a:r>
            <a:r>
              <a:rPr lang="en-US" baseline="0" dirty="0" smtClean="0"/>
              <a:t> receptor </a:t>
            </a:r>
            <a:r>
              <a:rPr lang="en-US" dirty="0" smtClean="0"/>
              <a:t>CCR5, which</a:t>
            </a:r>
            <a:r>
              <a:rPr lang="en-US" baseline="0" dirty="0" smtClean="0"/>
              <a:t> is</a:t>
            </a:r>
            <a:r>
              <a:rPr lang="en-US" dirty="0" smtClean="0"/>
              <a:t> </a:t>
            </a:r>
            <a:r>
              <a:rPr lang="en-US" baseline="0" dirty="0" smtClean="0"/>
              <a:t>critical for</a:t>
            </a:r>
            <a:r>
              <a:rPr lang="en-US" dirty="0" smtClean="0"/>
              <a:t> HIV entry.  Antiretroviral therapy was stopped at the time of the initial transplant 9 years ago, and since that time several labs including our own have been unable</a:t>
            </a:r>
            <a:r>
              <a:rPr lang="en-US" baseline="0" dirty="0" smtClean="0"/>
              <a:t> to find any residual HIV </a:t>
            </a:r>
            <a:r>
              <a:rPr lang="en-US" dirty="0" smtClean="0"/>
              <a:t>in this patient.  He is the first and only patient cured of an </a:t>
            </a:r>
            <a:r>
              <a:rPr lang="en-US" u="sng" dirty="0" smtClean="0"/>
              <a:t>established</a:t>
            </a:r>
            <a:r>
              <a:rPr lang="en-US" dirty="0" smtClean="0"/>
              <a:t> HIV infection.   His</a:t>
            </a:r>
            <a:r>
              <a:rPr lang="en-US" baseline="0" dirty="0" smtClean="0"/>
              <a:t> cure resulted from the fact that </a:t>
            </a:r>
            <a:r>
              <a:rPr lang="en-US" dirty="0"/>
              <a:t>his entire immune system, including latently infected cells, was largely eliminated by condition regimen and by graft vs host disease. And if any latently infected cells were left, the virus they produce could not spread since the donor cells that now comprise his immune system are HIV resistant.</a:t>
            </a:r>
          </a:p>
          <a:p>
            <a:pPr defTabSz="931774">
              <a:defRPr/>
            </a:pPr>
            <a:endParaRPr lang="en-US" dirty="0" smtClean="0"/>
          </a:p>
        </p:txBody>
      </p:sp>
      <p:sp>
        <p:nvSpPr>
          <p:cNvPr id="4" name="Slide Number Placeholder 3"/>
          <p:cNvSpPr>
            <a:spLocks noGrp="1"/>
          </p:cNvSpPr>
          <p:nvPr>
            <p:ph type="sldNum" sz="quarter" idx="5"/>
          </p:nvPr>
        </p:nvSpPr>
        <p:spPr/>
        <p:txBody>
          <a:bodyPr/>
          <a:lstStyle/>
          <a:p>
            <a:pPr>
              <a:defRPr/>
            </a:pPr>
            <a:fld id="{E4840261-4E8F-4E4F-A6CC-56F532D2A30F}"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822690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More instructive</a:t>
            </a:r>
            <a:r>
              <a:rPr lang="en-US" baseline="0" dirty="0" smtClean="0"/>
              <a:t> are two more transplant cases reported by Tim </a:t>
            </a:r>
            <a:r>
              <a:rPr lang="en-US" baseline="0" dirty="0" err="1" smtClean="0"/>
              <a:t>Henrich</a:t>
            </a:r>
            <a:r>
              <a:rPr lang="en-US" baseline="0" dirty="0" smtClean="0"/>
              <a:t>.  In these </a:t>
            </a:r>
            <a:r>
              <a:rPr lang="en-US" baseline="0" dirty="0" err="1" smtClean="0"/>
              <a:t>pateints</a:t>
            </a:r>
            <a:r>
              <a:rPr lang="en-US" baseline="0" dirty="0" smtClean="0"/>
              <a:t> CCR5 wild type donors were used and the donor cells were protected from infection simply by continuing antiretroviral therapy throughout the transplant period and for a few years thereafter.  Then treatment was stopped and what happened was really interesting.  The normal rebound at 2 weeks did not occur.  Viremia remained undetectable for several months and then suddenly shot to a million copies/ml, presumably reflecting the activation of one of a small number of latently infected cells remaining in the patient.</a:t>
            </a:r>
            <a:endParaRPr lang="en-US" dirty="0"/>
          </a:p>
        </p:txBody>
      </p:sp>
      <p:sp>
        <p:nvSpPr>
          <p:cNvPr id="4" name="Slide Number Placeholder 3"/>
          <p:cNvSpPr>
            <a:spLocks noGrp="1"/>
          </p:cNvSpPr>
          <p:nvPr>
            <p:ph type="sldNum" sz="quarter" idx="10"/>
          </p:nvPr>
        </p:nvSpPr>
        <p:spPr/>
        <p:txBody>
          <a:bodyPr/>
          <a:lstStyle/>
          <a:p>
            <a:pPr>
              <a:defRPr/>
            </a:pPr>
            <a:fld id="{F0410B00-B3B6-498D-AE42-F35F2ED7AA34}"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28521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 would like to discuss new developments</a:t>
            </a:r>
            <a:r>
              <a:rPr lang="en-US" baseline="0" dirty="0" smtClean="0"/>
              <a:t> in the search for a cure for HIV infection.  This is a plot  of the level of plasma virus in a typical patient.  As you know, t</a:t>
            </a:r>
            <a:r>
              <a:rPr lang="en-US" dirty="0" smtClean="0"/>
              <a:t>reatment with ART reduced plasma</a:t>
            </a:r>
            <a:r>
              <a:rPr lang="en-US" baseline="0" dirty="0" smtClean="0"/>
              <a:t> virus level to below the limit of detection, but as soon as treatment is stopped, viremia rebound to the previous set point value.  Therefore, when we talk about cure, we are really talking about interventions that will prevent viral rebound when patients stop treatment.  So the first thing we need to understand is what causes viral rebound.  To do this, lets review the dynamics of viral replication in infected individuals.</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08574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smtClean="0"/>
              <a:t>Recently,</a:t>
            </a:r>
            <a:r>
              <a:rPr lang="en-US" baseline="0" dirty="0" smtClean="0"/>
              <a:t> our Hopkins colleague Debbie </a:t>
            </a:r>
            <a:r>
              <a:rPr lang="en-US" baseline="0" dirty="0" err="1" smtClean="0"/>
              <a:t>Persaud</a:t>
            </a:r>
            <a:r>
              <a:rPr lang="en-US" baseline="0" dirty="0" smtClean="0"/>
              <a:t> another near cure case, the Mississippi baby.  This infant acquired HIV in utero from an infected mother who had no prenatal care.  At birth, the viral load was 20,000 and an astute pediatrician started an antiretroviral therapy 30 hours after birth.  Viremia fell to below the limit of detection and remained there  However, at 18 months, therapy was stopped against medical advice.  Remarkably, the viral load remained undetectable. However more than two years after therapy was stopped there was again a sudden rebound in viremia.  What is particularly interesting in these three “near cure” cases is that there was little immune response to the virus as a result of the transplant process or early treatment.  In the </a:t>
            </a:r>
            <a:r>
              <a:rPr lang="en-US" baseline="0" dirty="0" err="1" smtClean="0"/>
              <a:t>absense</a:t>
            </a:r>
            <a:r>
              <a:rPr lang="en-US" baseline="0" dirty="0" smtClean="0"/>
              <a:t> of treatment and immune responses, there is nothing to prevent exponential growth of the virus.  The delayed rebound observed in these cases can only be explained by assuming that </a:t>
            </a:r>
            <a:br>
              <a:rPr lang="en-US" baseline="0" dirty="0" smtClean="0"/>
            </a:br>
            <a:r>
              <a:rPr lang="en-US" dirty="0"/>
              <a:t>HIV can persist in a latent form for years and then begin to replicate.</a:t>
            </a:r>
          </a:p>
          <a:p>
            <a:endParaRPr lang="en-US" dirty="0"/>
          </a:p>
        </p:txBody>
      </p:sp>
      <p:sp>
        <p:nvSpPr>
          <p:cNvPr id="4" name="Slide Number Placeholder 3"/>
          <p:cNvSpPr>
            <a:spLocks noGrp="1"/>
          </p:cNvSpPr>
          <p:nvPr>
            <p:ph type="sldNum" sz="quarter" idx="10"/>
          </p:nvPr>
        </p:nvSpPr>
        <p:spPr/>
        <p:txBody>
          <a:bodyPr/>
          <a:lstStyle/>
          <a:p>
            <a:pPr>
              <a:defRPr/>
            </a:pPr>
            <a:fld id="{F0410B00-B3B6-498D-AE42-F35F2ED7AA34}"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106441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smtClean="0"/>
              <a:t>In</a:t>
            </a:r>
            <a:r>
              <a:rPr lang="en-US" baseline="0" dirty="0" smtClean="0"/>
              <a:t> a typical patient rebound occurs very soon after treatment interruption.  So let’s discuss the characteristics of rebound….</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62721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baseline="0" dirty="0" smtClean="0"/>
              <a:t>The goal of cure research is to find interventions that will allow patients to stop ART without viral rebound to high levels.   So lets talk about rebound in more detail</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854300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Rebound</a:t>
            </a:r>
            <a:r>
              <a:rPr lang="en-US" baseline="0" dirty="0" smtClean="0"/>
              <a:t> is rapid in most patients.  Viremia becomes detectable on average 14 days after interruption.</a:t>
            </a:r>
          </a:p>
          <a:p>
            <a:r>
              <a:rPr lang="en-US" baseline="0" dirty="0" smtClean="0"/>
              <a:t>Rebound is exponential, with viremia increasing rapidly up to the previous set point.  This is a real problem because rates of viral replication increase rapidly to a level that allows viral evolution and escape from immune responses.  In other words, the “horse gets out of the barn” very quickly.</a:t>
            </a:r>
          </a:p>
          <a:p>
            <a:r>
              <a:rPr lang="en-US" baseline="0" dirty="0" smtClean="0"/>
              <a:t>Mathematical models and studies of the diversity of the rebound virus suggest that multiple latently infected are activated every day.  Long delays in rebound can only be expected when the reservoir has been reduced to such an extent that less than one cells activated per day on average.</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84278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are basically two</a:t>
            </a:r>
            <a:r>
              <a:rPr lang="en-US" baseline="0" dirty="0" smtClean="0"/>
              <a:t> approaches to cure.</a:t>
            </a:r>
          </a:p>
          <a:p>
            <a:r>
              <a:rPr lang="en-US" baseline="0" dirty="0" smtClean="0"/>
              <a:t>Reservoir reduction results in a delay in rebound, ultimately permitting what is known as a </a:t>
            </a:r>
            <a:r>
              <a:rPr lang="en-US" i="1" baseline="0" dirty="0" smtClean="0"/>
              <a:t>sterilizing cure </a:t>
            </a:r>
            <a:r>
              <a:rPr lang="en-US" baseline="0" dirty="0" smtClean="0"/>
              <a:t>if the reservoir is completely eliminated.</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85150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Alternatively, immunologic</a:t>
            </a:r>
            <a:r>
              <a:rPr lang="en-US" baseline="0" dirty="0" smtClean="0"/>
              <a:t> interventions may permit rapid control of viral rebound to </a:t>
            </a:r>
            <a:r>
              <a:rPr lang="en-US" baseline="0" dirty="0" err="1" smtClean="0"/>
              <a:t>undetetable</a:t>
            </a:r>
            <a:r>
              <a:rPr lang="en-US" baseline="0" dirty="0" smtClean="0"/>
              <a:t> levels, essentially converting patients with progressive disease into elite controllers.  This is sometimes referred to as a </a:t>
            </a:r>
            <a:r>
              <a:rPr lang="en-US" i="1" baseline="0" dirty="0" smtClean="0"/>
              <a:t>functional cure</a:t>
            </a:r>
            <a:r>
              <a:rPr lang="en-US" baseline="0" dirty="0" smtClean="0"/>
              <a:t>.  It is currently unclear which approach is most likely to be successful but I would like to present the results trials representing both approaches.  I would first like to discuss the use of broadly neutralizing antibodies in HIV cure efforts</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86070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On the surface</a:t>
            </a:r>
            <a:r>
              <a:rPr lang="en-US" baseline="0" dirty="0" smtClean="0"/>
              <a:t> of the HIV virus particle are spikes composed of the HIV envelope protein which at high </a:t>
            </a:r>
            <a:r>
              <a:rPr lang="en-US" baseline="0" dirty="0" err="1" smtClean="0"/>
              <a:t>resolultion</a:t>
            </a:r>
            <a:r>
              <a:rPr lang="en-US" baseline="0" dirty="0" smtClean="0"/>
              <a:t> looks like this.  This envelope protein is the target of neutralizing antibodies.</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063338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is the HIV</a:t>
            </a:r>
            <a:r>
              <a:rPr lang="en-US" baseline="0" dirty="0" smtClean="0"/>
              <a:t> envelope protein spike which is present on the surface of the </a:t>
            </a:r>
            <a:r>
              <a:rPr lang="en-US" baseline="0" dirty="0" err="1" smtClean="0"/>
              <a:t>virion</a:t>
            </a:r>
            <a:r>
              <a:rPr lang="en-US" baseline="0" dirty="0" smtClean="0"/>
              <a:t>.  Antibodies that bind to the envelope protein can prevent infection.  However HIV evolves rapidly and there is tremendous heterogeneity in this protein in difficult infected individuals and even within a single individual.   This is one of the big problems with HIV vaccine development Recently several groups have been able to isolate “broadly neutralizing antibodies” that can neutralize many diverse HIV isolates.  They arises in some infected individual after a few years, but are of little benefit in those individuals because the virus has already escaped.  However they can be infused passively into other patients and they produce a transient reduction in viremia.  With respect to HIV cure research, they are of particular interest because they not only block new infection events but also potentially target infected cells for destruction.  Productively infected cells will express the envelope protein on the cell surface.  The antibodies can then bind and target the infected cell for rapid destruction by natural killer or NK cells.  I will illustrate these concepts in the next few slides, focusing on two of the best studied antibodies, VRC01, which binds to and blocks the CD4 binding site on the envelope spike, and PGT121, which binds to a different region of the spike.</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072969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a:t>
            </a:r>
            <a:r>
              <a:rPr lang="en-US" baseline="0" dirty="0" smtClean="0"/>
              <a:t> slide illustrated steps in the HIV life cycle that are blocked by different classes of antiretroviral drugs.  The first step is attachment of the virus to CD4.  This step can be blocked by neutralizing antibodies.  Thus the prevent entry as do chemokine </a:t>
            </a:r>
            <a:r>
              <a:rPr lang="en-US" baseline="0" dirty="0" err="1" smtClean="0"/>
              <a:t>recetor</a:t>
            </a:r>
            <a:r>
              <a:rPr lang="en-US" baseline="0" dirty="0" smtClean="0"/>
              <a:t> antagonists like </a:t>
            </a:r>
            <a:r>
              <a:rPr lang="en-US" baseline="0" dirty="0" err="1" smtClean="0"/>
              <a:t>maraviroc</a:t>
            </a:r>
            <a:r>
              <a:rPr lang="en-US" baseline="0" dirty="0" smtClean="0"/>
              <a:t> and fusion inhibitors like </a:t>
            </a:r>
            <a:r>
              <a:rPr lang="en-US" baseline="0" dirty="0" err="1" smtClean="0"/>
              <a:t>enfuvirtide</a:t>
            </a:r>
            <a:r>
              <a:rPr lang="en-US" baseline="0" dirty="0" smtClean="0"/>
              <a:t>.   However, antibodies can do something that antiretroviral drugs cannot do.  The envelope spikes are expressed on the surface of the infected cells before the virus buds off, and antibodies can bind and target the cell for lysis by natural killer cells.  This mechanism will have no effect on latently infected cells unless the cells are first activated in some way so that they begin to make viral proteins.</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33165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Here are results of a recently study in which a broadly neutralizing antibody called VRC01</a:t>
            </a:r>
            <a:r>
              <a:rPr lang="en-US" baseline="0" dirty="0" smtClean="0"/>
              <a:t> was passively infused into </a:t>
            </a:r>
            <a:r>
              <a:rPr lang="en-US" baseline="0" dirty="0" err="1" smtClean="0"/>
              <a:t>pateints</a:t>
            </a:r>
            <a:r>
              <a:rPr lang="en-US" baseline="0" dirty="0" smtClean="0"/>
              <a:t> on ART.  Treatment was stopped to assess the effects of this intervention.  All patients rebounded but in some cases the rebound was delayed.  However, in interpreting studies like this,…</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1876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Following transmission, there is rapid viral replication and a rapid increase in the level of plasma virus.    This increase is exponential. This means that rather than increasing in a linear 1 ,2,3,4 fashion, the level of plasma virus goes 1 to 10 to 100 to 1000 .  Another way to describe this exponential increase is the reproductive ratio which is the number of new infected cells that you get from each infected cell.  For HIV, the reproductive ration is 10, meaning that each infected cells give rise to 10 new infected cells each of which produces enough virus to infect 10 more cells.  The initial exponential growth of virus in the days following exposure generates immune responses that bring viremia down to a quasi-stable set point in about one month.  If you put someone on </a:t>
            </a:r>
            <a:r>
              <a:rPr lang="en-US" dirty="0" smtClean="0"/>
              <a:t>ART you</a:t>
            </a:r>
            <a:r>
              <a:rPr lang="en-US" baseline="0" dirty="0" smtClean="0"/>
              <a:t> get</a:t>
            </a:r>
            <a:r>
              <a:rPr lang="en-US" dirty="0" smtClean="0"/>
              <a:t> a rapid </a:t>
            </a:r>
            <a:r>
              <a:rPr lang="en-US" baseline="0" dirty="0" smtClean="0"/>
              <a:t>exponential decay from this set point down to the limit of detection of clinical assays.   The drugs very effectively block new infection of susceptible cells but not virus release from cells that already have an integrated provirus.  Therefore, this decay </a:t>
            </a:r>
            <a:r>
              <a:rPr lang="en-US" i="0" baseline="0" dirty="0" smtClean="0"/>
              <a:t>actually </a:t>
            </a:r>
            <a:r>
              <a:rPr lang="en-US" baseline="0" dirty="0" smtClean="0"/>
              <a:t>reflects the rapid death of infected cells.  As you can see, there are two populations, one with a half life of only  1 day and another with a half life of two weeks.  If these were all we had to worry about, the infection could be cured in weeks to months as is now the case for hepatitis C.   Unfortunately, decay does not continue but plateaus at 1-3 copies/ml.  This residual viremia does not reflect ongoing cycles of replication during ART because treatment intensification does not further reduce this residual viremia.  Rather residual viremia represents virus release from a </a:t>
            </a:r>
            <a:r>
              <a:rPr lang="en-US" i="1" baseline="0" dirty="0" smtClean="0"/>
              <a:t>third</a:t>
            </a:r>
            <a:r>
              <a:rPr lang="en-US" baseline="0" dirty="0" smtClean="0"/>
              <a:t> population of cells which were infected prior to treatment but which have a much longer half life.</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19381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…it is useful to divide</a:t>
            </a:r>
            <a:r>
              <a:rPr lang="en-US" baseline="0" dirty="0" smtClean="0"/>
              <a:t> rebound into 3 phases:  the initial period required for washout of antiretroviral drugs, a second represents the time required for productively infected cells to appear, normally very short,  and finally the time requires for exponential viral growth of the virus.  </a:t>
            </a:r>
            <a:r>
              <a:rPr lang="en-US" baseline="0" dirty="0" err="1" smtClean="0"/>
              <a:t>bNAbs</a:t>
            </a:r>
            <a:r>
              <a:rPr lang="en-US" baseline="0" dirty="0" smtClean="0"/>
              <a:t> are cleared very slowly over several weeks, and this may explain the delay in rebound observed in the passive infusion studies.    In any event, it is unlikely that </a:t>
            </a:r>
            <a:r>
              <a:rPr lang="en-US" baseline="0" dirty="0" err="1" smtClean="0"/>
              <a:t>bNAbs</a:t>
            </a:r>
            <a:r>
              <a:rPr lang="en-US" baseline="0" dirty="0" smtClean="0"/>
              <a:t> will clear latently infected cells which are not expressing any viral proteins.  And thus most investigators feel that it will be necessary to turn on viral gene expression in latently infected cells so that they can be identified and eliminated.</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40929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It is also</a:t>
            </a:r>
            <a:r>
              <a:rPr lang="en-US" baseline="0" dirty="0" smtClean="0"/>
              <a:t> important to understand the relationship between the degree of reservoir reduction the time to viral rebound.  As we have said, without any intervention rebound occurs in around two weeks.  Here are some actual rebound data from a recent treatment interruption study.  Given the lifelong challenge presented by the stable reservoir of latent HIV, </a:t>
            </a:r>
            <a:r>
              <a:rPr lang="en-US" dirty="0" smtClean="0"/>
              <a:t>I think</a:t>
            </a:r>
            <a:r>
              <a:rPr lang="en-US" baseline="0" dirty="0" smtClean="0"/>
              <a:t> we need to view these results longer time scale.  One a time scale of years, this variation in the normal time to rebound is minimal</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21684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Truly dramatic delays in rebound have been produced by interventions that cause </a:t>
            </a:r>
            <a:r>
              <a:rPr lang="en-US" baseline="0" dirty="0" err="1" smtClean="0"/>
              <a:t>multilog</a:t>
            </a:r>
            <a:r>
              <a:rPr lang="en-US" baseline="0" dirty="0" smtClean="0"/>
              <a:t> reductions in the reservoir including allogeneic bone marrow transplantation and very early treatment.</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322393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xfrm>
            <a:off x="406400" y="696913"/>
            <a:ext cx="6197600" cy="3486150"/>
          </a:xfrm>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 how are we going to decrease</a:t>
            </a:r>
            <a:r>
              <a:rPr lang="en-US" baseline="0" dirty="0" smtClean="0"/>
              <a:t> the HIV reservoir.  The most widely discussed approach is called shock and kill.  The idea is to turn the latent virus back in so that the infected cell will die from viral cytopathic effects or be recognized and eliminated by the immune system.  One way to turn on latent HIV is to activate the T cell, but global T cell activation results in toxicity and so there has been a search for latency reversing agents or LRAs that will turn on latent HIV without inducing T cell activation.  Some LRAs that are currently in clinical trials include histone deacetylase inhibitors which are epigenetic modifiers that generally promote gene expression.   Some of this were originally developed as cancer drugs but have some ability to activate latent HIV, at least in model systems.  There is also interest in toll like receptors which activate the innate immune response and also seem to be able to activate latent HIV.</a:t>
            </a:r>
          </a:p>
          <a:p>
            <a:endParaRPr lang="en-US" baseline="0" dirty="0" smtClean="0"/>
          </a:p>
          <a:p>
            <a:r>
              <a:rPr lang="en-US" dirty="0"/>
              <a:t>Toll-like receptor agonists</a:t>
            </a:r>
          </a:p>
          <a:p>
            <a:r>
              <a:rPr lang="en-US" dirty="0"/>
              <a:t>are potent enhancers of innate antiviral immunity that can also improve the adaptive</a:t>
            </a:r>
          </a:p>
          <a:p>
            <a:r>
              <a:rPr lang="en-US" dirty="0"/>
              <a:t>immune response.</a:t>
            </a:r>
            <a:endParaRPr lang="en-US" dirty="0" smtClean="0"/>
          </a:p>
        </p:txBody>
      </p:sp>
      <p:sp>
        <p:nvSpPr>
          <p:cNvPr id="4" name="Slide Number Placeholder 3"/>
          <p:cNvSpPr>
            <a:spLocks noGrp="1"/>
          </p:cNvSpPr>
          <p:nvPr>
            <p:ph type="sldNum" sz="quarter" idx="5"/>
          </p:nvPr>
        </p:nvSpPr>
        <p:spPr/>
        <p:txBody>
          <a:bodyPr/>
          <a:lstStyle/>
          <a:p>
            <a:pPr>
              <a:defRPr/>
            </a:pPr>
            <a:fld id="{4389668B-E103-4DB3-B7BA-339848A34CAC}"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843055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xfrm>
            <a:off x="406400" y="696913"/>
            <a:ext cx="6197600" cy="3486150"/>
          </a:xfrm>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 have explored these issues using our primary cells model.  When latency is reversed through T cell activation, the infected cells die quickly. But when latency is reversed with a histone</a:t>
            </a:r>
            <a:r>
              <a:rPr lang="en-US" baseline="0" dirty="0" smtClean="0"/>
              <a:t> </a:t>
            </a:r>
            <a:r>
              <a:rPr lang="en-US" baseline="0" dirty="0" err="1" smtClean="0"/>
              <a:t>deacytlase</a:t>
            </a:r>
            <a:r>
              <a:rPr lang="en-US" baseline="0" dirty="0" smtClean="0"/>
              <a:t> inhibitor that does not induce T cell activation, the cells don’t die.  They just sit there and produce virus.</a:t>
            </a:r>
            <a:endParaRPr lang="en-US" dirty="0" smtClean="0"/>
          </a:p>
        </p:txBody>
      </p:sp>
      <p:sp>
        <p:nvSpPr>
          <p:cNvPr id="4" name="Slide Number Placeholder 3"/>
          <p:cNvSpPr>
            <a:spLocks noGrp="1"/>
          </p:cNvSpPr>
          <p:nvPr>
            <p:ph type="sldNum" sz="quarter" idx="5"/>
          </p:nvPr>
        </p:nvSpPr>
        <p:spPr/>
        <p:txBody>
          <a:bodyPr/>
          <a:lstStyle/>
          <a:p>
            <a:pPr>
              <a:defRPr/>
            </a:pPr>
            <a:fld id="{4389668B-E103-4DB3-B7BA-339848A34CAC}"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627281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On of</a:t>
            </a:r>
            <a:r>
              <a:rPr lang="en-US" baseline="0" dirty="0" smtClean="0"/>
              <a:t> the most exciting recent studies presented by Dan </a:t>
            </a:r>
            <a:r>
              <a:rPr lang="en-US" baseline="0" dirty="0" err="1" smtClean="0"/>
              <a:t>Barouch</a:t>
            </a:r>
            <a:r>
              <a:rPr lang="en-US" baseline="0" dirty="0" smtClean="0"/>
              <a:t> at this years CROI meeting involved monkeys that were infected with an HIV-like virus SHIV, and then treated with ART.  After 2 years, the monkeys were treated with a latency reversing agent and a broadly neutralizing </a:t>
            </a:r>
            <a:r>
              <a:rPr lang="en-US" baseline="0" dirty="0" err="1" smtClean="0"/>
              <a:t>antibodiy</a:t>
            </a:r>
            <a:r>
              <a:rPr lang="en-US" baseline="0" dirty="0" smtClean="0"/>
              <a:t> PGT121.  After the antibody had been cleared, ART was stopped.</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200913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In the control</a:t>
            </a:r>
            <a:r>
              <a:rPr lang="en-US" baseline="0" dirty="0" smtClean="0"/>
              <a:t> group, all of the animals showed viral rebound after treatment </a:t>
            </a:r>
            <a:r>
              <a:rPr lang="en-US" baseline="0" dirty="0" err="1" smtClean="0"/>
              <a:t>interuption</a:t>
            </a:r>
            <a:r>
              <a:rPr lang="en-US" baseline="0" dirty="0" smtClean="0"/>
              <a:t>., but in the groups that received the antibody, there was a delay in rebound and better control of viremia after rebound</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237115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a:t>
            </a:r>
            <a:r>
              <a:rPr lang="en-US" baseline="0" dirty="0" smtClean="0"/>
              <a:t> best seen in the composite plots.  One caveat to these exciting results is that the animal were treated after only 7 days of infection.  </a:t>
            </a:r>
            <a:r>
              <a:rPr lang="en-US" baseline="0" dirty="0" err="1" smtClean="0"/>
              <a:t>Neverthless</a:t>
            </a:r>
            <a:r>
              <a:rPr lang="en-US" baseline="0" dirty="0" smtClean="0"/>
              <a:t>, this combined approach is likely to represent a model for cure studies </a:t>
            </a:r>
            <a:r>
              <a:rPr lang="en-US" baseline="0" smtClean="0"/>
              <a:t>in humans.,</a:t>
            </a:r>
            <a:endParaRPr lang="en-US"/>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653677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xfrm>
            <a:off x="406400" y="696913"/>
            <a:ext cx="6197600" cy="3486150"/>
          </a:xfrm>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may be due</a:t>
            </a:r>
            <a:r>
              <a:rPr lang="en-US" baseline="0" dirty="0" smtClean="0"/>
              <a:t> to relatively poor latency reversal as well as problems in the kill phase. </a:t>
            </a:r>
          </a:p>
          <a:p>
            <a:r>
              <a:rPr lang="en-US" baseline="0" dirty="0" smtClean="0">
                <a:solidFill>
                  <a:schemeClr val="tx1"/>
                </a:solidFill>
              </a:rPr>
              <a:t>-</a:t>
            </a:r>
            <a:r>
              <a:rPr lang="en-US" dirty="0" smtClean="0">
                <a:solidFill>
                  <a:schemeClr val="tx1"/>
                </a:solidFill>
              </a:rPr>
              <a:t>Infected cells may not die quickly after reversal of  latency a</a:t>
            </a:r>
          </a:p>
          <a:p>
            <a:r>
              <a:rPr lang="en-US" dirty="0" smtClean="0">
                <a:solidFill>
                  <a:schemeClr val="tx1"/>
                </a:solidFill>
              </a:rPr>
              <a:t>-The</a:t>
            </a:r>
            <a:r>
              <a:rPr lang="en-US" baseline="0" dirty="0" smtClean="0">
                <a:solidFill>
                  <a:schemeClr val="tx1"/>
                </a:solidFill>
              </a:rPr>
              <a:t> cytolytic T lymphocytes that normally kill infected cells show an exhausted phenotype</a:t>
            </a:r>
          </a:p>
          <a:p>
            <a:pPr marL="0" lvl="1" defTabSz="931774">
              <a:defRPr/>
            </a:pPr>
            <a:r>
              <a:rPr lang="en-US" baseline="0" dirty="0" smtClean="0">
                <a:solidFill>
                  <a:schemeClr val="tx1"/>
                </a:solidFill>
              </a:rPr>
              <a:t>-In addition, </a:t>
            </a:r>
            <a:r>
              <a:rPr lang="en-US" dirty="0" err="1" smtClean="0">
                <a:solidFill>
                  <a:schemeClr val="tx1"/>
                </a:solidFill>
              </a:rPr>
              <a:t>nnless</a:t>
            </a:r>
            <a:r>
              <a:rPr lang="en-US" dirty="0" smtClean="0">
                <a:solidFill>
                  <a:schemeClr val="tx1"/>
                </a:solidFill>
              </a:rPr>
              <a:t> treatment is started during acute infection, most of the viruses in the latent reservoir have CTL escape mutations</a:t>
            </a:r>
          </a:p>
          <a:p>
            <a:pPr marL="0" lvl="1" defTabSz="931774">
              <a:defRPr/>
            </a:pPr>
            <a:r>
              <a:rPr lang="en-US" dirty="0" smtClean="0">
                <a:solidFill>
                  <a:schemeClr val="tx1"/>
                </a:solidFill>
              </a:rPr>
              <a:t>-Therefore</a:t>
            </a:r>
            <a:r>
              <a:rPr lang="en-US" baseline="0" dirty="0" smtClean="0">
                <a:solidFill>
                  <a:schemeClr val="tx1"/>
                </a:solidFill>
              </a:rPr>
              <a:t> vaccines that enhance the CTL response may be needed in addition to LRAs</a:t>
            </a:r>
            <a:endParaRPr lang="en-US" dirty="0" smtClean="0">
              <a:solidFill>
                <a:schemeClr val="tx1"/>
              </a:solidFill>
            </a:endParaRPr>
          </a:p>
          <a:p>
            <a:endParaRPr lang="en-US" baseline="0"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5"/>
          </p:nvPr>
        </p:nvSpPr>
        <p:spPr/>
        <p:txBody>
          <a:bodyPr/>
          <a:lstStyle/>
          <a:p>
            <a:pPr>
              <a:defRPr/>
            </a:pPr>
            <a:fld id="{4389668B-E103-4DB3-B7BA-339848A34CAC}"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4023042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This concept is illustrated in a recent study in the SIV model by Dan </a:t>
            </a:r>
            <a:r>
              <a:rPr lang="en-US" baseline="0" dirty="0" err="1" smtClean="0"/>
              <a:t>Barouch</a:t>
            </a:r>
            <a:r>
              <a:rPr lang="en-US" baseline="0" dirty="0" smtClean="0"/>
              <a:t> and </a:t>
            </a:r>
            <a:r>
              <a:rPr lang="en-US" baseline="0" dirty="0" err="1" smtClean="0"/>
              <a:t>colleauges</a:t>
            </a:r>
            <a:r>
              <a:rPr lang="en-US" baseline="0" dirty="0" smtClean="0"/>
              <a:t>.  SIV infected macaques were treated with ART and then given a vaccine to enhance the CTL response to SIV and an LRA to turn on latent SIV.  In this case the LRA was a TLR7 agonist.  The black curve shows that average viral loads in control animals.  Viremia rebounded rapidly.  In animals that received the vaccine and LRA, there was a slight delay in rebound, perhaps reflecting a reduction in the latent reservoir, as well as a lower post rebound set point, indicating improved immune control of viral replication.  This study nice illustrates the two different approaches to cure that I will talking about.  Although the magnitude of the effects observed here is modest, this is an important step and hopefully the many people working in the cure field will be able to improve </a:t>
            </a:r>
            <a:r>
              <a:rPr lang="en-US" baseline="0" smtClean="0"/>
              <a:t>upon this.</a:t>
            </a:r>
            <a:endParaRPr lang="en-US" dirty="0"/>
          </a:p>
        </p:txBody>
      </p:sp>
      <p:sp>
        <p:nvSpPr>
          <p:cNvPr id="4" name="Slide Number Placeholder 3"/>
          <p:cNvSpPr>
            <a:spLocks noGrp="1"/>
          </p:cNvSpPr>
          <p:nvPr>
            <p:ph type="sldNum" sz="quarter" idx="10"/>
          </p:nvPr>
        </p:nvSpPr>
        <p:spPr/>
        <p:txBody>
          <a:bodyPr/>
          <a:lstStyle/>
          <a:p>
            <a:fld id="{DF89B4C4-B6F2-4757-B8C5-F4EC0265694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66220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pitchFamily="34" charset="0"/>
              </a:defRPr>
            </a:lvl1pPr>
            <a:lvl2pPr marL="757066" indent="-291179" eaLnBrk="0" hangingPunct="0">
              <a:defRPr sz="2000">
                <a:solidFill>
                  <a:schemeClr val="bg1"/>
                </a:solidFill>
                <a:latin typeface="Arial" pitchFamily="34" charset="0"/>
              </a:defRPr>
            </a:lvl2pPr>
            <a:lvl3pPr marL="1164717" indent="-232943" eaLnBrk="0" hangingPunct="0">
              <a:defRPr sz="2000">
                <a:solidFill>
                  <a:schemeClr val="bg1"/>
                </a:solidFill>
                <a:latin typeface="Arial" pitchFamily="34" charset="0"/>
              </a:defRPr>
            </a:lvl3pPr>
            <a:lvl4pPr marL="1630604" indent="-232943" eaLnBrk="0" hangingPunct="0">
              <a:defRPr sz="2000">
                <a:solidFill>
                  <a:schemeClr val="bg1"/>
                </a:solidFill>
                <a:latin typeface="Arial" pitchFamily="34" charset="0"/>
              </a:defRPr>
            </a:lvl4pPr>
            <a:lvl5pPr marL="2096491" indent="-232943" eaLnBrk="0" hangingPunct="0">
              <a:defRPr sz="2000">
                <a:solidFill>
                  <a:schemeClr val="bg1"/>
                </a:solidFill>
                <a:latin typeface="Arial" pitchFamily="34" charset="0"/>
              </a:defRPr>
            </a:lvl5pPr>
            <a:lvl6pPr marL="2562377" indent="-232943" eaLnBrk="0" fontAlgn="base" hangingPunct="0">
              <a:spcBef>
                <a:spcPct val="0"/>
              </a:spcBef>
              <a:spcAft>
                <a:spcPct val="0"/>
              </a:spcAft>
              <a:defRPr sz="2000">
                <a:solidFill>
                  <a:schemeClr val="bg1"/>
                </a:solidFill>
                <a:latin typeface="Arial" pitchFamily="34" charset="0"/>
              </a:defRPr>
            </a:lvl6pPr>
            <a:lvl7pPr marL="3028264" indent="-232943" eaLnBrk="0" fontAlgn="base" hangingPunct="0">
              <a:spcBef>
                <a:spcPct val="0"/>
              </a:spcBef>
              <a:spcAft>
                <a:spcPct val="0"/>
              </a:spcAft>
              <a:defRPr sz="2000">
                <a:solidFill>
                  <a:schemeClr val="bg1"/>
                </a:solidFill>
                <a:latin typeface="Arial" pitchFamily="34" charset="0"/>
              </a:defRPr>
            </a:lvl7pPr>
            <a:lvl8pPr marL="3494151" indent="-232943" eaLnBrk="0" fontAlgn="base" hangingPunct="0">
              <a:spcBef>
                <a:spcPct val="0"/>
              </a:spcBef>
              <a:spcAft>
                <a:spcPct val="0"/>
              </a:spcAft>
              <a:defRPr sz="2000">
                <a:solidFill>
                  <a:schemeClr val="bg1"/>
                </a:solidFill>
                <a:latin typeface="Arial" pitchFamily="34" charset="0"/>
              </a:defRPr>
            </a:lvl8pPr>
            <a:lvl9pPr marL="3960038" indent="-232943" eaLnBrk="0" fontAlgn="base" hangingPunct="0">
              <a:spcBef>
                <a:spcPct val="0"/>
              </a:spcBef>
              <a:spcAft>
                <a:spcPct val="0"/>
              </a:spcAft>
              <a:defRPr sz="2000">
                <a:solidFill>
                  <a:schemeClr val="bg1"/>
                </a:solidFill>
                <a:latin typeface="Arial" pitchFamily="34" charset="0"/>
              </a:defRPr>
            </a:lvl9pPr>
          </a:lstStyle>
          <a:p>
            <a:pPr eaLnBrk="1" hangingPunct="1"/>
            <a:fld id="{A7E53E45-D2AE-403E-99F5-66E2D2220915}" type="slidenum">
              <a:rPr lang="en-US" sz="1200">
                <a:solidFill>
                  <a:prstClr val="black"/>
                </a:solidFill>
              </a:rPr>
              <a:pPr eaLnBrk="1" hangingPunct="1"/>
              <a:t>6</a:t>
            </a:fld>
            <a:endParaRPr lang="en-US" sz="1200">
              <a:solidFill>
                <a:prstClr val="black"/>
              </a:solidFill>
            </a:endParaRPr>
          </a:p>
        </p:txBody>
      </p:sp>
      <p:sp>
        <p:nvSpPr>
          <p:cNvPr id="79875" name="Rectangle 2"/>
          <p:cNvSpPr>
            <a:spLocks noGrp="1" noRot="1" noChangeAspect="1" noChangeArrowheads="1" noTextEdit="1"/>
          </p:cNvSpPr>
          <p:nvPr>
            <p:ph type="sldImg"/>
          </p:nvPr>
        </p:nvSpPr>
        <p:spPr>
          <a:xfrm>
            <a:off x="4064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are latently infected CD4+ T cells, and they arise as a result of the normal physiology of CD4+ T cells.  Most of the CD4 cells in the body are in a profoundly quiescent state.  These resting cells include naïve T cells which have not yet responded to any foreign antigen as well as memory cells that have previously participated in an immune response.  These cells circulate throughout the tissues awaiting encounter with antigen.</a:t>
            </a:r>
          </a:p>
        </p:txBody>
      </p:sp>
    </p:spTree>
    <p:extLst>
      <p:ext uri="{BB962C8B-B14F-4D97-AF65-F5344CB8AC3E}">
        <p14:creationId xmlns:p14="http://schemas.microsoft.com/office/powerpoint/2010/main" val="347264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Using mathematical</a:t>
            </a:r>
            <a:r>
              <a:rPr lang="en-US" baseline="0" dirty="0" smtClean="0"/>
              <a:t> models we have predicted the time to rebound after interventions that reduce the reservoir be the indicated amount.  Without interventions, viremia rebounds in about two weeks.  Reductions in the reservoir delay rebound.  On average, a 1000 fold </a:t>
            </a:r>
            <a:r>
              <a:rPr lang="en-US" baseline="0" dirty="0" err="1" smtClean="0"/>
              <a:t>redution</a:t>
            </a:r>
            <a:r>
              <a:rPr lang="en-US" baseline="0" dirty="0" smtClean="0"/>
              <a:t> is needed to delay rebound by a year, with very wide variation from patient to patient reflecting differences in reservoir size and the random nature of the reactivation of latently infected cells. This model fist the delayed rebound cases reasonably well.  Interestingly, although it is frequently said that cure will require elimination of every single latently infected cell, the model shows that this is not really the case.  With a 1000 fold reduction, some patients won’t rebound in their remaining lifespan even though some latently infected cells remain.  This is an encouraging finding although we can’t predict this with certainty for individual patients. </a:t>
            </a:r>
            <a:endParaRPr lang="en-US" dirty="0"/>
          </a:p>
        </p:txBody>
      </p:sp>
      <p:sp>
        <p:nvSpPr>
          <p:cNvPr id="4" name="Slide Number Placeholder 3"/>
          <p:cNvSpPr>
            <a:spLocks noGrp="1"/>
          </p:cNvSpPr>
          <p:nvPr>
            <p:ph type="sldNum" sz="quarter" idx="10"/>
          </p:nvPr>
        </p:nvSpPr>
        <p:spPr/>
        <p:txBody>
          <a:bodyPr/>
          <a:lstStyle/>
          <a:p>
            <a:pPr>
              <a:defRPr/>
            </a:pPr>
            <a:fld id="{A0307EE9-5697-4FC1-91E7-B195B013F831}"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426139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059181" y="8977133"/>
            <a:ext cx="3105348" cy="472567"/>
          </a:xfrm>
          <a:prstGeom prst="rect">
            <a:avLst/>
          </a:prstGeom>
        </p:spPr>
        <p:txBody>
          <a:bodyPr/>
          <a:lstStyle/>
          <a:p>
            <a:pPr>
              <a:defRPr/>
            </a:pPr>
            <a:fld id="{3FAA24A1-80B1-47CB-AF79-624648E45234}"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65625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pitchFamily="34" charset="0"/>
              </a:defRPr>
            </a:lvl1pPr>
            <a:lvl2pPr marL="757066" indent="-291179" eaLnBrk="0" hangingPunct="0">
              <a:defRPr sz="2000">
                <a:solidFill>
                  <a:schemeClr val="bg1"/>
                </a:solidFill>
                <a:latin typeface="Arial" pitchFamily="34" charset="0"/>
              </a:defRPr>
            </a:lvl2pPr>
            <a:lvl3pPr marL="1164717" indent="-232943" eaLnBrk="0" hangingPunct="0">
              <a:defRPr sz="2000">
                <a:solidFill>
                  <a:schemeClr val="bg1"/>
                </a:solidFill>
                <a:latin typeface="Arial" pitchFamily="34" charset="0"/>
              </a:defRPr>
            </a:lvl3pPr>
            <a:lvl4pPr marL="1630604" indent="-232943" eaLnBrk="0" hangingPunct="0">
              <a:defRPr sz="2000">
                <a:solidFill>
                  <a:schemeClr val="bg1"/>
                </a:solidFill>
                <a:latin typeface="Arial" pitchFamily="34" charset="0"/>
              </a:defRPr>
            </a:lvl4pPr>
            <a:lvl5pPr marL="2096491" indent="-232943" eaLnBrk="0" hangingPunct="0">
              <a:defRPr sz="2000">
                <a:solidFill>
                  <a:schemeClr val="bg1"/>
                </a:solidFill>
                <a:latin typeface="Arial" pitchFamily="34" charset="0"/>
              </a:defRPr>
            </a:lvl5pPr>
            <a:lvl6pPr marL="2562377" indent="-232943" eaLnBrk="0" fontAlgn="base" hangingPunct="0">
              <a:spcBef>
                <a:spcPct val="0"/>
              </a:spcBef>
              <a:spcAft>
                <a:spcPct val="0"/>
              </a:spcAft>
              <a:defRPr sz="2000">
                <a:solidFill>
                  <a:schemeClr val="bg1"/>
                </a:solidFill>
                <a:latin typeface="Arial" pitchFamily="34" charset="0"/>
              </a:defRPr>
            </a:lvl6pPr>
            <a:lvl7pPr marL="3028264" indent="-232943" eaLnBrk="0" fontAlgn="base" hangingPunct="0">
              <a:spcBef>
                <a:spcPct val="0"/>
              </a:spcBef>
              <a:spcAft>
                <a:spcPct val="0"/>
              </a:spcAft>
              <a:defRPr sz="2000">
                <a:solidFill>
                  <a:schemeClr val="bg1"/>
                </a:solidFill>
                <a:latin typeface="Arial" pitchFamily="34" charset="0"/>
              </a:defRPr>
            </a:lvl7pPr>
            <a:lvl8pPr marL="3494151" indent="-232943" eaLnBrk="0" fontAlgn="base" hangingPunct="0">
              <a:spcBef>
                <a:spcPct val="0"/>
              </a:spcBef>
              <a:spcAft>
                <a:spcPct val="0"/>
              </a:spcAft>
              <a:defRPr sz="2000">
                <a:solidFill>
                  <a:schemeClr val="bg1"/>
                </a:solidFill>
                <a:latin typeface="Arial" pitchFamily="34" charset="0"/>
              </a:defRPr>
            </a:lvl8pPr>
            <a:lvl9pPr marL="3960038" indent="-232943" eaLnBrk="0" fontAlgn="base" hangingPunct="0">
              <a:spcBef>
                <a:spcPct val="0"/>
              </a:spcBef>
              <a:spcAft>
                <a:spcPct val="0"/>
              </a:spcAft>
              <a:defRPr sz="2000">
                <a:solidFill>
                  <a:schemeClr val="bg1"/>
                </a:solidFill>
                <a:latin typeface="Arial" pitchFamily="34" charset="0"/>
              </a:defRPr>
            </a:lvl9pPr>
          </a:lstStyle>
          <a:p>
            <a:pPr eaLnBrk="1" hangingPunct="1"/>
            <a:fld id="{A7E53E45-D2AE-403E-99F5-66E2D2220915}" type="slidenum">
              <a:rPr lang="en-US" sz="1200">
                <a:solidFill>
                  <a:prstClr val="black"/>
                </a:solidFill>
              </a:rPr>
              <a:pPr eaLnBrk="1" hangingPunct="1"/>
              <a:t>7</a:t>
            </a:fld>
            <a:endParaRPr lang="en-US" sz="1200">
              <a:solidFill>
                <a:prstClr val="black"/>
              </a:solidFill>
            </a:endParaRPr>
          </a:p>
        </p:txBody>
      </p:sp>
      <p:sp>
        <p:nvSpPr>
          <p:cNvPr id="79875" name="Rectangle 2"/>
          <p:cNvSpPr>
            <a:spLocks noGrp="1" noRot="1" noChangeAspect="1" noChangeArrowheads="1" noTextEdit="1"/>
          </p:cNvSpPr>
          <p:nvPr>
            <p:ph type="sldImg"/>
          </p:nvPr>
        </p:nvSpPr>
        <p:spPr>
          <a:xfrm>
            <a:off x="4064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When that happens antigen, the relevant cell becomes activated and divides, ultimately generated many activated effector cells with the same specificity.  At the conclusion of the immune response, many of these activated cells die, but some survive and return to a resting state as memory cells.  </a:t>
            </a:r>
          </a:p>
        </p:txBody>
      </p:sp>
    </p:spTree>
    <p:extLst>
      <p:ext uri="{BB962C8B-B14F-4D97-AF65-F5344CB8AC3E}">
        <p14:creationId xmlns:p14="http://schemas.microsoft.com/office/powerpoint/2010/main" val="182138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pitchFamily="34" charset="0"/>
              </a:defRPr>
            </a:lvl1pPr>
            <a:lvl2pPr marL="757066" indent="-291179" eaLnBrk="0" hangingPunct="0">
              <a:defRPr sz="2000">
                <a:solidFill>
                  <a:schemeClr val="bg1"/>
                </a:solidFill>
                <a:latin typeface="Arial" pitchFamily="34" charset="0"/>
              </a:defRPr>
            </a:lvl2pPr>
            <a:lvl3pPr marL="1164717" indent="-232943" eaLnBrk="0" hangingPunct="0">
              <a:defRPr sz="2000">
                <a:solidFill>
                  <a:schemeClr val="bg1"/>
                </a:solidFill>
                <a:latin typeface="Arial" pitchFamily="34" charset="0"/>
              </a:defRPr>
            </a:lvl3pPr>
            <a:lvl4pPr marL="1630604" indent="-232943" eaLnBrk="0" hangingPunct="0">
              <a:defRPr sz="2000">
                <a:solidFill>
                  <a:schemeClr val="bg1"/>
                </a:solidFill>
                <a:latin typeface="Arial" pitchFamily="34" charset="0"/>
              </a:defRPr>
            </a:lvl4pPr>
            <a:lvl5pPr marL="2096491" indent="-232943" eaLnBrk="0" hangingPunct="0">
              <a:defRPr sz="2000">
                <a:solidFill>
                  <a:schemeClr val="bg1"/>
                </a:solidFill>
                <a:latin typeface="Arial" pitchFamily="34" charset="0"/>
              </a:defRPr>
            </a:lvl5pPr>
            <a:lvl6pPr marL="2562377" indent="-232943" eaLnBrk="0" fontAlgn="base" hangingPunct="0">
              <a:spcBef>
                <a:spcPct val="0"/>
              </a:spcBef>
              <a:spcAft>
                <a:spcPct val="0"/>
              </a:spcAft>
              <a:defRPr sz="2000">
                <a:solidFill>
                  <a:schemeClr val="bg1"/>
                </a:solidFill>
                <a:latin typeface="Arial" pitchFamily="34" charset="0"/>
              </a:defRPr>
            </a:lvl6pPr>
            <a:lvl7pPr marL="3028264" indent="-232943" eaLnBrk="0" fontAlgn="base" hangingPunct="0">
              <a:spcBef>
                <a:spcPct val="0"/>
              </a:spcBef>
              <a:spcAft>
                <a:spcPct val="0"/>
              </a:spcAft>
              <a:defRPr sz="2000">
                <a:solidFill>
                  <a:schemeClr val="bg1"/>
                </a:solidFill>
                <a:latin typeface="Arial" pitchFamily="34" charset="0"/>
              </a:defRPr>
            </a:lvl7pPr>
            <a:lvl8pPr marL="3494151" indent="-232943" eaLnBrk="0" fontAlgn="base" hangingPunct="0">
              <a:spcBef>
                <a:spcPct val="0"/>
              </a:spcBef>
              <a:spcAft>
                <a:spcPct val="0"/>
              </a:spcAft>
              <a:defRPr sz="2000">
                <a:solidFill>
                  <a:schemeClr val="bg1"/>
                </a:solidFill>
                <a:latin typeface="Arial" pitchFamily="34" charset="0"/>
              </a:defRPr>
            </a:lvl8pPr>
            <a:lvl9pPr marL="3960038" indent="-232943" eaLnBrk="0" fontAlgn="base" hangingPunct="0">
              <a:spcBef>
                <a:spcPct val="0"/>
              </a:spcBef>
              <a:spcAft>
                <a:spcPct val="0"/>
              </a:spcAft>
              <a:defRPr sz="2000">
                <a:solidFill>
                  <a:schemeClr val="bg1"/>
                </a:solidFill>
                <a:latin typeface="Arial" pitchFamily="34" charset="0"/>
              </a:defRPr>
            </a:lvl9pPr>
          </a:lstStyle>
          <a:p>
            <a:pPr eaLnBrk="1" hangingPunct="1"/>
            <a:fld id="{A7E53E45-D2AE-403E-99F5-66E2D2220915}" type="slidenum">
              <a:rPr lang="en-US" sz="1200">
                <a:solidFill>
                  <a:prstClr val="black"/>
                </a:solidFill>
              </a:rPr>
              <a:pPr eaLnBrk="1" hangingPunct="1"/>
              <a:t>8</a:t>
            </a:fld>
            <a:endParaRPr lang="en-US" sz="1200">
              <a:solidFill>
                <a:prstClr val="black"/>
              </a:solidFill>
            </a:endParaRPr>
          </a:p>
        </p:txBody>
      </p:sp>
      <p:sp>
        <p:nvSpPr>
          <p:cNvPr id="79875" name="Rectangle 2"/>
          <p:cNvSpPr>
            <a:spLocks noGrp="1" noRot="1" noChangeAspect="1" noChangeArrowheads="1" noTextEdit="1"/>
          </p:cNvSpPr>
          <p:nvPr>
            <p:ph type="sldImg"/>
          </p:nvPr>
        </p:nvSpPr>
        <p:spPr>
          <a:xfrm>
            <a:off x="4064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cells persist for long periods of time, decades in fact, allowing future responses to the same antigen. </a:t>
            </a:r>
          </a:p>
        </p:txBody>
      </p:sp>
    </p:spTree>
    <p:extLst>
      <p:ext uri="{BB962C8B-B14F-4D97-AF65-F5344CB8AC3E}">
        <p14:creationId xmlns:p14="http://schemas.microsoft.com/office/powerpoint/2010/main" val="379963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pitchFamily="34" charset="0"/>
              </a:defRPr>
            </a:lvl1pPr>
            <a:lvl2pPr marL="757066" indent="-291179" eaLnBrk="0" hangingPunct="0">
              <a:defRPr sz="2000">
                <a:solidFill>
                  <a:schemeClr val="bg1"/>
                </a:solidFill>
                <a:latin typeface="Arial" pitchFamily="34" charset="0"/>
              </a:defRPr>
            </a:lvl2pPr>
            <a:lvl3pPr marL="1164717" indent="-232943" eaLnBrk="0" hangingPunct="0">
              <a:defRPr sz="2000">
                <a:solidFill>
                  <a:schemeClr val="bg1"/>
                </a:solidFill>
                <a:latin typeface="Arial" pitchFamily="34" charset="0"/>
              </a:defRPr>
            </a:lvl3pPr>
            <a:lvl4pPr marL="1630604" indent="-232943" eaLnBrk="0" hangingPunct="0">
              <a:defRPr sz="2000">
                <a:solidFill>
                  <a:schemeClr val="bg1"/>
                </a:solidFill>
                <a:latin typeface="Arial" pitchFamily="34" charset="0"/>
              </a:defRPr>
            </a:lvl4pPr>
            <a:lvl5pPr marL="2096491" indent="-232943" eaLnBrk="0" hangingPunct="0">
              <a:defRPr sz="2000">
                <a:solidFill>
                  <a:schemeClr val="bg1"/>
                </a:solidFill>
                <a:latin typeface="Arial" pitchFamily="34" charset="0"/>
              </a:defRPr>
            </a:lvl5pPr>
            <a:lvl6pPr marL="2562377" indent="-232943" eaLnBrk="0" fontAlgn="base" hangingPunct="0">
              <a:spcBef>
                <a:spcPct val="0"/>
              </a:spcBef>
              <a:spcAft>
                <a:spcPct val="0"/>
              </a:spcAft>
              <a:defRPr sz="2000">
                <a:solidFill>
                  <a:schemeClr val="bg1"/>
                </a:solidFill>
                <a:latin typeface="Arial" pitchFamily="34" charset="0"/>
              </a:defRPr>
            </a:lvl6pPr>
            <a:lvl7pPr marL="3028264" indent="-232943" eaLnBrk="0" fontAlgn="base" hangingPunct="0">
              <a:spcBef>
                <a:spcPct val="0"/>
              </a:spcBef>
              <a:spcAft>
                <a:spcPct val="0"/>
              </a:spcAft>
              <a:defRPr sz="2000">
                <a:solidFill>
                  <a:schemeClr val="bg1"/>
                </a:solidFill>
                <a:latin typeface="Arial" pitchFamily="34" charset="0"/>
              </a:defRPr>
            </a:lvl7pPr>
            <a:lvl8pPr marL="3494151" indent="-232943" eaLnBrk="0" fontAlgn="base" hangingPunct="0">
              <a:spcBef>
                <a:spcPct val="0"/>
              </a:spcBef>
              <a:spcAft>
                <a:spcPct val="0"/>
              </a:spcAft>
              <a:defRPr sz="2000">
                <a:solidFill>
                  <a:schemeClr val="bg1"/>
                </a:solidFill>
                <a:latin typeface="Arial" pitchFamily="34" charset="0"/>
              </a:defRPr>
            </a:lvl8pPr>
            <a:lvl9pPr marL="3960038" indent="-232943" eaLnBrk="0" fontAlgn="base" hangingPunct="0">
              <a:spcBef>
                <a:spcPct val="0"/>
              </a:spcBef>
              <a:spcAft>
                <a:spcPct val="0"/>
              </a:spcAft>
              <a:defRPr sz="2000">
                <a:solidFill>
                  <a:schemeClr val="bg1"/>
                </a:solidFill>
                <a:latin typeface="Arial" pitchFamily="34" charset="0"/>
              </a:defRPr>
            </a:lvl9pPr>
          </a:lstStyle>
          <a:p>
            <a:pPr eaLnBrk="1" hangingPunct="1"/>
            <a:fld id="{A7E53E45-D2AE-403E-99F5-66E2D2220915}" type="slidenum">
              <a:rPr lang="en-US" sz="1200">
                <a:solidFill>
                  <a:prstClr val="black"/>
                </a:solidFill>
              </a:rPr>
              <a:pPr eaLnBrk="1" hangingPunct="1"/>
              <a:t>9</a:t>
            </a:fld>
            <a:endParaRPr lang="en-US" sz="1200">
              <a:solidFill>
                <a:prstClr val="black"/>
              </a:solidFill>
            </a:endParaRPr>
          </a:p>
        </p:txBody>
      </p:sp>
      <p:sp>
        <p:nvSpPr>
          <p:cNvPr id="79875" name="Rectangle 2"/>
          <p:cNvSpPr>
            <a:spLocks noGrp="1" noRot="1" noChangeAspect="1" noChangeArrowheads="1" noTextEdit="1"/>
          </p:cNvSpPr>
          <p:nvPr>
            <p:ph type="sldImg"/>
          </p:nvPr>
        </p:nvSpPr>
        <p:spPr>
          <a:xfrm>
            <a:off x="4064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HIV infection, the virus replicates mainly in the activated cells. and these infected cells die quickly</a:t>
            </a:r>
            <a:r>
              <a:rPr lang="en-US" i="1" dirty="0" smtClean="0"/>
              <a:t> </a:t>
            </a:r>
            <a:r>
              <a:rPr lang="en-US" i="0" dirty="0" smtClean="0"/>
              <a:t>usually</a:t>
            </a:r>
            <a:r>
              <a:rPr lang="en-US" i="0" baseline="0" dirty="0" smtClean="0"/>
              <a:t> in a day as I showed you.</a:t>
            </a:r>
            <a:r>
              <a:rPr lang="en-US" i="1" dirty="0" smtClean="0"/>
              <a:t>  </a:t>
            </a:r>
            <a:r>
              <a:rPr lang="en-US" dirty="0" smtClean="0"/>
              <a:t>The virus  does not replicate well in resting T cells due to blocks</a:t>
            </a:r>
            <a:r>
              <a:rPr lang="en-US" baseline="0" dirty="0" smtClean="0"/>
              <a:t> in numerous steps of the virus life cycle.</a:t>
            </a:r>
            <a:endParaRPr lang="en-US" dirty="0" smtClean="0"/>
          </a:p>
        </p:txBody>
      </p:sp>
    </p:spTree>
    <p:extLst>
      <p:ext uri="{BB962C8B-B14F-4D97-AF65-F5344CB8AC3E}">
        <p14:creationId xmlns:p14="http://schemas.microsoft.com/office/powerpoint/2010/main" val="401997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pitchFamily="34" charset="0"/>
              </a:defRPr>
            </a:lvl1pPr>
            <a:lvl2pPr marL="757066" indent="-291179" eaLnBrk="0" hangingPunct="0">
              <a:defRPr sz="2000">
                <a:solidFill>
                  <a:schemeClr val="bg1"/>
                </a:solidFill>
                <a:latin typeface="Arial" pitchFamily="34" charset="0"/>
              </a:defRPr>
            </a:lvl2pPr>
            <a:lvl3pPr marL="1164717" indent="-232943" eaLnBrk="0" hangingPunct="0">
              <a:defRPr sz="2000">
                <a:solidFill>
                  <a:schemeClr val="bg1"/>
                </a:solidFill>
                <a:latin typeface="Arial" pitchFamily="34" charset="0"/>
              </a:defRPr>
            </a:lvl3pPr>
            <a:lvl4pPr marL="1630604" indent="-232943" eaLnBrk="0" hangingPunct="0">
              <a:defRPr sz="2000">
                <a:solidFill>
                  <a:schemeClr val="bg1"/>
                </a:solidFill>
                <a:latin typeface="Arial" pitchFamily="34" charset="0"/>
              </a:defRPr>
            </a:lvl4pPr>
            <a:lvl5pPr marL="2096491" indent="-232943" eaLnBrk="0" hangingPunct="0">
              <a:defRPr sz="2000">
                <a:solidFill>
                  <a:schemeClr val="bg1"/>
                </a:solidFill>
                <a:latin typeface="Arial" pitchFamily="34" charset="0"/>
              </a:defRPr>
            </a:lvl5pPr>
            <a:lvl6pPr marL="2562377" indent="-232943" eaLnBrk="0" fontAlgn="base" hangingPunct="0">
              <a:spcBef>
                <a:spcPct val="0"/>
              </a:spcBef>
              <a:spcAft>
                <a:spcPct val="0"/>
              </a:spcAft>
              <a:defRPr sz="2000">
                <a:solidFill>
                  <a:schemeClr val="bg1"/>
                </a:solidFill>
                <a:latin typeface="Arial" pitchFamily="34" charset="0"/>
              </a:defRPr>
            </a:lvl6pPr>
            <a:lvl7pPr marL="3028264" indent="-232943" eaLnBrk="0" fontAlgn="base" hangingPunct="0">
              <a:spcBef>
                <a:spcPct val="0"/>
              </a:spcBef>
              <a:spcAft>
                <a:spcPct val="0"/>
              </a:spcAft>
              <a:defRPr sz="2000">
                <a:solidFill>
                  <a:schemeClr val="bg1"/>
                </a:solidFill>
                <a:latin typeface="Arial" pitchFamily="34" charset="0"/>
              </a:defRPr>
            </a:lvl7pPr>
            <a:lvl8pPr marL="3494151" indent="-232943" eaLnBrk="0" fontAlgn="base" hangingPunct="0">
              <a:spcBef>
                <a:spcPct val="0"/>
              </a:spcBef>
              <a:spcAft>
                <a:spcPct val="0"/>
              </a:spcAft>
              <a:defRPr sz="2000">
                <a:solidFill>
                  <a:schemeClr val="bg1"/>
                </a:solidFill>
                <a:latin typeface="Arial" pitchFamily="34" charset="0"/>
              </a:defRPr>
            </a:lvl8pPr>
            <a:lvl9pPr marL="3960038" indent="-232943" eaLnBrk="0" fontAlgn="base" hangingPunct="0">
              <a:spcBef>
                <a:spcPct val="0"/>
              </a:spcBef>
              <a:spcAft>
                <a:spcPct val="0"/>
              </a:spcAft>
              <a:defRPr sz="2000">
                <a:solidFill>
                  <a:schemeClr val="bg1"/>
                </a:solidFill>
                <a:latin typeface="Arial" pitchFamily="34" charset="0"/>
              </a:defRPr>
            </a:lvl9pPr>
          </a:lstStyle>
          <a:p>
            <a:pPr eaLnBrk="1" hangingPunct="1"/>
            <a:fld id="{A7E53E45-D2AE-403E-99F5-66E2D2220915}" type="slidenum">
              <a:rPr lang="en-US" sz="1200">
                <a:solidFill>
                  <a:prstClr val="black"/>
                </a:solidFill>
              </a:rPr>
              <a:pPr eaLnBrk="1" hangingPunct="1"/>
              <a:t>10</a:t>
            </a:fld>
            <a:endParaRPr lang="en-US" sz="1200">
              <a:solidFill>
                <a:prstClr val="black"/>
              </a:solidFill>
            </a:endParaRPr>
          </a:p>
        </p:txBody>
      </p:sp>
      <p:sp>
        <p:nvSpPr>
          <p:cNvPr id="79875" name="Rectangle 2"/>
          <p:cNvSpPr>
            <a:spLocks noGrp="1" noRot="1" noChangeAspect="1" noChangeArrowheads="1" noTextEdit="1"/>
          </p:cNvSpPr>
          <p:nvPr>
            <p:ph type="sldImg"/>
          </p:nvPr>
        </p:nvSpPr>
        <p:spPr>
          <a:xfrm>
            <a:off x="4064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However, one rare occasions some of the activated T cells can become infected as they are in the process of returning to a resting state.  This results in a stably integrated form of the viral genome in a memory T cell, a cell population with a very low decay rate.  And what is particularly interesting is that as the cell undergoes this profound change from an activated to a resting state, HIV gene expression is turned off.</a:t>
            </a:r>
          </a:p>
        </p:txBody>
      </p:sp>
    </p:spTree>
    <p:extLst>
      <p:ext uri="{BB962C8B-B14F-4D97-AF65-F5344CB8AC3E}">
        <p14:creationId xmlns:p14="http://schemas.microsoft.com/office/powerpoint/2010/main" val="116288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3CD727-8320-4943-B000-F4923EEC7D8C}" type="slidenum">
              <a:rPr lang="en-US" smtClean="0">
                <a:solidFill>
                  <a:prstClr val="black"/>
                </a:solidFill>
              </a:rPr>
              <a:pPr/>
              <a:t>11</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xfrm>
            <a:off x="404813" y="696913"/>
            <a:ext cx="6199187" cy="3487737"/>
          </a:xfrm>
          <a:ln/>
        </p:spPr>
      </p:sp>
      <p:sp>
        <p:nvSpPr>
          <p:cNvPr id="66564" name="Rectangle 3"/>
          <p:cNvSpPr>
            <a:spLocks noGrp="1" noChangeArrowheads="1"/>
          </p:cNvSpPr>
          <p:nvPr>
            <p:ph type="body" idx="1"/>
          </p:nvPr>
        </p:nvSpPr>
        <p:spPr>
          <a:xfrm>
            <a:off x="933098" y="4415790"/>
            <a:ext cx="5144206" cy="4183380"/>
          </a:xfrm>
          <a:noFill/>
          <a:ln/>
        </p:spPr>
        <p:txBody>
          <a:bodyPr/>
          <a:lstStyle/>
          <a:p>
            <a:pPr eaLnBrk="1" hangingPunct="1"/>
            <a:r>
              <a:rPr lang="en-US" dirty="0" smtClean="0"/>
              <a:t>This is the genetic</a:t>
            </a:r>
            <a:r>
              <a:rPr lang="en-US" baseline="0" dirty="0" smtClean="0"/>
              <a:t> region </a:t>
            </a:r>
            <a:r>
              <a:rPr lang="en-US" dirty="0" smtClean="0"/>
              <a:t>of HIV.  Several groups have shown that HIV gene expression is heavily dependent upon the host transcription factor </a:t>
            </a:r>
            <a:r>
              <a:rPr lang="en-US" dirty="0" err="1" smtClean="0"/>
              <a:t>NFkB</a:t>
            </a:r>
            <a:r>
              <a:rPr lang="en-US" dirty="0" smtClean="0"/>
              <a:t> which is excluded from the nucleus in resting cells.   Thus HIV gene expression is automatically extinguished as the cells return to a resting state</a:t>
            </a:r>
          </a:p>
        </p:txBody>
      </p:sp>
    </p:spTree>
    <p:extLst>
      <p:ext uri="{BB962C8B-B14F-4D97-AF65-F5344CB8AC3E}">
        <p14:creationId xmlns:p14="http://schemas.microsoft.com/office/powerpoint/2010/main" val="1306951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bg2">
                    <a:lumMod val="25000"/>
                  </a:schemeClr>
                </a:solidFill>
              </a:defRPr>
            </a:lvl1pPr>
          </a:lstStyle>
          <a:p>
            <a:r>
              <a:rPr lang="en-US" dirty="0" smtClean="0"/>
              <a:t>Click to edit Master title style</a:t>
            </a:r>
            <a:endParaRPr lang="en-US" dirty="0"/>
          </a:p>
        </p:txBody>
      </p:sp>
      <p:sp>
        <p:nvSpPr>
          <p:cNvPr id="17" name="Date Placeholder 27"/>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D824B057-FDE1-4F69-B7CB-7C24006A4B57}" type="datetimeFigureOut">
              <a:rPr lang="en-US">
                <a:solidFill>
                  <a:prstClr val="black"/>
                </a:solidFill>
              </a:rPr>
              <a:pPr>
                <a:defRPr/>
              </a:pPr>
              <a:t>12/17/2018</a:t>
            </a:fld>
            <a:endParaRPr lang="en-US" dirty="0">
              <a:solidFill>
                <a:prstClr val="black"/>
              </a:solidFill>
            </a:endParaRPr>
          </a:p>
        </p:txBody>
      </p:sp>
      <p:sp>
        <p:nvSpPr>
          <p:cNvPr id="18" name="Footer Placeholder 16"/>
          <p:cNvSpPr>
            <a:spLocks noGrp="1"/>
          </p:cNvSpPr>
          <p:nvPr>
            <p:ph type="ftr" sz="quarter" idx="11"/>
          </p:nvPr>
        </p:nvSpPr>
        <p:spPr/>
        <p:txBody>
          <a:bodyPr/>
          <a:lstStyle>
            <a:lvl1pPr>
              <a:defRPr/>
            </a:lvl1pPr>
          </a:lstStyle>
          <a:p>
            <a:pPr>
              <a:defRPr/>
            </a:pP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userDrawn="1"/>
        </p:nvSpPr>
        <p:spPr>
          <a:xfrm>
            <a:off x="2667000" y="2743200"/>
            <a:ext cx="8763000" cy="830997"/>
          </a:xfrm>
          <a:prstGeom prst="rect">
            <a:avLst/>
          </a:prstGeom>
          <a:noFill/>
        </p:spPr>
        <p:txBody>
          <a:bodyPr wrap="square" rtlCol="0">
            <a:spAutoFit/>
          </a:bodyPr>
          <a:lstStyle/>
          <a:p>
            <a:pPr algn="r"/>
            <a:r>
              <a:rPr lang="en-US" sz="2400" b="1" dirty="0" smtClean="0">
                <a:solidFill>
                  <a:schemeClr val="bg1"/>
                </a:solidFill>
              </a:rPr>
              <a:t>December 9-11, 2018</a:t>
            </a:r>
          </a:p>
          <a:p>
            <a:pPr algn="r"/>
            <a:r>
              <a:rPr lang="en-US" sz="2400" b="1" dirty="0" smtClean="0">
                <a:solidFill>
                  <a:schemeClr val="bg1"/>
                </a:solidFill>
              </a:rPr>
              <a:t>National Harbor, Maryland</a:t>
            </a:r>
            <a:endParaRPr lang="en-US" sz="2400" b="1"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2597" y="5519057"/>
            <a:ext cx="3650081" cy="8382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5486400"/>
            <a:ext cx="4659617" cy="830010"/>
          </a:xfrm>
          <a:prstGeom prst="rect">
            <a:avLst/>
          </a:prstGeom>
        </p:spPr>
      </p:pic>
    </p:spTree>
    <p:extLst>
      <p:ext uri="{BB962C8B-B14F-4D97-AF65-F5344CB8AC3E}">
        <p14:creationId xmlns:p14="http://schemas.microsoft.com/office/powerpoint/2010/main" val="2348062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Title 1"/>
          <p:cNvSpPr>
            <a:spLocks noGrp="1"/>
          </p:cNvSpPr>
          <p:nvPr>
            <p:ph type="title"/>
          </p:nvPr>
        </p:nvSpPr>
        <p:spPr>
          <a:xfrm>
            <a:off x="214812" y="317859"/>
            <a:ext cx="11773989" cy="914400"/>
          </a:xfrm>
        </p:spPr>
        <p:txBody>
          <a:bodyPr>
            <a:normAutofit/>
          </a:bodyPr>
          <a:lstStyle>
            <a:lvl1pPr algn="ctr">
              <a:buNone/>
              <a:defRPr sz="4600" b="1" cap="none" baseline="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203200" y="1752602"/>
            <a:ext cx="11785600" cy="4495801"/>
          </a:xfrm>
        </p:spPr>
        <p:txBody>
          <a:bodyPr>
            <a:normAutofit/>
          </a:bodyPr>
          <a:lstStyle>
            <a:lvl1pPr marL="0" indent="0" algn="ctr">
              <a:buNone/>
              <a:defRPr sz="2400" b="0" cap="none" spc="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12" name="Date Placeholder 1"/>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8F2AEF12-1B62-4A2A-A866-A10A9A46E251}" type="datetimeFigureOut">
              <a:rPr lang="en-US">
                <a:solidFill>
                  <a:prstClr val="black"/>
                </a:solidFill>
              </a:rPr>
              <a:pPr>
                <a:defRPr/>
              </a:pPr>
              <a:t>12/17/2018</a:t>
            </a:fld>
            <a:endParaRPr lang="en-US">
              <a:solidFill>
                <a:prstClr val="black"/>
              </a:solidFill>
            </a:endParaRPr>
          </a:p>
        </p:txBody>
      </p:sp>
      <p:sp>
        <p:nvSpPr>
          <p:cNvPr id="14" name="Footer Placeholder 2"/>
          <p:cNvSpPr>
            <a:spLocks noGrp="1"/>
          </p:cNvSpPr>
          <p:nvPr>
            <p:ph type="ftr" sz="quarter" idx="11"/>
          </p:nvPr>
        </p:nvSpPr>
        <p:spPr/>
        <p:txBody>
          <a:bodyPr/>
          <a:lstStyle>
            <a:lvl1pPr>
              <a:defRPr/>
            </a:lvl1pPr>
          </a:lstStyle>
          <a:p>
            <a:pPr>
              <a:defRPr/>
            </a:pPr>
            <a:endParaRPr lang="en-US"/>
          </a:p>
        </p:txBody>
      </p:sp>
      <p:sp>
        <p:nvSpPr>
          <p:cNvPr id="15" name="Slide Number Placeholder 3"/>
          <p:cNvSpPr>
            <a:spLocks noGrp="1"/>
          </p:cNvSpPr>
          <p:nvPr>
            <p:ph type="sldNum" sz="quarter" idx="12"/>
          </p:nvPr>
        </p:nvSpPr>
        <p:spPr>
          <a:xfrm>
            <a:off x="5689600" y="6324601"/>
            <a:ext cx="812800" cy="4413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090C91DF-C93A-4066-A7E3-15F2AE98899D}" type="slidenum">
              <a:rPr lang="en-US"/>
              <a:pPr>
                <a:defRPr/>
              </a:pPr>
              <a:t>‹#›</a:t>
            </a:fld>
            <a:endParaRPr lang="en-US"/>
          </a:p>
        </p:txBody>
      </p:sp>
      <p:sp>
        <p:nvSpPr>
          <p:cNvPr id="17" name="Straight Connector 16"/>
          <p:cNvSpPr>
            <a:spLocks noChangeShapeType="1"/>
          </p:cNvSpPr>
          <p:nvPr userDrawn="1"/>
        </p:nvSpPr>
        <p:spPr bwMode="auto">
          <a:xfrm>
            <a:off x="203200" y="152400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9" name="Rectangle 18"/>
          <p:cNvSpPr>
            <a:spLocks noChangeArrowheads="1"/>
          </p:cNvSpPr>
          <p:nvPr userDrawn="1"/>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348420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Date Placeholder 4"/>
          <p:cNvSpPr>
            <a:spLocks noGrp="1"/>
          </p:cNvSpPr>
          <p:nvPr>
            <p:ph type="dt" sz="half" idx="10"/>
          </p:nvPr>
        </p:nvSpPr>
        <p:spPr>
          <a:xfrm>
            <a:off x="7717367"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2A37546D-80AA-417B-97A8-3BFD0B0C166D}" type="datetimeFigureOut">
              <a:rPr lang="en-US">
                <a:solidFill>
                  <a:prstClr val="black"/>
                </a:solidFill>
              </a:rPr>
              <a:pPr>
                <a:defRPr/>
              </a:pPr>
              <a:t>12/17/2018</a:t>
            </a:fld>
            <a:endParaRPr lang="en-US" dirty="0">
              <a:solidFill>
                <a:prstClr val="black"/>
              </a:solidFill>
            </a:endParaRPr>
          </a:p>
        </p:txBody>
      </p:sp>
      <p:sp>
        <p:nvSpPr>
          <p:cNvPr id="9"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p14="http://schemas.microsoft.com/office/powerpoint/2010/main" val="32070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Title 1"/>
          <p:cNvSpPr>
            <a:spLocks noGrp="1"/>
          </p:cNvSpPr>
          <p:nvPr>
            <p:ph type="title"/>
          </p:nvPr>
        </p:nvSpPr>
        <p:spPr>
          <a:xfrm>
            <a:off x="214812" y="187228"/>
            <a:ext cx="11773989" cy="914400"/>
          </a:xfrm>
        </p:spPr>
        <p:txBody>
          <a:bodyPr>
            <a:normAutofit/>
          </a:bodyPr>
          <a:lstStyle>
            <a:lvl1pPr algn="ctr">
              <a:buNone/>
              <a:defRPr sz="4600" b="1" cap="none" baseline="0">
                <a:solidFill>
                  <a:schemeClr val="bg2">
                    <a:lumMod val="25000"/>
                  </a:schemeClr>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203200" y="1295402"/>
            <a:ext cx="11785600" cy="4953001"/>
          </a:xfrm>
        </p:spPr>
        <p:txBody>
          <a:bodyPr>
            <a:normAutofit/>
          </a:bodyPr>
          <a:lstStyle>
            <a:lvl1pPr marL="0" indent="0" algn="ctr">
              <a:buNone/>
              <a:defRPr sz="2400" b="0" cap="none" spc="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12" name="Date Placeholder 1"/>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6F9DF6B7-943F-4791-AE4D-D3EE7D608D4C}" type="datetimeFigureOut">
              <a:rPr lang="en-US">
                <a:solidFill>
                  <a:prstClr val="black"/>
                </a:solidFill>
              </a:rPr>
              <a:pPr>
                <a:defRPr/>
              </a:pPr>
              <a:t>12/17/2018</a:t>
            </a:fld>
            <a:endParaRPr lang="en-US">
              <a:solidFill>
                <a:prstClr val="black"/>
              </a:solidFill>
            </a:endParaRPr>
          </a:p>
        </p:txBody>
      </p:sp>
      <p:sp>
        <p:nvSpPr>
          <p:cNvPr id="14" name="Footer Placeholder 2"/>
          <p:cNvSpPr>
            <a:spLocks noGrp="1"/>
          </p:cNvSpPr>
          <p:nvPr>
            <p:ph type="ftr" sz="quarter" idx="11"/>
          </p:nvPr>
        </p:nvSpPr>
        <p:spPr/>
        <p:txBody>
          <a:bodyPr/>
          <a:lstStyle>
            <a:lvl1pPr>
              <a:defRPr/>
            </a:lvl1pPr>
          </a:lstStyle>
          <a:p>
            <a:pPr>
              <a:defRPr/>
            </a:pPr>
            <a:endParaRPr lang="en-US"/>
          </a:p>
        </p:txBody>
      </p:sp>
      <p:sp>
        <p:nvSpPr>
          <p:cNvPr id="15" name="Slide Number Placeholder 3"/>
          <p:cNvSpPr>
            <a:spLocks noGrp="1"/>
          </p:cNvSpPr>
          <p:nvPr>
            <p:ph type="sldNum" sz="quarter" idx="12"/>
          </p:nvPr>
        </p:nvSpPr>
        <p:spPr>
          <a:xfrm>
            <a:off x="5689600" y="6324601"/>
            <a:ext cx="812800" cy="4413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07FD3EFB-AEC4-41EE-8DBD-42CFB4D8AFF9}" type="slidenum">
              <a:rPr lang="en-US"/>
              <a:pPr>
                <a:defRPr/>
              </a:pPr>
              <a:t>‹#›</a:t>
            </a:fld>
            <a:endParaRPr lang="en-US"/>
          </a:p>
        </p:txBody>
      </p:sp>
      <p:sp>
        <p:nvSpPr>
          <p:cNvPr id="17" name="Straight Connector 16"/>
          <p:cNvSpPr>
            <a:spLocks noChangeShapeType="1"/>
          </p:cNvSpPr>
          <p:nvPr userDrawn="1"/>
        </p:nvSpPr>
        <p:spPr bwMode="auto">
          <a:xfrm>
            <a:off x="203200" y="121920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9" name="Rectangle 18"/>
          <p:cNvSpPr>
            <a:spLocks noChangeArrowheads="1"/>
          </p:cNvSpPr>
          <p:nvPr userDrawn="1"/>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32050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Title 1"/>
          <p:cNvSpPr>
            <a:spLocks noGrp="1"/>
          </p:cNvSpPr>
          <p:nvPr>
            <p:ph type="title"/>
          </p:nvPr>
        </p:nvSpPr>
        <p:spPr>
          <a:xfrm>
            <a:off x="214812" y="152400"/>
            <a:ext cx="11773989" cy="1676400"/>
          </a:xfrm>
        </p:spPr>
        <p:txBody>
          <a:bodyPr>
            <a:normAutofit/>
          </a:bodyPr>
          <a:lstStyle>
            <a:lvl1pPr algn="ctr">
              <a:buNone/>
              <a:defRPr sz="4000" b="1" cap="none" baseline="0">
                <a:solidFill>
                  <a:schemeClr val="bg2">
                    <a:lumMod val="25000"/>
                  </a:schemeClr>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203200" y="1905002"/>
            <a:ext cx="11785600" cy="4343401"/>
          </a:xfrm>
        </p:spPr>
        <p:txBody>
          <a:bodyPr>
            <a:normAutofit/>
          </a:bodyPr>
          <a:lstStyle>
            <a:lvl1pPr marL="0" indent="0" algn="ctr">
              <a:buNone/>
              <a:defRPr sz="2400" b="0" cap="none" spc="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12" name="Date Placeholder 1"/>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C40E735F-2FCC-4557-A720-F7FF9BD6B365}" type="datetimeFigureOut">
              <a:rPr lang="en-US">
                <a:solidFill>
                  <a:prstClr val="black"/>
                </a:solidFill>
              </a:rPr>
              <a:pPr>
                <a:defRPr/>
              </a:pPr>
              <a:t>12/17/2018</a:t>
            </a:fld>
            <a:endParaRPr lang="en-US">
              <a:solidFill>
                <a:prstClr val="black"/>
              </a:solidFill>
            </a:endParaRPr>
          </a:p>
        </p:txBody>
      </p:sp>
      <p:sp>
        <p:nvSpPr>
          <p:cNvPr id="14" name="Footer Placeholder 2"/>
          <p:cNvSpPr>
            <a:spLocks noGrp="1"/>
          </p:cNvSpPr>
          <p:nvPr>
            <p:ph type="ftr" sz="quarter" idx="11"/>
          </p:nvPr>
        </p:nvSpPr>
        <p:spPr/>
        <p:txBody>
          <a:bodyPr/>
          <a:lstStyle>
            <a:lvl1pPr>
              <a:defRPr/>
            </a:lvl1pPr>
          </a:lstStyle>
          <a:p>
            <a:pPr>
              <a:defRPr/>
            </a:pPr>
            <a:endParaRPr lang="en-US"/>
          </a:p>
        </p:txBody>
      </p:sp>
      <p:sp>
        <p:nvSpPr>
          <p:cNvPr id="15" name="Slide Number Placeholder 3"/>
          <p:cNvSpPr>
            <a:spLocks noGrp="1"/>
          </p:cNvSpPr>
          <p:nvPr>
            <p:ph type="sldNum" sz="quarter" idx="12"/>
          </p:nvPr>
        </p:nvSpPr>
        <p:spPr>
          <a:xfrm>
            <a:off x="5689600" y="6324601"/>
            <a:ext cx="812800" cy="4413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552A43EA-16BB-4D8F-AB03-4EC77F427A84}" type="slidenum">
              <a:rPr lang="en-US"/>
              <a:pPr>
                <a:defRPr/>
              </a:pPr>
              <a:t>‹#›</a:t>
            </a:fld>
            <a:endParaRPr lang="en-US"/>
          </a:p>
        </p:txBody>
      </p:sp>
      <p:sp>
        <p:nvSpPr>
          <p:cNvPr id="17" name="Straight Connector 16"/>
          <p:cNvSpPr>
            <a:spLocks noChangeShapeType="1"/>
          </p:cNvSpPr>
          <p:nvPr userDrawn="1"/>
        </p:nvSpPr>
        <p:spPr bwMode="auto">
          <a:xfrm>
            <a:off x="203200" y="1865811"/>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9" name="Rectangle 18"/>
          <p:cNvSpPr>
            <a:spLocks noChangeArrowheads="1"/>
          </p:cNvSpPr>
          <p:nvPr userDrawn="1"/>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37748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Title 1"/>
          <p:cNvSpPr>
            <a:spLocks noGrp="1"/>
          </p:cNvSpPr>
          <p:nvPr>
            <p:ph type="title"/>
          </p:nvPr>
        </p:nvSpPr>
        <p:spPr>
          <a:xfrm>
            <a:off x="214812" y="152400"/>
            <a:ext cx="11773989" cy="685800"/>
          </a:xfrm>
        </p:spPr>
        <p:txBody>
          <a:bodyPr>
            <a:normAutofit/>
          </a:bodyPr>
          <a:lstStyle>
            <a:lvl1pPr algn="ctr">
              <a:buNone/>
              <a:defRPr sz="3800" b="1" cap="none" baseline="0">
                <a:solidFill>
                  <a:schemeClr val="bg2">
                    <a:lumMod val="25000"/>
                  </a:schemeClr>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203200" y="1066801"/>
            <a:ext cx="11785600" cy="5181602"/>
          </a:xfrm>
        </p:spPr>
        <p:txBody>
          <a:bodyPr>
            <a:normAutofit/>
          </a:bodyPr>
          <a:lstStyle>
            <a:lvl1pPr marL="0" indent="0" algn="ctr">
              <a:buNone/>
              <a:defRPr sz="2400" b="0" cap="none" spc="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12" name="Date Placeholder 1"/>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C40E735F-2FCC-4557-A720-F7FF9BD6B365}" type="datetimeFigureOut">
              <a:rPr lang="en-US">
                <a:solidFill>
                  <a:prstClr val="black"/>
                </a:solidFill>
              </a:rPr>
              <a:pPr>
                <a:defRPr/>
              </a:pPr>
              <a:t>12/17/2018</a:t>
            </a:fld>
            <a:endParaRPr lang="en-US">
              <a:solidFill>
                <a:prstClr val="black"/>
              </a:solidFill>
            </a:endParaRPr>
          </a:p>
        </p:txBody>
      </p:sp>
      <p:sp>
        <p:nvSpPr>
          <p:cNvPr id="14" name="Footer Placeholder 2"/>
          <p:cNvSpPr>
            <a:spLocks noGrp="1"/>
          </p:cNvSpPr>
          <p:nvPr>
            <p:ph type="ftr" sz="quarter" idx="11"/>
          </p:nvPr>
        </p:nvSpPr>
        <p:spPr/>
        <p:txBody>
          <a:bodyPr/>
          <a:lstStyle>
            <a:lvl1pPr>
              <a:defRPr/>
            </a:lvl1pPr>
          </a:lstStyle>
          <a:p>
            <a:pPr>
              <a:defRPr/>
            </a:pPr>
            <a:endParaRPr lang="en-US"/>
          </a:p>
        </p:txBody>
      </p:sp>
      <p:sp>
        <p:nvSpPr>
          <p:cNvPr id="15" name="Slide Number Placeholder 3"/>
          <p:cNvSpPr>
            <a:spLocks noGrp="1"/>
          </p:cNvSpPr>
          <p:nvPr>
            <p:ph type="sldNum" sz="quarter" idx="12"/>
          </p:nvPr>
        </p:nvSpPr>
        <p:spPr>
          <a:xfrm>
            <a:off x="5689600" y="6324601"/>
            <a:ext cx="812800" cy="4413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552A43EA-16BB-4D8F-AB03-4EC77F427A84}" type="slidenum">
              <a:rPr lang="en-US"/>
              <a:pPr>
                <a:defRPr/>
              </a:pPr>
              <a:t>‹#›</a:t>
            </a:fld>
            <a:endParaRPr lang="en-US"/>
          </a:p>
        </p:txBody>
      </p:sp>
      <p:sp>
        <p:nvSpPr>
          <p:cNvPr id="17" name="Straight Connector 16"/>
          <p:cNvSpPr>
            <a:spLocks noChangeShapeType="1"/>
          </p:cNvSpPr>
          <p:nvPr userDrawn="1"/>
        </p:nvSpPr>
        <p:spPr bwMode="auto">
          <a:xfrm>
            <a:off x="203200" y="91440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9" name="Rectangle 18"/>
          <p:cNvSpPr>
            <a:spLocks noChangeArrowheads="1"/>
          </p:cNvSpPr>
          <p:nvPr userDrawn="1"/>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73971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rgbClr val="006699"/>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0" name="Rectangle 9"/>
          <p:cNvSpPr/>
          <p:nvPr/>
        </p:nvSpPr>
        <p:spPr>
          <a:xfrm>
            <a:off x="203200" y="609600"/>
            <a:ext cx="3657600" cy="5867400"/>
          </a:xfrm>
          <a:prstGeom prst="rect">
            <a:avLst/>
          </a:prstGeom>
          <a:solidFill>
            <a:schemeClr val="accent3">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99CCFF"/>
              </a:solidFill>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Rectangle 13"/>
          <p:cNvSpPr>
            <a:spLocks noChangeArrowheads="1"/>
          </p:cNvSpPr>
          <p:nvPr/>
        </p:nvSpPr>
        <p:spPr bwMode="auto">
          <a:xfrm>
            <a:off x="198967" y="6388101"/>
            <a:ext cx="11777133" cy="309563"/>
          </a:xfrm>
          <a:prstGeom prst="rect">
            <a:avLst/>
          </a:prstGeom>
          <a:solidFill>
            <a:srgbClr val="006699"/>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6" name="Text Box 10"/>
          <p:cNvSpPr txBox="1">
            <a:spLocks noChangeArrowheads="1"/>
          </p:cNvSpPr>
          <p:nvPr userDrawn="1"/>
        </p:nvSpPr>
        <p:spPr bwMode="auto">
          <a:xfrm>
            <a:off x="10553701" y="6403976"/>
            <a:ext cx="1502833" cy="307975"/>
          </a:xfrm>
          <a:prstGeom prst="rect">
            <a:avLst/>
          </a:prstGeom>
          <a:noFill/>
          <a:ln w="12700">
            <a:noFill/>
            <a:miter lim="800000"/>
            <a:headEnd/>
            <a:tailEnd/>
          </a:ln>
          <a:effectLst/>
        </p:spPr>
        <p:txBody>
          <a:bodyPr lIns="91419" tIns="45710" rIns="91419" bIns="45710">
            <a:spAutoFit/>
          </a:bodyPr>
          <a:lstStyle/>
          <a:p>
            <a:pPr algn="r" eaLnBrk="0" fontAlgn="base" hangingPunct="0">
              <a:spcBef>
                <a:spcPct val="50000"/>
              </a:spcBef>
              <a:spcAft>
                <a:spcPct val="0"/>
              </a:spcAft>
              <a:defRPr/>
            </a:pPr>
            <a:r>
              <a:rPr lang="en-US" sz="1400" b="1" i="1" dirty="0">
                <a:solidFill>
                  <a:prstClr val="white"/>
                </a:solidFill>
                <a:latin typeface="Arial" pitchFamily="34" charset="0"/>
                <a:cs typeface="Arial" pitchFamily="34" charset="0"/>
              </a:rPr>
              <a:t>IAS–USA</a:t>
            </a: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508000" y="1981202"/>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4"/>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6E6D2757-3885-4BA9-83FE-C9E12E132F57}" type="datetimeFigureOut">
              <a:rPr lang="en-US">
                <a:solidFill>
                  <a:prstClr val="black"/>
                </a:solidFill>
              </a:rPr>
              <a:pPr>
                <a:defRPr/>
              </a:pPr>
              <a:t>12/17/2018</a:t>
            </a:fld>
            <a:endParaRPr lang="en-US">
              <a:solidFill>
                <a:prstClr val="black"/>
              </a:solidFill>
            </a:endParaRPr>
          </a:p>
        </p:txBody>
      </p:sp>
      <p:sp>
        <p:nvSpPr>
          <p:cNvPr id="18" name="Footer Placeholder 5"/>
          <p:cNvSpPr>
            <a:spLocks noGrp="1"/>
          </p:cNvSpPr>
          <p:nvPr>
            <p:ph type="ftr" sz="quarter" idx="11"/>
          </p:nvPr>
        </p:nvSpPr>
        <p:spPr>
          <a:xfrm>
            <a:off x="402168" y="6410326"/>
            <a:ext cx="4510617" cy="366713"/>
          </a:xfrm>
        </p:spPr>
        <p:txBody>
          <a:bodyPr/>
          <a:lstStyle>
            <a:lvl1pPr>
              <a:defRPr/>
            </a:lvl1pPr>
          </a:lstStyle>
          <a:p>
            <a:pPr>
              <a:defRPr/>
            </a:pPr>
            <a:endParaRPr lang="en-US"/>
          </a:p>
        </p:txBody>
      </p:sp>
    </p:spTree>
    <p:extLst>
      <p:ext uri="{BB962C8B-B14F-4D97-AF65-F5344CB8AC3E}">
        <p14:creationId xmlns:p14="http://schemas.microsoft.com/office/powerpoint/2010/main" val="1140866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tangle 9"/>
          <p:cNvSpPr>
            <a:spLocks noChangeArrowheads="1"/>
          </p:cNvSpPr>
          <p:nvPr/>
        </p:nvSpPr>
        <p:spPr bwMode="auto">
          <a:xfrm>
            <a:off x="0" y="7620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p:nvPr/>
        </p:nvSpPr>
        <p:spPr>
          <a:xfrm>
            <a:off x="203200" y="609600"/>
            <a:ext cx="3657600" cy="5867400"/>
          </a:xfrm>
          <a:prstGeom prst="rect">
            <a:avLst/>
          </a:prstGeom>
          <a:solidFill>
            <a:schemeClr val="accent3">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Rectangle 13"/>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6" name="Text Box 10"/>
          <p:cNvSpPr txBox="1">
            <a:spLocks noChangeArrowheads="1"/>
          </p:cNvSpPr>
          <p:nvPr userDrawn="1"/>
        </p:nvSpPr>
        <p:spPr bwMode="auto">
          <a:xfrm>
            <a:off x="10553701" y="6403976"/>
            <a:ext cx="1502833" cy="307975"/>
          </a:xfrm>
          <a:prstGeom prst="rect">
            <a:avLst/>
          </a:prstGeom>
          <a:noFill/>
          <a:ln w="12700">
            <a:noFill/>
            <a:miter lim="800000"/>
            <a:headEnd/>
            <a:tailEnd/>
          </a:ln>
          <a:effectLst/>
        </p:spPr>
        <p:txBody>
          <a:bodyPr lIns="91419" tIns="45710" rIns="91419" bIns="45710">
            <a:spAutoFit/>
          </a:bodyPr>
          <a:lstStyle/>
          <a:p>
            <a:pPr algn="r" eaLnBrk="0" fontAlgn="base" hangingPunct="0">
              <a:spcBef>
                <a:spcPct val="50000"/>
              </a:spcBef>
              <a:spcAft>
                <a:spcPct val="0"/>
              </a:spcAft>
              <a:defRPr/>
            </a:pPr>
            <a:r>
              <a:rPr lang="en-US" sz="1400" b="1" i="1" dirty="0">
                <a:solidFill>
                  <a:prstClr val="white"/>
                </a:solidFill>
                <a:latin typeface="Arial" pitchFamily="34" charset="0"/>
                <a:cs typeface="Arial" pitchFamily="34" charset="0"/>
              </a:rPr>
              <a:t>IAS–USA</a:t>
            </a: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7" name="Date Placeholder 4"/>
          <p:cNvSpPr>
            <a:spLocks noGrp="1"/>
          </p:cNvSpPr>
          <p:nvPr>
            <p:ph type="dt" sz="half" idx="10"/>
          </p:nvPr>
        </p:nvSpPr>
        <p:spPr>
          <a:xfrm>
            <a:off x="7717367"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2D9AFE56-B121-47F3-8CE7-7AF27F0CA3EE}" type="datetimeFigureOut">
              <a:rPr lang="en-US">
                <a:solidFill>
                  <a:prstClr val="black"/>
                </a:solidFill>
              </a:rPr>
              <a:pPr>
                <a:defRPr/>
              </a:pPr>
              <a:t>12/17/2018</a:t>
            </a:fld>
            <a:endParaRPr lang="en-US">
              <a:solidFill>
                <a:prstClr val="black"/>
              </a:solidFill>
            </a:endParaRPr>
          </a:p>
        </p:txBody>
      </p:sp>
      <p:sp>
        <p:nvSpPr>
          <p:cNvPr id="18"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p14="http://schemas.microsoft.com/office/powerpoint/2010/main" val="425407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726015ED-26A7-4295-BC51-9AD9EAF9D755}" type="datetimeFigureOut">
              <a:rPr lang="en-US">
                <a:solidFill>
                  <a:prstClr val="black"/>
                </a:solidFill>
              </a:rPr>
              <a:pPr>
                <a:defRPr/>
              </a:pPr>
              <a:t>12/17/2018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20088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5" name="Rectangle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auto">
          <a:xfrm>
            <a:off x="194734" y="6391276"/>
            <a:ext cx="11777133" cy="309563"/>
          </a:xfrm>
          <a:prstGeom prst="rect">
            <a:avLst/>
          </a:prstGeom>
          <a:solidFill>
            <a:srgbClr val="006699"/>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Text Box 10"/>
          <p:cNvSpPr txBox="1">
            <a:spLocks noChangeArrowheads="1"/>
          </p:cNvSpPr>
          <p:nvPr userDrawn="1"/>
        </p:nvSpPr>
        <p:spPr bwMode="auto">
          <a:xfrm>
            <a:off x="10553701" y="6403976"/>
            <a:ext cx="1502833" cy="307975"/>
          </a:xfrm>
          <a:prstGeom prst="rect">
            <a:avLst/>
          </a:prstGeom>
          <a:noFill/>
          <a:ln w="12700">
            <a:noFill/>
            <a:miter lim="800000"/>
            <a:headEnd/>
            <a:tailEnd/>
          </a:ln>
          <a:effectLst/>
        </p:spPr>
        <p:txBody>
          <a:bodyPr lIns="91419" tIns="45710" rIns="91419" bIns="45710">
            <a:spAutoFit/>
          </a:bodyPr>
          <a:lstStyle/>
          <a:p>
            <a:pPr algn="r" eaLnBrk="0" fontAlgn="base" hangingPunct="0">
              <a:spcBef>
                <a:spcPct val="50000"/>
              </a:spcBef>
              <a:spcAft>
                <a:spcPct val="0"/>
              </a:spcAft>
              <a:defRPr/>
            </a:pPr>
            <a:r>
              <a:rPr lang="en-US" sz="1400" b="1" i="1" dirty="0">
                <a:solidFill>
                  <a:prstClr val="white"/>
                </a:solidFill>
                <a:latin typeface="Arial" pitchFamily="34" charset="0"/>
                <a:cs typeface="Arial" pitchFamily="34" charset="0"/>
              </a:rPr>
              <a:t>IAS–USA</a:t>
            </a:r>
          </a:p>
        </p:txBody>
      </p:sp>
      <p:sp>
        <p:nvSpPr>
          <p:cNvPr id="3" name="Vertical Text Placeholder 2"/>
          <p:cNvSpPr>
            <a:spLocks noGrp="1"/>
          </p:cNvSpPr>
          <p:nvPr>
            <p:ph type="body" orient="vert" idx="1"/>
          </p:nvPr>
        </p:nvSpPr>
        <p:spPr>
          <a:xfrm>
            <a:off x="406400" y="304803"/>
            <a:ext cx="8737600" cy="58213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4"/>
            <a:ext cx="1930400" cy="5851525"/>
          </a:xfrm>
        </p:spPr>
        <p:txBody>
          <a:bodyPr vert="eaVert"/>
          <a:lstStyle>
            <a:lvl1pPr>
              <a:defRPr>
                <a:solidFill>
                  <a:schemeClr val="bg2">
                    <a:lumMod val="25000"/>
                  </a:schemeClr>
                </a:solidFill>
              </a:defRPr>
            </a:lvl1pPr>
          </a:lstStyle>
          <a:p>
            <a:r>
              <a:rPr lang="en-US" dirty="0" smtClean="0"/>
              <a:t>Click to edit Master title style</a:t>
            </a:r>
            <a:endParaRPr lang="en-US" dirty="0"/>
          </a:p>
        </p:txBody>
      </p:sp>
      <p:sp>
        <p:nvSpPr>
          <p:cNvPr id="14" name="Slide Number Placeholder 5"/>
          <p:cNvSpPr>
            <a:spLocks noGrp="1"/>
          </p:cNvSpPr>
          <p:nvPr>
            <p:ph type="sldNum" sz="quarter" idx="10"/>
          </p:nvPr>
        </p:nvSpPr>
        <p:spPr>
          <a:xfrm>
            <a:off x="9220200" y="3009901"/>
            <a:ext cx="609600" cy="441325"/>
          </a:xfrm>
          <a:prstGeom prst="rect">
            <a:avLst/>
          </a:prstGeom>
        </p:spPr>
        <p:txBody>
          <a:bodyPr/>
          <a:lstStyle>
            <a:lvl1pPr fontAlgn="auto">
              <a:spcBef>
                <a:spcPts val="0"/>
              </a:spcBef>
              <a:spcAft>
                <a:spcPts val="0"/>
              </a:spcAft>
              <a:defRPr>
                <a:latin typeface="+mn-lt"/>
                <a:cs typeface="+mn-cs"/>
              </a:defRPr>
            </a:lvl1pPr>
          </a:lstStyle>
          <a:p>
            <a:pPr>
              <a:defRPr/>
            </a:pPr>
            <a:fld id="{95487B36-2808-4459-9140-3115631B2B19}" type="slidenum">
              <a:rPr lang="en-US">
                <a:solidFill>
                  <a:prstClr val="black"/>
                </a:solidFill>
              </a:rPr>
              <a:pPr>
                <a:defRPr/>
              </a:pPr>
              <a:t>‹#›</a:t>
            </a:fld>
            <a:endParaRPr lang="en-US">
              <a:solidFill>
                <a:prstClr val="black"/>
              </a:solidFill>
            </a:endParaRPr>
          </a:p>
        </p:txBody>
      </p:sp>
      <p:sp>
        <p:nvSpPr>
          <p:cNvPr id="15" name="Date Placeholder 3"/>
          <p:cNvSpPr>
            <a:spLocks noGrp="1"/>
          </p:cNvSpPr>
          <p:nvPr>
            <p:ph type="dt" sz="half" idx="11"/>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A0A25992-4626-4661-9F76-6A5F5B64E855}" type="datetimeFigureOut">
              <a:rPr lang="en-US">
                <a:solidFill>
                  <a:prstClr val="black"/>
                </a:solidFill>
              </a:rPr>
              <a:pPr>
                <a:defRPr/>
              </a:pPr>
              <a:t>12/17/2018</a:t>
            </a:fld>
            <a:endParaRPr lang="en-US">
              <a:solidFill>
                <a:prstClr val="black"/>
              </a:solidFill>
            </a:endParaRPr>
          </a:p>
        </p:txBody>
      </p:sp>
      <p:sp>
        <p:nvSpPr>
          <p:cNvPr id="1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68605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14231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66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474" y="381000"/>
            <a:ext cx="11379200" cy="758825"/>
          </a:xfrm>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02336" y="1527048"/>
            <a:ext cx="1133856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5FC0D73C-B5BE-4F85-A60A-8036767BC08C}" type="datetimeFigureOut">
              <a:rPr lang="en-US">
                <a:solidFill>
                  <a:prstClr val="black"/>
                </a:solidFill>
              </a:rPr>
              <a:pPr>
                <a:defRPr/>
              </a:pPr>
              <a:t>12/17/2018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265915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a:xfrm>
            <a:off x="1447800" y="5746221"/>
            <a:ext cx="2743200" cy="365125"/>
          </a:xfrm>
          <a:prstGeom prst="rect">
            <a:avLst/>
          </a:prstGeom>
        </p:spPr>
        <p:txBody>
          <a:bodyPr/>
          <a:lstStyle/>
          <a:p>
            <a:pPr fontAlgn="base">
              <a:spcBef>
                <a:spcPct val="0"/>
              </a:spcBef>
              <a:spcAft>
                <a:spcPct val="0"/>
              </a:spcAft>
            </a:pPr>
            <a:fld id="{64986C9F-0C03-4D77-AD8F-A767FF5D7500}" type="datetimeFigureOut">
              <a:rPr lang="en-US">
                <a:solidFill>
                  <a:prstClr val="black"/>
                </a:solidFill>
                <a:latin typeface="Arial" charset="0"/>
                <a:cs typeface="Arial" charset="0"/>
              </a:rPr>
              <a:pPr fontAlgn="base">
                <a:spcBef>
                  <a:spcPct val="0"/>
                </a:spcBef>
                <a:spcAft>
                  <a:spcPct val="0"/>
                </a:spcAft>
              </a:pPr>
              <a:t>12/17/2018</a:t>
            </a:fld>
            <a:endParaRPr lang="en-US">
              <a:solidFill>
                <a:prstClr val="black"/>
              </a:solidFill>
              <a:latin typeface="Arial" charset="0"/>
              <a:cs typeface="Arial" charset="0"/>
            </a:endParaRPr>
          </a:p>
        </p:txBody>
      </p:sp>
      <p:sp>
        <p:nvSpPr>
          <p:cNvPr id="15" name="Straight Connector 14"/>
          <p:cNvSpPr>
            <a:spLocks noChangeShapeType="1"/>
          </p:cNvSpPr>
          <p:nvPr/>
        </p:nvSpPr>
        <p:spPr bwMode="auto">
          <a:xfrm>
            <a:off x="203200" y="10668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cs typeface="Arial" charset="0"/>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23" name="Content Placeholder 7"/>
          <p:cNvSpPr>
            <a:spLocks noGrp="1"/>
          </p:cNvSpPr>
          <p:nvPr>
            <p:ph sz="quarter" idx="1"/>
          </p:nvPr>
        </p:nvSpPr>
        <p:spPr>
          <a:xfrm>
            <a:off x="402336" y="1527048"/>
            <a:ext cx="1133856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6" name="Title 1"/>
          <p:cNvSpPr>
            <a:spLocks noGrp="1"/>
          </p:cNvSpPr>
          <p:nvPr>
            <p:ph type="title"/>
          </p:nvPr>
        </p:nvSpPr>
        <p:spPr>
          <a:xfrm>
            <a:off x="203200" y="228600"/>
            <a:ext cx="11777472" cy="758952"/>
          </a:xfrm>
          <a:solidFill>
            <a:srgbClr val="006699"/>
          </a:solidFill>
        </p:spPr>
        <p:txBody>
          <a:bodyPr/>
          <a:lstStyle>
            <a:lvl1pPr>
              <a:defRPr>
                <a:solidFill>
                  <a:schemeClr val="bg1"/>
                </a:solidFill>
              </a:defRPr>
            </a:lvl1pPr>
          </a:lstStyle>
          <a:p>
            <a:r>
              <a:rPr kumimoji="0" lang="en-US" dirty="0" smtClean="0"/>
              <a:t>Click to edit Master title style</a:t>
            </a:r>
            <a:endParaRPr kumimoji="0" lang="en-US" dirty="0"/>
          </a:p>
        </p:txBody>
      </p:sp>
      <p:sp>
        <p:nvSpPr>
          <p:cNvPr id="24" name="Footer Placeholder 5"/>
          <p:cNvSpPr>
            <a:spLocks noGrp="1"/>
          </p:cNvSpPr>
          <p:nvPr>
            <p:ph type="ftr" sz="quarter" idx="11"/>
          </p:nvPr>
        </p:nvSpPr>
        <p:spPr>
          <a:xfrm>
            <a:off x="304800" y="6046410"/>
            <a:ext cx="11785600" cy="294752"/>
          </a:xfrm>
        </p:spPr>
        <p:txBody>
          <a:bodyPr/>
          <a:lstStyle/>
          <a:p>
            <a:r>
              <a:rPr lang="en-US" dirty="0" smtClean="0"/>
              <a:t>		</a:t>
            </a:r>
            <a:endParaRPr lang="en-US" dirty="0"/>
          </a:p>
        </p:txBody>
      </p:sp>
    </p:spTree>
    <p:extLst>
      <p:ext uri="{BB962C8B-B14F-4D97-AF65-F5344CB8AC3E}">
        <p14:creationId xmlns:p14="http://schemas.microsoft.com/office/powerpoint/2010/main" val="2113301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1" name="Straight Connector 10"/>
          <p:cNvSpPr>
            <a:spLocks noChangeShapeType="1"/>
          </p:cNvSpPr>
          <p:nvPr userDrawn="1"/>
        </p:nvSpPr>
        <p:spPr bwMode="auto">
          <a:xfrm>
            <a:off x="203200" y="1371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cs typeface="Arial" charset="0"/>
            </a:endParaRPr>
          </a:p>
        </p:txBody>
      </p:sp>
      <p:sp>
        <p:nvSpPr>
          <p:cNvPr id="13" name="Title 12"/>
          <p:cNvSpPr>
            <a:spLocks noGrp="1"/>
          </p:cNvSpPr>
          <p:nvPr>
            <p:ph type="title"/>
          </p:nvPr>
        </p:nvSpPr>
        <p:spPr>
          <a:xfrm>
            <a:off x="402336" y="228600"/>
            <a:ext cx="11379200" cy="1066800"/>
          </a:xfrm>
          <a:solidFill>
            <a:srgbClr val="006699"/>
          </a:solidFill>
        </p:spPr>
        <p:txBody>
          <a:bodyPr anchor="ctr"/>
          <a:lstStyle>
            <a:lvl1pPr>
              <a:defRPr b="1">
                <a:solidFill>
                  <a:schemeClr val="bg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402336" y="1447802"/>
            <a:ext cx="11383264" cy="4648199"/>
          </a:xfrm>
        </p:spPr>
        <p:txBody>
          <a:bodyPr/>
          <a:lstStyle>
            <a:lvl1pPr marL="287338" indent="-287338">
              <a:buClr>
                <a:schemeClr val="tx2"/>
              </a:buClr>
              <a:defRPr/>
            </a:lvl1pPr>
            <a:lvl2pPr marL="547688" indent="-207963">
              <a:buClr>
                <a:schemeClr val="accent1">
                  <a:lumMod val="75000"/>
                </a:schemeClr>
              </a:buClr>
              <a:buFont typeface="Arial" panose="020B0604020202020204" pitchFamily="34" charset="0"/>
              <a:buChar char="–"/>
              <a:defRPr>
                <a:solidFill>
                  <a:schemeClr val="tx2"/>
                </a:solidFill>
              </a:defRPr>
            </a:lvl2pPr>
            <a:lvl3pPr marL="822960" indent="-228600">
              <a:buClr>
                <a:schemeClr val="accent3">
                  <a:lumMod val="75000"/>
                </a:schemeClr>
              </a:buClr>
              <a:buFont typeface="Wingdings" panose="05000000000000000000"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969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Title 1"/>
          <p:cNvSpPr>
            <a:spLocks noGrp="1"/>
          </p:cNvSpPr>
          <p:nvPr>
            <p:ph type="title"/>
          </p:nvPr>
        </p:nvSpPr>
        <p:spPr>
          <a:xfrm>
            <a:off x="214812" y="317859"/>
            <a:ext cx="11773989" cy="914400"/>
          </a:xfrm>
        </p:spPr>
        <p:txBody>
          <a:bodyPr>
            <a:normAutofit/>
          </a:bodyPr>
          <a:lstStyle>
            <a:lvl1pPr algn="ctr">
              <a:buNone/>
              <a:defRPr sz="4600" b="1" cap="none" baseline="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203200" y="1752602"/>
            <a:ext cx="11785600" cy="4495801"/>
          </a:xfrm>
        </p:spPr>
        <p:txBody>
          <a:bodyPr>
            <a:normAutofit/>
          </a:bodyPr>
          <a:lstStyle>
            <a:lvl1pPr marL="0" indent="0" algn="ctr">
              <a:buNone/>
              <a:defRPr sz="2400" b="0" cap="none" spc="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12" name="Date Placeholder 1"/>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E44EEFC-C6A0-4F09-A0D8-90AB6C4E0DFF}" type="datetimeFigureOut">
              <a:rPr lang="en-US"/>
              <a:pPr>
                <a:defRPr/>
              </a:pPr>
              <a:t>12/17/2018</a:t>
            </a:fld>
            <a:endParaRPr lang="en-US"/>
          </a:p>
        </p:txBody>
      </p:sp>
      <p:sp>
        <p:nvSpPr>
          <p:cNvPr id="14" name="Footer Placeholder 2"/>
          <p:cNvSpPr>
            <a:spLocks noGrp="1"/>
          </p:cNvSpPr>
          <p:nvPr>
            <p:ph type="ftr" sz="quarter" idx="11"/>
          </p:nvPr>
        </p:nvSpPr>
        <p:spPr/>
        <p:txBody>
          <a:bodyPr/>
          <a:lstStyle>
            <a:lvl1pPr>
              <a:defRPr/>
            </a:lvl1pPr>
          </a:lstStyle>
          <a:p>
            <a:pPr>
              <a:defRPr/>
            </a:pPr>
            <a:endParaRPr lang="en-US"/>
          </a:p>
        </p:txBody>
      </p:sp>
      <p:sp>
        <p:nvSpPr>
          <p:cNvPr id="15" name="Slide Number Placeholder 3"/>
          <p:cNvSpPr>
            <a:spLocks noGrp="1"/>
          </p:cNvSpPr>
          <p:nvPr>
            <p:ph type="sldNum" sz="quarter" idx="12"/>
          </p:nvPr>
        </p:nvSpPr>
        <p:spPr>
          <a:xfrm>
            <a:off x="5689600" y="6324601"/>
            <a:ext cx="812800" cy="4413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8E4CAF11-AA67-45F0-A3D1-441962968729}" type="slidenum">
              <a:rPr lang="en-US"/>
              <a:pPr>
                <a:defRPr/>
              </a:pPr>
              <a:t>‹#›</a:t>
            </a:fld>
            <a:endParaRPr lang="en-US"/>
          </a:p>
        </p:txBody>
      </p:sp>
      <p:sp>
        <p:nvSpPr>
          <p:cNvPr id="17" name="Straight Connector 16"/>
          <p:cNvSpPr>
            <a:spLocks noChangeShapeType="1"/>
          </p:cNvSpPr>
          <p:nvPr userDrawn="1"/>
        </p:nvSpPr>
        <p:spPr bwMode="auto">
          <a:xfrm>
            <a:off x="203200" y="152400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9" name="Rectangle 18"/>
          <p:cNvSpPr>
            <a:spLocks noChangeArrowheads="1"/>
          </p:cNvSpPr>
          <p:nvPr userDrawn="1"/>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388609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10" name="Shape 10"/>
          <p:cNvSpPr/>
          <p:nvPr userDrawn="1"/>
        </p:nvSpPr>
        <p:spPr>
          <a:xfrm>
            <a:off x="16122" y="9916"/>
            <a:ext cx="12192000" cy="996893"/>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11" name="Shape 12"/>
          <p:cNvSpPr/>
          <p:nvPr userDrawn="1"/>
        </p:nvSpPr>
        <p:spPr>
          <a:xfrm>
            <a:off x="694" y="6401153"/>
            <a:ext cx="121920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12" name="Shape 13"/>
          <p:cNvSpPr/>
          <p:nvPr userDrawn="1"/>
        </p:nvSpPr>
        <p:spPr>
          <a:xfrm>
            <a:off x="3510" y="6553200"/>
            <a:ext cx="12192000" cy="314716"/>
          </a:xfrm>
          <a:prstGeom prst="rect">
            <a:avLst/>
          </a:prstGeom>
          <a:solidFill>
            <a:srgbClr val="7CA295"/>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7" name="Date Placeholder 6"/>
          <p:cNvSpPr>
            <a:spLocks noGrp="1"/>
          </p:cNvSpPr>
          <p:nvPr>
            <p:ph type="dt" sz="half" idx="10"/>
          </p:nvPr>
        </p:nvSpPr>
        <p:spPr>
          <a:xfrm>
            <a:off x="1447800" y="5746221"/>
            <a:ext cx="2743200" cy="365125"/>
          </a:xfrm>
          <a:prstGeom prst="rect">
            <a:avLst/>
          </a:prstGeom>
        </p:spPr>
        <p:txBody>
          <a:bodyPr/>
          <a:lstStyle/>
          <a:p>
            <a:fld id="{64986C9F-0C03-4D77-AD8F-A767FF5D7500}" type="datetimeFigureOut">
              <a:rPr lang="en-US" smtClean="0"/>
              <a:pPr/>
              <a:t>12/17/2018</a:t>
            </a:fld>
            <a:endParaRPr lang="en-US"/>
          </a:p>
        </p:txBody>
      </p:sp>
      <p:sp>
        <p:nvSpPr>
          <p:cNvPr id="23" name="Content Placeholder 7"/>
          <p:cNvSpPr>
            <a:spLocks noGrp="1"/>
          </p:cNvSpPr>
          <p:nvPr>
            <p:ph sz="quarter" idx="1"/>
          </p:nvPr>
        </p:nvSpPr>
        <p:spPr>
          <a:xfrm>
            <a:off x="402336" y="1527048"/>
            <a:ext cx="1133856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6" name="Title 1"/>
          <p:cNvSpPr>
            <a:spLocks noGrp="1"/>
          </p:cNvSpPr>
          <p:nvPr>
            <p:ph type="title"/>
          </p:nvPr>
        </p:nvSpPr>
        <p:spPr>
          <a:xfrm>
            <a:off x="203200" y="228600"/>
            <a:ext cx="11777472" cy="758952"/>
          </a:xfrm>
          <a:noFill/>
        </p:spPr>
        <p:txBody>
          <a:bodyPr/>
          <a:lstStyle>
            <a:lvl1pPr>
              <a:defRPr>
                <a:solidFill>
                  <a:schemeClr val="bg1"/>
                </a:solidFill>
              </a:defRPr>
            </a:lvl1pPr>
          </a:lstStyle>
          <a:p>
            <a:r>
              <a:rPr kumimoji="0" lang="en-US" dirty="0" smtClean="0"/>
              <a:t>Click to edit Master title style</a:t>
            </a:r>
            <a:endParaRPr kumimoji="0" lang="en-US" dirty="0"/>
          </a:p>
        </p:txBody>
      </p:sp>
      <p:sp>
        <p:nvSpPr>
          <p:cNvPr id="24" name="Footer Placeholder 5"/>
          <p:cNvSpPr>
            <a:spLocks noGrp="1"/>
          </p:cNvSpPr>
          <p:nvPr>
            <p:ph type="ftr" sz="quarter" idx="11"/>
          </p:nvPr>
        </p:nvSpPr>
        <p:spPr>
          <a:xfrm>
            <a:off x="304800" y="6046410"/>
            <a:ext cx="11785600" cy="294752"/>
          </a:xfrm>
          <a:prstGeom prst="rect">
            <a:avLst/>
          </a:prstGeom>
        </p:spPr>
        <p:txBody>
          <a:bodyPr/>
          <a:lstStyle/>
          <a:p>
            <a:r>
              <a:rPr lang="en-US" dirty="0" smtClean="0"/>
              <a:t>		</a:t>
            </a:r>
            <a:endParaRPr lang="en-US" dirty="0"/>
          </a:p>
        </p:txBody>
      </p:sp>
      <p:sp>
        <p:nvSpPr>
          <p:cNvPr id="13" name="Rectangle 12"/>
          <p:cNvSpPr/>
          <p:nvPr userDrawn="1"/>
        </p:nvSpPr>
        <p:spPr>
          <a:xfrm>
            <a:off x="11051873" y="6553200"/>
            <a:ext cx="710451"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100" dirty="0">
                <a:solidFill>
                  <a:schemeClr val="bg2">
                    <a:lumMod val="25000"/>
                  </a:schemeClr>
                </a:solidFill>
                <a:latin typeface="Arial" pitchFamily="34" charset="0"/>
                <a:cs typeface="Arial" pitchFamily="34" charset="0"/>
              </a:rPr>
              <a:t>Slide </a:t>
            </a:r>
            <a:fld id="{4046FC1D-59C6-4F47-84AB-0C17B778FCC9}" type="slidenum">
              <a:rPr lang="en-US" sz="1100" smtClean="0">
                <a:solidFill>
                  <a:schemeClr val="bg2">
                    <a:lumMod val="25000"/>
                  </a:schemeClr>
                </a:solidFill>
                <a:latin typeface="Arial" pitchFamily="34" charset="0"/>
                <a:cs typeface="Arial" pitchFamily="34" charset="0"/>
              </a:rPr>
              <a:t>‹#›</a:t>
            </a:fld>
            <a:endParaRPr lang="en-US" sz="1100"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4075555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11" name="Shape 10"/>
          <p:cNvSpPr/>
          <p:nvPr userDrawn="1"/>
        </p:nvSpPr>
        <p:spPr>
          <a:xfrm>
            <a:off x="16122" y="9916"/>
            <a:ext cx="12192000" cy="348421"/>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2" name="Title 1"/>
          <p:cNvSpPr>
            <a:spLocks noGrp="1"/>
          </p:cNvSpPr>
          <p:nvPr>
            <p:ph type="title"/>
          </p:nvPr>
        </p:nvSpPr>
        <p:spPr>
          <a:xfrm>
            <a:off x="508000" y="1219200"/>
            <a:ext cx="11176000" cy="4495800"/>
          </a:xfrm>
        </p:spPr>
        <p:txBody>
          <a:bodyPr anchor="t">
            <a:noAutofit/>
          </a:bodyPr>
          <a:lstStyle>
            <a:lvl1pPr algn="l">
              <a:buNone/>
              <a:defRPr sz="3600" b="0" baseline="0">
                <a:solidFill>
                  <a:schemeClr val="tx1"/>
                </a:solidFill>
              </a:defRPr>
            </a:lvl1pPr>
          </a:lstStyle>
          <a:p>
            <a:r>
              <a:rPr lang="en-US" dirty="0" smtClean="0"/>
              <a:t>Click to edit Master title style</a:t>
            </a:r>
            <a:endParaRPr lang="en-US" dirty="0"/>
          </a:p>
        </p:txBody>
      </p:sp>
      <p:sp>
        <p:nvSpPr>
          <p:cNvPr id="12" name="Date Placeholder 4"/>
          <p:cNvSpPr>
            <a:spLocks noGrp="1"/>
          </p:cNvSpPr>
          <p:nvPr>
            <p:ph type="dt" sz="half" idx="10"/>
          </p:nvPr>
        </p:nvSpPr>
        <p:spPr>
          <a:xfrm>
            <a:off x="7717367"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36B8E6F1-93D3-4BCC-A2D4-3582B510E695}" type="datetimeFigureOut">
              <a:rPr lang="en-US"/>
              <a:pPr>
                <a:defRPr/>
              </a:pPr>
              <a:t>12/17/2018</a:t>
            </a:fld>
            <a:endParaRPr lang="en-US"/>
          </a:p>
        </p:txBody>
      </p:sp>
      <p:sp>
        <p:nvSpPr>
          <p:cNvPr id="13" name="Footer Placeholder 5"/>
          <p:cNvSpPr>
            <a:spLocks noGrp="1"/>
          </p:cNvSpPr>
          <p:nvPr>
            <p:ph type="ftr" sz="quarter" idx="11"/>
          </p:nvPr>
        </p:nvSpPr>
        <p:spPr>
          <a:xfrm>
            <a:off x="402168" y="6410326"/>
            <a:ext cx="4779433" cy="366713"/>
          </a:xfrm>
          <a:prstGeom prst="rect">
            <a:avLst/>
          </a:prstGeom>
        </p:spPr>
        <p:txBody>
          <a:bodyPr/>
          <a:lstStyle>
            <a:lvl1pPr>
              <a:defRPr/>
            </a:lvl1pPr>
          </a:lstStyle>
          <a:p>
            <a:pPr>
              <a:defRPr/>
            </a:pPr>
            <a:endParaRPr lang="en-US"/>
          </a:p>
        </p:txBody>
      </p:sp>
      <p:sp>
        <p:nvSpPr>
          <p:cNvPr id="9" name="Shape 12"/>
          <p:cNvSpPr/>
          <p:nvPr userDrawn="1"/>
        </p:nvSpPr>
        <p:spPr>
          <a:xfrm>
            <a:off x="694" y="6700400"/>
            <a:ext cx="121920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8" name="Rectangle 7"/>
          <p:cNvSpPr/>
          <p:nvPr userDrawn="1"/>
        </p:nvSpPr>
        <p:spPr>
          <a:xfrm>
            <a:off x="11051873" y="6443990"/>
            <a:ext cx="710451"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100" dirty="0">
                <a:solidFill>
                  <a:schemeClr val="bg2">
                    <a:lumMod val="25000"/>
                  </a:schemeClr>
                </a:solidFill>
                <a:latin typeface="Arial" pitchFamily="34" charset="0"/>
                <a:cs typeface="Arial" pitchFamily="34" charset="0"/>
              </a:rPr>
              <a:t>Slide </a:t>
            </a:r>
            <a:fld id="{4046FC1D-59C6-4F47-84AB-0C17B778FCC9}" type="slidenum">
              <a:rPr lang="en-US" sz="1100" smtClean="0">
                <a:solidFill>
                  <a:schemeClr val="bg2">
                    <a:lumMod val="25000"/>
                  </a:schemeClr>
                </a:solidFill>
                <a:latin typeface="Arial" pitchFamily="34" charset="0"/>
                <a:cs typeface="Arial" pitchFamily="34" charset="0"/>
              </a:rPr>
              <a:t>‹#›</a:t>
            </a:fld>
            <a:endParaRPr lang="en-US" sz="1100" dirty="0">
              <a:solidFill>
                <a:schemeClr val="bg2">
                  <a:lumMod val="2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10" name="Shape 10"/>
          <p:cNvSpPr/>
          <p:nvPr userDrawn="1"/>
        </p:nvSpPr>
        <p:spPr>
          <a:xfrm>
            <a:off x="16122" y="9916"/>
            <a:ext cx="12192000" cy="996893"/>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11" name="Shape 12"/>
          <p:cNvSpPr/>
          <p:nvPr userDrawn="1"/>
        </p:nvSpPr>
        <p:spPr>
          <a:xfrm>
            <a:off x="694" y="6700400"/>
            <a:ext cx="121920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7" name="Date Placeholder 6"/>
          <p:cNvSpPr>
            <a:spLocks noGrp="1"/>
          </p:cNvSpPr>
          <p:nvPr>
            <p:ph type="dt" sz="half" idx="10"/>
          </p:nvPr>
        </p:nvSpPr>
        <p:spPr>
          <a:xfrm>
            <a:off x="1447800" y="5746221"/>
            <a:ext cx="2743200" cy="365125"/>
          </a:xfrm>
          <a:prstGeom prst="rect">
            <a:avLst/>
          </a:prstGeom>
        </p:spPr>
        <p:txBody>
          <a:bodyPr/>
          <a:lstStyle/>
          <a:p>
            <a:fld id="{64986C9F-0C03-4D77-AD8F-A767FF5D7500}" type="datetimeFigureOut">
              <a:rPr lang="en-US" smtClean="0"/>
              <a:pPr/>
              <a:t>12/17/2018</a:t>
            </a:fld>
            <a:endParaRPr lang="en-US"/>
          </a:p>
        </p:txBody>
      </p:sp>
      <p:sp>
        <p:nvSpPr>
          <p:cNvPr id="23" name="Content Placeholder 7"/>
          <p:cNvSpPr>
            <a:spLocks noGrp="1"/>
          </p:cNvSpPr>
          <p:nvPr>
            <p:ph sz="quarter" idx="1"/>
          </p:nvPr>
        </p:nvSpPr>
        <p:spPr>
          <a:xfrm>
            <a:off x="402336" y="1527048"/>
            <a:ext cx="1133856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6" name="Title 1"/>
          <p:cNvSpPr>
            <a:spLocks noGrp="1"/>
          </p:cNvSpPr>
          <p:nvPr>
            <p:ph type="title"/>
          </p:nvPr>
        </p:nvSpPr>
        <p:spPr>
          <a:xfrm>
            <a:off x="203200" y="228600"/>
            <a:ext cx="11777472" cy="758952"/>
          </a:xfrm>
          <a:noFill/>
        </p:spPr>
        <p:txBody>
          <a:bodyPr/>
          <a:lstStyle>
            <a:lvl1pPr>
              <a:defRPr>
                <a:solidFill>
                  <a:schemeClr val="bg1"/>
                </a:solidFill>
              </a:defRPr>
            </a:lvl1pPr>
          </a:lstStyle>
          <a:p>
            <a:r>
              <a:rPr kumimoji="0" lang="en-US" dirty="0" smtClean="0"/>
              <a:t>Click to edit Master title style</a:t>
            </a:r>
            <a:endParaRPr kumimoji="0" lang="en-US" dirty="0"/>
          </a:p>
        </p:txBody>
      </p:sp>
      <p:sp>
        <p:nvSpPr>
          <p:cNvPr id="24" name="Footer Placeholder 5"/>
          <p:cNvSpPr>
            <a:spLocks noGrp="1"/>
          </p:cNvSpPr>
          <p:nvPr>
            <p:ph type="ftr" sz="quarter" idx="11"/>
          </p:nvPr>
        </p:nvSpPr>
        <p:spPr>
          <a:xfrm>
            <a:off x="304800" y="6046410"/>
            <a:ext cx="11785600" cy="294752"/>
          </a:xfrm>
          <a:prstGeom prst="rect">
            <a:avLst/>
          </a:prstGeom>
        </p:spPr>
        <p:txBody>
          <a:bodyPr/>
          <a:lstStyle/>
          <a:p>
            <a:r>
              <a:rPr lang="en-US" dirty="0" smtClean="0"/>
              <a:t>		</a:t>
            </a:r>
            <a:endParaRPr lang="en-US" dirty="0"/>
          </a:p>
        </p:txBody>
      </p:sp>
      <p:sp>
        <p:nvSpPr>
          <p:cNvPr id="12" name="Rectangle 11"/>
          <p:cNvSpPr/>
          <p:nvPr userDrawn="1"/>
        </p:nvSpPr>
        <p:spPr>
          <a:xfrm>
            <a:off x="11051873" y="6443990"/>
            <a:ext cx="710451"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100" dirty="0">
                <a:solidFill>
                  <a:schemeClr val="bg2">
                    <a:lumMod val="25000"/>
                  </a:schemeClr>
                </a:solidFill>
                <a:latin typeface="Arial" pitchFamily="34" charset="0"/>
                <a:cs typeface="Arial" pitchFamily="34" charset="0"/>
              </a:rPr>
              <a:t>Slide </a:t>
            </a:r>
            <a:fld id="{4046FC1D-59C6-4F47-84AB-0C17B778FCC9}" type="slidenum">
              <a:rPr lang="en-US" sz="1100" smtClean="0">
                <a:solidFill>
                  <a:schemeClr val="bg2">
                    <a:lumMod val="25000"/>
                  </a:schemeClr>
                </a:solidFill>
                <a:latin typeface="Arial" pitchFamily="34" charset="0"/>
                <a:cs typeface="Arial" pitchFamily="34" charset="0"/>
              </a:rPr>
              <a:t>‹#›</a:t>
            </a:fld>
            <a:endParaRPr lang="en-US" sz="1100"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3784902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and Content - Wide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8" name="Shape 10"/>
          <p:cNvSpPr/>
          <p:nvPr userDrawn="1"/>
        </p:nvSpPr>
        <p:spPr>
          <a:xfrm>
            <a:off x="16122" y="9916"/>
            <a:ext cx="12192000" cy="1285483"/>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9" name="Shape 12"/>
          <p:cNvSpPr/>
          <p:nvPr userDrawn="1"/>
        </p:nvSpPr>
        <p:spPr>
          <a:xfrm>
            <a:off x="694" y="6401153"/>
            <a:ext cx="121920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10" name="Shape 13"/>
          <p:cNvSpPr/>
          <p:nvPr userDrawn="1"/>
        </p:nvSpPr>
        <p:spPr>
          <a:xfrm>
            <a:off x="3510" y="6553200"/>
            <a:ext cx="12192000" cy="314716"/>
          </a:xfrm>
          <a:prstGeom prst="rect">
            <a:avLst/>
          </a:prstGeom>
          <a:solidFill>
            <a:srgbClr val="7CA295"/>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11" name="Straight Connector 10"/>
          <p:cNvSpPr>
            <a:spLocks noChangeShapeType="1"/>
          </p:cNvSpPr>
          <p:nvPr userDrawn="1"/>
        </p:nvSpPr>
        <p:spPr bwMode="auto">
          <a:xfrm>
            <a:off x="203200" y="1371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3" name="Title 12"/>
          <p:cNvSpPr>
            <a:spLocks noGrp="1"/>
          </p:cNvSpPr>
          <p:nvPr>
            <p:ph type="title"/>
          </p:nvPr>
        </p:nvSpPr>
        <p:spPr>
          <a:xfrm>
            <a:off x="402336" y="228600"/>
            <a:ext cx="11379200" cy="1066800"/>
          </a:xfrm>
          <a:noFill/>
        </p:spPr>
        <p:txBody>
          <a:bodyPr anchor="ctr"/>
          <a:lstStyle>
            <a:lvl1pPr>
              <a:defRPr b="1">
                <a:solidFill>
                  <a:schemeClr val="bg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402336" y="1447802"/>
            <a:ext cx="11383264" cy="4648199"/>
          </a:xfrm>
        </p:spPr>
        <p:txBody>
          <a:bodyPr/>
          <a:lstStyle>
            <a:lvl1pPr marL="287338" indent="-287338">
              <a:buClr>
                <a:schemeClr val="tx2"/>
              </a:buClr>
              <a:defRPr/>
            </a:lvl1pPr>
            <a:lvl2pPr marL="547688" indent="-207963">
              <a:buClr>
                <a:schemeClr val="accent1">
                  <a:lumMod val="75000"/>
                </a:schemeClr>
              </a:buClr>
              <a:buFont typeface="Arial" panose="020B0604020202020204" pitchFamily="34" charset="0"/>
              <a:buChar char="–"/>
              <a:defRPr>
                <a:solidFill>
                  <a:schemeClr val="tx2"/>
                </a:solidFill>
              </a:defRPr>
            </a:lvl2pPr>
            <a:lvl3pPr marL="822960" indent="-228600">
              <a:buClr>
                <a:schemeClr val="accent3">
                  <a:lumMod val="75000"/>
                </a:schemeClr>
              </a:buClr>
              <a:buFont typeface="Wingdings" panose="05000000000000000000"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userDrawn="1"/>
        </p:nvSpPr>
        <p:spPr>
          <a:xfrm>
            <a:off x="11051873" y="6553200"/>
            <a:ext cx="710451"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100" dirty="0">
                <a:solidFill>
                  <a:schemeClr val="bg2">
                    <a:lumMod val="25000"/>
                  </a:schemeClr>
                </a:solidFill>
                <a:latin typeface="Arial" pitchFamily="34" charset="0"/>
                <a:cs typeface="Arial" pitchFamily="34" charset="0"/>
              </a:rPr>
              <a:t>Slide </a:t>
            </a:r>
            <a:fld id="{4046FC1D-59C6-4F47-84AB-0C17B778FCC9}" type="slidenum">
              <a:rPr lang="en-US" sz="1100" smtClean="0">
                <a:solidFill>
                  <a:schemeClr val="bg2">
                    <a:lumMod val="25000"/>
                  </a:schemeClr>
                </a:solidFill>
                <a:latin typeface="Arial" pitchFamily="34" charset="0"/>
                <a:cs typeface="Arial" pitchFamily="34" charset="0"/>
              </a:rPr>
              <a:t>‹#›</a:t>
            </a:fld>
            <a:endParaRPr lang="en-US" sz="1100"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29439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20" name="Shape 10"/>
          <p:cNvSpPr/>
          <p:nvPr userDrawn="1"/>
        </p:nvSpPr>
        <p:spPr>
          <a:xfrm>
            <a:off x="16122" y="9916"/>
            <a:ext cx="12192000" cy="348421"/>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21" name="Shape 12"/>
          <p:cNvSpPr/>
          <p:nvPr userDrawn="1"/>
        </p:nvSpPr>
        <p:spPr>
          <a:xfrm>
            <a:off x="694" y="6401153"/>
            <a:ext cx="121920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22" name="Shape 13"/>
          <p:cNvSpPr/>
          <p:nvPr userDrawn="1"/>
        </p:nvSpPr>
        <p:spPr>
          <a:xfrm>
            <a:off x="3510" y="6553200"/>
            <a:ext cx="12192000" cy="314716"/>
          </a:xfrm>
          <a:prstGeom prst="rect">
            <a:avLst/>
          </a:prstGeom>
          <a:solidFill>
            <a:srgbClr val="7CA295"/>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13" name="Title 1"/>
          <p:cNvSpPr>
            <a:spLocks noGrp="1"/>
          </p:cNvSpPr>
          <p:nvPr>
            <p:ph type="title"/>
          </p:nvPr>
        </p:nvSpPr>
        <p:spPr>
          <a:xfrm>
            <a:off x="214812" y="317859"/>
            <a:ext cx="11773989" cy="914400"/>
          </a:xfrm>
        </p:spPr>
        <p:txBody>
          <a:bodyPr>
            <a:normAutofit/>
          </a:bodyPr>
          <a:lstStyle>
            <a:lvl1pPr algn="ctr">
              <a:buNone/>
              <a:defRPr sz="4600" b="1" cap="none" baseline="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203200" y="1752602"/>
            <a:ext cx="11785600" cy="4495801"/>
          </a:xfrm>
        </p:spPr>
        <p:txBody>
          <a:bodyPr>
            <a:normAutofit/>
          </a:bodyPr>
          <a:lstStyle>
            <a:lvl1pPr marL="0" indent="0" algn="ctr">
              <a:buNone/>
              <a:defRPr sz="2400" b="0" cap="none" spc="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12" name="Date Placeholder 1"/>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E44EEFC-C6A0-4F09-A0D8-90AB6C4E0DFF}" type="datetimeFigureOut">
              <a:rPr lang="en-US"/>
              <a:pPr>
                <a:defRPr/>
              </a:pPr>
              <a:t>12/17/2018</a:t>
            </a:fld>
            <a:endParaRPr lang="en-US"/>
          </a:p>
        </p:txBody>
      </p:sp>
      <p:sp>
        <p:nvSpPr>
          <p:cNvPr id="14" name="Footer Placeholder 2"/>
          <p:cNvSpPr>
            <a:spLocks noGrp="1"/>
          </p:cNvSpPr>
          <p:nvPr>
            <p:ph type="ftr" sz="quarter" idx="11"/>
          </p:nvPr>
        </p:nvSpPr>
        <p:spPr>
          <a:xfrm>
            <a:off x="406400" y="6410326"/>
            <a:ext cx="4775200" cy="366713"/>
          </a:xfrm>
          <a:prstGeom prst="rect">
            <a:avLst/>
          </a:prstGeom>
        </p:spPr>
        <p:txBody>
          <a:bodyPr/>
          <a:lstStyle>
            <a:lvl1pPr>
              <a:defRPr/>
            </a:lvl1pPr>
          </a:lstStyle>
          <a:p>
            <a:pPr>
              <a:defRPr/>
            </a:pPr>
            <a:endParaRPr lang="en-US"/>
          </a:p>
        </p:txBody>
      </p:sp>
      <p:sp>
        <p:nvSpPr>
          <p:cNvPr id="15" name="Slide Number Placeholder 3"/>
          <p:cNvSpPr>
            <a:spLocks noGrp="1"/>
          </p:cNvSpPr>
          <p:nvPr>
            <p:ph type="sldNum" sz="quarter" idx="12"/>
          </p:nvPr>
        </p:nvSpPr>
        <p:spPr>
          <a:xfrm>
            <a:off x="5689600" y="6324601"/>
            <a:ext cx="812800" cy="4413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8E4CAF11-AA67-45F0-A3D1-441962968729}" type="slidenum">
              <a:rPr lang="en-US"/>
              <a:pPr>
                <a:defRPr/>
              </a:pPr>
              <a:t>‹#›</a:t>
            </a:fld>
            <a:endParaRPr lang="en-US"/>
          </a:p>
        </p:txBody>
      </p:sp>
      <p:sp>
        <p:nvSpPr>
          <p:cNvPr id="17" name="Rectangle 16"/>
          <p:cNvSpPr/>
          <p:nvPr userDrawn="1"/>
        </p:nvSpPr>
        <p:spPr>
          <a:xfrm>
            <a:off x="11051873" y="6553200"/>
            <a:ext cx="710451"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r>
              <a:rPr lang="en-US" sz="1100" dirty="0">
                <a:solidFill>
                  <a:schemeClr val="bg2">
                    <a:lumMod val="25000"/>
                  </a:schemeClr>
                </a:solidFill>
                <a:latin typeface="Arial" pitchFamily="34" charset="0"/>
                <a:cs typeface="Arial" pitchFamily="34" charset="0"/>
              </a:rPr>
              <a:t>Slide </a:t>
            </a:r>
            <a:fld id="{4046FC1D-59C6-4F47-84AB-0C17B778FCC9}" type="slidenum">
              <a:rPr lang="en-US" sz="1100" smtClean="0">
                <a:solidFill>
                  <a:schemeClr val="bg2">
                    <a:lumMod val="25000"/>
                  </a:schemeClr>
                </a:solidFill>
                <a:latin typeface="Arial" pitchFamily="34" charset="0"/>
                <a:cs typeface="Arial" pitchFamily="34" charset="0"/>
              </a:rPr>
              <a:t>‹#›</a:t>
            </a:fld>
            <a:endParaRPr lang="en-US" sz="1100"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314555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056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5" name="Rectangle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11988800" y="63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ltGray">
          <a:xfrm>
            <a:off x="207434" y="155575"/>
            <a:ext cx="11777133" cy="2139950"/>
          </a:xfrm>
          <a:prstGeom prst="rect">
            <a:avLst/>
          </a:prstGeom>
          <a:solidFill>
            <a:srgbClr val="006699"/>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0" name="Rectangle 9"/>
          <p:cNvSpPr>
            <a:spLocks noChangeArrowheads="1"/>
          </p:cNvSpPr>
          <p:nvPr/>
        </p:nvSpPr>
        <p:spPr bwMode="ltGray">
          <a:xfrm>
            <a:off x="211667" y="6391276"/>
            <a:ext cx="11779251" cy="309563"/>
          </a:xfrm>
          <a:prstGeom prst="rect">
            <a:avLst/>
          </a:prstGeom>
          <a:solidFill>
            <a:srgbClr val="006699"/>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5" name="Text Box 10"/>
          <p:cNvSpPr txBox="1">
            <a:spLocks noChangeArrowheads="1"/>
          </p:cNvSpPr>
          <p:nvPr userDrawn="1"/>
        </p:nvSpPr>
        <p:spPr bwMode="auto">
          <a:xfrm>
            <a:off x="10553701" y="6403976"/>
            <a:ext cx="1502833" cy="307975"/>
          </a:xfrm>
          <a:prstGeom prst="rect">
            <a:avLst/>
          </a:prstGeom>
          <a:noFill/>
          <a:ln w="12700">
            <a:noFill/>
            <a:miter lim="800000"/>
            <a:headEnd/>
            <a:tailEnd/>
          </a:ln>
          <a:effectLst/>
        </p:spPr>
        <p:txBody>
          <a:bodyPr lIns="91419" tIns="45710" rIns="91419" bIns="45710">
            <a:spAutoFit/>
          </a:bodyPr>
          <a:lstStyle/>
          <a:p>
            <a:pPr algn="r" eaLnBrk="0" fontAlgn="base" hangingPunct="0">
              <a:spcBef>
                <a:spcPct val="50000"/>
              </a:spcBef>
              <a:spcAft>
                <a:spcPct val="0"/>
              </a:spcAft>
              <a:defRPr/>
            </a:pPr>
            <a:r>
              <a:rPr lang="en-US" sz="1400" b="1" i="1" dirty="0">
                <a:solidFill>
                  <a:prstClr val="white"/>
                </a:solidFill>
                <a:latin typeface="Arial" pitchFamily="34" charset="0"/>
                <a:cs typeface="Arial" pitchFamily="34" charset="0"/>
              </a:rPr>
              <a:t>IAS–USA</a:t>
            </a:r>
          </a:p>
        </p:txBody>
      </p:sp>
      <p:sp>
        <p:nvSpPr>
          <p:cNvPr id="3" name="Text Placeholder 2"/>
          <p:cNvSpPr>
            <a:spLocks noGrp="1"/>
          </p:cNvSpPr>
          <p:nvPr>
            <p:ph type="body" idx="1"/>
          </p:nvPr>
        </p:nvSpPr>
        <p:spPr>
          <a:xfrm>
            <a:off x="203200" y="2743203"/>
            <a:ext cx="11785600" cy="3505199"/>
          </a:xfrm>
        </p:spPr>
        <p:txBody>
          <a:bodyPr/>
          <a:lstStyle>
            <a:lvl1pPr marL="0" indent="0" algn="ctr">
              <a:buNone/>
              <a:defRPr sz="1600" b="1" cap="none" spc="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203203" y="533400"/>
            <a:ext cx="11785599" cy="1524000"/>
          </a:xfrm>
        </p:spPr>
        <p:txBody>
          <a:bodyPr>
            <a:normAutofit/>
          </a:bodyPr>
          <a:lstStyle>
            <a:lvl1pPr algn="ctr">
              <a:buNone/>
              <a:defRPr sz="4600" b="1" cap="none" baseline="0">
                <a:solidFill>
                  <a:schemeClr val="bg1"/>
                </a:solidFill>
              </a:defRPr>
            </a:lvl1pPr>
          </a:lstStyle>
          <a:p>
            <a:r>
              <a:rPr lang="en-US" dirty="0" smtClean="0"/>
              <a:t>Click to edit Master title style</a:t>
            </a:r>
            <a:endParaRPr lang="en-US" dirty="0"/>
          </a:p>
        </p:txBody>
      </p:sp>
      <p:sp>
        <p:nvSpPr>
          <p:cNvPr id="16" name="Footer Placeholder 4"/>
          <p:cNvSpPr>
            <a:spLocks noGrp="1"/>
          </p:cNvSpPr>
          <p:nvPr>
            <p:ph type="ftr" sz="quarter" idx="10"/>
          </p:nvPr>
        </p:nvSpPr>
        <p:spPr/>
        <p:txBody>
          <a:bodyPr/>
          <a:lstStyle>
            <a:lvl1pPr>
              <a:defRPr/>
            </a:lvl1pPr>
          </a:lstStyle>
          <a:p>
            <a:pPr>
              <a:defRPr/>
            </a:pPr>
            <a:endParaRPr lang="en-US"/>
          </a:p>
        </p:txBody>
      </p:sp>
      <p:sp>
        <p:nvSpPr>
          <p:cNvPr id="17" name="Date Placeholder 3"/>
          <p:cNvSpPr>
            <a:spLocks noGrp="1"/>
          </p:cNvSpPr>
          <p:nvPr>
            <p:ph type="dt" sz="half" idx="11"/>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CFABC774-00E5-4B88-9F61-6FA5BAACE185}" type="datetimeFigureOut">
              <a:rPr lang="en-US">
                <a:solidFill>
                  <a:prstClr val="black"/>
                </a:solidFill>
              </a:rPr>
              <a:pPr>
                <a:defRPr/>
              </a:pPr>
              <a:t>12/17/2018</a:t>
            </a:fld>
            <a:endParaRPr lang="en-US">
              <a:solidFill>
                <a:prstClr val="black"/>
              </a:solidFill>
            </a:endParaRPr>
          </a:p>
        </p:txBody>
      </p:sp>
      <p:pic>
        <p:nvPicPr>
          <p:cNvPr id="18" name="Picture 2"/>
          <p:cNvPicPr>
            <a:picLocks noChangeAspect="1" noChangeArrowheads="1"/>
          </p:cNvPicPr>
          <p:nvPr userDrawn="1"/>
        </p:nvPicPr>
        <p:blipFill>
          <a:blip r:embed="rId2" cstate="print"/>
          <a:srcRect/>
          <a:stretch>
            <a:fillRect/>
          </a:stretch>
        </p:blipFill>
        <p:spPr bwMode="auto">
          <a:xfrm>
            <a:off x="5791200" y="2307928"/>
            <a:ext cx="406400" cy="295275"/>
          </a:xfrm>
          <a:prstGeom prst="rect">
            <a:avLst/>
          </a:prstGeom>
          <a:noFill/>
          <a:ln w="9525">
            <a:noFill/>
            <a:miter lim="800000"/>
            <a:headEnd/>
            <a:tailEnd/>
          </a:ln>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p:cNvSpPr>
            <a:spLocks noChangeArrowheads="1"/>
          </p:cNvSpPr>
          <p:nvPr userDrawn="1"/>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897852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80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859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33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60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1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04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38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918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918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094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a:spLocks noChangeArrowheads="1"/>
          </p:cNvSpPr>
          <p:nvPr/>
        </p:nvSpPr>
        <p:spPr bwMode="ltGray">
          <a:xfrm>
            <a:off x="207434" y="155576"/>
            <a:ext cx="11777133" cy="1292225"/>
          </a:xfrm>
          <a:prstGeom prst="rect">
            <a:avLst/>
          </a:prstGeom>
          <a:solidFill>
            <a:srgbClr val="006699"/>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203200" y="16002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3" name="Text Placeholder 2"/>
          <p:cNvSpPr>
            <a:spLocks noGrp="1"/>
          </p:cNvSpPr>
          <p:nvPr>
            <p:ph type="body" idx="1"/>
          </p:nvPr>
        </p:nvSpPr>
        <p:spPr>
          <a:xfrm>
            <a:off x="203200" y="1752601"/>
            <a:ext cx="11785600" cy="4495801"/>
          </a:xfrm>
        </p:spPr>
        <p:txBody>
          <a:bodyPr/>
          <a:lstStyle>
            <a:lvl1pPr marL="0" indent="0" algn="ctr">
              <a:buNone/>
              <a:defRPr sz="2800" b="1" cap="none" spc="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203203" y="152400"/>
            <a:ext cx="11785599" cy="1295400"/>
          </a:xfrm>
        </p:spPr>
        <p:txBody>
          <a:bodyPr anchor="ctr">
            <a:normAutofit/>
          </a:bodyPr>
          <a:lstStyle>
            <a:lvl1pPr algn="ctr">
              <a:buNone/>
              <a:defRPr sz="4200" b="1" cap="none" baseline="0">
                <a:solidFill>
                  <a:schemeClr val="bg1"/>
                </a:solidFill>
              </a:defRPr>
            </a:lvl1pPr>
          </a:lstStyle>
          <a:p>
            <a:r>
              <a:rPr lang="en-US" dirty="0" smtClean="0"/>
              <a:t>Click to edit Master title style</a:t>
            </a:r>
            <a:endParaRPr lang="en-US" dirty="0"/>
          </a:p>
        </p:txBody>
      </p:sp>
      <p:sp>
        <p:nvSpPr>
          <p:cNvPr id="16" name="Footer Placeholder 4"/>
          <p:cNvSpPr>
            <a:spLocks noGrp="1"/>
          </p:cNvSpPr>
          <p:nvPr>
            <p:ph type="ftr" sz="quarter" idx="10"/>
          </p:nvPr>
        </p:nvSpPr>
        <p:spPr/>
        <p:txBody>
          <a:bodyPr/>
          <a:lstStyle>
            <a:lvl1pPr>
              <a:defRPr/>
            </a:lvl1pPr>
          </a:lstStyle>
          <a:p>
            <a:pPr>
              <a:defRPr/>
            </a:pPr>
            <a:endParaRPr lang="en-US"/>
          </a:p>
        </p:txBody>
      </p:sp>
      <p:sp>
        <p:nvSpPr>
          <p:cNvPr id="17" name="Date Placeholder 3"/>
          <p:cNvSpPr>
            <a:spLocks noGrp="1"/>
          </p:cNvSpPr>
          <p:nvPr>
            <p:ph type="dt" sz="half" idx="11"/>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CFABC774-00E5-4B88-9F61-6FA5BAACE185}" type="datetimeFigureOut">
              <a:rPr lang="en-US">
                <a:solidFill>
                  <a:prstClr val="black"/>
                </a:solidFill>
              </a:rPr>
              <a:pPr>
                <a:defRPr/>
              </a:pPr>
              <a:t>12/17/2018</a:t>
            </a:fld>
            <a:endParaRPr lang="en-US">
              <a:solidFill>
                <a:prstClr val="black"/>
              </a:solidFill>
            </a:endParaRPr>
          </a:p>
        </p:txBody>
      </p:sp>
      <p:sp>
        <p:nvSpPr>
          <p:cNvPr id="20" name="Rectangle 19"/>
          <p:cNvSpPr>
            <a:spLocks noChangeArrowheads="1"/>
          </p:cNvSpPr>
          <p:nvPr userDrawn="1"/>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556217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p:nvPr/>
        </p:nvSpPr>
        <p:spPr>
          <a:xfrm>
            <a:off x="0" y="5718000"/>
            <a:ext cx="12192000" cy="330000"/>
          </a:xfrm>
          <a:prstGeom prst="rect">
            <a:avLst/>
          </a:prstGeom>
          <a:solidFill>
            <a:srgbClr val="165751"/>
          </a:solidFill>
          <a:ln>
            <a:noFill/>
          </a:ln>
        </p:spPr>
        <p:txBody>
          <a:bodyPr lIns="121900" tIns="121900" rIns="121900" bIns="121900" anchor="ctr" anchorCtr="0">
            <a:noAutofit/>
          </a:bodyPr>
          <a:lstStyle/>
          <a:p>
            <a:pPr fontAlgn="auto">
              <a:spcBef>
                <a:spcPts val="0"/>
              </a:spcBef>
              <a:spcAft>
                <a:spcPts val="0"/>
              </a:spcAft>
            </a:pPr>
            <a:endParaRPr sz="2400">
              <a:solidFill>
                <a:prstClr val="black"/>
              </a:solidFill>
              <a:latin typeface="Calibri"/>
              <a:cs typeface="+mn-cs"/>
            </a:endParaRPr>
          </a:p>
        </p:txBody>
      </p:sp>
      <p:sp>
        <p:nvSpPr>
          <p:cNvPr id="10" name="Shape 10"/>
          <p:cNvSpPr/>
          <p:nvPr/>
        </p:nvSpPr>
        <p:spPr>
          <a:xfrm>
            <a:off x="0" y="1"/>
            <a:ext cx="12192000" cy="707599"/>
          </a:xfrm>
          <a:prstGeom prst="rect">
            <a:avLst/>
          </a:prstGeom>
          <a:solidFill>
            <a:srgbClr val="18637B"/>
          </a:solidFill>
          <a:ln>
            <a:noFill/>
          </a:ln>
        </p:spPr>
        <p:txBody>
          <a:bodyPr lIns="121900" tIns="121900" rIns="121900" bIns="121900" anchor="ctr" anchorCtr="0">
            <a:noAutofit/>
          </a:bodyPr>
          <a:lstStyle/>
          <a:p>
            <a:pPr fontAlgn="auto">
              <a:spcBef>
                <a:spcPts val="0"/>
              </a:spcBef>
              <a:spcAft>
                <a:spcPts val="0"/>
              </a:spcAft>
            </a:pPr>
            <a:endParaRPr sz="2400">
              <a:solidFill>
                <a:srgbClr val="114454"/>
              </a:solidFill>
              <a:latin typeface="Calibri"/>
              <a:cs typeface="+mn-cs"/>
            </a:endParaRPr>
          </a:p>
        </p:txBody>
      </p:sp>
      <p:sp>
        <p:nvSpPr>
          <p:cNvPr id="11" name="Shape 11"/>
          <p:cNvSpPr/>
          <p:nvPr/>
        </p:nvSpPr>
        <p:spPr>
          <a:xfrm>
            <a:off x="0" y="667500"/>
            <a:ext cx="12192000" cy="5098800"/>
          </a:xfrm>
          <a:prstGeom prst="rect">
            <a:avLst/>
          </a:prstGeom>
          <a:solidFill>
            <a:srgbClr val="124057"/>
          </a:solidFill>
          <a:ln>
            <a:noFill/>
          </a:ln>
        </p:spPr>
        <p:txBody>
          <a:bodyPr lIns="121900" tIns="121900" rIns="121900" bIns="121900" anchor="ctr" anchorCtr="0">
            <a:noAutofit/>
          </a:bodyPr>
          <a:lstStyle/>
          <a:p>
            <a:pPr fontAlgn="auto">
              <a:spcBef>
                <a:spcPts val="0"/>
              </a:spcBef>
              <a:spcAft>
                <a:spcPts val="0"/>
              </a:spcAft>
            </a:pPr>
            <a:endParaRPr sz="2400" dirty="0">
              <a:solidFill>
                <a:prstClr val="black"/>
              </a:solidFill>
              <a:latin typeface="Calibri"/>
              <a:cs typeface="+mn-cs"/>
            </a:endParaRPr>
          </a:p>
        </p:txBody>
      </p:sp>
      <p:sp>
        <p:nvSpPr>
          <p:cNvPr id="12" name="Shape 12"/>
          <p:cNvSpPr/>
          <p:nvPr/>
        </p:nvSpPr>
        <p:spPr>
          <a:xfrm>
            <a:off x="0" y="5991472"/>
            <a:ext cx="12192000" cy="157600"/>
          </a:xfrm>
          <a:prstGeom prst="rect">
            <a:avLst/>
          </a:prstGeom>
          <a:solidFill>
            <a:srgbClr val="3B8D61"/>
          </a:solidFill>
          <a:ln>
            <a:noFill/>
          </a:ln>
        </p:spPr>
        <p:txBody>
          <a:bodyPr lIns="121900" tIns="121900" rIns="121900" bIns="121900" anchor="ctr" anchorCtr="0">
            <a:noAutofit/>
          </a:bodyPr>
          <a:lstStyle/>
          <a:p>
            <a:pPr fontAlgn="auto">
              <a:spcBef>
                <a:spcPts val="0"/>
              </a:spcBef>
              <a:spcAft>
                <a:spcPts val="0"/>
              </a:spcAft>
            </a:pPr>
            <a:endParaRPr sz="2400">
              <a:solidFill>
                <a:prstClr val="black"/>
              </a:solidFill>
              <a:latin typeface="Calibri"/>
              <a:cs typeface="+mn-cs"/>
            </a:endParaRPr>
          </a:p>
        </p:txBody>
      </p:sp>
      <p:sp>
        <p:nvSpPr>
          <p:cNvPr id="13" name="Shape 13"/>
          <p:cNvSpPr/>
          <p:nvPr/>
        </p:nvSpPr>
        <p:spPr>
          <a:xfrm>
            <a:off x="0" y="6112101"/>
            <a:ext cx="12192000" cy="745999"/>
          </a:xfrm>
          <a:prstGeom prst="rect">
            <a:avLst/>
          </a:prstGeom>
          <a:solidFill>
            <a:srgbClr val="7CA295"/>
          </a:solidFill>
          <a:ln>
            <a:noFill/>
          </a:ln>
        </p:spPr>
        <p:txBody>
          <a:bodyPr lIns="121900" tIns="121900" rIns="121900" bIns="121900" anchor="ctr" anchorCtr="0">
            <a:noAutofit/>
          </a:bodyPr>
          <a:lstStyle/>
          <a:p>
            <a:pPr fontAlgn="auto">
              <a:spcBef>
                <a:spcPts val="0"/>
              </a:spcBef>
              <a:spcAft>
                <a:spcPts val="0"/>
              </a:spcAft>
            </a:pPr>
            <a:endParaRPr sz="2400">
              <a:solidFill>
                <a:prstClr val="black"/>
              </a:solidFill>
              <a:latin typeface="Calibri"/>
              <a:cs typeface="+mn-cs"/>
            </a:endParaRPr>
          </a:p>
        </p:txBody>
      </p:sp>
      <p:sp>
        <p:nvSpPr>
          <p:cNvPr id="8" name="Shape 98"/>
          <p:cNvSpPr txBox="1">
            <a:spLocks noGrp="1"/>
          </p:cNvSpPr>
          <p:nvPr>
            <p:ph type="ctrTitle"/>
          </p:nvPr>
        </p:nvSpPr>
        <p:spPr>
          <a:xfrm>
            <a:off x="299804" y="1389937"/>
            <a:ext cx="11622373" cy="1546399"/>
          </a:xfrm>
          <a:prstGeom prst="rect">
            <a:avLst/>
          </a:prstGeom>
        </p:spPr>
        <p:txBody>
          <a:bodyPr lIns="91425" tIns="91425" rIns="91425" bIns="91425" anchor="b" anchorCtr="0">
            <a:noAutofit/>
          </a:bodyPr>
          <a:lstStyle/>
          <a:p>
            <a:pPr lvl="0" algn="ctr">
              <a:spcBef>
                <a:spcPts val="0"/>
              </a:spcBef>
              <a:buNone/>
            </a:pPr>
            <a:endParaRPr lang="en" sz="5333" dirty="0">
              <a:latin typeface="+mj-lt"/>
            </a:endParaRPr>
          </a:p>
        </p:txBody>
      </p:sp>
      <p:sp>
        <p:nvSpPr>
          <p:cNvPr id="15" name="Subtitle 8"/>
          <p:cNvSpPr txBox="1">
            <a:spLocks/>
          </p:cNvSpPr>
          <p:nvPr userDrawn="1">
            <p:custDataLst>
              <p:tags r:id="rId1"/>
            </p:custDataLst>
          </p:nvPr>
        </p:nvSpPr>
        <p:spPr>
          <a:xfrm>
            <a:off x="299804" y="3239545"/>
            <a:ext cx="11622373" cy="2336800"/>
          </a:xfrm>
          <a:prstGeom prst="rect">
            <a:avLst/>
          </a:prstGeom>
        </p:spPr>
        <p:txBody>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200" b="1" i="0" u="none" strike="noStrike" cap="all" spc="188" baseline="0">
                <a:solidFill>
                  <a:schemeClr val="bg2"/>
                </a:solidFill>
                <a:latin typeface="Arial"/>
                <a:ea typeface="Arial"/>
                <a:cs typeface="Arial"/>
                <a:sym typeface="Arial"/>
              </a:defRPr>
            </a:lvl1pPr>
            <a:lvl2pPr marL="342900" marR="0" lvl="1"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685800" marR="0" lvl="2"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1028700" marR="0" lvl="3"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1371600" marR="0" lvl="4"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1714500" marR="0" lvl="5"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2057400" marR="0" lvl="6"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2400300" marR="0" lvl="7"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2743200" marR="0" lvl="8"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fontAlgn="auto"/>
            <a:endParaRPr lang="en-US" sz="3733" cap="none" dirty="0">
              <a:solidFill>
                <a:prstClr val="white"/>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251" y="6213173"/>
            <a:ext cx="2493244" cy="572545"/>
          </a:xfrm>
          <a:prstGeom prst="rect">
            <a:avLst/>
          </a:prstGeom>
        </p:spPr>
      </p:pic>
      <p:sp>
        <p:nvSpPr>
          <p:cNvPr id="16" name="Subtitle 8"/>
          <p:cNvSpPr>
            <a:spLocks noGrp="1"/>
          </p:cNvSpPr>
          <p:nvPr>
            <p:ph type="subTitle" idx="1"/>
          </p:nvPr>
        </p:nvSpPr>
        <p:spPr bwMode="gray">
          <a:xfrm>
            <a:off x="299804" y="3097891"/>
            <a:ext cx="11622373" cy="2336800"/>
          </a:xfrm>
        </p:spPr>
        <p:txBody>
          <a:bodyPr>
            <a:normAutofit/>
          </a:bodyPr>
          <a:lstStyle>
            <a:lvl1pPr marL="0" indent="0" algn="ctr">
              <a:spcBef>
                <a:spcPts val="0"/>
              </a:spcBef>
              <a:buNone/>
              <a:defRPr sz="4000" b="1" cap="none" spc="0" baseline="0">
                <a:solidFill>
                  <a:schemeClr val="bg2">
                    <a:lumMod val="20000"/>
                    <a:lumOff val="80000"/>
                  </a:schemeClr>
                </a:solidFill>
                <a:latin typeface="+mj-lt"/>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02321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Title + 1 column">
    <p:spTree>
      <p:nvGrpSpPr>
        <p:cNvPr id="1" name="Shape 31"/>
        <p:cNvGrpSpPr/>
        <p:nvPr/>
      </p:nvGrpSpPr>
      <p:grpSpPr>
        <a:xfrm>
          <a:off x="0" y="0"/>
          <a:ext cx="0" cy="0"/>
          <a:chOff x="0" y="0"/>
          <a:chExt cx="0" cy="0"/>
        </a:xfrm>
      </p:grpSpPr>
      <p:sp>
        <p:nvSpPr>
          <p:cNvPr id="32" name="Shape 32"/>
          <p:cNvSpPr/>
          <p:nvPr/>
        </p:nvSpPr>
        <p:spPr>
          <a:xfrm>
            <a:off x="0" y="1"/>
            <a:ext cx="329600" cy="707599"/>
          </a:xfrm>
          <a:prstGeom prst="rect">
            <a:avLst/>
          </a:prstGeom>
          <a:solidFill>
            <a:srgbClr val="18637B"/>
          </a:solidFill>
          <a:ln>
            <a:noFill/>
          </a:ln>
        </p:spPr>
        <p:txBody>
          <a:bodyPr lIns="121900" tIns="121900" rIns="121900" bIns="121900" anchor="ctr" anchorCtr="0">
            <a:noAutofit/>
          </a:bodyPr>
          <a:lstStyle/>
          <a:p>
            <a:pPr fontAlgn="auto">
              <a:spcBef>
                <a:spcPts val="0"/>
              </a:spcBef>
              <a:spcAft>
                <a:spcPts val="0"/>
              </a:spcAft>
            </a:pPr>
            <a:endParaRPr sz="2400">
              <a:solidFill>
                <a:srgbClr val="114454"/>
              </a:solidFill>
              <a:latin typeface="Calibri"/>
              <a:cs typeface="+mn-cs"/>
            </a:endParaRPr>
          </a:p>
        </p:txBody>
      </p:sp>
      <p:sp>
        <p:nvSpPr>
          <p:cNvPr id="33" name="Shape 33"/>
          <p:cNvSpPr/>
          <p:nvPr/>
        </p:nvSpPr>
        <p:spPr>
          <a:xfrm>
            <a:off x="0" y="184566"/>
            <a:ext cx="12192000" cy="753956"/>
          </a:xfrm>
          <a:prstGeom prst="rect">
            <a:avLst/>
          </a:prstGeom>
          <a:solidFill>
            <a:srgbClr val="124057"/>
          </a:solidFill>
          <a:ln>
            <a:noFill/>
          </a:ln>
        </p:spPr>
        <p:txBody>
          <a:bodyPr lIns="121900" tIns="121900" rIns="121900" bIns="121900" anchor="ctr" anchorCtr="0">
            <a:noAutofit/>
          </a:bodyPr>
          <a:lstStyle/>
          <a:p>
            <a:pPr fontAlgn="auto">
              <a:spcBef>
                <a:spcPts val="0"/>
              </a:spcBef>
              <a:spcAft>
                <a:spcPts val="0"/>
              </a:spcAft>
            </a:pPr>
            <a:endParaRPr sz="2400" dirty="0">
              <a:solidFill>
                <a:prstClr val="black"/>
              </a:solidFill>
              <a:latin typeface="Calibri"/>
              <a:cs typeface="+mn-cs"/>
            </a:endParaRPr>
          </a:p>
        </p:txBody>
      </p:sp>
      <p:sp>
        <p:nvSpPr>
          <p:cNvPr id="34" name="Shape 34"/>
          <p:cNvSpPr/>
          <p:nvPr/>
        </p:nvSpPr>
        <p:spPr>
          <a:xfrm>
            <a:off x="0" y="938522"/>
            <a:ext cx="329600" cy="3176285"/>
          </a:xfrm>
          <a:prstGeom prst="rect">
            <a:avLst/>
          </a:prstGeom>
          <a:solidFill>
            <a:srgbClr val="165751"/>
          </a:solidFill>
          <a:ln>
            <a:noFill/>
          </a:ln>
        </p:spPr>
        <p:txBody>
          <a:bodyPr lIns="121900" tIns="121900" rIns="121900" bIns="121900" anchor="ctr" anchorCtr="0">
            <a:noAutofit/>
          </a:bodyPr>
          <a:lstStyle/>
          <a:p>
            <a:pPr fontAlgn="auto">
              <a:spcBef>
                <a:spcPts val="0"/>
              </a:spcBef>
              <a:spcAft>
                <a:spcPts val="0"/>
              </a:spcAft>
            </a:pPr>
            <a:endParaRPr sz="2400">
              <a:solidFill>
                <a:prstClr val="black"/>
              </a:solidFill>
              <a:latin typeface="Calibri"/>
              <a:cs typeface="+mn-cs"/>
            </a:endParaRPr>
          </a:p>
        </p:txBody>
      </p:sp>
      <p:sp>
        <p:nvSpPr>
          <p:cNvPr id="35" name="Shape 35"/>
          <p:cNvSpPr/>
          <p:nvPr/>
        </p:nvSpPr>
        <p:spPr>
          <a:xfrm>
            <a:off x="0" y="4114800"/>
            <a:ext cx="329600" cy="807200"/>
          </a:xfrm>
          <a:prstGeom prst="rect">
            <a:avLst/>
          </a:prstGeom>
          <a:solidFill>
            <a:srgbClr val="3B8D61"/>
          </a:solidFill>
          <a:ln>
            <a:noFill/>
          </a:ln>
        </p:spPr>
        <p:txBody>
          <a:bodyPr lIns="121900" tIns="121900" rIns="121900" bIns="121900" anchor="ctr" anchorCtr="0">
            <a:noAutofit/>
          </a:bodyPr>
          <a:lstStyle/>
          <a:p>
            <a:pPr fontAlgn="auto">
              <a:spcBef>
                <a:spcPts val="0"/>
              </a:spcBef>
              <a:spcAft>
                <a:spcPts val="0"/>
              </a:spcAft>
            </a:pPr>
            <a:endParaRPr sz="2400">
              <a:solidFill>
                <a:prstClr val="black"/>
              </a:solidFill>
              <a:latin typeface="Calibri"/>
              <a:cs typeface="+mn-cs"/>
            </a:endParaRPr>
          </a:p>
        </p:txBody>
      </p:sp>
      <p:sp>
        <p:nvSpPr>
          <p:cNvPr id="36" name="Shape 36"/>
          <p:cNvSpPr/>
          <p:nvPr/>
        </p:nvSpPr>
        <p:spPr>
          <a:xfrm>
            <a:off x="0" y="4922001"/>
            <a:ext cx="329600" cy="1935999"/>
          </a:xfrm>
          <a:prstGeom prst="rect">
            <a:avLst/>
          </a:prstGeom>
          <a:solidFill>
            <a:srgbClr val="7CA295"/>
          </a:solidFill>
          <a:ln>
            <a:noFill/>
          </a:ln>
        </p:spPr>
        <p:txBody>
          <a:bodyPr lIns="121900" tIns="121900" rIns="121900" bIns="121900" anchor="ctr" anchorCtr="0">
            <a:noAutofit/>
          </a:bodyPr>
          <a:lstStyle/>
          <a:p>
            <a:pPr fontAlgn="auto">
              <a:spcBef>
                <a:spcPts val="0"/>
              </a:spcBef>
              <a:spcAft>
                <a:spcPts val="0"/>
              </a:spcAft>
            </a:pPr>
            <a:endParaRPr sz="2400">
              <a:solidFill>
                <a:prstClr val="black"/>
              </a:solidFill>
              <a:latin typeface="Calibri"/>
              <a:cs typeface="+mn-cs"/>
            </a:endParaRPr>
          </a:p>
        </p:txBody>
      </p:sp>
      <p:sp>
        <p:nvSpPr>
          <p:cNvPr id="38" name="Shape 38"/>
          <p:cNvSpPr txBox="1">
            <a:spLocks noGrp="1"/>
          </p:cNvSpPr>
          <p:nvPr>
            <p:ph type="title"/>
          </p:nvPr>
        </p:nvSpPr>
        <p:spPr>
          <a:xfrm>
            <a:off x="619596" y="203139"/>
            <a:ext cx="11272601" cy="735383"/>
          </a:xfrm>
          <a:prstGeom prst="rect">
            <a:avLst/>
          </a:prstGeom>
        </p:spPr>
        <p:txBody>
          <a:bodyPr lIns="91425" tIns="91425" rIns="91425" bIns="91425" anchor="ctr" anchorCtr="0"/>
          <a:lstStyle>
            <a:lvl1pPr lvl="0">
              <a:spcBef>
                <a:spcPts val="0"/>
              </a:spcBef>
              <a:defRPr sz="3733">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dirty="0"/>
          </a:p>
        </p:txBody>
      </p:sp>
      <p:sp>
        <p:nvSpPr>
          <p:cNvPr id="39" name="Shape 39"/>
          <p:cNvSpPr txBox="1">
            <a:spLocks noGrp="1"/>
          </p:cNvSpPr>
          <p:nvPr>
            <p:ph type="body" idx="1"/>
          </p:nvPr>
        </p:nvSpPr>
        <p:spPr>
          <a:xfrm>
            <a:off x="619595" y="957096"/>
            <a:ext cx="11272603" cy="5500944"/>
          </a:xfrm>
          <a:prstGeom prst="rect">
            <a:avLst/>
          </a:prstGeom>
        </p:spPr>
        <p:txBody>
          <a:bodyPr lIns="91425" tIns="91425" rIns="91425" bIns="91425" anchor="t" anchorCtr="0"/>
          <a:lstStyle>
            <a:lvl1pPr lvl="0">
              <a:spcBef>
                <a:spcPts val="0"/>
              </a:spcBef>
              <a:buSzPct val="100000"/>
              <a:defRPr sz="3733">
                <a:latin typeface="+mj-lt"/>
              </a:defRPr>
            </a:lvl1pPr>
            <a:lvl2pPr lvl="1">
              <a:spcBef>
                <a:spcPts val="0"/>
              </a:spcBef>
              <a:buSzPct val="100000"/>
              <a:defRPr sz="3733"/>
            </a:lvl2pPr>
            <a:lvl3pPr lvl="2">
              <a:spcBef>
                <a:spcPts val="0"/>
              </a:spcBef>
              <a:buSzPct val="100000"/>
              <a:defRPr sz="3733"/>
            </a:lvl3pPr>
            <a:lvl4pPr lvl="3">
              <a:spcBef>
                <a:spcPts val="0"/>
              </a:spcBef>
              <a:buSzPct val="100000"/>
              <a:defRPr sz="3733"/>
            </a:lvl4pPr>
            <a:lvl5pPr lvl="4">
              <a:spcBef>
                <a:spcPts val="0"/>
              </a:spcBef>
              <a:buSzPct val="100000"/>
              <a:defRPr sz="3733"/>
            </a:lvl5pPr>
            <a:lvl6pPr lvl="5">
              <a:spcBef>
                <a:spcPts val="0"/>
              </a:spcBef>
              <a:buSzPct val="100000"/>
              <a:defRPr sz="3733"/>
            </a:lvl6pPr>
            <a:lvl7pPr lvl="6">
              <a:spcBef>
                <a:spcPts val="0"/>
              </a:spcBef>
              <a:buSzPct val="100000"/>
              <a:defRPr sz="3733"/>
            </a:lvl7pPr>
            <a:lvl8pPr lvl="7">
              <a:spcBef>
                <a:spcPts val="0"/>
              </a:spcBef>
              <a:buSzPct val="100000"/>
              <a:defRPr sz="3733"/>
            </a:lvl8pPr>
            <a:lvl9pPr lvl="8">
              <a:spcBef>
                <a:spcPts val="0"/>
              </a:spcBef>
              <a:buSzPct val="100000"/>
              <a:defRPr sz="3733"/>
            </a:lvl9pPr>
          </a:lstStyle>
          <a:p>
            <a:pPr lvl="0"/>
            <a:r>
              <a:rPr lang="en-US" smtClean="0"/>
              <a:t>Click to edit Master text styles</a:t>
            </a:r>
          </a:p>
        </p:txBody>
      </p:sp>
      <p:sp>
        <p:nvSpPr>
          <p:cNvPr id="11" name="TextBox 10"/>
          <p:cNvSpPr txBox="1"/>
          <p:nvPr/>
        </p:nvSpPr>
        <p:spPr>
          <a:xfrm>
            <a:off x="329600" y="6488519"/>
            <a:ext cx="1600800" cy="338554"/>
          </a:xfrm>
          <a:prstGeom prst="rect">
            <a:avLst/>
          </a:prstGeom>
          <a:noFill/>
        </p:spPr>
        <p:txBody>
          <a:bodyPr wrap="square" rtlCol="0">
            <a:spAutoFit/>
          </a:bodyPr>
          <a:lstStyle/>
          <a:p>
            <a:pPr defTabSz="1219175" fontAlgn="auto">
              <a:spcBef>
                <a:spcPts val="0"/>
              </a:spcBef>
              <a:spcAft>
                <a:spcPts val="0"/>
              </a:spcAft>
            </a:pPr>
            <a:r>
              <a:rPr lang="en-US" sz="1600" dirty="0">
                <a:solidFill>
                  <a:prstClr val="black"/>
                </a:solidFill>
                <a:latin typeface="Arial" pitchFamily="34" charset="0"/>
                <a:ea typeface="ＭＳ Ｐゴシック" charset="0"/>
                <a:cs typeface="Arial" pitchFamily="34" charset="0"/>
                <a:sym typeface="Helvetica" charset="0"/>
              </a:rPr>
              <a:t>Slide </a:t>
            </a:r>
            <a:fld id="{855F7D49-8920-4811-BC76-0E9BF1D8C467}" type="slidenum">
              <a:rPr lang="en-US" sz="1600">
                <a:solidFill>
                  <a:prstClr val="black"/>
                </a:solidFill>
                <a:latin typeface="Arial" pitchFamily="34" charset="0"/>
                <a:ea typeface="ＭＳ Ｐゴシック" charset="0"/>
                <a:cs typeface="Arial" pitchFamily="34" charset="0"/>
                <a:sym typeface="Helvetica" charset="0"/>
              </a:rPr>
              <a:pPr defTabSz="1219175" fontAlgn="auto">
                <a:spcBef>
                  <a:spcPts val="0"/>
                </a:spcBef>
                <a:spcAft>
                  <a:spcPts val="0"/>
                </a:spcAft>
              </a:pPr>
              <a:t>‹#›</a:t>
            </a:fld>
            <a:r>
              <a:rPr lang="en-US" sz="1600" dirty="0">
                <a:solidFill>
                  <a:prstClr val="black"/>
                </a:solidFill>
                <a:latin typeface="Arial" pitchFamily="34" charset="0"/>
                <a:ea typeface="ＭＳ Ｐゴシック" charset="0"/>
                <a:cs typeface="Arial" pitchFamily="34" charset="0"/>
                <a:sym typeface="Helvetica" charset="0"/>
              </a:rPr>
              <a:t> </a:t>
            </a:r>
            <a:r>
              <a:rPr lang="en-US" sz="1600" dirty="0" smtClean="0">
                <a:solidFill>
                  <a:prstClr val="black"/>
                </a:solidFill>
                <a:latin typeface="Arial" pitchFamily="34" charset="0"/>
                <a:ea typeface="ＭＳ Ｐゴシック" charset="0"/>
                <a:cs typeface="Arial" pitchFamily="34" charset="0"/>
                <a:sym typeface="Helvetica" charset="0"/>
              </a:rPr>
              <a:t>of 44</a:t>
            </a:r>
            <a:endParaRPr lang="en-US" sz="1600" dirty="0">
              <a:solidFill>
                <a:prstClr val="black"/>
              </a:solidFill>
              <a:latin typeface="Arial" pitchFamily="34" charset="0"/>
              <a:ea typeface="ＭＳ Ｐゴシック" charset="0"/>
              <a:cs typeface="Arial" pitchFamily="34" charset="0"/>
              <a:sym typeface="Helvetica" charset="0"/>
            </a:endParaRPr>
          </a:p>
        </p:txBody>
      </p:sp>
    </p:spTree>
    <p:extLst>
      <p:ext uri="{BB962C8B-B14F-4D97-AF65-F5344CB8AC3E}">
        <p14:creationId xmlns:p14="http://schemas.microsoft.com/office/powerpoint/2010/main" val="72823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402336" y="228600"/>
            <a:ext cx="11379200" cy="758952"/>
          </a:xfrm>
        </p:spPr>
        <p:txBody>
          <a:bodyPr/>
          <a:lstStyle>
            <a:lvl1pPr>
              <a:defRPr b="1">
                <a:solidFill>
                  <a:schemeClr val="bg1"/>
                </a:solidFill>
              </a:defRPr>
            </a:lvl1pPr>
          </a:lstStyle>
          <a:p>
            <a:r>
              <a:rPr lang="en-US" dirty="0" smtClean="0"/>
              <a:t>Click to edit Master title style</a:t>
            </a:r>
            <a:endParaRPr lang="en-US"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a:prstGeom prst="rect">
            <a:avLst/>
          </a:prstGeom>
        </p:spPr>
        <p:txBody>
          <a:bodyPr/>
          <a:lstStyle>
            <a:lvl1pPr fontAlgn="auto">
              <a:spcBef>
                <a:spcPts val="0"/>
              </a:spcBef>
              <a:spcAft>
                <a:spcPts val="0"/>
              </a:spcAft>
              <a:defRPr>
                <a:latin typeface="+mn-lt"/>
                <a:cs typeface="+mn-cs"/>
              </a:defRPr>
            </a:lvl1pPr>
          </a:lstStyle>
          <a:p>
            <a:pPr>
              <a:defRPr/>
            </a:pPr>
            <a:fld id="{F86872E9-F25D-43C3-A52A-38B5CB37D493}" type="datetimeFigureOut">
              <a:rPr lang="en-US">
                <a:solidFill>
                  <a:prstClr val="black"/>
                </a:solidFill>
              </a:rPr>
              <a:pPr>
                <a:defRPr/>
              </a:pPr>
              <a:t>12/17/2018</a:t>
            </a:fld>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84331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traight Connector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Rectangle 11"/>
          <p:cNvSpPr/>
          <p:nvPr/>
        </p:nvSpPr>
        <p:spPr>
          <a:xfrm>
            <a:off x="203200" y="1371600"/>
            <a:ext cx="11777133" cy="914400"/>
          </a:xfrm>
          <a:prstGeom prst="rect">
            <a:avLst/>
          </a:prstGeom>
          <a:solidFill>
            <a:srgbClr val="33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3" name="Text Placeholder 2"/>
          <p:cNvSpPr>
            <a:spLocks noGrp="1"/>
          </p:cNvSpPr>
          <p:nvPr>
            <p:ph type="body" idx="1"/>
          </p:nvPr>
        </p:nvSpPr>
        <p:spPr>
          <a:xfrm>
            <a:off x="402336" y="1524002"/>
            <a:ext cx="5386917"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4"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lvl1pPr>
              <a:defRPr>
                <a:solidFill>
                  <a:schemeClr val="bg2">
                    <a:lumMod val="25000"/>
                  </a:schemeClr>
                </a:solidFill>
              </a:defRPr>
            </a:lvl1pPr>
          </a:lstStyle>
          <a:p>
            <a:r>
              <a:rPr lang="en-US" dirty="0" smtClean="0"/>
              <a:t>Click to edit Master title style</a:t>
            </a:r>
            <a:endParaRPr lang="en-US" dirty="0"/>
          </a:p>
        </p:txBody>
      </p:sp>
      <p:sp>
        <p:nvSpPr>
          <p:cNvPr id="19" name="Date Placeholder 6"/>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0219F2B9-9DF9-426B-AFA4-904CDEC207AF}" type="datetimeFigureOut">
              <a:rPr lang="en-US">
                <a:solidFill>
                  <a:prstClr val="black"/>
                </a:solidFill>
              </a:rPr>
              <a:pPr>
                <a:defRPr/>
              </a:pPr>
              <a:t>12/17/2018</a:t>
            </a:fld>
            <a:endParaRPr lang="en-US">
              <a:solidFill>
                <a:prstClr val="black"/>
              </a:solidFill>
            </a:endParaRPr>
          </a:p>
        </p:txBody>
      </p:sp>
      <p:sp>
        <p:nvSpPr>
          <p:cNvPr id="20" name="Footer Placeholder 7"/>
          <p:cNvSpPr>
            <a:spLocks noGrp="1"/>
          </p:cNvSpPr>
          <p:nvPr>
            <p:ph type="ftr" sz="quarter" idx="11"/>
          </p:nvPr>
        </p:nvSpPr>
        <p:spPr>
          <a:xfrm>
            <a:off x="406400" y="6410326"/>
            <a:ext cx="4775200" cy="365125"/>
          </a:xfrm>
        </p:spPr>
        <p:txBody>
          <a:bodyPr/>
          <a:lstStyle>
            <a:lvl1pPr>
              <a:defRPr/>
            </a:lvl1pPr>
          </a:lstStyle>
          <a:p>
            <a:pPr>
              <a:defRPr/>
            </a:pPr>
            <a:endParaRPr lang="en-US"/>
          </a:p>
        </p:txBody>
      </p:sp>
    </p:spTree>
    <p:extLst>
      <p:ext uri="{BB962C8B-B14F-4D97-AF65-F5344CB8AC3E}">
        <p14:creationId xmlns:p14="http://schemas.microsoft.com/office/powerpoint/2010/main" val="40808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7721601"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B7CA848D-C45D-4CDB-A55F-83B5F68CD1E3}" type="datetimeFigureOut">
              <a:rPr lang="en-US">
                <a:solidFill>
                  <a:prstClr val="black"/>
                </a:solidFill>
              </a:rPr>
              <a:pPr>
                <a:defRPr/>
              </a:pPr>
              <a:t>12/17/2018</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6536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traight Connector 2"/>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ltGray">
          <a:xfrm>
            <a:off x="203200" y="152400"/>
            <a:ext cx="11777133" cy="381000"/>
          </a:xfrm>
          <a:prstGeom prst="rect">
            <a:avLst/>
          </a:prstGeom>
          <a:solidFill>
            <a:srgbClr val="006699"/>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le 1"/>
          <p:cNvSpPr>
            <a:spLocks noGrp="1"/>
          </p:cNvSpPr>
          <p:nvPr>
            <p:ph type="title"/>
          </p:nvPr>
        </p:nvSpPr>
        <p:spPr>
          <a:xfrm>
            <a:off x="508000" y="1219200"/>
            <a:ext cx="11176000" cy="4495800"/>
          </a:xfrm>
        </p:spPr>
        <p:txBody>
          <a:bodyPr anchor="t">
            <a:noAutofit/>
          </a:bodyPr>
          <a:lstStyle>
            <a:lvl1pPr algn="l">
              <a:buNone/>
              <a:defRPr sz="3600" b="0" baseline="0">
                <a:solidFill>
                  <a:schemeClr val="tx1"/>
                </a:solidFill>
              </a:defRPr>
            </a:lvl1pPr>
          </a:lstStyle>
          <a:p>
            <a:r>
              <a:rPr lang="en-US" dirty="0" smtClean="0"/>
              <a:t>Click to edit Master title style</a:t>
            </a:r>
            <a:endParaRPr lang="en-US" dirty="0"/>
          </a:p>
        </p:txBody>
      </p:sp>
      <p:sp>
        <p:nvSpPr>
          <p:cNvPr id="12" name="Date Placeholder 4"/>
          <p:cNvSpPr>
            <a:spLocks noGrp="1"/>
          </p:cNvSpPr>
          <p:nvPr>
            <p:ph type="dt" sz="half" idx="10"/>
          </p:nvPr>
        </p:nvSpPr>
        <p:spPr>
          <a:xfrm>
            <a:off x="7717367"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36B8E6F1-93D3-4BCC-A2D4-3582B510E695}" type="datetimeFigureOut">
              <a:rPr lang="en-US">
                <a:solidFill>
                  <a:prstClr val="black"/>
                </a:solidFill>
              </a:rPr>
              <a:pPr>
                <a:defRPr/>
              </a:pPr>
              <a:t>12/17/2018</a:t>
            </a:fld>
            <a:endParaRPr lang="en-US">
              <a:solidFill>
                <a:prstClr val="black"/>
              </a:solidFill>
            </a:endParaRPr>
          </a:p>
        </p:txBody>
      </p:sp>
      <p:sp>
        <p:nvSpPr>
          <p:cNvPr id="13"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p14="http://schemas.microsoft.com/office/powerpoint/2010/main" val="950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Date Placeholder 4"/>
          <p:cNvSpPr>
            <a:spLocks noGrp="1"/>
          </p:cNvSpPr>
          <p:nvPr>
            <p:ph type="dt" sz="half" idx="10"/>
          </p:nvPr>
        </p:nvSpPr>
        <p:spPr>
          <a:xfrm>
            <a:off x="7717367" y="6405564"/>
            <a:ext cx="4059767" cy="365125"/>
          </a:xfrm>
          <a:prstGeom prst="rect">
            <a:avLst/>
          </a:prstGeom>
        </p:spPr>
        <p:txBody>
          <a:bodyPr/>
          <a:lstStyle>
            <a:lvl1pPr fontAlgn="auto">
              <a:spcBef>
                <a:spcPts val="0"/>
              </a:spcBef>
              <a:spcAft>
                <a:spcPts val="0"/>
              </a:spcAft>
              <a:defRPr>
                <a:latin typeface="+mn-lt"/>
                <a:cs typeface="+mn-cs"/>
              </a:defRPr>
            </a:lvl1pPr>
          </a:lstStyle>
          <a:p>
            <a:pPr>
              <a:defRPr/>
            </a:pPr>
            <a:fld id="{E64B6BD8-914D-447E-85E3-36583DB7C050}" type="datetimeFigureOut">
              <a:rPr lang="en-US">
                <a:solidFill>
                  <a:prstClr val="black"/>
                </a:solidFill>
              </a:rPr>
              <a:pPr>
                <a:defRPr/>
              </a:pPr>
              <a:t>12/17/2018</a:t>
            </a:fld>
            <a:endParaRPr lang="en-US" dirty="0">
              <a:solidFill>
                <a:prstClr val="black"/>
              </a:solidFill>
            </a:endParaRPr>
          </a:p>
        </p:txBody>
      </p:sp>
      <p:sp>
        <p:nvSpPr>
          <p:cNvPr id="10"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p14="http://schemas.microsoft.com/office/powerpoint/2010/main" val="18340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b="0" i="0" u="none">
                <a:solidFill>
                  <a:srgbClr val="FFFFFF"/>
                </a:solidFill>
                <a:latin typeface="+mn-lt"/>
                <a:cs typeface="+mn-cs"/>
              </a:defRPr>
            </a:lvl1pPr>
          </a:lstStyle>
          <a:p>
            <a:pPr>
              <a:defRPr/>
            </a:pPr>
            <a:endParaRPr lang="en-US" dirty="0"/>
          </a:p>
        </p:txBody>
      </p:sp>
      <p:sp>
        <p:nvSpPr>
          <p:cNvPr id="1036" name="Text Placeholder 12"/>
          <p:cNvSpPr>
            <a:spLocks noGrp="1"/>
          </p:cNvSpPr>
          <p:nvPr>
            <p:ph type="body" idx="1"/>
          </p:nvPr>
        </p:nvSpPr>
        <p:spPr bwMode="auto">
          <a:xfrm>
            <a:off x="402167" y="2563812"/>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Oval 19"/>
          <p:cNvSpPr/>
          <p:nvPr userDrawn="1"/>
        </p:nvSpPr>
        <p:spPr>
          <a:xfrm>
            <a:off x="5689600" y="990600"/>
            <a:ext cx="812800" cy="609600"/>
          </a:xfrm>
          <a:prstGeom prst="ellipse">
            <a:avLst/>
          </a:prstGeo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a:spLocks noChangeArrowheads="1"/>
          </p:cNvSpPr>
          <p:nvPr userDrawn="1"/>
        </p:nvSpPr>
        <p:spPr bwMode="ltGray">
          <a:xfrm>
            <a:off x="207434" y="155576"/>
            <a:ext cx="11777133" cy="1292225"/>
          </a:xfrm>
          <a:prstGeom prst="rect">
            <a:avLst/>
          </a:prstGeom>
          <a:solidFill>
            <a:srgbClr val="006699"/>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userDrawn="1"/>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35" name="Title Placeholder 21"/>
          <p:cNvSpPr>
            <a:spLocks noGrp="1"/>
          </p:cNvSpPr>
          <p:nvPr>
            <p:ph type="title"/>
          </p:nvPr>
        </p:nvSpPr>
        <p:spPr bwMode="auto">
          <a:xfrm>
            <a:off x="404795" y="422549"/>
            <a:ext cx="113792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989134185"/>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 id="2147484233" r:id="rId17"/>
    <p:sldLayoutId id="2147484234" r:id="rId18"/>
    <p:sldLayoutId id="2147484235" r:id="rId19"/>
    <p:sldLayoutId id="2147484236" r:id="rId20"/>
    <p:sldLayoutId id="2147484237" r:id="rId21"/>
    <p:sldLayoutId id="2147484238" r:id="rId22"/>
    <p:sldLayoutId id="2147484239" r:id="rId23"/>
    <p:sldLayoutId id="2147484177" r:id="rId24"/>
    <p:sldLayoutId id="2147484183" r:id="rId25"/>
    <p:sldLayoutId id="2147484209" r:id="rId26"/>
    <p:sldLayoutId id="2147484210" r:id="rId27"/>
    <p:sldLayoutId id="214748421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3600" b="1" i="0" u="none"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300">
          <a:solidFill>
            <a:srgbClr val="003366"/>
          </a:solidFill>
          <a:latin typeface="Helvetica 55 Roman" pitchFamily="50" charset="0"/>
        </a:defRPr>
      </a:lvl2pPr>
      <a:lvl3pPr algn="ctr" rtl="0" eaLnBrk="0" fontAlgn="base" hangingPunct="0">
        <a:spcBef>
          <a:spcPct val="0"/>
        </a:spcBef>
        <a:spcAft>
          <a:spcPct val="0"/>
        </a:spcAft>
        <a:defRPr sz="3300">
          <a:solidFill>
            <a:srgbClr val="003366"/>
          </a:solidFill>
          <a:latin typeface="Helvetica 55 Roman" pitchFamily="50" charset="0"/>
        </a:defRPr>
      </a:lvl3pPr>
      <a:lvl4pPr algn="ctr" rtl="0" eaLnBrk="0" fontAlgn="base" hangingPunct="0">
        <a:spcBef>
          <a:spcPct val="0"/>
        </a:spcBef>
        <a:spcAft>
          <a:spcPct val="0"/>
        </a:spcAft>
        <a:defRPr sz="3300">
          <a:solidFill>
            <a:srgbClr val="003366"/>
          </a:solidFill>
          <a:latin typeface="Helvetica 55 Roman" pitchFamily="50" charset="0"/>
        </a:defRPr>
      </a:lvl4pPr>
      <a:lvl5pPr algn="ctr" rtl="0" eaLnBrk="0" fontAlgn="base" hangingPunct="0">
        <a:spcBef>
          <a:spcPct val="0"/>
        </a:spcBef>
        <a:spcAft>
          <a:spcPct val="0"/>
        </a:spcAft>
        <a:defRPr sz="3300">
          <a:solidFill>
            <a:srgbClr val="003366"/>
          </a:solidFill>
          <a:latin typeface="Helvetica 55 Roman" pitchFamily="50" charset="0"/>
        </a:defRPr>
      </a:lvl5pPr>
      <a:lvl6pPr marL="457200" algn="ctr" rtl="0" fontAlgn="base">
        <a:spcBef>
          <a:spcPct val="0"/>
        </a:spcBef>
        <a:spcAft>
          <a:spcPct val="0"/>
        </a:spcAft>
        <a:defRPr sz="3300">
          <a:solidFill>
            <a:srgbClr val="003366"/>
          </a:solidFill>
          <a:latin typeface="Helvetica 55 Roman" pitchFamily="50" charset="0"/>
        </a:defRPr>
      </a:lvl6pPr>
      <a:lvl7pPr marL="914400" algn="ctr" rtl="0" fontAlgn="base">
        <a:spcBef>
          <a:spcPct val="0"/>
        </a:spcBef>
        <a:spcAft>
          <a:spcPct val="0"/>
        </a:spcAft>
        <a:defRPr sz="3300">
          <a:solidFill>
            <a:srgbClr val="003366"/>
          </a:solidFill>
          <a:latin typeface="Helvetica 55 Roman" pitchFamily="50" charset="0"/>
        </a:defRPr>
      </a:lvl7pPr>
      <a:lvl8pPr marL="1371600" algn="ctr" rtl="0" fontAlgn="base">
        <a:spcBef>
          <a:spcPct val="0"/>
        </a:spcBef>
        <a:spcAft>
          <a:spcPct val="0"/>
        </a:spcAft>
        <a:defRPr sz="3300">
          <a:solidFill>
            <a:srgbClr val="003366"/>
          </a:solidFill>
          <a:latin typeface="Helvetica 55 Roman" pitchFamily="50" charset="0"/>
        </a:defRPr>
      </a:lvl8pPr>
      <a:lvl9pPr marL="1828800" algn="ctr" rtl="0" fontAlgn="base">
        <a:spcBef>
          <a:spcPct val="0"/>
        </a:spcBef>
        <a:spcAft>
          <a:spcPct val="0"/>
        </a:spcAft>
        <a:defRPr sz="3300">
          <a:solidFill>
            <a:srgbClr val="003366"/>
          </a:solidFill>
          <a:latin typeface="Helvetica 55 Roman" pitchFamily="50" charset="0"/>
        </a:defRPr>
      </a:lvl9pPr>
    </p:titleStyle>
    <p:bodyStyle>
      <a:lvl1pPr marL="273050" indent="-273050" algn="l" rtl="0" eaLnBrk="0" fontAlgn="base" hangingPunct="0">
        <a:spcBef>
          <a:spcPct val="20000"/>
        </a:spcBef>
        <a:spcAft>
          <a:spcPct val="0"/>
        </a:spcAft>
        <a:buClr>
          <a:srgbClr val="003366"/>
        </a:buClr>
        <a:buSzPct val="85000"/>
        <a:buFont typeface="Wingdings 2" pitchFamily="18" charset="2"/>
        <a:buChar char=""/>
        <a:defRPr sz="2700" kern="1200">
          <a:solidFill>
            <a:schemeClr val="tx1"/>
          </a:solidFill>
          <a:latin typeface="Arial" pitchFamily="34" charset="0"/>
          <a:ea typeface="+mn-ea"/>
          <a:cs typeface="Arial" pitchFamily="34"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Arial" pitchFamily="34" charset="0"/>
          <a:ea typeface="+mn-ea"/>
          <a:cs typeface="Arial" pitchFamily="34" charset="0"/>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Arial" pitchFamily="34" charset="0"/>
          <a:ea typeface="+mn-ea"/>
          <a:cs typeface="Arial" pitchFamily="34" charset="0"/>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Arial" pitchFamily="34" charset="0"/>
          <a:ea typeface="+mn-ea"/>
          <a:cs typeface="Arial" pitchFamily="34"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1F62DB-D77C-4BBE-B8CC-9D3A1579A0DE}"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65899706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1F62DB-D77C-4BBE-B8CC-9D3A1579A0DE}"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01223986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0820CF-B880-4189-942D-D702A7CBA730}" type="datetimeFigureOut">
              <a:rPr lang="zh-CN" altLang="en-US" smtClean="0">
                <a:solidFill>
                  <a:prstClr val="black">
                    <a:tint val="75000"/>
                  </a:prstClr>
                </a:solidFill>
                <a:latin typeface="Calibri"/>
                <a:cs typeface="+mn-cs"/>
              </a:rPr>
              <a:pPr fontAlgn="auto">
                <a:spcBef>
                  <a:spcPts val="0"/>
                </a:spcBef>
                <a:spcAft>
                  <a:spcPts val="0"/>
                </a:spcAft>
              </a:pPr>
              <a:t>2018/12/17</a:t>
            </a:fld>
            <a:endParaRPr lang="zh-CN" altLang="en-US">
              <a:solidFill>
                <a:prstClr val="black">
                  <a:tint val="75000"/>
                </a:prstClr>
              </a:solidFill>
              <a:latin typeface="Calibri"/>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913308-F349-4B6D-A68A-DD1791B4A57B}" type="slidenum">
              <a:rPr lang="zh-CN" altLang="en-US" smtClean="0">
                <a:solidFill>
                  <a:prstClr val="black">
                    <a:tint val="75000"/>
                  </a:prstClr>
                </a:solidFill>
                <a:latin typeface="Calibri"/>
                <a:cs typeface="+mn-cs"/>
              </a:rPr>
              <a:pPr fontAlgn="auto">
                <a:spcBef>
                  <a:spcPts val="0"/>
                </a:spcBef>
                <a:spcAft>
                  <a:spcPts val="0"/>
                </a:spcAft>
              </a:pPr>
              <a:t>‹#›</a:t>
            </a:fld>
            <a:endParaRPr lang="zh-CN" altLang="en-US">
              <a:solidFill>
                <a:prstClr val="black">
                  <a:tint val="75000"/>
                </a:prstClr>
              </a:solidFill>
              <a:latin typeface="Calibri"/>
              <a:cs typeface="+mn-cs"/>
            </a:endParaRPr>
          </a:p>
        </p:txBody>
      </p:sp>
    </p:spTree>
    <p:extLst>
      <p:ext uri="{BB962C8B-B14F-4D97-AF65-F5344CB8AC3E}">
        <p14:creationId xmlns:p14="http://schemas.microsoft.com/office/powerpoint/2010/main" val="266183407"/>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299804" y="904148"/>
            <a:ext cx="11622373" cy="2054168"/>
          </a:xfrm>
          <a:prstGeom prst="rect">
            <a:avLst/>
          </a:prstGeom>
        </p:spPr>
        <p:txBody>
          <a:bodyPr vert="horz" lIns="121900" tIns="121900" rIns="121900" bIns="121900" rtlCol="0" anchor="b" anchorCtr="0">
            <a:noAutofit/>
          </a:bodyPr>
          <a:lstStyle/>
          <a:p>
            <a:pPr algn="ctr"/>
            <a:r>
              <a:rPr lang="en-US" sz="4800" b="1" dirty="0">
                <a:solidFill>
                  <a:srgbClr val="D0E9F0"/>
                </a:solidFill>
                <a:latin typeface="Arial" panose="020B0604020202020204" pitchFamily="34" charset="0"/>
                <a:cs typeface="Arial" panose="020B0604020202020204" pitchFamily="34" charset="0"/>
              </a:rPr>
              <a:t>Update on Cure Research for HIV Infection</a:t>
            </a:r>
            <a:endParaRPr lang="en" sz="4800" b="1" dirty="0">
              <a:solidFill>
                <a:srgbClr val="D0E9F0"/>
              </a:solidFill>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a:xfrm>
            <a:off x="299804" y="3377221"/>
            <a:ext cx="11622373" cy="2120608"/>
          </a:xfrm>
        </p:spPr>
        <p:txBody>
          <a:bodyPr>
            <a:noAutofit/>
          </a:bodyPr>
          <a:lstStyle/>
          <a:p>
            <a:r>
              <a:rPr lang="en-US" sz="3200" dirty="0">
                <a:latin typeface="Arial" panose="020B0604020202020204" pitchFamily="34" charset="0"/>
                <a:cs typeface="Arial" panose="020B0604020202020204" pitchFamily="34" charset="0"/>
              </a:rPr>
              <a:t>Robert F. </a:t>
            </a:r>
            <a:r>
              <a:rPr lang="en-US" sz="3200" dirty="0" err="1">
                <a:latin typeface="Arial" panose="020B0604020202020204" pitchFamily="34" charset="0"/>
                <a:cs typeface="Arial" panose="020B0604020202020204" pitchFamily="34" charset="0"/>
              </a:rPr>
              <a:t>Siliciano</a:t>
            </a:r>
            <a:r>
              <a:rPr lang="en-US" sz="3200" dirty="0">
                <a:latin typeface="Arial" panose="020B0604020202020204" pitchFamily="34" charset="0"/>
                <a:cs typeface="Arial" panose="020B0604020202020204" pitchFamily="34" charset="0"/>
              </a:rPr>
              <a:t>, MD, PhD</a:t>
            </a:r>
          </a:p>
          <a:p>
            <a:r>
              <a:rPr lang="en-US" sz="3200" b="0" dirty="0">
                <a:latin typeface="Arial" panose="020B0604020202020204" pitchFamily="34" charset="0"/>
                <a:cs typeface="Arial" panose="020B0604020202020204" pitchFamily="34" charset="0"/>
              </a:rPr>
              <a:t>Professor of Medicine, Molecular </a:t>
            </a:r>
            <a:r>
              <a:rPr lang="en-US" sz="3200" b="0" dirty="0" smtClean="0">
                <a:latin typeface="Arial" panose="020B0604020202020204" pitchFamily="34" charset="0"/>
                <a:cs typeface="Arial" panose="020B0604020202020204" pitchFamily="34" charset="0"/>
              </a:rPr>
              <a:t>Biology, and </a:t>
            </a:r>
            <a:r>
              <a:rPr lang="en-US" sz="3200" b="0" dirty="0">
                <a:latin typeface="Arial" panose="020B0604020202020204" pitchFamily="34" charset="0"/>
                <a:cs typeface="Arial" panose="020B0604020202020204" pitchFamily="34" charset="0"/>
              </a:rPr>
              <a:t>Genetics</a:t>
            </a:r>
          </a:p>
          <a:p>
            <a:r>
              <a:rPr lang="en-US" sz="3200" b="0" dirty="0">
                <a:latin typeface="Arial" panose="020B0604020202020204" pitchFamily="34" charset="0"/>
                <a:cs typeface="Arial" panose="020B0604020202020204" pitchFamily="34" charset="0"/>
              </a:rPr>
              <a:t>The Johns Hopkins University</a:t>
            </a:r>
          </a:p>
          <a:p>
            <a:r>
              <a:rPr lang="en-US" sz="3200" b="0" dirty="0">
                <a:latin typeface="Arial" panose="020B0604020202020204" pitchFamily="34" charset="0"/>
                <a:cs typeface="Arial" panose="020B0604020202020204" pitchFamily="34" charset="0"/>
              </a:rPr>
              <a:t>Baltimore, Maryland</a:t>
            </a:r>
          </a:p>
        </p:txBody>
      </p:sp>
    </p:spTree>
    <p:extLst>
      <p:ext uri="{BB962C8B-B14F-4D97-AF65-F5344CB8AC3E}">
        <p14:creationId xmlns:p14="http://schemas.microsoft.com/office/powerpoint/2010/main" val="205567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32"/>
          <p:cNvSpPr>
            <a:spLocks noChangeShapeType="1"/>
          </p:cNvSpPr>
          <p:nvPr/>
        </p:nvSpPr>
        <p:spPr bwMode="auto">
          <a:xfrm>
            <a:off x="8902700" y="3630613"/>
            <a:ext cx="611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676" name="Group 3"/>
          <p:cNvGrpSpPr>
            <a:grpSpLocks/>
          </p:cNvGrpSpPr>
          <p:nvPr/>
        </p:nvGrpSpPr>
        <p:grpSpPr bwMode="auto">
          <a:xfrm>
            <a:off x="1847851" y="1322389"/>
            <a:ext cx="1236663" cy="2484437"/>
            <a:chOff x="204" y="833"/>
            <a:chExt cx="779" cy="1565"/>
          </a:xfrm>
        </p:grpSpPr>
        <p:sp>
          <p:nvSpPr>
            <p:cNvPr id="28938" name="Text Box 4"/>
            <p:cNvSpPr txBox="1">
              <a:spLocks noChangeArrowheads="1"/>
            </p:cNvSpPr>
            <p:nvPr/>
          </p:nvSpPr>
          <p:spPr bwMode="auto">
            <a:xfrm rot="-5400000">
              <a:off x="2" y="1374"/>
              <a:ext cx="7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a:solidFill>
                    <a:srgbClr val="33CCFF"/>
                  </a:solidFill>
                  <a:cs typeface="+mn-cs"/>
                </a:rPr>
                <a:t>Naive</a:t>
              </a:r>
            </a:p>
          </p:txBody>
        </p:sp>
        <p:sp>
          <p:nvSpPr>
            <p:cNvPr id="28939" name="Oval 5"/>
            <p:cNvSpPr>
              <a:spLocks noChangeArrowheads="1"/>
            </p:cNvSpPr>
            <p:nvPr/>
          </p:nvSpPr>
          <p:spPr bwMode="auto">
            <a:xfrm>
              <a:off x="554" y="83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0" name="Oval 6"/>
            <p:cNvSpPr>
              <a:spLocks noChangeArrowheads="1"/>
            </p:cNvSpPr>
            <p:nvPr/>
          </p:nvSpPr>
          <p:spPr bwMode="auto">
            <a:xfrm>
              <a:off x="587" y="86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1" name="Oval 7"/>
            <p:cNvSpPr>
              <a:spLocks noChangeArrowheads="1"/>
            </p:cNvSpPr>
            <p:nvPr/>
          </p:nvSpPr>
          <p:spPr bwMode="auto">
            <a:xfrm>
              <a:off x="746" y="92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2" name="Oval 8"/>
            <p:cNvSpPr>
              <a:spLocks noChangeArrowheads="1"/>
            </p:cNvSpPr>
            <p:nvPr/>
          </p:nvSpPr>
          <p:spPr bwMode="auto">
            <a:xfrm>
              <a:off x="779" y="96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3" name="Oval 9"/>
            <p:cNvSpPr>
              <a:spLocks noChangeArrowheads="1"/>
            </p:cNvSpPr>
            <p:nvPr/>
          </p:nvSpPr>
          <p:spPr bwMode="auto">
            <a:xfrm>
              <a:off x="554" y="102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4" name="Oval 10"/>
            <p:cNvSpPr>
              <a:spLocks noChangeArrowheads="1"/>
            </p:cNvSpPr>
            <p:nvPr/>
          </p:nvSpPr>
          <p:spPr bwMode="auto">
            <a:xfrm>
              <a:off x="587" y="105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5" name="Oval 11"/>
            <p:cNvSpPr>
              <a:spLocks noChangeArrowheads="1"/>
            </p:cNvSpPr>
            <p:nvPr/>
          </p:nvSpPr>
          <p:spPr bwMode="auto">
            <a:xfrm>
              <a:off x="746" y="112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6" name="Oval 12"/>
            <p:cNvSpPr>
              <a:spLocks noChangeArrowheads="1"/>
            </p:cNvSpPr>
            <p:nvPr/>
          </p:nvSpPr>
          <p:spPr bwMode="auto">
            <a:xfrm>
              <a:off x="779" y="115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7" name="Oval 13"/>
            <p:cNvSpPr>
              <a:spLocks noChangeArrowheads="1"/>
            </p:cNvSpPr>
            <p:nvPr/>
          </p:nvSpPr>
          <p:spPr bwMode="auto">
            <a:xfrm>
              <a:off x="554" y="121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8" name="Oval 14"/>
            <p:cNvSpPr>
              <a:spLocks noChangeArrowheads="1"/>
            </p:cNvSpPr>
            <p:nvPr/>
          </p:nvSpPr>
          <p:spPr bwMode="auto">
            <a:xfrm>
              <a:off x="587" y="124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9" name="Oval 15"/>
            <p:cNvSpPr>
              <a:spLocks noChangeArrowheads="1"/>
            </p:cNvSpPr>
            <p:nvPr/>
          </p:nvSpPr>
          <p:spPr bwMode="auto">
            <a:xfrm>
              <a:off x="746" y="131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0" name="Oval 16"/>
            <p:cNvSpPr>
              <a:spLocks noChangeArrowheads="1"/>
            </p:cNvSpPr>
            <p:nvPr/>
          </p:nvSpPr>
          <p:spPr bwMode="auto">
            <a:xfrm>
              <a:off x="779" y="134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1" name="Oval 17"/>
            <p:cNvSpPr>
              <a:spLocks noChangeArrowheads="1"/>
            </p:cNvSpPr>
            <p:nvPr/>
          </p:nvSpPr>
          <p:spPr bwMode="auto">
            <a:xfrm>
              <a:off x="554" y="140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2" name="Oval 18"/>
            <p:cNvSpPr>
              <a:spLocks noChangeArrowheads="1"/>
            </p:cNvSpPr>
            <p:nvPr/>
          </p:nvSpPr>
          <p:spPr bwMode="auto">
            <a:xfrm>
              <a:off x="587" y="144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3" name="Oval 19"/>
            <p:cNvSpPr>
              <a:spLocks noChangeArrowheads="1"/>
            </p:cNvSpPr>
            <p:nvPr/>
          </p:nvSpPr>
          <p:spPr bwMode="auto">
            <a:xfrm>
              <a:off x="746" y="150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4" name="Oval 20"/>
            <p:cNvSpPr>
              <a:spLocks noChangeArrowheads="1"/>
            </p:cNvSpPr>
            <p:nvPr/>
          </p:nvSpPr>
          <p:spPr bwMode="auto">
            <a:xfrm>
              <a:off x="779" y="153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5" name="Oval 21"/>
            <p:cNvSpPr>
              <a:spLocks noChangeArrowheads="1"/>
            </p:cNvSpPr>
            <p:nvPr/>
          </p:nvSpPr>
          <p:spPr bwMode="auto">
            <a:xfrm>
              <a:off x="554" y="160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6" name="Oval 22"/>
            <p:cNvSpPr>
              <a:spLocks noChangeArrowheads="1"/>
            </p:cNvSpPr>
            <p:nvPr/>
          </p:nvSpPr>
          <p:spPr bwMode="auto">
            <a:xfrm>
              <a:off x="587" y="163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7" name="Oval 23"/>
            <p:cNvSpPr>
              <a:spLocks noChangeArrowheads="1"/>
            </p:cNvSpPr>
            <p:nvPr/>
          </p:nvSpPr>
          <p:spPr bwMode="auto">
            <a:xfrm>
              <a:off x="746" y="169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8" name="Oval 24"/>
            <p:cNvSpPr>
              <a:spLocks noChangeArrowheads="1"/>
            </p:cNvSpPr>
            <p:nvPr/>
          </p:nvSpPr>
          <p:spPr bwMode="auto">
            <a:xfrm>
              <a:off x="779" y="172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9" name="Oval 25"/>
            <p:cNvSpPr>
              <a:spLocks noChangeArrowheads="1"/>
            </p:cNvSpPr>
            <p:nvPr/>
          </p:nvSpPr>
          <p:spPr bwMode="auto">
            <a:xfrm>
              <a:off x="554" y="179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0" name="Oval 26"/>
            <p:cNvSpPr>
              <a:spLocks noChangeArrowheads="1"/>
            </p:cNvSpPr>
            <p:nvPr/>
          </p:nvSpPr>
          <p:spPr bwMode="auto">
            <a:xfrm>
              <a:off x="587" y="182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1" name="Oval 27"/>
            <p:cNvSpPr>
              <a:spLocks noChangeArrowheads="1"/>
            </p:cNvSpPr>
            <p:nvPr/>
          </p:nvSpPr>
          <p:spPr bwMode="auto">
            <a:xfrm>
              <a:off x="746" y="188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2" name="Oval 28"/>
            <p:cNvSpPr>
              <a:spLocks noChangeArrowheads="1"/>
            </p:cNvSpPr>
            <p:nvPr/>
          </p:nvSpPr>
          <p:spPr bwMode="auto">
            <a:xfrm>
              <a:off x="779" y="192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3" name="Oval 29"/>
            <p:cNvSpPr>
              <a:spLocks noChangeArrowheads="1"/>
            </p:cNvSpPr>
            <p:nvPr/>
          </p:nvSpPr>
          <p:spPr bwMode="auto">
            <a:xfrm>
              <a:off x="554" y="198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4" name="Oval 30"/>
            <p:cNvSpPr>
              <a:spLocks noChangeArrowheads="1"/>
            </p:cNvSpPr>
            <p:nvPr/>
          </p:nvSpPr>
          <p:spPr bwMode="auto">
            <a:xfrm>
              <a:off x="587" y="201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5" name="Oval 31"/>
            <p:cNvSpPr>
              <a:spLocks noChangeArrowheads="1"/>
            </p:cNvSpPr>
            <p:nvPr/>
          </p:nvSpPr>
          <p:spPr bwMode="auto">
            <a:xfrm>
              <a:off x="746" y="208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6" name="Oval 32"/>
            <p:cNvSpPr>
              <a:spLocks noChangeArrowheads="1"/>
            </p:cNvSpPr>
            <p:nvPr/>
          </p:nvSpPr>
          <p:spPr bwMode="auto">
            <a:xfrm>
              <a:off x="779" y="211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7" name="Oval 33"/>
            <p:cNvSpPr>
              <a:spLocks noChangeArrowheads="1"/>
            </p:cNvSpPr>
            <p:nvPr/>
          </p:nvSpPr>
          <p:spPr bwMode="auto">
            <a:xfrm>
              <a:off x="554" y="217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8" name="Oval 34"/>
            <p:cNvSpPr>
              <a:spLocks noChangeArrowheads="1"/>
            </p:cNvSpPr>
            <p:nvPr/>
          </p:nvSpPr>
          <p:spPr bwMode="auto">
            <a:xfrm>
              <a:off x="587" y="220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7" name="Group 35"/>
          <p:cNvGrpSpPr>
            <a:grpSpLocks/>
          </p:cNvGrpSpPr>
          <p:nvPr/>
        </p:nvGrpSpPr>
        <p:grpSpPr bwMode="auto">
          <a:xfrm>
            <a:off x="1847851" y="3608388"/>
            <a:ext cx="1236663" cy="2773362"/>
            <a:chOff x="204" y="2273"/>
            <a:chExt cx="779" cy="1747"/>
          </a:xfrm>
        </p:grpSpPr>
        <p:sp>
          <p:nvSpPr>
            <p:cNvPr id="28903" name="Text Box 36"/>
            <p:cNvSpPr txBox="1">
              <a:spLocks noChangeArrowheads="1"/>
            </p:cNvSpPr>
            <p:nvPr/>
          </p:nvSpPr>
          <p:spPr bwMode="auto">
            <a:xfrm rot="-5400000">
              <a:off x="-133" y="299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dirty="0">
                  <a:solidFill>
                    <a:srgbClr val="00CC66"/>
                  </a:solidFill>
                  <a:cs typeface="+mn-cs"/>
                </a:rPr>
                <a:t>Memory</a:t>
              </a:r>
            </a:p>
          </p:txBody>
        </p:sp>
        <p:sp>
          <p:nvSpPr>
            <p:cNvPr id="28904" name="Oval 37"/>
            <p:cNvSpPr>
              <a:spLocks noChangeArrowheads="1"/>
            </p:cNvSpPr>
            <p:nvPr/>
          </p:nvSpPr>
          <p:spPr bwMode="auto">
            <a:xfrm>
              <a:off x="746" y="227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5" name="Oval 38"/>
            <p:cNvSpPr>
              <a:spLocks noChangeArrowheads="1"/>
            </p:cNvSpPr>
            <p:nvPr/>
          </p:nvSpPr>
          <p:spPr bwMode="auto">
            <a:xfrm>
              <a:off x="779" y="230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6" name="Oval 39"/>
            <p:cNvSpPr>
              <a:spLocks noChangeArrowheads="1"/>
            </p:cNvSpPr>
            <p:nvPr/>
          </p:nvSpPr>
          <p:spPr bwMode="auto">
            <a:xfrm>
              <a:off x="554" y="235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7" name="Oval 40"/>
            <p:cNvSpPr>
              <a:spLocks noChangeArrowheads="1"/>
            </p:cNvSpPr>
            <p:nvPr/>
          </p:nvSpPr>
          <p:spPr bwMode="auto">
            <a:xfrm>
              <a:off x="587" y="239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8" name="Oval 41"/>
            <p:cNvSpPr>
              <a:spLocks noChangeArrowheads="1"/>
            </p:cNvSpPr>
            <p:nvPr/>
          </p:nvSpPr>
          <p:spPr bwMode="auto">
            <a:xfrm>
              <a:off x="746" y="245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9" name="Oval 42"/>
            <p:cNvSpPr>
              <a:spLocks noChangeArrowheads="1"/>
            </p:cNvSpPr>
            <p:nvPr/>
          </p:nvSpPr>
          <p:spPr bwMode="auto">
            <a:xfrm>
              <a:off x="779" y="248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0" name="Oval 43"/>
            <p:cNvSpPr>
              <a:spLocks noChangeArrowheads="1"/>
            </p:cNvSpPr>
            <p:nvPr/>
          </p:nvSpPr>
          <p:spPr bwMode="auto">
            <a:xfrm>
              <a:off x="554" y="255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1" name="Oval 44"/>
            <p:cNvSpPr>
              <a:spLocks noChangeArrowheads="1"/>
            </p:cNvSpPr>
            <p:nvPr/>
          </p:nvSpPr>
          <p:spPr bwMode="auto">
            <a:xfrm>
              <a:off x="587" y="258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2" name="Oval 45"/>
            <p:cNvSpPr>
              <a:spLocks noChangeArrowheads="1"/>
            </p:cNvSpPr>
            <p:nvPr/>
          </p:nvSpPr>
          <p:spPr bwMode="auto">
            <a:xfrm>
              <a:off x="746" y="264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3" name="Oval 46"/>
            <p:cNvSpPr>
              <a:spLocks noChangeArrowheads="1"/>
            </p:cNvSpPr>
            <p:nvPr/>
          </p:nvSpPr>
          <p:spPr bwMode="auto">
            <a:xfrm>
              <a:off x="779" y="267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4" name="Oval 47"/>
            <p:cNvSpPr>
              <a:spLocks noChangeArrowheads="1"/>
            </p:cNvSpPr>
            <p:nvPr/>
          </p:nvSpPr>
          <p:spPr bwMode="auto">
            <a:xfrm>
              <a:off x="554" y="274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5" name="Oval 48"/>
            <p:cNvSpPr>
              <a:spLocks noChangeArrowheads="1"/>
            </p:cNvSpPr>
            <p:nvPr/>
          </p:nvSpPr>
          <p:spPr bwMode="auto">
            <a:xfrm>
              <a:off x="587" y="277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6" name="Oval 49"/>
            <p:cNvSpPr>
              <a:spLocks noChangeArrowheads="1"/>
            </p:cNvSpPr>
            <p:nvPr/>
          </p:nvSpPr>
          <p:spPr bwMode="auto">
            <a:xfrm>
              <a:off x="746" y="283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7" name="Oval 50"/>
            <p:cNvSpPr>
              <a:spLocks noChangeArrowheads="1"/>
            </p:cNvSpPr>
            <p:nvPr/>
          </p:nvSpPr>
          <p:spPr bwMode="auto">
            <a:xfrm>
              <a:off x="779" y="287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8" name="Oval 51"/>
            <p:cNvSpPr>
              <a:spLocks noChangeArrowheads="1"/>
            </p:cNvSpPr>
            <p:nvPr/>
          </p:nvSpPr>
          <p:spPr bwMode="auto">
            <a:xfrm>
              <a:off x="554" y="293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9" name="Oval 52"/>
            <p:cNvSpPr>
              <a:spLocks noChangeArrowheads="1"/>
            </p:cNvSpPr>
            <p:nvPr/>
          </p:nvSpPr>
          <p:spPr bwMode="auto">
            <a:xfrm>
              <a:off x="587" y="296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0" name="Oval 53"/>
            <p:cNvSpPr>
              <a:spLocks noChangeArrowheads="1"/>
            </p:cNvSpPr>
            <p:nvPr/>
          </p:nvSpPr>
          <p:spPr bwMode="auto">
            <a:xfrm>
              <a:off x="746"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1" name="Oval 54"/>
            <p:cNvSpPr>
              <a:spLocks noChangeArrowheads="1"/>
            </p:cNvSpPr>
            <p:nvPr/>
          </p:nvSpPr>
          <p:spPr bwMode="auto">
            <a:xfrm>
              <a:off x="779"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2" name="Oval 55"/>
            <p:cNvSpPr>
              <a:spLocks noChangeArrowheads="1"/>
            </p:cNvSpPr>
            <p:nvPr/>
          </p:nvSpPr>
          <p:spPr bwMode="auto">
            <a:xfrm>
              <a:off x="554" y="312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3" name="Oval 56"/>
            <p:cNvSpPr>
              <a:spLocks noChangeArrowheads="1"/>
            </p:cNvSpPr>
            <p:nvPr/>
          </p:nvSpPr>
          <p:spPr bwMode="auto">
            <a:xfrm>
              <a:off x="587" y="315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4" name="Oval 57"/>
            <p:cNvSpPr>
              <a:spLocks noChangeArrowheads="1"/>
            </p:cNvSpPr>
            <p:nvPr/>
          </p:nvSpPr>
          <p:spPr bwMode="auto">
            <a:xfrm>
              <a:off x="746" y="322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5" name="Oval 58"/>
            <p:cNvSpPr>
              <a:spLocks noChangeArrowheads="1"/>
            </p:cNvSpPr>
            <p:nvPr/>
          </p:nvSpPr>
          <p:spPr bwMode="auto">
            <a:xfrm>
              <a:off x="779" y="325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6" name="Oval 59"/>
            <p:cNvSpPr>
              <a:spLocks noChangeArrowheads="1"/>
            </p:cNvSpPr>
            <p:nvPr/>
          </p:nvSpPr>
          <p:spPr bwMode="auto">
            <a:xfrm>
              <a:off x="554" y="331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7" name="Oval 60"/>
            <p:cNvSpPr>
              <a:spLocks noChangeArrowheads="1"/>
            </p:cNvSpPr>
            <p:nvPr/>
          </p:nvSpPr>
          <p:spPr bwMode="auto">
            <a:xfrm>
              <a:off x="587" y="335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8" name="Oval 61"/>
            <p:cNvSpPr>
              <a:spLocks noChangeArrowheads="1"/>
            </p:cNvSpPr>
            <p:nvPr/>
          </p:nvSpPr>
          <p:spPr bwMode="auto">
            <a:xfrm>
              <a:off x="746" y="341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9" name="Oval 62"/>
            <p:cNvSpPr>
              <a:spLocks noChangeArrowheads="1"/>
            </p:cNvSpPr>
            <p:nvPr/>
          </p:nvSpPr>
          <p:spPr bwMode="auto">
            <a:xfrm>
              <a:off x="779" y="344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0" name="Oval 63"/>
            <p:cNvSpPr>
              <a:spLocks noChangeArrowheads="1"/>
            </p:cNvSpPr>
            <p:nvPr/>
          </p:nvSpPr>
          <p:spPr bwMode="auto">
            <a:xfrm>
              <a:off x="554" y="351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1" name="Oval 64"/>
            <p:cNvSpPr>
              <a:spLocks noChangeArrowheads="1"/>
            </p:cNvSpPr>
            <p:nvPr/>
          </p:nvSpPr>
          <p:spPr bwMode="auto">
            <a:xfrm>
              <a:off x="587" y="354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2" name="Oval 65"/>
            <p:cNvSpPr>
              <a:spLocks noChangeArrowheads="1"/>
            </p:cNvSpPr>
            <p:nvPr/>
          </p:nvSpPr>
          <p:spPr bwMode="auto">
            <a:xfrm>
              <a:off x="746" y="360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3" name="Oval 66"/>
            <p:cNvSpPr>
              <a:spLocks noChangeArrowheads="1"/>
            </p:cNvSpPr>
            <p:nvPr/>
          </p:nvSpPr>
          <p:spPr bwMode="auto">
            <a:xfrm>
              <a:off x="779" y="363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4" name="Oval 67"/>
            <p:cNvSpPr>
              <a:spLocks noChangeArrowheads="1"/>
            </p:cNvSpPr>
            <p:nvPr/>
          </p:nvSpPr>
          <p:spPr bwMode="auto">
            <a:xfrm>
              <a:off x="554" y="370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5" name="Oval 68"/>
            <p:cNvSpPr>
              <a:spLocks noChangeArrowheads="1"/>
            </p:cNvSpPr>
            <p:nvPr/>
          </p:nvSpPr>
          <p:spPr bwMode="auto">
            <a:xfrm>
              <a:off x="587" y="373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6" name="Oval 69"/>
            <p:cNvSpPr>
              <a:spLocks noChangeArrowheads="1"/>
            </p:cNvSpPr>
            <p:nvPr/>
          </p:nvSpPr>
          <p:spPr bwMode="auto">
            <a:xfrm>
              <a:off x="746" y="379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7" name="Oval 70"/>
            <p:cNvSpPr>
              <a:spLocks noChangeArrowheads="1"/>
            </p:cNvSpPr>
            <p:nvPr/>
          </p:nvSpPr>
          <p:spPr bwMode="auto">
            <a:xfrm>
              <a:off x="779" y="383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678" name="Line 137"/>
          <p:cNvSpPr>
            <a:spLocks noChangeShapeType="1"/>
          </p:cNvSpPr>
          <p:nvPr/>
        </p:nvSpPr>
        <p:spPr bwMode="auto">
          <a:xfrm>
            <a:off x="3143250" y="591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9" name="Line 138"/>
          <p:cNvSpPr>
            <a:spLocks noChangeShapeType="1"/>
          </p:cNvSpPr>
          <p:nvPr/>
        </p:nvSpPr>
        <p:spPr bwMode="auto">
          <a:xfrm>
            <a:off x="3143250" y="561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0" name="Line 139"/>
          <p:cNvSpPr>
            <a:spLocks noChangeShapeType="1"/>
          </p:cNvSpPr>
          <p:nvPr/>
        </p:nvSpPr>
        <p:spPr bwMode="auto">
          <a:xfrm>
            <a:off x="3143250" y="3938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1" name="Line 140"/>
          <p:cNvSpPr>
            <a:spLocks noChangeShapeType="1"/>
          </p:cNvSpPr>
          <p:nvPr/>
        </p:nvSpPr>
        <p:spPr bwMode="auto">
          <a:xfrm>
            <a:off x="3143250" y="5157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2" name="Line 142"/>
          <p:cNvSpPr>
            <a:spLocks noChangeShapeType="1"/>
          </p:cNvSpPr>
          <p:nvPr/>
        </p:nvSpPr>
        <p:spPr bwMode="auto">
          <a:xfrm>
            <a:off x="3143250" y="622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3" name="Line 143"/>
          <p:cNvSpPr>
            <a:spLocks noChangeShapeType="1"/>
          </p:cNvSpPr>
          <p:nvPr/>
        </p:nvSpPr>
        <p:spPr bwMode="auto">
          <a:xfrm>
            <a:off x="3143250" y="576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4" name="Line 144"/>
          <p:cNvSpPr>
            <a:spLocks noChangeShapeType="1"/>
          </p:cNvSpPr>
          <p:nvPr/>
        </p:nvSpPr>
        <p:spPr bwMode="auto">
          <a:xfrm>
            <a:off x="3143250" y="150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5" name="Line 145"/>
          <p:cNvSpPr>
            <a:spLocks noChangeShapeType="1"/>
          </p:cNvSpPr>
          <p:nvPr/>
        </p:nvSpPr>
        <p:spPr bwMode="auto">
          <a:xfrm>
            <a:off x="3143250" y="165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6" name="Line 146"/>
          <p:cNvSpPr>
            <a:spLocks noChangeShapeType="1"/>
          </p:cNvSpPr>
          <p:nvPr/>
        </p:nvSpPr>
        <p:spPr bwMode="auto">
          <a:xfrm>
            <a:off x="3143250" y="180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7" name="Line 147"/>
          <p:cNvSpPr>
            <a:spLocks noChangeShapeType="1"/>
          </p:cNvSpPr>
          <p:nvPr/>
        </p:nvSpPr>
        <p:spPr bwMode="auto">
          <a:xfrm>
            <a:off x="3143250" y="195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8" name="Line 148"/>
          <p:cNvSpPr>
            <a:spLocks noChangeShapeType="1"/>
          </p:cNvSpPr>
          <p:nvPr/>
        </p:nvSpPr>
        <p:spPr bwMode="auto">
          <a:xfrm>
            <a:off x="3143250" y="226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9" name="Line 149"/>
          <p:cNvSpPr>
            <a:spLocks noChangeShapeType="1"/>
          </p:cNvSpPr>
          <p:nvPr/>
        </p:nvSpPr>
        <p:spPr bwMode="auto">
          <a:xfrm>
            <a:off x="3143250" y="241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0" name="Line 150"/>
          <p:cNvSpPr>
            <a:spLocks noChangeShapeType="1"/>
          </p:cNvSpPr>
          <p:nvPr/>
        </p:nvSpPr>
        <p:spPr bwMode="auto">
          <a:xfrm>
            <a:off x="3143250" y="2566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1" name="Line 151"/>
          <p:cNvSpPr>
            <a:spLocks noChangeShapeType="1"/>
          </p:cNvSpPr>
          <p:nvPr/>
        </p:nvSpPr>
        <p:spPr bwMode="auto">
          <a:xfrm>
            <a:off x="3143250" y="2719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2" name="Line 152"/>
          <p:cNvSpPr>
            <a:spLocks noChangeShapeType="1"/>
          </p:cNvSpPr>
          <p:nvPr/>
        </p:nvSpPr>
        <p:spPr bwMode="auto">
          <a:xfrm>
            <a:off x="3143250" y="2871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3" name="Line 153"/>
          <p:cNvSpPr>
            <a:spLocks noChangeShapeType="1"/>
          </p:cNvSpPr>
          <p:nvPr/>
        </p:nvSpPr>
        <p:spPr bwMode="auto">
          <a:xfrm>
            <a:off x="3143250" y="3024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4" name="Line 154"/>
          <p:cNvSpPr>
            <a:spLocks noChangeShapeType="1"/>
          </p:cNvSpPr>
          <p:nvPr/>
        </p:nvSpPr>
        <p:spPr bwMode="auto">
          <a:xfrm>
            <a:off x="3143250" y="33337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5" name="Line 155"/>
          <p:cNvSpPr>
            <a:spLocks noChangeShapeType="1"/>
          </p:cNvSpPr>
          <p:nvPr/>
        </p:nvSpPr>
        <p:spPr bwMode="auto">
          <a:xfrm>
            <a:off x="3143250" y="3176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6" name="Line 156"/>
          <p:cNvSpPr>
            <a:spLocks noChangeShapeType="1"/>
          </p:cNvSpPr>
          <p:nvPr/>
        </p:nvSpPr>
        <p:spPr bwMode="auto">
          <a:xfrm>
            <a:off x="3143250" y="3786188"/>
            <a:ext cx="52847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7" name="Line 157"/>
          <p:cNvSpPr>
            <a:spLocks noChangeShapeType="1"/>
          </p:cNvSpPr>
          <p:nvPr/>
        </p:nvSpPr>
        <p:spPr bwMode="auto">
          <a:xfrm>
            <a:off x="3143250" y="4090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8" name="Line 158"/>
          <p:cNvSpPr>
            <a:spLocks noChangeShapeType="1"/>
          </p:cNvSpPr>
          <p:nvPr/>
        </p:nvSpPr>
        <p:spPr bwMode="auto">
          <a:xfrm>
            <a:off x="3143250" y="4395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9" name="Line 159"/>
          <p:cNvSpPr>
            <a:spLocks noChangeShapeType="1"/>
          </p:cNvSpPr>
          <p:nvPr/>
        </p:nvSpPr>
        <p:spPr bwMode="auto">
          <a:xfrm>
            <a:off x="3143250" y="4548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0" name="Line 160"/>
          <p:cNvSpPr>
            <a:spLocks noChangeShapeType="1"/>
          </p:cNvSpPr>
          <p:nvPr/>
        </p:nvSpPr>
        <p:spPr bwMode="auto">
          <a:xfrm>
            <a:off x="3143250" y="4700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1" name="Line 161"/>
          <p:cNvSpPr>
            <a:spLocks noChangeShapeType="1"/>
          </p:cNvSpPr>
          <p:nvPr/>
        </p:nvSpPr>
        <p:spPr bwMode="auto">
          <a:xfrm>
            <a:off x="3143250" y="607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2" name="Line 162"/>
          <p:cNvSpPr>
            <a:spLocks noChangeShapeType="1"/>
          </p:cNvSpPr>
          <p:nvPr/>
        </p:nvSpPr>
        <p:spPr bwMode="auto">
          <a:xfrm>
            <a:off x="3143250" y="4852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3" name="Line 163"/>
          <p:cNvSpPr>
            <a:spLocks noChangeShapeType="1"/>
          </p:cNvSpPr>
          <p:nvPr/>
        </p:nvSpPr>
        <p:spPr bwMode="auto">
          <a:xfrm>
            <a:off x="3143250" y="4243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4" name="Line 164"/>
          <p:cNvSpPr>
            <a:spLocks noChangeShapeType="1"/>
          </p:cNvSpPr>
          <p:nvPr/>
        </p:nvSpPr>
        <p:spPr bwMode="auto">
          <a:xfrm>
            <a:off x="3143250" y="210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5" name="Line 165"/>
          <p:cNvSpPr>
            <a:spLocks noChangeShapeType="1"/>
          </p:cNvSpPr>
          <p:nvPr/>
        </p:nvSpPr>
        <p:spPr bwMode="auto">
          <a:xfrm>
            <a:off x="3143250" y="531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6" name="Line 166"/>
          <p:cNvSpPr>
            <a:spLocks noChangeShapeType="1"/>
          </p:cNvSpPr>
          <p:nvPr/>
        </p:nvSpPr>
        <p:spPr bwMode="auto">
          <a:xfrm>
            <a:off x="3143250" y="546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7" name="Line 168"/>
          <p:cNvSpPr>
            <a:spLocks noChangeShapeType="1"/>
          </p:cNvSpPr>
          <p:nvPr/>
        </p:nvSpPr>
        <p:spPr bwMode="auto">
          <a:xfrm>
            <a:off x="3143250" y="3625850"/>
            <a:ext cx="1733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auto">
              <a:spcBef>
                <a:spcPts val="0"/>
              </a:spcBef>
              <a:spcAft>
                <a:spcPts val="0"/>
              </a:spcAft>
            </a:pPr>
            <a:endParaRPr lang="en-US">
              <a:solidFill>
                <a:prstClr val="black"/>
              </a:solidFill>
              <a:latin typeface="Calibri"/>
              <a:cs typeface="+mn-cs"/>
            </a:endParaRPr>
          </a:p>
        </p:txBody>
      </p:sp>
      <p:sp>
        <p:nvSpPr>
          <p:cNvPr id="28708" name="Oval 169"/>
          <p:cNvSpPr>
            <a:spLocks noChangeArrowheads="1"/>
          </p:cNvSpPr>
          <p:nvPr/>
        </p:nvSpPr>
        <p:spPr bwMode="auto">
          <a:xfrm>
            <a:off x="4616451" y="2573338"/>
            <a:ext cx="4583113" cy="1866900"/>
          </a:xfrm>
          <a:prstGeom prst="ellipse">
            <a:avLst/>
          </a:prstGeom>
          <a:solidFill>
            <a:schemeClr val="bg1"/>
          </a:solidFill>
          <a:ln w="9525">
            <a:solidFill>
              <a:schemeClr val="tx1"/>
            </a:solidFill>
            <a:round/>
            <a:headEnd/>
            <a:tailEnd/>
          </a:ln>
        </p:spPr>
        <p:txBody>
          <a:bodyPr wrap="none" anchor="ctr"/>
          <a:lstStyle/>
          <a:p>
            <a:pPr algn="ctr" fontAlgn="auto">
              <a:spcBef>
                <a:spcPts val="0"/>
              </a:spcBef>
              <a:spcAft>
                <a:spcPts val="0"/>
              </a:spcAft>
            </a:pPr>
            <a:endParaRPr lang="en-US" sz="4000" b="1" u="sng">
              <a:solidFill>
                <a:srgbClr val="003399"/>
              </a:solidFill>
              <a:latin typeface="Calibri"/>
              <a:cs typeface="+mn-cs"/>
            </a:endParaRPr>
          </a:p>
        </p:txBody>
      </p:sp>
      <p:sp>
        <p:nvSpPr>
          <p:cNvPr id="28709" name="Line 170"/>
          <p:cNvSpPr>
            <a:spLocks noChangeShapeType="1"/>
          </p:cNvSpPr>
          <p:nvPr/>
        </p:nvSpPr>
        <p:spPr bwMode="auto">
          <a:xfrm flipV="1">
            <a:off x="5972176" y="3417889"/>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0" name="Line 171"/>
          <p:cNvSpPr>
            <a:spLocks noChangeShapeType="1"/>
          </p:cNvSpPr>
          <p:nvPr/>
        </p:nvSpPr>
        <p:spPr bwMode="auto">
          <a:xfrm>
            <a:off x="5972176" y="3498851"/>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1" name="Line 172"/>
          <p:cNvSpPr>
            <a:spLocks noChangeShapeType="1"/>
          </p:cNvSpPr>
          <p:nvPr/>
        </p:nvSpPr>
        <p:spPr bwMode="auto">
          <a:xfrm flipV="1">
            <a:off x="6661150" y="3246438"/>
            <a:ext cx="139700" cy="157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2" name="Line 173"/>
          <p:cNvSpPr>
            <a:spLocks noChangeShapeType="1"/>
          </p:cNvSpPr>
          <p:nvPr/>
        </p:nvSpPr>
        <p:spPr bwMode="auto">
          <a:xfrm flipV="1">
            <a:off x="6662738" y="3384550"/>
            <a:ext cx="146050" cy="206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3" name="Line 174"/>
          <p:cNvSpPr>
            <a:spLocks noChangeShapeType="1"/>
          </p:cNvSpPr>
          <p:nvPr/>
        </p:nvSpPr>
        <p:spPr bwMode="auto">
          <a:xfrm>
            <a:off x="6659563" y="3578226"/>
            <a:ext cx="139700" cy="157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4" name="Line 175"/>
          <p:cNvSpPr>
            <a:spLocks noChangeShapeType="1"/>
          </p:cNvSpPr>
          <p:nvPr/>
        </p:nvSpPr>
        <p:spPr bwMode="auto">
          <a:xfrm>
            <a:off x="6661150" y="3576639"/>
            <a:ext cx="146050" cy="20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5" name="Line 176"/>
          <p:cNvSpPr>
            <a:spLocks noChangeShapeType="1"/>
          </p:cNvSpPr>
          <p:nvPr/>
        </p:nvSpPr>
        <p:spPr bwMode="auto">
          <a:xfrm flipV="1">
            <a:off x="7383464" y="3025776"/>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6" name="Line 177"/>
          <p:cNvSpPr>
            <a:spLocks noChangeShapeType="1"/>
          </p:cNvSpPr>
          <p:nvPr/>
        </p:nvSpPr>
        <p:spPr bwMode="auto">
          <a:xfrm flipV="1">
            <a:off x="7383464" y="3152776"/>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7" name="Text Box 178"/>
          <p:cNvSpPr txBox="1">
            <a:spLocks noChangeArrowheads="1"/>
          </p:cNvSpPr>
          <p:nvPr/>
        </p:nvSpPr>
        <p:spPr bwMode="auto">
          <a:xfrm>
            <a:off x="5133975" y="3133725"/>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Ag</a:t>
            </a:r>
          </a:p>
        </p:txBody>
      </p:sp>
      <p:sp>
        <p:nvSpPr>
          <p:cNvPr id="28718" name="Line 179"/>
          <p:cNvSpPr>
            <a:spLocks noChangeShapeType="1"/>
          </p:cNvSpPr>
          <p:nvPr/>
        </p:nvSpPr>
        <p:spPr bwMode="auto">
          <a:xfrm flipV="1">
            <a:off x="7389813" y="3279776"/>
            <a:ext cx="112712" cy="100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9" name="Line 180"/>
          <p:cNvSpPr>
            <a:spLocks noChangeShapeType="1"/>
          </p:cNvSpPr>
          <p:nvPr/>
        </p:nvSpPr>
        <p:spPr bwMode="auto">
          <a:xfrm>
            <a:off x="7389814" y="3379788"/>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0" name="Line 181"/>
          <p:cNvSpPr>
            <a:spLocks noChangeShapeType="1"/>
          </p:cNvSpPr>
          <p:nvPr/>
        </p:nvSpPr>
        <p:spPr bwMode="auto">
          <a:xfrm>
            <a:off x="7383463" y="3573463"/>
            <a:ext cx="112712" cy="100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1" name="Line 182"/>
          <p:cNvSpPr>
            <a:spLocks noChangeShapeType="1"/>
          </p:cNvSpPr>
          <p:nvPr/>
        </p:nvSpPr>
        <p:spPr bwMode="auto">
          <a:xfrm flipV="1">
            <a:off x="7386639" y="3573463"/>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2" name="Line 183"/>
          <p:cNvSpPr>
            <a:spLocks noChangeShapeType="1"/>
          </p:cNvSpPr>
          <p:nvPr/>
        </p:nvSpPr>
        <p:spPr bwMode="auto">
          <a:xfrm>
            <a:off x="7380289" y="3771901"/>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3" name="Line 184"/>
          <p:cNvSpPr>
            <a:spLocks noChangeShapeType="1"/>
          </p:cNvSpPr>
          <p:nvPr/>
        </p:nvSpPr>
        <p:spPr bwMode="auto">
          <a:xfrm>
            <a:off x="7380289" y="3767139"/>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4" name="Oval 185"/>
          <p:cNvSpPr>
            <a:spLocks noChangeArrowheads="1"/>
          </p:cNvSpPr>
          <p:nvPr/>
        </p:nvSpPr>
        <p:spPr bwMode="auto">
          <a:xfrm>
            <a:off x="4870450" y="3317875"/>
            <a:ext cx="376238" cy="350838"/>
          </a:xfrm>
          <a:prstGeom prst="ellipse">
            <a:avLst/>
          </a:prstGeom>
          <a:solidFill>
            <a:srgbClr val="0099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5" name="Oval 186"/>
          <p:cNvSpPr>
            <a:spLocks noChangeArrowheads="1"/>
          </p:cNvSpPr>
          <p:nvPr/>
        </p:nvSpPr>
        <p:spPr bwMode="auto">
          <a:xfrm>
            <a:off x="4922838" y="3367088"/>
            <a:ext cx="303212" cy="271462"/>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6" name="Oval 187"/>
          <p:cNvSpPr>
            <a:spLocks noChangeArrowheads="1"/>
          </p:cNvSpPr>
          <p:nvPr/>
        </p:nvSpPr>
        <p:spPr bwMode="auto">
          <a:xfrm>
            <a:off x="5408613" y="3224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27" name="Oval 188"/>
          <p:cNvSpPr>
            <a:spLocks noChangeArrowheads="1"/>
          </p:cNvSpPr>
          <p:nvPr/>
        </p:nvSpPr>
        <p:spPr bwMode="auto">
          <a:xfrm>
            <a:off x="5532438" y="3355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8" name="Line 189"/>
          <p:cNvSpPr>
            <a:spLocks noChangeShapeType="1"/>
          </p:cNvSpPr>
          <p:nvPr/>
        </p:nvSpPr>
        <p:spPr bwMode="auto">
          <a:xfrm>
            <a:off x="5259388" y="3484563"/>
            <a:ext cx="139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9" name="Oval 190"/>
          <p:cNvSpPr>
            <a:spLocks noChangeArrowheads="1"/>
          </p:cNvSpPr>
          <p:nvPr/>
        </p:nvSpPr>
        <p:spPr bwMode="auto">
          <a:xfrm>
            <a:off x="60960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0" name="Oval 191"/>
          <p:cNvSpPr>
            <a:spLocks noChangeArrowheads="1"/>
          </p:cNvSpPr>
          <p:nvPr/>
        </p:nvSpPr>
        <p:spPr bwMode="auto">
          <a:xfrm>
            <a:off x="62198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1" name="Oval 192"/>
          <p:cNvSpPr>
            <a:spLocks noChangeArrowheads="1"/>
          </p:cNvSpPr>
          <p:nvPr/>
        </p:nvSpPr>
        <p:spPr bwMode="auto">
          <a:xfrm>
            <a:off x="60960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2" name="Oval 193"/>
          <p:cNvSpPr>
            <a:spLocks noChangeArrowheads="1"/>
          </p:cNvSpPr>
          <p:nvPr/>
        </p:nvSpPr>
        <p:spPr bwMode="auto">
          <a:xfrm>
            <a:off x="62198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3" name="Oval 194"/>
          <p:cNvSpPr>
            <a:spLocks noChangeArrowheads="1"/>
          </p:cNvSpPr>
          <p:nvPr/>
        </p:nvSpPr>
        <p:spPr bwMode="auto">
          <a:xfrm>
            <a:off x="6819901" y="29940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4" name="Oval 195"/>
          <p:cNvSpPr>
            <a:spLocks noChangeArrowheads="1"/>
          </p:cNvSpPr>
          <p:nvPr/>
        </p:nvSpPr>
        <p:spPr bwMode="auto">
          <a:xfrm>
            <a:off x="6943726" y="31257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5" name="Oval 196"/>
          <p:cNvSpPr>
            <a:spLocks noChangeArrowheads="1"/>
          </p:cNvSpPr>
          <p:nvPr/>
        </p:nvSpPr>
        <p:spPr bwMode="auto">
          <a:xfrm>
            <a:off x="68199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6" name="Oval 197"/>
          <p:cNvSpPr>
            <a:spLocks noChangeArrowheads="1"/>
          </p:cNvSpPr>
          <p:nvPr/>
        </p:nvSpPr>
        <p:spPr bwMode="auto">
          <a:xfrm>
            <a:off x="69437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7" name="Oval 198"/>
          <p:cNvSpPr>
            <a:spLocks noChangeArrowheads="1"/>
          </p:cNvSpPr>
          <p:nvPr/>
        </p:nvSpPr>
        <p:spPr bwMode="auto">
          <a:xfrm>
            <a:off x="68199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8" name="Oval 199"/>
          <p:cNvSpPr>
            <a:spLocks noChangeArrowheads="1"/>
          </p:cNvSpPr>
          <p:nvPr/>
        </p:nvSpPr>
        <p:spPr bwMode="auto">
          <a:xfrm>
            <a:off x="69437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9" name="Oval 200"/>
          <p:cNvSpPr>
            <a:spLocks noChangeArrowheads="1"/>
          </p:cNvSpPr>
          <p:nvPr/>
        </p:nvSpPr>
        <p:spPr bwMode="auto">
          <a:xfrm>
            <a:off x="6819901" y="34512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0" name="Oval 201"/>
          <p:cNvSpPr>
            <a:spLocks noChangeArrowheads="1"/>
          </p:cNvSpPr>
          <p:nvPr/>
        </p:nvSpPr>
        <p:spPr bwMode="auto">
          <a:xfrm>
            <a:off x="6943726" y="35829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1" name="Oval 202"/>
          <p:cNvSpPr>
            <a:spLocks noChangeArrowheads="1"/>
          </p:cNvSpPr>
          <p:nvPr/>
        </p:nvSpPr>
        <p:spPr bwMode="auto">
          <a:xfrm>
            <a:off x="7526338" y="2690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2" name="Oval 203"/>
          <p:cNvSpPr>
            <a:spLocks noChangeArrowheads="1"/>
          </p:cNvSpPr>
          <p:nvPr/>
        </p:nvSpPr>
        <p:spPr bwMode="auto">
          <a:xfrm>
            <a:off x="7650163" y="2822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3" name="Oval 204"/>
          <p:cNvSpPr>
            <a:spLocks noChangeArrowheads="1"/>
          </p:cNvSpPr>
          <p:nvPr/>
        </p:nvSpPr>
        <p:spPr bwMode="auto">
          <a:xfrm>
            <a:off x="7526338" y="2843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4" name="Oval 205"/>
          <p:cNvSpPr>
            <a:spLocks noChangeArrowheads="1"/>
          </p:cNvSpPr>
          <p:nvPr/>
        </p:nvSpPr>
        <p:spPr bwMode="auto">
          <a:xfrm>
            <a:off x="7650163" y="2974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5" name="Oval 206"/>
          <p:cNvSpPr>
            <a:spLocks noChangeArrowheads="1"/>
          </p:cNvSpPr>
          <p:nvPr/>
        </p:nvSpPr>
        <p:spPr bwMode="auto">
          <a:xfrm>
            <a:off x="7526338" y="2995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6" name="Oval 207"/>
          <p:cNvSpPr>
            <a:spLocks noChangeArrowheads="1"/>
          </p:cNvSpPr>
          <p:nvPr/>
        </p:nvSpPr>
        <p:spPr bwMode="auto">
          <a:xfrm>
            <a:off x="7650163" y="3127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7" name="Oval 208"/>
          <p:cNvSpPr>
            <a:spLocks noChangeArrowheads="1"/>
          </p:cNvSpPr>
          <p:nvPr/>
        </p:nvSpPr>
        <p:spPr bwMode="auto">
          <a:xfrm>
            <a:off x="7526338" y="31480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8" name="Oval 209"/>
          <p:cNvSpPr>
            <a:spLocks noChangeArrowheads="1"/>
          </p:cNvSpPr>
          <p:nvPr/>
        </p:nvSpPr>
        <p:spPr bwMode="auto">
          <a:xfrm>
            <a:off x="7650163" y="32797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9" name="Oval 210"/>
          <p:cNvSpPr>
            <a:spLocks noChangeArrowheads="1"/>
          </p:cNvSpPr>
          <p:nvPr/>
        </p:nvSpPr>
        <p:spPr bwMode="auto">
          <a:xfrm>
            <a:off x="7526338" y="33004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0" name="Oval 211"/>
          <p:cNvSpPr>
            <a:spLocks noChangeArrowheads="1"/>
          </p:cNvSpPr>
          <p:nvPr/>
        </p:nvSpPr>
        <p:spPr bwMode="auto">
          <a:xfrm>
            <a:off x="7650163" y="34321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1" name="Oval 212"/>
          <p:cNvSpPr>
            <a:spLocks noChangeArrowheads="1"/>
          </p:cNvSpPr>
          <p:nvPr/>
        </p:nvSpPr>
        <p:spPr bwMode="auto">
          <a:xfrm>
            <a:off x="7526338" y="3452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2" name="Oval 213"/>
          <p:cNvSpPr>
            <a:spLocks noChangeArrowheads="1"/>
          </p:cNvSpPr>
          <p:nvPr/>
        </p:nvSpPr>
        <p:spPr bwMode="auto">
          <a:xfrm>
            <a:off x="7650163" y="3584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3" name="Oval 214"/>
          <p:cNvSpPr>
            <a:spLocks noChangeArrowheads="1"/>
          </p:cNvSpPr>
          <p:nvPr/>
        </p:nvSpPr>
        <p:spPr bwMode="auto">
          <a:xfrm>
            <a:off x="7526338" y="3605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4" name="Oval 215"/>
          <p:cNvSpPr>
            <a:spLocks noChangeArrowheads="1"/>
          </p:cNvSpPr>
          <p:nvPr/>
        </p:nvSpPr>
        <p:spPr bwMode="auto">
          <a:xfrm>
            <a:off x="7650163" y="3736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5" name="Oval 216"/>
          <p:cNvSpPr>
            <a:spLocks noChangeArrowheads="1"/>
          </p:cNvSpPr>
          <p:nvPr/>
        </p:nvSpPr>
        <p:spPr bwMode="auto">
          <a:xfrm>
            <a:off x="7526338" y="3757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6" name="Oval 217"/>
          <p:cNvSpPr>
            <a:spLocks noChangeArrowheads="1"/>
          </p:cNvSpPr>
          <p:nvPr/>
        </p:nvSpPr>
        <p:spPr bwMode="auto">
          <a:xfrm>
            <a:off x="7650163" y="3889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7" name="Line 218"/>
          <p:cNvSpPr>
            <a:spLocks noChangeShapeType="1"/>
          </p:cNvSpPr>
          <p:nvPr/>
        </p:nvSpPr>
        <p:spPr bwMode="auto">
          <a:xfrm>
            <a:off x="8069263" y="3486150"/>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58" name="Line 219"/>
          <p:cNvSpPr>
            <a:spLocks noChangeShapeType="1"/>
          </p:cNvSpPr>
          <p:nvPr/>
        </p:nvSpPr>
        <p:spPr bwMode="auto">
          <a:xfrm>
            <a:off x="8088313" y="2921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59" name="Text Box 220"/>
          <p:cNvSpPr txBox="1">
            <a:spLocks noChangeArrowheads="1"/>
          </p:cNvSpPr>
          <p:nvPr/>
        </p:nvSpPr>
        <p:spPr bwMode="auto">
          <a:xfrm>
            <a:off x="8093075" y="2786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0" name="Line 221"/>
          <p:cNvSpPr>
            <a:spLocks noChangeShapeType="1"/>
          </p:cNvSpPr>
          <p:nvPr/>
        </p:nvSpPr>
        <p:spPr bwMode="auto">
          <a:xfrm>
            <a:off x="8088313" y="30734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1" name="Text Box 222"/>
          <p:cNvSpPr txBox="1">
            <a:spLocks noChangeArrowheads="1"/>
          </p:cNvSpPr>
          <p:nvPr/>
        </p:nvSpPr>
        <p:spPr bwMode="auto">
          <a:xfrm>
            <a:off x="8093075" y="29384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2" name="Line 223"/>
          <p:cNvSpPr>
            <a:spLocks noChangeShapeType="1"/>
          </p:cNvSpPr>
          <p:nvPr/>
        </p:nvSpPr>
        <p:spPr bwMode="auto">
          <a:xfrm>
            <a:off x="8088313" y="3225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3" name="Text Box 224"/>
          <p:cNvSpPr txBox="1">
            <a:spLocks noChangeArrowheads="1"/>
          </p:cNvSpPr>
          <p:nvPr/>
        </p:nvSpPr>
        <p:spPr bwMode="auto">
          <a:xfrm>
            <a:off x="8093075" y="3090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4" name="Line 225"/>
          <p:cNvSpPr>
            <a:spLocks noChangeShapeType="1"/>
          </p:cNvSpPr>
          <p:nvPr/>
        </p:nvSpPr>
        <p:spPr bwMode="auto">
          <a:xfrm>
            <a:off x="8088313" y="33782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5" name="Text Box 226"/>
          <p:cNvSpPr txBox="1">
            <a:spLocks noChangeArrowheads="1"/>
          </p:cNvSpPr>
          <p:nvPr/>
        </p:nvSpPr>
        <p:spPr bwMode="auto">
          <a:xfrm>
            <a:off x="8093075" y="32432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6" name="Line 227"/>
          <p:cNvSpPr>
            <a:spLocks noChangeShapeType="1"/>
          </p:cNvSpPr>
          <p:nvPr/>
        </p:nvSpPr>
        <p:spPr bwMode="auto">
          <a:xfrm>
            <a:off x="8088313" y="3683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7" name="Text Box 228"/>
          <p:cNvSpPr txBox="1">
            <a:spLocks noChangeArrowheads="1"/>
          </p:cNvSpPr>
          <p:nvPr/>
        </p:nvSpPr>
        <p:spPr bwMode="auto">
          <a:xfrm>
            <a:off x="8093075" y="3548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8" name="Line 229"/>
          <p:cNvSpPr>
            <a:spLocks noChangeShapeType="1"/>
          </p:cNvSpPr>
          <p:nvPr/>
        </p:nvSpPr>
        <p:spPr bwMode="auto">
          <a:xfrm>
            <a:off x="8088313" y="3987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9" name="Text Box 230"/>
          <p:cNvSpPr txBox="1">
            <a:spLocks noChangeArrowheads="1"/>
          </p:cNvSpPr>
          <p:nvPr/>
        </p:nvSpPr>
        <p:spPr bwMode="auto">
          <a:xfrm>
            <a:off x="8093075" y="3852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70" name="Line 231"/>
          <p:cNvSpPr>
            <a:spLocks noChangeShapeType="1"/>
          </p:cNvSpPr>
          <p:nvPr/>
        </p:nvSpPr>
        <p:spPr bwMode="auto">
          <a:xfrm>
            <a:off x="8905876" y="3482975"/>
            <a:ext cx="608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71" name="Oval 233"/>
          <p:cNvSpPr>
            <a:spLocks noChangeArrowheads="1"/>
          </p:cNvSpPr>
          <p:nvPr/>
        </p:nvSpPr>
        <p:spPr bwMode="auto">
          <a:xfrm>
            <a:off x="8377238"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772" name="Group 234"/>
          <p:cNvGrpSpPr>
            <a:grpSpLocks/>
          </p:cNvGrpSpPr>
          <p:nvPr/>
        </p:nvGrpSpPr>
        <p:grpSpPr bwMode="auto">
          <a:xfrm>
            <a:off x="8248650" y="3060700"/>
            <a:ext cx="438150" cy="382588"/>
            <a:chOff x="1836" y="940"/>
            <a:chExt cx="276" cy="241"/>
          </a:xfrm>
        </p:grpSpPr>
        <p:sp>
          <p:nvSpPr>
            <p:cNvPr id="28899" name="Text Box 235"/>
            <p:cNvSpPr txBox="1">
              <a:spLocks noChangeArrowheads="1"/>
            </p:cNvSpPr>
            <p:nvPr/>
          </p:nvSpPr>
          <p:spPr bwMode="auto">
            <a:xfrm>
              <a:off x="1836" y="940"/>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HIV</a:t>
              </a:r>
            </a:p>
          </p:txBody>
        </p:sp>
        <p:sp>
          <p:nvSpPr>
            <p:cNvPr id="28900" name="Oval 236"/>
            <p:cNvSpPr>
              <a:spLocks noChangeArrowheads="1"/>
            </p:cNvSpPr>
            <p:nvPr/>
          </p:nvSpPr>
          <p:spPr bwMode="auto">
            <a:xfrm>
              <a:off x="2005" y="1101"/>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1" name="Oval 237"/>
            <p:cNvSpPr>
              <a:spLocks noChangeArrowheads="1"/>
            </p:cNvSpPr>
            <p:nvPr/>
          </p:nvSpPr>
          <p:spPr bwMode="auto">
            <a:xfrm>
              <a:off x="1961" y="1149"/>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2" name="Oval 238"/>
            <p:cNvSpPr>
              <a:spLocks noChangeArrowheads="1"/>
            </p:cNvSpPr>
            <p:nvPr/>
          </p:nvSpPr>
          <p:spPr bwMode="auto">
            <a:xfrm>
              <a:off x="1871" y="1077"/>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773" name="Oval 239"/>
          <p:cNvSpPr>
            <a:spLocks noChangeArrowheads="1"/>
          </p:cNvSpPr>
          <p:nvPr/>
        </p:nvSpPr>
        <p:spPr bwMode="auto">
          <a:xfrm>
            <a:off x="8588375" y="33178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4" name="Oval 240"/>
          <p:cNvSpPr>
            <a:spLocks noChangeArrowheads="1"/>
          </p:cNvSpPr>
          <p:nvPr/>
        </p:nvSpPr>
        <p:spPr bwMode="auto">
          <a:xfrm>
            <a:off x="8640763" y="33670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5" name="Oval 241"/>
          <p:cNvSpPr>
            <a:spLocks noChangeArrowheads="1"/>
          </p:cNvSpPr>
          <p:nvPr/>
        </p:nvSpPr>
        <p:spPr bwMode="auto">
          <a:xfrm>
            <a:off x="8588375" y="36226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6" name="Oval 242"/>
          <p:cNvSpPr>
            <a:spLocks noChangeArrowheads="1"/>
          </p:cNvSpPr>
          <p:nvPr/>
        </p:nvSpPr>
        <p:spPr bwMode="auto">
          <a:xfrm>
            <a:off x="8640763" y="36718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7" name="Line 243"/>
          <p:cNvSpPr>
            <a:spLocks noChangeShapeType="1"/>
          </p:cNvSpPr>
          <p:nvPr/>
        </p:nvSpPr>
        <p:spPr bwMode="auto">
          <a:xfrm>
            <a:off x="8069263" y="3811588"/>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778" name="Group 244"/>
          <p:cNvGrpSpPr>
            <a:grpSpLocks/>
          </p:cNvGrpSpPr>
          <p:nvPr/>
        </p:nvGrpSpPr>
        <p:grpSpPr bwMode="auto">
          <a:xfrm>
            <a:off x="8659813" y="3468688"/>
            <a:ext cx="254000" cy="76200"/>
            <a:chOff x="2048" y="1128"/>
            <a:chExt cx="160" cy="48"/>
          </a:xfrm>
        </p:grpSpPr>
        <p:sp>
          <p:nvSpPr>
            <p:cNvPr id="28897" name="Freeform 245"/>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8" name="Freeform 246"/>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28779" name="Group 250"/>
          <p:cNvGrpSpPr>
            <a:grpSpLocks/>
          </p:cNvGrpSpPr>
          <p:nvPr/>
        </p:nvGrpSpPr>
        <p:grpSpPr bwMode="auto">
          <a:xfrm>
            <a:off x="8662988" y="3773488"/>
            <a:ext cx="254000" cy="76200"/>
            <a:chOff x="2048" y="1128"/>
            <a:chExt cx="160" cy="48"/>
          </a:xfrm>
        </p:grpSpPr>
        <p:sp>
          <p:nvSpPr>
            <p:cNvPr id="28895" name="Freeform 251"/>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6" name="Freeform 252"/>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28780" name="Oval 71"/>
          <p:cNvSpPr>
            <a:spLocks noChangeArrowheads="1"/>
          </p:cNvSpPr>
          <p:nvPr/>
        </p:nvSpPr>
        <p:spPr bwMode="auto">
          <a:xfrm flipH="1">
            <a:off x="9856789" y="1322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1" name="Oval 72"/>
          <p:cNvSpPr>
            <a:spLocks noChangeArrowheads="1"/>
          </p:cNvSpPr>
          <p:nvPr/>
        </p:nvSpPr>
        <p:spPr bwMode="auto">
          <a:xfrm>
            <a:off x="9877426" y="1371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2" name="Oval 73"/>
          <p:cNvSpPr>
            <a:spLocks noChangeArrowheads="1"/>
          </p:cNvSpPr>
          <p:nvPr/>
        </p:nvSpPr>
        <p:spPr bwMode="auto">
          <a:xfrm flipH="1">
            <a:off x="9551989" y="1474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3" name="Oval 74"/>
          <p:cNvSpPr>
            <a:spLocks noChangeArrowheads="1"/>
          </p:cNvSpPr>
          <p:nvPr/>
        </p:nvSpPr>
        <p:spPr bwMode="auto">
          <a:xfrm flipH="1">
            <a:off x="9572626" y="1524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4" name="Oval 75"/>
          <p:cNvSpPr>
            <a:spLocks noChangeArrowheads="1"/>
          </p:cNvSpPr>
          <p:nvPr/>
        </p:nvSpPr>
        <p:spPr bwMode="auto">
          <a:xfrm flipH="1">
            <a:off x="9856789" y="1627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5" name="Oval 76"/>
          <p:cNvSpPr>
            <a:spLocks noChangeArrowheads="1"/>
          </p:cNvSpPr>
          <p:nvPr/>
        </p:nvSpPr>
        <p:spPr bwMode="auto">
          <a:xfrm flipH="1">
            <a:off x="9877426" y="1676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6" name="Oval 77"/>
          <p:cNvSpPr>
            <a:spLocks noChangeArrowheads="1"/>
          </p:cNvSpPr>
          <p:nvPr/>
        </p:nvSpPr>
        <p:spPr bwMode="auto">
          <a:xfrm flipH="1">
            <a:off x="9551989" y="1779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7" name="Oval 78"/>
          <p:cNvSpPr>
            <a:spLocks noChangeArrowheads="1"/>
          </p:cNvSpPr>
          <p:nvPr/>
        </p:nvSpPr>
        <p:spPr bwMode="auto">
          <a:xfrm flipH="1">
            <a:off x="9572626" y="1828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8" name="Oval 79"/>
          <p:cNvSpPr>
            <a:spLocks noChangeArrowheads="1"/>
          </p:cNvSpPr>
          <p:nvPr/>
        </p:nvSpPr>
        <p:spPr bwMode="auto">
          <a:xfrm flipH="1">
            <a:off x="9856789" y="1931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9" name="Oval 80"/>
          <p:cNvSpPr>
            <a:spLocks noChangeArrowheads="1"/>
          </p:cNvSpPr>
          <p:nvPr/>
        </p:nvSpPr>
        <p:spPr bwMode="auto">
          <a:xfrm flipH="1">
            <a:off x="9877426" y="1981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0" name="Oval 81"/>
          <p:cNvSpPr>
            <a:spLocks noChangeArrowheads="1"/>
          </p:cNvSpPr>
          <p:nvPr/>
        </p:nvSpPr>
        <p:spPr bwMode="auto">
          <a:xfrm flipH="1">
            <a:off x="9551989" y="2084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1" name="Oval 82"/>
          <p:cNvSpPr>
            <a:spLocks noChangeArrowheads="1"/>
          </p:cNvSpPr>
          <p:nvPr/>
        </p:nvSpPr>
        <p:spPr bwMode="auto">
          <a:xfrm flipH="1">
            <a:off x="9572626" y="2133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2" name="Oval 83"/>
          <p:cNvSpPr>
            <a:spLocks noChangeArrowheads="1"/>
          </p:cNvSpPr>
          <p:nvPr/>
        </p:nvSpPr>
        <p:spPr bwMode="auto">
          <a:xfrm flipH="1">
            <a:off x="9856789" y="2236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3" name="Oval 84"/>
          <p:cNvSpPr>
            <a:spLocks noChangeArrowheads="1"/>
          </p:cNvSpPr>
          <p:nvPr/>
        </p:nvSpPr>
        <p:spPr bwMode="auto">
          <a:xfrm flipH="1">
            <a:off x="9877426" y="2286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4" name="Oval 85"/>
          <p:cNvSpPr>
            <a:spLocks noChangeArrowheads="1"/>
          </p:cNvSpPr>
          <p:nvPr/>
        </p:nvSpPr>
        <p:spPr bwMode="auto">
          <a:xfrm flipH="1">
            <a:off x="9551989" y="2389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5" name="Oval 86"/>
          <p:cNvSpPr>
            <a:spLocks noChangeArrowheads="1"/>
          </p:cNvSpPr>
          <p:nvPr/>
        </p:nvSpPr>
        <p:spPr bwMode="auto">
          <a:xfrm flipH="1">
            <a:off x="9572626" y="2438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6" name="Oval 87"/>
          <p:cNvSpPr>
            <a:spLocks noChangeArrowheads="1"/>
          </p:cNvSpPr>
          <p:nvPr/>
        </p:nvSpPr>
        <p:spPr bwMode="auto">
          <a:xfrm flipH="1">
            <a:off x="9856789" y="2541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7" name="Oval 88"/>
          <p:cNvSpPr>
            <a:spLocks noChangeArrowheads="1"/>
          </p:cNvSpPr>
          <p:nvPr/>
        </p:nvSpPr>
        <p:spPr bwMode="auto">
          <a:xfrm flipH="1">
            <a:off x="9877426" y="2590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8" name="Oval 89"/>
          <p:cNvSpPr>
            <a:spLocks noChangeArrowheads="1"/>
          </p:cNvSpPr>
          <p:nvPr/>
        </p:nvSpPr>
        <p:spPr bwMode="auto">
          <a:xfrm flipH="1">
            <a:off x="9551989" y="2693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9" name="Oval 90"/>
          <p:cNvSpPr>
            <a:spLocks noChangeArrowheads="1"/>
          </p:cNvSpPr>
          <p:nvPr/>
        </p:nvSpPr>
        <p:spPr bwMode="auto">
          <a:xfrm flipH="1">
            <a:off x="9572626" y="2743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0" name="Oval 91"/>
          <p:cNvSpPr>
            <a:spLocks noChangeArrowheads="1"/>
          </p:cNvSpPr>
          <p:nvPr/>
        </p:nvSpPr>
        <p:spPr bwMode="auto">
          <a:xfrm flipH="1">
            <a:off x="9856789" y="2846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1" name="Oval 92"/>
          <p:cNvSpPr>
            <a:spLocks noChangeArrowheads="1"/>
          </p:cNvSpPr>
          <p:nvPr/>
        </p:nvSpPr>
        <p:spPr bwMode="auto">
          <a:xfrm flipH="1">
            <a:off x="9877426" y="2895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2" name="Oval 93"/>
          <p:cNvSpPr>
            <a:spLocks noChangeArrowheads="1"/>
          </p:cNvSpPr>
          <p:nvPr/>
        </p:nvSpPr>
        <p:spPr bwMode="auto">
          <a:xfrm flipH="1">
            <a:off x="9551989" y="2998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3" name="Oval 94"/>
          <p:cNvSpPr>
            <a:spLocks noChangeArrowheads="1"/>
          </p:cNvSpPr>
          <p:nvPr/>
        </p:nvSpPr>
        <p:spPr bwMode="auto">
          <a:xfrm flipH="1">
            <a:off x="9572626" y="3048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4" name="Oval 95"/>
          <p:cNvSpPr>
            <a:spLocks noChangeArrowheads="1"/>
          </p:cNvSpPr>
          <p:nvPr/>
        </p:nvSpPr>
        <p:spPr bwMode="auto">
          <a:xfrm flipH="1">
            <a:off x="9856789" y="31511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5" name="Oval 96"/>
          <p:cNvSpPr>
            <a:spLocks noChangeArrowheads="1"/>
          </p:cNvSpPr>
          <p:nvPr/>
        </p:nvSpPr>
        <p:spPr bwMode="auto">
          <a:xfrm flipH="1">
            <a:off x="9877426" y="32004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6" name="Oval 97"/>
          <p:cNvSpPr>
            <a:spLocks noChangeArrowheads="1"/>
          </p:cNvSpPr>
          <p:nvPr/>
        </p:nvSpPr>
        <p:spPr bwMode="auto">
          <a:xfrm flipH="1">
            <a:off x="9551989" y="33035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7" name="Oval 98"/>
          <p:cNvSpPr>
            <a:spLocks noChangeArrowheads="1"/>
          </p:cNvSpPr>
          <p:nvPr/>
        </p:nvSpPr>
        <p:spPr bwMode="auto">
          <a:xfrm flipH="1">
            <a:off x="9572626" y="33528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8" name="Oval 99"/>
          <p:cNvSpPr>
            <a:spLocks noChangeArrowheads="1"/>
          </p:cNvSpPr>
          <p:nvPr/>
        </p:nvSpPr>
        <p:spPr bwMode="auto">
          <a:xfrm flipH="1">
            <a:off x="9856789" y="34559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9" name="Oval 100"/>
          <p:cNvSpPr>
            <a:spLocks noChangeArrowheads="1"/>
          </p:cNvSpPr>
          <p:nvPr/>
        </p:nvSpPr>
        <p:spPr bwMode="auto">
          <a:xfrm flipH="1">
            <a:off x="9877426" y="35052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0" name="Oval 101"/>
          <p:cNvSpPr>
            <a:spLocks noChangeArrowheads="1"/>
          </p:cNvSpPr>
          <p:nvPr/>
        </p:nvSpPr>
        <p:spPr bwMode="auto">
          <a:xfrm flipH="1">
            <a:off x="9551989" y="36083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1" name="Oval 102"/>
          <p:cNvSpPr>
            <a:spLocks noChangeArrowheads="1"/>
          </p:cNvSpPr>
          <p:nvPr/>
        </p:nvSpPr>
        <p:spPr bwMode="auto">
          <a:xfrm flipH="1">
            <a:off x="9572626" y="36576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2" name="Oval 103"/>
          <p:cNvSpPr>
            <a:spLocks noChangeArrowheads="1"/>
          </p:cNvSpPr>
          <p:nvPr/>
        </p:nvSpPr>
        <p:spPr bwMode="auto">
          <a:xfrm flipH="1">
            <a:off x="9856789" y="3744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3" name="Oval 104"/>
          <p:cNvSpPr>
            <a:spLocks noChangeArrowheads="1"/>
          </p:cNvSpPr>
          <p:nvPr/>
        </p:nvSpPr>
        <p:spPr bwMode="auto">
          <a:xfrm flipH="1">
            <a:off x="9877426" y="3794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4" name="Oval 105"/>
          <p:cNvSpPr>
            <a:spLocks noChangeArrowheads="1"/>
          </p:cNvSpPr>
          <p:nvPr/>
        </p:nvSpPr>
        <p:spPr bwMode="auto">
          <a:xfrm flipH="1">
            <a:off x="9551989" y="3897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5" name="Oval 106"/>
          <p:cNvSpPr>
            <a:spLocks noChangeArrowheads="1"/>
          </p:cNvSpPr>
          <p:nvPr/>
        </p:nvSpPr>
        <p:spPr bwMode="auto">
          <a:xfrm flipH="1">
            <a:off x="9572626" y="3946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6" name="Oval 107"/>
          <p:cNvSpPr>
            <a:spLocks noChangeArrowheads="1"/>
          </p:cNvSpPr>
          <p:nvPr/>
        </p:nvSpPr>
        <p:spPr bwMode="auto">
          <a:xfrm flipH="1">
            <a:off x="9856789" y="40497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7" name="Oval 108"/>
          <p:cNvSpPr>
            <a:spLocks noChangeArrowheads="1"/>
          </p:cNvSpPr>
          <p:nvPr/>
        </p:nvSpPr>
        <p:spPr bwMode="auto">
          <a:xfrm flipH="1">
            <a:off x="9877426" y="40989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8" name="Oval 109"/>
          <p:cNvSpPr>
            <a:spLocks noChangeArrowheads="1"/>
          </p:cNvSpPr>
          <p:nvPr/>
        </p:nvSpPr>
        <p:spPr bwMode="auto">
          <a:xfrm flipH="1">
            <a:off x="9551989" y="4202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9" name="Oval 110"/>
          <p:cNvSpPr>
            <a:spLocks noChangeArrowheads="1"/>
          </p:cNvSpPr>
          <p:nvPr/>
        </p:nvSpPr>
        <p:spPr bwMode="auto">
          <a:xfrm flipH="1">
            <a:off x="9572626" y="4251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0" name="Oval 111"/>
          <p:cNvSpPr>
            <a:spLocks noChangeArrowheads="1"/>
          </p:cNvSpPr>
          <p:nvPr/>
        </p:nvSpPr>
        <p:spPr bwMode="auto">
          <a:xfrm flipH="1">
            <a:off x="9856789" y="4354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1" name="Oval 112"/>
          <p:cNvSpPr>
            <a:spLocks noChangeArrowheads="1"/>
          </p:cNvSpPr>
          <p:nvPr/>
        </p:nvSpPr>
        <p:spPr bwMode="auto">
          <a:xfrm flipH="1">
            <a:off x="9877426" y="4403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2" name="Oval 113"/>
          <p:cNvSpPr>
            <a:spLocks noChangeArrowheads="1"/>
          </p:cNvSpPr>
          <p:nvPr/>
        </p:nvSpPr>
        <p:spPr bwMode="auto">
          <a:xfrm flipH="1">
            <a:off x="9551989" y="4506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3" name="Oval 114"/>
          <p:cNvSpPr>
            <a:spLocks noChangeArrowheads="1"/>
          </p:cNvSpPr>
          <p:nvPr/>
        </p:nvSpPr>
        <p:spPr bwMode="auto">
          <a:xfrm flipH="1">
            <a:off x="9572626" y="4556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4" name="Oval 115"/>
          <p:cNvSpPr>
            <a:spLocks noChangeArrowheads="1"/>
          </p:cNvSpPr>
          <p:nvPr/>
        </p:nvSpPr>
        <p:spPr bwMode="auto">
          <a:xfrm flipH="1">
            <a:off x="9856789" y="4659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5" name="Oval 116"/>
          <p:cNvSpPr>
            <a:spLocks noChangeArrowheads="1"/>
          </p:cNvSpPr>
          <p:nvPr/>
        </p:nvSpPr>
        <p:spPr bwMode="auto">
          <a:xfrm flipH="1">
            <a:off x="9877426" y="4708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7" name="Group 299"/>
          <p:cNvGrpSpPr>
            <a:grpSpLocks/>
          </p:cNvGrpSpPr>
          <p:nvPr/>
        </p:nvGrpSpPr>
        <p:grpSpPr bwMode="auto">
          <a:xfrm>
            <a:off x="3143251" y="4811714"/>
            <a:ext cx="6784975" cy="350837"/>
            <a:chOff x="1020" y="3031"/>
            <a:chExt cx="4274" cy="221"/>
          </a:xfrm>
        </p:grpSpPr>
        <p:sp>
          <p:nvSpPr>
            <p:cNvPr id="28891" name="Line 141"/>
            <p:cNvSpPr>
              <a:spLocks noChangeShapeType="1"/>
            </p:cNvSpPr>
            <p:nvPr/>
          </p:nvSpPr>
          <p:spPr bwMode="auto">
            <a:xfrm>
              <a:off x="1020" y="3153"/>
              <a:ext cx="4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892" name="Group 298"/>
            <p:cNvGrpSpPr>
              <a:grpSpLocks/>
            </p:cNvGrpSpPr>
            <p:nvPr/>
          </p:nvGrpSpPr>
          <p:grpSpPr bwMode="auto">
            <a:xfrm>
              <a:off x="5057" y="3031"/>
              <a:ext cx="237" cy="221"/>
              <a:chOff x="5057" y="3031"/>
              <a:chExt cx="237" cy="221"/>
            </a:xfrm>
          </p:grpSpPr>
          <p:sp>
            <p:nvSpPr>
              <p:cNvPr id="28893" name="Oval 117"/>
              <p:cNvSpPr>
                <a:spLocks noChangeArrowheads="1"/>
              </p:cNvSpPr>
              <p:nvPr/>
            </p:nvSpPr>
            <p:spPr bwMode="auto">
              <a:xfrm flipH="1">
                <a:off x="5057"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94" name="Oval 118"/>
              <p:cNvSpPr>
                <a:spLocks noChangeArrowheads="1"/>
              </p:cNvSpPr>
              <p:nvPr/>
            </p:nvSpPr>
            <p:spPr bwMode="auto">
              <a:xfrm flipH="1">
                <a:off x="5070"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sp>
        <p:nvSpPr>
          <p:cNvPr id="28827" name="Oval 119"/>
          <p:cNvSpPr>
            <a:spLocks noChangeArrowheads="1"/>
          </p:cNvSpPr>
          <p:nvPr/>
        </p:nvSpPr>
        <p:spPr bwMode="auto">
          <a:xfrm flipH="1">
            <a:off x="9856789" y="4964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8" name="Oval 120"/>
          <p:cNvSpPr>
            <a:spLocks noChangeArrowheads="1"/>
          </p:cNvSpPr>
          <p:nvPr/>
        </p:nvSpPr>
        <p:spPr bwMode="auto">
          <a:xfrm flipH="1">
            <a:off x="9877426" y="5013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9" name="Oval 121"/>
          <p:cNvSpPr>
            <a:spLocks noChangeArrowheads="1"/>
          </p:cNvSpPr>
          <p:nvPr/>
        </p:nvSpPr>
        <p:spPr bwMode="auto">
          <a:xfrm flipH="1">
            <a:off x="9551989" y="5116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0" name="Oval 122"/>
          <p:cNvSpPr>
            <a:spLocks noChangeArrowheads="1"/>
          </p:cNvSpPr>
          <p:nvPr/>
        </p:nvSpPr>
        <p:spPr bwMode="auto">
          <a:xfrm flipH="1">
            <a:off x="9572626" y="5165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1" name="Oval 123"/>
          <p:cNvSpPr>
            <a:spLocks noChangeArrowheads="1"/>
          </p:cNvSpPr>
          <p:nvPr/>
        </p:nvSpPr>
        <p:spPr bwMode="auto">
          <a:xfrm flipH="1">
            <a:off x="9856789" y="5268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2" name="Oval 124"/>
          <p:cNvSpPr>
            <a:spLocks noChangeArrowheads="1"/>
          </p:cNvSpPr>
          <p:nvPr/>
        </p:nvSpPr>
        <p:spPr bwMode="auto">
          <a:xfrm flipH="1">
            <a:off x="9877426" y="5318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3" name="Oval 125"/>
          <p:cNvSpPr>
            <a:spLocks noChangeArrowheads="1"/>
          </p:cNvSpPr>
          <p:nvPr/>
        </p:nvSpPr>
        <p:spPr bwMode="auto">
          <a:xfrm flipH="1">
            <a:off x="9551989" y="5421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4" name="Oval 126"/>
          <p:cNvSpPr>
            <a:spLocks noChangeArrowheads="1"/>
          </p:cNvSpPr>
          <p:nvPr/>
        </p:nvSpPr>
        <p:spPr bwMode="auto">
          <a:xfrm flipH="1">
            <a:off x="9572626" y="5470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5" name="Oval 127"/>
          <p:cNvSpPr>
            <a:spLocks noChangeArrowheads="1"/>
          </p:cNvSpPr>
          <p:nvPr/>
        </p:nvSpPr>
        <p:spPr bwMode="auto">
          <a:xfrm flipH="1">
            <a:off x="9856789" y="55737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6" name="Oval 128"/>
          <p:cNvSpPr>
            <a:spLocks noChangeArrowheads="1"/>
          </p:cNvSpPr>
          <p:nvPr/>
        </p:nvSpPr>
        <p:spPr bwMode="auto">
          <a:xfrm flipH="1">
            <a:off x="9877426" y="56229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7" name="Oval 129"/>
          <p:cNvSpPr>
            <a:spLocks noChangeArrowheads="1"/>
          </p:cNvSpPr>
          <p:nvPr/>
        </p:nvSpPr>
        <p:spPr bwMode="auto">
          <a:xfrm flipH="1">
            <a:off x="9551989" y="5726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8" name="Oval 130"/>
          <p:cNvSpPr>
            <a:spLocks noChangeArrowheads="1"/>
          </p:cNvSpPr>
          <p:nvPr/>
        </p:nvSpPr>
        <p:spPr bwMode="auto">
          <a:xfrm flipH="1">
            <a:off x="9572626" y="5775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9" name="Oval 131"/>
          <p:cNvSpPr>
            <a:spLocks noChangeArrowheads="1"/>
          </p:cNvSpPr>
          <p:nvPr/>
        </p:nvSpPr>
        <p:spPr bwMode="auto">
          <a:xfrm flipH="1">
            <a:off x="9856789" y="5878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0" name="Oval 132"/>
          <p:cNvSpPr>
            <a:spLocks noChangeArrowheads="1"/>
          </p:cNvSpPr>
          <p:nvPr/>
        </p:nvSpPr>
        <p:spPr bwMode="auto">
          <a:xfrm flipH="1">
            <a:off x="9877426" y="5927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1" name="Oval 133"/>
          <p:cNvSpPr>
            <a:spLocks noChangeArrowheads="1"/>
          </p:cNvSpPr>
          <p:nvPr/>
        </p:nvSpPr>
        <p:spPr bwMode="auto">
          <a:xfrm flipH="1">
            <a:off x="9551989" y="6030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2" name="Oval 134"/>
          <p:cNvSpPr>
            <a:spLocks noChangeArrowheads="1"/>
          </p:cNvSpPr>
          <p:nvPr/>
        </p:nvSpPr>
        <p:spPr bwMode="auto">
          <a:xfrm flipH="1">
            <a:off x="9572626" y="6080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843" name="Group 247"/>
          <p:cNvGrpSpPr>
            <a:grpSpLocks/>
          </p:cNvGrpSpPr>
          <p:nvPr/>
        </p:nvGrpSpPr>
        <p:grpSpPr bwMode="auto">
          <a:xfrm>
            <a:off x="9598025" y="3457575"/>
            <a:ext cx="254000" cy="76200"/>
            <a:chOff x="2048" y="1128"/>
            <a:chExt cx="160" cy="48"/>
          </a:xfrm>
        </p:grpSpPr>
        <p:sp>
          <p:nvSpPr>
            <p:cNvPr id="28889" name="Freeform 248"/>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0" name="Freeform 249"/>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28844" name="Group 253"/>
          <p:cNvGrpSpPr>
            <a:grpSpLocks/>
          </p:cNvGrpSpPr>
          <p:nvPr/>
        </p:nvGrpSpPr>
        <p:grpSpPr bwMode="auto">
          <a:xfrm>
            <a:off x="9582150" y="3773488"/>
            <a:ext cx="254000" cy="76200"/>
            <a:chOff x="2048" y="1128"/>
            <a:chExt cx="160" cy="48"/>
          </a:xfrm>
        </p:grpSpPr>
        <p:sp>
          <p:nvSpPr>
            <p:cNvPr id="28887" name="Freeform 254"/>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88" name="Freeform 255"/>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28847" name="Line 167"/>
          <p:cNvSpPr>
            <a:spLocks noChangeShapeType="1"/>
          </p:cNvSpPr>
          <p:nvPr/>
        </p:nvSpPr>
        <p:spPr bwMode="auto">
          <a:xfrm>
            <a:off x="3143251" y="3476625"/>
            <a:ext cx="1666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spcBef>
                <a:spcPts val="0"/>
              </a:spcBef>
              <a:spcAft>
                <a:spcPts val="0"/>
              </a:spcAft>
            </a:pPr>
            <a:endParaRPr lang="en-US">
              <a:solidFill>
                <a:prstClr val="black"/>
              </a:solidFill>
              <a:latin typeface="Calibri"/>
              <a:cs typeface="+mn-cs"/>
            </a:endParaRPr>
          </a:p>
        </p:txBody>
      </p:sp>
      <p:sp>
        <p:nvSpPr>
          <p:cNvPr id="28848" name="Line 296"/>
          <p:cNvSpPr>
            <a:spLocks noChangeShapeType="1"/>
          </p:cNvSpPr>
          <p:nvPr/>
        </p:nvSpPr>
        <p:spPr bwMode="auto">
          <a:xfrm>
            <a:off x="8959850" y="3789363"/>
            <a:ext cx="5540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98" name="Text Box 91"/>
          <p:cNvSpPr txBox="1">
            <a:spLocks noChangeArrowheads="1"/>
          </p:cNvSpPr>
          <p:nvPr/>
        </p:nvSpPr>
        <p:spPr bwMode="auto">
          <a:xfrm>
            <a:off x="2278802" y="1"/>
            <a:ext cx="80217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algn="ctr" eaLnBrk="1" fontAlgn="auto" hangingPunct="1">
              <a:spcBef>
                <a:spcPts val="0"/>
              </a:spcBef>
              <a:spcAft>
                <a:spcPts val="0"/>
              </a:spcAft>
            </a:pPr>
            <a:r>
              <a:rPr lang="en-US" altLang="en-US" sz="4000" dirty="0">
                <a:solidFill>
                  <a:prstClr val="black"/>
                </a:solidFill>
                <a:cs typeface="+mn-cs"/>
              </a:rPr>
              <a:t>Establishment and maintenance</a:t>
            </a:r>
          </a:p>
          <a:p>
            <a:pPr algn="ctr" eaLnBrk="1" fontAlgn="auto" hangingPunct="1">
              <a:spcBef>
                <a:spcPts val="0"/>
              </a:spcBef>
              <a:spcAft>
                <a:spcPts val="0"/>
              </a:spcAft>
            </a:pPr>
            <a:r>
              <a:rPr lang="en-US" altLang="en-US" sz="4000" dirty="0">
                <a:solidFill>
                  <a:prstClr val="black"/>
                </a:solidFill>
                <a:cs typeface="+mn-cs"/>
              </a:rPr>
              <a:t>of a latent reservoir</a:t>
            </a:r>
          </a:p>
        </p:txBody>
      </p:sp>
    </p:spTree>
    <p:custDataLst>
      <p:tags r:id="rId1"/>
    </p:custDataLst>
    <p:extLst>
      <p:ext uri="{BB962C8B-B14F-4D97-AF65-F5344CB8AC3E}">
        <p14:creationId xmlns:p14="http://schemas.microsoft.com/office/powerpoint/2010/main" val="164065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ChangeArrowheads="1"/>
          </p:cNvSpPr>
          <p:nvPr/>
        </p:nvSpPr>
        <p:spPr bwMode="auto">
          <a:xfrm>
            <a:off x="2881314" y="3409950"/>
            <a:ext cx="6416675" cy="533400"/>
          </a:xfrm>
          <a:prstGeom prst="rect">
            <a:avLst/>
          </a:prstGeom>
          <a:pattFill prst="lgConfetti">
            <a:fgClr>
              <a:srgbClr val="9966FF"/>
            </a:fgClr>
            <a:bgClr>
              <a:srgbClr val="FFFFFF"/>
            </a:bgClr>
          </a:patt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23" name="Line 3"/>
          <p:cNvSpPr>
            <a:spLocks noChangeShapeType="1"/>
          </p:cNvSpPr>
          <p:nvPr/>
        </p:nvSpPr>
        <p:spPr bwMode="auto">
          <a:xfrm>
            <a:off x="2417763" y="3409950"/>
            <a:ext cx="46355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24" name="Line 4"/>
          <p:cNvSpPr>
            <a:spLocks noChangeShapeType="1"/>
          </p:cNvSpPr>
          <p:nvPr/>
        </p:nvSpPr>
        <p:spPr bwMode="auto">
          <a:xfrm>
            <a:off x="2417763" y="3943350"/>
            <a:ext cx="46355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25" name="Line 5"/>
          <p:cNvSpPr>
            <a:spLocks noChangeShapeType="1"/>
          </p:cNvSpPr>
          <p:nvPr/>
        </p:nvSpPr>
        <p:spPr bwMode="auto">
          <a:xfrm>
            <a:off x="9297988" y="3409950"/>
            <a:ext cx="46355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26" name="Line 6"/>
          <p:cNvSpPr>
            <a:spLocks noChangeShapeType="1"/>
          </p:cNvSpPr>
          <p:nvPr/>
        </p:nvSpPr>
        <p:spPr bwMode="auto">
          <a:xfrm>
            <a:off x="9297988" y="3943350"/>
            <a:ext cx="46355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nvGrpSpPr>
          <p:cNvPr id="30727" name="Group 8"/>
          <p:cNvGrpSpPr>
            <a:grpSpLocks/>
          </p:cNvGrpSpPr>
          <p:nvPr/>
        </p:nvGrpSpPr>
        <p:grpSpPr bwMode="auto">
          <a:xfrm>
            <a:off x="2881314" y="1695450"/>
            <a:ext cx="6416675" cy="152400"/>
            <a:chOff x="480" y="1872"/>
            <a:chExt cx="4656" cy="96"/>
          </a:xfrm>
        </p:grpSpPr>
        <p:sp>
          <p:nvSpPr>
            <p:cNvPr id="30805" name="Line 9"/>
            <p:cNvSpPr>
              <a:spLocks noChangeShapeType="1"/>
            </p:cNvSpPr>
            <p:nvPr/>
          </p:nvSpPr>
          <p:spPr bwMode="auto">
            <a:xfrm>
              <a:off x="4176" y="1872"/>
              <a:ext cx="960" cy="0"/>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6" name="Line 10"/>
            <p:cNvSpPr>
              <a:spLocks noChangeShapeType="1"/>
            </p:cNvSpPr>
            <p:nvPr/>
          </p:nvSpPr>
          <p:spPr bwMode="auto">
            <a:xfrm>
              <a:off x="3360" y="1872"/>
              <a:ext cx="672" cy="0"/>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7" name="Line 11"/>
            <p:cNvSpPr>
              <a:spLocks noChangeShapeType="1"/>
            </p:cNvSpPr>
            <p:nvPr/>
          </p:nvSpPr>
          <p:spPr bwMode="auto">
            <a:xfrm>
              <a:off x="480" y="1872"/>
              <a:ext cx="2736" cy="0"/>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8" name="Line 12"/>
            <p:cNvSpPr>
              <a:spLocks noChangeShapeType="1"/>
            </p:cNvSpPr>
            <p:nvPr/>
          </p:nvSpPr>
          <p:spPr bwMode="auto">
            <a:xfrm>
              <a:off x="5136" y="1872"/>
              <a:ext cx="0" cy="9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9" name="Line 13"/>
            <p:cNvSpPr>
              <a:spLocks noChangeShapeType="1"/>
            </p:cNvSpPr>
            <p:nvPr/>
          </p:nvSpPr>
          <p:spPr bwMode="auto">
            <a:xfrm>
              <a:off x="4176" y="1872"/>
              <a:ext cx="0" cy="9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10" name="Line 14"/>
            <p:cNvSpPr>
              <a:spLocks noChangeShapeType="1"/>
            </p:cNvSpPr>
            <p:nvPr/>
          </p:nvSpPr>
          <p:spPr bwMode="auto">
            <a:xfrm>
              <a:off x="480" y="1872"/>
              <a:ext cx="0" cy="9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11" name="Line 15"/>
            <p:cNvSpPr>
              <a:spLocks noChangeShapeType="1"/>
            </p:cNvSpPr>
            <p:nvPr/>
          </p:nvSpPr>
          <p:spPr bwMode="auto">
            <a:xfrm>
              <a:off x="3216" y="1872"/>
              <a:ext cx="0" cy="9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12" name="Line 16"/>
            <p:cNvSpPr>
              <a:spLocks noChangeShapeType="1"/>
            </p:cNvSpPr>
            <p:nvPr/>
          </p:nvSpPr>
          <p:spPr bwMode="auto">
            <a:xfrm>
              <a:off x="3360" y="1872"/>
              <a:ext cx="0" cy="9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13" name="Line 17"/>
            <p:cNvSpPr>
              <a:spLocks noChangeShapeType="1"/>
            </p:cNvSpPr>
            <p:nvPr/>
          </p:nvSpPr>
          <p:spPr bwMode="auto">
            <a:xfrm>
              <a:off x="4032" y="1872"/>
              <a:ext cx="0" cy="9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sp>
        <p:nvSpPr>
          <p:cNvPr id="30728" name="Text Box 18"/>
          <p:cNvSpPr txBox="1">
            <a:spLocks noChangeArrowheads="1"/>
          </p:cNvSpPr>
          <p:nvPr/>
        </p:nvSpPr>
        <p:spPr bwMode="auto">
          <a:xfrm>
            <a:off x="4611689" y="1122363"/>
            <a:ext cx="505267" cy="369332"/>
          </a:xfrm>
          <a:prstGeom prst="rect">
            <a:avLst/>
          </a:prstGeom>
          <a:noFill/>
          <a:ln w="9525">
            <a:noFill/>
            <a:miter lim="800000"/>
            <a:headEnd/>
            <a:tailEnd/>
          </a:ln>
        </p:spPr>
        <p:txBody>
          <a:bodyPr wrap="none">
            <a:spAutoFit/>
          </a:bodyPr>
          <a:lstStyle/>
          <a:p>
            <a:pPr fontAlgn="auto">
              <a:spcBef>
                <a:spcPts val="0"/>
              </a:spcBef>
              <a:spcAft>
                <a:spcPts val="0"/>
              </a:spcAft>
            </a:pPr>
            <a:r>
              <a:rPr lang="en-US" b="1">
                <a:solidFill>
                  <a:prstClr val="black"/>
                </a:solidFill>
                <a:latin typeface="Calibri"/>
                <a:cs typeface="+mn-cs"/>
              </a:rPr>
              <a:t>U 3</a:t>
            </a:r>
          </a:p>
        </p:txBody>
      </p:sp>
      <p:sp>
        <p:nvSpPr>
          <p:cNvPr id="30729" name="Text Box 19"/>
          <p:cNvSpPr txBox="1">
            <a:spLocks noChangeArrowheads="1"/>
          </p:cNvSpPr>
          <p:nvPr/>
        </p:nvSpPr>
        <p:spPr bwMode="auto">
          <a:xfrm>
            <a:off x="7142163" y="1123950"/>
            <a:ext cx="314510" cy="369332"/>
          </a:xfrm>
          <a:prstGeom prst="rect">
            <a:avLst/>
          </a:prstGeom>
          <a:noFill/>
          <a:ln w="9525">
            <a:noFill/>
            <a:miter lim="800000"/>
            <a:headEnd/>
            <a:tailEnd/>
          </a:ln>
        </p:spPr>
        <p:txBody>
          <a:bodyPr wrap="none">
            <a:spAutoFit/>
          </a:bodyPr>
          <a:lstStyle/>
          <a:p>
            <a:pPr fontAlgn="auto">
              <a:spcBef>
                <a:spcPts val="0"/>
              </a:spcBef>
              <a:spcAft>
                <a:spcPts val="0"/>
              </a:spcAft>
            </a:pPr>
            <a:r>
              <a:rPr lang="en-US" b="1">
                <a:solidFill>
                  <a:prstClr val="black"/>
                </a:solidFill>
                <a:latin typeface="Calibri"/>
                <a:cs typeface="+mn-cs"/>
              </a:rPr>
              <a:t>R</a:t>
            </a:r>
          </a:p>
        </p:txBody>
      </p:sp>
      <p:sp>
        <p:nvSpPr>
          <p:cNvPr id="30730" name="Text Box 20"/>
          <p:cNvSpPr txBox="1">
            <a:spLocks noChangeArrowheads="1"/>
          </p:cNvSpPr>
          <p:nvPr/>
        </p:nvSpPr>
        <p:spPr bwMode="auto">
          <a:xfrm>
            <a:off x="8435976" y="1122363"/>
            <a:ext cx="505267" cy="369332"/>
          </a:xfrm>
          <a:prstGeom prst="rect">
            <a:avLst/>
          </a:prstGeom>
          <a:noFill/>
          <a:ln w="9525">
            <a:noFill/>
            <a:miter lim="800000"/>
            <a:headEnd/>
            <a:tailEnd/>
          </a:ln>
        </p:spPr>
        <p:txBody>
          <a:bodyPr wrap="none">
            <a:spAutoFit/>
          </a:bodyPr>
          <a:lstStyle/>
          <a:p>
            <a:pPr fontAlgn="auto">
              <a:spcBef>
                <a:spcPts val="0"/>
              </a:spcBef>
              <a:spcAft>
                <a:spcPts val="0"/>
              </a:spcAft>
            </a:pPr>
            <a:r>
              <a:rPr lang="en-US" b="1">
                <a:solidFill>
                  <a:prstClr val="black"/>
                </a:solidFill>
                <a:latin typeface="Calibri"/>
                <a:cs typeface="+mn-cs"/>
              </a:rPr>
              <a:t>U 5</a:t>
            </a:r>
          </a:p>
        </p:txBody>
      </p:sp>
      <p:sp>
        <p:nvSpPr>
          <p:cNvPr id="30731" name="Rectangle 21"/>
          <p:cNvSpPr>
            <a:spLocks noChangeArrowheads="1"/>
          </p:cNvSpPr>
          <p:nvPr/>
        </p:nvSpPr>
        <p:spPr bwMode="auto">
          <a:xfrm>
            <a:off x="7181850" y="3181350"/>
            <a:ext cx="65088" cy="914400"/>
          </a:xfrm>
          <a:prstGeom prst="rect">
            <a:avLst/>
          </a:prstGeom>
          <a:solidFill>
            <a:srgbClr val="CC66FF"/>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32" name="Rectangle 22"/>
          <p:cNvSpPr>
            <a:spLocks noChangeArrowheads="1"/>
          </p:cNvSpPr>
          <p:nvPr/>
        </p:nvSpPr>
        <p:spPr bwMode="auto">
          <a:xfrm>
            <a:off x="7048501" y="3181350"/>
            <a:ext cx="66675" cy="914400"/>
          </a:xfrm>
          <a:prstGeom prst="rect">
            <a:avLst/>
          </a:prstGeom>
          <a:solidFill>
            <a:srgbClr val="CC66FF"/>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33" name="Rectangle 23"/>
          <p:cNvSpPr>
            <a:spLocks noChangeArrowheads="1"/>
          </p:cNvSpPr>
          <p:nvPr/>
        </p:nvSpPr>
        <p:spPr bwMode="auto">
          <a:xfrm>
            <a:off x="6916739" y="3181350"/>
            <a:ext cx="66675" cy="914400"/>
          </a:xfrm>
          <a:prstGeom prst="rect">
            <a:avLst/>
          </a:prstGeom>
          <a:solidFill>
            <a:srgbClr val="CC66FF"/>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30734" name="Group 24"/>
          <p:cNvGrpSpPr>
            <a:grpSpLocks/>
          </p:cNvGrpSpPr>
          <p:nvPr/>
        </p:nvGrpSpPr>
        <p:grpSpPr bwMode="auto">
          <a:xfrm>
            <a:off x="6916738" y="2073276"/>
            <a:ext cx="925512" cy="1260475"/>
            <a:chOff x="3360" y="1318"/>
            <a:chExt cx="672" cy="794"/>
          </a:xfrm>
        </p:grpSpPr>
        <p:sp>
          <p:nvSpPr>
            <p:cNvPr id="30797" name="Line 25"/>
            <p:cNvSpPr>
              <a:spLocks noChangeShapeType="1"/>
            </p:cNvSpPr>
            <p:nvPr/>
          </p:nvSpPr>
          <p:spPr bwMode="auto">
            <a:xfrm flipV="1">
              <a:off x="3360" y="1776"/>
              <a:ext cx="0" cy="33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98" name="Line 26"/>
            <p:cNvSpPr>
              <a:spLocks noChangeShapeType="1"/>
            </p:cNvSpPr>
            <p:nvPr/>
          </p:nvSpPr>
          <p:spPr bwMode="auto">
            <a:xfrm>
              <a:off x="3360" y="1776"/>
              <a:ext cx="384" cy="0"/>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99" name="Line 27"/>
            <p:cNvSpPr>
              <a:spLocks noChangeShapeType="1"/>
            </p:cNvSpPr>
            <p:nvPr/>
          </p:nvSpPr>
          <p:spPr bwMode="auto">
            <a:xfrm flipV="1">
              <a:off x="3744" y="1632"/>
              <a:ext cx="0" cy="144"/>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0" name="Line 28"/>
            <p:cNvSpPr>
              <a:spLocks noChangeShapeType="1"/>
            </p:cNvSpPr>
            <p:nvPr/>
          </p:nvSpPr>
          <p:spPr bwMode="auto">
            <a:xfrm flipV="1">
              <a:off x="3792" y="1440"/>
              <a:ext cx="0" cy="33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1" name="Line 29"/>
            <p:cNvSpPr>
              <a:spLocks noChangeShapeType="1"/>
            </p:cNvSpPr>
            <p:nvPr/>
          </p:nvSpPr>
          <p:spPr bwMode="auto">
            <a:xfrm flipV="1">
              <a:off x="3744" y="1440"/>
              <a:ext cx="0" cy="144"/>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2" name="Freeform 30"/>
            <p:cNvSpPr>
              <a:spLocks/>
            </p:cNvSpPr>
            <p:nvPr/>
          </p:nvSpPr>
          <p:spPr bwMode="auto">
            <a:xfrm>
              <a:off x="3666" y="1578"/>
              <a:ext cx="74" cy="75"/>
            </a:xfrm>
            <a:custGeom>
              <a:avLst/>
              <a:gdLst>
                <a:gd name="T0" fmla="*/ 74 w 74"/>
                <a:gd name="T1" fmla="*/ 8 h 75"/>
                <a:gd name="T2" fmla="*/ 7 w 74"/>
                <a:gd name="T3" fmla="*/ 41 h 75"/>
                <a:gd name="T4" fmla="*/ 24 w 74"/>
                <a:gd name="T5" fmla="*/ 67 h 75"/>
                <a:gd name="T6" fmla="*/ 65 w 74"/>
                <a:gd name="T7" fmla="*/ 75 h 75"/>
                <a:gd name="T8" fmla="*/ 0 60000 65536"/>
                <a:gd name="T9" fmla="*/ 0 60000 65536"/>
                <a:gd name="T10" fmla="*/ 0 60000 65536"/>
                <a:gd name="T11" fmla="*/ 0 60000 65536"/>
                <a:gd name="T12" fmla="*/ 0 w 74"/>
                <a:gd name="T13" fmla="*/ 0 h 75"/>
                <a:gd name="T14" fmla="*/ 74 w 74"/>
                <a:gd name="T15" fmla="*/ 75 h 75"/>
              </a:gdLst>
              <a:ahLst/>
              <a:cxnLst>
                <a:cxn ang="T8">
                  <a:pos x="T0" y="T1"/>
                </a:cxn>
                <a:cxn ang="T9">
                  <a:pos x="T2" y="T3"/>
                </a:cxn>
                <a:cxn ang="T10">
                  <a:pos x="T4" y="T5"/>
                </a:cxn>
                <a:cxn ang="T11">
                  <a:pos x="T6" y="T7"/>
                </a:cxn>
              </a:cxnLst>
              <a:rect l="T12" t="T13" r="T14" b="T15"/>
              <a:pathLst>
                <a:path w="74" h="75">
                  <a:moveTo>
                    <a:pt x="74" y="8"/>
                  </a:moveTo>
                  <a:cubicBezTo>
                    <a:pt x="55" y="11"/>
                    <a:pt x="0" y="0"/>
                    <a:pt x="7" y="41"/>
                  </a:cubicBezTo>
                  <a:cubicBezTo>
                    <a:pt x="9" y="51"/>
                    <a:pt x="15" y="62"/>
                    <a:pt x="24" y="67"/>
                  </a:cubicBezTo>
                  <a:cubicBezTo>
                    <a:pt x="36" y="74"/>
                    <a:pt x="65" y="75"/>
                    <a:pt x="65" y="75"/>
                  </a:cubicBezTo>
                </a:path>
              </a:pathLst>
            </a:cu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3" name="Freeform 31"/>
            <p:cNvSpPr>
              <a:spLocks/>
            </p:cNvSpPr>
            <p:nvPr/>
          </p:nvSpPr>
          <p:spPr bwMode="auto">
            <a:xfrm>
              <a:off x="3661" y="1318"/>
              <a:ext cx="204" cy="135"/>
            </a:xfrm>
            <a:custGeom>
              <a:avLst/>
              <a:gdLst>
                <a:gd name="T0" fmla="*/ 79 w 204"/>
                <a:gd name="T1" fmla="*/ 135 h 135"/>
                <a:gd name="T2" fmla="*/ 4 w 204"/>
                <a:gd name="T3" fmla="*/ 93 h 135"/>
                <a:gd name="T4" fmla="*/ 12 w 204"/>
                <a:gd name="T5" fmla="*/ 34 h 135"/>
                <a:gd name="T6" fmla="*/ 87 w 204"/>
                <a:gd name="T7" fmla="*/ 9 h 135"/>
                <a:gd name="T8" fmla="*/ 204 w 204"/>
                <a:gd name="T9" fmla="*/ 68 h 135"/>
                <a:gd name="T10" fmla="*/ 129 w 204"/>
                <a:gd name="T11" fmla="*/ 135 h 135"/>
                <a:gd name="T12" fmla="*/ 0 60000 65536"/>
                <a:gd name="T13" fmla="*/ 0 60000 65536"/>
                <a:gd name="T14" fmla="*/ 0 60000 65536"/>
                <a:gd name="T15" fmla="*/ 0 60000 65536"/>
                <a:gd name="T16" fmla="*/ 0 60000 65536"/>
                <a:gd name="T17" fmla="*/ 0 60000 65536"/>
                <a:gd name="T18" fmla="*/ 0 w 204"/>
                <a:gd name="T19" fmla="*/ 0 h 135"/>
                <a:gd name="T20" fmla="*/ 204 w 204"/>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204" h="135">
                  <a:moveTo>
                    <a:pt x="79" y="135"/>
                  </a:moveTo>
                  <a:cubicBezTo>
                    <a:pt x="41" y="125"/>
                    <a:pt x="25" y="127"/>
                    <a:pt x="4" y="93"/>
                  </a:cubicBezTo>
                  <a:cubicBezTo>
                    <a:pt x="7" y="73"/>
                    <a:pt x="0" y="50"/>
                    <a:pt x="12" y="34"/>
                  </a:cubicBezTo>
                  <a:cubicBezTo>
                    <a:pt x="28" y="13"/>
                    <a:pt x="62" y="18"/>
                    <a:pt x="87" y="9"/>
                  </a:cubicBezTo>
                  <a:cubicBezTo>
                    <a:pt x="172" y="17"/>
                    <a:pt x="182" y="0"/>
                    <a:pt x="204" y="68"/>
                  </a:cubicBezTo>
                  <a:cubicBezTo>
                    <a:pt x="194" y="117"/>
                    <a:pt x="182" y="135"/>
                    <a:pt x="129" y="135"/>
                  </a:cubicBezTo>
                </a:path>
              </a:pathLst>
            </a:cu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804" name="Line 32"/>
            <p:cNvSpPr>
              <a:spLocks noChangeShapeType="1"/>
            </p:cNvSpPr>
            <p:nvPr/>
          </p:nvSpPr>
          <p:spPr bwMode="auto">
            <a:xfrm>
              <a:off x="3792" y="1776"/>
              <a:ext cx="240" cy="0"/>
            </a:xfrm>
            <a:prstGeom prst="line">
              <a:avLst/>
            </a:prstGeom>
            <a:noFill/>
            <a:ln w="28575">
              <a:solidFill>
                <a:schemeClr val="tx1"/>
              </a:solidFill>
              <a:round/>
              <a:headEnd/>
              <a:tailEnd type="triangle" w="med" len="med"/>
            </a:ln>
          </p:spPr>
          <p:txBody>
            <a:bodyPr/>
            <a:lstStyle/>
            <a:p>
              <a:pPr fontAlgn="auto">
                <a:spcBef>
                  <a:spcPts val="0"/>
                </a:spcBef>
                <a:spcAft>
                  <a:spcPts val="0"/>
                </a:spcAft>
              </a:pPr>
              <a:endParaRPr lang="en-US">
                <a:solidFill>
                  <a:prstClr val="black"/>
                </a:solidFill>
                <a:latin typeface="Calibri"/>
                <a:cs typeface="+mn-cs"/>
              </a:endParaRPr>
            </a:p>
          </p:txBody>
        </p:sp>
      </p:grpSp>
      <p:sp>
        <p:nvSpPr>
          <p:cNvPr id="30735" name="Rectangle 33"/>
          <p:cNvSpPr>
            <a:spLocks noChangeArrowheads="1"/>
          </p:cNvSpPr>
          <p:nvPr/>
        </p:nvSpPr>
        <p:spPr bwMode="auto">
          <a:xfrm>
            <a:off x="6321425" y="3257550"/>
            <a:ext cx="330200" cy="762000"/>
          </a:xfrm>
          <a:prstGeom prst="rect">
            <a:avLst/>
          </a:prstGeom>
          <a:solidFill>
            <a:srgbClr val="3399FF"/>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36" name="Rectangle 34"/>
          <p:cNvSpPr>
            <a:spLocks noChangeArrowheads="1"/>
          </p:cNvSpPr>
          <p:nvPr/>
        </p:nvSpPr>
        <p:spPr bwMode="auto">
          <a:xfrm>
            <a:off x="6189664" y="3333750"/>
            <a:ext cx="65087" cy="685800"/>
          </a:xfrm>
          <a:prstGeom prst="rect">
            <a:avLst/>
          </a:prstGeom>
          <a:solidFill>
            <a:srgbClr val="3399FF"/>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37" name="Rectangle 35"/>
          <p:cNvSpPr>
            <a:spLocks noChangeArrowheads="1"/>
          </p:cNvSpPr>
          <p:nvPr/>
        </p:nvSpPr>
        <p:spPr bwMode="auto">
          <a:xfrm>
            <a:off x="5924551" y="3333750"/>
            <a:ext cx="66675" cy="685800"/>
          </a:xfrm>
          <a:prstGeom prst="rect">
            <a:avLst/>
          </a:prstGeom>
          <a:solidFill>
            <a:srgbClr val="3399FF"/>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38" name="Rectangle 36"/>
          <p:cNvSpPr>
            <a:spLocks noChangeArrowheads="1"/>
          </p:cNvSpPr>
          <p:nvPr/>
        </p:nvSpPr>
        <p:spPr bwMode="auto">
          <a:xfrm>
            <a:off x="6056314" y="3333750"/>
            <a:ext cx="66675" cy="685800"/>
          </a:xfrm>
          <a:prstGeom prst="rect">
            <a:avLst/>
          </a:prstGeom>
          <a:solidFill>
            <a:srgbClr val="3399FF"/>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39" name="Rectangle 37"/>
          <p:cNvSpPr>
            <a:spLocks noChangeArrowheads="1"/>
          </p:cNvSpPr>
          <p:nvPr/>
        </p:nvSpPr>
        <p:spPr bwMode="auto">
          <a:xfrm>
            <a:off x="5594350" y="3333750"/>
            <a:ext cx="198438" cy="685800"/>
          </a:xfrm>
          <a:prstGeom prst="rect">
            <a:avLst/>
          </a:prstGeom>
          <a:solidFill>
            <a:srgbClr val="FF0000"/>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0" name="Rectangle 38"/>
          <p:cNvSpPr>
            <a:spLocks noChangeArrowheads="1"/>
          </p:cNvSpPr>
          <p:nvPr/>
        </p:nvSpPr>
        <p:spPr bwMode="auto">
          <a:xfrm>
            <a:off x="5329239" y="3333750"/>
            <a:ext cx="198437" cy="685800"/>
          </a:xfrm>
          <a:prstGeom prst="rect">
            <a:avLst/>
          </a:prstGeom>
          <a:solidFill>
            <a:srgbClr val="FF0000"/>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1" name="Rectangle 39"/>
          <p:cNvSpPr>
            <a:spLocks noChangeArrowheads="1"/>
          </p:cNvSpPr>
          <p:nvPr/>
        </p:nvSpPr>
        <p:spPr bwMode="auto">
          <a:xfrm>
            <a:off x="3211514" y="3333750"/>
            <a:ext cx="66675" cy="762000"/>
          </a:xfrm>
          <a:prstGeom prst="rect">
            <a:avLst/>
          </a:prstGeom>
          <a:solidFill>
            <a:srgbClr val="339933"/>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2" name="Rectangle 40"/>
          <p:cNvSpPr>
            <a:spLocks noChangeArrowheads="1"/>
          </p:cNvSpPr>
          <p:nvPr/>
        </p:nvSpPr>
        <p:spPr bwMode="auto">
          <a:xfrm>
            <a:off x="3344864" y="3333750"/>
            <a:ext cx="65087" cy="762000"/>
          </a:xfrm>
          <a:prstGeom prst="rect">
            <a:avLst/>
          </a:prstGeom>
          <a:solidFill>
            <a:srgbClr val="339933"/>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3" name="Rectangle 41"/>
          <p:cNvSpPr>
            <a:spLocks noChangeArrowheads="1"/>
          </p:cNvSpPr>
          <p:nvPr/>
        </p:nvSpPr>
        <p:spPr bwMode="auto">
          <a:xfrm>
            <a:off x="3608389" y="3333750"/>
            <a:ext cx="66675" cy="762000"/>
          </a:xfrm>
          <a:prstGeom prst="rect">
            <a:avLst/>
          </a:prstGeom>
          <a:solidFill>
            <a:srgbClr val="339933"/>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4" name="Rectangle 42"/>
          <p:cNvSpPr>
            <a:spLocks noChangeArrowheads="1"/>
          </p:cNvSpPr>
          <p:nvPr/>
        </p:nvSpPr>
        <p:spPr bwMode="auto">
          <a:xfrm>
            <a:off x="3940175" y="3333750"/>
            <a:ext cx="330200" cy="685800"/>
          </a:xfrm>
          <a:prstGeom prst="rect">
            <a:avLst/>
          </a:prstGeom>
          <a:solidFill>
            <a:srgbClr val="00FF00"/>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5" name="Rectangle 43"/>
          <p:cNvSpPr>
            <a:spLocks noChangeArrowheads="1"/>
          </p:cNvSpPr>
          <p:nvPr/>
        </p:nvSpPr>
        <p:spPr bwMode="auto">
          <a:xfrm>
            <a:off x="4535489" y="3333750"/>
            <a:ext cx="198437" cy="685800"/>
          </a:xfrm>
          <a:prstGeom prst="rect">
            <a:avLst/>
          </a:prstGeom>
          <a:solidFill>
            <a:schemeClr val="accent1"/>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6" name="Rectangle 44"/>
          <p:cNvSpPr>
            <a:spLocks noChangeArrowheads="1"/>
          </p:cNvSpPr>
          <p:nvPr/>
        </p:nvSpPr>
        <p:spPr bwMode="auto">
          <a:xfrm>
            <a:off x="4865688" y="3333750"/>
            <a:ext cx="131762" cy="685800"/>
          </a:xfrm>
          <a:prstGeom prst="rect">
            <a:avLst/>
          </a:prstGeom>
          <a:solidFill>
            <a:srgbClr val="336600"/>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7" name="Rectangle 45"/>
          <p:cNvSpPr>
            <a:spLocks noChangeArrowheads="1"/>
          </p:cNvSpPr>
          <p:nvPr/>
        </p:nvSpPr>
        <p:spPr bwMode="auto">
          <a:xfrm>
            <a:off x="5130800" y="3257550"/>
            <a:ext cx="65088" cy="762000"/>
          </a:xfrm>
          <a:prstGeom prst="rect">
            <a:avLst/>
          </a:prstGeom>
          <a:solidFill>
            <a:srgbClr val="66FF99"/>
          </a:solidFill>
          <a:ln w="9525">
            <a:no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48" name="Line 46"/>
          <p:cNvSpPr>
            <a:spLocks noChangeShapeType="1"/>
          </p:cNvSpPr>
          <p:nvPr/>
        </p:nvSpPr>
        <p:spPr bwMode="auto">
          <a:xfrm>
            <a:off x="5857875" y="3105150"/>
            <a:ext cx="793750" cy="0"/>
          </a:xfrm>
          <a:prstGeom prst="line">
            <a:avLst/>
          </a:prstGeom>
          <a:noFill/>
          <a:ln w="38100">
            <a:solidFill>
              <a:srgbClr val="3399FF"/>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49" name="Line 47"/>
          <p:cNvSpPr>
            <a:spLocks noChangeShapeType="1"/>
          </p:cNvSpPr>
          <p:nvPr/>
        </p:nvSpPr>
        <p:spPr bwMode="auto">
          <a:xfrm>
            <a:off x="5262563" y="2876550"/>
            <a:ext cx="595312" cy="0"/>
          </a:xfrm>
          <a:prstGeom prst="line">
            <a:avLst/>
          </a:prstGeom>
          <a:noFill/>
          <a:ln w="38100">
            <a:solidFill>
              <a:srgbClr val="FF0000"/>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50" name="Line 48"/>
          <p:cNvSpPr>
            <a:spLocks noChangeShapeType="1"/>
          </p:cNvSpPr>
          <p:nvPr/>
        </p:nvSpPr>
        <p:spPr bwMode="auto">
          <a:xfrm>
            <a:off x="2947989" y="2419350"/>
            <a:ext cx="2314575" cy="0"/>
          </a:xfrm>
          <a:prstGeom prst="line">
            <a:avLst/>
          </a:prstGeom>
          <a:noFill/>
          <a:ln w="28575">
            <a:solidFill>
              <a:srgbClr val="339933"/>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51" name="Text Box 49"/>
          <p:cNvSpPr txBox="1">
            <a:spLocks noChangeArrowheads="1"/>
          </p:cNvSpPr>
          <p:nvPr/>
        </p:nvSpPr>
        <p:spPr bwMode="auto">
          <a:xfrm>
            <a:off x="3278189" y="2098675"/>
            <a:ext cx="1785553" cy="338554"/>
          </a:xfrm>
          <a:prstGeom prst="rect">
            <a:avLst/>
          </a:prstGeom>
          <a:noFill/>
          <a:ln w="9525">
            <a:noFill/>
            <a:miter lim="800000"/>
            <a:headEnd/>
            <a:tailEnd/>
          </a:ln>
        </p:spPr>
        <p:txBody>
          <a:bodyPr wrap="none">
            <a:spAutoFit/>
          </a:bodyPr>
          <a:lstStyle/>
          <a:p>
            <a:pPr fontAlgn="auto">
              <a:spcBef>
                <a:spcPts val="0"/>
              </a:spcBef>
              <a:spcAft>
                <a:spcPts val="0"/>
              </a:spcAft>
            </a:pPr>
            <a:r>
              <a:rPr lang="en-US" sz="1600" b="1">
                <a:solidFill>
                  <a:prstClr val="black"/>
                </a:solidFill>
                <a:latin typeface="Calibri"/>
                <a:cs typeface="+mn-cs"/>
              </a:rPr>
              <a:t>Modulatory region</a:t>
            </a:r>
          </a:p>
        </p:txBody>
      </p:sp>
      <p:sp>
        <p:nvSpPr>
          <p:cNvPr id="30752" name="Text Box 50"/>
          <p:cNvSpPr txBox="1">
            <a:spLocks noChangeArrowheads="1"/>
          </p:cNvSpPr>
          <p:nvPr/>
        </p:nvSpPr>
        <p:spPr bwMode="auto">
          <a:xfrm>
            <a:off x="5130801" y="2479675"/>
            <a:ext cx="979755" cy="338554"/>
          </a:xfrm>
          <a:prstGeom prst="rect">
            <a:avLst/>
          </a:prstGeom>
          <a:noFill/>
          <a:ln w="9525">
            <a:noFill/>
            <a:miter lim="800000"/>
            <a:headEnd/>
            <a:tailEnd/>
          </a:ln>
        </p:spPr>
        <p:txBody>
          <a:bodyPr wrap="none">
            <a:spAutoFit/>
          </a:bodyPr>
          <a:lstStyle/>
          <a:p>
            <a:pPr fontAlgn="auto">
              <a:spcBef>
                <a:spcPts val="0"/>
              </a:spcBef>
              <a:spcAft>
                <a:spcPts val="0"/>
              </a:spcAft>
            </a:pPr>
            <a:r>
              <a:rPr lang="en-US" sz="1600" b="1">
                <a:solidFill>
                  <a:prstClr val="black"/>
                </a:solidFill>
                <a:latin typeface="Calibri"/>
                <a:cs typeface="+mn-cs"/>
              </a:rPr>
              <a:t>Enhancer</a:t>
            </a:r>
          </a:p>
        </p:txBody>
      </p:sp>
      <p:sp>
        <p:nvSpPr>
          <p:cNvPr id="30753" name="Text Box 51"/>
          <p:cNvSpPr txBox="1">
            <a:spLocks noChangeArrowheads="1"/>
          </p:cNvSpPr>
          <p:nvPr/>
        </p:nvSpPr>
        <p:spPr bwMode="auto">
          <a:xfrm>
            <a:off x="5991225" y="2784475"/>
            <a:ext cx="578300" cy="338554"/>
          </a:xfrm>
          <a:prstGeom prst="rect">
            <a:avLst/>
          </a:prstGeom>
          <a:noFill/>
          <a:ln w="9525">
            <a:noFill/>
            <a:miter lim="800000"/>
            <a:headEnd/>
            <a:tailEnd/>
          </a:ln>
        </p:spPr>
        <p:txBody>
          <a:bodyPr wrap="none">
            <a:spAutoFit/>
          </a:bodyPr>
          <a:lstStyle/>
          <a:p>
            <a:pPr fontAlgn="auto">
              <a:spcBef>
                <a:spcPts val="0"/>
              </a:spcBef>
              <a:spcAft>
                <a:spcPts val="0"/>
              </a:spcAft>
            </a:pPr>
            <a:r>
              <a:rPr lang="en-US" sz="1600" b="1">
                <a:solidFill>
                  <a:prstClr val="black"/>
                </a:solidFill>
                <a:latin typeface="Calibri"/>
                <a:cs typeface="+mn-cs"/>
              </a:rPr>
              <a:t>Core</a:t>
            </a:r>
          </a:p>
        </p:txBody>
      </p:sp>
      <p:sp>
        <p:nvSpPr>
          <p:cNvPr id="30754" name="Text Box 52"/>
          <p:cNvSpPr txBox="1">
            <a:spLocks noChangeArrowheads="1"/>
          </p:cNvSpPr>
          <p:nvPr/>
        </p:nvSpPr>
        <p:spPr bwMode="auto">
          <a:xfrm>
            <a:off x="1976439" y="3486151"/>
            <a:ext cx="840295"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1">
                <a:solidFill>
                  <a:prstClr val="black"/>
                </a:solidFill>
                <a:latin typeface="Calibri"/>
                <a:cs typeface="+mn-cs"/>
              </a:rPr>
              <a:t>Cell DNA</a:t>
            </a:r>
          </a:p>
        </p:txBody>
      </p:sp>
      <p:sp>
        <p:nvSpPr>
          <p:cNvPr id="30755" name="Line 53"/>
          <p:cNvSpPr>
            <a:spLocks noChangeShapeType="1"/>
          </p:cNvSpPr>
          <p:nvPr/>
        </p:nvSpPr>
        <p:spPr bwMode="auto">
          <a:xfrm>
            <a:off x="6916739" y="4095750"/>
            <a:ext cx="528637" cy="6858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56" name="Line 54"/>
          <p:cNvSpPr>
            <a:spLocks noChangeShapeType="1"/>
          </p:cNvSpPr>
          <p:nvPr/>
        </p:nvSpPr>
        <p:spPr bwMode="auto">
          <a:xfrm>
            <a:off x="7246939" y="4095750"/>
            <a:ext cx="860425" cy="6858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57" name="Line 55"/>
          <p:cNvSpPr>
            <a:spLocks noChangeShapeType="1"/>
          </p:cNvSpPr>
          <p:nvPr/>
        </p:nvSpPr>
        <p:spPr bwMode="auto">
          <a:xfrm>
            <a:off x="6651626" y="4019550"/>
            <a:ext cx="530225"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58" name="Line 56"/>
          <p:cNvSpPr>
            <a:spLocks noChangeShapeType="1"/>
          </p:cNvSpPr>
          <p:nvPr/>
        </p:nvSpPr>
        <p:spPr bwMode="auto">
          <a:xfrm>
            <a:off x="6321425" y="4019550"/>
            <a:ext cx="463550"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59" name="Line 57"/>
          <p:cNvSpPr>
            <a:spLocks noChangeShapeType="1"/>
          </p:cNvSpPr>
          <p:nvPr/>
        </p:nvSpPr>
        <p:spPr bwMode="auto">
          <a:xfrm>
            <a:off x="6254750" y="4019550"/>
            <a:ext cx="382588"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0" name="Line 58"/>
          <p:cNvSpPr>
            <a:spLocks noChangeShapeType="1"/>
          </p:cNvSpPr>
          <p:nvPr/>
        </p:nvSpPr>
        <p:spPr bwMode="auto">
          <a:xfrm>
            <a:off x="5924551" y="4019551"/>
            <a:ext cx="265113" cy="758825"/>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1" name="Line 59"/>
          <p:cNvSpPr>
            <a:spLocks noChangeShapeType="1"/>
          </p:cNvSpPr>
          <p:nvPr/>
        </p:nvSpPr>
        <p:spPr bwMode="auto">
          <a:xfrm>
            <a:off x="5792788" y="4019550"/>
            <a:ext cx="330200"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2" name="Line 60"/>
          <p:cNvSpPr>
            <a:spLocks noChangeShapeType="1"/>
          </p:cNvSpPr>
          <p:nvPr/>
        </p:nvSpPr>
        <p:spPr bwMode="auto">
          <a:xfrm>
            <a:off x="5329238" y="4019550"/>
            <a:ext cx="265112"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3" name="Line 61"/>
          <p:cNvSpPr>
            <a:spLocks noChangeShapeType="1"/>
          </p:cNvSpPr>
          <p:nvPr/>
        </p:nvSpPr>
        <p:spPr bwMode="auto">
          <a:xfrm>
            <a:off x="5195889" y="4019550"/>
            <a:ext cx="200025"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4" name="Line 62"/>
          <p:cNvSpPr>
            <a:spLocks noChangeShapeType="1"/>
          </p:cNvSpPr>
          <p:nvPr/>
        </p:nvSpPr>
        <p:spPr bwMode="auto">
          <a:xfrm>
            <a:off x="5130800" y="4019550"/>
            <a:ext cx="65088"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5" name="Line 63"/>
          <p:cNvSpPr>
            <a:spLocks noChangeShapeType="1"/>
          </p:cNvSpPr>
          <p:nvPr/>
        </p:nvSpPr>
        <p:spPr bwMode="auto">
          <a:xfrm>
            <a:off x="4997450" y="4019550"/>
            <a:ext cx="198438"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6" name="Line 64"/>
          <p:cNvSpPr>
            <a:spLocks noChangeShapeType="1"/>
          </p:cNvSpPr>
          <p:nvPr/>
        </p:nvSpPr>
        <p:spPr bwMode="auto">
          <a:xfrm flipH="1">
            <a:off x="4814888" y="4019550"/>
            <a:ext cx="50800"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7" name="Line 65"/>
          <p:cNvSpPr>
            <a:spLocks noChangeShapeType="1"/>
          </p:cNvSpPr>
          <p:nvPr/>
        </p:nvSpPr>
        <p:spPr bwMode="auto">
          <a:xfrm>
            <a:off x="4733926" y="4019551"/>
            <a:ext cx="80963" cy="758825"/>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8" name="Line 66"/>
          <p:cNvSpPr>
            <a:spLocks noChangeShapeType="1"/>
          </p:cNvSpPr>
          <p:nvPr/>
        </p:nvSpPr>
        <p:spPr bwMode="auto">
          <a:xfrm flipH="1">
            <a:off x="4337050" y="4019550"/>
            <a:ext cx="198438"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69" name="Line 67"/>
          <p:cNvSpPr>
            <a:spLocks noChangeShapeType="1"/>
          </p:cNvSpPr>
          <p:nvPr/>
        </p:nvSpPr>
        <p:spPr bwMode="auto">
          <a:xfrm>
            <a:off x="4270376" y="4019550"/>
            <a:ext cx="66675"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70" name="Line 68"/>
          <p:cNvSpPr>
            <a:spLocks noChangeShapeType="1"/>
          </p:cNvSpPr>
          <p:nvPr/>
        </p:nvSpPr>
        <p:spPr bwMode="auto">
          <a:xfrm flipH="1">
            <a:off x="3748089" y="4019550"/>
            <a:ext cx="192087" cy="7620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71" name="Line 69"/>
          <p:cNvSpPr>
            <a:spLocks noChangeShapeType="1"/>
          </p:cNvSpPr>
          <p:nvPr/>
        </p:nvSpPr>
        <p:spPr bwMode="auto">
          <a:xfrm>
            <a:off x="3675063" y="4095750"/>
            <a:ext cx="0" cy="6858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72" name="Line 70"/>
          <p:cNvSpPr>
            <a:spLocks noChangeShapeType="1"/>
          </p:cNvSpPr>
          <p:nvPr/>
        </p:nvSpPr>
        <p:spPr bwMode="auto">
          <a:xfrm>
            <a:off x="3211513" y="4095750"/>
            <a:ext cx="0" cy="68580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73" name="Text Box 71"/>
          <p:cNvSpPr txBox="1">
            <a:spLocks noChangeArrowheads="1"/>
          </p:cNvSpPr>
          <p:nvPr/>
        </p:nvSpPr>
        <p:spPr bwMode="auto">
          <a:xfrm>
            <a:off x="3170238" y="4814889"/>
            <a:ext cx="433132"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a:solidFill>
                  <a:prstClr val="black"/>
                </a:solidFill>
                <a:latin typeface="Calibri"/>
                <a:cs typeface="+mn-cs"/>
              </a:rPr>
              <a:t>AP1</a:t>
            </a:r>
          </a:p>
        </p:txBody>
      </p:sp>
      <p:sp>
        <p:nvSpPr>
          <p:cNvPr id="30774" name="Text Box 72"/>
          <p:cNvSpPr txBox="1">
            <a:spLocks noChangeArrowheads="1"/>
          </p:cNvSpPr>
          <p:nvPr/>
        </p:nvSpPr>
        <p:spPr bwMode="auto">
          <a:xfrm>
            <a:off x="3671889" y="4814889"/>
            <a:ext cx="852487" cy="274637"/>
          </a:xfrm>
          <a:prstGeom prst="rect">
            <a:avLst/>
          </a:prstGeom>
          <a:noFill/>
          <a:ln w="9525">
            <a:noFill/>
            <a:miter lim="800000"/>
            <a:headEnd/>
            <a:tailEnd/>
          </a:ln>
        </p:spPr>
        <p:txBody>
          <a:bodyPr>
            <a:spAutoFit/>
          </a:bodyPr>
          <a:lstStyle/>
          <a:p>
            <a:pPr fontAlgn="auto">
              <a:spcBef>
                <a:spcPts val="0"/>
              </a:spcBef>
              <a:spcAft>
                <a:spcPts val="0"/>
              </a:spcAft>
            </a:pPr>
            <a:r>
              <a:rPr lang="en-US" sz="1200">
                <a:solidFill>
                  <a:prstClr val="black"/>
                </a:solidFill>
                <a:latin typeface="Calibri"/>
                <a:cs typeface="+mn-cs"/>
              </a:rPr>
              <a:t>NFAT1</a:t>
            </a:r>
          </a:p>
        </p:txBody>
      </p:sp>
      <p:sp>
        <p:nvSpPr>
          <p:cNvPr id="30775" name="Text Box 73"/>
          <p:cNvSpPr txBox="1">
            <a:spLocks noChangeArrowheads="1"/>
          </p:cNvSpPr>
          <p:nvPr/>
        </p:nvSpPr>
        <p:spPr bwMode="auto">
          <a:xfrm>
            <a:off x="4270375" y="4808539"/>
            <a:ext cx="503664"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a:solidFill>
                  <a:prstClr val="black"/>
                </a:solidFill>
                <a:latin typeface="Calibri"/>
                <a:cs typeface="+mn-cs"/>
              </a:rPr>
              <a:t>USF1</a:t>
            </a:r>
          </a:p>
        </p:txBody>
      </p:sp>
      <p:sp>
        <p:nvSpPr>
          <p:cNvPr id="30776" name="Text Box 74"/>
          <p:cNvSpPr txBox="1">
            <a:spLocks noChangeArrowheads="1"/>
          </p:cNvSpPr>
          <p:nvPr/>
        </p:nvSpPr>
        <p:spPr bwMode="auto">
          <a:xfrm>
            <a:off x="4733926" y="4808539"/>
            <a:ext cx="448969"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a:solidFill>
                  <a:prstClr val="black"/>
                </a:solidFill>
                <a:latin typeface="Calibri"/>
                <a:cs typeface="+mn-cs"/>
              </a:rPr>
              <a:t>Ets1</a:t>
            </a:r>
          </a:p>
        </p:txBody>
      </p:sp>
      <p:sp>
        <p:nvSpPr>
          <p:cNvPr id="30777" name="Text Box 75"/>
          <p:cNvSpPr txBox="1">
            <a:spLocks noChangeArrowheads="1"/>
          </p:cNvSpPr>
          <p:nvPr/>
        </p:nvSpPr>
        <p:spPr bwMode="auto">
          <a:xfrm>
            <a:off x="5133975" y="4808539"/>
            <a:ext cx="394660"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a:solidFill>
                  <a:prstClr val="black"/>
                </a:solidFill>
                <a:latin typeface="Calibri"/>
                <a:cs typeface="+mn-cs"/>
              </a:rPr>
              <a:t>LEF</a:t>
            </a:r>
          </a:p>
        </p:txBody>
      </p:sp>
      <p:sp>
        <p:nvSpPr>
          <p:cNvPr id="30778" name="Text Box 76"/>
          <p:cNvSpPr txBox="1">
            <a:spLocks noChangeArrowheads="1"/>
          </p:cNvSpPr>
          <p:nvPr/>
        </p:nvSpPr>
        <p:spPr bwMode="auto">
          <a:xfrm>
            <a:off x="5553076" y="4781550"/>
            <a:ext cx="582613" cy="457200"/>
          </a:xfrm>
          <a:prstGeom prst="rect">
            <a:avLst/>
          </a:prstGeom>
          <a:noFill/>
          <a:ln w="9525">
            <a:noFill/>
            <a:miter lim="800000"/>
            <a:headEnd/>
            <a:tailEnd/>
          </a:ln>
        </p:spPr>
        <p:txBody>
          <a:bodyPr>
            <a:spAutoFit/>
          </a:bodyPr>
          <a:lstStyle/>
          <a:p>
            <a:pPr fontAlgn="auto">
              <a:spcBef>
                <a:spcPts val="0"/>
              </a:spcBef>
              <a:spcAft>
                <a:spcPts val="0"/>
              </a:spcAft>
            </a:pPr>
            <a:r>
              <a:rPr lang="en-US" sz="1200">
                <a:solidFill>
                  <a:prstClr val="black"/>
                </a:solidFill>
                <a:latin typeface="Calibri"/>
                <a:cs typeface="+mn-cs"/>
              </a:rPr>
              <a:t>NF</a:t>
            </a:r>
            <a:r>
              <a:rPr lang="en-US" sz="1200">
                <a:solidFill>
                  <a:prstClr val="black"/>
                </a:solidFill>
                <a:latin typeface="Calibri"/>
                <a:cs typeface="+mn-cs"/>
                <a:sym typeface="Symbol" pitchFamily="18" charset="2"/>
              </a:rPr>
              <a:t>B</a:t>
            </a:r>
          </a:p>
          <a:p>
            <a:pPr fontAlgn="auto">
              <a:spcBef>
                <a:spcPts val="0"/>
              </a:spcBef>
              <a:spcAft>
                <a:spcPts val="0"/>
              </a:spcAft>
            </a:pPr>
            <a:r>
              <a:rPr lang="en-US" sz="1200">
                <a:solidFill>
                  <a:prstClr val="black"/>
                </a:solidFill>
                <a:latin typeface="Calibri"/>
                <a:cs typeface="+mn-cs"/>
                <a:sym typeface="Symbol" pitchFamily="18" charset="2"/>
              </a:rPr>
              <a:t>NFAT</a:t>
            </a:r>
            <a:endParaRPr lang="en-US" sz="1200">
              <a:solidFill>
                <a:prstClr val="black"/>
              </a:solidFill>
              <a:latin typeface="Calibri"/>
              <a:cs typeface="+mn-cs"/>
            </a:endParaRPr>
          </a:p>
        </p:txBody>
      </p:sp>
      <p:sp>
        <p:nvSpPr>
          <p:cNvPr id="30779" name="Text Box 77"/>
          <p:cNvSpPr txBox="1">
            <a:spLocks noChangeArrowheads="1"/>
          </p:cNvSpPr>
          <p:nvPr/>
        </p:nvSpPr>
        <p:spPr bwMode="auto">
          <a:xfrm>
            <a:off x="6208713" y="4778376"/>
            <a:ext cx="413896"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a:solidFill>
                  <a:prstClr val="black"/>
                </a:solidFill>
                <a:latin typeface="Calibri"/>
                <a:cs typeface="+mn-cs"/>
              </a:rPr>
              <a:t>Sp1</a:t>
            </a:r>
          </a:p>
        </p:txBody>
      </p:sp>
      <p:sp>
        <p:nvSpPr>
          <p:cNvPr id="30780" name="Text Box 78"/>
          <p:cNvSpPr txBox="1">
            <a:spLocks noChangeArrowheads="1"/>
          </p:cNvSpPr>
          <p:nvPr/>
        </p:nvSpPr>
        <p:spPr bwMode="auto">
          <a:xfrm>
            <a:off x="6750050" y="4778376"/>
            <a:ext cx="423514"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a:solidFill>
                  <a:prstClr val="black"/>
                </a:solidFill>
                <a:latin typeface="Calibri"/>
                <a:cs typeface="+mn-cs"/>
              </a:rPr>
              <a:t>TBP</a:t>
            </a:r>
          </a:p>
        </p:txBody>
      </p:sp>
      <p:sp>
        <p:nvSpPr>
          <p:cNvPr id="30781" name="Text Box 79"/>
          <p:cNvSpPr txBox="1">
            <a:spLocks noChangeArrowheads="1"/>
          </p:cNvSpPr>
          <p:nvPr/>
        </p:nvSpPr>
        <p:spPr bwMode="auto">
          <a:xfrm>
            <a:off x="7445375" y="4778376"/>
            <a:ext cx="490840"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a:solidFill>
                  <a:prstClr val="black"/>
                </a:solidFill>
                <a:latin typeface="Calibri"/>
                <a:cs typeface="+mn-cs"/>
              </a:rPr>
              <a:t>LBP1</a:t>
            </a:r>
          </a:p>
        </p:txBody>
      </p:sp>
      <p:sp>
        <p:nvSpPr>
          <p:cNvPr id="30782" name="Rectangle 80"/>
          <p:cNvSpPr>
            <a:spLocks noChangeArrowheads="1"/>
          </p:cNvSpPr>
          <p:nvPr/>
        </p:nvSpPr>
        <p:spPr bwMode="auto">
          <a:xfrm>
            <a:off x="3211513" y="4781550"/>
            <a:ext cx="463550" cy="304800"/>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83" name="Rectangle 81"/>
          <p:cNvSpPr>
            <a:spLocks noChangeArrowheads="1"/>
          </p:cNvSpPr>
          <p:nvPr/>
        </p:nvSpPr>
        <p:spPr bwMode="auto">
          <a:xfrm>
            <a:off x="3748088" y="4781550"/>
            <a:ext cx="588962" cy="304800"/>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84" name="Rectangle 82"/>
          <p:cNvSpPr>
            <a:spLocks noChangeArrowheads="1"/>
          </p:cNvSpPr>
          <p:nvPr/>
        </p:nvSpPr>
        <p:spPr bwMode="auto">
          <a:xfrm>
            <a:off x="4337050" y="4781550"/>
            <a:ext cx="477838" cy="304800"/>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85" name="Rectangle 83"/>
          <p:cNvSpPr>
            <a:spLocks noChangeArrowheads="1"/>
          </p:cNvSpPr>
          <p:nvPr/>
        </p:nvSpPr>
        <p:spPr bwMode="auto">
          <a:xfrm>
            <a:off x="4814888" y="4781550"/>
            <a:ext cx="381000" cy="304800"/>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86" name="Rectangle 84"/>
          <p:cNvSpPr>
            <a:spLocks noChangeArrowheads="1"/>
          </p:cNvSpPr>
          <p:nvPr/>
        </p:nvSpPr>
        <p:spPr bwMode="auto">
          <a:xfrm>
            <a:off x="5195889" y="4781550"/>
            <a:ext cx="331787" cy="304800"/>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90197" name="Rectangle 85"/>
          <p:cNvSpPr>
            <a:spLocks noChangeArrowheads="1"/>
          </p:cNvSpPr>
          <p:nvPr/>
        </p:nvSpPr>
        <p:spPr bwMode="auto">
          <a:xfrm>
            <a:off x="5600700" y="4781551"/>
            <a:ext cx="528638" cy="428625"/>
          </a:xfrm>
          <a:prstGeom prst="rect">
            <a:avLst/>
          </a:prstGeom>
          <a:noFill/>
          <a:ln w="57150">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88" name="Rectangle 86"/>
          <p:cNvSpPr>
            <a:spLocks noChangeArrowheads="1"/>
          </p:cNvSpPr>
          <p:nvPr/>
        </p:nvSpPr>
        <p:spPr bwMode="auto">
          <a:xfrm>
            <a:off x="6189664" y="4781550"/>
            <a:ext cx="447675" cy="304800"/>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89" name="Rectangle 87"/>
          <p:cNvSpPr>
            <a:spLocks noChangeArrowheads="1"/>
          </p:cNvSpPr>
          <p:nvPr/>
        </p:nvSpPr>
        <p:spPr bwMode="auto">
          <a:xfrm>
            <a:off x="6784976" y="4781550"/>
            <a:ext cx="396875" cy="304800"/>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90" name="Rectangle 88"/>
          <p:cNvSpPr>
            <a:spLocks noChangeArrowheads="1"/>
          </p:cNvSpPr>
          <p:nvPr/>
        </p:nvSpPr>
        <p:spPr bwMode="auto">
          <a:xfrm>
            <a:off x="7445375" y="4781550"/>
            <a:ext cx="661988" cy="304800"/>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91" name="Line 89"/>
          <p:cNvSpPr>
            <a:spLocks noChangeShapeType="1"/>
          </p:cNvSpPr>
          <p:nvPr/>
        </p:nvSpPr>
        <p:spPr bwMode="auto">
          <a:xfrm>
            <a:off x="2947989" y="5314950"/>
            <a:ext cx="2314575" cy="0"/>
          </a:xfrm>
          <a:prstGeom prst="line">
            <a:avLst/>
          </a:prstGeom>
          <a:noFill/>
          <a:ln w="28575">
            <a:solidFill>
              <a:srgbClr val="339933"/>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92" name="Line 90"/>
          <p:cNvSpPr>
            <a:spLocks noChangeShapeType="1"/>
          </p:cNvSpPr>
          <p:nvPr/>
        </p:nvSpPr>
        <p:spPr bwMode="auto">
          <a:xfrm>
            <a:off x="5329238" y="5314950"/>
            <a:ext cx="595312" cy="0"/>
          </a:xfrm>
          <a:prstGeom prst="line">
            <a:avLst/>
          </a:prstGeom>
          <a:noFill/>
          <a:ln w="38100">
            <a:solidFill>
              <a:srgbClr val="FF0000"/>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93" name="Line 91"/>
          <p:cNvSpPr>
            <a:spLocks noChangeShapeType="1"/>
          </p:cNvSpPr>
          <p:nvPr/>
        </p:nvSpPr>
        <p:spPr bwMode="auto">
          <a:xfrm>
            <a:off x="6122988" y="5314950"/>
            <a:ext cx="793750" cy="0"/>
          </a:xfrm>
          <a:prstGeom prst="line">
            <a:avLst/>
          </a:prstGeom>
          <a:noFill/>
          <a:ln w="38100">
            <a:solidFill>
              <a:srgbClr val="3399FF"/>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0794" name="Text Box 92"/>
          <p:cNvSpPr txBox="1">
            <a:spLocks noChangeArrowheads="1"/>
          </p:cNvSpPr>
          <p:nvPr/>
        </p:nvSpPr>
        <p:spPr bwMode="auto">
          <a:xfrm>
            <a:off x="3607639" y="309563"/>
            <a:ext cx="5433923" cy="707886"/>
          </a:xfrm>
          <a:prstGeom prst="rect">
            <a:avLst/>
          </a:prstGeom>
          <a:noFill/>
          <a:ln w="9525">
            <a:noFill/>
            <a:miter lim="800000"/>
            <a:headEnd/>
            <a:tailEnd/>
          </a:ln>
        </p:spPr>
        <p:txBody>
          <a:bodyPr wrap="none">
            <a:spAutoFit/>
          </a:bodyPr>
          <a:lstStyle/>
          <a:p>
            <a:pPr marL="342900" indent="-342900" algn="ctr" fontAlgn="auto">
              <a:spcBef>
                <a:spcPts val="0"/>
              </a:spcBef>
              <a:spcAft>
                <a:spcPts val="0"/>
              </a:spcAft>
            </a:pPr>
            <a:r>
              <a:rPr lang="en-US" sz="4000" b="1" dirty="0">
                <a:solidFill>
                  <a:prstClr val="black"/>
                </a:solidFill>
                <a:latin typeface="Calibri"/>
                <a:cs typeface="+mn-cs"/>
              </a:rPr>
              <a:t>NF</a:t>
            </a:r>
            <a:r>
              <a:rPr lang="el-GR" sz="4000" b="1" dirty="0">
                <a:solidFill>
                  <a:prstClr val="black"/>
                </a:solidFill>
                <a:latin typeface="Calibri"/>
                <a:cs typeface="Arial" pitchFamily="34" charset="0"/>
              </a:rPr>
              <a:t>κ</a:t>
            </a:r>
            <a:r>
              <a:rPr lang="en-US" sz="4000" b="1" dirty="0">
                <a:solidFill>
                  <a:prstClr val="black"/>
                </a:solidFill>
                <a:latin typeface="Calibri"/>
                <a:cs typeface="+mn-cs"/>
              </a:rPr>
              <a:t>B sites in the HIV LTR</a:t>
            </a:r>
          </a:p>
        </p:txBody>
      </p:sp>
      <p:sp>
        <p:nvSpPr>
          <p:cNvPr id="30795" name="Rectangle 93"/>
          <p:cNvSpPr>
            <a:spLocks noChangeArrowheads="1"/>
          </p:cNvSpPr>
          <p:nvPr/>
        </p:nvSpPr>
        <p:spPr bwMode="auto">
          <a:xfrm>
            <a:off x="5595938" y="4781550"/>
            <a:ext cx="533400" cy="438150"/>
          </a:xfrm>
          <a:prstGeom prst="rect">
            <a:avLst/>
          </a:prstGeom>
          <a:noFill/>
          <a:ln w="9525" algn="ctr">
            <a:solidFill>
              <a:schemeClr val="tx1"/>
            </a:solidFill>
            <a:miter lim="800000"/>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796" name="Text Box 94"/>
          <p:cNvSpPr txBox="1">
            <a:spLocks noChangeArrowheads="1"/>
          </p:cNvSpPr>
          <p:nvPr/>
        </p:nvSpPr>
        <p:spPr bwMode="auto">
          <a:xfrm>
            <a:off x="8636476" y="5657849"/>
            <a:ext cx="3522024" cy="1077218"/>
          </a:xfrm>
          <a:prstGeom prst="rect">
            <a:avLst/>
          </a:prstGeom>
          <a:noFill/>
          <a:ln w="9525" algn="ctr">
            <a:noFill/>
            <a:miter lim="800000"/>
            <a:headEnd/>
            <a:tailEnd/>
          </a:ln>
        </p:spPr>
        <p:txBody>
          <a:bodyPr wrap="square">
            <a:spAutoFit/>
          </a:bodyPr>
          <a:lstStyle/>
          <a:p>
            <a:pPr algn="r" fontAlgn="auto">
              <a:spcBef>
                <a:spcPts val="0"/>
              </a:spcBef>
              <a:spcAft>
                <a:spcPts val="0"/>
              </a:spcAft>
            </a:pPr>
            <a:r>
              <a:rPr lang="en-US" sz="1600" dirty="0" err="1">
                <a:solidFill>
                  <a:prstClr val="black"/>
                </a:solidFill>
                <a:latin typeface="Calibri"/>
                <a:cs typeface="+mn-cs"/>
              </a:rPr>
              <a:t>Nabel</a:t>
            </a:r>
            <a:r>
              <a:rPr lang="en-US" sz="1600" dirty="0">
                <a:solidFill>
                  <a:prstClr val="black"/>
                </a:solidFill>
                <a:latin typeface="Calibri"/>
                <a:cs typeface="+mn-cs"/>
              </a:rPr>
              <a:t> G, et al. Nature. 1987</a:t>
            </a:r>
          </a:p>
          <a:p>
            <a:pPr algn="r" fontAlgn="auto">
              <a:spcBef>
                <a:spcPts val="0"/>
              </a:spcBef>
              <a:spcAft>
                <a:spcPts val="0"/>
              </a:spcAft>
            </a:pPr>
            <a:r>
              <a:rPr lang="en-US" sz="1600" dirty="0">
                <a:solidFill>
                  <a:prstClr val="black"/>
                </a:solidFill>
                <a:latin typeface="Calibri"/>
                <a:cs typeface="+mn-cs"/>
              </a:rPr>
              <a:t>Tong-</a:t>
            </a:r>
            <a:r>
              <a:rPr lang="en-US" sz="1600" dirty="0" err="1">
                <a:solidFill>
                  <a:prstClr val="black"/>
                </a:solidFill>
                <a:latin typeface="Calibri"/>
                <a:cs typeface="+mn-cs"/>
              </a:rPr>
              <a:t>Starksen</a:t>
            </a:r>
            <a:r>
              <a:rPr lang="en-US" sz="1600" dirty="0">
                <a:solidFill>
                  <a:prstClr val="black"/>
                </a:solidFill>
                <a:latin typeface="Calibri"/>
                <a:cs typeface="+mn-cs"/>
              </a:rPr>
              <a:t> SE, et al. PNAS. 1987</a:t>
            </a:r>
          </a:p>
          <a:p>
            <a:pPr algn="r" fontAlgn="auto">
              <a:spcBef>
                <a:spcPts val="0"/>
              </a:spcBef>
              <a:spcAft>
                <a:spcPts val="0"/>
              </a:spcAft>
            </a:pPr>
            <a:r>
              <a:rPr lang="en-US" sz="1600" dirty="0" err="1">
                <a:solidFill>
                  <a:prstClr val="black"/>
                </a:solidFill>
                <a:latin typeface="Calibri"/>
                <a:cs typeface="+mn-cs"/>
              </a:rPr>
              <a:t>Bohnlein</a:t>
            </a:r>
            <a:r>
              <a:rPr lang="en-US" sz="1600" dirty="0">
                <a:solidFill>
                  <a:prstClr val="black"/>
                </a:solidFill>
                <a:latin typeface="Calibri"/>
                <a:cs typeface="+mn-cs"/>
              </a:rPr>
              <a:t> E, et al. Cell. 1988</a:t>
            </a:r>
          </a:p>
          <a:p>
            <a:pPr algn="r" fontAlgn="auto">
              <a:spcBef>
                <a:spcPts val="0"/>
              </a:spcBef>
              <a:spcAft>
                <a:spcPts val="0"/>
              </a:spcAft>
            </a:pPr>
            <a:r>
              <a:rPr lang="en-US" sz="1600" dirty="0">
                <a:solidFill>
                  <a:prstClr val="black"/>
                </a:solidFill>
                <a:latin typeface="Calibri"/>
                <a:cs typeface="+mn-cs"/>
              </a:rPr>
              <a:t>Duh EJ, et al. PNAS. 1989</a:t>
            </a:r>
          </a:p>
        </p:txBody>
      </p:sp>
    </p:spTree>
    <p:custDataLst>
      <p:tags r:id="rId1"/>
    </p:custDataLst>
    <p:extLst>
      <p:ext uri="{BB962C8B-B14F-4D97-AF65-F5344CB8AC3E}">
        <p14:creationId xmlns:p14="http://schemas.microsoft.com/office/powerpoint/2010/main" val="44293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32"/>
          <p:cNvSpPr>
            <a:spLocks noChangeShapeType="1"/>
          </p:cNvSpPr>
          <p:nvPr/>
        </p:nvSpPr>
        <p:spPr bwMode="auto">
          <a:xfrm>
            <a:off x="8902700" y="3630613"/>
            <a:ext cx="611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5" name="Text Box 2"/>
          <p:cNvSpPr txBox="1">
            <a:spLocks noChangeArrowheads="1"/>
          </p:cNvSpPr>
          <p:nvPr/>
        </p:nvSpPr>
        <p:spPr bwMode="auto">
          <a:xfrm>
            <a:off x="1760483" y="26988"/>
            <a:ext cx="8560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algn="ctr" eaLnBrk="1" fontAlgn="auto" hangingPunct="1">
              <a:spcBef>
                <a:spcPts val="0"/>
              </a:spcBef>
              <a:spcAft>
                <a:spcPts val="0"/>
              </a:spcAft>
            </a:pPr>
            <a:r>
              <a:rPr lang="en-US" sz="4000" b="1" dirty="0">
                <a:solidFill>
                  <a:prstClr val="black"/>
                </a:solidFill>
                <a:cs typeface="+mn-cs"/>
              </a:rPr>
              <a:t>A stable latent reservoir for HIV</a:t>
            </a:r>
          </a:p>
        </p:txBody>
      </p:sp>
      <p:grpSp>
        <p:nvGrpSpPr>
          <p:cNvPr id="28676" name="Group 3"/>
          <p:cNvGrpSpPr>
            <a:grpSpLocks/>
          </p:cNvGrpSpPr>
          <p:nvPr/>
        </p:nvGrpSpPr>
        <p:grpSpPr bwMode="auto">
          <a:xfrm>
            <a:off x="1847851" y="1322389"/>
            <a:ext cx="1236663" cy="2484437"/>
            <a:chOff x="204" y="833"/>
            <a:chExt cx="779" cy="1565"/>
          </a:xfrm>
        </p:grpSpPr>
        <p:sp>
          <p:nvSpPr>
            <p:cNvPr id="28938" name="Text Box 4"/>
            <p:cNvSpPr txBox="1">
              <a:spLocks noChangeArrowheads="1"/>
            </p:cNvSpPr>
            <p:nvPr/>
          </p:nvSpPr>
          <p:spPr bwMode="auto">
            <a:xfrm rot="-5400000">
              <a:off x="2" y="1374"/>
              <a:ext cx="7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a:solidFill>
                    <a:srgbClr val="33CCFF"/>
                  </a:solidFill>
                  <a:cs typeface="+mn-cs"/>
                </a:rPr>
                <a:t>Naive</a:t>
              </a:r>
            </a:p>
          </p:txBody>
        </p:sp>
        <p:sp>
          <p:nvSpPr>
            <p:cNvPr id="28939" name="Oval 5"/>
            <p:cNvSpPr>
              <a:spLocks noChangeArrowheads="1"/>
            </p:cNvSpPr>
            <p:nvPr/>
          </p:nvSpPr>
          <p:spPr bwMode="auto">
            <a:xfrm>
              <a:off x="554" y="83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0" name="Oval 6"/>
            <p:cNvSpPr>
              <a:spLocks noChangeArrowheads="1"/>
            </p:cNvSpPr>
            <p:nvPr/>
          </p:nvSpPr>
          <p:spPr bwMode="auto">
            <a:xfrm>
              <a:off x="587" y="86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1" name="Oval 7"/>
            <p:cNvSpPr>
              <a:spLocks noChangeArrowheads="1"/>
            </p:cNvSpPr>
            <p:nvPr/>
          </p:nvSpPr>
          <p:spPr bwMode="auto">
            <a:xfrm>
              <a:off x="746" y="92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2" name="Oval 8"/>
            <p:cNvSpPr>
              <a:spLocks noChangeArrowheads="1"/>
            </p:cNvSpPr>
            <p:nvPr/>
          </p:nvSpPr>
          <p:spPr bwMode="auto">
            <a:xfrm>
              <a:off x="779" y="96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3" name="Oval 9"/>
            <p:cNvSpPr>
              <a:spLocks noChangeArrowheads="1"/>
            </p:cNvSpPr>
            <p:nvPr/>
          </p:nvSpPr>
          <p:spPr bwMode="auto">
            <a:xfrm>
              <a:off x="554" y="102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4" name="Oval 10"/>
            <p:cNvSpPr>
              <a:spLocks noChangeArrowheads="1"/>
            </p:cNvSpPr>
            <p:nvPr/>
          </p:nvSpPr>
          <p:spPr bwMode="auto">
            <a:xfrm>
              <a:off x="587" y="105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5" name="Oval 11"/>
            <p:cNvSpPr>
              <a:spLocks noChangeArrowheads="1"/>
            </p:cNvSpPr>
            <p:nvPr/>
          </p:nvSpPr>
          <p:spPr bwMode="auto">
            <a:xfrm>
              <a:off x="746" y="112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6" name="Oval 12"/>
            <p:cNvSpPr>
              <a:spLocks noChangeArrowheads="1"/>
            </p:cNvSpPr>
            <p:nvPr/>
          </p:nvSpPr>
          <p:spPr bwMode="auto">
            <a:xfrm>
              <a:off x="779" y="115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7" name="Oval 13"/>
            <p:cNvSpPr>
              <a:spLocks noChangeArrowheads="1"/>
            </p:cNvSpPr>
            <p:nvPr/>
          </p:nvSpPr>
          <p:spPr bwMode="auto">
            <a:xfrm>
              <a:off x="554" y="121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8" name="Oval 14"/>
            <p:cNvSpPr>
              <a:spLocks noChangeArrowheads="1"/>
            </p:cNvSpPr>
            <p:nvPr/>
          </p:nvSpPr>
          <p:spPr bwMode="auto">
            <a:xfrm>
              <a:off x="587" y="124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9" name="Oval 15"/>
            <p:cNvSpPr>
              <a:spLocks noChangeArrowheads="1"/>
            </p:cNvSpPr>
            <p:nvPr/>
          </p:nvSpPr>
          <p:spPr bwMode="auto">
            <a:xfrm>
              <a:off x="746" y="131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0" name="Oval 16"/>
            <p:cNvSpPr>
              <a:spLocks noChangeArrowheads="1"/>
            </p:cNvSpPr>
            <p:nvPr/>
          </p:nvSpPr>
          <p:spPr bwMode="auto">
            <a:xfrm>
              <a:off x="779" y="134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1" name="Oval 17"/>
            <p:cNvSpPr>
              <a:spLocks noChangeArrowheads="1"/>
            </p:cNvSpPr>
            <p:nvPr/>
          </p:nvSpPr>
          <p:spPr bwMode="auto">
            <a:xfrm>
              <a:off x="554" y="140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2" name="Oval 18"/>
            <p:cNvSpPr>
              <a:spLocks noChangeArrowheads="1"/>
            </p:cNvSpPr>
            <p:nvPr/>
          </p:nvSpPr>
          <p:spPr bwMode="auto">
            <a:xfrm>
              <a:off x="587" y="144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3" name="Oval 19"/>
            <p:cNvSpPr>
              <a:spLocks noChangeArrowheads="1"/>
            </p:cNvSpPr>
            <p:nvPr/>
          </p:nvSpPr>
          <p:spPr bwMode="auto">
            <a:xfrm>
              <a:off x="746" y="150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4" name="Oval 20"/>
            <p:cNvSpPr>
              <a:spLocks noChangeArrowheads="1"/>
            </p:cNvSpPr>
            <p:nvPr/>
          </p:nvSpPr>
          <p:spPr bwMode="auto">
            <a:xfrm>
              <a:off x="779" y="153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5" name="Oval 21"/>
            <p:cNvSpPr>
              <a:spLocks noChangeArrowheads="1"/>
            </p:cNvSpPr>
            <p:nvPr/>
          </p:nvSpPr>
          <p:spPr bwMode="auto">
            <a:xfrm>
              <a:off x="554" y="160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6" name="Oval 22"/>
            <p:cNvSpPr>
              <a:spLocks noChangeArrowheads="1"/>
            </p:cNvSpPr>
            <p:nvPr/>
          </p:nvSpPr>
          <p:spPr bwMode="auto">
            <a:xfrm>
              <a:off x="587" y="163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7" name="Oval 23"/>
            <p:cNvSpPr>
              <a:spLocks noChangeArrowheads="1"/>
            </p:cNvSpPr>
            <p:nvPr/>
          </p:nvSpPr>
          <p:spPr bwMode="auto">
            <a:xfrm>
              <a:off x="746" y="169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8" name="Oval 24"/>
            <p:cNvSpPr>
              <a:spLocks noChangeArrowheads="1"/>
            </p:cNvSpPr>
            <p:nvPr/>
          </p:nvSpPr>
          <p:spPr bwMode="auto">
            <a:xfrm>
              <a:off x="779" y="172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9" name="Oval 25"/>
            <p:cNvSpPr>
              <a:spLocks noChangeArrowheads="1"/>
            </p:cNvSpPr>
            <p:nvPr/>
          </p:nvSpPr>
          <p:spPr bwMode="auto">
            <a:xfrm>
              <a:off x="554" y="179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0" name="Oval 26"/>
            <p:cNvSpPr>
              <a:spLocks noChangeArrowheads="1"/>
            </p:cNvSpPr>
            <p:nvPr/>
          </p:nvSpPr>
          <p:spPr bwMode="auto">
            <a:xfrm>
              <a:off x="587" y="182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1" name="Oval 27"/>
            <p:cNvSpPr>
              <a:spLocks noChangeArrowheads="1"/>
            </p:cNvSpPr>
            <p:nvPr/>
          </p:nvSpPr>
          <p:spPr bwMode="auto">
            <a:xfrm>
              <a:off x="746" y="188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2" name="Oval 28"/>
            <p:cNvSpPr>
              <a:spLocks noChangeArrowheads="1"/>
            </p:cNvSpPr>
            <p:nvPr/>
          </p:nvSpPr>
          <p:spPr bwMode="auto">
            <a:xfrm>
              <a:off x="779" y="192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3" name="Oval 29"/>
            <p:cNvSpPr>
              <a:spLocks noChangeArrowheads="1"/>
            </p:cNvSpPr>
            <p:nvPr/>
          </p:nvSpPr>
          <p:spPr bwMode="auto">
            <a:xfrm>
              <a:off x="554" y="198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4" name="Oval 30"/>
            <p:cNvSpPr>
              <a:spLocks noChangeArrowheads="1"/>
            </p:cNvSpPr>
            <p:nvPr/>
          </p:nvSpPr>
          <p:spPr bwMode="auto">
            <a:xfrm>
              <a:off x="587" y="201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5" name="Oval 31"/>
            <p:cNvSpPr>
              <a:spLocks noChangeArrowheads="1"/>
            </p:cNvSpPr>
            <p:nvPr/>
          </p:nvSpPr>
          <p:spPr bwMode="auto">
            <a:xfrm>
              <a:off x="746" y="208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6" name="Oval 32"/>
            <p:cNvSpPr>
              <a:spLocks noChangeArrowheads="1"/>
            </p:cNvSpPr>
            <p:nvPr/>
          </p:nvSpPr>
          <p:spPr bwMode="auto">
            <a:xfrm>
              <a:off x="779" y="211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7" name="Oval 33"/>
            <p:cNvSpPr>
              <a:spLocks noChangeArrowheads="1"/>
            </p:cNvSpPr>
            <p:nvPr/>
          </p:nvSpPr>
          <p:spPr bwMode="auto">
            <a:xfrm>
              <a:off x="554" y="217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8" name="Oval 34"/>
            <p:cNvSpPr>
              <a:spLocks noChangeArrowheads="1"/>
            </p:cNvSpPr>
            <p:nvPr/>
          </p:nvSpPr>
          <p:spPr bwMode="auto">
            <a:xfrm>
              <a:off x="587" y="220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7" name="Group 35"/>
          <p:cNvGrpSpPr>
            <a:grpSpLocks/>
          </p:cNvGrpSpPr>
          <p:nvPr/>
        </p:nvGrpSpPr>
        <p:grpSpPr bwMode="auto">
          <a:xfrm>
            <a:off x="1847851" y="3608388"/>
            <a:ext cx="1236663" cy="2773362"/>
            <a:chOff x="204" y="2273"/>
            <a:chExt cx="779" cy="1747"/>
          </a:xfrm>
        </p:grpSpPr>
        <p:sp>
          <p:nvSpPr>
            <p:cNvPr id="28903" name="Text Box 36"/>
            <p:cNvSpPr txBox="1">
              <a:spLocks noChangeArrowheads="1"/>
            </p:cNvSpPr>
            <p:nvPr/>
          </p:nvSpPr>
          <p:spPr bwMode="auto">
            <a:xfrm rot="-5400000">
              <a:off x="-133" y="299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dirty="0">
                  <a:solidFill>
                    <a:srgbClr val="00CC66"/>
                  </a:solidFill>
                  <a:cs typeface="+mn-cs"/>
                </a:rPr>
                <a:t>Memory</a:t>
              </a:r>
            </a:p>
          </p:txBody>
        </p:sp>
        <p:sp>
          <p:nvSpPr>
            <p:cNvPr id="28904" name="Oval 37"/>
            <p:cNvSpPr>
              <a:spLocks noChangeArrowheads="1"/>
            </p:cNvSpPr>
            <p:nvPr/>
          </p:nvSpPr>
          <p:spPr bwMode="auto">
            <a:xfrm>
              <a:off x="746" y="227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5" name="Oval 38"/>
            <p:cNvSpPr>
              <a:spLocks noChangeArrowheads="1"/>
            </p:cNvSpPr>
            <p:nvPr/>
          </p:nvSpPr>
          <p:spPr bwMode="auto">
            <a:xfrm>
              <a:off x="779" y="230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6" name="Oval 39"/>
            <p:cNvSpPr>
              <a:spLocks noChangeArrowheads="1"/>
            </p:cNvSpPr>
            <p:nvPr/>
          </p:nvSpPr>
          <p:spPr bwMode="auto">
            <a:xfrm>
              <a:off x="554" y="235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7" name="Oval 40"/>
            <p:cNvSpPr>
              <a:spLocks noChangeArrowheads="1"/>
            </p:cNvSpPr>
            <p:nvPr/>
          </p:nvSpPr>
          <p:spPr bwMode="auto">
            <a:xfrm>
              <a:off x="587" y="239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8" name="Oval 41"/>
            <p:cNvSpPr>
              <a:spLocks noChangeArrowheads="1"/>
            </p:cNvSpPr>
            <p:nvPr/>
          </p:nvSpPr>
          <p:spPr bwMode="auto">
            <a:xfrm>
              <a:off x="746" y="245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9" name="Oval 42"/>
            <p:cNvSpPr>
              <a:spLocks noChangeArrowheads="1"/>
            </p:cNvSpPr>
            <p:nvPr/>
          </p:nvSpPr>
          <p:spPr bwMode="auto">
            <a:xfrm>
              <a:off x="779" y="248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0" name="Oval 43"/>
            <p:cNvSpPr>
              <a:spLocks noChangeArrowheads="1"/>
            </p:cNvSpPr>
            <p:nvPr/>
          </p:nvSpPr>
          <p:spPr bwMode="auto">
            <a:xfrm>
              <a:off x="554" y="255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1" name="Oval 44"/>
            <p:cNvSpPr>
              <a:spLocks noChangeArrowheads="1"/>
            </p:cNvSpPr>
            <p:nvPr/>
          </p:nvSpPr>
          <p:spPr bwMode="auto">
            <a:xfrm>
              <a:off x="587" y="258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2" name="Oval 45"/>
            <p:cNvSpPr>
              <a:spLocks noChangeArrowheads="1"/>
            </p:cNvSpPr>
            <p:nvPr/>
          </p:nvSpPr>
          <p:spPr bwMode="auto">
            <a:xfrm>
              <a:off x="746" y="264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3" name="Oval 46"/>
            <p:cNvSpPr>
              <a:spLocks noChangeArrowheads="1"/>
            </p:cNvSpPr>
            <p:nvPr/>
          </p:nvSpPr>
          <p:spPr bwMode="auto">
            <a:xfrm>
              <a:off x="779" y="267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4" name="Oval 47"/>
            <p:cNvSpPr>
              <a:spLocks noChangeArrowheads="1"/>
            </p:cNvSpPr>
            <p:nvPr/>
          </p:nvSpPr>
          <p:spPr bwMode="auto">
            <a:xfrm>
              <a:off x="554" y="274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5" name="Oval 48"/>
            <p:cNvSpPr>
              <a:spLocks noChangeArrowheads="1"/>
            </p:cNvSpPr>
            <p:nvPr/>
          </p:nvSpPr>
          <p:spPr bwMode="auto">
            <a:xfrm>
              <a:off x="587" y="277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6" name="Oval 49"/>
            <p:cNvSpPr>
              <a:spLocks noChangeArrowheads="1"/>
            </p:cNvSpPr>
            <p:nvPr/>
          </p:nvSpPr>
          <p:spPr bwMode="auto">
            <a:xfrm>
              <a:off x="746" y="283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7" name="Oval 50"/>
            <p:cNvSpPr>
              <a:spLocks noChangeArrowheads="1"/>
            </p:cNvSpPr>
            <p:nvPr/>
          </p:nvSpPr>
          <p:spPr bwMode="auto">
            <a:xfrm>
              <a:off x="779" y="287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8" name="Oval 51"/>
            <p:cNvSpPr>
              <a:spLocks noChangeArrowheads="1"/>
            </p:cNvSpPr>
            <p:nvPr/>
          </p:nvSpPr>
          <p:spPr bwMode="auto">
            <a:xfrm>
              <a:off x="554" y="293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9" name="Oval 52"/>
            <p:cNvSpPr>
              <a:spLocks noChangeArrowheads="1"/>
            </p:cNvSpPr>
            <p:nvPr/>
          </p:nvSpPr>
          <p:spPr bwMode="auto">
            <a:xfrm>
              <a:off x="587" y="296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0" name="Oval 53"/>
            <p:cNvSpPr>
              <a:spLocks noChangeArrowheads="1"/>
            </p:cNvSpPr>
            <p:nvPr/>
          </p:nvSpPr>
          <p:spPr bwMode="auto">
            <a:xfrm>
              <a:off x="746"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1" name="Oval 54"/>
            <p:cNvSpPr>
              <a:spLocks noChangeArrowheads="1"/>
            </p:cNvSpPr>
            <p:nvPr/>
          </p:nvSpPr>
          <p:spPr bwMode="auto">
            <a:xfrm>
              <a:off x="779"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2" name="Oval 55"/>
            <p:cNvSpPr>
              <a:spLocks noChangeArrowheads="1"/>
            </p:cNvSpPr>
            <p:nvPr/>
          </p:nvSpPr>
          <p:spPr bwMode="auto">
            <a:xfrm>
              <a:off x="554" y="312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3" name="Oval 56"/>
            <p:cNvSpPr>
              <a:spLocks noChangeArrowheads="1"/>
            </p:cNvSpPr>
            <p:nvPr/>
          </p:nvSpPr>
          <p:spPr bwMode="auto">
            <a:xfrm>
              <a:off x="587" y="315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4" name="Oval 57"/>
            <p:cNvSpPr>
              <a:spLocks noChangeArrowheads="1"/>
            </p:cNvSpPr>
            <p:nvPr/>
          </p:nvSpPr>
          <p:spPr bwMode="auto">
            <a:xfrm>
              <a:off x="746" y="322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5" name="Oval 58"/>
            <p:cNvSpPr>
              <a:spLocks noChangeArrowheads="1"/>
            </p:cNvSpPr>
            <p:nvPr/>
          </p:nvSpPr>
          <p:spPr bwMode="auto">
            <a:xfrm>
              <a:off x="779" y="325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6" name="Oval 59"/>
            <p:cNvSpPr>
              <a:spLocks noChangeArrowheads="1"/>
            </p:cNvSpPr>
            <p:nvPr/>
          </p:nvSpPr>
          <p:spPr bwMode="auto">
            <a:xfrm>
              <a:off x="554" y="331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7" name="Oval 60"/>
            <p:cNvSpPr>
              <a:spLocks noChangeArrowheads="1"/>
            </p:cNvSpPr>
            <p:nvPr/>
          </p:nvSpPr>
          <p:spPr bwMode="auto">
            <a:xfrm>
              <a:off x="587" y="335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8" name="Oval 61"/>
            <p:cNvSpPr>
              <a:spLocks noChangeArrowheads="1"/>
            </p:cNvSpPr>
            <p:nvPr/>
          </p:nvSpPr>
          <p:spPr bwMode="auto">
            <a:xfrm>
              <a:off x="746" y="341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9" name="Oval 62"/>
            <p:cNvSpPr>
              <a:spLocks noChangeArrowheads="1"/>
            </p:cNvSpPr>
            <p:nvPr/>
          </p:nvSpPr>
          <p:spPr bwMode="auto">
            <a:xfrm>
              <a:off x="779" y="344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0" name="Oval 63"/>
            <p:cNvSpPr>
              <a:spLocks noChangeArrowheads="1"/>
            </p:cNvSpPr>
            <p:nvPr/>
          </p:nvSpPr>
          <p:spPr bwMode="auto">
            <a:xfrm>
              <a:off x="554" y="351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1" name="Oval 64"/>
            <p:cNvSpPr>
              <a:spLocks noChangeArrowheads="1"/>
            </p:cNvSpPr>
            <p:nvPr/>
          </p:nvSpPr>
          <p:spPr bwMode="auto">
            <a:xfrm>
              <a:off x="587" y="354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2" name="Oval 65"/>
            <p:cNvSpPr>
              <a:spLocks noChangeArrowheads="1"/>
            </p:cNvSpPr>
            <p:nvPr/>
          </p:nvSpPr>
          <p:spPr bwMode="auto">
            <a:xfrm>
              <a:off x="746" y="360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3" name="Oval 66"/>
            <p:cNvSpPr>
              <a:spLocks noChangeArrowheads="1"/>
            </p:cNvSpPr>
            <p:nvPr/>
          </p:nvSpPr>
          <p:spPr bwMode="auto">
            <a:xfrm>
              <a:off x="779" y="363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4" name="Oval 67"/>
            <p:cNvSpPr>
              <a:spLocks noChangeArrowheads="1"/>
            </p:cNvSpPr>
            <p:nvPr/>
          </p:nvSpPr>
          <p:spPr bwMode="auto">
            <a:xfrm>
              <a:off x="554" y="370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5" name="Oval 68"/>
            <p:cNvSpPr>
              <a:spLocks noChangeArrowheads="1"/>
            </p:cNvSpPr>
            <p:nvPr/>
          </p:nvSpPr>
          <p:spPr bwMode="auto">
            <a:xfrm>
              <a:off x="587" y="373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6" name="Oval 69"/>
            <p:cNvSpPr>
              <a:spLocks noChangeArrowheads="1"/>
            </p:cNvSpPr>
            <p:nvPr/>
          </p:nvSpPr>
          <p:spPr bwMode="auto">
            <a:xfrm>
              <a:off x="746" y="379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7" name="Oval 70"/>
            <p:cNvSpPr>
              <a:spLocks noChangeArrowheads="1"/>
            </p:cNvSpPr>
            <p:nvPr/>
          </p:nvSpPr>
          <p:spPr bwMode="auto">
            <a:xfrm>
              <a:off x="779" y="383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678" name="Line 137"/>
          <p:cNvSpPr>
            <a:spLocks noChangeShapeType="1"/>
          </p:cNvSpPr>
          <p:nvPr/>
        </p:nvSpPr>
        <p:spPr bwMode="auto">
          <a:xfrm>
            <a:off x="3143250" y="591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9" name="Line 138"/>
          <p:cNvSpPr>
            <a:spLocks noChangeShapeType="1"/>
          </p:cNvSpPr>
          <p:nvPr/>
        </p:nvSpPr>
        <p:spPr bwMode="auto">
          <a:xfrm>
            <a:off x="3143250" y="561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0" name="Line 139"/>
          <p:cNvSpPr>
            <a:spLocks noChangeShapeType="1"/>
          </p:cNvSpPr>
          <p:nvPr/>
        </p:nvSpPr>
        <p:spPr bwMode="auto">
          <a:xfrm>
            <a:off x="3143250" y="3938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1" name="Line 140"/>
          <p:cNvSpPr>
            <a:spLocks noChangeShapeType="1"/>
          </p:cNvSpPr>
          <p:nvPr/>
        </p:nvSpPr>
        <p:spPr bwMode="auto">
          <a:xfrm>
            <a:off x="3143250" y="5157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2" name="Line 142"/>
          <p:cNvSpPr>
            <a:spLocks noChangeShapeType="1"/>
          </p:cNvSpPr>
          <p:nvPr/>
        </p:nvSpPr>
        <p:spPr bwMode="auto">
          <a:xfrm>
            <a:off x="3143250" y="622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3" name="Line 143"/>
          <p:cNvSpPr>
            <a:spLocks noChangeShapeType="1"/>
          </p:cNvSpPr>
          <p:nvPr/>
        </p:nvSpPr>
        <p:spPr bwMode="auto">
          <a:xfrm>
            <a:off x="3143250" y="576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4" name="Line 144"/>
          <p:cNvSpPr>
            <a:spLocks noChangeShapeType="1"/>
          </p:cNvSpPr>
          <p:nvPr/>
        </p:nvSpPr>
        <p:spPr bwMode="auto">
          <a:xfrm>
            <a:off x="3143250" y="150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5" name="Line 145"/>
          <p:cNvSpPr>
            <a:spLocks noChangeShapeType="1"/>
          </p:cNvSpPr>
          <p:nvPr/>
        </p:nvSpPr>
        <p:spPr bwMode="auto">
          <a:xfrm>
            <a:off x="3143250" y="165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6" name="Line 146"/>
          <p:cNvSpPr>
            <a:spLocks noChangeShapeType="1"/>
          </p:cNvSpPr>
          <p:nvPr/>
        </p:nvSpPr>
        <p:spPr bwMode="auto">
          <a:xfrm>
            <a:off x="3143250" y="180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7" name="Line 147"/>
          <p:cNvSpPr>
            <a:spLocks noChangeShapeType="1"/>
          </p:cNvSpPr>
          <p:nvPr/>
        </p:nvSpPr>
        <p:spPr bwMode="auto">
          <a:xfrm>
            <a:off x="3143250" y="195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8" name="Line 148"/>
          <p:cNvSpPr>
            <a:spLocks noChangeShapeType="1"/>
          </p:cNvSpPr>
          <p:nvPr/>
        </p:nvSpPr>
        <p:spPr bwMode="auto">
          <a:xfrm>
            <a:off x="3143250" y="226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9" name="Line 149"/>
          <p:cNvSpPr>
            <a:spLocks noChangeShapeType="1"/>
          </p:cNvSpPr>
          <p:nvPr/>
        </p:nvSpPr>
        <p:spPr bwMode="auto">
          <a:xfrm>
            <a:off x="3143250" y="241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0" name="Line 150"/>
          <p:cNvSpPr>
            <a:spLocks noChangeShapeType="1"/>
          </p:cNvSpPr>
          <p:nvPr/>
        </p:nvSpPr>
        <p:spPr bwMode="auto">
          <a:xfrm>
            <a:off x="3143250" y="2566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1" name="Line 151"/>
          <p:cNvSpPr>
            <a:spLocks noChangeShapeType="1"/>
          </p:cNvSpPr>
          <p:nvPr/>
        </p:nvSpPr>
        <p:spPr bwMode="auto">
          <a:xfrm>
            <a:off x="3143250" y="2719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2" name="Line 152"/>
          <p:cNvSpPr>
            <a:spLocks noChangeShapeType="1"/>
          </p:cNvSpPr>
          <p:nvPr/>
        </p:nvSpPr>
        <p:spPr bwMode="auto">
          <a:xfrm>
            <a:off x="3143250" y="2871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3" name="Line 153"/>
          <p:cNvSpPr>
            <a:spLocks noChangeShapeType="1"/>
          </p:cNvSpPr>
          <p:nvPr/>
        </p:nvSpPr>
        <p:spPr bwMode="auto">
          <a:xfrm>
            <a:off x="3143250" y="3024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4" name="Line 154"/>
          <p:cNvSpPr>
            <a:spLocks noChangeShapeType="1"/>
          </p:cNvSpPr>
          <p:nvPr/>
        </p:nvSpPr>
        <p:spPr bwMode="auto">
          <a:xfrm>
            <a:off x="3143250" y="33337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5" name="Line 155"/>
          <p:cNvSpPr>
            <a:spLocks noChangeShapeType="1"/>
          </p:cNvSpPr>
          <p:nvPr/>
        </p:nvSpPr>
        <p:spPr bwMode="auto">
          <a:xfrm>
            <a:off x="3143250" y="3176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6" name="Line 156"/>
          <p:cNvSpPr>
            <a:spLocks noChangeShapeType="1"/>
          </p:cNvSpPr>
          <p:nvPr/>
        </p:nvSpPr>
        <p:spPr bwMode="auto">
          <a:xfrm>
            <a:off x="3143250" y="3786188"/>
            <a:ext cx="52847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7" name="Line 157"/>
          <p:cNvSpPr>
            <a:spLocks noChangeShapeType="1"/>
          </p:cNvSpPr>
          <p:nvPr/>
        </p:nvSpPr>
        <p:spPr bwMode="auto">
          <a:xfrm>
            <a:off x="3143250" y="4090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8" name="Line 158"/>
          <p:cNvSpPr>
            <a:spLocks noChangeShapeType="1"/>
          </p:cNvSpPr>
          <p:nvPr/>
        </p:nvSpPr>
        <p:spPr bwMode="auto">
          <a:xfrm>
            <a:off x="3143250" y="4395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9" name="Line 159"/>
          <p:cNvSpPr>
            <a:spLocks noChangeShapeType="1"/>
          </p:cNvSpPr>
          <p:nvPr/>
        </p:nvSpPr>
        <p:spPr bwMode="auto">
          <a:xfrm>
            <a:off x="3143250" y="4548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0" name="Line 160"/>
          <p:cNvSpPr>
            <a:spLocks noChangeShapeType="1"/>
          </p:cNvSpPr>
          <p:nvPr/>
        </p:nvSpPr>
        <p:spPr bwMode="auto">
          <a:xfrm>
            <a:off x="3143250" y="4700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1" name="Line 161"/>
          <p:cNvSpPr>
            <a:spLocks noChangeShapeType="1"/>
          </p:cNvSpPr>
          <p:nvPr/>
        </p:nvSpPr>
        <p:spPr bwMode="auto">
          <a:xfrm>
            <a:off x="3143250" y="607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2" name="Line 162"/>
          <p:cNvSpPr>
            <a:spLocks noChangeShapeType="1"/>
          </p:cNvSpPr>
          <p:nvPr/>
        </p:nvSpPr>
        <p:spPr bwMode="auto">
          <a:xfrm>
            <a:off x="3143250" y="4852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3" name="Line 163"/>
          <p:cNvSpPr>
            <a:spLocks noChangeShapeType="1"/>
          </p:cNvSpPr>
          <p:nvPr/>
        </p:nvSpPr>
        <p:spPr bwMode="auto">
          <a:xfrm>
            <a:off x="3143250" y="4243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4" name="Line 164"/>
          <p:cNvSpPr>
            <a:spLocks noChangeShapeType="1"/>
          </p:cNvSpPr>
          <p:nvPr/>
        </p:nvSpPr>
        <p:spPr bwMode="auto">
          <a:xfrm>
            <a:off x="3143250" y="210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5" name="Line 165"/>
          <p:cNvSpPr>
            <a:spLocks noChangeShapeType="1"/>
          </p:cNvSpPr>
          <p:nvPr/>
        </p:nvSpPr>
        <p:spPr bwMode="auto">
          <a:xfrm>
            <a:off x="3143250" y="531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6" name="Line 166"/>
          <p:cNvSpPr>
            <a:spLocks noChangeShapeType="1"/>
          </p:cNvSpPr>
          <p:nvPr/>
        </p:nvSpPr>
        <p:spPr bwMode="auto">
          <a:xfrm>
            <a:off x="3143250" y="546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7" name="Line 168"/>
          <p:cNvSpPr>
            <a:spLocks noChangeShapeType="1"/>
          </p:cNvSpPr>
          <p:nvPr/>
        </p:nvSpPr>
        <p:spPr bwMode="auto">
          <a:xfrm>
            <a:off x="3143250" y="3625850"/>
            <a:ext cx="1733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auto">
              <a:spcBef>
                <a:spcPts val="0"/>
              </a:spcBef>
              <a:spcAft>
                <a:spcPts val="0"/>
              </a:spcAft>
            </a:pPr>
            <a:endParaRPr lang="en-US">
              <a:solidFill>
                <a:prstClr val="black"/>
              </a:solidFill>
              <a:latin typeface="Calibri"/>
              <a:cs typeface="+mn-cs"/>
            </a:endParaRPr>
          </a:p>
        </p:txBody>
      </p:sp>
      <p:sp>
        <p:nvSpPr>
          <p:cNvPr id="28708" name="Oval 169"/>
          <p:cNvSpPr>
            <a:spLocks noChangeArrowheads="1"/>
          </p:cNvSpPr>
          <p:nvPr/>
        </p:nvSpPr>
        <p:spPr bwMode="auto">
          <a:xfrm>
            <a:off x="4616451" y="2573338"/>
            <a:ext cx="4583113" cy="1866900"/>
          </a:xfrm>
          <a:prstGeom prst="ellipse">
            <a:avLst/>
          </a:prstGeom>
          <a:solidFill>
            <a:schemeClr val="bg1"/>
          </a:solidFill>
          <a:ln w="9525">
            <a:solidFill>
              <a:schemeClr val="tx1"/>
            </a:solidFill>
            <a:round/>
            <a:headEnd/>
            <a:tailEnd/>
          </a:ln>
        </p:spPr>
        <p:txBody>
          <a:bodyPr wrap="none" anchor="ctr"/>
          <a:lstStyle/>
          <a:p>
            <a:pPr algn="ctr" fontAlgn="auto">
              <a:spcBef>
                <a:spcPts val="0"/>
              </a:spcBef>
              <a:spcAft>
                <a:spcPts val="0"/>
              </a:spcAft>
            </a:pPr>
            <a:endParaRPr lang="en-US" sz="4000" b="1" u="sng">
              <a:solidFill>
                <a:srgbClr val="003399"/>
              </a:solidFill>
              <a:latin typeface="Calibri"/>
              <a:cs typeface="+mn-cs"/>
            </a:endParaRPr>
          </a:p>
        </p:txBody>
      </p:sp>
      <p:sp>
        <p:nvSpPr>
          <p:cNvPr id="28709" name="Line 170"/>
          <p:cNvSpPr>
            <a:spLocks noChangeShapeType="1"/>
          </p:cNvSpPr>
          <p:nvPr/>
        </p:nvSpPr>
        <p:spPr bwMode="auto">
          <a:xfrm flipV="1">
            <a:off x="5972176" y="3417889"/>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0" name="Line 171"/>
          <p:cNvSpPr>
            <a:spLocks noChangeShapeType="1"/>
          </p:cNvSpPr>
          <p:nvPr/>
        </p:nvSpPr>
        <p:spPr bwMode="auto">
          <a:xfrm>
            <a:off x="5972176" y="3498851"/>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1" name="Line 172"/>
          <p:cNvSpPr>
            <a:spLocks noChangeShapeType="1"/>
          </p:cNvSpPr>
          <p:nvPr/>
        </p:nvSpPr>
        <p:spPr bwMode="auto">
          <a:xfrm flipV="1">
            <a:off x="6661150" y="3246438"/>
            <a:ext cx="139700" cy="157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2" name="Line 173"/>
          <p:cNvSpPr>
            <a:spLocks noChangeShapeType="1"/>
          </p:cNvSpPr>
          <p:nvPr/>
        </p:nvSpPr>
        <p:spPr bwMode="auto">
          <a:xfrm flipV="1">
            <a:off x="6662738" y="3384550"/>
            <a:ext cx="146050" cy="206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3" name="Line 174"/>
          <p:cNvSpPr>
            <a:spLocks noChangeShapeType="1"/>
          </p:cNvSpPr>
          <p:nvPr/>
        </p:nvSpPr>
        <p:spPr bwMode="auto">
          <a:xfrm>
            <a:off x="6659563" y="3578226"/>
            <a:ext cx="139700" cy="157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4" name="Line 175"/>
          <p:cNvSpPr>
            <a:spLocks noChangeShapeType="1"/>
          </p:cNvSpPr>
          <p:nvPr/>
        </p:nvSpPr>
        <p:spPr bwMode="auto">
          <a:xfrm>
            <a:off x="6661150" y="3576639"/>
            <a:ext cx="146050" cy="20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5" name="Line 176"/>
          <p:cNvSpPr>
            <a:spLocks noChangeShapeType="1"/>
          </p:cNvSpPr>
          <p:nvPr/>
        </p:nvSpPr>
        <p:spPr bwMode="auto">
          <a:xfrm flipV="1">
            <a:off x="7383464" y="3025776"/>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6" name="Line 177"/>
          <p:cNvSpPr>
            <a:spLocks noChangeShapeType="1"/>
          </p:cNvSpPr>
          <p:nvPr/>
        </p:nvSpPr>
        <p:spPr bwMode="auto">
          <a:xfrm flipV="1">
            <a:off x="7383464" y="3152776"/>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7" name="Text Box 178"/>
          <p:cNvSpPr txBox="1">
            <a:spLocks noChangeArrowheads="1"/>
          </p:cNvSpPr>
          <p:nvPr/>
        </p:nvSpPr>
        <p:spPr bwMode="auto">
          <a:xfrm>
            <a:off x="5133975" y="3133725"/>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Ag</a:t>
            </a:r>
          </a:p>
        </p:txBody>
      </p:sp>
      <p:sp>
        <p:nvSpPr>
          <p:cNvPr id="28718" name="Line 179"/>
          <p:cNvSpPr>
            <a:spLocks noChangeShapeType="1"/>
          </p:cNvSpPr>
          <p:nvPr/>
        </p:nvSpPr>
        <p:spPr bwMode="auto">
          <a:xfrm flipV="1">
            <a:off x="7389813" y="3279776"/>
            <a:ext cx="112712" cy="100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9" name="Line 180"/>
          <p:cNvSpPr>
            <a:spLocks noChangeShapeType="1"/>
          </p:cNvSpPr>
          <p:nvPr/>
        </p:nvSpPr>
        <p:spPr bwMode="auto">
          <a:xfrm>
            <a:off x="7389814" y="3379788"/>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0" name="Line 181"/>
          <p:cNvSpPr>
            <a:spLocks noChangeShapeType="1"/>
          </p:cNvSpPr>
          <p:nvPr/>
        </p:nvSpPr>
        <p:spPr bwMode="auto">
          <a:xfrm>
            <a:off x="7383463" y="3573463"/>
            <a:ext cx="112712" cy="100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1" name="Line 182"/>
          <p:cNvSpPr>
            <a:spLocks noChangeShapeType="1"/>
          </p:cNvSpPr>
          <p:nvPr/>
        </p:nvSpPr>
        <p:spPr bwMode="auto">
          <a:xfrm flipV="1">
            <a:off x="7386639" y="3573463"/>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2" name="Line 183"/>
          <p:cNvSpPr>
            <a:spLocks noChangeShapeType="1"/>
          </p:cNvSpPr>
          <p:nvPr/>
        </p:nvSpPr>
        <p:spPr bwMode="auto">
          <a:xfrm>
            <a:off x="7380289" y="3771901"/>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3" name="Line 184"/>
          <p:cNvSpPr>
            <a:spLocks noChangeShapeType="1"/>
          </p:cNvSpPr>
          <p:nvPr/>
        </p:nvSpPr>
        <p:spPr bwMode="auto">
          <a:xfrm>
            <a:off x="7380289" y="3767139"/>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4" name="Oval 185"/>
          <p:cNvSpPr>
            <a:spLocks noChangeArrowheads="1"/>
          </p:cNvSpPr>
          <p:nvPr/>
        </p:nvSpPr>
        <p:spPr bwMode="auto">
          <a:xfrm>
            <a:off x="4870450" y="3317875"/>
            <a:ext cx="376238" cy="350838"/>
          </a:xfrm>
          <a:prstGeom prst="ellipse">
            <a:avLst/>
          </a:prstGeom>
          <a:solidFill>
            <a:srgbClr val="0099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5" name="Oval 186"/>
          <p:cNvSpPr>
            <a:spLocks noChangeArrowheads="1"/>
          </p:cNvSpPr>
          <p:nvPr/>
        </p:nvSpPr>
        <p:spPr bwMode="auto">
          <a:xfrm>
            <a:off x="4922838" y="3367088"/>
            <a:ext cx="303212" cy="271462"/>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6" name="Oval 187"/>
          <p:cNvSpPr>
            <a:spLocks noChangeArrowheads="1"/>
          </p:cNvSpPr>
          <p:nvPr/>
        </p:nvSpPr>
        <p:spPr bwMode="auto">
          <a:xfrm>
            <a:off x="5408613" y="3224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27" name="Oval 188"/>
          <p:cNvSpPr>
            <a:spLocks noChangeArrowheads="1"/>
          </p:cNvSpPr>
          <p:nvPr/>
        </p:nvSpPr>
        <p:spPr bwMode="auto">
          <a:xfrm>
            <a:off x="5532438" y="3355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8" name="Line 189"/>
          <p:cNvSpPr>
            <a:spLocks noChangeShapeType="1"/>
          </p:cNvSpPr>
          <p:nvPr/>
        </p:nvSpPr>
        <p:spPr bwMode="auto">
          <a:xfrm>
            <a:off x="5259388" y="3484563"/>
            <a:ext cx="139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9" name="Oval 190"/>
          <p:cNvSpPr>
            <a:spLocks noChangeArrowheads="1"/>
          </p:cNvSpPr>
          <p:nvPr/>
        </p:nvSpPr>
        <p:spPr bwMode="auto">
          <a:xfrm>
            <a:off x="60960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0" name="Oval 191"/>
          <p:cNvSpPr>
            <a:spLocks noChangeArrowheads="1"/>
          </p:cNvSpPr>
          <p:nvPr/>
        </p:nvSpPr>
        <p:spPr bwMode="auto">
          <a:xfrm>
            <a:off x="62198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1" name="Oval 192"/>
          <p:cNvSpPr>
            <a:spLocks noChangeArrowheads="1"/>
          </p:cNvSpPr>
          <p:nvPr/>
        </p:nvSpPr>
        <p:spPr bwMode="auto">
          <a:xfrm>
            <a:off x="60960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2" name="Oval 193"/>
          <p:cNvSpPr>
            <a:spLocks noChangeArrowheads="1"/>
          </p:cNvSpPr>
          <p:nvPr/>
        </p:nvSpPr>
        <p:spPr bwMode="auto">
          <a:xfrm>
            <a:off x="62198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3" name="Oval 194"/>
          <p:cNvSpPr>
            <a:spLocks noChangeArrowheads="1"/>
          </p:cNvSpPr>
          <p:nvPr/>
        </p:nvSpPr>
        <p:spPr bwMode="auto">
          <a:xfrm>
            <a:off x="6819901" y="29940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4" name="Oval 195"/>
          <p:cNvSpPr>
            <a:spLocks noChangeArrowheads="1"/>
          </p:cNvSpPr>
          <p:nvPr/>
        </p:nvSpPr>
        <p:spPr bwMode="auto">
          <a:xfrm>
            <a:off x="6943726" y="31257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5" name="Oval 196"/>
          <p:cNvSpPr>
            <a:spLocks noChangeArrowheads="1"/>
          </p:cNvSpPr>
          <p:nvPr/>
        </p:nvSpPr>
        <p:spPr bwMode="auto">
          <a:xfrm>
            <a:off x="68199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6" name="Oval 197"/>
          <p:cNvSpPr>
            <a:spLocks noChangeArrowheads="1"/>
          </p:cNvSpPr>
          <p:nvPr/>
        </p:nvSpPr>
        <p:spPr bwMode="auto">
          <a:xfrm>
            <a:off x="69437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7" name="Oval 198"/>
          <p:cNvSpPr>
            <a:spLocks noChangeArrowheads="1"/>
          </p:cNvSpPr>
          <p:nvPr/>
        </p:nvSpPr>
        <p:spPr bwMode="auto">
          <a:xfrm>
            <a:off x="68199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8" name="Oval 199"/>
          <p:cNvSpPr>
            <a:spLocks noChangeArrowheads="1"/>
          </p:cNvSpPr>
          <p:nvPr/>
        </p:nvSpPr>
        <p:spPr bwMode="auto">
          <a:xfrm>
            <a:off x="69437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9" name="Oval 200"/>
          <p:cNvSpPr>
            <a:spLocks noChangeArrowheads="1"/>
          </p:cNvSpPr>
          <p:nvPr/>
        </p:nvSpPr>
        <p:spPr bwMode="auto">
          <a:xfrm>
            <a:off x="6819901" y="34512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0" name="Oval 201"/>
          <p:cNvSpPr>
            <a:spLocks noChangeArrowheads="1"/>
          </p:cNvSpPr>
          <p:nvPr/>
        </p:nvSpPr>
        <p:spPr bwMode="auto">
          <a:xfrm>
            <a:off x="6943726" y="35829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1" name="Oval 202"/>
          <p:cNvSpPr>
            <a:spLocks noChangeArrowheads="1"/>
          </p:cNvSpPr>
          <p:nvPr/>
        </p:nvSpPr>
        <p:spPr bwMode="auto">
          <a:xfrm>
            <a:off x="7526338" y="2690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2" name="Oval 203"/>
          <p:cNvSpPr>
            <a:spLocks noChangeArrowheads="1"/>
          </p:cNvSpPr>
          <p:nvPr/>
        </p:nvSpPr>
        <p:spPr bwMode="auto">
          <a:xfrm>
            <a:off x="7650163" y="2822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3" name="Oval 204"/>
          <p:cNvSpPr>
            <a:spLocks noChangeArrowheads="1"/>
          </p:cNvSpPr>
          <p:nvPr/>
        </p:nvSpPr>
        <p:spPr bwMode="auto">
          <a:xfrm>
            <a:off x="7526338" y="2843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4" name="Oval 205"/>
          <p:cNvSpPr>
            <a:spLocks noChangeArrowheads="1"/>
          </p:cNvSpPr>
          <p:nvPr/>
        </p:nvSpPr>
        <p:spPr bwMode="auto">
          <a:xfrm>
            <a:off x="7650163" y="2974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5" name="Oval 206"/>
          <p:cNvSpPr>
            <a:spLocks noChangeArrowheads="1"/>
          </p:cNvSpPr>
          <p:nvPr/>
        </p:nvSpPr>
        <p:spPr bwMode="auto">
          <a:xfrm>
            <a:off x="7526338" y="2995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6" name="Oval 207"/>
          <p:cNvSpPr>
            <a:spLocks noChangeArrowheads="1"/>
          </p:cNvSpPr>
          <p:nvPr/>
        </p:nvSpPr>
        <p:spPr bwMode="auto">
          <a:xfrm>
            <a:off x="7650163" y="3127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7" name="Oval 208"/>
          <p:cNvSpPr>
            <a:spLocks noChangeArrowheads="1"/>
          </p:cNvSpPr>
          <p:nvPr/>
        </p:nvSpPr>
        <p:spPr bwMode="auto">
          <a:xfrm>
            <a:off x="7526338" y="31480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8" name="Oval 209"/>
          <p:cNvSpPr>
            <a:spLocks noChangeArrowheads="1"/>
          </p:cNvSpPr>
          <p:nvPr/>
        </p:nvSpPr>
        <p:spPr bwMode="auto">
          <a:xfrm>
            <a:off x="7650163" y="32797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9" name="Oval 210"/>
          <p:cNvSpPr>
            <a:spLocks noChangeArrowheads="1"/>
          </p:cNvSpPr>
          <p:nvPr/>
        </p:nvSpPr>
        <p:spPr bwMode="auto">
          <a:xfrm>
            <a:off x="7526338" y="33004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0" name="Oval 211"/>
          <p:cNvSpPr>
            <a:spLocks noChangeArrowheads="1"/>
          </p:cNvSpPr>
          <p:nvPr/>
        </p:nvSpPr>
        <p:spPr bwMode="auto">
          <a:xfrm>
            <a:off x="7650163" y="34321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1" name="Oval 212"/>
          <p:cNvSpPr>
            <a:spLocks noChangeArrowheads="1"/>
          </p:cNvSpPr>
          <p:nvPr/>
        </p:nvSpPr>
        <p:spPr bwMode="auto">
          <a:xfrm>
            <a:off x="7526338" y="3452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2" name="Oval 213"/>
          <p:cNvSpPr>
            <a:spLocks noChangeArrowheads="1"/>
          </p:cNvSpPr>
          <p:nvPr/>
        </p:nvSpPr>
        <p:spPr bwMode="auto">
          <a:xfrm>
            <a:off x="7650163" y="3584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3" name="Oval 214"/>
          <p:cNvSpPr>
            <a:spLocks noChangeArrowheads="1"/>
          </p:cNvSpPr>
          <p:nvPr/>
        </p:nvSpPr>
        <p:spPr bwMode="auto">
          <a:xfrm>
            <a:off x="7526338" y="3605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4" name="Oval 215"/>
          <p:cNvSpPr>
            <a:spLocks noChangeArrowheads="1"/>
          </p:cNvSpPr>
          <p:nvPr/>
        </p:nvSpPr>
        <p:spPr bwMode="auto">
          <a:xfrm>
            <a:off x="7650163" y="3736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5" name="Oval 216"/>
          <p:cNvSpPr>
            <a:spLocks noChangeArrowheads="1"/>
          </p:cNvSpPr>
          <p:nvPr/>
        </p:nvSpPr>
        <p:spPr bwMode="auto">
          <a:xfrm>
            <a:off x="7526338" y="3757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6" name="Oval 217"/>
          <p:cNvSpPr>
            <a:spLocks noChangeArrowheads="1"/>
          </p:cNvSpPr>
          <p:nvPr/>
        </p:nvSpPr>
        <p:spPr bwMode="auto">
          <a:xfrm>
            <a:off x="7650163" y="3889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7" name="Line 218"/>
          <p:cNvSpPr>
            <a:spLocks noChangeShapeType="1"/>
          </p:cNvSpPr>
          <p:nvPr/>
        </p:nvSpPr>
        <p:spPr bwMode="auto">
          <a:xfrm>
            <a:off x="8069263" y="3486150"/>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58" name="Line 219"/>
          <p:cNvSpPr>
            <a:spLocks noChangeShapeType="1"/>
          </p:cNvSpPr>
          <p:nvPr/>
        </p:nvSpPr>
        <p:spPr bwMode="auto">
          <a:xfrm>
            <a:off x="8088313" y="2921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59" name="Text Box 220"/>
          <p:cNvSpPr txBox="1">
            <a:spLocks noChangeArrowheads="1"/>
          </p:cNvSpPr>
          <p:nvPr/>
        </p:nvSpPr>
        <p:spPr bwMode="auto">
          <a:xfrm>
            <a:off x="8093075" y="2786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0" name="Line 221"/>
          <p:cNvSpPr>
            <a:spLocks noChangeShapeType="1"/>
          </p:cNvSpPr>
          <p:nvPr/>
        </p:nvSpPr>
        <p:spPr bwMode="auto">
          <a:xfrm>
            <a:off x="8088313" y="30734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1" name="Text Box 222"/>
          <p:cNvSpPr txBox="1">
            <a:spLocks noChangeArrowheads="1"/>
          </p:cNvSpPr>
          <p:nvPr/>
        </p:nvSpPr>
        <p:spPr bwMode="auto">
          <a:xfrm>
            <a:off x="8093075" y="29384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2" name="Line 223"/>
          <p:cNvSpPr>
            <a:spLocks noChangeShapeType="1"/>
          </p:cNvSpPr>
          <p:nvPr/>
        </p:nvSpPr>
        <p:spPr bwMode="auto">
          <a:xfrm>
            <a:off x="8088313" y="3225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3" name="Text Box 224"/>
          <p:cNvSpPr txBox="1">
            <a:spLocks noChangeArrowheads="1"/>
          </p:cNvSpPr>
          <p:nvPr/>
        </p:nvSpPr>
        <p:spPr bwMode="auto">
          <a:xfrm>
            <a:off x="8093075" y="3090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4" name="Line 225"/>
          <p:cNvSpPr>
            <a:spLocks noChangeShapeType="1"/>
          </p:cNvSpPr>
          <p:nvPr/>
        </p:nvSpPr>
        <p:spPr bwMode="auto">
          <a:xfrm>
            <a:off x="8088313" y="33782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5" name="Text Box 226"/>
          <p:cNvSpPr txBox="1">
            <a:spLocks noChangeArrowheads="1"/>
          </p:cNvSpPr>
          <p:nvPr/>
        </p:nvSpPr>
        <p:spPr bwMode="auto">
          <a:xfrm>
            <a:off x="8093075" y="32432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6" name="Line 227"/>
          <p:cNvSpPr>
            <a:spLocks noChangeShapeType="1"/>
          </p:cNvSpPr>
          <p:nvPr/>
        </p:nvSpPr>
        <p:spPr bwMode="auto">
          <a:xfrm>
            <a:off x="8088313" y="3683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7" name="Text Box 228"/>
          <p:cNvSpPr txBox="1">
            <a:spLocks noChangeArrowheads="1"/>
          </p:cNvSpPr>
          <p:nvPr/>
        </p:nvSpPr>
        <p:spPr bwMode="auto">
          <a:xfrm>
            <a:off x="8093075" y="3548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8" name="Line 229"/>
          <p:cNvSpPr>
            <a:spLocks noChangeShapeType="1"/>
          </p:cNvSpPr>
          <p:nvPr/>
        </p:nvSpPr>
        <p:spPr bwMode="auto">
          <a:xfrm>
            <a:off x="8088313" y="3987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9" name="Text Box 230"/>
          <p:cNvSpPr txBox="1">
            <a:spLocks noChangeArrowheads="1"/>
          </p:cNvSpPr>
          <p:nvPr/>
        </p:nvSpPr>
        <p:spPr bwMode="auto">
          <a:xfrm>
            <a:off x="8093075" y="3852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70" name="Line 231"/>
          <p:cNvSpPr>
            <a:spLocks noChangeShapeType="1"/>
          </p:cNvSpPr>
          <p:nvPr/>
        </p:nvSpPr>
        <p:spPr bwMode="auto">
          <a:xfrm>
            <a:off x="8905876" y="3482975"/>
            <a:ext cx="608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71" name="Oval 233"/>
          <p:cNvSpPr>
            <a:spLocks noChangeArrowheads="1"/>
          </p:cNvSpPr>
          <p:nvPr/>
        </p:nvSpPr>
        <p:spPr bwMode="auto">
          <a:xfrm>
            <a:off x="8377238"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772" name="Group 234"/>
          <p:cNvGrpSpPr>
            <a:grpSpLocks/>
          </p:cNvGrpSpPr>
          <p:nvPr/>
        </p:nvGrpSpPr>
        <p:grpSpPr bwMode="auto">
          <a:xfrm>
            <a:off x="8248650" y="3060700"/>
            <a:ext cx="438150" cy="382588"/>
            <a:chOff x="1836" y="940"/>
            <a:chExt cx="276" cy="241"/>
          </a:xfrm>
        </p:grpSpPr>
        <p:sp>
          <p:nvSpPr>
            <p:cNvPr id="28899" name="Text Box 235"/>
            <p:cNvSpPr txBox="1">
              <a:spLocks noChangeArrowheads="1"/>
            </p:cNvSpPr>
            <p:nvPr/>
          </p:nvSpPr>
          <p:spPr bwMode="auto">
            <a:xfrm>
              <a:off x="1836" y="940"/>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HIV</a:t>
              </a:r>
            </a:p>
          </p:txBody>
        </p:sp>
        <p:sp>
          <p:nvSpPr>
            <p:cNvPr id="28900" name="Oval 236"/>
            <p:cNvSpPr>
              <a:spLocks noChangeArrowheads="1"/>
            </p:cNvSpPr>
            <p:nvPr/>
          </p:nvSpPr>
          <p:spPr bwMode="auto">
            <a:xfrm>
              <a:off x="2005" y="1101"/>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1" name="Oval 237"/>
            <p:cNvSpPr>
              <a:spLocks noChangeArrowheads="1"/>
            </p:cNvSpPr>
            <p:nvPr/>
          </p:nvSpPr>
          <p:spPr bwMode="auto">
            <a:xfrm>
              <a:off x="1961" y="1149"/>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2" name="Oval 238"/>
            <p:cNvSpPr>
              <a:spLocks noChangeArrowheads="1"/>
            </p:cNvSpPr>
            <p:nvPr/>
          </p:nvSpPr>
          <p:spPr bwMode="auto">
            <a:xfrm>
              <a:off x="1871" y="1077"/>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773" name="Oval 239"/>
          <p:cNvSpPr>
            <a:spLocks noChangeArrowheads="1"/>
          </p:cNvSpPr>
          <p:nvPr/>
        </p:nvSpPr>
        <p:spPr bwMode="auto">
          <a:xfrm>
            <a:off x="8588375" y="33178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4" name="Oval 240"/>
          <p:cNvSpPr>
            <a:spLocks noChangeArrowheads="1"/>
          </p:cNvSpPr>
          <p:nvPr/>
        </p:nvSpPr>
        <p:spPr bwMode="auto">
          <a:xfrm>
            <a:off x="8640763" y="33670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5" name="Oval 241"/>
          <p:cNvSpPr>
            <a:spLocks noChangeArrowheads="1"/>
          </p:cNvSpPr>
          <p:nvPr/>
        </p:nvSpPr>
        <p:spPr bwMode="auto">
          <a:xfrm>
            <a:off x="8588375" y="36226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6" name="Oval 242"/>
          <p:cNvSpPr>
            <a:spLocks noChangeArrowheads="1"/>
          </p:cNvSpPr>
          <p:nvPr/>
        </p:nvSpPr>
        <p:spPr bwMode="auto">
          <a:xfrm>
            <a:off x="8640763" y="36718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7" name="Line 243"/>
          <p:cNvSpPr>
            <a:spLocks noChangeShapeType="1"/>
          </p:cNvSpPr>
          <p:nvPr/>
        </p:nvSpPr>
        <p:spPr bwMode="auto">
          <a:xfrm>
            <a:off x="8069263" y="3811588"/>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778" name="Group 244"/>
          <p:cNvGrpSpPr>
            <a:grpSpLocks/>
          </p:cNvGrpSpPr>
          <p:nvPr/>
        </p:nvGrpSpPr>
        <p:grpSpPr bwMode="auto">
          <a:xfrm>
            <a:off x="8659813" y="3468688"/>
            <a:ext cx="254000" cy="76200"/>
            <a:chOff x="2048" y="1128"/>
            <a:chExt cx="160" cy="48"/>
          </a:xfrm>
        </p:grpSpPr>
        <p:sp>
          <p:nvSpPr>
            <p:cNvPr id="28897" name="Freeform 245"/>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8" name="Freeform 246"/>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28779" name="Group 250"/>
          <p:cNvGrpSpPr>
            <a:grpSpLocks/>
          </p:cNvGrpSpPr>
          <p:nvPr/>
        </p:nvGrpSpPr>
        <p:grpSpPr bwMode="auto">
          <a:xfrm>
            <a:off x="8662988" y="3773488"/>
            <a:ext cx="254000" cy="76200"/>
            <a:chOff x="2048" y="1128"/>
            <a:chExt cx="160" cy="48"/>
          </a:xfrm>
        </p:grpSpPr>
        <p:sp>
          <p:nvSpPr>
            <p:cNvPr id="28895" name="Freeform 251"/>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6" name="Freeform 252"/>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28780" name="Oval 71"/>
          <p:cNvSpPr>
            <a:spLocks noChangeArrowheads="1"/>
          </p:cNvSpPr>
          <p:nvPr/>
        </p:nvSpPr>
        <p:spPr bwMode="auto">
          <a:xfrm flipH="1">
            <a:off x="9856789" y="1322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1" name="Oval 72"/>
          <p:cNvSpPr>
            <a:spLocks noChangeArrowheads="1"/>
          </p:cNvSpPr>
          <p:nvPr/>
        </p:nvSpPr>
        <p:spPr bwMode="auto">
          <a:xfrm>
            <a:off x="9877426" y="1371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2" name="Oval 73"/>
          <p:cNvSpPr>
            <a:spLocks noChangeArrowheads="1"/>
          </p:cNvSpPr>
          <p:nvPr/>
        </p:nvSpPr>
        <p:spPr bwMode="auto">
          <a:xfrm flipH="1">
            <a:off x="9551989" y="1474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3" name="Oval 74"/>
          <p:cNvSpPr>
            <a:spLocks noChangeArrowheads="1"/>
          </p:cNvSpPr>
          <p:nvPr/>
        </p:nvSpPr>
        <p:spPr bwMode="auto">
          <a:xfrm flipH="1">
            <a:off x="9572626" y="1524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4" name="Oval 75"/>
          <p:cNvSpPr>
            <a:spLocks noChangeArrowheads="1"/>
          </p:cNvSpPr>
          <p:nvPr/>
        </p:nvSpPr>
        <p:spPr bwMode="auto">
          <a:xfrm flipH="1">
            <a:off x="9856789" y="1627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5" name="Oval 76"/>
          <p:cNvSpPr>
            <a:spLocks noChangeArrowheads="1"/>
          </p:cNvSpPr>
          <p:nvPr/>
        </p:nvSpPr>
        <p:spPr bwMode="auto">
          <a:xfrm flipH="1">
            <a:off x="9877426" y="1676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6" name="Oval 77"/>
          <p:cNvSpPr>
            <a:spLocks noChangeArrowheads="1"/>
          </p:cNvSpPr>
          <p:nvPr/>
        </p:nvSpPr>
        <p:spPr bwMode="auto">
          <a:xfrm flipH="1">
            <a:off x="9551989" y="1779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7" name="Oval 78"/>
          <p:cNvSpPr>
            <a:spLocks noChangeArrowheads="1"/>
          </p:cNvSpPr>
          <p:nvPr/>
        </p:nvSpPr>
        <p:spPr bwMode="auto">
          <a:xfrm flipH="1">
            <a:off x="9572626" y="1828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8" name="Oval 79"/>
          <p:cNvSpPr>
            <a:spLocks noChangeArrowheads="1"/>
          </p:cNvSpPr>
          <p:nvPr/>
        </p:nvSpPr>
        <p:spPr bwMode="auto">
          <a:xfrm flipH="1">
            <a:off x="9856789" y="1931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9" name="Oval 80"/>
          <p:cNvSpPr>
            <a:spLocks noChangeArrowheads="1"/>
          </p:cNvSpPr>
          <p:nvPr/>
        </p:nvSpPr>
        <p:spPr bwMode="auto">
          <a:xfrm flipH="1">
            <a:off x="9877426" y="1981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0" name="Oval 81"/>
          <p:cNvSpPr>
            <a:spLocks noChangeArrowheads="1"/>
          </p:cNvSpPr>
          <p:nvPr/>
        </p:nvSpPr>
        <p:spPr bwMode="auto">
          <a:xfrm flipH="1">
            <a:off x="9551989" y="2084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1" name="Oval 82"/>
          <p:cNvSpPr>
            <a:spLocks noChangeArrowheads="1"/>
          </p:cNvSpPr>
          <p:nvPr/>
        </p:nvSpPr>
        <p:spPr bwMode="auto">
          <a:xfrm flipH="1">
            <a:off x="9572626" y="2133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2" name="Oval 83"/>
          <p:cNvSpPr>
            <a:spLocks noChangeArrowheads="1"/>
          </p:cNvSpPr>
          <p:nvPr/>
        </p:nvSpPr>
        <p:spPr bwMode="auto">
          <a:xfrm flipH="1">
            <a:off x="9856789" y="2236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3" name="Oval 84"/>
          <p:cNvSpPr>
            <a:spLocks noChangeArrowheads="1"/>
          </p:cNvSpPr>
          <p:nvPr/>
        </p:nvSpPr>
        <p:spPr bwMode="auto">
          <a:xfrm flipH="1">
            <a:off x="9877426" y="2286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4" name="Oval 85"/>
          <p:cNvSpPr>
            <a:spLocks noChangeArrowheads="1"/>
          </p:cNvSpPr>
          <p:nvPr/>
        </p:nvSpPr>
        <p:spPr bwMode="auto">
          <a:xfrm flipH="1">
            <a:off x="9551989" y="2389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5" name="Oval 86"/>
          <p:cNvSpPr>
            <a:spLocks noChangeArrowheads="1"/>
          </p:cNvSpPr>
          <p:nvPr/>
        </p:nvSpPr>
        <p:spPr bwMode="auto">
          <a:xfrm flipH="1">
            <a:off x="9572626" y="2438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6" name="Oval 87"/>
          <p:cNvSpPr>
            <a:spLocks noChangeArrowheads="1"/>
          </p:cNvSpPr>
          <p:nvPr/>
        </p:nvSpPr>
        <p:spPr bwMode="auto">
          <a:xfrm flipH="1">
            <a:off x="9856789" y="2541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7" name="Oval 88"/>
          <p:cNvSpPr>
            <a:spLocks noChangeArrowheads="1"/>
          </p:cNvSpPr>
          <p:nvPr/>
        </p:nvSpPr>
        <p:spPr bwMode="auto">
          <a:xfrm flipH="1">
            <a:off x="9877426" y="2590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8" name="Oval 89"/>
          <p:cNvSpPr>
            <a:spLocks noChangeArrowheads="1"/>
          </p:cNvSpPr>
          <p:nvPr/>
        </p:nvSpPr>
        <p:spPr bwMode="auto">
          <a:xfrm flipH="1">
            <a:off x="9551989" y="2693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9" name="Oval 90"/>
          <p:cNvSpPr>
            <a:spLocks noChangeArrowheads="1"/>
          </p:cNvSpPr>
          <p:nvPr/>
        </p:nvSpPr>
        <p:spPr bwMode="auto">
          <a:xfrm flipH="1">
            <a:off x="9572626" y="2743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0" name="Oval 91"/>
          <p:cNvSpPr>
            <a:spLocks noChangeArrowheads="1"/>
          </p:cNvSpPr>
          <p:nvPr/>
        </p:nvSpPr>
        <p:spPr bwMode="auto">
          <a:xfrm flipH="1">
            <a:off x="9856789" y="2846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1" name="Oval 92"/>
          <p:cNvSpPr>
            <a:spLocks noChangeArrowheads="1"/>
          </p:cNvSpPr>
          <p:nvPr/>
        </p:nvSpPr>
        <p:spPr bwMode="auto">
          <a:xfrm flipH="1">
            <a:off x="9877426" y="2895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2" name="Oval 93"/>
          <p:cNvSpPr>
            <a:spLocks noChangeArrowheads="1"/>
          </p:cNvSpPr>
          <p:nvPr/>
        </p:nvSpPr>
        <p:spPr bwMode="auto">
          <a:xfrm flipH="1">
            <a:off x="9551989" y="2998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3" name="Oval 94"/>
          <p:cNvSpPr>
            <a:spLocks noChangeArrowheads="1"/>
          </p:cNvSpPr>
          <p:nvPr/>
        </p:nvSpPr>
        <p:spPr bwMode="auto">
          <a:xfrm flipH="1">
            <a:off x="9572626" y="3048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4" name="Oval 95"/>
          <p:cNvSpPr>
            <a:spLocks noChangeArrowheads="1"/>
          </p:cNvSpPr>
          <p:nvPr/>
        </p:nvSpPr>
        <p:spPr bwMode="auto">
          <a:xfrm flipH="1">
            <a:off x="9856789" y="31511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5" name="Oval 96"/>
          <p:cNvSpPr>
            <a:spLocks noChangeArrowheads="1"/>
          </p:cNvSpPr>
          <p:nvPr/>
        </p:nvSpPr>
        <p:spPr bwMode="auto">
          <a:xfrm flipH="1">
            <a:off x="9877426" y="32004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6" name="Oval 97"/>
          <p:cNvSpPr>
            <a:spLocks noChangeArrowheads="1"/>
          </p:cNvSpPr>
          <p:nvPr/>
        </p:nvSpPr>
        <p:spPr bwMode="auto">
          <a:xfrm flipH="1">
            <a:off x="9551989" y="33035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7" name="Oval 98"/>
          <p:cNvSpPr>
            <a:spLocks noChangeArrowheads="1"/>
          </p:cNvSpPr>
          <p:nvPr/>
        </p:nvSpPr>
        <p:spPr bwMode="auto">
          <a:xfrm flipH="1">
            <a:off x="9572626" y="33528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8" name="Oval 99"/>
          <p:cNvSpPr>
            <a:spLocks noChangeArrowheads="1"/>
          </p:cNvSpPr>
          <p:nvPr/>
        </p:nvSpPr>
        <p:spPr bwMode="auto">
          <a:xfrm flipH="1">
            <a:off x="9856789" y="34559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9" name="Oval 100"/>
          <p:cNvSpPr>
            <a:spLocks noChangeArrowheads="1"/>
          </p:cNvSpPr>
          <p:nvPr/>
        </p:nvSpPr>
        <p:spPr bwMode="auto">
          <a:xfrm flipH="1">
            <a:off x="9877426" y="35052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0" name="Oval 101"/>
          <p:cNvSpPr>
            <a:spLocks noChangeArrowheads="1"/>
          </p:cNvSpPr>
          <p:nvPr/>
        </p:nvSpPr>
        <p:spPr bwMode="auto">
          <a:xfrm flipH="1">
            <a:off x="9551989" y="36083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1" name="Oval 102"/>
          <p:cNvSpPr>
            <a:spLocks noChangeArrowheads="1"/>
          </p:cNvSpPr>
          <p:nvPr/>
        </p:nvSpPr>
        <p:spPr bwMode="auto">
          <a:xfrm flipH="1">
            <a:off x="9572626" y="36576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2" name="Oval 103"/>
          <p:cNvSpPr>
            <a:spLocks noChangeArrowheads="1"/>
          </p:cNvSpPr>
          <p:nvPr/>
        </p:nvSpPr>
        <p:spPr bwMode="auto">
          <a:xfrm flipH="1">
            <a:off x="9856789" y="3744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3" name="Oval 104"/>
          <p:cNvSpPr>
            <a:spLocks noChangeArrowheads="1"/>
          </p:cNvSpPr>
          <p:nvPr/>
        </p:nvSpPr>
        <p:spPr bwMode="auto">
          <a:xfrm flipH="1">
            <a:off x="9877426" y="3794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4" name="Oval 105"/>
          <p:cNvSpPr>
            <a:spLocks noChangeArrowheads="1"/>
          </p:cNvSpPr>
          <p:nvPr/>
        </p:nvSpPr>
        <p:spPr bwMode="auto">
          <a:xfrm flipH="1">
            <a:off x="9551989" y="3897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5" name="Oval 106"/>
          <p:cNvSpPr>
            <a:spLocks noChangeArrowheads="1"/>
          </p:cNvSpPr>
          <p:nvPr/>
        </p:nvSpPr>
        <p:spPr bwMode="auto">
          <a:xfrm flipH="1">
            <a:off x="9572626" y="3946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6" name="Oval 107"/>
          <p:cNvSpPr>
            <a:spLocks noChangeArrowheads="1"/>
          </p:cNvSpPr>
          <p:nvPr/>
        </p:nvSpPr>
        <p:spPr bwMode="auto">
          <a:xfrm flipH="1">
            <a:off x="9856789" y="40497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7" name="Oval 108"/>
          <p:cNvSpPr>
            <a:spLocks noChangeArrowheads="1"/>
          </p:cNvSpPr>
          <p:nvPr/>
        </p:nvSpPr>
        <p:spPr bwMode="auto">
          <a:xfrm flipH="1">
            <a:off x="9877426" y="40989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8" name="Oval 109"/>
          <p:cNvSpPr>
            <a:spLocks noChangeArrowheads="1"/>
          </p:cNvSpPr>
          <p:nvPr/>
        </p:nvSpPr>
        <p:spPr bwMode="auto">
          <a:xfrm flipH="1">
            <a:off x="9551989" y="4202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9" name="Oval 110"/>
          <p:cNvSpPr>
            <a:spLocks noChangeArrowheads="1"/>
          </p:cNvSpPr>
          <p:nvPr/>
        </p:nvSpPr>
        <p:spPr bwMode="auto">
          <a:xfrm flipH="1">
            <a:off x="9572626" y="4251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0" name="Oval 111"/>
          <p:cNvSpPr>
            <a:spLocks noChangeArrowheads="1"/>
          </p:cNvSpPr>
          <p:nvPr/>
        </p:nvSpPr>
        <p:spPr bwMode="auto">
          <a:xfrm flipH="1">
            <a:off x="9856789" y="4354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1" name="Oval 112"/>
          <p:cNvSpPr>
            <a:spLocks noChangeArrowheads="1"/>
          </p:cNvSpPr>
          <p:nvPr/>
        </p:nvSpPr>
        <p:spPr bwMode="auto">
          <a:xfrm flipH="1">
            <a:off x="9877426" y="4403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2" name="Oval 113"/>
          <p:cNvSpPr>
            <a:spLocks noChangeArrowheads="1"/>
          </p:cNvSpPr>
          <p:nvPr/>
        </p:nvSpPr>
        <p:spPr bwMode="auto">
          <a:xfrm flipH="1">
            <a:off x="9551989" y="4506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3" name="Oval 114"/>
          <p:cNvSpPr>
            <a:spLocks noChangeArrowheads="1"/>
          </p:cNvSpPr>
          <p:nvPr/>
        </p:nvSpPr>
        <p:spPr bwMode="auto">
          <a:xfrm flipH="1">
            <a:off x="9572626" y="4556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4" name="Oval 115"/>
          <p:cNvSpPr>
            <a:spLocks noChangeArrowheads="1"/>
          </p:cNvSpPr>
          <p:nvPr/>
        </p:nvSpPr>
        <p:spPr bwMode="auto">
          <a:xfrm flipH="1">
            <a:off x="9856789" y="4659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5" name="Oval 116"/>
          <p:cNvSpPr>
            <a:spLocks noChangeArrowheads="1"/>
          </p:cNvSpPr>
          <p:nvPr/>
        </p:nvSpPr>
        <p:spPr bwMode="auto">
          <a:xfrm flipH="1">
            <a:off x="9877426" y="4708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7" name="Group 299"/>
          <p:cNvGrpSpPr>
            <a:grpSpLocks/>
          </p:cNvGrpSpPr>
          <p:nvPr/>
        </p:nvGrpSpPr>
        <p:grpSpPr bwMode="auto">
          <a:xfrm>
            <a:off x="3143251" y="4811714"/>
            <a:ext cx="6784975" cy="350837"/>
            <a:chOff x="1020" y="3031"/>
            <a:chExt cx="4274" cy="221"/>
          </a:xfrm>
        </p:grpSpPr>
        <p:sp>
          <p:nvSpPr>
            <p:cNvPr id="28891" name="Line 141"/>
            <p:cNvSpPr>
              <a:spLocks noChangeShapeType="1"/>
            </p:cNvSpPr>
            <p:nvPr/>
          </p:nvSpPr>
          <p:spPr bwMode="auto">
            <a:xfrm>
              <a:off x="1020" y="3153"/>
              <a:ext cx="4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892" name="Group 298"/>
            <p:cNvGrpSpPr>
              <a:grpSpLocks/>
            </p:cNvGrpSpPr>
            <p:nvPr/>
          </p:nvGrpSpPr>
          <p:grpSpPr bwMode="auto">
            <a:xfrm>
              <a:off x="5057" y="3031"/>
              <a:ext cx="237" cy="221"/>
              <a:chOff x="5057" y="3031"/>
              <a:chExt cx="237" cy="221"/>
            </a:xfrm>
          </p:grpSpPr>
          <p:sp>
            <p:nvSpPr>
              <p:cNvPr id="28893" name="Oval 117"/>
              <p:cNvSpPr>
                <a:spLocks noChangeArrowheads="1"/>
              </p:cNvSpPr>
              <p:nvPr/>
            </p:nvSpPr>
            <p:spPr bwMode="auto">
              <a:xfrm flipH="1">
                <a:off x="5057"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94" name="Oval 118"/>
              <p:cNvSpPr>
                <a:spLocks noChangeArrowheads="1"/>
              </p:cNvSpPr>
              <p:nvPr/>
            </p:nvSpPr>
            <p:spPr bwMode="auto">
              <a:xfrm flipH="1">
                <a:off x="5070"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sp>
        <p:nvSpPr>
          <p:cNvPr id="28827" name="Oval 119"/>
          <p:cNvSpPr>
            <a:spLocks noChangeArrowheads="1"/>
          </p:cNvSpPr>
          <p:nvPr/>
        </p:nvSpPr>
        <p:spPr bwMode="auto">
          <a:xfrm flipH="1">
            <a:off x="9856789" y="4964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8" name="Oval 120"/>
          <p:cNvSpPr>
            <a:spLocks noChangeArrowheads="1"/>
          </p:cNvSpPr>
          <p:nvPr/>
        </p:nvSpPr>
        <p:spPr bwMode="auto">
          <a:xfrm flipH="1">
            <a:off x="9877426" y="5013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9" name="Oval 121"/>
          <p:cNvSpPr>
            <a:spLocks noChangeArrowheads="1"/>
          </p:cNvSpPr>
          <p:nvPr/>
        </p:nvSpPr>
        <p:spPr bwMode="auto">
          <a:xfrm flipH="1">
            <a:off x="9551989" y="5116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0" name="Oval 122"/>
          <p:cNvSpPr>
            <a:spLocks noChangeArrowheads="1"/>
          </p:cNvSpPr>
          <p:nvPr/>
        </p:nvSpPr>
        <p:spPr bwMode="auto">
          <a:xfrm flipH="1">
            <a:off x="9572626" y="5165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1" name="Oval 123"/>
          <p:cNvSpPr>
            <a:spLocks noChangeArrowheads="1"/>
          </p:cNvSpPr>
          <p:nvPr/>
        </p:nvSpPr>
        <p:spPr bwMode="auto">
          <a:xfrm flipH="1">
            <a:off x="9856789" y="5268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2" name="Oval 124"/>
          <p:cNvSpPr>
            <a:spLocks noChangeArrowheads="1"/>
          </p:cNvSpPr>
          <p:nvPr/>
        </p:nvSpPr>
        <p:spPr bwMode="auto">
          <a:xfrm flipH="1">
            <a:off x="9877426" y="5318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3" name="Oval 125"/>
          <p:cNvSpPr>
            <a:spLocks noChangeArrowheads="1"/>
          </p:cNvSpPr>
          <p:nvPr/>
        </p:nvSpPr>
        <p:spPr bwMode="auto">
          <a:xfrm flipH="1">
            <a:off x="9551989" y="5421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4" name="Oval 126"/>
          <p:cNvSpPr>
            <a:spLocks noChangeArrowheads="1"/>
          </p:cNvSpPr>
          <p:nvPr/>
        </p:nvSpPr>
        <p:spPr bwMode="auto">
          <a:xfrm flipH="1">
            <a:off x="9572626" y="5470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5" name="Oval 127"/>
          <p:cNvSpPr>
            <a:spLocks noChangeArrowheads="1"/>
          </p:cNvSpPr>
          <p:nvPr/>
        </p:nvSpPr>
        <p:spPr bwMode="auto">
          <a:xfrm flipH="1">
            <a:off x="9856789" y="55737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6" name="Oval 128"/>
          <p:cNvSpPr>
            <a:spLocks noChangeArrowheads="1"/>
          </p:cNvSpPr>
          <p:nvPr/>
        </p:nvSpPr>
        <p:spPr bwMode="auto">
          <a:xfrm flipH="1">
            <a:off x="9877426" y="56229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7" name="Oval 129"/>
          <p:cNvSpPr>
            <a:spLocks noChangeArrowheads="1"/>
          </p:cNvSpPr>
          <p:nvPr/>
        </p:nvSpPr>
        <p:spPr bwMode="auto">
          <a:xfrm flipH="1">
            <a:off x="9551989" y="5726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8" name="Oval 130"/>
          <p:cNvSpPr>
            <a:spLocks noChangeArrowheads="1"/>
          </p:cNvSpPr>
          <p:nvPr/>
        </p:nvSpPr>
        <p:spPr bwMode="auto">
          <a:xfrm flipH="1">
            <a:off x="9572626" y="5775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9" name="Oval 131"/>
          <p:cNvSpPr>
            <a:spLocks noChangeArrowheads="1"/>
          </p:cNvSpPr>
          <p:nvPr/>
        </p:nvSpPr>
        <p:spPr bwMode="auto">
          <a:xfrm flipH="1">
            <a:off x="9856789" y="5878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0" name="Oval 132"/>
          <p:cNvSpPr>
            <a:spLocks noChangeArrowheads="1"/>
          </p:cNvSpPr>
          <p:nvPr/>
        </p:nvSpPr>
        <p:spPr bwMode="auto">
          <a:xfrm flipH="1">
            <a:off x="9877426" y="5927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1" name="Oval 133"/>
          <p:cNvSpPr>
            <a:spLocks noChangeArrowheads="1"/>
          </p:cNvSpPr>
          <p:nvPr/>
        </p:nvSpPr>
        <p:spPr bwMode="auto">
          <a:xfrm flipH="1">
            <a:off x="9551989" y="6030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2" name="Oval 134"/>
          <p:cNvSpPr>
            <a:spLocks noChangeArrowheads="1"/>
          </p:cNvSpPr>
          <p:nvPr/>
        </p:nvSpPr>
        <p:spPr bwMode="auto">
          <a:xfrm flipH="1">
            <a:off x="9572626" y="6080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843" name="Group 247"/>
          <p:cNvGrpSpPr>
            <a:grpSpLocks/>
          </p:cNvGrpSpPr>
          <p:nvPr/>
        </p:nvGrpSpPr>
        <p:grpSpPr bwMode="auto">
          <a:xfrm>
            <a:off x="9598025" y="3457575"/>
            <a:ext cx="254000" cy="76200"/>
            <a:chOff x="2048" y="1128"/>
            <a:chExt cx="160" cy="48"/>
          </a:xfrm>
        </p:grpSpPr>
        <p:sp>
          <p:nvSpPr>
            <p:cNvPr id="28889" name="Freeform 248"/>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0" name="Freeform 249"/>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28844" name="Group 253"/>
          <p:cNvGrpSpPr>
            <a:grpSpLocks/>
          </p:cNvGrpSpPr>
          <p:nvPr/>
        </p:nvGrpSpPr>
        <p:grpSpPr bwMode="auto">
          <a:xfrm>
            <a:off x="9582150" y="3773488"/>
            <a:ext cx="254000" cy="76200"/>
            <a:chOff x="2048" y="1128"/>
            <a:chExt cx="160" cy="48"/>
          </a:xfrm>
        </p:grpSpPr>
        <p:sp>
          <p:nvSpPr>
            <p:cNvPr id="28887" name="Freeform 254"/>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88" name="Freeform 255"/>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28847" name="Line 167"/>
          <p:cNvSpPr>
            <a:spLocks noChangeShapeType="1"/>
          </p:cNvSpPr>
          <p:nvPr/>
        </p:nvSpPr>
        <p:spPr bwMode="auto">
          <a:xfrm>
            <a:off x="3143251" y="3476625"/>
            <a:ext cx="1666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spcBef>
                <a:spcPts val="0"/>
              </a:spcBef>
              <a:spcAft>
                <a:spcPts val="0"/>
              </a:spcAft>
            </a:pPr>
            <a:endParaRPr lang="en-US">
              <a:solidFill>
                <a:prstClr val="black"/>
              </a:solidFill>
              <a:latin typeface="Calibri"/>
              <a:cs typeface="+mn-cs"/>
            </a:endParaRPr>
          </a:p>
        </p:txBody>
      </p:sp>
      <p:sp>
        <p:nvSpPr>
          <p:cNvPr id="28848" name="Line 296"/>
          <p:cNvSpPr>
            <a:spLocks noChangeShapeType="1"/>
          </p:cNvSpPr>
          <p:nvPr/>
        </p:nvSpPr>
        <p:spPr bwMode="auto">
          <a:xfrm>
            <a:off x="8959850" y="3789363"/>
            <a:ext cx="5540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Tree>
    <p:custDataLst>
      <p:tags r:id="rId1"/>
    </p:custDataLst>
    <p:extLst>
      <p:ext uri="{BB962C8B-B14F-4D97-AF65-F5344CB8AC3E}">
        <p14:creationId xmlns:p14="http://schemas.microsoft.com/office/powerpoint/2010/main" val="188103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32"/>
          <p:cNvSpPr>
            <a:spLocks noChangeShapeType="1"/>
          </p:cNvSpPr>
          <p:nvPr/>
        </p:nvSpPr>
        <p:spPr bwMode="auto">
          <a:xfrm>
            <a:off x="8902700" y="3630613"/>
            <a:ext cx="611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5" name="Text Box 2"/>
          <p:cNvSpPr txBox="1">
            <a:spLocks noChangeArrowheads="1"/>
          </p:cNvSpPr>
          <p:nvPr/>
        </p:nvSpPr>
        <p:spPr bwMode="auto">
          <a:xfrm>
            <a:off x="1760483" y="26988"/>
            <a:ext cx="8560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algn="ctr" eaLnBrk="1" fontAlgn="auto" hangingPunct="1">
              <a:spcBef>
                <a:spcPts val="0"/>
              </a:spcBef>
              <a:spcAft>
                <a:spcPts val="0"/>
              </a:spcAft>
            </a:pPr>
            <a:r>
              <a:rPr lang="en-US" sz="4000" b="1" dirty="0">
                <a:solidFill>
                  <a:prstClr val="black"/>
                </a:solidFill>
                <a:cs typeface="+mn-cs"/>
              </a:rPr>
              <a:t>Reactivation of latent HIV</a:t>
            </a:r>
          </a:p>
        </p:txBody>
      </p:sp>
      <p:grpSp>
        <p:nvGrpSpPr>
          <p:cNvPr id="28676" name="Group 3"/>
          <p:cNvGrpSpPr>
            <a:grpSpLocks/>
          </p:cNvGrpSpPr>
          <p:nvPr/>
        </p:nvGrpSpPr>
        <p:grpSpPr bwMode="auto">
          <a:xfrm>
            <a:off x="1847851" y="1322389"/>
            <a:ext cx="1236663" cy="2484437"/>
            <a:chOff x="204" y="833"/>
            <a:chExt cx="779" cy="1565"/>
          </a:xfrm>
        </p:grpSpPr>
        <p:sp>
          <p:nvSpPr>
            <p:cNvPr id="28938" name="Text Box 4"/>
            <p:cNvSpPr txBox="1">
              <a:spLocks noChangeArrowheads="1"/>
            </p:cNvSpPr>
            <p:nvPr/>
          </p:nvSpPr>
          <p:spPr bwMode="auto">
            <a:xfrm rot="-5400000">
              <a:off x="2" y="1374"/>
              <a:ext cx="7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a:solidFill>
                    <a:srgbClr val="33CCFF"/>
                  </a:solidFill>
                  <a:cs typeface="+mn-cs"/>
                </a:rPr>
                <a:t>Naive</a:t>
              </a:r>
            </a:p>
          </p:txBody>
        </p:sp>
        <p:sp>
          <p:nvSpPr>
            <p:cNvPr id="28939" name="Oval 5"/>
            <p:cNvSpPr>
              <a:spLocks noChangeArrowheads="1"/>
            </p:cNvSpPr>
            <p:nvPr/>
          </p:nvSpPr>
          <p:spPr bwMode="auto">
            <a:xfrm>
              <a:off x="554" y="83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0" name="Oval 6"/>
            <p:cNvSpPr>
              <a:spLocks noChangeArrowheads="1"/>
            </p:cNvSpPr>
            <p:nvPr/>
          </p:nvSpPr>
          <p:spPr bwMode="auto">
            <a:xfrm>
              <a:off x="587" y="86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1" name="Oval 7"/>
            <p:cNvSpPr>
              <a:spLocks noChangeArrowheads="1"/>
            </p:cNvSpPr>
            <p:nvPr/>
          </p:nvSpPr>
          <p:spPr bwMode="auto">
            <a:xfrm>
              <a:off x="746" y="92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2" name="Oval 8"/>
            <p:cNvSpPr>
              <a:spLocks noChangeArrowheads="1"/>
            </p:cNvSpPr>
            <p:nvPr/>
          </p:nvSpPr>
          <p:spPr bwMode="auto">
            <a:xfrm>
              <a:off x="779" y="96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3" name="Oval 9"/>
            <p:cNvSpPr>
              <a:spLocks noChangeArrowheads="1"/>
            </p:cNvSpPr>
            <p:nvPr/>
          </p:nvSpPr>
          <p:spPr bwMode="auto">
            <a:xfrm>
              <a:off x="554" y="102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4" name="Oval 10"/>
            <p:cNvSpPr>
              <a:spLocks noChangeArrowheads="1"/>
            </p:cNvSpPr>
            <p:nvPr/>
          </p:nvSpPr>
          <p:spPr bwMode="auto">
            <a:xfrm>
              <a:off x="587" y="105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5" name="Oval 11"/>
            <p:cNvSpPr>
              <a:spLocks noChangeArrowheads="1"/>
            </p:cNvSpPr>
            <p:nvPr/>
          </p:nvSpPr>
          <p:spPr bwMode="auto">
            <a:xfrm>
              <a:off x="746" y="112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6" name="Oval 12"/>
            <p:cNvSpPr>
              <a:spLocks noChangeArrowheads="1"/>
            </p:cNvSpPr>
            <p:nvPr/>
          </p:nvSpPr>
          <p:spPr bwMode="auto">
            <a:xfrm>
              <a:off x="779" y="115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7" name="Oval 13"/>
            <p:cNvSpPr>
              <a:spLocks noChangeArrowheads="1"/>
            </p:cNvSpPr>
            <p:nvPr/>
          </p:nvSpPr>
          <p:spPr bwMode="auto">
            <a:xfrm>
              <a:off x="554" y="121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8" name="Oval 14"/>
            <p:cNvSpPr>
              <a:spLocks noChangeArrowheads="1"/>
            </p:cNvSpPr>
            <p:nvPr/>
          </p:nvSpPr>
          <p:spPr bwMode="auto">
            <a:xfrm>
              <a:off x="587" y="124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9" name="Oval 15"/>
            <p:cNvSpPr>
              <a:spLocks noChangeArrowheads="1"/>
            </p:cNvSpPr>
            <p:nvPr/>
          </p:nvSpPr>
          <p:spPr bwMode="auto">
            <a:xfrm>
              <a:off x="746" y="131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0" name="Oval 16"/>
            <p:cNvSpPr>
              <a:spLocks noChangeArrowheads="1"/>
            </p:cNvSpPr>
            <p:nvPr/>
          </p:nvSpPr>
          <p:spPr bwMode="auto">
            <a:xfrm>
              <a:off x="779" y="134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1" name="Oval 17"/>
            <p:cNvSpPr>
              <a:spLocks noChangeArrowheads="1"/>
            </p:cNvSpPr>
            <p:nvPr/>
          </p:nvSpPr>
          <p:spPr bwMode="auto">
            <a:xfrm>
              <a:off x="554" y="140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2" name="Oval 18"/>
            <p:cNvSpPr>
              <a:spLocks noChangeArrowheads="1"/>
            </p:cNvSpPr>
            <p:nvPr/>
          </p:nvSpPr>
          <p:spPr bwMode="auto">
            <a:xfrm>
              <a:off x="587" y="144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3" name="Oval 19"/>
            <p:cNvSpPr>
              <a:spLocks noChangeArrowheads="1"/>
            </p:cNvSpPr>
            <p:nvPr/>
          </p:nvSpPr>
          <p:spPr bwMode="auto">
            <a:xfrm>
              <a:off x="746" y="150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4" name="Oval 20"/>
            <p:cNvSpPr>
              <a:spLocks noChangeArrowheads="1"/>
            </p:cNvSpPr>
            <p:nvPr/>
          </p:nvSpPr>
          <p:spPr bwMode="auto">
            <a:xfrm>
              <a:off x="779" y="153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5" name="Oval 21"/>
            <p:cNvSpPr>
              <a:spLocks noChangeArrowheads="1"/>
            </p:cNvSpPr>
            <p:nvPr/>
          </p:nvSpPr>
          <p:spPr bwMode="auto">
            <a:xfrm>
              <a:off x="554" y="160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6" name="Oval 22"/>
            <p:cNvSpPr>
              <a:spLocks noChangeArrowheads="1"/>
            </p:cNvSpPr>
            <p:nvPr/>
          </p:nvSpPr>
          <p:spPr bwMode="auto">
            <a:xfrm>
              <a:off x="587" y="163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7" name="Oval 23"/>
            <p:cNvSpPr>
              <a:spLocks noChangeArrowheads="1"/>
            </p:cNvSpPr>
            <p:nvPr/>
          </p:nvSpPr>
          <p:spPr bwMode="auto">
            <a:xfrm>
              <a:off x="746" y="169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8" name="Oval 24"/>
            <p:cNvSpPr>
              <a:spLocks noChangeArrowheads="1"/>
            </p:cNvSpPr>
            <p:nvPr/>
          </p:nvSpPr>
          <p:spPr bwMode="auto">
            <a:xfrm>
              <a:off x="779" y="172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9" name="Oval 25"/>
            <p:cNvSpPr>
              <a:spLocks noChangeArrowheads="1"/>
            </p:cNvSpPr>
            <p:nvPr/>
          </p:nvSpPr>
          <p:spPr bwMode="auto">
            <a:xfrm>
              <a:off x="554" y="179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0" name="Oval 26"/>
            <p:cNvSpPr>
              <a:spLocks noChangeArrowheads="1"/>
            </p:cNvSpPr>
            <p:nvPr/>
          </p:nvSpPr>
          <p:spPr bwMode="auto">
            <a:xfrm>
              <a:off x="587" y="182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1" name="Oval 27"/>
            <p:cNvSpPr>
              <a:spLocks noChangeArrowheads="1"/>
            </p:cNvSpPr>
            <p:nvPr/>
          </p:nvSpPr>
          <p:spPr bwMode="auto">
            <a:xfrm>
              <a:off x="746" y="188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2" name="Oval 28"/>
            <p:cNvSpPr>
              <a:spLocks noChangeArrowheads="1"/>
            </p:cNvSpPr>
            <p:nvPr/>
          </p:nvSpPr>
          <p:spPr bwMode="auto">
            <a:xfrm>
              <a:off x="779" y="192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3" name="Oval 29"/>
            <p:cNvSpPr>
              <a:spLocks noChangeArrowheads="1"/>
            </p:cNvSpPr>
            <p:nvPr/>
          </p:nvSpPr>
          <p:spPr bwMode="auto">
            <a:xfrm>
              <a:off x="554" y="198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4" name="Oval 30"/>
            <p:cNvSpPr>
              <a:spLocks noChangeArrowheads="1"/>
            </p:cNvSpPr>
            <p:nvPr/>
          </p:nvSpPr>
          <p:spPr bwMode="auto">
            <a:xfrm>
              <a:off x="587" y="201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5" name="Oval 31"/>
            <p:cNvSpPr>
              <a:spLocks noChangeArrowheads="1"/>
            </p:cNvSpPr>
            <p:nvPr/>
          </p:nvSpPr>
          <p:spPr bwMode="auto">
            <a:xfrm>
              <a:off x="746" y="208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6" name="Oval 32"/>
            <p:cNvSpPr>
              <a:spLocks noChangeArrowheads="1"/>
            </p:cNvSpPr>
            <p:nvPr/>
          </p:nvSpPr>
          <p:spPr bwMode="auto">
            <a:xfrm>
              <a:off x="779" y="211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7" name="Oval 33"/>
            <p:cNvSpPr>
              <a:spLocks noChangeArrowheads="1"/>
            </p:cNvSpPr>
            <p:nvPr/>
          </p:nvSpPr>
          <p:spPr bwMode="auto">
            <a:xfrm>
              <a:off x="554" y="217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8" name="Oval 34"/>
            <p:cNvSpPr>
              <a:spLocks noChangeArrowheads="1"/>
            </p:cNvSpPr>
            <p:nvPr/>
          </p:nvSpPr>
          <p:spPr bwMode="auto">
            <a:xfrm>
              <a:off x="587" y="220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7" name="Group 35"/>
          <p:cNvGrpSpPr>
            <a:grpSpLocks/>
          </p:cNvGrpSpPr>
          <p:nvPr/>
        </p:nvGrpSpPr>
        <p:grpSpPr bwMode="auto">
          <a:xfrm>
            <a:off x="1847851" y="3608388"/>
            <a:ext cx="1236663" cy="2773362"/>
            <a:chOff x="204" y="2273"/>
            <a:chExt cx="779" cy="1747"/>
          </a:xfrm>
        </p:grpSpPr>
        <p:sp>
          <p:nvSpPr>
            <p:cNvPr id="28903" name="Text Box 36"/>
            <p:cNvSpPr txBox="1">
              <a:spLocks noChangeArrowheads="1"/>
            </p:cNvSpPr>
            <p:nvPr/>
          </p:nvSpPr>
          <p:spPr bwMode="auto">
            <a:xfrm rot="-5400000">
              <a:off x="-133" y="299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dirty="0">
                  <a:solidFill>
                    <a:srgbClr val="00CC66"/>
                  </a:solidFill>
                  <a:cs typeface="+mn-cs"/>
                </a:rPr>
                <a:t>Memory</a:t>
              </a:r>
            </a:p>
          </p:txBody>
        </p:sp>
        <p:sp>
          <p:nvSpPr>
            <p:cNvPr id="28904" name="Oval 37"/>
            <p:cNvSpPr>
              <a:spLocks noChangeArrowheads="1"/>
            </p:cNvSpPr>
            <p:nvPr/>
          </p:nvSpPr>
          <p:spPr bwMode="auto">
            <a:xfrm>
              <a:off x="746" y="227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5" name="Oval 38"/>
            <p:cNvSpPr>
              <a:spLocks noChangeArrowheads="1"/>
            </p:cNvSpPr>
            <p:nvPr/>
          </p:nvSpPr>
          <p:spPr bwMode="auto">
            <a:xfrm>
              <a:off x="779" y="230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6" name="Oval 39"/>
            <p:cNvSpPr>
              <a:spLocks noChangeArrowheads="1"/>
            </p:cNvSpPr>
            <p:nvPr/>
          </p:nvSpPr>
          <p:spPr bwMode="auto">
            <a:xfrm>
              <a:off x="554" y="235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7" name="Oval 40"/>
            <p:cNvSpPr>
              <a:spLocks noChangeArrowheads="1"/>
            </p:cNvSpPr>
            <p:nvPr/>
          </p:nvSpPr>
          <p:spPr bwMode="auto">
            <a:xfrm>
              <a:off x="587" y="239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8" name="Oval 41"/>
            <p:cNvSpPr>
              <a:spLocks noChangeArrowheads="1"/>
            </p:cNvSpPr>
            <p:nvPr/>
          </p:nvSpPr>
          <p:spPr bwMode="auto">
            <a:xfrm>
              <a:off x="746" y="245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9" name="Oval 42"/>
            <p:cNvSpPr>
              <a:spLocks noChangeArrowheads="1"/>
            </p:cNvSpPr>
            <p:nvPr/>
          </p:nvSpPr>
          <p:spPr bwMode="auto">
            <a:xfrm>
              <a:off x="779" y="248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0" name="Oval 43"/>
            <p:cNvSpPr>
              <a:spLocks noChangeArrowheads="1"/>
            </p:cNvSpPr>
            <p:nvPr/>
          </p:nvSpPr>
          <p:spPr bwMode="auto">
            <a:xfrm>
              <a:off x="554" y="255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1" name="Oval 44"/>
            <p:cNvSpPr>
              <a:spLocks noChangeArrowheads="1"/>
            </p:cNvSpPr>
            <p:nvPr/>
          </p:nvSpPr>
          <p:spPr bwMode="auto">
            <a:xfrm>
              <a:off x="587" y="258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2" name="Oval 45"/>
            <p:cNvSpPr>
              <a:spLocks noChangeArrowheads="1"/>
            </p:cNvSpPr>
            <p:nvPr/>
          </p:nvSpPr>
          <p:spPr bwMode="auto">
            <a:xfrm>
              <a:off x="746" y="264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3" name="Oval 46"/>
            <p:cNvSpPr>
              <a:spLocks noChangeArrowheads="1"/>
            </p:cNvSpPr>
            <p:nvPr/>
          </p:nvSpPr>
          <p:spPr bwMode="auto">
            <a:xfrm>
              <a:off x="779" y="267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4" name="Oval 47"/>
            <p:cNvSpPr>
              <a:spLocks noChangeArrowheads="1"/>
            </p:cNvSpPr>
            <p:nvPr/>
          </p:nvSpPr>
          <p:spPr bwMode="auto">
            <a:xfrm>
              <a:off x="554" y="274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5" name="Oval 48"/>
            <p:cNvSpPr>
              <a:spLocks noChangeArrowheads="1"/>
            </p:cNvSpPr>
            <p:nvPr/>
          </p:nvSpPr>
          <p:spPr bwMode="auto">
            <a:xfrm>
              <a:off x="587" y="277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6" name="Oval 49"/>
            <p:cNvSpPr>
              <a:spLocks noChangeArrowheads="1"/>
            </p:cNvSpPr>
            <p:nvPr/>
          </p:nvSpPr>
          <p:spPr bwMode="auto">
            <a:xfrm>
              <a:off x="746" y="283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7" name="Oval 50"/>
            <p:cNvSpPr>
              <a:spLocks noChangeArrowheads="1"/>
            </p:cNvSpPr>
            <p:nvPr/>
          </p:nvSpPr>
          <p:spPr bwMode="auto">
            <a:xfrm>
              <a:off x="779" y="287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8" name="Oval 51"/>
            <p:cNvSpPr>
              <a:spLocks noChangeArrowheads="1"/>
            </p:cNvSpPr>
            <p:nvPr/>
          </p:nvSpPr>
          <p:spPr bwMode="auto">
            <a:xfrm>
              <a:off x="554" y="293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9" name="Oval 52"/>
            <p:cNvSpPr>
              <a:spLocks noChangeArrowheads="1"/>
            </p:cNvSpPr>
            <p:nvPr/>
          </p:nvSpPr>
          <p:spPr bwMode="auto">
            <a:xfrm>
              <a:off x="587" y="296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0" name="Oval 53"/>
            <p:cNvSpPr>
              <a:spLocks noChangeArrowheads="1"/>
            </p:cNvSpPr>
            <p:nvPr/>
          </p:nvSpPr>
          <p:spPr bwMode="auto">
            <a:xfrm>
              <a:off x="746"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1" name="Oval 54"/>
            <p:cNvSpPr>
              <a:spLocks noChangeArrowheads="1"/>
            </p:cNvSpPr>
            <p:nvPr/>
          </p:nvSpPr>
          <p:spPr bwMode="auto">
            <a:xfrm>
              <a:off x="779"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2" name="Oval 55"/>
            <p:cNvSpPr>
              <a:spLocks noChangeArrowheads="1"/>
            </p:cNvSpPr>
            <p:nvPr/>
          </p:nvSpPr>
          <p:spPr bwMode="auto">
            <a:xfrm>
              <a:off x="554" y="312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3" name="Oval 56"/>
            <p:cNvSpPr>
              <a:spLocks noChangeArrowheads="1"/>
            </p:cNvSpPr>
            <p:nvPr/>
          </p:nvSpPr>
          <p:spPr bwMode="auto">
            <a:xfrm>
              <a:off x="587" y="315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4" name="Oval 57"/>
            <p:cNvSpPr>
              <a:spLocks noChangeArrowheads="1"/>
            </p:cNvSpPr>
            <p:nvPr/>
          </p:nvSpPr>
          <p:spPr bwMode="auto">
            <a:xfrm>
              <a:off x="746" y="322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5" name="Oval 58"/>
            <p:cNvSpPr>
              <a:spLocks noChangeArrowheads="1"/>
            </p:cNvSpPr>
            <p:nvPr/>
          </p:nvSpPr>
          <p:spPr bwMode="auto">
            <a:xfrm>
              <a:off x="779" y="325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6" name="Oval 59"/>
            <p:cNvSpPr>
              <a:spLocks noChangeArrowheads="1"/>
            </p:cNvSpPr>
            <p:nvPr/>
          </p:nvSpPr>
          <p:spPr bwMode="auto">
            <a:xfrm>
              <a:off x="554" y="331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7" name="Oval 60"/>
            <p:cNvSpPr>
              <a:spLocks noChangeArrowheads="1"/>
            </p:cNvSpPr>
            <p:nvPr/>
          </p:nvSpPr>
          <p:spPr bwMode="auto">
            <a:xfrm>
              <a:off x="587" y="335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8" name="Oval 61"/>
            <p:cNvSpPr>
              <a:spLocks noChangeArrowheads="1"/>
            </p:cNvSpPr>
            <p:nvPr/>
          </p:nvSpPr>
          <p:spPr bwMode="auto">
            <a:xfrm>
              <a:off x="746" y="341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9" name="Oval 62"/>
            <p:cNvSpPr>
              <a:spLocks noChangeArrowheads="1"/>
            </p:cNvSpPr>
            <p:nvPr/>
          </p:nvSpPr>
          <p:spPr bwMode="auto">
            <a:xfrm>
              <a:off x="779" y="344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0" name="Oval 63"/>
            <p:cNvSpPr>
              <a:spLocks noChangeArrowheads="1"/>
            </p:cNvSpPr>
            <p:nvPr/>
          </p:nvSpPr>
          <p:spPr bwMode="auto">
            <a:xfrm>
              <a:off x="554" y="351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1" name="Oval 64"/>
            <p:cNvSpPr>
              <a:spLocks noChangeArrowheads="1"/>
            </p:cNvSpPr>
            <p:nvPr/>
          </p:nvSpPr>
          <p:spPr bwMode="auto">
            <a:xfrm>
              <a:off x="587" y="354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2" name="Oval 65"/>
            <p:cNvSpPr>
              <a:spLocks noChangeArrowheads="1"/>
            </p:cNvSpPr>
            <p:nvPr/>
          </p:nvSpPr>
          <p:spPr bwMode="auto">
            <a:xfrm>
              <a:off x="746" y="360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3" name="Oval 66"/>
            <p:cNvSpPr>
              <a:spLocks noChangeArrowheads="1"/>
            </p:cNvSpPr>
            <p:nvPr/>
          </p:nvSpPr>
          <p:spPr bwMode="auto">
            <a:xfrm>
              <a:off x="779" y="363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4" name="Oval 67"/>
            <p:cNvSpPr>
              <a:spLocks noChangeArrowheads="1"/>
            </p:cNvSpPr>
            <p:nvPr/>
          </p:nvSpPr>
          <p:spPr bwMode="auto">
            <a:xfrm>
              <a:off x="554" y="370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5" name="Oval 68"/>
            <p:cNvSpPr>
              <a:spLocks noChangeArrowheads="1"/>
            </p:cNvSpPr>
            <p:nvPr/>
          </p:nvSpPr>
          <p:spPr bwMode="auto">
            <a:xfrm>
              <a:off x="587" y="373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6" name="Oval 69"/>
            <p:cNvSpPr>
              <a:spLocks noChangeArrowheads="1"/>
            </p:cNvSpPr>
            <p:nvPr/>
          </p:nvSpPr>
          <p:spPr bwMode="auto">
            <a:xfrm>
              <a:off x="746" y="379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7" name="Oval 70"/>
            <p:cNvSpPr>
              <a:spLocks noChangeArrowheads="1"/>
            </p:cNvSpPr>
            <p:nvPr/>
          </p:nvSpPr>
          <p:spPr bwMode="auto">
            <a:xfrm>
              <a:off x="779" y="383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678" name="Line 137"/>
          <p:cNvSpPr>
            <a:spLocks noChangeShapeType="1"/>
          </p:cNvSpPr>
          <p:nvPr/>
        </p:nvSpPr>
        <p:spPr bwMode="auto">
          <a:xfrm>
            <a:off x="3143250" y="591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9" name="Line 138"/>
          <p:cNvSpPr>
            <a:spLocks noChangeShapeType="1"/>
          </p:cNvSpPr>
          <p:nvPr/>
        </p:nvSpPr>
        <p:spPr bwMode="auto">
          <a:xfrm>
            <a:off x="3143250" y="561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0" name="Line 139"/>
          <p:cNvSpPr>
            <a:spLocks noChangeShapeType="1"/>
          </p:cNvSpPr>
          <p:nvPr/>
        </p:nvSpPr>
        <p:spPr bwMode="auto">
          <a:xfrm>
            <a:off x="3143250" y="3938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1" name="Line 140"/>
          <p:cNvSpPr>
            <a:spLocks noChangeShapeType="1"/>
          </p:cNvSpPr>
          <p:nvPr/>
        </p:nvSpPr>
        <p:spPr bwMode="auto">
          <a:xfrm>
            <a:off x="3143250" y="5157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2" name="Line 142"/>
          <p:cNvSpPr>
            <a:spLocks noChangeShapeType="1"/>
          </p:cNvSpPr>
          <p:nvPr/>
        </p:nvSpPr>
        <p:spPr bwMode="auto">
          <a:xfrm>
            <a:off x="3143250" y="622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3" name="Line 143"/>
          <p:cNvSpPr>
            <a:spLocks noChangeShapeType="1"/>
          </p:cNvSpPr>
          <p:nvPr/>
        </p:nvSpPr>
        <p:spPr bwMode="auto">
          <a:xfrm>
            <a:off x="3143250" y="576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4" name="Line 144"/>
          <p:cNvSpPr>
            <a:spLocks noChangeShapeType="1"/>
          </p:cNvSpPr>
          <p:nvPr/>
        </p:nvSpPr>
        <p:spPr bwMode="auto">
          <a:xfrm>
            <a:off x="3143250" y="150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5" name="Line 145"/>
          <p:cNvSpPr>
            <a:spLocks noChangeShapeType="1"/>
          </p:cNvSpPr>
          <p:nvPr/>
        </p:nvSpPr>
        <p:spPr bwMode="auto">
          <a:xfrm>
            <a:off x="3143250" y="165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6" name="Line 146"/>
          <p:cNvSpPr>
            <a:spLocks noChangeShapeType="1"/>
          </p:cNvSpPr>
          <p:nvPr/>
        </p:nvSpPr>
        <p:spPr bwMode="auto">
          <a:xfrm>
            <a:off x="3143250" y="180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7" name="Line 147"/>
          <p:cNvSpPr>
            <a:spLocks noChangeShapeType="1"/>
          </p:cNvSpPr>
          <p:nvPr/>
        </p:nvSpPr>
        <p:spPr bwMode="auto">
          <a:xfrm>
            <a:off x="3143250" y="195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8" name="Line 148"/>
          <p:cNvSpPr>
            <a:spLocks noChangeShapeType="1"/>
          </p:cNvSpPr>
          <p:nvPr/>
        </p:nvSpPr>
        <p:spPr bwMode="auto">
          <a:xfrm>
            <a:off x="3143250" y="226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9" name="Line 149"/>
          <p:cNvSpPr>
            <a:spLocks noChangeShapeType="1"/>
          </p:cNvSpPr>
          <p:nvPr/>
        </p:nvSpPr>
        <p:spPr bwMode="auto">
          <a:xfrm>
            <a:off x="3143250" y="241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0" name="Line 150"/>
          <p:cNvSpPr>
            <a:spLocks noChangeShapeType="1"/>
          </p:cNvSpPr>
          <p:nvPr/>
        </p:nvSpPr>
        <p:spPr bwMode="auto">
          <a:xfrm>
            <a:off x="3143250" y="2566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1" name="Line 151"/>
          <p:cNvSpPr>
            <a:spLocks noChangeShapeType="1"/>
          </p:cNvSpPr>
          <p:nvPr/>
        </p:nvSpPr>
        <p:spPr bwMode="auto">
          <a:xfrm>
            <a:off x="3143250" y="2719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2" name="Line 152"/>
          <p:cNvSpPr>
            <a:spLocks noChangeShapeType="1"/>
          </p:cNvSpPr>
          <p:nvPr/>
        </p:nvSpPr>
        <p:spPr bwMode="auto">
          <a:xfrm>
            <a:off x="3143250" y="2871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3" name="Line 153"/>
          <p:cNvSpPr>
            <a:spLocks noChangeShapeType="1"/>
          </p:cNvSpPr>
          <p:nvPr/>
        </p:nvSpPr>
        <p:spPr bwMode="auto">
          <a:xfrm>
            <a:off x="3143250" y="3024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4" name="Line 154"/>
          <p:cNvSpPr>
            <a:spLocks noChangeShapeType="1"/>
          </p:cNvSpPr>
          <p:nvPr/>
        </p:nvSpPr>
        <p:spPr bwMode="auto">
          <a:xfrm>
            <a:off x="3143250" y="33337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5" name="Line 155"/>
          <p:cNvSpPr>
            <a:spLocks noChangeShapeType="1"/>
          </p:cNvSpPr>
          <p:nvPr/>
        </p:nvSpPr>
        <p:spPr bwMode="auto">
          <a:xfrm>
            <a:off x="3143250" y="3176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6" name="Line 156"/>
          <p:cNvSpPr>
            <a:spLocks noChangeShapeType="1"/>
          </p:cNvSpPr>
          <p:nvPr/>
        </p:nvSpPr>
        <p:spPr bwMode="auto">
          <a:xfrm>
            <a:off x="3143250" y="3786188"/>
            <a:ext cx="52847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7" name="Line 157"/>
          <p:cNvSpPr>
            <a:spLocks noChangeShapeType="1"/>
          </p:cNvSpPr>
          <p:nvPr/>
        </p:nvSpPr>
        <p:spPr bwMode="auto">
          <a:xfrm>
            <a:off x="3143250" y="4090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8" name="Line 158"/>
          <p:cNvSpPr>
            <a:spLocks noChangeShapeType="1"/>
          </p:cNvSpPr>
          <p:nvPr/>
        </p:nvSpPr>
        <p:spPr bwMode="auto">
          <a:xfrm>
            <a:off x="3143250" y="4395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9" name="Line 159"/>
          <p:cNvSpPr>
            <a:spLocks noChangeShapeType="1"/>
          </p:cNvSpPr>
          <p:nvPr/>
        </p:nvSpPr>
        <p:spPr bwMode="auto">
          <a:xfrm>
            <a:off x="3143250" y="4548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0" name="Line 160"/>
          <p:cNvSpPr>
            <a:spLocks noChangeShapeType="1"/>
          </p:cNvSpPr>
          <p:nvPr/>
        </p:nvSpPr>
        <p:spPr bwMode="auto">
          <a:xfrm>
            <a:off x="3143250" y="4700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1" name="Line 161"/>
          <p:cNvSpPr>
            <a:spLocks noChangeShapeType="1"/>
          </p:cNvSpPr>
          <p:nvPr/>
        </p:nvSpPr>
        <p:spPr bwMode="auto">
          <a:xfrm>
            <a:off x="3143250" y="607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2" name="Line 162"/>
          <p:cNvSpPr>
            <a:spLocks noChangeShapeType="1"/>
          </p:cNvSpPr>
          <p:nvPr/>
        </p:nvSpPr>
        <p:spPr bwMode="auto">
          <a:xfrm>
            <a:off x="3143250" y="4852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3" name="Line 163"/>
          <p:cNvSpPr>
            <a:spLocks noChangeShapeType="1"/>
          </p:cNvSpPr>
          <p:nvPr/>
        </p:nvSpPr>
        <p:spPr bwMode="auto">
          <a:xfrm>
            <a:off x="3143250" y="4243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4" name="Line 164"/>
          <p:cNvSpPr>
            <a:spLocks noChangeShapeType="1"/>
          </p:cNvSpPr>
          <p:nvPr/>
        </p:nvSpPr>
        <p:spPr bwMode="auto">
          <a:xfrm>
            <a:off x="3143250" y="210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5" name="Line 165"/>
          <p:cNvSpPr>
            <a:spLocks noChangeShapeType="1"/>
          </p:cNvSpPr>
          <p:nvPr/>
        </p:nvSpPr>
        <p:spPr bwMode="auto">
          <a:xfrm>
            <a:off x="3143250" y="531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6" name="Line 166"/>
          <p:cNvSpPr>
            <a:spLocks noChangeShapeType="1"/>
          </p:cNvSpPr>
          <p:nvPr/>
        </p:nvSpPr>
        <p:spPr bwMode="auto">
          <a:xfrm>
            <a:off x="3143250" y="546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7" name="Line 168"/>
          <p:cNvSpPr>
            <a:spLocks noChangeShapeType="1"/>
          </p:cNvSpPr>
          <p:nvPr/>
        </p:nvSpPr>
        <p:spPr bwMode="auto">
          <a:xfrm>
            <a:off x="3143250" y="3625850"/>
            <a:ext cx="1733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auto">
              <a:spcBef>
                <a:spcPts val="0"/>
              </a:spcBef>
              <a:spcAft>
                <a:spcPts val="0"/>
              </a:spcAft>
            </a:pPr>
            <a:endParaRPr lang="en-US">
              <a:solidFill>
                <a:prstClr val="black"/>
              </a:solidFill>
              <a:latin typeface="Calibri"/>
              <a:cs typeface="+mn-cs"/>
            </a:endParaRPr>
          </a:p>
        </p:txBody>
      </p:sp>
      <p:sp>
        <p:nvSpPr>
          <p:cNvPr id="28708" name="Oval 169"/>
          <p:cNvSpPr>
            <a:spLocks noChangeArrowheads="1"/>
          </p:cNvSpPr>
          <p:nvPr/>
        </p:nvSpPr>
        <p:spPr bwMode="auto">
          <a:xfrm>
            <a:off x="4616451" y="2573338"/>
            <a:ext cx="4583113" cy="1866900"/>
          </a:xfrm>
          <a:prstGeom prst="ellipse">
            <a:avLst/>
          </a:prstGeom>
          <a:solidFill>
            <a:schemeClr val="bg1"/>
          </a:solidFill>
          <a:ln w="9525">
            <a:solidFill>
              <a:schemeClr val="tx1"/>
            </a:solidFill>
            <a:round/>
            <a:headEnd/>
            <a:tailEnd/>
          </a:ln>
        </p:spPr>
        <p:txBody>
          <a:bodyPr wrap="none" anchor="ctr"/>
          <a:lstStyle/>
          <a:p>
            <a:pPr algn="ctr" fontAlgn="auto">
              <a:spcBef>
                <a:spcPts val="0"/>
              </a:spcBef>
              <a:spcAft>
                <a:spcPts val="0"/>
              </a:spcAft>
            </a:pPr>
            <a:endParaRPr lang="en-US" sz="4000" b="1" u="sng">
              <a:solidFill>
                <a:srgbClr val="003399"/>
              </a:solidFill>
              <a:latin typeface="Calibri"/>
              <a:cs typeface="+mn-cs"/>
            </a:endParaRPr>
          </a:p>
        </p:txBody>
      </p:sp>
      <p:sp>
        <p:nvSpPr>
          <p:cNvPr id="28709" name="Line 170"/>
          <p:cNvSpPr>
            <a:spLocks noChangeShapeType="1"/>
          </p:cNvSpPr>
          <p:nvPr/>
        </p:nvSpPr>
        <p:spPr bwMode="auto">
          <a:xfrm flipV="1">
            <a:off x="5972176" y="3417889"/>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0" name="Line 171"/>
          <p:cNvSpPr>
            <a:spLocks noChangeShapeType="1"/>
          </p:cNvSpPr>
          <p:nvPr/>
        </p:nvSpPr>
        <p:spPr bwMode="auto">
          <a:xfrm>
            <a:off x="5972176" y="3498851"/>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1" name="Line 172"/>
          <p:cNvSpPr>
            <a:spLocks noChangeShapeType="1"/>
          </p:cNvSpPr>
          <p:nvPr/>
        </p:nvSpPr>
        <p:spPr bwMode="auto">
          <a:xfrm flipV="1">
            <a:off x="6661150" y="3246438"/>
            <a:ext cx="139700" cy="157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2" name="Line 173"/>
          <p:cNvSpPr>
            <a:spLocks noChangeShapeType="1"/>
          </p:cNvSpPr>
          <p:nvPr/>
        </p:nvSpPr>
        <p:spPr bwMode="auto">
          <a:xfrm flipV="1">
            <a:off x="6662738" y="3384550"/>
            <a:ext cx="146050" cy="206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3" name="Line 174"/>
          <p:cNvSpPr>
            <a:spLocks noChangeShapeType="1"/>
          </p:cNvSpPr>
          <p:nvPr/>
        </p:nvSpPr>
        <p:spPr bwMode="auto">
          <a:xfrm>
            <a:off x="6659563" y="3578226"/>
            <a:ext cx="139700" cy="157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4" name="Line 175"/>
          <p:cNvSpPr>
            <a:spLocks noChangeShapeType="1"/>
          </p:cNvSpPr>
          <p:nvPr/>
        </p:nvSpPr>
        <p:spPr bwMode="auto">
          <a:xfrm>
            <a:off x="6661150" y="3576639"/>
            <a:ext cx="146050" cy="20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5" name="Line 176"/>
          <p:cNvSpPr>
            <a:spLocks noChangeShapeType="1"/>
          </p:cNvSpPr>
          <p:nvPr/>
        </p:nvSpPr>
        <p:spPr bwMode="auto">
          <a:xfrm flipV="1">
            <a:off x="7383464" y="3025776"/>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6" name="Line 177"/>
          <p:cNvSpPr>
            <a:spLocks noChangeShapeType="1"/>
          </p:cNvSpPr>
          <p:nvPr/>
        </p:nvSpPr>
        <p:spPr bwMode="auto">
          <a:xfrm flipV="1">
            <a:off x="7383464" y="3152776"/>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7" name="Text Box 178"/>
          <p:cNvSpPr txBox="1">
            <a:spLocks noChangeArrowheads="1"/>
          </p:cNvSpPr>
          <p:nvPr/>
        </p:nvSpPr>
        <p:spPr bwMode="auto">
          <a:xfrm>
            <a:off x="5133975" y="3133725"/>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Ag</a:t>
            </a:r>
          </a:p>
        </p:txBody>
      </p:sp>
      <p:sp>
        <p:nvSpPr>
          <p:cNvPr id="28718" name="Line 179"/>
          <p:cNvSpPr>
            <a:spLocks noChangeShapeType="1"/>
          </p:cNvSpPr>
          <p:nvPr/>
        </p:nvSpPr>
        <p:spPr bwMode="auto">
          <a:xfrm flipV="1">
            <a:off x="7389813" y="3279776"/>
            <a:ext cx="112712" cy="100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19" name="Line 180"/>
          <p:cNvSpPr>
            <a:spLocks noChangeShapeType="1"/>
          </p:cNvSpPr>
          <p:nvPr/>
        </p:nvSpPr>
        <p:spPr bwMode="auto">
          <a:xfrm>
            <a:off x="7389814" y="3379788"/>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0" name="Line 181"/>
          <p:cNvSpPr>
            <a:spLocks noChangeShapeType="1"/>
          </p:cNvSpPr>
          <p:nvPr/>
        </p:nvSpPr>
        <p:spPr bwMode="auto">
          <a:xfrm>
            <a:off x="7383463" y="3573463"/>
            <a:ext cx="112712" cy="100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1" name="Line 182"/>
          <p:cNvSpPr>
            <a:spLocks noChangeShapeType="1"/>
          </p:cNvSpPr>
          <p:nvPr/>
        </p:nvSpPr>
        <p:spPr bwMode="auto">
          <a:xfrm flipV="1">
            <a:off x="7386639" y="3573463"/>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2" name="Line 183"/>
          <p:cNvSpPr>
            <a:spLocks noChangeShapeType="1"/>
          </p:cNvSpPr>
          <p:nvPr/>
        </p:nvSpPr>
        <p:spPr bwMode="auto">
          <a:xfrm>
            <a:off x="7380289" y="3771901"/>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3" name="Line 184"/>
          <p:cNvSpPr>
            <a:spLocks noChangeShapeType="1"/>
          </p:cNvSpPr>
          <p:nvPr/>
        </p:nvSpPr>
        <p:spPr bwMode="auto">
          <a:xfrm>
            <a:off x="7380289" y="3767139"/>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4" name="Oval 185"/>
          <p:cNvSpPr>
            <a:spLocks noChangeArrowheads="1"/>
          </p:cNvSpPr>
          <p:nvPr/>
        </p:nvSpPr>
        <p:spPr bwMode="auto">
          <a:xfrm>
            <a:off x="4870450" y="3317875"/>
            <a:ext cx="376238" cy="350838"/>
          </a:xfrm>
          <a:prstGeom prst="ellipse">
            <a:avLst/>
          </a:prstGeom>
          <a:solidFill>
            <a:srgbClr val="0099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5" name="Oval 186"/>
          <p:cNvSpPr>
            <a:spLocks noChangeArrowheads="1"/>
          </p:cNvSpPr>
          <p:nvPr/>
        </p:nvSpPr>
        <p:spPr bwMode="auto">
          <a:xfrm>
            <a:off x="4922838" y="3367088"/>
            <a:ext cx="303212" cy="271462"/>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6" name="Oval 187"/>
          <p:cNvSpPr>
            <a:spLocks noChangeArrowheads="1"/>
          </p:cNvSpPr>
          <p:nvPr/>
        </p:nvSpPr>
        <p:spPr bwMode="auto">
          <a:xfrm>
            <a:off x="5408613" y="3224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27" name="Oval 188"/>
          <p:cNvSpPr>
            <a:spLocks noChangeArrowheads="1"/>
          </p:cNvSpPr>
          <p:nvPr/>
        </p:nvSpPr>
        <p:spPr bwMode="auto">
          <a:xfrm>
            <a:off x="5532438" y="3355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28" name="Line 189"/>
          <p:cNvSpPr>
            <a:spLocks noChangeShapeType="1"/>
          </p:cNvSpPr>
          <p:nvPr/>
        </p:nvSpPr>
        <p:spPr bwMode="auto">
          <a:xfrm>
            <a:off x="5259388" y="3484563"/>
            <a:ext cx="139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29" name="Oval 190"/>
          <p:cNvSpPr>
            <a:spLocks noChangeArrowheads="1"/>
          </p:cNvSpPr>
          <p:nvPr/>
        </p:nvSpPr>
        <p:spPr bwMode="auto">
          <a:xfrm>
            <a:off x="60960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0" name="Oval 191"/>
          <p:cNvSpPr>
            <a:spLocks noChangeArrowheads="1"/>
          </p:cNvSpPr>
          <p:nvPr/>
        </p:nvSpPr>
        <p:spPr bwMode="auto">
          <a:xfrm>
            <a:off x="62198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1" name="Oval 192"/>
          <p:cNvSpPr>
            <a:spLocks noChangeArrowheads="1"/>
          </p:cNvSpPr>
          <p:nvPr/>
        </p:nvSpPr>
        <p:spPr bwMode="auto">
          <a:xfrm>
            <a:off x="60960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2" name="Oval 193"/>
          <p:cNvSpPr>
            <a:spLocks noChangeArrowheads="1"/>
          </p:cNvSpPr>
          <p:nvPr/>
        </p:nvSpPr>
        <p:spPr bwMode="auto">
          <a:xfrm>
            <a:off x="62198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3" name="Oval 194"/>
          <p:cNvSpPr>
            <a:spLocks noChangeArrowheads="1"/>
          </p:cNvSpPr>
          <p:nvPr/>
        </p:nvSpPr>
        <p:spPr bwMode="auto">
          <a:xfrm>
            <a:off x="6819901" y="29940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4" name="Oval 195"/>
          <p:cNvSpPr>
            <a:spLocks noChangeArrowheads="1"/>
          </p:cNvSpPr>
          <p:nvPr/>
        </p:nvSpPr>
        <p:spPr bwMode="auto">
          <a:xfrm>
            <a:off x="6943726" y="31257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5" name="Oval 196"/>
          <p:cNvSpPr>
            <a:spLocks noChangeArrowheads="1"/>
          </p:cNvSpPr>
          <p:nvPr/>
        </p:nvSpPr>
        <p:spPr bwMode="auto">
          <a:xfrm>
            <a:off x="68199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6" name="Oval 197"/>
          <p:cNvSpPr>
            <a:spLocks noChangeArrowheads="1"/>
          </p:cNvSpPr>
          <p:nvPr/>
        </p:nvSpPr>
        <p:spPr bwMode="auto">
          <a:xfrm>
            <a:off x="69437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7" name="Oval 198"/>
          <p:cNvSpPr>
            <a:spLocks noChangeArrowheads="1"/>
          </p:cNvSpPr>
          <p:nvPr/>
        </p:nvSpPr>
        <p:spPr bwMode="auto">
          <a:xfrm>
            <a:off x="68199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38" name="Oval 199"/>
          <p:cNvSpPr>
            <a:spLocks noChangeArrowheads="1"/>
          </p:cNvSpPr>
          <p:nvPr/>
        </p:nvSpPr>
        <p:spPr bwMode="auto">
          <a:xfrm>
            <a:off x="69437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39" name="Oval 200"/>
          <p:cNvSpPr>
            <a:spLocks noChangeArrowheads="1"/>
          </p:cNvSpPr>
          <p:nvPr/>
        </p:nvSpPr>
        <p:spPr bwMode="auto">
          <a:xfrm>
            <a:off x="6819901" y="34512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0" name="Oval 201"/>
          <p:cNvSpPr>
            <a:spLocks noChangeArrowheads="1"/>
          </p:cNvSpPr>
          <p:nvPr/>
        </p:nvSpPr>
        <p:spPr bwMode="auto">
          <a:xfrm>
            <a:off x="6943726" y="35829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1" name="Oval 202"/>
          <p:cNvSpPr>
            <a:spLocks noChangeArrowheads="1"/>
          </p:cNvSpPr>
          <p:nvPr/>
        </p:nvSpPr>
        <p:spPr bwMode="auto">
          <a:xfrm>
            <a:off x="7526338" y="2690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2" name="Oval 203"/>
          <p:cNvSpPr>
            <a:spLocks noChangeArrowheads="1"/>
          </p:cNvSpPr>
          <p:nvPr/>
        </p:nvSpPr>
        <p:spPr bwMode="auto">
          <a:xfrm>
            <a:off x="7650163" y="2822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3" name="Oval 204"/>
          <p:cNvSpPr>
            <a:spLocks noChangeArrowheads="1"/>
          </p:cNvSpPr>
          <p:nvPr/>
        </p:nvSpPr>
        <p:spPr bwMode="auto">
          <a:xfrm>
            <a:off x="7526338" y="2843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4" name="Oval 205"/>
          <p:cNvSpPr>
            <a:spLocks noChangeArrowheads="1"/>
          </p:cNvSpPr>
          <p:nvPr/>
        </p:nvSpPr>
        <p:spPr bwMode="auto">
          <a:xfrm>
            <a:off x="7650163" y="2974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5" name="Oval 206"/>
          <p:cNvSpPr>
            <a:spLocks noChangeArrowheads="1"/>
          </p:cNvSpPr>
          <p:nvPr/>
        </p:nvSpPr>
        <p:spPr bwMode="auto">
          <a:xfrm>
            <a:off x="7526338" y="2995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6" name="Oval 207"/>
          <p:cNvSpPr>
            <a:spLocks noChangeArrowheads="1"/>
          </p:cNvSpPr>
          <p:nvPr/>
        </p:nvSpPr>
        <p:spPr bwMode="auto">
          <a:xfrm>
            <a:off x="7650163" y="3127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7" name="Oval 208"/>
          <p:cNvSpPr>
            <a:spLocks noChangeArrowheads="1"/>
          </p:cNvSpPr>
          <p:nvPr/>
        </p:nvSpPr>
        <p:spPr bwMode="auto">
          <a:xfrm>
            <a:off x="7526338" y="31480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48" name="Oval 209"/>
          <p:cNvSpPr>
            <a:spLocks noChangeArrowheads="1"/>
          </p:cNvSpPr>
          <p:nvPr/>
        </p:nvSpPr>
        <p:spPr bwMode="auto">
          <a:xfrm>
            <a:off x="7650163" y="32797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49" name="Oval 210"/>
          <p:cNvSpPr>
            <a:spLocks noChangeArrowheads="1"/>
          </p:cNvSpPr>
          <p:nvPr/>
        </p:nvSpPr>
        <p:spPr bwMode="auto">
          <a:xfrm>
            <a:off x="7526338" y="33004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0" name="Oval 211"/>
          <p:cNvSpPr>
            <a:spLocks noChangeArrowheads="1"/>
          </p:cNvSpPr>
          <p:nvPr/>
        </p:nvSpPr>
        <p:spPr bwMode="auto">
          <a:xfrm>
            <a:off x="7650163" y="34321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1" name="Oval 212"/>
          <p:cNvSpPr>
            <a:spLocks noChangeArrowheads="1"/>
          </p:cNvSpPr>
          <p:nvPr/>
        </p:nvSpPr>
        <p:spPr bwMode="auto">
          <a:xfrm>
            <a:off x="7526338" y="3452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2" name="Oval 213"/>
          <p:cNvSpPr>
            <a:spLocks noChangeArrowheads="1"/>
          </p:cNvSpPr>
          <p:nvPr/>
        </p:nvSpPr>
        <p:spPr bwMode="auto">
          <a:xfrm>
            <a:off x="7650163" y="3584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3" name="Oval 214"/>
          <p:cNvSpPr>
            <a:spLocks noChangeArrowheads="1"/>
          </p:cNvSpPr>
          <p:nvPr/>
        </p:nvSpPr>
        <p:spPr bwMode="auto">
          <a:xfrm>
            <a:off x="7526338" y="3605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4" name="Oval 215"/>
          <p:cNvSpPr>
            <a:spLocks noChangeArrowheads="1"/>
          </p:cNvSpPr>
          <p:nvPr/>
        </p:nvSpPr>
        <p:spPr bwMode="auto">
          <a:xfrm>
            <a:off x="7650163" y="3736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5" name="Oval 216"/>
          <p:cNvSpPr>
            <a:spLocks noChangeArrowheads="1"/>
          </p:cNvSpPr>
          <p:nvPr/>
        </p:nvSpPr>
        <p:spPr bwMode="auto">
          <a:xfrm>
            <a:off x="7526338" y="3757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56" name="Oval 217"/>
          <p:cNvSpPr>
            <a:spLocks noChangeArrowheads="1"/>
          </p:cNvSpPr>
          <p:nvPr/>
        </p:nvSpPr>
        <p:spPr bwMode="auto">
          <a:xfrm>
            <a:off x="7650163" y="3889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57" name="Line 218"/>
          <p:cNvSpPr>
            <a:spLocks noChangeShapeType="1"/>
          </p:cNvSpPr>
          <p:nvPr/>
        </p:nvSpPr>
        <p:spPr bwMode="auto">
          <a:xfrm>
            <a:off x="8069263" y="3486150"/>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58" name="Line 219"/>
          <p:cNvSpPr>
            <a:spLocks noChangeShapeType="1"/>
          </p:cNvSpPr>
          <p:nvPr/>
        </p:nvSpPr>
        <p:spPr bwMode="auto">
          <a:xfrm>
            <a:off x="8088313" y="2921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59" name="Text Box 220"/>
          <p:cNvSpPr txBox="1">
            <a:spLocks noChangeArrowheads="1"/>
          </p:cNvSpPr>
          <p:nvPr/>
        </p:nvSpPr>
        <p:spPr bwMode="auto">
          <a:xfrm>
            <a:off x="8093075" y="2786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0" name="Line 221"/>
          <p:cNvSpPr>
            <a:spLocks noChangeShapeType="1"/>
          </p:cNvSpPr>
          <p:nvPr/>
        </p:nvSpPr>
        <p:spPr bwMode="auto">
          <a:xfrm>
            <a:off x="8088313" y="30734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1" name="Text Box 222"/>
          <p:cNvSpPr txBox="1">
            <a:spLocks noChangeArrowheads="1"/>
          </p:cNvSpPr>
          <p:nvPr/>
        </p:nvSpPr>
        <p:spPr bwMode="auto">
          <a:xfrm>
            <a:off x="8093075" y="29384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2" name="Line 223"/>
          <p:cNvSpPr>
            <a:spLocks noChangeShapeType="1"/>
          </p:cNvSpPr>
          <p:nvPr/>
        </p:nvSpPr>
        <p:spPr bwMode="auto">
          <a:xfrm>
            <a:off x="8088313" y="3225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3" name="Text Box 224"/>
          <p:cNvSpPr txBox="1">
            <a:spLocks noChangeArrowheads="1"/>
          </p:cNvSpPr>
          <p:nvPr/>
        </p:nvSpPr>
        <p:spPr bwMode="auto">
          <a:xfrm>
            <a:off x="8093075" y="3090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4" name="Line 225"/>
          <p:cNvSpPr>
            <a:spLocks noChangeShapeType="1"/>
          </p:cNvSpPr>
          <p:nvPr/>
        </p:nvSpPr>
        <p:spPr bwMode="auto">
          <a:xfrm>
            <a:off x="8088313" y="33782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5" name="Text Box 226"/>
          <p:cNvSpPr txBox="1">
            <a:spLocks noChangeArrowheads="1"/>
          </p:cNvSpPr>
          <p:nvPr/>
        </p:nvSpPr>
        <p:spPr bwMode="auto">
          <a:xfrm>
            <a:off x="8093075" y="32432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6" name="Line 227"/>
          <p:cNvSpPr>
            <a:spLocks noChangeShapeType="1"/>
          </p:cNvSpPr>
          <p:nvPr/>
        </p:nvSpPr>
        <p:spPr bwMode="auto">
          <a:xfrm>
            <a:off x="8088313" y="3683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7" name="Text Box 228"/>
          <p:cNvSpPr txBox="1">
            <a:spLocks noChangeArrowheads="1"/>
          </p:cNvSpPr>
          <p:nvPr/>
        </p:nvSpPr>
        <p:spPr bwMode="auto">
          <a:xfrm>
            <a:off x="8093075" y="3548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68" name="Line 229"/>
          <p:cNvSpPr>
            <a:spLocks noChangeShapeType="1"/>
          </p:cNvSpPr>
          <p:nvPr/>
        </p:nvSpPr>
        <p:spPr bwMode="auto">
          <a:xfrm>
            <a:off x="8088313" y="3987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69" name="Text Box 230"/>
          <p:cNvSpPr txBox="1">
            <a:spLocks noChangeArrowheads="1"/>
          </p:cNvSpPr>
          <p:nvPr/>
        </p:nvSpPr>
        <p:spPr bwMode="auto">
          <a:xfrm>
            <a:off x="8093075" y="3852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770" name="Line 231"/>
          <p:cNvSpPr>
            <a:spLocks noChangeShapeType="1"/>
          </p:cNvSpPr>
          <p:nvPr/>
        </p:nvSpPr>
        <p:spPr bwMode="auto">
          <a:xfrm>
            <a:off x="8905876" y="3482975"/>
            <a:ext cx="608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71" name="Oval 233"/>
          <p:cNvSpPr>
            <a:spLocks noChangeArrowheads="1"/>
          </p:cNvSpPr>
          <p:nvPr/>
        </p:nvSpPr>
        <p:spPr bwMode="auto">
          <a:xfrm>
            <a:off x="8377238"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772" name="Group 234"/>
          <p:cNvGrpSpPr>
            <a:grpSpLocks/>
          </p:cNvGrpSpPr>
          <p:nvPr/>
        </p:nvGrpSpPr>
        <p:grpSpPr bwMode="auto">
          <a:xfrm>
            <a:off x="8248650" y="3060700"/>
            <a:ext cx="438150" cy="382588"/>
            <a:chOff x="1836" y="940"/>
            <a:chExt cx="276" cy="241"/>
          </a:xfrm>
        </p:grpSpPr>
        <p:sp>
          <p:nvSpPr>
            <p:cNvPr id="28899" name="Text Box 235"/>
            <p:cNvSpPr txBox="1">
              <a:spLocks noChangeArrowheads="1"/>
            </p:cNvSpPr>
            <p:nvPr/>
          </p:nvSpPr>
          <p:spPr bwMode="auto">
            <a:xfrm>
              <a:off x="1836" y="940"/>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HIV</a:t>
              </a:r>
            </a:p>
          </p:txBody>
        </p:sp>
        <p:sp>
          <p:nvSpPr>
            <p:cNvPr id="28900" name="Oval 236"/>
            <p:cNvSpPr>
              <a:spLocks noChangeArrowheads="1"/>
            </p:cNvSpPr>
            <p:nvPr/>
          </p:nvSpPr>
          <p:spPr bwMode="auto">
            <a:xfrm>
              <a:off x="2005" y="1101"/>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1" name="Oval 237"/>
            <p:cNvSpPr>
              <a:spLocks noChangeArrowheads="1"/>
            </p:cNvSpPr>
            <p:nvPr/>
          </p:nvSpPr>
          <p:spPr bwMode="auto">
            <a:xfrm>
              <a:off x="1961" y="1149"/>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2" name="Oval 238"/>
            <p:cNvSpPr>
              <a:spLocks noChangeArrowheads="1"/>
            </p:cNvSpPr>
            <p:nvPr/>
          </p:nvSpPr>
          <p:spPr bwMode="auto">
            <a:xfrm>
              <a:off x="1871" y="1077"/>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773" name="Oval 239"/>
          <p:cNvSpPr>
            <a:spLocks noChangeArrowheads="1"/>
          </p:cNvSpPr>
          <p:nvPr/>
        </p:nvSpPr>
        <p:spPr bwMode="auto">
          <a:xfrm>
            <a:off x="8588375" y="33178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4" name="Oval 240"/>
          <p:cNvSpPr>
            <a:spLocks noChangeArrowheads="1"/>
          </p:cNvSpPr>
          <p:nvPr/>
        </p:nvSpPr>
        <p:spPr bwMode="auto">
          <a:xfrm>
            <a:off x="8640763" y="33670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5" name="Oval 241"/>
          <p:cNvSpPr>
            <a:spLocks noChangeArrowheads="1"/>
          </p:cNvSpPr>
          <p:nvPr/>
        </p:nvSpPr>
        <p:spPr bwMode="auto">
          <a:xfrm>
            <a:off x="8588375" y="36226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6" name="Oval 242"/>
          <p:cNvSpPr>
            <a:spLocks noChangeArrowheads="1"/>
          </p:cNvSpPr>
          <p:nvPr/>
        </p:nvSpPr>
        <p:spPr bwMode="auto">
          <a:xfrm>
            <a:off x="8640763" y="36718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77" name="Line 243"/>
          <p:cNvSpPr>
            <a:spLocks noChangeShapeType="1"/>
          </p:cNvSpPr>
          <p:nvPr/>
        </p:nvSpPr>
        <p:spPr bwMode="auto">
          <a:xfrm>
            <a:off x="8069263" y="3811588"/>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778" name="Group 244"/>
          <p:cNvGrpSpPr>
            <a:grpSpLocks/>
          </p:cNvGrpSpPr>
          <p:nvPr/>
        </p:nvGrpSpPr>
        <p:grpSpPr bwMode="auto">
          <a:xfrm>
            <a:off x="8659813" y="3468688"/>
            <a:ext cx="254000" cy="76200"/>
            <a:chOff x="2048" y="1128"/>
            <a:chExt cx="160" cy="48"/>
          </a:xfrm>
        </p:grpSpPr>
        <p:sp>
          <p:nvSpPr>
            <p:cNvPr id="28897" name="Freeform 245"/>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8" name="Freeform 246"/>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28779" name="Group 250"/>
          <p:cNvGrpSpPr>
            <a:grpSpLocks/>
          </p:cNvGrpSpPr>
          <p:nvPr/>
        </p:nvGrpSpPr>
        <p:grpSpPr bwMode="auto">
          <a:xfrm>
            <a:off x="8662988" y="3773488"/>
            <a:ext cx="254000" cy="76200"/>
            <a:chOff x="2048" y="1128"/>
            <a:chExt cx="160" cy="48"/>
          </a:xfrm>
        </p:grpSpPr>
        <p:sp>
          <p:nvSpPr>
            <p:cNvPr id="28895" name="Freeform 251"/>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6" name="Freeform 252"/>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28780" name="Oval 71"/>
          <p:cNvSpPr>
            <a:spLocks noChangeArrowheads="1"/>
          </p:cNvSpPr>
          <p:nvPr/>
        </p:nvSpPr>
        <p:spPr bwMode="auto">
          <a:xfrm flipH="1">
            <a:off x="9856789" y="1322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1" name="Oval 72"/>
          <p:cNvSpPr>
            <a:spLocks noChangeArrowheads="1"/>
          </p:cNvSpPr>
          <p:nvPr/>
        </p:nvSpPr>
        <p:spPr bwMode="auto">
          <a:xfrm>
            <a:off x="9877426" y="1371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2" name="Oval 73"/>
          <p:cNvSpPr>
            <a:spLocks noChangeArrowheads="1"/>
          </p:cNvSpPr>
          <p:nvPr/>
        </p:nvSpPr>
        <p:spPr bwMode="auto">
          <a:xfrm flipH="1">
            <a:off x="9551989" y="1474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3" name="Oval 74"/>
          <p:cNvSpPr>
            <a:spLocks noChangeArrowheads="1"/>
          </p:cNvSpPr>
          <p:nvPr/>
        </p:nvSpPr>
        <p:spPr bwMode="auto">
          <a:xfrm flipH="1">
            <a:off x="9572626" y="1524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4" name="Oval 75"/>
          <p:cNvSpPr>
            <a:spLocks noChangeArrowheads="1"/>
          </p:cNvSpPr>
          <p:nvPr/>
        </p:nvSpPr>
        <p:spPr bwMode="auto">
          <a:xfrm flipH="1">
            <a:off x="9856789" y="1627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5" name="Oval 76"/>
          <p:cNvSpPr>
            <a:spLocks noChangeArrowheads="1"/>
          </p:cNvSpPr>
          <p:nvPr/>
        </p:nvSpPr>
        <p:spPr bwMode="auto">
          <a:xfrm flipH="1">
            <a:off x="9877426" y="1676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6" name="Oval 77"/>
          <p:cNvSpPr>
            <a:spLocks noChangeArrowheads="1"/>
          </p:cNvSpPr>
          <p:nvPr/>
        </p:nvSpPr>
        <p:spPr bwMode="auto">
          <a:xfrm flipH="1">
            <a:off x="9551989" y="1779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7" name="Oval 78"/>
          <p:cNvSpPr>
            <a:spLocks noChangeArrowheads="1"/>
          </p:cNvSpPr>
          <p:nvPr/>
        </p:nvSpPr>
        <p:spPr bwMode="auto">
          <a:xfrm flipH="1">
            <a:off x="9572626" y="1828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8" name="Oval 79"/>
          <p:cNvSpPr>
            <a:spLocks noChangeArrowheads="1"/>
          </p:cNvSpPr>
          <p:nvPr/>
        </p:nvSpPr>
        <p:spPr bwMode="auto">
          <a:xfrm flipH="1">
            <a:off x="9856789" y="1931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9" name="Oval 80"/>
          <p:cNvSpPr>
            <a:spLocks noChangeArrowheads="1"/>
          </p:cNvSpPr>
          <p:nvPr/>
        </p:nvSpPr>
        <p:spPr bwMode="auto">
          <a:xfrm flipH="1">
            <a:off x="9877426" y="1981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0" name="Oval 81"/>
          <p:cNvSpPr>
            <a:spLocks noChangeArrowheads="1"/>
          </p:cNvSpPr>
          <p:nvPr/>
        </p:nvSpPr>
        <p:spPr bwMode="auto">
          <a:xfrm flipH="1">
            <a:off x="9551989" y="2084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1" name="Oval 82"/>
          <p:cNvSpPr>
            <a:spLocks noChangeArrowheads="1"/>
          </p:cNvSpPr>
          <p:nvPr/>
        </p:nvSpPr>
        <p:spPr bwMode="auto">
          <a:xfrm flipH="1">
            <a:off x="9572626" y="2133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2" name="Oval 83"/>
          <p:cNvSpPr>
            <a:spLocks noChangeArrowheads="1"/>
          </p:cNvSpPr>
          <p:nvPr/>
        </p:nvSpPr>
        <p:spPr bwMode="auto">
          <a:xfrm flipH="1">
            <a:off x="9856789" y="2236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3" name="Oval 84"/>
          <p:cNvSpPr>
            <a:spLocks noChangeArrowheads="1"/>
          </p:cNvSpPr>
          <p:nvPr/>
        </p:nvSpPr>
        <p:spPr bwMode="auto">
          <a:xfrm flipH="1">
            <a:off x="9877426" y="2286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4" name="Oval 85"/>
          <p:cNvSpPr>
            <a:spLocks noChangeArrowheads="1"/>
          </p:cNvSpPr>
          <p:nvPr/>
        </p:nvSpPr>
        <p:spPr bwMode="auto">
          <a:xfrm flipH="1">
            <a:off x="9551989" y="2389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5" name="Oval 86"/>
          <p:cNvSpPr>
            <a:spLocks noChangeArrowheads="1"/>
          </p:cNvSpPr>
          <p:nvPr/>
        </p:nvSpPr>
        <p:spPr bwMode="auto">
          <a:xfrm flipH="1">
            <a:off x="9572626" y="2438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6" name="Oval 87"/>
          <p:cNvSpPr>
            <a:spLocks noChangeArrowheads="1"/>
          </p:cNvSpPr>
          <p:nvPr/>
        </p:nvSpPr>
        <p:spPr bwMode="auto">
          <a:xfrm flipH="1">
            <a:off x="9856789" y="2541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7" name="Oval 88"/>
          <p:cNvSpPr>
            <a:spLocks noChangeArrowheads="1"/>
          </p:cNvSpPr>
          <p:nvPr/>
        </p:nvSpPr>
        <p:spPr bwMode="auto">
          <a:xfrm flipH="1">
            <a:off x="9877426" y="2590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8" name="Oval 89"/>
          <p:cNvSpPr>
            <a:spLocks noChangeArrowheads="1"/>
          </p:cNvSpPr>
          <p:nvPr/>
        </p:nvSpPr>
        <p:spPr bwMode="auto">
          <a:xfrm flipH="1">
            <a:off x="9551989" y="2693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9" name="Oval 90"/>
          <p:cNvSpPr>
            <a:spLocks noChangeArrowheads="1"/>
          </p:cNvSpPr>
          <p:nvPr/>
        </p:nvSpPr>
        <p:spPr bwMode="auto">
          <a:xfrm flipH="1">
            <a:off x="9572626" y="2743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0" name="Oval 91"/>
          <p:cNvSpPr>
            <a:spLocks noChangeArrowheads="1"/>
          </p:cNvSpPr>
          <p:nvPr/>
        </p:nvSpPr>
        <p:spPr bwMode="auto">
          <a:xfrm flipH="1">
            <a:off x="9856789" y="2846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1" name="Oval 92"/>
          <p:cNvSpPr>
            <a:spLocks noChangeArrowheads="1"/>
          </p:cNvSpPr>
          <p:nvPr/>
        </p:nvSpPr>
        <p:spPr bwMode="auto">
          <a:xfrm flipH="1">
            <a:off x="9877426" y="2895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2" name="Oval 93"/>
          <p:cNvSpPr>
            <a:spLocks noChangeArrowheads="1"/>
          </p:cNvSpPr>
          <p:nvPr/>
        </p:nvSpPr>
        <p:spPr bwMode="auto">
          <a:xfrm flipH="1">
            <a:off x="9551989" y="2998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3" name="Oval 94"/>
          <p:cNvSpPr>
            <a:spLocks noChangeArrowheads="1"/>
          </p:cNvSpPr>
          <p:nvPr/>
        </p:nvSpPr>
        <p:spPr bwMode="auto">
          <a:xfrm flipH="1">
            <a:off x="9572626" y="3048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4" name="Oval 95"/>
          <p:cNvSpPr>
            <a:spLocks noChangeArrowheads="1"/>
          </p:cNvSpPr>
          <p:nvPr/>
        </p:nvSpPr>
        <p:spPr bwMode="auto">
          <a:xfrm flipH="1">
            <a:off x="9856789" y="31511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5" name="Oval 96"/>
          <p:cNvSpPr>
            <a:spLocks noChangeArrowheads="1"/>
          </p:cNvSpPr>
          <p:nvPr/>
        </p:nvSpPr>
        <p:spPr bwMode="auto">
          <a:xfrm flipH="1">
            <a:off x="9877426" y="32004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6" name="Oval 97"/>
          <p:cNvSpPr>
            <a:spLocks noChangeArrowheads="1"/>
          </p:cNvSpPr>
          <p:nvPr/>
        </p:nvSpPr>
        <p:spPr bwMode="auto">
          <a:xfrm flipH="1">
            <a:off x="9551989" y="33035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7" name="Oval 98"/>
          <p:cNvSpPr>
            <a:spLocks noChangeArrowheads="1"/>
          </p:cNvSpPr>
          <p:nvPr/>
        </p:nvSpPr>
        <p:spPr bwMode="auto">
          <a:xfrm flipH="1">
            <a:off x="9572626" y="33528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8" name="Oval 99"/>
          <p:cNvSpPr>
            <a:spLocks noChangeArrowheads="1"/>
          </p:cNvSpPr>
          <p:nvPr/>
        </p:nvSpPr>
        <p:spPr bwMode="auto">
          <a:xfrm flipH="1">
            <a:off x="9856789" y="34559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9" name="Oval 100"/>
          <p:cNvSpPr>
            <a:spLocks noChangeArrowheads="1"/>
          </p:cNvSpPr>
          <p:nvPr/>
        </p:nvSpPr>
        <p:spPr bwMode="auto">
          <a:xfrm flipH="1">
            <a:off x="9877426" y="35052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0" name="Oval 101"/>
          <p:cNvSpPr>
            <a:spLocks noChangeArrowheads="1"/>
          </p:cNvSpPr>
          <p:nvPr/>
        </p:nvSpPr>
        <p:spPr bwMode="auto">
          <a:xfrm flipH="1">
            <a:off x="9551989" y="36083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1" name="Oval 102"/>
          <p:cNvSpPr>
            <a:spLocks noChangeArrowheads="1"/>
          </p:cNvSpPr>
          <p:nvPr/>
        </p:nvSpPr>
        <p:spPr bwMode="auto">
          <a:xfrm flipH="1">
            <a:off x="9572626" y="36576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2" name="Oval 103"/>
          <p:cNvSpPr>
            <a:spLocks noChangeArrowheads="1"/>
          </p:cNvSpPr>
          <p:nvPr/>
        </p:nvSpPr>
        <p:spPr bwMode="auto">
          <a:xfrm flipH="1">
            <a:off x="9856789" y="3744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3" name="Oval 104"/>
          <p:cNvSpPr>
            <a:spLocks noChangeArrowheads="1"/>
          </p:cNvSpPr>
          <p:nvPr/>
        </p:nvSpPr>
        <p:spPr bwMode="auto">
          <a:xfrm flipH="1">
            <a:off x="9877426" y="3794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4" name="Oval 105"/>
          <p:cNvSpPr>
            <a:spLocks noChangeArrowheads="1"/>
          </p:cNvSpPr>
          <p:nvPr/>
        </p:nvSpPr>
        <p:spPr bwMode="auto">
          <a:xfrm flipH="1">
            <a:off x="9551989" y="3897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5" name="Oval 106"/>
          <p:cNvSpPr>
            <a:spLocks noChangeArrowheads="1"/>
          </p:cNvSpPr>
          <p:nvPr/>
        </p:nvSpPr>
        <p:spPr bwMode="auto">
          <a:xfrm flipH="1">
            <a:off x="9572626" y="3946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6" name="Oval 107"/>
          <p:cNvSpPr>
            <a:spLocks noChangeArrowheads="1"/>
          </p:cNvSpPr>
          <p:nvPr/>
        </p:nvSpPr>
        <p:spPr bwMode="auto">
          <a:xfrm flipH="1">
            <a:off x="9856789" y="40497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7" name="Oval 108"/>
          <p:cNvSpPr>
            <a:spLocks noChangeArrowheads="1"/>
          </p:cNvSpPr>
          <p:nvPr/>
        </p:nvSpPr>
        <p:spPr bwMode="auto">
          <a:xfrm flipH="1">
            <a:off x="9877426" y="40989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8" name="Oval 109"/>
          <p:cNvSpPr>
            <a:spLocks noChangeArrowheads="1"/>
          </p:cNvSpPr>
          <p:nvPr/>
        </p:nvSpPr>
        <p:spPr bwMode="auto">
          <a:xfrm flipH="1">
            <a:off x="9551989" y="4202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9" name="Oval 110"/>
          <p:cNvSpPr>
            <a:spLocks noChangeArrowheads="1"/>
          </p:cNvSpPr>
          <p:nvPr/>
        </p:nvSpPr>
        <p:spPr bwMode="auto">
          <a:xfrm flipH="1">
            <a:off x="9572626" y="4251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0" name="Oval 111"/>
          <p:cNvSpPr>
            <a:spLocks noChangeArrowheads="1"/>
          </p:cNvSpPr>
          <p:nvPr/>
        </p:nvSpPr>
        <p:spPr bwMode="auto">
          <a:xfrm flipH="1">
            <a:off x="9856789" y="4354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1" name="Oval 112"/>
          <p:cNvSpPr>
            <a:spLocks noChangeArrowheads="1"/>
          </p:cNvSpPr>
          <p:nvPr/>
        </p:nvSpPr>
        <p:spPr bwMode="auto">
          <a:xfrm flipH="1">
            <a:off x="9877426" y="4403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2" name="Oval 113"/>
          <p:cNvSpPr>
            <a:spLocks noChangeArrowheads="1"/>
          </p:cNvSpPr>
          <p:nvPr/>
        </p:nvSpPr>
        <p:spPr bwMode="auto">
          <a:xfrm flipH="1">
            <a:off x="9551989" y="4506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3" name="Oval 114"/>
          <p:cNvSpPr>
            <a:spLocks noChangeArrowheads="1"/>
          </p:cNvSpPr>
          <p:nvPr/>
        </p:nvSpPr>
        <p:spPr bwMode="auto">
          <a:xfrm flipH="1">
            <a:off x="9572626" y="4556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4" name="Oval 115"/>
          <p:cNvSpPr>
            <a:spLocks noChangeArrowheads="1"/>
          </p:cNvSpPr>
          <p:nvPr/>
        </p:nvSpPr>
        <p:spPr bwMode="auto">
          <a:xfrm flipH="1">
            <a:off x="9856789" y="4659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5" name="Oval 116"/>
          <p:cNvSpPr>
            <a:spLocks noChangeArrowheads="1"/>
          </p:cNvSpPr>
          <p:nvPr/>
        </p:nvSpPr>
        <p:spPr bwMode="auto">
          <a:xfrm flipH="1">
            <a:off x="9877426" y="4708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7" name="Group 299"/>
          <p:cNvGrpSpPr>
            <a:grpSpLocks/>
          </p:cNvGrpSpPr>
          <p:nvPr/>
        </p:nvGrpSpPr>
        <p:grpSpPr bwMode="auto">
          <a:xfrm>
            <a:off x="3143251" y="4811714"/>
            <a:ext cx="6784975" cy="350837"/>
            <a:chOff x="1020" y="3031"/>
            <a:chExt cx="4274" cy="221"/>
          </a:xfrm>
        </p:grpSpPr>
        <p:sp>
          <p:nvSpPr>
            <p:cNvPr id="28891" name="Line 141"/>
            <p:cNvSpPr>
              <a:spLocks noChangeShapeType="1"/>
            </p:cNvSpPr>
            <p:nvPr/>
          </p:nvSpPr>
          <p:spPr bwMode="auto">
            <a:xfrm>
              <a:off x="1020" y="3153"/>
              <a:ext cx="4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892" name="Group 298"/>
            <p:cNvGrpSpPr>
              <a:grpSpLocks/>
            </p:cNvGrpSpPr>
            <p:nvPr/>
          </p:nvGrpSpPr>
          <p:grpSpPr bwMode="auto">
            <a:xfrm>
              <a:off x="5057" y="3031"/>
              <a:ext cx="237" cy="221"/>
              <a:chOff x="5057" y="3031"/>
              <a:chExt cx="237" cy="221"/>
            </a:xfrm>
          </p:grpSpPr>
          <p:sp>
            <p:nvSpPr>
              <p:cNvPr id="28893" name="Oval 117"/>
              <p:cNvSpPr>
                <a:spLocks noChangeArrowheads="1"/>
              </p:cNvSpPr>
              <p:nvPr/>
            </p:nvSpPr>
            <p:spPr bwMode="auto">
              <a:xfrm flipH="1">
                <a:off x="5057"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94" name="Oval 118"/>
              <p:cNvSpPr>
                <a:spLocks noChangeArrowheads="1"/>
              </p:cNvSpPr>
              <p:nvPr/>
            </p:nvSpPr>
            <p:spPr bwMode="auto">
              <a:xfrm flipH="1">
                <a:off x="5070"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sp>
        <p:nvSpPr>
          <p:cNvPr id="28827" name="Oval 119"/>
          <p:cNvSpPr>
            <a:spLocks noChangeArrowheads="1"/>
          </p:cNvSpPr>
          <p:nvPr/>
        </p:nvSpPr>
        <p:spPr bwMode="auto">
          <a:xfrm flipH="1">
            <a:off x="9856789" y="4964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8" name="Oval 120"/>
          <p:cNvSpPr>
            <a:spLocks noChangeArrowheads="1"/>
          </p:cNvSpPr>
          <p:nvPr/>
        </p:nvSpPr>
        <p:spPr bwMode="auto">
          <a:xfrm flipH="1">
            <a:off x="9877426" y="5013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9" name="Oval 121"/>
          <p:cNvSpPr>
            <a:spLocks noChangeArrowheads="1"/>
          </p:cNvSpPr>
          <p:nvPr/>
        </p:nvSpPr>
        <p:spPr bwMode="auto">
          <a:xfrm flipH="1">
            <a:off x="9551989" y="5116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0" name="Oval 122"/>
          <p:cNvSpPr>
            <a:spLocks noChangeArrowheads="1"/>
          </p:cNvSpPr>
          <p:nvPr/>
        </p:nvSpPr>
        <p:spPr bwMode="auto">
          <a:xfrm flipH="1">
            <a:off x="9572626" y="5165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1" name="Oval 123"/>
          <p:cNvSpPr>
            <a:spLocks noChangeArrowheads="1"/>
          </p:cNvSpPr>
          <p:nvPr/>
        </p:nvSpPr>
        <p:spPr bwMode="auto">
          <a:xfrm flipH="1">
            <a:off x="9856789" y="5268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2" name="Oval 124"/>
          <p:cNvSpPr>
            <a:spLocks noChangeArrowheads="1"/>
          </p:cNvSpPr>
          <p:nvPr/>
        </p:nvSpPr>
        <p:spPr bwMode="auto">
          <a:xfrm flipH="1">
            <a:off x="9877426" y="5318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3" name="Oval 125"/>
          <p:cNvSpPr>
            <a:spLocks noChangeArrowheads="1"/>
          </p:cNvSpPr>
          <p:nvPr/>
        </p:nvSpPr>
        <p:spPr bwMode="auto">
          <a:xfrm flipH="1">
            <a:off x="9551989" y="5421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4" name="Oval 126"/>
          <p:cNvSpPr>
            <a:spLocks noChangeArrowheads="1"/>
          </p:cNvSpPr>
          <p:nvPr/>
        </p:nvSpPr>
        <p:spPr bwMode="auto">
          <a:xfrm flipH="1">
            <a:off x="9572626" y="5470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5" name="Oval 127"/>
          <p:cNvSpPr>
            <a:spLocks noChangeArrowheads="1"/>
          </p:cNvSpPr>
          <p:nvPr/>
        </p:nvSpPr>
        <p:spPr bwMode="auto">
          <a:xfrm flipH="1">
            <a:off x="9856789" y="55737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6" name="Oval 128"/>
          <p:cNvSpPr>
            <a:spLocks noChangeArrowheads="1"/>
          </p:cNvSpPr>
          <p:nvPr/>
        </p:nvSpPr>
        <p:spPr bwMode="auto">
          <a:xfrm flipH="1">
            <a:off x="9877426" y="56229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7" name="Oval 129"/>
          <p:cNvSpPr>
            <a:spLocks noChangeArrowheads="1"/>
          </p:cNvSpPr>
          <p:nvPr/>
        </p:nvSpPr>
        <p:spPr bwMode="auto">
          <a:xfrm flipH="1">
            <a:off x="9551989" y="5726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8" name="Oval 130"/>
          <p:cNvSpPr>
            <a:spLocks noChangeArrowheads="1"/>
          </p:cNvSpPr>
          <p:nvPr/>
        </p:nvSpPr>
        <p:spPr bwMode="auto">
          <a:xfrm flipH="1">
            <a:off x="9572626" y="5775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9" name="Oval 131"/>
          <p:cNvSpPr>
            <a:spLocks noChangeArrowheads="1"/>
          </p:cNvSpPr>
          <p:nvPr/>
        </p:nvSpPr>
        <p:spPr bwMode="auto">
          <a:xfrm flipH="1">
            <a:off x="9856789" y="58785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0" name="Oval 132"/>
          <p:cNvSpPr>
            <a:spLocks noChangeArrowheads="1"/>
          </p:cNvSpPr>
          <p:nvPr/>
        </p:nvSpPr>
        <p:spPr bwMode="auto">
          <a:xfrm flipH="1">
            <a:off x="9877426" y="59277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1" name="Oval 133"/>
          <p:cNvSpPr>
            <a:spLocks noChangeArrowheads="1"/>
          </p:cNvSpPr>
          <p:nvPr/>
        </p:nvSpPr>
        <p:spPr bwMode="auto">
          <a:xfrm flipH="1">
            <a:off x="9551989" y="6030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2" name="Oval 134"/>
          <p:cNvSpPr>
            <a:spLocks noChangeArrowheads="1"/>
          </p:cNvSpPr>
          <p:nvPr/>
        </p:nvSpPr>
        <p:spPr bwMode="auto">
          <a:xfrm flipH="1">
            <a:off x="9572626" y="6080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843" name="Group 247"/>
          <p:cNvGrpSpPr>
            <a:grpSpLocks/>
          </p:cNvGrpSpPr>
          <p:nvPr/>
        </p:nvGrpSpPr>
        <p:grpSpPr bwMode="auto">
          <a:xfrm>
            <a:off x="9598025" y="3457575"/>
            <a:ext cx="254000" cy="76200"/>
            <a:chOff x="2048" y="1128"/>
            <a:chExt cx="160" cy="48"/>
          </a:xfrm>
        </p:grpSpPr>
        <p:sp>
          <p:nvSpPr>
            <p:cNvPr id="28889" name="Freeform 248"/>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90" name="Freeform 249"/>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28844" name="Group 253"/>
          <p:cNvGrpSpPr>
            <a:grpSpLocks/>
          </p:cNvGrpSpPr>
          <p:nvPr/>
        </p:nvGrpSpPr>
        <p:grpSpPr bwMode="auto">
          <a:xfrm>
            <a:off x="9582150" y="3773488"/>
            <a:ext cx="254000" cy="76200"/>
            <a:chOff x="2048" y="1128"/>
            <a:chExt cx="160" cy="48"/>
          </a:xfrm>
        </p:grpSpPr>
        <p:sp>
          <p:nvSpPr>
            <p:cNvPr id="28887" name="Freeform 254"/>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88" name="Freeform 255"/>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11" name="Group 300"/>
          <p:cNvGrpSpPr>
            <a:grpSpLocks/>
          </p:cNvGrpSpPr>
          <p:nvPr/>
        </p:nvGrpSpPr>
        <p:grpSpPr bwMode="auto">
          <a:xfrm>
            <a:off x="3387726" y="4217461"/>
            <a:ext cx="1878013" cy="965200"/>
            <a:chOff x="1174" y="2852"/>
            <a:chExt cx="1183" cy="608"/>
          </a:xfrm>
        </p:grpSpPr>
        <p:sp>
          <p:nvSpPr>
            <p:cNvPr id="28851" name="Oval 256"/>
            <p:cNvSpPr>
              <a:spLocks noChangeArrowheads="1"/>
            </p:cNvSpPr>
            <p:nvPr/>
          </p:nvSpPr>
          <p:spPr bwMode="auto">
            <a:xfrm>
              <a:off x="1174" y="2852"/>
              <a:ext cx="1170" cy="608"/>
            </a:xfrm>
            <a:prstGeom prst="ellipse">
              <a:avLst/>
            </a:prstGeom>
            <a:solidFill>
              <a:schemeClr val="bg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52" name="Text Box 257"/>
            <p:cNvSpPr txBox="1">
              <a:spLocks noChangeArrowheads="1"/>
            </p:cNvSpPr>
            <p:nvPr/>
          </p:nvSpPr>
          <p:spPr bwMode="auto">
            <a:xfrm>
              <a:off x="1473" y="2926"/>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Ag</a:t>
              </a:r>
            </a:p>
          </p:txBody>
        </p:sp>
        <p:sp>
          <p:nvSpPr>
            <p:cNvPr id="28853" name="Oval 258"/>
            <p:cNvSpPr>
              <a:spLocks noChangeArrowheads="1"/>
            </p:cNvSpPr>
            <p:nvPr/>
          </p:nvSpPr>
          <p:spPr bwMode="auto">
            <a:xfrm>
              <a:off x="1719" y="2983"/>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854" name="Oval 259"/>
            <p:cNvSpPr>
              <a:spLocks noChangeArrowheads="1"/>
            </p:cNvSpPr>
            <p:nvPr/>
          </p:nvSpPr>
          <p:spPr bwMode="auto">
            <a:xfrm>
              <a:off x="1797" y="3066"/>
              <a:ext cx="191" cy="171"/>
            </a:xfrm>
            <a:prstGeom prst="ellipse">
              <a:avLst/>
            </a:prstGeom>
            <a:solidFill>
              <a:srgbClr val="FF9999"/>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55" name="Oval 260"/>
            <p:cNvSpPr>
              <a:spLocks noChangeArrowheads="1"/>
            </p:cNvSpPr>
            <p:nvPr/>
          </p:nvSpPr>
          <p:spPr bwMode="auto">
            <a:xfrm>
              <a:off x="2044" y="3068"/>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56" name="Oval 261"/>
            <p:cNvSpPr>
              <a:spLocks noChangeArrowheads="1"/>
            </p:cNvSpPr>
            <p:nvPr/>
          </p:nvSpPr>
          <p:spPr bwMode="auto">
            <a:xfrm>
              <a:off x="1756" y="2992"/>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57" name="Oval 262"/>
            <p:cNvSpPr>
              <a:spLocks noChangeArrowheads="1"/>
            </p:cNvSpPr>
            <p:nvPr/>
          </p:nvSpPr>
          <p:spPr bwMode="auto">
            <a:xfrm>
              <a:off x="1852" y="3316"/>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58" name="Oval 263"/>
            <p:cNvSpPr>
              <a:spLocks noChangeArrowheads="1"/>
            </p:cNvSpPr>
            <p:nvPr/>
          </p:nvSpPr>
          <p:spPr bwMode="auto">
            <a:xfrm>
              <a:off x="1972" y="3292"/>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59" name="Oval 264"/>
            <p:cNvSpPr>
              <a:spLocks noChangeArrowheads="1"/>
            </p:cNvSpPr>
            <p:nvPr/>
          </p:nvSpPr>
          <p:spPr bwMode="auto">
            <a:xfrm>
              <a:off x="2064" y="3180"/>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0" name="Oval 265"/>
            <p:cNvSpPr>
              <a:spLocks noChangeArrowheads="1"/>
            </p:cNvSpPr>
            <p:nvPr/>
          </p:nvSpPr>
          <p:spPr bwMode="auto">
            <a:xfrm>
              <a:off x="1928" y="2960"/>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1" name="Oval 266"/>
            <p:cNvSpPr>
              <a:spLocks noChangeArrowheads="1"/>
            </p:cNvSpPr>
            <p:nvPr/>
          </p:nvSpPr>
          <p:spPr bwMode="auto">
            <a:xfrm>
              <a:off x="1684" y="3172"/>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2" name="Oval 267"/>
            <p:cNvSpPr>
              <a:spLocks noChangeArrowheads="1"/>
            </p:cNvSpPr>
            <p:nvPr/>
          </p:nvSpPr>
          <p:spPr bwMode="auto">
            <a:xfrm>
              <a:off x="1744" y="3276"/>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3" name="Oval 268"/>
            <p:cNvSpPr>
              <a:spLocks noChangeArrowheads="1"/>
            </p:cNvSpPr>
            <p:nvPr/>
          </p:nvSpPr>
          <p:spPr bwMode="auto">
            <a:xfrm>
              <a:off x="2008" y="3000"/>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4" name="Oval 269"/>
            <p:cNvSpPr>
              <a:spLocks noChangeArrowheads="1"/>
            </p:cNvSpPr>
            <p:nvPr/>
          </p:nvSpPr>
          <p:spPr bwMode="auto">
            <a:xfrm>
              <a:off x="2032" y="3244"/>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5" name="Oval 270"/>
            <p:cNvSpPr>
              <a:spLocks noChangeArrowheads="1"/>
            </p:cNvSpPr>
            <p:nvPr/>
          </p:nvSpPr>
          <p:spPr bwMode="auto">
            <a:xfrm>
              <a:off x="1772" y="3320"/>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6" name="Oval 271"/>
            <p:cNvSpPr>
              <a:spLocks noChangeArrowheads="1"/>
            </p:cNvSpPr>
            <p:nvPr/>
          </p:nvSpPr>
          <p:spPr bwMode="auto">
            <a:xfrm>
              <a:off x="2168" y="3088"/>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7" name="Oval 272"/>
            <p:cNvSpPr>
              <a:spLocks noChangeArrowheads="1"/>
            </p:cNvSpPr>
            <p:nvPr/>
          </p:nvSpPr>
          <p:spPr bwMode="auto">
            <a:xfrm>
              <a:off x="1920" y="3328"/>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8" name="Oval 273"/>
            <p:cNvSpPr>
              <a:spLocks noChangeArrowheads="1"/>
            </p:cNvSpPr>
            <p:nvPr/>
          </p:nvSpPr>
          <p:spPr bwMode="auto">
            <a:xfrm>
              <a:off x="1872" y="2948"/>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69" name="Oval 274"/>
            <p:cNvSpPr>
              <a:spLocks noChangeArrowheads="1"/>
            </p:cNvSpPr>
            <p:nvPr/>
          </p:nvSpPr>
          <p:spPr bwMode="auto">
            <a:xfrm>
              <a:off x="2020" y="2936"/>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70" name="Oval 275"/>
            <p:cNvSpPr>
              <a:spLocks noChangeArrowheads="1"/>
            </p:cNvSpPr>
            <p:nvPr/>
          </p:nvSpPr>
          <p:spPr bwMode="auto">
            <a:xfrm>
              <a:off x="2108" y="3072"/>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71" name="Oval 276"/>
            <p:cNvSpPr>
              <a:spLocks noChangeArrowheads="1"/>
            </p:cNvSpPr>
            <p:nvPr/>
          </p:nvSpPr>
          <p:spPr bwMode="auto">
            <a:xfrm>
              <a:off x="2140" y="3172"/>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72" name="Line 277"/>
            <p:cNvSpPr>
              <a:spLocks noChangeShapeType="1"/>
            </p:cNvSpPr>
            <p:nvPr/>
          </p:nvSpPr>
          <p:spPr bwMode="auto">
            <a:xfrm flipV="1">
              <a:off x="2112" y="3152"/>
              <a:ext cx="133"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73" name="Text Box 278"/>
            <p:cNvSpPr txBox="1">
              <a:spLocks noChangeArrowheads="1"/>
            </p:cNvSpPr>
            <p:nvPr/>
          </p:nvSpPr>
          <p:spPr bwMode="auto">
            <a:xfrm>
              <a:off x="2197" y="306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28874" name="Oval 279"/>
            <p:cNvSpPr>
              <a:spLocks noChangeArrowheads="1"/>
            </p:cNvSpPr>
            <p:nvPr/>
          </p:nvSpPr>
          <p:spPr bwMode="auto">
            <a:xfrm>
              <a:off x="1844" y="3372"/>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75" name="Oval 280"/>
            <p:cNvSpPr>
              <a:spLocks noChangeArrowheads="1"/>
            </p:cNvSpPr>
            <p:nvPr/>
          </p:nvSpPr>
          <p:spPr bwMode="auto">
            <a:xfrm>
              <a:off x="1716" y="3236"/>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76" name="Oval 281"/>
            <p:cNvSpPr>
              <a:spLocks noChangeArrowheads="1"/>
            </p:cNvSpPr>
            <p:nvPr/>
          </p:nvSpPr>
          <p:spPr bwMode="auto">
            <a:xfrm>
              <a:off x="2092" y="3256"/>
              <a:ext cx="36" cy="32"/>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77" name="Line 282"/>
            <p:cNvSpPr>
              <a:spLocks noChangeShapeType="1"/>
            </p:cNvSpPr>
            <p:nvPr/>
          </p:nvSpPr>
          <p:spPr bwMode="auto">
            <a:xfrm>
              <a:off x="1568" y="3152"/>
              <a:ext cx="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78" name="Oval 283"/>
            <p:cNvSpPr>
              <a:spLocks noChangeArrowheads="1"/>
            </p:cNvSpPr>
            <p:nvPr/>
          </p:nvSpPr>
          <p:spPr bwMode="auto">
            <a:xfrm>
              <a:off x="1307" y="3042"/>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79" name="Oval 284"/>
            <p:cNvSpPr>
              <a:spLocks noChangeArrowheads="1"/>
            </p:cNvSpPr>
            <p:nvPr/>
          </p:nvSpPr>
          <p:spPr bwMode="auto">
            <a:xfrm>
              <a:off x="1340" y="3073"/>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80" name="Line 285"/>
            <p:cNvSpPr>
              <a:spLocks noChangeShapeType="1"/>
            </p:cNvSpPr>
            <p:nvPr/>
          </p:nvSpPr>
          <p:spPr bwMode="auto">
            <a:xfrm flipV="1">
              <a:off x="1185" y="3153"/>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881" name="Group 286"/>
            <p:cNvGrpSpPr>
              <a:grpSpLocks/>
            </p:cNvGrpSpPr>
            <p:nvPr/>
          </p:nvGrpSpPr>
          <p:grpSpPr bwMode="auto">
            <a:xfrm>
              <a:off x="1354" y="3137"/>
              <a:ext cx="160" cy="48"/>
              <a:chOff x="2046" y="2830"/>
              <a:chExt cx="160" cy="48"/>
            </a:xfrm>
          </p:grpSpPr>
          <p:sp>
            <p:nvSpPr>
              <p:cNvPr id="28885" name="Freeform 287"/>
              <p:cNvSpPr>
                <a:spLocks/>
              </p:cNvSpPr>
              <p:nvPr/>
            </p:nvSpPr>
            <p:spPr bwMode="auto">
              <a:xfrm>
                <a:off x="2046" y="2830"/>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86" name="Freeform 288"/>
              <p:cNvSpPr>
                <a:spLocks/>
              </p:cNvSpPr>
              <p:nvPr/>
            </p:nvSpPr>
            <p:spPr bwMode="auto">
              <a:xfrm>
                <a:off x="2090" y="2846"/>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28882" name="Group 289"/>
            <p:cNvGrpSpPr>
              <a:grpSpLocks/>
            </p:cNvGrpSpPr>
            <p:nvPr/>
          </p:nvGrpSpPr>
          <p:grpSpPr bwMode="auto">
            <a:xfrm>
              <a:off x="1807" y="3125"/>
              <a:ext cx="160" cy="48"/>
              <a:chOff x="2046" y="2830"/>
              <a:chExt cx="160" cy="48"/>
            </a:xfrm>
          </p:grpSpPr>
          <p:sp>
            <p:nvSpPr>
              <p:cNvPr id="28883" name="Freeform 290"/>
              <p:cNvSpPr>
                <a:spLocks/>
              </p:cNvSpPr>
              <p:nvPr/>
            </p:nvSpPr>
            <p:spPr bwMode="auto">
              <a:xfrm>
                <a:off x="2046" y="2830"/>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84" name="Freeform 291"/>
              <p:cNvSpPr>
                <a:spLocks/>
              </p:cNvSpPr>
              <p:nvPr/>
            </p:nvSpPr>
            <p:spPr bwMode="auto">
              <a:xfrm>
                <a:off x="2090" y="2846"/>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grpSp>
        <p:nvGrpSpPr>
          <p:cNvPr id="28846" name="Group 292"/>
          <p:cNvGrpSpPr>
            <a:grpSpLocks/>
          </p:cNvGrpSpPr>
          <p:nvPr/>
        </p:nvGrpSpPr>
        <p:grpSpPr bwMode="auto">
          <a:xfrm>
            <a:off x="2791701" y="4652436"/>
            <a:ext cx="254000" cy="76200"/>
            <a:chOff x="2046" y="2830"/>
            <a:chExt cx="160" cy="48"/>
          </a:xfrm>
        </p:grpSpPr>
        <p:sp>
          <p:nvSpPr>
            <p:cNvPr id="28849" name="Freeform 293"/>
            <p:cNvSpPr>
              <a:spLocks/>
            </p:cNvSpPr>
            <p:nvPr/>
          </p:nvSpPr>
          <p:spPr bwMode="auto">
            <a:xfrm>
              <a:off x="2046" y="2830"/>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850" name="Freeform 294"/>
            <p:cNvSpPr>
              <a:spLocks/>
            </p:cNvSpPr>
            <p:nvPr/>
          </p:nvSpPr>
          <p:spPr bwMode="auto">
            <a:xfrm>
              <a:off x="2090" y="2846"/>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28847" name="Line 167"/>
          <p:cNvSpPr>
            <a:spLocks noChangeShapeType="1"/>
          </p:cNvSpPr>
          <p:nvPr/>
        </p:nvSpPr>
        <p:spPr bwMode="auto">
          <a:xfrm>
            <a:off x="3143251" y="3476625"/>
            <a:ext cx="1666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spcBef>
                <a:spcPts val="0"/>
              </a:spcBef>
              <a:spcAft>
                <a:spcPts val="0"/>
              </a:spcAft>
            </a:pPr>
            <a:endParaRPr lang="en-US">
              <a:solidFill>
                <a:prstClr val="black"/>
              </a:solidFill>
              <a:latin typeface="Calibri"/>
              <a:cs typeface="+mn-cs"/>
            </a:endParaRPr>
          </a:p>
        </p:txBody>
      </p:sp>
      <p:sp>
        <p:nvSpPr>
          <p:cNvPr id="28848" name="Line 296"/>
          <p:cNvSpPr>
            <a:spLocks noChangeShapeType="1"/>
          </p:cNvSpPr>
          <p:nvPr/>
        </p:nvSpPr>
        <p:spPr bwMode="auto">
          <a:xfrm>
            <a:off x="8959850" y="3789363"/>
            <a:ext cx="5540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Tree>
    <p:custDataLst>
      <p:tags r:id="rId1"/>
    </p:custDataLst>
    <p:extLst>
      <p:ext uri="{BB962C8B-B14F-4D97-AF65-F5344CB8AC3E}">
        <p14:creationId xmlns:p14="http://schemas.microsoft.com/office/powerpoint/2010/main" val="351677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243263" y="2032001"/>
            <a:ext cx="6958012" cy="3028951"/>
          </a:xfrm>
          <a:prstGeom prst="rect">
            <a:avLst/>
          </a:prstGeom>
          <a:noFill/>
          <a:ln w="28575">
            <a:solidFill>
              <a:schemeClr val="tx1"/>
            </a:solidFill>
            <a:miter lim="800000"/>
            <a:headEnd/>
            <a:tailEnd/>
          </a:ln>
        </p:spPr>
        <p:txBody>
          <a:bodyPr/>
          <a:lstStyle/>
          <a:p>
            <a:pPr fontAlgn="auto">
              <a:spcBef>
                <a:spcPts val="0"/>
              </a:spcBef>
              <a:spcAft>
                <a:spcPts val="0"/>
              </a:spcAft>
            </a:pPr>
            <a:endParaRPr lang="en-US">
              <a:solidFill>
                <a:srgbClr val="FFFF00"/>
              </a:solidFill>
              <a:latin typeface="Arial" panose="020B0604020202020204" pitchFamily="34" charset="0"/>
              <a:cs typeface="Arial" panose="020B0604020202020204" pitchFamily="34" charset="0"/>
            </a:endParaRPr>
          </a:p>
        </p:txBody>
      </p:sp>
      <p:sp>
        <p:nvSpPr>
          <p:cNvPr id="15371" name="Rectangle 11"/>
          <p:cNvSpPr>
            <a:spLocks noChangeArrowheads="1"/>
          </p:cNvSpPr>
          <p:nvPr/>
        </p:nvSpPr>
        <p:spPr bwMode="auto">
          <a:xfrm>
            <a:off x="2486028" y="1895478"/>
            <a:ext cx="641201"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10000</a:t>
            </a:r>
          </a:p>
        </p:txBody>
      </p:sp>
      <p:sp>
        <p:nvSpPr>
          <p:cNvPr id="15382" name="Text Box 23"/>
          <p:cNvSpPr txBox="1">
            <a:spLocks noChangeArrowheads="1"/>
          </p:cNvSpPr>
          <p:nvPr/>
        </p:nvSpPr>
        <p:spPr bwMode="auto">
          <a:xfrm>
            <a:off x="1846739" y="342900"/>
            <a:ext cx="8404865" cy="144655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US" sz="4400" b="1" dirty="0">
                <a:solidFill>
                  <a:prstClr val="black"/>
                </a:solidFill>
                <a:latin typeface="Arial" panose="020B0604020202020204" pitchFamily="34" charset="0"/>
                <a:cs typeface="Arial" panose="020B0604020202020204" pitchFamily="34" charset="0"/>
              </a:rPr>
              <a:t>Slow decay of latently infected</a:t>
            </a:r>
          </a:p>
          <a:p>
            <a:pPr algn="ctr" eaLnBrk="0" fontAlgn="auto" hangingPunct="0">
              <a:spcBef>
                <a:spcPts val="0"/>
              </a:spcBef>
              <a:spcAft>
                <a:spcPts val="0"/>
              </a:spcAft>
            </a:pPr>
            <a:r>
              <a:rPr lang="en-US" sz="4400" b="1" dirty="0">
                <a:solidFill>
                  <a:prstClr val="black"/>
                </a:solidFill>
                <a:latin typeface="Arial" panose="020B0604020202020204" pitchFamily="34" charset="0"/>
                <a:cs typeface="Arial" panose="020B0604020202020204" pitchFamily="34" charset="0"/>
              </a:rPr>
              <a:t>CD4</a:t>
            </a:r>
            <a:r>
              <a:rPr lang="en-US" sz="4400" b="1" baseline="30000" dirty="0">
                <a:solidFill>
                  <a:prstClr val="black"/>
                </a:solidFill>
                <a:latin typeface="Arial" panose="020B0604020202020204" pitchFamily="34" charset="0"/>
                <a:cs typeface="Arial" panose="020B0604020202020204" pitchFamily="34" charset="0"/>
              </a:rPr>
              <a:t>+</a:t>
            </a:r>
            <a:r>
              <a:rPr lang="en-US" sz="4400" b="1" dirty="0">
                <a:solidFill>
                  <a:prstClr val="black"/>
                </a:solidFill>
                <a:latin typeface="Arial" panose="020B0604020202020204" pitchFamily="34" charset="0"/>
                <a:cs typeface="Arial" panose="020B0604020202020204" pitchFamily="34" charset="0"/>
              </a:rPr>
              <a:t> T cells</a:t>
            </a:r>
          </a:p>
        </p:txBody>
      </p:sp>
      <p:sp>
        <p:nvSpPr>
          <p:cNvPr id="15383" name="Line 24"/>
          <p:cNvSpPr>
            <a:spLocks noChangeShapeType="1"/>
          </p:cNvSpPr>
          <p:nvPr/>
        </p:nvSpPr>
        <p:spPr bwMode="auto">
          <a:xfrm>
            <a:off x="3165475" y="5060952"/>
            <a:ext cx="77788" cy="317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84" name="Line 25"/>
          <p:cNvSpPr>
            <a:spLocks noChangeShapeType="1"/>
          </p:cNvSpPr>
          <p:nvPr/>
        </p:nvSpPr>
        <p:spPr bwMode="auto">
          <a:xfrm>
            <a:off x="3165475" y="4724402"/>
            <a:ext cx="77788" cy="317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85" name="Line 26"/>
          <p:cNvSpPr>
            <a:spLocks noChangeShapeType="1"/>
          </p:cNvSpPr>
          <p:nvPr/>
        </p:nvSpPr>
        <p:spPr bwMode="auto">
          <a:xfrm>
            <a:off x="3165475" y="4389440"/>
            <a:ext cx="77788" cy="1587"/>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86" name="Line 27"/>
          <p:cNvSpPr>
            <a:spLocks noChangeShapeType="1"/>
          </p:cNvSpPr>
          <p:nvPr/>
        </p:nvSpPr>
        <p:spPr bwMode="auto">
          <a:xfrm>
            <a:off x="3165475" y="4052890"/>
            <a:ext cx="77788" cy="1587"/>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87" name="Line 28"/>
          <p:cNvSpPr>
            <a:spLocks noChangeShapeType="1"/>
          </p:cNvSpPr>
          <p:nvPr/>
        </p:nvSpPr>
        <p:spPr bwMode="auto">
          <a:xfrm>
            <a:off x="3165475" y="3716339"/>
            <a:ext cx="77788" cy="1587"/>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88" name="Line 29"/>
          <p:cNvSpPr>
            <a:spLocks noChangeShapeType="1"/>
          </p:cNvSpPr>
          <p:nvPr/>
        </p:nvSpPr>
        <p:spPr bwMode="auto">
          <a:xfrm>
            <a:off x="3165475" y="3378201"/>
            <a:ext cx="77788" cy="1588"/>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89" name="Line 30"/>
          <p:cNvSpPr>
            <a:spLocks noChangeShapeType="1"/>
          </p:cNvSpPr>
          <p:nvPr/>
        </p:nvSpPr>
        <p:spPr bwMode="auto">
          <a:xfrm>
            <a:off x="3165475" y="3041651"/>
            <a:ext cx="77788" cy="1588"/>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0" name="Line 31"/>
          <p:cNvSpPr>
            <a:spLocks noChangeShapeType="1"/>
          </p:cNvSpPr>
          <p:nvPr/>
        </p:nvSpPr>
        <p:spPr bwMode="auto">
          <a:xfrm>
            <a:off x="3165475" y="2705101"/>
            <a:ext cx="77788" cy="1588"/>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1" name="Line 32"/>
          <p:cNvSpPr>
            <a:spLocks noChangeShapeType="1"/>
          </p:cNvSpPr>
          <p:nvPr/>
        </p:nvSpPr>
        <p:spPr bwMode="auto">
          <a:xfrm>
            <a:off x="3165475" y="2368552"/>
            <a:ext cx="77788" cy="317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2" name="Line 33"/>
          <p:cNvSpPr>
            <a:spLocks noChangeShapeType="1"/>
          </p:cNvSpPr>
          <p:nvPr/>
        </p:nvSpPr>
        <p:spPr bwMode="auto">
          <a:xfrm>
            <a:off x="3165475" y="2032003"/>
            <a:ext cx="77788" cy="317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3" name="Line 34"/>
          <p:cNvSpPr>
            <a:spLocks noChangeShapeType="1"/>
          </p:cNvSpPr>
          <p:nvPr/>
        </p:nvSpPr>
        <p:spPr bwMode="auto">
          <a:xfrm flipV="1">
            <a:off x="3243263" y="5060953"/>
            <a:ext cx="4762" cy="7302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4" name="Line 35"/>
          <p:cNvSpPr>
            <a:spLocks noChangeShapeType="1"/>
          </p:cNvSpPr>
          <p:nvPr/>
        </p:nvSpPr>
        <p:spPr bwMode="auto">
          <a:xfrm flipV="1">
            <a:off x="4162428" y="5060953"/>
            <a:ext cx="3175" cy="7302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5" name="Line 36"/>
          <p:cNvSpPr>
            <a:spLocks noChangeShapeType="1"/>
          </p:cNvSpPr>
          <p:nvPr/>
        </p:nvSpPr>
        <p:spPr bwMode="auto">
          <a:xfrm flipV="1">
            <a:off x="5094291" y="5060953"/>
            <a:ext cx="3175" cy="7302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6" name="Line 37"/>
          <p:cNvSpPr>
            <a:spLocks noChangeShapeType="1"/>
          </p:cNvSpPr>
          <p:nvPr/>
        </p:nvSpPr>
        <p:spPr bwMode="auto">
          <a:xfrm flipV="1">
            <a:off x="6013453" y="5060953"/>
            <a:ext cx="3175" cy="7302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7" name="Line 38"/>
          <p:cNvSpPr>
            <a:spLocks noChangeShapeType="1"/>
          </p:cNvSpPr>
          <p:nvPr/>
        </p:nvSpPr>
        <p:spPr bwMode="auto">
          <a:xfrm flipV="1">
            <a:off x="6943728" y="5060953"/>
            <a:ext cx="3175" cy="7302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8" name="Line 39"/>
          <p:cNvSpPr>
            <a:spLocks noChangeShapeType="1"/>
          </p:cNvSpPr>
          <p:nvPr/>
        </p:nvSpPr>
        <p:spPr bwMode="auto">
          <a:xfrm flipV="1">
            <a:off x="7861300" y="5060953"/>
            <a:ext cx="1588" cy="7302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99" name="Line 40"/>
          <p:cNvSpPr>
            <a:spLocks noChangeShapeType="1"/>
          </p:cNvSpPr>
          <p:nvPr/>
        </p:nvSpPr>
        <p:spPr bwMode="auto">
          <a:xfrm flipV="1">
            <a:off x="8780466" y="5060953"/>
            <a:ext cx="1587" cy="7302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00" name="Line 41"/>
          <p:cNvSpPr>
            <a:spLocks noChangeShapeType="1"/>
          </p:cNvSpPr>
          <p:nvPr/>
        </p:nvSpPr>
        <p:spPr bwMode="auto">
          <a:xfrm flipV="1">
            <a:off x="9710741" y="5060953"/>
            <a:ext cx="1587" cy="73025"/>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nvGrpSpPr>
          <p:cNvPr id="2" name="Group 43"/>
          <p:cNvGrpSpPr>
            <a:grpSpLocks/>
          </p:cNvGrpSpPr>
          <p:nvPr/>
        </p:nvGrpSpPr>
        <p:grpSpPr bwMode="auto">
          <a:xfrm>
            <a:off x="3308353" y="2679702"/>
            <a:ext cx="6507163" cy="1336675"/>
            <a:chOff x="962" y="1688"/>
            <a:chExt cx="4099" cy="842"/>
          </a:xfrm>
        </p:grpSpPr>
        <p:sp>
          <p:nvSpPr>
            <p:cNvPr id="15410" name="Freeform 44"/>
            <p:cNvSpPr>
              <a:spLocks/>
            </p:cNvSpPr>
            <p:nvPr/>
          </p:nvSpPr>
          <p:spPr bwMode="auto">
            <a:xfrm>
              <a:off x="1158" y="2120"/>
              <a:ext cx="1565" cy="221"/>
            </a:xfrm>
            <a:custGeom>
              <a:avLst/>
              <a:gdLst>
                <a:gd name="T0" fmla="*/ 0 w 192"/>
                <a:gd name="T1" fmla="*/ 69 h 29"/>
                <a:gd name="T2" fmla="*/ 171 w 192"/>
                <a:gd name="T3" fmla="*/ 0 h 29"/>
                <a:gd name="T4" fmla="*/ 465 w 192"/>
                <a:gd name="T5" fmla="*/ 0 h 29"/>
                <a:gd name="T6" fmla="*/ 799 w 192"/>
                <a:gd name="T7" fmla="*/ 137 h 29"/>
                <a:gd name="T8" fmla="*/ 1149 w 192"/>
                <a:gd name="T9" fmla="*/ 30 h 29"/>
                <a:gd name="T10" fmla="*/ 1565 w 192"/>
                <a:gd name="T11" fmla="*/ 221 h 29"/>
                <a:gd name="T12" fmla="*/ 0 60000 65536"/>
                <a:gd name="T13" fmla="*/ 0 60000 65536"/>
                <a:gd name="T14" fmla="*/ 0 60000 65536"/>
                <a:gd name="T15" fmla="*/ 0 60000 65536"/>
                <a:gd name="T16" fmla="*/ 0 60000 65536"/>
                <a:gd name="T17" fmla="*/ 0 60000 65536"/>
                <a:gd name="T18" fmla="*/ 0 w 192"/>
                <a:gd name="T19" fmla="*/ 0 h 29"/>
                <a:gd name="T20" fmla="*/ 192 w 19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92" h="29">
                  <a:moveTo>
                    <a:pt x="0" y="9"/>
                  </a:moveTo>
                  <a:lnTo>
                    <a:pt x="21" y="0"/>
                  </a:lnTo>
                  <a:lnTo>
                    <a:pt x="57" y="0"/>
                  </a:lnTo>
                  <a:lnTo>
                    <a:pt x="98" y="18"/>
                  </a:lnTo>
                  <a:lnTo>
                    <a:pt x="141" y="4"/>
                  </a:lnTo>
                  <a:lnTo>
                    <a:pt x="192" y="29"/>
                  </a:lnTo>
                </a:path>
              </a:pathLst>
            </a:custGeom>
            <a:noFill/>
            <a:ln w="7938">
              <a:solidFill>
                <a:srgbClr val="FF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1" name="Freeform 45"/>
            <p:cNvSpPr>
              <a:spLocks/>
            </p:cNvSpPr>
            <p:nvPr/>
          </p:nvSpPr>
          <p:spPr bwMode="auto">
            <a:xfrm>
              <a:off x="1093" y="2189"/>
              <a:ext cx="1328" cy="90"/>
            </a:xfrm>
            <a:custGeom>
              <a:avLst/>
              <a:gdLst>
                <a:gd name="T0" fmla="*/ 0 w 163"/>
                <a:gd name="T1" fmla="*/ 0 h 12"/>
                <a:gd name="T2" fmla="*/ 758 w 163"/>
                <a:gd name="T3" fmla="*/ 90 h 12"/>
                <a:gd name="T4" fmla="*/ 1328 w 163"/>
                <a:gd name="T5" fmla="*/ 90 h 12"/>
                <a:gd name="T6" fmla="*/ 0 60000 65536"/>
                <a:gd name="T7" fmla="*/ 0 60000 65536"/>
                <a:gd name="T8" fmla="*/ 0 60000 65536"/>
                <a:gd name="T9" fmla="*/ 0 w 163"/>
                <a:gd name="T10" fmla="*/ 0 h 12"/>
                <a:gd name="T11" fmla="*/ 163 w 163"/>
                <a:gd name="T12" fmla="*/ 12 h 12"/>
              </a:gdLst>
              <a:ahLst/>
              <a:cxnLst>
                <a:cxn ang="T6">
                  <a:pos x="T0" y="T1"/>
                </a:cxn>
                <a:cxn ang="T7">
                  <a:pos x="T2" y="T3"/>
                </a:cxn>
                <a:cxn ang="T8">
                  <a:pos x="T4" y="T5"/>
                </a:cxn>
              </a:cxnLst>
              <a:rect l="T9" t="T10" r="T11" b="T12"/>
              <a:pathLst>
                <a:path w="163" h="12">
                  <a:moveTo>
                    <a:pt x="0" y="0"/>
                  </a:moveTo>
                  <a:lnTo>
                    <a:pt x="93" y="12"/>
                  </a:lnTo>
                  <a:lnTo>
                    <a:pt x="163" y="12"/>
                  </a:lnTo>
                </a:path>
              </a:pathLst>
            </a:custGeom>
            <a:noFill/>
            <a:ln w="7938">
              <a:solidFill>
                <a:srgbClr val="96969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2" name="Freeform 46"/>
            <p:cNvSpPr>
              <a:spLocks/>
            </p:cNvSpPr>
            <p:nvPr/>
          </p:nvSpPr>
          <p:spPr bwMode="auto">
            <a:xfrm>
              <a:off x="1150" y="2030"/>
              <a:ext cx="2672" cy="249"/>
            </a:xfrm>
            <a:custGeom>
              <a:avLst/>
              <a:gdLst>
                <a:gd name="T0" fmla="*/ 0 w 328"/>
                <a:gd name="T1" fmla="*/ 0 h 33"/>
                <a:gd name="T2" fmla="*/ 318 w 328"/>
                <a:gd name="T3" fmla="*/ 249 h 33"/>
                <a:gd name="T4" fmla="*/ 774 w 328"/>
                <a:gd name="T5" fmla="*/ 91 h 33"/>
                <a:gd name="T6" fmla="*/ 1295 w 328"/>
                <a:gd name="T7" fmla="*/ 158 h 33"/>
                <a:gd name="T8" fmla="*/ 2159 w 328"/>
                <a:gd name="T9" fmla="*/ 234 h 33"/>
                <a:gd name="T10" fmla="*/ 2338 w 328"/>
                <a:gd name="T11" fmla="*/ 91 h 33"/>
                <a:gd name="T12" fmla="*/ 2672 w 328"/>
                <a:gd name="T13" fmla="*/ 249 h 33"/>
                <a:gd name="T14" fmla="*/ 0 60000 65536"/>
                <a:gd name="T15" fmla="*/ 0 60000 65536"/>
                <a:gd name="T16" fmla="*/ 0 60000 65536"/>
                <a:gd name="T17" fmla="*/ 0 60000 65536"/>
                <a:gd name="T18" fmla="*/ 0 60000 65536"/>
                <a:gd name="T19" fmla="*/ 0 60000 65536"/>
                <a:gd name="T20" fmla="*/ 0 60000 65536"/>
                <a:gd name="T21" fmla="*/ 0 w 328"/>
                <a:gd name="T22" fmla="*/ 0 h 33"/>
                <a:gd name="T23" fmla="*/ 328 w 3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 h="33">
                  <a:moveTo>
                    <a:pt x="0" y="0"/>
                  </a:moveTo>
                  <a:lnTo>
                    <a:pt x="39" y="33"/>
                  </a:lnTo>
                  <a:lnTo>
                    <a:pt x="95" y="12"/>
                  </a:lnTo>
                  <a:lnTo>
                    <a:pt x="159" y="21"/>
                  </a:lnTo>
                  <a:lnTo>
                    <a:pt x="265" y="31"/>
                  </a:lnTo>
                  <a:lnTo>
                    <a:pt x="287" y="12"/>
                  </a:lnTo>
                  <a:lnTo>
                    <a:pt x="328" y="33"/>
                  </a:lnTo>
                </a:path>
              </a:pathLst>
            </a:custGeom>
            <a:noFill/>
            <a:ln w="7938">
              <a:solidFill>
                <a:srgbClr val="FF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3" name="Freeform 47"/>
            <p:cNvSpPr>
              <a:spLocks/>
            </p:cNvSpPr>
            <p:nvPr/>
          </p:nvSpPr>
          <p:spPr bwMode="auto">
            <a:xfrm>
              <a:off x="1362" y="2120"/>
              <a:ext cx="1923" cy="228"/>
            </a:xfrm>
            <a:custGeom>
              <a:avLst/>
              <a:gdLst>
                <a:gd name="T0" fmla="*/ 0 w 236"/>
                <a:gd name="T1" fmla="*/ 144 h 30"/>
                <a:gd name="T2" fmla="*/ 823 w 236"/>
                <a:gd name="T3" fmla="*/ 228 h 30"/>
                <a:gd name="T4" fmla="*/ 1182 w 236"/>
                <a:gd name="T5" fmla="*/ 38 h 30"/>
                <a:gd name="T6" fmla="*/ 1336 w 236"/>
                <a:gd name="T7" fmla="*/ 144 h 30"/>
                <a:gd name="T8" fmla="*/ 1613 w 236"/>
                <a:gd name="T9" fmla="*/ 144 h 30"/>
                <a:gd name="T10" fmla="*/ 1923 w 236"/>
                <a:gd name="T11" fmla="*/ 0 h 30"/>
                <a:gd name="T12" fmla="*/ 0 60000 65536"/>
                <a:gd name="T13" fmla="*/ 0 60000 65536"/>
                <a:gd name="T14" fmla="*/ 0 60000 65536"/>
                <a:gd name="T15" fmla="*/ 0 60000 65536"/>
                <a:gd name="T16" fmla="*/ 0 60000 65536"/>
                <a:gd name="T17" fmla="*/ 0 60000 65536"/>
                <a:gd name="T18" fmla="*/ 0 w 236"/>
                <a:gd name="T19" fmla="*/ 0 h 30"/>
                <a:gd name="T20" fmla="*/ 236 w 23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36" h="30">
                  <a:moveTo>
                    <a:pt x="0" y="19"/>
                  </a:moveTo>
                  <a:lnTo>
                    <a:pt x="101" y="30"/>
                  </a:lnTo>
                  <a:lnTo>
                    <a:pt x="145" y="5"/>
                  </a:lnTo>
                  <a:lnTo>
                    <a:pt x="164" y="19"/>
                  </a:lnTo>
                  <a:lnTo>
                    <a:pt x="198" y="19"/>
                  </a:lnTo>
                  <a:lnTo>
                    <a:pt x="236" y="0"/>
                  </a:lnTo>
                </a:path>
              </a:pathLst>
            </a:custGeom>
            <a:noFill/>
            <a:ln w="7938">
              <a:solidFill>
                <a:srgbClr val="00FF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4" name="Freeform 48"/>
            <p:cNvSpPr>
              <a:spLocks/>
            </p:cNvSpPr>
            <p:nvPr/>
          </p:nvSpPr>
          <p:spPr bwMode="auto">
            <a:xfrm>
              <a:off x="1606" y="2189"/>
              <a:ext cx="806" cy="302"/>
            </a:xfrm>
            <a:custGeom>
              <a:avLst/>
              <a:gdLst>
                <a:gd name="T0" fmla="*/ 0 w 99"/>
                <a:gd name="T1" fmla="*/ 0 h 40"/>
                <a:gd name="T2" fmla="*/ 537 w 99"/>
                <a:gd name="T3" fmla="*/ 0 h 40"/>
                <a:gd name="T4" fmla="*/ 611 w 99"/>
                <a:gd name="T5" fmla="*/ 302 h 40"/>
                <a:gd name="T6" fmla="*/ 806 w 99"/>
                <a:gd name="T7" fmla="*/ 302 h 40"/>
                <a:gd name="T8" fmla="*/ 0 60000 65536"/>
                <a:gd name="T9" fmla="*/ 0 60000 65536"/>
                <a:gd name="T10" fmla="*/ 0 60000 65536"/>
                <a:gd name="T11" fmla="*/ 0 60000 65536"/>
                <a:gd name="T12" fmla="*/ 0 w 99"/>
                <a:gd name="T13" fmla="*/ 0 h 40"/>
                <a:gd name="T14" fmla="*/ 99 w 99"/>
                <a:gd name="T15" fmla="*/ 40 h 40"/>
              </a:gdLst>
              <a:ahLst/>
              <a:cxnLst>
                <a:cxn ang="T8">
                  <a:pos x="T0" y="T1"/>
                </a:cxn>
                <a:cxn ang="T9">
                  <a:pos x="T2" y="T3"/>
                </a:cxn>
                <a:cxn ang="T10">
                  <a:pos x="T4" y="T5"/>
                </a:cxn>
                <a:cxn ang="T11">
                  <a:pos x="T6" y="T7"/>
                </a:cxn>
              </a:cxnLst>
              <a:rect l="T12" t="T13" r="T14" b="T15"/>
              <a:pathLst>
                <a:path w="99" h="40">
                  <a:moveTo>
                    <a:pt x="0" y="0"/>
                  </a:moveTo>
                  <a:lnTo>
                    <a:pt x="66" y="0"/>
                  </a:lnTo>
                  <a:lnTo>
                    <a:pt x="75" y="40"/>
                  </a:lnTo>
                  <a:lnTo>
                    <a:pt x="99" y="40"/>
                  </a:lnTo>
                </a:path>
              </a:pathLst>
            </a:custGeom>
            <a:noFill/>
            <a:ln w="7938">
              <a:solidFill>
                <a:srgbClr val="99CC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5" name="Freeform 49"/>
            <p:cNvSpPr>
              <a:spLocks/>
            </p:cNvSpPr>
            <p:nvPr/>
          </p:nvSpPr>
          <p:spPr bwMode="auto">
            <a:xfrm>
              <a:off x="1093" y="1870"/>
              <a:ext cx="2200" cy="319"/>
            </a:xfrm>
            <a:custGeom>
              <a:avLst/>
              <a:gdLst>
                <a:gd name="T0" fmla="*/ 0 w 270"/>
                <a:gd name="T1" fmla="*/ 213 h 42"/>
                <a:gd name="T2" fmla="*/ 766 w 270"/>
                <a:gd name="T3" fmla="*/ 319 h 42"/>
                <a:gd name="T4" fmla="*/ 1328 w 270"/>
                <a:gd name="T5" fmla="*/ 319 h 42"/>
                <a:gd name="T6" fmla="*/ 1532 w 270"/>
                <a:gd name="T7" fmla="*/ 319 h 42"/>
                <a:gd name="T8" fmla="*/ 1899 w 270"/>
                <a:gd name="T9" fmla="*/ 152 h 42"/>
                <a:gd name="T10" fmla="*/ 2200 w 270"/>
                <a:gd name="T11" fmla="*/ 0 h 42"/>
                <a:gd name="T12" fmla="*/ 0 60000 65536"/>
                <a:gd name="T13" fmla="*/ 0 60000 65536"/>
                <a:gd name="T14" fmla="*/ 0 60000 65536"/>
                <a:gd name="T15" fmla="*/ 0 60000 65536"/>
                <a:gd name="T16" fmla="*/ 0 60000 65536"/>
                <a:gd name="T17" fmla="*/ 0 60000 65536"/>
                <a:gd name="T18" fmla="*/ 0 w 270"/>
                <a:gd name="T19" fmla="*/ 0 h 42"/>
                <a:gd name="T20" fmla="*/ 270 w 270"/>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70" h="42">
                  <a:moveTo>
                    <a:pt x="0" y="28"/>
                  </a:moveTo>
                  <a:lnTo>
                    <a:pt x="94" y="42"/>
                  </a:lnTo>
                  <a:lnTo>
                    <a:pt x="163" y="42"/>
                  </a:lnTo>
                  <a:lnTo>
                    <a:pt x="188" y="42"/>
                  </a:lnTo>
                  <a:lnTo>
                    <a:pt x="233" y="20"/>
                  </a:lnTo>
                  <a:lnTo>
                    <a:pt x="270" y="0"/>
                  </a:lnTo>
                </a:path>
              </a:pathLst>
            </a:custGeom>
            <a:noFill/>
            <a:ln w="7938">
              <a:solidFill>
                <a:srgbClr val="00808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6" name="Freeform 50"/>
            <p:cNvSpPr>
              <a:spLocks/>
            </p:cNvSpPr>
            <p:nvPr/>
          </p:nvSpPr>
          <p:spPr bwMode="auto">
            <a:xfrm>
              <a:off x="1239" y="2075"/>
              <a:ext cx="1069" cy="137"/>
            </a:xfrm>
            <a:custGeom>
              <a:avLst/>
              <a:gdLst>
                <a:gd name="T0" fmla="*/ 0 w 131"/>
                <a:gd name="T1" fmla="*/ 8 h 18"/>
                <a:gd name="T2" fmla="*/ 245 w 131"/>
                <a:gd name="T3" fmla="*/ 0 h 18"/>
                <a:gd name="T4" fmla="*/ 530 w 131"/>
                <a:gd name="T5" fmla="*/ 137 h 18"/>
                <a:gd name="T6" fmla="*/ 1069 w 131"/>
                <a:gd name="T7" fmla="*/ 137 h 18"/>
                <a:gd name="T8" fmla="*/ 0 60000 65536"/>
                <a:gd name="T9" fmla="*/ 0 60000 65536"/>
                <a:gd name="T10" fmla="*/ 0 60000 65536"/>
                <a:gd name="T11" fmla="*/ 0 60000 65536"/>
                <a:gd name="T12" fmla="*/ 0 w 131"/>
                <a:gd name="T13" fmla="*/ 0 h 18"/>
                <a:gd name="T14" fmla="*/ 131 w 131"/>
                <a:gd name="T15" fmla="*/ 18 h 18"/>
              </a:gdLst>
              <a:ahLst/>
              <a:cxnLst>
                <a:cxn ang="T8">
                  <a:pos x="T0" y="T1"/>
                </a:cxn>
                <a:cxn ang="T9">
                  <a:pos x="T2" y="T3"/>
                </a:cxn>
                <a:cxn ang="T10">
                  <a:pos x="T4" y="T5"/>
                </a:cxn>
                <a:cxn ang="T11">
                  <a:pos x="T6" y="T7"/>
                </a:cxn>
              </a:cxnLst>
              <a:rect l="T12" t="T13" r="T14" b="T15"/>
              <a:pathLst>
                <a:path w="131" h="18">
                  <a:moveTo>
                    <a:pt x="0" y="1"/>
                  </a:moveTo>
                  <a:lnTo>
                    <a:pt x="30" y="0"/>
                  </a:lnTo>
                  <a:lnTo>
                    <a:pt x="65" y="18"/>
                  </a:lnTo>
                  <a:lnTo>
                    <a:pt x="131" y="18"/>
                  </a:lnTo>
                </a:path>
              </a:pathLst>
            </a:custGeom>
            <a:noFill/>
            <a:ln w="7938">
              <a:solidFill>
                <a:srgbClr val="3366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7" name="Freeform 51"/>
            <p:cNvSpPr>
              <a:spLocks/>
            </p:cNvSpPr>
            <p:nvPr/>
          </p:nvSpPr>
          <p:spPr bwMode="auto">
            <a:xfrm>
              <a:off x="1387" y="1969"/>
              <a:ext cx="1841" cy="372"/>
            </a:xfrm>
            <a:custGeom>
              <a:avLst/>
              <a:gdLst>
                <a:gd name="T0" fmla="*/ 0 w 226"/>
                <a:gd name="T1" fmla="*/ 296 h 49"/>
                <a:gd name="T2" fmla="*/ 236 w 226"/>
                <a:gd name="T3" fmla="*/ 114 h 49"/>
                <a:gd name="T4" fmla="*/ 448 w 226"/>
                <a:gd name="T5" fmla="*/ 114 h 49"/>
                <a:gd name="T6" fmla="*/ 587 w 226"/>
                <a:gd name="T7" fmla="*/ 372 h 49"/>
                <a:gd name="T8" fmla="*/ 766 w 226"/>
                <a:gd name="T9" fmla="*/ 61 h 49"/>
                <a:gd name="T10" fmla="*/ 896 w 226"/>
                <a:gd name="T11" fmla="*/ 159 h 49"/>
                <a:gd name="T12" fmla="*/ 978 w 226"/>
                <a:gd name="T13" fmla="*/ 152 h 49"/>
                <a:gd name="T14" fmla="*/ 1279 w 226"/>
                <a:gd name="T15" fmla="*/ 220 h 49"/>
                <a:gd name="T16" fmla="*/ 1703 w 226"/>
                <a:gd name="T17" fmla="*/ 0 h 49"/>
                <a:gd name="T18" fmla="*/ 1841 w 226"/>
                <a:gd name="T19" fmla="*/ 6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49"/>
                <a:gd name="T32" fmla="*/ 226 w 226"/>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49">
                  <a:moveTo>
                    <a:pt x="0" y="39"/>
                  </a:moveTo>
                  <a:lnTo>
                    <a:pt x="29" y="15"/>
                  </a:lnTo>
                  <a:lnTo>
                    <a:pt x="55" y="15"/>
                  </a:lnTo>
                  <a:lnTo>
                    <a:pt x="72" y="49"/>
                  </a:lnTo>
                  <a:lnTo>
                    <a:pt x="94" y="8"/>
                  </a:lnTo>
                  <a:lnTo>
                    <a:pt x="110" y="21"/>
                  </a:lnTo>
                  <a:lnTo>
                    <a:pt x="120" y="20"/>
                  </a:lnTo>
                  <a:lnTo>
                    <a:pt x="157" y="29"/>
                  </a:lnTo>
                  <a:lnTo>
                    <a:pt x="209" y="0"/>
                  </a:lnTo>
                  <a:lnTo>
                    <a:pt x="226" y="9"/>
                  </a:lnTo>
                </a:path>
              </a:pathLst>
            </a:custGeom>
            <a:noFill/>
            <a:ln w="7938">
              <a:solidFill>
                <a:srgbClr val="00CC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8" name="Freeform 52"/>
            <p:cNvSpPr>
              <a:spLocks/>
            </p:cNvSpPr>
            <p:nvPr/>
          </p:nvSpPr>
          <p:spPr bwMode="auto">
            <a:xfrm>
              <a:off x="1974" y="1826"/>
              <a:ext cx="2215" cy="363"/>
            </a:xfrm>
            <a:custGeom>
              <a:avLst/>
              <a:gdLst>
                <a:gd name="T0" fmla="*/ 0 w 272"/>
                <a:gd name="T1" fmla="*/ 197 h 48"/>
                <a:gd name="T2" fmla="*/ 269 w 272"/>
                <a:gd name="T3" fmla="*/ 0 h 48"/>
                <a:gd name="T4" fmla="*/ 546 w 272"/>
                <a:gd name="T5" fmla="*/ 363 h 48"/>
                <a:gd name="T6" fmla="*/ 936 w 272"/>
                <a:gd name="T7" fmla="*/ 219 h 48"/>
                <a:gd name="T8" fmla="*/ 1336 w 272"/>
                <a:gd name="T9" fmla="*/ 197 h 48"/>
                <a:gd name="T10" fmla="*/ 1645 w 272"/>
                <a:gd name="T11" fmla="*/ 204 h 48"/>
                <a:gd name="T12" fmla="*/ 2215 w 272"/>
                <a:gd name="T13" fmla="*/ 197 h 48"/>
                <a:gd name="T14" fmla="*/ 0 60000 65536"/>
                <a:gd name="T15" fmla="*/ 0 60000 65536"/>
                <a:gd name="T16" fmla="*/ 0 60000 65536"/>
                <a:gd name="T17" fmla="*/ 0 60000 65536"/>
                <a:gd name="T18" fmla="*/ 0 60000 65536"/>
                <a:gd name="T19" fmla="*/ 0 60000 65536"/>
                <a:gd name="T20" fmla="*/ 0 60000 65536"/>
                <a:gd name="T21" fmla="*/ 0 w 272"/>
                <a:gd name="T22" fmla="*/ 0 h 48"/>
                <a:gd name="T23" fmla="*/ 272 w 27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48">
                  <a:moveTo>
                    <a:pt x="0" y="26"/>
                  </a:moveTo>
                  <a:lnTo>
                    <a:pt x="33" y="0"/>
                  </a:lnTo>
                  <a:lnTo>
                    <a:pt x="67" y="48"/>
                  </a:lnTo>
                  <a:lnTo>
                    <a:pt x="115" y="29"/>
                  </a:lnTo>
                  <a:lnTo>
                    <a:pt x="164" y="26"/>
                  </a:lnTo>
                  <a:lnTo>
                    <a:pt x="202" y="27"/>
                  </a:lnTo>
                  <a:lnTo>
                    <a:pt x="272" y="26"/>
                  </a:lnTo>
                </a:path>
              </a:pathLst>
            </a:custGeom>
            <a:no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19" name="Freeform 53"/>
            <p:cNvSpPr>
              <a:spLocks/>
            </p:cNvSpPr>
            <p:nvPr/>
          </p:nvSpPr>
          <p:spPr bwMode="auto">
            <a:xfrm>
              <a:off x="1338" y="2090"/>
              <a:ext cx="1857" cy="189"/>
            </a:xfrm>
            <a:custGeom>
              <a:avLst/>
              <a:gdLst>
                <a:gd name="T0" fmla="*/ 0 w 228"/>
                <a:gd name="T1" fmla="*/ 98 h 25"/>
                <a:gd name="T2" fmla="*/ 244 w 228"/>
                <a:gd name="T3" fmla="*/ 189 h 25"/>
                <a:gd name="T4" fmla="*/ 513 w 228"/>
                <a:gd name="T5" fmla="*/ 98 h 25"/>
                <a:gd name="T6" fmla="*/ 1002 w 228"/>
                <a:gd name="T7" fmla="*/ 0 h 25"/>
                <a:gd name="T8" fmla="*/ 1670 w 228"/>
                <a:gd name="T9" fmla="*/ 174 h 25"/>
                <a:gd name="T10" fmla="*/ 1857 w 228"/>
                <a:gd name="T11" fmla="*/ 174 h 25"/>
                <a:gd name="T12" fmla="*/ 0 60000 65536"/>
                <a:gd name="T13" fmla="*/ 0 60000 65536"/>
                <a:gd name="T14" fmla="*/ 0 60000 65536"/>
                <a:gd name="T15" fmla="*/ 0 60000 65536"/>
                <a:gd name="T16" fmla="*/ 0 60000 65536"/>
                <a:gd name="T17" fmla="*/ 0 60000 65536"/>
                <a:gd name="T18" fmla="*/ 0 w 228"/>
                <a:gd name="T19" fmla="*/ 0 h 25"/>
                <a:gd name="T20" fmla="*/ 228 w 2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28" h="25">
                  <a:moveTo>
                    <a:pt x="0" y="13"/>
                  </a:moveTo>
                  <a:lnTo>
                    <a:pt x="30" y="25"/>
                  </a:lnTo>
                  <a:lnTo>
                    <a:pt x="63" y="13"/>
                  </a:lnTo>
                  <a:lnTo>
                    <a:pt x="123" y="0"/>
                  </a:lnTo>
                  <a:lnTo>
                    <a:pt x="205" y="23"/>
                  </a:lnTo>
                  <a:lnTo>
                    <a:pt x="228" y="23"/>
                  </a:lnTo>
                </a:path>
              </a:pathLst>
            </a:custGeom>
            <a:no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0" name="Freeform 54"/>
            <p:cNvSpPr>
              <a:spLocks/>
            </p:cNvSpPr>
            <p:nvPr/>
          </p:nvSpPr>
          <p:spPr bwMode="auto">
            <a:xfrm>
              <a:off x="1736" y="2083"/>
              <a:ext cx="2152" cy="196"/>
            </a:xfrm>
            <a:custGeom>
              <a:avLst/>
              <a:gdLst>
                <a:gd name="T0" fmla="*/ 0 w 264"/>
                <a:gd name="T1" fmla="*/ 106 h 26"/>
                <a:gd name="T2" fmla="*/ 253 w 264"/>
                <a:gd name="T3" fmla="*/ 106 h 26"/>
                <a:gd name="T4" fmla="*/ 375 w 264"/>
                <a:gd name="T5" fmla="*/ 196 h 26"/>
                <a:gd name="T6" fmla="*/ 758 w 264"/>
                <a:gd name="T7" fmla="*/ 106 h 26"/>
                <a:gd name="T8" fmla="*/ 1329 w 264"/>
                <a:gd name="T9" fmla="*/ 181 h 26"/>
                <a:gd name="T10" fmla="*/ 1573 w 264"/>
                <a:gd name="T11" fmla="*/ 106 h 26"/>
                <a:gd name="T12" fmla="*/ 1907 w 264"/>
                <a:gd name="T13" fmla="*/ 0 h 26"/>
                <a:gd name="T14" fmla="*/ 2152 w 264"/>
                <a:gd name="T15" fmla="*/ 38 h 26"/>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26"/>
                <a:gd name="T26" fmla="*/ 264 w 26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26">
                  <a:moveTo>
                    <a:pt x="0" y="14"/>
                  </a:moveTo>
                  <a:lnTo>
                    <a:pt x="31" y="14"/>
                  </a:lnTo>
                  <a:lnTo>
                    <a:pt x="46" y="26"/>
                  </a:lnTo>
                  <a:lnTo>
                    <a:pt x="93" y="14"/>
                  </a:lnTo>
                  <a:lnTo>
                    <a:pt x="163" y="24"/>
                  </a:lnTo>
                  <a:lnTo>
                    <a:pt x="193" y="14"/>
                  </a:lnTo>
                  <a:lnTo>
                    <a:pt x="234" y="0"/>
                  </a:lnTo>
                  <a:lnTo>
                    <a:pt x="264" y="5"/>
                  </a:lnTo>
                </a:path>
              </a:pathLst>
            </a:custGeom>
            <a:no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1" name="Freeform 55"/>
            <p:cNvSpPr>
              <a:spLocks/>
            </p:cNvSpPr>
            <p:nvPr/>
          </p:nvSpPr>
          <p:spPr bwMode="auto">
            <a:xfrm>
              <a:off x="1312" y="2083"/>
              <a:ext cx="1955" cy="341"/>
            </a:xfrm>
            <a:custGeom>
              <a:avLst/>
              <a:gdLst>
                <a:gd name="T0" fmla="*/ 0 w 240"/>
                <a:gd name="T1" fmla="*/ 0 h 45"/>
                <a:gd name="T2" fmla="*/ 481 w 240"/>
                <a:gd name="T3" fmla="*/ 197 h 45"/>
                <a:gd name="T4" fmla="*/ 774 w 240"/>
                <a:gd name="T5" fmla="*/ 106 h 45"/>
                <a:gd name="T6" fmla="*/ 1059 w 240"/>
                <a:gd name="T7" fmla="*/ 159 h 45"/>
                <a:gd name="T8" fmla="*/ 1654 w 240"/>
                <a:gd name="T9" fmla="*/ 341 h 45"/>
                <a:gd name="T10" fmla="*/ 1955 w 240"/>
                <a:gd name="T11" fmla="*/ 258 h 45"/>
                <a:gd name="T12" fmla="*/ 0 60000 65536"/>
                <a:gd name="T13" fmla="*/ 0 60000 65536"/>
                <a:gd name="T14" fmla="*/ 0 60000 65536"/>
                <a:gd name="T15" fmla="*/ 0 60000 65536"/>
                <a:gd name="T16" fmla="*/ 0 60000 65536"/>
                <a:gd name="T17" fmla="*/ 0 60000 65536"/>
                <a:gd name="T18" fmla="*/ 0 w 240"/>
                <a:gd name="T19" fmla="*/ 0 h 45"/>
                <a:gd name="T20" fmla="*/ 240 w 24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0" h="45">
                  <a:moveTo>
                    <a:pt x="0" y="0"/>
                  </a:moveTo>
                  <a:lnTo>
                    <a:pt x="59" y="26"/>
                  </a:lnTo>
                  <a:lnTo>
                    <a:pt x="95" y="14"/>
                  </a:lnTo>
                  <a:lnTo>
                    <a:pt x="130" y="21"/>
                  </a:lnTo>
                  <a:lnTo>
                    <a:pt x="203" y="45"/>
                  </a:lnTo>
                  <a:lnTo>
                    <a:pt x="240" y="34"/>
                  </a:lnTo>
                </a:path>
              </a:pathLst>
            </a:custGeom>
            <a:no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2" name="Freeform 56"/>
            <p:cNvSpPr>
              <a:spLocks/>
            </p:cNvSpPr>
            <p:nvPr/>
          </p:nvSpPr>
          <p:spPr bwMode="auto">
            <a:xfrm>
              <a:off x="1434" y="2189"/>
              <a:ext cx="735" cy="235"/>
            </a:xfrm>
            <a:custGeom>
              <a:avLst/>
              <a:gdLst>
                <a:gd name="T0" fmla="*/ 0 w 90"/>
                <a:gd name="T1" fmla="*/ 0 h 31"/>
                <a:gd name="T2" fmla="*/ 212 w 90"/>
                <a:gd name="T3" fmla="*/ 23 h 31"/>
                <a:gd name="T4" fmla="*/ 702 w 90"/>
                <a:gd name="T5" fmla="*/ 91 h 31"/>
                <a:gd name="T6" fmla="*/ 735 w 90"/>
                <a:gd name="T7" fmla="*/ 235 h 31"/>
                <a:gd name="T8" fmla="*/ 0 60000 65536"/>
                <a:gd name="T9" fmla="*/ 0 60000 65536"/>
                <a:gd name="T10" fmla="*/ 0 60000 65536"/>
                <a:gd name="T11" fmla="*/ 0 60000 65536"/>
                <a:gd name="T12" fmla="*/ 0 w 90"/>
                <a:gd name="T13" fmla="*/ 0 h 31"/>
                <a:gd name="T14" fmla="*/ 90 w 90"/>
                <a:gd name="T15" fmla="*/ 31 h 31"/>
              </a:gdLst>
              <a:ahLst/>
              <a:cxnLst>
                <a:cxn ang="T8">
                  <a:pos x="T0" y="T1"/>
                </a:cxn>
                <a:cxn ang="T9">
                  <a:pos x="T2" y="T3"/>
                </a:cxn>
                <a:cxn ang="T10">
                  <a:pos x="T4" y="T5"/>
                </a:cxn>
                <a:cxn ang="T11">
                  <a:pos x="T6" y="T7"/>
                </a:cxn>
              </a:cxnLst>
              <a:rect l="T12" t="T13" r="T14" b="T15"/>
              <a:pathLst>
                <a:path w="90" h="31">
                  <a:moveTo>
                    <a:pt x="0" y="0"/>
                  </a:moveTo>
                  <a:lnTo>
                    <a:pt x="26" y="3"/>
                  </a:lnTo>
                  <a:lnTo>
                    <a:pt x="86" y="12"/>
                  </a:lnTo>
                  <a:lnTo>
                    <a:pt x="90" y="31"/>
                  </a:lnTo>
                </a:path>
              </a:pathLst>
            </a:custGeom>
            <a:noFill/>
            <a:ln w="7938">
              <a:solidFill>
                <a:srgbClr val="CC99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3" name="Freeform 57"/>
            <p:cNvSpPr>
              <a:spLocks/>
            </p:cNvSpPr>
            <p:nvPr/>
          </p:nvSpPr>
          <p:spPr bwMode="auto">
            <a:xfrm>
              <a:off x="1451" y="2189"/>
              <a:ext cx="1842" cy="152"/>
            </a:xfrm>
            <a:custGeom>
              <a:avLst/>
              <a:gdLst>
                <a:gd name="T0" fmla="*/ 0 w 226"/>
                <a:gd name="T1" fmla="*/ 0 h 20"/>
                <a:gd name="T2" fmla="*/ 155 w 226"/>
                <a:gd name="T3" fmla="*/ 0 h 20"/>
                <a:gd name="T4" fmla="*/ 497 w 226"/>
                <a:gd name="T5" fmla="*/ 0 h 20"/>
                <a:gd name="T6" fmla="*/ 1353 w 226"/>
                <a:gd name="T7" fmla="*/ 144 h 20"/>
                <a:gd name="T8" fmla="*/ 1532 w 226"/>
                <a:gd name="T9" fmla="*/ 152 h 20"/>
                <a:gd name="T10" fmla="*/ 1842 w 226"/>
                <a:gd name="T11" fmla="*/ 76 h 20"/>
                <a:gd name="T12" fmla="*/ 0 60000 65536"/>
                <a:gd name="T13" fmla="*/ 0 60000 65536"/>
                <a:gd name="T14" fmla="*/ 0 60000 65536"/>
                <a:gd name="T15" fmla="*/ 0 60000 65536"/>
                <a:gd name="T16" fmla="*/ 0 60000 65536"/>
                <a:gd name="T17" fmla="*/ 0 60000 65536"/>
                <a:gd name="T18" fmla="*/ 0 w 226"/>
                <a:gd name="T19" fmla="*/ 0 h 20"/>
                <a:gd name="T20" fmla="*/ 226 w 22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26" h="20">
                  <a:moveTo>
                    <a:pt x="0" y="0"/>
                  </a:moveTo>
                  <a:lnTo>
                    <a:pt x="19" y="0"/>
                  </a:lnTo>
                  <a:lnTo>
                    <a:pt x="61" y="0"/>
                  </a:lnTo>
                  <a:lnTo>
                    <a:pt x="166" y="19"/>
                  </a:lnTo>
                  <a:lnTo>
                    <a:pt x="188" y="20"/>
                  </a:lnTo>
                  <a:lnTo>
                    <a:pt x="226" y="10"/>
                  </a:lnTo>
                </a:path>
              </a:pathLst>
            </a:custGeom>
            <a:noFill/>
            <a:ln w="7938">
              <a:solidFill>
                <a:srgbClr val="00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4" name="Freeform 58"/>
            <p:cNvSpPr>
              <a:spLocks/>
            </p:cNvSpPr>
            <p:nvPr/>
          </p:nvSpPr>
          <p:spPr bwMode="auto">
            <a:xfrm>
              <a:off x="1744" y="1727"/>
              <a:ext cx="2102" cy="303"/>
            </a:xfrm>
            <a:custGeom>
              <a:avLst/>
              <a:gdLst>
                <a:gd name="T0" fmla="*/ 0 w 258"/>
                <a:gd name="T1" fmla="*/ 144 h 40"/>
                <a:gd name="T2" fmla="*/ 375 w 258"/>
                <a:gd name="T3" fmla="*/ 0 h 40"/>
                <a:gd name="T4" fmla="*/ 521 w 258"/>
                <a:gd name="T5" fmla="*/ 212 h 40"/>
                <a:gd name="T6" fmla="*/ 652 w 258"/>
                <a:gd name="T7" fmla="*/ 212 h 40"/>
                <a:gd name="T8" fmla="*/ 823 w 258"/>
                <a:gd name="T9" fmla="*/ 242 h 40"/>
                <a:gd name="T10" fmla="*/ 1548 w 258"/>
                <a:gd name="T11" fmla="*/ 212 h 40"/>
                <a:gd name="T12" fmla="*/ 2102 w 258"/>
                <a:gd name="T13" fmla="*/ 303 h 40"/>
                <a:gd name="T14" fmla="*/ 0 60000 65536"/>
                <a:gd name="T15" fmla="*/ 0 60000 65536"/>
                <a:gd name="T16" fmla="*/ 0 60000 65536"/>
                <a:gd name="T17" fmla="*/ 0 60000 65536"/>
                <a:gd name="T18" fmla="*/ 0 60000 65536"/>
                <a:gd name="T19" fmla="*/ 0 60000 65536"/>
                <a:gd name="T20" fmla="*/ 0 60000 65536"/>
                <a:gd name="T21" fmla="*/ 0 w 258"/>
                <a:gd name="T22" fmla="*/ 0 h 40"/>
                <a:gd name="T23" fmla="*/ 258 w 25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40">
                  <a:moveTo>
                    <a:pt x="0" y="19"/>
                  </a:moveTo>
                  <a:lnTo>
                    <a:pt x="46" y="0"/>
                  </a:lnTo>
                  <a:lnTo>
                    <a:pt x="64" y="28"/>
                  </a:lnTo>
                  <a:lnTo>
                    <a:pt x="80" y="28"/>
                  </a:lnTo>
                  <a:lnTo>
                    <a:pt x="101" y="32"/>
                  </a:lnTo>
                  <a:lnTo>
                    <a:pt x="190" y="28"/>
                  </a:lnTo>
                  <a:lnTo>
                    <a:pt x="258" y="40"/>
                  </a:lnTo>
                </a:path>
              </a:pathLst>
            </a:custGeom>
            <a:noFill/>
            <a:ln w="7938">
              <a:solidFill>
                <a:srgbClr val="FF99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5" name="Freeform 59"/>
            <p:cNvSpPr>
              <a:spLocks/>
            </p:cNvSpPr>
            <p:nvPr/>
          </p:nvSpPr>
          <p:spPr bwMode="auto">
            <a:xfrm>
              <a:off x="1672" y="2083"/>
              <a:ext cx="2500" cy="258"/>
            </a:xfrm>
            <a:custGeom>
              <a:avLst/>
              <a:gdLst>
                <a:gd name="T0" fmla="*/ 0 w 307"/>
                <a:gd name="T1" fmla="*/ 0 h 34"/>
                <a:gd name="T2" fmla="*/ 383 w 307"/>
                <a:gd name="T3" fmla="*/ 106 h 34"/>
                <a:gd name="T4" fmla="*/ 668 w 307"/>
                <a:gd name="T5" fmla="*/ 258 h 34"/>
                <a:gd name="T6" fmla="*/ 977 w 307"/>
                <a:gd name="T7" fmla="*/ 258 h 34"/>
                <a:gd name="T8" fmla="*/ 1107 w 307"/>
                <a:gd name="T9" fmla="*/ 258 h 34"/>
                <a:gd name="T10" fmla="*/ 2109 w 307"/>
                <a:gd name="T11" fmla="*/ 258 h 34"/>
                <a:gd name="T12" fmla="*/ 2500 w 307"/>
                <a:gd name="T13" fmla="*/ 258 h 34"/>
                <a:gd name="T14" fmla="*/ 0 60000 65536"/>
                <a:gd name="T15" fmla="*/ 0 60000 65536"/>
                <a:gd name="T16" fmla="*/ 0 60000 65536"/>
                <a:gd name="T17" fmla="*/ 0 60000 65536"/>
                <a:gd name="T18" fmla="*/ 0 60000 65536"/>
                <a:gd name="T19" fmla="*/ 0 60000 65536"/>
                <a:gd name="T20" fmla="*/ 0 60000 65536"/>
                <a:gd name="T21" fmla="*/ 0 w 307"/>
                <a:gd name="T22" fmla="*/ 0 h 34"/>
                <a:gd name="T23" fmla="*/ 307 w 30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4">
                  <a:moveTo>
                    <a:pt x="0" y="0"/>
                  </a:moveTo>
                  <a:lnTo>
                    <a:pt x="47" y="14"/>
                  </a:lnTo>
                  <a:lnTo>
                    <a:pt x="82" y="34"/>
                  </a:lnTo>
                  <a:lnTo>
                    <a:pt x="120" y="34"/>
                  </a:lnTo>
                  <a:lnTo>
                    <a:pt x="136" y="34"/>
                  </a:lnTo>
                  <a:lnTo>
                    <a:pt x="259" y="34"/>
                  </a:lnTo>
                  <a:lnTo>
                    <a:pt x="307" y="34"/>
                  </a:lnTo>
                </a:path>
              </a:pathLst>
            </a:custGeom>
            <a:no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6" name="Line 60"/>
            <p:cNvSpPr>
              <a:spLocks noChangeShapeType="1"/>
            </p:cNvSpPr>
            <p:nvPr/>
          </p:nvSpPr>
          <p:spPr bwMode="auto">
            <a:xfrm>
              <a:off x="1491" y="2279"/>
              <a:ext cx="334" cy="2"/>
            </a:xfrm>
            <a:prstGeom prst="line">
              <a:avLst/>
            </a:prstGeom>
            <a:noFill/>
            <a:ln w="7938">
              <a:solidFill>
                <a:srgbClr val="008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7" name="Line 61"/>
            <p:cNvSpPr>
              <a:spLocks noChangeShapeType="1"/>
            </p:cNvSpPr>
            <p:nvPr/>
          </p:nvSpPr>
          <p:spPr bwMode="auto">
            <a:xfrm>
              <a:off x="1362" y="2212"/>
              <a:ext cx="317" cy="67"/>
            </a:xfrm>
            <a:prstGeom prst="line">
              <a:avLst/>
            </a:prstGeom>
            <a:noFill/>
            <a:ln w="7938">
              <a:solidFill>
                <a:srgbClr val="000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8" name="Line 62"/>
            <p:cNvSpPr>
              <a:spLocks noChangeShapeType="1"/>
            </p:cNvSpPr>
            <p:nvPr/>
          </p:nvSpPr>
          <p:spPr bwMode="auto">
            <a:xfrm>
              <a:off x="1068" y="2265"/>
              <a:ext cx="375" cy="159"/>
            </a:xfrm>
            <a:prstGeom prst="line">
              <a:avLst/>
            </a:prstGeom>
            <a:noFill/>
            <a:ln w="7938">
              <a:solidFill>
                <a:srgbClr val="00FF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29" name="Freeform 63"/>
            <p:cNvSpPr>
              <a:spLocks/>
            </p:cNvSpPr>
            <p:nvPr/>
          </p:nvSpPr>
          <p:spPr bwMode="auto">
            <a:xfrm>
              <a:off x="1109" y="1939"/>
              <a:ext cx="790" cy="181"/>
            </a:xfrm>
            <a:custGeom>
              <a:avLst/>
              <a:gdLst>
                <a:gd name="T0" fmla="*/ 0 w 97"/>
                <a:gd name="T1" fmla="*/ 143 h 24"/>
                <a:gd name="T2" fmla="*/ 334 w 97"/>
                <a:gd name="T3" fmla="*/ 181 h 24"/>
                <a:gd name="T4" fmla="*/ 790 w 97"/>
                <a:gd name="T5" fmla="*/ 0 h 24"/>
                <a:gd name="T6" fmla="*/ 0 60000 65536"/>
                <a:gd name="T7" fmla="*/ 0 60000 65536"/>
                <a:gd name="T8" fmla="*/ 0 60000 65536"/>
                <a:gd name="T9" fmla="*/ 0 w 97"/>
                <a:gd name="T10" fmla="*/ 0 h 24"/>
                <a:gd name="T11" fmla="*/ 97 w 97"/>
                <a:gd name="T12" fmla="*/ 24 h 24"/>
              </a:gdLst>
              <a:ahLst/>
              <a:cxnLst>
                <a:cxn ang="T6">
                  <a:pos x="T0" y="T1"/>
                </a:cxn>
                <a:cxn ang="T7">
                  <a:pos x="T2" y="T3"/>
                </a:cxn>
                <a:cxn ang="T8">
                  <a:pos x="T4" y="T5"/>
                </a:cxn>
              </a:cxnLst>
              <a:rect l="T9" t="T10" r="T11" b="T12"/>
              <a:pathLst>
                <a:path w="97" h="24">
                  <a:moveTo>
                    <a:pt x="0" y="19"/>
                  </a:moveTo>
                  <a:lnTo>
                    <a:pt x="41" y="24"/>
                  </a:lnTo>
                  <a:lnTo>
                    <a:pt x="97" y="0"/>
                  </a:lnTo>
                </a:path>
              </a:pathLst>
            </a:custGeom>
            <a:no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0" name="Freeform 64"/>
            <p:cNvSpPr>
              <a:spLocks/>
            </p:cNvSpPr>
            <p:nvPr/>
          </p:nvSpPr>
          <p:spPr bwMode="auto">
            <a:xfrm>
              <a:off x="2535" y="2022"/>
              <a:ext cx="1613" cy="446"/>
            </a:xfrm>
            <a:custGeom>
              <a:avLst/>
              <a:gdLst>
                <a:gd name="T0" fmla="*/ 0 w 198"/>
                <a:gd name="T1" fmla="*/ 401 h 59"/>
                <a:gd name="T2" fmla="*/ 106 w 198"/>
                <a:gd name="T3" fmla="*/ 446 h 59"/>
                <a:gd name="T4" fmla="*/ 407 w 198"/>
                <a:gd name="T5" fmla="*/ 280 h 59"/>
                <a:gd name="T6" fmla="*/ 692 w 198"/>
                <a:gd name="T7" fmla="*/ 60 h 59"/>
                <a:gd name="T8" fmla="*/ 961 w 198"/>
                <a:gd name="T9" fmla="*/ 317 h 59"/>
                <a:gd name="T10" fmla="*/ 1320 w 198"/>
                <a:gd name="T11" fmla="*/ 0 h 59"/>
                <a:gd name="T12" fmla="*/ 1613 w 198"/>
                <a:gd name="T13" fmla="*/ 317 h 59"/>
                <a:gd name="T14" fmla="*/ 0 60000 65536"/>
                <a:gd name="T15" fmla="*/ 0 60000 65536"/>
                <a:gd name="T16" fmla="*/ 0 60000 65536"/>
                <a:gd name="T17" fmla="*/ 0 60000 65536"/>
                <a:gd name="T18" fmla="*/ 0 60000 65536"/>
                <a:gd name="T19" fmla="*/ 0 60000 65536"/>
                <a:gd name="T20" fmla="*/ 0 60000 65536"/>
                <a:gd name="T21" fmla="*/ 0 w 198"/>
                <a:gd name="T22" fmla="*/ 0 h 59"/>
                <a:gd name="T23" fmla="*/ 198 w 198"/>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59">
                  <a:moveTo>
                    <a:pt x="0" y="53"/>
                  </a:moveTo>
                  <a:lnTo>
                    <a:pt x="13" y="59"/>
                  </a:lnTo>
                  <a:lnTo>
                    <a:pt x="50" y="37"/>
                  </a:lnTo>
                  <a:lnTo>
                    <a:pt x="85" y="8"/>
                  </a:lnTo>
                  <a:lnTo>
                    <a:pt x="118" y="42"/>
                  </a:lnTo>
                  <a:lnTo>
                    <a:pt x="162" y="0"/>
                  </a:lnTo>
                  <a:lnTo>
                    <a:pt x="198" y="42"/>
                  </a:lnTo>
                </a:path>
              </a:pathLst>
            </a:custGeom>
            <a:noFill/>
            <a:ln w="8001">
              <a:solidFill>
                <a:srgbClr val="FFFF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1" name="Freeform 65"/>
            <p:cNvSpPr>
              <a:spLocks/>
            </p:cNvSpPr>
            <p:nvPr/>
          </p:nvSpPr>
          <p:spPr bwMode="auto">
            <a:xfrm>
              <a:off x="1004" y="2030"/>
              <a:ext cx="1742" cy="159"/>
            </a:xfrm>
            <a:custGeom>
              <a:avLst/>
              <a:gdLst>
                <a:gd name="T0" fmla="*/ 0 w 214"/>
                <a:gd name="T1" fmla="*/ 53 h 21"/>
                <a:gd name="T2" fmla="*/ 269 w 214"/>
                <a:gd name="T3" fmla="*/ 0 h 21"/>
                <a:gd name="T4" fmla="*/ 1742 w 214"/>
                <a:gd name="T5" fmla="*/ 159 h 21"/>
                <a:gd name="T6" fmla="*/ 0 60000 65536"/>
                <a:gd name="T7" fmla="*/ 0 60000 65536"/>
                <a:gd name="T8" fmla="*/ 0 60000 65536"/>
                <a:gd name="T9" fmla="*/ 0 w 214"/>
                <a:gd name="T10" fmla="*/ 0 h 21"/>
                <a:gd name="T11" fmla="*/ 214 w 214"/>
                <a:gd name="T12" fmla="*/ 21 h 21"/>
              </a:gdLst>
              <a:ahLst/>
              <a:cxnLst>
                <a:cxn ang="T6">
                  <a:pos x="T0" y="T1"/>
                </a:cxn>
                <a:cxn ang="T7">
                  <a:pos x="T2" y="T3"/>
                </a:cxn>
                <a:cxn ang="T8">
                  <a:pos x="T4" y="T5"/>
                </a:cxn>
              </a:cxnLst>
              <a:rect l="T9" t="T10" r="T11" b="T12"/>
              <a:pathLst>
                <a:path w="214" h="21">
                  <a:moveTo>
                    <a:pt x="0" y="7"/>
                  </a:moveTo>
                  <a:lnTo>
                    <a:pt x="33" y="0"/>
                  </a:lnTo>
                  <a:lnTo>
                    <a:pt x="214" y="21"/>
                  </a:lnTo>
                </a:path>
              </a:pathLst>
            </a:custGeom>
            <a:noFill/>
            <a:ln w="0">
              <a:solidFill>
                <a:srgbClr val="80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2" name="Freeform 66"/>
            <p:cNvSpPr>
              <a:spLocks/>
            </p:cNvSpPr>
            <p:nvPr/>
          </p:nvSpPr>
          <p:spPr bwMode="auto">
            <a:xfrm>
              <a:off x="4580" y="2341"/>
              <a:ext cx="449" cy="150"/>
            </a:xfrm>
            <a:custGeom>
              <a:avLst/>
              <a:gdLst>
                <a:gd name="T0" fmla="*/ 0 w 55"/>
                <a:gd name="T1" fmla="*/ 82 h 20"/>
                <a:gd name="T2" fmla="*/ 318 w 55"/>
                <a:gd name="T3" fmla="*/ 150 h 20"/>
                <a:gd name="T4" fmla="*/ 449 w 55"/>
                <a:gd name="T5" fmla="*/ 0 h 20"/>
                <a:gd name="T6" fmla="*/ 0 60000 65536"/>
                <a:gd name="T7" fmla="*/ 0 60000 65536"/>
                <a:gd name="T8" fmla="*/ 0 60000 65536"/>
                <a:gd name="T9" fmla="*/ 0 w 55"/>
                <a:gd name="T10" fmla="*/ 0 h 20"/>
                <a:gd name="T11" fmla="*/ 55 w 55"/>
                <a:gd name="T12" fmla="*/ 20 h 20"/>
              </a:gdLst>
              <a:ahLst/>
              <a:cxnLst>
                <a:cxn ang="T6">
                  <a:pos x="T0" y="T1"/>
                </a:cxn>
                <a:cxn ang="T7">
                  <a:pos x="T2" y="T3"/>
                </a:cxn>
                <a:cxn ang="T8">
                  <a:pos x="T4" y="T5"/>
                </a:cxn>
              </a:cxnLst>
              <a:rect l="T9" t="T10" r="T11" b="T12"/>
              <a:pathLst>
                <a:path w="55" h="20">
                  <a:moveTo>
                    <a:pt x="0" y="11"/>
                  </a:moveTo>
                  <a:lnTo>
                    <a:pt x="39" y="20"/>
                  </a:lnTo>
                  <a:lnTo>
                    <a:pt x="55" y="0"/>
                  </a:lnTo>
                </a:path>
              </a:pathLst>
            </a:custGeom>
            <a:noFill/>
            <a:ln w="0">
              <a:solidFill>
                <a:srgbClr val="80008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3" name="Line 67"/>
            <p:cNvSpPr>
              <a:spLocks noChangeShapeType="1"/>
            </p:cNvSpPr>
            <p:nvPr/>
          </p:nvSpPr>
          <p:spPr bwMode="auto">
            <a:xfrm>
              <a:off x="3977" y="2265"/>
              <a:ext cx="374" cy="1"/>
            </a:xfrm>
            <a:prstGeom prst="line">
              <a:avLst/>
            </a:prstGeom>
            <a:noFill/>
            <a:ln w="7938">
              <a:solidFill>
                <a:srgbClr val="00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4" name="Line 68"/>
            <p:cNvSpPr>
              <a:spLocks noChangeShapeType="1"/>
            </p:cNvSpPr>
            <p:nvPr/>
          </p:nvSpPr>
          <p:spPr bwMode="auto">
            <a:xfrm flipV="1">
              <a:off x="2909" y="2265"/>
              <a:ext cx="507" cy="83"/>
            </a:xfrm>
            <a:prstGeom prst="line">
              <a:avLst/>
            </a:prstGeom>
            <a:noFill/>
            <a:ln w="0">
              <a:solidFill>
                <a:srgbClr val="33CCCC"/>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5" name="Line 69"/>
            <p:cNvSpPr>
              <a:spLocks noChangeShapeType="1"/>
            </p:cNvSpPr>
            <p:nvPr/>
          </p:nvSpPr>
          <p:spPr bwMode="auto">
            <a:xfrm>
              <a:off x="3985" y="2242"/>
              <a:ext cx="375" cy="99"/>
            </a:xfrm>
            <a:prstGeom prst="line">
              <a:avLst/>
            </a:prstGeom>
            <a:noFill/>
            <a:ln w="0">
              <a:solidFill>
                <a:srgbClr val="0000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6" name="Line 70"/>
            <p:cNvSpPr>
              <a:spLocks noChangeShapeType="1"/>
            </p:cNvSpPr>
            <p:nvPr/>
          </p:nvSpPr>
          <p:spPr bwMode="auto">
            <a:xfrm>
              <a:off x="3945" y="2302"/>
              <a:ext cx="439" cy="46"/>
            </a:xfrm>
            <a:prstGeom prst="line">
              <a:avLst/>
            </a:prstGeom>
            <a:noFill/>
            <a:ln w="0">
              <a:solidFill>
                <a:srgbClr val="FF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7" name="Line 71"/>
            <p:cNvSpPr>
              <a:spLocks noChangeShapeType="1"/>
            </p:cNvSpPr>
            <p:nvPr/>
          </p:nvSpPr>
          <p:spPr bwMode="auto">
            <a:xfrm flipV="1">
              <a:off x="3634" y="2341"/>
              <a:ext cx="384" cy="7"/>
            </a:xfrm>
            <a:prstGeom prst="line">
              <a:avLst/>
            </a:prstGeom>
            <a:noFill/>
            <a:ln w="7938">
              <a:solidFill>
                <a:srgbClr val="FF00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8" name="Line 72"/>
            <p:cNvSpPr>
              <a:spLocks noChangeShapeType="1"/>
            </p:cNvSpPr>
            <p:nvPr/>
          </p:nvSpPr>
          <p:spPr bwMode="auto">
            <a:xfrm>
              <a:off x="3789" y="2189"/>
              <a:ext cx="318" cy="90"/>
            </a:xfrm>
            <a:prstGeom prst="line">
              <a:avLst/>
            </a:prstGeom>
            <a:noFill/>
            <a:ln w="0">
              <a:solidFill>
                <a:srgbClr val="003366"/>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39" name="Line 73"/>
            <p:cNvSpPr>
              <a:spLocks noChangeShapeType="1"/>
            </p:cNvSpPr>
            <p:nvPr/>
          </p:nvSpPr>
          <p:spPr bwMode="auto">
            <a:xfrm flipV="1">
              <a:off x="3945" y="2181"/>
              <a:ext cx="260" cy="160"/>
            </a:xfrm>
            <a:prstGeom prst="line">
              <a:avLst/>
            </a:prstGeom>
            <a:noFill/>
            <a:ln w="0">
              <a:solidFill>
                <a:srgbClr val="33CCCC"/>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0" name="Line 74"/>
            <p:cNvSpPr>
              <a:spLocks noChangeShapeType="1"/>
            </p:cNvSpPr>
            <p:nvPr/>
          </p:nvSpPr>
          <p:spPr bwMode="auto">
            <a:xfrm>
              <a:off x="3830" y="2341"/>
              <a:ext cx="172" cy="83"/>
            </a:xfrm>
            <a:prstGeom prst="line">
              <a:avLst/>
            </a:prstGeom>
            <a:noFill/>
            <a:ln w="7938">
              <a:solidFill>
                <a:srgbClr val="99CC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1" name="Line 75"/>
            <p:cNvSpPr>
              <a:spLocks noChangeShapeType="1"/>
            </p:cNvSpPr>
            <p:nvPr/>
          </p:nvSpPr>
          <p:spPr bwMode="auto">
            <a:xfrm flipV="1">
              <a:off x="3243" y="2341"/>
              <a:ext cx="245" cy="83"/>
            </a:xfrm>
            <a:prstGeom prst="line">
              <a:avLst/>
            </a:prstGeom>
            <a:noFill/>
            <a:ln w="0">
              <a:solidFill>
                <a:srgbClr val="FF66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2" name="Rectangle 76"/>
            <p:cNvSpPr>
              <a:spLocks noChangeArrowheads="1"/>
            </p:cNvSpPr>
            <p:nvPr/>
          </p:nvSpPr>
          <p:spPr bwMode="auto">
            <a:xfrm>
              <a:off x="1117" y="2151"/>
              <a:ext cx="72" cy="68"/>
            </a:xfrm>
            <a:prstGeom prst="rect">
              <a:avLst/>
            </a:prstGeom>
            <a:solidFill>
              <a:srgbClr val="FF00FF"/>
            </a:solidFill>
            <a:ln w="7938">
              <a:solidFill>
                <a:srgbClr val="FF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3" name="Rectangle 77"/>
            <p:cNvSpPr>
              <a:spLocks noChangeArrowheads="1"/>
            </p:cNvSpPr>
            <p:nvPr/>
          </p:nvSpPr>
          <p:spPr bwMode="auto">
            <a:xfrm>
              <a:off x="1288" y="2083"/>
              <a:ext cx="74" cy="68"/>
            </a:xfrm>
            <a:prstGeom prst="rect">
              <a:avLst/>
            </a:prstGeom>
            <a:solidFill>
              <a:srgbClr val="FF00FF"/>
            </a:solidFill>
            <a:ln w="7938">
              <a:solidFill>
                <a:srgbClr val="FF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4" name="Rectangle 78"/>
            <p:cNvSpPr>
              <a:spLocks noChangeArrowheads="1"/>
            </p:cNvSpPr>
            <p:nvPr/>
          </p:nvSpPr>
          <p:spPr bwMode="auto">
            <a:xfrm>
              <a:off x="1583" y="2083"/>
              <a:ext cx="71" cy="68"/>
            </a:xfrm>
            <a:prstGeom prst="rect">
              <a:avLst/>
            </a:prstGeom>
            <a:solidFill>
              <a:srgbClr val="FF00FF"/>
            </a:solidFill>
            <a:ln w="7938">
              <a:solidFill>
                <a:srgbClr val="FF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5" name="Rectangle 79"/>
            <p:cNvSpPr>
              <a:spLocks noChangeArrowheads="1"/>
            </p:cNvSpPr>
            <p:nvPr/>
          </p:nvSpPr>
          <p:spPr bwMode="auto">
            <a:xfrm>
              <a:off x="1917" y="2219"/>
              <a:ext cx="72" cy="67"/>
            </a:xfrm>
            <a:prstGeom prst="rect">
              <a:avLst/>
            </a:prstGeom>
            <a:solidFill>
              <a:srgbClr val="FF00FF"/>
            </a:solidFill>
            <a:ln w="7938">
              <a:solidFill>
                <a:srgbClr val="FF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6" name="Rectangle 80"/>
            <p:cNvSpPr>
              <a:spLocks noChangeArrowheads="1"/>
            </p:cNvSpPr>
            <p:nvPr/>
          </p:nvSpPr>
          <p:spPr bwMode="auto">
            <a:xfrm>
              <a:off x="2266" y="2113"/>
              <a:ext cx="73" cy="68"/>
            </a:xfrm>
            <a:prstGeom prst="rect">
              <a:avLst/>
            </a:prstGeom>
            <a:solidFill>
              <a:srgbClr val="FF00FF"/>
            </a:solidFill>
            <a:ln w="7938">
              <a:solidFill>
                <a:srgbClr val="FF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7" name="Rectangle 81"/>
            <p:cNvSpPr>
              <a:spLocks noChangeArrowheads="1"/>
            </p:cNvSpPr>
            <p:nvPr/>
          </p:nvSpPr>
          <p:spPr bwMode="auto">
            <a:xfrm>
              <a:off x="2681" y="2302"/>
              <a:ext cx="75" cy="69"/>
            </a:xfrm>
            <a:prstGeom prst="rect">
              <a:avLst/>
            </a:prstGeom>
            <a:solidFill>
              <a:srgbClr val="FF00FF"/>
            </a:solidFill>
            <a:ln w="7938">
              <a:solidFill>
                <a:srgbClr val="FF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8" name="Freeform 82"/>
            <p:cNvSpPr>
              <a:spLocks/>
            </p:cNvSpPr>
            <p:nvPr/>
          </p:nvSpPr>
          <p:spPr bwMode="auto">
            <a:xfrm>
              <a:off x="1052" y="2151"/>
              <a:ext cx="80" cy="75"/>
            </a:xfrm>
            <a:custGeom>
              <a:avLst/>
              <a:gdLst>
                <a:gd name="T0" fmla="*/ 40 w 52"/>
                <a:gd name="T1" fmla="*/ 0 h 53"/>
                <a:gd name="T2" fmla="*/ 80 w 52"/>
                <a:gd name="T3" fmla="*/ 38 h 53"/>
                <a:gd name="T4" fmla="*/ 40 w 52"/>
                <a:gd name="T5" fmla="*/ 75 h 53"/>
                <a:gd name="T6" fmla="*/ 0 w 52"/>
                <a:gd name="T7" fmla="*/ 38 h 53"/>
                <a:gd name="T8" fmla="*/ 40 w 52"/>
                <a:gd name="T9" fmla="*/ 0 h 53"/>
                <a:gd name="T10" fmla="*/ 0 60000 65536"/>
                <a:gd name="T11" fmla="*/ 0 60000 65536"/>
                <a:gd name="T12" fmla="*/ 0 60000 65536"/>
                <a:gd name="T13" fmla="*/ 0 60000 65536"/>
                <a:gd name="T14" fmla="*/ 0 60000 65536"/>
                <a:gd name="T15" fmla="*/ 0 w 52"/>
                <a:gd name="T16" fmla="*/ 0 h 53"/>
                <a:gd name="T17" fmla="*/ 52 w 52"/>
                <a:gd name="T18" fmla="*/ 53 h 53"/>
              </a:gdLst>
              <a:ahLst/>
              <a:cxnLst>
                <a:cxn ang="T10">
                  <a:pos x="T0" y="T1"/>
                </a:cxn>
                <a:cxn ang="T11">
                  <a:pos x="T2" y="T3"/>
                </a:cxn>
                <a:cxn ang="T12">
                  <a:pos x="T4" y="T5"/>
                </a:cxn>
                <a:cxn ang="T13">
                  <a:pos x="T6" y="T7"/>
                </a:cxn>
                <a:cxn ang="T14">
                  <a:pos x="T8" y="T9"/>
                </a:cxn>
              </a:cxnLst>
              <a:rect l="T15" t="T16" r="T17" b="T18"/>
              <a:pathLst>
                <a:path w="52" h="53">
                  <a:moveTo>
                    <a:pt x="26" y="0"/>
                  </a:moveTo>
                  <a:lnTo>
                    <a:pt x="52" y="27"/>
                  </a:lnTo>
                  <a:lnTo>
                    <a:pt x="26" y="53"/>
                  </a:lnTo>
                  <a:lnTo>
                    <a:pt x="0" y="27"/>
                  </a:lnTo>
                  <a:lnTo>
                    <a:pt x="26" y="0"/>
                  </a:lnTo>
                  <a:close/>
                </a:path>
              </a:pathLst>
            </a:custGeom>
            <a:solidFill>
              <a:srgbClr val="FFFFFF"/>
            </a:solidFill>
            <a:ln w="7938">
              <a:solidFill>
                <a:srgbClr val="96969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49" name="Freeform 83"/>
            <p:cNvSpPr>
              <a:spLocks/>
            </p:cNvSpPr>
            <p:nvPr/>
          </p:nvSpPr>
          <p:spPr bwMode="auto">
            <a:xfrm>
              <a:off x="1810" y="2242"/>
              <a:ext cx="81" cy="76"/>
            </a:xfrm>
            <a:custGeom>
              <a:avLst/>
              <a:gdLst>
                <a:gd name="T0" fmla="*/ 40 w 53"/>
                <a:gd name="T1" fmla="*/ 0 h 53"/>
                <a:gd name="T2" fmla="*/ 81 w 53"/>
                <a:gd name="T3" fmla="*/ 37 h 53"/>
                <a:gd name="T4" fmla="*/ 40 w 53"/>
                <a:gd name="T5" fmla="*/ 76 h 53"/>
                <a:gd name="T6" fmla="*/ 0 w 53"/>
                <a:gd name="T7" fmla="*/ 37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6"/>
                  </a:lnTo>
                  <a:lnTo>
                    <a:pt x="26" y="53"/>
                  </a:lnTo>
                  <a:lnTo>
                    <a:pt x="0" y="26"/>
                  </a:lnTo>
                  <a:lnTo>
                    <a:pt x="26" y="0"/>
                  </a:lnTo>
                  <a:close/>
                </a:path>
              </a:pathLst>
            </a:custGeom>
            <a:solidFill>
              <a:srgbClr val="969696"/>
            </a:solidFill>
            <a:ln w="7938">
              <a:solidFill>
                <a:srgbClr val="96969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0" name="Freeform 84"/>
            <p:cNvSpPr>
              <a:spLocks/>
            </p:cNvSpPr>
            <p:nvPr/>
          </p:nvSpPr>
          <p:spPr bwMode="auto">
            <a:xfrm>
              <a:off x="2380" y="2242"/>
              <a:ext cx="81" cy="76"/>
            </a:xfrm>
            <a:custGeom>
              <a:avLst/>
              <a:gdLst>
                <a:gd name="T0" fmla="*/ 41 w 53"/>
                <a:gd name="T1" fmla="*/ 0 h 53"/>
                <a:gd name="T2" fmla="*/ 81 w 53"/>
                <a:gd name="T3" fmla="*/ 37 h 53"/>
                <a:gd name="T4" fmla="*/ 41 w 53"/>
                <a:gd name="T5" fmla="*/ 76 h 53"/>
                <a:gd name="T6" fmla="*/ 0 w 53"/>
                <a:gd name="T7" fmla="*/ 37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6"/>
                  </a:lnTo>
                  <a:lnTo>
                    <a:pt x="27" y="53"/>
                  </a:lnTo>
                  <a:lnTo>
                    <a:pt x="0" y="26"/>
                  </a:lnTo>
                  <a:lnTo>
                    <a:pt x="27" y="0"/>
                  </a:lnTo>
                  <a:close/>
                </a:path>
              </a:pathLst>
            </a:custGeom>
            <a:solidFill>
              <a:srgbClr val="969696"/>
            </a:solidFill>
            <a:ln w="7938">
              <a:solidFill>
                <a:srgbClr val="96969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1" name="Freeform 85"/>
            <p:cNvSpPr>
              <a:spLocks/>
            </p:cNvSpPr>
            <p:nvPr/>
          </p:nvSpPr>
          <p:spPr bwMode="auto">
            <a:xfrm>
              <a:off x="1109" y="1992"/>
              <a:ext cx="80" cy="76"/>
            </a:xfrm>
            <a:custGeom>
              <a:avLst/>
              <a:gdLst>
                <a:gd name="T0" fmla="*/ 40 w 52"/>
                <a:gd name="T1" fmla="*/ 0 h 53"/>
                <a:gd name="T2" fmla="*/ 80 w 52"/>
                <a:gd name="T3" fmla="*/ 76 h 53"/>
                <a:gd name="T4" fmla="*/ 0 w 52"/>
                <a:gd name="T5" fmla="*/ 76 h 53"/>
                <a:gd name="T6" fmla="*/ 40 w 52"/>
                <a:gd name="T7" fmla="*/ 0 h 53"/>
                <a:gd name="T8" fmla="*/ 0 60000 65536"/>
                <a:gd name="T9" fmla="*/ 0 60000 65536"/>
                <a:gd name="T10" fmla="*/ 0 60000 65536"/>
                <a:gd name="T11" fmla="*/ 0 60000 65536"/>
                <a:gd name="T12" fmla="*/ 0 w 52"/>
                <a:gd name="T13" fmla="*/ 0 h 53"/>
                <a:gd name="T14" fmla="*/ 52 w 52"/>
                <a:gd name="T15" fmla="*/ 53 h 53"/>
              </a:gdLst>
              <a:ahLst/>
              <a:cxnLst>
                <a:cxn ang="T8">
                  <a:pos x="T0" y="T1"/>
                </a:cxn>
                <a:cxn ang="T9">
                  <a:pos x="T2" y="T3"/>
                </a:cxn>
                <a:cxn ang="T10">
                  <a:pos x="T4" y="T5"/>
                </a:cxn>
                <a:cxn ang="T11">
                  <a:pos x="T6" y="T7"/>
                </a:cxn>
              </a:cxnLst>
              <a:rect l="T12" t="T13" r="T14" b="T15"/>
              <a:pathLst>
                <a:path w="52" h="53">
                  <a:moveTo>
                    <a:pt x="26" y="0"/>
                  </a:moveTo>
                  <a:lnTo>
                    <a:pt x="52" y="53"/>
                  </a:lnTo>
                  <a:lnTo>
                    <a:pt x="0" y="53"/>
                  </a:lnTo>
                  <a:lnTo>
                    <a:pt x="26" y="0"/>
                  </a:lnTo>
                  <a:close/>
                </a:path>
              </a:pathLst>
            </a:custGeom>
            <a:solidFill>
              <a:srgbClr val="FFCC00"/>
            </a:solidFill>
            <a:ln w="7938">
              <a:solidFill>
                <a:srgbClr val="FF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2" name="Freeform 86"/>
            <p:cNvSpPr>
              <a:spLocks/>
            </p:cNvSpPr>
            <p:nvPr/>
          </p:nvSpPr>
          <p:spPr bwMode="auto">
            <a:xfrm>
              <a:off x="1427" y="2242"/>
              <a:ext cx="81" cy="76"/>
            </a:xfrm>
            <a:custGeom>
              <a:avLst/>
              <a:gdLst>
                <a:gd name="T0" fmla="*/ 40 w 53"/>
                <a:gd name="T1" fmla="*/ 0 h 53"/>
                <a:gd name="T2" fmla="*/ 81 w 53"/>
                <a:gd name="T3" fmla="*/ 76 h 53"/>
                <a:gd name="T4" fmla="*/ 0 w 53"/>
                <a:gd name="T5" fmla="*/ 76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FFCC00"/>
            </a:solidFill>
            <a:ln w="7938">
              <a:solidFill>
                <a:srgbClr val="FF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3" name="Freeform 87"/>
            <p:cNvSpPr>
              <a:spLocks/>
            </p:cNvSpPr>
            <p:nvPr/>
          </p:nvSpPr>
          <p:spPr bwMode="auto">
            <a:xfrm>
              <a:off x="1882" y="2083"/>
              <a:ext cx="82" cy="75"/>
            </a:xfrm>
            <a:custGeom>
              <a:avLst/>
              <a:gdLst>
                <a:gd name="T0" fmla="*/ 42 w 53"/>
                <a:gd name="T1" fmla="*/ 0 h 52"/>
                <a:gd name="T2" fmla="*/ 82 w 53"/>
                <a:gd name="T3" fmla="*/ 75 h 52"/>
                <a:gd name="T4" fmla="*/ 0 w 53"/>
                <a:gd name="T5" fmla="*/ 75 h 52"/>
                <a:gd name="T6" fmla="*/ 42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7" y="0"/>
                  </a:moveTo>
                  <a:lnTo>
                    <a:pt x="53" y="52"/>
                  </a:lnTo>
                  <a:lnTo>
                    <a:pt x="0" y="52"/>
                  </a:lnTo>
                  <a:lnTo>
                    <a:pt x="27" y="0"/>
                  </a:lnTo>
                  <a:close/>
                </a:path>
              </a:pathLst>
            </a:custGeom>
            <a:solidFill>
              <a:srgbClr val="FFCC00"/>
            </a:solidFill>
            <a:ln w="7938">
              <a:solidFill>
                <a:srgbClr val="FF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4" name="Freeform 88"/>
            <p:cNvSpPr>
              <a:spLocks/>
            </p:cNvSpPr>
            <p:nvPr/>
          </p:nvSpPr>
          <p:spPr bwMode="auto">
            <a:xfrm>
              <a:off x="2404" y="2151"/>
              <a:ext cx="81" cy="75"/>
            </a:xfrm>
            <a:custGeom>
              <a:avLst/>
              <a:gdLst>
                <a:gd name="T0" fmla="*/ 41 w 53"/>
                <a:gd name="T1" fmla="*/ 0 h 53"/>
                <a:gd name="T2" fmla="*/ 81 w 53"/>
                <a:gd name="T3" fmla="*/ 75 h 53"/>
                <a:gd name="T4" fmla="*/ 0 w 53"/>
                <a:gd name="T5" fmla="*/ 75 h 53"/>
                <a:gd name="T6" fmla="*/ 41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FFCC00"/>
            </a:solidFill>
            <a:ln w="7938">
              <a:solidFill>
                <a:srgbClr val="FF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5" name="Freeform 89"/>
            <p:cNvSpPr>
              <a:spLocks/>
            </p:cNvSpPr>
            <p:nvPr/>
          </p:nvSpPr>
          <p:spPr bwMode="auto">
            <a:xfrm>
              <a:off x="3267" y="2226"/>
              <a:ext cx="83" cy="76"/>
            </a:xfrm>
            <a:custGeom>
              <a:avLst/>
              <a:gdLst>
                <a:gd name="T0" fmla="*/ 42 w 53"/>
                <a:gd name="T1" fmla="*/ 0 h 53"/>
                <a:gd name="T2" fmla="*/ 83 w 53"/>
                <a:gd name="T3" fmla="*/ 76 h 53"/>
                <a:gd name="T4" fmla="*/ 0 w 53"/>
                <a:gd name="T5" fmla="*/ 76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FFCC00"/>
            </a:solidFill>
            <a:ln w="7938">
              <a:solidFill>
                <a:srgbClr val="FF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6" name="Freeform 90"/>
            <p:cNvSpPr>
              <a:spLocks/>
            </p:cNvSpPr>
            <p:nvPr/>
          </p:nvSpPr>
          <p:spPr bwMode="auto">
            <a:xfrm>
              <a:off x="3448" y="2083"/>
              <a:ext cx="82" cy="75"/>
            </a:xfrm>
            <a:custGeom>
              <a:avLst/>
              <a:gdLst>
                <a:gd name="T0" fmla="*/ 40 w 53"/>
                <a:gd name="T1" fmla="*/ 0 h 52"/>
                <a:gd name="T2" fmla="*/ 82 w 53"/>
                <a:gd name="T3" fmla="*/ 75 h 52"/>
                <a:gd name="T4" fmla="*/ 0 w 53"/>
                <a:gd name="T5" fmla="*/ 75 h 52"/>
                <a:gd name="T6" fmla="*/ 40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6" y="0"/>
                  </a:moveTo>
                  <a:lnTo>
                    <a:pt x="53" y="52"/>
                  </a:lnTo>
                  <a:lnTo>
                    <a:pt x="0" y="52"/>
                  </a:lnTo>
                  <a:lnTo>
                    <a:pt x="26" y="0"/>
                  </a:lnTo>
                  <a:close/>
                </a:path>
              </a:pathLst>
            </a:custGeom>
            <a:solidFill>
              <a:srgbClr val="FFCC00"/>
            </a:solidFill>
            <a:ln w="7938">
              <a:solidFill>
                <a:srgbClr val="FF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7" name="Freeform 91"/>
            <p:cNvSpPr>
              <a:spLocks/>
            </p:cNvSpPr>
            <p:nvPr/>
          </p:nvSpPr>
          <p:spPr bwMode="auto">
            <a:xfrm>
              <a:off x="3781" y="2242"/>
              <a:ext cx="83" cy="76"/>
            </a:xfrm>
            <a:custGeom>
              <a:avLst/>
              <a:gdLst>
                <a:gd name="T0" fmla="*/ 41 w 53"/>
                <a:gd name="T1" fmla="*/ 0 h 53"/>
                <a:gd name="T2" fmla="*/ 83 w 53"/>
                <a:gd name="T3" fmla="*/ 76 h 53"/>
                <a:gd name="T4" fmla="*/ 0 w 53"/>
                <a:gd name="T5" fmla="*/ 76 h 53"/>
                <a:gd name="T6" fmla="*/ 41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FFCC00"/>
            </a:solidFill>
            <a:ln w="7938">
              <a:solidFill>
                <a:srgbClr val="FF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8" name="Freeform 92"/>
            <p:cNvSpPr>
              <a:spLocks/>
            </p:cNvSpPr>
            <p:nvPr/>
          </p:nvSpPr>
          <p:spPr bwMode="auto">
            <a:xfrm>
              <a:off x="1320" y="2226"/>
              <a:ext cx="82" cy="76"/>
            </a:xfrm>
            <a:custGeom>
              <a:avLst/>
              <a:gdLst>
                <a:gd name="T0" fmla="*/ 42 w 53"/>
                <a:gd name="T1" fmla="*/ 0 h 53"/>
                <a:gd name="T2" fmla="*/ 82 w 53"/>
                <a:gd name="T3" fmla="*/ 76 h 53"/>
                <a:gd name="T4" fmla="*/ 0 w 53"/>
                <a:gd name="T5" fmla="*/ 76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FFFFFF"/>
            </a:solidFill>
            <a:ln w="7938">
              <a:solidFill>
                <a:srgbClr val="00FF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59" name="Freeform 93"/>
            <p:cNvSpPr>
              <a:spLocks/>
            </p:cNvSpPr>
            <p:nvPr/>
          </p:nvSpPr>
          <p:spPr bwMode="auto">
            <a:xfrm>
              <a:off x="2144" y="2309"/>
              <a:ext cx="81" cy="76"/>
            </a:xfrm>
            <a:custGeom>
              <a:avLst/>
              <a:gdLst>
                <a:gd name="T0" fmla="*/ 40 w 53"/>
                <a:gd name="T1" fmla="*/ 0 h 53"/>
                <a:gd name="T2" fmla="*/ 81 w 53"/>
                <a:gd name="T3" fmla="*/ 76 h 53"/>
                <a:gd name="T4" fmla="*/ 0 w 53"/>
                <a:gd name="T5" fmla="*/ 76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00FF00"/>
            </a:solidFill>
            <a:ln w="7938">
              <a:solidFill>
                <a:srgbClr val="00FF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0" name="Freeform 94"/>
            <p:cNvSpPr>
              <a:spLocks/>
            </p:cNvSpPr>
            <p:nvPr/>
          </p:nvSpPr>
          <p:spPr bwMode="auto">
            <a:xfrm>
              <a:off x="2503" y="2120"/>
              <a:ext cx="81" cy="76"/>
            </a:xfrm>
            <a:custGeom>
              <a:avLst/>
              <a:gdLst>
                <a:gd name="T0" fmla="*/ 40 w 53"/>
                <a:gd name="T1" fmla="*/ 0 h 53"/>
                <a:gd name="T2" fmla="*/ 81 w 53"/>
                <a:gd name="T3" fmla="*/ 76 h 53"/>
                <a:gd name="T4" fmla="*/ 0 w 53"/>
                <a:gd name="T5" fmla="*/ 76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00FF00"/>
            </a:solidFill>
            <a:ln w="7938">
              <a:solidFill>
                <a:srgbClr val="00FF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1" name="Freeform 95"/>
            <p:cNvSpPr>
              <a:spLocks/>
            </p:cNvSpPr>
            <p:nvPr/>
          </p:nvSpPr>
          <p:spPr bwMode="auto">
            <a:xfrm>
              <a:off x="2657" y="2226"/>
              <a:ext cx="81" cy="76"/>
            </a:xfrm>
            <a:custGeom>
              <a:avLst/>
              <a:gdLst>
                <a:gd name="T0" fmla="*/ 41 w 53"/>
                <a:gd name="T1" fmla="*/ 0 h 53"/>
                <a:gd name="T2" fmla="*/ 81 w 53"/>
                <a:gd name="T3" fmla="*/ 76 h 53"/>
                <a:gd name="T4" fmla="*/ 0 w 53"/>
                <a:gd name="T5" fmla="*/ 76 h 53"/>
                <a:gd name="T6" fmla="*/ 41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FF00"/>
            </a:solidFill>
            <a:ln w="7938">
              <a:solidFill>
                <a:srgbClr val="00FF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2" name="Freeform 96"/>
            <p:cNvSpPr>
              <a:spLocks/>
            </p:cNvSpPr>
            <p:nvPr/>
          </p:nvSpPr>
          <p:spPr bwMode="auto">
            <a:xfrm>
              <a:off x="2934" y="2226"/>
              <a:ext cx="81" cy="76"/>
            </a:xfrm>
            <a:custGeom>
              <a:avLst/>
              <a:gdLst>
                <a:gd name="T0" fmla="*/ 41 w 53"/>
                <a:gd name="T1" fmla="*/ 0 h 53"/>
                <a:gd name="T2" fmla="*/ 81 w 53"/>
                <a:gd name="T3" fmla="*/ 76 h 53"/>
                <a:gd name="T4" fmla="*/ 0 w 53"/>
                <a:gd name="T5" fmla="*/ 76 h 53"/>
                <a:gd name="T6" fmla="*/ 41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FF00"/>
            </a:solidFill>
            <a:ln w="7938">
              <a:solidFill>
                <a:srgbClr val="00FF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3" name="Freeform 97"/>
            <p:cNvSpPr>
              <a:spLocks/>
            </p:cNvSpPr>
            <p:nvPr/>
          </p:nvSpPr>
          <p:spPr bwMode="auto">
            <a:xfrm>
              <a:off x="3243" y="2083"/>
              <a:ext cx="82" cy="75"/>
            </a:xfrm>
            <a:custGeom>
              <a:avLst/>
              <a:gdLst>
                <a:gd name="T0" fmla="*/ 42 w 53"/>
                <a:gd name="T1" fmla="*/ 0 h 52"/>
                <a:gd name="T2" fmla="*/ 82 w 53"/>
                <a:gd name="T3" fmla="*/ 75 h 52"/>
                <a:gd name="T4" fmla="*/ 0 w 53"/>
                <a:gd name="T5" fmla="*/ 75 h 52"/>
                <a:gd name="T6" fmla="*/ 42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7" y="0"/>
                  </a:moveTo>
                  <a:lnTo>
                    <a:pt x="53" y="52"/>
                  </a:lnTo>
                  <a:lnTo>
                    <a:pt x="0" y="52"/>
                  </a:lnTo>
                  <a:lnTo>
                    <a:pt x="27" y="0"/>
                  </a:lnTo>
                  <a:close/>
                </a:path>
              </a:pathLst>
            </a:custGeom>
            <a:solidFill>
              <a:srgbClr val="00FF00"/>
            </a:solidFill>
            <a:ln w="7938">
              <a:solidFill>
                <a:srgbClr val="00FF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4" name="Freeform 98"/>
            <p:cNvSpPr>
              <a:spLocks/>
            </p:cNvSpPr>
            <p:nvPr/>
          </p:nvSpPr>
          <p:spPr bwMode="auto">
            <a:xfrm>
              <a:off x="1565" y="2151"/>
              <a:ext cx="81" cy="75"/>
            </a:xfrm>
            <a:custGeom>
              <a:avLst/>
              <a:gdLst>
                <a:gd name="T0" fmla="*/ 40 w 53"/>
                <a:gd name="T1" fmla="*/ 0 h 53"/>
                <a:gd name="T2" fmla="*/ 81 w 53"/>
                <a:gd name="T3" fmla="*/ 38 h 53"/>
                <a:gd name="T4" fmla="*/ 40 w 53"/>
                <a:gd name="T5" fmla="*/ 75 h 53"/>
                <a:gd name="T6" fmla="*/ 0 w 53"/>
                <a:gd name="T7" fmla="*/ 38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7"/>
                  </a:lnTo>
                  <a:lnTo>
                    <a:pt x="26" y="53"/>
                  </a:lnTo>
                  <a:lnTo>
                    <a:pt x="0" y="27"/>
                  </a:lnTo>
                  <a:lnTo>
                    <a:pt x="26" y="0"/>
                  </a:lnTo>
                  <a:close/>
                </a:path>
              </a:pathLst>
            </a:custGeom>
            <a:solidFill>
              <a:srgbClr val="FFFFFF"/>
            </a:solidFill>
            <a:ln w="7938">
              <a:solidFill>
                <a:srgbClr val="99CC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5" name="Freeform 99"/>
            <p:cNvSpPr>
              <a:spLocks/>
            </p:cNvSpPr>
            <p:nvPr/>
          </p:nvSpPr>
          <p:spPr bwMode="auto">
            <a:xfrm>
              <a:off x="2102" y="2151"/>
              <a:ext cx="82" cy="75"/>
            </a:xfrm>
            <a:custGeom>
              <a:avLst/>
              <a:gdLst>
                <a:gd name="T0" fmla="*/ 42 w 53"/>
                <a:gd name="T1" fmla="*/ 0 h 53"/>
                <a:gd name="T2" fmla="*/ 82 w 53"/>
                <a:gd name="T3" fmla="*/ 38 h 53"/>
                <a:gd name="T4" fmla="*/ 42 w 53"/>
                <a:gd name="T5" fmla="*/ 75 h 53"/>
                <a:gd name="T6" fmla="*/ 0 w 53"/>
                <a:gd name="T7" fmla="*/ 38 h 53"/>
                <a:gd name="T8" fmla="*/ 42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FFFF"/>
            </a:solidFill>
            <a:ln w="7938">
              <a:solidFill>
                <a:srgbClr val="99CC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6" name="Freeform 100"/>
            <p:cNvSpPr>
              <a:spLocks/>
            </p:cNvSpPr>
            <p:nvPr/>
          </p:nvSpPr>
          <p:spPr bwMode="auto">
            <a:xfrm>
              <a:off x="2177" y="2454"/>
              <a:ext cx="81" cy="76"/>
            </a:xfrm>
            <a:custGeom>
              <a:avLst/>
              <a:gdLst>
                <a:gd name="T0" fmla="*/ 40 w 53"/>
                <a:gd name="T1" fmla="*/ 0 h 53"/>
                <a:gd name="T2" fmla="*/ 81 w 53"/>
                <a:gd name="T3" fmla="*/ 37 h 53"/>
                <a:gd name="T4" fmla="*/ 40 w 53"/>
                <a:gd name="T5" fmla="*/ 76 h 53"/>
                <a:gd name="T6" fmla="*/ 0 w 53"/>
                <a:gd name="T7" fmla="*/ 37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6"/>
                  </a:lnTo>
                  <a:lnTo>
                    <a:pt x="26" y="53"/>
                  </a:lnTo>
                  <a:lnTo>
                    <a:pt x="0" y="26"/>
                  </a:lnTo>
                  <a:lnTo>
                    <a:pt x="26" y="0"/>
                  </a:lnTo>
                  <a:close/>
                </a:path>
              </a:pathLst>
            </a:custGeom>
            <a:solidFill>
              <a:srgbClr val="FFFFFF"/>
            </a:solidFill>
            <a:ln w="7938">
              <a:solidFill>
                <a:srgbClr val="99CC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7" name="Freeform 101"/>
            <p:cNvSpPr>
              <a:spLocks/>
            </p:cNvSpPr>
            <p:nvPr/>
          </p:nvSpPr>
          <p:spPr bwMode="auto">
            <a:xfrm>
              <a:off x="2372" y="2454"/>
              <a:ext cx="82" cy="76"/>
            </a:xfrm>
            <a:custGeom>
              <a:avLst/>
              <a:gdLst>
                <a:gd name="T0" fmla="*/ 40 w 53"/>
                <a:gd name="T1" fmla="*/ 0 h 53"/>
                <a:gd name="T2" fmla="*/ 82 w 53"/>
                <a:gd name="T3" fmla="*/ 37 h 53"/>
                <a:gd name="T4" fmla="*/ 40 w 53"/>
                <a:gd name="T5" fmla="*/ 76 h 53"/>
                <a:gd name="T6" fmla="*/ 0 w 53"/>
                <a:gd name="T7" fmla="*/ 37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6"/>
                  </a:lnTo>
                  <a:lnTo>
                    <a:pt x="26" y="53"/>
                  </a:lnTo>
                  <a:lnTo>
                    <a:pt x="0" y="26"/>
                  </a:lnTo>
                  <a:lnTo>
                    <a:pt x="26" y="0"/>
                  </a:lnTo>
                  <a:close/>
                </a:path>
              </a:pathLst>
            </a:custGeom>
            <a:solidFill>
              <a:srgbClr val="FFFFFF"/>
            </a:solidFill>
            <a:ln w="7938">
              <a:solidFill>
                <a:srgbClr val="99CC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8" name="Oval 102"/>
            <p:cNvSpPr>
              <a:spLocks noChangeArrowheads="1"/>
            </p:cNvSpPr>
            <p:nvPr/>
          </p:nvSpPr>
          <p:spPr bwMode="auto">
            <a:xfrm>
              <a:off x="1052" y="2045"/>
              <a:ext cx="73" cy="68"/>
            </a:xfrm>
            <a:prstGeom prst="ellipse">
              <a:avLst/>
            </a:prstGeom>
            <a:solidFill>
              <a:srgbClr val="008080"/>
            </a:solidFill>
            <a:ln w="7938">
              <a:solidFill>
                <a:srgbClr val="00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69" name="Oval 103"/>
            <p:cNvSpPr>
              <a:spLocks noChangeArrowheads="1"/>
            </p:cNvSpPr>
            <p:nvPr/>
          </p:nvSpPr>
          <p:spPr bwMode="auto">
            <a:xfrm>
              <a:off x="1818" y="2151"/>
              <a:ext cx="73" cy="68"/>
            </a:xfrm>
            <a:prstGeom prst="ellipse">
              <a:avLst/>
            </a:prstGeom>
            <a:solidFill>
              <a:srgbClr val="008080"/>
            </a:solidFill>
            <a:ln w="7938">
              <a:solidFill>
                <a:srgbClr val="00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0" name="Oval 104"/>
            <p:cNvSpPr>
              <a:spLocks noChangeArrowheads="1"/>
            </p:cNvSpPr>
            <p:nvPr/>
          </p:nvSpPr>
          <p:spPr bwMode="auto">
            <a:xfrm>
              <a:off x="2380" y="2151"/>
              <a:ext cx="74" cy="68"/>
            </a:xfrm>
            <a:prstGeom prst="ellipse">
              <a:avLst/>
            </a:prstGeom>
            <a:solidFill>
              <a:srgbClr val="008080"/>
            </a:solidFill>
            <a:ln w="7938">
              <a:solidFill>
                <a:srgbClr val="00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1" name="Oval 105"/>
            <p:cNvSpPr>
              <a:spLocks noChangeArrowheads="1"/>
            </p:cNvSpPr>
            <p:nvPr/>
          </p:nvSpPr>
          <p:spPr bwMode="auto">
            <a:xfrm>
              <a:off x="2584" y="2151"/>
              <a:ext cx="73" cy="68"/>
            </a:xfrm>
            <a:prstGeom prst="ellipse">
              <a:avLst/>
            </a:prstGeom>
            <a:solidFill>
              <a:srgbClr val="008080"/>
            </a:solidFill>
            <a:ln w="7938">
              <a:solidFill>
                <a:srgbClr val="00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2" name="Oval 106"/>
            <p:cNvSpPr>
              <a:spLocks noChangeArrowheads="1"/>
            </p:cNvSpPr>
            <p:nvPr/>
          </p:nvSpPr>
          <p:spPr bwMode="auto">
            <a:xfrm>
              <a:off x="2951" y="1984"/>
              <a:ext cx="72" cy="68"/>
            </a:xfrm>
            <a:prstGeom prst="ellipse">
              <a:avLst/>
            </a:prstGeom>
            <a:solidFill>
              <a:srgbClr val="008080"/>
            </a:solidFill>
            <a:ln w="7938">
              <a:solidFill>
                <a:srgbClr val="00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3" name="Oval 107"/>
            <p:cNvSpPr>
              <a:spLocks noChangeArrowheads="1"/>
            </p:cNvSpPr>
            <p:nvPr/>
          </p:nvSpPr>
          <p:spPr bwMode="auto">
            <a:xfrm>
              <a:off x="3252" y="1833"/>
              <a:ext cx="73" cy="68"/>
            </a:xfrm>
            <a:prstGeom prst="ellipse">
              <a:avLst/>
            </a:prstGeom>
            <a:solidFill>
              <a:srgbClr val="008080"/>
            </a:solidFill>
            <a:ln w="7938">
              <a:solidFill>
                <a:srgbClr val="00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4" name="Oval 108"/>
            <p:cNvSpPr>
              <a:spLocks noChangeArrowheads="1"/>
            </p:cNvSpPr>
            <p:nvPr/>
          </p:nvSpPr>
          <p:spPr bwMode="auto">
            <a:xfrm>
              <a:off x="1199" y="2045"/>
              <a:ext cx="72" cy="68"/>
            </a:xfrm>
            <a:prstGeom prst="ellipse">
              <a:avLst/>
            </a:prstGeom>
            <a:solidFill>
              <a:srgbClr val="0000FF"/>
            </a:solidFill>
            <a:ln w="7938">
              <a:solidFill>
                <a:srgbClr val="0000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5" name="Oval 109"/>
            <p:cNvSpPr>
              <a:spLocks noChangeArrowheads="1"/>
            </p:cNvSpPr>
            <p:nvPr/>
          </p:nvSpPr>
          <p:spPr bwMode="auto">
            <a:xfrm>
              <a:off x="1443" y="2037"/>
              <a:ext cx="73" cy="68"/>
            </a:xfrm>
            <a:prstGeom prst="ellipse">
              <a:avLst/>
            </a:prstGeom>
            <a:solidFill>
              <a:srgbClr val="0000FF"/>
            </a:solidFill>
            <a:ln w="7938">
              <a:solidFill>
                <a:srgbClr val="0000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6" name="Oval 110"/>
            <p:cNvSpPr>
              <a:spLocks noChangeArrowheads="1"/>
            </p:cNvSpPr>
            <p:nvPr/>
          </p:nvSpPr>
          <p:spPr bwMode="auto">
            <a:xfrm>
              <a:off x="1729" y="2173"/>
              <a:ext cx="72" cy="69"/>
            </a:xfrm>
            <a:prstGeom prst="ellipse">
              <a:avLst/>
            </a:prstGeom>
            <a:solidFill>
              <a:srgbClr val="0000FF"/>
            </a:solidFill>
            <a:ln w="7938">
              <a:solidFill>
                <a:srgbClr val="0000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7" name="Oval 111"/>
            <p:cNvSpPr>
              <a:spLocks noChangeArrowheads="1"/>
            </p:cNvSpPr>
            <p:nvPr/>
          </p:nvSpPr>
          <p:spPr bwMode="auto">
            <a:xfrm>
              <a:off x="2266" y="2173"/>
              <a:ext cx="73" cy="69"/>
            </a:xfrm>
            <a:prstGeom prst="ellipse">
              <a:avLst/>
            </a:prstGeom>
            <a:solidFill>
              <a:srgbClr val="0000FF"/>
            </a:solidFill>
            <a:ln w="7938">
              <a:solidFill>
                <a:srgbClr val="0000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8" name="Rectangle 112"/>
            <p:cNvSpPr>
              <a:spLocks noChangeArrowheads="1"/>
            </p:cNvSpPr>
            <p:nvPr/>
          </p:nvSpPr>
          <p:spPr bwMode="auto">
            <a:xfrm>
              <a:off x="1345" y="2226"/>
              <a:ext cx="74" cy="69"/>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79" name="Rectangle 113"/>
            <p:cNvSpPr>
              <a:spLocks noChangeArrowheads="1"/>
            </p:cNvSpPr>
            <p:nvPr/>
          </p:nvSpPr>
          <p:spPr bwMode="auto">
            <a:xfrm>
              <a:off x="1583" y="2045"/>
              <a:ext cx="71" cy="68"/>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0" name="Rectangle 114"/>
            <p:cNvSpPr>
              <a:spLocks noChangeArrowheads="1"/>
            </p:cNvSpPr>
            <p:nvPr/>
          </p:nvSpPr>
          <p:spPr bwMode="auto">
            <a:xfrm>
              <a:off x="1793" y="2045"/>
              <a:ext cx="74" cy="68"/>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1" name="Rectangle 115"/>
            <p:cNvSpPr>
              <a:spLocks noChangeArrowheads="1"/>
            </p:cNvSpPr>
            <p:nvPr/>
          </p:nvSpPr>
          <p:spPr bwMode="auto">
            <a:xfrm>
              <a:off x="1932" y="2302"/>
              <a:ext cx="73" cy="69"/>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2" name="Rectangle 116"/>
            <p:cNvSpPr>
              <a:spLocks noChangeArrowheads="1"/>
            </p:cNvSpPr>
            <p:nvPr/>
          </p:nvSpPr>
          <p:spPr bwMode="auto">
            <a:xfrm>
              <a:off x="2112" y="1992"/>
              <a:ext cx="72" cy="68"/>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3" name="Rectangle 117"/>
            <p:cNvSpPr>
              <a:spLocks noChangeArrowheads="1"/>
            </p:cNvSpPr>
            <p:nvPr/>
          </p:nvSpPr>
          <p:spPr bwMode="auto">
            <a:xfrm>
              <a:off x="2241" y="2090"/>
              <a:ext cx="74" cy="68"/>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4" name="Rectangle 118"/>
            <p:cNvSpPr>
              <a:spLocks noChangeArrowheads="1"/>
            </p:cNvSpPr>
            <p:nvPr/>
          </p:nvSpPr>
          <p:spPr bwMode="auto">
            <a:xfrm>
              <a:off x="2323" y="2083"/>
              <a:ext cx="73" cy="68"/>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5" name="Rectangle 119"/>
            <p:cNvSpPr>
              <a:spLocks noChangeArrowheads="1"/>
            </p:cNvSpPr>
            <p:nvPr/>
          </p:nvSpPr>
          <p:spPr bwMode="auto">
            <a:xfrm>
              <a:off x="2624" y="2151"/>
              <a:ext cx="75" cy="68"/>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6" name="Rectangle 120"/>
            <p:cNvSpPr>
              <a:spLocks noChangeArrowheads="1"/>
            </p:cNvSpPr>
            <p:nvPr/>
          </p:nvSpPr>
          <p:spPr bwMode="auto">
            <a:xfrm>
              <a:off x="3048" y="1932"/>
              <a:ext cx="73" cy="67"/>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7" name="Rectangle 121"/>
            <p:cNvSpPr>
              <a:spLocks noChangeArrowheads="1"/>
            </p:cNvSpPr>
            <p:nvPr/>
          </p:nvSpPr>
          <p:spPr bwMode="auto">
            <a:xfrm>
              <a:off x="3186" y="1999"/>
              <a:ext cx="74" cy="69"/>
            </a:xfrm>
            <a:prstGeom prst="rect">
              <a:avLst/>
            </a:prstGeom>
            <a:solidFill>
              <a:srgbClr val="00CCFF"/>
            </a:solidFill>
            <a:ln w="7938">
              <a:solidFill>
                <a:srgbClr val="00CC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8" name="Freeform 122"/>
            <p:cNvSpPr>
              <a:spLocks/>
            </p:cNvSpPr>
            <p:nvPr/>
          </p:nvSpPr>
          <p:spPr bwMode="auto">
            <a:xfrm>
              <a:off x="1932" y="1984"/>
              <a:ext cx="81" cy="76"/>
            </a:xfrm>
            <a:custGeom>
              <a:avLst/>
              <a:gdLst>
                <a:gd name="T0" fmla="*/ 41 w 53"/>
                <a:gd name="T1" fmla="*/ 0 h 53"/>
                <a:gd name="T2" fmla="*/ 81 w 53"/>
                <a:gd name="T3" fmla="*/ 37 h 53"/>
                <a:gd name="T4" fmla="*/ 41 w 53"/>
                <a:gd name="T5" fmla="*/ 76 h 53"/>
                <a:gd name="T6" fmla="*/ 0 w 53"/>
                <a:gd name="T7" fmla="*/ 37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6"/>
                  </a:lnTo>
                  <a:lnTo>
                    <a:pt x="27" y="53"/>
                  </a:lnTo>
                  <a:lnTo>
                    <a:pt x="0" y="26"/>
                  </a:lnTo>
                  <a:lnTo>
                    <a:pt x="27" y="0"/>
                  </a:lnTo>
                  <a:close/>
                </a:path>
              </a:pathLst>
            </a:custGeom>
            <a:solidFill>
              <a:srgbClr val="FF0000"/>
            </a:solid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89" name="Freeform 123"/>
            <p:cNvSpPr>
              <a:spLocks/>
            </p:cNvSpPr>
            <p:nvPr/>
          </p:nvSpPr>
          <p:spPr bwMode="auto">
            <a:xfrm>
              <a:off x="2201" y="1787"/>
              <a:ext cx="81" cy="76"/>
            </a:xfrm>
            <a:custGeom>
              <a:avLst/>
              <a:gdLst>
                <a:gd name="T0" fmla="*/ 40 w 53"/>
                <a:gd name="T1" fmla="*/ 0 h 53"/>
                <a:gd name="T2" fmla="*/ 81 w 53"/>
                <a:gd name="T3" fmla="*/ 39 h 53"/>
                <a:gd name="T4" fmla="*/ 40 w 53"/>
                <a:gd name="T5" fmla="*/ 76 h 53"/>
                <a:gd name="T6" fmla="*/ 0 w 53"/>
                <a:gd name="T7" fmla="*/ 39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7"/>
                  </a:lnTo>
                  <a:lnTo>
                    <a:pt x="26" y="53"/>
                  </a:lnTo>
                  <a:lnTo>
                    <a:pt x="0" y="27"/>
                  </a:lnTo>
                  <a:lnTo>
                    <a:pt x="26" y="0"/>
                  </a:lnTo>
                  <a:close/>
                </a:path>
              </a:pathLst>
            </a:custGeom>
            <a:solidFill>
              <a:srgbClr val="FF0000"/>
            </a:solid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0" name="Freeform 124"/>
            <p:cNvSpPr>
              <a:spLocks/>
            </p:cNvSpPr>
            <p:nvPr/>
          </p:nvSpPr>
          <p:spPr bwMode="auto">
            <a:xfrm>
              <a:off x="2478" y="2151"/>
              <a:ext cx="82" cy="75"/>
            </a:xfrm>
            <a:custGeom>
              <a:avLst/>
              <a:gdLst>
                <a:gd name="T0" fmla="*/ 40 w 53"/>
                <a:gd name="T1" fmla="*/ 0 h 53"/>
                <a:gd name="T2" fmla="*/ 82 w 53"/>
                <a:gd name="T3" fmla="*/ 38 h 53"/>
                <a:gd name="T4" fmla="*/ 40 w 53"/>
                <a:gd name="T5" fmla="*/ 75 h 53"/>
                <a:gd name="T6" fmla="*/ 0 w 53"/>
                <a:gd name="T7" fmla="*/ 38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7"/>
                  </a:lnTo>
                  <a:lnTo>
                    <a:pt x="26" y="53"/>
                  </a:lnTo>
                  <a:lnTo>
                    <a:pt x="0" y="27"/>
                  </a:lnTo>
                  <a:lnTo>
                    <a:pt x="26" y="0"/>
                  </a:lnTo>
                  <a:close/>
                </a:path>
              </a:pathLst>
            </a:custGeom>
            <a:solidFill>
              <a:srgbClr val="FF0000"/>
            </a:solid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1" name="Freeform 125"/>
            <p:cNvSpPr>
              <a:spLocks/>
            </p:cNvSpPr>
            <p:nvPr/>
          </p:nvSpPr>
          <p:spPr bwMode="auto">
            <a:xfrm>
              <a:off x="2869" y="2007"/>
              <a:ext cx="82" cy="76"/>
            </a:xfrm>
            <a:custGeom>
              <a:avLst/>
              <a:gdLst>
                <a:gd name="T0" fmla="*/ 40 w 53"/>
                <a:gd name="T1" fmla="*/ 0 h 53"/>
                <a:gd name="T2" fmla="*/ 82 w 53"/>
                <a:gd name="T3" fmla="*/ 37 h 53"/>
                <a:gd name="T4" fmla="*/ 40 w 53"/>
                <a:gd name="T5" fmla="*/ 76 h 53"/>
                <a:gd name="T6" fmla="*/ 0 w 53"/>
                <a:gd name="T7" fmla="*/ 37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6"/>
                  </a:lnTo>
                  <a:lnTo>
                    <a:pt x="26" y="53"/>
                  </a:lnTo>
                  <a:lnTo>
                    <a:pt x="0" y="26"/>
                  </a:lnTo>
                  <a:lnTo>
                    <a:pt x="26" y="0"/>
                  </a:lnTo>
                  <a:close/>
                </a:path>
              </a:pathLst>
            </a:custGeom>
            <a:solidFill>
              <a:srgbClr val="FF0000"/>
            </a:solid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2" name="Freeform 126"/>
            <p:cNvSpPr>
              <a:spLocks/>
            </p:cNvSpPr>
            <p:nvPr/>
          </p:nvSpPr>
          <p:spPr bwMode="auto">
            <a:xfrm>
              <a:off x="3267" y="1984"/>
              <a:ext cx="83" cy="76"/>
            </a:xfrm>
            <a:custGeom>
              <a:avLst/>
              <a:gdLst>
                <a:gd name="T0" fmla="*/ 42 w 53"/>
                <a:gd name="T1" fmla="*/ 0 h 53"/>
                <a:gd name="T2" fmla="*/ 83 w 53"/>
                <a:gd name="T3" fmla="*/ 37 h 53"/>
                <a:gd name="T4" fmla="*/ 42 w 53"/>
                <a:gd name="T5" fmla="*/ 76 h 53"/>
                <a:gd name="T6" fmla="*/ 0 w 53"/>
                <a:gd name="T7" fmla="*/ 37 h 53"/>
                <a:gd name="T8" fmla="*/ 42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6"/>
                  </a:lnTo>
                  <a:lnTo>
                    <a:pt x="27" y="53"/>
                  </a:lnTo>
                  <a:lnTo>
                    <a:pt x="0" y="26"/>
                  </a:lnTo>
                  <a:lnTo>
                    <a:pt x="27" y="0"/>
                  </a:lnTo>
                  <a:close/>
                </a:path>
              </a:pathLst>
            </a:custGeom>
            <a:solidFill>
              <a:srgbClr val="FF0000"/>
            </a:solid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3" name="Freeform 127"/>
            <p:cNvSpPr>
              <a:spLocks/>
            </p:cNvSpPr>
            <p:nvPr/>
          </p:nvSpPr>
          <p:spPr bwMode="auto">
            <a:xfrm>
              <a:off x="3577" y="1992"/>
              <a:ext cx="81" cy="76"/>
            </a:xfrm>
            <a:custGeom>
              <a:avLst/>
              <a:gdLst>
                <a:gd name="T0" fmla="*/ 41 w 53"/>
                <a:gd name="T1" fmla="*/ 0 h 53"/>
                <a:gd name="T2" fmla="*/ 81 w 53"/>
                <a:gd name="T3" fmla="*/ 39 h 53"/>
                <a:gd name="T4" fmla="*/ 41 w 53"/>
                <a:gd name="T5" fmla="*/ 76 h 53"/>
                <a:gd name="T6" fmla="*/ 0 w 53"/>
                <a:gd name="T7" fmla="*/ 39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0000"/>
            </a:solid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4" name="Freeform 128"/>
            <p:cNvSpPr>
              <a:spLocks/>
            </p:cNvSpPr>
            <p:nvPr/>
          </p:nvSpPr>
          <p:spPr bwMode="auto">
            <a:xfrm>
              <a:off x="4148" y="1984"/>
              <a:ext cx="82" cy="76"/>
            </a:xfrm>
            <a:custGeom>
              <a:avLst/>
              <a:gdLst>
                <a:gd name="T0" fmla="*/ 40 w 53"/>
                <a:gd name="T1" fmla="*/ 0 h 53"/>
                <a:gd name="T2" fmla="*/ 82 w 53"/>
                <a:gd name="T3" fmla="*/ 37 h 53"/>
                <a:gd name="T4" fmla="*/ 40 w 53"/>
                <a:gd name="T5" fmla="*/ 76 h 53"/>
                <a:gd name="T6" fmla="*/ 0 w 53"/>
                <a:gd name="T7" fmla="*/ 37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6"/>
                  </a:lnTo>
                  <a:lnTo>
                    <a:pt x="26" y="53"/>
                  </a:lnTo>
                  <a:lnTo>
                    <a:pt x="0" y="26"/>
                  </a:lnTo>
                  <a:lnTo>
                    <a:pt x="26" y="0"/>
                  </a:lnTo>
                  <a:close/>
                </a:path>
              </a:pathLst>
            </a:custGeom>
            <a:solidFill>
              <a:srgbClr val="FF0000"/>
            </a:solid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5" name="Rectangle 129"/>
            <p:cNvSpPr>
              <a:spLocks noChangeArrowheads="1"/>
            </p:cNvSpPr>
            <p:nvPr/>
          </p:nvSpPr>
          <p:spPr bwMode="auto">
            <a:xfrm>
              <a:off x="1296" y="2151"/>
              <a:ext cx="74" cy="68"/>
            </a:xfrm>
            <a:prstGeom prst="rect">
              <a:avLst/>
            </a:prstGeom>
            <a:solidFill>
              <a:srgbClr val="FF6600"/>
            </a:solidFill>
            <a:ln w="7938">
              <a:solidFill>
                <a:srgbClr val="FF66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6" name="Rectangle 130"/>
            <p:cNvSpPr>
              <a:spLocks noChangeArrowheads="1"/>
            </p:cNvSpPr>
            <p:nvPr/>
          </p:nvSpPr>
          <p:spPr bwMode="auto">
            <a:xfrm>
              <a:off x="1541" y="2242"/>
              <a:ext cx="73" cy="67"/>
            </a:xfrm>
            <a:prstGeom prst="rect">
              <a:avLst/>
            </a:prstGeom>
            <a:solidFill>
              <a:srgbClr val="FF6600"/>
            </a:solidFill>
            <a:ln w="7938">
              <a:solidFill>
                <a:srgbClr val="FF66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7" name="Rectangle 131"/>
            <p:cNvSpPr>
              <a:spLocks noChangeArrowheads="1"/>
            </p:cNvSpPr>
            <p:nvPr/>
          </p:nvSpPr>
          <p:spPr bwMode="auto">
            <a:xfrm>
              <a:off x="1810" y="2151"/>
              <a:ext cx="72" cy="68"/>
            </a:xfrm>
            <a:prstGeom prst="rect">
              <a:avLst/>
            </a:prstGeom>
            <a:solidFill>
              <a:srgbClr val="FF6600"/>
            </a:solidFill>
            <a:ln w="7938">
              <a:solidFill>
                <a:srgbClr val="FF66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8" name="Rectangle 132"/>
            <p:cNvSpPr>
              <a:spLocks noChangeArrowheads="1"/>
            </p:cNvSpPr>
            <p:nvPr/>
          </p:nvSpPr>
          <p:spPr bwMode="auto">
            <a:xfrm>
              <a:off x="2298" y="2052"/>
              <a:ext cx="74" cy="68"/>
            </a:xfrm>
            <a:prstGeom prst="rect">
              <a:avLst/>
            </a:prstGeom>
            <a:solidFill>
              <a:srgbClr val="FF6600"/>
            </a:solidFill>
            <a:ln w="7938">
              <a:solidFill>
                <a:srgbClr val="FF66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499" name="Rectangle 133"/>
            <p:cNvSpPr>
              <a:spLocks noChangeArrowheads="1"/>
            </p:cNvSpPr>
            <p:nvPr/>
          </p:nvSpPr>
          <p:spPr bwMode="auto">
            <a:xfrm>
              <a:off x="2966" y="2226"/>
              <a:ext cx="74" cy="69"/>
            </a:xfrm>
            <a:prstGeom prst="rect">
              <a:avLst/>
            </a:prstGeom>
            <a:solidFill>
              <a:srgbClr val="FF6600"/>
            </a:solidFill>
            <a:ln w="7938">
              <a:solidFill>
                <a:srgbClr val="FF66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0" name="Rectangle 134"/>
            <p:cNvSpPr>
              <a:spLocks noChangeArrowheads="1"/>
            </p:cNvSpPr>
            <p:nvPr/>
          </p:nvSpPr>
          <p:spPr bwMode="auto">
            <a:xfrm>
              <a:off x="3154" y="2226"/>
              <a:ext cx="74" cy="69"/>
            </a:xfrm>
            <a:prstGeom prst="rect">
              <a:avLst/>
            </a:prstGeom>
            <a:solidFill>
              <a:srgbClr val="FF6600"/>
            </a:solidFill>
            <a:ln w="7938">
              <a:solidFill>
                <a:srgbClr val="FF66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1" name="Freeform 135"/>
            <p:cNvSpPr>
              <a:spLocks/>
            </p:cNvSpPr>
            <p:nvPr/>
          </p:nvSpPr>
          <p:spPr bwMode="auto">
            <a:xfrm>
              <a:off x="1696" y="2151"/>
              <a:ext cx="82" cy="75"/>
            </a:xfrm>
            <a:custGeom>
              <a:avLst/>
              <a:gdLst>
                <a:gd name="T0" fmla="*/ 40 w 53"/>
                <a:gd name="T1" fmla="*/ 0 h 53"/>
                <a:gd name="T2" fmla="*/ 82 w 53"/>
                <a:gd name="T3" fmla="*/ 75 h 53"/>
                <a:gd name="T4" fmla="*/ 0 w 53"/>
                <a:gd name="T5" fmla="*/ 75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993366"/>
            </a:solid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2" name="Freeform 136"/>
            <p:cNvSpPr>
              <a:spLocks/>
            </p:cNvSpPr>
            <p:nvPr/>
          </p:nvSpPr>
          <p:spPr bwMode="auto">
            <a:xfrm>
              <a:off x="1948" y="2151"/>
              <a:ext cx="82" cy="75"/>
            </a:xfrm>
            <a:custGeom>
              <a:avLst/>
              <a:gdLst>
                <a:gd name="T0" fmla="*/ 40 w 53"/>
                <a:gd name="T1" fmla="*/ 0 h 53"/>
                <a:gd name="T2" fmla="*/ 82 w 53"/>
                <a:gd name="T3" fmla="*/ 75 h 53"/>
                <a:gd name="T4" fmla="*/ 0 w 53"/>
                <a:gd name="T5" fmla="*/ 75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FFFFFF"/>
            </a:solid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3" name="Freeform 137"/>
            <p:cNvSpPr>
              <a:spLocks/>
            </p:cNvSpPr>
            <p:nvPr/>
          </p:nvSpPr>
          <p:spPr bwMode="auto">
            <a:xfrm>
              <a:off x="2070" y="2242"/>
              <a:ext cx="82" cy="76"/>
            </a:xfrm>
            <a:custGeom>
              <a:avLst/>
              <a:gdLst>
                <a:gd name="T0" fmla="*/ 42 w 53"/>
                <a:gd name="T1" fmla="*/ 0 h 53"/>
                <a:gd name="T2" fmla="*/ 82 w 53"/>
                <a:gd name="T3" fmla="*/ 76 h 53"/>
                <a:gd name="T4" fmla="*/ 0 w 53"/>
                <a:gd name="T5" fmla="*/ 76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FFFFFF"/>
            </a:solid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4" name="Freeform 138"/>
            <p:cNvSpPr>
              <a:spLocks/>
            </p:cNvSpPr>
            <p:nvPr/>
          </p:nvSpPr>
          <p:spPr bwMode="auto">
            <a:xfrm>
              <a:off x="2454" y="2151"/>
              <a:ext cx="81" cy="75"/>
            </a:xfrm>
            <a:custGeom>
              <a:avLst/>
              <a:gdLst>
                <a:gd name="T0" fmla="*/ 40 w 53"/>
                <a:gd name="T1" fmla="*/ 0 h 53"/>
                <a:gd name="T2" fmla="*/ 81 w 53"/>
                <a:gd name="T3" fmla="*/ 75 h 53"/>
                <a:gd name="T4" fmla="*/ 0 w 53"/>
                <a:gd name="T5" fmla="*/ 75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993366"/>
            </a:solid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5" name="Freeform 139"/>
            <p:cNvSpPr>
              <a:spLocks/>
            </p:cNvSpPr>
            <p:nvPr/>
          </p:nvSpPr>
          <p:spPr bwMode="auto">
            <a:xfrm>
              <a:off x="3023" y="2226"/>
              <a:ext cx="82" cy="76"/>
            </a:xfrm>
            <a:custGeom>
              <a:avLst/>
              <a:gdLst>
                <a:gd name="T0" fmla="*/ 42 w 53"/>
                <a:gd name="T1" fmla="*/ 0 h 53"/>
                <a:gd name="T2" fmla="*/ 82 w 53"/>
                <a:gd name="T3" fmla="*/ 76 h 53"/>
                <a:gd name="T4" fmla="*/ 0 w 53"/>
                <a:gd name="T5" fmla="*/ 76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FFFFFF"/>
            </a:solid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6" name="Freeform 140"/>
            <p:cNvSpPr>
              <a:spLocks/>
            </p:cNvSpPr>
            <p:nvPr/>
          </p:nvSpPr>
          <p:spPr bwMode="auto">
            <a:xfrm>
              <a:off x="3267" y="2151"/>
              <a:ext cx="83" cy="75"/>
            </a:xfrm>
            <a:custGeom>
              <a:avLst/>
              <a:gdLst>
                <a:gd name="T0" fmla="*/ 42 w 53"/>
                <a:gd name="T1" fmla="*/ 0 h 53"/>
                <a:gd name="T2" fmla="*/ 83 w 53"/>
                <a:gd name="T3" fmla="*/ 75 h 53"/>
                <a:gd name="T4" fmla="*/ 0 w 53"/>
                <a:gd name="T5" fmla="*/ 75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993366"/>
            </a:solid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7" name="Freeform 141"/>
            <p:cNvSpPr>
              <a:spLocks/>
            </p:cNvSpPr>
            <p:nvPr/>
          </p:nvSpPr>
          <p:spPr bwMode="auto">
            <a:xfrm>
              <a:off x="3601" y="2045"/>
              <a:ext cx="83" cy="75"/>
            </a:xfrm>
            <a:custGeom>
              <a:avLst/>
              <a:gdLst>
                <a:gd name="T0" fmla="*/ 42 w 53"/>
                <a:gd name="T1" fmla="*/ 0 h 53"/>
                <a:gd name="T2" fmla="*/ 83 w 53"/>
                <a:gd name="T3" fmla="*/ 75 h 53"/>
                <a:gd name="T4" fmla="*/ 0 w 53"/>
                <a:gd name="T5" fmla="*/ 75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993366"/>
            </a:solid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8" name="Freeform 142"/>
            <p:cNvSpPr>
              <a:spLocks/>
            </p:cNvSpPr>
            <p:nvPr/>
          </p:nvSpPr>
          <p:spPr bwMode="auto">
            <a:xfrm>
              <a:off x="3846" y="2083"/>
              <a:ext cx="83" cy="75"/>
            </a:xfrm>
            <a:custGeom>
              <a:avLst/>
              <a:gdLst>
                <a:gd name="T0" fmla="*/ 42 w 53"/>
                <a:gd name="T1" fmla="*/ 0 h 52"/>
                <a:gd name="T2" fmla="*/ 83 w 53"/>
                <a:gd name="T3" fmla="*/ 75 h 52"/>
                <a:gd name="T4" fmla="*/ 0 w 53"/>
                <a:gd name="T5" fmla="*/ 75 h 52"/>
                <a:gd name="T6" fmla="*/ 42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7" y="0"/>
                  </a:moveTo>
                  <a:lnTo>
                    <a:pt x="53" y="52"/>
                  </a:lnTo>
                  <a:lnTo>
                    <a:pt x="0" y="52"/>
                  </a:lnTo>
                  <a:lnTo>
                    <a:pt x="27" y="0"/>
                  </a:lnTo>
                  <a:close/>
                </a:path>
              </a:pathLst>
            </a:custGeom>
            <a:solidFill>
              <a:srgbClr val="993366"/>
            </a:solidFill>
            <a:ln w="7938">
              <a:solidFill>
                <a:srgbClr val="99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09" name="Rectangle 143"/>
            <p:cNvSpPr>
              <a:spLocks noChangeArrowheads="1"/>
            </p:cNvSpPr>
            <p:nvPr/>
          </p:nvSpPr>
          <p:spPr bwMode="auto">
            <a:xfrm>
              <a:off x="1271" y="2045"/>
              <a:ext cx="74" cy="68"/>
            </a:xfrm>
            <a:prstGeom prst="rect">
              <a:avLst/>
            </a:prstGeom>
            <a:solidFill>
              <a:srgbClr val="FF0000"/>
            </a:solidFill>
            <a:ln w="7938">
              <a:solidFill>
                <a:srgbClr val="FF0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0" name="Rectangle 144"/>
            <p:cNvSpPr>
              <a:spLocks noChangeArrowheads="1"/>
            </p:cNvSpPr>
            <p:nvPr/>
          </p:nvSpPr>
          <p:spPr bwMode="auto">
            <a:xfrm>
              <a:off x="1753" y="2242"/>
              <a:ext cx="72" cy="67"/>
            </a:xfrm>
            <a:prstGeom prst="rect">
              <a:avLst/>
            </a:prstGeom>
            <a:solidFill>
              <a:srgbClr val="FF0000"/>
            </a:solidFill>
            <a:ln w="7938">
              <a:solidFill>
                <a:srgbClr val="FF0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1" name="Rectangle 145"/>
            <p:cNvSpPr>
              <a:spLocks noChangeArrowheads="1"/>
            </p:cNvSpPr>
            <p:nvPr/>
          </p:nvSpPr>
          <p:spPr bwMode="auto">
            <a:xfrm>
              <a:off x="2045" y="2151"/>
              <a:ext cx="75" cy="68"/>
            </a:xfrm>
            <a:prstGeom prst="rect">
              <a:avLst/>
            </a:prstGeom>
            <a:solidFill>
              <a:srgbClr val="FF0000"/>
            </a:solidFill>
            <a:ln w="7938">
              <a:solidFill>
                <a:srgbClr val="FF0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2" name="Rectangle 146"/>
            <p:cNvSpPr>
              <a:spLocks noChangeArrowheads="1"/>
            </p:cNvSpPr>
            <p:nvPr/>
          </p:nvSpPr>
          <p:spPr bwMode="auto">
            <a:xfrm>
              <a:off x="2332" y="2203"/>
              <a:ext cx="72" cy="69"/>
            </a:xfrm>
            <a:prstGeom prst="rect">
              <a:avLst/>
            </a:prstGeom>
            <a:solidFill>
              <a:srgbClr val="FF0000"/>
            </a:solidFill>
            <a:ln w="7938">
              <a:solidFill>
                <a:srgbClr val="FF0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3" name="Rectangle 147"/>
            <p:cNvSpPr>
              <a:spLocks noChangeArrowheads="1"/>
            </p:cNvSpPr>
            <p:nvPr/>
          </p:nvSpPr>
          <p:spPr bwMode="auto">
            <a:xfrm>
              <a:off x="2926" y="2385"/>
              <a:ext cx="73" cy="69"/>
            </a:xfrm>
            <a:prstGeom prst="rect">
              <a:avLst/>
            </a:prstGeom>
            <a:solidFill>
              <a:srgbClr val="FFFFFF"/>
            </a:solidFill>
            <a:ln w="7938">
              <a:solidFill>
                <a:srgbClr val="FF0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4" name="Rectangle 148"/>
            <p:cNvSpPr>
              <a:spLocks noChangeArrowheads="1"/>
            </p:cNvSpPr>
            <p:nvPr/>
          </p:nvSpPr>
          <p:spPr bwMode="auto">
            <a:xfrm>
              <a:off x="3228" y="2302"/>
              <a:ext cx="72" cy="69"/>
            </a:xfrm>
            <a:prstGeom prst="rect">
              <a:avLst/>
            </a:prstGeom>
            <a:solidFill>
              <a:srgbClr val="FF0000"/>
            </a:solidFill>
            <a:ln w="7938">
              <a:solidFill>
                <a:srgbClr val="FF0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5" name="Freeform 149"/>
            <p:cNvSpPr>
              <a:spLocks/>
            </p:cNvSpPr>
            <p:nvPr/>
          </p:nvSpPr>
          <p:spPr bwMode="auto">
            <a:xfrm>
              <a:off x="1427" y="2151"/>
              <a:ext cx="81" cy="75"/>
            </a:xfrm>
            <a:custGeom>
              <a:avLst/>
              <a:gdLst>
                <a:gd name="T0" fmla="*/ 40 w 53"/>
                <a:gd name="T1" fmla="*/ 0 h 53"/>
                <a:gd name="T2" fmla="*/ 81 w 53"/>
                <a:gd name="T3" fmla="*/ 38 h 53"/>
                <a:gd name="T4" fmla="*/ 40 w 53"/>
                <a:gd name="T5" fmla="*/ 75 h 53"/>
                <a:gd name="T6" fmla="*/ 0 w 53"/>
                <a:gd name="T7" fmla="*/ 38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7"/>
                  </a:lnTo>
                  <a:lnTo>
                    <a:pt x="26" y="53"/>
                  </a:lnTo>
                  <a:lnTo>
                    <a:pt x="0" y="27"/>
                  </a:lnTo>
                  <a:lnTo>
                    <a:pt x="26" y="0"/>
                  </a:lnTo>
                  <a:close/>
                </a:path>
              </a:pathLst>
            </a:custGeom>
            <a:solidFill>
              <a:srgbClr val="FF99CC"/>
            </a:solidFill>
            <a:ln w="7938">
              <a:solidFill>
                <a:srgbClr val="FF99CC"/>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6" name="Oval 150"/>
            <p:cNvSpPr>
              <a:spLocks noChangeArrowheads="1"/>
            </p:cNvSpPr>
            <p:nvPr/>
          </p:nvSpPr>
          <p:spPr bwMode="auto">
            <a:xfrm>
              <a:off x="1395" y="2151"/>
              <a:ext cx="71" cy="68"/>
            </a:xfrm>
            <a:prstGeom prst="ellipse">
              <a:avLst/>
            </a:prstGeom>
            <a:solidFill>
              <a:srgbClr val="FFFFFF"/>
            </a:solidFill>
            <a:ln w="7938">
              <a:solidFill>
                <a:srgbClr val="CC99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7" name="Oval 151"/>
            <p:cNvSpPr>
              <a:spLocks noChangeArrowheads="1"/>
            </p:cNvSpPr>
            <p:nvPr/>
          </p:nvSpPr>
          <p:spPr bwMode="auto">
            <a:xfrm>
              <a:off x="1606" y="2173"/>
              <a:ext cx="73" cy="69"/>
            </a:xfrm>
            <a:prstGeom prst="ellipse">
              <a:avLst/>
            </a:prstGeom>
            <a:solidFill>
              <a:srgbClr val="CC99FF"/>
            </a:solidFill>
            <a:ln w="7938">
              <a:solidFill>
                <a:srgbClr val="CC99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8" name="Oval 152"/>
            <p:cNvSpPr>
              <a:spLocks noChangeArrowheads="1"/>
            </p:cNvSpPr>
            <p:nvPr/>
          </p:nvSpPr>
          <p:spPr bwMode="auto">
            <a:xfrm>
              <a:off x="2094" y="2242"/>
              <a:ext cx="75" cy="67"/>
            </a:xfrm>
            <a:prstGeom prst="ellipse">
              <a:avLst/>
            </a:prstGeom>
            <a:solidFill>
              <a:srgbClr val="FFFFFF"/>
            </a:solidFill>
            <a:ln w="7938">
              <a:solidFill>
                <a:srgbClr val="CC99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19" name="Oval 153"/>
            <p:cNvSpPr>
              <a:spLocks noChangeArrowheads="1"/>
            </p:cNvSpPr>
            <p:nvPr/>
          </p:nvSpPr>
          <p:spPr bwMode="auto">
            <a:xfrm>
              <a:off x="2127" y="2385"/>
              <a:ext cx="74" cy="69"/>
            </a:xfrm>
            <a:prstGeom prst="ellipse">
              <a:avLst/>
            </a:prstGeom>
            <a:solidFill>
              <a:srgbClr val="FFFFFF"/>
            </a:solidFill>
            <a:ln w="7938">
              <a:solidFill>
                <a:srgbClr val="CC99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0" name="Oval 154"/>
            <p:cNvSpPr>
              <a:spLocks noChangeArrowheads="1"/>
            </p:cNvSpPr>
            <p:nvPr/>
          </p:nvSpPr>
          <p:spPr bwMode="auto">
            <a:xfrm>
              <a:off x="2332" y="2242"/>
              <a:ext cx="72" cy="67"/>
            </a:xfrm>
            <a:prstGeom prst="ellipse">
              <a:avLst/>
            </a:prstGeom>
            <a:solidFill>
              <a:srgbClr val="FF00FF"/>
            </a:solidFill>
            <a:ln w="7938">
              <a:solidFill>
                <a:srgbClr val="FF00FF"/>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1" name="Rectangle 155"/>
            <p:cNvSpPr>
              <a:spLocks noChangeArrowheads="1"/>
            </p:cNvSpPr>
            <p:nvPr/>
          </p:nvSpPr>
          <p:spPr bwMode="auto">
            <a:xfrm>
              <a:off x="1410" y="2151"/>
              <a:ext cx="74" cy="68"/>
            </a:xfrm>
            <a:prstGeom prst="rect">
              <a:avLst/>
            </a:prstGeom>
            <a:solidFill>
              <a:srgbClr val="0000FF"/>
            </a:solidFill>
            <a:ln w="7938">
              <a:solidFill>
                <a:srgbClr val="00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2" name="Rectangle 156"/>
            <p:cNvSpPr>
              <a:spLocks noChangeArrowheads="1"/>
            </p:cNvSpPr>
            <p:nvPr/>
          </p:nvSpPr>
          <p:spPr bwMode="auto">
            <a:xfrm>
              <a:off x="1565" y="2151"/>
              <a:ext cx="74" cy="68"/>
            </a:xfrm>
            <a:prstGeom prst="rect">
              <a:avLst/>
            </a:prstGeom>
            <a:solidFill>
              <a:srgbClr val="0000FF"/>
            </a:solidFill>
            <a:ln w="7938">
              <a:solidFill>
                <a:srgbClr val="00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3" name="Rectangle 157"/>
            <p:cNvSpPr>
              <a:spLocks noChangeArrowheads="1"/>
            </p:cNvSpPr>
            <p:nvPr/>
          </p:nvSpPr>
          <p:spPr bwMode="auto">
            <a:xfrm>
              <a:off x="1907" y="2151"/>
              <a:ext cx="74" cy="68"/>
            </a:xfrm>
            <a:prstGeom prst="rect">
              <a:avLst/>
            </a:prstGeom>
            <a:solidFill>
              <a:srgbClr val="0000FF"/>
            </a:solidFill>
            <a:ln w="7938">
              <a:solidFill>
                <a:srgbClr val="00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4" name="Rectangle 158"/>
            <p:cNvSpPr>
              <a:spLocks noChangeArrowheads="1"/>
            </p:cNvSpPr>
            <p:nvPr/>
          </p:nvSpPr>
          <p:spPr bwMode="auto">
            <a:xfrm>
              <a:off x="2763" y="2295"/>
              <a:ext cx="74" cy="67"/>
            </a:xfrm>
            <a:prstGeom prst="rect">
              <a:avLst/>
            </a:prstGeom>
            <a:solidFill>
              <a:srgbClr val="0000FF"/>
            </a:solidFill>
            <a:ln w="7938">
              <a:solidFill>
                <a:srgbClr val="00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5" name="Rectangle 159"/>
            <p:cNvSpPr>
              <a:spLocks noChangeArrowheads="1"/>
            </p:cNvSpPr>
            <p:nvPr/>
          </p:nvSpPr>
          <p:spPr bwMode="auto">
            <a:xfrm>
              <a:off x="2943" y="2302"/>
              <a:ext cx="72" cy="69"/>
            </a:xfrm>
            <a:prstGeom prst="rect">
              <a:avLst/>
            </a:prstGeom>
            <a:solidFill>
              <a:srgbClr val="0000FF"/>
            </a:solidFill>
            <a:ln w="7938">
              <a:solidFill>
                <a:srgbClr val="00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6" name="Rectangle 160"/>
            <p:cNvSpPr>
              <a:spLocks noChangeArrowheads="1"/>
            </p:cNvSpPr>
            <p:nvPr/>
          </p:nvSpPr>
          <p:spPr bwMode="auto">
            <a:xfrm>
              <a:off x="3252" y="2226"/>
              <a:ext cx="73" cy="69"/>
            </a:xfrm>
            <a:prstGeom prst="rect">
              <a:avLst/>
            </a:prstGeom>
            <a:solidFill>
              <a:srgbClr val="0000FF"/>
            </a:solidFill>
            <a:ln w="7938">
              <a:solidFill>
                <a:srgbClr val="0000FF"/>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7" name="Rectangle 161"/>
            <p:cNvSpPr>
              <a:spLocks noChangeArrowheads="1"/>
            </p:cNvSpPr>
            <p:nvPr/>
          </p:nvSpPr>
          <p:spPr bwMode="auto">
            <a:xfrm>
              <a:off x="1410" y="1984"/>
              <a:ext cx="74" cy="68"/>
            </a:xfrm>
            <a:prstGeom prst="rect">
              <a:avLst/>
            </a:prstGeom>
            <a:solidFill>
              <a:srgbClr val="FF8080"/>
            </a:solidFill>
            <a:ln w="7938">
              <a:solidFill>
                <a:srgbClr val="FF808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8" name="Freeform 162"/>
            <p:cNvSpPr>
              <a:spLocks/>
            </p:cNvSpPr>
            <p:nvPr/>
          </p:nvSpPr>
          <p:spPr bwMode="auto">
            <a:xfrm>
              <a:off x="1964" y="1992"/>
              <a:ext cx="81" cy="76"/>
            </a:xfrm>
            <a:custGeom>
              <a:avLst/>
              <a:gdLst>
                <a:gd name="T0" fmla="*/ 41 w 53"/>
                <a:gd name="T1" fmla="*/ 0 h 53"/>
                <a:gd name="T2" fmla="*/ 81 w 53"/>
                <a:gd name="T3" fmla="*/ 39 h 53"/>
                <a:gd name="T4" fmla="*/ 41 w 53"/>
                <a:gd name="T5" fmla="*/ 76 h 53"/>
                <a:gd name="T6" fmla="*/ 0 w 53"/>
                <a:gd name="T7" fmla="*/ 39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99CC00"/>
            </a:solidFill>
            <a:ln w="7938">
              <a:solidFill>
                <a:srgbClr val="99CC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29" name="Rectangle 163"/>
            <p:cNvSpPr>
              <a:spLocks noChangeArrowheads="1"/>
            </p:cNvSpPr>
            <p:nvPr/>
          </p:nvSpPr>
          <p:spPr bwMode="auto">
            <a:xfrm>
              <a:off x="1711" y="2151"/>
              <a:ext cx="75" cy="68"/>
            </a:xfrm>
            <a:prstGeom prst="rect">
              <a:avLst/>
            </a:prstGeom>
            <a:solidFill>
              <a:srgbClr val="FFCC00"/>
            </a:solidFill>
            <a:ln w="7938">
              <a:solidFill>
                <a:srgbClr val="FFCC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0" name="Freeform 164"/>
            <p:cNvSpPr>
              <a:spLocks/>
            </p:cNvSpPr>
            <p:nvPr/>
          </p:nvSpPr>
          <p:spPr bwMode="auto">
            <a:xfrm>
              <a:off x="1703" y="1833"/>
              <a:ext cx="83" cy="76"/>
            </a:xfrm>
            <a:custGeom>
              <a:avLst/>
              <a:gdLst>
                <a:gd name="T0" fmla="*/ 41 w 53"/>
                <a:gd name="T1" fmla="*/ 0 h 53"/>
                <a:gd name="T2" fmla="*/ 83 w 53"/>
                <a:gd name="T3" fmla="*/ 76 h 53"/>
                <a:gd name="T4" fmla="*/ 0 w 53"/>
                <a:gd name="T5" fmla="*/ 76 h 53"/>
                <a:gd name="T6" fmla="*/ 41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FF9900"/>
            </a:solidFill>
            <a:ln w="7938">
              <a:solidFill>
                <a:srgbClr val="FF99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1" name="Freeform 165"/>
            <p:cNvSpPr>
              <a:spLocks/>
            </p:cNvSpPr>
            <p:nvPr/>
          </p:nvSpPr>
          <p:spPr bwMode="auto">
            <a:xfrm>
              <a:off x="2078" y="1688"/>
              <a:ext cx="81" cy="76"/>
            </a:xfrm>
            <a:custGeom>
              <a:avLst/>
              <a:gdLst>
                <a:gd name="T0" fmla="*/ 41 w 53"/>
                <a:gd name="T1" fmla="*/ 0 h 53"/>
                <a:gd name="T2" fmla="*/ 81 w 53"/>
                <a:gd name="T3" fmla="*/ 76 h 53"/>
                <a:gd name="T4" fmla="*/ 0 w 53"/>
                <a:gd name="T5" fmla="*/ 76 h 53"/>
                <a:gd name="T6" fmla="*/ 41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FF9900"/>
            </a:solidFill>
            <a:ln w="7938">
              <a:solidFill>
                <a:srgbClr val="FF99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2" name="Freeform 166"/>
            <p:cNvSpPr>
              <a:spLocks/>
            </p:cNvSpPr>
            <p:nvPr/>
          </p:nvSpPr>
          <p:spPr bwMode="auto">
            <a:xfrm>
              <a:off x="2225" y="1901"/>
              <a:ext cx="83" cy="75"/>
            </a:xfrm>
            <a:custGeom>
              <a:avLst/>
              <a:gdLst>
                <a:gd name="T0" fmla="*/ 41 w 53"/>
                <a:gd name="T1" fmla="*/ 0 h 52"/>
                <a:gd name="T2" fmla="*/ 83 w 53"/>
                <a:gd name="T3" fmla="*/ 75 h 52"/>
                <a:gd name="T4" fmla="*/ 0 w 53"/>
                <a:gd name="T5" fmla="*/ 75 h 52"/>
                <a:gd name="T6" fmla="*/ 41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6" y="0"/>
                  </a:moveTo>
                  <a:lnTo>
                    <a:pt x="53" y="52"/>
                  </a:lnTo>
                  <a:lnTo>
                    <a:pt x="0" y="52"/>
                  </a:lnTo>
                  <a:lnTo>
                    <a:pt x="26" y="0"/>
                  </a:lnTo>
                  <a:close/>
                </a:path>
              </a:pathLst>
            </a:custGeom>
            <a:solidFill>
              <a:srgbClr val="FF9900"/>
            </a:solidFill>
            <a:ln w="7938">
              <a:solidFill>
                <a:srgbClr val="FF99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3" name="Freeform 167"/>
            <p:cNvSpPr>
              <a:spLocks/>
            </p:cNvSpPr>
            <p:nvPr/>
          </p:nvSpPr>
          <p:spPr bwMode="auto">
            <a:xfrm>
              <a:off x="2355" y="1901"/>
              <a:ext cx="81" cy="75"/>
            </a:xfrm>
            <a:custGeom>
              <a:avLst/>
              <a:gdLst>
                <a:gd name="T0" fmla="*/ 41 w 53"/>
                <a:gd name="T1" fmla="*/ 0 h 52"/>
                <a:gd name="T2" fmla="*/ 81 w 53"/>
                <a:gd name="T3" fmla="*/ 75 h 52"/>
                <a:gd name="T4" fmla="*/ 0 w 53"/>
                <a:gd name="T5" fmla="*/ 75 h 52"/>
                <a:gd name="T6" fmla="*/ 41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7" y="0"/>
                  </a:moveTo>
                  <a:lnTo>
                    <a:pt x="53" y="52"/>
                  </a:lnTo>
                  <a:lnTo>
                    <a:pt x="0" y="52"/>
                  </a:lnTo>
                  <a:lnTo>
                    <a:pt x="27" y="0"/>
                  </a:lnTo>
                  <a:close/>
                </a:path>
              </a:pathLst>
            </a:custGeom>
            <a:solidFill>
              <a:srgbClr val="FF9900"/>
            </a:solidFill>
            <a:ln w="7938">
              <a:solidFill>
                <a:srgbClr val="FF99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4" name="Freeform 168"/>
            <p:cNvSpPr>
              <a:spLocks/>
            </p:cNvSpPr>
            <p:nvPr/>
          </p:nvSpPr>
          <p:spPr bwMode="auto">
            <a:xfrm>
              <a:off x="2527" y="1932"/>
              <a:ext cx="80" cy="75"/>
            </a:xfrm>
            <a:custGeom>
              <a:avLst/>
              <a:gdLst>
                <a:gd name="T0" fmla="*/ 40 w 52"/>
                <a:gd name="T1" fmla="*/ 0 h 53"/>
                <a:gd name="T2" fmla="*/ 80 w 52"/>
                <a:gd name="T3" fmla="*/ 75 h 53"/>
                <a:gd name="T4" fmla="*/ 0 w 52"/>
                <a:gd name="T5" fmla="*/ 75 h 53"/>
                <a:gd name="T6" fmla="*/ 40 w 52"/>
                <a:gd name="T7" fmla="*/ 0 h 53"/>
                <a:gd name="T8" fmla="*/ 0 60000 65536"/>
                <a:gd name="T9" fmla="*/ 0 60000 65536"/>
                <a:gd name="T10" fmla="*/ 0 60000 65536"/>
                <a:gd name="T11" fmla="*/ 0 60000 65536"/>
                <a:gd name="T12" fmla="*/ 0 w 52"/>
                <a:gd name="T13" fmla="*/ 0 h 53"/>
                <a:gd name="T14" fmla="*/ 52 w 52"/>
                <a:gd name="T15" fmla="*/ 53 h 53"/>
              </a:gdLst>
              <a:ahLst/>
              <a:cxnLst>
                <a:cxn ang="T8">
                  <a:pos x="T0" y="T1"/>
                </a:cxn>
                <a:cxn ang="T9">
                  <a:pos x="T2" y="T3"/>
                </a:cxn>
                <a:cxn ang="T10">
                  <a:pos x="T4" y="T5"/>
                </a:cxn>
                <a:cxn ang="T11">
                  <a:pos x="T6" y="T7"/>
                </a:cxn>
              </a:cxnLst>
              <a:rect l="T12" t="T13" r="T14" b="T15"/>
              <a:pathLst>
                <a:path w="52" h="53">
                  <a:moveTo>
                    <a:pt x="26" y="0"/>
                  </a:moveTo>
                  <a:lnTo>
                    <a:pt x="52" y="53"/>
                  </a:lnTo>
                  <a:lnTo>
                    <a:pt x="0" y="53"/>
                  </a:lnTo>
                  <a:lnTo>
                    <a:pt x="26" y="0"/>
                  </a:lnTo>
                  <a:close/>
                </a:path>
              </a:pathLst>
            </a:custGeom>
            <a:solidFill>
              <a:srgbClr val="FF9900"/>
            </a:solidFill>
            <a:ln w="7938">
              <a:solidFill>
                <a:srgbClr val="FF99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5" name="Freeform 169"/>
            <p:cNvSpPr>
              <a:spLocks/>
            </p:cNvSpPr>
            <p:nvPr/>
          </p:nvSpPr>
          <p:spPr bwMode="auto">
            <a:xfrm>
              <a:off x="3252" y="1901"/>
              <a:ext cx="82" cy="75"/>
            </a:xfrm>
            <a:custGeom>
              <a:avLst/>
              <a:gdLst>
                <a:gd name="T0" fmla="*/ 40 w 53"/>
                <a:gd name="T1" fmla="*/ 0 h 52"/>
                <a:gd name="T2" fmla="*/ 82 w 53"/>
                <a:gd name="T3" fmla="*/ 75 h 52"/>
                <a:gd name="T4" fmla="*/ 0 w 53"/>
                <a:gd name="T5" fmla="*/ 75 h 52"/>
                <a:gd name="T6" fmla="*/ 40 w 53"/>
                <a:gd name="T7" fmla="*/ 0 h 52"/>
                <a:gd name="T8" fmla="*/ 0 60000 65536"/>
                <a:gd name="T9" fmla="*/ 0 60000 65536"/>
                <a:gd name="T10" fmla="*/ 0 60000 65536"/>
                <a:gd name="T11" fmla="*/ 0 60000 65536"/>
                <a:gd name="T12" fmla="*/ 0 w 53"/>
                <a:gd name="T13" fmla="*/ 0 h 52"/>
                <a:gd name="T14" fmla="*/ 53 w 53"/>
                <a:gd name="T15" fmla="*/ 52 h 52"/>
              </a:gdLst>
              <a:ahLst/>
              <a:cxnLst>
                <a:cxn ang="T8">
                  <a:pos x="T0" y="T1"/>
                </a:cxn>
                <a:cxn ang="T9">
                  <a:pos x="T2" y="T3"/>
                </a:cxn>
                <a:cxn ang="T10">
                  <a:pos x="T4" y="T5"/>
                </a:cxn>
                <a:cxn ang="T11">
                  <a:pos x="T6" y="T7"/>
                </a:cxn>
              </a:cxnLst>
              <a:rect l="T12" t="T13" r="T14" b="T15"/>
              <a:pathLst>
                <a:path w="53" h="52">
                  <a:moveTo>
                    <a:pt x="26" y="0"/>
                  </a:moveTo>
                  <a:lnTo>
                    <a:pt x="53" y="52"/>
                  </a:lnTo>
                  <a:lnTo>
                    <a:pt x="0" y="52"/>
                  </a:lnTo>
                  <a:lnTo>
                    <a:pt x="26" y="0"/>
                  </a:lnTo>
                  <a:close/>
                </a:path>
              </a:pathLst>
            </a:custGeom>
            <a:solidFill>
              <a:srgbClr val="FF9900"/>
            </a:solidFill>
            <a:ln w="7938">
              <a:solidFill>
                <a:srgbClr val="FF99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6" name="Freeform 170"/>
            <p:cNvSpPr>
              <a:spLocks/>
            </p:cNvSpPr>
            <p:nvPr/>
          </p:nvSpPr>
          <p:spPr bwMode="auto">
            <a:xfrm>
              <a:off x="3807" y="1992"/>
              <a:ext cx="81" cy="76"/>
            </a:xfrm>
            <a:custGeom>
              <a:avLst/>
              <a:gdLst>
                <a:gd name="T0" fmla="*/ 40 w 53"/>
                <a:gd name="T1" fmla="*/ 0 h 53"/>
                <a:gd name="T2" fmla="*/ 81 w 53"/>
                <a:gd name="T3" fmla="*/ 76 h 53"/>
                <a:gd name="T4" fmla="*/ 0 w 53"/>
                <a:gd name="T5" fmla="*/ 76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FF9900"/>
            </a:solidFill>
            <a:ln w="7938">
              <a:solidFill>
                <a:srgbClr val="FF99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7" name="Freeform 171"/>
            <p:cNvSpPr>
              <a:spLocks/>
            </p:cNvSpPr>
            <p:nvPr/>
          </p:nvSpPr>
          <p:spPr bwMode="auto">
            <a:xfrm>
              <a:off x="1630" y="2045"/>
              <a:ext cx="81" cy="75"/>
            </a:xfrm>
            <a:custGeom>
              <a:avLst/>
              <a:gdLst>
                <a:gd name="T0" fmla="*/ 41 w 53"/>
                <a:gd name="T1" fmla="*/ 0 h 53"/>
                <a:gd name="T2" fmla="*/ 81 w 53"/>
                <a:gd name="T3" fmla="*/ 38 h 53"/>
                <a:gd name="T4" fmla="*/ 41 w 53"/>
                <a:gd name="T5" fmla="*/ 75 h 53"/>
                <a:gd name="T6" fmla="*/ 0 w 53"/>
                <a:gd name="T7" fmla="*/ 38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6600"/>
            </a:solid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8" name="Freeform 172"/>
            <p:cNvSpPr>
              <a:spLocks/>
            </p:cNvSpPr>
            <p:nvPr/>
          </p:nvSpPr>
          <p:spPr bwMode="auto">
            <a:xfrm>
              <a:off x="2013" y="2151"/>
              <a:ext cx="81" cy="75"/>
            </a:xfrm>
            <a:custGeom>
              <a:avLst/>
              <a:gdLst>
                <a:gd name="T0" fmla="*/ 41 w 53"/>
                <a:gd name="T1" fmla="*/ 0 h 53"/>
                <a:gd name="T2" fmla="*/ 81 w 53"/>
                <a:gd name="T3" fmla="*/ 38 h 53"/>
                <a:gd name="T4" fmla="*/ 41 w 53"/>
                <a:gd name="T5" fmla="*/ 75 h 53"/>
                <a:gd name="T6" fmla="*/ 0 w 53"/>
                <a:gd name="T7" fmla="*/ 38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6600"/>
            </a:solid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39" name="Freeform 173"/>
            <p:cNvSpPr>
              <a:spLocks/>
            </p:cNvSpPr>
            <p:nvPr/>
          </p:nvSpPr>
          <p:spPr bwMode="auto">
            <a:xfrm>
              <a:off x="2298" y="2302"/>
              <a:ext cx="82" cy="76"/>
            </a:xfrm>
            <a:custGeom>
              <a:avLst/>
              <a:gdLst>
                <a:gd name="T0" fmla="*/ 42 w 53"/>
                <a:gd name="T1" fmla="*/ 0 h 53"/>
                <a:gd name="T2" fmla="*/ 82 w 53"/>
                <a:gd name="T3" fmla="*/ 39 h 53"/>
                <a:gd name="T4" fmla="*/ 42 w 53"/>
                <a:gd name="T5" fmla="*/ 76 h 53"/>
                <a:gd name="T6" fmla="*/ 0 w 53"/>
                <a:gd name="T7" fmla="*/ 39 h 53"/>
                <a:gd name="T8" fmla="*/ 42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6600"/>
            </a:solid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0" name="Freeform 174"/>
            <p:cNvSpPr>
              <a:spLocks/>
            </p:cNvSpPr>
            <p:nvPr/>
          </p:nvSpPr>
          <p:spPr bwMode="auto">
            <a:xfrm>
              <a:off x="2607" y="2302"/>
              <a:ext cx="82" cy="76"/>
            </a:xfrm>
            <a:custGeom>
              <a:avLst/>
              <a:gdLst>
                <a:gd name="T0" fmla="*/ 42 w 53"/>
                <a:gd name="T1" fmla="*/ 0 h 53"/>
                <a:gd name="T2" fmla="*/ 82 w 53"/>
                <a:gd name="T3" fmla="*/ 39 h 53"/>
                <a:gd name="T4" fmla="*/ 42 w 53"/>
                <a:gd name="T5" fmla="*/ 76 h 53"/>
                <a:gd name="T6" fmla="*/ 0 w 53"/>
                <a:gd name="T7" fmla="*/ 39 h 53"/>
                <a:gd name="T8" fmla="*/ 42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6600"/>
            </a:solid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1" name="Freeform 175"/>
            <p:cNvSpPr>
              <a:spLocks/>
            </p:cNvSpPr>
            <p:nvPr/>
          </p:nvSpPr>
          <p:spPr bwMode="auto">
            <a:xfrm>
              <a:off x="2738" y="2302"/>
              <a:ext cx="81" cy="76"/>
            </a:xfrm>
            <a:custGeom>
              <a:avLst/>
              <a:gdLst>
                <a:gd name="T0" fmla="*/ 41 w 53"/>
                <a:gd name="T1" fmla="*/ 0 h 53"/>
                <a:gd name="T2" fmla="*/ 81 w 53"/>
                <a:gd name="T3" fmla="*/ 39 h 53"/>
                <a:gd name="T4" fmla="*/ 41 w 53"/>
                <a:gd name="T5" fmla="*/ 76 h 53"/>
                <a:gd name="T6" fmla="*/ 0 w 53"/>
                <a:gd name="T7" fmla="*/ 39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6600"/>
            </a:solid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2" name="Freeform 176"/>
            <p:cNvSpPr>
              <a:spLocks/>
            </p:cNvSpPr>
            <p:nvPr/>
          </p:nvSpPr>
          <p:spPr bwMode="auto">
            <a:xfrm>
              <a:off x="3741" y="2302"/>
              <a:ext cx="81" cy="76"/>
            </a:xfrm>
            <a:custGeom>
              <a:avLst/>
              <a:gdLst>
                <a:gd name="T0" fmla="*/ 41 w 53"/>
                <a:gd name="T1" fmla="*/ 0 h 53"/>
                <a:gd name="T2" fmla="*/ 81 w 53"/>
                <a:gd name="T3" fmla="*/ 39 h 53"/>
                <a:gd name="T4" fmla="*/ 41 w 53"/>
                <a:gd name="T5" fmla="*/ 76 h 53"/>
                <a:gd name="T6" fmla="*/ 0 w 53"/>
                <a:gd name="T7" fmla="*/ 39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6600"/>
            </a:solid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3" name="Freeform 177"/>
            <p:cNvSpPr>
              <a:spLocks/>
            </p:cNvSpPr>
            <p:nvPr/>
          </p:nvSpPr>
          <p:spPr bwMode="auto">
            <a:xfrm>
              <a:off x="4132" y="2302"/>
              <a:ext cx="81" cy="76"/>
            </a:xfrm>
            <a:custGeom>
              <a:avLst/>
              <a:gdLst>
                <a:gd name="T0" fmla="*/ 41 w 53"/>
                <a:gd name="T1" fmla="*/ 0 h 53"/>
                <a:gd name="T2" fmla="*/ 81 w 53"/>
                <a:gd name="T3" fmla="*/ 39 h 53"/>
                <a:gd name="T4" fmla="*/ 41 w 53"/>
                <a:gd name="T5" fmla="*/ 76 h 53"/>
                <a:gd name="T6" fmla="*/ 0 w 53"/>
                <a:gd name="T7" fmla="*/ 39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FF6600"/>
            </a:solidFill>
            <a:ln w="7938">
              <a:solidFill>
                <a:srgbClr val="FF66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4" name="Rectangle 178"/>
            <p:cNvSpPr>
              <a:spLocks noChangeArrowheads="1"/>
            </p:cNvSpPr>
            <p:nvPr/>
          </p:nvSpPr>
          <p:spPr bwMode="auto">
            <a:xfrm>
              <a:off x="1451" y="2242"/>
              <a:ext cx="75" cy="67"/>
            </a:xfrm>
            <a:prstGeom prst="rect">
              <a:avLst/>
            </a:prstGeom>
            <a:solidFill>
              <a:srgbClr val="008000"/>
            </a:solidFill>
            <a:ln w="7938">
              <a:solidFill>
                <a:srgbClr val="008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5" name="Rectangle 179"/>
            <p:cNvSpPr>
              <a:spLocks noChangeArrowheads="1"/>
            </p:cNvSpPr>
            <p:nvPr/>
          </p:nvSpPr>
          <p:spPr bwMode="auto">
            <a:xfrm>
              <a:off x="1786" y="2242"/>
              <a:ext cx="73" cy="67"/>
            </a:xfrm>
            <a:prstGeom prst="rect">
              <a:avLst/>
            </a:prstGeom>
            <a:solidFill>
              <a:srgbClr val="008000"/>
            </a:solidFill>
            <a:ln w="7938">
              <a:solidFill>
                <a:srgbClr val="008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6" name="Freeform 180"/>
            <p:cNvSpPr>
              <a:spLocks/>
            </p:cNvSpPr>
            <p:nvPr/>
          </p:nvSpPr>
          <p:spPr bwMode="auto">
            <a:xfrm>
              <a:off x="1320" y="2173"/>
              <a:ext cx="82" cy="76"/>
            </a:xfrm>
            <a:custGeom>
              <a:avLst/>
              <a:gdLst>
                <a:gd name="T0" fmla="*/ 42 w 53"/>
                <a:gd name="T1" fmla="*/ 0 h 53"/>
                <a:gd name="T2" fmla="*/ 82 w 53"/>
                <a:gd name="T3" fmla="*/ 76 h 53"/>
                <a:gd name="T4" fmla="*/ 0 w 53"/>
                <a:gd name="T5" fmla="*/ 76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3300"/>
            </a:solidFill>
            <a:ln w="7938">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7" name="Freeform 181"/>
            <p:cNvSpPr>
              <a:spLocks/>
            </p:cNvSpPr>
            <p:nvPr/>
          </p:nvSpPr>
          <p:spPr bwMode="auto">
            <a:xfrm>
              <a:off x="1639" y="2242"/>
              <a:ext cx="82" cy="76"/>
            </a:xfrm>
            <a:custGeom>
              <a:avLst/>
              <a:gdLst>
                <a:gd name="T0" fmla="*/ 40 w 53"/>
                <a:gd name="T1" fmla="*/ 0 h 53"/>
                <a:gd name="T2" fmla="*/ 82 w 53"/>
                <a:gd name="T3" fmla="*/ 76 h 53"/>
                <a:gd name="T4" fmla="*/ 0 w 53"/>
                <a:gd name="T5" fmla="*/ 76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003300"/>
            </a:solidFill>
            <a:ln w="7938">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8" name="Freeform 182"/>
            <p:cNvSpPr>
              <a:spLocks/>
            </p:cNvSpPr>
            <p:nvPr/>
          </p:nvSpPr>
          <p:spPr bwMode="auto">
            <a:xfrm>
              <a:off x="1466" y="2242"/>
              <a:ext cx="83" cy="76"/>
            </a:xfrm>
            <a:custGeom>
              <a:avLst/>
              <a:gdLst>
                <a:gd name="T0" fmla="*/ 42 w 53"/>
                <a:gd name="T1" fmla="*/ 0 h 53"/>
                <a:gd name="T2" fmla="*/ 83 w 53"/>
                <a:gd name="T3" fmla="*/ 37 h 53"/>
                <a:gd name="T4" fmla="*/ 42 w 53"/>
                <a:gd name="T5" fmla="*/ 76 h 53"/>
                <a:gd name="T6" fmla="*/ 0 w 53"/>
                <a:gd name="T7" fmla="*/ 37 h 53"/>
                <a:gd name="T8" fmla="*/ 42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6"/>
                  </a:lnTo>
                  <a:lnTo>
                    <a:pt x="27" y="53"/>
                  </a:lnTo>
                  <a:lnTo>
                    <a:pt x="0" y="26"/>
                  </a:lnTo>
                  <a:lnTo>
                    <a:pt x="27" y="0"/>
                  </a:lnTo>
                  <a:close/>
                </a:path>
              </a:pathLst>
            </a:custGeom>
            <a:solidFill>
              <a:srgbClr val="000000"/>
            </a:solidFill>
            <a:ln w="7938">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49" name="Rectangle 183"/>
            <p:cNvSpPr>
              <a:spLocks noChangeArrowheads="1"/>
            </p:cNvSpPr>
            <p:nvPr/>
          </p:nvSpPr>
          <p:spPr bwMode="auto">
            <a:xfrm>
              <a:off x="1459" y="1992"/>
              <a:ext cx="74" cy="68"/>
            </a:xfrm>
            <a:prstGeom prst="rect">
              <a:avLst/>
            </a:prstGeom>
            <a:solidFill>
              <a:srgbClr val="993300"/>
            </a:solidFill>
            <a:ln w="7938">
              <a:solidFill>
                <a:srgbClr val="9933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0" name="Freeform 184"/>
            <p:cNvSpPr>
              <a:spLocks/>
            </p:cNvSpPr>
            <p:nvPr/>
          </p:nvSpPr>
          <p:spPr bwMode="auto">
            <a:xfrm>
              <a:off x="1753" y="2242"/>
              <a:ext cx="81" cy="76"/>
            </a:xfrm>
            <a:custGeom>
              <a:avLst/>
              <a:gdLst>
                <a:gd name="T0" fmla="*/ 40 w 53"/>
                <a:gd name="T1" fmla="*/ 0 h 53"/>
                <a:gd name="T2" fmla="*/ 81 w 53"/>
                <a:gd name="T3" fmla="*/ 76 h 53"/>
                <a:gd name="T4" fmla="*/ 0 w 53"/>
                <a:gd name="T5" fmla="*/ 76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993300"/>
            </a:solidFill>
            <a:ln w="7938">
              <a:solidFill>
                <a:srgbClr val="9933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1" name="Freeform 185"/>
            <p:cNvSpPr>
              <a:spLocks/>
            </p:cNvSpPr>
            <p:nvPr/>
          </p:nvSpPr>
          <p:spPr bwMode="auto">
            <a:xfrm>
              <a:off x="2063" y="2173"/>
              <a:ext cx="81" cy="76"/>
            </a:xfrm>
            <a:custGeom>
              <a:avLst/>
              <a:gdLst>
                <a:gd name="T0" fmla="*/ 40 w 53"/>
                <a:gd name="T1" fmla="*/ 0 h 53"/>
                <a:gd name="T2" fmla="*/ 81 w 53"/>
                <a:gd name="T3" fmla="*/ 39 h 53"/>
                <a:gd name="T4" fmla="*/ 40 w 53"/>
                <a:gd name="T5" fmla="*/ 76 h 53"/>
                <a:gd name="T6" fmla="*/ 0 w 53"/>
                <a:gd name="T7" fmla="*/ 39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7"/>
                  </a:lnTo>
                  <a:lnTo>
                    <a:pt x="26" y="53"/>
                  </a:lnTo>
                  <a:lnTo>
                    <a:pt x="0" y="27"/>
                  </a:lnTo>
                  <a:lnTo>
                    <a:pt x="26" y="0"/>
                  </a:lnTo>
                  <a:close/>
                </a:path>
              </a:pathLst>
            </a:custGeom>
            <a:solidFill>
              <a:srgbClr val="333399"/>
            </a:solidFill>
            <a:ln w="7938">
              <a:solidFill>
                <a:srgbClr val="333399"/>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2" name="Rectangle 186"/>
            <p:cNvSpPr>
              <a:spLocks noChangeArrowheads="1"/>
            </p:cNvSpPr>
            <p:nvPr/>
          </p:nvSpPr>
          <p:spPr bwMode="auto">
            <a:xfrm>
              <a:off x="1850" y="2045"/>
              <a:ext cx="74" cy="68"/>
            </a:xfrm>
            <a:prstGeom prst="rect">
              <a:avLst/>
            </a:prstGeom>
            <a:solidFill>
              <a:srgbClr val="000000"/>
            </a:solidFill>
            <a:ln w="7938">
              <a:solidFill>
                <a:srgbClr val="000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3" name="Oval 187"/>
            <p:cNvSpPr>
              <a:spLocks noChangeArrowheads="1"/>
            </p:cNvSpPr>
            <p:nvPr/>
          </p:nvSpPr>
          <p:spPr bwMode="auto">
            <a:xfrm>
              <a:off x="1711" y="2151"/>
              <a:ext cx="75" cy="68"/>
            </a:xfrm>
            <a:prstGeom prst="ellipse">
              <a:avLst/>
            </a:prstGeom>
            <a:solidFill>
              <a:srgbClr val="993300"/>
            </a:solidFill>
            <a:ln w="7938">
              <a:solidFill>
                <a:srgbClr val="9933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4" name="Freeform 188"/>
            <p:cNvSpPr>
              <a:spLocks/>
            </p:cNvSpPr>
            <p:nvPr/>
          </p:nvSpPr>
          <p:spPr bwMode="auto">
            <a:xfrm>
              <a:off x="1786" y="2045"/>
              <a:ext cx="81" cy="75"/>
            </a:xfrm>
            <a:custGeom>
              <a:avLst/>
              <a:gdLst>
                <a:gd name="T0" fmla="*/ 40 w 53"/>
                <a:gd name="T1" fmla="*/ 0 h 53"/>
                <a:gd name="T2" fmla="*/ 81 w 53"/>
                <a:gd name="T3" fmla="*/ 75 h 53"/>
                <a:gd name="T4" fmla="*/ 0 w 53"/>
                <a:gd name="T5" fmla="*/ 75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FF0000"/>
            </a:solidFill>
            <a:ln w="7938">
              <a:solidFill>
                <a:srgbClr val="FF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5" name="Oval 189"/>
            <p:cNvSpPr>
              <a:spLocks noChangeArrowheads="1"/>
            </p:cNvSpPr>
            <p:nvPr/>
          </p:nvSpPr>
          <p:spPr bwMode="auto">
            <a:xfrm>
              <a:off x="1320" y="2151"/>
              <a:ext cx="75" cy="68"/>
            </a:xfrm>
            <a:prstGeom prst="ellipse">
              <a:avLst/>
            </a:prstGeom>
            <a:solidFill>
              <a:srgbClr val="00FF00"/>
            </a:solidFill>
            <a:ln w="7938">
              <a:solidFill>
                <a:srgbClr val="00FF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6" name="Freeform 190"/>
            <p:cNvSpPr>
              <a:spLocks/>
            </p:cNvSpPr>
            <p:nvPr/>
          </p:nvSpPr>
          <p:spPr bwMode="auto">
            <a:xfrm>
              <a:off x="1850" y="2302"/>
              <a:ext cx="82" cy="76"/>
            </a:xfrm>
            <a:custGeom>
              <a:avLst/>
              <a:gdLst>
                <a:gd name="T0" fmla="*/ 42 w 53"/>
                <a:gd name="T1" fmla="*/ 0 h 53"/>
                <a:gd name="T2" fmla="*/ 82 w 53"/>
                <a:gd name="T3" fmla="*/ 76 h 53"/>
                <a:gd name="T4" fmla="*/ 0 w 53"/>
                <a:gd name="T5" fmla="*/ 76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00FF"/>
            </a:solidFill>
            <a:ln w="7938">
              <a:solidFill>
                <a:srgbClr val="00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7" name="Freeform 191"/>
            <p:cNvSpPr>
              <a:spLocks/>
            </p:cNvSpPr>
            <p:nvPr/>
          </p:nvSpPr>
          <p:spPr bwMode="auto">
            <a:xfrm>
              <a:off x="1028" y="2226"/>
              <a:ext cx="81" cy="76"/>
            </a:xfrm>
            <a:custGeom>
              <a:avLst/>
              <a:gdLst>
                <a:gd name="T0" fmla="*/ 40 w 53"/>
                <a:gd name="T1" fmla="*/ 0 h 53"/>
                <a:gd name="T2" fmla="*/ 81 w 53"/>
                <a:gd name="T3" fmla="*/ 76 h 53"/>
                <a:gd name="T4" fmla="*/ 0 w 53"/>
                <a:gd name="T5" fmla="*/ 76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FFFFFF"/>
            </a:solidFill>
            <a:ln w="7938">
              <a:solidFill>
                <a:srgbClr val="00FF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8" name="Freeform 192"/>
            <p:cNvSpPr>
              <a:spLocks/>
            </p:cNvSpPr>
            <p:nvPr/>
          </p:nvSpPr>
          <p:spPr bwMode="auto">
            <a:xfrm>
              <a:off x="1402" y="2385"/>
              <a:ext cx="82" cy="76"/>
            </a:xfrm>
            <a:custGeom>
              <a:avLst/>
              <a:gdLst>
                <a:gd name="T0" fmla="*/ 42 w 53"/>
                <a:gd name="T1" fmla="*/ 0 h 53"/>
                <a:gd name="T2" fmla="*/ 82 w 53"/>
                <a:gd name="T3" fmla="*/ 76 h 53"/>
                <a:gd name="T4" fmla="*/ 0 w 53"/>
                <a:gd name="T5" fmla="*/ 76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FFFFFF"/>
            </a:solidFill>
            <a:ln w="7938">
              <a:solidFill>
                <a:srgbClr val="00FF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59" name="Oval 193"/>
            <p:cNvSpPr>
              <a:spLocks noChangeArrowheads="1"/>
            </p:cNvSpPr>
            <p:nvPr/>
          </p:nvSpPr>
          <p:spPr bwMode="auto">
            <a:xfrm>
              <a:off x="1068" y="2045"/>
              <a:ext cx="74" cy="68"/>
            </a:xfrm>
            <a:prstGeom prst="ellipse">
              <a:avLst/>
            </a:prstGeom>
            <a:solidFill>
              <a:srgbClr val="FF0000"/>
            </a:solidFill>
            <a:ln w="7938">
              <a:solidFill>
                <a:srgbClr val="FF0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0" name="Oval 194"/>
            <p:cNvSpPr>
              <a:spLocks noChangeArrowheads="1"/>
            </p:cNvSpPr>
            <p:nvPr/>
          </p:nvSpPr>
          <p:spPr bwMode="auto">
            <a:xfrm>
              <a:off x="1402" y="2083"/>
              <a:ext cx="74" cy="68"/>
            </a:xfrm>
            <a:prstGeom prst="ellipse">
              <a:avLst/>
            </a:prstGeom>
            <a:solidFill>
              <a:srgbClr val="FF0000"/>
            </a:solidFill>
            <a:ln w="7938">
              <a:solidFill>
                <a:srgbClr val="FF0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1" name="Oval 195"/>
            <p:cNvSpPr>
              <a:spLocks noChangeArrowheads="1"/>
            </p:cNvSpPr>
            <p:nvPr/>
          </p:nvSpPr>
          <p:spPr bwMode="auto">
            <a:xfrm>
              <a:off x="1859" y="1901"/>
              <a:ext cx="73" cy="68"/>
            </a:xfrm>
            <a:prstGeom prst="ellipse">
              <a:avLst/>
            </a:prstGeom>
            <a:solidFill>
              <a:srgbClr val="FF0000"/>
            </a:solidFill>
            <a:ln w="7938">
              <a:solidFill>
                <a:srgbClr val="FF0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2" name="Rectangle 196"/>
            <p:cNvSpPr>
              <a:spLocks noChangeArrowheads="1"/>
            </p:cNvSpPr>
            <p:nvPr/>
          </p:nvSpPr>
          <p:spPr bwMode="auto">
            <a:xfrm>
              <a:off x="2493" y="2385"/>
              <a:ext cx="75" cy="69"/>
            </a:xfrm>
            <a:prstGeom prst="rect">
              <a:avLst/>
            </a:prstGeom>
            <a:solidFill>
              <a:srgbClr val="FFFFFF"/>
            </a:solidFill>
            <a:ln w="7938">
              <a:solidFill>
                <a:srgbClr val="00008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3" name="Rectangle 197"/>
            <p:cNvSpPr>
              <a:spLocks noChangeArrowheads="1"/>
            </p:cNvSpPr>
            <p:nvPr/>
          </p:nvSpPr>
          <p:spPr bwMode="auto">
            <a:xfrm>
              <a:off x="2600" y="2431"/>
              <a:ext cx="73" cy="69"/>
            </a:xfrm>
            <a:prstGeom prst="rect">
              <a:avLst/>
            </a:prstGeom>
            <a:solidFill>
              <a:srgbClr val="FFFF00"/>
            </a:solidFill>
            <a:ln w="7938">
              <a:solidFill>
                <a:srgbClr val="00008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4" name="Rectangle 198"/>
            <p:cNvSpPr>
              <a:spLocks noChangeArrowheads="1"/>
            </p:cNvSpPr>
            <p:nvPr/>
          </p:nvSpPr>
          <p:spPr bwMode="auto">
            <a:xfrm>
              <a:off x="2902" y="2265"/>
              <a:ext cx="73" cy="67"/>
            </a:xfrm>
            <a:prstGeom prst="rect">
              <a:avLst/>
            </a:prstGeom>
            <a:solidFill>
              <a:srgbClr val="FFFF00"/>
            </a:solidFill>
            <a:ln w="7938">
              <a:no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5" name="Rectangle 199"/>
            <p:cNvSpPr>
              <a:spLocks noChangeArrowheads="1"/>
            </p:cNvSpPr>
            <p:nvPr/>
          </p:nvSpPr>
          <p:spPr bwMode="auto">
            <a:xfrm>
              <a:off x="3186" y="2045"/>
              <a:ext cx="74" cy="68"/>
            </a:xfrm>
            <a:prstGeom prst="rect">
              <a:avLst/>
            </a:prstGeom>
            <a:solidFill>
              <a:srgbClr val="FFFF00"/>
            </a:solidFill>
            <a:ln w="7938">
              <a:solidFill>
                <a:srgbClr val="00008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6" name="Rectangle 200"/>
            <p:cNvSpPr>
              <a:spLocks noChangeArrowheads="1"/>
            </p:cNvSpPr>
            <p:nvPr/>
          </p:nvSpPr>
          <p:spPr bwMode="auto">
            <a:xfrm>
              <a:off x="3455" y="2302"/>
              <a:ext cx="75" cy="69"/>
            </a:xfrm>
            <a:prstGeom prst="rect">
              <a:avLst/>
            </a:prstGeom>
            <a:solidFill>
              <a:srgbClr val="000080"/>
            </a:solidFill>
            <a:ln w="7938">
              <a:solidFill>
                <a:srgbClr val="00008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7" name="Rectangle 201"/>
            <p:cNvSpPr>
              <a:spLocks noChangeArrowheads="1"/>
            </p:cNvSpPr>
            <p:nvPr/>
          </p:nvSpPr>
          <p:spPr bwMode="auto">
            <a:xfrm>
              <a:off x="3814" y="1984"/>
              <a:ext cx="74" cy="68"/>
            </a:xfrm>
            <a:prstGeom prst="rect">
              <a:avLst/>
            </a:prstGeom>
            <a:solidFill>
              <a:srgbClr val="FFFF00"/>
            </a:solidFill>
            <a:ln w="7938">
              <a:solidFill>
                <a:srgbClr val="00008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8" name="Rectangle 202"/>
            <p:cNvSpPr>
              <a:spLocks noChangeArrowheads="1"/>
            </p:cNvSpPr>
            <p:nvPr/>
          </p:nvSpPr>
          <p:spPr bwMode="auto">
            <a:xfrm>
              <a:off x="4107" y="2302"/>
              <a:ext cx="73" cy="69"/>
            </a:xfrm>
            <a:prstGeom prst="rect">
              <a:avLst/>
            </a:prstGeom>
            <a:solidFill>
              <a:srgbClr val="FFFF00"/>
            </a:solidFill>
            <a:ln w="7938">
              <a:solidFill>
                <a:srgbClr val="00008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69" name="Rectangle 203"/>
            <p:cNvSpPr>
              <a:spLocks noChangeArrowheads="1"/>
            </p:cNvSpPr>
            <p:nvPr/>
          </p:nvSpPr>
          <p:spPr bwMode="auto">
            <a:xfrm>
              <a:off x="2087" y="2083"/>
              <a:ext cx="72" cy="68"/>
            </a:xfrm>
            <a:prstGeom prst="rect">
              <a:avLst/>
            </a:prstGeom>
            <a:solidFill>
              <a:srgbClr val="00FF00"/>
            </a:solidFill>
            <a:ln w="7938">
              <a:solidFill>
                <a:srgbClr val="00FF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0" name="Freeform 204"/>
            <p:cNvSpPr>
              <a:spLocks/>
            </p:cNvSpPr>
            <p:nvPr/>
          </p:nvSpPr>
          <p:spPr bwMode="auto">
            <a:xfrm>
              <a:off x="3210" y="2083"/>
              <a:ext cx="83" cy="75"/>
            </a:xfrm>
            <a:custGeom>
              <a:avLst/>
              <a:gdLst>
                <a:gd name="T0" fmla="*/ 42 w 53"/>
                <a:gd name="T1" fmla="*/ 0 h 52"/>
                <a:gd name="T2" fmla="*/ 83 w 53"/>
                <a:gd name="T3" fmla="*/ 38 h 52"/>
                <a:gd name="T4" fmla="*/ 42 w 53"/>
                <a:gd name="T5" fmla="*/ 75 h 52"/>
                <a:gd name="T6" fmla="*/ 0 w 53"/>
                <a:gd name="T7" fmla="*/ 38 h 52"/>
                <a:gd name="T8" fmla="*/ 42 w 53"/>
                <a:gd name="T9" fmla="*/ 0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27" y="0"/>
                  </a:moveTo>
                  <a:lnTo>
                    <a:pt x="53" y="26"/>
                  </a:lnTo>
                  <a:lnTo>
                    <a:pt x="27" y="52"/>
                  </a:lnTo>
                  <a:lnTo>
                    <a:pt x="0" y="26"/>
                  </a:lnTo>
                  <a:lnTo>
                    <a:pt x="27" y="0"/>
                  </a:lnTo>
                  <a:close/>
                </a:path>
              </a:pathLst>
            </a:custGeom>
            <a:solidFill>
              <a:srgbClr val="FF00FF"/>
            </a:solidFill>
            <a:ln w="7938">
              <a:solidFill>
                <a:srgbClr val="FF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1" name="Rectangle 205"/>
            <p:cNvSpPr>
              <a:spLocks noChangeArrowheads="1"/>
            </p:cNvSpPr>
            <p:nvPr/>
          </p:nvSpPr>
          <p:spPr bwMode="auto">
            <a:xfrm>
              <a:off x="2332" y="2120"/>
              <a:ext cx="72" cy="69"/>
            </a:xfrm>
            <a:prstGeom prst="rect">
              <a:avLst/>
            </a:prstGeom>
            <a:solidFill>
              <a:srgbClr val="969696"/>
            </a:solidFill>
            <a:ln w="7938">
              <a:solidFill>
                <a:srgbClr val="969696"/>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2" name="Oval 206"/>
            <p:cNvSpPr>
              <a:spLocks noChangeArrowheads="1"/>
            </p:cNvSpPr>
            <p:nvPr/>
          </p:nvSpPr>
          <p:spPr bwMode="auto">
            <a:xfrm>
              <a:off x="962" y="2045"/>
              <a:ext cx="74" cy="68"/>
            </a:xfrm>
            <a:prstGeom prst="ellipse">
              <a:avLst/>
            </a:prstGeom>
            <a:solidFill>
              <a:srgbClr val="800000"/>
            </a:solidFill>
            <a:ln w="7938">
              <a:solidFill>
                <a:srgbClr val="800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3" name="Oval 207"/>
            <p:cNvSpPr>
              <a:spLocks noChangeArrowheads="1"/>
            </p:cNvSpPr>
            <p:nvPr/>
          </p:nvSpPr>
          <p:spPr bwMode="auto">
            <a:xfrm>
              <a:off x="1231" y="1992"/>
              <a:ext cx="74" cy="68"/>
            </a:xfrm>
            <a:prstGeom prst="ellipse">
              <a:avLst/>
            </a:prstGeom>
            <a:solidFill>
              <a:srgbClr val="800000"/>
            </a:solidFill>
            <a:ln w="7938">
              <a:solidFill>
                <a:srgbClr val="800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4" name="Oval 208"/>
            <p:cNvSpPr>
              <a:spLocks noChangeArrowheads="1"/>
            </p:cNvSpPr>
            <p:nvPr/>
          </p:nvSpPr>
          <p:spPr bwMode="auto">
            <a:xfrm>
              <a:off x="2706" y="2151"/>
              <a:ext cx="74" cy="68"/>
            </a:xfrm>
            <a:prstGeom prst="ellipse">
              <a:avLst/>
            </a:prstGeom>
            <a:solidFill>
              <a:srgbClr val="800000"/>
            </a:solidFill>
            <a:ln w="7938">
              <a:solidFill>
                <a:srgbClr val="800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5" name="Oval 209"/>
            <p:cNvSpPr>
              <a:spLocks noChangeArrowheads="1"/>
            </p:cNvSpPr>
            <p:nvPr/>
          </p:nvSpPr>
          <p:spPr bwMode="auto">
            <a:xfrm>
              <a:off x="3382" y="2212"/>
              <a:ext cx="73" cy="67"/>
            </a:xfrm>
            <a:prstGeom prst="ellipse">
              <a:avLst/>
            </a:prstGeom>
            <a:solidFill>
              <a:srgbClr val="FF0000"/>
            </a:solidFill>
            <a:ln w="7938">
              <a:solidFill>
                <a:srgbClr val="FF00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6" name="Rectangle 210"/>
            <p:cNvSpPr>
              <a:spLocks noChangeArrowheads="1"/>
            </p:cNvSpPr>
            <p:nvPr/>
          </p:nvSpPr>
          <p:spPr bwMode="auto">
            <a:xfrm>
              <a:off x="3668" y="2242"/>
              <a:ext cx="73" cy="67"/>
            </a:xfrm>
            <a:prstGeom prst="rect">
              <a:avLst/>
            </a:prstGeom>
            <a:solidFill>
              <a:srgbClr val="FF8080"/>
            </a:solidFill>
            <a:ln w="7938">
              <a:solidFill>
                <a:srgbClr val="FF808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7" name="Oval 211"/>
            <p:cNvSpPr>
              <a:spLocks noChangeArrowheads="1"/>
            </p:cNvSpPr>
            <p:nvPr/>
          </p:nvSpPr>
          <p:spPr bwMode="auto">
            <a:xfrm>
              <a:off x="4539" y="2385"/>
              <a:ext cx="74" cy="69"/>
            </a:xfrm>
            <a:prstGeom prst="ellipse">
              <a:avLst/>
            </a:prstGeom>
            <a:solidFill>
              <a:srgbClr val="800080"/>
            </a:solidFill>
            <a:ln w="7938">
              <a:solidFill>
                <a:srgbClr val="800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8" name="Oval 212"/>
            <p:cNvSpPr>
              <a:spLocks noChangeArrowheads="1"/>
            </p:cNvSpPr>
            <p:nvPr/>
          </p:nvSpPr>
          <p:spPr bwMode="auto">
            <a:xfrm>
              <a:off x="4857" y="2454"/>
              <a:ext cx="73" cy="69"/>
            </a:xfrm>
            <a:prstGeom prst="ellipse">
              <a:avLst/>
            </a:prstGeom>
            <a:solidFill>
              <a:srgbClr val="800080"/>
            </a:solidFill>
            <a:ln w="7938">
              <a:solidFill>
                <a:srgbClr val="800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79" name="Oval 213"/>
            <p:cNvSpPr>
              <a:spLocks noChangeArrowheads="1"/>
            </p:cNvSpPr>
            <p:nvPr/>
          </p:nvSpPr>
          <p:spPr bwMode="auto">
            <a:xfrm>
              <a:off x="4987" y="2302"/>
              <a:ext cx="74" cy="69"/>
            </a:xfrm>
            <a:prstGeom prst="ellipse">
              <a:avLst/>
            </a:prstGeom>
            <a:solidFill>
              <a:srgbClr val="800080"/>
            </a:solidFill>
            <a:ln w="7938">
              <a:solidFill>
                <a:srgbClr val="800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0" name="Freeform 214"/>
            <p:cNvSpPr>
              <a:spLocks/>
            </p:cNvSpPr>
            <p:nvPr/>
          </p:nvSpPr>
          <p:spPr bwMode="auto">
            <a:xfrm>
              <a:off x="3936" y="2226"/>
              <a:ext cx="82" cy="76"/>
            </a:xfrm>
            <a:custGeom>
              <a:avLst/>
              <a:gdLst>
                <a:gd name="T0" fmla="*/ 42 w 53"/>
                <a:gd name="T1" fmla="*/ 0 h 53"/>
                <a:gd name="T2" fmla="*/ 82 w 53"/>
                <a:gd name="T3" fmla="*/ 76 h 53"/>
                <a:gd name="T4" fmla="*/ 0 w 53"/>
                <a:gd name="T5" fmla="*/ 76 h 53"/>
                <a:gd name="T6" fmla="*/ 42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008080"/>
            </a:solidFill>
            <a:ln w="7938">
              <a:solidFill>
                <a:srgbClr val="00808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1" name="Freeform 215"/>
            <p:cNvSpPr>
              <a:spLocks/>
            </p:cNvSpPr>
            <p:nvPr/>
          </p:nvSpPr>
          <p:spPr bwMode="auto">
            <a:xfrm>
              <a:off x="4312" y="2226"/>
              <a:ext cx="81" cy="76"/>
            </a:xfrm>
            <a:custGeom>
              <a:avLst/>
              <a:gdLst>
                <a:gd name="T0" fmla="*/ 40 w 53"/>
                <a:gd name="T1" fmla="*/ 0 h 53"/>
                <a:gd name="T2" fmla="*/ 81 w 53"/>
                <a:gd name="T3" fmla="*/ 76 h 53"/>
                <a:gd name="T4" fmla="*/ 0 w 53"/>
                <a:gd name="T5" fmla="*/ 76 h 53"/>
                <a:gd name="T6" fmla="*/ 40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6" y="0"/>
                  </a:moveTo>
                  <a:lnTo>
                    <a:pt x="53" y="53"/>
                  </a:lnTo>
                  <a:lnTo>
                    <a:pt x="0" y="53"/>
                  </a:lnTo>
                  <a:lnTo>
                    <a:pt x="26" y="0"/>
                  </a:lnTo>
                  <a:close/>
                </a:path>
              </a:pathLst>
            </a:custGeom>
            <a:solidFill>
              <a:srgbClr val="FFFFFF"/>
            </a:solidFill>
            <a:ln w="7938">
              <a:solidFill>
                <a:srgbClr val="00808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2" name="Freeform 216"/>
            <p:cNvSpPr>
              <a:spLocks/>
            </p:cNvSpPr>
            <p:nvPr/>
          </p:nvSpPr>
          <p:spPr bwMode="auto">
            <a:xfrm>
              <a:off x="2869" y="2309"/>
              <a:ext cx="82" cy="76"/>
            </a:xfrm>
            <a:custGeom>
              <a:avLst/>
              <a:gdLst>
                <a:gd name="T0" fmla="*/ 40 w 53"/>
                <a:gd name="T1" fmla="*/ 0 h 53"/>
                <a:gd name="T2" fmla="*/ 82 w 53"/>
                <a:gd name="T3" fmla="*/ 39 h 53"/>
                <a:gd name="T4" fmla="*/ 40 w 53"/>
                <a:gd name="T5" fmla="*/ 76 h 53"/>
                <a:gd name="T6" fmla="*/ 0 w 53"/>
                <a:gd name="T7" fmla="*/ 39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7"/>
                  </a:lnTo>
                  <a:lnTo>
                    <a:pt x="26" y="53"/>
                  </a:lnTo>
                  <a:lnTo>
                    <a:pt x="0" y="27"/>
                  </a:lnTo>
                  <a:lnTo>
                    <a:pt x="26" y="0"/>
                  </a:lnTo>
                  <a:close/>
                </a:path>
              </a:pathLst>
            </a:custGeom>
            <a:solidFill>
              <a:srgbClr val="33CCCC"/>
            </a:solidFill>
            <a:ln w="7938">
              <a:solidFill>
                <a:srgbClr val="33CCCC"/>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3" name="Freeform 217"/>
            <p:cNvSpPr>
              <a:spLocks/>
            </p:cNvSpPr>
            <p:nvPr/>
          </p:nvSpPr>
          <p:spPr bwMode="auto">
            <a:xfrm>
              <a:off x="3374" y="2226"/>
              <a:ext cx="81" cy="76"/>
            </a:xfrm>
            <a:custGeom>
              <a:avLst/>
              <a:gdLst>
                <a:gd name="T0" fmla="*/ 41 w 53"/>
                <a:gd name="T1" fmla="*/ 0 h 53"/>
                <a:gd name="T2" fmla="*/ 81 w 53"/>
                <a:gd name="T3" fmla="*/ 39 h 53"/>
                <a:gd name="T4" fmla="*/ 41 w 53"/>
                <a:gd name="T5" fmla="*/ 76 h 53"/>
                <a:gd name="T6" fmla="*/ 0 w 53"/>
                <a:gd name="T7" fmla="*/ 39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33CCCC"/>
            </a:solidFill>
            <a:ln w="7938">
              <a:solidFill>
                <a:srgbClr val="33CCCC"/>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4" name="Freeform 218"/>
            <p:cNvSpPr>
              <a:spLocks/>
            </p:cNvSpPr>
            <p:nvPr/>
          </p:nvSpPr>
          <p:spPr bwMode="auto">
            <a:xfrm>
              <a:off x="3945" y="2203"/>
              <a:ext cx="80" cy="76"/>
            </a:xfrm>
            <a:custGeom>
              <a:avLst/>
              <a:gdLst>
                <a:gd name="T0" fmla="*/ 40 w 52"/>
                <a:gd name="T1" fmla="*/ 0 h 53"/>
                <a:gd name="T2" fmla="*/ 80 w 52"/>
                <a:gd name="T3" fmla="*/ 39 h 53"/>
                <a:gd name="T4" fmla="*/ 40 w 52"/>
                <a:gd name="T5" fmla="*/ 76 h 53"/>
                <a:gd name="T6" fmla="*/ 0 w 52"/>
                <a:gd name="T7" fmla="*/ 39 h 53"/>
                <a:gd name="T8" fmla="*/ 40 w 52"/>
                <a:gd name="T9" fmla="*/ 0 h 53"/>
                <a:gd name="T10" fmla="*/ 0 60000 65536"/>
                <a:gd name="T11" fmla="*/ 0 60000 65536"/>
                <a:gd name="T12" fmla="*/ 0 60000 65536"/>
                <a:gd name="T13" fmla="*/ 0 60000 65536"/>
                <a:gd name="T14" fmla="*/ 0 60000 65536"/>
                <a:gd name="T15" fmla="*/ 0 w 52"/>
                <a:gd name="T16" fmla="*/ 0 h 53"/>
                <a:gd name="T17" fmla="*/ 52 w 52"/>
                <a:gd name="T18" fmla="*/ 53 h 53"/>
              </a:gdLst>
              <a:ahLst/>
              <a:cxnLst>
                <a:cxn ang="T10">
                  <a:pos x="T0" y="T1"/>
                </a:cxn>
                <a:cxn ang="T11">
                  <a:pos x="T2" y="T3"/>
                </a:cxn>
                <a:cxn ang="T12">
                  <a:pos x="T4" y="T5"/>
                </a:cxn>
                <a:cxn ang="T13">
                  <a:pos x="T6" y="T7"/>
                </a:cxn>
                <a:cxn ang="T14">
                  <a:pos x="T8" y="T9"/>
                </a:cxn>
              </a:cxnLst>
              <a:rect l="T15" t="T16" r="T17" b="T18"/>
              <a:pathLst>
                <a:path w="52" h="53">
                  <a:moveTo>
                    <a:pt x="26" y="0"/>
                  </a:moveTo>
                  <a:lnTo>
                    <a:pt x="52" y="27"/>
                  </a:lnTo>
                  <a:lnTo>
                    <a:pt x="26" y="53"/>
                  </a:lnTo>
                  <a:lnTo>
                    <a:pt x="0" y="27"/>
                  </a:lnTo>
                  <a:lnTo>
                    <a:pt x="26" y="0"/>
                  </a:lnTo>
                  <a:close/>
                </a:path>
              </a:pathLst>
            </a:custGeom>
            <a:solidFill>
              <a:srgbClr val="0000FF"/>
            </a:solidFill>
            <a:ln w="7938">
              <a:solidFill>
                <a:srgbClr val="00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5" name="Freeform 219"/>
            <p:cNvSpPr>
              <a:spLocks/>
            </p:cNvSpPr>
            <p:nvPr/>
          </p:nvSpPr>
          <p:spPr bwMode="auto">
            <a:xfrm>
              <a:off x="4320" y="2302"/>
              <a:ext cx="81" cy="76"/>
            </a:xfrm>
            <a:custGeom>
              <a:avLst/>
              <a:gdLst>
                <a:gd name="T0" fmla="*/ 41 w 53"/>
                <a:gd name="T1" fmla="*/ 0 h 53"/>
                <a:gd name="T2" fmla="*/ 81 w 53"/>
                <a:gd name="T3" fmla="*/ 39 h 53"/>
                <a:gd name="T4" fmla="*/ 41 w 53"/>
                <a:gd name="T5" fmla="*/ 76 h 53"/>
                <a:gd name="T6" fmla="*/ 0 w 53"/>
                <a:gd name="T7" fmla="*/ 39 h 53"/>
                <a:gd name="T8" fmla="*/ 41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7" y="0"/>
                  </a:moveTo>
                  <a:lnTo>
                    <a:pt x="53" y="27"/>
                  </a:lnTo>
                  <a:lnTo>
                    <a:pt x="27" y="53"/>
                  </a:lnTo>
                  <a:lnTo>
                    <a:pt x="0" y="27"/>
                  </a:lnTo>
                  <a:lnTo>
                    <a:pt x="27" y="0"/>
                  </a:lnTo>
                  <a:close/>
                </a:path>
              </a:pathLst>
            </a:custGeom>
            <a:solidFill>
              <a:srgbClr val="0000FF"/>
            </a:solidFill>
            <a:ln w="7938">
              <a:solidFill>
                <a:srgbClr val="00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6" name="Rectangle 220"/>
            <p:cNvSpPr>
              <a:spLocks noChangeArrowheads="1"/>
            </p:cNvSpPr>
            <p:nvPr/>
          </p:nvSpPr>
          <p:spPr bwMode="auto">
            <a:xfrm>
              <a:off x="4002" y="2052"/>
              <a:ext cx="73" cy="68"/>
            </a:xfrm>
            <a:prstGeom prst="rect">
              <a:avLst/>
            </a:prstGeom>
            <a:solidFill>
              <a:srgbClr val="FFCC00"/>
            </a:solidFill>
            <a:ln w="7938">
              <a:solidFill>
                <a:srgbClr val="FFCC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7" name="Oval 221"/>
            <p:cNvSpPr>
              <a:spLocks noChangeArrowheads="1"/>
            </p:cNvSpPr>
            <p:nvPr/>
          </p:nvSpPr>
          <p:spPr bwMode="auto">
            <a:xfrm>
              <a:off x="3903" y="2265"/>
              <a:ext cx="74" cy="67"/>
            </a:xfrm>
            <a:prstGeom prst="ellipse">
              <a:avLst/>
            </a:prstGeom>
            <a:solidFill>
              <a:srgbClr val="FF8080"/>
            </a:solidFill>
            <a:ln w="7938">
              <a:solidFill>
                <a:srgbClr val="FF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8" name="Oval 222"/>
            <p:cNvSpPr>
              <a:spLocks noChangeArrowheads="1"/>
            </p:cNvSpPr>
            <p:nvPr/>
          </p:nvSpPr>
          <p:spPr bwMode="auto">
            <a:xfrm>
              <a:off x="4344" y="2309"/>
              <a:ext cx="73" cy="69"/>
            </a:xfrm>
            <a:prstGeom prst="ellipse">
              <a:avLst/>
            </a:prstGeom>
            <a:solidFill>
              <a:srgbClr val="FF8080"/>
            </a:solidFill>
            <a:ln w="7938">
              <a:solidFill>
                <a:srgbClr val="FF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89" name="Freeform 223"/>
            <p:cNvSpPr>
              <a:spLocks/>
            </p:cNvSpPr>
            <p:nvPr/>
          </p:nvSpPr>
          <p:spPr bwMode="auto">
            <a:xfrm>
              <a:off x="3879" y="2083"/>
              <a:ext cx="81" cy="75"/>
            </a:xfrm>
            <a:custGeom>
              <a:avLst/>
              <a:gdLst>
                <a:gd name="T0" fmla="*/ 41 w 53"/>
                <a:gd name="T1" fmla="*/ 0 h 52"/>
                <a:gd name="T2" fmla="*/ 81 w 53"/>
                <a:gd name="T3" fmla="*/ 38 h 52"/>
                <a:gd name="T4" fmla="*/ 41 w 53"/>
                <a:gd name="T5" fmla="*/ 75 h 52"/>
                <a:gd name="T6" fmla="*/ 0 w 53"/>
                <a:gd name="T7" fmla="*/ 38 h 52"/>
                <a:gd name="T8" fmla="*/ 41 w 53"/>
                <a:gd name="T9" fmla="*/ 0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27" y="0"/>
                  </a:moveTo>
                  <a:lnTo>
                    <a:pt x="53" y="26"/>
                  </a:lnTo>
                  <a:lnTo>
                    <a:pt x="27" y="52"/>
                  </a:lnTo>
                  <a:lnTo>
                    <a:pt x="0" y="26"/>
                  </a:lnTo>
                  <a:lnTo>
                    <a:pt x="27" y="0"/>
                  </a:lnTo>
                  <a:close/>
                </a:path>
              </a:pathLst>
            </a:custGeom>
            <a:solidFill>
              <a:srgbClr val="800000"/>
            </a:solidFill>
            <a:ln w="7938">
              <a:solidFill>
                <a:srgbClr val="800000"/>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0" name="Freeform 224"/>
            <p:cNvSpPr>
              <a:spLocks/>
            </p:cNvSpPr>
            <p:nvPr/>
          </p:nvSpPr>
          <p:spPr bwMode="auto">
            <a:xfrm>
              <a:off x="3586" y="2302"/>
              <a:ext cx="98" cy="92"/>
            </a:xfrm>
            <a:custGeom>
              <a:avLst/>
              <a:gdLst>
                <a:gd name="T0" fmla="*/ 48 w 63"/>
                <a:gd name="T1" fmla="*/ 0 h 64"/>
                <a:gd name="T2" fmla="*/ 98 w 63"/>
                <a:gd name="T3" fmla="*/ 46 h 64"/>
                <a:gd name="T4" fmla="*/ 48 w 63"/>
                <a:gd name="T5" fmla="*/ 92 h 64"/>
                <a:gd name="T6" fmla="*/ 0 w 63"/>
                <a:gd name="T7" fmla="*/ 46 h 64"/>
                <a:gd name="T8" fmla="*/ 48 w 63"/>
                <a:gd name="T9" fmla="*/ 0 h 64"/>
                <a:gd name="T10" fmla="*/ 0 60000 65536"/>
                <a:gd name="T11" fmla="*/ 0 60000 65536"/>
                <a:gd name="T12" fmla="*/ 0 60000 65536"/>
                <a:gd name="T13" fmla="*/ 0 60000 65536"/>
                <a:gd name="T14" fmla="*/ 0 60000 65536"/>
                <a:gd name="T15" fmla="*/ 0 w 63"/>
                <a:gd name="T16" fmla="*/ 0 h 64"/>
                <a:gd name="T17" fmla="*/ 63 w 63"/>
                <a:gd name="T18" fmla="*/ 64 h 64"/>
              </a:gdLst>
              <a:ahLst/>
              <a:cxnLst>
                <a:cxn ang="T10">
                  <a:pos x="T0" y="T1"/>
                </a:cxn>
                <a:cxn ang="T11">
                  <a:pos x="T2" y="T3"/>
                </a:cxn>
                <a:cxn ang="T12">
                  <a:pos x="T4" y="T5"/>
                </a:cxn>
                <a:cxn ang="T13">
                  <a:pos x="T6" y="T7"/>
                </a:cxn>
                <a:cxn ang="T14">
                  <a:pos x="T8" y="T9"/>
                </a:cxn>
              </a:cxnLst>
              <a:rect l="T15" t="T16" r="T17" b="T18"/>
              <a:pathLst>
                <a:path w="63" h="64">
                  <a:moveTo>
                    <a:pt x="31" y="0"/>
                  </a:moveTo>
                  <a:lnTo>
                    <a:pt x="63" y="32"/>
                  </a:lnTo>
                  <a:lnTo>
                    <a:pt x="31" y="64"/>
                  </a:lnTo>
                  <a:lnTo>
                    <a:pt x="0" y="32"/>
                  </a:lnTo>
                  <a:lnTo>
                    <a:pt x="31" y="0"/>
                  </a:lnTo>
                  <a:close/>
                </a:path>
              </a:pathLst>
            </a:custGeom>
            <a:solidFill>
              <a:srgbClr val="FF00FF"/>
            </a:solidFill>
            <a:ln w="7938">
              <a:solidFill>
                <a:srgbClr val="FF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1" name="Freeform 225"/>
            <p:cNvSpPr>
              <a:spLocks/>
            </p:cNvSpPr>
            <p:nvPr/>
          </p:nvSpPr>
          <p:spPr bwMode="auto">
            <a:xfrm>
              <a:off x="3968" y="2295"/>
              <a:ext cx="99" cy="90"/>
            </a:xfrm>
            <a:custGeom>
              <a:avLst/>
              <a:gdLst>
                <a:gd name="T0" fmla="*/ 50 w 64"/>
                <a:gd name="T1" fmla="*/ 0 h 63"/>
                <a:gd name="T2" fmla="*/ 99 w 64"/>
                <a:gd name="T3" fmla="*/ 46 h 63"/>
                <a:gd name="T4" fmla="*/ 50 w 64"/>
                <a:gd name="T5" fmla="*/ 90 h 63"/>
                <a:gd name="T6" fmla="*/ 0 w 64"/>
                <a:gd name="T7" fmla="*/ 46 h 63"/>
                <a:gd name="T8" fmla="*/ 50 w 64"/>
                <a:gd name="T9" fmla="*/ 0 h 63"/>
                <a:gd name="T10" fmla="*/ 0 60000 65536"/>
                <a:gd name="T11" fmla="*/ 0 60000 65536"/>
                <a:gd name="T12" fmla="*/ 0 60000 65536"/>
                <a:gd name="T13" fmla="*/ 0 60000 65536"/>
                <a:gd name="T14" fmla="*/ 0 60000 65536"/>
                <a:gd name="T15" fmla="*/ 0 w 64"/>
                <a:gd name="T16" fmla="*/ 0 h 63"/>
                <a:gd name="T17" fmla="*/ 64 w 64"/>
                <a:gd name="T18" fmla="*/ 63 h 63"/>
              </a:gdLst>
              <a:ahLst/>
              <a:cxnLst>
                <a:cxn ang="T10">
                  <a:pos x="T0" y="T1"/>
                </a:cxn>
                <a:cxn ang="T11">
                  <a:pos x="T2" y="T3"/>
                </a:cxn>
                <a:cxn ang="T12">
                  <a:pos x="T4" y="T5"/>
                </a:cxn>
                <a:cxn ang="T13">
                  <a:pos x="T6" y="T7"/>
                </a:cxn>
                <a:cxn ang="T14">
                  <a:pos x="T8" y="T9"/>
                </a:cxn>
              </a:cxnLst>
              <a:rect l="T15" t="T16" r="T17" b="T18"/>
              <a:pathLst>
                <a:path w="64" h="63">
                  <a:moveTo>
                    <a:pt x="32" y="0"/>
                  </a:moveTo>
                  <a:lnTo>
                    <a:pt x="64" y="32"/>
                  </a:lnTo>
                  <a:lnTo>
                    <a:pt x="32" y="63"/>
                  </a:lnTo>
                  <a:lnTo>
                    <a:pt x="0" y="32"/>
                  </a:lnTo>
                  <a:lnTo>
                    <a:pt x="32" y="0"/>
                  </a:lnTo>
                  <a:close/>
                </a:path>
              </a:pathLst>
            </a:custGeom>
            <a:solidFill>
              <a:srgbClr val="FF00FF"/>
            </a:solidFill>
            <a:ln w="7938">
              <a:solidFill>
                <a:srgbClr val="FF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2" name="Freeform 226"/>
            <p:cNvSpPr>
              <a:spLocks/>
            </p:cNvSpPr>
            <p:nvPr/>
          </p:nvSpPr>
          <p:spPr bwMode="auto">
            <a:xfrm>
              <a:off x="3741" y="2143"/>
              <a:ext cx="98" cy="91"/>
            </a:xfrm>
            <a:custGeom>
              <a:avLst/>
              <a:gdLst>
                <a:gd name="T0" fmla="*/ 49 w 64"/>
                <a:gd name="T1" fmla="*/ 0 h 63"/>
                <a:gd name="T2" fmla="*/ 98 w 64"/>
                <a:gd name="T3" fmla="*/ 91 h 63"/>
                <a:gd name="T4" fmla="*/ 0 w 64"/>
                <a:gd name="T5" fmla="*/ 91 h 63"/>
                <a:gd name="T6" fmla="*/ 49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64" y="63"/>
                  </a:lnTo>
                  <a:lnTo>
                    <a:pt x="0" y="63"/>
                  </a:lnTo>
                  <a:lnTo>
                    <a:pt x="32" y="0"/>
                  </a:lnTo>
                  <a:close/>
                </a:path>
              </a:pathLst>
            </a:custGeom>
            <a:solidFill>
              <a:srgbClr val="003366"/>
            </a:solidFill>
            <a:ln w="7938">
              <a:solidFill>
                <a:srgbClr val="00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3" name="Freeform 227"/>
            <p:cNvSpPr>
              <a:spLocks/>
            </p:cNvSpPr>
            <p:nvPr/>
          </p:nvSpPr>
          <p:spPr bwMode="auto">
            <a:xfrm>
              <a:off x="4059" y="2234"/>
              <a:ext cx="97" cy="91"/>
            </a:xfrm>
            <a:custGeom>
              <a:avLst/>
              <a:gdLst>
                <a:gd name="T0" fmla="*/ 48 w 63"/>
                <a:gd name="T1" fmla="*/ 0 h 64"/>
                <a:gd name="T2" fmla="*/ 97 w 63"/>
                <a:gd name="T3" fmla="*/ 91 h 64"/>
                <a:gd name="T4" fmla="*/ 0 w 63"/>
                <a:gd name="T5" fmla="*/ 91 h 64"/>
                <a:gd name="T6" fmla="*/ 48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31" y="0"/>
                  </a:moveTo>
                  <a:lnTo>
                    <a:pt x="63" y="64"/>
                  </a:lnTo>
                  <a:lnTo>
                    <a:pt x="0" y="64"/>
                  </a:lnTo>
                  <a:lnTo>
                    <a:pt x="31" y="0"/>
                  </a:lnTo>
                  <a:close/>
                </a:path>
              </a:pathLst>
            </a:custGeom>
            <a:solidFill>
              <a:srgbClr val="FF7C80"/>
            </a:solidFill>
            <a:ln w="7938">
              <a:solidFill>
                <a:srgbClr val="003366"/>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4" name="Oval 228"/>
            <p:cNvSpPr>
              <a:spLocks noChangeArrowheads="1"/>
            </p:cNvSpPr>
            <p:nvPr/>
          </p:nvSpPr>
          <p:spPr bwMode="auto">
            <a:xfrm>
              <a:off x="3822" y="2151"/>
              <a:ext cx="74" cy="68"/>
            </a:xfrm>
            <a:prstGeom prst="ellipse">
              <a:avLst/>
            </a:prstGeom>
            <a:solidFill>
              <a:srgbClr val="008080"/>
            </a:solidFill>
            <a:ln w="7938">
              <a:solidFill>
                <a:srgbClr val="00808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5" name="Freeform 229"/>
            <p:cNvSpPr>
              <a:spLocks/>
            </p:cNvSpPr>
            <p:nvPr/>
          </p:nvSpPr>
          <p:spPr bwMode="auto">
            <a:xfrm>
              <a:off x="3896" y="2295"/>
              <a:ext cx="96" cy="90"/>
            </a:xfrm>
            <a:custGeom>
              <a:avLst/>
              <a:gdLst>
                <a:gd name="T0" fmla="*/ 49 w 63"/>
                <a:gd name="T1" fmla="*/ 0 h 63"/>
                <a:gd name="T2" fmla="*/ 96 w 63"/>
                <a:gd name="T3" fmla="*/ 90 h 63"/>
                <a:gd name="T4" fmla="*/ 0 w 63"/>
                <a:gd name="T5" fmla="*/ 90 h 63"/>
                <a:gd name="T6" fmla="*/ 49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FFFF"/>
            </a:solidFill>
            <a:ln w="7938">
              <a:solidFill>
                <a:srgbClr val="33CCCC"/>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6" name="Freeform 230"/>
            <p:cNvSpPr>
              <a:spLocks/>
            </p:cNvSpPr>
            <p:nvPr/>
          </p:nvSpPr>
          <p:spPr bwMode="auto">
            <a:xfrm>
              <a:off x="4156" y="2136"/>
              <a:ext cx="99" cy="90"/>
            </a:xfrm>
            <a:custGeom>
              <a:avLst/>
              <a:gdLst>
                <a:gd name="T0" fmla="*/ 50 w 64"/>
                <a:gd name="T1" fmla="*/ 0 h 63"/>
                <a:gd name="T2" fmla="*/ 99 w 64"/>
                <a:gd name="T3" fmla="*/ 90 h 63"/>
                <a:gd name="T4" fmla="*/ 0 w 64"/>
                <a:gd name="T5" fmla="*/ 90 h 63"/>
                <a:gd name="T6" fmla="*/ 50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64" y="63"/>
                  </a:lnTo>
                  <a:lnTo>
                    <a:pt x="0" y="63"/>
                  </a:lnTo>
                  <a:lnTo>
                    <a:pt x="32" y="0"/>
                  </a:lnTo>
                  <a:close/>
                </a:path>
              </a:pathLst>
            </a:custGeom>
            <a:solidFill>
              <a:srgbClr val="33CCCC"/>
            </a:solidFill>
            <a:ln w="7938">
              <a:solidFill>
                <a:srgbClr val="33CCCC"/>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7" name="Oval 231"/>
            <p:cNvSpPr>
              <a:spLocks noChangeArrowheads="1"/>
            </p:cNvSpPr>
            <p:nvPr/>
          </p:nvSpPr>
          <p:spPr bwMode="auto">
            <a:xfrm>
              <a:off x="3789" y="2302"/>
              <a:ext cx="75" cy="69"/>
            </a:xfrm>
            <a:prstGeom prst="ellipse">
              <a:avLst/>
            </a:prstGeom>
            <a:solidFill>
              <a:srgbClr val="99CC00"/>
            </a:solidFill>
            <a:ln w="7938">
              <a:solidFill>
                <a:srgbClr val="99CC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8" name="Oval 232"/>
            <p:cNvSpPr>
              <a:spLocks noChangeArrowheads="1"/>
            </p:cNvSpPr>
            <p:nvPr/>
          </p:nvSpPr>
          <p:spPr bwMode="auto">
            <a:xfrm>
              <a:off x="3960" y="2385"/>
              <a:ext cx="74" cy="69"/>
            </a:xfrm>
            <a:prstGeom prst="ellipse">
              <a:avLst/>
            </a:prstGeom>
            <a:solidFill>
              <a:srgbClr val="99CC00"/>
            </a:solidFill>
            <a:ln w="7938">
              <a:solidFill>
                <a:srgbClr val="99CC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599" name="Rectangle 233"/>
            <p:cNvSpPr>
              <a:spLocks noChangeArrowheads="1"/>
            </p:cNvSpPr>
            <p:nvPr/>
          </p:nvSpPr>
          <p:spPr bwMode="auto">
            <a:xfrm>
              <a:off x="3619" y="2385"/>
              <a:ext cx="72" cy="69"/>
            </a:xfrm>
            <a:prstGeom prst="rect">
              <a:avLst/>
            </a:prstGeom>
            <a:solidFill>
              <a:srgbClr val="FFFFFF"/>
            </a:solidFill>
            <a:ln w="7938">
              <a:solidFill>
                <a:srgbClr val="FF66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600" name="Oval 234"/>
            <p:cNvSpPr>
              <a:spLocks noChangeArrowheads="1"/>
            </p:cNvSpPr>
            <p:nvPr/>
          </p:nvSpPr>
          <p:spPr bwMode="auto">
            <a:xfrm>
              <a:off x="3195" y="2378"/>
              <a:ext cx="90" cy="83"/>
            </a:xfrm>
            <a:prstGeom prst="ellipse">
              <a:avLst/>
            </a:prstGeom>
            <a:solidFill>
              <a:srgbClr val="FFFFFF"/>
            </a:solidFill>
            <a:ln w="7938">
              <a:solidFill>
                <a:srgbClr val="FF66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601" name="Oval 235"/>
            <p:cNvSpPr>
              <a:spLocks noChangeArrowheads="1"/>
            </p:cNvSpPr>
            <p:nvPr/>
          </p:nvSpPr>
          <p:spPr bwMode="auto">
            <a:xfrm>
              <a:off x="3439" y="2295"/>
              <a:ext cx="91" cy="83"/>
            </a:xfrm>
            <a:prstGeom prst="ellipse">
              <a:avLst/>
            </a:prstGeom>
            <a:solidFill>
              <a:srgbClr val="FF6600"/>
            </a:solidFill>
            <a:ln w="7938">
              <a:solidFill>
                <a:srgbClr val="FF6600"/>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602" name="Rectangle 236"/>
            <p:cNvSpPr>
              <a:spLocks noChangeArrowheads="1"/>
            </p:cNvSpPr>
            <p:nvPr/>
          </p:nvSpPr>
          <p:spPr bwMode="auto">
            <a:xfrm>
              <a:off x="4148" y="2173"/>
              <a:ext cx="74" cy="69"/>
            </a:xfrm>
            <a:prstGeom prst="rect">
              <a:avLst/>
            </a:prstGeom>
            <a:solidFill>
              <a:srgbClr val="808000"/>
            </a:solidFill>
            <a:ln w="7938">
              <a:solidFill>
                <a:srgbClr val="8080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603" name="Freeform 237"/>
            <p:cNvSpPr>
              <a:spLocks/>
            </p:cNvSpPr>
            <p:nvPr/>
          </p:nvSpPr>
          <p:spPr bwMode="auto">
            <a:xfrm>
              <a:off x="4409" y="1984"/>
              <a:ext cx="81" cy="76"/>
            </a:xfrm>
            <a:custGeom>
              <a:avLst/>
              <a:gdLst>
                <a:gd name="T0" fmla="*/ 41 w 53"/>
                <a:gd name="T1" fmla="*/ 0 h 53"/>
                <a:gd name="T2" fmla="*/ 81 w 53"/>
                <a:gd name="T3" fmla="*/ 76 h 53"/>
                <a:gd name="T4" fmla="*/ 0 w 53"/>
                <a:gd name="T5" fmla="*/ 76 h 53"/>
                <a:gd name="T6" fmla="*/ 41 w 53"/>
                <a:gd name="T7" fmla="*/ 0 h 53"/>
                <a:gd name="T8" fmla="*/ 0 60000 65536"/>
                <a:gd name="T9" fmla="*/ 0 60000 65536"/>
                <a:gd name="T10" fmla="*/ 0 60000 65536"/>
                <a:gd name="T11" fmla="*/ 0 60000 65536"/>
                <a:gd name="T12" fmla="*/ 0 w 53"/>
                <a:gd name="T13" fmla="*/ 0 h 53"/>
                <a:gd name="T14" fmla="*/ 53 w 53"/>
                <a:gd name="T15" fmla="*/ 53 h 53"/>
              </a:gdLst>
              <a:ahLst/>
              <a:cxnLst>
                <a:cxn ang="T8">
                  <a:pos x="T0" y="T1"/>
                </a:cxn>
                <a:cxn ang="T9">
                  <a:pos x="T2" y="T3"/>
                </a:cxn>
                <a:cxn ang="T10">
                  <a:pos x="T4" y="T5"/>
                </a:cxn>
                <a:cxn ang="T11">
                  <a:pos x="T6" y="T7"/>
                </a:cxn>
              </a:cxnLst>
              <a:rect l="T12" t="T13" r="T14" b="T15"/>
              <a:pathLst>
                <a:path w="53" h="53">
                  <a:moveTo>
                    <a:pt x="27" y="0"/>
                  </a:moveTo>
                  <a:lnTo>
                    <a:pt x="53" y="53"/>
                  </a:lnTo>
                  <a:lnTo>
                    <a:pt x="0" y="53"/>
                  </a:lnTo>
                  <a:lnTo>
                    <a:pt x="27" y="0"/>
                  </a:lnTo>
                  <a:close/>
                </a:path>
              </a:pathLst>
            </a:custGeom>
            <a:solidFill>
              <a:srgbClr val="FF00FF"/>
            </a:solidFill>
            <a:ln w="7938">
              <a:solidFill>
                <a:srgbClr val="FF00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604" name="Rectangle 238"/>
            <p:cNvSpPr>
              <a:spLocks noChangeArrowheads="1"/>
            </p:cNvSpPr>
            <p:nvPr/>
          </p:nvSpPr>
          <p:spPr bwMode="auto">
            <a:xfrm>
              <a:off x="4376" y="2090"/>
              <a:ext cx="74" cy="68"/>
            </a:xfrm>
            <a:prstGeom prst="rect">
              <a:avLst/>
            </a:prstGeom>
            <a:solidFill>
              <a:srgbClr val="FFFF00"/>
            </a:solidFill>
            <a:ln w="7938">
              <a:solidFill>
                <a:srgbClr val="FFFF00"/>
              </a:solidFill>
              <a:miter lim="800000"/>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605" name="Freeform 239"/>
            <p:cNvSpPr>
              <a:spLocks/>
            </p:cNvSpPr>
            <p:nvPr/>
          </p:nvSpPr>
          <p:spPr bwMode="auto">
            <a:xfrm>
              <a:off x="4507" y="2226"/>
              <a:ext cx="82" cy="76"/>
            </a:xfrm>
            <a:custGeom>
              <a:avLst/>
              <a:gdLst>
                <a:gd name="T0" fmla="*/ 40 w 53"/>
                <a:gd name="T1" fmla="*/ 0 h 53"/>
                <a:gd name="T2" fmla="*/ 82 w 53"/>
                <a:gd name="T3" fmla="*/ 39 h 53"/>
                <a:gd name="T4" fmla="*/ 40 w 53"/>
                <a:gd name="T5" fmla="*/ 76 h 53"/>
                <a:gd name="T6" fmla="*/ 0 w 53"/>
                <a:gd name="T7" fmla="*/ 39 h 53"/>
                <a:gd name="T8" fmla="*/ 40 w 53"/>
                <a:gd name="T9" fmla="*/ 0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0"/>
                  </a:moveTo>
                  <a:lnTo>
                    <a:pt x="53" y="27"/>
                  </a:lnTo>
                  <a:lnTo>
                    <a:pt x="26" y="53"/>
                  </a:lnTo>
                  <a:lnTo>
                    <a:pt x="0" y="27"/>
                  </a:lnTo>
                  <a:lnTo>
                    <a:pt x="26" y="0"/>
                  </a:lnTo>
                  <a:close/>
                </a:path>
              </a:pathLst>
            </a:custGeom>
            <a:solidFill>
              <a:srgbClr val="00FFFF"/>
            </a:solidFill>
            <a:ln w="7938">
              <a:solidFill>
                <a:srgbClr val="00FFFF"/>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606" name="Freeform 240"/>
            <p:cNvSpPr>
              <a:spLocks/>
            </p:cNvSpPr>
            <p:nvPr/>
          </p:nvSpPr>
          <p:spPr bwMode="auto">
            <a:xfrm>
              <a:off x="3864" y="2295"/>
              <a:ext cx="96" cy="90"/>
            </a:xfrm>
            <a:custGeom>
              <a:avLst/>
              <a:gdLst>
                <a:gd name="T0" fmla="*/ 47 w 63"/>
                <a:gd name="T1" fmla="*/ 0 h 63"/>
                <a:gd name="T2" fmla="*/ 96 w 63"/>
                <a:gd name="T3" fmla="*/ 90 h 63"/>
                <a:gd name="T4" fmla="*/ 0 w 63"/>
                <a:gd name="T5" fmla="*/ 90 h 63"/>
                <a:gd name="T6" fmla="*/ 4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99CC"/>
            </a:solidFill>
            <a:ln w="7938">
              <a:solidFill>
                <a:srgbClr val="FF99CC"/>
              </a:solidFill>
              <a:prstDash val="solid"/>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607" name="Rectangle 241"/>
            <p:cNvSpPr>
              <a:spLocks noChangeArrowheads="1"/>
            </p:cNvSpPr>
            <p:nvPr/>
          </p:nvSpPr>
          <p:spPr bwMode="auto">
            <a:xfrm>
              <a:off x="3040" y="2286"/>
              <a:ext cx="13" cy="48"/>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sz="500">
                  <a:solidFill>
                    <a:srgbClr val="FFFF00"/>
                  </a:solidFill>
                  <a:latin typeface="Arial" panose="020B0604020202020204" pitchFamily="34" charset="0"/>
                  <a:cs typeface="Arial" panose="020B0604020202020204" pitchFamily="34" charset="0"/>
                </a:rPr>
                <a:t>-</a:t>
              </a:r>
              <a:endParaRPr lang="en-US">
                <a:solidFill>
                  <a:srgbClr val="FFFF00"/>
                </a:solidFill>
                <a:latin typeface="Arial" panose="020B0604020202020204" pitchFamily="34" charset="0"/>
                <a:cs typeface="Arial" panose="020B0604020202020204" pitchFamily="34" charset="0"/>
              </a:endParaRPr>
            </a:p>
          </p:txBody>
        </p:sp>
        <p:sp>
          <p:nvSpPr>
            <p:cNvPr id="15608" name="Line 242"/>
            <p:cNvSpPr>
              <a:spLocks noChangeShapeType="1"/>
            </p:cNvSpPr>
            <p:nvPr/>
          </p:nvSpPr>
          <p:spPr bwMode="auto">
            <a:xfrm>
              <a:off x="985" y="2251"/>
              <a:ext cx="0" cy="0"/>
            </a:xfrm>
            <a:prstGeom prst="line">
              <a:avLst/>
            </a:prstGeom>
            <a:noFill/>
            <a:ln w="9525">
              <a:solidFill>
                <a:schemeClr val="bg1"/>
              </a:solidFill>
              <a:round/>
              <a:headEnd/>
              <a:tailEn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61012" name="Text Box 244" descr="Large confetti"/>
          <p:cNvSpPr txBox="1">
            <a:spLocks noChangeArrowheads="1"/>
          </p:cNvSpPr>
          <p:nvPr/>
        </p:nvSpPr>
        <p:spPr bwMode="auto">
          <a:xfrm>
            <a:off x="7159628" y="2058990"/>
            <a:ext cx="2792559" cy="830997"/>
          </a:xfrm>
          <a:prstGeom prst="rect">
            <a:avLst/>
          </a:prstGeom>
          <a:noFill/>
          <a:ln w="12700" algn="ctr">
            <a:noFill/>
            <a:miter lim="800000"/>
            <a:headEnd/>
            <a:tailEnd/>
          </a:ln>
        </p:spPr>
        <p:txBody>
          <a:bodyPr wrap="none">
            <a:spAutoFit/>
          </a:bodyPr>
          <a:lstStyle/>
          <a:p>
            <a:pPr fontAlgn="auto">
              <a:spcBef>
                <a:spcPts val="0"/>
              </a:spcBef>
              <a:spcAft>
                <a:spcPts val="0"/>
              </a:spcAft>
            </a:pPr>
            <a:r>
              <a:rPr lang="en-US" sz="2400" dirty="0">
                <a:solidFill>
                  <a:srgbClr val="FF0000"/>
                </a:solidFill>
                <a:latin typeface="Arial" panose="020B0604020202020204" pitchFamily="34" charset="0"/>
                <a:cs typeface="Arial" panose="020B0604020202020204" pitchFamily="34" charset="0"/>
              </a:rPr>
              <a:t>Time to eradication</a:t>
            </a:r>
          </a:p>
          <a:p>
            <a:pPr fontAlgn="auto">
              <a:spcBef>
                <a:spcPts val="0"/>
              </a:spcBef>
              <a:spcAft>
                <a:spcPts val="0"/>
              </a:spcAft>
            </a:pPr>
            <a:r>
              <a:rPr lang="en-US" sz="2400" dirty="0">
                <a:solidFill>
                  <a:srgbClr val="FF0000"/>
                </a:solidFill>
                <a:latin typeface="Arial" panose="020B0604020202020204" pitchFamily="34" charset="0"/>
                <a:cs typeface="Arial" panose="020B0604020202020204" pitchFamily="34" charset="0"/>
              </a:rPr>
              <a:t>&gt; 73.4 years</a:t>
            </a:r>
          </a:p>
        </p:txBody>
      </p:sp>
      <p:sp>
        <p:nvSpPr>
          <p:cNvPr id="161013" name="Line 245"/>
          <p:cNvSpPr>
            <a:spLocks noChangeShapeType="1"/>
          </p:cNvSpPr>
          <p:nvPr/>
        </p:nvSpPr>
        <p:spPr bwMode="auto">
          <a:xfrm>
            <a:off x="9061453" y="2814641"/>
            <a:ext cx="352425" cy="784225"/>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61014" name="Line 246"/>
          <p:cNvSpPr>
            <a:spLocks noChangeShapeType="1"/>
          </p:cNvSpPr>
          <p:nvPr/>
        </p:nvSpPr>
        <p:spPr bwMode="auto">
          <a:xfrm>
            <a:off x="3309938" y="3444876"/>
            <a:ext cx="6845300" cy="185739"/>
          </a:xfrm>
          <a:prstGeom prst="line">
            <a:avLst/>
          </a:prstGeom>
          <a:noFill/>
          <a:ln w="38100">
            <a:solidFill>
              <a:srgbClr val="FF0000"/>
            </a:solidFill>
            <a:round/>
            <a:headEnd/>
            <a:tailEnd type="triangle" w="med" len="med"/>
          </a:ln>
        </p:spPr>
        <p:txBody>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61015" name="Oval 247"/>
          <p:cNvSpPr>
            <a:spLocks noChangeArrowheads="1"/>
          </p:cNvSpPr>
          <p:nvPr/>
        </p:nvSpPr>
        <p:spPr bwMode="auto">
          <a:xfrm>
            <a:off x="3173413" y="3376614"/>
            <a:ext cx="139700" cy="139700"/>
          </a:xfrm>
          <a:prstGeom prst="ellipse">
            <a:avLst/>
          </a:prstGeom>
          <a:solidFill>
            <a:schemeClr val="tx1"/>
          </a:solidFill>
          <a:ln w="9525" algn="ctr">
            <a:solidFill>
              <a:schemeClr val="tx1"/>
            </a:solidFill>
            <a:round/>
            <a:headEnd/>
            <a:tailEnd/>
          </a:ln>
        </p:spPr>
        <p:txBody>
          <a:bodyPr wrap="none" anchor="ct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5363" name="Rectangle 3"/>
          <p:cNvSpPr>
            <a:spLocks noChangeArrowheads="1"/>
          </p:cNvSpPr>
          <p:nvPr/>
        </p:nvSpPr>
        <p:spPr bwMode="auto">
          <a:xfrm>
            <a:off x="2422525" y="4600578"/>
            <a:ext cx="705321"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0.0001</a:t>
            </a:r>
          </a:p>
        </p:txBody>
      </p:sp>
      <p:sp>
        <p:nvSpPr>
          <p:cNvPr id="15364" name="Rectangle 4"/>
          <p:cNvSpPr>
            <a:spLocks noChangeArrowheads="1"/>
          </p:cNvSpPr>
          <p:nvPr/>
        </p:nvSpPr>
        <p:spPr bwMode="auto">
          <a:xfrm>
            <a:off x="2549525" y="4268791"/>
            <a:ext cx="577081"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0.001</a:t>
            </a:r>
          </a:p>
        </p:txBody>
      </p:sp>
      <p:sp>
        <p:nvSpPr>
          <p:cNvPr id="15365" name="Rectangle 5"/>
          <p:cNvSpPr>
            <a:spLocks noChangeArrowheads="1"/>
          </p:cNvSpPr>
          <p:nvPr/>
        </p:nvSpPr>
        <p:spPr bwMode="auto">
          <a:xfrm>
            <a:off x="2676525" y="3924303"/>
            <a:ext cx="448841"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0.01</a:t>
            </a:r>
          </a:p>
        </p:txBody>
      </p:sp>
      <p:sp>
        <p:nvSpPr>
          <p:cNvPr id="15366" name="Rectangle 6"/>
          <p:cNvSpPr>
            <a:spLocks noChangeArrowheads="1"/>
          </p:cNvSpPr>
          <p:nvPr/>
        </p:nvSpPr>
        <p:spPr bwMode="auto">
          <a:xfrm>
            <a:off x="2803525" y="3592517"/>
            <a:ext cx="320601"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0.1</a:t>
            </a:r>
          </a:p>
        </p:txBody>
      </p:sp>
      <p:sp>
        <p:nvSpPr>
          <p:cNvPr id="15367" name="Rectangle 7"/>
          <p:cNvSpPr>
            <a:spLocks noChangeArrowheads="1"/>
          </p:cNvSpPr>
          <p:nvPr/>
        </p:nvSpPr>
        <p:spPr bwMode="auto">
          <a:xfrm>
            <a:off x="2994025" y="3248029"/>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1</a:t>
            </a:r>
          </a:p>
        </p:txBody>
      </p:sp>
      <p:sp>
        <p:nvSpPr>
          <p:cNvPr id="15368" name="Rectangle 8"/>
          <p:cNvSpPr>
            <a:spLocks noChangeArrowheads="1"/>
          </p:cNvSpPr>
          <p:nvPr/>
        </p:nvSpPr>
        <p:spPr bwMode="auto">
          <a:xfrm>
            <a:off x="2867025" y="2916241"/>
            <a:ext cx="25648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10</a:t>
            </a:r>
          </a:p>
        </p:txBody>
      </p:sp>
      <p:sp>
        <p:nvSpPr>
          <p:cNvPr id="15369" name="Rectangle 9"/>
          <p:cNvSpPr>
            <a:spLocks noChangeArrowheads="1"/>
          </p:cNvSpPr>
          <p:nvPr/>
        </p:nvSpPr>
        <p:spPr bwMode="auto">
          <a:xfrm>
            <a:off x="2740025" y="2571753"/>
            <a:ext cx="384721"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100</a:t>
            </a:r>
          </a:p>
        </p:txBody>
      </p:sp>
      <p:sp>
        <p:nvSpPr>
          <p:cNvPr id="15370" name="Rectangle 10"/>
          <p:cNvSpPr>
            <a:spLocks noChangeArrowheads="1"/>
          </p:cNvSpPr>
          <p:nvPr/>
        </p:nvSpPr>
        <p:spPr bwMode="auto">
          <a:xfrm>
            <a:off x="2613025" y="2239966"/>
            <a:ext cx="512961"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1000</a:t>
            </a:r>
          </a:p>
        </p:txBody>
      </p:sp>
      <p:sp>
        <p:nvSpPr>
          <p:cNvPr id="15372" name="Rectangle 12"/>
          <p:cNvSpPr>
            <a:spLocks noChangeArrowheads="1"/>
          </p:cNvSpPr>
          <p:nvPr/>
        </p:nvSpPr>
        <p:spPr bwMode="auto">
          <a:xfrm>
            <a:off x="3178175" y="5178428"/>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0</a:t>
            </a:r>
          </a:p>
        </p:txBody>
      </p:sp>
      <p:sp>
        <p:nvSpPr>
          <p:cNvPr id="15373" name="Rectangle 13"/>
          <p:cNvSpPr>
            <a:spLocks noChangeArrowheads="1"/>
          </p:cNvSpPr>
          <p:nvPr/>
        </p:nvSpPr>
        <p:spPr bwMode="auto">
          <a:xfrm>
            <a:off x="4092575" y="5178428"/>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1</a:t>
            </a:r>
          </a:p>
        </p:txBody>
      </p:sp>
      <p:sp>
        <p:nvSpPr>
          <p:cNvPr id="15374" name="Rectangle 14"/>
          <p:cNvSpPr>
            <a:spLocks noChangeArrowheads="1"/>
          </p:cNvSpPr>
          <p:nvPr/>
        </p:nvSpPr>
        <p:spPr bwMode="auto">
          <a:xfrm>
            <a:off x="5026025" y="5178428"/>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2</a:t>
            </a:r>
          </a:p>
        </p:txBody>
      </p:sp>
      <p:sp>
        <p:nvSpPr>
          <p:cNvPr id="15375" name="Rectangle 15"/>
          <p:cNvSpPr>
            <a:spLocks noChangeArrowheads="1"/>
          </p:cNvSpPr>
          <p:nvPr/>
        </p:nvSpPr>
        <p:spPr bwMode="auto">
          <a:xfrm>
            <a:off x="5945188" y="5178428"/>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3</a:t>
            </a:r>
          </a:p>
        </p:txBody>
      </p:sp>
      <p:sp>
        <p:nvSpPr>
          <p:cNvPr id="15376" name="Rectangle 16"/>
          <p:cNvSpPr>
            <a:spLocks noChangeArrowheads="1"/>
          </p:cNvSpPr>
          <p:nvPr/>
        </p:nvSpPr>
        <p:spPr bwMode="auto">
          <a:xfrm>
            <a:off x="6877050" y="5178428"/>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4</a:t>
            </a:r>
          </a:p>
        </p:txBody>
      </p:sp>
      <p:sp>
        <p:nvSpPr>
          <p:cNvPr id="15377" name="Rectangle 17"/>
          <p:cNvSpPr>
            <a:spLocks noChangeArrowheads="1"/>
          </p:cNvSpPr>
          <p:nvPr/>
        </p:nvSpPr>
        <p:spPr bwMode="auto">
          <a:xfrm>
            <a:off x="7810500" y="5178428"/>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5</a:t>
            </a:r>
          </a:p>
        </p:txBody>
      </p:sp>
      <p:sp>
        <p:nvSpPr>
          <p:cNvPr id="15378" name="Rectangle 18"/>
          <p:cNvSpPr>
            <a:spLocks noChangeArrowheads="1"/>
          </p:cNvSpPr>
          <p:nvPr/>
        </p:nvSpPr>
        <p:spPr bwMode="auto">
          <a:xfrm>
            <a:off x="8724900" y="5178428"/>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6</a:t>
            </a:r>
          </a:p>
        </p:txBody>
      </p:sp>
      <p:sp>
        <p:nvSpPr>
          <p:cNvPr id="15379" name="Rectangle 19"/>
          <p:cNvSpPr>
            <a:spLocks noChangeArrowheads="1"/>
          </p:cNvSpPr>
          <p:nvPr/>
        </p:nvSpPr>
        <p:spPr bwMode="auto">
          <a:xfrm>
            <a:off x="9658350" y="5178428"/>
            <a:ext cx="128240"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7</a:t>
            </a:r>
          </a:p>
        </p:txBody>
      </p:sp>
      <p:sp>
        <p:nvSpPr>
          <p:cNvPr id="15380" name="Rectangle 21"/>
          <p:cNvSpPr>
            <a:spLocks noChangeArrowheads="1"/>
          </p:cNvSpPr>
          <p:nvPr/>
        </p:nvSpPr>
        <p:spPr bwMode="auto">
          <a:xfrm>
            <a:off x="5300764" y="5442398"/>
            <a:ext cx="2740622" cy="369332"/>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sz="2300" dirty="0">
                <a:solidFill>
                  <a:prstClr val="black"/>
                </a:solidFill>
                <a:latin typeface="Arial" panose="020B0604020202020204" pitchFamily="34" charset="0"/>
                <a:cs typeface="Arial" panose="020B0604020202020204" pitchFamily="34" charset="0"/>
              </a:rPr>
              <a:t>Time on </a:t>
            </a:r>
            <a:r>
              <a:rPr lang="en-US" sz="2400" dirty="0">
                <a:solidFill>
                  <a:prstClr val="black"/>
                </a:solidFill>
                <a:latin typeface="Arial" panose="020B0604020202020204" pitchFamily="34" charset="0"/>
                <a:cs typeface="Arial" panose="020B0604020202020204" pitchFamily="34" charset="0"/>
              </a:rPr>
              <a:t>ART</a:t>
            </a:r>
            <a:r>
              <a:rPr lang="en-US" sz="2300" dirty="0">
                <a:solidFill>
                  <a:prstClr val="black"/>
                </a:solidFill>
                <a:latin typeface="Arial" panose="020B0604020202020204" pitchFamily="34" charset="0"/>
                <a:cs typeface="Arial" panose="020B0604020202020204" pitchFamily="34" charset="0"/>
              </a:rPr>
              <a:t> (years)</a:t>
            </a:r>
            <a:endParaRPr lang="en-US" sz="2400" dirty="0">
              <a:solidFill>
                <a:prstClr val="black"/>
              </a:solidFill>
              <a:latin typeface="Arial" panose="020B0604020202020204" pitchFamily="34" charset="0"/>
              <a:cs typeface="Arial" panose="020B0604020202020204" pitchFamily="34" charset="0"/>
            </a:endParaRPr>
          </a:p>
        </p:txBody>
      </p:sp>
      <p:sp>
        <p:nvSpPr>
          <p:cNvPr id="15381" name="Rectangle 22"/>
          <p:cNvSpPr>
            <a:spLocks noChangeArrowheads="1"/>
          </p:cNvSpPr>
          <p:nvPr/>
        </p:nvSpPr>
        <p:spPr bwMode="auto">
          <a:xfrm rot="16200000">
            <a:off x="1213213" y="2989822"/>
            <a:ext cx="1894749" cy="738664"/>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pPr>
            <a:r>
              <a:rPr lang="en-US" sz="2400" dirty="0">
                <a:solidFill>
                  <a:prstClr val="black"/>
                </a:solidFill>
                <a:latin typeface="Arial" panose="020B0604020202020204" pitchFamily="34" charset="0"/>
                <a:cs typeface="Arial" panose="020B0604020202020204" pitchFamily="34" charset="0"/>
              </a:rPr>
              <a:t>Frequency</a:t>
            </a:r>
          </a:p>
          <a:p>
            <a:pPr algn="ctr" eaLnBrk="0" fontAlgn="auto" hangingPunct="0">
              <a:spcBef>
                <a:spcPts val="0"/>
              </a:spcBef>
              <a:spcAft>
                <a:spcPts val="0"/>
              </a:spcAft>
            </a:pPr>
            <a:r>
              <a:rPr lang="en-US" sz="2400" dirty="0">
                <a:solidFill>
                  <a:prstClr val="black"/>
                </a:solidFill>
                <a:latin typeface="Arial" panose="020B0604020202020204" pitchFamily="34" charset="0"/>
                <a:cs typeface="Arial" panose="020B0604020202020204" pitchFamily="34" charset="0"/>
              </a:rPr>
              <a:t>(per 10</a:t>
            </a:r>
            <a:r>
              <a:rPr lang="en-US" sz="2400" baseline="30000" dirty="0">
                <a:solidFill>
                  <a:prstClr val="black"/>
                </a:solidFill>
                <a:latin typeface="Arial" panose="020B0604020202020204" pitchFamily="34" charset="0"/>
                <a:cs typeface="Arial" panose="020B0604020202020204" pitchFamily="34" charset="0"/>
              </a:rPr>
              <a:t>6</a:t>
            </a:r>
            <a:r>
              <a:rPr lang="en-US" sz="2400" dirty="0">
                <a:solidFill>
                  <a:prstClr val="black"/>
                </a:solidFill>
                <a:latin typeface="Arial" panose="020B0604020202020204" pitchFamily="34" charset="0"/>
                <a:cs typeface="Arial" panose="020B0604020202020204" pitchFamily="34" charset="0"/>
              </a:rPr>
              <a:t> cells)</a:t>
            </a:r>
          </a:p>
        </p:txBody>
      </p:sp>
      <p:sp>
        <p:nvSpPr>
          <p:cNvPr id="15406" name="Rectangle 248"/>
          <p:cNvSpPr>
            <a:spLocks noChangeArrowheads="1"/>
          </p:cNvSpPr>
          <p:nvPr/>
        </p:nvSpPr>
        <p:spPr bwMode="auto">
          <a:xfrm>
            <a:off x="2295525" y="4921254"/>
            <a:ext cx="833562" cy="276999"/>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a:solidFill>
                  <a:prstClr val="black"/>
                </a:solidFill>
                <a:latin typeface="Arial" panose="020B0604020202020204" pitchFamily="34" charset="0"/>
                <a:cs typeface="Arial" panose="020B0604020202020204" pitchFamily="34" charset="0"/>
              </a:rPr>
              <a:t>0.00001</a:t>
            </a:r>
          </a:p>
        </p:txBody>
      </p:sp>
      <p:sp>
        <p:nvSpPr>
          <p:cNvPr id="161019" name="Text Box 251"/>
          <p:cNvSpPr txBox="1">
            <a:spLocks noChangeArrowheads="1"/>
          </p:cNvSpPr>
          <p:nvPr/>
        </p:nvSpPr>
        <p:spPr bwMode="auto">
          <a:xfrm>
            <a:off x="8456616" y="6150661"/>
            <a:ext cx="3647152" cy="646331"/>
          </a:xfrm>
          <a:prstGeom prst="rect">
            <a:avLst/>
          </a:prstGeom>
          <a:noFill/>
          <a:ln w="9525" algn="ctr">
            <a:noFill/>
            <a:miter lim="800000"/>
            <a:headEnd/>
            <a:tailEnd/>
          </a:ln>
        </p:spPr>
        <p:txBody>
          <a:bodyPr wrap="none">
            <a:spAutoFit/>
          </a:bodyPr>
          <a:lstStyle/>
          <a:p>
            <a:pPr algn="r" fontAlgn="auto">
              <a:spcBef>
                <a:spcPts val="0"/>
              </a:spcBef>
              <a:spcAft>
                <a:spcPts val="0"/>
              </a:spcAft>
            </a:pPr>
            <a:r>
              <a:rPr lang="en-US" dirty="0" err="1">
                <a:solidFill>
                  <a:prstClr val="black"/>
                </a:solidFill>
                <a:latin typeface="Arial" panose="020B0604020202020204" pitchFamily="34" charset="0"/>
                <a:cs typeface="Arial" panose="020B0604020202020204" pitchFamily="34" charset="0"/>
              </a:rPr>
              <a:t>Finzi</a:t>
            </a:r>
            <a:r>
              <a:rPr lang="en-US" dirty="0">
                <a:solidFill>
                  <a:prstClr val="black"/>
                </a:solidFill>
                <a:latin typeface="Arial" panose="020B0604020202020204" pitchFamily="34" charset="0"/>
                <a:cs typeface="Arial" panose="020B0604020202020204" pitchFamily="34" charset="0"/>
              </a:rPr>
              <a:t> et al., Nature Med., 1999</a:t>
            </a:r>
          </a:p>
          <a:p>
            <a:pPr algn="r" fontAlgn="auto">
              <a:spcBef>
                <a:spcPts val="0"/>
              </a:spcBef>
              <a:spcAft>
                <a:spcPts val="0"/>
              </a:spcAft>
            </a:pPr>
            <a:r>
              <a:rPr lang="en-US" dirty="0" err="1">
                <a:solidFill>
                  <a:prstClr val="black"/>
                </a:solidFill>
                <a:latin typeface="Arial" panose="020B0604020202020204" pitchFamily="34" charset="0"/>
                <a:cs typeface="Arial" panose="020B0604020202020204" pitchFamily="34" charset="0"/>
              </a:rPr>
              <a:t>Siliciano</a:t>
            </a:r>
            <a:r>
              <a:rPr lang="en-US" dirty="0">
                <a:solidFill>
                  <a:prstClr val="black"/>
                </a:solidFill>
                <a:latin typeface="Arial" panose="020B0604020202020204" pitchFamily="34" charset="0"/>
                <a:cs typeface="Arial" panose="020B0604020202020204" pitchFamily="34" charset="0"/>
              </a:rPr>
              <a:t> et al., Nature Med., 2003</a:t>
            </a:r>
          </a:p>
        </p:txBody>
      </p:sp>
    </p:spTree>
    <p:extLst>
      <p:ext uri="{BB962C8B-B14F-4D97-AF65-F5344CB8AC3E}">
        <p14:creationId xmlns:p14="http://schemas.microsoft.com/office/powerpoint/2010/main" val="33076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014"/>
                                        </p:tgtEl>
                                        <p:attrNameLst>
                                          <p:attrName>style.visibility</p:attrName>
                                        </p:attrNameLst>
                                      </p:cBhvr>
                                      <p:to>
                                        <p:strVal val="visible"/>
                                      </p:to>
                                    </p:set>
                                    <p:animEffect transition="in" filter="wipe(left)">
                                      <p:cBhvr>
                                        <p:cTn id="7" dur="2000"/>
                                        <p:tgtEl>
                                          <p:spTgt spid="1610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610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1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12" grpId="0"/>
      <p:bldP spid="161013" grpId="0" animBg="1"/>
      <p:bldP spid="1610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8" name="Rectangle 77"/>
          <p:cNvSpPr>
            <a:spLocks noChangeArrowheads="1"/>
          </p:cNvSpPr>
          <p:nvPr/>
        </p:nvSpPr>
        <p:spPr bwMode="auto">
          <a:xfrm>
            <a:off x="5800764" y="5664708"/>
            <a:ext cx="17244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(months)</a:t>
            </a:r>
            <a:endParaRPr lang="en-US" altLang="en-US" dirty="0">
              <a:solidFill>
                <a:prstClr val="black"/>
              </a:solidFill>
              <a:cs typeface="+mn-cs"/>
            </a:endParaRPr>
          </a:p>
        </p:txBody>
      </p:sp>
      <p:sp>
        <p:nvSpPr>
          <p:cNvPr id="39" name="Rectangle 78"/>
          <p:cNvSpPr>
            <a:spLocks noChangeArrowheads="1"/>
          </p:cNvSpPr>
          <p:nvPr/>
        </p:nvSpPr>
        <p:spPr bwMode="auto">
          <a:xfrm rot="16200000">
            <a:off x="1234631" y="4313581"/>
            <a:ext cx="12407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Plasma HI</a:t>
            </a:r>
            <a:endParaRPr lang="en-US" altLang="en-US">
              <a:solidFill>
                <a:prstClr val="black"/>
              </a:solidFill>
              <a:cs typeface="+mn-cs"/>
            </a:endParaRPr>
          </a:p>
        </p:txBody>
      </p:sp>
      <p:sp>
        <p:nvSpPr>
          <p:cNvPr id="40" name="Rectangle 79"/>
          <p:cNvSpPr>
            <a:spLocks noChangeArrowheads="1"/>
          </p:cNvSpPr>
          <p:nvPr/>
        </p:nvSpPr>
        <p:spPr bwMode="auto">
          <a:xfrm rot="16200000">
            <a:off x="1766020" y="3616669"/>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V</a:t>
            </a:r>
            <a:endParaRPr lang="en-US" altLang="en-US">
              <a:solidFill>
                <a:prstClr val="black"/>
              </a:solidFill>
              <a:cs typeface="+mn-cs"/>
            </a:endParaRPr>
          </a:p>
        </p:txBody>
      </p:sp>
      <p:sp>
        <p:nvSpPr>
          <p:cNvPr id="41" name="Rectangle 80"/>
          <p:cNvSpPr>
            <a:spLocks noChangeArrowheads="1"/>
          </p:cNvSpPr>
          <p:nvPr/>
        </p:nvSpPr>
        <p:spPr bwMode="auto">
          <a:xfrm rot="16200000">
            <a:off x="1504732" y="3181693"/>
            <a:ext cx="702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-1 RN</a:t>
            </a:r>
            <a:endParaRPr lang="en-US" altLang="en-US" dirty="0">
              <a:solidFill>
                <a:prstClr val="black"/>
              </a:solidFill>
              <a:cs typeface="+mn-cs"/>
            </a:endParaRPr>
          </a:p>
        </p:txBody>
      </p:sp>
      <p:sp>
        <p:nvSpPr>
          <p:cNvPr id="42" name="Rectangle 81"/>
          <p:cNvSpPr>
            <a:spLocks noChangeArrowheads="1"/>
          </p:cNvSpPr>
          <p:nvPr/>
        </p:nvSpPr>
        <p:spPr bwMode="auto">
          <a:xfrm rot="16200000">
            <a:off x="1766020" y="2745132"/>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A</a:t>
            </a:r>
            <a:endParaRPr lang="en-US" altLang="en-US">
              <a:solidFill>
                <a:prstClr val="black"/>
              </a:solidFill>
              <a:cs typeface="+mn-cs"/>
            </a:endParaRPr>
          </a:p>
        </p:txBody>
      </p:sp>
      <p:sp>
        <p:nvSpPr>
          <p:cNvPr id="43" name="Rectangle 82"/>
          <p:cNvSpPr>
            <a:spLocks noChangeArrowheads="1"/>
          </p:cNvSpPr>
          <p:nvPr/>
        </p:nvSpPr>
        <p:spPr bwMode="auto">
          <a:xfrm rot="16200000">
            <a:off x="1188953" y="1984719"/>
            <a:ext cx="1330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 (copes/ml)</a:t>
            </a:r>
            <a:endParaRPr lang="en-US" altLang="en-US">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7" name="Freeform 46"/>
          <p:cNvSpPr/>
          <p:nvPr/>
        </p:nvSpPr>
        <p:spPr>
          <a:xfrm>
            <a:off x="6181724" y="4403698"/>
            <a:ext cx="3121194" cy="676275"/>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112618"/>
              <a:gd name="connsiteY0" fmla="*/ 0 h 676275"/>
              <a:gd name="connsiteX1" fmla="*/ 542925 w 3112618"/>
              <a:gd name="connsiteY1" fmla="*/ 619125 h 676275"/>
              <a:gd name="connsiteX2" fmla="*/ 600075 w 3112618"/>
              <a:gd name="connsiteY2" fmla="*/ 666750 h 676275"/>
              <a:gd name="connsiteX3" fmla="*/ 723900 w 3112618"/>
              <a:gd name="connsiteY3" fmla="*/ 666750 h 676275"/>
              <a:gd name="connsiteX4" fmla="*/ 3112618 w 3112618"/>
              <a:gd name="connsiteY4" fmla="*/ 676275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618" h="676275">
                <a:moveTo>
                  <a:pt x="0" y="0"/>
                </a:moveTo>
                <a:lnTo>
                  <a:pt x="542925" y="619125"/>
                </a:lnTo>
                <a:lnTo>
                  <a:pt x="600075" y="666750"/>
                </a:lnTo>
                <a:lnTo>
                  <a:pt x="723900" y="666750"/>
                </a:lnTo>
                <a:lnTo>
                  <a:pt x="3112618" y="676275"/>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05" name="Group 104"/>
          <p:cNvGrpSpPr/>
          <p:nvPr/>
        </p:nvGrpSpPr>
        <p:grpSpPr>
          <a:xfrm>
            <a:off x="5357816" y="2603501"/>
            <a:ext cx="3920299"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64" name="Text Box 2"/>
          <p:cNvSpPr txBox="1">
            <a:spLocks noChangeArrowheads="1"/>
          </p:cNvSpPr>
          <p:nvPr/>
        </p:nvSpPr>
        <p:spPr bwMode="auto">
          <a:xfrm>
            <a:off x="2689225" y="26988"/>
            <a:ext cx="6813550" cy="707886"/>
          </a:xfrm>
          <a:prstGeom prst="rect">
            <a:avLst/>
          </a:prstGeom>
          <a:noFill/>
          <a:ln w="9525">
            <a:noFill/>
            <a:miter lim="800000"/>
            <a:headEnd/>
            <a:tailEnd/>
          </a:ln>
        </p:spPr>
        <p:txBody>
          <a:bodyPr>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HIV replication dynamics</a:t>
            </a:r>
          </a:p>
        </p:txBody>
      </p:sp>
      <p:sp>
        <p:nvSpPr>
          <p:cNvPr id="65" name="Freeform 64"/>
          <p:cNvSpPr/>
          <p:nvPr/>
        </p:nvSpPr>
        <p:spPr>
          <a:xfrm>
            <a:off x="5314950" y="2828926"/>
            <a:ext cx="857250" cy="1562100"/>
          </a:xfrm>
          <a:custGeom>
            <a:avLst/>
            <a:gdLst>
              <a:gd name="connsiteX0" fmla="*/ 0 w 857250"/>
              <a:gd name="connsiteY0" fmla="*/ 0 h 1562100"/>
              <a:gd name="connsiteX1" fmla="*/ 66675 w 857250"/>
              <a:gd name="connsiteY1" fmla="*/ 19050 h 1562100"/>
              <a:gd name="connsiteX2" fmla="*/ 95250 w 857250"/>
              <a:gd name="connsiteY2" fmla="*/ 142875 h 1562100"/>
              <a:gd name="connsiteX3" fmla="*/ 200025 w 857250"/>
              <a:gd name="connsiteY3" fmla="*/ 809625 h 1562100"/>
              <a:gd name="connsiteX4" fmla="*/ 209550 w 857250"/>
              <a:gd name="connsiteY4" fmla="*/ 828675 h 1562100"/>
              <a:gd name="connsiteX5" fmla="*/ 857250 w 857250"/>
              <a:gd name="connsiteY5" fmla="*/ 1562100 h 1562100"/>
              <a:gd name="connsiteX6" fmla="*/ 857250 w 857250"/>
              <a:gd name="connsiteY6"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0" h="1562100">
                <a:moveTo>
                  <a:pt x="0" y="0"/>
                </a:moveTo>
                <a:lnTo>
                  <a:pt x="66675" y="19050"/>
                </a:lnTo>
                <a:lnTo>
                  <a:pt x="95250" y="142875"/>
                </a:lnTo>
                <a:lnTo>
                  <a:pt x="200025" y="809625"/>
                </a:lnTo>
                <a:lnTo>
                  <a:pt x="209550" y="828675"/>
                </a:lnTo>
                <a:lnTo>
                  <a:pt x="857250" y="1562100"/>
                </a:lnTo>
                <a:lnTo>
                  <a:pt x="857250" y="15621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8" name="Rectangle 77"/>
          <p:cNvSpPr>
            <a:spLocks noChangeArrowheads="1"/>
          </p:cNvSpPr>
          <p:nvPr/>
        </p:nvSpPr>
        <p:spPr bwMode="auto">
          <a:xfrm>
            <a:off x="3822190" y="4088957"/>
            <a:ext cx="9361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Limit of</a:t>
            </a:r>
          </a:p>
          <a:p>
            <a:pPr algn="ctr"/>
            <a:r>
              <a:rPr lang="en-US" altLang="en-US" dirty="0">
                <a:solidFill>
                  <a:srgbClr val="000000"/>
                </a:solidFill>
                <a:cs typeface="+mn-cs"/>
              </a:rPr>
              <a:t>detection</a:t>
            </a:r>
            <a:endParaRPr lang="en-US" altLang="en-US" dirty="0">
              <a:solidFill>
                <a:prstClr val="black"/>
              </a:solidFill>
              <a:cs typeface="+mn-cs"/>
            </a:endParaRPr>
          </a:p>
        </p:txBody>
      </p:sp>
      <p:sp>
        <p:nvSpPr>
          <p:cNvPr id="100" name="Rectangle 77"/>
          <p:cNvSpPr>
            <a:spLocks noChangeArrowheads="1"/>
          </p:cNvSpPr>
          <p:nvPr/>
        </p:nvSpPr>
        <p:spPr bwMode="auto">
          <a:xfrm>
            <a:off x="4347398" y="1700764"/>
            <a:ext cx="5001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Set</a:t>
            </a:r>
          </a:p>
          <a:p>
            <a:pPr algn="ctr"/>
            <a:r>
              <a:rPr lang="en-US" altLang="en-US" dirty="0">
                <a:solidFill>
                  <a:srgbClr val="000000"/>
                </a:solidFill>
                <a:cs typeface="+mn-cs"/>
              </a:rPr>
              <a:t>point</a:t>
            </a:r>
            <a:endParaRPr lang="en-US" altLang="en-US" dirty="0">
              <a:solidFill>
                <a:prstClr val="black"/>
              </a:solidFill>
              <a:cs typeface="+mn-cs"/>
            </a:endParaRPr>
          </a:p>
        </p:txBody>
      </p:sp>
      <p:cxnSp>
        <p:nvCxnSpPr>
          <p:cNvPr id="104" name="Straight Arrow Connector 103"/>
          <p:cNvCxnSpPr/>
          <p:nvPr/>
        </p:nvCxnSpPr>
        <p:spPr>
          <a:xfrm>
            <a:off x="4624011" y="2254691"/>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92022" y="4391025"/>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77"/>
          <p:cNvSpPr>
            <a:spLocks noChangeArrowheads="1"/>
          </p:cNvSpPr>
          <p:nvPr/>
        </p:nvSpPr>
        <p:spPr bwMode="auto">
          <a:xfrm>
            <a:off x="7139909"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grpSp>
        <p:nvGrpSpPr>
          <p:cNvPr id="97" name="Group 96"/>
          <p:cNvGrpSpPr/>
          <p:nvPr/>
        </p:nvGrpSpPr>
        <p:grpSpPr>
          <a:xfrm>
            <a:off x="3190878" y="1381127"/>
            <a:ext cx="2133599" cy="4019551"/>
            <a:chOff x="1666875" y="1381125"/>
            <a:chExt cx="2133599" cy="4019550"/>
          </a:xfrm>
        </p:grpSpPr>
        <p:sp>
          <p:nvSpPr>
            <p:cNvPr id="46" name="Freeform 45"/>
            <p:cNvSpPr/>
            <p:nvPr/>
          </p:nvSpPr>
          <p:spPr>
            <a:xfrm>
              <a:off x="1781174" y="1381125"/>
              <a:ext cx="2019300" cy="3000375"/>
            </a:xfrm>
            <a:custGeom>
              <a:avLst/>
              <a:gdLst>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17" fmla="*/ 2876550 w 2876550"/>
                <a:gd name="connsiteY17" fmla="*/ 3038475 h 3038475"/>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0" fmla="*/ 0 w 2209800"/>
                <a:gd name="connsiteY0" fmla="*/ 3000375 h 3000375"/>
                <a:gd name="connsiteX1" fmla="*/ 266700 w 2209800"/>
                <a:gd name="connsiteY1" fmla="*/ 266700 h 3000375"/>
                <a:gd name="connsiteX2" fmla="*/ 314325 w 2209800"/>
                <a:gd name="connsiteY2" fmla="*/ 85725 h 3000375"/>
                <a:gd name="connsiteX3" fmla="*/ 352425 w 2209800"/>
                <a:gd name="connsiteY3" fmla="*/ 19050 h 3000375"/>
                <a:gd name="connsiteX4" fmla="*/ 381000 w 2209800"/>
                <a:gd name="connsiteY4" fmla="*/ 9525 h 3000375"/>
                <a:gd name="connsiteX5" fmla="*/ 419100 w 2209800"/>
                <a:gd name="connsiteY5" fmla="*/ 0 h 3000375"/>
                <a:gd name="connsiteX6" fmla="*/ 447675 w 2209800"/>
                <a:gd name="connsiteY6" fmla="*/ 85725 h 3000375"/>
                <a:gd name="connsiteX7" fmla="*/ 800100 w 2209800"/>
                <a:gd name="connsiteY7" fmla="*/ 1219200 h 3000375"/>
                <a:gd name="connsiteX8" fmla="*/ 866775 w 2209800"/>
                <a:gd name="connsiteY8" fmla="*/ 1362075 h 3000375"/>
                <a:gd name="connsiteX9" fmla="*/ 933450 w 2209800"/>
                <a:gd name="connsiteY9" fmla="*/ 1409700 h 3000375"/>
                <a:gd name="connsiteX10" fmla="*/ 952500 w 2209800"/>
                <a:gd name="connsiteY10" fmla="*/ 1438275 h 3000375"/>
                <a:gd name="connsiteX11" fmla="*/ 1104900 w 2209800"/>
                <a:gd name="connsiteY11" fmla="*/ 1447800 h 3000375"/>
                <a:gd name="connsiteX12" fmla="*/ 1981200 w 2209800"/>
                <a:gd name="connsiteY12" fmla="*/ 1447800 h 3000375"/>
                <a:gd name="connsiteX13" fmla="*/ 2047875 w 2209800"/>
                <a:gd name="connsiteY13" fmla="*/ 1457325 h 3000375"/>
                <a:gd name="connsiteX14" fmla="*/ 2076450 w 2209800"/>
                <a:gd name="connsiteY14" fmla="*/ 1495425 h 3000375"/>
                <a:gd name="connsiteX15" fmla="*/ 2209800 w 2209800"/>
                <a:gd name="connsiteY15" fmla="*/ 2257425 h 3000375"/>
                <a:gd name="connsiteX0" fmla="*/ 0 w 2076450"/>
                <a:gd name="connsiteY0" fmla="*/ 3000375 h 3000375"/>
                <a:gd name="connsiteX1" fmla="*/ 266700 w 2076450"/>
                <a:gd name="connsiteY1" fmla="*/ 266700 h 3000375"/>
                <a:gd name="connsiteX2" fmla="*/ 314325 w 2076450"/>
                <a:gd name="connsiteY2" fmla="*/ 85725 h 3000375"/>
                <a:gd name="connsiteX3" fmla="*/ 352425 w 2076450"/>
                <a:gd name="connsiteY3" fmla="*/ 19050 h 3000375"/>
                <a:gd name="connsiteX4" fmla="*/ 381000 w 2076450"/>
                <a:gd name="connsiteY4" fmla="*/ 9525 h 3000375"/>
                <a:gd name="connsiteX5" fmla="*/ 419100 w 2076450"/>
                <a:gd name="connsiteY5" fmla="*/ 0 h 3000375"/>
                <a:gd name="connsiteX6" fmla="*/ 447675 w 2076450"/>
                <a:gd name="connsiteY6" fmla="*/ 85725 h 3000375"/>
                <a:gd name="connsiteX7" fmla="*/ 800100 w 2076450"/>
                <a:gd name="connsiteY7" fmla="*/ 1219200 h 3000375"/>
                <a:gd name="connsiteX8" fmla="*/ 866775 w 2076450"/>
                <a:gd name="connsiteY8" fmla="*/ 1362075 h 3000375"/>
                <a:gd name="connsiteX9" fmla="*/ 933450 w 2076450"/>
                <a:gd name="connsiteY9" fmla="*/ 1409700 h 3000375"/>
                <a:gd name="connsiteX10" fmla="*/ 952500 w 2076450"/>
                <a:gd name="connsiteY10" fmla="*/ 1438275 h 3000375"/>
                <a:gd name="connsiteX11" fmla="*/ 1104900 w 2076450"/>
                <a:gd name="connsiteY11" fmla="*/ 1447800 h 3000375"/>
                <a:gd name="connsiteX12" fmla="*/ 1981200 w 2076450"/>
                <a:gd name="connsiteY12" fmla="*/ 1447800 h 3000375"/>
                <a:gd name="connsiteX13" fmla="*/ 2047875 w 2076450"/>
                <a:gd name="connsiteY13" fmla="*/ 1457325 h 3000375"/>
                <a:gd name="connsiteX14" fmla="*/ 2076450 w 2076450"/>
                <a:gd name="connsiteY14" fmla="*/ 1495425 h 3000375"/>
                <a:gd name="connsiteX0" fmla="*/ 0 w 2047875"/>
                <a:gd name="connsiteY0" fmla="*/ 3000375 h 3000375"/>
                <a:gd name="connsiteX1" fmla="*/ 266700 w 2047875"/>
                <a:gd name="connsiteY1" fmla="*/ 266700 h 3000375"/>
                <a:gd name="connsiteX2" fmla="*/ 314325 w 2047875"/>
                <a:gd name="connsiteY2" fmla="*/ 85725 h 3000375"/>
                <a:gd name="connsiteX3" fmla="*/ 352425 w 2047875"/>
                <a:gd name="connsiteY3" fmla="*/ 19050 h 3000375"/>
                <a:gd name="connsiteX4" fmla="*/ 381000 w 2047875"/>
                <a:gd name="connsiteY4" fmla="*/ 9525 h 3000375"/>
                <a:gd name="connsiteX5" fmla="*/ 419100 w 2047875"/>
                <a:gd name="connsiteY5" fmla="*/ 0 h 3000375"/>
                <a:gd name="connsiteX6" fmla="*/ 447675 w 2047875"/>
                <a:gd name="connsiteY6" fmla="*/ 85725 h 3000375"/>
                <a:gd name="connsiteX7" fmla="*/ 800100 w 2047875"/>
                <a:gd name="connsiteY7" fmla="*/ 1219200 h 3000375"/>
                <a:gd name="connsiteX8" fmla="*/ 866775 w 2047875"/>
                <a:gd name="connsiteY8" fmla="*/ 1362075 h 3000375"/>
                <a:gd name="connsiteX9" fmla="*/ 933450 w 2047875"/>
                <a:gd name="connsiteY9" fmla="*/ 1409700 h 3000375"/>
                <a:gd name="connsiteX10" fmla="*/ 952500 w 2047875"/>
                <a:gd name="connsiteY10" fmla="*/ 1438275 h 3000375"/>
                <a:gd name="connsiteX11" fmla="*/ 1104900 w 2047875"/>
                <a:gd name="connsiteY11" fmla="*/ 1447800 h 3000375"/>
                <a:gd name="connsiteX12" fmla="*/ 1981200 w 2047875"/>
                <a:gd name="connsiteY12" fmla="*/ 1447800 h 3000375"/>
                <a:gd name="connsiteX13" fmla="*/ 2047875 w 2047875"/>
                <a:gd name="connsiteY13" fmla="*/ 1457325 h 3000375"/>
                <a:gd name="connsiteX0" fmla="*/ 0 w 1981200"/>
                <a:gd name="connsiteY0" fmla="*/ 3000375 h 3000375"/>
                <a:gd name="connsiteX1" fmla="*/ 266700 w 1981200"/>
                <a:gd name="connsiteY1" fmla="*/ 266700 h 3000375"/>
                <a:gd name="connsiteX2" fmla="*/ 314325 w 1981200"/>
                <a:gd name="connsiteY2" fmla="*/ 85725 h 3000375"/>
                <a:gd name="connsiteX3" fmla="*/ 352425 w 1981200"/>
                <a:gd name="connsiteY3" fmla="*/ 19050 h 3000375"/>
                <a:gd name="connsiteX4" fmla="*/ 381000 w 1981200"/>
                <a:gd name="connsiteY4" fmla="*/ 9525 h 3000375"/>
                <a:gd name="connsiteX5" fmla="*/ 419100 w 1981200"/>
                <a:gd name="connsiteY5" fmla="*/ 0 h 3000375"/>
                <a:gd name="connsiteX6" fmla="*/ 447675 w 1981200"/>
                <a:gd name="connsiteY6" fmla="*/ 85725 h 3000375"/>
                <a:gd name="connsiteX7" fmla="*/ 800100 w 1981200"/>
                <a:gd name="connsiteY7" fmla="*/ 1219200 h 3000375"/>
                <a:gd name="connsiteX8" fmla="*/ 866775 w 1981200"/>
                <a:gd name="connsiteY8" fmla="*/ 1362075 h 3000375"/>
                <a:gd name="connsiteX9" fmla="*/ 933450 w 1981200"/>
                <a:gd name="connsiteY9" fmla="*/ 1409700 h 3000375"/>
                <a:gd name="connsiteX10" fmla="*/ 952500 w 1981200"/>
                <a:gd name="connsiteY10" fmla="*/ 1438275 h 3000375"/>
                <a:gd name="connsiteX11" fmla="*/ 1104900 w 1981200"/>
                <a:gd name="connsiteY11" fmla="*/ 1447800 h 3000375"/>
                <a:gd name="connsiteX12" fmla="*/ 1981200 w 19812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952500 w 2019300"/>
                <a:gd name="connsiteY10" fmla="*/ 1438275 h 3000375"/>
                <a:gd name="connsiteX11" fmla="*/ 1104900 w 2019300"/>
                <a:gd name="connsiteY11" fmla="*/ 1447800 h 3000375"/>
                <a:gd name="connsiteX12" fmla="*/ 2019300 w 20193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1104900 w 2019300"/>
                <a:gd name="connsiteY10" fmla="*/ 1447800 h 3000375"/>
                <a:gd name="connsiteX11" fmla="*/ 2019300 w 2019300"/>
                <a:gd name="connsiteY11" fmla="*/ 1447800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9300" h="3000375">
                  <a:moveTo>
                    <a:pt x="0" y="3000375"/>
                  </a:moveTo>
                  <a:lnTo>
                    <a:pt x="266700" y="266700"/>
                  </a:lnTo>
                  <a:lnTo>
                    <a:pt x="314325" y="85725"/>
                  </a:lnTo>
                  <a:lnTo>
                    <a:pt x="352425" y="19050"/>
                  </a:lnTo>
                  <a:lnTo>
                    <a:pt x="381000" y="9525"/>
                  </a:lnTo>
                  <a:lnTo>
                    <a:pt x="419100" y="0"/>
                  </a:lnTo>
                  <a:lnTo>
                    <a:pt x="447675" y="85725"/>
                  </a:lnTo>
                  <a:lnTo>
                    <a:pt x="800100" y="1219200"/>
                  </a:lnTo>
                  <a:lnTo>
                    <a:pt x="866775" y="1362075"/>
                  </a:lnTo>
                  <a:lnTo>
                    <a:pt x="933450" y="1409700"/>
                  </a:lnTo>
                  <a:lnTo>
                    <a:pt x="1104900" y="1447800"/>
                  </a:lnTo>
                  <a:lnTo>
                    <a:pt x="2019300" y="14478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9" name="Freeform 48"/>
            <p:cNvSpPr/>
            <p:nvPr/>
          </p:nvSpPr>
          <p:spPr>
            <a:xfrm>
              <a:off x="1666875" y="4391025"/>
              <a:ext cx="114300" cy="1009650"/>
            </a:xfrm>
            <a:custGeom>
              <a:avLst/>
              <a:gdLst>
                <a:gd name="connsiteX0" fmla="*/ 0 w 114300"/>
                <a:gd name="connsiteY0" fmla="*/ 1009650 h 1009650"/>
                <a:gd name="connsiteX1" fmla="*/ 114300 w 114300"/>
                <a:gd name="connsiteY1" fmla="*/ 0 h 1009650"/>
              </a:gdLst>
              <a:ahLst/>
              <a:cxnLst>
                <a:cxn ang="0">
                  <a:pos x="connsiteX0" y="connsiteY0"/>
                </a:cxn>
                <a:cxn ang="0">
                  <a:pos x="connsiteX1" y="connsiteY1"/>
                </a:cxn>
              </a:cxnLst>
              <a:rect l="l" t="t" r="r" b="b"/>
              <a:pathLst>
                <a:path w="114300" h="1009650">
                  <a:moveTo>
                    <a:pt x="0" y="1009650"/>
                  </a:moveTo>
                  <a:lnTo>
                    <a:pt x="114300"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 name="Group 10"/>
          <p:cNvGrpSpPr/>
          <p:nvPr/>
        </p:nvGrpSpPr>
        <p:grpSpPr>
          <a:xfrm>
            <a:off x="3553546" y="5430947"/>
            <a:ext cx="6539489" cy="85725"/>
            <a:chOff x="1795463" y="5430945"/>
            <a:chExt cx="6539489" cy="85725"/>
          </a:xfrm>
        </p:grpSpPr>
        <p:grpSp>
          <p:nvGrpSpPr>
            <p:cNvPr id="3" name="Group 2"/>
            <p:cNvGrpSpPr/>
            <p:nvPr/>
          </p:nvGrpSpPr>
          <p:grpSpPr>
            <a:xfrm>
              <a:off x="1795463" y="5430945"/>
              <a:ext cx="5724525" cy="85725"/>
              <a:chOff x="1795463" y="5430945"/>
              <a:chExt cx="5724525" cy="85725"/>
            </a:xfrm>
          </p:grpSpPr>
          <p:sp>
            <p:nvSpPr>
              <p:cNvPr id="75"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6"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7"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8"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9"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0"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1"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2"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25"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grpSp>
        <p:nvGrpSpPr>
          <p:cNvPr id="31" name="Group 30"/>
          <p:cNvGrpSpPr/>
          <p:nvPr/>
        </p:nvGrpSpPr>
        <p:grpSpPr>
          <a:xfrm>
            <a:off x="9329803" y="2771778"/>
            <a:ext cx="1197748" cy="2301793"/>
            <a:chOff x="7805803" y="2771775"/>
            <a:chExt cx="1197748" cy="2301793"/>
          </a:xfrm>
        </p:grpSpPr>
        <p:sp>
          <p:nvSpPr>
            <p:cNvPr id="48" name="Freeform 47"/>
            <p:cNvSpPr/>
            <p:nvPr/>
          </p:nvSpPr>
          <p:spPr>
            <a:xfrm>
              <a:off x="8174876" y="2771775"/>
              <a:ext cx="828675" cy="1581150"/>
            </a:xfrm>
            <a:custGeom>
              <a:avLst/>
              <a:gdLst>
                <a:gd name="connsiteX0" fmla="*/ 0 w 828675"/>
                <a:gd name="connsiteY0" fmla="*/ 1581150 h 1581150"/>
                <a:gd name="connsiteX1" fmla="*/ 400050 w 828675"/>
                <a:gd name="connsiteY1" fmla="*/ 142875 h 1581150"/>
                <a:gd name="connsiteX2" fmla="*/ 428625 w 828675"/>
                <a:gd name="connsiteY2" fmla="*/ 38100 h 1581150"/>
                <a:gd name="connsiteX3" fmla="*/ 476250 w 828675"/>
                <a:gd name="connsiteY3" fmla="*/ 9525 h 1581150"/>
                <a:gd name="connsiteX4" fmla="*/ 828675 w 828675"/>
                <a:gd name="connsiteY4" fmla="*/ 0 h 158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581150">
                  <a:moveTo>
                    <a:pt x="0" y="1581150"/>
                  </a:moveTo>
                  <a:lnTo>
                    <a:pt x="400050" y="142875"/>
                  </a:lnTo>
                  <a:lnTo>
                    <a:pt x="428625" y="38100"/>
                  </a:lnTo>
                  <a:lnTo>
                    <a:pt x="476250" y="9525"/>
                  </a:lnTo>
                  <a:lnTo>
                    <a:pt x="8286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p:nvSpPr>
          <p:spPr>
            <a:xfrm>
              <a:off x="7805803" y="4401683"/>
              <a:ext cx="353833" cy="671885"/>
            </a:xfrm>
            <a:custGeom>
              <a:avLst/>
              <a:gdLst>
                <a:gd name="connsiteX0" fmla="*/ 0 w 353833"/>
                <a:gd name="connsiteY0" fmla="*/ 671885 h 671885"/>
                <a:gd name="connsiteX1" fmla="*/ 115294 w 353833"/>
                <a:gd name="connsiteY1" fmla="*/ 671885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353833 w 353833"/>
                <a:gd name="connsiteY2" fmla="*/ 0 h 671885"/>
                <a:gd name="connsiteX3" fmla="*/ 353833 w 353833"/>
                <a:gd name="connsiteY3" fmla="*/ 0 h 671885"/>
                <a:gd name="connsiteX0" fmla="*/ 0 w 353833"/>
                <a:gd name="connsiteY0" fmla="*/ 671885 h 671885"/>
                <a:gd name="connsiteX1" fmla="*/ 112226 w 353833"/>
                <a:gd name="connsiteY1" fmla="*/ 665749 h 671885"/>
                <a:gd name="connsiteX2" fmla="*/ 353833 w 353833"/>
                <a:gd name="connsiteY2" fmla="*/ 0 h 671885"/>
                <a:gd name="connsiteX3" fmla="*/ 353833 w 353833"/>
                <a:gd name="connsiteY3" fmla="*/ 0 h 671885"/>
              </a:gdLst>
              <a:ahLst/>
              <a:cxnLst>
                <a:cxn ang="0">
                  <a:pos x="connsiteX0" y="connsiteY0"/>
                </a:cxn>
                <a:cxn ang="0">
                  <a:pos x="connsiteX1" y="connsiteY1"/>
                </a:cxn>
                <a:cxn ang="0">
                  <a:pos x="connsiteX2" y="connsiteY2"/>
                </a:cxn>
                <a:cxn ang="0">
                  <a:pos x="connsiteX3" y="connsiteY3"/>
                </a:cxn>
              </a:cxnLst>
              <a:rect l="l" t="t" r="r" b="b"/>
              <a:pathLst>
                <a:path w="353833" h="671885">
                  <a:moveTo>
                    <a:pt x="0" y="671885"/>
                  </a:moveTo>
                  <a:lnTo>
                    <a:pt x="112226" y="665749"/>
                  </a:lnTo>
                  <a:cubicBezTo>
                    <a:pt x="171198" y="553768"/>
                    <a:pt x="313565" y="110958"/>
                    <a:pt x="353833" y="0"/>
                  </a:cubicBezTo>
                  <a:lnTo>
                    <a:pt x="353833"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41" name="Rectangle 77"/>
          <p:cNvSpPr>
            <a:spLocks noChangeArrowheads="1"/>
          </p:cNvSpPr>
          <p:nvPr/>
        </p:nvSpPr>
        <p:spPr bwMode="auto">
          <a:xfrm>
            <a:off x="9011470" y="1472773"/>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9275259" y="2026699"/>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668475" y="2677230"/>
            <a:ext cx="374905" cy="374905"/>
            <a:chOff x="6235961" y="1228954"/>
            <a:chExt cx="374905" cy="374905"/>
          </a:xfrm>
        </p:grpSpPr>
        <p:cxnSp>
          <p:nvCxnSpPr>
            <p:cNvPr id="67" name="Straight Connector 66"/>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668475" y="5275510"/>
            <a:ext cx="374905" cy="374905"/>
            <a:chOff x="6235961" y="1228954"/>
            <a:chExt cx="374905" cy="374905"/>
          </a:xfrm>
        </p:grpSpPr>
        <p:cxnSp>
          <p:nvCxnSpPr>
            <p:cNvPr id="71" name="Straight Connector 70"/>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7847741" y="2517735"/>
            <a:ext cx="374905" cy="374905"/>
            <a:chOff x="6235961" y="1228954"/>
            <a:chExt cx="374905" cy="374905"/>
          </a:xfrm>
        </p:grpSpPr>
        <p:cxnSp>
          <p:nvCxnSpPr>
            <p:cNvPr id="83" name="Straight Connector 82"/>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7847741" y="5275510"/>
            <a:ext cx="374905" cy="374905"/>
            <a:chOff x="6235961" y="1228954"/>
            <a:chExt cx="374905" cy="374905"/>
          </a:xfrm>
        </p:grpSpPr>
        <p:cxnSp>
          <p:nvCxnSpPr>
            <p:cNvPr id="87" name="Straight Connector 86"/>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847741" y="4896282"/>
            <a:ext cx="374905" cy="374905"/>
            <a:chOff x="6235961" y="1228954"/>
            <a:chExt cx="374905" cy="374905"/>
          </a:xfrm>
        </p:grpSpPr>
        <p:cxnSp>
          <p:nvCxnSpPr>
            <p:cNvPr id="91" name="Straight Connector 90"/>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9271687" y="4127157"/>
            <a:ext cx="407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679459" y="4003590"/>
            <a:ext cx="0" cy="37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2" idx="3"/>
          </p:cNvCxnSpPr>
          <p:nvPr/>
        </p:nvCxnSpPr>
        <p:spPr>
          <a:xfrm>
            <a:off x="9278114" y="2742408"/>
            <a:ext cx="0" cy="1631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77"/>
          <p:cNvSpPr>
            <a:spLocks noChangeArrowheads="1"/>
          </p:cNvSpPr>
          <p:nvPr/>
        </p:nvSpPr>
        <p:spPr bwMode="auto">
          <a:xfrm>
            <a:off x="9281748" y="3815503"/>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14d</a:t>
            </a:r>
            <a:endParaRPr lang="en-US" altLang="en-US" dirty="0">
              <a:solidFill>
                <a:prstClr val="black"/>
              </a:solidFill>
              <a:cs typeface="+mn-cs"/>
            </a:endParaRPr>
          </a:p>
        </p:txBody>
      </p:sp>
    </p:spTree>
    <p:extLst>
      <p:ext uri="{BB962C8B-B14F-4D97-AF65-F5344CB8AC3E}">
        <p14:creationId xmlns:p14="http://schemas.microsoft.com/office/powerpoint/2010/main" val="120902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2" name="Text Box 23"/>
          <p:cNvSpPr txBox="1">
            <a:spLocks noChangeArrowheads="1"/>
          </p:cNvSpPr>
          <p:nvPr/>
        </p:nvSpPr>
        <p:spPr bwMode="auto">
          <a:xfrm>
            <a:off x="2620994" y="0"/>
            <a:ext cx="6856364" cy="70788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Slow decay of the reservoir</a:t>
            </a:r>
          </a:p>
        </p:txBody>
      </p:sp>
      <p:sp>
        <p:nvSpPr>
          <p:cNvPr id="161019" name="Text Box 251"/>
          <p:cNvSpPr txBox="1">
            <a:spLocks noChangeArrowheads="1"/>
          </p:cNvSpPr>
          <p:nvPr/>
        </p:nvSpPr>
        <p:spPr bwMode="auto">
          <a:xfrm>
            <a:off x="8794914" y="1953537"/>
            <a:ext cx="2589283" cy="923330"/>
          </a:xfrm>
          <a:prstGeom prst="rect">
            <a:avLst/>
          </a:prstGeom>
          <a:noFill/>
          <a:ln w="9525" algn="ctr">
            <a:noFill/>
            <a:miter lim="800000"/>
            <a:headEnd/>
            <a:tailEnd/>
          </a:ln>
        </p:spPr>
        <p:txBody>
          <a:bodyPr wrap="square">
            <a:spAutoFit/>
          </a:bodyPr>
          <a:lstStyle/>
          <a:p>
            <a:pPr fontAlgn="auto">
              <a:spcBef>
                <a:spcPts val="0"/>
              </a:spcBef>
              <a:spcAft>
                <a:spcPts val="0"/>
              </a:spcAft>
            </a:pPr>
            <a:r>
              <a:rPr lang="en-US" dirty="0" err="1" smtClean="0">
                <a:solidFill>
                  <a:prstClr val="black"/>
                </a:solidFill>
                <a:latin typeface="Arial" panose="020B0604020202020204" pitchFamily="34" charset="0"/>
                <a:cs typeface="Arial" panose="020B0604020202020204" pitchFamily="34" charset="0"/>
              </a:rPr>
              <a:t>Finzi</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et al, Nature Med 1999; Siliciano et al., </a:t>
            </a:r>
          </a:p>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Nature Med., 2003</a:t>
            </a:r>
          </a:p>
        </p:txBody>
      </p:sp>
      <p:pic>
        <p:nvPicPr>
          <p:cNvPr id="6" name="Picture 5"/>
          <p:cNvPicPr>
            <a:picLocks noChangeAspect="1"/>
          </p:cNvPicPr>
          <p:nvPr/>
        </p:nvPicPr>
        <p:blipFill>
          <a:blip r:embed="rId3"/>
          <a:stretch>
            <a:fillRect/>
          </a:stretch>
        </p:blipFill>
        <p:spPr>
          <a:xfrm>
            <a:off x="1717040" y="3975804"/>
            <a:ext cx="6575083" cy="26789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707887"/>
            <a:ext cx="7585611" cy="3414631"/>
          </a:xfrm>
          <a:prstGeom prst="rect">
            <a:avLst/>
          </a:prstGeom>
        </p:spPr>
      </p:pic>
      <p:sp>
        <p:nvSpPr>
          <p:cNvPr id="252" name="Text Box 251"/>
          <p:cNvSpPr txBox="1">
            <a:spLocks noChangeArrowheads="1"/>
          </p:cNvSpPr>
          <p:nvPr/>
        </p:nvSpPr>
        <p:spPr bwMode="auto">
          <a:xfrm>
            <a:off x="8794913" y="5016277"/>
            <a:ext cx="2355767" cy="369332"/>
          </a:xfrm>
          <a:prstGeom prst="rect">
            <a:avLst/>
          </a:prstGeom>
          <a:noFill/>
          <a:ln w="9525" algn="ctr">
            <a:noFill/>
            <a:miter lim="800000"/>
            <a:headEnd/>
            <a:tailEnd/>
          </a:ln>
        </p:spPr>
        <p:txBody>
          <a:bodyPr wrap="square">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Crook et al, </a:t>
            </a:r>
            <a:r>
              <a:rPr lang="en-US" dirty="0" smtClean="0">
                <a:solidFill>
                  <a:prstClr val="black"/>
                </a:solidFill>
                <a:latin typeface="Arial" panose="020B0604020202020204" pitchFamily="34" charset="0"/>
                <a:cs typeface="Arial" panose="020B0604020202020204" pitchFamily="34" charset="0"/>
              </a:rPr>
              <a:t>JID 2015</a:t>
            </a:r>
            <a:endParaRPr lang="en-US" dirty="0">
              <a:solidFill>
                <a:prstClr val="black"/>
              </a:solidFill>
              <a:latin typeface="Arial" panose="020B0604020202020204" pitchFamily="34" charset="0"/>
              <a:cs typeface="Arial" panose="020B0604020202020204" pitchFamily="34" charset="0"/>
            </a:endParaRPr>
          </a:p>
        </p:txBody>
      </p:sp>
      <p:sp>
        <p:nvSpPr>
          <p:cNvPr id="259" name="TextBox 258"/>
          <p:cNvSpPr txBox="1"/>
          <p:nvPr/>
        </p:nvSpPr>
        <p:spPr>
          <a:xfrm>
            <a:off x="8794913" y="4430591"/>
            <a:ext cx="2056973" cy="400110"/>
          </a:xfrm>
          <a:prstGeom prst="rect">
            <a:avLst/>
          </a:prstGeom>
          <a:noFill/>
          <a:ln w="38100">
            <a:solidFill>
              <a:srgbClr val="FF0000"/>
            </a:solidFill>
          </a:ln>
        </p:spPr>
        <p:txBody>
          <a:bodyPr wrap="none" rtlCol="0">
            <a:spAutoFit/>
          </a:bodyPr>
          <a:lstStyle/>
          <a:p>
            <a:pPr fontAlgn="auto">
              <a:spcBef>
                <a:spcPts val="0"/>
              </a:spcBef>
              <a:spcAft>
                <a:spcPts val="0"/>
              </a:spcAft>
            </a:pPr>
            <a:r>
              <a:rPr lang="en-US" sz="2000" b="1" dirty="0">
                <a:solidFill>
                  <a:prstClr val="black"/>
                </a:solidFill>
                <a:latin typeface="Arial" panose="020B0604020202020204" pitchFamily="34" charset="0"/>
                <a:cs typeface="Arial" panose="020B0604020202020204" pitchFamily="34" charset="0"/>
              </a:rPr>
              <a:t>t</a:t>
            </a:r>
            <a:r>
              <a:rPr lang="en-US" sz="2000" b="1" baseline="-25000" dirty="0">
                <a:solidFill>
                  <a:prstClr val="black"/>
                </a:solidFill>
                <a:latin typeface="Arial" panose="020B0604020202020204" pitchFamily="34" charset="0"/>
                <a:cs typeface="Arial" panose="020B0604020202020204" pitchFamily="34" charset="0"/>
              </a:rPr>
              <a:t>1/2 </a:t>
            </a:r>
            <a:r>
              <a:rPr lang="en-US" sz="2000" b="1" dirty="0">
                <a:solidFill>
                  <a:prstClr val="black"/>
                </a:solidFill>
                <a:latin typeface="Arial" panose="020B0604020202020204" pitchFamily="34" charset="0"/>
                <a:cs typeface="Arial" panose="020B0604020202020204" pitchFamily="34" charset="0"/>
              </a:rPr>
              <a:t>= 43 months</a:t>
            </a:r>
          </a:p>
        </p:txBody>
      </p:sp>
      <p:sp>
        <p:nvSpPr>
          <p:cNvPr id="9" name="Rectangle 8"/>
          <p:cNvSpPr/>
          <p:nvPr/>
        </p:nvSpPr>
        <p:spPr>
          <a:xfrm>
            <a:off x="2923431" y="707886"/>
            <a:ext cx="5743559" cy="24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61" name="Rectangle 260"/>
          <p:cNvSpPr/>
          <p:nvPr/>
        </p:nvSpPr>
        <p:spPr>
          <a:xfrm rot="5400000">
            <a:off x="7332681" y="2192089"/>
            <a:ext cx="2618156" cy="13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TextBox 7"/>
          <p:cNvSpPr txBox="1"/>
          <p:nvPr/>
        </p:nvSpPr>
        <p:spPr>
          <a:xfrm>
            <a:off x="8794914" y="1472561"/>
            <a:ext cx="2056973" cy="400110"/>
          </a:xfrm>
          <a:prstGeom prst="rect">
            <a:avLst/>
          </a:prstGeom>
          <a:noFill/>
          <a:ln w="38100">
            <a:solidFill>
              <a:srgbClr val="FF0000"/>
            </a:solidFill>
          </a:ln>
        </p:spPr>
        <p:txBody>
          <a:bodyPr wrap="none" rtlCol="0">
            <a:spAutoFit/>
          </a:bodyPr>
          <a:lstStyle/>
          <a:p>
            <a:pPr fontAlgn="auto">
              <a:spcBef>
                <a:spcPts val="0"/>
              </a:spcBef>
              <a:spcAft>
                <a:spcPts val="0"/>
              </a:spcAft>
            </a:pPr>
            <a:r>
              <a:rPr lang="en-US" sz="2000" b="1" dirty="0">
                <a:solidFill>
                  <a:prstClr val="black"/>
                </a:solidFill>
                <a:latin typeface="Arial" panose="020B0604020202020204" pitchFamily="34" charset="0"/>
                <a:cs typeface="Arial" panose="020B0604020202020204" pitchFamily="34" charset="0"/>
              </a:rPr>
              <a:t>t</a:t>
            </a:r>
            <a:r>
              <a:rPr lang="en-US" sz="2000" b="1" baseline="-25000" dirty="0">
                <a:solidFill>
                  <a:prstClr val="black"/>
                </a:solidFill>
                <a:latin typeface="Arial" panose="020B0604020202020204" pitchFamily="34" charset="0"/>
                <a:cs typeface="Arial" panose="020B0604020202020204" pitchFamily="34" charset="0"/>
              </a:rPr>
              <a:t>1/2 </a:t>
            </a:r>
            <a:r>
              <a:rPr lang="en-US" sz="2000" b="1" dirty="0">
                <a:solidFill>
                  <a:prstClr val="black"/>
                </a:solidFill>
                <a:latin typeface="Arial" panose="020B0604020202020204" pitchFamily="34" charset="0"/>
                <a:cs typeface="Arial" panose="020B0604020202020204" pitchFamily="34" charset="0"/>
              </a:rPr>
              <a:t>= 44 months</a:t>
            </a:r>
          </a:p>
        </p:txBody>
      </p:sp>
    </p:spTree>
    <p:extLst>
      <p:ext uri="{BB962C8B-B14F-4D97-AF65-F5344CB8AC3E}">
        <p14:creationId xmlns:p14="http://schemas.microsoft.com/office/powerpoint/2010/main" val="144457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59"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98" t="8946" r="3169" b="2619"/>
          <a:stretch/>
        </p:blipFill>
        <p:spPr bwMode="auto">
          <a:xfrm>
            <a:off x="5873141" y="1419141"/>
            <a:ext cx="4439764" cy="492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txBox="1">
            <a:spLocks/>
          </p:cNvSpPr>
          <p:nvPr/>
        </p:nvSpPr>
        <p:spPr>
          <a:xfrm>
            <a:off x="1981200" y="169863"/>
            <a:ext cx="8562975" cy="11430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prstClr val="black"/>
                </a:solidFill>
                <a:latin typeface="Arial" panose="020B0604020202020204" pitchFamily="34" charset="0"/>
                <a:ea typeface="SimSun" pitchFamily="2" charset="-122"/>
                <a:cs typeface="Arial" panose="020B0604020202020204" pitchFamily="34" charset="0"/>
              </a:rPr>
              <a:t>Chronic Hepatitis C infection</a:t>
            </a:r>
          </a:p>
        </p:txBody>
      </p:sp>
      <p:sp>
        <p:nvSpPr>
          <p:cNvPr id="5" name="Text Box 68"/>
          <p:cNvSpPr txBox="1">
            <a:spLocks noChangeArrowheads="1"/>
          </p:cNvSpPr>
          <p:nvPr/>
        </p:nvSpPr>
        <p:spPr bwMode="auto">
          <a:xfrm>
            <a:off x="506298" y="2057386"/>
            <a:ext cx="5366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225425" indent="-225425" eaLnBrk="1" fontAlgn="auto" hangingPunct="1">
              <a:spcBef>
                <a:spcPts val="0"/>
              </a:spcBef>
              <a:spcAft>
                <a:spcPts val="0"/>
              </a:spcAft>
              <a:buClr>
                <a:srgbClr val="FF0000"/>
              </a:buClr>
              <a:buSzPct val="130000"/>
              <a:buFontTx/>
              <a:buChar char="•"/>
            </a:pPr>
            <a:r>
              <a:rPr lang="en-US" sz="2800" dirty="0">
                <a:solidFill>
                  <a:prstClr val="black"/>
                </a:solidFill>
              </a:rPr>
              <a:t>Continuous, high level viremia</a:t>
            </a:r>
          </a:p>
        </p:txBody>
      </p:sp>
      <p:sp>
        <p:nvSpPr>
          <p:cNvPr id="6" name="Text Box 68"/>
          <p:cNvSpPr txBox="1">
            <a:spLocks noChangeArrowheads="1"/>
          </p:cNvSpPr>
          <p:nvPr/>
        </p:nvSpPr>
        <p:spPr bwMode="auto">
          <a:xfrm>
            <a:off x="506298" y="3205061"/>
            <a:ext cx="53668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225425" indent="-225425" eaLnBrk="1" fontAlgn="auto" hangingPunct="1">
              <a:spcBef>
                <a:spcPts val="0"/>
              </a:spcBef>
              <a:spcAft>
                <a:spcPts val="0"/>
              </a:spcAft>
              <a:buClr>
                <a:srgbClr val="FF0000"/>
              </a:buClr>
              <a:buSzPct val="130000"/>
              <a:buFontTx/>
              <a:buChar char="•"/>
            </a:pPr>
            <a:r>
              <a:rPr lang="en-US" sz="2800" dirty="0">
                <a:solidFill>
                  <a:prstClr val="black"/>
                </a:solidFill>
              </a:rPr>
              <a:t>Rapid viral evolution</a:t>
            </a:r>
          </a:p>
        </p:txBody>
      </p:sp>
      <p:sp>
        <p:nvSpPr>
          <p:cNvPr id="7" name="Text Box 68"/>
          <p:cNvSpPr txBox="1">
            <a:spLocks noChangeArrowheads="1"/>
          </p:cNvSpPr>
          <p:nvPr/>
        </p:nvSpPr>
        <p:spPr bwMode="auto">
          <a:xfrm>
            <a:off x="506299" y="4606303"/>
            <a:ext cx="53668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225425" indent="-225425" eaLnBrk="1" fontAlgn="auto" hangingPunct="1">
              <a:spcBef>
                <a:spcPts val="0"/>
              </a:spcBef>
              <a:spcAft>
                <a:spcPts val="0"/>
              </a:spcAft>
              <a:buClr>
                <a:srgbClr val="FF0000"/>
              </a:buClr>
              <a:buSzPct val="130000"/>
              <a:buFontTx/>
              <a:buChar char="•"/>
            </a:pPr>
            <a:r>
              <a:rPr lang="en-US" sz="2800" dirty="0">
                <a:solidFill>
                  <a:prstClr val="black"/>
                </a:solidFill>
              </a:rPr>
              <a:t>Drug resistance with suboptimal treatment</a:t>
            </a:r>
          </a:p>
        </p:txBody>
      </p:sp>
      <p:sp>
        <p:nvSpPr>
          <p:cNvPr id="9" name="Text Box 160"/>
          <p:cNvSpPr txBox="1">
            <a:spLocks noChangeArrowheads="1"/>
          </p:cNvSpPr>
          <p:nvPr/>
        </p:nvSpPr>
        <p:spPr bwMode="auto">
          <a:xfrm>
            <a:off x="9815977" y="6447231"/>
            <a:ext cx="2388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600" dirty="0">
                <a:solidFill>
                  <a:prstClr val="black"/>
                </a:solidFill>
              </a:rPr>
              <a:t>Feld et al., NEJM, 2015</a:t>
            </a:r>
            <a:endParaRPr lang="en-US" sz="1800" u="sng" dirty="0">
              <a:solidFill>
                <a:prstClr val="black"/>
              </a:solidFill>
            </a:endParaRPr>
          </a:p>
        </p:txBody>
      </p:sp>
      <p:sp>
        <p:nvSpPr>
          <p:cNvPr id="4" name="Oval 3"/>
          <p:cNvSpPr/>
          <p:nvPr/>
        </p:nvSpPr>
        <p:spPr>
          <a:xfrm>
            <a:off x="9509760" y="2889356"/>
            <a:ext cx="580537" cy="18960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048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p:cNvSpPr>
            <a:spLocks noChangeShapeType="1"/>
          </p:cNvSpPr>
          <p:nvPr/>
        </p:nvSpPr>
        <p:spPr bwMode="auto">
          <a:xfrm flipH="1">
            <a:off x="6534150" y="987870"/>
            <a:ext cx="0" cy="42672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cs typeface="+mn-cs"/>
            </a:endParaRPr>
          </a:p>
        </p:txBody>
      </p:sp>
      <p:sp>
        <p:nvSpPr>
          <p:cNvPr id="53257" name="Line 9"/>
          <p:cNvSpPr>
            <a:spLocks noChangeShapeType="1"/>
          </p:cNvSpPr>
          <p:nvPr/>
        </p:nvSpPr>
        <p:spPr bwMode="auto">
          <a:xfrm>
            <a:off x="8747125" y="4831209"/>
            <a:ext cx="158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64" name="Rectangle 16"/>
          <p:cNvSpPr>
            <a:spLocks noChangeArrowheads="1"/>
          </p:cNvSpPr>
          <p:nvPr/>
        </p:nvSpPr>
        <p:spPr bwMode="auto">
          <a:xfrm>
            <a:off x="2927351" y="5032820"/>
            <a:ext cx="10525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300" dirty="0">
                <a:solidFill>
                  <a:srgbClr val="000000"/>
                </a:solidFill>
                <a:latin typeface="Arial MT" charset="0"/>
                <a:cs typeface="+mn-cs"/>
              </a:rPr>
              <a:t>0.00001</a:t>
            </a:r>
            <a:endParaRPr lang="en-US" altLang="en-US" sz="1400" dirty="0">
              <a:solidFill>
                <a:prstClr val="black"/>
              </a:solidFill>
              <a:latin typeface="Calibri"/>
              <a:cs typeface="+mn-cs"/>
            </a:endParaRPr>
          </a:p>
        </p:txBody>
      </p:sp>
      <p:sp>
        <p:nvSpPr>
          <p:cNvPr id="53265" name="Rectangle 17"/>
          <p:cNvSpPr>
            <a:spLocks noChangeArrowheads="1"/>
          </p:cNvSpPr>
          <p:nvPr/>
        </p:nvSpPr>
        <p:spPr bwMode="auto">
          <a:xfrm>
            <a:off x="3067050" y="4470845"/>
            <a:ext cx="8905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300">
                <a:solidFill>
                  <a:srgbClr val="000000"/>
                </a:solidFill>
                <a:latin typeface="Arial MT" charset="0"/>
                <a:cs typeface="+mn-cs"/>
              </a:rPr>
              <a:t>0.0001</a:t>
            </a:r>
            <a:endParaRPr lang="en-US" altLang="en-US" sz="1400">
              <a:solidFill>
                <a:prstClr val="black"/>
              </a:solidFill>
              <a:latin typeface="Calibri"/>
              <a:cs typeface="+mn-cs"/>
            </a:endParaRPr>
          </a:p>
        </p:txBody>
      </p:sp>
      <p:sp>
        <p:nvSpPr>
          <p:cNvPr id="53266" name="Rectangle 18"/>
          <p:cNvSpPr>
            <a:spLocks noChangeArrowheads="1"/>
          </p:cNvSpPr>
          <p:nvPr/>
        </p:nvSpPr>
        <p:spPr bwMode="auto">
          <a:xfrm>
            <a:off x="3209926" y="3889820"/>
            <a:ext cx="728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300" dirty="0">
                <a:solidFill>
                  <a:srgbClr val="000000"/>
                </a:solidFill>
                <a:latin typeface="Arial MT" charset="0"/>
                <a:cs typeface="+mn-cs"/>
              </a:rPr>
              <a:t>0.001</a:t>
            </a:r>
            <a:endParaRPr lang="en-US" altLang="en-US" sz="1400" dirty="0">
              <a:solidFill>
                <a:prstClr val="black"/>
              </a:solidFill>
              <a:latin typeface="Calibri"/>
              <a:cs typeface="+mn-cs"/>
            </a:endParaRPr>
          </a:p>
        </p:txBody>
      </p:sp>
      <p:sp>
        <p:nvSpPr>
          <p:cNvPr id="53267" name="Rectangle 19"/>
          <p:cNvSpPr>
            <a:spLocks noChangeArrowheads="1"/>
          </p:cNvSpPr>
          <p:nvPr/>
        </p:nvSpPr>
        <p:spPr bwMode="auto">
          <a:xfrm>
            <a:off x="3345271" y="3326259"/>
            <a:ext cx="57227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300">
                <a:solidFill>
                  <a:srgbClr val="000000"/>
                </a:solidFill>
                <a:latin typeface="Arial MT" charset="0"/>
                <a:cs typeface="+mn-cs"/>
              </a:rPr>
              <a:t>0.01</a:t>
            </a:r>
            <a:endParaRPr lang="en-US" altLang="en-US" sz="1400">
              <a:solidFill>
                <a:prstClr val="black"/>
              </a:solidFill>
              <a:latin typeface="Calibri"/>
              <a:cs typeface="+mn-cs"/>
            </a:endParaRPr>
          </a:p>
        </p:txBody>
      </p:sp>
      <p:sp>
        <p:nvSpPr>
          <p:cNvPr id="53268" name="Rectangle 20"/>
          <p:cNvSpPr>
            <a:spLocks noChangeArrowheads="1"/>
          </p:cNvSpPr>
          <p:nvPr/>
        </p:nvSpPr>
        <p:spPr bwMode="auto">
          <a:xfrm>
            <a:off x="3485761" y="2764284"/>
            <a:ext cx="40876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300">
                <a:solidFill>
                  <a:srgbClr val="000000"/>
                </a:solidFill>
                <a:latin typeface="Arial MT" charset="0"/>
                <a:cs typeface="+mn-cs"/>
              </a:rPr>
              <a:t>0.1</a:t>
            </a:r>
            <a:endParaRPr lang="en-US" altLang="en-US" sz="1400">
              <a:solidFill>
                <a:prstClr val="black"/>
              </a:solidFill>
              <a:latin typeface="Calibri"/>
              <a:cs typeface="+mn-cs"/>
            </a:endParaRPr>
          </a:p>
        </p:txBody>
      </p:sp>
      <p:sp>
        <p:nvSpPr>
          <p:cNvPr id="53269" name="Rectangle 21"/>
          <p:cNvSpPr>
            <a:spLocks noChangeArrowheads="1"/>
          </p:cNvSpPr>
          <p:nvPr/>
        </p:nvSpPr>
        <p:spPr bwMode="auto">
          <a:xfrm>
            <a:off x="3697289" y="2200720"/>
            <a:ext cx="161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300">
                <a:solidFill>
                  <a:srgbClr val="000000"/>
                </a:solidFill>
                <a:latin typeface="Arial MT" charset="0"/>
                <a:cs typeface="+mn-cs"/>
              </a:rPr>
              <a:t>1</a:t>
            </a:r>
            <a:endParaRPr lang="en-US" altLang="en-US" sz="1400">
              <a:solidFill>
                <a:prstClr val="black"/>
              </a:solidFill>
              <a:latin typeface="Calibri"/>
              <a:cs typeface="+mn-cs"/>
            </a:endParaRPr>
          </a:p>
        </p:txBody>
      </p:sp>
      <p:sp>
        <p:nvSpPr>
          <p:cNvPr id="53270" name="Rectangle 22"/>
          <p:cNvSpPr>
            <a:spLocks noChangeArrowheads="1"/>
          </p:cNvSpPr>
          <p:nvPr/>
        </p:nvSpPr>
        <p:spPr bwMode="auto">
          <a:xfrm>
            <a:off x="3557588" y="1619695"/>
            <a:ext cx="3238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300">
                <a:solidFill>
                  <a:srgbClr val="000000"/>
                </a:solidFill>
                <a:latin typeface="Arial MT" charset="0"/>
                <a:cs typeface="+mn-cs"/>
              </a:rPr>
              <a:t>10</a:t>
            </a:r>
            <a:endParaRPr lang="en-US" altLang="en-US" sz="1400">
              <a:solidFill>
                <a:prstClr val="black"/>
              </a:solidFill>
              <a:latin typeface="Calibri"/>
              <a:cs typeface="+mn-cs"/>
            </a:endParaRPr>
          </a:p>
        </p:txBody>
      </p:sp>
      <p:sp>
        <p:nvSpPr>
          <p:cNvPr id="53271" name="Rectangle 23"/>
          <p:cNvSpPr>
            <a:spLocks noChangeArrowheads="1"/>
          </p:cNvSpPr>
          <p:nvPr/>
        </p:nvSpPr>
        <p:spPr bwMode="auto">
          <a:xfrm>
            <a:off x="3417889" y="1056134"/>
            <a:ext cx="4857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300">
                <a:solidFill>
                  <a:srgbClr val="000000"/>
                </a:solidFill>
                <a:latin typeface="Arial MT" charset="0"/>
                <a:cs typeface="+mn-cs"/>
              </a:rPr>
              <a:t>100</a:t>
            </a:r>
            <a:endParaRPr lang="en-US" altLang="en-US" sz="1400">
              <a:solidFill>
                <a:prstClr val="black"/>
              </a:solidFill>
              <a:latin typeface="Calibri"/>
              <a:cs typeface="+mn-cs"/>
            </a:endParaRPr>
          </a:p>
        </p:txBody>
      </p:sp>
      <p:sp>
        <p:nvSpPr>
          <p:cNvPr id="53272" name="Rectangle 24"/>
          <p:cNvSpPr>
            <a:spLocks noChangeArrowheads="1"/>
          </p:cNvSpPr>
          <p:nvPr/>
        </p:nvSpPr>
        <p:spPr bwMode="auto">
          <a:xfrm>
            <a:off x="4167188" y="1232345"/>
            <a:ext cx="36512" cy="40147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73" name="Rectangle 25"/>
          <p:cNvSpPr>
            <a:spLocks noChangeArrowheads="1"/>
          </p:cNvSpPr>
          <p:nvPr/>
        </p:nvSpPr>
        <p:spPr bwMode="auto">
          <a:xfrm>
            <a:off x="4087814" y="5210621"/>
            <a:ext cx="115887" cy="36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74" name="Freeform 26"/>
          <p:cNvSpPr>
            <a:spLocks/>
          </p:cNvSpPr>
          <p:nvPr/>
        </p:nvSpPr>
        <p:spPr bwMode="auto">
          <a:xfrm>
            <a:off x="4087814" y="5210621"/>
            <a:ext cx="115887" cy="36513"/>
          </a:xfrm>
          <a:custGeom>
            <a:avLst/>
            <a:gdLst>
              <a:gd name="T0" fmla="*/ 0 w 73"/>
              <a:gd name="T1" fmla="*/ 23 h 23"/>
              <a:gd name="T2" fmla="*/ 73 w 73"/>
              <a:gd name="T3" fmla="*/ 23 h 23"/>
              <a:gd name="T4" fmla="*/ 73 w 73"/>
              <a:gd name="T5" fmla="*/ 0 h 23"/>
              <a:gd name="T6" fmla="*/ 0 w 73"/>
              <a:gd name="T7" fmla="*/ 0 h 23"/>
            </a:gdLst>
            <a:ahLst/>
            <a:cxnLst>
              <a:cxn ang="0">
                <a:pos x="T0" y="T1"/>
              </a:cxn>
              <a:cxn ang="0">
                <a:pos x="T2" y="T3"/>
              </a:cxn>
              <a:cxn ang="0">
                <a:pos x="T4" y="T5"/>
              </a:cxn>
              <a:cxn ang="0">
                <a:pos x="T6" y="T7"/>
              </a:cxn>
            </a:cxnLst>
            <a:rect l="0" t="0" r="r" b="b"/>
            <a:pathLst>
              <a:path w="73" h="23">
                <a:moveTo>
                  <a:pt x="0" y="23"/>
                </a:moveTo>
                <a:lnTo>
                  <a:pt x="73" y="23"/>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75" name="Rectangle 27"/>
          <p:cNvSpPr>
            <a:spLocks noChangeArrowheads="1"/>
          </p:cNvSpPr>
          <p:nvPr/>
        </p:nvSpPr>
        <p:spPr bwMode="auto">
          <a:xfrm>
            <a:off x="4087814" y="4643883"/>
            <a:ext cx="115887" cy="365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76" name="Freeform 28"/>
          <p:cNvSpPr>
            <a:spLocks/>
          </p:cNvSpPr>
          <p:nvPr/>
        </p:nvSpPr>
        <p:spPr bwMode="auto">
          <a:xfrm>
            <a:off x="4087814" y="4643883"/>
            <a:ext cx="115887" cy="36512"/>
          </a:xfrm>
          <a:custGeom>
            <a:avLst/>
            <a:gdLst>
              <a:gd name="T0" fmla="*/ 0 w 73"/>
              <a:gd name="T1" fmla="*/ 23 h 23"/>
              <a:gd name="T2" fmla="*/ 73 w 73"/>
              <a:gd name="T3" fmla="*/ 23 h 23"/>
              <a:gd name="T4" fmla="*/ 73 w 73"/>
              <a:gd name="T5" fmla="*/ 0 h 23"/>
              <a:gd name="T6" fmla="*/ 0 w 73"/>
              <a:gd name="T7" fmla="*/ 0 h 23"/>
            </a:gdLst>
            <a:ahLst/>
            <a:cxnLst>
              <a:cxn ang="0">
                <a:pos x="T0" y="T1"/>
              </a:cxn>
              <a:cxn ang="0">
                <a:pos x="T2" y="T3"/>
              </a:cxn>
              <a:cxn ang="0">
                <a:pos x="T4" y="T5"/>
              </a:cxn>
              <a:cxn ang="0">
                <a:pos x="T6" y="T7"/>
              </a:cxn>
            </a:cxnLst>
            <a:rect l="0" t="0" r="r" b="b"/>
            <a:pathLst>
              <a:path w="73" h="23">
                <a:moveTo>
                  <a:pt x="0" y="23"/>
                </a:moveTo>
                <a:lnTo>
                  <a:pt x="73" y="23"/>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77" name="Rectangle 29"/>
          <p:cNvSpPr>
            <a:spLocks noChangeArrowheads="1"/>
          </p:cNvSpPr>
          <p:nvPr/>
        </p:nvSpPr>
        <p:spPr bwMode="auto">
          <a:xfrm>
            <a:off x="4087814" y="4070796"/>
            <a:ext cx="115887" cy="36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78" name="Freeform 30"/>
          <p:cNvSpPr>
            <a:spLocks/>
          </p:cNvSpPr>
          <p:nvPr/>
        </p:nvSpPr>
        <p:spPr bwMode="auto">
          <a:xfrm>
            <a:off x="4087814" y="4070796"/>
            <a:ext cx="115887" cy="36513"/>
          </a:xfrm>
          <a:custGeom>
            <a:avLst/>
            <a:gdLst>
              <a:gd name="T0" fmla="*/ 0 w 73"/>
              <a:gd name="T1" fmla="*/ 23 h 23"/>
              <a:gd name="T2" fmla="*/ 73 w 73"/>
              <a:gd name="T3" fmla="*/ 23 h 23"/>
              <a:gd name="T4" fmla="*/ 73 w 73"/>
              <a:gd name="T5" fmla="*/ 0 h 23"/>
              <a:gd name="T6" fmla="*/ 0 w 73"/>
              <a:gd name="T7" fmla="*/ 0 h 23"/>
            </a:gdLst>
            <a:ahLst/>
            <a:cxnLst>
              <a:cxn ang="0">
                <a:pos x="T0" y="T1"/>
              </a:cxn>
              <a:cxn ang="0">
                <a:pos x="T2" y="T3"/>
              </a:cxn>
              <a:cxn ang="0">
                <a:pos x="T4" y="T5"/>
              </a:cxn>
              <a:cxn ang="0">
                <a:pos x="T6" y="T7"/>
              </a:cxn>
            </a:cxnLst>
            <a:rect l="0" t="0" r="r" b="b"/>
            <a:pathLst>
              <a:path w="73" h="23">
                <a:moveTo>
                  <a:pt x="0" y="23"/>
                </a:moveTo>
                <a:lnTo>
                  <a:pt x="73" y="23"/>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79" name="Rectangle 31"/>
          <p:cNvSpPr>
            <a:spLocks noChangeArrowheads="1"/>
          </p:cNvSpPr>
          <p:nvPr/>
        </p:nvSpPr>
        <p:spPr bwMode="auto">
          <a:xfrm>
            <a:off x="4087814" y="3504058"/>
            <a:ext cx="115887"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80" name="Freeform 32"/>
          <p:cNvSpPr>
            <a:spLocks/>
          </p:cNvSpPr>
          <p:nvPr/>
        </p:nvSpPr>
        <p:spPr bwMode="auto">
          <a:xfrm>
            <a:off x="4087814" y="3504058"/>
            <a:ext cx="115887" cy="38100"/>
          </a:xfrm>
          <a:custGeom>
            <a:avLst/>
            <a:gdLst>
              <a:gd name="T0" fmla="*/ 0 w 73"/>
              <a:gd name="T1" fmla="*/ 24 h 24"/>
              <a:gd name="T2" fmla="*/ 73 w 73"/>
              <a:gd name="T3" fmla="*/ 24 h 24"/>
              <a:gd name="T4" fmla="*/ 73 w 73"/>
              <a:gd name="T5" fmla="*/ 0 h 24"/>
              <a:gd name="T6" fmla="*/ 0 w 73"/>
              <a:gd name="T7" fmla="*/ 0 h 24"/>
            </a:gdLst>
            <a:ahLst/>
            <a:cxnLst>
              <a:cxn ang="0">
                <a:pos x="T0" y="T1"/>
              </a:cxn>
              <a:cxn ang="0">
                <a:pos x="T2" y="T3"/>
              </a:cxn>
              <a:cxn ang="0">
                <a:pos x="T4" y="T5"/>
              </a:cxn>
              <a:cxn ang="0">
                <a:pos x="T6" y="T7"/>
              </a:cxn>
            </a:cxnLst>
            <a:rect l="0" t="0" r="r" b="b"/>
            <a:pathLst>
              <a:path w="73" h="24">
                <a:moveTo>
                  <a:pt x="0" y="24"/>
                </a:moveTo>
                <a:lnTo>
                  <a:pt x="73" y="24"/>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81" name="Rectangle 33"/>
          <p:cNvSpPr>
            <a:spLocks noChangeArrowheads="1"/>
          </p:cNvSpPr>
          <p:nvPr/>
        </p:nvSpPr>
        <p:spPr bwMode="auto">
          <a:xfrm>
            <a:off x="4087814" y="2937320"/>
            <a:ext cx="115887"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82" name="Freeform 34"/>
          <p:cNvSpPr>
            <a:spLocks/>
          </p:cNvSpPr>
          <p:nvPr/>
        </p:nvSpPr>
        <p:spPr bwMode="auto">
          <a:xfrm>
            <a:off x="4087814" y="2937320"/>
            <a:ext cx="115887" cy="38100"/>
          </a:xfrm>
          <a:custGeom>
            <a:avLst/>
            <a:gdLst>
              <a:gd name="T0" fmla="*/ 0 w 73"/>
              <a:gd name="T1" fmla="*/ 24 h 24"/>
              <a:gd name="T2" fmla="*/ 73 w 73"/>
              <a:gd name="T3" fmla="*/ 24 h 24"/>
              <a:gd name="T4" fmla="*/ 73 w 73"/>
              <a:gd name="T5" fmla="*/ 0 h 24"/>
              <a:gd name="T6" fmla="*/ 0 w 73"/>
              <a:gd name="T7" fmla="*/ 0 h 24"/>
            </a:gdLst>
            <a:ahLst/>
            <a:cxnLst>
              <a:cxn ang="0">
                <a:pos x="T0" y="T1"/>
              </a:cxn>
              <a:cxn ang="0">
                <a:pos x="T2" y="T3"/>
              </a:cxn>
              <a:cxn ang="0">
                <a:pos x="T4" y="T5"/>
              </a:cxn>
              <a:cxn ang="0">
                <a:pos x="T6" y="T7"/>
              </a:cxn>
            </a:cxnLst>
            <a:rect l="0" t="0" r="r" b="b"/>
            <a:pathLst>
              <a:path w="73" h="24">
                <a:moveTo>
                  <a:pt x="0" y="24"/>
                </a:moveTo>
                <a:lnTo>
                  <a:pt x="73" y="24"/>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83" name="Rectangle 35"/>
          <p:cNvSpPr>
            <a:spLocks noChangeArrowheads="1"/>
          </p:cNvSpPr>
          <p:nvPr/>
        </p:nvSpPr>
        <p:spPr bwMode="auto">
          <a:xfrm>
            <a:off x="4087814" y="2376933"/>
            <a:ext cx="115887"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84" name="Freeform 36"/>
          <p:cNvSpPr>
            <a:spLocks/>
          </p:cNvSpPr>
          <p:nvPr/>
        </p:nvSpPr>
        <p:spPr bwMode="auto">
          <a:xfrm>
            <a:off x="4087814" y="2376933"/>
            <a:ext cx="115887" cy="38100"/>
          </a:xfrm>
          <a:custGeom>
            <a:avLst/>
            <a:gdLst>
              <a:gd name="T0" fmla="*/ 0 w 73"/>
              <a:gd name="T1" fmla="*/ 24 h 24"/>
              <a:gd name="T2" fmla="*/ 73 w 73"/>
              <a:gd name="T3" fmla="*/ 24 h 24"/>
              <a:gd name="T4" fmla="*/ 73 w 73"/>
              <a:gd name="T5" fmla="*/ 0 h 24"/>
              <a:gd name="T6" fmla="*/ 0 w 73"/>
              <a:gd name="T7" fmla="*/ 0 h 24"/>
            </a:gdLst>
            <a:ahLst/>
            <a:cxnLst>
              <a:cxn ang="0">
                <a:pos x="T0" y="T1"/>
              </a:cxn>
              <a:cxn ang="0">
                <a:pos x="T2" y="T3"/>
              </a:cxn>
              <a:cxn ang="0">
                <a:pos x="T4" y="T5"/>
              </a:cxn>
              <a:cxn ang="0">
                <a:pos x="T6" y="T7"/>
              </a:cxn>
            </a:cxnLst>
            <a:rect l="0" t="0" r="r" b="b"/>
            <a:pathLst>
              <a:path w="73" h="24">
                <a:moveTo>
                  <a:pt x="0" y="24"/>
                </a:moveTo>
                <a:lnTo>
                  <a:pt x="73" y="24"/>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85" name="Freeform 37"/>
          <p:cNvSpPr>
            <a:spLocks/>
          </p:cNvSpPr>
          <p:nvPr/>
        </p:nvSpPr>
        <p:spPr bwMode="auto">
          <a:xfrm>
            <a:off x="4087814" y="1799083"/>
            <a:ext cx="115887" cy="36512"/>
          </a:xfrm>
          <a:custGeom>
            <a:avLst/>
            <a:gdLst>
              <a:gd name="T0" fmla="*/ 0 w 73"/>
              <a:gd name="T1" fmla="*/ 23 h 23"/>
              <a:gd name="T2" fmla="*/ 73 w 73"/>
              <a:gd name="T3" fmla="*/ 23 h 23"/>
              <a:gd name="T4" fmla="*/ 73 w 73"/>
              <a:gd name="T5" fmla="*/ 0 h 23"/>
              <a:gd name="T6" fmla="*/ 0 w 73"/>
              <a:gd name="T7" fmla="*/ 0 h 23"/>
            </a:gdLst>
            <a:ahLst/>
            <a:cxnLst>
              <a:cxn ang="0">
                <a:pos x="T0" y="T1"/>
              </a:cxn>
              <a:cxn ang="0">
                <a:pos x="T2" y="T3"/>
              </a:cxn>
              <a:cxn ang="0">
                <a:pos x="T4" y="T5"/>
              </a:cxn>
              <a:cxn ang="0">
                <a:pos x="T6" y="T7"/>
              </a:cxn>
            </a:cxnLst>
            <a:rect l="0" t="0" r="r" b="b"/>
            <a:pathLst>
              <a:path w="73" h="23">
                <a:moveTo>
                  <a:pt x="0" y="23"/>
                </a:moveTo>
                <a:lnTo>
                  <a:pt x="73" y="23"/>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53286" name="Group 38"/>
          <p:cNvGrpSpPr>
            <a:grpSpLocks/>
          </p:cNvGrpSpPr>
          <p:nvPr/>
        </p:nvGrpSpPr>
        <p:grpSpPr bwMode="auto">
          <a:xfrm>
            <a:off x="4087814" y="1232345"/>
            <a:ext cx="115887" cy="603250"/>
            <a:chOff x="1615" y="886"/>
            <a:chExt cx="73" cy="380"/>
          </a:xfrm>
        </p:grpSpPr>
        <p:sp>
          <p:nvSpPr>
            <p:cNvPr id="53287" name="Rectangle 39"/>
            <p:cNvSpPr>
              <a:spLocks noChangeArrowheads="1"/>
            </p:cNvSpPr>
            <p:nvPr/>
          </p:nvSpPr>
          <p:spPr bwMode="auto">
            <a:xfrm>
              <a:off x="1615" y="1243"/>
              <a:ext cx="7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88" name="Rectangle 40"/>
            <p:cNvSpPr>
              <a:spLocks noChangeArrowheads="1"/>
            </p:cNvSpPr>
            <p:nvPr/>
          </p:nvSpPr>
          <p:spPr bwMode="auto">
            <a:xfrm>
              <a:off x="1615" y="886"/>
              <a:ext cx="7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53289" name="Rectangle 41"/>
          <p:cNvSpPr>
            <a:spLocks noChangeArrowheads="1"/>
          </p:cNvSpPr>
          <p:nvPr/>
        </p:nvSpPr>
        <p:spPr bwMode="auto">
          <a:xfrm>
            <a:off x="4167188" y="5210621"/>
            <a:ext cx="36512"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0" name="Freeform 42"/>
          <p:cNvSpPr>
            <a:spLocks/>
          </p:cNvSpPr>
          <p:nvPr/>
        </p:nvSpPr>
        <p:spPr bwMode="auto">
          <a:xfrm>
            <a:off x="4167188" y="5210621"/>
            <a:ext cx="36512" cy="111125"/>
          </a:xfrm>
          <a:custGeom>
            <a:avLst/>
            <a:gdLst>
              <a:gd name="T0" fmla="*/ 23 w 23"/>
              <a:gd name="T1" fmla="*/ 70 h 70"/>
              <a:gd name="T2" fmla="*/ 23 w 23"/>
              <a:gd name="T3" fmla="*/ 0 h 70"/>
              <a:gd name="T4" fmla="*/ 0 w 23"/>
              <a:gd name="T5" fmla="*/ 0 h 70"/>
              <a:gd name="T6" fmla="*/ 0 w 23"/>
              <a:gd name="T7" fmla="*/ 70 h 70"/>
            </a:gdLst>
            <a:ahLst/>
            <a:cxnLst>
              <a:cxn ang="0">
                <a:pos x="T0" y="T1"/>
              </a:cxn>
              <a:cxn ang="0">
                <a:pos x="T2" y="T3"/>
              </a:cxn>
              <a:cxn ang="0">
                <a:pos x="T4" y="T5"/>
              </a:cxn>
              <a:cxn ang="0">
                <a:pos x="T6" y="T7"/>
              </a:cxn>
            </a:cxnLst>
            <a:rect l="0" t="0" r="r" b="b"/>
            <a:pathLst>
              <a:path w="23" h="70">
                <a:moveTo>
                  <a:pt x="23" y="70"/>
                </a:moveTo>
                <a:lnTo>
                  <a:pt x="23" y="0"/>
                </a:lnTo>
                <a:lnTo>
                  <a:pt x="0" y="0"/>
                </a:lnTo>
                <a:lnTo>
                  <a:pt x="0"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1" name="Rectangle 43"/>
          <p:cNvSpPr>
            <a:spLocks noChangeArrowheads="1"/>
          </p:cNvSpPr>
          <p:nvPr/>
        </p:nvSpPr>
        <p:spPr bwMode="auto">
          <a:xfrm>
            <a:off x="5341938" y="5210621"/>
            <a:ext cx="36512"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2" name="Freeform 44"/>
          <p:cNvSpPr>
            <a:spLocks/>
          </p:cNvSpPr>
          <p:nvPr/>
        </p:nvSpPr>
        <p:spPr bwMode="auto">
          <a:xfrm>
            <a:off x="5341938" y="5210621"/>
            <a:ext cx="36512" cy="111125"/>
          </a:xfrm>
          <a:custGeom>
            <a:avLst/>
            <a:gdLst>
              <a:gd name="T0" fmla="*/ 23 w 23"/>
              <a:gd name="T1" fmla="*/ 70 h 70"/>
              <a:gd name="T2" fmla="*/ 23 w 23"/>
              <a:gd name="T3" fmla="*/ 0 h 70"/>
              <a:gd name="T4" fmla="*/ 0 w 23"/>
              <a:gd name="T5" fmla="*/ 0 h 70"/>
              <a:gd name="T6" fmla="*/ 0 w 23"/>
              <a:gd name="T7" fmla="*/ 70 h 70"/>
            </a:gdLst>
            <a:ahLst/>
            <a:cxnLst>
              <a:cxn ang="0">
                <a:pos x="T0" y="T1"/>
              </a:cxn>
              <a:cxn ang="0">
                <a:pos x="T2" y="T3"/>
              </a:cxn>
              <a:cxn ang="0">
                <a:pos x="T4" y="T5"/>
              </a:cxn>
              <a:cxn ang="0">
                <a:pos x="T6" y="T7"/>
              </a:cxn>
            </a:cxnLst>
            <a:rect l="0" t="0" r="r" b="b"/>
            <a:pathLst>
              <a:path w="23" h="70">
                <a:moveTo>
                  <a:pt x="23" y="70"/>
                </a:moveTo>
                <a:lnTo>
                  <a:pt x="23" y="0"/>
                </a:lnTo>
                <a:lnTo>
                  <a:pt x="0" y="0"/>
                </a:lnTo>
                <a:lnTo>
                  <a:pt x="0"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3" name="Rectangle 45"/>
          <p:cNvSpPr>
            <a:spLocks noChangeArrowheads="1"/>
          </p:cNvSpPr>
          <p:nvPr/>
        </p:nvSpPr>
        <p:spPr bwMode="auto">
          <a:xfrm>
            <a:off x="6521450" y="5210621"/>
            <a:ext cx="38100"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4" name="Freeform 46"/>
          <p:cNvSpPr>
            <a:spLocks/>
          </p:cNvSpPr>
          <p:nvPr/>
        </p:nvSpPr>
        <p:spPr bwMode="auto">
          <a:xfrm>
            <a:off x="6521450" y="5210621"/>
            <a:ext cx="38100" cy="111125"/>
          </a:xfrm>
          <a:custGeom>
            <a:avLst/>
            <a:gdLst>
              <a:gd name="T0" fmla="*/ 24 w 24"/>
              <a:gd name="T1" fmla="*/ 70 h 70"/>
              <a:gd name="T2" fmla="*/ 24 w 24"/>
              <a:gd name="T3" fmla="*/ 0 h 70"/>
              <a:gd name="T4" fmla="*/ 0 w 24"/>
              <a:gd name="T5" fmla="*/ 0 h 70"/>
              <a:gd name="T6" fmla="*/ 0 w 24"/>
              <a:gd name="T7" fmla="*/ 70 h 70"/>
            </a:gdLst>
            <a:ahLst/>
            <a:cxnLst>
              <a:cxn ang="0">
                <a:pos x="T0" y="T1"/>
              </a:cxn>
              <a:cxn ang="0">
                <a:pos x="T2" y="T3"/>
              </a:cxn>
              <a:cxn ang="0">
                <a:pos x="T4" y="T5"/>
              </a:cxn>
              <a:cxn ang="0">
                <a:pos x="T6" y="T7"/>
              </a:cxn>
            </a:cxnLst>
            <a:rect l="0" t="0" r="r" b="b"/>
            <a:pathLst>
              <a:path w="24" h="70">
                <a:moveTo>
                  <a:pt x="24" y="70"/>
                </a:moveTo>
                <a:lnTo>
                  <a:pt x="24" y="0"/>
                </a:lnTo>
                <a:lnTo>
                  <a:pt x="0" y="0"/>
                </a:lnTo>
                <a:lnTo>
                  <a:pt x="0"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5" name="Rectangle 47"/>
          <p:cNvSpPr>
            <a:spLocks noChangeArrowheads="1"/>
          </p:cNvSpPr>
          <p:nvPr/>
        </p:nvSpPr>
        <p:spPr bwMode="auto">
          <a:xfrm>
            <a:off x="7677150" y="5210621"/>
            <a:ext cx="38100"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6" name="Freeform 48"/>
          <p:cNvSpPr>
            <a:spLocks/>
          </p:cNvSpPr>
          <p:nvPr/>
        </p:nvSpPr>
        <p:spPr bwMode="auto">
          <a:xfrm>
            <a:off x="7677150" y="5210621"/>
            <a:ext cx="38100" cy="111125"/>
          </a:xfrm>
          <a:custGeom>
            <a:avLst/>
            <a:gdLst>
              <a:gd name="T0" fmla="*/ 24 w 24"/>
              <a:gd name="T1" fmla="*/ 70 h 70"/>
              <a:gd name="T2" fmla="*/ 24 w 24"/>
              <a:gd name="T3" fmla="*/ 0 h 70"/>
              <a:gd name="T4" fmla="*/ 0 w 24"/>
              <a:gd name="T5" fmla="*/ 0 h 70"/>
              <a:gd name="T6" fmla="*/ 0 w 24"/>
              <a:gd name="T7" fmla="*/ 70 h 70"/>
            </a:gdLst>
            <a:ahLst/>
            <a:cxnLst>
              <a:cxn ang="0">
                <a:pos x="T0" y="T1"/>
              </a:cxn>
              <a:cxn ang="0">
                <a:pos x="T2" y="T3"/>
              </a:cxn>
              <a:cxn ang="0">
                <a:pos x="T4" y="T5"/>
              </a:cxn>
              <a:cxn ang="0">
                <a:pos x="T6" y="T7"/>
              </a:cxn>
            </a:cxnLst>
            <a:rect l="0" t="0" r="r" b="b"/>
            <a:pathLst>
              <a:path w="24" h="70">
                <a:moveTo>
                  <a:pt x="24" y="70"/>
                </a:moveTo>
                <a:lnTo>
                  <a:pt x="24" y="0"/>
                </a:lnTo>
                <a:lnTo>
                  <a:pt x="0" y="0"/>
                </a:lnTo>
                <a:lnTo>
                  <a:pt x="0"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7" name="Rectangle 49"/>
          <p:cNvSpPr>
            <a:spLocks noChangeArrowheads="1"/>
          </p:cNvSpPr>
          <p:nvPr/>
        </p:nvSpPr>
        <p:spPr bwMode="auto">
          <a:xfrm>
            <a:off x="8851901" y="5210621"/>
            <a:ext cx="36513" cy="111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298" name="Freeform 50"/>
          <p:cNvSpPr>
            <a:spLocks/>
          </p:cNvSpPr>
          <p:nvPr/>
        </p:nvSpPr>
        <p:spPr bwMode="auto">
          <a:xfrm>
            <a:off x="8851901" y="5210621"/>
            <a:ext cx="36513" cy="111125"/>
          </a:xfrm>
          <a:custGeom>
            <a:avLst/>
            <a:gdLst>
              <a:gd name="T0" fmla="*/ 23 w 23"/>
              <a:gd name="T1" fmla="*/ 70 h 70"/>
              <a:gd name="T2" fmla="*/ 23 w 23"/>
              <a:gd name="T3" fmla="*/ 0 h 70"/>
              <a:gd name="T4" fmla="*/ 0 w 23"/>
              <a:gd name="T5" fmla="*/ 0 h 70"/>
              <a:gd name="T6" fmla="*/ 0 w 23"/>
              <a:gd name="T7" fmla="*/ 70 h 70"/>
            </a:gdLst>
            <a:ahLst/>
            <a:cxnLst>
              <a:cxn ang="0">
                <a:pos x="T0" y="T1"/>
              </a:cxn>
              <a:cxn ang="0">
                <a:pos x="T2" y="T3"/>
              </a:cxn>
              <a:cxn ang="0">
                <a:pos x="T4" y="T5"/>
              </a:cxn>
              <a:cxn ang="0">
                <a:pos x="T6" y="T7"/>
              </a:cxn>
            </a:cxnLst>
            <a:rect l="0" t="0" r="r" b="b"/>
            <a:pathLst>
              <a:path w="23" h="70">
                <a:moveTo>
                  <a:pt x="23" y="70"/>
                </a:moveTo>
                <a:lnTo>
                  <a:pt x="23" y="0"/>
                </a:lnTo>
                <a:lnTo>
                  <a:pt x="0" y="0"/>
                </a:lnTo>
                <a:lnTo>
                  <a:pt x="0"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53301" name="Group 53"/>
          <p:cNvGrpSpPr>
            <a:grpSpLocks/>
          </p:cNvGrpSpPr>
          <p:nvPr/>
        </p:nvGrpSpPr>
        <p:grpSpPr bwMode="auto">
          <a:xfrm>
            <a:off x="4087813" y="1157733"/>
            <a:ext cx="4868862" cy="4083050"/>
            <a:chOff x="1615" y="839"/>
            <a:chExt cx="3067" cy="2572"/>
          </a:xfrm>
        </p:grpSpPr>
        <p:grpSp>
          <p:nvGrpSpPr>
            <p:cNvPr id="53302" name="Group 54"/>
            <p:cNvGrpSpPr>
              <a:grpSpLocks/>
            </p:cNvGrpSpPr>
            <p:nvPr/>
          </p:nvGrpSpPr>
          <p:grpSpPr bwMode="auto">
            <a:xfrm>
              <a:off x="3141" y="991"/>
              <a:ext cx="1541" cy="2420"/>
              <a:chOff x="3141" y="991"/>
              <a:chExt cx="1541" cy="2420"/>
            </a:xfrm>
          </p:grpSpPr>
          <p:sp>
            <p:nvSpPr>
              <p:cNvPr id="53303" name="Freeform 55"/>
              <p:cNvSpPr>
                <a:spLocks/>
              </p:cNvSpPr>
              <p:nvPr/>
            </p:nvSpPr>
            <p:spPr bwMode="auto">
              <a:xfrm>
                <a:off x="4229" y="1421"/>
                <a:ext cx="414" cy="214"/>
              </a:xfrm>
              <a:custGeom>
                <a:avLst/>
                <a:gdLst>
                  <a:gd name="T0" fmla="*/ 406 w 414"/>
                  <a:gd name="T1" fmla="*/ 186 h 214"/>
                  <a:gd name="T2" fmla="*/ 213 w 414"/>
                  <a:gd name="T3" fmla="*/ 97 h 214"/>
                  <a:gd name="T4" fmla="*/ 7 w 414"/>
                  <a:gd name="T5" fmla="*/ 0 h 214"/>
                  <a:gd name="T6" fmla="*/ 0 w 414"/>
                  <a:gd name="T7" fmla="*/ 20 h 214"/>
                  <a:gd name="T8" fmla="*/ 201 w 414"/>
                  <a:gd name="T9" fmla="*/ 117 h 214"/>
                  <a:gd name="T10" fmla="*/ 406 w 414"/>
                  <a:gd name="T11" fmla="*/ 214 h 214"/>
                  <a:gd name="T12" fmla="*/ 414 w 414"/>
                  <a:gd name="T13" fmla="*/ 190 h 214"/>
                  <a:gd name="T14" fmla="*/ 406 w 414"/>
                  <a:gd name="T15" fmla="*/ 186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214">
                    <a:moveTo>
                      <a:pt x="406" y="186"/>
                    </a:moveTo>
                    <a:lnTo>
                      <a:pt x="213" y="97"/>
                    </a:lnTo>
                    <a:lnTo>
                      <a:pt x="7" y="0"/>
                    </a:lnTo>
                    <a:lnTo>
                      <a:pt x="0" y="20"/>
                    </a:lnTo>
                    <a:lnTo>
                      <a:pt x="201" y="117"/>
                    </a:lnTo>
                    <a:lnTo>
                      <a:pt x="406" y="214"/>
                    </a:lnTo>
                    <a:lnTo>
                      <a:pt x="414" y="190"/>
                    </a:lnTo>
                    <a:lnTo>
                      <a:pt x="406" y="186"/>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04" name="Freeform 56"/>
              <p:cNvSpPr>
                <a:spLocks/>
              </p:cNvSpPr>
              <p:nvPr/>
            </p:nvSpPr>
            <p:spPr bwMode="auto">
              <a:xfrm>
                <a:off x="3872" y="1258"/>
                <a:ext cx="388" cy="194"/>
              </a:xfrm>
              <a:custGeom>
                <a:avLst/>
                <a:gdLst>
                  <a:gd name="T0" fmla="*/ 376 w 388"/>
                  <a:gd name="T1" fmla="*/ 167 h 194"/>
                  <a:gd name="T2" fmla="*/ 194 w 388"/>
                  <a:gd name="T3" fmla="*/ 86 h 194"/>
                  <a:gd name="T4" fmla="*/ 12 w 388"/>
                  <a:gd name="T5" fmla="*/ 0 h 194"/>
                  <a:gd name="T6" fmla="*/ 0 w 388"/>
                  <a:gd name="T7" fmla="*/ 20 h 194"/>
                  <a:gd name="T8" fmla="*/ 182 w 388"/>
                  <a:gd name="T9" fmla="*/ 105 h 194"/>
                  <a:gd name="T10" fmla="*/ 376 w 388"/>
                  <a:gd name="T11" fmla="*/ 194 h 194"/>
                  <a:gd name="T12" fmla="*/ 388 w 388"/>
                  <a:gd name="T13" fmla="*/ 171 h 194"/>
                  <a:gd name="T14" fmla="*/ 376 w 388"/>
                  <a:gd name="T15" fmla="*/ 16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194">
                    <a:moveTo>
                      <a:pt x="376" y="167"/>
                    </a:moveTo>
                    <a:lnTo>
                      <a:pt x="194" y="86"/>
                    </a:lnTo>
                    <a:lnTo>
                      <a:pt x="12" y="0"/>
                    </a:lnTo>
                    <a:lnTo>
                      <a:pt x="0" y="20"/>
                    </a:lnTo>
                    <a:lnTo>
                      <a:pt x="182" y="105"/>
                    </a:lnTo>
                    <a:lnTo>
                      <a:pt x="376" y="194"/>
                    </a:lnTo>
                    <a:lnTo>
                      <a:pt x="388" y="171"/>
                    </a:lnTo>
                    <a:lnTo>
                      <a:pt x="376" y="167"/>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05" name="Freeform 57"/>
              <p:cNvSpPr>
                <a:spLocks/>
              </p:cNvSpPr>
              <p:nvPr/>
            </p:nvSpPr>
            <p:spPr bwMode="auto">
              <a:xfrm>
                <a:off x="3489" y="1103"/>
                <a:ext cx="414" cy="182"/>
              </a:xfrm>
              <a:custGeom>
                <a:avLst/>
                <a:gdLst>
                  <a:gd name="T0" fmla="*/ 403 w 414"/>
                  <a:gd name="T1" fmla="*/ 159 h 182"/>
                  <a:gd name="T2" fmla="*/ 209 w 414"/>
                  <a:gd name="T3" fmla="*/ 78 h 182"/>
                  <a:gd name="T4" fmla="*/ 8 w 414"/>
                  <a:gd name="T5" fmla="*/ 0 h 182"/>
                  <a:gd name="T6" fmla="*/ 0 w 414"/>
                  <a:gd name="T7" fmla="*/ 19 h 182"/>
                  <a:gd name="T8" fmla="*/ 201 w 414"/>
                  <a:gd name="T9" fmla="*/ 97 h 182"/>
                  <a:gd name="T10" fmla="*/ 407 w 414"/>
                  <a:gd name="T11" fmla="*/ 182 h 182"/>
                  <a:gd name="T12" fmla="*/ 414 w 414"/>
                  <a:gd name="T13" fmla="*/ 163 h 182"/>
                  <a:gd name="T14" fmla="*/ 403 w 414"/>
                  <a:gd name="T15" fmla="*/ 159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182">
                    <a:moveTo>
                      <a:pt x="403" y="159"/>
                    </a:moveTo>
                    <a:lnTo>
                      <a:pt x="209" y="78"/>
                    </a:lnTo>
                    <a:lnTo>
                      <a:pt x="8" y="0"/>
                    </a:lnTo>
                    <a:lnTo>
                      <a:pt x="0" y="19"/>
                    </a:lnTo>
                    <a:lnTo>
                      <a:pt x="201" y="97"/>
                    </a:lnTo>
                    <a:lnTo>
                      <a:pt x="407" y="182"/>
                    </a:lnTo>
                    <a:lnTo>
                      <a:pt x="414" y="163"/>
                    </a:lnTo>
                    <a:lnTo>
                      <a:pt x="403" y="159"/>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06" name="Freeform 58"/>
              <p:cNvSpPr>
                <a:spLocks/>
              </p:cNvSpPr>
              <p:nvPr/>
            </p:nvSpPr>
            <p:spPr bwMode="auto">
              <a:xfrm>
                <a:off x="3144" y="994"/>
                <a:ext cx="372" cy="136"/>
              </a:xfrm>
              <a:custGeom>
                <a:avLst/>
                <a:gdLst>
                  <a:gd name="T0" fmla="*/ 361 w 372"/>
                  <a:gd name="T1" fmla="*/ 113 h 136"/>
                  <a:gd name="T2" fmla="*/ 272 w 372"/>
                  <a:gd name="T3" fmla="*/ 86 h 136"/>
                  <a:gd name="T4" fmla="*/ 190 w 372"/>
                  <a:gd name="T5" fmla="*/ 59 h 136"/>
                  <a:gd name="T6" fmla="*/ 109 w 372"/>
                  <a:gd name="T7" fmla="*/ 31 h 136"/>
                  <a:gd name="T8" fmla="*/ 8 w 372"/>
                  <a:gd name="T9" fmla="*/ 0 h 136"/>
                  <a:gd name="T10" fmla="*/ 0 w 372"/>
                  <a:gd name="T11" fmla="*/ 20 h 136"/>
                  <a:gd name="T12" fmla="*/ 101 w 372"/>
                  <a:gd name="T13" fmla="*/ 51 h 136"/>
                  <a:gd name="T14" fmla="*/ 182 w 372"/>
                  <a:gd name="T15" fmla="*/ 78 h 136"/>
                  <a:gd name="T16" fmla="*/ 264 w 372"/>
                  <a:gd name="T17" fmla="*/ 105 h 136"/>
                  <a:gd name="T18" fmla="*/ 368 w 372"/>
                  <a:gd name="T19" fmla="*/ 136 h 136"/>
                  <a:gd name="T20" fmla="*/ 372 w 372"/>
                  <a:gd name="T21" fmla="*/ 117 h 136"/>
                  <a:gd name="T22" fmla="*/ 361 w 372"/>
                  <a:gd name="T23"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136">
                    <a:moveTo>
                      <a:pt x="361" y="113"/>
                    </a:moveTo>
                    <a:lnTo>
                      <a:pt x="272" y="86"/>
                    </a:lnTo>
                    <a:lnTo>
                      <a:pt x="190" y="59"/>
                    </a:lnTo>
                    <a:lnTo>
                      <a:pt x="109" y="31"/>
                    </a:lnTo>
                    <a:lnTo>
                      <a:pt x="8" y="0"/>
                    </a:lnTo>
                    <a:lnTo>
                      <a:pt x="0" y="20"/>
                    </a:lnTo>
                    <a:lnTo>
                      <a:pt x="101" y="51"/>
                    </a:lnTo>
                    <a:lnTo>
                      <a:pt x="182" y="78"/>
                    </a:lnTo>
                    <a:lnTo>
                      <a:pt x="264" y="105"/>
                    </a:lnTo>
                    <a:lnTo>
                      <a:pt x="368" y="136"/>
                    </a:lnTo>
                    <a:lnTo>
                      <a:pt x="372" y="117"/>
                    </a:lnTo>
                    <a:lnTo>
                      <a:pt x="361" y="113"/>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07" name="Freeform 59"/>
              <p:cNvSpPr>
                <a:spLocks/>
              </p:cNvSpPr>
              <p:nvPr/>
            </p:nvSpPr>
            <p:spPr bwMode="auto">
              <a:xfrm>
                <a:off x="4229" y="1673"/>
                <a:ext cx="414" cy="318"/>
              </a:xfrm>
              <a:custGeom>
                <a:avLst/>
                <a:gdLst>
                  <a:gd name="T0" fmla="*/ 406 w 414"/>
                  <a:gd name="T1" fmla="*/ 291 h 318"/>
                  <a:gd name="T2" fmla="*/ 213 w 414"/>
                  <a:gd name="T3" fmla="*/ 144 h 318"/>
                  <a:gd name="T4" fmla="*/ 11 w 414"/>
                  <a:gd name="T5" fmla="*/ 0 h 318"/>
                  <a:gd name="T6" fmla="*/ 0 w 414"/>
                  <a:gd name="T7" fmla="*/ 20 h 318"/>
                  <a:gd name="T8" fmla="*/ 201 w 414"/>
                  <a:gd name="T9" fmla="*/ 163 h 318"/>
                  <a:gd name="T10" fmla="*/ 402 w 414"/>
                  <a:gd name="T11" fmla="*/ 318 h 318"/>
                  <a:gd name="T12" fmla="*/ 414 w 414"/>
                  <a:gd name="T13" fmla="*/ 299 h 318"/>
                  <a:gd name="T14" fmla="*/ 406 w 414"/>
                  <a:gd name="T15" fmla="*/ 291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318">
                    <a:moveTo>
                      <a:pt x="406" y="291"/>
                    </a:moveTo>
                    <a:lnTo>
                      <a:pt x="213" y="144"/>
                    </a:lnTo>
                    <a:lnTo>
                      <a:pt x="11" y="0"/>
                    </a:lnTo>
                    <a:lnTo>
                      <a:pt x="0" y="20"/>
                    </a:lnTo>
                    <a:lnTo>
                      <a:pt x="201" y="163"/>
                    </a:lnTo>
                    <a:lnTo>
                      <a:pt x="402" y="318"/>
                    </a:lnTo>
                    <a:lnTo>
                      <a:pt x="414" y="299"/>
                    </a:lnTo>
                    <a:lnTo>
                      <a:pt x="406" y="291"/>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08" name="Freeform 60"/>
              <p:cNvSpPr>
                <a:spLocks/>
              </p:cNvSpPr>
              <p:nvPr/>
            </p:nvSpPr>
            <p:spPr bwMode="auto">
              <a:xfrm>
                <a:off x="3872" y="1421"/>
                <a:ext cx="388" cy="287"/>
              </a:xfrm>
              <a:custGeom>
                <a:avLst/>
                <a:gdLst>
                  <a:gd name="T0" fmla="*/ 376 w 388"/>
                  <a:gd name="T1" fmla="*/ 260 h 287"/>
                  <a:gd name="T2" fmla="*/ 194 w 388"/>
                  <a:gd name="T3" fmla="*/ 132 h 287"/>
                  <a:gd name="T4" fmla="*/ 12 w 388"/>
                  <a:gd name="T5" fmla="*/ 0 h 287"/>
                  <a:gd name="T6" fmla="*/ 0 w 388"/>
                  <a:gd name="T7" fmla="*/ 16 h 287"/>
                  <a:gd name="T8" fmla="*/ 182 w 388"/>
                  <a:gd name="T9" fmla="*/ 151 h 287"/>
                  <a:gd name="T10" fmla="*/ 372 w 388"/>
                  <a:gd name="T11" fmla="*/ 287 h 287"/>
                  <a:gd name="T12" fmla="*/ 388 w 388"/>
                  <a:gd name="T13" fmla="*/ 268 h 287"/>
                  <a:gd name="T14" fmla="*/ 376 w 388"/>
                  <a:gd name="T15" fmla="*/ 260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287">
                    <a:moveTo>
                      <a:pt x="376" y="260"/>
                    </a:moveTo>
                    <a:lnTo>
                      <a:pt x="194" y="132"/>
                    </a:lnTo>
                    <a:lnTo>
                      <a:pt x="12" y="0"/>
                    </a:lnTo>
                    <a:lnTo>
                      <a:pt x="0" y="16"/>
                    </a:lnTo>
                    <a:lnTo>
                      <a:pt x="182" y="151"/>
                    </a:lnTo>
                    <a:lnTo>
                      <a:pt x="372" y="287"/>
                    </a:lnTo>
                    <a:lnTo>
                      <a:pt x="388" y="268"/>
                    </a:lnTo>
                    <a:lnTo>
                      <a:pt x="376" y="26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09" name="Freeform 61"/>
              <p:cNvSpPr>
                <a:spLocks/>
              </p:cNvSpPr>
              <p:nvPr/>
            </p:nvSpPr>
            <p:spPr bwMode="auto">
              <a:xfrm>
                <a:off x="3489" y="1165"/>
                <a:ext cx="414" cy="287"/>
              </a:xfrm>
              <a:custGeom>
                <a:avLst/>
                <a:gdLst>
                  <a:gd name="T0" fmla="*/ 407 w 414"/>
                  <a:gd name="T1" fmla="*/ 260 h 287"/>
                  <a:gd name="T2" fmla="*/ 213 w 414"/>
                  <a:gd name="T3" fmla="*/ 124 h 287"/>
                  <a:gd name="T4" fmla="*/ 112 w 414"/>
                  <a:gd name="T5" fmla="*/ 62 h 287"/>
                  <a:gd name="T6" fmla="*/ 12 w 414"/>
                  <a:gd name="T7" fmla="*/ 0 h 287"/>
                  <a:gd name="T8" fmla="*/ 0 w 414"/>
                  <a:gd name="T9" fmla="*/ 20 h 287"/>
                  <a:gd name="T10" fmla="*/ 101 w 414"/>
                  <a:gd name="T11" fmla="*/ 82 h 287"/>
                  <a:gd name="T12" fmla="*/ 201 w 414"/>
                  <a:gd name="T13" fmla="*/ 144 h 287"/>
                  <a:gd name="T14" fmla="*/ 403 w 414"/>
                  <a:gd name="T15" fmla="*/ 287 h 287"/>
                  <a:gd name="T16" fmla="*/ 414 w 414"/>
                  <a:gd name="T17" fmla="*/ 268 h 287"/>
                  <a:gd name="T18" fmla="*/ 407 w 414"/>
                  <a:gd name="T19" fmla="*/ 26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287">
                    <a:moveTo>
                      <a:pt x="407" y="260"/>
                    </a:moveTo>
                    <a:lnTo>
                      <a:pt x="213" y="124"/>
                    </a:lnTo>
                    <a:lnTo>
                      <a:pt x="112" y="62"/>
                    </a:lnTo>
                    <a:lnTo>
                      <a:pt x="12" y="0"/>
                    </a:lnTo>
                    <a:lnTo>
                      <a:pt x="0" y="20"/>
                    </a:lnTo>
                    <a:lnTo>
                      <a:pt x="101" y="82"/>
                    </a:lnTo>
                    <a:lnTo>
                      <a:pt x="201" y="144"/>
                    </a:lnTo>
                    <a:lnTo>
                      <a:pt x="403" y="287"/>
                    </a:lnTo>
                    <a:lnTo>
                      <a:pt x="414" y="268"/>
                    </a:lnTo>
                    <a:lnTo>
                      <a:pt x="407" y="26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0" name="Freeform 62"/>
              <p:cNvSpPr>
                <a:spLocks/>
              </p:cNvSpPr>
              <p:nvPr/>
            </p:nvSpPr>
            <p:spPr bwMode="auto">
              <a:xfrm>
                <a:off x="3144" y="994"/>
                <a:ext cx="376" cy="202"/>
              </a:xfrm>
              <a:custGeom>
                <a:avLst/>
                <a:gdLst>
                  <a:gd name="T0" fmla="*/ 364 w 376"/>
                  <a:gd name="T1" fmla="*/ 179 h 202"/>
                  <a:gd name="T2" fmla="*/ 275 w 376"/>
                  <a:gd name="T3" fmla="*/ 121 h 202"/>
                  <a:gd name="T4" fmla="*/ 190 w 376"/>
                  <a:gd name="T5" fmla="*/ 78 h 202"/>
                  <a:gd name="T6" fmla="*/ 109 w 376"/>
                  <a:gd name="T7" fmla="*/ 39 h 202"/>
                  <a:gd name="T8" fmla="*/ 8 w 376"/>
                  <a:gd name="T9" fmla="*/ 0 h 202"/>
                  <a:gd name="T10" fmla="*/ 0 w 376"/>
                  <a:gd name="T11" fmla="*/ 20 h 202"/>
                  <a:gd name="T12" fmla="*/ 101 w 376"/>
                  <a:gd name="T13" fmla="*/ 63 h 202"/>
                  <a:gd name="T14" fmla="*/ 182 w 376"/>
                  <a:gd name="T15" fmla="*/ 97 h 202"/>
                  <a:gd name="T16" fmla="*/ 264 w 376"/>
                  <a:gd name="T17" fmla="*/ 144 h 202"/>
                  <a:gd name="T18" fmla="*/ 364 w 376"/>
                  <a:gd name="T19" fmla="*/ 202 h 202"/>
                  <a:gd name="T20" fmla="*/ 376 w 376"/>
                  <a:gd name="T21" fmla="*/ 183 h 202"/>
                  <a:gd name="T22" fmla="*/ 364 w 376"/>
                  <a:gd name="T23" fmla="*/ 17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6" h="202">
                    <a:moveTo>
                      <a:pt x="364" y="179"/>
                    </a:moveTo>
                    <a:lnTo>
                      <a:pt x="275" y="121"/>
                    </a:lnTo>
                    <a:lnTo>
                      <a:pt x="190" y="78"/>
                    </a:lnTo>
                    <a:lnTo>
                      <a:pt x="109" y="39"/>
                    </a:lnTo>
                    <a:lnTo>
                      <a:pt x="8" y="0"/>
                    </a:lnTo>
                    <a:lnTo>
                      <a:pt x="0" y="20"/>
                    </a:lnTo>
                    <a:lnTo>
                      <a:pt x="101" y="63"/>
                    </a:lnTo>
                    <a:lnTo>
                      <a:pt x="182" y="97"/>
                    </a:lnTo>
                    <a:lnTo>
                      <a:pt x="264" y="144"/>
                    </a:lnTo>
                    <a:lnTo>
                      <a:pt x="364" y="202"/>
                    </a:lnTo>
                    <a:lnTo>
                      <a:pt x="376" y="183"/>
                    </a:lnTo>
                    <a:lnTo>
                      <a:pt x="364" y="179"/>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1" name="Freeform 63"/>
              <p:cNvSpPr>
                <a:spLocks/>
              </p:cNvSpPr>
              <p:nvPr/>
            </p:nvSpPr>
            <p:spPr bwMode="auto">
              <a:xfrm>
                <a:off x="4229" y="1937"/>
                <a:ext cx="414" cy="407"/>
              </a:xfrm>
              <a:custGeom>
                <a:avLst/>
                <a:gdLst>
                  <a:gd name="T0" fmla="*/ 406 w 414"/>
                  <a:gd name="T1" fmla="*/ 384 h 407"/>
                  <a:gd name="T2" fmla="*/ 217 w 414"/>
                  <a:gd name="T3" fmla="*/ 190 h 407"/>
                  <a:gd name="T4" fmla="*/ 15 w 414"/>
                  <a:gd name="T5" fmla="*/ 0 h 407"/>
                  <a:gd name="T6" fmla="*/ 0 w 414"/>
                  <a:gd name="T7" fmla="*/ 19 h 407"/>
                  <a:gd name="T8" fmla="*/ 197 w 414"/>
                  <a:gd name="T9" fmla="*/ 210 h 407"/>
                  <a:gd name="T10" fmla="*/ 399 w 414"/>
                  <a:gd name="T11" fmla="*/ 407 h 407"/>
                  <a:gd name="T12" fmla="*/ 414 w 414"/>
                  <a:gd name="T13" fmla="*/ 392 h 407"/>
                  <a:gd name="T14" fmla="*/ 406 w 414"/>
                  <a:gd name="T15" fmla="*/ 384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07">
                    <a:moveTo>
                      <a:pt x="406" y="384"/>
                    </a:moveTo>
                    <a:lnTo>
                      <a:pt x="217" y="190"/>
                    </a:lnTo>
                    <a:lnTo>
                      <a:pt x="15" y="0"/>
                    </a:lnTo>
                    <a:lnTo>
                      <a:pt x="0" y="19"/>
                    </a:lnTo>
                    <a:lnTo>
                      <a:pt x="197" y="210"/>
                    </a:lnTo>
                    <a:lnTo>
                      <a:pt x="399" y="407"/>
                    </a:lnTo>
                    <a:lnTo>
                      <a:pt x="414" y="392"/>
                    </a:lnTo>
                    <a:lnTo>
                      <a:pt x="406" y="384"/>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2" name="Freeform 64"/>
              <p:cNvSpPr>
                <a:spLocks/>
              </p:cNvSpPr>
              <p:nvPr/>
            </p:nvSpPr>
            <p:spPr bwMode="auto">
              <a:xfrm>
                <a:off x="3872" y="1603"/>
                <a:ext cx="388" cy="369"/>
              </a:xfrm>
              <a:custGeom>
                <a:avLst/>
                <a:gdLst>
                  <a:gd name="T0" fmla="*/ 380 w 388"/>
                  <a:gd name="T1" fmla="*/ 346 h 369"/>
                  <a:gd name="T2" fmla="*/ 198 w 388"/>
                  <a:gd name="T3" fmla="*/ 171 h 369"/>
                  <a:gd name="T4" fmla="*/ 16 w 388"/>
                  <a:gd name="T5" fmla="*/ 0 h 369"/>
                  <a:gd name="T6" fmla="*/ 0 w 388"/>
                  <a:gd name="T7" fmla="*/ 16 h 369"/>
                  <a:gd name="T8" fmla="*/ 182 w 388"/>
                  <a:gd name="T9" fmla="*/ 187 h 369"/>
                  <a:gd name="T10" fmla="*/ 372 w 388"/>
                  <a:gd name="T11" fmla="*/ 369 h 369"/>
                  <a:gd name="T12" fmla="*/ 388 w 388"/>
                  <a:gd name="T13" fmla="*/ 353 h 369"/>
                  <a:gd name="T14" fmla="*/ 380 w 388"/>
                  <a:gd name="T15" fmla="*/ 346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369">
                    <a:moveTo>
                      <a:pt x="380" y="346"/>
                    </a:moveTo>
                    <a:lnTo>
                      <a:pt x="198" y="171"/>
                    </a:lnTo>
                    <a:lnTo>
                      <a:pt x="16" y="0"/>
                    </a:lnTo>
                    <a:lnTo>
                      <a:pt x="0" y="16"/>
                    </a:lnTo>
                    <a:lnTo>
                      <a:pt x="182" y="187"/>
                    </a:lnTo>
                    <a:lnTo>
                      <a:pt x="372" y="369"/>
                    </a:lnTo>
                    <a:lnTo>
                      <a:pt x="388" y="353"/>
                    </a:lnTo>
                    <a:lnTo>
                      <a:pt x="380" y="346"/>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3" name="Freeform 65"/>
              <p:cNvSpPr>
                <a:spLocks/>
              </p:cNvSpPr>
              <p:nvPr/>
            </p:nvSpPr>
            <p:spPr bwMode="auto">
              <a:xfrm>
                <a:off x="3485" y="1239"/>
                <a:ext cx="418" cy="396"/>
              </a:xfrm>
              <a:custGeom>
                <a:avLst/>
                <a:gdLst>
                  <a:gd name="T0" fmla="*/ 411 w 418"/>
                  <a:gd name="T1" fmla="*/ 372 h 396"/>
                  <a:gd name="T2" fmla="*/ 322 w 418"/>
                  <a:gd name="T3" fmla="*/ 279 h 396"/>
                  <a:gd name="T4" fmla="*/ 217 w 418"/>
                  <a:gd name="T5" fmla="*/ 178 h 396"/>
                  <a:gd name="T6" fmla="*/ 116 w 418"/>
                  <a:gd name="T7" fmla="*/ 89 h 396"/>
                  <a:gd name="T8" fmla="*/ 16 w 418"/>
                  <a:gd name="T9" fmla="*/ 0 h 396"/>
                  <a:gd name="T10" fmla="*/ 0 w 418"/>
                  <a:gd name="T11" fmla="*/ 15 h 396"/>
                  <a:gd name="T12" fmla="*/ 101 w 418"/>
                  <a:gd name="T13" fmla="*/ 105 h 396"/>
                  <a:gd name="T14" fmla="*/ 202 w 418"/>
                  <a:gd name="T15" fmla="*/ 198 h 396"/>
                  <a:gd name="T16" fmla="*/ 302 w 418"/>
                  <a:gd name="T17" fmla="*/ 295 h 396"/>
                  <a:gd name="T18" fmla="*/ 403 w 418"/>
                  <a:gd name="T19" fmla="*/ 396 h 396"/>
                  <a:gd name="T20" fmla="*/ 418 w 418"/>
                  <a:gd name="T21" fmla="*/ 380 h 396"/>
                  <a:gd name="T22" fmla="*/ 411 w 418"/>
                  <a:gd name="T23" fmla="*/ 37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396">
                    <a:moveTo>
                      <a:pt x="411" y="372"/>
                    </a:moveTo>
                    <a:lnTo>
                      <a:pt x="322" y="279"/>
                    </a:lnTo>
                    <a:lnTo>
                      <a:pt x="217" y="178"/>
                    </a:lnTo>
                    <a:lnTo>
                      <a:pt x="116" y="89"/>
                    </a:lnTo>
                    <a:lnTo>
                      <a:pt x="16" y="0"/>
                    </a:lnTo>
                    <a:lnTo>
                      <a:pt x="0" y="15"/>
                    </a:lnTo>
                    <a:lnTo>
                      <a:pt x="101" y="105"/>
                    </a:lnTo>
                    <a:lnTo>
                      <a:pt x="202" y="198"/>
                    </a:lnTo>
                    <a:lnTo>
                      <a:pt x="302" y="295"/>
                    </a:lnTo>
                    <a:lnTo>
                      <a:pt x="403" y="396"/>
                    </a:lnTo>
                    <a:lnTo>
                      <a:pt x="418" y="380"/>
                    </a:lnTo>
                    <a:lnTo>
                      <a:pt x="411" y="372"/>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4" name="Freeform 66"/>
              <p:cNvSpPr>
                <a:spLocks/>
              </p:cNvSpPr>
              <p:nvPr/>
            </p:nvSpPr>
            <p:spPr bwMode="auto">
              <a:xfrm>
                <a:off x="3144" y="991"/>
                <a:ext cx="376" cy="279"/>
              </a:xfrm>
              <a:custGeom>
                <a:avLst/>
                <a:gdLst>
                  <a:gd name="T0" fmla="*/ 364 w 376"/>
                  <a:gd name="T1" fmla="*/ 256 h 279"/>
                  <a:gd name="T2" fmla="*/ 275 w 376"/>
                  <a:gd name="T3" fmla="*/ 182 h 279"/>
                  <a:gd name="T4" fmla="*/ 194 w 376"/>
                  <a:gd name="T5" fmla="*/ 116 h 279"/>
                  <a:gd name="T6" fmla="*/ 113 w 376"/>
                  <a:gd name="T7" fmla="*/ 54 h 279"/>
                  <a:gd name="T8" fmla="*/ 8 w 376"/>
                  <a:gd name="T9" fmla="*/ 0 h 279"/>
                  <a:gd name="T10" fmla="*/ 0 w 376"/>
                  <a:gd name="T11" fmla="*/ 23 h 279"/>
                  <a:gd name="T12" fmla="*/ 101 w 376"/>
                  <a:gd name="T13" fmla="*/ 73 h 279"/>
                  <a:gd name="T14" fmla="*/ 179 w 376"/>
                  <a:gd name="T15" fmla="*/ 135 h 279"/>
                  <a:gd name="T16" fmla="*/ 260 w 376"/>
                  <a:gd name="T17" fmla="*/ 197 h 279"/>
                  <a:gd name="T18" fmla="*/ 361 w 376"/>
                  <a:gd name="T19" fmla="*/ 279 h 279"/>
                  <a:gd name="T20" fmla="*/ 376 w 376"/>
                  <a:gd name="T21" fmla="*/ 259 h 279"/>
                  <a:gd name="T22" fmla="*/ 364 w 376"/>
                  <a:gd name="T23" fmla="*/ 25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6" h="279">
                    <a:moveTo>
                      <a:pt x="364" y="256"/>
                    </a:moveTo>
                    <a:lnTo>
                      <a:pt x="275" y="182"/>
                    </a:lnTo>
                    <a:lnTo>
                      <a:pt x="194" y="116"/>
                    </a:lnTo>
                    <a:lnTo>
                      <a:pt x="113" y="54"/>
                    </a:lnTo>
                    <a:lnTo>
                      <a:pt x="8" y="0"/>
                    </a:lnTo>
                    <a:lnTo>
                      <a:pt x="0" y="23"/>
                    </a:lnTo>
                    <a:lnTo>
                      <a:pt x="101" y="73"/>
                    </a:lnTo>
                    <a:lnTo>
                      <a:pt x="179" y="135"/>
                    </a:lnTo>
                    <a:lnTo>
                      <a:pt x="260" y="197"/>
                    </a:lnTo>
                    <a:lnTo>
                      <a:pt x="361" y="279"/>
                    </a:lnTo>
                    <a:lnTo>
                      <a:pt x="376" y="259"/>
                    </a:lnTo>
                    <a:lnTo>
                      <a:pt x="364" y="256"/>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5" name="Freeform 67"/>
              <p:cNvSpPr>
                <a:spLocks/>
              </p:cNvSpPr>
              <p:nvPr/>
            </p:nvSpPr>
            <p:spPr bwMode="auto">
              <a:xfrm>
                <a:off x="4229" y="2469"/>
                <a:ext cx="414" cy="597"/>
              </a:xfrm>
              <a:custGeom>
                <a:avLst/>
                <a:gdLst>
                  <a:gd name="T0" fmla="*/ 410 w 414"/>
                  <a:gd name="T1" fmla="*/ 574 h 597"/>
                  <a:gd name="T2" fmla="*/ 217 w 414"/>
                  <a:gd name="T3" fmla="*/ 290 h 597"/>
                  <a:gd name="T4" fmla="*/ 116 w 414"/>
                  <a:gd name="T5" fmla="*/ 143 h 597"/>
                  <a:gd name="T6" fmla="*/ 19 w 414"/>
                  <a:gd name="T7" fmla="*/ 0 h 597"/>
                  <a:gd name="T8" fmla="*/ 0 w 414"/>
                  <a:gd name="T9" fmla="*/ 11 h 597"/>
                  <a:gd name="T10" fmla="*/ 97 w 414"/>
                  <a:gd name="T11" fmla="*/ 159 h 597"/>
                  <a:gd name="T12" fmla="*/ 197 w 414"/>
                  <a:gd name="T13" fmla="*/ 302 h 597"/>
                  <a:gd name="T14" fmla="*/ 395 w 414"/>
                  <a:gd name="T15" fmla="*/ 597 h 597"/>
                  <a:gd name="T16" fmla="*/ 414 w 414"/>
                  <a:gd name="T17" fmla="*/ 581 h 597"/>
                  <a:gd name="T18" fmla="*/ 410 w 414"/>
                  <a:gd name="T19" fmla="*/ 57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597">
                    <a:moveTo>
                      <a:pt x="410" y="574"/>
                    </a:moveTo>
                    <a:lnTo>
                      <a:pt x="217" y="290"/>
                    </a:lnTo>
                    <a:lnTo>
                      <a:pt x="116" y="143"/>
                    </a:lnTo>
                    <a:lnTo>
                      <a:pt x="19" y="0"/>
                    </a:lnTo>
                    <a:lnTo>
                      <a:pt x="0" y="11"/>
                    </a:lnTo>
                    <a:lnTo>
                      <a:pt x="97" y="159"/>
                    </a:lnTo>
                    <a:lnTo>
                      <a:pt x="197" y="302"/>
                    </a:lnTo>
                    <a:lnTo>
                      <a:pt x="395" y="597"/>
                    </a:lnTo>
                    <a:lnTo>
                      <a:pt x="414" y="581"/>
                    </a:lnTo>
                    <a:lnTo>
                      <a:pt x="410" y="574"/>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6" name="Freeform 68"/>
              <p:cNvSpPr>
                <a:spLocks/>
              </p:cNvSpPr>
              <p:nvPr/>
            </p:nvSpPr>
            <p:spPr bwMode="auto">
              <a:xfrm>
                <a:off x="3872" y="1956"/>
                <a:ext cx="388" cy="544"/>
              </a:xfrm>
              <a:custGeom>
                <a:avLst/>
                <a:gdLst>
                  <a:gd name="T0" fmla="*/ 380 w 388"/>
                  <a:gd name="T1" fmla="*/ 520 h 544"/>
                  <a:gd name="T2" fmla="*/ 291 w 388"/>
                  <a:gd name="T3" fmla="*/ 392 h 544"/>
                  <a:gd name="T4" fmla="*/ 198 w 388"/>
                  <a:gd name="T5" fmla="*/ 264 h 544"/>
                  <a:gd name="T6" fmla="*/ 117 w 388"/>
                  <a:gd name="T7" fmla="*/ 140 h 544"/>
                  <a:gd name="T8" fmla="*/ 20 w 388"/>
                  <a:gd name="T9" fmla="*/ 0 h 544"/>
                  <a:gd name="T10" fmla="*/ 0 w 388"/>
                  <a:gd name="T11" fmla="*/ 16 h 544"/>
                  <a:gd name="T12" fmla="*/ 97 w 388"/>
                  <a:gd name="T13" fmla="*/ 152 h 544"/>
                  <a:gd name="T14" fmla="*/ 179 w 388"/>
                  <a:gd name="T15" fmla="*/ 280 h 544"/>
                  <a:gd name="T16" fmla="*/ 272 w 388"/>
                  <a:gd name="T17" fmla="*/ 408 h 544"/>
                  <a:gd name="T18" fmla="*/ 368 w 388"/>
                  <a:gd name="T19" fmla="*/ 544 h 544"/>
                  <a:gd name="T20" fmla="*/ 388 w 388"/>
                  <a:gd name="T21" fmla="*/ 532 h 544"/>
                  <a:gd name="T22" fmla="*/ 380 w 388"/>
                  <a:gd name="T23" fmla="*/ 52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8" h="544">
                    <a:moveTo>
                      <a:pt x="380" y="520"/>
                    </a:moveTo>
                    <a:lnTo>
                      <a:pt x="291" y="392"/>
                    </a:lnTo>
                    <a:lnTo>
                      <a:pt x="198" y="264"/>
                    </a:lnTo>
                    <a:lnTo>
                      <a:pt x="117" y="140"/>
                    </a:lnTo>
                    <a:lnTo>
                      <a:pt x="20" y="0"/>
                    </a:lnTo>
                    <a:lnTo>
                      <a:pt x="0" y="16"/>
                    </a:lnTo>
                    <a:lnTo>
                      <a:pt x="97" y="152"/>
                    </a:lnTo>
                    <a:lnTo>
                      <a:pt x="179" y="280"/>
                    </a:lnTo>
                    <a:lnTo>
                      <a:pt x="272" y="408"/>
                    </a:lnTo>
                    <a:lnTo>
                      <a:pt x="368" y="544"/>
                    </a:lnTo>
                    <a:lnTo>
                      <a:pt x="388" y="532"/>
                    </a:lnTo>
                    <a:lnTo>
                      <a:pt x="380" y="520"/>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7" name="Freeform 69"/>
              <p:cNvSpPr>
                <a:spLocks/>
              </p:cNvSpPr>
              <p:nvPr/>
            </p:nvSpPr>
            <p:spPr bwMode="auto">
              <a:xfrm>
                <a:off x="3485" y="1402"/>
                <a:ext cx="418" cy="589"/>
              </a:xfrm>
              <a:custGeom>
                <a:avLst/>
                <a:gdLst>
                  <a:gd name="T0" fmla="*/ 415 w 418"/>
                  <a:gd name="T1" fmla="*/ 566 h 589"/>
                  <a:gd name="T2" fmla="*/ 322 w 418"/>
                  <a:gd name="T3" fmla="*/ 426 h 589"/>
                  <a:gd name="T4" fmla="*/ 221 w 418"/>
                  <a:gd name="T5" fmla="*/ 283 h 589"/>
                  <a:gd name="T6" fmla="*/ 120 w 418"/>
                  <a:gd name="T7" fmla="*/ 136 h 589"/>
                  <a:gd name="T8" fmla="*/ 20 w 418"/>
                  <a:gd name="T9" fmla="*/ 0 h 589"/>
                  <a:gd name="T10" fmla="*/ 0 w 418"/>
                  <a:gd name="T11" fmla="*/ 11 h 589"/>
                  <a:gd name="T12" fmla="*/ 101 w 418"/>
                  <a:gd name="T13" fmla="*/ 151 h 589"/>
                  <a:gd name="T14" fmla="*/ 202 w 418"/>
                  <a:gd name="T15" fmla="*/ 295 h 589"/>
                  <a:gd name="T16" fmla="*/ 302 w 418"/>
                  <a:gd name="T17" fmla="*/ 442 h 589"/>
                  <a:gd name="T18" fmla="*/ 399 w 418"/>
                  <a:gd name="T19" fmla="*/ 589 h 589"/>
                  <a:gd name="T20" fmla="*/ 418 w 418"/>
                  <a:gd name="T21" fmla="*/ 574 h 589"/>
                  <a:gd name="T22" fmla="*/ 415 w 418"/>
                  <a:gd name="T23" fmla="*/ 566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589">
                    <a:moveTo>
                      <a:pt x="415" y="566"/>
                    </a:moveTo>
                    <a:lnTo>
                      <a:pt x="322" y="426"/>
                    </a:lnTo>
                    <a:lnTo>
                      <a:pt x="221" y="283"/>
                    </a:lnTo>
                    <a:lnTo>
                      <a:pt x="120" y="136"/>
                    </a:lnTo>
                    <a:lnTo>
                      <a:pt x="20" y="0"/>
                    </a:lnTo>
                    <a:lnTo>
                      <a:pt x="0" y="11"/>
                    </a:lnTo>
                    <a:lnTo>
                      <a:pt x="101" y="151"/>
                    </a:lnTo>
                    <a:lnTo>
                      <a:pt x="202" y="295"/>
                    </a:lnTo>
                    <a:lnTo>
                      <a:pt x="302" y="442"/>
                    </a:lnTo>
                    <a:lnTo>
                      <a:pt x="399" y="589"/>
                    </a:lnTo>
                    <a:lnTo>
                      <a:pt x="418" y="574"/>
                    </a:lnTo>
                    <a:lnTo>
                      <a:pt x="415" y="566"/>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8" name="Freeform 70"/>
              <p:cNvSpPr>
                <a:spLocks/>
              </p:cNvSpPr>
              <p:nvPr/>
            </p:nvSpPr>
            <p:spPr bwMode="auto">
              <a:xfrm>
                <a:off x="3141" y="991"/>
                <a:ext cx="379" cy="442"/>
              </a:xfrm>
              <a:custGeom>
                <a:avLst/>
                <a:gdLst>
                  <a:gd name="T0" fmla="*/ 371 w 379"/>
                  <a:gd name="T1" fmla="*/ 419 h 442"/>
                  <a:gd name="T2" fmla="*/ 278 w 379"/>
                  <a:gd name="T3" fmla="*/ 302 h 442"/>
                  <a:gd name="T4" fmla="*/ 197 w 379"/>
                  <a:gd name="T5" fmla="*/ 182 h 442"/>
                  <a:gd name="T6" fmla="*/ 116 w 379"/>
                  <a:gd name="T7" fmla="*/ 89 h 442"/>
                  <a:gd name="T8" fmla="*/ 65 w 379"/>
                  <a:gd name="T9" fmla="*/ 46 h 442"/>
                  <a:gd name="T10" fmla="*/ 15 w 379"/>
                  <a:gd name="T11" fmla="*/ 0 h 442"/>
                  <a:gd name="T12" fmla="*/ 0 w 379"/>
                  <a:gd name="T13" fmla="*/ 19 h 442"/>
                  <a:gd name="T14" fmla="*/ 50 w 379"/>
                  <a:gd name="T15" fmla="*/ 62 h 442"/>
                  <a:gd name="T16" fmla="*/ 100 w 379"/>
                  <a:gd name="T17" fmla="*/ 108 h 442"/>
                  <a:gd name="T18" fmla="*/ 182 w 379"/>
                  <a:gd name="T19" fmla="*/ 197 h 442"/>
                  <a:gd name="T20" fmla="*/ 263 w 379"/>
                  <a:gd name="T21" fmla="*/ 314 h 442"/>
                  <a:gd name="T22" fmla="*/ 360 w 379"/>
                  <a:gd name="T23" fmla="*/ 442 h 442"/>
                  <a:gd name="T24" fmla="*/ 379 w 379"/>
                  <a:gd name="T25" fmla="*/ 430 h 442"/>
                  <a:gd name="T26" fmla="*/ 371 w 379"/>
                  <a:gd name="T27" fmla="*/ 41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442">
                    <a:moveTo>
                      <a:pt x="371" y="419"/>
                    </a:moveTo>
                    <a:lnTo>
                      <a:pt x="278" y="302"/>
                    </a:lnTo>
                    <a:lnTo>
                      <a:pt x="197" y="182"/>
                    </a:lnTo>
                    <a:lnTo>
                      <a:pt x="116" y="89"/>
                    </a:lnTo>
                    <a:lnTo>
                      <a:pt x="65" y="46"/>
                    </a:lnTo>
                    <a:lnTo>
                      <a:pt x="15" y="0"/>
                    </a:lnTo>
                    <a:lnTo>
                      <a:pt x="0" y="19"/>
                    </a:lnTo>
                    <a:lnTo>
                      <a:pt x="50" y="62"/>
                    </a:lnTo>
                    <a:lnTo>
                      <a:pt x="100" y="108"/>
                    </a:lnTo>
                    <a:lnTo>
                      <a:pt x="182" y="197"/>
                    </a:lnTo>
                    <a:lnTo>
                      <a:pt x="263" y="314"/>
                    </a:lnTo>
                    <a:lnTo>
                      <a:pt x="360" y="442"/>
                    </a:lnTo>
                    <a:lnTo>
                      <a:pt x="379" y="430"/>
                    </a:lnTo>
                    <a:lnTo>
                      <a:pt x="371" y="419"/>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19" name="Freeform 71"/>
              <p:cNvSpPr>
                <a:spLocks/>
              </p:cNvSpPr>
              <p:nvPr/>
            </p:nvSpPr>
            <p:spPr bwMode="auto">
              <a:xfrm>
                <a:off x="3872" y="2670"/>
                <a:ext cx="326" cy="741"/>
              </a:xfrm>
              <a:custGeom>
                <a:avLst/>
                <a:gdLst>
                  <a:gd name="T0" fmla="*/ 322 w 326"/>
                  <a:gd name="T1" fmla="*/ 722 h 741"/>
                  <a:gd name="T2" fmla="*/ 291 w 326"/>
                  <a:gd name="T3" fmla="*/ 648 h 741"/>
                  <a:gd name="T4" fmla="*/ 198 w 326"/>
                  <a:gd name="T5" fmla="*/ 439 h 741"/>
                  <a:gd name="T6" fmla="*/ 117 w 326"/>
                  <a:gd name="T7" fmla="*/ 229 h 741"/>
                  <a:gd name="T8" fmla="*/ 24 w 326"/>
                  <a:gd name="T9" fmla="*/ 0 h 741"/>
                  <a:gd name="T10" fmla="*/ 0 w 326"/>
                  <a:gd name="T11" fmla="*/ 8 h 741"/>
                  <a:gd name="T12" fmla="*/ 97 w 326"/>
                  <a:gd name="T13" fmla="*/ 237 h 741"/>
                  <a:gd name="T14" fmla="*/ 179 w 326"/>
                  <a:gd name="T15" fmla="*/ 446 h 741"/>
                  <a:gd name="T16" fmla="*/ 268 w 326"/>
                  <a:gd name="T17" fmla="*/ 656 h 741"/>
                  <a:gd name="T18" fmla="*/ 303 w 326"/>
                  <a:gd name="T19" fmla="*/ 741 h 741"/>
                  <a:gd name="T20" fmla="*/ 326 w 326"/>
                  <a:gd name="T21" fmla="*/ 733 h 741"/>
                  <a:gd name="T22" fmla="*/ 322 w 326"/>
                  <a:gd name="T23"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741">
                    <a:moveTo>
                      <a:pt x="322" y="722"/>
                    </a:moveTo>
                    <a:lnTo>
                      <a:pt x="291" y="648"/>
                    </a:lnTo>
                    <a:lnTo>
                      <a:pt x="198" y="439"/>
                    </a:lnTo>
                    <a:lnTo>
                      <a:pt x="117" y="229"/>
                    </a:lnTo>
                    <a:lnTo>
                      <a:pt x="24" y="0"/>
                    </a:lnTo>
                    <a:lnTo>
                      <a:pt x="0" y="8"/>
                    </a:lnTo>
                    <a:lnTo>
                      <a:pt x="97" y="237"/>
                    </a:lnTo>
                    <a:lnTo>
                      <a:pt x="179" y="446"/>
                    </a:lnTo>
                    <a:lnTo>
                      <a:pt x="268" y="656"/>
                    </a:lnTo>
                    <a:lnTo>
                      <a:pt x="303" y="741"/>
                    </a:lnTo>
                    <a:lnTo>
                      <a:pt x="326" y="733"/>
                    </a:lnTo>
                    <a:lnTo>
                      <a:pt x="322" y="722"/>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0" name="Freeform 72"/>
              <p:cNvSpPr>
                <a:spLocks/>
              </p:cNvSpPr>
              <p:nvPr/>
            </p:nvSpPr>
            <p:spPr bwMode="auto">
              <a:xfrm>
                <a:off x="3489" y="1739"/>
                <a:ext cx="414" cy="958"/>
              </a:xfrm>
              <a:custGeom>
                <a:avLst/>
                <a:gdLst>
                  <a:gd name="T0" fmla="*/ 411 w 414"/>
                  <a:gd name="T1" fmla="*/ 939 h 958"/>
                  <a:gd name="T2" fmla="*/ 318 w 414"/>
                  <a:gd name="T3" fmla="*/ 714 h 958"/>
                  <a:gd name="T4" fmla="*/ 217 w 414"/>
                  <a:gd name="T5" fmla="*/ 466 h 958"/>
                  <a:gd name="T6" fmla="*/ 116 w 414"/>
                  <a:gd name="T7" fmla="*/ 229 h 958"/>
                  <a:gd name="T8" fmla="*/ 74 w 414"/>
                  <a:gd name="T9" fmla="*/ 120 h 958"/>
                  <a:gd name="T10" fmla="*/ 19 w 414"/>
                  <a:gd name="T11" fmla="*/ 0 h 958"/>
                  <a:gd name="T12" fmla="*/ 0 w 414"/>
                  <a:gd name="T13" fmla="*/ 12 h 958"/>
                  <a:gd name="T14" fmla="*/ 54 w 414"/>
                  <a:gd name="T15" fmla="*/ 128 h 958"/>
                  <a:gd name="T16" fmla="*/ 93 w 414"/>
                  <a:gd name="T17" fmla="*/ 237 h 958"/>
                  <a:gd name="T18" fmla="*/ 198 w 414"/>
                  <a:gd name="T19" fmla="*/ 477 h 958"/>
                  <a:gd name="T20" fmla="*/ 298 w 414"/>
                  <a:gd name="T21" fmla="*/ 722 h 958"/>
                  <a:gd name="T22" fmla="*/ 391 w 414"/>
                  <a:gd name="T23" fmla="*/ 958 h 958"/>
                  <a:gd name="T24" fmla="*/ 414 w 414"/>
                  <a:gd name="T25" fmla="*/ 951 h 958"/>
                  <a:gd name="T26" fmla="*/ 411 w 414"/>
                  <a:gd name="T27" fmla="*/ 939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958">
                    <a:moveTo>
                      <a:pt x="411" y="939"/>
                    </a:moveTo>
                    <a:lnTo>
                      <a:pt x="318" y="714"/>
                    </a:lnTo>
                    <a:lnTo>
                      <a:pt x="217" y="466"/>
                    </a:lnTo>
                    <a:lnTo>
                      <a:pt x="116" y="229"/>
                    </a:lnTo>
                    <a:lnTo>
                      <a:pt x="74" y="120"/>
                    </a:lnTo>
                    <a:lnTo>
                      <a:pt x="19" y="0"/>
                    </a:lnTo>
                    <a:lnTo>
                      <a:pt x="0" y="12"/>
                    </a:lnTo>
                    <a:lnTo>
                      <a:pt x="54" y="128"/>
                    </a:lnTo>
                    <a:lnTo>
                      <a:pt x="93" y="237"/>
                    </a:lnTo>
                    <a:lnTo>
                      <a:pt x="198" y="477"/>
                    </a:lnTo>
                    <a:lnTo>
                      <a:pt x="298" y="722"/>
                    </a:lnTo>
                    <a:lnTo>
                      <a:pt x="391" y="958"/>
                    </a:lnTo>
                    <a:lnTo>
                      <a:pt x="414" y="951"/>
                    </a:lnTo>
                    <a:lnTo>
                      <a:pt x="411" y="939"/>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1" name="Freeform 73"/>
              <p:cNvSpPr>
                <a:spLocks/>
              </p:cNvSpPr>
              <p:nvPr/>
            </p:nvSpPr>
            <p:spPr bwMode="auto">
              <a:xfrm>
                <a:off x="3141" y="991"/>
                <a:ext cx="379" cy="779"/>
              </a:xfrm>
              <a:custGeom>
                <a:avLst/>
                <a:gdLst>
                  <a:gd name="T0" fmla="*/ 371 w 379"/>
                  <a:gd name="T1" fmla="*/ 760 h 779"/>
                  <a:gd name="T2" fmla="*/ 282 w 379"/>
                  <a:gd name="T3" fmla="*/ 543 h 779"/>
                  <a:gd name="T4" fmla="*/ 201 w 379"/>
                  <a:gd name="T5" fmla="*/ 329 h 779"/>
                  <a:gd name="T6" fmla="*/ 158 w 379"/>
                  <a:gd name="T7" fmla="*/ 240 h 779"/>
                  <a:gd name="T8" fmla="*/ 120 w 379"/>
                  <a:gd name="T9" fmla="*/ 147 h 779"/>
                  <a:gd name="T10" fmla="*/ 69 w 379"/>
                  <a:gd name="T11" fmla="*/ 73 h 779"/>
                  <a:gd name="T12" fmla="*/ 23 w 379"/>
                  <a:gd name="T13" fmla="*/ 0 h 779"/>
                  <a:gd name="T14" fmla="*/ 0 w 379"/>
                  <a:gd name="T15" fmla="*/ 15 h 779"/>
                  <a:gd name="T16" fmla="*/ 50 w 379"/>
                  <a:gd name="T17" fmla="*/ 89 h 779"/>
                  <a:gd name="T18" fmla="*/ 100 w 379"/>
                  <a:gd name="T19" fmla="*/ 159 h 779"/>
                  <a:gd name="T20" fmla="*/ 139 w 379"/>
                  <a:gd name="T21" fmla="*/ 248 h 779"/>
                  <a:gd name="T22" fmla="*/ 178 w 379"/>
                  <a:gd name="T23" fmla="*/ 341 h 779"/>
                  <a:gd name="T24" fmla="*/ 259 w 379"/>
                  <a:gd name="T25" fmla="*/ 550 h 779"/>
                  <a:gd name="T26" fmla="*/ 356 w 379"/>
                  <a:gd name="T27" fmla="*/ 779 h 779"/>
                  <a:gd name="T28" fmla="*/ 379 w 379"/>
                  <a:gd name="T29" fmla="*/ 772 h 779"/>
                  <a:gd name="T30" fmla="*/ 371 w 379"/>
                  <a:gd name="T31" fmla="*/ 76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 h="779">
                    <a:moveTo>
                      <a:pt x="371" y="760"/>
                    </a:moveTo>
                    <a:lnTo>
                      <a:pt x="282" y="543"/>
                    </a:lnTo>
                    <a:lnTo>
                      <a:pt x="201" y="329"/>
                    </a:lnTo>
                    <a:lnTo>
                      <a:pt x="158" y="240"/>
                    </a:lnTo>
                    <a:lnTo>
                      <a:pt x="120" y="147"/>
                    </a:lnTo>
                    <a:lnTo>
                      <a:pt x="69" y="73"/>
                    </a:lnTo>
                    <a:lnTo>
                      <a:pt x="23" y="0"/>
                    </a:lnTo>
                    <a:lnTo>
                      <a:pt x="0" y="15"/>
                    </a:lnTo>
                    <a:lnTo>
                      <a:pt x="50" y="89"/>
                    </a:lnTo>
                    <a:lnTo>
                      <a:pt x="100" y="159"/>
                    </a:lnTo>
                    <a:lnTo>
                      <a:pt x="139" y="248"/>
                    </a:lnTo>
                    <a:lnTo>
                      <a:pt x="178" y="341"/>
                    </a:lnTo>
                    <a:lnTo>
                      <a:pt x="259" y="550"/>
                    </a:lnTo>
                    <a:lnTo>
                      <a:pt x="356" y="779"/>
                    </a:lnTo>
                    <a:lnTo>
                      <a:pt x="379" y="772"/>
                    </a:lnTo>
                    <a:lnTo>
                      <a:pt x="371" y="760"/>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2" name="Freeform 74"/>
              <p:cNvSpPr>
                <a:spLocks/>
              </p:cNvSpPr>
              <p:nvPr/>
            </p:nvSpPr>
            <p:spPr bwMode="auto">
              <a:xfrm>
                <a:off x="3454" y="1371"/>
                <a:ext cx="89" cy="85"/>
              </a:xfrm>
              <a:custGeom>
                <a:avLst/>
                <a:gdLst>
                  <a:gd name="T0" fmla="*/ 11 w 23"/>
                  <a:gd name="T1" fmla="*/ 22 h 22"/>
                  <a:gd name="T2" fmla="*/ 0 w 23"/>
                  <a:gd name="T3" fmla="*/ 11 h 22"/>
                  <a:gd name="T4" fmla="*/ 11 w 23"/>
                  <a:gd name="T5" fmla="*/ 0 h 22"/>
                  <a:gd name="T6" fmla="*/ 23 w 23"/>
                  <a:gd name="T7" fmla="*/ 11 h 22"/>
                </a:gdLst>
                <a:ahLst/>
                <a:cxnLst>
                  <a:cxn ang="0">
                    <a:pos x="T0" y="T1"/>
                  </a:cxn>
                  <a:cxn ang="0">
                    <a:pos x="T2" y="T3"/>
                  </a:cxn>
                  <a:cxn ang="0">
                    <a:pos x="T4" y="T5"/>
                  </a:cxn>
                  <a:cxn ang="0">
                    <a:pos x="T6" y="T7"/>
                  </a:cxn>
                </a:cxnLst>
                <a:rect l="0" t="0" r="r" b="b"/>
                <a:pathLst>
                  <a:path w="23" h="22">
                    <a:moveTo>
                      <a:pt x="11" y="22"/>
                    </a:moveTo>
                    <a:cubicBezTo>
                      <a:pt x="5" y="22"/>
                      <a:pt x="0" y="17"/>
                      <a:pt x="0" y="11"/>
                    </a:cubicBezTo>
                    <a:cubicBezTo>
                      <a:pt x="0" y="5"/>
                      <a:pt x="5" y="0"/>
                      <a:pt x="11" y="0"/>
                    </a:cubicBezTo>
                    <a:cubicBezTo>
                      <a:pt x="18" y="0"/>
                      <a:pt x="23" y="5"/>
                      <a:pt x="23" y="11"/>
                    </a:cubicBezTo>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3" name="Freeform 75"/>
              <p:cNvSpPr>
                <a:spLocks/>
              </p:cNvSpPr>
              <p:nvPr/>
            </p:nvSpPr>
            <p:spPr bwMode="auto">
              <a:xfrm>
                <a:off x="3446" y="1367"/>
                <a:ext cx="105" cy="93"/>
              </a:xfrm>
              <a:custGeom>
                <a:avLst/>
                <a:gdLst>
                  <a:gd name="T0" fmla="*/ 13 w 27"/>
                  <a:gd name="T1" fmla="*/ 21 h 24"/>
                  <a:gd name="T2" fmla="*/ 6 w 27"/>
                  <a:gd name="T3" fmla="*/ 18 h 24"/>
                  <a:gd name="T4" fmla="*/ 3 w 27"/>
                  <a:gd name="T5" fmla="*/ 12 h 24"/>
                  <a:gd name="T6" fmla="*/ 6 w 27"/>
                  <a:gd name="T7" fmla="*/ 6 h 24"/>
                  <a:gd name="T8" fmla="*/ 13 w 27"/>
                  <a:gd name="T9" fmla="*/ 3 h 24"/>
                  <a:gd name="T10" fmla="*/ 21 w 27"/>
                  <a:gd name="T11" fmla="*/ 6 h 24"/>
                  <a:gd name="T12" fmla="*/ 24 w 27"/>
                  <a:gd name="T13" fmla="*/ 12 h 24"/>
                  <a:gd name="T14" fmla="*/ 24 w 27"/>
                  <a:gd name="T15" fmla="*/ 13 h 24"/>
                  <a:gd name="T16" fmla="*/ 27 w 27"/>
                  <a:gd name="T17" fmla="*/ 13 h 24"/>
                  <a:gd name="T18" fmla="*/ 27 w 27"/>
                  <a:gd name="T19" fmla="*/ 12 h 24"/>
                  <a:gd name="T20" fmla="*/ 23 w 27"/>
                  <a:gd name="T21" fmla="*/ 3 h 24"/>
                  <a:gd name="T22" fmla="*/ 13 w 27"/>
                  <a:gd name="T23" fmla="*/ 0 h 24"/>
                  <a:gd name="T24" fmla="*/ 4 w 27"/>
                  <a:gd name="T25" fmla="*/ 3 h 24"/>
                  <a:gd name="T26" fmla="*/ 0 w 27"/>
                  <a:gd name="T27" fmla="*/ 12 h 24"/>
                  <a:gd name="T28" fmla="*/ 4 w 27"/>
                  <a:gd name="T29" fmla="*/ 21 h 24"/>
                  <a:gd name="T30" fmla="*/ 13 w 27"/>
                  <a:gd name="T31" fmla="*/ 24 h 24"/>
                  <a:gd name="T32" fmla="*/ 15 w 27"/>
                  <a:gd name="T33" fmla="*/ 24 h 24"/>
                  <a:gd name="T34" fmla="*/ 15 w 27"/>
                  <a:gd name="T35" fmla="*/ 21 h 24"/>
                  <a:gd name="T36" fmla="*/ 13 w 27"/>
                  <a:gd name="T3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4">
                    <a:moveTo>
                      <a:pt x="13" y="21"/>
                    </a:moveTo>
                    <a:cubicBezTo>
                      <a:pt x="10" y="21"/>
                      <a:pt x="8" y="20"/>
                      <a:pt x="6" y="18"/>
                    </a:cubicBezTo>
                    <a:cubicBezTo>
                      <a:pt x="4" y="17"/>
                      <a:pt x="3" y="14"/>
                      <a:pt x="3" y="12"/>
                    </a:cubicBezTo>
                    <a:cubicBezTo>
                      <a:pt x="3" y="9"/>
                      <a:pt x="4" y="7"/>
                      <a:pt x="6" y="6"/>
                    </a:cubicBezTo>
                    <a:cubicBezTo>
                      <a:pt x="8" y="4"/>
                      <a:pt x="10" y="3"/>
                      <a:pt x="13" y="3"/>
                    </a:cubicBezTo>
                    <a:cubicBezTo>
                      <a:pt x="16" y="3"/>
                      <a:pt x="19" y="4"/>
                      <a:pt x="21" y="6"/>
                    </a:cubicBezTo>
                    <a:cubicBezTo>
                      <a:pt x="22" y="7"/>
                      <a:pt x="24" y="9"/>
                      <a:pt x="24" y="12"/>
                    </a:cubicBezTo>
                    <a:cubicBezTo>
                      <a:pt x="24" y="13"/>
                      <a:pt x="24" y="13"/>
                      <a:pt x="24" y="13"/>
                    </a:cubicBezTo>
                    <a:cubicBezTo>
                      <a:pt x="27" y="13"/>
                      <a:pt x="27" y="13"/>
                      <a:pt x="27" y="13"/>
                    </a:cubicBezTo>
                    <a:cubicBezTo>
                      <a:pt x="27" y="12"/>
                      <a:pt x="27" y="12"/>
                      <a:pt x="27" y="12"/>
                    </a:cubicBezTo>
                    <a:cubicBezTo>
                      <a:pt x="27" y="9"/>
                      <a:pt x="25" y="6"/>
                      <a:pt x="23" y="3"/>
                    </a:cubicBezTo>
                    <a:cubicBezTo>
                      <a:pt x="20" y="1"/>
                      <a:pt x="17" y="0"/>
                      <a:pt x="13" y="0"/>
                    </a:cubicBezTo>
                    <a:cubicBezTo>
                      <a:pt x="10" y="0"/>
                      <a:pt x="6" y="1"/>
                      <a:pt x="4" y="3"/>
                    </a:cubicBezTo>
                    <a:cubicBezTo>
                      <a:pt x="2" y="6"/>
                      <a:pt x="0" y="9"/>
                      <a:pt x="0" y="12"/>
                    </a:cubicBezTo>
                    <a:cubicBezTo>
                      <a:pt x="0" y="15"/>
                      <a:pt x="2" y="18"/>
                      <a:pt x="4" y="21"/>
                    </a:cubicBezTo>
                    <a:cubicBezTo>
                      <a:pt x="6" y="23"/>
                      <a:pt x="10" y="24"/>
                      <a:pt x="13" y="24"/>
                    </a:cubicBezTo>
                    <a:cubicBezTo>
                      <a:pt x="15" y="24"/>
                      <a:pt x="15" y="24"/>
                      <a:pt x="15" y="24"/>
                    </a:cubicBezTo>
                    <a:cubicBezTo>
                      <a:pt x="15" y="21"/>
                      <a:pt x="15" y="21"/>
                      <a:pt x="15" y="21"/>
                    </a:cubicBezTo>
                    <a:lnTo>
                      <a:pt x="13" y="21"/>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4" name="Oval 76"/>
              <p:cNvSpPr>
                <a:spLocks noChangeArrowheads="1"/>
              </p:cNvSpPr>
              <p:nvPr/>
            </p:nvSpPr>
            <p:spPr bwMode="auto">
              <a:xfrm>
                <a:off x="3458" y="1371"/>
                <a:ext cx="81" cy="85"/>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5" name="Freeform 77"/>
              <p:cNvSpPr>
                <a:spLocks/>
              </p:cNvSpPr>
              <p:nvPr/>
            </p:nvSpPr>
            <p:spPr bwMode="auto">
              <a:xfrm>
                <a:off x="3454" y="1367"/>
                <a:ext cx="93" cy="93"/>
              </a:xfrm>
              <a:custGeom>
                <a:avLst/>
                <a:gdLst>
                  <a:gd name="T0" fmla="*/ 1 w 24"/>
                  <a:gd name="T1" fmla="*/ 12 h 24"/>
                  <a:gd name="T2" fmla="*/ 3 w 24"/>
                  <a:gd name="T3" fmla="*/ 12 h 24"/>
                  <a:gd name="T4" fmla="*/ 12 w 24"/>
                  <a:gd name="T5" fmla="*/ 3 h 24"/>
                  <a:gd name="T6" fmla="*/ 21 w 24"/>
                  <a:gd name="T7" fmla="*/ 12 h 24"/>
                  <a:gd name="T8" fmla="*/ 12 w 24"/>
                  <a:gd name="T9" fmla="*/ 21 h 24"/>
                  <a:gd name="T10" fmla="*/ 3 w 24"/>
                  <a:gd name="T11" fmla="*/ 12 h 24"/>
                  <a:gd name="T12" fmla="*/ 1 w 24"/>
                  <a:gd name="T13" fmla="*/ 12 h 24"/>
                  <a:gd name="T14" fmla="*/ 0 w 24"/>
                  <a:gd name="T15" fmla="*/ 12 h 24"/>
                  <a:gd name="T16" fmla="*/ 3 w 24"/>
                  <a:gd name="T17" fmla="*/ 21 h 24"/>
                  <a:gd name="T18" fmla="*/ 12 w 24"/>
                  <a:gd name="T19" fmla="*/ 24 h 24"/>
                  <a:gd name="T20" fmla="*/ 20 w 24"/>
                  <a:gd name="T21" fmla="*/ 21 h 24"/>
                  <a:gd name="T22" fmla="*/ 24 w 24"/>
                  <a:gd name="T23" fmla="*/ 12 h 24"/>
                  <a:gd name="T24" fmla="*/ 20 w 24"/>
                  <a:gd name="T25" fmla="*/ 3 h 24"/>
                  <a:gd name="T26" fmla="*/ 12 w 24"/>
                  <a:gd name="T27" fmla="*/ 0 h 24"/>
                  <a:gd name="T28" fmla="*/ 3 w 24"/>
                  <a:gd name="T29" fmla="*/ 3 h 24"/>
                  <a:gd name="T30" fmla="*/ 0 w 24"/>
                  <a:gd name="T31" fmla="*/ 12 h 24"/>
                  <a:gd name="T32" fmla="*/ 1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 y="12"/>
                    </a:moveTo>
                    <a:cubicBezTo>
                      <a:pt x="3" y="12"/>
                      <a:pt x="3" y="12"/>
                      <a:pt x="3" y="12"/>
                    </a:cubicBezTo>
                    <a:cubicBezTo>
                      <a:pt x="3" y="7"/>
                      <a:pt x="7" y="3"/>
                      <a:pt x="12" y="3"/>
                    </a:cubicBezTo>
                    <a:cubicBezTo>
                      <a:pt x="17" y="3"/>
                      <a:pt x="21" y="7"/>
                      <a:pt x="21" y="12"/>
                    </a:cubicBezTo>
                    <a:cubicBezTo>
                      <a:pt x="21" y="17"/>
                      <a:pt x="17" y="21"/>
                      <a:pt x="12" y="21"/>
                    </a:cubicBezTo>
                    <a:cubicBezTo>
                      <a:pt x="7" y="21"/>
                      <a:pt x="3" y="17"/>
                      <a:pt x="3" y="12"/>
                    </a:cubicBezTo>
                    <a:cubicBezTo>
                      <a:pt x="1" y="12"/>
                      <a:pt x="1" y="12"/>
                      <a:pt x="1" y="12"/>
                    </a:cubicBezTo>
                    <a:cubicBezTo>
                      <a:pt x="0" y="12"/>
                      <a:pt x="0" y="12"/>
                      <a:pt x="0" y="12"/>
                    </a:cubicBezTo>
                    <a:cubicBezTo>
                      <a:pt x="0" y="15"/>
                      <a:pt x="1" y="18"/>
                      <a:pt x="3" y="21"/>
                    </a:cubicBezTo>
                    <a:cubicBezTo>
                      <a:pt x="5" y="23"/>
                      <a:pt x="8" y="24"/>
                      <a:pt x="12" y="24"/>
                    </a:cubicBezTo>
                    <a:cubicBezTo>
                      <a:pt x="15" y="24"/>
                      <a:pt x="18" y="23"/>
                      <a:pt x="20" y="21"/>
                    </a:cubicBezTo>
                    <a:cubicBezTo>
                      <a:pt x="22" y="18"/>
                      <a:pt x="24" y="15"/>
                      <a:pt x="24" y="12"/>
                    </a:cubicBezTo>
                    <a:cubicBezTo>
                      <a:pt x="24" y="9"/>
                      <a:pt x="22" y="6"/>
                      <a:pt x="20" y="3"/>
                    </a:cubicBezTo>
                    <a:cubicBezTo>
                      <a:pt x="18" y="1"/>
                      <a:pt x="15" y="0"/>
                      <a:pt x="12" y="0"/>
                    </a:cubicBezTo>
                    <a:cubicBezTo>
                      <a:pt x="8" y="0"/>
                      <a:pt x="5" y="1"/>
                      <a:pt x="3" y="3"/>
                    </a:cubicBezTo>
                    <a:cubicBezTo>
                      <a:pt x="1" y="6"/>
                      <a:pt x="0" y="9"/>
                      <a:pt x="0" y="12"/>
                    </a:cubicBezTo>
                    <a:lnTo>
                      <a:pt x="1" y="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6" name="Oval 78"/>
              <p:cNvSpPr>
                <a:spLocks noChangeArrowheads="1"/>
              </p:cNvSpPr>
              <p:nvPr/>
            </p:nvSpPr>
            <p:spPr bwMode="auto">
              <a:xfrm>
                <a:off x="4198" y="2437"/>
                <a:ext cx="81" cy="82"/>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7" name="Freeform 79"/>
              <p:cNvSpPr>
                <a:spLocks/>
              </p:cNvSpPr>
              <p:nvPr/>
            </p:nvSpPr>
            <p:spPr bwMode="auto">
              <a:xfrm>
                <a:off x="4194" y="2430"/>
                <a:ext cx="93" cy="97"/>
              </a:xfrm>
              <a:custGeom>
                <a:avLst/>
                <a:gdLst>
                  <a:gd name="T0" fmla="*/ 1 w 24"/>
                  <a:gd name="T1" fmla="*/ 13 h 25"/>
                  <a:gd name="T2" fmla="*/ 3 w 24"/>
                  <a:gd name="T3" fmla="*/ 13 h 25"/>
                  <a:gd name="T4" fmla="*/ 12 w 24"/>
                  <a:gd name="T5" fmla="*/ 3 h 25"/>
                  <a:gd name="T6" fmla="*/ 21 w 24"/>
                  <a:gd name="T7" fmla="*/ 13 h 25"/>
                  <a:gd name="T8" fmla="*/ 12 w 24"/>
                  <a:gd name="T9" fmla="*/ 22 h 25"/>
                  <a:gd name="T10" fmla="*/ 3 w 24"/>
                  <a:gd name="T11" fmla="*/ 13 h 25"/>
                  <a:gd name="T12" fmla="*/ 1 w 24"/>
                  <a:gd name="T13" fmla="*/ 13 h 25"/>
                  <a:gd name="T14" fmla="*/ 0 w 24"/>
                  <a:gd name="T15" fmla="*/ 13 h 25"/>
                  <a:gd name="T16" fmla="*/ 3 w 24"/>
                  <a:gd name="T17" fmla="*/ 21 h 25"/>
                  <a:gd name="T18" fmla="*/ 12 w 24"/>
                  <a:gd name="T19" fmla="*/ 25 h 25"/>
                  <a:gd name="T20" fmla="*/ 20 w 24"/>
                  <a:gd name="T21" fmla="*/ 21 h 25"/>
                  <a:gd name="T22" fmla="*/ 24 w 24"/>
                  <a:gd name="T23" fmla="*/ 13 h 25"/>
                  <a:gd name="T24" fmla="*/ 20 w 24"/>
                  <a:gd name="T25" fmla="*/ 4 h 25"/>
                  <a:gd name="T26" fmla="*/ 12 w 24"/>
                  <a:gd name="T27" fmla="*/ 0 h 25"/>
                  <a:gd name="T28" fmla="*/ 3 w 24"/>
                  <a:gd name="T29" fmla="*/ 4 h 25"/>
                  <a:gd name="T30" fmla="*/ 0 w 24"/>
                  <a:gd name="T31" fmla="*/ 13 h 25"/>
                  <a:gd name="T32" fmla="*/ 1 w 24"/>
                  <a:gd name="T3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 y="13"/>
                    </a:moveTo>
                    <a:cubicBezTo>
                      <a:pt x="3" y="13"/>
                      <a:pt x="3" y="13"/>
                      <a:pt x="3" y="13"/>
                    </a:cubicBezTo>
                    <a:cubicBezTo>
                      <a:pt x="3" y="7"/>
                      <a:pt x="7" y="3"/>
                      <a:pt x="12" y="3"/>
                    </a:cubicBezTo>
                    <a:cubicBezTo>
                      <a:pt x="17" y="3"/>
                      <a:pt x="21" y="7"/>
                      <a:pt x="21" y="13"/>
                    </a:cubicBezTo>
                    <a:cubicBezTo>
                      <a:pt x="21" y="18"/>
                      <a:pt x="17" y="22"/>
                      <a:pt x="12" y="22"/>
                    </a:cubicBezTo>
                    <a:cubicBezTo>
                      <a:pt x="7" y="22"/>
                      <a:pt x="3" y="18"/>
                      <a:pt x="3" y="13"/>
                    </a:cubicBezTo>
                    <a:cubicBezTo>
                      <a:pt x="1" y="13"/>
                      <a:pt x="1" y="13"/>
                      <a:pt x="1" y="13"/>
                    </a:cubicBezTo>
                    <a:cubicBezTo>
                      <a:pt x="0" y="13"/>
                      <a:pt x="0" y="13"/>
                      <a:pt x="0" y="13"/>
                    </a:cubicBezTo>
                    <a:cubicBezTo>
                      <a:pt x="0" y="16"/>
                      <a:pt x="1" y="19"/>
                      <a:pt x="3" y="21"/>
                    </a:cubicBezTo>
                    <a:cubicBezTo>
                      <a:pt x="5" y="23"/>
                      <a:pt x="8" y="25"/>
                      <a:pt x="12" y="25"/>
                    </a:cubicBezTo>
                    <a:cubicBezTo>
                      <a:pt x="15" y="25"/>
                      <a:pt x="18" y="23"/>
                      <a:pt x="20" y="21"/>
                    </a:cubicBezTo>
                    <a:cubicBezTo>
                      <a:pt x="22" y="19"/>
                      <a:pt x="24" y="16"/>
                      <a:pt x="24" y="13"/>
                    </a:cubicBezTo>
                    <a:cubicBezTo>
                      <a:pt x="24" y="9"/>
                      <a:pt x="22" y="6"/>
                      <a:pt x="20" y="4"/>
                    </a:cubicBezTo>
                    <a:cubicBezTo>
                      <a:pt x="18" y="2"/>
                      <a:pt x="15" y="0"/>
                      <a:pt x="12" y="0"/>
                    </a:cubicBezTo>
                    <a:cubicBezTo>
                      <a:pt x="8" y="0"/>
                      <a:pt x="5" y="2"/>
                      <a:pt x="3" y="4"/>
                    </a:cubicBezTo>
                    <a:cubicBezTo>
                      <a:pt x="1" y="6"/>
                      <a:pt x="0" y="9"/>
                      <a:pt x="0" y="13"/>
                    </a:cubicBezTo>
                    <a:lnTo>
                      <a:pt x="1" y="13"/>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8" name="Oval 80"/>
              <p:cNvSpPr>
                <a:spLocks noChangeArrowheads="1"/>
              </p:cNvSpPr>
              <p:nvPr/>
            </p:nvSpPr>
            <p:spPr bwMode="auto">
              <a:xfrm>
                <a:off x="4585" y="3000"/>
                <a:ext cx="81" cy="85"/>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29" name="Freeform 81"/>
              <p:cNvSpPr>
                <a:spLocks/>
              </p:cNvSpPr>
              <p:nvPr/>
            </p:nvSpPr>
            <p:spPr bwMode="auto">
              <a:xfrm>
                <a:off x="4577" y="2996"/>
                <a:ext cx="93" cy="93"/>
              </a:xfrm>
              <a:custGeom>
                <a:avLst/>
                <a:gdLst>
                  <a:gd name="T0" fmla="*/ 2 w 24"/>
                  <a:gd name="T1" fmla="*/ 12 h 24"/>
                  <a:gd name="T2" fmla="*/ 3 w 24"/>
                  <a:gd name="T3" fmla="*/ 12 h 24"/>
                  <a:gd name="T4" fmla="*/ 12 w 24"/>
                  <a:gd name="T5" fmla="*/ 3 h 24"/>
                  <a:gd name="T6" fmla="*/ 21 w 24"/>
                  <a:gd name="T7" fmla="*/ 12 h 24"/>
                  <a:gd name="T8" fmla="*/ 12 w 24"/>
                  <a:gd name="T9" fmla="*/ 21 h 24"/>
                  <a:gd name="T10" fmla="*/ 3 w 24"/>
                  <a:gd name="T11" fmla="*/ 12 h 24"/>
                  <a:gd name="T12" fmla="*/ 2 w 24"/>
                  <a:gd name="T13" fmla="*/ 12 h 24"/>
                  <a:gd name="T14" fmla="*/ 0 w 24"/>
                  <a:gd name="T15" fmla="*/ 12 h 24"/>
                  <a:gd name="T16" fmla="*/ 4 w 24"/>
                  <a:gd name="T17" fmla="*/ 21 h 24"/>
                  <a:gd name="T18" fmla="*/ 12 w 24"/>
                  <a:gd name="T19" fmla="*/ 24 h 24"/>
                  <a:gd name="T20" fmla="*/ 21 w 24"/>
                  <a:gd name="T21" fmla="*/ 21 h 24"/>
                  <a:gd name="T22" fmla="*/ 24 w 24"/>
                  <a:gd name="T23" fmla="*/ 12 h 24"/>
                  <a:gd name="T24" fmla="*/ 21 w 24"/>
                  <a:gd name="T25" fmla="*/ 3 h 24"/>
                  <a:gd name="T26" fmla="*/ 12 w 24"/>
                  <a:gd name="T27" fmla="*/ 0 h 24"/>
                  <a:gd name="T28" fmla="*/ 4 w 24"/>
                  <a:gd name="T29" fmla="*/ 3 h 24"/>
                  <a:gd name="T30" fmla="*/ 0 w 24"/>
                  <a:gd name="T31" fmla="*/ 12 h 24"/>
                  <a:gd name="T32" fmla="*/ 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2" y="12"/>
                    </a:moveTo>
                    <a:cubicBezTo>
                      <a:pt x="3" y="12"/>
                      <a:pt x="3" y="12"/>
                      <a:pt x="3" y="12"/>
                    </a:cubicBezTo>
                    <a:cubicBezTo>
                      <a:pt x="3" y="7"/>
                      <a:pt x="7" y="3"/>
                      <a:pt x="12" y="3"/>
                    </a:cubicBezTo>
                    <a:cubicBezTo>
                      <a:pt x="17" y="3"/>
                      <a:pt x="21" y="7"/>
                      <a:pt x="21" y="12"/>
                    </a:cubicBezTo>
                    <a:cubicBezTo>
                      <a:pt x="21" y="17"/>
                      <a:pt x="17" y="21"/>
                      <a:pt x="12" y="21"/>
                    </a:cubicBezTo>
                    <a:cubicBezTo>
                      <a:pt x="7" y="21"/>
                      <a:pt x="3" y="17"/>
                      <a:pt x="3" y="12"/>
                    </a:cubicBezTo>
                    <a:cubicBezTo>
                      <a:pt x="2" y="12"/>
                      <a:pt x="2" y="12"/>
                      <a:pt x="2" y="12"/>
                    </a:cubicBezTo>
                    <a:cubicBezTo>
                      <a:pt x="0" y="12"/>
                      <a:pt x="0" y="12"/>
                      <a:pt x="0" y="12"/>
                    </a:cubicBezTo>
                    <a:cubicBezTo>
                      <a:pt x="0" y="15"/>
                      <a:pt x="1" y="18"/>
                      <a:pt x="4" y="21"/>
                    </a:cubicBezTo>
                    <a:cubicBezTo>
                      <a:pt x="6" y="23"/>
                      <a:pt x="9" y="24"/>
                      <a:pt x="12" y="24"/>
                    </a:cubicBezTo>
                    <a:cubicBezTo>
                      <a:pt x="16" y="24"/>
                      <a:pt x="19" y="23"/>
                      <a:pt x="21" y="21"/>
                    </a:cubicBezTo>
                    <a:cubicBezTo>
                      <a:pt x="23" y="18"/>
                      <a:pt x="24" y="15"/>
                      <a:pt x="24" y="12"/>
                    </a:cubicBezTo>
                    <a:cubicBezTo>
                      <a:pt x="24" y="9"/>
                      <a:pt x="23" y="6"/>
                      <a:pt x="21" y="3"/>
                    </a:cubicBezTo>
                    <a:cubicBezTo>
                      <a:pt x="19" y="1"/>
                      <a:pt x="16" y="0"/>
                      <a:pt x="12" y="0"/>
                    </a:cubicBezTo>
                    <a:cubicBezTo>
                      <a:pt x="9" y="0"/>
                      <a:pt x="6" y="1"/>
                      <a:pt x="4" y="3"/>
                    </a:cubicBezTo>
                    <a:cubicBezTo>
                      <a:pt x="1" y="6"/>
                      <a:pt x="0" y="9"/>
                      <a:pt x="0" y="12"/>
                    </a:cubicBezTo>
                    <a:lnTo>
                      <a:pt x="2" y="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0" name="Freeform 82"/>
              <p:cNvSpPr>
                <a:spLocks/>
              </p:cNvSpPr>
              <p:nvPr/>
            </p:nvSpPr>
            <p:spPr bwMode="auto">
              <a:xfrm>
                <a:off x="3458" y="1208"/>
                <a:ext cx="89" cy="93"/>
              </a:xfrm>
              <a:custGeom>
                <a:avLst/>
                <a:gdLst>
                  <a:gd name="T0" fmla="*/ 43 w 89"/>
                  <a:gd name="T1" fmla="*/ 0 h 93"/>
                  <a:gd name="T2" fmla="*/ 89 w 89"/>
                  <a:gd name="T3" fmla="*/ 46 h 93"/>
                  <a:gd name="T4" fmla="*/ 43 w 89"/>
                  <a:gd name="T5" fmla="*/ 93 h 93"/>
                  <a:gd name="T6" fmla="*/ 0 w 89"/>
                  <a:gd name="T7" fmla="*/ 46 h 93"/>
                  <a:gd name="T8" fmla="*/ 43 w 89"/>
                  <a:gd name="T9" fmla="*/ 0 h 93"/>
                </a:gdLst>
                <a:ahLst/>
                <a:cxnLst>
                  <a:cxn ang="0">
                    <a:pos x="T0" y="T1"/>
                  </a:cxn>
                  <a:cxn ang="0">
                    <a:pos x="T2" y="T3"/>
                  </a:cxn>
                  <a:cxn ang="0">
                    <a:pos x="T4" y="T5"/>
                  </a:cxn>
                  <a:cxn ang="0">
                    <a:pos x="T6" y="T7"/>
                  </a:cxn>
                  <a:cxn ang="0">
                    <a:pos x="T8" y="T9"/>
                  </a:cxn>
                </a:cxnLst>
                <a:rect l="0" t="0" r="r" b="b"/>
                <a:pathLst>
                  <a:path w="89" h="93">
                    <a:moveTo>
                      <a:pt x="43" y="0"/>
                    </a:moveTo>
                    <a:lnTo>
                      <a:pt x="89" y="46"/>
                    </a:lnTo>
                    <a:lnTo>
                      <a:pt x="43" y="93"/>
                    </a:lnTo>
                    <a:lnTo>
                      <a:pt x="0" y="46"/>
                    </a:lnTo>
                    <a:lnTo>
                      <a:pt x="43"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1" name="Freeform 83"/>
              <p:cNvSpPr>
                <a:spLocks/>
              </p:cNvSpPr>
              <p:nvPr/>
            </p:nvSpPr>
            <p:spPr bwMode="auto">
              <a:xfrm>
                <a:off x="3450" y="1200"/>
                <a:ext cx="105" cy="109"/>
              </a:xfrm>
              <a:custGeom>
                <a:avLst/>
                <a:gdLst>
                  <a:gd name="T0" fmla="*/ 51 w 105"/>
                  <a:gd name="T1" fmla="*/ 8 h 109"/>
                  <a:gd name="T2" fmla="*/ 47 w 105"/>
                  <a:gd name="T3" fmla="*/ 12 h 109"/>
                  <a:gd name="T4" fmla="*/ 89 w 105"/>
                  <a:gd name="T5" fmla="*/ 54 h 109"/>
                  <a:gd name="T6" fmla="*/ 51 w 105"/>
                  <a:gd name="T7" fmla="*/ 89 h 109"/>
                  <a:gd name="T8" fmla="*/ 16 w 105"/>
                  <a:gd name="T9" fmla="*/ 54 h 109"/>
                  <a:gd name="T10" fmla="*/ 55 w 105"/>
                  <a:gd name="T11" fmla="*/ 12 h 109"/>
                  <a:gd name="T12" fmla="*/ 51 w 105"/>
                  <a:gd name="T13" fmla="*/ 8 h 109"/>
                  <a:gd name="T14" fmla="*/ 47 w 105"/>
                  <a:gd name="T15" fmla="*/ 12 h 109"/>
                  <a:gd name="T16" fmla="*/ 51 w 105"/>
                  <a:gd name="T17" fmla="*/ 8 h 109"/>
                  <a:gd name="T18" fmla="*/ 47 w 105"/>
                  <a:gd name="T19" fmla="*/ 4 h 109"/>
                  <a:gd name="T20" fmla="*/ 0 w 105"/>
                  <a:gd name="T21" fmla="*/ 54 h 109"/>
                  <a:gd name="T22" fmla="*/ 51 w 105"/>
                  <a:gd name="T23" fmla="*/ 109 h 109"/>
                  <a:gd name="T24" fmla="*/ 105 w 105"/>
                  <a:gd name="T25" fmla="*/ 54 h 109"/>
                  <a:gd name="T26" fmla="*/ 51 w 105"/>
                  <a:gd name="T27" fmla="*/ 0 h 109"/>
                  <a:gd name="T28" fmla="*/ 47 w 105"/>
                  <a:gd name="T29" fmla="*/ 4 h 109"/>
                  <a:gd name="T30" fmla="*/ 51 w 105"/>
                  <a:gd name="T31"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9">
                    <a:moveTo>
                      <a:pt x="51" y="8"/>
                    </a:moveTo>
                    <a:lnTo>
                      <a:pt x="47" y="12"/>
                    </a:lnTo>
                    <a:lnTo>
                      <a:pt x="89" y="54"/>
                    </a:lnTo>
                    <a:lnTo>
                      <a:pt x="51" y="89"/>
                    </a:lnTo>
                    <a:lnTo>
                      <a:pt x="16" y="54"/>
                    </a:lnTo>
                    <a:lnTo>
                      <a:pt x="55" y="12"/>
                    </a:lnTo>
                    <a:lnTo>
                      <a:pt x="51" y="8"/>
                    </a:lnTo>
                    <a:lnTo>
                      <a:pt x="47" y="12"/>
                    </a:lnTo>
                    <a:lnTo>
                      <a:pt x="51" y="8"/>
                    </a:lnTo>
                    <a:lnTo>
                      <a:pt x="47" y="4"/>
                    </a:lnTo>
                    <a:lnTo>
                      <a:pt x="0" y="54"/>
                    </a:lnTo>
                    <a:lnTo>
                      <a:pt x="51" y="109"/>
                    </a:lnTo>
                    <a:lnTo>
                      <a:pt x="105" y="54"/>
                    </a:lnTo>
                    <a:lnTo>
                      <a:pt x="51" y="0"/>
                    </a:lnTo>
                    <a:lnTo>
                      <a:pt x="47" y="4"/>
                    </a:lnTo>
                    <a:lnTo>
                      <a:pt x="51" y="8"/>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2" name="Freeform 84"/>
              <p:cNvSpPr>
                <a:spLocks/>
              </p:cNvSpPr>
              <p:nvPr/>
            </p:nvSpPr>
            <p:spPr bwMode="auto">
              <a:xfrm>
                <a:off x="3841" y="1572"/>
                <a:ext cx="93" cy="94"/>
              </a:xfrm>
              <a:custGeom>
                <a:avLst/>
                <a:gdLst>
                  <a:gd name="T0" fmla="*/ 47 w 93"/>
                  <a:gd name="T1" fmla="*/ 0 h 94"/>
                  <a:gd name="T2" fmla="*/ 93 w 93"/>
                  <a:gd name="T3" fmla="*/ 47 h 94"/>
                  <a:gd name="T4" fmla="*/ 47 w 93"/>
                  <a:gd name="T5" fmla="*/ 94 h 94"/>
                  <a:gd name="T6" fmla="*/ 0 w 93"/>
                  <a:gd name="T7" fmla="*/ 47 h 94"/>
                  <a:gd name="T8" fmla="*/ 47 w 93"/>
                  <a:gd name="T9" fmla="*/ 0 h 94"/>
                </a:gdLst>
                <a:ahLst/>
                <a:cxnLst>
                  <a:cxn ang="0">
                    <a:pos x="T0" y="T1"/>
                  </a:cxn>
                  <a:cxn ang="0">
                    <a:pos x="T2" y="T3"/>
                  </a:cxn>
                  <a:cxn ang="0">
                    <a:pos x="T4" y="T5"/>
                  </a:cxn>
                  <a:cxn ang="0">
                    <a:pos x="T6" y="T7"/>
                  </a:cxn>
                  <a:cxn ang="0">
                    <a:pos x="T8" y="T9"/>
                  </a:cxn>
                </a:cxnLst>
                <a:rect l="0" t="0" r="r" b="b"/>
                <a:pathLst>
                  <a:path w="93" h="94">
                    <a:moveTo>
                      <a:pt x="47" y="0"/>
                    </a:moveTo>
                    <a:lnTo>
                      <a:pt x="93" y="47"/>
                    </a:lnTo>
                    <a:lnTo>
                      <a:pt x="47" y="94"/>
                    </a:lnTo>
                    <a:lnTo>
                      <a:pt x="0" y="47"/>
                    </a:lnTo>
                    <a:lnTo>
                      <a:pt x="47"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3" name="Freeform 85"/>
              <p:cNvSpPr>
                <a:spLocks/>
              </p:cNvSpPr>
              <p:nvPr/>
            </p:nvSpPr>
            <p:spPr bwMode="auto">
              <a:xfrm>
                <a:off x="3834" y="1565"/>
                <a:ext cx="108" cy="108"/>
              </a:xfrm>
              <a:custGeom>
                <a:avLst/>
                <a:gdLst>
                  <a:gd name="T0" fmla="*/ 54 w 108"/>
                  <a:gd name="T1" fmla="*/ 7 h 108"/>
                  <a:gd name="T2" fmla="*/ 50 w 108"/>
                  <a:gd name="T3" fmla="*/ 11 h 108"/>
                  <a:gd name="T4" fmla="*/ 93 w 108"/>
                  <a:gd name="T5" fmla="*/ 54 h 108"/>
                  <a:gd name="T6" fmla="*/ 54 w 108"/>
                  <a:gd name="T7" fmla="*/ 89 h 108"/>
                  <a:gd name="T8" fmla="*/ 15 w 108"/>
                  <a:gd name="T9" fmla="*/ 54 h 108"/>
                  <a:gd name="T10" fmla="*/ 58 w 108"/>
                  <a:gd name="T11" fmla="*/ 11 h 108"/>
                  <a:gd name="T12" fmla="*/ 54 w 108"/>
                  <a:gd name="T13" fmla="*/ 7 h 108"/>
                  <a:gd name="T14" fmla="*/ 50 w 108"/>
                  <a:gd name="T15" fmla="*/ 11 h 108"/>
                  <a:gd name="T16" fmla="*/ 54 w 108"/>
                  <a:gd name="T17" fmla="*/ 7 h 108"/>
                  <a:gd name="T18" fmla="*/ 50 w 108"/>
                  <a:gd name="T19" fmla="*/ 4 h 108"/>
                  <a:gd name="T20" fmla="*/ 0 w 108"/>
                  <a:gd name="T21" fmla="*/ 54 h 108"/>
                  <a:gd name="T22" fmla="*/ 54 w 108"/>
                  <a:gd name="T23" fmla="*/ 108 h 108"/>
                  <a:gd name="T24" fmla="*/ 108 w 108"/>
                  <a:gd name="T25" fmla="*/ 54 h 108"/>
                  <a:gd name="T26" fmla="*/ 54 w 108"/>
                  <a:gd name="T27" fmla="*/ 0 h 108"/>
                  <a:gd name="T28" fmla="*/ 50 w 108"/>
                  <a:gd name="T29" fmla="*/ 4 h 108"/>
                  <a:gd name="T30" fmla="*/ 54 w 108"/>
                  <a:gd name="T31"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8">
                    <a:moveTo>
                      <a:pt x="54" y="7"/>
                    </a:moveTo>
                    <a:lnTo>
                      <a:pt x="50" y="11"/>
                    </a:lnTo>
                    <a:lnTo>
                      <a:pt x="93" y="54"/>
                    </a:lnTo>
                    <a:lnTo>
                      <a:pt x="54" y="89"/>
                    </a:lnTo>
                    <a:lnTo>
                      <a:pt x="15" y="54"/>
                    </a:lnTo>
                    <a:lnTo>
                      <a:pt x="58" y="11"/>
                    </a:lnTo>
                    <a:lnTo>
                      <a:pt x="54" y="7"/>
                    </a:lnTo>
                    <a:lnTo>
                      <a:pt x="50" y="11"/>
                    </a:lnTo>
                    <a:lnTo>
                      <a:pt x="54" y="7"/>
                    </a:lnTo>
                    <a:lnTo>
                      <a:pt x="50" y="4"/>
                    </a:lnTo>
                    <a:lnTo>
                      <a:pt x="0" y="54"/>
                    </a:lnTo>
                    <a:lnTo>
                      <a:pt x="54" y="108"/>
                    </a:lnTo>
                    <a:lnTo>
                      <a:pt x="108" y="54"/>
                    </a:lnTo>
                    <a:lnTo>
                      <a:pt x="54" y="0"/>
                    </a:lnTo>
                    <a:lnTo>
                      <a:pt x="50" y="4"/>
                    </a:lnTo>
                    <a:lnTo>
                      <a:pt x="54" y="7"/>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4" name="Freeform 86"/>
              <p:cNvSpPr>
                <a:spLocks/>
              </p:cNvSpPr>
              <p:nvPr/>
            </p:nvSpPr>
            <p:spPr bwMode="auto">
              <a:xfrm>
                <a:off x="4198" y="1910"/>
                <a:ext cx="89" cy="89"/>
              </a:xfrm>
              <a:custGeom>
                <a:avLst/>
                <a:gdLst>
                  <a:gd name="T0" fmla="*/ 42 w 89"/>
                  <a:gd name="T1" fmla="*/ 0 h 89"/>
                  <a:gd name="T2" fmla="*/ 89 w 89"/>
                  <a:gd name="T3" fmla="*/ 46 h 89"/>
                  <a:gd name="T4" fmla="*/ 42 w 89"/>
                  <a:gd name="T5" fmla="*/ 89 h 89"/>
                  <a:gd name="T6" fmla="*/ 0 w 89"/>
                  <a:gd name="T7" fmla="*/ 46 h 89"/>
                  <a:gd name="T8" fmla="*/ 42 w 89"/>
                  <a:gd name="T9" fmla="*/ 0 h 89"/>
                </a:gdLst>
                <a:ahLst/>
                <a:cxnLst>
                  <a:cxn ang="0">
                    <a:pos x="T0" y="T1"/>
                  </a:cxn>
                  <a:cxn ang="0">
                    <a:pos x="T2" y="T3"/>
                  </a:cxn>
                  <a:cxn ang="0">
                    <a:pos x="T4" y="T5"/>
                  </a:cxn>
                  <a:cxn ang="0">
                    <a:pos x="T6" y="T7"/>
                  </a:cxn>
                  <a:cxn ang="0">
                    <a:pos x="T8" y="T9"/>
                  </a:cxn>
                </a:cxnLst>
                <a:rect l="0" t="0" r="r" b="b"/>
                <a:pathLst>
                  <a:path w="89" h="89">
                    <a:moveTo>
                      <a:pt x="42" y="0"/>
                    </a:moveTo>
                    <a:lnTo>
                      <a:pt x="89" y="46"/>
                    </a:lnTo>
                    <a:lnTo>
                      <a:pt x="42" y="89"/>
                    </a:lnTo>
                    <a:lnTo>
                      <a:pt x="0" y="46"/>
                    </a:lnTo>
                    <a:lnTo>
                      <a:pt x="42"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5" name="Freeform 87"/>
              <p:cNvSpPr>
                <a:spLocks/>
              </p:cNvSpPr>
              <p:nvPr/>
            </p:nvSpPr>
            <p:spPr bwMode="auto">
              <a:xfrm>
                <a:off x="4190" y="1902"/>
                <a:ext cx="105" cy="105"/>
              </a:xfrm>
              <a:custGeom>
                <a:avLst/>
                <a:gdLst>
                  <a:gd name="T0" fmla="*/ 50 w 105"/>
                  <a:gd name="T1" fmla="*/ 8 h 105"/>
                  <a:gd name="T2" fmla="*/ 46 w 105"/>
                  <a:gd name="T3" fmla="*/ 12 h 105"/>
                  <a:gd name="T4" fmla="*/ 89 w 105"/>
                  <a:gd name="T5" fmla="*/ 54 h 105"/>
                  <a:gd name="T6" fmla="*/ 50 w 105"/>
                  <a:gd name="T7" fmla="*/ 89 h 105"/>
                  <a:gd name="T8" fmla="*/ 15 w 105"/>
                  <a:gd name="T9" fmla="*/ 54 h 105"/>
                  <a:gd name="T10" fmla="*/ 54 w 105"/>
                  <a:gd name="T11" fmla="*/ 12 h 105"/>
                  <a:gd name="T12" fmla="*/ 50 w 105"/>
                  <a:gd name="T13" fmla="*/ 8 h 105"/>
                  <a:gd name="T14" fmla="*/ 46 w 105"/>
                  <a:gd name="T15" fmla="*/ 12 h 105"/>
                  <a:gd name="T16" fmla="*/ 50 w 105"/>
                  <a:gd name="T17" fmla="*/ 8 h 105"/>
                  <a:gd name="T18" fmla="*/ 46 w 105"/>
                  <a:gd name="T19" fmla="*/ 4 h 105"/>
                  <a:gd name="T20" fmla="*/ 0 w 105"/>
                  <a:gd name="T21" fmla="*/ 54 h 105"/>
                  <a:gd name="T22" fmla="*/ 50 w 105"/>
                  <a:gd name="T23" fmla="*/ 105 h 105"/>
                  <a:gd name="T24" fmla="*/ 105 w 105"/>
                  <a:gd name="T25" fmla="*/ 54 h 105"/>
                  <a:gd name="T26" fmla="*/ 50 w 105"/>
                  <a:gd name="T27" fmla="*/ 0 h 105"/>
                  <a:gd name="T28" fmla="*/ 46 w 105"/>
                  <a:gd name="T29" fmla="*/ 4 h 105"/>
                  <a:gd name="T30" fmla="*/ 50 w 105"/>
                  <a:gd name="T31"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5">
                    <a:moveTo>
                      <a:pt x="50" y="8"/>
                    </a:moveTo>
                    <a:lnTo>
                      <a:pt x="46" y="12"/>
                    </a:lnTo>
                    <a:lnTo>
                      <a:pt x="89" y="54"/>
                    </a:lnTo>
                    <a:lnTo>
                      <a:pt x="50" y="89"/>
                    </a:lnTo>
                    <a:lnTo>
                      <a:pt x="15" y="54"/>
                    </a:lnTo>
                    <a:lnTo>
                      <a:pt x="54" y="12"/>
                    </a:lnTo>
                    <a:lnTo>
                      <a:pt x="50" y="8"/>
                    </a:lnTo>
                    <a:lnTo>
                      <a:pt x="46" y="12"/>
                    </a:lnTo>
                    <a:lnTo>
                      <a:pt x="50" y="8"/>
                    </a:lnTo>
                    <a:lnTo>
                      <a:pt x="46" y="4"/>
                    </a:lnTo>
                    <a:lnTo>
                      <a:pt x="0" y="54"/>
                    </a:lnTo>
                    <a:lnTo>
                      <a:pt x="50" y="105"/>
                    </a:lnTo>
                    <a:lnTo>
                      <a:pt x="105" y="54"/>
                    </a:lnTo>
                    <a:lnTo>
                      <a:pt x="50" y="0"/>
                    </a:lnTo>
                    <a:lnTo>
                      <a:pt x="46" y="4"/>
                    </a:lnTo>
                    <a:lnTo>
                      <a:pt x="50" y="8"/>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6" name="Freeform 88"/>
              <p:cNvSpPr>
                <a:spLocks/>
              </p:cNvSpPr>
              <p:nvPr/>
            </p:nvSpPr>
            <p:spPr bwMode="auto">
              <a:xfrm>
                <a:off x="4585" y="2282"/>
                <a:ext cx="89" cy="93"/>
              </a:xfrm>
              <a:custGeom>
                <a:avLst/>
                <a:gdLst>
                  <a:gd name="T0" fmla="*/ 43 w 89"/>
                  <a:gd name="T1" fmla="*/ 0 h 93"/>
                  <a:gd name="T2" fmla="*/ 89 w 89"/>
                  <a:gd name="T3" fmla="*/ 47 h 93"/>
                  <a:gd name="T4" fmla="*/ 43 w 89"/>
                  <a:gd name="T5" fmla="*/ 93 h 93"/>
                  <a:gd name="T6" fmla="*/ 0 w 89"/>
                  <a:gd name="T7" fmla="*/ 47 h 93"/>
                  <a:gd name="T8" fmla="*/ 43 w 89"/>
                  <a:gd name="T9" fmla="*/ 0 h 93"/>
                </a:gdLst>
                <a:ahLst/>
                <a:cxnLst>
                  <a:cxn ang="0">
                    <a:pos x="T0" y="T1"/>
                  </a:cxn>
                  <a:cxn ang="0">
                    <a:pos x="T2" y="T3"/>
                  </a:cxn>
                  <a:cxn ang="0">
                    <a:pos x="T4" y="T5"/>
                  </a:cxn>
                  <a:cxn ang="0">
                    <a:pos x="T6" y="T7"/>
                  </a:cxn>
                  <a:cxn ang="0">
                    <a:pos x="T8" y="T9"/>
                  </a:cxn>
                </a:cxnLst>
                <a:rect l="0" t="0" r="r" b="b"/>
                <a:pathLst>
                  <a:path w="89" h="93">
                    <a:moveTo>
                      <a:pt x="43" y="0"/>
                    </a:moveTo>
                    <a:lnTo>
                      <a:pt x="89" y="47"/>
                    </a:lnTo>
                    <a:lnTo>
                      <a:pt x="43" y="93"/>
                    </a:lnTo>
                    <a:lnTo>
                      <a:pt x="0" y="47"/>
                    </a:lnTo>
                    <a:lnTo>
                      <a:pt x="43"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7" name="Freeform 89"/>
              <p:cNvSpPr>
                <a:spLocks/>
              </p:cNvSpPr>
              <p:nvPr/>
            </p:nvSpPr>
            <p:spPr bwMode="auto">
              <a:xfrm>
                <a:off x="4577" y="2275"/>
                <a:ext cx="105" cy="108"/>
              </a:xfrm>
              <a:custGeom>
                <a:avLst/>
                <a:gdLst>
                  <a:gd name="T0" fmla="*/ 51 w 105"/>
                  <a:gd name="T1" fmla="*/ 7 h 108"/>
                  <a:gd name="T2" fmla="*/ 47 w 105"/>
                  <a:gd name="T3" fmla="*/ 11 h 108"/>
                  <a:gd name="T4" fmla="*/ 89 w 105"/>
                  <a:gd name="T5" fmla="*/ 54 h 108"/>
                  <a:gd name="T6" fmla="*/ 51 w 105"/>
                  <a:gd name="T7" fmla="*/ 89 h 108"/>
                  <a:gd name="T8" fmla="*/ 16 w 105"/>
                  <a:gd name="T9" fmla="*/ 54 h 108"/>
                  <a:gd name="T10" fmla="*/ 54 w 105"/>
                  <a:gd name="T11" fmla="*/ 11 h 108"/>
                  <a:gd name="T12" fmla="*/ 51 w 105"/>
                  <a:gd name="T13" fmla="*/ 7 h 108"/>
                  <a:gd name="T14" fmla="*/ 47 w 105"/>
                  <a:gd name="T15" fmla="*/ 11 h 108"/>
                  <a:gd name="T16" fmla="*/ 51 w 105"/>
                  <a:gd name="T17" fmla="*/ 7 h 108"/>
                  <a:gd name="T18" fmla="*/ 47 w 105"/>
                  <a:gd name="T19" fmla="*/ 3 h 108"/>
                  <a:gd name="T20" fmla="*/ 0 w 105"/>
                  <a:gd name="T21" fmla="*/ 54 h 108"/>
                  <a:gd name="T22" fmla="*/ 51 w 105"/>
                  <a:gd name="T23" fmla="*/ 108 h 108"/>
                  <a:gd name="T24" fmla="*/ 105 w 105"/>
                  <a:gd name="T25" fmla="*/ 54 h 108"/>
                  <a:gd name="T26" fmla="*/ 51 w 105"/>
                  <a:gd name="T27" fmla="*/ 0 h 108"/>
                  <a:gd name="T28" fmla="*/ 47 w 105"/>
                  <a:gd name="T29" fmla="*/ 3 h 108"/>
                  <a:gd name="T30" fmla="*/ 51 w 105"/>
                  <a:gd name="T31"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8">
                    <a:moveTo>
                      <a:pt x="51" y="7"/>
                    </a:moveTo>
                    <a:lnTo>
                      <a:pt x="47" y="11"/>
                    </a:lnTo>
                    <a:lnTo>
                      <a:pt x="89" y="54"/>
                    </a:lnTo>
                    <a:lnTo>
                      <a:pt x="51" y="89"/>
                    </a:lnTo>
                    <a:lnTo>
                      <a:pt x="16" y="54"/>
                    </a:lnTo>
                    <a:lnTo>
                      <a:pt x="54" y="11"/>
                    </a:lnTo>
                    <a:lnTo>
                      <a:pt x="51" y="7"/>
                    </a:lnTo>
                    <a:lnTo>
                      <a:pt x="47" y="11"/>
                    </a:lnTo>
                    <a:lnTo>
                      <a:pt x="51" y="7"/>
                    </a:lnTo>
                    <a:lnTo>
                      <a:pt x="47" y="3"/>
                    </a:lnTo>
                    <a:lnTo>
                      <a:pt x="0" y="54"/>
                    </a:lnTo>
                    <a:lnTo>
                      <a:pt x="51" y="108"/>
                    </a:lnTo>
                    <a:lnTo>
                      <a:pt x="105" y="54"/>
                    </a:lnTo>
                    <a:lnTo>
                      <a:pt x="51" y="0"/>
                    </a:lnTo>
                    <a:lnTo>
                      <a:pt x="47" y="3"/>
                    </a:lnTo>
                    <a:lnTo>
                      <a:pt x="51" y="7"/>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8" name="Freeform 90"/>
              <p:cNvSpPr>
                <a:spLocks/>
              </p:cNvSpPr>
              <p:nvPr/>
            </p:nvSpPr>
            <p:spPr bwMode="auto">
              <a:xfrm>
                <a:off x="3841" y="1390"/>
                <a:ext cx="93" cy="93"/>
              </a:xfrm>
              <a:custGeom>
                <a:avLst/>
                <a:gdLst>
                  <a:gd name="T0" fmla="*/ 47 w 93"/>
                  <a:gd name="T1" fmla="*/ 0 h 93"/>
                  <a:gd name="T2" fmla="*/ 93 w 93"/>
                  <a:gd name="T3" fmla="*/ 93 h 93"/>
                  <a:gd name="T4" fmla="*/ 0 w 93"/>
                  <a:gd name="T5" fmla="*/ 93 h 93"/>
                  <a:gd name="T6" fmla="*/ 47 w 93"/>
                  <a:gd name="T7" fmla="*/ 0 h 93"/>
                </a:gdLst>
                <a:ahLst/>
                <a:cxnLst>
                  <a:cxn ang="0">
                    <a:pos x="T0" y="T1"/>
                  </a:cxn>
                  <a:cxn ang="0">
                    <a:pos x="T2" y="T3"/>
                  </a:cxn>
                  <a:cxn ang="0">
                    <a:pos x="T4" y="T5"/>
                  </a:cxn>
                  <a:cxn ang="0">
                    <a:pos x="T6" y="T7"/>
                  </a:cxn>
                </a:cxnLst>
                <a:rect l="0" t="0" r="r" b="b"/>
                <a:pathLst>
                  <a:path w="93" h="93">
                    <a:moveTo>
                      <a:pt x="47" y="0"/>
                    </a:moveTo>
                    <a:lnTo>
                      <a:pt x="93" y="93"/>
                    </a:lnTo>
                    <a:lnTo>
                      <a:pt x="0" y="93"/>
                    </a:lnTo>
                    <a:lnTo>
                      <a:pt x="47"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39" name="Freeform 91"/>
              <p:cNvSpPr>
                <a:spLocks/>
              </p:cNvSpPr>
              <p:nvPr/>
            </p:nvSpPr>
            <p:spPr bwMode="auto">
              <a:xfrm>
                <a:off x="3834" y="1378"/>
                <a:ext cx="108" cy="109"/>
              </a:xfrm>
              <a:custGeom>
                <a:avLst/>
                <a:gdLst>
                  <a:gd name="T0" fmla="*/ 54 w 108"/>
                  <a:gd name="T1" fmla="*/ 12 h 109"/>
                  <a:gd name="T2" fmla="*/ 50 w 108"/>
                  <a:gd name="T3" fmla="*/ 16 h 109"/>
                  <a:gd name="T4" fmla="*/ 89 w 108"/>
                  <a:gd name="T5" fmla="*/ 97 h 109"/>
                  <a:gd name="T6" fmla="*/ 19 w 108"/>
                  <a:gd name="T7" fmla="*/ 97 h 109"/>
                  <a:gd name="T8" fmla="*/ 58 w 108"/>
                  <a:gd name="T9" fmla="*/ 16 h 109"/>
                  <a:gd name="T10" fmla="*/ 54 w 108"/>
                  <a:gd name="T11" fmla="*/ 12 h 109"/>
                  <a:gd name="T12" fmla="*/ 50 w 108"/>
                  <a:gd name="T13" fmla="*/ 16 h 109"/>
                  <a:gd name="T14" fmla="*/ 54 w 108"/>
                  <a:gd name="T15" fmla="*/ 12 h 109"/>
                  <a:gd name="T16" fmla="*/ 50 w 108"/>
                  <a:gd name="T17" fmla="*/ 12 h 109"/>
                  <a:gd name="T18" fmla="*/ 0 w 108"/>
                  <a:gd name="T19" fmla="*/ 109 h 109"/>
                  <a:gd name="T20" fmla="*/ 108 w 108"/>
                  <a:gd name="T21" fmla="*/ 109 h 109"/>
                  <a:gd name="T22" fmla="*/ 54 w 108"/>
                  <a:gd name="T23" fmla="*/ 0 h 109"/>
                  <a:gd name="T24" fmla="*/ 50 w 108"/>
                  <a:gd name="T25" fmla="*/ 12 h 109"/>
                  <a:gd name="T26" fmla="*/ 54 w 108"/>
                  <a:gd name="T27" fmla="*/ 1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9">
                    <a:moveTo>
                      <a:pt x="54" y="12"/>
                    </a:moveTo>
                    <a:lnTo>
                      <a:pt x="50" y="16"/>
                    </a:lnTo>
                    <a:lnTo>
                      <a:pt x="89" y="97"/>
                    </a:lnTo>
                    <a:lnTo>
                      <a:pt x="19" y="97"/>
                    </a:lnTo>
                    <a:lnTo>
                      <a:pt x="58" y="16"/>
                    </a:lnTo>
                    <a:lnTo>
                      <a:pt x="54" y="12"/>
                    </a:lnTo>
                    <a:lnTo>
                      <a:pt x="50" y="16"/>
                    </a:lnTo>
                    <a:lnTo>
                      <a:pt x="54" y="12"/>
                    </a:lnTo>
                    <a:lnTo>
                      <a:pt x="50" y="12"/>
                    </a:lnTo>
                    <a:lnTo>
                      <a:pt x="0" y="109"/>
                    </a:lnTo>
                    <a:lnTo>
                      <a:pt x="108" y="109"/>
                    </a:lnTo>
                    <a:lnTo>
                      <a:pt x="54" y="0"/>
                    </a:lnTo>
                    <a:lnTo>
                      <a:pt x="50" y="12"/>
                    </a:lnTo>
                    <a:lnTo>
                      <a:pt x="54" y="12"/>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0" name="Freeform 92"/>
              <p:cNvSpPr>
                <a:spLocks/>
              </p:cNvSpPr>
              <p:nvPr/>
            </p:nvSpPr>
            <p:spPr bwMode="auto">
              <a:xfrm>
                <a:off x="4198" y="1646"/>
                <a:ext cx="89" cy="89"/>
              </a:xfrm>
              <a:custGeom>
                <a:avLst/>
                <a:gdLst>
                  <a:gd name="T0" fmla="*/ 42 w 89"/>
                  <a:gd name="T1" fmla="*/ 0 h 89"/>
                  <a:gd name="T2" fmla="*/ 89 w 89"/>
                  <a:gd name="T3" fmla="*/ 89 h 89"/>
                  <a:gd name="T4" fmla="*/ 0 w 89"/>
                  <a:gd name="T5" fmla="*/ 89 h 89"/>
                  <a:gd name="T6" fmla="*/ 42 w 89"/>
                  <a:gd name="T7" fmla="*/ 0 h 89"/>
                </a:gdLst>
                <a:ahLst/>
                <a:cxnLst>
                  <a:cxn ang="0">
                    <a:pos x="T0" y="T1"/>
                  </a:cxn>
                  <a:cxn ang="0">
                    <a:pos x="T2" y="T3"/>
                  </a:cxn>
                  <a:cxn ang="0">
                    <a:pos x="T4" y="T5"/>
                  </a:cxn>
                  <a:cxn ang="0">
                    <a:pos x="T6" y="T7"/>
                  </a:cxn>
                </a:cxnLst>
                <a:rect l="0" t="0" r="r" b="b"/>
                <a:pathLst>
                  <a:path w="89" h="89">
                    <a:moveTo>
                      <a:pt x="42" y="0"/>
                    </a:moveTo>
                    <a:lnTo>
                      <a:pt x="89" y="89"/>
                    </a:lnTo>
                    <a:lnTo>
                      <a:pt x="0" y="89"/>
                    </a:lnTo>
                    <a:lnTo>
                      <a:pt x="42"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1" name="Freeform 93"/>
              <p:cNvSpPr>
                <a:spLocks/>
              </p:cNvSpPr>
              <p:nvPr/>
            </p:nvSpPr>
            <p:spPr bwMode="auto">
              <a:xfrm>
                <a:off x="4186" y="1631"/>
                <a:ext cx="112" cy="112"/>
              </a:xfrm>
              <a:custGeom>
                <a:avLst/>
                <a:gdLst>
                  <a:gd name="T0" fmla="*/ 54 w 112"/>
                  <a:gd name="T1" fmla="*/ 15 h 112"/>
                  <a:gd name="T2" fmla="*/ 50 w 112"/>
                  <a:gd name="T3" fmla="*/ 15 h 112"/>
                  <a:gd name="T4" fmla="*/ 93 w 112"/>
                  <a:gd name="T5" fmla="*/ 100 h 112"/>
                  <a:gd name="T6" fmla="*/ 19 w 112"/>
                  <a:gd name="T7" fmla="*/ 100 h 112"/>
                  <a:gd name="T8" fmla="*/ 62 w 112"/>
                  <a:gd name="T9" fmla="*/ 15 h 112"/>
                  <a:gd name="T10" fmla="*/ 54 w 112"/>
                  <a:gd name="T11" fmla="*/ 15 h 112"/>
                  <a:gd name="T12" fmla="*/ 50 w 112"/>
                  <a:gd name="T13" fmla="*/ 15 h 112"/>
                  <a:gd name="T14" fmla="*/ 54 w 112"/>
                  <a:gd name="T15" fmla="*/ 15 h 112"/>
                  <a:gd name="T16" fmla="*/ 50 w 112"/>
                  <a:gd name="T17" fmla="*/ 11 h 112"/>
                  <a:gd name="T18" fmla="*/ 0 w 112"/>
                  <a:gd name="T19" fmla="*/ 112 h 112"/>
                  <a:gd name="T20" fmla="*/ 112 w 112"/>
                  <a:gd name="T21" fmla="*/ 112 h 112"/>
                  <a:gd name="T22" fmla="*/ 54 w 112"/>
                  <a:gd name="T23" fmla="*/ 0 h 112"/>
                  <a:gd name="T24" fmla="*/ 50 w 112"/>
                  <a:gd name="T25" fmla="*/ 11 h 112"/>
                  <a:gd name="T26" fmla="*/ 54 w 112"/>
                  <a:gd name="T27"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54" y="15"/>
                    </a:moveTo>
                    <a:lnTo>
                      <a:pt x="50" y="15"/>
                    </a:lnTo>
                    <a:lnTo>
                      <a:pt x="93" y="100"/>
                    </a:lnTo>
                    <a:lnTo>
                      <a:pt x="19" y="100"/>
                    </a:lnTo>
                    <a:lnTo>
                      <a:pt x="62" y="15"/>
                    </a:lnTo>
                    <a:lnTo>
                      <a:pt x="54" y="15"/>
                    </a:lnTo>
                    <a:lnTo>
                      <a:pt x="50" y="15"/>
                    </a:lnTo>
                    <a:lnTo>
                      <a:pt x="54" y="15"/>
                    </a:lnTo>
                    <a:lnTo>
                      <a:pt x="50" y="11"/>
                    </a:lnTo>
                    <a:lnTo>
                      <a:pt x="0" y="112"/>
                    </a:lnTo>
                    <a:lnTo>
                      <a:pt x="112" y="112"/>
                    </a:lnTo>
                    <a:lnTo>
                      <a:pt x="54" y="0"/>
                    </a:lnTo>
                    <a:lnTo>
                      <a:pt x="50" y="11"/>
                    </a:lnTo>
                    <a:lnTo>
                      <a:pt x="54" y="15"/>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2" name="Freeform 94"/>
              <p:cNvSpPr>
                <a:spLocks/>
              </p:cNvSpPr>
              <p:nvPr/>
            </p:nvSpPr>
            <p:spPr bwMode="auto">
              <a:xfrm>
                <a:off x="4581" y="1929"/>
                <a:ext cx="93" cy="90"/>
              </a:xfrm>
              <a:custGeom>
                <a:avLst/>
                <a:gdLst>
                  <a:gd name="T0" fmla="*/ 47 w 93"/>
                  <a:gd name="T1" fmla="*/ 0 h 90"/>
                  <a:gd name="T2" fmla="*/ 93 w 93"/>
                  <a:gd name="T3" fmla="*/ 90 h 90"/>
                  <a:gd name="T4" fmla="*/ 0 w 93"/>
                  <a:gd name="T5" fmla="*/ 90 h 90"/>
                  <a:gd name="T6" fmla="*/ 47 w 93"/>
                  <a:gd name="T7" fmla="*/ 0 h 90"/>
                </a:gdLst>
                <a:ahLst/>
                <a:cxnLst>
                  <a:cxn ang="0">
                    <a:pos x="T0" y="T1"/>
                  </a:cxn>
                  <a:cxn ang="0">
                    <a:pos x="T2" y="T3"/>
                  </a:cxn>
                  <a:cxn ang="0">
                    <a:pos x="T4" y="T5"/>
                  </a:cxn>
                  <a:cxn ang="0">
                    <a:pos x="T6" y="T7"/>
                  </a:cxn>
                </a:cxnLst>
                <a:rect l="0" t="0" r="r" b="b"/>
                <a:pathLst>
                  <a:path w="93" h="90">
                    <a:moveTo>
                      <a:pt x="47" y="0"/>
                    </a:moveTo>
                    <a:lnTo>
                      <a:pt x="93" y="90"/>
                    </a:lnTo>
                    <a:lnTo>
                      <a:pt x="0" y="90"/>
                    </a:lnTo>
                    <a:lnTo>
                      <a:pt x="47"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3" name="Freeform 95"/>
              <p:cNvSpPr>
                <a:spLocks/>
              </p:cNvSpPr>
              <p:nvPr/>
            </p:nvSpPr>
            <p:spPr bwMode="auto">
              <a:xfrm>
                <a:off x="4573" y="1918"/>
                <a:ext cx="109" cy="108"/>
              </a:xfrm>
              <a:custGeom>
                <a:avLst/>
                <a:gdLst>
                  <a:gd name="T0" fmla="*/ 55 w 109"/>
                  <a:gd name="T1" fmla="*/ 11 h 108"/>
                  <a:gd name="T2" fmla="*/ 51 w 109"/>
                  <a:gd name="T3" fmla="*/ 15 h 108"/>
                  <a:gd name="T4" fmla="*/ 89 w 109"/>
                  <a:gd name="T5" fmla="*/ 97 h 108"/>
                  <a:gd name="T6" fmla="*/ 20 w 109"/>
                  <a:gd name="T7" fmla="*/ 97 h 108"/>
                  <a:gd name="T8" fmla="*/ 58 w 109"/>
                  <a:gd name="T9" fmla="*/ 15 h 108"/>
                  <a:gd name="T10" fmla="*/ 55 w 109"/>
                  <a:gd name="T11" fmla="*/ 11 h 108"/>
                  <a:gd name="T12" fmla="*/ 51 w 109"/>
                  <a:gd name="T13" fmla="*/ 15 h 108"/>
                  <a:gd name="T14" fmla="*/ 55 w 109"/>
                  <a:gd name="T15" fmla="*/ 11 h 108"/>
                  <a:gd name="T16" fmla="*/ 51 w 109"/>
                  <a:gd name="T17" fmla="*/ 7 h 108"/>
                  <a:gd name="T18" fmla="*/ 0 w 109"/>
                  <a:gd name="T19" fmla="*/ 108 h 108"/>
                  <a:gd name="T20" fmla="*/ 109 w 109"/>
                  <a:gd name="T21" fmla="*/ 108 h 108"/>
                  <a:gd name="T22" fmla="*/ 55 w 109"/>
                  <a:gd name="T23" fmla="*/ 0 h 108"/>
                  <a:gd name="T24" fmla="*/ 51 w 109"/>
                  <a:gd name="T25" fmla="*/ 7 h 108"/>
                  <a:gd name="T26" fmla="*/ 55 w 109"/>
                  <a:gd name="T27"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8">
                    <a:moveTo>
                      <a:pt x="55" y="11"/>
                    </a:moveTo>
                    <a:lnTo>
                      <a:pt x="51" y="15"/>
                    </a:lnTo>
                    <a:lnTo>
                      <a:pt x="89" y="97"/>
                    </a:lnTo>
                    <a:lnTo>
                      <a:pt x="20" y="97"/>
                    </a:lnTo>
                    <a:lnTo>
                      <a:pt x="58" y="15"/>
                    </a:lnTo>
                    <a:lnTo>
                      <a:pt x="55" y="11"/>
                    </a:lnTo>
                    <a:lnTo>
                      <a:pt x="51" y="15"/>
                    </a:lnTo>
                    <a:lnTo>
                      <a:pt x="55" y="11"/>
                    </a:lnTo>
                    <a:lnTo>
                      <a:pt x="51" y="7"/>
                    </a:lnTo>
                    <a:lnTo>
                      <a:pt x="0" y="108"/>
                    </a:lnTo>
                    <a:lnTo>
                      <a:pt x="109" y="108"/>
                    </a:lnTo>
                    <a:lnTo>
                      <a:pt x="55" y="0"/>
                    </a:lnTo>
                    <a:lnTo>
                      <a:pt x="51" y="7"/>
                    </a:lnTo>
                    <a:lnTo>
                      <a:pt x="55" y="11"/>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4" name="Rectangle 96"/>
              <p:cNvSpPr>
                <a:spLocks noChangeArrowheads="1"/>
              </p:cNvSpPr>
              <p:nvPr/>
            </p:nvSpPr>
            <p:spPr bwMode="auto">
              <a:xfrm>
                <a:off x="3841" y="1227"/>
                <a:ext cx="82" cy="82"/>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5" name="Freeform 97"/>
              <p:cNvSpPr>
                <a:spLocks/>
              </p:cNvSpPr>
              <p:nvPr/>
            </p:nvSpPr>
            <p:spPr bwMode="auto">
              <a:xfrm>
                <a:off x="3838" y="1219"/>
                <a:ext cx="93" cy="94"/>
              </a:xfrm>
              <a:custGeom>
                <a:avLst/>
                <a:gdLst>
                  <a:gd name="T0" fmla="*/ 3 w 93"/>
                  <a:gd name="T1" fmla="*/ 8 h 94"/>
                  <a:gd name="T2" fmla="*/ 3 w 93"/>
                  <a:gd name="T3" fmla="*/ 12 h 94"/>
                  <a:gd name="T4" fmla="*/ 81 w 93"/>
                  <a:gd name="T5" fmla="*/ 12 h 94"/>
                  <a:gd name="T6" fmla="*/ 81 w 93"/>
                  <a:gd name="T7" fmla="*/ 82 h 94"/>
                  <a:gd name="T8" fmla="*/ 11 w 93"/>
                  <a:gd name="T9" fmla="*/ 82 h 94"/>
                  <a:gd name="T10" fmla="*/ 11 w 93"/>
                  <a:gd name="T11" fmla="*/ 8 h 94"/>
                  <a:gd name="T12" fmla="*/ 3 w 93"/>
                  <a:gd name="T13" fmla="*/ 8 h 94"/>
                  <a:gd name="T14" fmla="*/ 3 w 93"/>
                  <a:gd name="T15" fmla="*/ 12 h 94"/>
                  <a:gd name="T16" fmla="*/ 3 w 93"/>
                  <a:gd name="T17" fmla="*/ 8 h 94"/>
                  <a:gd name="T18" fmla="*/ 0 w 93"/>
                  <a:gd name="T19" fmla="*/ 8 h 94"/>
                  <a:gd name="T20" fmla="*/ 0 w 93"/>
                  <a:gd name="T21" fmla="*/ 94 h 94"/>
                  <a:gd name="T22" fmla="*/ 93 w 93"/>
                  <a:gd name="T23" fmla="*/ 94 h 94"/>
                  <a:gd name="T24" fmla="*/ 93 w 93"/>
                  <a:gd name="T25" fmla="*/ 0 h 94"/>
                  <a:gd name="T26" fmla="*/ 0 w 93"/>
                  <a:gd name="T27" fmla="*/ 0 h 94"/>
                  <a:gd name="T28" fmla="*/ 0 w 93"/>
                  <a:gd name="T29" fmla="*/ 8 h 94"/>
                  <a:gd name="T30" fmla="*/ 3 w 93"/>
                  <a:gd name="T3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4">
                    <a:moveTo>
                      <a:pt x="3" y="8"/>
                    </a:moveTo>
                    <a:lnTo>
                      <a:pt x="3" y="12"/>
                    </a:lnTo>
                    <a:lnTo>
                      <a:pt x="81" y="12"/>
                    </a:lnTo>
                    <a:lnTo>
                      <a:pt x="81" y="82"/>
                    </a:lnTo>
                    <a:lnTo>
                      <a:pt x="11" y="82"/>
                    </a:lnTo>
                    <a:lnTo>
                      <a:pt x="11" y="8"/>
                    </a:lnTo>
                    <a:lnTo>
                      <a:pt x="3" y="8"/>
                    </a:lnTo>
                    <a:lnTo>
                      <a:pt x="3" y="12"/>
                    </a:lnTo>
                    <a:lnTo>
                      <a:pt x="3" y="8"/>
                    </a:lnTo>
                    <a:lnTo>
                      <a:pt x="0" y="8"/>
                    </a:lnTo>
                    <a:lnTo>
                      <a:pt x="0" y="94"/>
                    </a:lnTo>
                    <a:lnTo>
                      <a:pt x="93" y="94"/>
                    </a:lnTo>
                    <a:lnTo>
                      <a:pt x="93" y="0"/>
                    </a:lnTo>
                    <a:lnTo>
                      <a:pt x="0" y="0"/>
                    </a:lnTo>
                    <a:lnTo>
                      <a:pt x="0" y="8"/>
                    </a:lnTo>
                    <a:lnTo>
                      <a:pt x="3" y="8"/>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6" name="Rectangle 98"/>
              <p:cNvSpPr>
                <a:spLocks noChangeArrowheads="1"/>
              </p:cNvSpPr>
              <p:nvPr/>
            </p:nvSpPr>
            <p:spPr bwMode="auto">
              <a:xfrm>
                <a:off x="4581" y="1572"/>
                <a:ext cx="85" cy="82"/>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7" name="Freeform 99"/>
              <p:cNvSpPr>
                <a:spLocks/>
              </p:cNvSpPr>
              <p:nvPr/>
            </p:nvSpPr>
            <p:spPr bwMode="auto">
              <a:xfrm>
                <a:off x="4577" y="1569"/>
                <a:ext cx="93" cy="93"/>
              </a:xfrm>
              <a:custGeom>
                <a:avLst/>
                <a:gdLst>
                  <a:gd name="T0" fmla="*/ 4 w 93"/>
                  <a:gd name="T1" fmla="*/ 3 h 93"/>
                  <a:gd name="T2" fmla="*/ 4 w 93"/>
                  <a:gd name="T3" fmla="*/ 11 h 93"/>
                  <a:gd name="T4" fmla="*/ 82 w 93"/>
                  <a:gd name="T5" fmla="*/ 11 h 93"/>
                  <a:gd name="T6" fmla="*/ 82 w 93"/>
                  <a:gd name="T7" fmla="*/ 81 h 93"/>
                  <a:gd name="T8" fmla="*/ 12 w 93"/>
                  <a:gd name="T9" fmla="*/ 81 h 93"/>
                  <a:gd name="T10" fmla="*/ 12 w 93"/>
                  <a:gd name="T11" fmla="*/ 3 h 93"/>
                  <a:gd name="T12" fmla="*/ 4 w 93"/>
                  <a:gd name="T13" fmla="*/ 3 h 93"/>
                  <a:gd name="T14" fmla="*/ 4 w 93"/>
                  <a:gd name="T15" fmla="*/ 11 h 93"/>
                  <a:gd name="T16" fmla="*/ 4 w 93"/>
                  <a:gd name="T17" fmla="*/ 3 h 93"/>
                  <a:gd name="T18" fmla="*/ 0 w 93"/>
                  <a:gd name="T19" fmla="*/ 3 h 93"/>
                  <a:gd name="T20" fmla="*/ 0 w 93"/>
                  <a:gd name="T21" fmla="*/ 93 h 93"/>
                  <a:gd name="T22" fmla="*/ 93 w 93"/>
                  <a:gd name="T23" fmla="*/ 93 h 93"/>
                  <a:gd name="T24" fmla="*/ 93 w 93"/>
                  <a:gd name="T25" fmla="*/ 0 h 93"/>
                  <a:gd name="T26" fmla="*/ 0 w 93"/>
                  <a:gd name="T27" fmla="*/ 0 h 93"/>
                  <a:gd name="T28" fmla="*/ 0 w 93"/>
                  <a:gd name="T29" fmla="*/ 3 h 93"/>
                  <a:gd name="T30" fmla="*/ 4 w 93"/>
                  <a:gd name="T31"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3">
                    <a:moveTo>
                      <a:pt x="4" y="3"/>
                    </a:moveTo>
                    <a:lnTo>
                      <a:pt x="4" y="11"/>
                    </a:lnTo>
                    <a:lnTo>
                      <a:pt x="82" y="11"/>
                    </a:lnTo>
                    <a:lnTo>
                      <a:pt x="82" y="81"/>
                    </a:lnTo>
                    <a:lnTo>
                      <a:pt x="12" y="81"/>
                    </a:lnTo>
                    <a:lnTo>
                      <a:pt x="12" y="3"/>
                    </a:lnTo>
                    <a:lnTo>
                      <a:pt x="4" y="3"/>
                    </a:lnTo>
                    <a:lnTo>
                      <a:pt x="4" y="11"/>
                    </a:lnTo>
                    <a:lnTo>
                      <a:pt x="4" y="3"/>
                    </a:lnTo>
                    <a:lnTo>
                      <a:pt x="0" y="3"/>
                    </a:lnTo>
                    <a:lnTo>
                      <a:pt x="0" y="93"/>
                    </a:lnTo>
                    <a:lnTo>
                      <a:pt x="93" y="93"/>
                    </a:lnTo>
                    <a:lnTo>
                      <a:pt x="93" y="0"/>
                    </a:lnTo>
                    <a:lnTo>
                      <a:pt x="0" y="0"/>
                    </a:lnTo>
                    <a:lnTo>
                      <a:pt x="0" y="3"/>
                    </a:lnTo>
                    <a:lnTo>
                      <a:pt x="4" y="3"/>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8" name="Rectangle 100"/>
              <p:cNvSpPr>
                <a:spLocks noChangeArrowheads="1"/>
              </p:cNvSpPr>
              <p:nvPr/>
            </p:nvSpPr>
            <p:spPr bwMode="auto">
              <a:xfrm>
                <a:off x="4198" y="1390"/>
                <a:ext cx="81" cy="85"/>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49" name="Freeform 101"/>
              <p:cNvSpPr>
                <a:spLocks/>
              </p:cNvSpPr>
              <p:nvPr/>
            </p:nvSpPr>
            <p:spPr bwMode="auto">
              <a:xfrm>
                <a:off x="4194" y="1386"/>
                <a:ext cx="93" cy="93"/>
              </a:xfrm>
              <a:custGeom>
                <a:avLst/>
                <a:gdLst>
                  <a:gd name="T0" fmla="*/ 4 w 93"/>
                  <a:gd name="T1" fmla="*/ 4 h 93"/>
                  <a:gd name="T2" fmla="*/ 4 w 93"/>
                  <a:gd name="T3" fmla="*/ 12 h 93"/>
                  <a:gd name="T4" fmla="*/ 81 w 93"/>
                  <a:gd name="T5" fmla="*/ 12 h 93"/>
                  <a:gd name="T6" fmla="*/ 81 w 93"/>
                  <a:gd name="T7" fmla="*/ 82 h 93"/>
                  <a:gd name="T8" fmla="*/ 11 w 93"/>
                  <a:gd name="T9" fmla="*/ 82 h 93"/>
                  <a:gd name="T10" fmla="*/ 11 w 93"/>
                  <a:gd name="T11" fmla="*/ 4 h 93"/>
                  <a:gd name="T12" fmla="*/ 4 w 93"/>
                  <a:gd name="T13" fmla="*/ 4 h 93"/>
                  <a:gd name="T14" fmla="*/ 4 w 93"/>
                  <a:gd name="T15" fmla="*/ 12 h 93"/>
                  <a:gd name="T16" fmla="*/ 4 w 93"/>
                  <a:gd name="T17" fmla="*/ 4 h 93"/>
                  <a:gd name="T18" fmla="*/ 0 w 93"/>
                  <a:gd name="T19" fmla="*/ 4 h 93"/>
                  <a:gd name="T20" fmla="*/ 0 w 93"/>
                  <a:gd name="T21" fmla="*/ 93 h 93"/>
                  <a:gd name="T22" fmla="*/ 93 w 93"/>
                  <a:gd name="T23" fmla="*/ 93 h 93"/>
                  <a:gd name="T24" fmla="*/ 93 w 93"/>
                  <a:gd name="T25" fmla="*/ 0 h 93"/>
                  <a:gd name="T26" fmla="*/ 0 w 93"/>
                  <a:gd name="T27" fmla="*/ 0 h 93"/>
                  <a:gd name="T28" fmla="*/ 0 w 93"/>
                  <a:gd name="T29" fmla="*/ 4 h 93"/>
                  <a:gd name="T30" fmla="*/ 4 w 93"/>
                  <a:gd name="T31"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3">
                    <a:moveTo>
                      <a:pt x="4" y="4"/>
                    </a:moveTo>
                    <a:lnTo>
                      <a:pt x="4" y="12"/>
                    </a:lnTo>
                    <a:lnTo>
                      <a:pt x="81" y="12"/>
                    </a:lnTo>
                    <a:lnTo>
                      <a:pt x="81" y="82"/>
                    </a:lnTo>
                    <a:lnTo>
                      <a:pt x="11" y="82"/>
                    </a:lnTo>
                    <a:lnTo>
                      <a:pt x="11" y="4"/>
                    </a:lnTo>
                    <a:lnTo>
                      <a:pt x="4" y="4"/>
                    </a:lnTo>
                    <a:lnTo>
                      <a:pt x="4" y="12"/>
                    </a:lnTo>
                    <a:lnTo>
                      <a:pt x="4" y="4"/>
                    </a:lnTo>
                    <a:lnTo>
                      <a:pt x="0" y="4"/>
                    </a:lnTo>
                    <a:lnTo>
                      <a:pt x="0" y="93"/>
                    </a:lnTo>
                    <a:lnTo>
                      <a:pt x="93" y="93"/>
                    </a:lnTo>
                    <a:lnTo>
                      <a:pt x="93" y="0"/>
                    </a:lnTo>
                    <a:lnTo>
                      <a:pt x="0" y="0"/>
                    </a:lnTo>
                    <a:lnTo>
                      <a:pt x="0" y="4"/>
                    </a:lnTo>
                    <a:lnTo>
                      <a:pt x="4" y="4"/>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0" name="Freeform 102"/>
              <p:cNvSpPr>
                <a:spLocks/>
              </p:cNvSpPr>
              <p:nvPr/>
            </p:nvSpPr>
            <p:spPr bwMode="auto">
              <a:xfrm>
                <a:off x="3458" y="1134"/>
                <a:ext cx="89" cy="89"/>
              </a:xfrm>
              <a:custGeom>
                <a:avLst/>
                <a:gdLst>
                  <a:gd name="T0" fmla="*/ 47 w 89"/>
                  <a:gd name="T1" fmla="*/ 0 h 89"/>
                  <a:gd name="T2" fmla="*/ 89 w 89"/>
                  <a:gd name="T3" fmla="*/ 89 h 89"/>
                  <a:gd name="T4" fmla="*/ 0 w 89"/>
                  <a:gd name="T5" fmla="*/ 89 h 89"/>
                  <a:gd name="T6" fmla="*/ 47 w 89"/>
                  <a:gd name="T7" fmla="*/ 0 h 89"/>
                </a:gdLst>
                <a:ahLst/>
                <a:cxnLst>
                  <a:cxn ang="0">
                    <a:pos x="T0" y="T1"/>
                  </a:cxn>
                  <a:cxn ang="0">
                    <a:pos x="T2" y="T3"/>
                  </a:cxn>
                  <a:cxn ang="0">
                    <a:pos x="T4" y="T5"/>
                  </a:cxn>
                  <a:cxn ang="0">
                    <a:pos x="T6" y="T7"/>
                  </a:cxn>
                </a:cxnLst>
                <a:rect l="0" t="0" r="r" b="b"/>
                <a:pathLst>
                  <a:path w="89" h="89">
                    <a:moveTo>
                      <a:pt x="47" y="0"/>
                    </a:moveTo>
                    <a:lnTo>
                      <a:pt x="89" y="89"/>
                    </a:lnTo>
                    <a:lnTo>
                      <a:pt x="0" y="89"/>
                    </a:lnTo>
                    <a:lnTo>
                      <a:pt x="47"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1" name="Freeform 103"/>
              <p:cNvSpPr>
                <a:spLocks/>
              </p:cNvSpPr>
              <p:nvPr/>
            </p:nvSpPr>
            <p:spPr bwMode="auto">
              <a:xfrm>
                <a:off x="3446" y="1122"/>
                <a:ext cx="113" cy="109"/>
              </a:xfrm>
              <a:custGeom>
                <a:avLst/>
                <a:gdLst>
                  <a:gd name="T0" fmla="*/ 59 w 113"/>
                  <a:gd name="T1" fmla="*/ 12 h 109"/>
                  <a:gd name="T2" fmla="*/ 51 w 113"/>
                  <a:gd name="T3" fmla="*/ 16 h 109"/>
                  <a:gd name="T4" fmla="*/ 93 w 113"/>
                  <a:gd name="T5" fmla="*/ 97 h 109"/>
                  <a:gd name="T6" fmla="*/ 20 w 113"/>
                  <a:gd name="T7" fmla="*/ 97 h 109"/>
                  <a:gd name="T8" fmla="*/ 62 w 113"/>
                  <a:gd name="T9" fmla="*/ 16 h 109"/>
                  <a:gd name="T10" fmla="*/ 59 w 113"/>
                  <a:gd name="T11" fmla="*/ 12 h 109"/>
                  <a:gd name="T12" fmla="*/ 51 w 113"/>
                  <a:gd name="T13" fmla="*/ 16 h 109"/>
                  <a:gd name="T14" fmla="*/ 59 w 113"/>
                  <a:gd name="T15" fmla="*/ 12 h 109"/>
                  <a:gd name="T16" fmla="*/ 51 w 113"/>
                  <a:gd name="T17" fmla="*/ 8 h 109"/>
                  <a:gd name="T18" fmla="*/ 0 w 113"/>
                  <a:gd name="T19" fmla="*/ 109 h 109"/>
                  <a:gd name="T20" fmla="*/ 113 w 113"/>
                  <a:gd name="T21" fmla="*/ 109 h 109"/>
                  <a:gd name="T22" fmla="*/ 59 w 113"/>
                  <a:gd name="T23" fmla="*/ 0 h 109"/>
                  <a:gd name="T24" fmla="*/ 51 w 113"/>
                  <a:gd name="T25" fmla="*/ 8 h 109"/>
                  <a:gd name="T26" fmla="*/ 59 w 113"/>
                  <a:gd name="T27" fmla="*/ 1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09">
                    <a:moveTo>
                      <a:pt x="59" y="12"/>
                    </a:moveTo>
                    <a:lnTo>
                      <a:pt x="51" y="16"/>
                    </a:lnTo>
                    <a:lnTo>
                      <a:pt x="93" y="97"/>
                    </a:lnTo>
                    <a:lnTo>
                      <a:pt x="20" y="97"/>
                    </a:lnTo>
                    <a:lnTo>
                      <a:pt x="62" y="16"/>
                    </a:lnTo>
                    <a:lnTo>
                      <a:pt x="59" y="12"/>
                    </a:lnTo>
                    <a:lnTo>
                      <a:pt x="51" y="16"/>
                    </a:lnTo>
                    <a:lnTo>
                      <a:pt x="59" y="12"/>
                    </a:lnTo>
                    <a:lnTo>
                      <a:pt x="51" y="8"/>
                    </a:lnTo>
                    <a:lnTo>
                      <a:pt x="0" y="109"/>
                    </a:lnTo>
                    <a:lnTo>
                      <a:pt x="113" y="109"/>
                    </a:lnTo>
                    <a:lnTo>
                      <a:pt x="59" y="0"/>
                    </a:lnTo>
                    <a:lnTo>
                      <a:pt x="51" y="8"/>
                    </a:lnTo>
                    <a:lnTo>
                      <a:pt x="59" y="12"/>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2" name="Rectangle 104"/>
              <p:cNvSpPr>
                <a:spLocks noChangeArrowheads="1"/>
              </p:cNvSpPr>
              <p:nvPr/>
            </p:nvSpPr>
            <p:spPr bwMode="auto">
              <a:xfrm>
                <a:off x="3454" y="1072"/>
                <a:ext cx="85" cy="81"/>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3" name="Freeform 105"/>
              <p:cNvSpPr>
                <a:spLocks/>
              </p:cNvSpPr>
              <p:nvPr/>
            </p:nvSpPr>
            <p:spPr bwMode="auto">
              <a:xfrm>
                <a:off x="3450" y="1068"/>
                <a:ext cx="93" cy="93"/>
              </a:xfrm>
              <a:custGeom>
                <a:avLst/>
                <a:gdLst>
                  <a:gd name="T0" fmla="*/ 4 w 93"/>
                  <a:gd name="T1" fmla="*/ 4 h 93"/>
                  <a:gd name="T2" fmla="*/ 4 w 93"/>
                  <a:gd name="T3" fmla="*/ 12 h 93"/>
                  <a:gd name="T4" fmla="*/ 82 w 93"/>
                  <a:gd name="T5" fmla="*/ 12 h 93"/>
                  <a:gd name="T6" fmla="*/ 82 w 93"/>
                  <a:gd name="T7" fmla="*/ 82 h 93"/>
                  <a:gd name="T8" fmla="*/ 12 w 93"/>
                  <a:gd name="T9" fmla="*/ 82 h 93"/>
                  <a:gd name="T10" fmla="*/ 12 w 93"/>
                  <a:gd name="T11" fmla="*/ 4 h 93"/>
                  <a:gd name="T12" fmla="*/ 4 w 93"/>
                  <a:gd name="T13" fmla="*/ 4 h 93"/>
                  <a:gd name="T14" fmla="*/ 4 w 93"/>
                  <a:gd name="T15" fmla="*/ 12 h 93"/>
                  <a:gd name="T16" fmla="*/ 4 w 93"/>
                  <a:gd name="T17" fmla="*/ 4 h 93"/>
                  <a:gd name="T18" fmla="*/ 0 w 93"/>
                  <a:gd name="T19" fmla="*/ 4 h 93"/>
                  <a:gd name="T20" fmla="*/ 0 w 93"/>
                  <a:gd name="T21" fmla="*/ 93 h 93"/>
                  <a:gd name="T22" fmla="*/ 93 w 93"/>
                  <a:gd name="T23" fmla="*/ 93 h 93"/>
                  <a:gd name="T24" fmla="*/ 93 w 93"/>
                  <a:gd name="T25" fmla="*/ 0 h 93"/>
                  <a:gd name="T26" fmla="*/ 0 w 93"/>
                  <a:gd name="T27" fmla="*/ 0 h 93"/>
                  <a:gd name="T28" fmla="*/ 0 w 93"/>
                  <a:gd name="T29" fmla="*/ 4 h 93"/>
                  <a:gd name="T30" fmla="*/ 4 w 93"/>
                  <a:gd name="T31"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3">
                    <a:moveTo>
                      <a:pt x="4" y="4"/>
                    </a:moveTo>
                    <a:lnTo>
                      <a:pt x="4" y="12"/>
                    </a:lnTo>
                    <a:lnTo>
                      <a:pt x="82" y="12"/>
                    </a:lnTo>
                    <a:lnTo>
                      <a:pt x="82" y="82"/>
                    </a:lnTo>
                    <a:lnTo>
                      <a:pt x="12" y="82"/>
                    </a:lnTo>
                    <a:lnTo>
                      <a:pt x="12" y="4"/>
                    </a:lnTo>
                    <a:lnTo>
                      <a:pt x="4" y="4"/>
                    </a:lnTo>
                    <a:lnTo>
                      <a:pt x="4" y="12"/>
                    </a:lnTo>
                    <a:lnTo>
                      <a:pt x="4" y="4"/>
                    </a:lnTo>
                    <a:lnTo>
                      <a:pt x="0" y="4"/>
                    </a:lnTo>
                    <a:lnTo>
                      <a:pt x="0" y="93"/>
                    </a:lnTo>
                    <a:lnTo>
                      <a:pt x="93" y="93"/>
                    </a:lnTo>
                    <a:lnTo>
                      <a:pt x="93" y="0"/>
                    </a:lnTo>
                    <a:lnTo>
                      <a:pt x="0" y="0"/>
                    </a:lnTo>
                    <a:lnTo>
                      <a:pt x="0" y="4"/>
                    </a:lnTo>
                    <a:lnTo>
                      <a:pt x="4" y="4"/>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4" name="Oval 106"/>
              <p:cNvSpPr>
                <a:spLocks noChangeArrowheads="1"/>
              </p:cNvSpPr>
              <p:nvPr/>
            </p:nvSpPr>
            <p:spPr bwMode="auto">
              <a:xfrm>
                <a:off x="3845" y="1929"/>
                <a:ext cx="82" cy="82"/>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5" name="Freeform 107"/>
              <p:cNvSpPr>
                <a:spLocks/>
              </p:cNvSpPr>
              <p:nvPr/>
            </p:nvSpPr>
            <p:spPr bwMode="auto">
              <a:xfrm>
                <a:off x="3838" y="1922"/>
                <a:ext cx="93" cy="93"/>
              </a:xfrm>
              <a:custGeom>
                <a:avLst/>
                <a:gdLst>
                  <a:gd name="T0" fmla="*/ 2 w 24"/>
                  <a:gd name="T1" fmla="*/ 12 h 24"/>
                  <a:gd name="T2" fmla="*/ 3 w 24"/>
                  <a:gd name="T3" fmla="*/ 12 h 24"/>
                  <a:gd name="T4" fmla="*/ 12 w 24"/>
                  <a:gd name="T5" fmla="*/ 3 h 24"/>
                  <a:gd name="T6" fmla="*/ 21 w 24"/>
                  <a:gd name="T7" fmla="*/ 12 h 24"/>
                  <a:gd name="T8" fmla="*/ 12 w 24"/>
                  <a:gd name="T9" fmla="*/ 21 h 24"/>
                  <a:gd name="T10" fmla="*/ 3 w 24"/>
                  <a:gd name="T11" fmla="*/ 12 h 24"/>
                  <a:gd name="T12" fmla="*/ 2 w 24"/>
                  <a:gd name="T13" fmla="*/ 12 h 24"/>
                  <a:gd name="T14" fmla="*/ 0 w 24"/>
                  <a:gd name="T15" fmla="*/ 12 h 24"/>
                  <a:gd name="T16" fmla="*/ 4 w 24"/>
                  <a:gd name="T17" fmla="*/ 21 h 24"/>
                  <a:gd name="T18" fmla="*/ 12 w 24"/>
                  <a:gd name="T19" fmla="*/ 24 h 24"/>
                  <a:gd name="T20" fmla="*/ 21 w 24"/>
                  <a:gd name="T21" fmla="*/ 21 h 24"/>
                  <a:gd name="T22" fmla="*/ 24 w 24"/>
                  <a:gd name="T23" fmla="*/ 12 h 24"/>
                  <a:gd name="T24" fmla="*/ 21 w 24"/>
                  <a:gd name="T25" fmla="*/ 4 h 24"/>
                  <a:gd name="T26" fmla="*/ 12 w 24"/>
                  <a:gd name="T27" fmla="*/ 0 h 24"/>
                  <a:gd name="T28" fmla="*/ 4 w 24"/>
                  <a:gd name="T29" fmla="*/ 4 h 24"/>
                  <a:gd name="T30" fmla="*/ 0 w 24"/>
                  <a:gd name="T31" fmla="*/ 12 h 24"/>
                  <a:gd name="T32" fmla="*/ 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2" y="12"/>
                    </a:moveTo>
                    <a:cubicBezTo>
                      <a:pt x="3" y="12"/>
                      <a:pt x="3" y="12"/>
                      <a:pt x="3" y="12"/>
                    </a:cubicBezTo>
                    <a:cubicBezTo>
                      <a:pt x="3" y="7"/>
                      <a:pt x="7" y="3"/>
                      <a:pt x="12" y="3"/>
                    </a:cubicBezTo>
                    <a:cubicBezTo>
                      <a:pt x="17" y="3"/>
                      <a:pt x="21" y="7"/>
                      <a:pt x="21" y="12"/>
                    </a:cubicBezTo>
                    <a:cubicBezTo>
                      <a:pt x="21" y="17"/>
                      <a:pt x="17" y="21"/>
                      <a:pt x="12" y="21"/>
                    </a:cubicBezTo>
                    <a:cubicBezTo>
                      <a:pt x="7" y="21"/>
                      <a:pt x="3" y="17"/>
                      <a:pt x="3" y="12"/>
                    </a:cubicBezTo>
                    <a:cubicBezTo>
                      <a:pt x="2" y="12"/>
                      <a:pt x="2" y="12"/>
                      <a:pt x="2" y="12"/>
                    </a:cubicBezTo>
                    <a:cubicBezTo>
                      <a:pt x="0" y="12"/>
                      <a:pt x="0" y="12"/>
                      <a:pt x="0" y="12"/>
                    </a:cubicBezTo>
                    <a:cubicBezTo>
                      <a:pt x="0" y="16"/>
                      <a:pt x="1" y="19"/>
                      <a:pt x="4" y="21"/>
                    </a:cubicBezTo>
                    <a:cubicBezTo>
                      <a:pt x="6" y="23"/>
                      <a:pt x="9" y="24"/>
                      <a:pt x="12" y="24"/>
                    </a:cubicBezTo>
                    <a:cubicBezTo>
                      <a:pt x="16" y="24"/>
                      <a:pt x="19" y="23"/>
                      <a:pt x="21" y="21"/>
                    </a:cubicBezTo>
                    <a:cubicBezTo>
                      <a:pt x="23" y="19"/>
                      <a:pt x="24" y="16"/>
                      <a:pt x="24" y="12"/>
                    </a:cubicBezTo>
                    <a:cubicBezTo>
                      <a:pt x="24" y="9"/>
                      <a:pt x="23" y="6"/>
                      <a:pt x="21" y="4"/>
                    </a:cubicBezTo>
                    <a:cubicBezTo>
                      <a:pt x="19" y="2"/>
                      <a:pt x="16" y="0"/>
                      <a:pt x="12" y="0"/>
                    </a:cubicBezTo>
                    <a:cubicBezTo>
                      <a:pt x="9" y="0"/>
                      <a:pt x="6" y="2"/>
                      <a:pt x="4" y="4"/>
                    </a:cubicBezTo>
                    <a:cubicBezTo>
                      <a:pt x="1" y="6"/>
                      <a:pt x="0" y="9"/>
                      <a:pt x="0" y="12"/>
                    </a:cubicBezTo>
                    <a:lnTo>
                      <a:pt x="2" y="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6" name="Freeform 108"/>
              <p:cNvSpPr>
                <a:spLocks/>
              </p:cNvSpPr>
              <p:nvPr/>
            </p:nvSpPr>
            <p:spPr bwMode="auto">
              <a:xfrm>
                <a:off x="3454" y="1716"/>
                <a:ext cx="89" cy="89"/>
              </a:xfrm>
              <a:custGeom>
                <a:avLst/>
                <a:gdLst>
                  <a:gd name="T0" fmla="*/ 43 w 89"/>
                  <a:gd name="T1" fmla="*/ 89 h 89"/>
                  <a:gd name="T2" fmla="*/ 89 w 89"/>
                  <a:gd name="T3" fmla="*/ 0 h 89"/>
                  <a:gd name="T4" fmla="*/ 0 w 89"/>
                  <a:gd name="T5" fmla="*/ 0 h 89"/>
                  <a:gd name="T6" fmla="*/ 43 w 89"/>
                  <a:gd name="T7" fmla="*/ 89 h 89"/>
                </a:gdLst>
                <a:ahLst/>
                <a:cxnLst>
                  <a:cxn ang="0">
                    <a:pos x="T0" y="T1"/>
                  </a:cxn>
                  <a:cxn ang="0">
                    <a:pos x="T2" y="T3"/>
                  </a:cxn>
                  <a:cxn ang="0">
                    <a:pos x="T4" y="T5"/>
                  </a:cxn>
                  <a:cxn ang="0">
                    <a:pos x="T6" y="T7"/>
                  </a:cxn>
                </a:cxnLst>
                <a:rect l="0" t="0" r="r" b="b"/>
                <a:pathLst>
                  <a:path w="89" h="89">
                    <a:moveTo>
                      <a:pt x="43" y="89"/>
                    </a:moveTo>
                    <a:lnTo>
                      <a:pt x="89" y="0"/>
                    </a:lnTo>
                    <a:lnTo>
                      <a:pt x="0" y="0"/>
                    </a:lnTo>
                    <a:lnTo>
                      <a:pt x="43" y="89"/>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7" name="Freeform 109"/>
              <p:cNvSpPr>
                <a:spLocks/>
              </p:cNvSpPr>
              <p:nvPr/>
            </p:nvSpPr>
            <p:spPr bwMode="auto">
              <a:xfrm>
                <a:off x="3443" y="1708"/>
                <a:ext cx="112" cy="113"/>
              </a:xfrm>
              <a:custGeom>
                <a:avLst/>
                <a:gdLst>
                  <a:gd name="T0" fmla="*/ 54 w 112"/>
                  <a:gd name="T1" fmla="*/ 97 h 113"/>
                  <a:gd name="T2" fmla="*/ 62 w 112"/>
                  <a:gd name="T3" fmla="*/ 101 h 113"/>
                  <a:gd name="T4" fmla="*/ 112 w 112"/>
                  <a:gd name="T5" fmla="*/ 0 h 113"/>
                  <a:gd name="T6" fmla="*/ 0 w 112"/>
                  <a:gd name="T7" fmla="*/ 0 h 113"/>
                  <a:gd name="T8" fmla="*/ 54 w 112"/>
                  <a:gd name="T9" fmla="*/ 113 h 113"/>
                  <a:gd name="T10" fmla="*/ 62 w 112"/>
                  <a:gd name="T11" fmla="*/ 101 h 113"/>
                  <a:gd name="T12" fmla="*/ 54 w 112"/>
                  <a:gd name="T13" fmla="*/ 97 h 113"/>
                  <a:gd name="T14" fmla="*/ 62 w 112"/>
                  <a:gd name="T15" fmla="*/ 93 h 113"/>
                  <a:gd name="T16" fmla="*/ 19 w 112"/>
                  <a:gd name="T17" fmla="*/ 12 h 113"/>
                  <a:gd name="T18" fmla="*/ 93 w 112"/>
                  <a:gd name="T19" fmla="*/ 12 h 113"/>
                  <a:gd name="T20" fmla="*/ 50 w 112"/>
                  <a:gd name="T21" fmla="*/ 93 h 113"/>
                  <a:gd name="T22" fmla="*/ 54 w 112"/>
                  <a:gd name="T23" fmla="*/ 97 h 113"/>
                  <a:gd name="T24" fmla="*/ 62 w 112"/>
                  <a:gd name="T25" fmla="*/ 93 h 113"/>
                  <a:gd name="T26" fmla="*/ 54 w 112"/>
                  <a:gd name="T27" fmla="*/ 9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3">
                    <a:moveTo>
                      <a:pt x="54" y="97"/>
                    </a:moveTo>
                    <a:lnTo>
                      <a:pt x="62" y="101"/>
                    </a:lnTo>
                    <a:lnTo>
                      <a:pt x="112" y="0"/>
                    </a:lnTo>
                    <a:lnTo>
                      <a:pt x="0" y="0"/>
                    </a:lnTo>
                    <a:lnTo>
                      <a:pt x="54" y="113"/>
                    </a:lnTo>
                    <a:lnTo>
                      <a:pt x="62" y="101"/>
                    </a:lnTo>
                    <a:lnTo>
                      <a:pt x="54" y="97"/>
                    </a:lnTo>
                    <a:lnTo>
                      <a:pt x="62" y="93"/>
                    </a:lnTo>
                    <a:lnTo>
                      <a:pt x="19" y="12"/>
                    </a:lnTo>
                    <a:lnTo>
                      <a:pt x="93" y="12"/>
                    </a:lnTo>
                    <a:lnTo>
                      <a:pt x="50" y="93"/>
                    </a:lnTo>
                    <a:lnTo>
                      <a:pt x="54" y="97"/>
                    </a:lnTo>
                    <a:lnTo>
                      <a:pt x="62" y="93"/>
                    </a:lnTo>
                    <a:lnTo>
                      <a:pt x="54" y="97"/>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8" name="Freeform 110"/>
              <p:cNvSpPr>
                <a:spLocks/>
              </p:cNvSpPr>
              <p:nvPr/>
            </p:nvSpPr>
            <p:spPr bwMode="auto">
              <a:xfrm>
                <a:off x="3845" y="2639"/>
                <a:ext cx="89" cy="93"/>
              </a:xfrm>
              <a:custGeom>
                <a:avLst/>
                <a:gdLst>
                  <a:gd name="T0" fmla="*/ 43 w 89"/>
                  <a:gd name="T1" fmla="*/ 93 h 93"/>
                  <a:gd name="T2" fmla="*/ 89 w 89"/>
                  <a:gd name="T3" fmla="*/ 0 h 93"/>
                  <a:gd name="T4" fmla="*/ 0 w 89"/>
                  <a:gd name="T5" fmla="*/ 0 h 93"/>
                  <a:gd name="T6" fmla="*/ 43 w 89"/>
                  <a:gd name="T7" fmla="*/ 93 h 93"/>
                </a:gdLst>
                <a:ahLst/>
                <a:cxnLst>
                  <a:cxn ang="0">
                    <a:pos x="T0" y="T1"/>
                  </a:cxn>
                  <a:cxn ang="0">
                    <a:pos x="T2" y="T3"/>
                  </a:cxn>
                  <a:cxn ang="0">
                    <a:pos x="T4" y="T5"/>
                  </a:cxn>
                  <a:cxn ang="0">
                    <a:pos x="T6" y="T7"/>
                  </a:cxn>
                </a:cxnLst>
                <a:rect l="0" t="0" r="r" b="b"/>
                <a:pathLst>
                  <a:path w="89" h="93">
                    <a:moveTo>
                      <a:pt x="43" y="93"/>
                    </a:moveTo>
                    <a:lnTo>
                      <a:pt x="89" y="0"/>
                    </a:lnTo>
                    <a:lnTo>
                      <a:pt x="0" y="0"/>
                    </a:lnTo>
                    <a:lnTo>
                      <a:pt x="43" y="93"/>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59" name="Freeform 111"/>
              <p:cNvSpPr>
                <a:spLocks/>
              </p:cNvSpPr>
              <p:nvPr/>
            </p:nvSpPr>
            <p:spPr bwMode="auto">
              <a:xfrm>
                <a:off x="3834" y="2635"/>
                <a:ext cx="112" cy="109"/>
              </a:xfrm>
              <a:custGeom>
                <a:avLst/>
                <a:gdLst>
                  <a:gd name="T0" fmla="*/ 54 w 112"/>
                  <a:gd name="T1" fmla="*/ 97 h 109"/>
                  <a:gd name="T2" fmla="*/ 62 w 112"/>
                  <a:gd name="T3" fmla="*/ 97 h 109"/>
                  <a:gd name="T4" fmla="*/ 112 w 112"/>
                  <a:gd name="T5" fmla="*/ 0 h 109"/>
                  <a:gd name="T6" fmla="*/ 0 w 112"/>
                  <a:gd name="T7" fmla="*/ 0 h 109"/>
                  <a:gd name="T8" fmla="*/ 54 w 112"/>
                  <a:gd name="T9" fmla="*/ 109 h 109"/>
                  <a:gd name="T10" fmla="*/ 62 w 112"/>
                  <a:gd name="T11" fmla="*/ 97 h 109"/>
                  <a:gd name="T12" fmla="*/ 54 w 112"/>
                  <a:gd name="T13" fmla="*/ 97 h 109"/>
                  <a:gd name="T14" fmla="*/ 62 w 112"/>
                  <a:gd name="T15" fmla="*/ 93 h 109"/>
                  <a:gd name="T16" fmla="*/ 19 w 112"/>
                  <a:gd name="T17" fmla="*/ 12 h 109"/>
                  <a:gd name="T18" fmla="*/ 93 w 112"/>
                  <a:gd name="T19" fmla="*/ 12 h 109"/>
                  <a:gd name="T20" fmla="*/ 50 w 112"/>
                  <a:gd name="T21" fmla="*/ 93 h 109"/>
                  <a:gd name="T22" fmla="*/ 54 w 112"/>
                  <a:gd name="T23" fmla="*/ 97 h 109"/>
                  <a:gd name="T24" fmla="*/ 62 w 112"/>
                  <a:gd name="T25" fmla="*/ 93 h 109"/>
                  <a:gd name="T26" fmla="*/ 54 w 112"/>
                  <a:gd name="T27"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9">
                    <a:moveTo>
                      <a:pt x="54" y="97"/>
                    </a:moveTo>
                    <a:lnTo>
                      <a:pt x="62" y="97"/>
                    </a:lnTo>
                    <a:lnTo>
                      <a:pt x="112" y="0"/>
                    </a:lnTo>
                    <a:lnTo>
                      <a:pt x="0" y="0"/>
                    </a:lnTo>
                    <a:lnTo>
                      <a:pt x="54" y="109"/>
                    </a:lnTo>
                    <a:lnTo>
                      <a:pt x="62" y="97"/>
                    </a:lnTo>
                    <a:lnTo>
                      <a:pt x="54" y="97"/>
                    </a:lnTo>
                    <a:lnTo>
                      <a:pt x="62" y="93"/>
                    </a:lnTo>
                    <a:lnTo>
                      <a:pt x="19" y="12"/>
                    </a:lnTo>
                    <a:lnTo>
                      <a:pt x="93" y="12"/>
                    </a:lnTo>
                    <a:lnTo>
                      <a:pt x="50" y="93"/>
                    </a:lnTo>
                    <a:lnTo>
                      <a:pt x="54" y="97"/>
                    </a:lnTo>
                    <a:lnTo>
                      <a:pt x="62" y="93"/>
                    </a:lnTo>
                    <a:lnTo>
                      <a:pt x="54" y="97"/>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53360" name="Group 112"/>
            <p:cNvGrpSpPr>
              <a:grpSpLocks/>
            </p:cNvGrpSpPr>
            <p:nvPr/>
          </p:nvGrpSpPr>
          <p:grpSpPr bwMode="auto">
            <a:xfrm>
              <a:off x="1615" y="839"/>
              <a:ext cx="1603" cy="233"/>
              <a:chOff x="1615" y="839"/>
              <a:chExt cx="1603" cy="233"/>
            </a:xfrm>
          </p:grpSpPr>
          <p:sp>
            <p:nvSpPr>
              <p:cNvPr id="53361" name="Freeform 113"/>
              <p:cNvSpPr>
                <a:spLocks/>
              </p:cNvSpPr>
              <p:nvPr/>
            </p:nvSpPr>
            <p:spPr bwMode="auto">
              <a:xfrm>
                <a:off x="2405" y="905"/>
                <a:ext cx="372" cy="43"/>
              </a:xfrm>
              <a:custGeom>
                <a:avLst/>
                <a:gdLst>
                  <a:gd name="T0" fmla="*/ 360 w 372"/>
                  <a:gd name="T1" fmla="*/ 20 h 43"/>
                  <a:gd name="T2" fmla="*/ 267 w 372"/>
                  <a:gd name="T3" fmla="*/ 8 h 43"/>
                  <a:gd name="T4" fmla="*/ 186 w 372"/>
                  <a:gd name="T5" fmla="*/ 8 h 43"/>
                  <a:gd name="T6" fmla="*/ 104 w 372"/>
                  <a:gd name="T7" fmla="*/ 0 h 43"/>
                  <a:gd name="T8" fmla="*/ 0 w 372"/>
                  <a:gd name="T9" fmla="*/ 0 h 43"/>
                  <a:gd name="T10" fmla="*/ 0 w 372"/>
                  <a:gd name="T11" fmla="*/ 24 h 43"/>
                  <a:gd name="T12" fmla="*/ 104 w 372"/>
                  <a:gd name="T13" fmla="*/ 24 h 43"/>
                  <a:gd name="T14" fmla="*/ 186 w 372"/>
                  <a:gd name="T15" fmla="*/ 31 h 43"/>
                  <a:gd name="T16" fmla="*/ 267 w 372"/>
                  <a:gd name="T17" fmla="*/ 31 h 43"/>
                  <a:gd name="T18" fmla="*/ 368 w 372"/>
                  <a:gd name="T19" fmla="*/ 43 h 43"/>
                  <a:gd name="T20" fmla="*/ 372 w 372"/>
                  <a:gd name="T21" fmla="*/ 20 h 43"/>
                  <a:gd name="T22" fmla="*/ 360 w 372"/>
                  <a:gd name="T23"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43">
                    <a:moveTo>
                      <a:pt x="360" y="20"/>
                    </a:moveTo>
                    <a:lnTo>
                      <a:pt x="267" y="8"/>
                    </a:lnTo>
                    <a:lnTo>
                      <a:pt x="186" y="8"/>
                    </a:lnTo>
                    <a:lnTo>
                      <a:pt x="104" y="0"/>
                    </a:lnTo>
                    <a:lnTo>
                      <a:pt x="0" y="0"/>
                    </a:lnTo>
                    <a:lnTo>
                      <a:pt x="0" y="24"/>
                    </a:lnTo>
                    <a:lnTo>
                      <a:pt x="104" y="24"/>
                    </a:lnTo>
                    <a:lnTo>
                      <a:pt x="186" y="31"/>
                    </a:lnTo>
                    <a:lnTo>
                      <a:pt x="267" y="31"/>
                    </a:lnTo>
                    <a:lnTo>
                      <a:pt x="368" y="43"/>
                    </a:lnTo>
                    <a:lnTo>
                      <a:pt x="372" y="20"/>
                    </a:lnTo>
                    <a:lnTo>
                      <a:pt x="360" y="20"/>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62" name="Freeform 114"/>
              <p:cNvSpPr>
                <a:spLocks/>
              </p:cNvSpPr>
              <p:nvPr/>
            </p:nvSpPr>
            <p:spPr bwMode="auto">
              <a:xfrm>
                <a:off x="2405" y="897"/>
                <a:ext cx="372" cy="43"/>
              </a:xfrm>
              <a:custGeom>
                <a:avLst/>
                <a:gdLst>
                  <a:gd name="T0" fmla="*/ 360 w 372"/>
                  <a:gd name="T1" fmla="*/ 16 h 43"/>
                  <a:gd name="T2" fmla="*/ 267 w 372"/>
                  <a:gd name="T3" fmla="*/ 8 h 43"/>
                  <a:gd name="T4" fmla="*/ 186 w 372"/>
                  <a:gd name="T5" fmla="*/ 8 h 43"/>
                  <a:gd name="T6" fmla="*/ 104 w 372"/>
                  <a:gd name="T7" fmla="*/ 0 h 43"/>
                  <a:gd name="T8" fmla="*/ 0 w 372"/>
                  <a:gd name="T9" fmla="*/ 0 h 43"/>
                  <a:gd name="T10" fmla="*/ 0 w 372"/>
                  <a:gd name="T11" fmla="*/ 24 h 43"/>
                  <a:gd name="T12" fmla="*/ 104 w 372"/>
                  <a:gd name="T13" fmla="*/ 24 h 43"/>
                  <a:gd name="T14" fmla="*/ 186 w 372"/>
                  <a:gd name="T15" fmla="*/ 32 h 43"/>
                  <a:gd name="T16" fmla="*/ 267 w 372"/>
                  <a:gd name="T17" fmla="*/ 32 h 43"/>
                  <a:gd name="T18" fmla="*/ 368 w 372"/>
                  <a:gd name="T19" fmla="*/ 43 h 43"/>
                  <a:gd name="T20" fmla="*/ 372 w 372"/>
                  <a:gd name="T21" fmla="*/ 20 h 43"/>
                  <a:gd name="T22" fmla="*/ 360 w 372"/>
                  <a:gd name="T2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43">
                    <a:moveTo>
                      <a:pt x="360" y="16"/>
                    </a:moveTo>
                    <a:lnTo>
                      <a:pt x="267" y="8"/>
                    </a:lnTo>
                    <a:lnTo>
                      <a:pt x="186" y="8"/>
                    </a:lnTo>
                    <a:lnTo>
                      <a:pt x="104" y="0"/>
                    </a:lnTo>
                    <a:lnTo>
                      <a:pt x="0" y="0"/>
                    </a:lnTo>
                    <a:lnTo>
                      <a:pt x="0" y="24"/>
                    </a:lnTo>
                    <a:lnTo>
                      <a:pt x="104" y="24"/>
                    </a:lnTo>
                    <a:lnTo>
                      <a:pt x="186" y="32"/>
                    </a:lnTo>
                    <a:lnTo>
                      <a:pt x="267" y="32"/>
                    </a:lnTo>
                    <a:lnTo>
                      <a:pt x="368" y="43"/>
                    </a:lnTo>
                    <a:lnTo>
                      <a:pt x="372" y="20"/>
                    </a:lnTo>
                    <a:lnTo>
                      <a:pt x="360" y="16"/>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63" name="Freeform 115"/>
              <p:cNvSpPr>
                <a:spLocks/>
              </p:cNvSpPr>
              <p:nvPr/>
            </p:nvSpPr>
            <p:spPr bwMode="auto">
              <a:xfrm>
                <a:off x="2405" y="886"/>
                <a:ext cx="372" cy="35"/>
              </a:xfrm>
              <a:custGeom>
                <a:avLst/>
                <a:gdLst>
                  <a:gd name="T0" fmla="*/ 360 w 372"/>
                  <a:gd name="T1" fmla="*/ 11 h 35"/>
                  <a:gd name="T2" fmla="*/ 267 w 372"/>
                  <a:gd name="T3" fmla="*/ 0 h 35"/>
                  <a:gd name="T4" fmla="*/ 186 w 372"/>
                  <a:gd name="T5" fmla="*/ 0 h 35"/>
                  <a:gd name="T6" fmla="*/ 104 w 372"/>
                  <a:gd name="T7" fmla="*/ 0 h 35"/>
                  <a:gd name="T8" fmla="*/ 0 w 372"/>
                  <a:gd name="T9" fmla="*/ 0 h 35"/>
                  <a:gd name="T10" fmla="*/ 0 w 372"/>
                  <a:gd name="T11" fmla="*/ 23 h 35"/>
                  <a:gd name="T12" fmla="*/ 104 w 372"/>
                  <a:gd name="T13" fmla="*/ 23 h 35"/>
                  <a:gd name="T14" fmla="*/ 186 w 372"/>
                  <a:gd name="T15" fmla="*/ 23 h 35"/>
                  <a:gd name="T16" fmla="*/ 267 w 372"/>
                  <a:gd name="T17" fmla="*/ 23 h 35"/>
                  <a:gd name="T18" fmla="*/ 368 w 372"/>
                  <a:gd name="T19" fmla="*/ 35 h 35"/>
                  <a:gd name="T20" fmla="*/ 372 w 372"/>
                  <a:gd name="T21" fmla="*/ 11 h 35"/>
                  <a:gd name="T22" fmla="*/ 360 w 372"/>
                  <a:gd name="T23"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35">
                    <a:moveTo>
                      <a:pt x="360" y="11"/>
                    </a:moveTo>
                    <a:lnTo>
                      <a:pt x="267" y="0"/>
                    </a:lnTo>
                    <a:lnTo>
                      <a:pt x="186" y="0"/>
                    </a:lnTo>
                    <a:lnTo>
                      <a:pt x="104" y="0"/>
                    </a:lnTo>
                    <a:lnTo>
                      <a:pt x="0" y="0"/>
                    </a:lnTo>
                    <a:lnTo>
                      <a:pt x="0" y="23"/>
                    </a:lnTo>
                    <a:lnTo>
                      <a:pt x="104" y="23"/>
                    </a:lnTo>
                    <a:lnTo>
                      <a:pt x="186" y="23"/>
                    </a:lnTo>
                    <a:lnTo>
                      <a:pt x="267" y="23"/>
                    </a:lnTo>
                    <a:lnTo>
                      <a:pt x="368" y="35"/>
                    </a:lnTo>
                    <a:lnTo>
                      <a:pt x="372" y="11"/>
                    </a:lnTo>
                    <a:lnTo>
                      <a:pt x="360" y="11"/>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64" name="Freeform 116"/>
              <p:cNvSpPr>
                <a:spLocks/>
              </p:cNvSpPr>
              <p:nvPr/>
            </p:nvSpPr>
            <p:spPr bwMode="auto">
              <a:xfrm>
                <a:off x="2405" y="886"/>
                <a:ext cx="372" cy="23"/>
              </a:xfrm>
              <a:custGeom>
                <a:avLst/>
                <a:gdLst>
                  <a:gd name="T0" fmla="*/ 360 w 372"/>
                  <a:gd name="T1" fmla="*/ 0 h 23"/>
                  <a:gd name="T2" fmla="*/ 263 w 372"/>
                  <a:gd name="T3" fmla="*/ 0 h 23"/>
                  <a:gd name="T4" fmla="*/ 190 w 372"/>
                  <a:gd name="T5" fmla="*/ 0 h 23"/>
                  <a:gd name="T6" fmla="*/ 104 w 372"/>
                  <a:gd name="T7" fmla="*/ 0 h 23"/>
                  <a:gd name="T8" fmla="*/ 0 w 372"/>
                  <a:gd name="T9" fmla="*/ 0 h 23"/>
                  <a:gd name="T10" fmla="*/ 0 w 372"/>
                  <a:gd name="T11" fmla="*/ 23 h 23"/>
                  <a:gd name="T12" fmla="*/ 104 w 372"/>
                  <a:gd name="T13" fmla="*/ 23 h 23"/>
                  <a:gd name="T14" fmla="*/ 190 w 372"/>
                  <a:gd name="T15" fmla="*/ 23 h 23"/>
                  <a:gd name="T16" fmla="*/ 263 w 372"/>
                  <a:gd name="T17" fmla="*/ 23 h 23"/>
                  <a:gd name="T18" fmla="*/ 368 w 372"/>
                  <a:gd name="T19" fmla="*/ 23 h 23"/>
                  <a:gd name="T20" fmla="*/ 372 w 372"/>
                  <a:gd name="T21" fmla="*/ 0 h 23"/>
                  <a:gd name="T22" fmla="*/ 360 w 37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23">
                    <a:moveTo>
                      <a:pt x="360" y="0"/>
                    </a:moveTo>
                    <a:lnTo>
                      <a:pt x="263" y="0"/>
                    </a:lnTo>
                    <a:lnTo>
                      <a:pt x="190" y="0"/>
                    </a:lnTo>
                    <a:lnTo>
                      <a:pt x="104" y="0"/>
                    </a:lnTo>
                    <a:lnTo>
                      <a:pt x="0" y="0"/>
                    </a:lnTo>
                    <a:lnTo>
                      <a:pt x="0" y="23"/>
                    </a:lnTo>
                    <a:lnTo>
                      <a:pt x="104" y="23"/>
                    </a:lnTo>
                    <a:lnTo>
                      <a:pt x="190" y="23"/>
                    </a:lnTo>
                    <a:lnTo>
                      <a:pt x="263" y="23"/>
                    </a:lnTo>
                    <a:lnTo>
                      <a:pt x="368" y="23"/>
                    </a:lnTo>
                    <a:lnTo>
                      <a:pt x="372" y="0"/>
                    </a:lnTo>
                    <a:lnTo>
                      <a:pt x="360" y="0"/>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65" name="Freeform 117"/>
              <p:cNvSpPr>
                <a:spLocks/>
              </p:cNvSpPr>
              <p:nvPr/>
            </p:nvSpPr>
            <p:spPr bwMode="auto">
              <a:xfrm>
                <a:off x="2405" y="886"/>
                <a:ext cx="372" cy="23"/>
              </a:xfrm>
              <a:custGeom>
                <a:avLst/>
                <a:gdLst>
                  <a:gd name="T0" fmla="*/ 356 w 372"/>
                  <a:gd name="T1" fmla="*/ 0 h 23"/>
                  <a:gd name="T2" fmla="*/ 267 w 372"/>
                  <a:gd name="T3" fmla="*/ 4 h 23"/>
                  <a:gd name="T4" fmla="*/ 186 w 372"/>
                  <a:gd name="T5" fmla="*/ 0 h 23"/>
                  <a:gd name="T6" fmla="*/ 104 w 372"/>
                  <a:gd name="T7" fmla="*/ 0 h 23"/>
                  <a:gd name="T8" fmla="*/ 0 w 372"/>
                  <a:gd name="T9" fmla="*/ 0 h 23"/>
                  <a:gd name="T10" fmla="*/ 0 w 372"/>
                  <a:gd name="T11" fmla="*/ 23 h 23"/>
                  <a:gd name="T12" fmla="*/ 104 w 372"/>
                  <a:gd name="T13" fmla="*/ 23 h 23"/>
                  <a:gd name="T14" fmla="*/ 186 w 372"/>
                  <a:gd name="T15" fmla="*/ 23 h 23"/>
                  <a:gd name="T16" fmla="*/ 267 w 372"/>
                  <a:gd name="T17" fmla="*/ 23 h 23"/>
                  <a:gd name="T18" fmla="*/ 372 w 372"/>
                  <a:gd name="T19" fmla="*/ 23 h 23"/>
                  <a:gd name="T20" fmla="*/ 368 w 372"/>
                  <a:gd name="T21" fmla="*/ 0 h 23"/>
                  <a:gd name="T22" fmla="*/ 356 w 37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23">
                    <a:moveTo>
                      <a:pt x="356" y="0"/>
                    </a:moveTo>
                    <a:lnTo>
                      <a:pt x="267" y="4"/>
                    </a:lnTo>
                    <a:lnTo>
                      <a:pt x="186" y="0"/>
                    </a:lnTo>
                    <a:lnTo>
                      <a:pt x="104" y="0"/>
                    </a:lnTo>
                    <a:lnTo>
                      <a:pt x="0" y="0"/>
                    </a:lnTo>
                    <a:lnTo>
                      <a:pt x="0" y="23"/>
                    </a:lnTo>
                    <a:lnTo>
                      <a:pt x="104" y="23"/>
                    </a:lnTo>
                    <a:lnTo>
                      <a:pt x="186" y="23"/>
                    </a:lnTo>
                    <a:lnTo>
                      <a:pt x="267" y="23"/>
                    </a:lnTo>
                    <a:lnTo>
                      <a:pt x="372" y="23"/>
                    </a:lnTo>
                    <a:lnTo>
                      <a:pt x="368" y="0"/>
                    </a:lnTo>
                    <a:lnTo>
                      <a:pt x="356" y="0"/>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66" name="Freeform 118"/>
              <p:cNvSpPr>
                <a:spLocks/>
              </p:cNvSpPr>
              <p:nvPr/>
            </p:nvSpPr>
            <p:spPr bwMode="auto">
              <a:xfrm>
                <a:off x="2749" y="921"/>
                <a:ext cx="423" cy="101"/>
              </a:xfrm>
              <a:custGeom>
                <a:avLst/>
                <a:gdLst>
                  <a:gd name="T0" fmla="*/ 411 w 423"/>
                  <a:gd name="T1" fmla="*/ 77 h 101"/>
                  <a:gd name="T2" fmla="*/ 310 w 423"/>
                  <a:gd name="T3" fmla="*/ 58 h 101"/>
                  <a:gd name="T4" fmla="*/ 210 w 423"/>
                  <a:gd name="T5" fmla="*/ 31 h 101"/>
                  <a:gd name="T6" fmla="*/ 117 w 423"/>
                  <a:gd name="T7" fmla="*/ 11 h 101"/>
                  <a:gd name="T8" fmla="*/ 4 w 423"/>
                  <a:gd name="T9" fmla="*/ 0 h 101"/>
                  <a:gd name="T10" fmla="*/ 0 w 423"/>
                  <a:gd name="T11" fmla="*/ 23 h 101"/>
                  <a:gd name="T12" fmla="*/ 113 w 423"/>
                  <a:gd name="T13" fmla="*/ 35 h 101"/>
                  <a:gd name="T14" fmla="*/ 206 w 423"/>
                  <a:gd name="T15" fmla="*/ 54 h 101"/>
                  <a:gd name="T16" fmla="*/ 306 w 423"/>
                  <a:gd name="T17" fmla="*/ 81 h 101"/>
                  <a:gd name="T18" fmla="*/ 419 w 423"/>
                  <a:gd name="T19" fmla="*/ 101 h 101"/>
                  <a:gd name="T20" fmla="*/ 423 w 423"/>
                  <a:gd name="T21" fmla="*/ 77 h 101"/>
                  <a:gd name="T22" fmla="*/ 411 w 423"/>
                  <a:gd name="T23" fmla="*/ 7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101">
                    <a:moveTo>
                      <a:pt x="411" y="77"/>
                    </a:moveTo>
                    <a:lnTo>
                      <a:pt x="310" y="58"/>
                    </a:lnTo>
                    <a:lnTo>
                      <a:pt x="210" y="31"/>
                    </a:lnTo>
                    <a:lnTo>
                      <a:pt x="117" y="11"/>
                    </a:lnTo>
                    <a:lnTo>
                      <a:pt x="4" y="0"/>
                    </a:lnTo>
                    <a:lnTo>
                      <a:pt x="0" y="23"/>
                    </a:lnTo>
                    <a:lnTo>
                      <a:pt x="113" y="35"/>
                    </a:lnTo>
                    <a:lnTo>
                      <a:pt x="206" y="54"/>
                    </a:lnTo>
                    <a:lnTo>
                      <a:pt x="306" y="81"/>
                    </a:lnTo>
                    <a:lnTo>
                      <a:pt x="419" y="101"/>
                    </a:lnTo>
                    <a:lnTo>
                      <a:pt x="423" y="77"/>
                    </a:lnTo>
                    <a:lnTo>
                      <a:pt x="411" y="77"/>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67" name="Freeform 119"/>
              <p:cNvSpPr>
                <a:spLocks/>
              </p:cNvSpPr>
              <p:nvPr/>
            </p:nvSpPr>
            <p:spPr bwMode="auto">
              <a:xfrm>
                <a:off x="2021" y="897"/>
                <a:ext cx="411" cy="32"/>
              </a:xfrm>
              <a:custGeom>
                <a:avLst/>
                <a:gdLst>
                  <a:gd name="T0" fmla="*/ 399 w 411"/>
                  <a:gd name="T1" fmla="*/ 8 h 32"/>
                  <a:gd name="T2" fmla="*/ 206 w 411"/>
                  <a:gd name="T3" fmla="*/ 0 h 32"/>
                  <a:gd name="T4" fmla="*/ 0 w 411"/>
                  <a:gd name="T5" fmla="*/ 0 h 32"/>
                  <a:gd name="T6" fmla="*/ 0 w 411"/>
                  <a:gd name="T7" fmla="*/ 24 h 32"/>
                  <a:gd name="T8" fmla="*/ 206 w 411"/>
                  <a:gd name="T9" fmla="*/ 24 h 32"/>
                  <a:gd name="T10" fmla="*/ 407 w 411"/>
                  <a:gd name="T11" fmla="*/ 32 h 32"/>
                  <a:gd name="T12" fmla="*/ 411 w 411"/>
                  <a:gd name="T13" fmla="*/ 8 h 32"/>
                  <a:gd name="T14" fmla="*/ 399 w 411"/>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32">
                    <a:moveTo>
                      <a:pt x="399" y="8"/>
                    </a:moveTo>
                    <a:lnTo>
                      <a:pt x="206" y="0"/>
                    </a:lnTo>
                    <a:lnTo>
                      <a:pt x="0" y="0"/>
                    </a:lnTo>
                    <a:lnTo>
                      <a:pt x="0" y="24"/>
                    </a:lnTo>
                    <a:lnTo>
                      <a:pt x="206" y="24"/>
                    </a:lnTo>
                    <a:lnTo>
                      <a:pt x="407" y="32"/>
                    </a:lnTo>
                    <a:lnTo>
                      <a:pt x="411" y="8"/>
                    </a:lnTo>
                    <a:lnTo>
                      <a:pt x="399" y="8"/>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68" name="Freeform 120"/>
              <p:cNvSpPr>
                <a:spLocks/>
              </p:cNvSpPr>
              <p:nvPr/>
            </p:nvSpPr>
            <p:spPr bwMode="auto">
              <a:xfrm>
                <a:off x="1665" y="886"/>
                <a:ext cx="380" cy="35"/>
              </a:xfrm>
              <a:custGeom>
                <a:avLst/>
                <a:gdLst>
                  <a:gd name="T0" fmla="*/ 368 w 380"/>
                  <a:gd name="T1" fmla="*/ 11 h 35"/>
                  <a:gd name="T2" fmla="*/ 186 w 380"/>
                  <a:gd name="T3" fmla="*/ 0 h 35"/>
                  <a:gd name="T4" fmla="*/ 0 w 380"/>
                  <a:gd name="T5" fmla="*/ 0 h 35"/>
                  <a:gd name="T6" fmla="*/ 0 w 380"/>
                  <a:gd name="T7" fmla="*/ 23 h 35"/>
                  <a:gd name="T8" fmla="*/ 186 w 380"/>
                  <a:gd name="T9" fmla="*/ 23 h 35"/>
                  <a:gd name="T10" fmla="*/ 380 w 380"/>
                  <a:gd name="T11" fmla="*/ 35 h 35"/>
                  <a:gd name="T12" fmla="*/ 380 w 380"/>
                  <a:gd name="T13" fmla="*/ 11 h 35"/>
                  <a:gd name="T14" fmla="*/ 368 w 380"/>
                  <a:gd name="T15" fmla="*/ 1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5">
                    <a:moveTo>
                      <a:pt x="368" y="11"/>
                    </a:moveTo>
                    <a:lnTo>
                      <a:pt x="186" y="0"/>
                    </a:lnTo>
                    <a:lnTo>
                      <a:pt x="0" y="0"/>
                    </a:lnTo>
                    <a:lnTo>
                      <a:pt x="0" y="23"/>
                    </a:lnTo>
                    <a:lnTo>
                      <a:pt x="186" y="23"/>
                    </a:lnTo>
                    <a:lnTo>
                      <a:pt x="380" y="35"/>
                    </a:lnTo>
                    <a:lnTo>
                      <a:pt x="380" y="11"/>
                    </a:lnTo>
                    <a:lnTo>
                      <a:pt x="368" y="11"/>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69" name="Freeform 121"/>
              <p:cNvSpPr>
                <a:spLocks/>
              </p:cNvSpPr>
              <p:nvPr/>
            </p:nvSpPr>
            <p:spPr bwMode="auto">
              <a:xfrm>
                <a:off x="2749" y="913"/>
                <a:ext cx="423" cy="109"/>
              </a:xfrm>
              <a:custGeom>
                <a:avLst/>
                <a:gdLst>
                  <a:gd name="T0" fmla="*/ 411 w 423"/>
                  <a:gd name="T1" fmla="*/ 85 h 109"/>
                  <a:gd name="T2" fmla="*/ 310 w 423"/>
                  <a:gd name="T3" fmla="*/ 58 h 109"/>
                  <a:gd name="T4" fmla="*/ 210 w 423"/>
                  <a:gd name="T5" fmla="*/ 27 h 109"/>
                  <a:gd name="T6" fmla="*/ 117 w 423"/>
                  <a:gd name="T7" fmla="*/ 19 h 109"/>
                  <a:gd name="T8" fmla="*/ 4 w 423"/>
                  <a:gd name="T9" fmla="*/ 0 h 109"/>
                  <a:gd name="T10" fmla="*/ 0 w 423"/>
                  <a:gd name="T11" fmla="*/ 23 h 109"/>
                  <a:gd name="T12" fmla="*/ 113 w 423"/>
                  <a:gd name="T13" fmla="*/ 43 h 109"/>
                  <a:gd name="T14" fmla="*/ 206 w 423"/>
                  <a:gd name="T15" fmla="*/ 50 h 109"/>
                  <a:gd name="T16" fmla="*/ 306 w 423"/>
                  <a:gd name="T17" fmla="*/ 78 h 109"/>
                  <a:gd name="T18" fmla="*/ 419 w 423"/>
                  <a:gd name="T19" fmla="*/ 109 h 109"/>
                  <a:gd name="T20" fmla="*/ 423 w 423"/>
                  <a:gd name="T21" fmla="*/ 85 h 109"/>
                  <a:gd name="T22" fmla="*/ 411 w 423"/>
                  <a:gd name="T23"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109">
                    <a:moveTo>
                      <a:pt x="411" y="85"/>
                    </a:moveTo>
                    <a:lnTo>
                      <a:pt x="310" y="58"/>
                    </a:lnTo>
                    <a:lnTo>
                      <a:pt x="210" y="27"/>
                    </a:lnTo>
                    <a:lnTo>
                      <a:pt x="117" y="19"/>
                    </a:lnTo>
                    <a:lnTo>
                      <a:pt x="4" y="0"/>
                    </a:lnTo>
                    <a:lnTo>
                      <a:pt x="0" y="23"/>
                    </a:lnTo>
                    <a:lnTo>
                      <a:pt x="113" y="43"/>
                    </a:lnTo>
                    <a:lnTo>
                      <a:pt x="206" y="50"/>
                    </a:lnTo>
                    <a:lnTo>
                      <a:pt x="306" y="78"/>
                    </a:lnTo>
                    <a:lnTo>
                      <a:pt x="419" y="109"/>
                    </a:lnTo>
                    <a:lnTo>
                      <a:pt x="423" y="85"/>
                    </a:lnTo>
                    <a:lnTo>
                      <a:pt x="411" y="85"/>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0" name="Freeform 122"/>
              <p:cNvSpPr>
                <a:spLocks/>
              </p:cNvSpPr>
              <p:nvPr/>
            </p:nvSpPr>
            <p:spPr bwMode="auto">
              <a:xfrm>
                <a:off x="2021" y="886"/>
                <a:ext cx="411" cy="35"/>
              </a:xfrm>
              <a:custGeom>
                <a:avLst/>
                <a:gdLst>
                  <a:gd name="T0" fmla="*/ 399 w 411"/>
                  <a:gd name="T1" fmla="*/ 11 h 35"/>
                  <a:gd name="T2" fmla="*/ 206 w 411"/>
                  <a:gd name="T3" fmla="*/ 0 h 35"/>
                  <a:gd name="T4" fmla="*/ 0 w 411"/>
                  <a:gd name="T5" fmla="*/ 0 h 35"/>
                  <a:gd name="T6" fmla="*/ 0 w 411"/>
                  <a:gd name="T7" fmla="*/ 23 h 35"/>
                  <a:gd name="T8" fmla="*/ 206 w 411"/>
                  <a:gd name="T9" fmla="*/ 23 h 35"/>
                  <a:gd name="T10" fmla="*/ 407 w 411"/>
                  <a:gd name="T11" fmla="*/ 35 h 35"/>
                  <a:gd name="T12" fmla="*/ 411 w 411"/>
                  <a:gd name="T13" fmla="*/ 11 h 35"/>
                  <a:gd name="T14" fmla="*/ 399 w 411"/>
                  <a:gd name="T15" fmla="*/ 1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35">
                    <a:moveTo>
                      <a:pt x="399" y="11"/>
                    </a:moveTo>
                    <a:lnTo>
                      <a:pt x="206" y="0"/>
                    </a:lnTo>
                    <a:lnTo>
                      <a:pt x="0" y="0"/>
                    </a:lnTo>
                    <a:lnTo>
                      <a:pt x="0" y="23"/>
                    </a:lnTo>
                    <a:lnTo>
                      <a:pt x="206" y="23"/>
                    </a:lnTo>
                    <a:lnTo>
                      <a:pt x="407" y="35"/>
                    </a:lnTo>
                    <a:lnTo>
                      <a:pt x="411" y="11"/>
                    </a:lnTo>
                    <a:lnTo>
                      <a:pt x="399" y="11"/>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1" name="Freeform 123"/>
              <p:cNvSpPr>
                <a:spLocks/>
              </p:cNvSpPr>
              <p:nvPr/>
            </p:nvSpPr>
            <p:spPr bwMode="auto">
              <a:xfrm>
                <a:off x="1665" y="886"/>
                <a:ext cx="380" cy="23"/>
              </a:xfrm>
              <a:custGeom>
                <a:avLst/>
                <a:gdLst>
                  <a:gd name="T0" fmla="*/ 368 w 380"/>
                  <a:gd name="T1" fmla="*/ 0 h 23"/>
                  <a:gd name="T2" fmla="*/ 186 w 380"/>
                  <a:gd name="T3" fmla="*/ 0 h 23"/>
                  <a:gd name="T4" fmla="*/ 0 w 380"/>
                  <a:gd name="T5" fmla="*/ 0 h 23"/>
                  <a:gd name="T6" fmla="*/ 0 w 380"/>
                  <a:gd name="T7" fmla="*/ 23 h 23"/>
                  <a:gd name="T8" fmla="*/ 186 w 380"/>
                  <a:gd name="T9" fmla="*/ 23 h 23"/>
                  <a:gd name="T10" fmla="*/ 380 w 380"/>
                  <a:gd name="T11" fmla="*/ 23 h 23"/>
                  <a:gd name="T12" fmla="*/ 380 w 380"/>
                  <a:gd name="T13" fmla="*/ 0 h 23"/>
                  <a:gd name="T14" fmla="*/ 368 w 380"/>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23">
                    <a:moveTo>
                      <a:pt x="368" y="0"/>
                    </a:moveTo>
                    <a:lnTo>
                      <a:pt x="186" y="0"/>
                    </a:lnTo>
                    <a:lnTo>
                      <a:pt x="0" y="0"/>
                    </a:lnTo>
                    <a:lnTo>
                      <a:pt x="0" y="23"/>
                    </a:lnTo>
                    <a:lnTo>
                      <a:pt x="186" y="23"/>
                    </a:lnTo>
                    <a:lnTo>
                      <a:pt x="380" y="23"/>
                    </a:lnTo>
                    <a:lnTo>
                      <a:pt x="380" y="0"/>
                    </a:lnTo>
                    <a:lnTo>
                      <a:pt x="368"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2" name="Freeform 124"/>
              <p:cNvSpPr>
                <a:spLocks/>
              </p:cNvSpPr>
              <p:nvPr/>
            </p:nvSpPr>
            <p:spPr bwMode="auto">
              <a:xfrm>
                <a:off x="2749" y="894"/>
                <a:ext cx="423" cy="128"/>
              </a:xfrm>
              <a:custGeom>
                <a:avLst/>
                <a:gdLst>
                  <a:gd name="T0" fmla="*/ 415 w 423"/>
                  <a:gd name="T1" fmla="*/ 104 h 128"/>
                  <a:gd name="T2" fmla="*/ 310 w 423"/>
                  <a:gd name="T3" fmla="*/ 66 h 128"/>
                  <a:gd name="T4" fmla="*/ 210 w 423"/>
                  <a:gd name="T5" fmla="*/ 38 h 128"/>
                  <a:gd name="T6" fmla="*/ 117 w 423"/>
                  <a:gd name="T7" fmla="*/ 19 h 128"/>
                  <a:gd name="T8" fmla="*/ 4 w 423"/>
                  <a:gd name="T9" fmla="*/ 0 h 128"/>
                  <a:gd name="T10" fmla="*/ 0 w 423"/>
                  <a:gd name="T11" fmla="*/ 23 h 128"/>
                  <a:gd name="T12" fmla="*/ 113 w 423"/>
                  <a:gd name="T13" fmla="*/ 42 h 128"/>
                  <a:gd name="T14" fmla="*/ 206 w 423"/>
                  <a:gd name="T15" fmla="*/ 62 h 128"/>
                  <a:gd name="T16" fmla="*/ 306 w 423"/>
                  <a:gd name="T17" fmla="*/ 89 h 128"/>
                  <a:gd name="T18" fmla="*/ 415 w 423"/>
                  <a:gd name="T19" fmla="*/ 128 h 128"/>
                  <a:gd name="T20" fmla="*/ 423 w 423"/>
                  <a:gd name="T21" fmla="*/ 108 h 128"/>
                  <a:gd name="T22" fmla="*/ 415 w 423"/>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128">
                    <a:moveTo>
                      <a:pt x="415" y="104"/>
                    </a:moveTo>
                    <a:lnTo>
                      <a:pt x="310" y="66"/>
                    </a:lnTo>
                    <a:lnTo>
                      <a:pt x="210" y="38"/>
                    </a:lnTo>
                    <a:lnTo>
                      <a:pt x="117" y="19"/>
                    </a:lnTo>
                    <a:lnTo>
                      <a:pt x="4" y="0"/>
                    </a:lnTo>
                    <a:lnTo>
                      <a:pt x="0" y="23"/>
                    </a:lnTo>
                    <a:lnTo>
                      <a:pt x="113" y="42"/>
                    </a:lnTo>
                    <a:lnTo>
                      <a:pt x="206" y="62"/>
                    </a:lnTo>
                    <a:lnTo>
                      <a:pt x="306" y="89"/>
                    </a:lnTo>
                    <a:lnTo>
                      <a:pt x="415" y="128"/>
                    </a:lnTo>
                    <a:lnTo>
                      <a:pt x="423" y="108"/>
                    </a:lnTo>
                    <a:lnTo>
                      <a:pt x="415" y="104"/>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3" name="Freeform 125"/>
              <p:cNvSpPr>
                <a:spLocks/>
              </p:cNvSpPr>
              <p:nvPr/>
            </p:nvSpPr>
            <p:spPr bwMode="auto">
              <a:xfrm>
                <a:off x="2021" y="886"/>
                <a:ext cx="407" cy="23"/>
              </a:xfrm>
              <a:custGeom>
                <a:avLst/>
                <a:gdLst>
                  <a:gd name="T0" fmla="*/ 395 w 407"/>
                  <a:gd name="T1" fmla="*/ 0 h 23"/>
                  <a:gd name="T2" fmla="*/ 206 w 407"/>
                  <a:gd name="T3" fmla="*/ 0 h 23"/>
                  <a:gd name="T4" fmla="*/ 0 w 407"/>
                  <a:gd name="T5" fmla="*/ 0 h 23"/>
                  <a:gd name="T6" fmla="*/ 0 w 407"/>
                  <a:gd name="T7" fmla="*/ 23 h 23"/>
                  <a:gd name="T8" fmla="*/ 206 w 407"/>
                  <a:gd name="T9" fmla="*/ 23 h 23"/>
                  <a:gd name="T10" fmla="*/ 407 w 407"/>
                  <a:gd name="T11" fmla="*/ 23 h 23"/>
                  <a:gd name="T12" fmla="*/ 407 w 407"/>
                  <a:gd name="T13" fmla="*/ 0 h 23"/>
                  <a:gd name="T14" fmla="*/ 395 w 407"/>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23">
                    <a:moveTo>
                      <a:pt x="395" y="0"/>
                    </a:moveTo>
                    <a:lnTo>
                      <a:pt x="206" y="0"/>
                    </a:lnTo>
                    <a:lnTo>
                      <a:pt x="0" y="0"/>
                    </a:lnTo>
                    <a:lnTo>
                      <a:pt x="0" y="23"/>
                    </a:lnTo>
                    <a:lnTo>
                      <a:pt x="206" y="23"/>
                    </a:lnTo>
                    <a:lnTo>
                      <a:pt x="407" y="23"/>
                    </a:lnTo>
                    <a:lnTo>
                      <a:pt x="407" y="0"/>
                    </a:lnTo>
                    <a:lnTo>
                      <a:pt x="395"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4" name="Freeform 126"/>
              <p:cNvSpPr>
                <a:spLocks/>
              </p:cNvSpPr>
              <p:nvPr/>
            </p:nvSpPr>
            <p:spPr bwMode="auto">
              <a:xfrm>
                <a:off x="1665" y="886"/>
                <a:ext cx="380" cy="23"/>
              </a:xfrm>
              <a:custGeom>
                <a:avLst/>
                <a:gdLst>
                  <a:gd name="T0" fmla="*/ 368 w 380"/>
                  <a:gd name="T1" fmla="*/ 0 h 23"/>
                  <a:gd name="T2" fmla="*/ 186 w 380"/>
                  <a:gd name="T3" fmla="*/ 0 h 23"/>
                  <a:gd name="T4" fmla="*/ 0 w 380"/>
                  <a:gd name="T5" fmla="*/ 0 h 23"/>
                  <a:gd name="T6" fmla="*/ 0 w 380"/>
                  <a:gd name="T7" fmla="*/ 23 h 23"/>
                  <a:gd name="T8" fmla="*/ 186 w 380"/>
                  <a:gd name="T9" fmla="*/ 23 h 23"/>
                  <a:gd name="T10" fmla="*/ 380 w 380"/>
                  <a:gd name="T11" fmla="*/ 23 h 23"/>
                  <a:gd name="T12" fmla="*/ 380 w 380"/>
                  <a:gd name="T13" fmla="*/ 0 h 23"/>
                  <a:gd name="T14" fmla="*/ 368 w 380"/>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23">
                    <a:moveTo>
                      <a:pt x="368" y="0"/>
                    </a:moveTo>
                    <a:lnTo>
                      <a:pt x="186" y="0"/>
                    </a:lnTo>
                    <a:lnTo>
                      <a:pt x="0" y="0"/>
                    </a:lnTo>
                    <a:lnTo>
                      <a:pt x="0" y="23"/>
                    </a:lnTo>
                    <a:lnTo>
                      <a:pt x="186" y="23"/>
                    </a:lnTo>
                    <a:lnTo>
                      <a:pt x="380" y="23"/>
                    </a:lnTo>
                    <a:lnTo>
                      <a:pt x="380" y="0"/>
                    </a:lnTo>
                    <a:lnTo>
                      <a:pt x="368"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5" name="Freeform 127"/>
              <p:cNvSpPr>
                <a:spLocks/>
              </p:cNvSpPr>
              <p:nvPr/>
            </p:nvSpPr>
            <p:spPr bwMode="auto">
              <a:xfrm>
                <a:off x="2749" y="886"/>
                <a:ext cx="426" cy="139"/>
              </a:xfrm>
              <a:custGeom>
                <a:avLst/>
                <a:gdLst>
                  <a:gd name="T0" fmla="*/ 415 w 426"/>
                  <a:gd name="T1" fmla="*/ 112 h 139"/>
                  <a:gd name="T2" fmla="*/ 364 w 426"/>
                  <a:gd name="T3" fmla="*/ 85 h 139"/>
                  <a:gd name="T4" fmla="*/ 314 w 426"/>
                  <a:gd name="T5" fmla="*/ 58 h 139"/>
                  <a:gd name="T6" fmla="*/ 210 w 426"/>
                  <a:gd name="T7" fmla="*/ 27 h 139"/>
                  <a:gd name="T8" fmla="*/ 117 w 426"/>
                  <a:gd name="T9" fmla="*/ 11 h 139"/>
                  <a:gd name="T10" fmla="*/ 4 w 426"/>
                  <a:gd name="T11" fmla="*/ 0 h 139"/>
                  <a:gd name="T12" fmla="*/ 0 w 426"/>
                  <a:gd name="T13" fmla="*/ 23 h 139"/>
                  <a:gd name="T14" fmla="*/ 113 w 426"/>
                  <a:gd name="T15" fmla="*/ 35 h 139"/>
                  <a:gd name="T16" fmla="*/ 206 w 426"/>
                  <a:gd name="T17" fmla="*/ 50 h 139"/>
                  <a:gd name="T18" fmla="*/ 302 w 426"/>
                  <a:gd name="T19" fmla="*/ 77 h 139"/>
                  <a:gd name="T20" fmla="*/ 353 w 426"/>
                  <a:gd name="T21" fmla="*/ 105 h 139"/>
                  <a:gd name="T22" fmla="*/ 415 w 426"/>
                  <a:gd name="T23" fmla="*/ 139 h 139"/>
                  <a:gd name="T24" fmla="*/ 426 w 426"/>
                  <a:gd name="T25" fmla="*/ 116 h 139"/>
                  <a:gd name="T26" fmla="*/ 415 w 426"/>
                  <a:gd name="T27" fmla="*/ 1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6" h="139">
                    <a:moveTo>
                      <a:pt x="415" y="112"/>
                    </a:moveTo>
                    <a:lnTo>
                      <a:pt x="364" y="85"/>
                    </a:lnTo>
                    <a:lnTo>
                      <a:pt x="314" y="58"/>
                    </a:lnTo>
                    <a:lnTo>
                      <a:pt x="210" y="27"/>
                    </a:lnTo>
                    <a:lnTo>
                      <a:pt x="117" y="11"/>
                    </a:lnTo>
                    <a:lnTo>
                      <a:pt x="4" y="0"/>
                    </a:lnTo>
                    <a:lnTo>
                      <a:pt x="0" y="23"/>
                    </a:lnTo>
                    <a:lnTo>
                      <a:pt x="113" y="35"/>
                    </a:lnTo>
                    <a:lnTo>
                      <a:pt x="206" y="50"/>
                    </a:lnTo>
                    <a:lnTo>
                      <a:pt x="302" y="77"/>
                    </a:lnTo>
                    <a:lnTo>
                      <a:pt x="353" y="105"/>
                    </a:lnTo>
                    <a:lnTo>
                      <a:pt x="415" y="139"/>
                    </a:lnTo>
                    <a:lnTo>
                      <a:pt x="426" y="116"/>
                    </a:lnTo>
                    <a:lnTo>
                      <a:pt x="415" y="1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6" name="Freeform 128"/>
              <p:cNvSpPr>
                <a:spLocks/>
              </p:cNvSpPr>
              <p:nvPr/>
            </p:nvSpPr>
            <p:spPr bwMode="auto">
              <a:xfrm>
                <a:off x="2021" y="886"/>
                <a:ext cx="407" cy="23"/>
              </a:xfrm>
              <a:custGeom>
                <a:avLst/>
                <a:gdLst>
                  <a:gd name="T0" fmla="*/ 395 w 407"/>
                  <a:gd name="T1" fmla="*/ 0 h 23"/>
                  <a:gd name="T2" fmla="*/ 206 w 407"/>
                  <a:gd name="T3" fmla="*/ 0 h 23"/>
                  <a:gd name="T4" fmla="*/ 0 w 407"/>
                  <a:gd name="T5" fmla="*/ 0 h 23"/>
                  <a:gd name="T6" fmla="*/ 0 w 407"/>
                  <a:gd name="T7" fmla="*/ 23 h 23"/>
                  <a:gd name="T8" fmla="*/ 206 w 407"/>
                  <a:gd name="T9" fmla="*/ 23 h 23"/>
                  <a:gd name="T10" fmla="*/ 407 w 407"/>
                  <a:gd name="T11" fmla="*/ 23 h 23"/>
                  <a:gd name="T12" fmla="*/ 407 w 407"/>
                  <a:gd name="T13" fmla="*/ 0 h 23"/>
                  <a:gd name="T14" fmla="*/ 395 w 407"/>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23">
                    <a:moveTo>
                      <a:pt x="395" y="0"/>
                    </a:moveTo>
                    <a:lnTo>
                      <a:pt x="206" y="0"/>
                    </a:lnTo>
                    <a:lnTo>
                      <a:pt x="0" y="0"/>
                    </a:lnTo>
                    <a:lnTo>
                      <a:pt x="0" y="23"/>
                    </a:lnTo>
                    <a:lnTo>
                      <a:pt x="206" y="23"/>
                    </a:lnTo>
                    <a:lnTo>
                      <a:pt x="407" y="23"/>
                    </a:lnTo>
                    <a:lnTo>
                      <a:pt x="407" y="0"/>
                    </a:lnTo>
                    <a:lnTo>
                      <a:pt x="395" y="0"/>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7" name="Freeform 129"/>
              <p:cNvSpPr>
                <a:spLocks/>
              </p:cNvSpPr>
              <p:nvPr/>
            </p:nvSpPr>
            <p:spPr bwMode="auto">
              <a:xfrm>
                <a:off x="1665" y="886"/>
                <a:ext cx="380" cy="23"/>
              </a:xfrm>
              <a:custGeom>
                <a:avLst/>
                <a:gdLst>
                  <a:gd name="T0" fmla="*/ 368 w 380"/>
                  <a:gd name="T1" fmla="*/ 0 h 23"/>
                  <a:gd name="T2" fmla="*/ 186 w 380"/>
                  <a:gd name="T3" fmla="*/ 0 h 23"/>
                  <a:gd name="T4" fmla="*/ 0 w 380"/>
                  <a:gd name="T5" fmla="*/ 0 h 23"/>
                  <a:gd name="T6" fmla="*/ 0 w 380"/>
                  <a:gd name="T7" fmla="*/ 23 h 23"/>
                  <a:gd name="T8" fmla="*/ 186 w 380"/>
                  <a:gd name="T9" fmla="*/ 23 h 23"/>
                  <a:gd name="T10" fmla="*/ 380 w 380"/>
                  <a:gd name="T11" fmla="*/ 23 h 23"/>
                  <a:gd name="T12" fmla="*/ 380 w 380"/>
                  <a:gd name="T13" fmla="*/ 0 h 23"/>
                  <a:gd name="T14" fmla="*/ 368 w 380"/>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23">
                    <a:moveTo>
                      <a:pt x="368" y="0"/>
                    </a:moveTo>
                    <a:lnTo>
                      <a:pt x="186" y="0"/>
                    </a:lnTo>
                    <a:lnTo>
                      <a:pt x="0" y="0"/>
                    </a:lnTo>
                    <a:lnTo>
                      <a:pt x="0" y="23"/>
                    </a:lnTo>
                    <a:lnTo>
                      <a:pt x="186" y="23"/>
                    </a:lnTo>
                    <a:lnTo>
                      <a:pt x="380" y="23"/>
                    </a:lnTo>
                    <a:lnTo>
                      <a:pt x="380" y="0"/>
                    </a:lnTo>
                    <a:lnTo>
                      <a:pt x="368" y="0"/>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8" name="Freeform 130"/>
              <p:cNvSpPr>
                <a:spLocks/>
              </p:cNvSpPr>
              <p:nvPr/>
            </p:nvSpPr>
            <p:spPr bwMode="auto">
              <a:xfrm>
                <a:off x="2749" y="886"/>
                <a:ext cx="426" cy="139"/>
              </a:xfrm>
              <a:custGeom>
                <a:avLst/>
                <a:gdLst>
                  <a:gd name="T0" fmla="*/ 419 w 426"/>
                  <a:gd name="T1" fmla="*/ 112 h 139"/>
                  <a:gd name="T2" fmla="*/ 364 w 426"/>
                  <a:gd name="T3" fmla="*/ 66 h 139"/>
                  <a:gd name="T4" fmla="*/ 314 w 426"/>
                  <a:gd name="T5" fmla="*/ 39 h 139"/>
                  <a:gd name="T6" fmla="*/ 272 w 426"/>
                  <a:gd name="T7" fmla="*/ 19 h 139"/>
                  <a:gd name="T8" fmla="*/ 210 w 426"/>
                  <a:gd name="T9" fmla="*/ 11 h 139"/>
                  <a:gd name="T10" fmla="*/ 120 w 426"/>
                  <a:gd name="T11" fmla="*/ 4 h 139"/>
                  <a:gd name="T12" fmla="*/ 4 w 426"/>
                  <a:gd name="T13" fmla="*/ 0 h 139"/>
                  <a:gd name="T14" fmla="*/ 0 w 426"/>
                  <a:gd name="T15" fmla="*/ 23 h 139"/>
                  <a:gd name="T16" fmla="*/ 120 w 426"/>
                  <a:gd name="T17" fmla="*/ 27 h 139"/>
                  <a:gd name="T18" fmla="*/ 206 w 426"/>
                  <a:gd name="T19" fmla="*/ 35 h 139"/>
                  <a:gd name="T20" fmla="*/ 264 w 426"/>
                  <a:gd name="T21" fmla="*/ 43 h 139"/>
                  <a:gd name="T22" fmla="*/ 302 w 426"/>
                  <a:gd name="T23" fmla="*/ 58 h 139"/>
                  <a:gd name="T24" fmla="*/ 353 w 426"/>
                  <a:gd name="T25" fmla="*/ 85 h 139"/>
                  <a:gd name="T26" fmla="*/ 411 w 426"/>
                  <a:gd name="T27" fmla="*/ 139 h 139"/>
                  <a:gd name="T28" fmla="*/ 426 w 426"/>
                  <a:gd name="T29" fmla="*/ 120 h 139"/>
                  <a:gd name="T30" fmla="*/ 419 w 426"/>
                  <a:gd name="T31" fmla="*/ 1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6" h="139">
                    <a:moveTo>
                      <a:pt x="419" y="112"/>
                    </a:moveTo>
                    <a:lnTo>
                      <a:pt x="364" y="66"/>
                    </a:lnTo>
                    <a:lnTo>
                      <a:pt x="314" y="39"/>
                    </a:lnTo>
                    <a:lnTo>
                      <a:pt x="272" y="19"/>
                    </a:lnTo>
                    <a:lnTo>
                      <a:pt x="210" y="11"/>
                    </a:lnTo>
                    <a:lnTo>
                      <a:pt x="120" y="4"/>
                    </a:lnTo>
                    <a:lnTo>
                      <a:pt x="4" y="0"/>
                    </a:lnTo>
                    <a:lnTo>
                      <a:pt x="0" y="23"/>
                    </a:lnTo>
                    <a:lnTo>
                      <a:pt x="120" y="27"/>
                    </a:lnTo>
                    <a:lnTo>
                      <a:pt x="206" y="35"/>
                    </a:lnTo>
                    <a:lnTo>
                      <a:pt x="264" y="43"/>
                    </a:lnTo>
                    <a:lnTo>
                      <a:pt x="302" y="58"/>
                    </a:lnTo>
                    <a:lnTo>
                      <a:pt x="353" y="85"/>
                    </a:lnTo>
                    <a:lnTo>
                      <a:pt x="411" y="139"/>
                    </a:lnTo>
                    <a:lnTo>
                      <a:pt x="426" y="120"/>
                    </a:lnTo>
                    <a:lnTo>
                      <a:pt x="419" y="112"/>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79" name="Freeform 131"/>
              <p:cNvSpPr>
                <a:spLocks/>
              </p:cNvSpPr>
              <p:nvPr/>
            </p:nvSpPr>
            <p:spPr bwMode="auto">
              <a:xfrm>
                <a:off x="2021" y="886"/>
                <a:ext cx="407" cy="23"/>
              </a:xfrm>
              <a:custGeom>
                <a:avLst/>
                <a:gdLst>
                  <a:gd name="T0" fmla="*/ 395 w 407"/>
                  <a:gd name="T1" fmla="*/ 0 h 23"/>
                  <a:gd name="T2" fmla="*/ 206 w 407"/>
                  <a:gd name="T3" fmla="*/ 0 h 23"/>
                  <a:gd name="T4" fmla="*/ 0 w 407"/>
                  <a:gd name="T5" fmla="*/ 0 h 23"/>
                  <a:gd name="T6" fmla="*/ 0 w 407"/>
                  <a:gd name="T7" fmla="*/ 23 h 23"/>
                  <a:gd name="T8" fmla="*/ 206 w 407"/>
                  <a:gd name="T9" fmla="*/ 23 h 23"/>
                  <a:gd name="T10" fmla="*/ 407 w 407"/>
                  <a:gd name="T11" fmla="*/ 23 h 23"/>
                  <a:gd name="T12" fmla="*/ 407 w 407"/>
                  <a:gd name="T13" fmla="*/ 0 h 23"/>
                  <a:gd name="T14" fmla="*/ 395 w 407"/>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23">
                    <a:moveTo>
                      <a:pt x="395" y="0"/>
                    </a:moveTo>
                    <a:lnTo>
                      <a:pt x="206" y="0"/>
                    </a:lnTo>
                    <a:lnTo>
                      <a:pt x="0" y="0"/>
                    </a:lnTo>
                    <a:lnTo>
                      <a:pt x="0" y="23"/>
                    </a:lnTo>
                    <a:lnTo>
                      <a:pt x="206" y="23"/>
                    </a:lnTo>
                    <a:lnTo>
                      <a:pt x="407" y="23"/>
                    </a:lnTo>
                    <a:lnTo>
                      <a:pt x="407" y="0"/>
                    </a:lnTo>
                    <a:lnTo>
                      <a:pt x="395" y="0"/>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0" name="Freeform 132"/>
              <p:cNvSpPr>
                <a:spLocks/>
              </p:cNvSpPr>
              <p:nvPr/>
            </p:nvSpPr>
            <p:spPr bwMode="auto">
              <a:xfrm>
                <a:off x="1665" y="886"/>
                <a:ext cx="380" cy="23"/>
              </a:xfrm>
              <a:custGeom>
                <a:avLst/>
                <a:gdLst>
                  <a:gd name="T0" fmla="*/ 368 w 380"/>
                  <a:gd name="T1" fmla="*/ 0 h 23"/>
                  <a:gd name="T2" fmla="*/ 186 w 380"/>
                  <a:gd name="T3" fmla="*/ 0 h 23"/>
                  <a:gd name="T4" fmla="*/ 0 w 380"/>
                  <a:gd name="T5" fmla="*/ 0 h 23"/>
                  <a:gd name="T6" fmla="*/ 0 w 380"/>
                  <a:gd name="T7" fmla="*/ 23 h 23"/>
                  <a:gd name="T8" fmla="*/ 186 w 380"/>
                  <a:gd name="T9" fmla="*/ 23 h 23"/>
                  <a:gd name="T10" fmla="*/ 380 w 380"/>
                  <a:gd name="T11" fmla="*/ 23 h 23"/>
                  <a:gd name="T12" fmla="*/ 380 w 380"/>
                  <a:gd name="T13" fmla="*/ 0 h 23"/>
                  <a:gd name="T14" fmla="*/ 368 w 380"/>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23">
                    <a:moveTo>
                      <a:pt x="368" y="0"/>
                    </a:moveTo>
                    <a:lnTo>
                      <a:pt x="186" y="0"/>
                    </a:lnTo>
                    <a:lnTo>
                      <a:pt x="0" y="0"/>
                    </a:lnTo>
                    <a:lnTo>
                      <a:pt x="0" y="23"/>
                    </a:lnTo>
                    <a:lnTo>
                      <a:pt x="186" y="23"/>
                    </a:lnTo>
                    <a:lnTo>
                      <a:pt x="380" y="23"/>
                    </a:lnTo>
                    <a:lnTo>
                      <a:pt x="380" y="0"/>
                    </a:lnTo>
                    <a:lnTo>
                      <a:pt x="368" y="0"/>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1" name="Rectangle 133"/>
              <p:cNvSpPr>
                <a:spLocks noChangeArrowheads="1"/>
              </p:cNvSpPr>
              <p:nvPr/>
            </p:nvSpPr>
            <p:spPr bwMode="auto">
              <a:xfrm>
                <a:off x="3110" y="963"/>
                <a:ext cx="89" cy="82"/>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2" name="Freeform 134"/>
              <p:cNvSpPr>
                <a:spLocks/>
              </p:cNvSpPr>
              <p:nvPr/>
            </p:nvSpPr>
            <p:spPr bwMode="auto">
              <a:xfrm>
                <a:off x="3102" y="956"/>
                <a:ext cx="104" cy="93"/>
              </a:xfrm>
              <a:custGeom>
                <a:avLst/>
                <a:gdLst>
                  <a:gd name="T0" fmla="*/ 8 w 104"/>
                  <a:gd name="T1" fmla="*/ 7 h 93"/>
                  <a:gd name="T2" fmla="*/ 8 w 104"/>
                  <a:gd name="T3" fmla="*/ 11 h 93"/>
                  <a:gd name="T4" fmla="*/ 93 w 104"/>
                  <a:gd name="T5" fmla="*/ 11 h 93"/>
                  <a:gd name="T6" fmla="*/ 93 w 104"/>
                  <a:gd name="T7" fmla="*/ 81 h 93"/>
                  <a:gd name="T8" fmla="*/ 11 w 104"/>
                  <a:gd name="T9" fmla="*/ 81 h 93"/>
                  <a:gd name="T10" fmla="*/ 11 w 104"/>
                  <a:gd name="T11" fmla="*/ 7 h 93"/>
                  <a:gd name="T12" fmla="*/ 8 w 104"/>
                  <a:gd name="T13" fmla="*/ 7 h 93"/>
                  <a:gd name="T14" fmla="*/ 8 w 104"/>
                  <a:gd name="T15" fmla="*/ 11 h 93"/>
                  <a:gd name="T16" fmla="*/ 8 w 104"/>
                  <a:gd name="T17" fmla="*/ 7 h 93"/>
                  <a:gd name="T18" fmla="*/ 0 w 104"/>
                  <a:gd name="T19" fmla="*/ 7 h 93"/>
                  <a:gd name="T20" fmla="*/ 0 w 104"/>
                  <a:gd name="T21" fmla="*/ 93 h 93"/>
                  <a:gd name="T22" fmla="*/ 104 w 104"/>
                  <a:gd name="T23" fmla="*/ 93 h 93"/>
                  <a:gd name="T24" fmla="*/ 104 w 104"/>
                  <a:gd name="T25" fmla="*/ 0 h 93"/>
                  <a:gd name="T26" fmla="*/ 0 w 104"/>
                  <a:gd name="T27" fmla="*/ 0 h 93"/>
                  <a:gd name="T28" fmla="*/ 0 w 104"/>
                  <a:gd name="T29" fmla="*/ 7 h 93"/>
                  <a:gd name="T30" fmla="*/ 8 w 104"/>
                  <a:gd name="T31"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93">
                    <a:moveTo>
                      <a:pt x="8" y="7"/>
                    </a:moveTo>
                    <a:lnTo>
                      <a:pt x="8" y="11"/>
                    </a:lnTo>
                    <a:lnTo>
                      <a:pt x="93" y="11"/>
                    </a:lnTo>
                    <a:lnTo>
                      <a:pt x="93" y="81"/>
                    </a:lnTo>
                    <a:lnTo>
                      <a:pt x="11" y="81"/>
                    </a:lnTo>
                    <a:lnTo>
                      <a:pt x="11" y="7"/>
                    </a:lnTo>
                    <a:lnTo>
                      <a:pt x="8" y="7"/>
                    </a:lnTo>
                    <a:lnTo>
                      <a:pt x="8" y="11"/>
                    </a:lnTo>
                    <a:lnTo>
                      <a:pt x="8" y="7"/>
                    </a:lnTo>
                    <a:lnTo>
                      <a:pt x="0" y="7"/>
                    </a:lnTo>
                    <a:lnTo>
                      <a:pt x="0" y="93"/>
                    </a:lnTo>
                    <a:lnTo>
                      <a:pt x="104" y="93"/>
                    </a:lnTo>
                    <a:lnTo>
                      <a:pt x="104" y="0"/>
                    </a:lnTo>
                    <a:lnTo>
                      <a:pt x="0" y="0"/>
                    </a:lnTo>
                    <a:lnTo>
                      <a:pt x="0" y="7"/>
                    </a:lnTo>
                    <a:lnTo>
                      <a:pt x="8" y="7"/>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3" name="Rectangle 135"/>
              <p:cNvSpPr>
                <a:spLocks noChangeArrowheads="1"/>
              </p:cNvSpPr>
              <p:nvPr/>
            </p:nvSpPr>
            <p:spPr bwMode="auto">
              <a:xfrm>
                <a:off x="2711" y="890"/>
                <a:ext cx="93" cy="81"/>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4" name="Freeform 136"/>
              <p:cNvSpPr>
                <a:spLocks/>
              </p:cNvSpPr>
              <p:nvPr/>
            </p:nvSpPr>
            <p:spPr bwMode="auto">
              <a:xfrm>
                <a:off x="2707" y="882"/>
                <a:ext cx="101" cy="97"/>
              </a:xfrm>
              <a:custGeom>
                <a:avLst/>
                <a:gdLst>
                  <a:gd name="T0" fmla="*/ 4 w 101"/>
                  <a:gd name="T1" fmla="*/ 8 h 97"/>
                  <a:gd name="T2" fmla="*/ 4 w 101"/>
                  <a:gd name="T3" fmla="*/ 12 h 97"/>
                  <a:gd name="T4" fmla="*/ 89 w 101"/>
                  <a:gd name="T5" fmla="*/ 12 h 97"/>
                  <a:gd name="T6" fmla="*/ 89 w 101"/>
                  <a:gd name="T7" fmla="*/ 85 h 97"/>
                  <a:gd name="T8" fmla="*/ 11 w 101"/>
                  <a:gd name="T9" fmla="*/ 85 h 97"/>
                  <a:gd name="T10" fmla="*/ 11 w 101"/>
                  <a:gd name="T11" fmla="*/ 8 h 97"/>
                  <a:gd name="T12" fmla="*/ 4 w 101"/>
                  <a:gd name="T13" fmla="*/ 8 h 97"/>
                  <a:gd name="T14" fmla="*/ 4 w 101"/>
                  <a:gd name="T15" fmla="*/ 12 h 97"/>
                  <a:gd name="T16" fmla="*/ 4 w 101"/>
                  <a:gd name="T17" fmla="*/ 8 h 97"/>
                  <a:gd name="T18" fmla="*/ 0 w 101"/>
                  <a:gd name="T19" fmla="*/ 8 h 97"/>
                  <a:gd name="T20" fmla="*/ 0 w 101"/>
                  <a:gd name="T21" fmla="*/ 97 h 97"/>
                  <a:gd name="T22" fmla="*/ 101 w 101"/>
                  <a:gd name="T23" fmla="*/ 97 h 97"/>
                  <a:gd name="T24" fmla="*/ 101 w 101"/>
                  <a:gd name="T25" fmla="*/ 0 h 97"/>
                  <a:gd name="T26" fmla="*/ 0 w 101"/>
                  <a:gd name="T27" fmla="*/ 0 h 97"/>
                  <a:gd name="T28" fmla="*/ 0 w 101"/>
                  <a:gd name="T29" fmla="*/ 8 h 97"/>
                  <a:gd name="T30" fmla="*/ 4 w 101"/>
                  <a:gd name="T31"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97">
                    <a:moveTo>
                      <a:pt x="4" y="8"/>
                    </a:moveTo>
                    <a:lnTo>
                      <a:pt x="4" y="12"/>
                    </a:lnTo>
                    <a:lnTo>
                      <a:pt x="89" y="12"/>
                    </a:lnTo>
                    <a:lnTo>
                      <a:pt x="89" y="85"/>
                    </a:lnTo>
                    <a:lnTo>
                      <a:pt x="11" y="85"/>
                    </a:lnTo>
                    <a:lnTo>
                      <a:pt x="11" y="8"/>
                    </a:lnTo>
                    <a:lnTo>
                      <a:pt x="4" y="8"/>
                    </a:lnTo>
                    <a:lnTo>
                      <a:pt x="4" y="12"/>
                    </a:lnTo>
                    <a:lnTo>
                      <a:pt x="4" y="8"/>
                    </a:lnTo>
                    <a:lnTo>
                      <a:pt x="0" y="8"/>
                    </a:lnTo>
                    <a:lnTo>
                      <a:pt x="0" y="97"/>
                    </a:lnTo>
                    <a:lnTo>
                      <a:pt x="101" y="97"/>
                    </a:lnTo>
                    <a:lnTo>
                      <a:pt x="101" y="0"/>
                    </a:lnTo>
                    <a:lnTo>
                      <a:pt x="0" y="0"/>
                    </a:lnTo>
                    <a:lnTo>
                      <a:pt x="0" y="8"/>
                    </a:lnTo>
                    <a:lnTo>
                      <a:pt x="4" y="8"/>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5" name="Rectangle 137"/>
              <p:cNvSpPr>
                <a:spLocks noChangeArrowheads="1"/>
              </p:cNvSpPr>
              <p:nvPr/>
            </p:nvSpPr>
            <p:spPr bwMode="auto">
              <a:xfrm>
                <a:off x="2366" y="870"/>
                <a:ext cx="93" cy="82"/>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6" name="Freeform 138"/>
              <p:cNvSpPr>
                <a:spLocks/>
              </p:cNvSpPr>
              <p:nvPr/>
            </p:nvSpPr>
            <p:spPr bwMode="auto">
              <a:xfrm>
                <a:off x="2362" y="866"/>
                <a:ext cx="101" cy="94"/>
              </a:xfrm>
              <a:custGeom>
                <a:avLst/>
                <a:gdLst>
                  <a:gd name="T0" fmla="*/ 4 w 101"/>
                  <a:gd name="T1" fmla="*/ 4 h 94"/>
                  <a:gd name="T2" fmla="*/ 4 w 101"/>
                  <a:gd name="T3" fmla="*/ 12 h 94"/>
                  <a:gd name="T4" fmla="*/ 89 w 101"/>
                  <a:gd name="T5" fmla="*/ 12 h 94"/>
                  <a:gd name="T6" fmla="*/ 89 w 101"/>
                  <a:gd name="T7" fmla="*/ 82 h 94"/>
                  <a:gd name="T8" fmla="*/ 12 w 101"/>
                  <a:gd name="T9" fmla="*/ 82 h 94"/>
                  <a:gd name="T10" fmla="*/ 12 w 101"/>
                  <a:gd name="T11" fmla="*/ 4 h 94"/>
                  <a:gd name="T12" fmla="*/ 4 w 101"/>
                  <a:gd name="T13" fmla="*/ 4 h 94"/>
                  <a:gd name="T14" fmla="*/ 4 w 101"/>
                  <a:gd name="T15" fmla="*/ 12 h 94"/>
                  <a:gd name="T16" fmla="*/ 4 w 101"/>
                  <a:gd name="T17" fmla="*/ 4 h 94"/>
                  <a:gd name="T18" fmla="*/ 0 w 101"/>
                  <a:gd name="T19" fmla="*/ 4 h 94"/>
                  <a:gd name="T20" fmla="*/ 0 w 101"/>
                  <a:gd name="T21" fmla="*/ 94 h 94"/>
                  <a:gd name="T22" fmla="*/ 101 w 101"/>
                  <a:gd name="T23" fmla="*/ 94 h 94"/>
                  <a:gd name="T24" fmla="*/ 101 w 101"/>
                  <a:gd name="T25" fmla="*/ 0 h 94"/>
                  <a:gd name="T26" fmla="*/ 0 w 101"/>
                  <a:gd name="T27" fmla="*/ 0 h 94"/>
                  <a:gd name="T28" fmla="*/ 0 w 101"/>
                  <a:gd name="T29" fmla="*/ 4 h 94"/>
                  <a:gd name="T30" fmla="*/ 4 w 101"/>
                  <a:gd name="T31" fmla="*/ 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94">
                    <a:moveTo>
                      <a:pt x="4" y="4"/>
                    </a:moveTo>
                    <a:lnTo>
                      <a:pt x="4" y="12"/>
                    </a:lnTo>
                    <a:lnTo>
                      <a:pt x="89" y="12"/>
                    </a:lnTo>
                    <a:lnTo>
                      <a:pt x="89" y="82"/>
                    </a:lnTo>
                    <a:lnTo>
                      <a:pt x="12" y="82"/>
                    </a:lnTo>
                    <a:lnTo>
                      <a:pt x="12" y="4"/>
                    </a:lnTo>
                    <a:lnTo>
                      <a:pt x="4" y="4"/>
                    </a:lnTo>
                    <a:lnTo>
                      <a:pt x="4" y="12"/>
                    </a:lnTo>
                    <a:lnTo>
                      <a:pt x="4" y="4"/>
                    </a:lnTo>
                    <a:lnTo>
                      <a:pt x="0" y="4"/>
                    </a:lnTo>
                    <a:lnTo>
                      <a:pt x="0" y="94"/>
                    </a:lnTo>
                    <a:lnTo>
                      <a:pt x="101" y="94"/>
                    </a:lnTo>
                    <a:lnTo>
                      <a:pt x="101" y="0"/>
                    </a:lnTo>
                    <a:lnTo>
                      <a:pt x="0" y="0"/>
                    </a:lnTo>
                    <a:lnTo>
                      <a:pt x="0" y="4"/>
                    </a:lnTo>
                    <a:lnTo>
                      <a:pt x="4" y="4"/>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7" name="Rectangle 139"/>
              <p:cNvSpPr>
                <a:spLocks noChangeArrowheads="1"/>
              </p:cNvSpPr>
              <p:nvPr/>
            </p:nvSpPr>
            <p:spPr bwMode="auto">
              <a:xfrm>
                <a:off x="1983" y="863"/>
                <a:ext cx="89" cy="81"/>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8" name="Freeform 140"/>
              <p:cNvSpPr>
                <a:spLocks/>
              </p:cNvSpPr>
              <p:nvPr/>
            </p:nvSpPr>
            <p:spPr bwMode="auto">
              <a:xfrm>
                <a:off x="1975" y="855"/>
                <a:ext cx="105" cy="97"/>
              </a:xfrm>
              <a:custGeom>
                <a:avLst/>
                <a:gdLst>
                  <a:gd name="T0" fmla="*/ 8 w 105"/>
                  <a:gd name="T1" fmla="*/ 8 h 97"/>
                  <a:gd name="T2" fmla="*/ 8 w 105"/>
                  <a:gd name="T3" fmla="*/ 11 h 97"/>
                  <a:gd name="T4" fmla="*/ 93 w 105"/>
                  <a:gd name="T5" fmla="*/ 11 h 97"/>
                  <a:gd name="T6" fmla="*/ 93 w 105"/>
                  <a:gd name="T7" fmla="*/ 85 h 97"/>
                  <a:gd name="T8" fmla="*/ 12 w 105"/>
                  <a:gd name="T9" fmla="*/ 85 h 97"/>
                  <a:gd name="T10" fmla="*/ 12 w 105"/>
                  <a:gd name="T11" fmla="*/ 8 h 97"/>
                  <a:gd name="T12" fmla="*/ 8 w 105"/>
                  <a:gd name="T13" fmla="*/ 8 h 97"/>
                  <a:gd name="T14" fmla="*/ 8 w 105"/>
                  <a:gd name="T15" fmla="*/ 11 h 97"/>
                  <a:gd name="T16" fmla="*/ 8 w 105"/>
                  <a:gd name="T17" fmla="*/ 8 h 97"/>
                  <a:gd name="T18" fmla="*/ 0 w 105"/>
                  <a:gd name="T19" fmla="*/ 8 h 97"/>
                  <a:gd name="T20" fmla="*/ 0 w 105"/>
                  <a:gd name="T21" fmla="*/ 97 h 97"/>
                  <a:gd name="T22" fmla="*/ 105 w 105"/>
                  <a:gd name="T23" fmla="*/ 97 h 97"/>
                  <a:gd name="T24" fmla="*/ 105 w 105"/>
                  <a:gd name="T25" fmla="*/ 0 h 97"/>
                  <a:gd name="T26" fmla="*/ 0 w 105"/>
                  <a:gd name="T27" fmla="*/ 0 h 97"/>
                  <a:gd name="T28" fmla="*/ 0 w 105"/>
                  <a:gd name="T29" fmla="*/ 8 h 97"/>
                  <a:gd name="T30" fmla="*/ 8 w 105"/>
                  <a:gd name="T31"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97">
                    <a:moveTo>
                      <a:pt x="8" y="8"/>
                    </a:moveTo>
                    <a:lnTo>
                      <a:pt x="8" y="11"/>
                    </a:lnTo>
                    <a:lnTo>
                      <a:pt x="93" y="11"/>
                    </a:lnTo>
                    <a:lnTo>
                      <a:pt x="93" y="85"/>
                    </a:lnTo>
                    <a:lnTo>
                      <a:pt x="12" y="85"/>
                    </a:lnTo>
                    <a:lnTo>
                      <a:pt x="12" y="8"/>
                    </a:lnTo>
                    <a:lnTo>
                      <a:pt x="8" y="8"/>
                    </a:lnTo>
                    <a:lnTo>
                      <a:pt x="8" y="11"/>
                    </a:lnTo>
                    <a:lnTo>
                      <a:pt x="8" y="8"/>
                    </a:lnTo>
                    <a:lnTo>
                      <a:pt x="0" y="8"/>
                    </a:lnTo>
                    <a:lnTo>
                      <a:pt x="0" y="97"/>
                    </a:lnTo>
                    <a:lnTo>
                      <a:pt x="105" y="97"/>
                    </a:lnTo>
                    <a:lnTo>
                      <a:pt x="105" y="0"/>
                    </a:lnTo>
                    <a:lnTo>
                      <a:pt x="0" y="0"/>
                    </a:lnTo>
                    <a:lnTo>
                      <a:pt x="0" y="8"/>
                    </a:lnTo>
                    <a:lnTo>
                      <a:pt x="8" y="8"/>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89" name="Rectangle 141"/>
              <p:cNvSpPr>
                <a:spLocks noChangeArrowheads="1"/>
              </p:cNvSpPr>
              <p:nvPr/>
            </p:nvSpPr>
            <p:spPr bwMode="auto">
              <a:xfrm>
                <a:off x="1626" y="855"/>
                <a:ext cx="93" cy="81"/>
              </a:xfrm>
              <a:prstGeom prst="rect">
                <a:avLst/>
              </a:prstGeom>
              <a:solidFill>
                <a:srgbClr val="EA2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0" name="Freeform 142"/>
              <p:cNvSpPr>
                <a:spLocks/>
              </p:cNvSpPr>
              <p:nvPr/>
            </p:nvSpPr>
            <p:spPr bwMode="auto">
              <a:xfrm>
                <a:off x="1623" y="847"/>
                <a:ext cx="100" cy="93"/>
              </a:xfrm>
              <a:custGeom>
                <a:avLst/>
                <a:gdLst>
                  <a:gd name="T0" fmla="*/ 3 w 100"/>
                  <a:gd name="T1" fmla="*/ 8 h 93"/>
                  <a:gd name="T2" fmla="*/ 3 w 100"/>
                  <a:gd name="T3" fmla="*/ 12 h 93"/>
                  <a:gd name="T4" fmla="*/ 89 w 100"/>
                  <a:gd name="T5" fmla="*/ 12 h 93"/>
                  <a:gd name="T6" fmla="*/ 89 w 100"/>
                  <a:gd name="T7" fmla="*/ 82 h 93"/>
                  <a:gd name="T8" fmla="*/ 11 w 100"/>
                  <a:gd name="T9" fmla="*/ 82 h 93"/>
                  <a:gd name="T10" fmla="*/ 11 w 100"/>
                  <a:gd name="T11" fmla="*/ 8 h 93"/>
                  <a:gd name="T12" fmla="*/ 3 w 100"/>
                  <a:gd name="T13" fmla="*/ 8 h 93"/>
                  <a:gd name="T14" fmla="*/ 3 w 100"/>
                  <a:gd name="T15" fmla="*/ 12 h 93"/>
                  <a:gd name="T16" fmla="*/ 3 w 100"/>
                  <a:gd name="T17" fmla="*/ 8 h 93"/>
                  <a:gd name="T18" fmla="*/ 0 w 100"/>
                  <a:gd name="T19" fmla="*/ 8 h 93"/>
                  <a:gd name="T20" fmla="*/ 0 w 100"/>
                  <a:gd name="T21" fmla="*/ 93 h 93"/>
                  <a:gd name="T22" fmla="*/ 100 w 100"/>
                  <a:gd name="T23" fmla="*/ 93 h 93"/>
                  <a:gd name="T24" fmla="*/ 100 w 100"/>
                  <a:gd name="T25" fmla="*/ 0 h 93"/>
                  <a:gd name="T26" fmla="*/ 0 w 100"/>
                  <a:gd name="T27" fmla="*/ 0 h 93"/>
                  <a:gd name="T28" fmla="*/ 0 w 100"/>
                  <a:gd name="T29" fmla="*/ 8 h 93"/>
                  <a:gd name="T30" fmla="*/ 3 w 100"/>
                  <a:gd name="T31"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93">
                    <a:moveTo>
                      <a:pt x="3" y="8"/>
                    </a:moveTo>
                    <a:lnTo>
                      <a:pt x="3" y="12"/>
                    </a:lnTo>
                    <a:lnTo>
                      <a:pt x="89" y="12"/>
                    </a:lnTo>
                    <a:lnTo>
                      <a:pt x="89" y="82"/>
                    </a:lnTo>
                    <a:lnTo>
                      <a:pt x="11" y="82"/>
                    </a:lnTo>
                    <a:lnTo>
                      <a:pt x="11" y="8"/>
                    </a:lnTo>
                    <a:lnTo>
                      <a:pt x="3" y="8"/>
                    </a:lnTo>
                    <a:lnTo>
                      <a:pt x="3" y="12"/>
                    </a:lnTo>
                    <a:lnTo>
                      <a:pt x="3" y="8"/>
                    </a:lnTo>
                    <a:lnTo>
                      <a:pt x="0" y="8"/>
                    </a:lnTo>
                    <a:lnTo>
                      <a:pt x="0" y="93"/>
                    </a:lnTo>
                    <a:lnTo>
                      <a:pt x="100" y="93"/>
                    </a:lnTo>
                    <a:lnTo>
                      <a:pt x="100" y="0"/>
                    </a:lnTo>
                    <a:lnTo>
                      <a:pt x="0" y="0"/>
                    </a:lnTo>
                    <a:lnTo>
                      <a:pt x="0" y="8"/>
                    </a:lnTo>
                    <a:lnTo>
                      <a:pt x="3" y="8"/>
                    </a:lnTo>
                    <a:close/>
                  </a:path>
                </a:pathLst>
              </a:custGeom>
              <a:solidFill>
                <a:srgbClr val="EA2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1" name="Freeform 143"/>
              <p:cNvSpPr>
                <a:spLocks/>
              </p:cNvSpPr>
              <p:nvPr/>
            </p:nvSpPr>
            <p:spPr bwMode="auto">
              <a:xfrm>
                <a:off x="3110" y="963"/>
                <a:ext cx="100" cy="90"/>
              </a:xfrm>
              <a:custGeom>
                <a:avLst/>
                <a:gdLst>
                  <a:gd name="T0" fmla="*/ 50 w 100"/>
                  <a:gd name="T1" fmla="*/ 0 h 90"/>
                  <a:gd name="T2" fmla="*/ 100 w 100"/>
                  <a:gd name="T3" fmla="*/ 90 h 90"/>
                  <a:gd name="T4" fmla="*/ 0 w 100"/>
                  <a:gd name="T5" fmla="*/ 90 h 90"/>
                  <a:gd name="T6" fmla="*/ 50 w 100"/>
                  <a:gd name="T7" fmla="*/ 0 h 90"/>
                </a:gdLst>
                <a:ahLst/>
                <a:cxnLst>
                  <a:cxn ang="0">
                    <a:pos x="T0" y="T1"/>
                  </a:cxn>
                  <a:cxn ang="0">
                    <a:pos x="T2" y="T3"/>
                  </a:cxn>
                  <a:cxn ang="0">
                    <a:pos x="T4" y="T5"/>
                  </a:cxn>
                  <a:cxn ang="0">
                    <a:pos x="T6" y="T7"/>
                  </a:cxn>
                </a:cxnLst>
                <a:rect l="0" t="0" r="r" b="b"/>
                <a:pathLst>
                  <a:path w="100" h="90">
                    <a:moveTo>
                      <a:pt x="50" y="0"/>
                    </a:moveTo>
                    <a:lnTo>
                      <a:pt x="100" y="90"/>
                    </a:lnTo>
                    <a:lnTo>
                      <a:pt x="0" y="90"/>
                    </a:lnTo>
                    <a:lnTo>
                      <a:pt x="50"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2" name="Freeform 144"/>
              <p:cNvSpPr>
                <a:spLocks/>
              </p:cNvSpPr>
              <p:nvPr/>
            </p:nvSpPr>
            <p:spPr bwMode="auto">
              <a:xfrm>
                <a:off x="3098" y="952"/>
                <a:ext cx="120" cy="108"/>
              </a:xfrm>
              <a:custGeom>
                <a:avLst/>
                <a:gdLst>
                  <a:gd name="T0" fmla="*/ 62 w 120"/>
                  <a:gd name="T1" fmla="*/ 11 h 108"/>
                  <a:gd name="T2" fmla="*/ 54 w 120"/>
                  <a:gd name="T3" fmla="*/ 11 h 108"/>
                  <a:gd name="T4" fmla="*/ 101 w 120"/>
                  <a:gd name="T5" fmla="*/ 97 h 108"/>
                  <a:gd name="T6" fmla="*/ 19 w 120"/>
                  <a:gd name="T7" fmla="*/ 97 h 108"/>
                  <a:gd name="T8" fmla="*/ 66 w 120"/>
                  <a:gd name="T9" fmla="*/ 11 h 108"/>
                  <a:gd name="T10" fmla="*/ 62 w 120"/>
                  <a:gd name="T11" fmla="*/ 11 h 108"/>
                  <a:gd name="T12" fmla="*/ 54 w 120"/>
                  <a:gd name="T13" fmla="*/ 11 h 108"/>
                  <a:gd name="T14" fmla="*/ 62 w 120"/>
                  <a:gd name="T15" fmla="*/ 11 h 108"/>
                  <a:gd name="T16" fmla="*/ 54 w 120"/>
                  <a:gd name="T17" fmla="*/ 8 h 108"/>
                  <a:gd name="T18" fmla="*/ 0 w 120"/>
                  <a:gd name="T19" fmla="*/ 108 h 108"/>
                  <a:gd name="T20" fmla="*/ 120 w 120"/>
                  <a:gd name="T21" fmla="*/ 108 h 108"/>
                  <a:gd name="T22" fmla="*/ 62 w 120"/>
                  <a:gd name="T23" fmla="*/ 0 h 108"/>
                  <a:gd name="T24" fmla="*/ 54 w 120"/>
                  <a:gd name="T25" fmla="*/ 8 h 108"/>
                  <a:gd name="T26" fmla="*/ 62 w 120"/>
                  <a:gd name="T27"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08">
                    <a:moveTo>
                      <a:pt x="62" y="11"/>
                    </a:moveTo>
                    <a:lnTo>
                      <a:pt x="54" y="11"/>
                    </a:lnTo>
                    <a:lnTo>
                      <a:pt x="101" y="97"/>
                    </a:lnTo>
                    <a:lnTo>
                      <a:pt x="19" y="97"/>
                    </a:lnTo>
                    <a:lnTo>
                      <a:pt x="66" y="11"/>
                    </a:lnTo>
                    <a:lnTo>
                      <a:pt x="62" y="11"/>
                    </a:lnTo>
                    <a:lnTo>
                      <a:pt x="54" y="11"/>
                    </a:lnTo>
                    <a:lnTo>
                      <a:pt x="62" y="11"/>
                    </a:lnTo>
                    <a:lnTo>
                      <a:pt x="54" y="8"/>
                    </a:lnTo>
                    <a:lnTo>
                      <a:pt x="0" y="108"/>
                    </a:lnTo>
                    <a:lnTo>
                      <a:pt x="120" y="108"/>
                    </a:lnTo>
                    <a:lnTo>
                      <a:pt x="62" y="0"/>
                    </a:lnTo>
                    <a:lnTo>
                      <a:pt x="54" y="8"/>
                    </a:lnTo>
                    <a:lnTo>
                      <a:pt x="62" y="11"/>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3" name="Freeform 145"/>
              <p:cNvSpPr>
                <a:spLocks/>
              </p:cNvSpPr>
              <p:nvPr/>
            </p:nvSpPr>
            <p:spPr bwMode="auto">
              <a:xfrm>
                <a:off x="2711" y="882"/>
                <a:ext cx="104" cy="89"/>
              </a:xfrm>
              <a:custGeom>
                <a:avLst/>
                <a:gdLst>
                  <a:gd name="T0" fmla="*/ 50 w 104"/>
                  <a:gd name="T1" fmla="*/ 0 h 89"/>
                  <a:gd name="T2" fmla="*/ 104 w 104"/>
                  <a:gd name="T3" fmla="*/ 89 h 89"/>
                  <a:gd name="T4" fmla="*/ 0 w 104"/>
                  <a:gd name="T5" fmla="*/ 89 h 89"/>
                  <a:gd name="T6" fmla="*/ 50 w 104"/>
                  <a:gd name="T7" fmla="*/ 0 h 89"/>
                </a:gdLst>
                <a:ahLst/>
                <a:cxnLst>
                  <a:cxn ang="0">
                    <a:pos x="T0" y="T1"/>
                  </a:cxn>
                  <a:cxn ang="0">
                    <a:pos x="T2" y="T3"/>
                  </a:cxn>
                  <a:cxn ang="0">
                    <a:pos x="T4" y="T5"/>
                  </a:cxn>
                  <a:cxn ang="0">
                    <a:pos x="T6" y="T7"/>
                  </a:cxn>
                </a:cxnLst>
                <a:rect l="0" t="0" r="r" b="b"/>
                <a:pathLst>
                  <a:path w="104" h="89">
                    <a:moveTo>
                      <a:pt x="50" y="0"/>
                    </a:moveTo>
                    <a:lnTo>
                      <a:pt x="104" y="89"/>
                    </a:lnTo>
                    <a:lnTo>
                      <a:pt x="0" y="89"/>
                    </a:lnTo>
                    <a:lnTo>
                      <a:pt x="50"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4" name="Freeform 146"/>
              <p:cNvSpPr>
                <a:spLocks/>
              </p:cNvSpPr>
              <p:nvPr/>
            </p:nvSpPr>
            <p:spPr bwMode="auto">
              <a:xfrm>
                <a:off x="2703" y="870"/>
                <a:ext cx="120" cy="109"/>
              </a:xfrm>
              <a:custGeom>
                <a:avLst/>
                <a:gdLst>
                  <a:gd name="T0" fmla="*/ 58 w 120"/>
                  <a:gd name="T1" fmla="*/ 12 h 109"/>
                  <a:gd name="T2" fmla="*/ 54 w 120"/>
                  <a:gd name="T3" fmla="*/ 12 h 109"/>
                  <a:gd name="T4" fmla="*/ 101 w 120"/>
                  <a:gd name="T5" fmla="*/ 97 h 109"/>
                  <a:gd name="T6" fmla="*/ 19 w 120"/>
                  <a:gd name="T7" fmla="*/ 97 h 109"/>
                  <a:gd name="T8" fmla="*/ 66 w 120"/>
                  <a:gd name="T9" fmla="*/ 12 h 109"/>
                  <a:gd name="T10" fmla="*/ 58 w 120"/>
                  <a:gd name="T11" fmla="*/ 12 h 109"/>
                  <a:gd name="T12" fmla="*/ 54 w 120"/>
                  <a:gd name="T13" fmla="*/ 12 h 109"/>
                  <a:gd name="T14" fmla="*/ 58 w 120"/>
                  <a:gd name="T15" fmla="*/ 12 h 109"/>
                  <a:gd name="T16" fmla="*/ 54 w 120"/>
                  <a:gd name="T17" fmla="*/ 8 h 109"/>
                  <a:gd name="T18" fmla="*/ 0 w 120"/>
                  <a:gd name="T19" fmla="*/ 109 h 109"/>
                  <a:gd name="T20" fmla="*/ 120 w 120"/>
                  <a:gd name="T21" fmla="*/ 109 h 109"/>
                  <a:gd name="T22" fmla="*/ 58 w 120"/>
                  <a:gd name="T23" fmla="*/ 0 h 109"/>
                  <a:gd name="T24" fmla="*/ 54 w 120"/>
                  <a:gd name="T25" fmla="*/ 8 h 109"/>
                  <a:gd name="T26" fmla="*/ 58 w 120"/>
                  <a:gd name="T27" fmla="*/ 1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09">
                    <a:moveTo>
                      <a:pt x="58" y="12"/>
                    </a:moveTo>
                    <a:lnTo>
                      <a:pt x="54" y="12"/>
                    </a:lnTo>
                    <a:lnTo>
                      <a:pt x="101" y="97"/>
                    </a:lnTo>
                    <a:lnTo>
                      <a:pt x="19" y="97"/>
                    </a:lnTo>
                    <a:lnTo>
                      <a:pt x="66" y="12"/>
                    </a:lnTo>
                    <a:lnTo>
                      <a:pt x="58" y="12"/>
                    </a:lnTo>
                    <a:lnTo>
                      <a:pt x="54" y="12"/>
                    </a:lnTo>
                    <a:lnTo>
                      <a:pt x="58" y="12"/>
                    </a:lnTo>
                    <a:lnTo>
                      <a:pt x="54" y="8"/>
                    </a:lnTo>
                    <a:lnTo>
                      <a:pt x="0" y="109"/>
                    </a:lnTo>
                    <a:lnTo>
                      <a:pt x="120" y="109"/>
                    </a:lnTo>
                    <a:lnTo>
                      <a:pt x="58" y="0"/>
                    </a:lnTo>
                    <a:lnTo>
                      <a:pt x="54" y="8"/>
                    </a:lnTo>
                    <a:lnTo>
                      <a:pt x="58" y="12"/>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5" name="Freeform 147"/>
              <p:cNvSpPr>
                <a:spLocks/>
              </p:cNvSpPr>
              <p:nvPr/>
            </p:nvSpPr>
            <p:spPr bwMode="auto">
              <a:xfrm>
                <a:off x="2366" y="863"/>
                <a:ext cx="105" cy="89"/>
              </a:xfrm>
              <a:custGeom>
                <a:avLst/>
                <a:gdLst>
                  <a:gd name="T0" fmla="*/ 50 w 105"/>
                  <a:gd name="T1" fmla="*/ 0 h 89"/>
                  <a:gd name="T2" fmla="*/ 105 w 105"/>
                  <a:gd name="T3" fmla="*/ 89 h 89"/>
                  <a:gd name="T4" fmla="*/ 0 w 105"/>
                  <a:gd name="T5" fmla="*/ 89 h 89"/>
                  <a:gd name="T6" fmla="*/ 50 w 105"/>
                  <a:gd name="T7" fmla="*/ 0 h 89"/>
                </a:gdLst>
                <a:ahLst/>
                <a:cxnLst>
                  <a:cxn ang="0">
                    <a:pos x="T0" y="T1"/>
                  </a:cxn>
                  <a:cxn ang="0">
                    <a:pos x="T2" y="T3"/>
                  </a:cxn>
                  <a:cxn ang="0">
                    <a:pos x="T4" y="T5"/>
                  </a:cxn>
                  <a:cxn ang="0">
                    <a:pos x="T6" y="T7"/>
                  </a:cxn>
                </a:cxnLst>
                <a:rect l="0" t="0" r="r" b="b"/>
                <a:pathLst>
                  <a:path w="105" h="89">
                    <a:moveTo>
                      <a:pt x="50" y="0"/>
                    </a:moveTo>
                    <a:lnTo>
                      <a:pt x="105" y="89"/>
                    </a:lnTo>
                    <a:lnTo>
                      <a:pt x="0" y="89"/>
                    </a:lnTo>
                    <a:lnTo>
                      <a:pt x="50"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6" name="Freeform 148"/>
              <p:cNvSpPr>
                <a:spLocks/>
              </p:cNvSpPr>
              <p:nvPr/>
            </p:nvSpPr>
            <p:spPr bwMode="auto">
              <a:xfrm>
                <a:off x="2358" y="851"/>
                <a:ext cx="120" cy="109"/>
              </a:xfrm>
              <a:custGeom>
                <a:avLst/>
                <a:gdLst>
                  <a:gd name="T0" fmla="*/ 58 w 120"/>
                  <a:gd name="T1" fmla="*/ 12 h 109"/>
                  <a:gd name="T2" fmla="*/ 55 w 120"/>
                  <a:gd name="T3" fmla="*/ 15 h 109"/>
                  <a:gd name="T4" fmla="*/ 101 w 120"/>
                  <a:gd name="T5" fmla="*/ 97 h 109"/>
                  <a:gd name="T6" fmla="*/ 20 w 120"/>
                  <a:gd name="T7" fmla="*/ 97 h 109"/>
                  <a:gd name="T8" fmla="*/ 66 w 120"/>
                  <a:gd name="T9" fmla="*/ 15 h 109"/>
                  <a:gd name="T10" fmla="*/ 58 w 120"/>
                  <a:gd name="T11" fmla="*/ 12 h 109"/>
                  <a:gd name="T12" fmla="*/ 55 w 120"/>
                  <a:gd name="T13" fmla="*/ 15 h 109"/>
                  <a:gd name="T14" fmla="*/ 58 w 120"/>
                  <a:gd name="T15" fmla="*/ 12 h 109"/>
                  <a:gd name="T16" fmla="*/ 55 w 120"/>
                  <a:gd name="T17" fmla="*/ 8 h 109"/>
                  <a:gd name="T18" fmla="*/ 0 w 120"/>
                  <a:gd name="T19" fmla="*/ 109 h 109"/>
                  <a:gd name="T20" fmla="*/ 120 w 120"/>
                  <a:gd name="T21" fmla="*/ 109 h 109"/>
                  <a:gd name="T22" fmla="*/ 58 w 120"/>
                  <a:gd name="T23" fmla="*/ 0 h 109"/>
                  <a:gd name="T24" fmla="*/ 55 w 120"/>
                  <a:gd name="T25" fmla="*/ 8 h 109"/>
                  <a:gd name="T26" fmla="*/ 58 w 120"/>
                  <a:gd name="T27" fmla="*/ 1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09">
                    <a:moveTo>
                      <a:pt x="58" y="12"/>
                    </a:moveTo>
                    <a:lnTo>
                      <a:pt x="55" y="15"/>
                    </a:lnTo>
                    <a:lnTo>
                      <a:pt x="101" y="97"/>
                    </a:lnTo>
                    <a:lnTo>
                      <a:pt x="20" y="97"/>
                    </a:lnTo>
                    <a:lnTo>
                      <a:pt x="66" y="15"/>
                    </a:lnTo>
                    <a:lnTo>
                      <a:pt x="58" y="12"/>
                    </a:lnTo>
                    <a:lnTo>
                      <a:pt x="55" y="15"/>
                    </a:lnTo>
                    <a:lnTo>
                      <a:pt x="58" y="12"/>
                    </a:lnTo>
                    <a:lnTo>
                      <a:pt x="55" y="8"/>
                    </a:lnTo>
                    <a:lnTo>
                      <a:pt x="0" y="109"/>
                    </a:lnTo>
                    <a:lnTo>
                      <a:pt x="120" y="109"/>
                    </a:lnTo>
                    <a:lnTo>
                      <a:pt x="58" y="0"/>
                    </a:lnTo>
                    <a:lnTo>
                      <a:pt x="55" y="8"/>
                    </a:lnTo>
                    <a:lnTo>
                      <a:pt x="58" y="12"/>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7" name="Freeform 149"/>
              <p:cNvSpPr>
                <a:spLocks/>
              </p:cNvSpPr>
              <p:nvPr/>
            </p:nvSpPr>
            <p:spPr bwMode="auto">
              <a:xfrm>
                <a:off x="1983" y="855"/>
                <a:ext cx="100" cy="89"/>
              </a:xfrm>
              <a:custGeom>
                <a:avLst/>
                <a:gdLst>
                  <a:gd name="T0" fmla="*/ 50 w 100"/>
                  <a:gd name="T1" fmla="*/ 0 h 89"/>
                  <a:gd name="T2" fmla="*/ 100 w 100"/>
                  <a:gd name="T3" fmla="*/ 89 h 89"/>
                  <a:gd name="T4" fmla="*/ 0 w 100"/>
                  <a:gd name="T5" fmla="*/ 89 h 89"/>
                  <a:gd name="T6" fmla="*/ 50 w 100"/>
                  <a:gd name="T7" fmla="*/ 0 h 89"/>
                </a:gdLst>
                <a:ahLst/>
                <a:cxnLst>
                  <a:cxn ang="0">
                    <a:pos x="T0" y="T1"/>
                  </a:cxn>
                  <a:cxn ang="0">
                    <a:pos x="T2" y="T3"/>
                  </a:cxn>
                  <a:cxn ang="0">
                    <a:pos x="T4" y="T5"/>
                  </a:cxn>
                  <a:cxn ang="0">
                    <a:pos x="T6" y="T7"/>
                  </a:cxn>
                </a:cxnLst>
                <a:rect l="0" t="0" r="r" b="b"/>
                <a:pathLst>
                  <a:path w="100" h="89">
                    <a:moveTo>
                      <a:pt x="50" y="0"/>
                    </a:moveTo>
                    <a:lnTo>
                      <a:pt x="100" y="89"/>
                    </a:lnTo>
                    <a:lnTo>
                      <a:pt x="0" y="89"/>
                    </a:lnTo>
                    <a:lnTo>
                      <a:pt x="50"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8" name="Freeform 150"/>
              <p:cNvSpPr>
                <a:spLocks/>
              </p:cNvSpPr>
              <p:nvPr/>
            </p:nvSpPr>
            <p:spPr bwMode="auto">
              <a:xfrm>
                <a:off x="1971" y="839"/>
                <a:ext cx="124" cy="113"/>
              </a:xfrm>
              <a:custGeom>
                <a:avLst/>
                <a:gdLst>
                  <a:gd name="T0" fmla="*/ 62 w 124"/>
                  <a:gd name="T1" fmla="*/ 16 h 113"/>
                  <a:gd name="T2" fmla="*/ 58 w 124"/>
                  <a:gd name="T3" fmla="*/ 16 h 113"/>
                  <a:gd name="T4" fmla="*/ 101 w 124"/>
                  <a:gd name="T5" fmla="*/ 101 h 113"/>
                  <a:gd name="T6" fmla="*/ 19 w 124"/>
                  <a:gd name="T7" fmla="*/ 101 h 113"/>
                  <a:gd name="T8" fmla="*/ 66 w 124"/>
                  <a:gd name="T9" fmla="*/ 16 h 113"/>
                  <a:gd name="T10" fmla="*/ 62 w 124"/>
                  <a:gd name="T11" fmla="*/ 16 h 113"/>
                  <a:gd name="T12" fmla="*/ 58 w 124"/>
                  <a:gd name="T13" fmla="*/ 16 h 113"/>
                  <a:gd name="T14" fmla="*/ 62 w 124"/>
                  <a:gd name="T15" fmla="*/ 16 h 113"/>
                  <a:gd name="T16" fmla="*/ 58 w 124"/>
                  <a:gd name="T17" fmla="*/ 12 h 113"/>
                  <a:gd name="T18" fmla="*/ 0 w 124"/>
                  <a:gd name="T19" fmla="*/ 113 h 113"/>
                  <a:gd name="T20" fmla="*/ 124 w 124"/>
                  <a:gd name="T21" fmla="*/ 113 h 113"/>
                  <a:gd name="T22" fmla="*/ 62 w 124"/>
                  <a:gd name="T23" fmla="*/ 0 h 113"/>
                  <a:gd name="T24" fmla="*/ 58 w 124"/>
                  <a:gd name="T25" fmla="*/ 12 h 113"/>
                  <a:gd name="T26" fmla="*/ 62 w 124"/>
                  <a:gd name="T2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13">
                    <a:moveTo>
                      <a:pt x="62" y="16"/>
                    </a:moveTo>
                    <a:lnTo>
                      <a:pt x="58" y="16"/>
                    </a:lnTo>
                    <a:lnTo>
                      <a:pt x="101" y="101"/>
                    </a:lnTo>
                    <a:lnTo>
                      <a:pt x="19" y="101"/>
                    </a:lnTo>
                    <a:lnTo>
                      <a:pt x="66" y="16"/>
                    </a:lnTo>
                    <a:lnTo>
                      <a:pt x="62" y="16"/>
                    </a:lnTo>
                    <a:lnTo>
                      <a:pt x="58" y="16"/>
                    </a:lnTo>
                    <a:lnTo>
                      <a:pt x="62" y="16"/>
                    </a:lnTo>
                    <a:lnTo>
                      <a:pt x="58" y="12"/>
                    </a:lnTo>
                    <a:lnTo>
                      <a:pt x="0" y="113"/>
                    </a:lnTo>
                    <a:lnTo>
                      <a:pt x="124" y="113"/>
                    </a:lnTo>
                    <a:lnTo>
                      <a:pt x="62" y="0"/>
                    </a:lnTo>
                    <a:lnTo>
                      <a:pt x="58" y="12"/>
                    </a:lnTo>
                    <a:lnTo>
                      <a:pt x="62" y="16"/>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399" name="Freeform 151"/>
              <p:cNvSpPr>
                <a:spLocks/>
              </p:cNvSpPr>
              <p:nvPr/>
            </p:nvSpPr>
            <p:spPr bwMode="auto">
              <a:xfrm>
                <a:off x="1626" y="855"/>
                <a:ext cx="101" cy="89"/>
              </a:xfrm>
              <a:custGeom>
                <a:avLst/>
                <a:gdLst>
                  <a:gd name="T0" fmla="*/ 51 w 101"/>
                  <a:gd name="T1" fmla="*/ 0 h 89"/>
                  <a:gd name="T2" fmla="*/ 101 w 101"/>
                  <a:gd name="T3" fmla="*/ 89 h 89"/>
                  <a:gd name="T4" fmla="*/ 0 w 101"/>
                  <a:gd name="T5" fmla="*/ 89 h 89"/>
                  <a:gd name="T6" fmla="*/ 51 w 101"/>
                  <a:gd name="T7" fmla="*/ 0 h 89"/>
                </a:gdLst>
                <a:ahLst/>
                <a:cxnLst>
                  <a:cxn ang="0">
                    <a:pos x="T0" y="T1"/>
                  </a:cxn>
                  <a:cxn ang="0">
                    <a:pos x="T2" y="T3"/>
                  </a:cxn>
                  <a:cxn ang="0">
                    <a:pos x="T4" y="T5"/>
                  </a:cxn>
                  <a:cxn ang="0">
                    <a:pos x="T6" y="T7"/>
                  </a:cxn>
                </a:cxnLst>
                <a:rect l="0" t="0" r="r" b="b"/>
                <a:pathLst>
                  <a:path w="101" h="89">
                    <a:moveTo>
                      <a:pt x="51" y="0"/>
                    </a:moveTo>
                    <a:lnTo>
                      <a:pt x="101" y="89"/>
                    </a:lnTo>
                    <a:lnTo>
                      <a:pt x="0" y="89"/>
                    </a:lnTo>
                    <a:lnTo>
                      <a:pt x="51" y="0"/>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0" name="Freeform 152"/>
              <p:cNvSpPr>
                <a:spLocks/>
              </p:cNvSpPr>
              <p:nvPr/>
            </p:nvSpPr>
            <p:spPr bwMode="auto">
              <a:xfrm>
                <a:off x="1619" y="839"/>
                <a:ext cx="120" cy="113"/>
              </a:xfrm>
              <a:custGeom>
                <a:avLst/>
                <a:gdLst>
                  <a:gd name="T0" fmla="*/ 58 w 120"/>
                  <a:gd name="T1" fmla="*/ 16 h 113"/>
                  <a:gd name="T2" fmla="*/ 54 w 120"/>
                  <a:gd name="T3" fmla="*/ 16 h 113"/>
                  <a:gd name="T4" fmla="*/ 100 w 120"/>
                  <a:gd name="T5" fmla="*/ 101 h 113"/>
                  <a:gd name="T6" fmla="*/ 19 w 120"/>
                  <a:gd name="T7" fmla="*/ 101 h 113"/>
                  <a:gd name="T8" fmla="*/ 66 w 120"/>
                  <a:gd name="T9" fmla="*/ 16 h 113"/>
                  <a:gd name="T10" fmla="*/ 58 w 120"/>
                  <a:gd name="T11" fmla="*/ 16 h 113"/>
                  <a:gd name="T12" fmla="*/ 54 w 120"/>
                  <a:gd name="T13" fmla="*/ 16 h 113"/>
                  <a:gd name="T14" fmla="*/ 58 w 120"/>
                  <a:gd name="T15" fmla="*/ 16 h 113"/>
                  <a:gd name="T16" fmla="*/ 54 w 120"/>
                  <a:gd name="T17" fmla="*/ 12 h 113"/>
                  <a:gd name="T18" fmla="*/ 0 w 120"/>
                  <a:gd name="T19" fmla="*/ 113 h 113"/>
                  <a:gd name="T20" fmla="*/ 120 w 120"/>
                  <a:gd name="T21" fmla="*/ 113 h 113"/>
                  <a:gd name="T22" fmla="*/ 58 w 120"/>
                  <a:gd name="T23" fmla="*/ 0 h 113"/>
                  <a:gd name="T24" fmla="*/ 54 w 120"/>
                  <a:gd name="T25" fmla="*/ 12 h 113"/>
                  <a:gd name="T26" fmla="*/ 58 w 120"/>
                  <a:gd name="T2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13">
                    <a:moveTo>
                      <a:pt x="58" y="16"/>
                    </a:moveTo>
                    <a:lnTo>
                      <a:pt x="54" y="16"/>
                    </a:lnTo>
                    <a:lnTo>
                      <a:pt x="100" y="101"/>
                    </a:lnTo>
                    <a:lnTo>
                      <a:pt x="19" y="101"/>
                    </a:lnTo>
                    <a:lnTo>
                      <a:pt x="66" y="16"/>
                    </a:lnTo>
                    <a:lnTo>
                      <a:pt x="58" y="16"/>
                    </a:lnTo>
                    <a:lnTo>
                      <a:pt x="54" y="16"/>
                    </a:lnTo>
                    <a:lnTo>
                      <a:pt x="58" y="16"/>
                    </a:lnTo>
                    <a:lnTo>
                      <a:pt x="54" y="12"/>
                    </a:lnTo>
                    <a:lnTo>
                      <a:pt x="0" y="113"/>
                    </a:lnTo>
                    <a:lnTo>
                      <a:pt x="120" y="113"/>
                    </a:lnTo>
                    <a:lnTo>
                      <a:pt x="58" y="0"/>
                    </a:lnTo>
                    <a:lnTo>
                      <a:pt x="54" y="12"/>
                    </a:lnTo>
                    <a:lnTo>
                      <a:pt x="58" y="16"/>
                    </a:lnTo>
                    <a:close/>
                  </a:path>
                </a:pathLst>
              </a:custGeom>
              <a:solidFill>
                <a:srgbClr val="FCE9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1" name="Freeform 153"/>
              <p:cNvSpPr>
                <a:spLocks/>
              </p:cNvSpPr>
              <p:nvPr/>
            </p:nvSpPr>
            <p:spPr bwMode="auto">
              <a:xfrm>
                <a:off x="3110" y="963"/>
                <a:ext cx="100" cy="90"/>
              </a:xfrm>
              <a:custGeom>
                <a:avLst/>
                <a:gdLst>
                  <a:gd name="T0" fmla="*/ 50 w 100"/>
                  <a:gd name="T1" fmla="*/ 0 h 90"/>
                  <a:gd name="T2" fmla="*/ 100 w 100"/>
                  <a:gd name="T3" fmla="*/ 43 h 90"/>
                  <a:gd name="T4" fmla="*/ 50 w 100"/>
                  <a:gd name="T5" fmla="*/ 90 h 90"/>
                  <a:gd name="T6" fmla="*/ 0 w 100"/>
                  <a:gd name="T7" fmla="*/ 43 h 90"/>
                  <a:gd name="T8" fmla="*/ 50 w 100"/>
                  <a:gd name="T9" fmla="*/ 0 h 90"/>
                </a:gdLst>
                <a:ahLst/>
                <a:cxnLst>
                  <a:cxn ang="0">
                    <a:pos x="T0" y="T1"/>
                  </a:cxn>
                  <a:cxn ang="0">
                    <a:pos x="T2" y="T3"/>
                  </a:cxn>
                  <a:cxn ang="0">
                    <a:pos x="T4" y="T5"/>
                  </a:cxn>
                  <a:cxn ang="0">
                    <a:pos x="T6" y="T7"/>
                  </a:cxn>
                  <a:cxn ang="0">
                    <a:pos x="T8" y="T9"/>
                  </a:cxn>
                </a:cxnLst>
                <a:rect l="0" t="0" r="r" b="b"/>
                <a:pathLst>
                  <a:path w="100" h="90">
                    <a:moveTo>
                      <a:pt x="50" y="0"/>
                    </a:moveTo>
                    <a:lnTo>
                      <a:pt x="100" y="43"/>
                    </a:lnTo>
                    <a:lnTo>
                      <a:pt x="50" y="90"/>
                    </a:lnTo>
                    <a:lnTo>
                      <a:pt x="0" y="43"/>
                    </a:lnTo>
                    <a:lnTo>
                      <a:pt x="50"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2" name="Freeform 154"/>
              <p:cNvSpPr>
                <a:spLocks/>
              </p:cNvSpPr>
              <p:nvPr/>
            </p:nvSpPr>
            <p:spPr bwMode="auto">
              <a:xfrm>
                <a:off x="3098" y="956"/>
                <a:ext cx="120" cy="104"/>
              </a:xfrm>
              <a:custGeom>
                <a:avLst/>
                <a:gdLst>
                  <a:gd name="T0" fmla="*/ 62 w 120"/>
                  <a:gd name="T1" fmla="*/ 7 h 104"/>
                  <a:gd name="T2" fmla="*/ 58 w 120"/>
                  <a:gd name="T3" fmla="*/ 11 h 104"/>
                  <a:gd name="T4" fmla="*/ 101 w 120"/>
                  <a:gd name="T5" fmla="*/ 50 h 104"/>
                  <a:gd name="T6" fmla="*/ 62 w 120"/>
                  <a:gd name="T7" fmla="*/ 89 h 104"/>
                  <a:gd name="T8" fmla="*/ 19 w 120"/>
                  <a:gd name="T9" fmla="*/ 50 h 104"/>
                  <a:gd name="T10" fmla="*/ 66 w 120"/>
                  <a:gd name="T11" fmla="*/ 11 h 104"/>
                  <a:gd name="T12" fmla="*/ 62 w 120"/>
                  <a:gd name="T13" fmla="*/ 7 h 104"/>
                  <a:gd name="T14" fmla="*/ 58 w 120"/>
                  <a:gd name="T15" fmla="*/ 11 h 104"/>
                  <a:gd name="T16" fmla="*/ 62 w 120"/>
                  <a:gd name="T17" fmla="*/ 7 h 104"/>
                  <a:gd name="T18" fmla="*/ 58 w 120"/>
                  <a:gd name="T19" fmla="*/ 4 h 104"/>
                  <a:gd name="T20" fmla="*/ 0 w 120"/>
                  <a:gd name="T21" fmla="*/ 50 h 104"/>
                  <a:gd name="T22" fmla="*/ 62 w 120"/>
                  <a:gd name="T23" fmla="*/ 104 h 104"/>
                  <a:gd name="T24" fmla="*/ 120 w 120"/>
                  <a:gd name="T25" fmla="*/ 50 h 104"/>
                  <a:gd name="T26" fmla="*/ 62 w 120"/>
                  <a:gd name="T27" fmla="*/ 0 h 104"/>
                  <a:gd name="T28" fmla="*/ 58 w 120"/>
                  <a:gd name="T29" fmla="*/ 4 h 104"/>
                  <a:gd name="T30" fmla="*/ 62 w 120"/>
                  <a:gd name="T31"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4">
                    <a:moveTo>
                      <a:pt x="62" y="7"/>
                    </a:moveTo>
                    <a:lnTo>
                      <a:pt x="58" y="11"/>
                    </a:lnTo>
                    <a:lnTo>
                      <a:pt x="101" y="50"/>
                    </a:lnTo>
                    <a:lnTo>
                      <a:pt x="62" y="89"/>
                    </a:lnTo>
                    <a:lnTo>
                      <a:pt x="19" y="50"/>
                    </a:lnTo>
                    <a:lnTo>
                      <a:pt x="66" y="11"/>
                    </a:lnTo>
                    <a:lnTo>
                      <a:pt x="62" y="7"/>
                    </a:lnTo>
                    <a:lnTo>
                      <a:pt x="58" y="11"/>
                    </a:lnTo>
                    <a:lnTo>
                      <a:pt x="62" y="7"/>
                    </a:lnTo>
                    <a:lnTo>
                      <a:pt x="58" y="4"/>
                    </a:lnTo>
                    <a:lnTo>
                      <a:pt x="0" y="50"/>
                    </a:lnTo>
                    <a:lnTo>
                      <a:pt x="62" y="104"/>
                    </a:lnTo>
                    <a:lnTo>
                      <a:pt x="120" y="50"/>
                    </a:lnTo>
                    <a:lnTo>
                      <a:pt x="62" y="0"/>
                    </a:lnTo>
                    <a:lnTo>
                      <a:pt x="58" y="4"/>
                    </a:lnTo>
                    <a:lnTo>
                      <a:pt x="62" y="7"/>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3" name="Freeform 155"/>
              <p:cNvSpPr>
                <a:spLocks/>
              </p:cNvSpPr>
              <p:nvPr/>
            </p:nvSpPr>
            <p:spPr bwMode="auto">
              <a:xfrm>
                <a:off x="2711" y="863"/>
                <a:ext cx="104" cy="89"/>
              </a:xfrm>
              <a:custGeom>
                <a:avLst/>
                <a:gdLst>
                  <a:gd name="T0" fmla="*/ 50 w 104"/>
                  <a:gd name="T1" fmla="*/ 0 h 89"/>
                  <a:gd name="T2" fmla="*/ 104 w 104"/>
                  <a:gd name="T3" fmla="*/ 46 h 89"/>
                  <a:gd name="T4" fmla="*/ 50 w 104"/>
                  <a:gd name="T5" fmla="*/ 89 h 89"/>
                  <a:gd name="T6" fmla="*/ 0 w 104"/>
                  <a:gd name="T7" fmla="*/ 46 h 89"/>
                  <a:gd name="T8" fmla="*/ 50 w 104"/>
                  <a:gd name="T9" fmla="*/ 0 h 89"/>
                </a:gdLst>
                <a:ahLst/>
                <a:cxnLst>
                  <a:cxn ang="0">
                    <a:pos x="T0" y="T1"/>
                  </a:cxn>
                  <a:cxn ang="0">
                    <a:pos x="T2" y="T3"/>
                  </a:cxn>
                  <a:cxn ang="0">
                    <a:pos x="T4" y="T5"/>
                  </a:cxn>
                  <a:cxn ang="0">
                    <a:pos x="T6" y="T7"/>
                  </a:cxn>
                  <a:cxn ang="0">
                    <a:pos x="T8" y="T9"/>
                  </a:cxn>
                </a:cxnLst>
                <a:rect l="0" t="0" r="r" b="b"/>
                <a:pathLst>
                  <a:path w="104" h="89">
                    <a:moveTo>
                      <a:pt x="50" y="0"/>
                    </a:moveTo>
                    <a:lnTo>
                      <a:pt x="104" y="46"/>
                    </a:lnTo>
                    <a:lnTo>
                      <a:pt x="50" y="89"/>
                    </a:lnTo>
                    <a:lnTo>
                      <a:pt x="0" y="46"/>
                    </a:lnTo>
                    <a:lnTo>
                      <a:pt x="50"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4" name="Freeform 156"/>
              <p:cNvSpPr>
                <a:spLocks/>
              </p:cNvSpPr>
              <p:nvPr/>
            </p:nvSpPr>
            <p:spPr bwMode="auto">
              <a:xfrm>
                <a:off x="2703" y="855"/>
                <a:ext cx="120" cy="105"/>
              </a:xfrm>
              <a:custGeom>
                <a:avLst/>
                <a:gdLst>
                  <a:gd name="T0" fmla="*/ 58 w 120"/>
                  <a:gd name="T1" fmla="*/ 8 h 105"/>
                  <a:gd name="T2" fmla="*/ 54 w 120"/>
                  <a:gd name="T3" fmla="*/ 11 h 105"/>
                  <a:gd name="T4" fmla="*/ 101 w 120"/>
                  <a:gd name="T5" fmla="*/ 54 h 105"/>
                  <a:gd name="T6" fmla="*/ 58 w 120"/>
                  <a:gd name="T7" fmla="*/ 89 h 105"/>
                  <a:gd name="T8" fmla="*/ 19 w 120"/>
                  <a:gd name="T9" fmla="*/ 54 h 105"/>
                  <a:gd name="T10" fmla="*/ 62 w 120"/>
                  <a:gd name="T11" fmla="*/ 11 h 105"/>
                  <a:gd name="T12" fmla="*/ 58 w 120"/>
                  <a:gd name="T13" fmla="*/ 8 h 105"/>
                  <a:gd name="T14" fmla="*/ 54 w 120"/>
                  <a:gd name="T15" fmla="*/ 11 h 105"/>
                  <a:gd name="T16" fmla="*/ 58 w 120"/>
                  <a:gd name="T17" fmla="*/ 8 h 105"/>
                  <a:gd name="T18" fmla="*/ 54 w 120"/>
                  <a:gd name="T19" fmla="*/ 4 h 105"/>
                  <a:gd name="T20" fmla="*/ 0 w 120"/>
                  <a:gd name="T21" fmla="*/ 54 h 105"/>
                  <a:gd name="T22" fmla="*/ 58 w 120"/>
                  <a:gd name="T23" fmla="*/ 105 h 105"/>
                  <a:gd name="T24" fmla="*/ 120 w 120"/>
                  <a:gd name="T25" fmla="*/ 54 h 105"/>
                  <a:gd name="T26" fmla="*/ 58 w 120"/>
                  <a:gd name="T27" fmla="*/ 0 h 105"/>
                  <a:gd name="T28" fmla="*/ 54 w 120"/>
                  <a:gd name="T29" fmla="*/ 4 h 105"/>
                  <a:gd name="T30" fmla="*/ 58 w 120"/>
                  <a:gd name="T31"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5">
                    <a:moveTo>
                      <a:pt x="58" y="8"/>
                    </a:moveTo>
                    <a:lnTo>
                      <a:pt x="54" y="11"/>
                    </a:lnTo>
                    <a:lnTo>
                      <a:pt x="101" y="54"/>
                    </a:lnTo>
                    <a:lnTo>
                      <a:pt x="58" y="89"/>
                    </a:lnTo>
                    <a:lnTo>
                      <a:pt x="19" y="54"/>
                    </a:lnTo>
                    <a:lnTo>
                      <a:pt x="62" y="11"/>
                    </a:lnTo>
                    <a:lnTo>
                      <a:pt x="58" y="8"/>
                    </a:lnTo>
                    <a:lnTo>
                      <a:pt x="54" y="11"/>
                    </a:lnTo>
                    <a:lnTo>
                      <a:pt x="58" y="8"/>
                    </a:lnTo>
                    <a:lnTo>
                      <a:pt x="54" y="4"/>
                    </a:lnTo>
                    <a:lnTo>
                      <a:pt x="0" y="54"/>
                    </a:lnTo>
                    <a:lnTo>
                      <a:pt x="58" y="105"/>
                    </a:lnTo>
                    <a:lnTo>
                      <a:pt x="120" y="54"/>
                    </a:lnTo>
                    <a:lnTo>
                      <a:pt x="58" y="0"/>
                    </a:lnTo>
                    <a:lnTo>
                      <a:pt x="54" y="4"/>
                    </a:lnTo>
                    <a:lnTo>
                      <a:pt x="58" y="8"/>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5" name="Freeform 157"/>
              <p:cNvSpPr>
                <a:spLocks/>
              </p:cNvSpPr>
              <p:nvPr/>
            </p:nvSpPr>
            <p:spPr bwMode="auto">
              <a:xfrm>
                <a:off x="2366" y="855"/>
                <a:ext cx="105" cy="89"/>
              </a:xfrm>
              <a:custGeom>
                <a:avLst/>
                <a:gdLst>
                  <a:gd name="T0" fmla="*/ 50 w 105"/>
                  <a:gd name="T1" fmla="*/ 0 h 89"/>
                  <a:gd name="T2" fmla="*/ 105 w 105"/>
                  <a:gd name="T3" fmla="*/ 42 h 89"/>
                  <a:gd name="T4" fmla="*/ 50 w 105"/>
                  <a:gd name="T5" fmla="*/ 89 h 89"/>
                  <a:gd name="T6" fmla="*/ 0 w 105"/>
                  <a:gd name="T7" fmla="*/ 42 h 89"/>
                  <a:gd name="T8" fmla="*/ 50 w 105"/>
                  <a:gd name="T9" fmla="*/ 0 h 89"/>
                </a:gdLst>
                <a:ahLst/>
                <a:cxnLst>
                  <a:cxn ang="0">
                    <a:pos x="T0" y="T1"/>
                  </a:cxn>
                  <a:cxn ang="0">
                    <a:pos x="T2" y="T3"/>
                  </a:cxn>
                  <a:cxn ang="0">
                    <a:pos x="T4" y="T5"/>
                  </a:cxn>
                  <a:cxn ang="0">
                    <a:pos x="T6" y="T7"/>
                  </a:cxn>
                  <a:cxn ang="0">
                    <a:pos x="T8" y="T9"/>
                  </a:cxn>
                </a:cxnLst>
                <a:rect l="0" t="0" r="r" b="b"/>
                <a:pathLst>
                  <a:path w="105" h="89">
                    <a:moveTo>
                      <a:pt x="50" y="0"/>
                    </a:moveTo>
                    <a:lnTo>
                      <a:pt x="105" y="42"/>
                    </a:lnTo>
                    <a:lnTo>
                      <a:pt x="50" y="89"/>
                    </a:lnTo>
                    <a:lnTo>
                      <a:pt x="0" y="42"/>
                    </a:lnTo>
                    <a:lnTo>
                      <a:pt x="50"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6" name="Freeform 158"/>
              <p:cNvSpPr>
                <a:spLocks/>
              </p:cNvSpPr>
              <p:nvPr/>
            </p:nvSpPr>
            <p:spPr bwMode="auto">
              <a:xfrm>
                <a:off x="2358" y="847"/>
                <a:ext cx="120" cy="105"/>
              </a:xfrm>
              <a:custGeom>
                <a:avLst/>
                <a:gdLst>
                  <a:gd name="T0" fmla="*/ 58 w 120"/>
                  <a:gd name="T1" fmla="*/ 8 h 105"/>
                  <a:gd name="T2" fmla="*/ 55 w 120"/>
                  <a:gd name="T3" fmla="*/ 12 h 105"/>
                  <a:gd name="T4" fmla="*/ 101 w 120"/>
                  <a:gd name="T5" fmla="*/ 50 h 105"/>
                  <a:gd name="T6" fmla="*/ 58 w 120"/>
                  <a:gd name="T7" fmla="*/ 89 h 105"/>
                  <a:gd name="T8" fmla="*/ 20 w 120"/>
                  <a:gd name="T9" fmla="*/ 50 h 105"/>
                  <a:gd name="T10" fmla="*/ 62 w 120"/>
                  <a:gd name="T11" fmla="*/ 12 h 105"/>
                  <a:gd name="T12" fmla="*/ 58 w 120"/>
                  <a:gd name="T13" fmla="*/ 8 h 105"/>
                  <a:gd name="T14" fmla="*/ 55 w 120"/>
                  <a:gd name="T15" fmla="*/ 12 h 105"/>
                  <a:gd name="T16" fmla="*/ 58 w 120"/>
                  <a:gd name="T17" fmla="*/ 8 h 105"/>
                  <a:gd name="T18" fmla="*/ 55 w 120"/>
                  <a:gd name="T19" fmla="*/ 0 h 105"/>
                  <a:gd name="T20" fmla="*/ 0 w 120"/>
                  <a:gd name="T21" fmla="*/ 50 h 105"/>
                  <a:gd name="T22" fmla="*/ 58 w 120"/>
                  <a:gd name="T23" fmla="*/ 105 h 105"/>
                  <a:gd name="T24" fmla="*/ 120 w 120"/>
                  <a:gd name="T25" fmla="*/ 50 h 105"/>
                  <a:gd name="T26" fmla="*/ 58 w 120"/>
                  <a:gd name="T27" fmla="*/ 0 h 105"/>
                  <a:gd name="T28" fmla="*/ 55 w 120"/>
                  <a:gd name="T29" fmla="*/ 0 h 105"/>
                  <a:gd name="T30" fmla="*/ 58 w 120"/>
                  <a:gd name="T31"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5">
                    <a:moveTo>
                      <a:pt x="58" y="8"/>
                    </a:moveTo>
                    <a:lnTo>
                      <a:pt x="55" y="12"/>
                    </a:lnTo>
                    <a:lnTo>
                      <a:pt x="101" y="50"/>
                    </a:lnTo>
                    <a:lnTo>
                      <a:pt x="58" y="89"/>
                    </a:lnTo>
                    <a:lnTo>
                      <a:pt x="20" y="50"/>
                    </a:lnTo>
                    <a:lnTo>
                      <a:pt x="62" y="12"/>
                    </a:lnTo>
                    <a:lnTo>
                      <a:pt x="58" y="8"/>
                    </a:lnTo>
                    <a:lnTo>
                      <a:pt x="55" y="12"/>
                    </a:lnTo>
                    <a:lnTo>
                      <a:pt x="58" y="8"/>
                    </a:lnTo>
                    <a:lnTo>
                      <a:pt x="55" y="0"/>
                    </a:lnTo>
                    <a:lnTo>
                      <a:pt x="0" y="50"/>
                    </a:lnTo>
                    <a:lnTo>
                      <a:pt x="58" y="105"/>
                    </a:lnTo>
                    <a:lnTo>
                      <a:pt x="120" y="50"/>
                    </a:lnTo>
                    <a:lnTo>
                      <a:pt x="58" y="0"/>
                    </a:lnTo>
                    <a:lnTo>
                      <a:pt x="55" y="0"/>
                    </a:lnTo>
                    <a:lnTo>
                      <a:pt x="58" y="8"/>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7" name="Freeform 159"/>
              <p:cNvSpPr>
                <a:spLocks/>
              </p:cNvSpPr>
              <p:nvPr/>
            </p:nvSpPr>
            <p:spPr bwMode="auto">
              <a:xfrm>
                <a:off x="1983" y="855"/>
                <a:ext cx="100" cy="89"/>
              </a:xfrm>
              <a:custGeom>
                <a:avLst/>
                <a:gdLst>
                  <a:gd name="T0" fmla="*/ 50 w 100"/>
                  <a:gd name="T1" fmla="*/ 0 h 89"/>
                  <a:gd name="T2" fmla="*/ 100 w 100"/>
                  <a:gd name="T3" fmla="*/ 42 h 89"/>
                  <a:gd name="T4" fmla="*/ 50 w 100"/>
                  <a:gd name="T5" fmla="*/ 89 h 89"/>
                  <a:gd name="T6" fmla="*/ 0 w 100"/>
                  <a:gd name="T7" fmla="*/ 42 h 89"/>
                  <a:gd name="T8" fmla="*/ 50 w 100"/>
                  <a:gd name="T9" fmla="*/ 0 h 89"/>
                </a:gdLst>
                <a:ahLst/>
                <a:cxnLst>
                  <a:cxn ang="0">
                    <a:pos x="T0" y="T1"/>
                  </a:cxn>
                  <a:cxn ang="0">
                    <a:pos x="T2" y="T3"/>
                  </a:cxn>
                  <a:cxn ang="0">
                    <a:pos x="T4" y="T5"/>
                  </a:cxn>
                  <a:cxn ang="0">
                    <a:pos x="T6" y="T7"/>
                  </a:cxn>
                  <a:cxn ang="0">
                    <a:pos x="T8" y="T9"/>
                  </a:cxn>
                </a:cxnLst>
                <a:rect l="0" t="0" r="r" b="b"/>
                <a:pathLst>
                  <a:path w="100" h="89">
                    <a:moveTo>
                      <a:pt x="50" y="0"/>
                    </a:moveTo>
                    <a:lnTo>
                      <a:pt x="100" y="42"/>
                    </a:lnTo>
                    <a:lnTo>
                      <a:pt x="50" y="89"/>
                    </a:lnTo>
                    <a:lnTo>
                      <a:pt x="0" y="42"/>
                    </a:lnTo>
                    <a:lnTo>
                      <a:pt x="50"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8" name="Freeform 160"/>
              <p:cNvSpPr>
                <a:spLocks/>
              </p:cNvSpPr>
              <p:nvPr/>
            </p:nvSpPr>
            <p:spPr bwMode="auto">
              <a:xfrm>
                <a:off x="1975" y="847"/>
                <a:ext cx="116" cy="105"/>
              </a:xfrm>
              <a:custGeom>
                <a:avLst/>
                <a:gdLst>
                  <a:gd name="T0" fmla="*/ 58 w 116"/>
                  <a:gd name="T1" fmla="*/ 8 h 105"/>
                  <a:gd name="T2" fmla="*/ 54 w 116"/>
                  <a:gd name="T3" fmla="*/ 12 h 105"/>
                  <a:gd name="T4" fmla="*/ 101 w 116"/>
                  <a:gd name="T5" fmla="*/ 50 h 105"/>
                  <a:gd name="T6" fmla="*/ 58 w 116"/>
                  <a:gd name="T7" fmla="*/ 89 h 105"/>
                  <a:gd name="T8" fmla="*/ 15 w 116"/>
                  <a:gd name="T9" fmla="*/ 50 h 105"/>
                  <a:gd name="T10" fmla="*/ 62 w 116"/>
                  <a:gd name="T11" fmla="*/ 12 h 105"/>
                  <a:gd name="T12" fmla="*/ 58 w 116"/>
                  <a:gd name="T13" fmla="*/ 8 h 105"/>
                  <a:gd name="T14" fmla="*/ 54 w 116"/>
                  <a:gd name="T15" fmla="*/ 12 h 105"/>
                  <a:gd name="T16" fmla="*/ 58 w 116"/>
                  <a:gd name="T17" fmla="*/ 8 h 105"/>
                  <a:gd name="T18" fmla="*/ 54 w 116"/>
                  <a:gd name="T19" fmla="*/ 0 h 105"/>
                  <a:gd name="T20" fmla="*/ 0 w 116"/>
                  <a:gd name="T21" fmla="*/ 50 h 105"/>
                  <a:gd name="T22" fmla="*/ 58 w 116"/>
                  <a:gd name="T23" fmla="*/ 105 h 105"/>
                  <a:gd name="T24" fmla="*/ 116 w 116"/>
                  <a:gd name="T25" fmla="*/ 50 h 105"/>
                  <a:gd name="T26" fmla="*/ 58 w 116"/>
                  <a:gd name="T27" fmla="*/ 0 h 105"/>
                  <a:gd name="T28" fmla="*/ 54 w 116"/>
                  <a:gd name="T29" fmla="*/ 0 h 105"/>
                  <a:gd name="T30" fmla="*/ 58 w 116"/>
                  <a:gd name="T31"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5">
                    <a:moveTo>
                      <a:pt x="58" y="8"/>
                    </a:moveTo>
                    <a:lnTo>
                      <a:pt x="54" y="12"/>
                    </a:lnTo>
                    <a:lnTo>
                      <a:pt x="101" y="50"/>
                    </a:lnTo>
                    <a:lnTo>
                      <a:pt x="58" y="89"/>
                    </a:lnTo>
                    <a:lnTo>
                      <a:pt x="15" y="50"/>
                    </a:lnTo>
                    <a:lnTo>
                      <a:pt x="62" y="12"/>
                    </a:lnTo>
                    <a:lnTo>
                      <a:pt x="58" y="8"/>
                    </a:lnTo>
                    <a:lnTo>
                      <a:pt x="54" y="12"/>
                    </a:lnTo>
                    <a:lnTo>
                      <a:pt x="58" y="8"/>
                    </a:lnTo>
                    <a:lnTo>
                      <a:pt x="54" y="0"/>
                    </a:lnTo>
                    <a:lnTo>
                      <a:pt x="0" y="50"/>
                    </a:lnTo>
                    <a:lnTo>
                      <a:pt x="58" y="105"/>
                    </a:lnTo>
                    <a:lnTo>
                      <a:pt x="116" y="50"/>
                    </a:lnTo>
                    <a:lnTo>
                      <a:pt x="58" y="0"/>
                    </a:lnTo>
                    <a:lnTo>
                      <a:pt x="54" y="0"/>
                    </a:lnTo>
                    <a:lnTo>
                      <a:pt x="58" y="8"/>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09" name="Freeform 161"/>
              <p:cNvSpPr>
                <a:spLocks/>
              </p:cNvSpPr>
              <p:nvPr/>
            </p:nvSpPr>
            <p:spPr bwMode="auto">
              <a:xfrm>
                <a:off x="1626" y="855"/>
                <a:ext cx="101" cy="89"/>
              </a:xfrm>
              <a:custGeom>
                <a:avLst/>
                <a:gdLst>
                  <a:gd name="T0" fmla="*/ 51 w 101"/>
                  <a:gd name="T1" fmla="*/ 0 h 89"/>
                  <a:gd name="T2" fmla="*/ 101 w 101"/>
                  <a:gd name="T3" fmla="*/ 42 h 89"/>
                  <a:gd name="T4" fmla="*/ 51 w 101"/>
                  <a:gd name="T5" fmla="*/ 89 h 89"/>
                  <a:gd name="T6" fmla="*/ 0 w 101"/>
                  <a:gd name="T7" fmla="*/ 42 h 89"/>
                  <a:gd name="T8" fmla="*/ 51 w 101"/>
                  <a:gd name="T9" fmla="*/ 0 h 89"/>
                </a:gdLst>
                <a:ahLst/>
                <a:cxnLst>
                  <a:cxn ang="0">
                    <a:pos x="T0" y="T1"/>
                  </a:cxn>
                  <a:cxn ang="0">
                    <a:pos x="T2" y="T3"/>
                  </a:cxn>
                  <a:cxn ang="0">
                    <a:pos x="T4" y="T5"/>
                  </a:cxn>
                  <a:cxn ang="0">
                    <a:pos x="T6" y="T7"/>
                  </a:cxn>
                  <a:cxn ang="0">
                    <a:pos x="T8" y="T9"/>
                  </a:cxn>
                </a:cxnLst>
                <a:rect l="0" t="0" r="r" b="b"/>
                <a:pathLst>
                  <a:path w="101" h="89">
                    <a:moveTo>
                      <a:pt x="51" y="0"/>
                    </a:moveTo>
                    <a:lnTo>
                      <a:pt x="101" y="42"/>
                    </a:lnTo>
                    <a:lnTo>
                      <a:pt x="51" y="89"/>
                    </a:lnTo>
                    <a:lnTo>
                      <a:pt x="0" y="42"/>
                    </a:lnTo>
                    <a:lnTo>
                      <a:pt x="51" y="0"/>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0" name="Freeform 162"/>
              <p:cNvSpPr>
                <a:spLocks/>
              </p:cNvSpPr>
              <p:nvPr/>
            </p:nvSpPr>
            <p:spPr bwMode="auto">
              <a:xfrm>
                <a:off x="1619" y="847"/>
                <a:ext cx="120" cy="105"/>
              </a:xfrm>
              <a:custGeom>
                <a:avLst/>
                <a:gdLst>
                  <a:gd name="T0" fmla="*/ 58 w 120"/>
                  <a:gd name="T1" fmla="*/ 8 h 105"/>
                  <a:gd name="T2" fmla="*/ 54 w 120"/>
                  <a:gd name="T3" fmla="*/ 12 h 105"/>
                  <a:gd name="T4" fmla="*/ 100 w 120"/>
                  <a:gd name="T5" fmla="*/ 50 h 105"/>
                  <a:gd name="T6" fmla="*/ 58 w 120"/>
                  <a:gd name="T7" fmla="*/ 89 h 105"/>
                  <a:gd name="T8" fmla="*/ 15 w 120"/>
                  <a:gd name="T9" fmla="*/ 50 h 105"/>
                  <a:gd name="T10" fmla="*/ 62 w 120"/>
                  <a:gd name="T11" fmla="*/ 12 h 105"/>
                  <a:gd name="T12" fmla="*/ 58 w 120"/>
                  <a:gd name="T13" fmla="*/ 8 h 105"/>
                  <a:gd name="T14" fmla="*/ 54 w 120"/>
                  <a:gd name="T15" fmla="*/ 12 h 105"/>
                  <a:gd name="T16" fmla="*/ 58 w 120"/>
                  <a:gd name="T17" fmla="*/ 8 h 105"/>
                  <a:gd name="T18" fmla="*/ 54 w 120"/>
                  <a:gd name="T19" fmla="*/ 0 h 105"/>
                  <a:gd name="T20" fmla="*/ 0 w 120"/>
                  <a:gd name="T21" fmla="*/ 50 h 105"/>
                  <a:gd name="T22" fmla="*/ 58 w 120"/>
                  <a:gd name="T23" fmla="*/ 105 h 105"/>
                  <a:gd name="T24" fmla="*/ 120 w 120"/>
                  <a:gd name="T25" fmla="*/ 50 h 105"/>
                  <a:gd name="T26" fmla="*/ 58 w 120"/>
                  <a:gd name="T27" fmla="*/ 0 h 105"/>
                  <a:gd name="T28" fmla="*/ 54 w 120"/>
                  <a:gd name="T29" fmla="*/ 0 h 105"/>
                  <a:gd name="T30" fmla="*/ 58 w 120"/>
                  <a:gd name="T31"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5">
                    <a:moveTo>
                      <a:pt x="58" y="8"/>
                    </a:moveTo>
                    <a:lnTo>
                      <a:pt x="54" y="12"/>
                    </a:lnTo>
                    <a:lnTo>
                      <a:pt x="100" y="50"/>
                    </a:lnTo>
                    <a:lnTo>
                      <a:pt x="58" y="89"/>
                    </a:lnTo>
                    <a:lnTo>
                      <a:pt x="15" y="50"/>
                    </a:lnTo>
                    <a:lnTo>
                      <a:pt x="62" y="12"/>
                    </a:lnTo>
                    <a:lnTo>
                      <a:pt x="58" y="8"/>
                    </a:lnTo>
                    <a:lnTo>
                      <a:pt x="54" y="12"/>
                    </a:lnTo>
                    <a:lnTo>
                      <a:pt x="58" y="8"/>
                    </a:lnTo>
                    <a:lnTo>
                      <a:pt x="54" y="0"/>
                    </a:lnTo>
                    <a:lnTo>
                      <a:pt x="0" y="50"/>
                    </a:lnTo>
                    <a:lnTo>
                      <a:pt x="58" y="105"/>
                    </a:lnTo>
                    <a:lnTo>
                      <a:pt x="120" y="50"/>
                    </a:lnTo>
                    <a:lnTo>
                      <a:pt x="58" y="0"/>
                    </a:lnTo>
                    <a:lnTo>
                      <a:pt x="54" y="0"/>
                    </a:lnTo>
                    <a:lnTo>
                      <a:pt x="58" y="8"/>
                    </a:lnTo>
                    <a:close/>
                  </a:path>
                </a:pathLst>
              </a:custGeom>
              <a:solidFill>
                <a:srgbClr val="00B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1" name="Oval 163"/>
              <p:cNvSpPr>
                <a:spLocks noChangeArrowheads="1"/>
              </p:cNvSpPr>
              <p:nvPr/>
            </p:nvSpPr>
            <p:spPr bwMode="auto">
              <a:xfrm>
                <a:off x="3110" y="963"/>
                <a:ext cx="89" cy="82"/>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2" name="Freeform 164"/>
              <p:cNvSpPr>
                <a:spLocks/>
              </p:cNvSpPr>
              <p:nvPr/>
            </p:nvSpPr>
            <p:spPr bwMode="auto">
              <a:xfrm>
                <a:off x="3102" y="956"/>
                <a:ext cx="104" cy="93"/>
              </a:xfrm>
              <a:custGeom>
                <a:avLst/>
                <a:gdLst>
                  <a:gd name="T0" fmla="*/ 2 w 27"/>
                  <a:gd name="T1" fmla="*/ 12 h 24"/>
                  <a:gd name="T2" fmla="*/ 3 w 27"/>
                  <a:gd name="T3" fmla="*/ 12 h 24"/>
                  <a:gd name="T4" fmla="*/ 6 w 27"/>
                  <a:gd name="T5" fmla="*/ 6 h 24"/>
                  <a:gd name="T6" fmla="*/ 13 w 27"/>
                  <a:gd name="T7" fmla="*/ 3 h 24"/>
                  <a:gd name="T8" fmla="*/ 21 w 27"/>
                  <a:gd name="T9" fmla="*/ 6 h 24"/>
                  <a:gd name="T10" fmla="*/ 24 w 27"/>
                  <a:gd name="T11" fmla="*/ 12 h 24"/>
                  <a:gd name="T12" fmla="*/ 21 w 27"/>
                  <a:gd name="T13" fmla="*/ 19 h 24"/>
                  <a:gd name="T14" fmla="*/ 13 w 27"/>
                  <a:gd name="T15" fmla="*/ 21 h 24"/>
                  <a:gd name="T16" fmla="*/ 6 w 27"/>
                  <a:gd name="T17" fmla="*/ 19 h 24"/>
                  <a:gd name="T18" fmla="*/ 3 w 27"/>
                  <a:gd name="T19" fmla="*/ 12 h 24"/>
                  <a:gd name="T20" fmla="*/ 2 w 27"/>
                  <a:gd name="T21" fmla="*/ 12 h 24"/>
                  <a:gd name="T22" fmla="*/ 0 w 27"/>
                  <a:gd name="T23" fmla="*/ 12 h 24"/>
                  <a:gd name="T24" fmla="*/ 4 w 27"/>
                  <a:gd name="T25" fmla="*/ 21 h 24"/>
                  <a:gd name="T26" fmla="*/ 13 w 27"/>
                  <a:gd name="T27" fmla="*/ 24 h 24"/>
                  <a:gd name="T28" fmla="*/ 23 w 27"/>
                  <a:gd name="T29" fmla="*/ 21 h 24"/>
                  <a:gd name="T30" fmla="*/ 27 w 27"/>
                  <a:gd name="T31" fmla="*/ 12 h 24"/>
                  <a:gd name="T32" fmla="*/ 23 w 27"/>
                  <a:gd name="T33" fmla="*/ 4 h 24"/>
                  <a:gd name="T34" fmla="*/ 13 w 27"/>
                  <a:gd name="T35" fmla="*/ 0 h 24"/>
                  <a:gd name="T36" fmla="*/ 4 w 27"/>
                  <a:gd name="T37" fmla="*/ 4 h 24"/>
                  <a:gd name="T38" fmla="*/ 0 w 27"/>
                  <a:gd name="T39" fmla="*/ 12 h 24"/>
                  <a:gd name="T40" fmla="*/ 2 w 27"/>
                  <a:gd name="T4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4">
                    <a:moveTo>
                      <a:pt x="2" y="12"/>
                    </a:moveTo>
                    <a:cubicBezTo>
                      <a:pt x="3" y="12"/>
                      <a:pt x="3" y="12"/>
                      <a:pt x="3" y="12"/>
                    </a:cubicBezTo>
                    <a:cubicBezTo>
                      <a:pt x="3" y="10"/>
                      <a:pt x="4" y="8"/>
                      <a:pt x="6" y="6"/>
                    </a:cubicBezTo>
                    <a:cubicBezTo>
                      <a:pt x="8" y="4"/>
                      <a:pt x="10" y="3"/>
                      <a:pt x="13" y="3"/>
                    </a:cubicBezTo>
                    <a:cubicBezTo>
                      <a:pt x="16" y="3"/>
                      <a:pt x="19" y="4"/>
                      <a:pt x="21" y="6"/>
                    </a:cubicBezTo>
                    <a:cubicBezTo>
                      <a:pt x="22" y="8"/>
                      <a:pt x="24" y="10"/>
                      <a:pt x="24" y="12"/>
                    </a:cubicBezTo>
                    <a:cubicBezTo>
                      <a:pt x="24" y="15"/>
                      <a:pt x="22" y="17"/>
                      <a:pt x="21" y="19"/>
                    </a:cubicBezTo>
                    <a:cubicBezTo>
                      <a:pt x="19" y="20"/>
                      <a:pt x="16" y="21"/>
                      <a:pt x="13" y="21"/>
                    </a:cubicBezTo>
                    <a:cubicBezTo>
                      <a:pt x="10" y="21"/>
                      <a:pt x="8" y="20"/>
                      <a:pt x="6" y="19"/>
                    </a:cubicBezTo>
                    <a:cubicBezTo>
                      <a:pt x="4" y="17"/>
                      <a:pt x="3" y="15"/>
                      <a:pt x="3" y="12"/>
                    </a:cubicBezTo>
                    <a:cubicBezTo>
                      <a:pt x="2" y="12"/>
                      <a:pt x="2" y="12"/>
                      <a:pt x="2" y="12"/>
                    </a:cubicBezTo>
                    <a:cubicBezTo>
                      <a:pt x="0" y="12"/>
                      <a:pt x="0" y="12"/>
                      <a:pt x="0" y="12"/>
                    </a:cubicBezTo>
                    <a:cubicBezTo>
                      <a:pt x="0" y="16"/>
                      <a:pt x="2" y="19"/>
                      <a:pt x="4" y="21"/>
                    </a:cubicBezTo>
                    <a:cubicBezTo>
                      <a:pt x="6" y="23"/>
                      <a:pt x="10" y="24"/>
                      <a:pt x="13" y="24"/>
                    </a:cubicBezTo>
                    <a:cubicBezTo>
                      <a:pt x="17" y="24"/>
                      <a:pt x="20" y="23"/>
                      <a:pt x="23" y="21"/>
                    </a:cubicBezTo>
                    <a:cubicBezTo>
                      <a:pt x="25" y="19"/>
                      <a:pt x="27" y="16"/>
                      <a:pt x="27" y="12"/>
                    </a:cubicBezTo>
                    <a:cubicBezTo>
                      <a:pt x="27" y="9"/>
                      <a:pt x="25" y="6"/>
                      <a:pt x="23" y="4"/>
                    </a:cubicBezTo>
                    <a:cubicBezTo>
                      <a:pt x="20" y="2"/>
                      <a:pt x="17" y="0"/>
                      <a:pt x="13" y="0"/>
                    </a:cubicBezTo>
                    <a:cubicBezTo>
                      <a:pt x="10" y="0"/>
                      <a:pt x="6" y="2"/>
                      <a:pt x="4" y="4"/>
                    </a:cubicBezTo>
                    <a:cubicBezTo>
                      <a:pt x="2" y="6"/>
                      <a:pt x="0" y="9"/>
                      <a:pt x="0" y="12"/>
                    </a:cubicBezTo>
                    <a:lnTo>
                      <a:pt x="2" y="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3" name="Oval 165"/>
              <p:cNvSpPr>
                <a:spLocks noChangeArrowheads="1"/>
              </p:cNvSpPr>
              <p:nvPr/>
            </p:nvSpPr>
            <p:spPr bwMode="auto">
              <a:xfrm>
                <a:off x="2711" y="855"/>
                <a:ext cx="93" cy="81"/>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4" name="Freeform 166"/>
              <p:cNvSpPr>
                <a:spLocks/>
              </p:cNvSpPr>
              <p:nvPr/>
            </p:nvSpPr>
            <p:spPr bwMode="auto">
              <a:xfrm>
                <a:off x="2707" y="847"/>
                <a:ext cx="101" cy="93"/>
              </a:xfrm>
              <a:custGeom>
                <a:avLst/>
                <a:gdLst>
                  <a:gd name="T0" fmla="*/ 1 w 26"/>
                  <a:gd name="T1" fmla="*/ 12 h 24"/>
                  <a:gd name="T2" fmla="*/ 3 w 26"/>
                  <a:gd name="T3" fmla="*/ 12 h 24"/>
                  <a:gd name="T4" fmla="*/ 6 w 26"/>
                  <a:gd name="T5" fmla="*/ 6 h 24"/>
                  <a:gd name="T6" fmla="*/ 13 w 26"/>
                  <a:gd name="T7" fmla="*/ 3 h 24"/>
                  <a:gd name="T8" fmla="*/ 21 w 26"/>
                  <a:gd name="T9" fmla="*/ 6 h 24"/>
                  <a:gd name="T10" fmla="*/ 23 w 26"/>
                  <a:gd name="T11" fmla="*/ 12 h 24"/>
                  <a:gd name="T12" fmla="*/ 21 w 26"/>
                  <a:gd name="T13" fmla="*/ 18 h 24"/>
                  <a:gd name="T14" fmla="*/ 13 w 26"/>
                  <a:gd name="T15" fmla="*/ 21 h 24"/>
                  <a:gd name="T16" fmla="*/ 6 w 26"/>
                  <a:gd name="T17" fmla="*/ 18 h 24"/>
                  <a:gd name="T18" fmla="*/ 3 w 26"/>
                  <a:gd name="T19" fmla="*/ 12 h 24"/>
                  <a:gd name="T20" fmla="*/ 1 w 26"/>
                  <a:gd name="T21" fmla="*/ 12 h 24"/>
                  <a:gd name="T22" fmla="*/ 0 w 26"/>
                  <a:gd name="T23" fmla="*/ 12 h 24"/>
                  <a:gd name="T24" fmla="*/ 4 w 26"/>
                  <a:gd name="T25" fmla="*/ 21 h 24"/>
                  <a:gd name="T26" fmla="*/ 13 w 26"/>
                  <a:gd name="T27" fmla="*/ 24 h 24"/>
                  <a:gd name="T28" fmla="*/ 23 w 26"/>
                  <a:gd name="T29" fmla="*/ 21 h 24"/>
                  <a:gd name="T30" fmla="*/ 26 w 26"/>
                  <a:gd name="T31" fmla="*/ 12 h 24"/>
                  <a:gd name="T32" fmla="*/ 23 w 26"/>
                  <a:gd name="T33" fmla="*/ 4 h 24"/>
                  <a:gd name="T34" fmla="*/ 13 w 26"/>
                  <a:gd name="T35" fmla="*/ 0 h 24"/>
                  <a:gd name="T36" fmla="*/ 4 w 26"/>
                  <a:gd name="T37" fmla="*/ 4 h 24"/>
                  <a:gd name="T38" fmla="*/ 0 w 26"/>
                  <a:gd name="T39" fmla="*/ 12 h 24"/>
                  <a:gd name="T40" fmla="*/ 1 w 26"/>
                  <a:gd name="T4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4">
                    <a:moveTo>
                      <a:pt x="1" y="12"/>
                    </a:moveTo>
                    <a:cubicBezTo>
                      <a:pt x="3" y="12"/>
                      <a:pt x="3" y="12"/>
                      <a:pt x="3" y="12"/>
                    </a:cubicBezTo>
                    <a:cubicBezTo>
                      <a:pt x="3" y="10"/>
                      <a:pt x="4" y="7"/>
                      <a:pt x="6" y="6"/>
                    </a:cubicBezTo>
                    <a:cubicBezTo>
                      <a:pt x="8" y="4"/>
                      <a:pt x="10" y="3"/>
                      <a:pt x="13" y="3"/>
                    </a:cubicBezTo>
                    <a:cubicBezTo>
                      <a:pt x="16" y="3"/>
                      <a:pt x="19" y="4"/>
                      <a:pt x="21" y="6"/>
                    </a:cubicBezTo>
                    <a:cubicBezTo>
                      <a:pt x="22" y="7"/>
                      <a:pt x="23" y="10"/>
                      <a:pt x="23" y="12"/>
                    </a:cubicBezTo>
                    <a:cubicBezTo>
                      <a:pt x="23" y="15"/>
                      <a:pt x="22" y="17"/>
                      <a:pt x="21" y="18"/>
                    </a:cubicBezTo>
                    <a:cubicBezTo>
                      <a:pt x="19" y="20"/>
                      <a:pt x="16" y="21"/>
                      <a:pt x="13" y="21"/>
                    </a:cubicBezTo>
                    <a:cubicBezTo>
                      <a:pt x="10" y="21"/>
                      <a:pt x="8" y="20"/>
                      <a:pt x="6" y="18"/>
                    </a:cubicBezTo>
                    <a:cubicBezTo>
                      <a:pt x="4" y="17"/>
                      <a:pt x="3" y="15"/>
                      <a:pt x="3" y="12"/>
                    </a:cubicBezTo>
                    <a:cubicBezTo>
                      <a:pt x="1" y="12"/>
                      <a:pt x="1" y="12"/>
                      <a:pt x="1" y="12"/>
                    </a:cubicBezTo>
                    <a:cubicBezTo>
                      <a:pt x="0" y="12"/>
                      <a:pt x="0" y="12"/>
                      <a:pt x="0" y="12"/>
                    </a:cubicBezTo>
                    <a:cubicBezTo>
                      <a:pt x="0" y="16"/>
                      <a:pt x="1" y="19"/>
                      <a:pt x="4" y="21"/>
                    </a:cubicBezTo>
                    <a:cubicBezTo>
                      <a:pt x="6" y="23"/>
                      <a:pt x="10" y="24"/>
                      <a:pt x="13" y="24"/>
                    </a:cubicBezTo>
                    <a:cubicBezTo>
                      <a:pt x="17" y="24"/>
                      <a:pt x="20" y="23"/>
                      <a:pt x="23" y="21"/>
                    </a:cubicBezTo>
                    <a:cubicBezTo>
                      <a:pt x="25" y="19"/>
                      <a:pt x="26" y="16"/>
                      <a:pt x="26" y="12"/>
                    </a:cubicBezTo>
                    <a:cubicBezTo>
                      <a:pt x="26" y="9"/>
                      <a:pt x="25" y="6"/>
                      <a:pt x="23" y="4"/>
                    </a:cubicBezTo>
                    <a:cubicBezTo>
                      <a:pt x="20" y="1"/>
                      <a:pt x="17" y="0"/>
                      <a:pt x="13" y="0"/>
                    </a:cubicBezTo>
                    <a:cubicBezTo>
                      <a:pt x="10" y="0"/>
                      <a:pt x="6" y="1"/>
                      <a:pt x="4" y="4"/>
                    </a:cubicBezTo>
                    <a:cubicBezTo>
                      <a:pt x="1" y="6"/>
                      <a:pt x="0" y="9"/>
                      <a:pt x="0" y="12"/>
                    </a:cubicBezTo>
                    <a:lnTo>
                      <a:pt x="1" y="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5" name="Oval 167"/>
              <p:cNvSpPr>
                <a:spLocks noChangeArrowheads="1"/>
              </p:cNvSpPr>
              <p:nvPr/>
            </p:nvSpPr>
            <p:spPr bwMode="auto">
              <a:xfrm>
                <a:off x="2366" y="855"/>
                <a:ext cx="93" cy="81"/>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6" name="Freeform 168"/>
              <p:cNvSpPr>
                <a:spLocks/>
              </p:cNvSpPr>
              <p:nvPr/>
            </p:nvSpPr>
            <p:spPr bwMode="auto">
              <a:xfrm>
                <a:off x="2362" y="847"/>
                <a:ext cx="101" cy="93"/>
              </a:xfrm>
              <a:custGeom>
                <a:avLst/>
                <a:gdLst>
                  <a:gd name="T0" fmla="*/ 1 w 26"/>
                  <a:gd name="T1" fmla="*/ 12 h 24"/>
                  <a:gd name="T2" fmla="*/ 3 w 26"/>
                  <a:gd name="T3" fmla="*/ 12 h 24"/>
                  <a:gd name="T4" fmla="*/ 6 w 26"/>
                  <a:gd name="T5" fmla="*/ 6 h 24"/>
                  <a:gd name="T6" fmla="*/ 13 w 26"/>
                  <a:gd name="T7" fmla="*/ 3 h 24"/>
                  <a:gd name="T8" fmla="*/ 20 w 26"/>
                  <a:gd name="T9" fmla="*/ 6 h 24"/>
                  <a:gd name="T10" fmla="*/ 23 w 26"/>
                  <a:gd name="T11" fmla="*/ 12 h 24"/>
                  <a:gd name="T12" fmla="*/ 20 w 26"/>
                  <a:gd name="T13" fmla="*/ 18 h 24"/>
                  <a:gd name="T14" fmla="*/ 13 w 26"/>
                  <a:gd name="T15" fmla="*/ 21 h 24"/>
                  <a:gd name="T16" fmla="*/ 6 w 26"/>
                  <a:gd name="T17" fmla="*/ 18 h 24"/>
                  <a:gd name="T18" fmla="*/ 3 w 26"/>
                  <a:gd name="T19" fmla="*/ 12 h 24"/>
                  <a:gd name="T20" fmla="*/ 1 w 26"/>
                  <a:gd name="T21" fmla="*/ 12 h 24"/>
                  <a:gd name="T22" fmla="*/ 0 w 26"/>
                  <a:gd name="T23" fmla="*/ 12 h 24"/>
                  <a:gd name="T24" fmla="*/ 4 w 26"/>
                  <a:gd name="T25" fmla="*/ 21 h 24"/>
                  <a:gd name="T26" fmla="*/ 13 w 26"/>
                  <a:gd name="T27" fmla="*/ 24 h 24"/>
                  <a:gd name="T28" fmla="*/ 22 w 26"/>
                  <a:gd name="T29" fmla="*/ 21 h 24"/>
                  <a:gd name="T30" fmla="*/ 26 w 26"/>
                  <a:gd name="T31" fmla="*/ 12 h 24"/>
                  <a:gd name="T32" fmla="*/ 22 w 26"/>
                  <a:gd name="T33" fmla="*/ 4 h 24"/>
                  <a:gd name="T34" fmla="*/ 13 w 26"/>
                  <a:gd name="T35" fmla="*/ 0 h 24"/>
                  <a:gd name="T36" fmla="*/ 4 w 26"/>
                  <a:gd name="T37" fmla="*/ 4 h 24"/>
                  <a:gd name="T38" fmla="*/ 0 w 26"/>
                  <a:gd name="T39" fmla="*/ 12 h 24"/>
                  <a:gd name="T40" fmla="*/ 1 w 26"/>
                  <a:gd name="T4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4">
                    <a:moveTo>
                      <a:pt x="1" y="12"/>
                    </a:moveTo>
                    <a:cubicBezTo>
                      <a:pt x="3" y="12"/>
                      <a:pt x="3" y="12"/>
                      <a:pt x="3" y="12"/>
                    </a:cubicBezTo>
                    <a:cubicBezTo>
                      <a:pt x="3" y="10"/>
                      <a:pt x="4" y="7"/>
                      <a:pt x="6" y="6"/>
                    </a:cubicBezTo>
                    <a:cubicBezTo>
                      <a:pt x="8" y="4"/>
                      <a:pt x="10" y="3"/>
                      <a:pt x="13" y="3"/>
                    </a:cubicBezTo>
                    <a:cubicBezTo>
                      <a:pt x="16" y="3"/>
                      <a:pt x="19" y="4"/>
                      <a:pt x="20" y="6"/>
                    </a:cubicBezTo>
                    <a:cubicBezTo>
                      <a:pt x="22" y="7"/>
                      <a:pt x="23" y="10"/>
                      <a:pt x="23" y="12"/>
                    </a:cubicBezTo>
                    <a:cubicBezTo>
                      <a:pt x="23" y="15"/>
                      <a:pt x="22" y="17"/>
                      <a:pt x="20" y="18"/>
                    </a:cubicBezTo>
                    <a:cubicBezTo>
                      <a:pt x="19" y="20"/>
                      <a:pt x="16" y="21"/>
                      <a:pt x="13" y="21"/>
                    </a:cubicBezTo>
                    <a:cubicBezTo>
                      <a:pt x="10" y="21"/>
                      <a:pt x="8" y="20"/>
                      <a:pt x="6" y="18"/>
                    </a:cubicBezTo>
                    <a:cubicBezTo>
                      <a:pt x="4" y="17"/>
                      <a:pt x="3" y="15"/>
                      <a:pt x="3" y="12"/>
                    </a:cubicBezTo>
                    <a:cubicBezTo>
                      <a:pt x="1" y="12"/>
                      <a:pt x="1" y="12"/>
                      <a:pt x="1" y="12"/>
                    </a:cubicBezTo>
                    <a:cubicBezTo>
                      <a:pt x="0" y="12"/>
                      <a:pt x="0" y="12"/>
                      <a:pt x="0" y="12"/>
                    </a:cubicBezTo>
                    <a:cubicBezTo>
                      <a:pt x="0" y="16"/>
                      <a:pt x="1" y="19"/>
                      <a:pt x="4" y="21"/>
                    </a:cubicBezTo>
                    <a:cubicBezTo>
                      <a:pt x="6" y="23"/>
                      <a:pt x="10" y="24"/>
                      <a:pt x="13" y="24"/>
                    </a:cubicBezTo>
                    <a:cubicBezTo>
                      <a:pt x="17" y="24"/>
                      <a:pt x="20" y="23"/>
                      <a:pt x="22" y="21"/>
                    </a:cubicBezTo>
                    <a:cubicBezTo>
                      <a:pt x="25" y="19"/>
                      <a:pt x="26" y="16"/>
                      <a:pt x="26" y="12"/>
                    </a:cubicBezTo>
                    <a:cubicBezTo>
                      <a:pt x="26" y="9"/>
                      <a:pt x="25" y="6"/>
                      <a:pt x="22" y="4"/>
                    </a:cubicBezTo>
                    <a:cubicBezTo>
                      <a:pt x="20" y="1"/>
                      <a:pt x="17" y="0"/>
                      <a:pt x="13" y="0"/>
                    </a:cubicBezTo>
                    <a:cubicBezTo>
                      <a:pt x="10" y="0"/>
                      <a:pt x="6" y="1"/>
                      <a:pt x="4" y="4"/>
                    </a:cubicBezTo>
                    <a:cubicBezTo>
                      <a:pt x="1" y="6"/>
                      <a:pt x="0" y="9"/>
                      <a:pt x="0" y="12"/>
                    </a:cubicBezTo>
                    <a:lnTo>
                      <a:pt x="1" y="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7" name="Oval 169"/>
              <p:cNvSpPr>
                <a:spLocks noChangeArrowheads="1"/>
              </p:cNvSpPr>
              <p:nvPr/>
            </p:nvSpPr>
            <p:spPr bwMode="auto">
              <a:xfrm>
                <a:off x="1983" y="855"/>
                <a:ext cx="89" cy="81"/>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8" name="Freeform 170"/>
              <p:cNvSpPr>
                <a:spLocks/>
              </p:cNvSpPr>
              <p:nvPr/>
            </p:nvSpPr>
            <p:spPr bwMode="auto">
              <a:xfrm>
                <a:off x="1975" y="847"/>
                <a:ext cx="105" cy="93"/>
              </a:xfrm>
              <a:custGeom>
                <a:avLst/>
                <a:gdLst>
                  <a:gd name="T0" fmla="*/ 2 w 27"/>
                  <a:gd name="T1" fmla="*/ 12 h 24"/>
                  <a:gd name="T2" fmla="*/ 3 w 27"/>
                  <a:gd name="T3" fmla="*/ 12 h 24"/>
                  <a:gd name="T4" fmla="*/ 6 w 27"/>
                  <a:gd name="T5" fmla="*/ 6 h 24"/>
                  <a:gd name="T6" fmla="*/ 14 w 27"/>
                  <a:gd name="T7" fmla="*/ 3 h 24"/>
                  <a:gd name="T8" fmla="*/ 21 w 27"/>
                  <a:gd name="T9" fmla="*/ 6 h 24"/>
                  <a:gd name="T10" fmla="*/ 24 w 27"/>
                  <a:gd name="T11" fmla="*/ 12 h 24"/>
                  <a:gd name="T12" fmla="*/ 21 w 27"/>
                  <a:gd name="T13" fmla="*/ 18 h 24"/>
                  <a:gd name="T14" fmla="*/ 14 w 27"/>
                  <a:gd name="T15" fmla="*/ 21 h 24"/>
                  <a:gd name="T16" fmla="*/ 6 w 27"/>
                  <a:gd name="T17" fmla="*/ 18 h 24"/>
                  <a:gd name="T18" fmla="*/ 3 w 27"/>
                  <a:gd name="T19" fmla="*/ 12 h 24"/>
                  <a:gd name="T20" fmla="*/ 2 w 27"/>
                  <a:gd name="T21" fmla="*/ 12 h 24"/>
                  <a:gd name="T22" fmla="*/ 0 w 27"/>
                  <a:gd name="T23" fmla="*/ 12 h 24"/>
                  <a:gd name="T24" fmla="*/ 4 w 27"/>
                  <a:gd name="T25" fmla="*/ 21 h 24"/>
                  <a:gd name="T26" fmla="*/ 14 w 27"/>
                  <a:gd name="T27" fmla="*/ 24 h 24"/>
                  <a:gd name="T28" fmla="*/ 23 w 27"/>
                  <a:gd name="T29" fmla="*/ 21 h 24"/>
                  <a:gd name="T30" fmla="*/ 27 w 27"/>
                  <a:gd name="T31" fmla="*/ 12 h 24"/>
                  <a:gd name="T32" fmla="*/ 23 w 27"/>
                  <a:gd name="T33" fmla="*/ 4 h 24"/>
                  <a:gd name="T34" fmla="*/ 14 w 27"/>
                  <a:gd name="T35" fmla="*/ 0 h 24"/>
                  <a:gd name="T36" fmla="*/ 4 w 27"/>
                  <a:gd name="T37" fmla="*/ 4 h 24"/>
                  <a:gd name="T38" fmla="*/ 0 w 27"/>
                  <a:gd name="T39" fmla="*/ 12 h 24"/>
                  <a:gd name="T40" fmla="*/ 2 w 27"/>
                  <a:gd name="T4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4">
                    <a:moveTo>
                      <a:pt x="2" y="12"/>
                    </a:moveTo>
                    <a:cubicBezTo>
                      <a:pt x="3" y="12"/>
                      <a:pt x="3" y="12"/>
                      <a:pt x="3" y="12"/>
                    </a:cubicBezTo>
                    <a:cubicBezTo>
                      <a:pt x="3" y="10"/>
                      <a:pt x="4" y="7"/>
                      <a:pt x="6" y="6"/>
                    </a:cubicBezTo>
                    <a:cubicBezTo>
                      <a:pt x="8" y="4"/>
                      <a:pt x="11" y="3"/>
                      <a:pt x="14" y="3"/>
                    </a:cubicBezTo>
                    <a:cubicBezTo>
                      <a:pt x="17" y="3"/>
                      <a:pt x="19" y="4"/>
                      <a:pt x="21" y="6"/>
                    </a:cubicBezTo>
                    <a:cubicBezTo>
                      <a:pt x="23" y="7"/>
                      <a:pt x="24" y="10"/>
                      <a:pt x="24" y="12"/>
                    </a:cubicBezTo>
                    <a:cubicBezTo>
                      <a:pt x="24" y="15"/>
                      <a:pt x="23" y="17"/>
                      <a:pt x="21" y="18"/>
                    </a:cubicBezTo>
                    <a:cubicBezTo>
                      <a:pt x="19" y="20"/>
                      <a:pt x="17" y="21"/>
                      <a:pt x="14" y="21"/>
                    </a:cubicBezTo>
                    <a:cubicBezTo>
                      <a:pt x="11" y="21"/>
                      <a:pt x="8" y="20"/>
                      <a:pt x="6" y="18"/>
                    </a:cubicBezTo>
                    <a:cubicBezTo>
                      <a:pt x="4" y="17"/>
                      <a:pt x="3" y="15"/>
                      <a:pt x="3" y="12"/>
                    </a:cubicBezTo>
                    <a:cubicBezTo>
                      <a:pt x="2" y="12"/>
                      <a:pt x="2" y="12"/>
                      <a:pt x="2" y="12"/>
                    </a:cubicBezTo>
                    <a:cubicBezTo>
                      <a:pt x="0" y="12"/>
                      <a:pt x="0" y="12"/>
                      <a:pt x="0" y="12"/>
                    </a:cubicBezTo>
                    <a:cubicBezTo>
                      <a:pt x="0" y="16"/>
                      <a:pt x="2" y="19"/>
                      <a:pt x="4" y="21"/>
                    </a:cubicBezTo>
                    <a:cubicBezTo>
                      <a:pt x="7" y="23"/>
                      <a:pt x="10" y="24"/>
                      <a:pt x="14" y="24"/>
                    </a:cubicBezTo>
                    <a:cubicBezTo>
                      <a:pt x="17" y="24"/>
                      <a:pt x="21" y="23"/>
                      <a:pt x="23" y="21"/>
                    </a:cubicBezTo>
                    <a:cubicBezTo>
                      <a:pt x="25" y="19"/>
                      <a:pt x="27" y="16"/>
                      <a:pt x="27" y="12"/>
                    </a:cubicBezTo>
                    <a:cubicBezTo>
                      <a:pt x="27" y="9"/>
                      <a:pt x="25" y="6"/>
                      <a:pt x="23" y="4"/>
                    </a:cubicBezTo>
                    <a:cubicBezTo>
                      <a:pt x="21" y="1"/>
                      <a:pt x="17" y="0"/>
                      <a:pt x="14" y="0"/>
                    </a:cubicBezTo>
                    <a:cubicBezTo>
                      <a:pt x="10" y="0"/>
                      <a:pt x="7" y="1"/>
                      <a:pt x="4" y="4"/>
                    </a:cubicBezTo>
                    <a:cubicBezTo>
                      <a:pt x="2" y="6"/>
                      <a:pt x="0" y="9"/>
                      <a:pt x="0" y="12"/>
                    </a:cubicBezTo>
                    <a:lnTo>
                      <a:pt x="2" y="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19" name="Oval 171"/>
              <p:cNvSpPr>
                <a:spLocks noChangeArrowheads="1"/>
              </p:cNvSpPr>
              <p:nvPr/>
            </p:nvSpPr>
            <p:spPr bwMode="auto">
              <a:xfrm>
                <a:off x="1626" y="855"/>
                <a:ext cx="93" cy="81"/>
              </a:xfrm>
              <a:prstGeom prst="ellipse">
                <a:avLst/>
              </a:pr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0" name="Freeform 172"/>
              <p:cNvSpPr>
                <a:spLocks/>
              </p:cNvSpPr>
              <p:nvPr/>
            </p:nvSpPr>
            <p:spPr bwMode="auto">
              <a:xfrm>
                <a:off x="1623" y="847"/>
                <a:ext cx="100" cy="93"/>
              </a:xfrm>
              <a:custGeom>
                <a:avLst/>
                <a:gdLst>
                  <a:gd name="T0" fmla="*/ 1 w 26"/>
                  <a:gd name="T1" fmla="*/ 12 h 24"/>
                  <a:gd name="T2" fmla="*/ 3 w 26"/>
                  <a:gd name="T3" fmla="*/ 12 h 24"/>
                  <a:gd name="T4" fmla="*/ 6 w 26"/>
                  <a:gd name="T5" fmla="*/ 6 h 24"/>
                  <a:gd name="T6" fmla="*/ 13 w 26"/>
                  <a:gd name="T7" fmla="*/ 3 h 24"/>
                  <a:gd name="T8" fmla="*/ 20 w 26"/>
                  <a:gd name="T9" fmla="*/ 6 h 24"/>
                  <a:gd name="T10" fmla="*/ 23 w 26"/>
                  <a:gd name="T11" fmla="*/ 12 h 24"/>
                  <a:gd name="T12" fmla="*/ 20 w 26"/>
                  <a:gd name="T13" fmla="*/ 18 h 24"/>
                  <a:gd name="T14" fmla="*/ 13 w 26"/>
                  <a:gd name="T15" fmla="*/ 21 h 24"/>
                  <a:gd name="T16" fmla="*/ 6 w 26"/>
                  <a:gd name="T17" fmla="*/ 18 h 24"/>
                  <a:gd name="T18" fmla="*/ 3 w 26"/>
                  <a:gd name="T19" fmla="*/ 12 h 24"/>
                  <a:gd name="T20" fmla="*/ 1 w 26"/>
                  <a:gd name="T21" fmla="*/ 12 h 24"/>
                  <a:gd name="T22" fmla="*/ 0 w 26"/>
                  <a:gd name="T23" fmla="*/ 12 h 24"/>
                  <a:gd name="T24" fmla="*/ 4 w 26"/>
                  <a:gd name="T25" fmla="*/ 21 h 24"/>
                  <a:gd name="T26" fmla="*/ 13 w 26"/>
                  <a:gd name="T27" fmla="*/ 24 h 24"/>
                  <a:gd name="T28" fmla="*/ 22 w 26"/>
                  <a:gd name="T29" fmla="*/ 21 h 24"/>
                  <a:gd name="T30" fmla="*/ 26 w 26"/>
                  <a:gd name="T31" fmla="*/ 12 h 24"/>
                  <a:gd name="T32" fmla="*/ 22 w 26"/>
                  <a:gd name="T33" fmla="*/ 4 h 24"/>
                  <a:gd name="T34" fmla="*/ 13 w 26"/>
                  <a:gd name="T35" fmla="*/ 0 h 24"/>
                  <a:gd name="T36" fmla="*/ 4 w 26"/>
                  <a:gd name="T37" fmla="*/ 4 h 24"/>
                  <a:gd name="T38" fmla="*/ 0 w 26"/>
                  <a:gd name="T39" fmla="*/ 12 h 24"/>
                  <a:gd name="T40" fmla="*/ 1 w 26"/>
                  <a:gd name="T4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4">
                    <a:moveTo>
                      <a:pt x="1" y="12"/>
                    </a:moveTo>
                    <a:cubicBezTo>
                      <a:pt x="3" y="12"/>
                      <a:pt x="3" y="12"/>
                      <a:pt x="3" y="12"/>
                    </a:cubicBezTo>
                    <a:cubicBezTo>
                      <a:pt x="3" y="10"/>
                      <a:pt x="4" y="7"/>
                      <a:pt x="6" y="6"/>
                    </a:cubicBezTo>
                    <a:cubicBezTo>
                      <a:pt x="8" y="4"/>
                      <a:pt x="10" y="3"/>
                      <a:pt x="13" y="3"/>
                    </a:cubicBezTo>
                    <a:cubicBezTo>
                      <a:pt x="16" y="3"/>
                      <a:pt x="19" y="4"/>
                      <a:pt x="20" y="6"/>
                    </a:cubicBezTo>
                    <a:cubicBezTo>
                      <a:pt x="22" y="7"/>
                      <a:pt x="23" y="10"/>
                      <a:pt x="23" y="12"/>
                    </a:cubicBezTo>
                    <a:cubicBezTo>
                      <a:pt x="23" y="15"/>
                      <a:pt x="22" y="17"/>
                      <a:pt x="20" y="18"/>
                    </a:cubicBezTo>
                    <a:cubicBezTo>
                      <a:pt x="19" y="20"/>
                      <a:pt x="16" y="21"/>
                      <a:pt x="13" y="21"/>
                    </a:cubicBezTo>
                    <a:cubicBezTo>
                      <a:pt x="10" y="21"/>
                      <a:pt x="8" y="20"/>
                      <a:pt x="6" y="18"/>
                    </a:cubicBezTo>
                    <a:cubicBezTo>
                      <a:pt x="4" y="17"/>
                      <a:pt x="3" y="15"/>
                      <a:pt x="3" y="12"/>
                    </a:cubicBezTo>
                    <a:cubicBezTo>
                      <a:pt x="1" y="12"/>
                      <a:pt x="1" y="12"/>
                      <a:pt x="1" y="12"/>
                    </a:cubicBezTo>
                    <a:cubicBezTo>
                      <a:pt x="0" y="12"/>
                      <a:pt x="0" y="12"/>
                      <a:pt x="0" y="12"/>
                    </a:cubicBezTo>
                    <a:cubicBezTo>
                      <a:pt x="0" y="16"/>
                      <a:pt x="1" y="19"/>
                      <a:pt x="4" y="21"/>
                    </a:cubicBezTo>
                    <a:cubicBezTo>
                      <a:pt x="6" y="23"/>
                      <a:pt x="9" y="24"/>
                      <a:pt x="13" y="24"/>
                    </a:cubicBezTo>
                    <a:cubicBezTo>
                      <a:pt x="17" y="24"/>
                      <a:pt x="20" y="23"/>
                      <a:pt x="22" y="21"/>
                    </a:cubicBezTo>
                    <a:cubicBezTo>
                      <a:pt x="25" y="19"/>
                      <a:pt x="26" y="16"/>
                      <a:pt x="26" y="12"/>
                    </a:cubicBezTo>
                    <a:cubicBezTo>
                      <a:pt x="26" y="9"/>
                      <a:pt x="25" y="6"/>
                      <a:pt x="22" y="4"/>
                    </a:cubicBezTo>
                    <a:cubicBezTo>
                      <a:pt x="20" y="1"/>
                      <a:pt x="17" y="0"/>
                      <a:pt x="13" y="0"/>
                    </a:cubicBezTo>
                    <a:cubicBezTo>
                      <a:pt x="9" y="0"/>
                      <a:pt x="6" y="1"/>
                      <a:pt x="4" y="4"/>
                    </a:cubicBezTo>
                    <a:cubicBezTo>
                      <a:pt x="1" y="6"/>
                      <a:pt x="0" y="9"/>
                      <a:pt x="0" y="12"/>
                    </a:cubicBezTo>
                    <a:lnTo>
                      <a:pt x="1" y="12"/>
                    </a:lnTo>
                    <a:close/>
                  </a:path>
                </a:pathLst>
              </a:custGeom>
              <a:solidFill>
                <a:srgbClr val="F1A4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1" name="Freeform 173"/>
              <p:cNvSpPr>
                <a:spLocks/>
              </p:cNvSpPr>
              <p:nvPr/>
            </p:nvSpPr>
            <p:spPr bwMode="auto">
              <a:xfrm>
                <a:off x="1615" y="886"/>
                <a:ext cx="73" cy="23"/>
              </a:xfrm>
              <a:custGeom>
                <a:avLst/>
                <a:gdLst>
                  <a:gd name="T0" fmla="*/ 0 w 73"/>
                  <a:gd name="T1" fmla="*/ 23 h 23"/>
                  <a:gd name="T2" fmla="*/ 73 w 73"/>
                  <a:gd name="T3" fmla="*/ 23 h 23"/>
                  <a:gd name="T4" fmla="*/ 73 w 73"/>
                  <a:gd name="T5" fmla="*/ 0 h 23"/>
                  <a:gd name="T6" fmla="*/ 0 w 73"/>
                  <a:gd name="T7" fmla="*/ 0 h 23"/>
                </a:gdLst>
                <a:ahLst/>
                <a:cxnLst>
                  <a:cxn ang="0">
                    <a:pos x="T0" y="T1"/>
                  </a:cxn>
                  <a:cxn ang="0">
                    <a:pos x="T2" y="T3"/>
                  </a:cxn>
                  <a:cxn ang="0">
                    <a:pos x="T4" y="T5"/>
                  </a:cxn>
                  <a:cxn ang="0">
                    <a:pos x="T6" y="T7"/>
                  </a:cxn>
                </a:cxnLst>
                <a:rect l="0" t="0" r="r" b="b"/>
                <a:pathLst>
                  <a:path w="73" h="23">
                    <a:moveTo>
                      <a:pt x="0" y="23"/>
                    </a:moveTo>
                    <a:lnTo>
                      <a:pt x="73" y="23"/>
                    </a:lnTo>
                    <a:lnTo>
                      <a:pt x="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2" name="Freeform 174"/>
              <p:cNvSpPr>
                <a:spLocks/>
              </p:cNvSpPr>
              <p:nvPr/>
            </p:nvSpPr>
            <p:spPr bwMode="auto">
              <a:xfrm>
                <a:off x="3110" y="967"/>
                <a:ext cx="89" cy="90"/>
              </a:xfrm>
              <a:custGeom>
                <a:avLst/>
                <a:gdLst>
                  <a:gd name="T0" fmla="*/ 46 w 89"/>
                  <a:gd name="T1" fmla="*/ 90 h 90"/>
                  <a:gd name="T2" fmla="*/ 89 w 89"/>
                  <a:gd name="T3" fmla="*/ 0 h 90"/>
                  <a:gd name="T4" fmla="*/ 0 w 89"/>
                  <a:gd name="T5" fmla="*/ 0 h 90"/>
                  <a:gd name="T6" fmla="*/ 46 w 89"/>
                  <a:gd name="T7" fmla="*/ 90 h 90"/>
                </a:gdLst>
                <a:ahLst/>
                <a:cxnLst>
                  <a:cxn ang="0">
                    <a:pos x="T0" y="T1"/>
                  </a:cxn>
                  <a:cxn ang="0">
                    <a:pos x="T2" y="T3"/>
                  </a:cxn>
                  <a:cxn ang="0">
                    <a:pos x="T4" y="T5"/>
                  </a:cxn>
                  <a:cxn ang="0">
                    <a:pos x="T6" y="T7"/>
                  </a:cxn>
                </a:cxnLst>
                <a:rect l="0" t="0" r="r" b="b"/>
                <a:pathLst>
                  <a:path w="89" h="90">
                    <a:moveTo>
                      <a:pt x="46" y="90"/>
                    </a:moveTo>
                    <a:lnTo>
                      <a:pt x="89" y="0"/>
                    </a:lnTo>
                    <a:lnTo>
                      <a:pt x="0" y="0"/>
                    </a:lnTo>
                    <a:lnTo>
                      <a:pt x="46" y="90"/>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3" name="Freeform 175"/>
              <p:cNvSpPr>
                <a:spLocks/>
              </p:cNvSpPr>
              <p:nvPr/>
            </p:nvSpPr>
            <p:spPr bwMode="auto">
              <a:xfrm>
                <a:off x="3102" y="963"/>
                <a:ext cx="108" cy="109"/>
              </a:xfrm>
              <a:custGeom>
                <a:avLst/>
                <a:gdLst>
                  <a:gd name="T0" fmla="*/ 54 w 108"/>
                  <a:gd name="T1" fmla="*/ 94 h 109"/>
                  <a:gd name="T2" fmla="*/ 58 w 108"/>
                  <a:gd name="T3" fmla="*/ 97 h 109"/>
                  <a:gd name="T4" fmla="*/ 108 w 108"/>
                  <a:gd name="T5" fmla="*/ 0 h 109"/>
                  <a:gd name="T6" fmla="*/ 0 w 108"/>
                  <a:gd name="T7" fmla="*/ 0 h 109"/>
                  <a:gd name="T8" fmla="*/ 54 w 108"/>
                  <a:gd name="T9" fmla="*/ 109 h 109"/>
                  <a:gd name="T10" fmla="*/ 58 w 108"/>
                  <a:gd name="T11" fmla="*/ 97 h 109"/>
                  <a:gd name="T12" fmla="*/ 54 w 108"/>
                  <a:gd name="T13" fmla="*/ 94 h 109"/>
                  <a:gd name="T14" fmla="*/ 58 w 108"/>
                  <a:gd name="T15" fmla="*/ 94 h 109"/>
                  <a:gd name="T16" fmla="*/ 15 w 108"/>
                  <a:gd name="T17" fmla="*/ 12 h 109"/>
                  <a:gd name="T18" fmla="*/ 89 w 108"/>
                  <a:gd name="T19" fmla="*/ 12 h 109"/>
                  <a:gd name="T20" fmla="*/ 46 w 108"/>
                  <a:gd name="T21" fmla="*/ 94 h 109"/>
                  <a:gd name="T22" fmla="*/ 54 w 108"/>
                  <a:gd name="T23" fmla="*/ 94 h 109"/>
                  <a:gd name="T24" fmla="*/ 58 w 108"/>
                  <a:gd name="T25" fmla="*/ 94 h 109"/>
                  <a:gd name="T26" fmla="*/ 54 w 108"/>
                  <a:gd name="T27"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9">
                    <a:moveTo>
                      <a:pt x="54" y="94"/>
                    </a:moveTo>
                    <a:lnTo>
                      <a:pt x="58" y="97"/>
                    </a:lnTo>
                    <a:lnTo>
                      <a:pt x="108" y="0"/>
                    </a:lnTo>
                    <a:lnTo>
                      <a:pt x="0" y="0"/>
                    </a:lnTo>
                    <a:lnTo>
                      <a:pt x="54" y="109"/>
                    </a:lnTo>
                    <a:lnTo>
                      <a:pt x="58" y="97"/>
                    </a:lnTo>
                    <a:lnTo>
                      <a:pt x="54" y="94"/>
                    </a:lnTo>
                    <a:lnTo>
                      <a:pt x="58" y="94"/>
                    </a:lnTo>
                    <a:lnTo>
                      <a:pt x="15" y="12"/>
                    </a:lnTo>
                    <a:lnTo>
                      <a:pt x="89" y="12"/>
                    </a:lnTo>
                    <a:lnTo>
                      <a:pt x="46" y="94"/>
                    </a:lnTo>
                    <a:lnTo>
                      <a:pt x="54" y="94"/>
                    </a:lnTo>
                    <a:lnTo>
                      <a:pt x="58" y="94"/>
                    </a:lnTo>
                    <a:lnTo>
                      <a:pt x="54" y="94"/>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4" name="Freeform 176"/>
              <p:cNvSpPr>
                <a:spLocks/>
              </p:cNvSpPr>
              <p:nvPr/>
            </p:nvSpPr>
            <p:spPr bwMode="auto">
              <a:xfrm>
                <a:off x="2711" y="859"/>
                <a:ext cx="93" cy="89"/>
              </a:xfrm>
              <a:custGeom>
                <a:avLst/>
                <a:gdLst>
                  <a:gd name="T0" fmla="*/ 46 w 93"/>
                  <a:gd name="T1" fmla="*/ 89 h 89"/>
                  <a:gd name="T2" fmla="*/ 93 w 93"/>
                  <a:gd name="T3" fmla="*/ 0 h 89"/>
                  <a:gd name="T4" fmla="*/ 0 w 93"/>
                  <a:gd name="T5" fmla="*/ 0 h 89"/>
                  <a:gd name="T6" fmla="*/ 46 w 93"/>
                  <a:gd name="T7" fmla="*/ 89 h 89"/>
                </a:gdLst>
                <a:ahLst/>
                <a:cxnLst>
                  <a:cxn ang="0">
                    <a:pos x="T0" y="T1"/>
                  </a:cxn>
                  <a:cxn ang="0">
                    <a:pos x="T2" y="T3"/>
                  </a:cxn>
                  <a:cxn ang="0">
                    <a:pos x="T4" y="T5"/>
                  </a:cxn>
                  <a:cxn ang="0">
                    <a:pos x="T6" y="T7"/>
                  </a:cxn>
                </a:cxnLst>
                <a:rect l="0" t="0" r="r" b="b"/>
                <a:pathLst>
                  <a:path w="93" h="89">
                    <a:moveTo>
                      <a:pt x="46" y="89"/>
                    </a:moveTo>
                    <a:lnTo>
                      <a:pt x="93" y="0"/>
                    </a:lnTo>
                    <a:lnTo>
                      <a:pt x="0" y="0"/>
                    </a:lnTo>
                    <a:lnTo>
                      <a:pt x="46" y="89"/>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5" name="Freeform 177"/>
              <p:cNvSpPr>
                <a:spLocks/>
              </p:cNvSpPr>
              <p:nvPr/>
            </p:nvSpPr>
            <p:spPr bwMode="auto">
              <a:xfrm>
                <a:off x="2703" y="851"/>
                <a:ext cx="108" cy="112"/>
              </a:xfrm>
              <a:custGeom>
                <a:avLst/>
                <a:gdLst>
                  <a:gd name="T0" fmla="*/ 54 w 108"/>
                  <a:gd name="T1" fmla="*/ 97 h 112"/>
                  <a:gd name="T2" fmla="*/ 62 w 108"/>
                  <a:gd name="T3" fmla="*/ 101 h 112"/>
                  <a:gd name="T4" fmla="*/ 108 w 108"/>
                  <a:gd name="T5" fmla="*/ 0 h 112"/>
                  <a:gd name="T6" fmla="*/ 0 w 108"/>
                  <a:gd name="T7" fmla="*/ 0 h 112"/>
                  <a:gd name="T8" fmla="*/ 54 w 108"/>
                  <a:gd name="T9" fmla="*/ 112 h 112"/>
                  <a:gd name="T10" fmla="*/ 62 w 108"/>
                  <a:gd name="T11" fmla="*/ 101 h 112"/>
                  <a:gd name="T12" fmla="*/ 54 w 108"/>
                  <a:gd name="T13" fmla="*/ 97 h 112"/>
                  <a:gd name="T14" fmla="*/ 62 w 108"/>
                  <a:gd name="T15" fmla="*/ 97 h 112"/>
                  <a:gd name="T16" fmla="*/ 19 w 108"/>
                  <a:gd name="T17" fmla="*/ 12 h 112"/>
                  <a:gd name="T18" fmla="*/ 93 w 108"/>
                  <a:gd name="T19" fmla="*/ 12 h 112"/>
                  <a:gd name="T20" fmla="*/ 50 w 108"/>
                  <a:gd name="T21" fmla="*/ 97 h 112"/>
                  <a:gd name="T22" fmla="*/ 54 w 108"/>
                  <a:gd name="T23" fmla="*/ 97 h 112"/>
                  <a:gd name="T24" fmla="*/ 62 w 108"/>
                  <a:gd name="T25" fmla="*/ 97 h 112"/>
                  <a:gd name="T26" fmla="*/ 54 w 108"/>
                  <a:gd name="T27"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12">
                    <a:moveTo>
                      <a:pt x="54" y="97"/>
                    </a:moveTo>
                    <a:lnTo>
                      <a:pt x="62" y="101"/>
                    </a:lnTo>
                    <a:lnTo>
                      <a:pt x="108" y="0"/>
                    </a:lnTo>
                    <a:lnTo>
                      <a:pt x="0" y="0"/>
                    </a:lnTo>
                    <a:lnTo>
                      <a:pt x="54" y="112"/>
                    </a:lnTo>
                    <a:lnTo>
                      <a:pt x="62" y="101"/>
                    </a:lnTo>
                    <a:lnTo>
                      <a:pt x="54" y="97"/>
                    </a:lnTo>
                    <a:lnTo>
                      <a:pt x="62" y="97"/>
                    </a:lnTo>
                    <a:lnTo>
                      <a:pt x="19" y="12"/>
                    </a:lnTo>
                    <a:lnTo>
                      <a:pt x="93" y="12"/>
                    </a:lnTo>
                    <a:lnTo>
                      <a:pt x="50" y="97"/>
                    </a:lnTo>
                    <a:lnTo>
                      <a:pt x="54" y="97"/>
                    </a:lnTo>
                    <a:lnTo>
                      <a:pt x="62" y="97"/>
                    </a:lnTo>
                    <a:lnTo>
                      <a:pt x="54" y="97"/>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6" name="Freeform 178"/>
              <p:cNvSpPr>
                <a:spLocks/>
              </p:cNvSpPr>
              <p:nvPr/>
            </p:nvSpPr>
            <p:spPr bwMode="auto">
              <a:xfrm>
                <a:off x="2370" y="859"/>
                <a:ext cx="93" cy="89"/>
              </a:xfrm>
              <a:custGeom>
                <a:avLst/>
                <a:gdLst>
                  <a:gd name="T0" fmla="*/ 46 w 93"/>
                  <a:gd name="T1" fmla="*/ 89 h 89"/>
                  <a:gd name="T2" fmla="*/ 93 w 93"/>
                  <a:gd name="T3" fmla="*/ 0 h 89"/>
                  <a:gd name="T4" fmla="*/ 0 w 93"/>
                  <a:gd name="T5" fmla="*/ 0 h 89"/>
                  <a:gd name="T6" fmla="*/ 46 w 93"/>
                  <a:gd name="T7" fmla="*/ 89 h 89"/>
                </a:gdLst>
                <a:ahLst/>
                <a:cxnLst>
                  <a:cxn ang="0">
                    <a:pos x="T0" y="T1"/>
                  </a:cxn>
                  <a:cxn ang="0">
                    <a:pos x="T2" y="T3"/>
                  </a:cxn>
                  <a:cxn ang="0">
                    <a:pos x="T4" y="T5"/>
                  </a:cxn>
                  <a:cxn ang="0">
                    <a:pos x="T6" y="T7"/>
                  </a:cxn>
                </a:cxnLst>
                <a:rect l="0" t="0" r="r" b="b"/>
                <a:pathLst>
                  <a:path w="93" h="89">
                    <a:moveTo>
                      <a:pt x="46" y="89"/>
                    </a:moveTo>
                    <a:lnTo>
                      <a:pt x="93" y="0"/>
                    </a:lnTo>
                    <a:lnTo>
                      <a:pt x="0" y="0"/>
                    </a:lnTo>
                    <a:lnTo>
                      <a:pt x="46" y="89"/>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7" name="Freeform 179"/>
              <p:cNvSpPr>
                <a:spLocks/>
              </p:cNvSpPr>
              <p:nvPr/>
            </p:nvSpPr>
            <p:spPr bwMode="auto">
              <a:xfrm>
                <a:off x="2362" y="855"/>
                <a:ext cx="109" cy="108"/>
              </a:xfrm>
              <a:custGeom>
                <a:avLst/>
                <a:gdLst>
                  <a:gd name="T0" fmla="*/ 54 w 109"/>
                  <a:gd name="T1" fmla="*/ 93 h 108"/>
                  <a:gd name="T2" fmla="*/ 58 w 109"/>
                  <a:gd name="T3" fmla="*/ 97 h 108"/>
                  <a:gd name="T4" fmla="*/ 109 w 109"/>
                  <a:gd name="T5" fmla="*/ 0 h 108"/>
                  <a:gd name="T6" fmla="*/ 0 w 109"/>
                  <a:gd name="T7" fmla="*/ 0 h 108"/>
                  <a:gd name="T8" fmla="*/ 54 w 109"/>
                  <a:gd name="T9" fmla="*/ 108 h 108"/>
                  <a:gd name="T10" fmla="*/ 58 w 109"/>
                  <a:gd name="T11" fmla="*/ 97 h 108"/>
                  <a:gd name="T12" fmla="*/ 54 w 109"/>
                  <a:gd name="T13" fmla="*/ 93 h 108"/>
                  <a:gd name="T14" fmla="*/ 58 w 109"/>
                  <a:gd name="T15" fmla="*/ 93 h 108"/>
                  <a:gd name="T16" fmla="*/ 20 w 109"/>
                  <a:gd name="T17" fmla="*/ 11 h 108"/>
                  <a:gd name="T18" fmla="*/ 89 w 109"/>
                  <a:gd name="T19" fmla="*/ 11 h 108"/>
                  <a:gd name="T20" fmla="*/ 51 w 109"/>
                  <a:gd name="T21" fmla="*/ 93 h 108"/>
                  <a:gd name="T22" fmla="*/ 54 w 109"/>
                  <a:gd name="T23" fmla="*/ 93 h 108"/>
                  <a:gd name="T24" fmla="*/ 58 w 109"/>
                  <a:gd name="T25" fmla="*/ 93 h 108"/>
                  <a:gd name="T26" fmla="*/ 54 w 109"/>
                  <a:gd name="T27"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8">
                    <a:moveTo>
                      <a:pt x="54" y="93"/>
                    </a:moveTo>
                    <a:lnTo>
                      <a:pt x="58" y="97"/>
                    </a:lnTo>
                    <a:lnTo>
                      <a:pt x="109" y="0"/>
                    </a:lnTo>
                    <a:lnTo>
                      <a:pt x="0" y="0"/>
                    </a:lnTo>
                    <a:lnTo>
                      <a:pt x="54" y="108"/>
                    </a:lnTo>
                    <a:lnTo>
                      <a:pt x="58" y="97"/>
                    </a:lnTo>
                    <a:lnTo>
                      <a:pt x="54" y="93"/>
                    </a:lnTo>
                    <a:lnTo>
                      <a:pt x="58" y="93"/>
                    </a:lnTo>
                    <a:lnTo>
                      <a:pt x="20" y="11"/>
                    </a:lnTo>
                    <a:lnTo>
                      <a:pt x="89" y="11"/>
                    </a:lnTo>
                    <a:lnTo>
                      <a:pt x="51" y="93"/>
                    </a:lnTo>
                    <a:lnTo>
                      <a:pt x="54" y="93"/>
                    </a:lnTo>
                    <a:lnTo>
                      <a:pt x="58" y="93"/>
                    </a:lnTo>
                    <a:lnTo>
                      <a:pt x="54" y="93"/>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8" name="Freeform 180"/>
              <p:cNvSpPr>
                <a:spLocks/>
              </p:cNvSpPr>
              <p:nvPr/>
            </p:nvSpPr>
            <p:spPr bwMode="auto">
              <a:xfrm>
                <a:off x="1630" y="855"/>
                <a:ext cx="89" cy="93"/>
              </a:xfrm>
              <a:custGeom>
                <a:avLst/>
                <a:gdLst>
                  <a:gd name="T0" fmla="*/ 43 w 89"/>
                  <a:gd name="T1" fmla="*/ 93 h 93"/>
                  <a:gd name="T2" fmla="*/ 89 w 89"/>
                  <a:gd name="T3" fmla="*/ 0 h 93"/>
                  <a:gd name="T4" fmla="*/ 0 w 89"/>
                  <a:gd name="T5" fmla="*/ 0 h 93"/>
                  <a:gd name="T6" fmla="*/ 43 w 89"/>
                  <a:gd name="T7" fmla="*/ 93 h 93"/>
                </a:gdLst>
                <a:ahLst/>
                <a:cxnLst>
                  <a:cxn ang="0">
                    <a:pos x="T0" y="T1"/>
                  </a:cxn>
                  <a:cxn ang="0">
                    <a:pos x="T2" y="T3"/>
                  </a:cxn>
                  <a:cxn ang="0">
                    <a:pos x="T4" y="T5"/>
                  </a:cxn>
                  <a:cxn ang="0">
                    <a:pos x="T6" y="T7"/>
                  </a:cxn>
                </a:cxnLst>
                <a:rect l="0" t="0" r="r" b="b"/>
                <a:pathLst>
                  <a:path w="89" h="93">
                    <a:moveTo>
                      <a:pt x="43" y="93"/>
                    </a:moveTo>
                    <a:lnTo>
                      <a:pt x="89" y="0"/>
                    </a:lnTo>
                    <a:lnTo>
                      <a:pt x="0" y="0"/>
                    </a:lnTo>
                    <a:lnTo>
                      <a:pt x="43" y="93"/>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29" name="Freeform 181"/>
              <p:cNvSpPr>
                <a:spLocks/>
              </p:cNvSpPr>
              <p:nvPr/>
            </p:nvSpPr>
            <p:spPr bwMode="auto">
              <a:xfrm>
                <a:off x="1619" y="851"/>
                <a:ext cx="112" cy="109"/>
              </a:xfrm>
              <a:custGeom>
                <a:avLst/>
                <a:gdLst>
                  <a:gd name="T0" fmla="*/ 54 w 112"/>
                  <a:gd name="T1" fmla="*/ 97 h 109"/>
                  <a:gd name="T2" fmla="*/ 62 w 112"/>
                  <a:gd name="T3" fmla="*/ 97 h 109"/>
                  <a:gd name="T4" fmla="*/ 112 w 112"/>
                  <a:gd name="T5" fmla="*/ 0 h 109"/>
                  <a:gd name="T6" fmla="*/ 0 w 112"/>
                  <a:gd name="T7" fmla="*/ 0 h 109"/>
                  <a:gd name="T8" fmla="*/ 54 w 112"/>
                  <a:gd name="T9" fmla="*/ 109 h 109"/>
                  <a:gd name="T10" fmla="*/ 62 w 112"/>
                  <a:gd name="T11" fmla="*/ 97 h 109"/>
                  <a:gd name="T12" fmla="*/ 54 w 112"/>
                  <a:gd name="T13" fmla="*/ 97 h 109"/>
                  <a:gd name="T14" fmla="*/ 62 w 112"/>
                  <a:gd name="T15" fmla="*/ 93 h 109"/>
                  <a:gd name="T16" fmla="*/ 19 w 112"/>
                  <a:gd name="T17" fmla="*/ 12 h 109"/>
                  <a:gd name="T18" fmla="*/ 93 w 112"/>
                  <a:gd name="T19" fmla="*/ 12 h 109"/>
                  <a:gd name="T20" fmla="*/ 50 w 112"/>
                  <a:gd name="T21" fmla="*/ 93 h 109"/>
                  <a:gd name="T22" fmla="*/ 54 w 112"/>
                  <a:gd name="T23" fmla="*/ 97 h 109"/>
                  <a:gd name="T24" fmla="*/ 62 w 112"/>
                  <a:gd name="T25" fmla="*/ 93 h 109"/>
                  <a:gd name="T26" fmla="*/ 54 w 112"/>
                  <a:gd name="T27"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9">
                    <a:moveTo>
                      <a:pt x="54" y="97"/>
                    </a:moveTo>
                    <a:lnTo>
                      <a:pt x="62" y="97"/>
                    </a:lnTo>
                    <a:lnTo>
                      <a:pt x="112" y="0"/>
                    </a:lnTo>
                    <a:lnTo>
                      <a:pt x="0" y="0"/>
                    </a:lnTo>
                    <a:lnTo>
                      <a:pt x="54" y="109"/>
                    </a:lnTo>
                    <a:lnTo>
                      <a:pt x="62" y="97"/>
                    </a:lnTo>
                    <a:lnTo>
                      <a:pt x="54" y="97"/>
                    </a:lnTo>
                    <a:lnTo>
                      <a:pt x="62" y="93"/>
                    </a:lnTo>
                    <a:lnTo>
                      <a:pt x="19" y="12"/>
                    </a:lnTo>
                    <a:lnTo>
                      <a:pt x="93" y="12"/>
                    </a:lnTo>
                    <a:lnTo>
                      <a:pt x="50" y="93"/>
                    </a:lnTo>
                    <a:lnTo>
                      <a:pt x="54" y="97"/>
                    </a:lnTo>
                    <a:lnTo>
                      <a:pt x="62" y="93"/>
                    </a:lnTo>
                    <a:lnTo>
                      <a:pt x="54" y="97"/>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30" name="Freeform 182"/>
              <p:cNvSpPr>
                <a:spLocks/>
              </p:cNvSpPr>
              <p:nvPr/>
            </p:nvSpPr>
            <p:spPr bwMode="auto">
              <a:xfrm>
                <a:off x="1983" y="859"/>
                <a:ext cx="93" cy="89"/>
              </a:xfrm>
              <a:custGeom>
                <a:avLst/>
                <a:gdLst>
                  <a:gd name="T0" fmla="*/ 46 w 93"/>
                  <a:gd name="T1" fmla="*/ 89 h 89"/>
                  <a:gd name="T2" fmla="*/ 93 w 93"/>
                  <a:gd name="T3" fmla="*/ 0 h 89"/>
                  <a:gd name="T4" fmla="*/ 0 w 93"/>
                  <a:gd name="T5" fmla="*/ 0 h 89"/>
                  <a:gd name="T6" fmla="*/ 46 w 93"/>
                  <a:gd name="T7" fmla="*/ 89 h 89"/>
                </a:gdLst>
                <a:ahLst/>
                <a:cxnLst>
                  <a:cxn ang="0">
                    <a:pos x="T0" y="T1"/>
                  </a:cxn>
                  <a:cxn ang="0">
                    <a:pos x="T2" y="T3"/>
                  </a:cxn>
                  <a:cxn ang="0">
                    <a:pos x="T4" y="T5"/>
                  </a:cxn>
                  <a:cxn ang="0">
                    <a:pos x="T6" y="T7"/>
                  </a:cxn>
                </a:cxnLst>
                <a:rect l="0" t="0" r="r" b="b"/>
                <a:pathLst>
                  <a:path w="93" h="89">
                    <a:moveTo>
                      <a:pt x="46" y="89"/>
                    </a:moveTo>
                    <a:lnTo>
                      <a:pt x="93" y="0"/>
                    </a:lnTo>
                    <a:lnTo>
                      <a:pt x="0" y="0"/>
                    </a:lnTo>
                    <a:lnTo>
                      <a:pt x="46" y="89"/>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sp>
            <p:nvSpPr>
              <p:cNvPr id="53431" name="Freeform 183"/>
              <p:cNvSpPr>
                <a:spLocks/>
              </p:cNvSpPr>
              <p:nvPr/>
            </p:nvSpPr>
            <p:spPr bwMode="auto">
              <a:xfrm>
                <a:off x="1975" y="855"/>
                <a:ext cx="108" cy="108"/>
              </a:xfrm>
              <a:custGeom>
                <a:avLst/>
                <a:gdLst>
                  <a:gd name="T0" fmla="*/ 54 w 108"/>
                  <a:gd name="T1" fmla="*/ 93 h 108"/>
                  <a:gd name="T2" fmla="*/ 58 w 108"/>
                  <a:gd name="T3" fmla="*/ 97 h 108"/>
                  <a:gd name="T4" fmla="*/ 108 w 108"/>
                  <a:gd name="T5" fmla="*/ 0 h 108"/>
                  <a:gd name="T6" fmla="*/ 0 w 108"/>
                  <a:gd name="T7" fmla="*/ 0 h 108"/>
                  <a:gd name="T8" fmla="*/ 54 w 108"/>
                  <a:gd name="T9" fmla="*/ 108 h 108"/>
                  <a:gd name="T10" fmla="*/ 58 w 108"/>
                  <a:gd name="T11" fmla="*/ 97 h 108"/>
                  <a:gd name="T12" fmla="*/ 54 w 108"/>
                  <a:gd name="T13" fmla="*/ 93 h 108"/>
                  <a:gd name="T14" fmla="*/ 58 w 108"/>
                  <a:gd name="T15" fmla="*/ 93 h 108"/>
                  <a:gd name="T16" fmla="*/ 19 w 108"/>
                  <a:gd name="T17" fmla="*/ 11 h 108"/>
                  <a:gd name="T18" fmla="*/ 89 w 108"/>
                  <a:gd name="T19" fmla="*/ 11 h 108"/>
                  <a:gd name="T20" fmla="*/ 50 w 108"/>
                  <a:gd name="T21" fmla="*/ 93 h 108"/>
                  <a:gd name="T22" fmla="*/ 54 w 108"/>
                  <a:gd name="T23" fmla="*/ 93 h 108"/>
                  <a:gd name="T24" fmla="*/ 58 w 108"/>
                  <a:gd name="T25" fmla="*/ 93 h 108"/>
                  <a:gd name="T26" fmla="*/ 54 w 108"/>
                  <a:gd name="T27"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8">
                    <a:moveTo>
                      <a:pt x="54" y="93"/>
                    </a:moveTo>
                    <a:lnTo>
                      <a:pt x="58" y="97"/>
                    </a:lnTo>
                    <a:lnTo>
                      <a:pt x="108" y="0"/>
                    </a:lnTo>
                    <a:lnTo>
                      <a:pt x="0" y="0"/>
                    </a:lnTo>
                    <a:lnTo>
                      <a:pt x="54" y="108"/>
                    </a:lnTo>
                    <a:lnTo>
                      <a:pt x="58" y="97"/>
                    </a:lnTo>
                    <a:lnTo>
                      <a:pt x="54" y="93"/>
                    </a:lnTo>
                    <a:lnTo>
                      <a:pt x="58" y="93"/>
                    </a:lnTo>
                    <a:lnTo>
                      <a:pt x="19" y="11"/>
                    </a:lnTo>
                    <a:lnTo>
                      <a:pt x="89" y="11"/>
                    </a:lnTo>
                    <a:lnTo>
                      <a:pt x="50" y="93"/>
                    </a:lnTo>
                    <a:lnTo>
                      <a:pt x="54" y="93"/>
                    </a:lnTo>
                    <a:lnTo>
                      <a:pt x="58" y="93"/>
                    </a:lnTo>
                    <a:lnTo>
                      <a:pt x="54" y="93"/>
                    </a:lnTo>
                    <a:close/>
                  </a:path>
                </a:pathLst>
              </a:custGeom>
              <a:solidFill>
                <a:srgbClr val="00A6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en-US">
                  <a:solidFill>
                    <a:prstClr val="black"/>
                  </a:solidFill>
                  <a:latin typeface="Calibri"/>
                  <a:cs typeface="+mn-cs"/>
                </a:endParaRPr>
              </a:p>
            </p:txBody>
          </p:sp>
        </p:grpSp>
      </p:grpSp>
      <p:sp>
        <p:nvSpPr>
          <p:cNvPr id="53432" name="Rectangle 184"/>
          <p:cNvSpPr>
            <a:spLocks noChangeArrowheads="1"/>
          </p:cNvSpPr>
          <p:nvPr/>
        </p:nvSpPr>
        <p:spPr bwMode="auto">
          <a:xfrm>
            <a:off x="3900765" y="5394770"/>
            <a:ext cx="599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400">
                <a:solidFill>
                  <a:srgbClr val="000000"/>
                </a:solidFill>
                <a:latin typeface="Arial MT" charset="0"/>
                <a:cs typeface="+mn-cs"/>
              </a:rPr>
              <a:t>0.01</a:t>
            </a:r>
            <a:endParaRPr lang="en-US" altLang="en-US" sz="2400">
              <a:solidFill>
                <a:prstClr val="black"/>
              </a:solidFill>
              <a:latin typeface="Calibri"/>
              <a:cs typeface="+mn-cs"/>
            </a:endParaRPr>
          </a:p>
        </p:txBody>
      </p:sp>
      <p:sp>
        <p:nvSpPr>
          <p:cNvPr id="53433" name="Rectangle 185"/>
          <p:cNvSpPr>
            <a:spLocks noChangeArrowheads="1"/>
          </p:cNvSpPr>
          <p:nvPr/>
        </p:nvSpPr>
        <p:spPr bwMode="auto">
          <a:xfrm>
            <a:off x="5155718" y="5394770"/>
            <a:ext cx="428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400">
                <a:solidFill>
                  <a:srgbClr val="000000"/>
                </a:solidFill>
                <a:latin typeface="Arial MT" charset="0"/>
                <a:cs typeface="+mn-cs"/>
              </a:rPr>
              <a:t>0.1</a:t>
            </a:r>
            <a:endParaRPr lang="en-US" altLang="en-US" sz="2400">
              <a:solidFill>
                <a:prstClr val="black"/>
              </a:solidFill>
              <a:latin typeface="Calibri"/>
              <a:cs typeface="+mn-cs"/>
            </a:endParaRPr>
          </a:p>
        </p:txBody>
      </p:sp>
      <p:sp>
        <p:nvSpPr>
          <p:cNvPr id="53434" name="Rectangle 186"/>
          <p:cNvSpPr>
            <a:spLocks noChangeArrowheads="1"/>
          </p:cNvSpPr>
          <p:nvPr/>
        </p:nvSpPr>
        <p:spPr bwMode="auto">
          <a:xfrm>
            <a:off x="6426958" y="5394770"/>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400">
                <a:solidFill>
                  <a:srgbClr val="000000"/>
                </a:solidFill>
                <a:latin typeface="Arial MT" charset="0"/>
                <a:cs typeface="+mn-cs"/>
              </a:rPr>
              <a:t>1</a:t>
            </a:r>
            <a:endParaRPr lang="en-US" altLang="en-US" sz="2400">
              <a:solidFill>
                <a:prstClr val="black"/>
              </a:solidFill>
              <a:latin typeface="Calibri"/>
              <a:cs typeface="+mn-cs"/>
            </a:endParaRPr>
          </a:p>
        </p:txBody>
      </p:sp>
      <p:sp>
        <p:nvSpPr>
          <p:cNvPr id="53435" name="Rectangle 187"/>
          <p:cNvSpPr>
            <a:spLocks noChangeArrowheads="1"/>
          </p:cNvSpPr>
          <p:nvPr/>
        </p:nvSpPr>
        <p:spPr bwMode="auto">
          <a:xfrm>
            <a:off x="7540555" y="5394770"/>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400">
                <a:solidFill>
                  <a:srgbClr val="000000"/>
                </a:solidFill>
                <a:latin typeface="Arial MT" charset="0"/>
                <a:cs typeface="+mn-cs"/>
              </a:rPr>
              <a:t>10</a:t>
            </a:r>
            <a:endParaRPr lang="en-US" altLang="en-US" sz="2400">
              <a:solidFill>
                <a:prstClr val="black"/>
              </a:solidFill>
              <a:latin typeface="Calibri"/>
              <a:cs typeface="+mn-cs"/>
            </a:endParaRPr>
          </a:p>
        </p:txBody>
      </p:sp>
      <p:sp>
        <p:nvSpPr>
          <p:cNvPr id="53436" name="Rectangle 188"/>
          <p:cNvSpPr>
            <a:spLocks noChangeArrowheads="1"/>
          </p:cNvSpPr>
          <p:nvPr/>
        </p:nvSpPr>
        <p:spPr bwMode="auto">
          <a:xfrm>
            <a:off x="8638275" y="5394770"/>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400">
                <a:solidFill>
                  <a:srgbClr val="000000"/>
                </a:solidFill>
                <a:latin typeface="Arial MT" charset="0"/>
                <a:cs typeface="+mn-cs"/>
              </a:rPr>
              <a:t>100</a:t>
            </a:r>
            <a:endParaRPr lang="en-US" altLang="en-US" sz="2400">
              <a:solidFill>
                <a:prstClr val="black"/>
              </a:solidFill>
              <a:latin typeface="Calibri"/>
              <a:cs typeface="+mn-cs"/>
            </a:endParaRPr>
          </a:p>
        </p:txBody>
      </p:sp>
      <p:sp>
        <p:nvSpPr>
          <p:cNvPr id="53474" name="Text Box 226"/>
          <p:cNvSpPr txBox="1">
            <a:spLocks noChangeArrowheads="1"/>
          </p:cNvSpPr>
          <p:nvPr/>
        </p:nvSpPr>
        <p:spPr bwMode="auto">
          <a:xfrm>
            <a:off x="1524000" y="71438"/>
            <a:ext cx="8915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pPr>
            <a:r>
              <a:rPr lang="en-US" altLang="en-US" sz="4000" b="1" dirty="0">
                <a:solidFill>
                  <a:prstClr val="black"/>
                </a:solidFill>
                <a:latin typeface="Arial" panose="020B0604020202020204" pitchFamily="34" charset="0"/>
                <a:ea typeface="SimSun" pitchFamily="2" charset="-122"/>
                <a:cs typeface="Arial" panose="020B0604020202020204" pitchFamily="34" charset="0"/>
              </a:rPr>
              <a:t>Dose Response Curve</a:t>
            </a:r>
          </a:p>
        </p:txBody>
      </p:sp>
      <p:sp>
        <p:nvSpPr>
          <p:cNvPr id="221" name="Rectangle 45"/>
          <p:cNvSpPr>
            <a:spLocks noChangeArrowheads="1"/>
          </p:cNvSpPr>
          <p:nvPr/>
        </p:nvSpPr>
        <p:spPr bwMode="auto">
          <a:xfrm>
            <a:off x="5364307" y="5782120"/>
            <a:ext cx="25968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700" dirty="0">
                <a:solidFill>
                  <a:srgbClr val="000000"/>
                </a:solidFill>
                <a:latin typeface="Arial MT" charset="0"/>
                <a:cs typeface="+mn-cs"/>
              </a:rPr>
              <a:t>Concentration/IC</a:t>
            </a:r>
            <a:endParaRPr lang="en-US" altLang="en-US" sz="1400" dirty="0">
              <a:solidFill>
                <a:prstClr val="black"/>
              </a:solidFill>
              <a:latin typeface="Calibri"/>
              <a:cs typeface="+mn-cs"/>
            </a:endParaRPr>
          </a:p>
        </p:txBody>
      </p:sp>
      <p:sp>
        <p:nvSpPr>
          <p:cNvPr id="222" name="Rectangle 46"/>
          <p:cNvSpPr>
            <a:spLocks noChangeArrowheads="1"/>
          </p:cNvSpPr>
          <p:nvPr/>
        </p:nvSpPr>
        <p:spPr bwMode="auto">
          <a:xfrm>
            <a:off x="7928246" y="5940870"/>
            <a:ext cx="2725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1900">
                <a:solidFill>
                  <a:srgbClr val="000000"/>
                </a:solidFill>
                <a:latin typeface="Arial MT" charset="0"/>
                <a:cs typeface="+mn-cs"/>
              </a:rPr>
              <a:t>50</a:t>
            </a:r>
            <a:endParaRPr lang="en-US" altLang="en-US" sz="1400">
              <a:solidFill>
                <a:prstClr val="black"/>
              </a:solidFill>
              <a:latin typeface="Calibri"/>
              <a:cs typeface="+mn-cs"/>
            </a:endParaRPr>
          </a:p>
        </p:txBody>
      </p:sp>
      <p:sp>
        <p:nvSpPr>
          <p:cNvPr id="223" name="Rectangle 157"/>
          <p:cNvSpPr>
            <a:spLocks noChangeArrowheads="1"/>
          </p:cNvSpPr>
          <p:nvPr/>
        </p:nvSpPr>
        <p:spPr bwMode="auto">
          <a:xfrm rot="-5400000">
            <a:off x="516337" y="3059292"/>
            <a:ext cx="41386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pPr>
            <a:r>
              <a:rPr lang="en-US" altLang="en-US" sz="2700" dirty="0">
                <a:solidFill>
                  <a:srgbClr val="000000"/>
                </a:solidFill>
                <a:latin typeface="Arial" panose="020B0604020202020204" pitchFamily="34" charset="0"/>
                <a:cs typeface="Arial" panose="020B0604020202020204" pitchFamily="34" charset="0"/>
              </a:rPr>
              <a:t>  Infection (% of control) </a:t>
            </a:r>
            <a:endParaRPr lang="en-US" altLang="en-US" sz="2700" baseline="-25000" dirty="0">
              <a:solidFill>
                <a:srgbClr val="000000"/>
              </a:solidFill>
              <a:latin typeface="Arial" panose="020B0604020202020204" pitchFamily="34" charset="0"/>
              <a:cs typeface="Arial" panose="020B0604020202020204" pitchFamily="34" charset="0"/>
            </a:endParaRPr>
          </a:p>
        </p:txBody>
      </p:sp>
      <p:grpSp>
        <p:nvGrpSpPr>
          <p:cNvPr id="2" name="Group 1"/>
          <p:cNvGrpSpPr/>
          <p:nvPr/>
        </p:nvGrpSpPr>
        <p:grpSpPr>
          <a:xfrm>
            <a:off x="5624514" y="1704278"/>
            <a:ext cx="622825" cy="484257"/>
            <a:chOff x="4343400" y="1721723"/>
            <a:chExt cx="622825" cy="484257"/>
          </a:xfrm>
        </p:grpSpPr>
        <p:sp>
          <p:nvSpPr>
            <p:cNvPr id="229" name="Rectangle 45"/>
            <p:cNvSpPr>
              <a:spLocks noChangeArrowheads="1"/>
            </p:cNvSpPr>
            <p:nvPr/>
          </p:nvSpPr>
          <p:spPr bwMode="auto">
            <a:xfrm>
              <a:off x="4343400" y="1721723"/>
              <a:ext cx="34624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2700" dirty="0">
                  <a:solidFill>
                    <a:srgbClr val="000000"/>
                  </a:solidFill>
                  <a:latin typeface="Arial MT" charset="0"/>
                  <a:cs typeface="+mn-cs"/>
                </a:rPr>
                <a:t>IC</a:t>
              </a:r>
              <a:endParaRPr lang="en-US" altLang="en-US" sz="1400" dirty="0">
                <a:solidFill>
                  <a:prstClr val="black"/>
                </a:solidFill>
                <a:latin typeface="Calibri"/>
                <a:cs typeface="+mn-cs"/>
              </a:endParaRPr>
            </a:p>
          </p:txBody>
        </p:sp>
        <p:sp>
          <p:nvSpPr>
            <p:cNvPr id="230" name="Rectangle 46"/>
            <p:cNvSpPr>
              <a:spLocks noChangeArrowheads="1"/>
            </p:cNvSpPr>
            <p:nvPr/>
          </p:nvSpPr>
          <p:spPr bwMode="auto">
            <a:xfrm>
              <a:off x="4693715" y="1913592"/>
              <a:ext cx="2725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pPr>
              <a:r>
                <a:rPr lang="en-US" altLang="en-US" sz="1900" dirty="0">
                  <a:solidFill>
                    <a:srgbClr val="000000"/>
                  </a:solidFill>
                  <a:latin typeface="Arial MT" charset="0"/>
                  <a:cs typeface="+mn-cs"/>
                </a:rPr>
                <a:t>50</a:t>
              </a:r>
              <a:endParaRPr lang="en-US" altLang="en-US" sz="1400" dirty="0">
                <a:solidFill>
                  <a:prstClr val="black"/>
                </a:solidFill>
                <a:latin typeface="Calibri"/>
                <a:cs typeface="+mn-cs"/>
              </a:endParaRPr>
            </a:p>
          </p:txBody>
        </p:sp>
      </p:grpSp>
      <p:cxnSp>
        <p:nvCxnSpPr>
          <p:cNvPr id="4" name="Straight Arrow Connector 3"/>
          <p:cNvCxnSpPr/>
          <p:nvPr/>
        </p:nvCxnSpPr>
        <p:spPr>
          <a:xfrm flipV="1">
            <a:off x="6084888" y="1581598"/>
            <a:ext cx="282179" cy="238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7" name="Text Box 160"/>
          <p:cNvSpPr txBox="1">
            <a:spLocks noChangeArrowheads="1"/>
          </p:cNvSpPr>
          <p:nvPr/>
        </p:nvSpPr>
        <p:spPr bwMode="auto">
          <a:xfrm>
            <a:off x="8219763" y="6314790"/>
            <a:ext cx="2545890"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000" kern="1200">
                <a:solidFill>
                  <a:schemeClr val="bg1"/>
                </a:solidFill>
                <a:latin typeface="Arial" pitchFamily="34" charset="0"/>
                <a:ea typeface="+mn-ea"/>
                <a:cs typeface="+mn-cs"/>
              </a:defRPr>
            </a:lvl1pPr>
            <a:lvl2pPr marL="457200" algn="l" rtl="0" fontAlgn="base">
              <a:spcBef>
                <a:spcPct val="0"/>
              </a:spcBef>
              <a:spcAft>
                <a:spcPct val="0"/>
              </a:spcAft>
              <a:defRPr sz="2000" kern="1200">
                <a:solidFill>
                  <a:schemeClr val="bg1"/>
                </a:solidFill>
                <a:latin typeface="Arial" pitchFamily="34" charset="0"/>
                <a:ea typeface="+mn-ea"/>
                <a:cs typeface="+mn-cs"/>
              </a:defRPr>
            </a:lvl2pPr>
            <a:lvl3pPr marL="914400" algn="l" rtl="0" fontAlgn="base">
              <a:spcBef>
                <a:spcPct val="0"/>
              </a:spcBef>
              <a:spcAft>
                <a:spcPct val="0"/>
              </a:spcAft>
              <a:defRPr sz="2000" kern="1200">
                <a:solidFill>
                  <a:schemeClr val="bg1"/>
                </a:solidFill>
                <a:latin typeface="Arial" pitchFamily="34" charset="0"/>
                <a:ea typeface="+mn-ea"/>
                <a:cs typeface="+mn-cs"/>
              </a:defRPr>
            </a:lvl3pPr>
            <a:lvl4pPr marL="1371600" algn="l" rtl="0" fontAlgn="base">
              <a:spcBef>
                <a:spcPct val="0"/>
              </a:spcBef>
              <a:spcAft>
                <a:spcPct val="0"/>
              </a:spcAft>
              <a:defRPr sz="2000" kern="1200">
                <a:solidFill>
                  <a:schemeClr val="bg1"/>
                </a:solidFill>
                <a:latin typeface="Arial" pitchFamily="34" charset="0"/>
                <a:ea typeface="+mn-ea"/>
                <a:cs typeface="+mn-cs"/>
              </a:defRPr>
            </a:lvl4pPr>
            <a:lvl5pPr marL="1828800" algn="l" rtl="0" fontAlgn="base">
              <a:spcBef>
                <a:spcPct val="0"/>
              </a:spcBef>
              <a:spcAft>
                <a:spcPct val="0"/>
              </a:spcAft>
              <a:defRPr sz="2000" kern="1200">
                <a:solidFill>
                  <a:schemeClr val="bg1"/>
                </a:solidFill>
                <a:latin typeface="Arial" pitchFamily="34" charset="0"/>
                <a:ea typeface="+mn-ea"/>
                <a:cs typeface="+mn-cs"/>
              </a:defRPr>
            </a:lvl5pPr>
            <a:lvl6pPr marL="2286000" algn="l" defTabSz="914400" rtl="0" eaLnBrk="1" latinLnBrk="0" hangingPunct="1">
              <a:defRPr sz="2000" kern="1200">
                <a:solidFill>
                  <a:schemeClr val="bg1"/>
                </a:solidFill>
                <a:latin typeface="Arial" pitchFamily="34" charset="0"/>
                <a:ea typeface="+mn-ea"/>
                <a:cs typeface="+mn-cs"/>
              </a:defRPr>
            </a:lvl6pPr>
            <a:lvl7pPr marL="2743200" algn="l" defTabSz="914400" rtl="0" eaLnBrk="1" latinLnBrk="0" hangingPunct="1">
              <a:defRPr sz="2000" kern="1200">
                <a:solidFill>
                  <a:schemeClr val="bg1"/>
                </a:solidFill>
                <a:latin typeface="Arial" pitchFamily="34" charset="0"/>
                <a:ea typeface="+mn-ea"/>
                <a:cs typeface="+mn-cs"/>
              </a:defRPr>
            </a:lvl7pPr>
            <a:lvl8pPr marL="3200400" algn="l" defTabSz="914400" rtl="0" eaLnBrk="1" latinLnBrk="0" hangingPunct="1">
              <a:defRPr sz="2000" kern="1200">
                <a:solidFill>
                  <a:schemeClr val="bg1"/>
                </a:solidFill>
                <a:latin typeface="Arial" pitchFamily="34" charset="0"/>
                <a:ea typeface="+mn-ea"/>
                <a:cs typeface="+mn-cs"/>
              </a:defRPr>
            </a:lvl8pPr>
            <a:lvl9pPr marL="3657600" algn="l" defTabSz="914400" rtl="0" eaLnBrk="1" latinLnBrk="0" hangingPunct="1">
              <a:defRPr sz="2000" kern="1200">
                <a:solidFill>
                  <a:schemeClr val="bg1"/>
                </a:solidFill>
                <a:latin typeface="Arial" pitchFamily="34" charset="0"/>
                <a:ea typeface="+mn-ea"/>
                <a:cs typeface="+mn-cs"/>
              </a:defRPr>
            </a:lvl9pPr>
          </a:lstStyle>
          <a:p>
            <a:r>
              <a:rPr lang="en-US" sz="1600" dirty="0">
                <a:solidFill>
                  <a:prstClr val="black"/>
                </a:solidFill>
              </a:rPr>
              <a:t>Shen et al, Nat Med</a:t>
            </a:r>
            <a:r>
              <a:rPr lang="en-US" sz="1600" b="1" dirty="0">
                <a:solidFill>
                  <a:prstClr val="black"/>
                </a:solidFill>
              </a:rPr>
              <a:t> </a:t>
            </a:r>
            <a:r>
              <a:rPr lang="en-US" sz="1600" dirty="0">
                <a:solidFill>
                  <a:prstClr val="black"/>
                </a:solidFill>
              </a:rPr>
              <a:t>2008</a:t>
            </a:r>
          </a:p>
          <a:p>
            <a:r>
              <a:rPr lang="en-US" sz="1600" dirty="0">
                <a:solidFill>
                  <a:prstClr val="black"/>
                </a:solidFill>
              </a:rPr>
              <a:t>Jilek et al, Nat Med 2012</a:t>
            </a:r>
          </a:p>
        </p:txBody>
      </p:sp>
      <p:sp>
        <p:nvSpPr>
          <p:cNvPr id="234" name="Rectangle 16"/>
          <p:cNvSpPr>
            <a:spLocks noChangeArrowheads="1"/>
          </p:cNvSpPr>
          <p:nvPr/>
        </p:nvSpPr>
        <p:spPr bwMode="auto">
          <a:xfrm>
            <a:off x="8439409" y="3617677"/>
            <a:ext cx="1828514" cy="353943"/>
          </a:xfrm>
          <a:prstGeom prst="rect">
            <a:avLst/>
          </a:prstGeom>
          <a:solidFill>
            <a:schemeClr val="bg1"/>
          </a:solidFill>
          <a:ln>
            <a:noFill/>
          </a:ln>
          <a:extLst/>
        </p:spPr>
        <p:txBody>
          <a:bodyPr wrap="none" lIns="0" tIns="0" rIns="0" bIns="0">
            <a:spAutoFit/>
          </a:bodyPr>
          <a:lstStyle/>
          <a:p>
            <a:pPr algn="ctr" fontAlgn="auto">
              <a:spcBef>
                <a:spcPts val="0"/>
              </a:spcBef>
              <a:spcAft>
                <a:spcPts val="0"/>
              </a:spcAft>
            </a:pPr>
            <a:r>
              <a:rPr lang="en-US" altLang="en-US" sz="2300" dirty="0">
                <a:solidFill>
                  <a:srgbClr val="000000"/>
                </a:solidFill>
                <a:latin typeface="Arial MT" charset="0"/>
                <a:cs typeface="+mn-cs"/>
              </a:rPr>
              <a:t>PI and NNRTI</a:t>
            </a:r>
            <a:endParaRPr lang="en-US" altLang="en-US" sz="1400" dirty="0">
              <a:solidFill>
                <a:prstClr val="black"/>
              </a:solidFill>
              <a:latin typeface="Calibri"/>
              <a:cs typeface="+mn-cs"/>
            </a:endParaRPr>
          </a:p>
        </p:txBody>
      </p:sp>
      <p:cxnSp>
        <p:nvCxnSpPr>
          <p:cNvPr id="5" name="Straight Connector 4"/>
          <p:cNvCxnSpPr/>
          <p:nvPr/>
        </p:nvCxnSpPr>
        <p:spPr>
          <a:xfrm flipV="1">
            <a:off x="4111016" y="5199322"/>
            <a:ext cx="5334240" cy="26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6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3301"/>
                                        </p:tgtEl>
                                        <p:attrNameLst>
                                          <p:attrName>style.visibility</p:attrName>
                                        </p:attrNameLst>
                                      </p:cBhvr>
                                      <p:to>
                                        <p:strVal val="visible"/>
                                      </p:to>
                                    </p:set>
                                    <p:animEffect transition="in" filter="wipe(left)">
                                      <p:cBhvr>
                                        <p:cTn id="7" dur="1000"/>
                                        <p:tgtEl>
                                          <p:spTgt spid="533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919" y="1589681"/>
            <a:ext cx="4668773" cy="501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981200" y="169863"/>
            <a:ext cx="8562975" cy="11430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prstClr val="black"/>
                </a:solidFill>
                <a:latin typeface="Arial" panose="020B0604020202020204" pitchFamily="34" charset="0"/>
                <a:cs typeface="Arial" panose="020B0604020202020204" pitchFamily="34" charset="0"/>
              </a:rPr>
              <a:t>Inhibition of HCV replication by direct acting antiviral drugs</a:t>
            </a:r>
          </a:p>
        </p:txBody>
      </p:sp>
      <p:sp>
        <p:nvSpPr>
          <p:cNvPr id="4" name="Text Box 160"/>
          <p:cNvSpPr txBox="1">
            <a:spLocks noChangeArrowheads="1"/>
          </p:cNvSpPr>
          <p:nvPr/>
        </p:nvSpPr>
        <p:spPr bwMode="auto">
          <a:xfrm>
            <a:off x="9649316" y="6433481"/>
            <a:ext cx="2542684" cy="338554"/>
          </a:xfrm>
          <a:prstGeom prst="rect">
            <a:avLst/>
          </a:prstGeom>
          <a:noFill/>
          <a:ln w="9525" algn="ctr">
            <a:noFill/>
            <a:miter lim="800000"/>
            <a:headEnd/>
            <a:tailEnd/>
          </a:ln>
        </p:spPr>
        <p:txBody>
          <a:bodyPr wrap="none">
            <a:spAutoFit/>
          </a:bodyPr>
          <a:lstStyle/>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Koizumi et al, PNAS 2017</a:t>
            </a:r>
            <a:endParaRPr lang="en-US" dirty="0">
              <a:solidFill>
                <a:prstClr val="black"/>
              </a:solidFill>
              <a:latin typeface="Arial" panose="020B0604020202020204" pitchFamily="34" charset="0"/>
              <a:cs typeface="Arial" panose="020B0604020202020204" pitchFamily="34" charset="0"/>
            </a:endParaRPr>
          </a:p>
        </p:txBody>
      </p:sp>
      <p:sp>
        <p:nvSpPr>
          <p:cNvPr id="5" name="Text Box 68"/>
          <p:cNvSpPr txBox="1">
            <a:spLocks noChangeArrowheads="1"/>
          </p:cNvSpPr>
          <p:nvPr/>
        </p:nvSpPr>
        <p:spPr bwMode="auto">
          <a:xfrm>
            <a:off x="6367888" y="1774023"/>
            <a:ext cx="541657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225425" indent="-225425" eaLnBrk="1" fontAlgn="auto" hangingPunct="1">
              <a:spcBef>
                <a:spcPts val="0"/>
              </a:spcBef>
              <a:spcAft>
                <a:spcPts val="0"/>
              </a:spcAft>
              <a:buClr>
                <a:srgbClr val="FF0000"/>
              </a:buClr>
              <a:buSzPct val="130000"/>
              <a:buFontTx/>
              <a:buChar char="•"/>
            </a:pPr>
            <a:r>
              <a:rPr lang="en-US" sz="2800" dirty="0">
                <a:solidFill>
                  <a:prstClr val="black"/>
                </a:solidFill>
              </a:rPr>
              <a:t>HCV antivirals also have steep dose response curves that produce very high levels of inhibition</a:t>
            </a:r>
          </a:p>
        </p:txBody>
      </p:sp>
      <p:sp>
        <p:nvSpPr>
          <p:cNvPr id="6" name="Text Box 68"/>
          <p:cNvSpPr txBox="1">
            <a:spLocks noChangeArrowheads="1"/>
          </p:cNvSpPr>
          <p:nvPr/>
        </p:nvSpPr>
        <p:spPr bwMode="auto">
          <a:xfrm>
            <a:off x="6367888" y="3995827"/>
            <a:ext cx="5416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225425" indent="-225425" eaLnBrk="1" fontAlgn="auto" hangingPunct="1">
              <a:spcBef>
                <a:spcPts val="0"/>
              </a:spcBef>
              <a:spcAft>
                <a:spcPts val="0"/>
              </a:spcAft>
              <a:buClr>
                <a:srgbClr val="FF0000"/>
              </a:buClr>
              <a:buSzPct val="130000"/>
              <a:buFontTx/>
              <a:buChar char="•"/>
            </a:pPr>
            <a:r>
              <a:rPr lang="en-US" sz="2800" dirty="0">
                <a:solidFill>
                  <a:prstClr val="black"/>
                </a:solidFill>
              </a:rPr>
              <a:t>HCV infection is readily curable</a:t>
            </a:r>
          </a:p>
        </p:txBody>
      </p:sp>
      <p:sp>
        <p:nvSpPr>
          <p:cNvPr id="7" name="Text Box 68"/>
          <p:cNvSpPr txBox="1">
            <a:spLocks noChangeArrowheads="1"/>
          </p:cNvSpPr>
          <p:nvPr/>
        </p:nvSpPr>
        <p:spPr bwMode="auto">
          <a:xfrm>
            <a:off x="6367888" y="4924969"/>
            <a:ext cx="5416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225425" indent="-225425" eaLnBrk="1" fontAlgn="auto" hangingPunct="1">
              <a:spcBef>
                <a:spcPts val="0"/>
              </a:spcBef>
              <a:spcAft>
                <a:spcPts val="0"/>
              </a:spcAft>
              <a:buClr>
                <a:srgbClr val="FF0000"/>
              </a:buClr>
              <a:buSzPct val="130000"/>
              <a:buFontTx/>
              <a:buChar char="•"/>
            </a:pPr>
            <a:r>
              <a:rPr lang="en-US" sz="2800" dirty="0">
                <a:solidFill>
                  <a:prstClr val="black"/>
                </a:solidFill>
              </a:rPr>
              <a:t>HCV has no </a:t>
            </a:r>
            <a:r>
              <a:rPr lang="en-US" sz="2800" dirty="0" smtClean="0">
                <a:solidFill>
                  <a:prstClr val="black"/>
                </a:solidFill>
              </a:rPr>
              <a:t>latent </a:t>
            </a:r>
            <a:r>
              <a:rPr lang="en-US" sz="2800" dirty="0">
                <a:solidFill>
                  <a:prstClr val="black"/>
                </a:solidFill>
              </a:rPr>
              <a:t>form</a:t>
            </a:r>
          </a:p>
        </p:txBody>
      </p:sp>
      <p:sp>
        <p:nvSpPr>
          <p:cNvPr id="2" name="Rectangle 1"/>
          <p:cNvSpPr/>
          <p:nvPr/>
        </p:nvSpPr>
        <p:spPr>
          <a:xfrm>
            <a:off x="1646548" y="1461155"/>
            <a:ext cx="744718" cy="942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2657044" y="1681026"/>
            <a:ext cx="3071567" cy="3759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45"/>
          <p:cNvSpPr>
            <a:spLocks noChangeArrowheads="1"/>
          </p:cNvSpPr>
          <p:nvPr/>
        </p:nvSpPr>
        <p:spPr bwMode="auto">
          <a:xfrm>
            <a:off x="2894394" y="6127474"/>
            <a:ext cx="2596865" cy="415498"/>
          </a:xfrm>
          <a:prstGeom prst="rect">
            <a:avLst/>
          </a:prstGeom>
          <a:solidFill>
            <a:schemeClr val="bg1"/>
          </a:solidFill>
          <a:ln>
            <a:noFill/>
          </a:ln>
          <a:extLst/>
        </p:spPr>
        <p:txBody>
          <a:bodyPr wrap="none" lIns="0" tIns="0" rIns="0" bIns="0">
            <a:spAutoFit/>
          </a:bodyPr>
          <a:lstStyle/>
          <a:p>
            <a:pPr algn="ctr" fontAlgn="auto">
              <a:spcBef>
                <a:spcPts val="0"/>
              </a:spcBef>
              <a:spcAft>
                <a:spcPts val="0"/>
              </a:spcAft>
            </a:pPr>
            <a:r>
              <a:rPr lang="en-US" altLang="en-US" sz="2700" dirty="0">
                <a:solidFill>
                  <a:srgbClr val="000000"/>
                </a:solidFill>
                <a:latin typeface="Arial MT" charset="0"/>
                <a:cs typeface="+mn-cs"/>
              </a:rPr>
              <a:t>Concentration/IC</a:t>
            </a:r>
            <a:endParaRPr lang="en-US" altLang="en-US" sz="1400" dirty="0">
              <a:solidFill>
                <a:prstClr val="black"/>
              </a:solidFill>
              <a:latin typeface="Calibri"/>
              <a:cs typeface="+mn-cs"/>
            </a:endParaRPr>
          </a:p>
        </p:txBody>
      </p:sp>
      <p:sp>
        <p:nvSpPr>
          <p:cNvPr id="14" name="Rectangle 157"/>
          <p:cNvSpPr>
            <a:spLocks noChangeArrowheads="1"/>
          </p:cNvSpPr>
          <p:nvPr/>
        </p:nvSpPr>
        <p:spPr bwMode="auto">
          <a:xfrm rot="-5400000">
            <a:off x="-522124" y="3317820"/>
            <a:ext cx="4138612" cy="415498"/>
          </a:xfrm>
          <a:prstGeom prst="rect">
            <a:avLst/>
          </a:prstGeom>
          <a:solidFill>
            <a:schemeClr val="bg1"/>
          </a:solidFill>
          <a:ln>
            <a:noFill/>
          </a:ln>
          <a:extLst/>
        </p:spPr>
        <p:txBody>
          <a:bodyPr wrap="square" lIns="0" tIns="0" rIns="0" bIns="0">
            <a:spAutoFit/>
          </a:bodyPr>
          <a:lstStyle/>
          <a:p>
            <a:pPr algn="ctr" fontAlgn="auto">
              <a:spcBef>
                <a:spcPts val="0"/>
              </a:spcBef>
              <a:spcAft>
                <a:spcPts val="0"/>
              </a:spcAft>
            </a:pPr>
            <a:r>
              <a:rPr lang="en-US" altLang="en-US" sz="2700" dirty="0">
                <a:solidFill>
                  <a:srgbClr val="000000"/>
                </a:solidFill>
                <a:latin typeface="Arial" panose="020B0604020202020204" pitchFamily="34" charset="0"/>
                <a:cs typeface="Arial" panose="020B0604020202020204" pitchFamily="34" charset="0"/>
              </a:rPr>
              <a:t>  Infection (% of control) </a:t>
            </a:r>
            <a:endParaRPr lang="en-US" altLang="en-US" sz="2700" baseline="-25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28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1250"/>
                                        <p:tgtEl>
                                          <p:spTgt spid="9"/>
                                        </p:tgtEl>
                                      </p:cBhvr>
                                    </p:animEffect>
                                    <p:set>
                                      <p:cBhvr>
                                        <p:cTn id="11" dur="1" fill="hold">
                                          <p:stCondLst>
                                            <p:cond delay="124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3600" b="1" dirty="0">
                <a:solidFill>
                  <a:schemeClr val="bg1"/>
                </a:solidFill>
                <a:latin typeface="Arial" panose="020B0604020202020204" pitchFamily="34" charset="0"/>
                <a:cs typeface="Arial" panose="020B0604020202020204" pitchFamily="34" charset="0"/>
              </a:rPr>
              <a:t>Financial Relationships With Commercial Entities</a:t>
            </a:r>
          </a:p>
        </p:txBody>
      </p:sp>
      <p:sp>
        <p:nvSpPr>
          <p:cNvPr id="8" name="Content Placeholder 7"/>
          <p:cNvSpPr>
            <a:spLocks noGrp="1"/>
          </p:cNvSpPr>
          <p:nvPr>
            <p:ph type="body" idx="1"/>
          </p:nvPr>
        </p:nvSpPr>
        <p:spPr>
          <a:xfrm>
            <a:off x="619595" y="1104794"/>
            <a:ext cx="11272603" cy="5353245"/>
          </a:xfrm>
        </p:spPr>
        <p:txBody>
          <a:bodyPr/>
          <a:lstStyle/>
          <a:p>
            <a:pPr marL="0" indent="0">
              <a:buNone/>
            </a:pPr>
            <a:r>
              <a:rPr lang="en-US" sz="3600" dirty="0"/>
              <a:t>Dr </a:t>
            </a:r>
            <a:r>
              <a:rPr lang="en-US" sz="3600" dirty="0" err="1"/>
              <a:t>Siliciano</a:t>
            </a:r>
            <a:r>
              <a:rPr lang="en-US" sz="3600" dirty="0"/>
              <a:t> has no relevant financial affiliations to disclose</a:t>
            </a:r>
            <a:r>
              <a:rPr lang="en-US" sz="3600" dirty="0" smtClean="0"/>
              <a:t>. (</a:t>
            </a:r>
            <a:r>
              <a:rPr lang="en-US" sz="3600" dirty="0"/>
              <a:t>Updated </a:t>
            </a:r>
            <a:r>
              <a:rPr lang="en-US" sz="3600" dirty="0" smtClean="0"/>
              <a:t>11/09/18)</a:t>
            </a:r>
            <a:endParaRPr lang="en-US" sz="3600" dirty="0"/>
          </a:p>
        </p:txBody>
      </p:sp>
      <p:sp>
        <p:nvSpPr>
          <p:cNvPr id="5" name="Content Placeholder 2"/>
          <p:cNvSpPr txBox="1">
            <a:spLocks/>
          </p:cNvSpPr>
          <p:nvPr/>
        </p:nvSpPr>
        <p:spPr>
          <a:xfrm>
            <a:off x="1825754" y="1600203"/>
            <a:ext cx="8385047" cy="1066799"/>
          </a:xfrm>
          <a:prstGeom prst="rect">
            <a:avLst/>
          </a:prstGeom>
        </p:spPr>
        <p:txBody>
          <a:bodyPr vert="horz" lIns="91440" tIns="45720" rIns="91440" bIns="45720" rtlCol="0">
            <a:normAutofit/>
          </a:bodyPr>
          <a:lstStyle/>
          <a:p>
            <a:pPr fontAlgn="auto">
              <a:spcBef>
                <a:spcPct val="20000"/>
              </a:spcBef>
              <a:spcAft>
                <a:spcPts val="0"/>
              </a:spcAft>
              <a:buClr>
                <a:srgbClr val="0099CC"/>
              </a:buClr>
              <a:defRPr/>
            </a:pPr>
            <a:endParaRPr lang="en-US" sz="3000" dirty="0">
              <a:solidFill>
                <a:prstClr val="black"/>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0966" y="6081211"/>
            <a:ext cx="2381250" cy="57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966" y="4867187"/>
            <a:ext cx="2381250" cy="1047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994" y="4969246"/>
            <a:ext cx="1695450" cy="169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stretch>
            <a:fillRect/>
          </a:stretch>
        </p:blipFill>
        <p:spPr>
          <a:xfrm>
            <a:off x="6780635" y="4961410"/>
            <a:ext cx="1212187" cy="1597368"/>
          </a:xfrm>
          <a:prstGeom prst="rect">
            <a:avLst/>
          </a:prstGeom>
        </p:spPr>
      </p:pic>
      <p:pic>
        <p:nvPicPr>
          <p:cNvPr id="13" name="Picture 12"/>
          <p:cNvPicPr>
            <a:picLocks noChangeAspect="1"/>
          </p:cNvPicPr>
          <p:nvPr/>
        </p:nvPicPr>
        <p:blipFill>
          <a:blip r:embed="rId6"/>
          <a:stretch>
            <a:fillRect/>
          </a:stretch>
        </p:blipFill>
        <p:spPr>
          <a:xfrm>
            <a:off x="3976254" y="5053372"/>
            <a:ext cx="2156237" cy="1113402"/>
          </a:xfrm>
          <a:prstGeom prst="rect">
            <a:avLst/>
          </a:prstGeom>
        </p:spPr>
      </p:pic>
    </p:spTree>
    <p:extLst>
      <p:ext uri="{BB962C8B-B14F-4D97-AF65-F5344CB8AC3E}">
        <p14:creationId xmlns:p14="http://schemas.microsoft.com/office/powerpoint/2010/main" val="1579255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29JPHIV-articleLarge.jpg"/>
          <p:cNvPicPr>
            <a:picLocks noChangeAspect="1"/>
          </p:cNvPicPr>
          <p:nvPr/>
        </p:nvPicPr>
        <p:blipFill>
          <a:blip r:embed="rId4" cstate="print">
            <a:extLst>
              <a:ext uri="{28A0092B-C50C-407E-A947-70E740481C1C}">
                <a14:useLocalDpi xmlns:a14="http://schemas.microsoft.com/office/drawing/2010/main" val="0"/>
              </a:ext>
            </a:extLst>
          </a:blip>
          <a:srcRect l="9602" r="19270"/>
          <a:stretch>
            <a:fillRect/>
          </a:stretch>
        </p:blipFill>
        <p:spPr bwMode="auto">
          <a:xfrm>
            <a:off x="1320770" y="1659714"/>
            <a:ext cx="4124976" cy="34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
          <p:cNvSpPr txBox="1">
            <a:spLocks noChangeArrowheads="1"/>
          </p:cNvSpPr>
          <p:nvPr/>
        </p:nvSpPr>
        <p:spPr>
          <a:xfrm>
            <a:off x="1746365" y="188913"/>
            <a:ext cx="8702560" cy="792162"/>
          </a:xfrm>
          <a:prstGeom prst="rect">
            <a:avLst/>
          </a:prstGeom>
        </p:spPr>
        <p:txBody>
          <a:bodyPr/>
          <a:lstStyle/>
          <a:p>
            <a:pPr algn="ctr" fontAlgn="auto">
              <a:spcBef>
                <a:spcPts val="0"/>
              </a:spcBef>
              <a:spcAft>
                <a:spcPts val="0"/>
              </a:spcAft>
              <a:defRPr/>
            </a:pPr>
            <a:r>
              <a:rPr lang="en-US" sz="4000" b="1" kern="0" dirty="0">
                <a:solidFill>
                  <a:prstClr val="black"/>
                </a:solidFill>
                <a:latin typeface="Arial" panose="020B0604020202020204" pitchFamily="34" charset="0"/>
                <a:cs typeface="Arial" panose="020B0604020202020204" pitchFamily="34" charset="0"/>
              </a:rPr>
              <a:t>ART is completely suppressive but not curative due to latent reservoir</a:t>
            </a:r>
          </a:p>
        </p:txBody>
      </p:sp>
      <p:sp>
        <p:nvSpPr>
          <p:cNvPr id="5" name="Text Box 68"/>
          <p:cNvSpPr txBox="1">
            <a:spLocks noChangeArrowheads="1"/>
          </p:cNvSpPr>
          <p:nvPr/>
        </p:nvSpPr>
        <p:spPr bwMode="auto">
          <a:xfrm>
            <a:off x="6061752" y="1937004"/>
            <a:ext cx="54555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225425" indent="-225425" eaLnBrk="1" fontAlgn="auto" hangingPunct="1">
              <a:spcBef>
                <a:spcPts val="0"/>
              </a:spcBef>
              <a:spcAft>
                <a:spcPts val="0"/>
              </a:spcAft>
              <a:buClr>
                <a:srgbClr val="FF0000"/>
              </a:buClr>
              <a:buSzPct val="130000"/>
              <a:buFontTx/>
              <a:buChar char="•"/>
            </a:pPr>
            <a:r>
              <a:rPr lang="en-US" sz="2800" dirty="0">
                <a:solidFill>
                  <a:prstClr val="black"/>
                </a:solidFill>
              </a:rPr>
              <a:t>Host immune system, including latently infected cells, largely eliminated by condition regimen (chemo + irradiation and by graft vs host disease. </a:t>
            </a:r>
          </a:p>
        </p:txBody>
      </p:sp>
      <p:sp>
        <p:nvSpPr>
          <p:cNvPr id="7" name="Text Box 68"/>
          <p:cNvSpPr txBox="1">
            <a:spLocks noChangeArrowheads="1"/>
          </p:cNvSpPr>
          <p:nvPr/>
        </p:nvSpPr>
        <p:spPr bwMode="auto">
          <a:xfrm>
            <a:off x="6061752" y="4512860"/>
            <a:ext cx="54555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225425" indent="-225425" eaLnBrk="1" fontAlgn="auto" hangingPunct="1">
              <a:spcBef>
                <a:spcPts val="0"/>
              </a:spcBef>
              <a:spcAft>
                <a:spcPts val="0"/>
              </a:spcAft>
              <a:buClr>
                <a:srgbClr val="FF0000"/>
              </a:buClr>
              <a:buSzPct val="130000"/>
              <a:buFontTx/>
              <a:buChar char="•"/>
            </a:pPr>
            <a:r>
              <a:rPr lang="en-US" sz="2800" dirty="0">
                <a:solidFill>
                  <a:prstClr val="black"/>
                </a:solidFill>
              </a:rPr>
              <a:t>Donor cells protected from HIV infection due to absence of CCR5</a:t>
            </a:r>
          </a:p>
        </p:txBody>
      </p:sp>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8564"/>
          <a:stretch/>
        </p:blipFill>
        <p:spPr bwMode="auto">
          <a:xfrm>
            <a:off x="1049825" y="5040472"/>
            <a:ext cx="4630777" cy="15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6680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38"/>
          <p:cNvSpPr>
            <a:spLocks noChangeShapeType="1"/>
          </p:cNvSpPr>
          <p:nvPr/>
        </p:nvSpPr>
        <p:spPr bwMode="auto">
          <a:xfrm>
            <a:off x="3233531" y="4516342"/>
            <a:ext cx="7312249" cy="7837"/>
          </a:xfrm>
          <a:prstGeom prst="line">
            <a:avLst/>
          </a:prstGeom>
          <a:noFill/>
          <a:ln w="12700" cap="rnd">
            <a:solidFill>
              <a:schemeClr val="tx1"/>
            </a:solidFill>
            <a:prstDash val="sysDot"/>
            <a:round/>
            <a:headEnd/>
            <a:tailEnd/>
          </a:ln>
        </p:spPr>
        <p:txBody>
          <a:bodyPr wrap="none" anchor="ctr"/>
          <a:lstStyle/>
          <a:p>
            <a:pPr fontAlgn="auto">
              <a:spcBef>
                <a:spcPts val="0"/>
              </a:spcBef>
              <a:spcAft>
                <a:spcPts val="0"/>
              </a:spcAft>
            </a:pPr>
            <a:endParaRPr lang="en-US">
              <a:solidFill>
                <a:prstClr val="black"/>
              </a:solidFill>
              <a:latin typeface="Calibri"/>
              <a:cs typeface="+mn-cs"/>
            </a:endParaRPr>
          </a:p>
        </p:txBody>
      </p:sp>
      <p:cxnSp>
        <p:nvCxnSpPr>
          <p:cNvPr id="170" name="Straight Connector 169"/>
          <p:cNvCxnSpPr/>
          <p:nvPr/>
        </p:nvCxnSpPr>
        <p:spPr bwMode="auto">
          <a:xfrm>
            <a:off x="3243017" y="4518898"/>
            <a:ext cx="2952935" cy="1491"/>
          </a:xfrm>
          <a:prstGeom prst="line">
            <a:avLst/>
          </a:prstGeom>
          <a:noFill/>
          <a:ln w="28575" cap="flat" cmpd="sng" algn="ctr">
            <a:solidFill>
              <a:srgbClr val="FF0000"/>
            </a:solidFill>
            <a:prstDash val="solid"/>
            <a:round/>
            <a:headEnd type="none" w="med" len="med"/>
            <a:tailEnd type="none" w="med" len="med"/>
          </a:ln>
          <a:effectLst/>
        </p:spPr>
      </p:cxnSp>
      <p:grpSp>
        <p:nvGrpSpPr>
          <p:cNvPr id="169" name="Group 168"/>
          <p:cNvGrpSpPr/>
          <p:nvPr/>
        </p:nvGrpSpPr>
        <p:grpSpPr>
          <a:xfrm>
            <a:off x="3233530" y="3056452"/>
            <a:ext cx="2846566" cy="621529"/>
            <a:chOff x="3689406" y="2170706"/>
            <a:chExt cx="2464904" cy="621529"/>
          </a:xfrm>
        </p:grpSpPr>
        <p:grpSp>
          <p:nvGrpSpPr>
            <p:cNvPr id="162" name="Group 161"/>
            <p:cNvGrpSpPr/>
            <p:nvPr/>
          </p:nvGrpSpPr>
          <p:grpSpPr>
            <a:xfrm>
              <a:off x="3689406" y="2170706"/>
              <a:ext cx="2464904" cy="276999"/>
              <a:chOff x="2035534" y="2806810"/>
              <a:chExt cx="2464904" cy="276999"/>
            </a:xfrm>
          </p:grpSpPr>
          <p:sp>
            <p:nvSpPr>
              <p:cNvPr id="158" name="Rectangle 157"/>
              <p:cNvSpPr/>
              <p:nvPr/>
            </p:nvSpPr>
            <p:spPr bwMode="auto">
              <a:xfrm>
                <a:off x="2035534" y="2862470"/>
                <a:ext cx="2464904" cy="17492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a:solidFill>
                    <a:prstClr val="black"/>
                  </a:solidFill>
                  <a:latin typeface="Arial" pitchFamily="34" charset="0"/>
                  <a:cs typeface="+mn-cs"/>
                </a:endParaRPr>
              </a:p>
            </p:txBody>
          </p:sp>
          <p:sp>
            <p:nvSpPr>
              <p:cNvPr id="159" name="TextBox 158"/>
              <p:cNvSpPr txBox="1"/>
              <p:nvPr/>
            </p:nvSpPr>
            <p:spPr>
              <a:xfrm>
                <a:off x="3013545" y="2806810"/>
                <a:ext cx="492979"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a:cs typeface="+mn-cs"/>
                  </a:rPr>
                  <a:t>TDF</a:t>
                </a:r>
              </a:p>
            </p:txBody>
          </p:sp>
        </p:grpSp>
        <p:grpSp>
          <p:nvGrpSpPr>
            <p:cNvPr id="163" name="Group 162"/>
            <p:cNvGrpSpPr/>
            <p:nvPr/>
          </p:nvGrpSpPr>
          <p:grpSpPr>
            <a:xfrm>
              <a:off x="3689406" y="2338995"/>
              <a:ext cx="2464904" cy="276999"/>
              <a:chOff x="2035534" y="2806810"/>
              <a:chExt cx="2464904" cy="276999"/>
            </a:xfrm>
          </p:grpSpPr>
          <p:sp>
            <p:nvSpPr>
              <p:cNvPr id="164" name="Rectangle 163"/>
              <p:cNvSpPr/>
              <p:nvPr/>
            </p:nvSpPr>
            <p:spPr bwMode="auto">
              <a:xfrm>
                <a:off x="2035534" y="2862470"/>
                <a:ext cx="2464904" cy="174928"/>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a:solidFill>
                    <a:prstClr val="black"/>
                  </a:solidFill>
                  <a:latin typeface="Arial" pitchFamily="34" charset="0"/>
                  <a:cs typeface="+mn-cs"/>
                </a:endParaRPr>
              </a:p>
            </p:txBody>
          </p:sp>
          <p:sp>
            <p:nvSpPr>
              <p:cNvPr id="165" name="TextBox 164"/>
              <p:cNvSpPr txBox="1"/>
              <p:nvPr/>
            </p:nvSpPr>
            <p:spPr>
              <a:xfrm>
                <a:off x="3013545" y="2806810"/>
                <a:ext cx="492979" cy="276999"/>
              </a:xfrm>
              <a:prstGeom prst="rect">
                <a:avLst/>
              </a:prstGeom>
              <a:noFill/>
              <a:ln>
                <a:noFill/>
              </a:ln>
            </p:spPr>
            <p:txBody>
              <a:bodyPr wrap="square" rtlCol="0">
                <a:spAutoFit/>
              </a:bodyPr>
              <a:lstStyle/>
              <a:p>
                <a:pPr algn="ctr" fontAlgn="auto">
                  <a:spcBef>
                    <a:spcPts val="0"/>
                  </a:spcBef>
                  <a:spcAft>
                    <a:spcPts val="0"/>
                  </a:spcAft>
                </a:pPr>
                <a:r>
                  <a:rPr lang="en-US" sz="1200" dirty="0">
                    <a:solidFill>
                      <a:prstClr val="black"/>
                    </a:solidFill>
                    <a:latin typeface="Calibri"/>
                    <a:cs typeface="+mn-cs"/>
                  </a:rPr>
                  <a:t>FTC</a:t>
                </a:r>
              </a:p>
            </p:txBody>
          </p:sp>
        </p:grpSp>
        <p:grpSp>
          <p:nvGrpSpPr>
            <p:cNvPr id="166" name="Group 165"/>
            <p:cNvGrpSpPr/>
            <p:nvPr/>
          </p:nvGrpSpPr>
          <p:grpSpPr>
            <a:xfrm>
              <a:off x="3689406" y="2515236"/>
              <a:ext cx="2464904" cy="276999"/>
              <a:chOff x="2035534" y="2806810"/>
              <a:chExt cx="2464904" cy="276999"/>
            </a:xfrm>
          </p:grpSpPr>
          <p:sp>
            <p:nvSpPr>
              <p:cNvPr id="167" name="Rectangle 166"/>
              <p:cNvSpPr/>
              <p:nvPr/>
            </p:nvSpPr>
            <p:spPr bwMode="auto">
              <a:xfrm>
                <a:off x="2035534" y="2862470"/>
                <a:ext cx="2464904" cy="174928"/>
              </a:xfrm>
              <a:prstGeom prst="rect">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a:solidFill>
                    <a:prstClr val="black"/>
                  </a:solidFill>
                  <a:latin typeface="Arial" pitchFamily="34" charset="0"/>
                  <a:cs typeface="+mn-cs"/>
                </a:endParaRPr>
              </a:p>
            </p:txBody>
          </p:sp>
          <p:sp>
            <p:nvSpPr>
              <p:cNvPr id="168" name="TextBox 167"/>
              <p:cNvSpPr txBox="1"/>
              <p:nvPr/>
            </p:nvSpPr>
            <p:spPr>
              <a:xfrm>
                <a:off x="3013545" y="2806810"/>
                <a:ext cx="492979"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a:cs typeface="+mn-cs"/>
                  </a:rPr>
                  <a:t>RAL</a:t>
                </a:r>
              </a:p>
            </p:txBody>
          </p:sp>
        </p:grpSp>
      </p:grpSp>
      <p:sp>
        <p:nvSpPr>
          <p:cNvPr id="21" name="Rectangle 25"/>
          <p:cNvSpPr>
            <a:spLocks noChangeArrowheads="1"/>
          </p:cNvSpPr>
          <p:nvPr/>
        </p:nvSpPr>
        <p:spPr bwMode="auto">
          <a:xfrm>
            <a:off x="2930067" y="5171543"/>
            <a:ext cx="117020"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a:t>
            </a:r>
            <a:endParaRPr lang="en-US" sz="2400" dirty="0">
              <a:solidFill>
                <a:prstClr val="black"/>
              </a:solidFill>
              <a:latin typeface="Times New Roman" pitchFamily="18" charset="0"/>
              <a:cs typeface="+mn-cs"/>
            </a:endParaRPr>
          </a:p>
        </p:txBody>
      </p:sp>
      <p:sp>
        <p:nvSpPr>
          <p:cNvPr id="22" name="Rectangle 26"/>
          <p:cNvSpPr>
            <a:spLocks noChangeArrowheads="1"/>
          </p:cNvSpPr>
          <p:nvPr/>
        </p:nvSpPr>
        <p:spPr bwMode="auto">
          <a:xfrm>
            <a:off x="2803067" y="4632435"/>
            <a:ext cx="23403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a:t>
            </a:r>
            <a:endParaRPr lang="en-US" sz="2400" dirty="0">
              <a:solidFill>
                <a:prstClr val="black"/>
              </a:solidFill>
              <a:latin typeface="Times New Roman" pitchFamily="18" charset="0"/>
              <a:cs typeface="+mn-cs"/>
            </a:endParaRPr>
          </a:p>
        </p:txBody>
      </p:sp>
      <p:sp>
        <p:nvSpPr>
          <p:cNvPr id="23" name="Rectangle 27"/>
          <p:cNvSpPr>
            <a:spLocks noChangeArrowheads="1"/>
          </p:cNvSpPr>
          <p:nvPr/>
        </p:nvSpPr>
        <p:spPr bwMode="auto">
          <a:xfrm>
            <a:off x="2676067" y="4093330"/>
            <a:ext cx="35105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a:t>
            </a:r>
            <a:endParaRPr lang="en-US" sz="2400" dirty="0">
              <a:solidFill>
                <a:prstClr val="black"/>
              </a:solidFill>
              <a:latin typeface="Times New Roman" pitchFamily="18" charset="0"/>
              <a:cs typeface="+mn-cs"/>
            </a:endParaRPr>
          </a:p>
        </p:txBody>
      </p:sp>
      <p:sp>
        <p:nvSpPr>
          <p:cNvPr id="24" name="Rectangle 28"/>
          <p:cNvSpPr>
            <a:spLocks noChangeArrowheads="1"/>
          </p:cNvSpPr>
          <p:nvPr/>
        </p:nvSpPr>
        <p:spPr bwMode="auto">
          <a:xfrm>
            <a:off x="2544107" y="3551863"/>
            <a:ext cx="468077"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a:t>
            </a:r>
            <a:endParaRPr lang="en-US" sz="2400" dirty="0">
              <a:solidFill>
                <a:prstClr val="black"/>
              </a:solidFill>
              <a:latin typeface="Times New Roman" pitchFamily="18" charset="0"/>
              <a:cs typeface="+mn-cs"/>
            </a:endParaRPr>
          </a:p>
        </p:txBody>
      </p:sp>
      <p:sp>
        <p:nvSpPr>
          <p:cNvPr id="25" name="Rectangle 29"/>
          <p:cNvSpPr>
            <a:spLocks noChangeArrowheads="1"/>
          </p:cNvSpPr>
          <p:nvPr/>
        </p:nvSpPr>
        <p:spPr bwMode="auto">
          <a:xfrm>
            <a:off x="2351747" y="3010396"/>
            <a:ext cx="644407"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10,000</a:t>
            </a:r>
            <a:endParaRPr lang="en-US" sz="2400" dirty="0">
              <a:solidFill>
                <a:prstClr val="black"/>
              </a:solidFill>
              <a:latin typeface="Times New Roman" pitchFamily="18" charset="0"/>
              <a:cs typeface="+mn-cs"/>
            </a:endParaRPr>
          </a:p>
        </p:txBody>
      </p:sp>
      <p:sp>
        <p:nvSpPr>
          <p:cNvPr id="26" name="Rectangle 30"/>
          <p:cNvSpPr>
            <a:spLocks noChangeArrowheads="1"/>
          </p:cNvSpPr>
          <p:nvPr/>
        </p:nvSpPr>
        <p:spPr bwMode="auto">
          <a:xfrm>
            <a:off x="2223506" y="2468929"/>
            <a:ext cx="761427"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100,000</a:t>
            </a:r>
            <a:endParaRPr lang="en-US" sz="2400" dirty="0">
              <a:solidFill>
                <a:prstClr val="black"/>
              </a:solidFill>
              <a:latin typeface="Times New Roman" pitchFamily="18" charset="0"/>
              <a:cs typeface="+mn-cs"/>
            </a:endParaRPr>
          </a:p>
        </p:txBody>
      </p:sp>
      <p:sp>
        <p:nvSpPr>
          <p:cNvPr id="27" name="Rectangle 31"/>
          <p:cNvSpPr>
            <a:spLocks noChangeArrowheads="1"/>
          </p:cNvSpPr>
          <p:nvPr/>
        </p:nvSpPr>
        <p:spPr bwMode="auto">
          <a:xfrm>
            <a:off x="2095265" y="1927462"/>
            <a:ext cx="878446"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1,000000</a:t>
            </a:r>
            <a:endParaRPr lang="en-US" sz="2400" dirty="0">
              <a:solidFill>
                <a:prstClr val="black"/>
              </a:solidFill>
              <a:latin typeface="Times New Roman" pitchFamily="18" charset="0"/>
              <a:cs typeface="+mn-cs"/>
            </a:endParaRPr>
          </a:p>
        </p:txBody>
      </p:sp>
      <p:sp>
        <p:nvSpPr>
          <p:cNvPr id="32" name="Text Box 37"/>
          <p:cNvSpPr txBox="1">
            <a:spLocks noChangeArrowheads="1"/>
          </p:cNvSpPr>
          <p:nvPr/>
        </p:nvSpPr>
        <p:spPr bwMode="auto">
          <a:xfrm>
            <a:off x="4372662" y="5754264"/>
            <a:ext cx="4746620" cy="461665"/>
          </a:xfrm>
          <a:prstGeom prst="rect">
            <a:avLst/>
          </a:prstGeom>
          <a:noFill/>
          <a:ln w="9525">
            <a:noFill/>
            <a:miter lim="800000"/>
            <a:headEnd/>
            <a:tailEnd/>
          </a:ln>
        </p:spPr>
        <p:txBody>
          <a:bodyPr wrap="none">
            <a:spAutoFit/>
          </a:bodyPr>
          <a:lstStyle/>
          <a:p>
            <a:pPr eaLnBrk="0" fontAlgn="auto" hangingPunct="0">
              <a:spcBef>
                <a:spcPts val="0"/>
              </a:spcBef>
              <a:spcAft>
                <a:spcPts val="0"/>
              </a:spcAft>
            </a:pPr>
            <a:r>
              <a:rPr lang="en-US" sz="2400" b="1" dirty="0">
                <a:solidFill>
                  <a:prstClr val="black"/>
                </a:solidFill>
                <a:latin typeface="Calibri"/>
                <a:cs typeface="+mn-cs"/>
              </a:rPr>
              <a:t>Time after Rx interruption (months)</a:t>
            </a:r>
            <a:endParaRPr lang="en-US" sz="2400" dirty="0">
              <a:solidFill>
                <a:prstClr val="black"/>
              </a:solidFill>
              <a:latin typeface="Calibri"/>
              <a:cs typeface="+mn-cs"/>
            </a:endParaRPr>
          </a:p>
        </p:txBody>
      </p:sp>
      <p:sp>
        <p:nvSpPr>
          <p:cNvPr id="58" name="Text Box 36"/>
          <p:cNvSpPr txBox="1">
            <a:spLocks noChangeArrowheads="1"/>
          </p:cNvSpPr>
          <p:nvPr/>
        </p:nvSpPr>
        <p:spPr bwMode="auto">
          <a:xfrm rot="-5384842">
            <a:off x="828646" y="3269075"/>
            <a:ext cx="2258952" cy="83099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US" sz="2400" b="1" dirty="0">
                <a:solidFill>
                  <a:prstClr val="black"/>
                </a:solidFill>
                <a:latin typeface="Calibri"/>
                <a:cs typeface="+mn-cs"/>
              </a:rPr>
              <a:t>Plasma HIV RNA</a:t>
            </a:r>
          </a:p>
          <a:p>
            <a:pPr algn="ctr" eaLnBrk="0" fontAlgn="auto" hangingPunct="0">
              <a:spcBef>
                <a:spcPts val="0"/>
              </a:spcBef>
              <a:spcAft>
                <a:spcPts val="0"/>
              </a:spcAft>
            </a:pPr>
            <a:r>
              <a:rPr lang="en-US" sz="2400" b="1" dirty="0">
                <a:solidFill>
                  <a:prstClr val="black"/>
                </a:solidFill>
                <a:latin typeface="Calibri"/>
                <a:cs typeface="+mn-cs"/>
              </a:rPr>
              <a:t> (copies/ml)</a:t>
            </a:r>
            <a:endParaRPr lang="en-US" sz="2400" dirty="0">
              <a:solidFill>
                <a:prstClr val="black"/>
              </a:solidFill>
              <a:latin typeface="Calibri"/>
              <a:cs typeface="+mn-cs"/>
            </a:endParaRPr>
          </a:p>
        </p:txBody>
      </p:sp>
      <p:sp>
        <p:nvSpPr>
          <p:cNvPr id="3" name="Line 17"/>
          <p:cNvSpPr>
            <a:spLocks noChangeShapeType="1"/>
          </p:cNvSpPr>
          <p:nvPr/>
        </p:nvSpPr>
        <p:spPr bwMode="auto">
          <a:xfrm>
            <a:off x="3201726" y="5299698"/>
            <a:ext cx="7400961" cy="187"/>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74" name="Text Box 160"/>
          <p:cNvSpPr txBox="1">
            <a:spLocks noChangeArrowheads="1"/>
          </p:cNvSpPr>
          <p:nvPr/>
        </p:nvSpPr>
        <p:spPr bwMode="auto">
          <a:xfrm>
            <a:off x="9793587" y="6387737"/>
            <a:ext cx="23984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1600" dirty="0" err="1">
                <a:solidFill>
                  <a:prstClr val="black"/>
                </a:solidFill>
              </a:rPr>
              <a:t>Henrich</a:t>
            </a:r>
            <a:r>
              <a:rPr lang="en-US" sz="1600" dirty="0">
                <a:solidFill>
                  <a:prstClr val="black"/>
                </a:solidFill>
              </a:rPr>
              <a:t> et al</a:t>
            </a:r>
            <a:r>
              <a:rPr lang="en-US" sz="1600" b="1" dirty="0">
                <a:solidFill>
                  <a:prstClr val="black"/>
                </a:solidFill>
              </a:rPr>
              <a:t>, </a:t>
            </a:r>
            <a:r>
              <a:rPr lang="en-US" sz="1600" dirty="0">
                <a:solidFill>
                  <a:prstClr val="black"/>
                </a:solidFill>
              </a:rPr>
              <a:t>JID</a:t>
            </a:r>
            <a:r>
              <a:rPr lang="en-US" sz="1600" b="1" dirty="0">
                <a:solidFill>
                  <a:prstClr val="black"/>
                </a:solidFill>
              </a:rPr>
              <a:t>, </a:t>
            </a:r>
            <a:r>
              <a:rPr lang="en-US" sz="1600" dirty="0">
                <a:solidFill>
                  <a:prstClr val="black"/>
                </a:solidFill>
              </a:rPr>
              <a:t>2013 </a:t>
            </a:r>
          </a:p>
        </p:txBody>
      </p:sp>
      <p:cxnSp>
        <p:nvCxnSpPr>
          <p:cNvPr id="84" name="Straight Connector 83"/>
          <p:cNvCxnSpPr/>
          <p:nvPr/>
        </p:nvCxnSpPr>
        <p:spPr bwMode="auto">
          <a:xfrm>
            <a:off x="3884326"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a:off x="4985019"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6085713"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6636060"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7186407"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a:off x="7736754"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8287101"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a:off x="8837447"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9387794"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9938141" y="5302461"/>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a:off x="10488488" y="5302461"/>
            <a:ext cx="0" cy="144016"/>
          </a:xfrm>
          <a:prstGeom prst="line">
            <a:avLst/>
          </a:prstGeom>
          <a:noFill/>
          <a:ln w="28575" cap="flat" cmpd="sng" algn="ctr">
            <a:solidFill>
              <a:schemeClr val="tx1"/>
            </a:solidFill>
            <a:prstDash val="solid"/>
            <a:round/>
            <a:headEnd type="none" w="med" len="med"/>
            <a:tailEnd type="none" w="med" len="med"/>
          </a:ln>
          <a:effectLst/>
        </p:spPr>
      </p:cxnSp>
      <p:sp>
        <p:nvSpPr>
          <p:cNvPr id="100" name="Rectangle 24"/>
          <p:cNvSpPr>
            <a:spLocks noChangeArrowheads="1"/>
          </p:cNvSpPr>
          <p:nvPr/>
        </p:nvSpPr>
        <p:spPr bwMode="auto">
          <a:xfrm>
            <a:off x="6019731" y="5456477"/>
            <a:ext cx="117020"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0</a:t>
            </a:r>
            <a:endParaRPr lang="en-US" sz="2400" dirty="0">
              <a:solidFill>
                <a:prstClr val="black"/>
              </a:solidFill>
              <a:latin typeface="Times New Roman" pitchFamily="18" charset="0"/>
              <a:cs typeface="+mn-cs"/>
            </a:endParaRPr>
          </a:p>
        </p:txBody>
      </p:sp>
      <p:sp>
        <p:nvSpPr>
          <p:cNvPr id="101" name="Rectangle 24"/>
          <p:cNvSpPr>
            <a:spLocks noChangeArrowheads="1"/>
          </p:cNvSpPr>
          <p:nvPr/>
        </p:nvSpPr>
        <p:spPr bwMode="auto">
          <a:xfrm>
            <a:off x="7131799" y="5447423"/>
            <a:ext cx="117020"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2</a:t>
            </a:r>
            <a:endParaRPr lang="en-US" sz="2400" dirty="0">
              <a:solidFill>
                <a:prstClr val="black"/>
              </a:solidFill>
              <a:latin typeface="Times New Roman" pitchFamily="18" charset="0"/>
              <a:cs typeface="+mn-cs"/>
            </a:endParaRPr>
          </a:p>
        </p:txBody>
      </p:sp>
      <p:sp>
        <p:nvSpPr>
          <p:cNvPr id="102" name="Rectangle 24"/>
          <p:cNvSpPr>
            <a:spLocks noChangeArrowheads="1"/>
          </p:cNvSpPr>
          <p:nvPr/>
        </p:nvSpPr>
        <p:spPr bwMode="auto">
          <a:xfrm>
            <a:off x="8225758" y="5456477"/>
            <a:ext cx="117020"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4</a:t>
            </a:r>
            <a:endParaRPr lang="en-US" sz="2400" dirty="0">
              <a:solidFill>
                <a:prstClr val="black"/>
              </a:solidFill>
              <a:latin typeface="Times New Roman" pitchFamily="18" charset="0"/>
              <a:cs typeface="+mn-cs"/>
            </a:endParaRPr>
          </a:p>
        </p:txBody>
      </p:sp>
      <p:sp>
        <p:nvSpPr>
          <p:cNvPr id="103" name="Rectangle 24"/>
          <p:cNvSpPr>
            <a:spLocks noChangeArrowheads="1"/>
          </p:cNvSpPr>
          <p:nvPr/>
        </p:nvSpPr>
        <p:spPr bwMode="auto">
          <a:xfrm>
            <a:off x="9306138" y="5456477"/>
            <a:ext cx="117020"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6</a:t>
            </a:r>
            <a:endParaRPr lang="en-US" sz="2400" dirty="0">
              <a:solidFill>
                <a:prstClr val="black"/>
              </a:solidFill>
              <a:latin typeface="Times New Roman" pitchFamily="18" charset="0"/>
              <a:cs typeface="+mn-cs"/>
            </a:endParaRPr>
          </a:p>
        </p:txBody>
      </p:sp>
      <p:sp>
        <p:nvSpPr>
          <p:cNvPr id="104" name="Rectangle 24"/>
          <p:cNvSpPr>
            <a:spLocks noChangeArrowheads="1"/>
          </p:cNvSpPr>
          <p:nvPr/>
        </p:nvSpPr>
        <p:spPr bwMode="auto">
          <a:xfrm>
            <a:off x="10404626" y="5456477"/>
            <a:ext cx="117020"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8</a:t>
            </a:r>
            <a:endParaRPr lang="en-US" sz="2400" dirty="0">
              <a:solidFill>
                <a:prstClr val="black"/>
              </a:solidFill>
              <a:latin typeface="Times New Roman" pitchFamily="18" charset="0"/>
              <a:cs typeface="+mn-cs"/>
            </a:endParaRPr>
          </a:p>
        </p:txBody>
      </p:sp>
      <p:sp>
        <p:nvSpPr>
          <p:cNvPr id="113" name="Rectangle 90"/>
          <p:cNvSpPr>
            <a:spLocks noChangeArrowheads="1"/>
          </p:cNvSpPr>
          <p:nvPr/>
        </p:nvSpPr>
        <p:spPr bwMode="auto">
          <a:xfrm>
            <a:off x="3817501" y="4459199"/>
            <a:ext cx="123825" cy="123825"/>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grpSp>
        <p:nvGrpSpPr>
          <p:cNvPr id="190" name="Group 189"/>
          <p:cNvGrpSpPr/>
          <p:nvPr/>
        </p:nvGrpSpPr>
        <p:grpSpPr>
          <a:xfrm>
            <a:off x="5976938" y="4458436"/>
            <a:ext cx="3962334" cy="123864"/>
            <a:chOff x="4452938" y="3873622"/>
            <a:chExt cx="3962334" cy="123864"/>
          </a:xfrm>
          <a:solidFill>
            <a:schemeClr val="bg1"/>
          </a:solidFill>
        </p:grpSpPr>
        <p:cxnSp>
          <p:nvCxnSpPr>
            <p:cNvPr id="129" name="Straight Connector 128"/>
            <p:cNvCxnSpPr>
              <a:endCxn id="127" idx="3"/>
            </p:cNvCxnSpPr>
            <p:nvPr/>
          </p:nvCxnSpPr>
          <p:spPr bwMode="auto">
            <a:xfrm flipV="1">
              <a:off x="4452938" y="3935535"/>
              <a:ext cx="3962334" cy="624"/>
            </a:xfrm>
            <a:prstGeom prst="line">
              <a:avLst/>
            </a:prstGeom>
            <a:grpFill/>
            <a:ln w="28575" cap="flat" cmpd="sng" algn="ctr">
              <a:solidFill>
                <a:srgbClr val="FF0000"/>
              </a:solidFill>
              <a:prstDash val="solid"/>
              <a:round/>
              <a:headEnd type="none" w="med" len="med"/>
              <a:tailEnd type="none" w="med" len="med"/>
            </a:ln>
            <a:effectLst/>
          </p:spPr>
        </p:cxnSp>
        <p:sp>
          <p:nvSpPr>
            <p:cNvPr id="107" name="Rectangle 90"/>
            <p:cNvSpPr>
              <a:spLocks noChangeArrowheads="1"/>
            </p:cNvSpPr>
            <p:nvPr/>
          </p:nvSpPr>
          <p:spPr bwMode="auto">
            <a:xfrm>
              <a:off x="5024253" y="3873661"/>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08" name="Rectangle 90"/>
            <p:cNvSpPr>
              <a:spLocks noChangeArrowheads="1"/>
            </p:cNvSpPr>
            <p:nvPr/>
          </p:nvSpPr>
          <p:spPr bwMode="auto">
            <a:xfrm>
              <a:off x="5200403" y="3873661"/>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09" name="Rectangle 90"/>
            <p:cNvSpPr>
              <a:spLocks noChangeArrowheads="1"/>
            </p:cNvSpPr>
            <p:nvPr/>
          </p:nvSpPr>
          <p:spPr bwMode="auto">
            <a:xfrm>
              <a:off x="5367316" y="3873661"/>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10" name="Rectangle 90"/>
            <p:cNvSpPr>
              <a:spLocks noChangeArrowheads="1"/>
            </p:cNvSpPr>
            <p:nvPr/>
          </p:nvSpPr>
          <p:spPr bwMode="auto">
            <a:xfrm>
              <a:off x="5586597" y="3873661"/>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14" name="Rectangle 90"/>
            <p:cNvSpPr>
              <a:spLocks noChangeArrowheads="1"/>
            </p:cNvSpPr>
            <p:nvPr/>
          </p:nvSpPr>
          <p:spPr bwMode="auto">
            <a:xfrm>
              <a:off x="578167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15" name="Rectangle 90"/>
            <p:cNvSpPr>
              <a:spLocks noChangeArrowheads="1"/>
            </p:cNvSpPr>
            <p:nvPr/>
          </p:nvSpPr>
          <p:spPr bwMode="auto">
            <a:xfrm>
              <a:off x="597473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16" name="Rectangle 90"/>
            <p:cNvSpPr>
              <a:spLocks noChangeArrowheads="1"/>
            </p:cNvSpPr>
            <p:nvPr/>
          </p:nvSpPr>
          <p:spPr bwMode="auto">
            <a:xfrm>
              <a:off x="616779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17" name="Rectangle 90"/>
            <p:cNvSpPr>
              <a:spLocks noChangeArrowheads="1"/>
            </p:cNvSpPr>
            <p:nvPr/>
          </p:nvSpPr>
          <p:spPr bwMode="auto">
            <a:xfrm>
              <a:off x="636085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18" name="Rectangle 90"/>
            <p:cNvSpPr>
              <a:spLocks noChangeArrowheads="1"/>
            </p:cNvSpPr>
            <p:nvPr/>
          </p:nvSpPr>
          <p:spPr bwMode="auto">
            <a:xfrm>
              <a:off x="655391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19" name="Rectangle 90"/>
            <p:cNvSpPr>
              <a:spLocks noChangeArrowheads="1"/>
            </p:cNvSpPr>
            <p:nvPr/>
          </p:nvSpPr>
          <p:spPr bwMode="auto">
            <a:xfrm>
              <a:off x="674697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0" name="Rectangle 90"/>
            <p:cNvSpPr>
              <a:spLocks noChangeArrowheads="1"/>
            </p:cNvSpPr>
            <p:nvPr/>
          </p:nvSpPr>
          <p:spPr bwMode="auto">
            <a:xfrm>
              <a:off x="694003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1" name="Rectangle 90"/>
            <p:cNvSpPr>
              <a:spLocks noChangeArrowheads="1"/>
            </p:cNvSpPr>
            <p:nvPr/>
          </p:nvSpPr>
          <p:spPr bwMode="auto">
            <a:xfrm>
              <a:off x="713309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2" name="Rectangle 90"/>
            <p:cNvSpPr>
              <a:spLocks noChangeArrowheads="1"/>
            </p:cNvSpPr>
            <p:nvPr/>
          </p:nvSpPr>
          <p:spPr bwMode="auto">
            <a:xfrm>
              <a:off x="732615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3" name="Rectangle 90"/>
            <p:cNvSpPr>
              <a:spLocks noChangeArrowheads="1"/>
            </p:cNvSpPr>
            <p:nvPr/>
          </p:nvSpPr>
          <p:spPr bwMode="auto">
            <a:xfrm>
              <a:off x="751921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4" name="Rectangle 90"/>
            <p:cNvSpPr>
              <a:spLocks noChangeArrowheads="1"/>
            </p:cNvSpPr>
            <p:nvPr/>
          </p:nvSpPr>
          <p:spPr bwMode="auto">
            <a:xfrm>
              <a:off x="771227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5" name="Rectangle 90"/>
            <p:cNvSpPr>
              <a:spLocks noChangeArrowheads="1"/>
            </p:cNvSpPr>
            <p:nvPr/>
          </p:nvSpPr>
          <p:spPr bwMode="auto">
            <a:xfrm>
              <a:off x="790533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6" name="Rectangle 90"/>
            <p:cNvSpPr>
              <a:spLocks noChangeArrowheads="1"/>
            </p:cNvSpPr>
            <p:nvPr/>
          </p:nvSpPr>
          <p:spPr bwMode="auto">
            <a:xfrm>
              <a:off x="8098393"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7" name="Rectangle 90"/>
            <p:cNvSpPr>
              <a:spLocks noChangeArrowheads="1"/>
            </p:cNvSpPr>
            <p:nvPr/>
          </p:nvSpPr>
          <p:spPr bwMode="auto">
            <a:xfrm>
              <a:off x="8291447" y="3873622"/>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grpSp>
      <p:sp>
        <p:nvSpPr>
          <p:cNvPr id="4" name="Line 7"/>
          <p:cNvSpPr>
            <a:spLocks noChangeShapeType="1"/>
          </p:cNvSpPr>
          <p:nvPr/>
        </p:nvSpPr>
        <p:spPr bwMode="auto">
          <a:xfrm>
            <a:off x="3225024" y="1409701"/>
            <a:ext cx="556" cy="3914527"/>
          </a:xfrm>
          <a:prstGeom prst="line">
            <a:avLst/>
          </a:prstGeom>
          <a:noFill/>
          <a:ln w="19050">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cxnSp>
        <p:nvCxnSpPr>
          <p:cNvPr id="131" name="Straight Connector 130"/>
          <p:cNvCxnSpPr>
            <a:stCxn id="127" idx="0"/>
          </p:cNvCxnSpPr>
          <p:nvPr/>
        </p:nvCxnSpPr>
        <p:spPr bwMode="auto">
          <a:xfrm flipV="1">
            <a:off x="9877360" y="1852622"/>
            <a:ext cx="325712" cy="2605815"/>
          </a:xfrm>
          <a:prstGeom prst="line">
            <a:avLst/>
          </a:prstGeom>
          <a:noFill/>
          <a:ln w="28575" cap="flat" cmpd="sng" algn="ctr">
            <a:solidFill>
              <a:srgbClr val="FF0000"/>
            </a:solidFill>
            <a:prstDash val="solid"/>
            <a:round/>
            <a:headEnd type="none" w="med" len="med"/>
            <a:tailEnd type="none" w="med" len="med"/>
          </a:ln>
          <a:effectLst/>
        </p:spPr>
      </p:cxnSp>
      <p:sp>
        <p:nvSpPr>
          <p:cNvPr id="138" name="Rectangle 31"/>
          <p:cNvSpPr>
            <a:spLocks noChangeArrowheads="1"/>
          </p:cNvSpPr>
          <p:nvPr/>
        </p:nvSpPr>
        <p:spPr bwMode="auto">
          <a:xfrm>
            <a:off x="1902905" y="1385995"/>
            <a:ext cx="1054776"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10,000,000</a:t>
            </a:r>
            <a:endParaRPr lang="en-US" sz="2400" dirty="0">
              <a:solidFill>
                <a:prstClr val="black"/>
              </a:solidFill>
              <a:latin typeface="Times New Roman" pitchFamily="18" charset="0"/>
              <a:cs typeface="+mn-cs"/>
            </a:endParaRPr>
          </a:p>
        </p:txBody>
      </p:sp>
      <p:sp>
        <p:nvSpPr>
          <p:cNvPr id="139" name="Rectangle 138"/>
          <p:cNvSpPr/>
          <p:nvPr/>
        </p:nvSpPr>
        <p:spPr bwMode="auto">
          <a:xfrm rot="2353109">
            <a:off x="5669031" y="4279721"/>
            <a:ext cx="190606" cy="3881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itchFamily="34" charset="0"/>
              <a:cs typeface="+mn-cs"/>
            </a:endParaRPr>
          </a:p>
        </p:txBody>
      </p:sp>
      <p:cxnSp>
        <p:nvCxnSpPr>
          <p:cNvPr id="141" name="Straight Connector 140"/>
          <p:cNvCxnSpPr/>
          <p:nvPr/>
        </p:nvCxnSpPr>
        <p:spPr bwMode="auto">
          <a:xfrm flipH="1">
            <a:off x="5516152" y="4360142"/>
            <a:ext cx="255686" cy="303356"/>
          </a:xfrm>
          <a:prstGeom prst="line">
            <a:avLst/>
          </a:prstGeom>
          <a:noFill/>
          <a:ln w="28575" cap="flat" cmpd="sng" algn="ctr">
            <a:solidFill>
              <a:srgbClr val="FF0000"/>
            </a:solidFill>
            <a:prstDash val="solid"/>
            <a:round/>
            <a:headEnd type="none" w="med" len="med"/>
            <a:tailEnd type="none" w="med" len="med"/>
          </a:ln>
          <a:effectLst/>
        </p:spPr>
      </p:cxnSp>
      <p:cxnSp>
        <p:nvCxnSpPr>
          <p:cNvPr id="142" name="Straight Connector 141"/>
          <p:cNvCxnSpPr/>
          <p:nvPr/>
        </p:nvCxnSpPr>
        <p:spPr bwMode="auto">
          <a:xfrm flipH="1">
            <a:off x="5716224" y="4360142"/>
            <a:ext cx="255686" cy="303356"/>
          </a:xfrm>
          <a:prstGeom prst="line">
            <a:avLst/>
          </a:prstGeom>
          <a:noFill/>
          <a:ln w="28575" cap="flat" cmpd="sng" algn="ctr">
            <a:solidFill>
              <a:srgbClr val="FF0000"/>
            </a:solidFill>
            <a:prstDash val="solid"/>
            <a:round/>
            <a:headEnd type="none" w="med" len="med"/>
            <a:tailEnd type="none" w="med" len="med"/>
          </a:ln>
          <a:effectLst/>
        </p:spPr>
      </p:cxnSp>
      <p:sp>
        <p:nvSpPr>
          <p:cNvPr id="144" name="Rectangle 24"/>
          <p:cNvSpPr>
            <a:spLocks noChangeArrowheads="1"/>
          </p:cNvSpPr>
          <p:nvPr/>
        </p:nvSpPr>
        <p:spPr bwMode="auto">
          <a:xfrm>
            <a:off x="4824367" y="5456477"/>
            <a:ext cx="304571"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-30</a:t>
            </a:r>
            <a:endParaRPr lang="en-US" sz="2400" dirty="0">
              <a:solidFill>
                <a:prstClr val="black"/>
              </a:solidFill>
              <a:latin typeface="Times New Roman" pitchFamily="18" charset="0"/>
              <a:cs typeface="+mn-cs"/>
            </a:endParaRPr>
          </a:p>
        </p:txBody>
      </p:sp>
      <p:sp>
        <p:nvSpPr>
          <p:cNvPr id="145" name="Rectangle 90"/>
          <p:cNvSpPr>
            <a:spLocks noChangeArrowheads="1"/>
          </p:cNvSpPr>
          <p:nvPr/>
        </p:nvSpPr>
        <p:spPr bwMode="auto">
          <a:xfrm>
            <a:off x="4887294" y="4459199"/>
            <a:ext cx="123825" cy="123825"/>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47" name="Rectangle 146"/>
          <p:cNvSpPr/>
          <p:nvPr/>
        </p:nvSpPr>
        <p:spPr bwMode="auto">
          <a:xfrm rot="2353109">
            <a:off x="4175511" y="4288998"/>
            <a:ext cx="190606" cy="3881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itchFamily="34" charset="0"/>
              <a:cs typeface="+mn-cs"/>
            </a:endParaRPr>
          </a:p>
        </p:txBody>
      </p:sp>
      <p:cxnSp>
        <p:nvCxnSpPr>
          <p:cNvPr id="148" name="Straight Connector 147"/>
          <p:cNvCxnSpPr/>
          <p:nvPr/>
        </p:nvCxnSpPr>
        <p:spPr bwMode="auto">
          <a:xfrm flipH="1">
            <a:off x="4022632" y="4369419"/>
            <a:ext cx="255686" cy="303356"/>
          </a:xfrm>
          <a:prstGeom prst="line">
            <a:avLst/>
          </a:prstGeom>
          <a:noFill/>
          <a:ln w="28575" cap="flat" cmpd="sng" algn="ctr">
            <a:solidFill>
              <a:srgbClr val="FF0000"/>
            </a:solidFill>
            <a:prstDash val="solid"/>
            <a:round/>
            <a:headEnd type="none" w="med" len="med"/>
            <a:tailEnd type="none" w="med" len="med"/>
          </a:ln>
          <a:effectLst/>
        </p:spPr>
      </p:cxnSp>
      <p:cxnSp>
        <p:nvCxnSpPr>
          <p:cNvPr id="149" name="Straight Connector 148"/>
          <p:cNvCxnSpPr/>
          <p:nvPr/>
        </p:nvCxnSpPr>
        <p:spPr bwMode="auto">
          <a:xfrm flipH="1">
            <a:off x="4222704" y="4369419"/>
            <a:ext cx="255686" cy="303356"/>
          </a:xfrm>
          <a:prstGeom prst="line">
            <a:avLst/>
          </a:prstGeom>
          <a:noFill/>
          <a:ln w="28575" cap="flat" cmpd="sng" algn="ctr">
            <a:solidFill>
              <a:srgbClr val="FF0000"/>
            </a:solidFill>
            <a:prstDash val="solid"/>
            <a:round/>
            <a:headEnd type="none" w="med" len="med"/>
            <a:tailEnd type="none" w="med" len="med"/>
          </a:ln>
          <a:effectLst/>
        </p:spPr>
      </p:cxnSp>
      <p:sp>
        <p:nvSpPr>
          <p:cNvPr id="150" name="Rectangle 24"/>
          <p:cNvSpPr>
            <a:spLocks noChangeArrowheads="1"/>
          </p:cNvSpPr>
          <p:nvPr/>
        </p:nvSpPr>
        <p:spPr bwMode="auto">
          <a:xfrm>
            <a:off x="3712508" y="5456477"/>
            <a:ext cx="304571"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-42</a:t>
            </a:r>
            <a:endParaRPr lang="en-US" sz="2400" dirty="0">
              <a:solidFill>
                <a:prstClr val="black"/>
              </a:solidFill>
              <a:latin typeface="Times New Roman" pitchFamily="18" charset="0"/>
              <a:cs typeface="+mn-cs"/>
            </a:endParaRPr>
          </a:p>
        </p:txBody>
      </p:sp>
      <p:sp>
        <p:nvSpPr>
          <p:cNvPr id="151" name="Text Box 37"/>
          <p:cNvSpPr txBox="1">
            <a:spLocks noChangeArrowheads="1"/>
          </p:cNvSpPr>
          <p:nvPr/>
        </p:nvSpPr>
        <p:spPr bwMode="auto">
          <a:xfrm>
            <a:off x="4315967" y="1754041"/>
            <a:ext cx="1223413" cy="92333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Matched</a:t>
            </a:r>
          </a:p>
          <a:p>
            <a:pPr algn="ctr" eaLnBrk="0" fontAlgn="auto" hangingPunct="0">
              <a:spcBef>
                <a:spcPts val="0"/>
              </a:spcBef>
              <a:spcAft>
                <a:spcPts val="0"/>
              </a:spcAft>
            </a:pPr>
            <a:r>
              <a:rPr lang="en-US" dirty="0" err="1">
                <a:solidFill>
                  <a:prstClr val="black"/>
                </a:solidFill>
                <a:latin typeface="Arial" panose="020B0604020202020204" pitchFamily="34" charset="0"/>
                <a:cs typeface="Arial" panose="020B0604020202020204" pitchFamily="34" charset="0"/>
              </a:rPr>
              <a:t>allogeneic</a:t>
            </a:r>
            <a:endParaRPr lang="en-US" dirty="0">
              <a:solidFill>
                <a:prstClr val="black"/>
              </a:solidFill>
              <a:latin typeface="Arial" panose="020B0604020202020204" pitchFamily="34" charset="0"/>
              <a:cs typeface="Arial" panose="020B0604020202020204" pitchFamily="34" charset="0"/>
            </a:endParaRPr>
          </a:p>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HSCT</a:t>
            </a:r>
          </a:p>
        </p:txBody>
      </p:sp>
      <p:cxnSp>
        <p:nvCxnSpPr>
          <p:cNvPr id="153" name="Straight Arrow Connector 152"/>
          <p:cNvCxnSpPr/>
          <p:nvPr/>
        </p:nvCxnSpPr>
        <p:spPr bwMode="auto">
          <a:xfrm flipH="1">
            <a:off x="4927159" y="2701323"/>
            <a:ext cx="1" cy="326004"/>
          </a:xfrm>
          <a:prstGeom prst="straightConnector1">
            <a:avLst/>
          </a:prstGeom>
          <a:noFill/>
          <a:ln w="19050" cap="flat" cmpd="sng" algn="ctr">
            <a:solidFill>
              <a:schemeClr val="tx1"/>
            </a:solidFill>
            <a:prstDash val="solid"/>
            <a:round/>
            <a:headEnd type="none" w="med" len="med"/>
            <a:tailEnd type="triangle" w="med" len="med"/>
          </a:ln>
          <a:effectLst/>
        </p:spPr>
      </p:cxnSp>
      <p:sp>
        <p:nvSpPr>
          <p:cNvPr id="180" name="Rectangle 179"/>
          <p:cNvSpPr/>
          <p:nvPr/>
        </p:nvSpPr>
        <p:spPr bwMode="auto">
          <a:xfrm rot="2353109">
            <a:off x="5669031" y="5076610"/>
            <a:ext cx="190606" cy="3881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itchFamily="34" charset="0"/>
              <a:cs typeface="+mn-cs"/>
            </a:endParaRPr>
          </a:p>
        </p:txBody>
      </p:sp>
      <p:cxnSp>
        <p:nvCxnSpPr>
          <p:cNvPr id="181" name="Straight Connector 180"/>
          <p:cNvCxnSpPr/>
          <p:nvPr/>
        </p:nvCxnSpPr>
        <p:spPr bwMode="auto">
          <a:xfrm flipH="1">
            <a:off x="5516152" y="5157031"/>
            <a:ext cx="255686" cy="303356"/>
          </a:xfrm>
          <a:prstGeom prst="line">
            <a:avLst/>
          </a:prstGeom>
          <a:noFill/>
          <a:ln w="28575" cap="flat" cmpd="sng" algn="ctr">
            <a:solidFill>
              <a:schemeClr val="tx1"/>
            </a:solidFill>
            <a:prstDash val="solid"/>
            <a:round/>
            <a:headEnd type="none" w="med" len="med"/>
            <a:tailEnd type="none" w="med" len="med"/>
          </a:ln>
          <a:effectLst/>
        </p:spPr>
      </p:cxnSp>
      <p:cxnSp>
        <p:nvCxnSpPr>
          <p:cNvPr id="182" name="Straight Connector 181"/>
          <p:cNvCxnSpPr/>
          <p:nvPr/>
        </p:nvCxnSpPr>
        <p:spPr bwMode="auto">
          <a:xfrm flipH="1">
            <a:off x="5716224" y="5157031"/>
            <a:ext cx="255686" cy="303356"/>
          </a:xfrm>
          <a:prstGeom prst="line">
            <a:avLst/>
          </a:prstGeom>
          <a:noFill/>
          <a:ln w="28575" cap="flat" cmpd="sng" algn="ctr">
            <a:solidFill>
              <a:schemeClr val="tx1"/>
            </a:solidFill>
            <a:prstDash val="solid"/>
            <a:round/>
            <a:headEnd type="none" w="med" len="med"/>
            <a:tailEnd type="none" w="med" len="med"/>
          </a:ln>
          <a:effectLst/>
        </p:spPr>
      </p:cxnSp>
      <p:sp>
        <p:nvSpPr>
          <p:cNvPr id="184" name="Rectangle 183"/>
          <p:cNvSpPr/>
          <p:nvPr/>
        </p:nvSpPr>
        <p:spPr bwMode="auto">
          <a:xfrm rot="2353109">
            <a:off x="4175511" y="5085887"/>
            <a:ext cx="190606" cy="3881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itchFamily="34" charset="0"/>
              <a:cs typeface="+mn-cs"/>
            </a:endParaRPr>
          </a:p>
        </p:txBody>
      </p:sp>
      <p:cxnSp>
        <p:nvCxnSpPr>
          <p:cNvPr id="185" name="Straight Connector 184"/>
          <p:cNvCxnSpPr/>
          <p:nvPr/>
        </p:nvCxnSpPr>
        <p:spPr bwMode="auto">
          <a:xfrm flipH="1">
            <a:off x="4022632" y="5166308"/>
            <a:ext cx="255686" cy="303356"/>
          </a:xfrm>
          <a:prstGeom prst="line">
            <a:avLst/>
          </a:prstGeom>
          <a:noFill/>
          <a:ln w="28575"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flipH="1">
            <a:off x="4222704" y="5166308"/>
            <a:ext cx="255686" cy="303356"/>
          </a:xfrm>
          <a:prstGeom prst="line">
            <a:avLst/>
          </a:prstGeom>
          <a:noFill/>
          <a:ln w="28575" cap="flat" cmpd="sng" algn="ctr">
            <a:solidFill>
              <a:schemeClr val="tx1"/>
            </a:solidFill>
            <a:prstDash val="solid"/>
            <a:round/>
            <a:headEnd type="none" w="med" len="med"/>
            <a:tailEnd type="none" w="med" len="med"/>
          </a:ln>
          <a:effectLst/>
        </p:spPr>
      </p:cxnSp>
      <p:sp>
        <p:nvSpPr>
          <p:cNvPr id="193" name="Title 1"/>
          <p:cNvSpPr txBox="1">
            <a:spLocks/>
          </p:cNvSpPr>
          <p:nvPr/>
        </p:nvSpPr>
        <p:spPr>
          <a:xfrm>
            <a:off x="1790369" y="134509"/>
            <a:ext cx="8686800" cy="1143000"/>
          </a:xfrm>
          <a:prstGeom prst="rect">
            <a:avLst/>
          </a:prstGeom>
        </p:spPr>
        <p:txBody>
          <a:bodyPr>
            <a:noAutofit/>
          </a:bodyPr>
          <a:lstStyle/>
          <a:p>
            <a:pPr algn="ctr" eaLnBrk="0" hangingPunct="0">
              <a:defRPr/>
            </a:pPr>
            <a:r>
              <a:rPr lang="en-US" sz="4000" b="1" kern="0" dirty="0">
                <a:solidFill>
                  <a:prstClr val="black"/>
                </a:solidFill>
                <a:latin typeface="Calibri"/>
                <a:cs typeface="+mn-cs"/>
              </a:rPr>
              <a:t>“Boston Patient B”</a:t>
            </a:r>
          </a:p>
        </p:txBody>
      </p:sp>
      <p:grpSp>
        <p:nvGrpSpPr>
          <p:cNvPr id="132" name="Group 223"/>
          <p:cNvGrpSpPr/>
          <p:nvPr/>
        </p:nvGrpSpPr>
        <p:grpSpPr>
          <a:xfrm>
            <a:off x="8706414" y="2336212"/>
            <a:ext cx="617537" cy="789058"/>
            <a:chOff x="7249849" y="1175546"/>
            <a:chExt cx="617537" cy="789058"/>
          </a:xfrm>
        </p:grpSpPr>
        <p:grpSp>
          <p:nvGrpSpPr>
            <p:cNvPr id="133" name="Group 129"/>
            <p:cNvGrpSpPr>
              <a:grpSpLocks/>
            </p:cNvGrpSpPr>
            <p:nvPr/>
          </p:nvGrpSpPr>
          <p:grpSpPr bwMode="auto">
            <a:xfrm>
              <a:off x="7249849" y="1334367"/>
              <a:ext cx="617537" cy="630237"/>
              <a:chOff x="4752" y="2839"/>
              <a:chExt cx="389" cy="397"/>
            </a:xfrm>
          </p:grpSpPr>
          <p:sp>
            <p:nvSpPr>
              <p:cNvPr id="161" name="Oval 81"/>
              <p:cNvSpPr>
                <a:spLocks noChangeArrowheads="1"/>
              </p:cNvSpPr>
              <p:nvPr/>
            </p:nvSpPr>
            <p:spPr bwMode="auto">
              <a:xfrm>
                <a:off x="5040" y="287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71" name="Oval 82"/>
              <p:cNvSpPr>
                <a:spLocks noChangeArrowheads="1"/>
              </p:cNvSpPr>
              <p:nvPr/>
            </p:nvSpPr>
            <p:spPr bwMode="auto">
              <a:xfrm>
                <a:off x="4755" y="2898"/>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72" name="Oval 83"/>
              <p:cNvSpPr>
                <a:spLocks noChangeArrowheads="1"/>
              </p:cNvSpPr>
              <p:nvPr/>
            </p:nvSpPr>
            <p:spPr bwMode="auto">
              <a:xfrm>
                <a:off x="4860" y="283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73" name="Oval 84"/>
              <p:cNvSpPr>
                <a:spLocks noChangeArrowheads="1"/>
              </p:cNvSpPr>
              <p:nvPr/>
            </p:nvSpPr>
            <p:spPr bwMode="auto">
              <a:xfrm>
                <a:off x="4752" y="3099"/>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74" name="Oval 85"/>
              <p:cNvSpPr>
                <a:spLocks noChangeArrowheads="1"/>
              </p:cNvSpPr>
              <p:nvPr/>
            </p:nvSpPr>
            <p:spPr bwMode="auto">
              <a:xfrm>
                <a:off x="5079" y="30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75" name="Oval 86"/>
              <p:cNvSpPr>
                <a:spLocks noChangeArrowheads="1"/>
              </p:cNvSpPr>
              <p:nvPr/>
            </p:nvSpPr>
            <p:spPr bwMode="auto">
              <a:xfrm>
                <a:off x="4856" y="3178"/>
                <a:ext cx="61"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76" name="Oval 87"/>
              <p:cNvSpPr>
                <a:spLocks noChangeArrowheads="1"/>
              </p:cNvSpPr>
              <p:nvPr/>
            </p:nvSpPr>
            <p:spPr bwMode="auto">
              <a:xfrm>
                <a:off x="4983" y="31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nvGrpSpPr>
            <p:cNvPr id="134" name="Group 232"/>
            <p:cNvGrpSpPr/>
            <p:nvPr/>
          </p:nvGrpSpPr>
          <p:grpSpPr>
            <a:xfrm>
              <a:off x="7275249" y="1175546"/>
              <a:ext cx="550862" cy="746196"/>
              <a:chOff x="7275249" y="1175546"/>
              <a:chExt cx="550862" cy="746196"/>
            </a:xfrm>
          </p:grpSpPr>
          <p:grpSp>
            <p:nvGrpSpPr>
              <p:cNvPr id="137" name="Group 116"/>
              <p:cNvGrpSpPr>
                <a:grpSpLocks/>
              </p:cNvGrpSpPr>
              <p:nvPr/>
            </p:nvGrpSpPr>
            <p:grpSpPr bwMode="auto">
              <a:xfrm>
                <a:off x="7275249" y="1385167"/>
                <a:ext cx="550862" cy="536575"/>
                <a:chOff x="3368" y="2445"/>
                <a:chExt cx="347" cy="338"/>
              </a:xfrm>
            </p:grpSpPr>
            <p:sp>
              <p:nvSpPr>
                <p:cNvPr id="154" name="Oval 284"/>
                <p:cNvSpPr>
                  <a:spLocks noChangeArrowheads="1"/>
                </p:cNvSpPr>
                <p:nvPr/>
              </p:nvSpPr>
              <p:spPr bwMode="auto">
                <a:xfrm>
                  <a:off x="3368"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prstClr val="black"/>
                    </a:solidFill>
                    <a:latin typeface="Calibri"/>
                    <a:cs typeface="+mn-cs"/>
                  </a:endParaRPr>
                </a:p>
              </p:txBody>
            </p:sp>
            <p:sp>
              <p:nvSpPr>
                <p:cNvPr id="155" name="Oval 300"/>
                <p:cNvSpPr>
                  <a:spLocks noChangeArrowheads="1"/>
                </p:cNvSpPr>
                <p:nvPr/>
              </p:nvSpPr>
              <p:spPr bwMode="auto">
                <a:xfrm>
                  <a:off x="3442" y="2532"/>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156" name="Group 301"/>
                <p:cNvGrpSpPr>
                  <a:grpSpLocks/>
                </p:cNvGrpSpPr>
                <p:nvPr/>
              </p:nvGrpSpPr>
              <p:grpSpPr bwMode="auto">
                <a:xfrm>
                  <a:off x="3461" y="2588"/>
                  <a:ext cx="160" cy="48"/>
                  <a:chOff x="2048" y="1128"/>
                  <a:chExt cx="160" cy="48"/>
                </a:xfrm>
              </p:grpSpPr>
              <p:sp>
                <p:nvSpPr>
                  <p:cNvPr id="157" name="Freeform 302"/>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60" name="Freeform 303"/>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grpSp>
          <p:sp>
            <p:nvSpPr>
              <p:cNvPr id="140" name="Oval 88"/>
              <p:cNvSpPr>
                <a:spLocks noChangeArrowheads="1"/>
              </p:cNvSpPr>
              <p:nvPr/>
            </p:nvSpPr>
            <p:spPr bwMode="auto">
              <a:xfrm>
                <a:off x="7563643" y="1203615"/>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52" name="Oval 88"/>
              <p:cNvSpPr>
                <a:spLocks noChangeArrowheads="1"/>
              </p:cNvSpPr>
              <p:nvPr/>
            </p:nvSpPr>
            <p:spPr bwMode="auto">
              <a:xfrm>
                <a:off x="7297090" y="1175546"/>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grpSp>
        <p:nvGrpSpPr>
          <p:cNvPr id="177" name="Group 176"/>
          <p:cNvGrpSpPr/>
          <p:nvPr/>
        </p:nvGrpSpPr>
        <p:grpSpPr>
          <a:xfrm>
            <a:off x="7674238" y="2637788"/>
            <a:ext cx="376238" cy="350838"/>
            <a:chOff x="7950200" y="1355725"/>
            <a:chExt cx="376238" cy="350838"/>
          </a:xfrm>
        </p:grpSpPr>
        <p:sp>
          <p:nvSpPr>
            <p:cNvPr id="178" name="Oval 241"/>
            <p:cNvSpPr>
              <a:spLocks noChangeArrowheads="1"/>
            </p:cNvSpPr>
            <p:nvPr/>
          </p:nvSpPr>
          <p:spPr bwMode="auto">
            <a:xfrm>
              <a:off x="7950200" y="135572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a:solidFill>
                  <a:prstClr val="black"/>
                </a:solidFill>
                <a:latin typeface="Calibri"/>
                <a:cs typeface="+mn-cs"/>
              </a:endParaRPr>
            </a:p>
          </p:txBody>
        </p:sp>
        <p:sp>
          <p:nvSpPr>
            <p:cNvPr id="179" name="Oval 242"/>
            <p:cNvSpPr>
              <a:spLocks noChangeArrowheads="1"/>
            </p:cNvSpPr>
            <p:nvPr/>
          </p:nvSpPr>
          <p:spPr bwMode="auto">
            <a:xfrm>
              <a:off x="8002588" y="140493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a:solidFill>
                  <a:prstClr val="black"/>
                </a:solidFill>
                <a:latin typeface="Calibri"/>
                <a:cs typeface="+mn-cs"/>
              </a:endParaRPr>
            </a:p>
          </p:txBody>
        </p:sp>
        <p:sp>
          <p:nvSpPr>
            <p:cNvPr id="183" name="Freeform 303"/>
            <p:cNvSpPr>
              <a:spLocks/>
            </p:cNvSpPr>
            <p:nvPr/>
          </p:nvSpPr>
          <p:spPr bwMode="auto">
            <a:xfrm>
              <a:off x="8096149" y="1516260"/>
              <a:ext cx="133350" cy="6350"/>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92" name="Freeform 302"/>
            <p:cNvSpPr>
              <a:spLocks/>
            </p:cNvSpPr>
            <p:nvPr/>
          </p:nvSpPr>
          <p:spPr bwMode="auto">
            <a:xfrm>
              <a:off x="8040421" y="1481335"/>
              <a:ext cx="254000" cy="76200"/>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cxnSp>
        <p:nvCxnSpPr>
          <p:cNvPr id="199" name="Straight Arrow Connector 198"/>
          <p:cNvCxnSpPr>
            <a:cxnSpLocks noChangeShapeType="1"/>
          </p:cNvCxnSpPr>
          <p:nvPr/>
        </p:nvCxnSpPr>
        <p:spPr bwMode="auto">
          <a:xfrm flipV="1">
            <a:off x="8179986" y="2814221"/>
            <a:ext cx="413273" cy="60"/>
          </a:xfrm>
          <a:prstGeom prst="straightConnector1">
            <a:avLst/>
          </a:prstGeom>
          <a:noFill/>
          <a:ln w="57150" algn="ctr">
            <a:solidFill>
              <a:schemeClr val="tx1"/>
            </a:solidFill>
            <a:round/>
            <a:headEnd type="none" w="med" len="med"/>
            <a:tailEnd type="triangle" w="med" len="med"/>
          </a:ln>
        </p:spPr>
      </p:cxnSp>
      <p:cxnSp>
        <p:nvCxnSpPr>
          <p:cNvPr id="128" name="Straight Connector 127"/>
          <p:cNvCxnSpPr/>
          <p:nvPr/>
        </p:nvCxnSpPr>
        <p:spPr bwMode="auto">
          <a:xfrm rot="16200000">
            <a:off x="3142836" y="5216041"/>
            <a:ext cx="0" cy="161152"/>
          </a:xfrm>
          <a:prstGeom prst="line">
            <a:avLst/>
          </a:prstGeom>
          <a:noFill/>
          <a:ln w="2857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rot="16200000">
            <a:off x="3142836" y="4673655"/>
            <a:ext cx="0" cy="161152"/>
          </a:xfrm>
          <a:prstGeom prst="line">
            <a:avLst/>
          </a:prstGeom>
          <a:noFill/>
          <a:ln w="28575" cap="flat" cmpd="sng" algn="ctr">
            <a:solidFill>
              <a:schemeClr val="tx1"/>
            </a:solidFill>
            <a:prstDash val="solid"/>
            <a:round/>
            <a:headEnd type="none" w="med" len="med"/>
            <a:tailEnd type="none" w="med" len="med"/>
          </a:ln>
          <a:effectLst/>
        </p:spPr>
      </p:cxnSp>
      <p:cxnSp>
        <p:nvCxnSpPr>
          <p:cNvPr id="194" name="Straight Connector 193"/>
          <p:cNvCxnSpPr/>
          <p:nvPr/>
        </p:nvCxnSpPr>
        <p:spPr bwMode="auto">
          <a:xfrm rot="16200000">
            <a:off x="3142836" y="4131269"/>
            <a:ext cx="0" cy="161152"/>
          </a:xfrm>
          <a:prstGeom prst="line">
            <a:avLst/>
          </a:prstGeom>
          <a:noFill/>
          <a:ln w="28575" cap="flat" cmpd="sng" algn="ctr">
            <a:solidFill>
              <a:schemeClr val="tx1"/>
            </a:solidFill>
            <a:prstDash val="solid"/>
            <a:round/>
            <a:headEnd type="none" w="med" len="med"/>
            <a:tailEnd type="none" w="med" len="med"/>
          </a:ln>
          <a:effectLst/>
        </p:spPr>
      </p:cxnSp>
      <p:cxnSp>
        <p:nvCxnSpPr>
          <p:cNvPr id="195" name="Straight Connector 194"/>
          <p:cNvCxnSpPr/>
          <p:nvPr/>
        </p:nvCxnSpPr>
        <p:spPr bwMode="auto">
          <a:xfrm rot="16200000">
            <a:off x="3142836" y="3588883"/>
            <a:ext cx="0" cy="161152"/>
          </a:xfrm>
          <a:prstGeom prst="line">
            <a:avLst/>
          </a:prstGeom>
          <a:noFill/>
          <a:ln w="28575" cap="flat" cmpd="sng" algn="ctr">
            <a:solidFill>
              <a:schemeClr val="tx1"/>
            </a:solidFill>
            <a:prstDash val="solid"/>
            <a:round/>
            <a:headEnd type="none" w="med" len="med"/>
            <a:tailEnd type="none" w="med" len="med"/>
          </a:ln>
          <a:effectLst/>
        </p:spPr>
      </p:cxnSp>
      <p:cxnSp>
        <p:nvCxnSpPr>
          <p:cNvPr id="196" name="Straight Connector 195"/>
          <p:cNvCxnSpPr/>
          <p:nvPr/>
        </p:nvCxnSpPr>
        <p:spPr bwMode="auto">
          <a:xfrm rot="16200000">
            <a:off x="3142836" y="3046497"/>
            <a:ext cx="0" cy="161152"/>
          </a:xfrm>
          <a:prstGeom prst="line">
            <a:avLst/>
          </a:prstGeom>
          <a:noFill/>
          <a:ln w="28575" cap="flat" cmpd="sng" algn="ctr">
            <a:solidFill>
              <a:schemeClr val="tx1"/>
            </a:solidFill>
            <a:prstDash val="solid"/>
            <a:round/>
            <a:headEnd type="none" w="med" len="med"/>
            <a:tailEnd type="none" w="med" len="med"/>
          </a:ln>
          <a:effectLst/>
        </p:spPr>
      </p:cxnSp>
      <p:cxnSp>
        <p:nvCxnSpPr>
          <p:cNvPr id="197" name="Straight Connector 196"/>
          <p:cNvCxnSpPr/>
          <p:nvPr/>
        </p:nvCxnSpPr>
        <p:spPr bwMode="auto">
          <a:xfrm rot="16200000">
            <a:off x="3142836" y="2504111"/>
            <a:ext cx="0" cy="161152"/>
          </a:xfrm>
          <a:prstGeom prst="line">
            <a:avLst/>
          </a:prstGeom>
          <a:noFill/>
          <a:ln w="28575" cap="flat" cmpd="sng" algn="ctr">
            <a:solidFill>
              <a:schemeClr val="tx1"/>
            </a:solidFill>
            <a:prstDash val="solid"/>
            <a:round/>
            <a:headEnd type="none" w="med" len="med"/>
            <a:tailEnd type="none" w="med" len="med"/>
          </a:ln>
          <a:effectLst/>
        </p:spPr>
      </p:cxnSp>
      <p:cxnSp>
        <p:nvCxnSpPr>
          <p:cNvPr id="198" name="Straight Connector 197"/>
          <p:cNvCxnSpPr/>
          <p:nvPr/>
        </p:nvCxnSpPr>
        <p:spPr bwMode="auto">
          <a:xfrm rot="16200000">
            <a:off x="3142835" y="1961725"/>
            <a:ext cx="0" cy="161152"/>
          </a:xfrm>
          <a:prstGeom prst="line">
            <a:avLst/>
          </a:prstGeom>
          <a:noFill/>
          <a:ln w="28575"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rot="16200000">
            <a:off x="3142835" y="1419339"/>
            <a:ext cx="0" cy="161152"/>
          </a:xfrm>
          <a:prstGeom prst="line">
            <a:avLst/>
          </a:prstGeom>
          <a:noFill/>
          <a:ln w="28575" cap="flat" cmpd="sng" algn="ctr">
            <a:solidFill>
              <a:schemeClr val="tx1"/>
            </a:solidFill>
            <a:prstDash val="solid"/>
            <a:round/>
            <a:headEnd type="none" w="med" len="med"/>
            <a:tailEnd type="none" w="med" len="med"/>
          </a:ln>
          <a:effectLst/>
        </p:spPr>
      </p:cxnSp>
      <p:sp>
        <p:nvSpPr>
          <p:cNvPr id="202" name="Rectangle 90"/>
          <p:cNvSpPr>
            <a:spLocks noChangeArrowheads="1"/>
          </p:cNvSpPr>
          <p:nvPr/>
        </p:nvSpPr>
        <p:spPr bwMode="auto">
          <a:xfrm>
            <a:off x="10140376" y="1712361"/>
            <a:ext cx="123825" cy="123825"/>
          </a:xfrm>
          <a:prstGeom prst="rect">
            <a:avLst/>
          </a:prstGeom>
          <a:solidFill>
            <a:srgbClr val="FF0000"/>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203" name="Text Box 37"/>
          <p:cNvSpPr txBox="1">
            <a:spLocks noChangeArrowheads="1"/>
          </p:cNvSpPr>
          <p:nvPr/>
        </p:nvSpPr>
        <p:spPr bwMode="auto">
          <a:xfrm>
            <a:off x="5708052" y="1754042"/>
            <a:ext cx="659155" cy="64633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Stop</a:t>
            </a:r>
          </a:p>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ART</a:t>
            </a:r>
          </a:p>
        </p:txBody>
      </p:sp>
      <p:cxnSp>
        <p:nvCxnSpPr>
          <p:cNvPr id="204" name="Straight Arrow Connector 203"/>
          <p:cNvCxnSpPr/>
          <p:nvPr/>
        </p:nvCxnSpPr>
        <p:spPr bwMode="auto">
          <a:xfrm flipH="1">
            <a:off x="6071596" y="2577677"/>
            <a:ext cx="4" cy="1839048"/>
          </a:xfrm>
          <a:prstGeom prst="straightConnector1">
            <a:avLst/>
          </a:prstGeom>
          <a:noFill/>
          <a:ln w="19050" cap="flat" cmpd="sng" algn="ctr">
            <a:solidFill>
              <a:schemeClr val="tx1"/>
            </a:solidFill>
            <a:prstDash val="solid"/>
            <a:round/>
            <a:headEnd type="none" w="med" len="med"/>
            <a:tailEnd type="triangle" w="med" len="med"/>
          </a:ln>
          <a:effectLst/>
        </p:spPr>
      </p:cxnSp>
      <p:sp>
        <p:nvSpPr>
          <p:cNvPr id="206" name="Rectangle 90"/>
          <p:cNvSpPr>
            <a:spLocks noChangeArrowheads="1"/>
          </p:cNvSpPr>
          <p:nvPr/>
        </p:nvSpPr>
        <p:spPr bwMode="auto">
          <a:xfrm>
            <a:off x="8982082" y="575650"/>
            <a:ext cx="123825" cy="123825"/>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207" name="TextBox 206"/>
          <p:cNvSpPr txBox="1"/>
          <p:nvPr/>
        </p:nvSpPr>
        <p:spPr>
          <a:xfrm>
            <a:off x="9121735" y="388810"/>
            <a:ext cx="1109599" cy="523220"/>
          </a:xfrm>
          <a:prstGeom prst="rect">
            <a:avLst/>
          </a:prstGeom>
          <a:noFill/>
        </p:spPr>
        <p:txBody>
          <a:bodyPr wrap="none" rtlCol="0">
            <a:spAutoFit/>
          </a:bodyPr>
          <a:lstStyle/>
          <a:p>
            <a:pPr fontAlgn="auto">
              <a:spcBef>
                <a:spcPts val="0"/>
              </a:spcBef>
              <a:spcAft>
                <a:spcPts val="0"/>
              </a:spcAft>
            </a:pPr>
            <a:r>
              <a:rPr lang="en-US" sz="1400" dirty="0">
                <a:solidFill>
                  <a:prstClr val="black"/>
                </a:solidFill>
                <a:latin typeface="Calibri"/>
                <a:cs typeface="+mn-cs"/>
              </a:rPr>
              <a:t>Below limit</a:t>
            </a:r>
          </a:p>
          <a:p>
            <a:pPr fontAlgn="auto">
              <a:spcBef>
                <a:spcPts val="0"/>
              </a:spcBef>
              <a:spcAft>
                <a:spcPts val="0"/>
              </a:spcAft>
            </a:pPr>
            <a:r>
              <a:rPr lang="en-US" sz="1400" dirty="0">
                <a:solidFill>
                  <a:prstClr val="black"/>
                </a:solidFill>
                <a:latin typeface="Calibri"/>
                <a:cs typeface="+mn-cs"/>
              </a:rPr>
              <a:t>of detection</a:t>
            </a:r>
          </a:p>
        </p:txBody>
      </p:sp>
      <p:cxnSp>
        <p:nvCxnSpPr>
          <p:cNvPr id="5" name="Straight Connector 4"/>
          <p:cNvCxnSpPr/>
          <p:nvPr/>
        </p:nvCxnSpPr>
        <p:spPr bwMode="auto">
          <a:xfrm flipV="1">
            <a:off x="6434016" y="3242930"/>
            <a:ext cx="151083" cy="1339370"/>
          </a:xfrm>
          <a:prstGeom prst="line">
            <a:avLst/>
          </a:prstGeom>
          <a:noFill/>
          <a:ln w="28575" cap="flat" cmpd="sng" algn="ctr">
            <a:solidFill>
              <a:srgbClr val="FF0000"/>
            </a:solidFill>
            <a:prstDash val="solid"/>
            <a:round/>
            <a:headEnd type="none" w="med" len="med"/>
            <a:tailEnd type="triangle" w="med" len="med"/>
          </a:ln>
          <a:effectLst/>
        </p:spPr>
      </p:cxnSp>
      <p:grpSp>
        <p:nvGrpSpPr>
          <p:cNvPr id="7" name="Group 6"/>
          <p:cNvGrpSpPr/>
          <p:nvPr/>
        </p:nvGrpSpPr>
        <p:grpSpPr>
          <a:xfrm>
            <a:off x="6002825" y="4458437"/>
            <a:ext cx="513686" cy="123825"/>
            <a:chOff x="4478825" y="4695921"/>
            <a:chExt cx="513686" cy="123825"/>
          </a:xfrm>
          <a:solidFill>
            <a:schemeClr val="bg1"/>
          </a:solidFill>
        </p:grpSpPr>
        <p:sp>
          <p:nvSpPr>
            <p:cNvPr id="135" name="Rectangle 90"/>
            <p:cNvSpPr>
              <a:spLocks noChangeArrowheads="1"/>
            </p:cNvSpPr>
            <p:nvPr/>
          </p:nvSpPr>
          <p:spPr bwMode="auto">
            <a:xfrm>
              <a:off x="4478825" y="4695921"/>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36" name="Rectangle 90"/>
            <p:cNvSpPr>
              <a:spLocks noChangeArrowheads="1"/>
            </p:cNvSpPr>
            <p:nvPr/>
          </p:nvSpPr>
          <p:spPr bwMode="auto">
            <a:xfrm>
              <a:off x="4673756" y="4695921"/>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91" name="Rectangle 90"/>
            <p:cNvSpPr>
              <a:spLocks noChangeArrowheads="1"/>
            </p:cNvSpPr>
            <p:nvPr/>
          </p:nvSpPr>
          <p:spPr bwMode="auto">
            <a:xfrm>
              <a:off x="4868686" y="4695921"/>
              <a:ext cx="123825" cy="123825"/>
            </a:xfrm>
            <a:prstGeom prst="rect">
              <a:avLst/>
            </a:prstGeom>
            <a:grp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grpSp>
    </p:spTree>
    <p:extLst>
      <p:ext uri="{BB962C8B-B14F-4D97-AF65-F5344CB8AC3E}">
        <p14:creationId xmlns:p14="http://schemas.microsoft.com/office/powerpoint/2010/main" val="12667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wipe(up)">
                                      <p:cBhvr>
                                        <p:cTn id="10" dur="750"/>
                                        <p:tgtEl>
                                          <p:spTgt spid="204"/>
                                        </p:tgtEl>
                                      </p:cBhvr>
                                    </p:animEffec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wipe(left)">
                                      <p:cBhvr>
                                        <p:cTn id="28" dur="2750"/>
                                        <p:tgtEl>
                                          <p:spTgt spid="19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wipe(down)">
                                      <p:cBhvr>
                                        <p:cTn id="33" dur="250"/>
                                        <p:tgtEl>
                                          <p:spTgt spid="131"/>
                                        </p:tgtEl>
                                      </p:cBhvr>
                                    </p:animEffect>
                                  </p:childTnLst>
                                </p:cTn>
                              </p:par>
                            </p:childTnLst>
                          </p:cTn>
                        </p:par>
                        <p:par>
                          <p:cTn id="34" fill="hold">
                            <p:stCondLst>
                              <p:cond delay="250"/>
                            </p:stCondLst>
                            <p:childTnLst>
                              <p:par>
                                <p:cTn id="35" presetID="1" presetClass="entr" presetSubtype="0" fill="hold" grpId="0" nodeType="afterEffect">
                                  <p:stCondLst>
                                    <p:cond delay="0"/>
                                  </p:stCondLst>
                                  <p:childTnLst>
                                    <p:set>
                                      <p:cBhvr>
                                        <p:cTn id="36" dur="1" fill="hold">
                                          <p:stCondLst>
                                            <p:cond delay="0"/>
                                          </p:stCondLst>
                                        </p:cTn>
                                        <p:tgtEl>
                                          <p:spTgt spid="20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7"/>
                                        </p:tgtEl>
                                        <p:attrNameLst>
                                          <p:attrName>style.visibility</p:attrName>
                                        </p:attrNameLst>
                                      </p:cBhvr>
                                      <p:to>
                                        <p:strVal val="visible"/>
                                      </p:to>
                                    </p:set>
                                  </p:childTnLst>
                                </p:cTn>
                              </p:par>
                            </p:childTnLst>
                          </p:cTn>
                        </p:par>
                        <p:par>
                          <p:cTn id="41" fill="hold">
                            <p:stCondLst>
                              <p:cond delay="0"/>
                            </p:stCondLst>
                            <p:childTnLst>
                              <p:par>
                                <p:cTn id="42" presetID="22" presetClass="entr" presetSubtype="8" fill="hold" nodeType="afterEffect">
                                  <p:stCondLst>
                                    <p:cond delay="0"/>
                                  </p:stCondLst>
                                  <p:childTnLst>
                                    <p:set>
                                      <p:cBhvr>
                                        <p:cTn id="43" dur="1" fill="hold">
                                          <p:stCondLst>
                                            <p:cond delay="0"/>
                                          </p:stCondLst>
                                        </p:cTn>
                                        <p:tgtEl>
                                          <p:spTgt spid="199"/>
                                        </p:tgtEl>
                                        <p:attrNameLst>
                                          <p:attrName>style.visibility</p:attrName>
                                        </p:attrNameLst>
                                      </p:cBhvr>
                                      <p:to>
                                        <p:strVal val="visible"/>
                                      </p:to>
                                    </p:set>
                                    <p:animEffect transition="in" filter="wipe(left)">
                                      <p:cBhvr>
                                        <p:cTn id="44" dur="500"/>
                                        <p:tgtEl>
                                          <p:spTgt spid="199"/>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Line 38"/>
          <p:cNvSpPr>
            <a:spLocks noChangeShapeType="1"/>
          </p:cNvSpPr>
          <p:nvPr/>
        </p:nvSpPr>
        <p:spPr bwMode="auto">
          <a:xfrm>
            <a:off x="3527729" y="4715124"/>
            <a:ext cx="6178164" cy="7951"/>
          </a:xfrm>
          <a:prstGeom prst="line">
            <a:avLst/>
          </a:prstGeom>
          <a:noFill/>
          <a:ln w="12700" cap="rnd">
            <a:solidFill>
              <a:schemeClr val="tx1"/>
            </a:solidFill>
            <a:prstDash val="sysDot"/>
            <a:round/>
            <a:headEnd/>
            <a:tailEnd/>
          </a:ln>
        </p:spPr>
        <p:txBody>
          <a:bodyPr wrap="none" anchor="ctr"/>
          <a:lstStyle/>
          <a:p>
            <a:pPr fontAlgn="auto">
              <a:spcBef>
                <a:spcPts val="0"/>
              </a:spcBef>
              <a:spcAft>
                <a:spcPts val="0"/>
              </a:spcAft>
            </a:pPr>
            <a:endParaRPr lang="en-US">
              <a:solidFill>
                <a:prstClr val="black"/>
              </a:solidFill>
              <a:latin typeface="Calibri"/>
              <a:cs typeface="+mn-cs"/>
            </a:endParaRPr>
          </a:p>
        </p:txBody>
      </p:sp>
      <p:grpSp>
        <p:nvGrpSpPr>
          <p:cNvPr id="39" name="Group 38"/>
          <p:cNvGrpSpPr/>
          <p:nvPr/>
        </p:nvGrpSpPr>
        <p:grpSpPr>
          <a:xfrm>
            <a:off x="9408369" y="2726508"/>
            <a:ext cx="317563" cy="1998637"/>
            <a:chOff x="7884368" y="2726507"/>
            <a:chExt cx="317563" cy="1998637"/>
          </a:xfrm>
        </p:grpSpPr>
        <p:cxnSp>
          <p:nvCxnSpPr>
            <p:cNvPr id="18" name="Straight Arrow Connector 17"/>
            <p:cNvCxnSpPr>
              <a:endCxn id="111" idx="0"/>
            </p:cNvCxnSpPr>
            <p:nvPr/>
          </p:nvCxnSpPr>
          <p:spPr bwMode="auto">
            <a:xfrm flipV="1">
              <a:off x="7884368" y="2726507"/>
              <a:ext cx="251228" cy="1998637"/>
            </a:xfrm>
            <a:prstGeom prst="straightConnector1">
              <a:avLst/>
            </a:prstGeom>
            <a:solidFill>
              <a:srgbClr val="003366"/>
            </a:solidFill>
            <a:ln w="28575" cap="flat" cmpd="sng" algn="ctr">
              <a:solidFill>
                <a:srgbClr val="FF0000"/>
              </a:solidFill>
              <a:prstDash val="solid"/>
              <a:round/>
              <a:headEnd type="none" w="med" len="med"/>
              <a:tailEnd type="triangle" w="med" len="med"/>
            </a:ln>
            <a:effectLst/>
          </p:spPr>
        </p:cxnSp>
        <p:sp>
          <p:nvSpPr>
            <p:cNvPr id="111" name="Rectangle 90"/>
            <p:cNvSpPr>
              <a:spLocks noChangeArrowheads="1"/>
            </p:cNvSpPr>
            <p:nvPr/>
          </p:nvSpPr>
          <p:spPr bwMode="auto">
            <a:xfrm>
              <a:off x="8069260" y="2726507"/>
              <a:ext cx="132671" cy="121801"/>
            </a:xfrm>
            <a:prstGeom prst="rect">
              <a:avLst/>
            </a:prstGeom>
            <a:solidFill>
              <a:srgbClr val="FF0000"/>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grpSp>
      <p:sp>
        <p:nvSpPr>
          <p:cNvPr id="3" name="Title 1"/>
          <p:cNvSpPr txBox="1">
            <a:spLocks/>
          </p:cNvSpPr>
          <p:nvPr/>
        </p:nvSpPr>
        <p:spPr>
          <a:xfrm>
            <a:off x="1981200" y="169863"/>
            <a:ext cx="8562975" cy="11430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prstClr val="black"/>
                </a:solidFill>
                <a:latin typeface="Calibri"/>
                <a:cs typeface="+mn-cs"/>
              </a:rPr>
              <a:t>The Mississippi baby</a:t>
            </a:r>
          </a:p>
        </p:txBody>
      </p:sp>
      <p:sp>
        <p:nvSpPr>
          <p:cNvPr id="11" name="Text Box 94"/>
          <p:cNvSpPr txBox="1">
            <a:spLocks noChangeArrowheads="1"/>
          </p:cNvSpPr>
          <p:nvPr/>
        </p:nvSpPr>
        <p:spPr bwMode="auto">
          <a:xfrm>
            <a:off x="9659596" y="6420613"/>
            <a:ext cx="2517933" cy="338554"/>
          </a:xfrm>
          <a:prstGeom prst="rect">
            <a:avLst/>
          </a:prstGeom>
          <a:noFill/>
          <a:ln w="9525" algn="ctr">
            <a:noFill/>
            <a:miter lim="800000"/>
            <a:headEnd/>
            <a:tailEnd/>
          </a:ln>
        </p:spPr>
        <p:txBody>
          <a:bodyPr wrap="none">
            <a:spAutoFit/>
          </a:bodyPr>
          <a:lstStyle/>
          <a:p>
            <a:pPr fontAlgn="auto">
              <a:spcBef>
                <a:spcPts val="0"/>
              </a:spcBef>
              <a:spcAft>
                <a:spcPts val="0"/>
              </a:spcAft>
            </a:pPr>
            <a:r>
              <a:rPr lang="en-US" sz="1600" dirty="0">
                <a:solidFill>
                  <a:prstClr val="black"/>
                </a:solidFill>
                <a:latin typeface="Calibri"/>
                <a:cs typeface="+mn-cs"/>
              </a:rPr>
              <a:t>Persaud D et al., NEJM 2013</a:t>
            </a:r>
          </a:p>
        </p:txBody>
      </p:sp>
      <p:sp>
        <p:nvSpPr>
          <p:cNvPr id="29" name="Rectangle 26"/>
          <p:cNvSpPr>
            <a:spLocks noChangeArrowheads="1"/>
          </p:cNvSpPr>
          <p:nvPr/>
        </p:nvSpPr>
        <p:spPr bwMode="auto">
          <a:xfrm>
            <a:off x="3065456" y="4774062"/>
            <a:ext cx="23403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a:t>
            </a:r>
            <a:endParaRPr lang="en-US" sz="2400" dirty="0">
              <a:solidFill>
                <a:prstClr val="black"/>
              </a:solidFill>
              <a:latin typeface="Times New Roman" pitchFamily="18" charset="0"/>
              <a:cs typeface="+mn-cs"/>
            </a:endParaRPr>
          </a:p>
        </p:txBody>
      </p:sp>
      <p:sp>
        <p:nvSpPr>
          <p:cNvPr id="30" name="Rectangle 27"/>
          <p:cNvSpPr>
            <a:spLocks noChangeArrowheads="1"/>
          </p:cNvSpPr>
          <p:nvPr/>
        </p:nvSpPr>
        <p:spPr bwMode="auto">
          <a:xfrm>
            <a:off x="2938456" y="4070203"/>
            <a:ext cx="35105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a:t>
            </a:r>
            <a:endParaRPr lang="en-US" sz="2400" dirty="0">
              <a:solidFill>
                <a:prstClr val="black"/>
              </a:solidFill>
              <a:latin typeface="Times New Roman" pitchFamily="18" charset="0"/>
              <a:cs typeface="+mn-cs"/>
            </a:endParaRPr>
          </a:p>
        </p:txBody>
      </p:sp>
      <p:sp>
        <p:nvSpPr>
          <p:cNvPr id="31" name="Rectangle 28"/>
          <p:cNvSpPr>
            <a:spLocks noChangeArrowheads="1"/>
          </p:cNvSpPr>
          <p:nvPr/>
        </p:nvSpPr>
        <p:spPr bwMode="auto">
          <a:xfrm>
            <a:off x="2806496" y="3380567"/>
            <a:ext cx="468077"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a:t>
            </a:r>
            <a:endParaRPr lang="en-US" sz="2400" dirty="0">
              <a:solidFill>
                <a:prstClr val="black"/>
              </a:solidFill>
              <a:latin typeface="Times New Roman" pitchFamily="18" charset="0"/>
              <a:cs typeface="+mn-cs"/>
            </a:endParaRPr>
          </a:p>
        </p:txBody>
      </p:sp>
      <p:sp>
        <p:nvSpPr>
          <p:cNvPr id="32" name="Rectangle 29"/>
          <p:cNvSpPr>
            <a:spLocks noChangeArrowheads="1"/>
          </p:cNvSpPr>
          <p:nvPr/>
        </p:nvSpPr>
        <p:spPr bwMode="auto">
          <a:xfrm>
            <a:off x="2614136" y="2676708"/>
            <a:ext cx="644407"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10,000</a:t>
            </a:r>
            <a:endParaRPr lang="en-US" sz="2400" dirty="0">
              <a:solidFill>
                <a:prstClr val="black"/>
              </a:solidFill>
              <a:latin typeface="Times New Roman" pitchFamily="18" charset="0"/>
              <a:cs typeface="+mn-cs"/>
            </a:endParaRPr>
          </a:p>
        </p:txBody>
      </p:sp>
      <p:sp>
        <p:nvSpPr>
          <p:cNvPr id="33" name="Rectangle 30"/>
          <p:cNvSpPr>
            <a:spLocks noChangeArrowheads="1"/>
          </p:cNvSpPr>
          <p:nvPr/>
        </p:nvSpPr>
        <p:spPr bwMode="auto">
          <a:xfrm>
            <a:off x="2485895" y="1975197"/>
            <a:ext cx="761427"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100,000</a:t>
            </a:r>
            <a:endParaRPr lang="en-US" sz="2400" dirty="0">
              <a:solidFill>
                <a:prstClr val="black"/>
              </a:solidFill>
              <a:latin typeface="Times New Roman" pitchFamily="18" charset="0"/>
              <a:cs typeface="+mn-cs"/>
            </a:endParaRPr>
          </a:p>
        </p:txBody>
      </p:sp>
      <p:sp>
        <p:nvSpPr>
          <p:cNvPr id="34" name="Rectangle 31"/>
          <p:cNvSpPr>
            <a:spLocks noChangeArrowheads="1"/>
          </p:cNvSpPr>
          <p:nvPr/>
        </p:nvSpPr>
        <p:spPr bwMode="auto">
          <a:xfrm>
            <a:off x="2357654" y="1271337"/>
            <a:ext cx="878446"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1,000000</a:t>
            </a:r>
            <a:endParaRPr lang="en-US" sz="2400" dirty="0">
              <a:solidFill>
                <a:prstClr val="black"/>
              </a:solidFill>
              <a:latin typeface="Times New Roman" pitchFamily="18" charset="0"/>
              <a:cs typeface="+mn-cs"/>
            </a:endParaRPr>
          </a:p>
        </p:txBody>
      </p:sp>
      <p:sp>
        <p:nvSpPr>
          <p:cNvPr id="35" name="Text Box 37"/>
          <p:cNvSpPr txBox="1">
            <a:spLocks noChangeArrowheads="1"/>
          </p:cNvSpPr>
          <p:nvPr/>
        </p:nvSpPr>
        <p:spPr bwMode="auto">
          <a:xfrm>
            <a:off x="5300380" y="5656719"/>
            <a:ext cx="2561599" cy="461665"/>
          </a:xfrm>
          <a:prstGeom prst="rect">
            <a:avLst/>
          </a:prstGeom>
          <a:noFill/>
          <a:ln w="9525">
            <a:noFill/>
            <a:miter lim="800000"/>
            <a:headEnd/>
            <a:tailEnd/>
          </a:ln>
        </p:spPr>
        <p:txBody>
          <a:bodyPr wrap="none">
            <a:spAutoFit/>
          </a:bodyPr>
          <a:lstStyle/>
          <a:p>
            <a:pPr eaLnBrk="0" fontAlgn="auto" hangingPunct="0">
              <a:spcBef>
                <a:spcPts val="0"/>
              </a:spcBef>
              <a:spcAft>
                <a:spcPts val="0"/>
              </a:spcAft>
            </a:pPr>
            <a:r>
              <a:rPr lang="en-US" sz="2400" b="1" dirty="0">
                <a:solidFill>
                  <a:prstClr val="black"/>
                </a:solidFill>
                <a:latin typeface="Calibri"/>
                <a:cs typeface="+mn-cs"/>
              </a:rPr>
              <a:t>Months after Birth</a:t>
            </a:r>
            <a:endParaRPr lang="en-US" sz="2400" dirty="0">
              <a:solidFill>
                <a:prstClr val="black"/>
              </a:solidFill>
              <a:latin typeface="Calibri"/>
              <a:cs typeface="+mn-cs"/>
            </a:endParaRPr>
          </a:p>
        </p:txBody>
      </p:sp>
      <p:sp>
        <p:nvSpPr>
          <p:cNvPr id="36" name="Text Box 36"/>
          <p:cNvSpPr txBox="1">
            <a:spLocks noChangeArrowheads="1"/>
          </p:cNvSpPr>
          <p:nvPr/>
        </p:nvSpPr>
        <p:spPr bwMode="auto">
          <a:xfrm rot="-5384842">
            <a:off x="976400" y="3301633"/>
            <a:ext cx="2258952" cy="83099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US" sz="2400" b="1" dirty="0">
                <a:solidFill>
                  <a:prstClr val="black"/>
                </a:solidFill>
                <a:latin typeface="Calibri"/>
                <a:cs typeface="+mn-cs"/>
              </a:rPr>
              <a:t>Plasma HIV RNA</a:t>
            </a:r>
          </a:p>
          <a:p>
            <a:pPr algn="ctr" eaLnBrk="0" fontAlgn="auto" hangingPunct="0">
              <a:spcBef>
                <a:spcPts val="0"/>
              </a:spcBef>
              <a:spcAft>
                <a:spcPts val="0"/>
              </a:spcAft>
            </a:pPr>
            <a:r>
              <a:rPr lang="en-US" sz="2400" b="1" dirty="0">
                <a:solidFill>
                  <a:prstClr val="black"/>
                </a:solidFill>
                <a:latin typeface="Calibri"/>
                <a:cs typeface="+mn-cs"/>
              </a:rPr>
              <a:t> (copies/ml)</a:t>
            </a:r>
            <a:endParaRPr lang="en-US" sz="2400" dirty="0">
              <a:solidFill>
                <a:prstClr val="black"/>
              </a:solidFill>
              <a:latin typeface="Calibri"/>
              <a:cs typeface="+mn-cs"/>
            </a:endParaRPr>
          </a:p>
        </p:txBody>
      </p:sp>
      <p:sp>
        <p:nvSpPr>
          <p:cNvPr id="56" name="Rectangle 24"/>
          <p:cNvSpPr>
            <a:spLocks noChangeArrowheads="1"/>
          </p:cNvSpPr>
          <p:nvPr/>
        </p:nvSpPr>
        <p:spPr bwMode="auto">
          <a:xfrm>
            <a:off x="3433454" y="5301209"/>
            <a:ext cx="117020"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0</a:t>
            </a:r>
            <a:endParaRPr lang="en-US" sz="2400" dirty="0">
              <a:solidFill>
                <a:prstClr val="black"/>
              </a:solidFill>
              <a:latin typeface="Times New Roman" pitchFamily="18" charset="0"/>
              <a:cs typeface="+mn-cs"/>
            </a:endParaRPr>
          </a:p>
        </p:txBody>
      </p:sp>
      <p:sp>
        <p:nvSpPr>
          <p:cNvPr id="57" name="Rectangle 24"/>
          <p:cNvSpPr>
            <a:spLocks noChangeArrowheads="1"/>
          </p:cNvSpPr>
          <p:nvPr/>
        </p:nvSpPr>
        <p:spPr bwMode="auto">
          <a:xfrm>
            <a:off x="7279680" y="5301209"/>
            <a:ext cx="23403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30</a:t>
            </a:r>
            <a:endParaRPr lang="en-US" sz="2400" dirty="0">
              <a:solidFill>
                <a:prstClr val="black"/>
              </a:solidFill>
              <a:latin typeface="Times New Roman" pitchFamily="18" charset="0"/>
              <a:cs typeface="+mn-cs"/>
            </a:endParaRPr>
          </a:p>
        </p:txBody>
      </p:sp>
      <p:sp>
        <p:nvSpPr>
          <p:cNvPr id="58" name="Rectangle 24"/>
          <p:cNvSpPr>
            <a:spLocks noChangeArrowheads="1"/>
          </p:cNvSpPr>
          <p:nvPr/>
        </p:nvSpPr>
        <p:spPr bwMode="auto">
          <a:xfrm>
            <a:off x="4655840" y="5301209"/>
            <a:ext cx="23403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10</a:t>
            </a:r>
            <a:endParaRPr lang="en-US" sz="2400" dirty="0">
              <a:solidFill>
                <a:prstClr val="black"/>
              </a:solidFill>
              <a:latin typeface="Times New Roman" pitchFamily="18" charset="0"/>
              <a:cs typeface="+mn-cs"/>
            </a:endParaRPr>
          </a:p>
        </p:txBody>
      </p:sp>
      <p:sp>
        <p:nvSpPr>
          <p:cNvPr id="60" name="Rectangle 24"/>
          <p:cNvSpPr>
            <a:spLocks noChangeArrowheads="1"/>
          </p:cNvSpPr>
          <p:nvPr/>
        </p:nvSpPr>
        <p:spPr bwMode="auto">
          <a:xfrm>
            <a:off x="5951984" y="5301209"/>
            <a:ext cx="23403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20</a:t>
            </a:r>
            <a:endParaRPr lang="en-US" sz="2400" dirty="0">
              <a:solidFill>
                <a:prstClr val="black"/>
              </a:solidFill>
              <a:latin typeface="Times New Roman" pitchFamily="18" charset="0"/>
              <a:cs typeface="+mn-cs"/>
            </a:endParaRPr>
          </a:p>
        </p:txBody>
      </p:sp>
      <p:cxnSp>
        <p:nvCxnSpPr>
          <p:cNvPr id="116" name="Straight Connector 115"/>
          <p:cNvCxnSpPr/>
          <p:nvPr/>
        </p:nvCxnSpPr>
        <p:spPr bwMode="auto">
          <a:xfrm rot="5400000">
            <a:off x="3436339" y="1343962"/>
            <a:ext cx="0" cy="134745"/>
          </a:xfrm>
          <a:prstGeom prst="line">
            <a:avLst/>
          </a:prstGeom>
          <a:noFill/>
          <a:ln w="28575"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rot="5400000">
            <a:off x="3436339" y="2049630"/>
            <a:ext cx="0" cy="134745"/>
          </a:xfrm>
          <a:prstGeom prst="line">
            <a:avLst/>
          </a:prstGeom>
          <a:noFill/>
          <a:ln w="28575"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rot="5400000">
            <a:off x="3436339" y="2755298"/>
            <a:ext cx="0" cy="134745"/>
          </a:xfrm>
          <a:prstGeom prst="line">
            <a:avLst/>
          </a:prstGeom>
          <a:noFill/>
          <a:ln w="2857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rot="5400000">
            <a:off x="3436339" y="3460964"/>
            <a:ext cx="0" cy="134745"/>
          </a:xfrm>
          <a:prstGeom prst="line">
            <a:avLst/>
          </a:prstGeom>
          <a:noFill/>
          <a:ln w="28575"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rot="5400000">
            <a:off x="3436339" y="4166632"/>
            <a:ext cx="0" cy="134745"/>
          </a:xfrm>
          <a:prstGeom prst="line">
            <a:avLst/>
          </a:prstGeom>
          <a:noFill/>
          <a:ln w="2857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rot="5400000">
            <a:off x="3436339" y="4872299"/>
            <a:ext cx="0" cy="134745"/>
          </a:xfrm>
          <a:prstGeom prst="line">
            <a:avLst/>
          </a:prstGeom>
          <a:noFill/>
          <a:ln w="28575" cap="flat" cmpd="sng" algn="ctr">
            <a:solidFill>
              <a:schemeClr val="tx1"/>
            </a:solidFill>
            <a:prstDash val="solid"/>
            <a:round/>
            <a:headEnd type="none" w="med" len="med"/>
            <a:tailEnd type="none" w="med" len="med"/>
          </a:ln>
          <a:effectLst/>
        </p:spPr>
      </p:cxnSp>
      <p:sp>
        <p:nvSpPr>
          <p:cNvPr id="129" name="Rectangle 24"/>
          <p:cNvSpPr>
            <a:spLocks noChangeArrowheads="1"/>
          </p:cNvSpPr>
          <p:nvPr/>
        </p:nvSpPr>
        <p:spPr bwMode="auto">
          <a:xfrm>
            <a:off x="8616280" y="5301209"/>
            <a:ext cx="23403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40</a:t>
            </a:r>
            <a:endParaRPr lang="en-US" sz="2400" dirty="0">
              <a:solidFill>
                <a:prstClr val="black"/>
              </a:solidFill>
              <a:latin typeface="Times New Roman" pitchFamily="18" charset="0"/>
              <a:cs typeface="+mn-cs"/>
            </a:endParaRPr>
          </a:p>
        </p:txBody>
      </p:sp>
      <p:sp>
        <p:nvSpPr>
          <p:cNvPr id="130" name="Rectangle 24"/>
          <p:cNvSpPr>
            <a:spLocks noChangeArrowheads="1"/>
          </p:cNvSpPr>
          <p:nvPr/>
        </p:nvSpPr>
        <p:spPr bwMode="auto">
          <a:xfrm>
            <a:off x="9871968" y="5301209"/>
            <a:ext cx="234038" cy="276999"/>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pPr>
            <a:r>
              <a:rPr lang="en-US" b="1" dirty="0">
                <a:solidFill>
                  <a:prstClr val="black"/>
                </a:solidFill>
                <a:latin typeface="Calibri"/>
                <a:cs typeface="+mn-cs"/>
              </a:rPr>
              <a:t>50</a:t>
            </a:r>
            <a:endParaRPr lang="en-US" sz="2400" dirty="0">
              <a:solidFill>
                <a:prstClr val="black"/>
              </a:solidFill>
              <a:latin typeface="Times New Roman" pitchFamily="18" charset="0"/>
              <a:cs typeface="+mn-cs"/>
            </a:endParaRPr>
          </a:p>
        </p:txBody>
      </p:sp>
      <p:cxnSp>
        <p:nvCxnSpPr>
          <p:cNvPr id="124" name="Straight Connector 123"/>
          <p:cNvCxnSpPr/>
          <p:nvPr/>
        </p:nvCxnSpPr>
        <p:spPr bwMode="auto">
          <a:xfrm>
            <a:off x="6107486" y="51620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6760536" y="51620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a:off x="7413585" y="5162076"/>
            <a:ext cx="0" cy="144016"/>
          </a:xfrm>
          <a:prstGeom prst="line">
            <a:avLst/>
          </a:prstGeom>
          <a:noFill/>
          <a:ln w="28575" cap="flat" cmpd="sng" algn="ctr">
            <a:solidFill>
              <a:schemeClr val="tx1"/>
            </a:solidFill>
            <a:prstDash val="solid"/>
            <a:round/>
            <a:headEnd type="none" w="med" len="med"/>
            <a:tailEnd type="none" w="med" len="med"/>
          </a:ln>
          <a:effectLst/>
        </p:spPr>
      </p:cxnSp>
      <p:grpSp>
        <p:nvGrpSpPr>
          <p:cNvPr id="101" name="Group 100"/>
          <p:cNvGrpSpPr/>
          <p:nvPr/>
        </p:nvGrpSpPr>
        <p:grpSpPr>
          <a:xfrm>
            <a:off x="3518212" y="1913452"/>
            <a:ext cx="2339921" cy="621529"/>
            <a:chOff x="2031638" y="1913451"/>
            <a:chExt cx="3943860" cy="621529"/>
          </a:xfrm>
        </p:grpSpPr>
        <p:sp>
          <p:nvSpPr>
            <p:cNvPr id="160" name="Rectangle 159"/>
            <p:cNvSpPr/>
            <p:nvPr/>
          </p:nvSpPr>
          <p:spPr bwMode="auto">
            <a:xfrm>
              <a:off x="2031638" y="2313641"/>
              <a:ext cx="46381" cy="174928"/>
            </a:xfrm>
            <a:prstGeom prst="rect">
              <a:avLst/>
            </a:prstGeom>
            <a:solidFill>
              <a:srgbClr val="FF33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a:solidFill>
                  <a:prstClr val="black"/>
                </a:solidFill>
                <a:latin typeface="Arial" pitchFamily="34" charset="0"/>
                <a:cs typeface="+mn-cs"/>
              </a:endParaRPr>
            </a:p>
          </p:txBody>
        </p:sp>
        <p:grpSp>
          <p:nvGrpSpPr>
            <p:cNvPr id="100" name="Group 99"/>
            <p:cNvGrpSpPr/>
            <p:nvPr/>
          </p:nvGrpSpPr>
          <p:grpSpPr>
            <a:xfrm>
              <a:off x="2031638" y="1913451"/>
              <a:ext cx="3943860" cy="575118"/>
              <a:chOff x="2031638" y="1913451"/>
              <a:chExt cx="3846638" cy="575118"/>
            </a:xfrm>
          </p:grpSpPr>
          <p:sp>
            <p:nvSpPr>
              <p:cNvPr id="22" name="Rectangle 21"/>
              <p:cNvSpPr/>
              <p:nvPr/>
            </p:nvSpPr>
            <p:spPr bwMode="auto">
              <a:xfrm>
                <a:off x="2057882" y="2313641"/>
                <a:ext cx="3820394" cy="174928"/>
              </a:xfrm>
              <a:prstGeom prst="rect">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a:solidFill>
                    <a:prstClr val="black"/>
                  </a:solidFill>
                  <a:latin typeface="Arial" pitchFamily="34" charset="0"/>
                  <a:cs typeface="+mn-cs"/>
                </a:endParaRPr>
              </a:p>
            </p:txBody>
          </p:sp>
          <p:grpSp>
            <p:nvGrpSpPr>
              <p:cNvPr id="19" name="Group 18"/>
              <p:cNvGrpSpPr/>
              <p:nvPr/>
            </p:nvGrpSpPr>
            <p:grpSpPr>
              <a:xfrm>
                <a:off x="2031638" y="1913451"/>
                <a:ext cx="3846637" cy="276999"/>
                <a:chOff x="2035534" y="2806810"/>
                <a:chExt cx="2464904" cy="276999"/>
              </a:xfrm>
            </p:grpSpPr>
            <p:sp>
              <p:nvSpPr>
                <p:cNvPr id="26" name="Rectangle 25"/>
                <p:cNvSpPr/>
                <p:nvPr/>
              </p:nvSpPr>
              <p:spPr bwMode="auto">
                <a:xfrm>
                  <a:off x="2035534" y="2862470"/>
                  <a:ext cx="2464904" cy="17492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a:solidFill>
                      <a:prstClr val="black"/>
                    </a:solidFill>
                    <a:latin typeface="Arial" pitchFamily="34" charset="0"/>
                    <a:cs typeface="+mn-cs"/>
                  </a:endParaRPr>
                </a:p>
              </p:txBody>
            </p:sp>
            <p:sp>
              <p:nvSpPr>
                <p:cNvPr id="27" name="TextBox 26"/>
                <p:cNvSpPr txBox="1"/>
                <p:nvPr/>
              </p:nvSpPr>
              <p:spPr>
                <a:xfrm>
                  <a:off x="2968511" y="2806810"/>
                  <a:ext cx="751362"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a:cs typeface="+mn-cs"/>
                    </a:rPr>
                    <a:t>AZT</a:t>
                  </a:r>
                </a:p>
              </p:txBody>
            </p:sp>
          </p:grpSp>
          <p:grpSp>
            <p:nvGrpSpPr>
              <p:cNvPr id="20" name="Group 19"/>
              <p:cNvGrpSpPr/>
              <p:nvPr/>
            </p:nvGrpSpPr>
            <p:grpSpPr>
              <a:xfrm>
                <a:off x="2031638" y="2081740"/>
                <a:ext cx="3846637" cy="276999"/>
                <a:chOff x="2035534" y="2806810"/>
                <a:chExt cx="2464904" cy="276999"/>
              </a:xfrm>
            </p:grpSpPr>
            <p:sp>
              <p:nvSpPr>
                <p:cNvPr id="24" name="Rectangle 23"/>
                <p:cNvSpPr/>
                <p:nvPr/>
              </p:nvSpPr>
              <p:spPr bwMode="auto">
                <a:xfrm>
                  <a:off x="2035534" y="2862470"/>
                  <a:ext cx="2464904" cy="174928"/>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a:solidFill>
                      <a:prstClr val="black"/>
                    </a:solidFill>
                    <a:latin typeface="Arial" pitchFamily="34" charset="0"/>
                    <a:cs typeface="+mn-cs"/>
                  </a:endParaRPr>
                </a:p>
              </p:txBody>
            </p:sp>
            <p:sp>
              <p:nvSpPr>
                <p:cNvPr id="25" name="TextBox 24"/>
                <p:cNvSpPr txBox="1"/>
                <p:nvPr/>
              </p:nvSpPr>
              <p:spPr>
                <a:xfrm>
                  <a:off x="3006438" y="2806810"/>
                  <a:ext cx="675508" cy="276999"/>
                </a:xfrm>
                <a:prstGeom prst="rect">
                  <a:avLst/>
                </a:prstGeom>
                <a:noFill/>
                <a:ln>
                  <a:noFill/>
                </a:ln>
              </p:spPr>
              <p:txBody>
                <a:bodyPr wrap="square" rtlCol="0">
                  <a:spAutoFit/>
                </a:bodyPr>
                <a:lstStyle/>
                <a:p>
                  <a:pPr algn="ctr" fontAlgn="auto">
                    <a:spcBef>
                      <a:spcPts val="0"/>
                    </a:spcBef>
                    <a:spcAft>
                      <a:spcPts val="0"/>
                    </a:spcAft>
                  </a:pPr>
                  <a:r>
                    <a:rPr lang="en-US" sz="1200" dirty="0">
                      <a:solidFill>
                        <a:prstClr val="black"/>
                      </a:solidFill>
                      <a:latin typeface="Calibri"/>
                      <a:cs typeface="+mn-cs"/>
                    </a:rPr>
                    <a:t>3TC</a:t>
                  </a:r>
                </a:p>
              </p:txBody>
            </p:sp>
          </p:grpSp>
        </p:grpSp>
        <p:sp>
          <p:nvSpPr>
            <p:cNvPr id="23" name="TextBox 22"/>
            <p:cNvSpPr txBox="1"/>
            <p:nvPr/>
          </p:nvSpPr>
          <p:spPr>
            <a:xfrm>
              <a:off x="3452350" y="2257981"/>
              <a:ext cx="1346294"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a:cs typeface="+mn-cs"/>
                </a:rPr>
                <a:t>LPV/r</a:t>
              </a:r>
            </a:p>
          </p:txBody>
        </p:sp>
      </p:grpSp>
      <p:cxnSp>
        <p:nvCxnSpPr>
          <p:cNvPr id="47" name="Straight Connector 46"/>
          <p:cNvCxnSpPr/>
          <p:nvPr/>
        </p:nvCxnSpPr>
        <p:spPr bwMode="auto">
          <a:xfrm>
            <a:off x="3487325" y="5162076"/>
            <a:ext cx="0" cy="144016"/>
          </a:xfrm>
          <a:prstGeom prst="line">
            <a:avLst/>
          </a:prstGeom>
          <a:noFill/>
          <a:ln w="381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4140375" y="51620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4793425" y="51620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5446474" y="5162076"/>
            <a:ext cx="0" cy="144016"/>
          </a:xfrm>
          <a:prstGeom prst="line">
            <a:avLst/>
          </a:prstGeom>
          <a:noFill/>
          <a:ln w="28575" cap="flat" cmpd="sng" algn="ctr">
            <a:solidFill>
              <a:schemeClr val="tx1"/>
            </a:solidFill>
            <a:prstDash val="solid"/>
            <a:round/>
            <a:headEnd type="none" w="med" len="med"/>
            <a:tailEnd type="none" w="med" len="med"/>
          </a:ln>
          <a:effectLst/>
        </p:spPr>
      </p:cxnSp>
      <p:grpSp>
        <p:nvGrpSpPr>
          <p:cNvPr id="43" name="Group 42"/>
          <p:cNvGrpSpPr/>
          <p:nvPr/>
        </p:nvGrpSpPr>
        <p:grpSpPr>
          <a:xfrm>
            <a:off x="4941561" y="1283204"/>
            <a:ext cx="1818254" cy="3257257"/>
            <a:chOff x="3417561" y="1283203"/>
            <a:chExt cx="1818254" cy="3257257"/>
          </a:xfrm>
        </p:grpSpPr>
        <p:sp>
          <p:nvSpPr>
            <p:cNvPr id="102" name="Text Box 37"/>
            <p:cNvSpPr txBox="1">
              <a:spLocks noChangeArrowheads="1"/>
            </p:cNvSpPr>
            <p:nvPr/>
          </p:nvSpPr>
          <p:spPr bwMode="auto">
            <a:xfrm>
              <a:off x="3417561" y="1283203"/>
              <a:ext cx="1818254" cy="36933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US" dirty="0">
                  <a:solidFill>
                    <a:prstClr val="black"/>
                  </a:solidFill>
                  <a:latin typeface="Calibri"/>
                  <a:cs typeface="+mn-cs"/>
                </a:rPr>
                <a:t>ART discontinued</a:t>
              </a:r>
            </a:p>
          </p:txBody>
        </p:sp>
        <p:cxnSp>
          <p:nvCxnSpPr>
            <p:cNvPr id="103" name="Straight Arrow Connector 102"/>
            <p:cNvCxnSpPr/>
            <p:nvPr/>
          </p:nvCxnSpPr>
          <p:spPr bwMode="auto">
            <a:xfrm flipH="1">
              <a:off x="4336269" y="1722474"/>
              <a:ext cx="1" cy="2817986"/>
            </a:xfrm>
            <a:prstGeom prst="straightConnector1">
              <a:avLst/>
            </a:prstGeom>
            <a:noFill/>
            <a:ln w="9525" cap="flat" cmpd="sng" algn="ctr">
              <a:solidFill>
                <a:schemeClr val="tx1"/>
              </a:solidFill>
              <a:prstDash val="solid"/>
              <a:round/>
              <a:headEnd type="none" w="med" len="med"/>
              <a:tailEnd type="triangle" w="med" len="med"/>
            </a:ln>
            <a:effectLst/>
          </p:spPr>
        </p:cxnSp>
      </p:grpSp>
      <p:sp>
        <p:nvSpPr>
          <p:cNvPr id="38" name="Line 7"/>
          <p:cNvSpPr>
            <a:spLocks noChangeShapeType="1"/>
          </p:cNvSpPr>
          <p:nvPr/>
        </p:nvSpPr>
        <p:spPr bwMode="auto">
          <a:xfrm>
            <a:off x="3487325" y="1365664"/>
            <a:ext cx="330" cy="3872453"/>
          </a:xfrm>
          <a:prstGeom prst="line">
            <a:avLst/>
          </a:prstGeom>
          <a:noFill/>
          <a:ln w="38100">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37" name="Line 17"/>
          <p:cNvSpPr>
            <a:spLocks noChangeShapeType="1"/>
          </p:cNvSpPr>
          <p:nvPr/>
        </p:nvSpPr>
        <p:spPr bwMode="auto">
          <a:xfrm flipV="1">
            <a:off x="3484670" y="5157193"/>
            <a:ext cx="6859803" cy="10746"/>
          </a:xfrm>
          <a:prstGeom prst="line">
            <a:avLst/>
          </a:prstGeom>
          <a:noFill/>
          <a:ln w="2857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07" name="Rectangle 90"/>
          <p:cNvSpPr>
            <a:spLocks noChangeArrowheads="1"/>
          </p:cNvSpPr>
          <p:nvPr/>
        </p:nvSpPr>
        <p:spPr bwMode="auto">
          <a:xfrm>
            <a:off x="6722068" y="1928152"/>
            <a:ext cx="123825" cy="123825"/>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08" name="TextBox 107"/>
          <p:cNvSpPr txBox="1"/>
          <p:nvPr/>
        </p:nvSpPr>
        <p:spPr>
          <a:xfrm>
            <a:off x="6861721" y="1844824"/>
            <a:ext cx="1109599" cy="523220"/>
          </a:xfrm>
          <a:prstGeom prst="rect">
            <a:avLst/>
          </a:prstGeom>
          <a:noFill/>
        </p:spPr>
        <p:txBody>
          <a:bodyPr wrap="none" rtlCol="0">
            <a:spAutoFit/>
          </a:bodyPr>
          <a:lstStyle/>
          <a:p>
            <a:pPr fontAlgn="auto">
              <a:spcBef>
                <a:spcPts val="0"/>
              </a:spcBef>
              <a:spcAft>
                <a:spcPts val="0"/>
              </a:spcAft>
            </a:pPr>
            <a:r>
              <a:rPr lang="en-US" sz="1400" dirty="0">
                <a:solidFill>
                  <a:prstClr val="black"/>
                </a:solidFill>
                <a:latin typeface="Calibri"/>
                <a:cs typeface="+mn-cs"/>
              </a:rPr>
              <a:t>Below limit</a:t>
            </a:r>
          </a:p>
          <a:p>
            <a:pPr fontAlgn="auto">
              <a:spcBef>
                <a:spcPts val="0"/>
              </a:spcBef>
              <a:spcAft>
                <a:spcPts val="0"/>
              </a:spcAft>
            </a:pPr>
            <a:r>
              <a:rPr lang="en-US" sz="1400" dirty="0">
                <a:solidFill>
                  <a:prstClr val="black"/>
                </a:solidFill>
                <a:latin typeface="Calibri"/>
                <a:cs typeface="+mn-cs"/>
              </a:rPr>
              <a:t>of detection</a:t>
            </a:r>
          </a:p>
        </p:txBody>
      </p:sp>
      <p:grpSp>
        <p:nvGrpSpPr>
          <p:cNvPr id="6" name="Group 5"/>
          <p:cNvGrpSpPr/>
          <p:nvPr/>
        </p:nvGrpSpPr>
        <p:grpSpPr>
          <a:xfrm>
            <a:off x="6760536" y="5162076"/>
            <a:ext cx="3273210" cy="144016"/>
            <a:chOff x="2768775" y="5314476"/>
            <a:chExt cx="3273210" cy="144016"/>
          </a:xfrm>
        </p:grpSpPr>
        <p:cxnSp>
          <p:nvCxnSpPr>
            <p:cNvPr id="90" name="Straight Connector 89"/>
            <p:cNvCxnSpPr/>
            <p:nvPr/>
          </p:nvCxnSpPr>
          <p:spPr bwMode="auto">
            <a:xfrm>
              <a:off x="4735886" y="53144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a:off x="5388936" y="53144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6041985" y="53144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a:off x="2768775" y="53144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3421825" y="5314476"/>
              <a:ext cx="0" cy="144016"/>
            </a:xfrm>
            <a:prstGeom prst="line">
              <a:avLst/>
            </a:prstGeom>
            <a:noFill/>
            <a:ln w="28575"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a:off x="4074874" y="5314476"/>
              <a:ext cx="0" cy="144016"/>
            </a:xfrm>
            <a:prstGeom prst="line">
              <a:avLst/>
            </a:prstGeom>
            <a:noFill/>
            <a:ln w="28575" cap="flat" cmpd="sng" algn="ctr">
              <a:solidFill>
                <a:schemeClr val="tx1"/>
              </a:solidFill>
              <a:prstDash val="solid"/>
              <a:round/>
              <a:headEnd type="none" w="med" len="med"/>
              <a:tailEnd type="none" w="med" len="med"/>
            </a:ln>
            <a:effectLst/>
          </p:spPr>
        </p:cxnSp>
      </p:grpSp>
      <p:grpSp>
        <p:nvGrpSpPr>
          <p:cNvPr id="42" name="Group 41"/>
          <p:cNvGrpSpPr/>
          <p:nvPr/>
        </p:nvGrpSpPr>
        <p:grpSpPr>
          <a:xfrm>
            <a:off x="3509973" y="2639101"/>
            <a:ext cx="5946156" cy="2155902"/>
            <a:chOff x="1985973" y="2639101"/>
            <a:chExt cx="5946156" cy="2155902"/>
          </a:xfrm>
        </p:grpSpPr>
        <p:cxnSp>
          <p:nvCxnSpPr>
            <p:cNvPr id="167" name="Straight Connector 166"/>
            <p:cNvCxnSpPr/>
            <p:nvPr/>
          </p:nvCxnSpPr>
          <p:spPr bwMode="auto">
            <a:xfrm flipV="1">
              <a:off x="2060348" y="4384884"/>
              <a:ext cx="429666" cy="92866"/>
            </a:xfrm>
            <a:prstGeom prst="line">
              <a:avLst/>
            </a:prstGeom>
            <a:solidFill>
              <a:srgbClr val="003366"/>
            </a:solidFill>
            <a:ln w="28575" cap="flat" cmpd="sng" algn="ctr">
              <a:solidFill>
                <a:srgbClr val="FF0000"/>
              </a:solidFill>
              <a:prstDash val="solid"/>
              <a:round/>
              <a:headEnd type="none" w="med" len="med"/>
              <a:tailEnd type="none" w="med" len="med"/>
            </a:ln>
            <a:effectLst/>
          </p:spPr>
        </p:cxnSp>
        <p:sp>
          <p:nvSpPr>
            <p:cNvPr id="135" name="Rectangle 90"/>
            <p:cNvSpPr>
              <a:spLocks noChangeArrowheads="1"/>
            </p:cNvSpPr>
            <p:nvPr/>
          </p:nvSpPr>
          <p:spPr bwMode="auto">
            <a:xfrm>
              <a:off x="2120750" y="4384884"/>
              <a:ext cx="146254" cy="149890"/>
            </a:xfrm>
            <a:prstGeom prst="rect">
              <a:avLst/>
            </a:prstGeom>
            <a:solidFill>
              <a:srgbClr val="003366"/>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37" name="Rectangle 90"/>
            <p:cNvSpPr>
              <a:spLocks noChangeArrowheads="1"/>
            </p:cNvSpPr>
            <p:nvPr/>
          </p:nvSpPr>
          <p:spPr bwMode="auto">
            <a:xfrm>
              <a:off x="2316945" y="4384884"/>
              <a:ext cx="146254" cy="149890"/>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cxnSp>
          <p:nvCxnSpPr>
            <p:cNvPr id="93" name="Straight Connector 92"/>
            <p:cNvCxnSpPr/>
            <p:nvPr/>
          </p:nvCxnSpPr>
          <p:spPr bwMode="auto">
            <a:xfrm>
              <a:off x="2069344" y="3747974"/>
              <a:ext cx="22712" cy="267776"/>
            </a:xfrm>
            <a:prstGeom prst="line">
              <a:avLst/>
            </a:prstGeom>
            <a:noFill/>
            <a:ln w="28575" cap="flat" cmpd="sng" algn="ctr">
              <a:solidFill>
                <a:srgbClr val="FF0000"/>
              </a:solidFill>
              <a:prstDash val="solid"/>
              <a:round/>
              <a:headEnd type="none" w="med" len="med"/>
              <a:tailEnd type="none" w="med" len="med"/>
            </a:ln>
            <a:effectLst/>
          </p:spPr>
        </p:cxnSp>
        <p:cxnSp>
          <p:nvCxnSpPr>
            <p:cNvPr id="113" name="Straight Connector 112"/>
            <p:cNvCxnSpPr/>
            <p:nvPr/>
          </p:nvCxnSpPr>
          <p:spPr bwMode="auto">
            <a:xfrm flipV="1">
              <a:off x="2622855" y="4725144"/>
              <a:ext cx="5261513" cy="6096"/>
            </a:xfrm>
            <a:prstGeom prst="line">
              <a:avLst/>
            </a:prstGeom>
            <a:solidFill>
              <a:srgbClr val="003366"/>
            </a:solidFill>
            <a:ln w="28575" cap="flat" cmpd="sng" algn="ctr">
              <a:solidFill>
                <a:srgbClr val="FF0000"/>
              </a:solidFill>
              <a:prstDash val="solid"/>
              <a:round/>
              <a:headEnd type="none" w="med" len="med"/>
              <a:tailEnd type="none" w="med" len="med"/>
            </a:ln>
            <a:effectLst/>
          </p:spPr>
        </p:cxnSp>
        <p:cxnSp>
          <p:nvCxnSpPr>
            <p:cNvPr id="114" name="Straight Connector 113"/>
            <p:cNvCxnSpPr>
              <a:stCxn id="127" idx="2"/>
            </p:cNvCxnSpPr>
            <p:nvPr/>
          </p:nvCxnSpPr>
          <p:spPr bwMode="auto">
            <a:xfrm flipH="1" flipV="1">
              <a:off x="2445174" y="4456069"/>
              <a:ext cx="171794" cy="338934"/>
            </a:xfrm>
            <a:prstGeom prst="line">
              <a:avLst/>
            </a:prstGeom>
            <a:solidFill>
              <a:srgbClr val="003366"/>
            </a:solidFill>
            <a:ln w="28575" cap="flat" cmpd="sng" algn="ctr">
              <a:solidFill>
                <a:srgbClr val="FF0000"/>
              </a:solidFill>
              <a:prstDash val="sysDash"/>
              <a:round/>
              <a:headEnd type="none" w="med" len="med"/>
              <a:tailEnd type="none" w="med" len="med"/>
            </a:ln>
            <a:effectLst/>
          </p:spPr>
        </p:cxnSp>
        <p:sp>
          <p:nvSpPr>
            <p:cNvPr id="115" name="Rectangle 90"/>
            <p:cNvSpPr>
              <a:spLocks noChangeArrowheads="1"/>
            </p:cNvSpPr>
            <p:nvPr/>
          </p:nvSpPr>
          <p:spPr bwMode="auto">
            <a:xfrm>
              <a:off x="2190697" y="4384884"/>
              <a:ext cx="146254" cy="149890"/>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2" name="Rectangle 90"/>
            <p:cNvSpPr>
              <a:spLocks noChangeArrowheads="1"/>
            </p:cNvSpPr>
            <p:nvPr/>
          </p:nvSpPr>
          <p:spPr bwMode="auto">
            <a:xfrm>
              <a:off x="2416887" y="4384884"/>
              <a:ext cx="146254" cy="149890"/>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7" name="Rectangle 90"/>
            <p:cNvSpPr>
              <a:spLocks noChangeArrowheads="1"/>
            </p:cNvSpPr>
            <p:nvPr/>
          </p:nvSpPr>
          <p:spPr bwMode="auto">
            <a:xfrm>
              <a:off x="2547895"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28" name="Rectangle 90"/>
            <p:cNvSpPr>
              <a:spLocks noChangeArrowheads="1"/>
            </p:cNvSpPr>
            <p:nvPr/>
          </p:nvSpPr>
          <p:spPr bwMode="auto">
            <a:xfrm>
              <a:off x="2677555"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49" name="Rectangle 90"/>
            <p:cNvSpPr>
              <a:spLocks noChangeArrowheads="1"/>
            </p:cNvSpPr>
            <p:nvPr/>
          </p:nvSpPr>
          <p:spPr bwMode="auto">
            <a:xfrm>
              <a:off x="2839628"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52" name="Rectangle 90"/>
            <p:cNvSpPr>
              <a:spLocks noChangeArrowheads="1"/>
            </p:cNvSpPr>
            <p:nvPr/>
          </p:nvSpPr>
          <p:spPr bwMode="auto">
            <a:xfrm>
              <a:off x="2991466"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53" name="Rectangle 90"/>
            <p:cNvSpPr>
              <a:spLocks noChangeArrowheads="1"/>
            </p:cNvSpPr>
            <p:nvPr/>
          </p:nvSpPr>
          <p:spPr bwMode="auto">
            <a:xfrm>
              <a:off x="3184249"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54" name="Rectangle 90"/>
            <p:cNvSpPr>
              <a:spLocks noChangeArrowheads="1"/>
            </p:cNvSpPr>
            <p:nvPr/>
          </p:nvSpPr>
          <p:spPr bwMode="auto">
            <a:xfrm>
              <a:off x="3479392"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56" name="Rectangle 90"/>
            <p:cNvSpPr>
              <a:spLocks noChangeArrowheads="1"/>
            </p:cNvSpPr>
            <p:nvPr/>
          </p:nvSpPr>
          <p:spPr bwMode="auto">
            <a:xfrm>
              <a:off x="3849604"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57" name="Rectangle 90"/>
            <p:cNvSpPr>
              <a:spLocks noChangeArrowheads="1"/>
            </p:cNvSpPr>
            <p:nvPr/>
          </p:nvSpPr>
          <p:spPr bwMode="auto">
            <a:xfrm>
              <a:off x="4359709"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58" name="Rectangle 90"/>
            <p:cNvSpPr>
              <a:spLocks noChangeArrowheads="1"/>
            </p:cNvSpPr>
            <p:nvPr/>
          </p:nvSpPr>
          <p:spPr bwMode="auto">
            <a:xfrm>
              <a:off x="4946586"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59" name="Rectangle 90"/>
            <p:cNvSpPr>
              <a:spLocks noChangeArrowheads="1"/>
            </p:cNvSpPr>
            <p:nvPr/>
          </p:nvSpPr>
          <p:spPr bwMode="auto">
            <a:xfrm>
              <a:off x="5599999"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61" name="Rectangle 90"/>
            <p:cNvSpPr>
              <a:spLocks noChangeArrowheads="1"/>
            </p:cNvSpPr>
            <p:nvPr/>
          </p:nvSpPr>
          <p:spPr bwMode="auto">
            <a:xfrm>
              <a:off x="5410629"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62" name="Rectangle 90"/>
            <p:cNvSpPr>
              <a:spLocks noChangeArrowheads="1"/>
            </p:cNvSpPr>
            <p:nvPr/>
          </p:nvSpPr>
          <p:spPr bwMode="auto">
            <a:xfrm>
              <a:off x="5076245"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cxnSp>
          <p:nvCxnSpPr>
            <p:cNvPr id="163" name="Straight Connector 162"/>
            <p:cNvCxnSpPr>
              <a:endCxn id="169" idx="2"/>
            </p:cNvCxnSpPr>
            <p:nvPr/>
          </p:nvCxnSpPr>
          <p:spPr bwMode="auto">
            <a:xfrm>
              <a:off x="2081335" y="3963281"/>
              <a:ext cx="63067" cy="571493"/>
            </a:xfrm>
            <a:prstGeom prst="line">
              <a:avLst/>
            </a:prstGeom>
            <a:noFill/>
            <a:ln w="28575" cap="flat" cmpd="sng" algn="ctr">
              <a:solidFill>
                <a:srgbClr val="FF0000"/>
              </a:solidFill>
              <a:prstDash val="solid"/>
              <a:round/>
              <a:headEnd type="none" w="med" len="med"/>
              <a:tailEnd type="none" w="med" len="med"/>
            </a:ln>
            <a:effectLst/>
          </p:spPr>
        </p:cxnSp>
        <p:sp>
          <p:nvSpPr>
            <p:cNvPr id="169" name="Rectangle 90"/>
            <p:cNvSpPr>
              <a:spLocks noChangeArrowheads="1"/>
            </p:cNvSpPr>
            <p:nvPr/>
          </p:nvSpPr>
          <p:spPr bwMode="auto">
            <a:xfrm>
              <a:off x="2071275" y="4384884"/>
              <a:ext cx="146254" cy="149890"/>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cxnSp>
          <p:nvCxnSpPr>
            <p:cNvPr id="170" name="Straight Connector 169"/>
            <p:cNvCxnSpPr/>
            <p:nvPr/>
          </p:nvCxnSpPr>
          <p:spPr bwMode="auto">
            <a:xfrm flipH="1" flipV="1">
              <a:off x="2001808" y="2639101"/>
              <a:ext cx="66835" cy="1144438"/>
            </a:xfrm>
            <a:prstGeom prst="line">
              <a:avLst/>
            </a:prstGeom>
            <a:noFill/>
            <a:ln w="28575" cap="flat" cmpd="sng" algn="ctr">
              <a:solidFill>
                <a:srgbClr val="FF0000"/>
              </a:solidFill>
              <a:prstDash val="solid"/>
              <a:round/>
              <a:headEnd type="none" w="med" len="med"/>
              <a:tailEnd type="none" w="med" len="med"/>
            </a:ln>
            <a:effectLst/>
          </p:spPr>
        </p:cxnSp>
        <p:sp>
          <p:nvSpPr>
            <p:cNvPr id="171" name="Rectangle 90"/>
            <p:cNvSpPr>
              <a:spLocks noChangeArrowheads="1"/>
            </p:cNvSpPr>
            <p:nvPr/>
          </p:nvSpPr>
          <p:spPr bwMode="auto">
            <a:xfrm>
              <a:off x="6038796"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73" name="Rectangle 90"/>
            <p:cNvSpPr>
              <a:spLocks noChangeArrowheads="1"/>
            </p:cNvSpPr>
            <p:nvPr/>
          </p:nvSpPr>
          <p:spPr bwMode="auto">
            <a:xfrm>
              <a:off x="6477593"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74" name="Rectangle 90"/>
            <p:cNvSpPr>
              <a:spLocks noChangeArrowheads="1"/>
            </p:cNvSpPr>
            <p:nvPr/>
          </p:nvSpPr>
          <p:spPr bwMode="auto">
            <a:xfrm>
              <a:off x="6916390"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75" name="Rectangle 90"/>
            <p:cNvSpPr>
              <a:spLocks noChangeArrowheads="1"/>
            </p:cNvSpPr>
            <p:nvPr/>
          </p:nvSpPr>
          <p:spPr bwMode="auto">
            <a:xfrm>
              <a:off x="7355187"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76" name="Rectangle 90"/>
            <p:cNvSpPr>
              <a:spLocks noChangeArrowheads="1"/>
            </p:cNvSpPr>
            <p:nvPr/>
          </p:nvSpPr>
          <p:spPr bwMode="auto">
            <a:xfrm>
              <a:off x="7793984" y="4642611"/>
              <a:ext cx="138145" cy="152392"/>
            </a:xfrm>
            <a:prstGeom prst="rect">
              <a:avLst/>
            </a:prstGeom>
            <a:solidFill>
              <a:schemeClr val="bg1"/>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64" name="Rectangle 90"/>
            <p:cNvSpPr>
              <a:spLocks noChangeArrowheads="1"/>
            </p:cNvSpPr>
            <p:nvPr/>
          </p:nvSpPr>
          <p:spPr bwMode="auto">
            <a:xfrm>
              <a:off x="1985973" y="3160702"/>
              <a:ext cx="132671" cy="121801"/>
            </a:xfrm>
            <a:prstGeom prst="rect">
              <a:avLst/>
            </a:prstGeom>
            <a:solidFill>
              <a:srgbClr val="FF0000"/>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65" name="Rectangle 90"/>
            <p:cNvSpPr>
              <a:spLocks noChangeArrowheads="1"/>
            </p:cNvSpPr>
            <p:nvPr/>
          </p:nvSpPr>
          <p:spPr bwMode="auto">
            <a:xfrm>
              <a:off x="2006445" y="3678288"/>
              <a:ext cx="132671" cy="121801"/>
            </a:xfrm>
            <a:prstGeom prst="rect">
              <a:avLst/>
            </a:prstGeom>
            <a:solidFill>
              <a:srgbClr val="FF0000"/>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
          <p:nvSpPr>
            <p:cNvPr id="168" name="Rectangle 90"/>
            <p:cNvSpPr>
              <a:spLocks noChangeArrowheads="1"/>
            </p:cNvSpPr>
            <p:nvPr/>
          </p:nvSpPr>
          <p:spPr bwMode="auto">
            <a:xfrm>
              <a:off x="2042272" y="3893949"/>
              <a:ext cx="132671" cy="121801"/>
            </a:xfrm>
            <a:prstGeom prst="rect">
              <a:avLst/>
            </a:prstGeom>
            <a:solidFill>
              <a:srgbClr val="FF0000"/>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grpSp>
      <p:grpSp>
        <p:nvGrpSpPr>
          <p:cNvPr id="14" name="Group 13"/>
          <p:cNvGrpSpPr/>
          <p:nvPr/>
        </p:nvGrpSpPr>
        <p:grpSpPr>
          <a:xfrm>
            <a:off x="5897594" y="3260786"/>
            <a:ext cx="3640347" cy="646331"/>
            <a:chOff x="4373593" y="3260785"/>
            <a:chExt cx="3640347" cy="646331"/>
          </a:xfrm>
        </p:grpSpPr>
        <p:cxnSp>
          <p:nvCxnSpPr>
            <p:cNvPr id="8" name="Straight Arrow Connector 7"/>
            <p:cNvCxnSpPr/>
            <p:nvPr/>
          </p:nvCxnSpPr>
          <p:spPr bwMode="auto">
            <a:xfrm>
              <a:off x="4373593" y="3614469"/>
              <a:ext cx="3640347" cy="0"/>
            </a:xfrm>
            <a:prstGeom prst="straightConnector1">
              <a:avLst/>
            </a:prstGeom>
            <a:noFill/>
            <a:ln w="9525" cap="flat" cmpd="sng" algn="ctr">
              <a:solidFill>
                <a:schemeClr val="tx1"/>
              </a:solidFill>
              <a:prstDash val="solid"/>
              <a:round/>
              <a:headEnd type="triangle" w="med" len="med"/>
              <a:tailEnd type="triangle" w="med" len="med"/>
            </a:ln>
            <a:effectLst/>
          </p:spPr>
        </p:cxnSp>
        <p:sp>
          <p:nvSpPr>
            <p:cNvPr id="5" name="TextBox 4"/>
            <p:cNvSpPr txBox="1"/>
            <p:nvPr/>
          </p:nvSpPr>
          <p:spPr>
            <a:xfrm>
              <a:off x="5244860" y="3260785"/>
              <a:ext cx="1738874" cy="646331"/>
            </a:xfrm>
            <a:prstGeom prst="rect">
              <a:avLst/>
            </a:prstGeom>
            <a:solidFill>
              <a:srgbClr val="FFFF00"/>
            </a:solidFill>
            <a:ln>
              <a:solidFill>
                <a:schemeClr val="tx1"/>
              </a:solidFill>
            </a:ln>
          </p:spPr>
          <p:txBody>
            <a:bodyPr wrap="none" rtlCol="0">
              <a:spAutoFit/>
            </a:bodyPr>
            <a:lstStyle/>
            <a:p>
              <a:pPr fontAlgn="auto">
                <a:spcBef>
                  <a:spcPts val="0"/>
                </a:spcBef>
                <a:spcAft>
                  <a:spcPts val="0"/>
                </a:spcAft>
              </a:pPr>
              <a:r>
                <a:rPr lang="en-US" sz="3600" dirty="0">
                  <a:solidFill>
                    <a:prstClr val="black"/>
                  </a:solidFill>
                  <a:latin typeface="Calibri"/>
                  <a:cs typeface="+mn-cs"/>
                </a:rPr>
                <a:t>&gt;2 years</a:t>
              </a:r>
            </a:p>
          </p:txBody>
        </p:sp>
      </p:grpSp>
      <p:grpSp>
        <p:nvGrpSpPr>
          <p:cNvPr id="4" name="Group 3"/>
          <p:cNvGrpSpPr/>
          <p:nvPr/>
        </p:nvGrpSpPr>
        <p:grpSpPr>
          <a:xfrm>
            <a:off x="3660428" y="1454520"/>
            <a:ext cx="5193101" cy="3528204"/>
            <a:chOff x="2130725" y="1690777"/>
            <a:chExt cx="5193101" cy="3528204"/>
          </a:xfrm>
        </p:grpSpPr>
        <p:sp>
          <p:nvSpPr>
            <p:cNvPr id="2" name="Rectangle 1"/>
            <p:cNvSpPr/>
            <p:nvPr/>
          </p:nvSpPr>
          <p:spPr bwMode="auto">
            <a:xfrm>
              <a:off x="2130725" y="1690777"/>
              <a:ext cx="5193101" cy="3528204"/>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white"/>
                </a:solidFill>
                <a:latin typeface="Arial" pitchFamily="34" charset="0"/>
                <a:cs typeface="+mn-cs"/>
              </a:endParaRPr>
            </a:p>
          </p:txBody>
        </p:sp>
        <p:sp>
          <p:nvSpPr>
            <p:cNvPr id="94" name="TextBox 93"/>
            <p:cNvSpPr txBox="1"/>
            <p:nvPr/>
          </p:nvSpPr>
          <p:spPr>
            <a:xfrm>
              <a:off x="2476418" y="2177607"/>
              <a:ext cx="4501715" cy="2554545"/>
            </a:xfrm>
            <a:prstGeom prst="rect">
              <a:avLst/>
            </a:prstGeom>
            <a:solidFill>
              <a:srgbClr val="FFFF00"/>
            </a:solidFill>
          </p:spPr>
          <p:txBody>
            <a:bodyPr wrap="square" rtlCol="0">
              <a:spAutoFit/>
            </a:bodyPr>
            <a:lstStyle/>
            <a:p>
              <a:pPr fontAlgn="auto">
                <a:spcBef>
                  <a:spcPts val="0"/>
                </a:spcBef>
                <a:spcAft>
                  <a:spcPts val="0"/>
                </a:spcAft>
              </a:pPr>
              <a:r>
                <a:rPr lang="en-US" sz="3200" dirty="0">
                  <a:solidFill>
                    <a:prstClr val="black"/>
                  </a:solidFill>
                  <a:latin typeface="Calibri"/>
                  <a:cs typeface="+mn-cs"/>
                </a:rPr>
                <a:t>These delayed rebound cases prove that HIV can persist in a latent form for years and then begin to replicate</a:t>
              </a:r>
            </a:p>
          </p:txBody>
        </p:sp>
      </p:grpSp>
      <p:sp>
        <p:nvSpPr>
          <p:cNvPr id="123" name="Rectangle 90"/>
          <p:cNvSpPr>
            <a:spLocks noChangeArrowheads="1"/>
          </p:cNvSpPr>
          <p:nvPr/>
        </p:nvSpPr>
        <p:spPr bwMode="auto">
          <a:xfrm>
            <a:off x="3446359" y="2533851"/>
            <a:ext cx="132671" cy="121801"/>
          </a:xfrm>
          <a:prstGeom prst="rect">
            <a:avLst/>
          </a:prstGeom>
          <a:solidFill>
            <a:srgbClr val="FF0000"/>
          </a:solidFill>
          <a:ln w="28575">
            <a:solidFill>
              <a:srgbClr val="FF0000"/>
            </a:solidFill>
            <a:miter lim="800000"/>
            <a:headEnd/>
            <a:tailEnd/>
          </a:ln>
        </p:spPr>
        <p:txBody>
          <a:bodyPr/>
          <a:lstStyle/>
          <a:p>
            <a:pPr fontAlgn="auto">
              <a:spcBef>
                <a:spcPts val="0"/>
              </a:spcBef>
              <a:spcAft>
                <a:spcPts val="0"/>
              </a:spcAft>
            </a:pPr>
            <a:endParaRPr lang="en-US" sz="2400">
              <a:solidFill>
                <a:prstClr val="black"/>
              </a:solidFill>
              <a:latin typeface="Calibri"/>
              <a:cs typeface="+mn-cs"/>
            </a:endParaRPr>
          </a:p>
        </p:txBody>
      </p:sp>
    </p:spTree>
    <p:extLst>
      <p:ext uri="{BB962C8B-B14F-4D97-AF65-F5344CB8AC3E}">
        <p14:creationId xmlns:p14="http://schemas.microsoft.com/office/powerpoint/2010/main" val="18345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8" name="Rectangle 77"/>
          <p:cNvSpPr>
            <a:spLocks noChangeArrowheads="1"/>
          </p:cNvSpPr>
          <p:nvPr/>
        </p:nvSpPr>
        <p:spPr bwMode="auto">
          <a:xfrm>
            <a:off x="5800764" y="5664708"/>
            <a:ext cx="17244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(months)</a:t>
            </a:r>
            <a:endParaRPr lang="en-US" altLang="en-US" dirty="0">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7" name="Freeform 46"/>
          <p:cNvSpPr/>
          <p:nvPr/>
        </p:nvSpPr>
        <p:spPr>
          <a:xfrm>
            <a:off x="6181724" y="4403698"/>
            <a:ext cx="3121194" cy="676275"/>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112618"/>
              <a:gd name="connsiteY0" fmla="*/ 0 h 676275"/>
              <a:gd name="connsiteX1" fmla="*/ 542925 w 3112618"/>
              <a:gd name="connsiteY1" fmla="*/ 619125 h 676275"/>
              <a:gd name="connsiteX2" fmla="*/ 600075 w 3112618"/>
              <a:gd name="connsiteY2" fmla="*/ 666750 h 676275"/>
              <a:gd name="connsiteX3" fmla="*/ 723900 w 3112618"/>
              <a:gd name="connsiteY3" fmla="*/ 666750 h 676275"/>
              <a:gd name="connsiteX4" fmla="*/ 3112618 w 3112618"/>
              <a:gd name="connsiteY4" fmla="*/ 676275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618" h="676275">
                <a:moveTo>
                  <a:pt x="0" y="0"/>
                </a:moveTo>
                <a:lnTo>
                  <a:pt x="542925" y="619125"/>
                </a:lnTo>
                <a:lnTo>
                  <a:pt x="600075" y="666750"/>
                </a:lnTo>
                <a:lnTo>
                  <a:pt x="723900" y="666750"/>
                </a:lnTo>
                <a:lnTo>
                  <a:pt x="3112618" y="676275"/>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05" name="Group 104"/>
          <p:cNvGrpSpPr/>
          <p:nvPr/>
        </p:nvGrpSpPr>
        <p:grpSpPr>
          <a:xfrm>
            <a:off x="5357816" y="2603501"/>
            <a:ext cx="3920299"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64" name="Text Box 2"/>
          <p:cNvSpPr txBox="1">
            <a:spLocks noChangeArrowheads="1"/>
          </p:cNvSpPr>
          <p:nvPr/>
        </p:nvSpPr>
        <p:spPr bwMode="auto">
          <a:xfrm>
            <a:off x="2689225" y="26988"/>
            <a:ext cx="6813550" cy="707886"/>
          </a:xfrm>
          <a:prstGeom prst="rect">
            <a:avLst/>
          </a:prstGeom>
          <a:noFill/>
          <a:ln w="9525">
            <a:noFill/>
            <a:miter lim="800000"/>
            <a:headEnd/>
            <a:tailEnd/>
          </a:ln>
        </p:spPr>
        <p:txBody>
          <a:bodyPr>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HIV replication dynamics</a:t>
            </a:r>
          </a:p>
        </p:txBody>
      </p:sp>
      <p:sp>
        <p:nvSpPr>
          <p:cNvPr id="65" name="Freeform 64"/>
          <p:cNvSpPr/>
          <p:nvPr/>
        </p:nvSpPr>
        <p:spPr>
          <a:xfrm>
            <a:off x="5314950" y="2828926"/>
            <a:ext cx="857250" cy="1562100"/>
          </a:xfrm>
          <a:custGeom>
            <a:avLst/>
            <a:gdLst>
              <a:gd name="connsiteX0" fmla="*/ 0 w 857250"/>
              <a:gd name="connsiteY0" fmla="*/ 0 h 1562100"/>
              <a:gd name="connsiteX1" fmla="*/ 66675 w 857250"/>
              <a:gd name="connsiteY1" fmla="*/ 19050 h 1562100"/>
              <a:gd name="connsiteX2" fmla="*/ 95250 w 857250"/>
              <a:gd name="connsiteY2" fmla="*/ 142875 h 1562100"/>
              <a:gd name="connsiteX3" fmla="*/ 200025 w 857250"/>
              <a:gd name="connsiteY3" fmla="*/ 809625 h 1562100"/>
              <a:gd name="connsiteX4" fmla="*/ 209550 w 857250"/>
              <a:gd name="connsiteY4" fmla="*/ 828675 h 1562100"/>
              <a:gd name="connsiteX5" fmla="*/ 857250 w 857250"/>
              <a:gd name="connsiteY5" fmla="*/ 1562100 h 1562100"/>
              <a:gd name="connsiteX6" fmla="*/ 857250 w 857250"/>
              <a:gd name="connsiteY6"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0" h="1562100">
                <a:moveTo>
                  <a:pt x="0" y="0"/>
                </a:moveTo>
                <a:lnTo>
                  <a:pt x="66675" y="19050"/>
                </a:lnTo>
                <a:lnTo>
                  <a:pt x="95250" y="142875"/>
                </a:lnTo>
                <a:lnTo>
                  <a:pt x="200025" y="809625"/>
                </a:lnTo>
                <a:lnTo>
                  <a:pt x="209550" y="828675"/>
                </a:lnTo>
                <a:lnTo>
                  <a:pt x="857250" y="1562100"/>
                </a:lnTo>
                <a:lnTo>
                  <a:pt x="857250" y="15621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8" name="Rectangle 77"/>
          <p:cNvSpPr>
            <a:spLocks noChangeArrowheads="1"/>
          </p:cNvSpPr>
          <p:nvPr/>
        </p:nvSpPr>
        <p:spPr bwMode="auto">
          <a:xfrm>
            <a:off x="3822190" y="4088957"/>
            <a:ext cx="9361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Limit of</a:t>
            </a:r>
          </a:p>
          <a:p>
            <a:pPr algn="ctr"/>
            <a:r>
              <a:rPr lang="en-US" altLang="en-US" dirty="0">
                <a:solidFill>
                  <a:srgbClr val="000000"/>
                </a:solidFill>
                <a:cs typeface="+mn-cs"/>
              </a:rPr>
              <a:t>detection</a:t>
            </a:r>
            <a:endParaRPr lang="en-US" altLang="en-US" dirty="0">
              <a:solidFill>
                <a:prstClr val="black"/>
              </a:solidFill>
              <a:cs typeface="+mn-cs"/>
            </a:endParaRPr>
          </a:p>
        </p:txBody>
      </p:sp>
      <p:sp>
        <p:nvSpPr>
          <p:cNvPr id="99" name="Rectangle 77"/>
          <p:cNvSpPr>
            <a:spLocks noChangeArrowheads="1"/>
          </p:cNvSpPr>
          <p:nvPr/>
        </p:nvSpPr>
        <p:spPr bwMode="auto">
          <a:xfrm>
            <a:off x="3415635" y="3429740"/>
            <a:ext cx="1019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R</a:t>
            </a:r>
            <a:r>
              <a:rPr lang="en-US" altLang="en-US" i="1" baseline="-25000" dirty="0">
                <a:solidFill>
                  <a:srgbClr val="000000"/>
                </a:solidFill>
                <a:cs typeface="+mn-cs"/>
              </a:rPr>
              <a:t>0 </a:t>
            </a:r>
            <a:r>
              <a:rPr lang="en-US" altLang="en-US" dirty="0">
                <a:solidFill>
                  <a:srgbClr val="000000"/>
                </a:solidFill>
                <a:cs typeface="+mn-cs"/>
              </a:rPr>
              <a:t>= 8 -10</a:t>
            </a:r>
            <a:endParaRPr lang="en-US" altLang="en-US" dirty="0">
              <a:solidFill>
                <a:prstClr val="black"/>
              </a:solidFill>
              <a:cs typeface="+mn-cs"/>
            </a:endParaRPr>
          </a:p>
        </p:txBody>
      </p:sp>
      <p:sp>
        <p:nvSpPr>
          <p:cNvPr id="100" name="Rectangle 77"/>
          <p:cNvSpPr>
            <a:spLocks noChangeArrowheads="1"/>
          </p:cNvSpPr>
          <p:nvPr/>
        </p:nvSpPr>
        <p:spPr bwMode="auto">
          <a:xfrm>
            <a:off x="4347398" y="1700764"/>
            <a:ext cx="5001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Set</a:t>
            </a:r>
          </a:p>
          <a:p>
            <a:pPr algn="ctr"/>
            <a:r>
              <a:rPr lang="en-US" altLang="en-US" dirty="0">
                <a:solidFill>
                  <a:srgbClr val="000000"/>
                </a:solidFill>
                <a:cs typeface="+mn-cs"/>
              </a:rPr>
              <a:t>point</a:t>
            </a:r>
            <a:endParaRPr lang="en-US" altLang="en-US" dirty="0">
              <a:solidFill>
                <a:prstClr val="black"/>
              </a:solidFill>
              <a:cs typeface="+mn-cs"/>
            </a:endParaRPr>
          </a:p>
        </p:txBody>
      </p:sp>
      <p:cxnSp>
        <p:nvCxnSpPr>
          <p:cNvPr id="104" name="Straight Arrow Connector 103"/>
          <p:cNvCxnSpPr/>
          <p:nvPr/>
        </p:nvCxnSpPr>
        <p:spPr>
          <a:xfrm>
            <a:off x="4624011" y="2254691"/>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92022" y="4391025"/>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77"/>
          <p:cNvSpPr>
            <a:spLocks noChangeArrowheads="1"/>
          </p:cNvSpPr>
          <p:nvPr/>
        </p:nvSpPr>
        <p:spPr bwMode="auto">
          <a:xfrm>
            <a:off x="7139909"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11" name="Rectangle 77"/>
          <p:cNvSpPr>
            <a:spLocks noChangeArrowheads="1"/>
          </p:cNvSpPr>
          <p:nvPr/>
        </p:nvSpPr>
        <p:spPr bwMode="auto">
          <a:xfrm>
            <a:off x="5582575" y="3186852"/>
            <a:ext cx="7758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t</a:t>
            </a:r>
            <a:r>
              <a:rPr lang="en-US" altLang="en-US" i="1" baseline="-25000" dirty="0">
                <a:solidFill>
                  <a:srgbClr val="000000"/>
                </a:solidFill>
                <a:cs typeface="+mn-cs"/>
              </a:rPr>
              <a:t>1/2 </a:t>
            </a:r>
            <a:r>
              <a:rPr lang="en-US" altLang="en-US" dirty="0">
                <a:solidFill>
                  <a:srgbClr val="000000"/>
                </a:solidFill>
                <a:cs typeface="+mn-cs"/>
              </a:rPr>
              <a:t>= 1d</a:t>
            </a:r>
            <a:endParaRPr lang="en-US" altLang="en-US" dirty="0">
              <a:solidFill>
                <a:prstClr val="black"/>
              </a:solidFill>
              <a:cs typeface="+mn-cs"/>
            </a:endParaRPr>
          </a:p>
        </p:txBody>
      </p:sp>
      <p:sp>
        <p:nvSpPr>
          <p:cNvPr id="112" name="Rectangle 77"/>
          <p:cNvSpPr>
            <a:spLocks noChangeArrowheads="1"/>
          </p:cNvSpPr>
          <p:nvPr/>
        </p:nvSpPr>
        <p:spPr bwMode="auto">
          <a:xfrm>
            <a:off x="5939759" y="3801215"/>
            <a:ext cx="90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t</a:t>
            </a:r>
            <a:r>
              <a:rPr lang="en-US" altLang="en-US" i="1" baseline="-25000" dirty="0">
                <a:solidFill>
                  <a:srgbClr val="000000"/>
                </a:solidFill>
                <a:cs typeface="+mn-cs"/>
              </a:rPr>
              <a:t>1/2 </a:t>
            </a:r>
            <a:r>
              <a:rPr lang="en-US" altLang="en-US" dirty="0">
                <a:solidFill>
                  <a:srgbClr val="000000"/>
                </a:solidFill>
                <a:cs typeface="+mn-cs"/>
              </a:rPr>
              <a:t>= 14d</a:t>
            </a:r>
            <a:endParaRPr lang="en-US" altLang="en-US" dirty="0">
              <a:solidFill>
                <a:prstClr val="black"/>
              </a:solidFill>
              <a:cs typeface="+mn-cs"/>
            </a:endParaRPr>
          </a:p>
        </p:txBody>
      </p:sp>
      <p:grpSp>
        <p:nvGrpSpPr>
          <p:cNvPr id="97" name="Group 96"/>
          <p:cNvGrpSpPr/>
          <p:nvPr/>
        </p:nvGrpSpPr>
        <p:grpSpPr>
          <a:xfrm>
            <a:off x="3190878" y="1381127"/>
            <a:ext cx="2133599" cy="4019551"/>
            <a:chOff x="1666875" y="1381125"/>
            <a:chExt cx="2133599" cy="4019550"/>
          </a:xfrm>
        </p:grpSpPr>
        <p:sp>
          <p:nvSpPr>
            <p:cNvPr id="46" name="Freeform 45"/>
            <p:cNvSpPr/>
            <p:nvPr/>
          </p:nvSpPr>
          <p:spPr>
            <a:xfrm>
              <a:off x="1781174" y="1381125"/>
              <a:ext cx="2019300" cy="3000375"/>
            </a:xfrm>
            <a:custGeom>
              <a:avLst/>
              <a:gdLst>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17" fmla="*/ 2876550 w 2876550"/>
                <a:gd name="connsiteY17" fmla="*/ 3038475 h 3038475"/>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0" fmla="*/ 0 w 2209800"/>
                <a:gd name="connsiteY0" fmla="*/ 3000375 h 3000375"/>
                <a:gd name="connsiteX1" fmla="*/ 266700 w 2209800"/>
                <a:gd name="connsiteY1" fmla="*/ 266700 h 3000375"/>
                <a:gd name="connsiteX2" fmla="*/ 314325 w 2209800"/>
                <a:gd name="connsiteY2" fmla="*/ 85725 h 3000375"/>
                <a:gd name="connsiteX3" fmla="*/ 352425 w 2209800"/>
                <a:gd name="connsiteY3" fmla="*/ 19050 h 3000375"/>
                <a:gd name="connsiteX4" fmla="*/ 381000 w 2209800"/>
                <a:gd name="connsiteY4" fmla="*/ 9525 h 3000375"/>
                <a:gd name="connsiteX5" fmla="*/ 419100 w 2209800"/>
                <a:gd name="connsiteY5" fmla="*/ 0 h 3000375"/>
                <a:gd name="connsiteX6" fmla="*/ 447675 w 2209800"/>
                <a:gd name="connsiteY6" fmla="*/ 85725 h 3000375"/>
                <a:gd name="connsiteX7" fmla="*/ 800100 w 2209800"/>
                <a:gd name="connsiteY7" fmla="*/ 1219200 h 3000375"/>
                <a:gd name="connsiteX8" fmla="*/ 866775 w 2209800"/>
                <a:gd name="connsiteY8" fmla="*/ 1362075 h 3000375"/>
                <a:gd name="connsiteX9" fmla="*/ 933450 w 2209800"/>
                <a:gd name="connsiteY9" fmla="*/ 1409700 h 3000375"/>
                <a:gd name="connsiteX10" fmla="*/ 952500 w 2209800"/>
                <a:gd name="connsiteY10" fmla="*/ 1438275 h 3000375"/>
                <a:gd name="connsiteX11" fmla="*/ 1104900 w 2209800"/>
                <a:gd name="connsiteY11" fmla="*/ 1447800 h 3000375"/>
                <a:gd name="connsiteX12" fmla="*/ 1981200 w 2209800"/>
                <a:gd name="connsiteY12" fmla="*/ 1447800 h 3000375"/>
                <a:gd name="connsiteX13" fmla="*/ 2047875 w 2209800"/>
                <a:gd name="connsiteY13" fmla="*/ 1457325 h 3000375"/>
                <a:gd name="connsiteX14" fmla="*/ 2076450 w 2209800"/>
                <a:gd name="connsiteY14" fmla="*/ 1495425 h 3000375"/>
                <a:gd name="connsiteX15" fmla="*/ 2209800 w 2209800"/>
                <a:gd name="connsiteY15" fmla="*/ 2257425 h 3000375"/>
                <a:gd name="connsiteX0" fmla="*/ 0 w 2076450"/>
                <a:gd name="connsiteY0" fmla="*/ 3000375 h 3000375"/>
                <a:gd name="connsiteX1" fmla="*/ 266700 w 2076450"/>
                <a:gd name="connsiteY1" fmla="*/ 266700 h 3000375"/>
                <a:gd name="connsiteX2" fmla="*/ 314325 w 2076450"/>
                <a:gd name="connsiteY2" fmla="*/ 85725 h 3000375"/>
                <a:gd name="connsiteX3" fmla="*/ 352425 w 2076450"/>
                <a:gd name="connsiteY3" fmla="*/ 19050 h 3000375"/>
                <a:gd name="connsiteX4" fmla="*/ 381000 w 2076450"/>
                <a:gd name="connsiteY4" fmla="*/ 9525 h 3000375"/>
                <a:gd name="connsiteX5" fmla="*/ 419100 w 2076450"/>
                <a:gd name="connsiteY5" fmla="*/ 0 h 3000375"/>
                <a:gd name="connsiteX6" fmla="*/ 447675 w 2076450"/>
                <a:gd name="connsiteY6" fmla="*/ 85725 h 3000375"/>
                <a:gd name="connsiteX7" fmla="*/ 800100 w 2076450"/>
                <a:gd name="connsiteY7" fmla="*/ 1219200 h 3000375"/>
                <a:gd name="connsiteX8" fmla="*/ 866775 w 2076450"/>
                <a:gd name="connsiteY8" fmla="*/ 1362075 h 3000375"/>
                <a:gd name="connsiteX9" fmla="*/ 933450 w 2076450"/>
                <a:gd name="connsiteY9" fmla="*/ 1409700 h 3000375"/>
                <a:gd name="connsiteX10" fmla="*/ 952500 w 2076450"/>
                <a:gd name="connsiteY10" fmla="*/ 1438275 h 3000375"/>
                <a:gd name="connsiteX11" fmla="*/ 1104900 w 2076450"/>
                <a:gd name="connsiteY11" fmla="*/ 1447800 h 3000375"/>
                <a:gd name="connsiteX12" fmla="*/ 1981200 w 2076450"/>
                <a:gd name="connsiteY12" fmla="*/ 1447800 h 3000375"/>
                <a:gd name="connsiteX13" fmla="*/ 2047875 w 2076450"/>
                <a:gd name="connsiteY13" fmla="*/ 1457325 h 3000375"/>
                <a:gd name="connsiteX14" fmla="*/ 2076450 w 2076450"/>
                <a:gd name="connsiteY14" fmla="*/ 1495425 h 3000375"/>
                <a:gd name="connsiteX0" fmla="*/ 0 w 2047875"/>
                <a:gd name="connsiteY0" fmla="*/ 3000375 h 3000375"/>
                <a:gd name="connsiteX1" fmla="*/ 266700 w 2047875"/>
                <a:gd name="connsiteY1" fmla="*/ 266700 h 3000375"/>
                <a:gd name="connsiteX2" fmla="*/ 314325 w 2047875"/>
                <a:gd name="connsiteY2" fmla="*/ 85725 h 3000375"/>
                <a:gd name="connsiteX3" fmla="*/ 352425 w 2047875"/>
                <a:gd name="connsiteY3" fmla="*/ 19050 h 3000375"/>
                <a:gd name="connsiteX4" fmla="*/ 381000 w 2047875"/>
                <a:gd name="connsiteY4" fmla="*/ 9525 h 3000375"/>
                <a:gd name="connsiteX5" fmla="*/ 419100 w 2047875"/>
                <a:gd name="connsiteY5" fmla="*/ 0 h 3000375"/>
                <a:gd name="connsiteX6" fmla="*/ 447675 w 2047875"/>
                <a:gd name="connsiteY6" fmla="*/ 85725 h 3000375"/>
                <a:gd name="connsiteX7" fmla="*/ 800100 w 2047875"/>
                <a:gd name="connsiteY7" fmla="*/ 1219200 h 3000375"/>
                <a:gd name="connsiteX8" fmla="*/ 866775 w 2047875"/>
                <a:gd name="connsiteY8" fmla="*/ 1362075 h 3000375"/>
                <a:gd name="connsiteX9" fmla="*/ 933450 w 2047875"/>
                <a:gd name="connsiteY9" fmla="*/ 1409700 h 3000375"/>
                <a:gd name="connsiteX10" fmla="*/ 952500 w 2047875"/>
                <a:gd name="connsiteY10" fmla="*/ 1438275 h 3000375"/>
                <a:gd name="connsiteX11" fmla="*/ 1104900 w 2047875"/>
                <a:gd name="connsiteY11" fmla="*/ 1447800 h 3000375"/>
                <a:gd name="connsiteX12" fmla="*/ 1981200 w 2047875"/>
                <a:gd name="connsiteY12" fmla="*/ 1447800 h 3000375"/>
                <a:gd name="connsiteX13" fmla="*/ 2047875 w 2047875"/>
                <a:gd name="connsiteY13" fmla="*/ 1457325 h 3000375"/>
                <a:gd name="connsiteX0" fmla="*/ 0 w 1981200"/>
                <a:gd name="connsiteY0" fmla="*/ 3000375 h 3000375"/>
                <a:gd name="connsiteX1" fmla="*/ 266700 w 1981200"/>
                <a:gd name="connsiteY1" fmla="*/ 266700 h 3000375"/>
                <a:gd name="connsiteX2" fmla="*/ 314325 w 1981200"/>
                <a:gd name="connsiteY2" fmla="*/ 85725 h 3000375"/>
                <a:gd name="connsiteX3" fmla="*/ 352425 w 1981200"/>
                <a:gd name="connsiteY3" fmla="*/ 19050 h 3000375"/>
                <a:gd name="connsiteX4" fmla="*/ 381000 w 1981200"/>
                <a:gd name="connsiteY4" fmla="*/ 9525 h 3000375"/>
                <a:gd name="connsiteX5" fmla="*/ 419100 w 1981200"/>
                <a:gd name="connsiteY5" fmla="*/ 0 h 3000375"/>
                <a:gd name="connsiteX6" fmla="*/ 447675 w 1981200"/>
                <a:gd name="connsiteY6" fmla="*/ 85725 h 3000375"/>
                <a:gd name="connsiteX7" fmla="*/ 800100 w 1981200"/>
                <a:gd name="connsiteY7" fmla="*/ 1219200 h 3000375"/>
                <a:gd name="connsiteX8" fmla="*/ 866775 w 1981200"/>
                <a:gd name="connsiteY8" fmla="*/ 1362075 h 3000375"/>
                <a:gd name="connsiteX9" fmla="*/ 933450 w 1981200"/>
                <a:gd name="connsiteY9" fmla="*/ 1409700 h 3000375"/>
                <a:gd name="connsiteX10" fmla="*/ 952500 w 1981200"/>
                <a:gd name="connsiteY10" fmla="*/ 1438275 h 3000375"/>
                <a:gd name="connsiteX11" fmla="*/ 1104900 w 1981200"/>
                <a:gd name="connsiteY11" fmla="*/ 1447800 h 3000375"/>
                <a:gd name="connsiteX12" fmla="*/ 1981200 w 19812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952500 w 2019300"/>
                <a:gd name="connsiteY10" fmla="*/ 1438275 h 3000375"/>
                <a:gd name="connsiteX11" fmla="*/ 1104900 w 2019300"/>
                <a:gd name="connsiteY11" fmla="*/ 1447800 h 3000375"/>
                <a:gd name="connsiteX12" fmla="*/ 2019300 w 20193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1104900 w 2019300"/>
                <a:gd name="connsiteY10" fmla="*/ 1447800 h 3000375"/>
                <a:gd name="connsiteX11" fmla="*/ 2019300 w 2019300"/>
                <a:gd name="connsiteY11" fmla="*/ 1447800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9300" h="3000375">
                  <a:moveTo>
                    <a:pt x="0" y="3000375"/>
                  </a:moveTo>
                  <a:lnTo>
                    <a:pt x="266700" y="266700"/>
                  </a:lnTo>
                  <a:lnTo>
                    <a:pt x="314325" y="85725"/>
                  </a:lnTo>
                  <a:lnTo>
                    <a:pt x="352425" y="19050"/>
                  </a:lnTo>
                  <a:lnTo>
                    <a:pt x="381000" y="9525"/>
                  </a:lnTo>
                  <a:lnTo>
                    <a:pt x="419100" y="0"/>
                  </a:lnTo>
                  <a:lnTo>
                    <a:pt x="447675" y="85725"/>
                  </a:lnTo>
                  <a:lnTo>
                    <a:pt x="800100" y="1219200"/>
                  </a:lnTo>
                  <a:lnTo>
                    <a:pt x="866775" y="1362075"/>
                  </a:lnTo>
                  <a:lnTo>
                    <a:pt x="933450" y="1409700"/>
                  </a:lnTo>
                  <a:lnTo>
                    <a:pt x="1104900" y="1447800"/>
                  </a:lnTo>
                  <a:lnTo>
                    <a:pt x="2019300" y="14478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9" name="Freeform 48"/>
            <p:cNvSpPr/>
            <p:nvPr/>
          </p:nvSpPr>
          <p:spPr>
            <a:xfrm>
              <a:off x="1666875" y="4391025"/>
              <a:ext cx="114300" cy="1009650"/>
            </a:xfrm>
            <a:custGeom>
              <a:avLst/>
              <a:gdLst>
                <a:gd name="connsiteX0" fmla="*/ 0 w 114300"/>
                <a:gd name="connsiteY0" fmla="*/ 1009650 h 1009650"/>
                <a:gd name="connsiteX1" fmla="*/ 114300 w 114300"/>
                <a:gd name="connsiteY1" fmla="*/ 0 h 1009650"/>
              </a:gdLst>
              <a:ahLst/>
              <a:cxnLst>
                <a:cxn ang="0">
                  <a:pos x="connsiteX0" y="connsiteY0"/>
                </a:cxn>
                <a:cxn ang="0">
                  <a:pos x="connsiteX1" y="connsiteY1"/>
                </a:cxn>
              </a:cxnLst>
              <a:rect l="l" t="t" r="r" b="b"/>
              <a:pathLst>
                <a:path w="114300" h="1009650">
                  <a:moveTo>
                    <a:pt x="0" y="1009650"/>
                  </a:moveTo>
                  <a:lnTo>
                    <a:pt x="114300"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 name="Group 10"/>
          <p:cNvGrpSpPr/>
          <p:nvPr/>
        </p:nvGrpSpPr>
        <p:grpSpPr>
          <a:xfrm>
            <a:off x="3553546" y="5430947"/>
            <a:ext cx="6539489" cy="85725"/>
            <a:chOff x="1795463" y="5430945"/>
            <a:chExt cx="6539489" cy="85725"/>
          </a:xfrm>
        </p:grpSpPr>
        <p:grpSp>
          <p:nvGrpSpPr>
            <p:cNvPr id="3" name="Group 2"/>
            <p:cNvGrpSpPr/>
            <p:nvPr/>
          </p:nvGrpSpPr>
          <p:grpSpPr>
            <a:xfrm>
              <a:off x="1795463" y="5430945"/>
              <a:ext cx="5724525" cy="85725"/>
              <a:chOff x="1795463" y="5430945"/>
              <a:chExt cx="5724525" cy="85725"/>
            </a:xfrm>
          </p:grpSpPr>
          <p:sp>
            <p:nvSpPr>
              <p:cNvPr id="75"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6"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7"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8"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9"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0"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1"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2"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25"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grpSp>
        <p:nvGrpSpPr>
          <p:cNvPr id="31" name="Group 30"/>
          <p:cNvGrpSpPr/>
          <p:nvPr/>
        </p:nvGrpSpPr>
        <p:grpSpPr>
          <a:xfrm>
            <a:off x="9329803" y="2771778"/>
            <a:ext cx="1197748" cy="2301793"/>
            <a:chOff x="7805803" y="2771775"/>
            <a:chExt cx="1197748" cy="2301793"/>
          </a:xfrm>
        </p:grpSpPr>
        <p:sp>
          <p:nvSpPr>
            <p:cNvPr id="48" name="Freeform 47"/>
            <p:cNvSpPr/>
            <p:nvPr/>
          </p:nvSpPr>
          <p:spPr>
            <a:xfrm>
              <a:off x="8174876" y="2771775"/>
              <a:ext cx="828675" cy="1581150"/>
            </a:xfrm>
            <a:custGeom>
              <a:avLst/>
              <a:gdLst>
                <a:gd name="connsiteX0" fmla="*/ 0 w 828675"/>
                <a:gd name="connsiteY0" fmla="*/ 1581150 h 1581150"/>
                <a:gd name="connsiteX1" fmla="*/ 400050 w 828675"/>
                <a:gd name="connsiteY1" fmla="*/ 142875 h 1581150"/>
                <a:gd name="connsiteX2" fmla="*/ 428625 w 828675"/>
                <a:gd name="connsiteY2" fmla="*/ 38100 h 1581150"/>
                <a:gd name="connsiteX3" fmla="*/ 476250 w 828675"/>
                <a:gd name="connsiteY3" fmla="*/ 9525 h 1581150"/>
                <a:gd name="connsiteX4" fmla="*/ 828675 w 828675"/>
                <a:gd name="connsiteY4" fmla="*/ 0 h 158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581150">
                  <a:moveTo>
                    <a:pt x="0" y="1581150"/>
                  </a:moveTo>
                  <a:lnTo>
                    <a:pt x="400050" y="142875"/>
                  </a:lnTo>
                  <a:lnTo>
                    <a:pt x="428625" y="38100"/>
                  </a:lnTo>
                  <a:lnTo>
                    <a:pt x="476250" y="9525"/>
                  </a:lnTo>
                  <a:lnTo>
                    <a:pt x="8286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p:nvSpPr>
          <p:spPr>
            <a:xfrm>
              <a:off x="7805803" y="4401683"/>
              <a:ext cx="353833" cy="671885"/>
            </a:xfrm>
            <a:custGeom>
              <a:avLst/>
              <a:gdLst>
                <a:gd name="connsiteX0" fmla="*/ 0 w 353833"/>
                <a:gd name="connsiteY0" fmla="*/ 671885 h 671885"/>
                <a:gd name="connsiteX1" fmla="*/ 115294 w 353833"/>
                <a:gd name="connsiteY1" fmla="*/ 671885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353833 w 353833"/>
                <a:gd name="connsiteY2" fmla="*/ 0 h 671885"/>
                <a:gd name="connsiteX3" fmla="*/ 353833 w 353833"/>
                <a:gd name="connsiteY3" fmla="*/ 0 h 671885"/>
                <a:gd name="connsiteX0" fmla="*/ 0 w 353833"/>
                <a:gd name="connsiteY0" fmla="*/ 671885 h 671885"/>
                <a:gd name="connsiteX1" fmla="*/ 112226 w 353833"/>
                <a:gd name="connsiteY1" fmla="*/ 665749 h 671885"/>
                <a:gd name="connsiteX2" fmla="*/ 353833 w 353833"/>
                <a:gd name="connsiteY2" fmla="*/ 0 h 671885"/>
                <a:gd name="connsiteX3" fmla="*/ 353833 w 353833"/>
                <a:gd name="connsiteY3" fmla="*/ 0 h 671885"/>
              </a:gdLst>
              <a:ahLst/>
              <a:cxnLst>
                <a:cxn ang="0">
                  <a:pos x="connsiteX0" y="connsiteY0"/>
                </a:cxn>
                <a:cxn ang="0">
                  <a:pos x="connsiteX1" y="connsiteY1"/>
                </a:cxn>
                <a:cxn ang="0">
                  <a:pos x="connsiteX2" y="connsiteY2"/>
                </a:cxn>
                <a:cxn ang="0">
                  <a:pos x="connsiteX3" y="connsiteY3"/>
                </a:cxn>
              </a:cxnLst>
              <a:rect l="l" t="t" r="r" b="b"/>
              <a:pathLst>
                <a:path w="353833" h="671885">
                  <a:moveTo>
                    <a:pt x="0" y="671885"/>
                  </a:moveTo>
                  <a:lnTo>
                    <a:pt x="112226" y="665749"/>
                  </a:lnTo>
                  <a:cubicBezTo>
                    <a:pt x="171198" y="553768"/>
                    <a:pt x="313565" y="110958"/>
                    <a:pt x="353833" y="0"/>
                  </a:cubicBezTo>
                  <a:lnTo>
                    <a:pt x="353833"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41" name="Rectangle 77"/>
          <p:cNvSpPr>
            <a:spLocks noChangeArrowheads="1"/>
          </p:cNvSpPr>
          <p:nvPr/>
        </p:nvSpPr>
        <p:spPr bwMode="auto">
          <a:xfrm>
            <a:off x="9011470" y="1472773"/>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9275259" y="2026699"/>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668475" y="2677230"/>
            <a:ext cx="374905" cy="374905"/>
            <a:chOff x="6235961" y="1228954"/>
            <a:chExt cx="374905" cy="374905"/>
          </a:xfrm>
        </p:grpSpPr>
        <p:cxnSp>
          <p:nvCxnSpPr>
            <p:cNvPr id="67" name="Straight Connector 66"/>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668475" y="5275510"/>
            <a:ext cx="374905" cy="374905"/>
            <a:chOff x="6235961" y="1228954"/>
            <a:chExt cx="374905" cy="374905"/>
          </a:xfrm>
        </p:grpSpPr>
        <p:cxnSp>
          <p:nvCxnSpPr>
            <p:cNvPr id="71" name="Straight Connector 70"/>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7847741" y="2517735"/>
            <a:ext cx="374905" cy="374905"/>
            <a:chOff x="6235961" y="1228954"/>
            <a:chExt cx="374905" cy="374905"/>
          </a:xfrm>
        </p:grpSpPr>
        <p:cxnSp>
          <p:nvCxnSpPr>
            <p:cNvPr id="83" name="Straight Connector 82"/>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7847741" y="5275510"/>
            <a:ext cx="374905" cy="374905"/>
            <a:chOff x="6235961" y="1228954"/>
            <a:chExt cx="374905" cy="374905"/>
          </a:xfrm>
        </p:grpSpPr>
        <p:cxnSp>
          <p:nvCxnSpPr>
            <p:cNvPr id="87" name="Straight Connector 86"/>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847741" y="4896282"/>
            <a:ext cx="374905" cy="374905"/>
            <a:chOff x="6235961" y="1228954"/>
            <a:chExt cx="374905" cy="374905"/>
          </a:xfrm>
        </p:grpSpPr>
        <p:cxnSp>
          <p:nvCxnSpPr>
            <p:cNvPr id="91" name="Straight Connector 90"/>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Rectangle 78"/>
          <p:cNvSpPr>
            <a:spLocks noChangeArrowheads="1"/>
          </p:cNvSpPr>
          <p:nvPr/>
        </p:nvSpPr>
        <p:spPr bwMode="auto">
          <a:xfrm rot="16200000">
            <a:off x="12140" y="3232927"/>
            <a:ext cx="36619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Plasma HIV-1 RNA (copies/ml)</a:t>
            </a:r>
            <a:endParaRPr lang="en-US" altLang="en-US" dirty="0">
              <a:solidFill>
                <a:prstClr val="black"/>
              </a:solidFill>
              <a:cs typeface="+mn-cs"/>
            </a:endParaRPr>
          </a:p>
        </p:txBody>
      </p:sp>
    </p:spTree>
    <p:extLst>
      <p:ext uri="{BB962C8B-B14F-4D97-AF65-F5344CB8AC3E}">
        <p14:creationId xmlns:p14="http://schemas.microsoft.com/office/powerpoint/2010/main" val="37419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90875" y="1381127"/>
            <a:ext cx="7336676" cy="4019551"/>
            <a:chOff x="1666875" y="1381125"/>
            <a:chExt cx="7336676" cy="4019550"/>
          </a:xfrm>
        </p:grpSpPr>
        <p:sp>
          <p:nvSpPr>
            <p:cNvPr id="47" name="Freeform 46"/>
            <p:cNvSpPr/>
            <p:nvPr/>
          </p:nvSpPr>
          <p:spPr>
            <a:xfrm>
              <a:off x="4657724" y="4403697"/>
              <a:ext cx="3121194" cy="676275"/>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112618"/>
                <a:gd name="connsiteY0" fmla="*/ 0 h 676275"/>
                <a:gd name="connsiteX1" fmla="*/ 542925 w 3112618"/>
                <a:gd name="connsiteY1" fmla="*/ 619125 h 676275"/>
                <a:gd name="connsiteX2" fmla="*/ 600075 w 3112618"/>
                <a:gd name="connsiteY2" fmla="*/ 666750 h 676275"/>
                <a:gd name="connsiteX3" fmla="*/ 723900 w 3112618"/>
                <a:gd name="connsiteY3" fmla="*/ 666750 h 676275"/>
                <a:gd name="connsiteX4" fmla="*/ 3112618 w 3112618"/>
                <a:gd name="connsiteY4" fmla="*/ 676275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618" h="676275">
                  <a:moveTo>
                    <a:pt x="0" y="0"/>
                  </a:moveTo>
                  <a:lnTo>
                    <a:pt x="542925" y="619125"/>
                  </a:lnTo>
                  <a:lnTo>
                    <a:pt x="600075" y="666750"/>
                  </a:lnTo>
                  <a:lnTo>
                    <a:pt x="723900" y="666750"/>
                  </a:lnTo>
                  <a:lnTo>
                    <a:pt x="3112618" y="676275"/>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05" name="Group 104"/>
            <p:cNvGrpSpPr/>
            <p:nvPr/>
          </p:nvGrpSpPr>
          <p:grpSpPr>
            <a:xfrm>
              <a:off x="3833813" y="2603501"/>
              <a:ext cx="3920299"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65" name="Freeform 64"/>
            <p:cNvSpPr/>
            <p:nvPr/>
          </p:nvSpPr>
          <p:spPr>
            <a:xfrm>
              <a:off x="3790950" y="2828925"/>
              <a:ext cx="857250" cy="1562100"/>
            </a:xfrm>
            <a:custGeom>
              <a:avLst/>
              <a:gdLst>
                <a:gd name="connsiteX0" fmla="*/ 0 w 857250"/>
                <a:gd name="connsiteY0" fmla="*/ 0 h 1562100"/>
                <a:gd name="connsiteX1" fmla="*/ 66675 w 857250"/>
                <a:gd name="connsiteY1" fmla="*/ 19050 h 1562100"/>
                <a:gd name="connsiteX2" fmla="*/ 95250 w 857250"/>
                <a:gd name="connsiteY2" fmla="*/ 142875 h 1562100"/>
                <a:gd name="connsiteX3" fmla="*/ 200025 w 857250"/>
                <a:gd name="connsiteY3" fmla="*/ 809625 h 1562100"/>
                <a:gd name="connsiteX4" fmla="*/ 209550 w 857250"/>
                <a:gd name="connsiteY4" fmla="*/ 828675 h 1562100"/>
                <a:gd name="connsiteX5" fmla="*/ 857250 w 857250"/>
                <a:gd name="connsiteY5" fmla="*/ 1562100 h 1562100"/>
                <a:gd name="connsiteX6" fmla="*/ 857250 w 857250"/>
                <a:gd name="connsiteY6"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0" h="1562100">
                  <a:moveTo>
                    <a:pt x="0" y="0"/>
                  </a:moveTo>
                  <a:lnTo>
                    <a:pt x="66675" y="19050"/>
                  </a:lnTo>
                  <a:lnTo>
                    <a:pt x="95250" y="142875"/>
                  </a:lnTo>
                  <a:lnTo>
                    <a:pt x="200025" y="809625"/>
                  </a:lnTo>
                  <a:lnTo>
                    <a:pt x="209550" y="828675"/>
                  </a:lnTo>
                  <a:lnTo>
                    <a:pt x="857250" y="1562100"/>
                  </a:lnTo>
                  <a:lnTo>
                    <a:pt x="857250" y="15621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8" name="Rectangle 77"/>
            <p:cNvSpPr>
              <a:spLocks noChangeArrowheads="1"/>
            </p:cNvSpPr>
            <p:nvPr/>
          </p:nvSpPr>
          <p:spPr bwMode="auto">
            <a:xfrm>
              <a:off x="2298190" y="4088958"/>
              <a:ext cx="9361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Limit of</a:t>
              </a:r>
            </a:p>
            <a:p>
              <a:pPr algn="ctr"/>
              <a:r>
                <a:rPr lang="en-US" altLang="en-US" dirty="0">
                  <a:solidFill>
                    <a:srgbClr val="000000"/>
                  </a:solidFill>
                  <a:cs typeface="+mn-cs"/>
                </a:rPr>
                <a:t>detection</a:t>
              </a:r>
              <a:endParaRPr lang="en-US" altLang="en-US" dirty="0">
                <a:solidFill>
                  <a:prstClr val="black"/>
                </a:solidFill>
                <a:cs typeface="+mn-cs"/>
              </a:endParaRPr>
            </a:p>
          </p:txBody>
        </p:sp>
        <p:sp>
          <p:nvSpPr>
            <p:cNvPr id="99" name="Rectangle 77"/>
            <p:cNvSpPr>
              <a:spLocks noChangeArrowheads="1"/>
            </p:cNvSpPr>
            <p:nvPr/>
          </p:nvSpPr>
          <p:spPr bwMode="auto">
            <a:xfrm>
              <a:off x="1891635" y="3429738"/>
              <a:ext cx="1019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R</a:t>
              </a:r>
              <a:r>
                <a:rPr lang="en-US" altLang="en-US" i="1" baseline="-25000" dirty="0">
                  <a:solidFill>
                    <a:srgbClr val="000000"/>
                  </a:solidFill>
                  <a:cs typeface="+mn-cs"/>
                </a:rPr>
                <a:t>0 </a:t>
              </a:r>
              <a:r>
                <a:rPr lang="en-US" altLang="en-US" dirty="0">
                  <a:solidFill>
                    <a:srgbClr val="000000"/>
                  </a:solidFill>
                  <a:cs typeface="+mn-cs"/>
                </a:rPr>
                <a:t>= 8 -10</a:t>
              </a:r>
              <a:endParaRPr lang="en-US" altLang="en-US" dirty="0">
                <a:solidFill>
                  <a:prstClr val="black"/>
                </a:solidFill>
                <a:cs typeface="+mn-cs"/>
              </a:endParaRPr>
            </a:p>
          </p:txBody>
        </p:sp>
        <p:sp>
          <p:nvSpPr>
            <p:cNvPr id="100" name="Rectangle 77"/>
            <p:cNvSpPr>
              <a:spLocks noChangeArrowheads="1"/>
            </p:cNvSpPr>
            <p:nvPr/>
          </p:nvSpPr>
          <p:spPr bwMode="auto">
            <a:xfrm>
              <a:off x="2823395" y="1700764"/>
              <a:ext cx="5001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Set</a:t>
              </a:r>
            </a:p>
            <a:p>
              <a:pPr algn="ctr"/>
              <a:r>
                <a:rPr lang="en-US" altLang="en-US" dirty="0">
                  <a:solidFill>
                    <a:srgbClr val="000000"/>
                  </a:solidFill>
                  <a:cs typeface="+mn-cs"/>
                </a:rPr>
                <a:t>point</a:t>
              </a:r>
              <a:endParaRPr lang="en-US" altLang="en-US" dirty="0">
                <a:solidFill>
                  <a:prstClr val="black"/>
                </a:solidFill>
                <a:cs typeface="+mn-cs"/>
              </a:endParaRPr>
            </a:p>
          </p:txBody>
        </p:sp>
        <p:cxnSp>
          <p:nvCxnSpPr>
            <p:cNvPr id="104" name="Straight Arrow Connector 103"/>
            <p:cNvCxnSpPr/>
            <p:nvPr/>
          </p:nvCxnSpPr>
          <p:spPr>
            <a:xfrm>
              <a:off x="3100011" y="2254689"/>
              <a:ext cx="0" cy="563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77"/>
            <p:cNvSpPr>
              <a:spLocks noChangeArrowheads="1"/>
            </p:cNvSpPr>
            <p:nvPr/>
          </p:nvSpPr>
          <p:spPr bwMode="auto">
            <a:xfrm>
              <a:off x="5615909" y="2291501"/>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11" name="Rectangle 77"/>
            <p:cNvSpPr>
              <a:spLocks noChangeArrowheads="1"/>
            </p:cNvSpPr>
            <p:nvPr/>
          </p:nvSpPr>
          <p:spPr bwMode="auto">
            <a:xfrm>
              <a:off x="4058572" y="3186850"/>
              <a:ext cx="7758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t</a:t>
              </a:r>
              <a:r>
                <a:rPr lang="en-US" altLang="en-US" i="1" baseline="-25000" dirty="0">
                  <a:solidFill>
                    <a:srgbClr val="000000"/>
                  </a:solidFill>
                  <a:cs typeface="+mn-cs"/>
                </a:rPr>
                <a:t>1/2 </a:t>
              </a:r>
              <a:r>
                <a:rPr lang="en-US" altLang="en-US" dirty="0">
                  <a:solidFill>
                    <a:srgbClr val="000000"/>
                  </a:solidFill>
                  <a:cs typeface="+mn-cs"/>
                </a:rPr>
                <a:t>= 1d</a:t>
              </a:r>
              <a:endParaRPr lang="en-US" altLang="en-US" dirty="0">
                <a:solidFill>
                  <a:prstClr val="black"/>
                </a:solidFill>
                <a:cs typeface="+mn-cs"/>
              </a:endParaRPr>
            </a:p>
          </p:txBody>
        </p:sp>
        <p:sp>
          <p:nvSpPr>
            <p:cNvPr id="112" name="Rectangle 77"/>
            <p:cNvSpPr>
              <a:spLocks noChangeArrowheads="1"/>
            </p:cNvSpPr>
            <p:nvPr/>
          </p:nvSpPr>
          <p:spPr bwMode="auto">
            <a:xfrm>
              <a:off x="4415759" y="3801213"/>
              <a:ext cx="90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t</a:t>
              </a:r>
              <a:r>
                <a:rPr lang="en-US" altLang="en-US" i="1" baseline="-25000" dirty="0">
                  <a:solidFill>
                    <a:srgbClr val="000000"/>
                  </a:solidFill>
                  <a:cs typeface="+mn-cs"/>
                </a:rPr>
                <a:t>1/2 </a:t>
              </a:r>
              <a:r>
                <a:rPr lang="en-US" altLang="en-US" dirty="0">
                  <a:solidFill>
                    <a:srgbClr val="000000"/>
                  </a:solidFill>
                  <a:cs typeface="+mn-cs"/>
                </a:rPr>
                <a:t>= 14d</a:t>
              </a:r>
              <a:endParaRPr lang="en-US" altLang="en-US" dirty="0">
                <a:solidFill>
                  <a:prstClr val="black"/>
                </a:solidFill>
                <a:cs typeface="+mn-cs"/>
              </a:endParaRPr>
            </a:p>
          </p:txBody>
        </p:sp>
        <p:grpSp>
          <p:nvGrpSpPr>
            <p:cNvPr id="97" name="Group 96"/>
            <p:cNvGrpSpPr/>
            <p:nvPr/>
          </p:nvGrpSpPr>
          <p:grpSpPr>
            <a:xfrm>
              <a:off x="1666875" y="1381125"/>
              <a:ext cx="2133599" cy="4019550"/>
              <a:chOff x="1666875" y="1381125"/>
              <a:chExt cx="2133599" cy="4019550"/>
            </a:xfrm>
          </p:grpSpPr>
          <p:sp>
            <p:nvSpPr>
              <p:cNvPr id="46" name="Freeform 45"/>
              <p:cNvSpPr/>
              <p:nvPr/>
            </p:nvSpPr>
            <p:spPr>
              <a:xfrm>
                <a:off x="1781174" y="1381125"/>
                <a:ext cx="2019300" cy="3000375"/>
              </a:xfrm>
              <a:custGeom>
                <a:avLst/>
                <a:gdLst>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17" fmla="*/ 2876550 w 2876550"/>
                  <a:gd name="connsiteY17" fmla="*/ 3038475 h 3038475"/>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0" fmla="*/ 0 w 2209800"/>
                  <a:gd name="connsiteY0" fmla="*/ 3000375 h 3000375"/>
                  <a:gd name="connsiteX1" fmla="*/ 266700 w 2209800"/>
                  <a:gd name="connsiteY1" fmla="*/ 266700 h 3000375"/>
                  <a:gd name="connsiteX2" fmla="*/ 314325 w 2209800"/>
                  <a:gd name="connsiteY2" fmla="*/ 85725 h 3000375"/>
                  <a:gd name="connsiteX3" fmla="*/ 352425 w 2209800"/>
                  <a:gd name="connsiteY3" fmla="*/ 19050 h 3000375"/>
                  <a:gd name="connsiteX4" fmla="*/ 381000 w 2209800"/>
                  <a:gd name="connsiteY4" fmla="*/ 9525 h 3000375"/>
                  <a:gd name="connsiteX5" fmla="*/ 419100 w 2209800"/>
                  <a:gd name="connsiteY5" fmla="*/ 0 h 3000375"/>
                  <a:gd name="connsiteX6" fmla="*/ 447675 w 2209800"/>
                  <a:gd name="connsiteY6" fmla="*/ 85725 h 3000375"/>
                  <a:gd name="connsiteX7" fmla="*/ 800100 w 2209800"/>
                  <a:gd name="connsiteY7" fmla="*/ 1219200 h 3000375"/>
                  <a:gd name="connsiteX8" fmla="*/ 866775 w 2209800"/>
                  <a:gd name="connsiteY8" fmla="*/ 1362075 h 3000375"/>
                  <a:gd name="connsiteX9" fmla="*/ 933450 w 2209800"/>
                  <a:gd name="connsiteY9" fmla="*/ 1409700 h 3000375"/>
                  <a:gd name="connsiteX10" fmla="*/ 952500 w 2209800"/>
                  <a:gd name="connsiteY10" fmla="*/ 1438275 h 3000375"/>
                  <a:gd name="connsiteX11" fmla="*/ 1104900 w 2209800"/>
                  <a:gd name="connsiteY11" fmla="*/ 1447800 h 3000375"/>
                  <a:gd name="connsiteX12" fmla="*/ 1981200 w 2209800"/>
                  <a:gd name="connsiteY12" fmla="*/ 1447800 h 3000375"/>
                  <a:gd name="connsiteX13" fmla="*/ 2047875 w 2209800"/>
                  <a:gd name="connsiteY13" fmla="*/ 1457325 h 3000375"/>
                  <a:gd name="connsiteX14" fmla="*/ 2076450 w 2209800"/>
                  <a:gd name="connsiteY14" fmla="*/ 1495425 h 3000375"/>
                  <a:gd name="connsiteX15" fmla="*/ 2209800 w 2209800"/>
                  <a:gd name="connsiteY15" fmla="*/ 2257425 h 3000375"/>
                  <a:gd name="connsiteX0" fmla="*/ 0 w 2076450"/>
                  <a:gd name="connsiteY0" fmla="*/ 3000375 h 3000375"/>
                  <a:gd name="connsiteX1" fmla="*/ 266700 w 2076450"/>
                  <a:gd name="connsiteY1" fmla="*/ 266700 h 3000375"/>
                  <a:gd name="connsiteX2" fmla="*/ 314325 w 2076450"/>
                  <a:gd name="connsiteY2" fmla="*/ 85725 h 3000375"/>
                  <a:gd name="connsiteX3" fmla="*/ 352425 w 2076450"/>
                  <a:gd name="connsiteY3" fmla="*/ 19050 h 3000375"/>
                  <a:gd name="connsiteX4" fmla="*/ 381000 w 2076450"/>
                  <a:gd name="connsiteY4" fmla="*/ 9525 h 3000375"/>
                  <a:gd name="connsiteX5" fmla="*/ 419100 w 2076450"/>
                  <a:gd name="connsiteY5" fmla="*/ 0 h 3000375"/>
                  <a:gd name="connsiteX6" fmla="*/ 447675 w 2076450"/>
                  <a:gd name="connsiteY6" fmla="*/ 85725 h 3000375"/>
                  <a:gd name="connsiteX7" fmla="*/ 800100 w 2076450"/>
                  <a:gd name="connsiteY7" fmla="*/ 1219200 h 3000375"/>
                  <a:gd name="connsiteX8" fmla="*/ 866775 w 2076450"/>
                  <a:gd name="connsiteY8" fmla="*/ 1362075 h 3000375"/>
                  <a:gd name="connsiteX9" fmla="*/ 933450 w 2076450"/>
                  <a:gd name="connsiteY9" fmla="*/ 1409700 h 3000375"/>
                  <a:gd name="connsiteX10" fmla="*/ 952500 w 2076450"/>
                  <a:gd name="connsiteY10" fmla="*/ 1438275 h 3000375"/>
                  <a:gd name="connsiteX11" fmla="*/ 1104900 w 2076450"/>
                  <a:gd name="connsiteY11" fmla="*/ 1447800 h 3000375"/>
                  <a:gd name="connsiteX12" fmla="*/ 1981200 w 2076450"/>
                  <a:gd name="connsiteY12" fmla="*/ 1447800 h 3000375"/>
                  <a:gd name="connsiteX13" fmla="*/ 2047875 w 2076450"/>
                  <a:gd name="connsiteY13" fmla="*/ 1457325 h 3000375"/>
                  <a:gd name="connsiteX14" fmla="*/ 2076450 w 2076450"/>
                  <a:gd name="connsiteY14" fmla="*/ 1495425 h 3000375"/>
                  <a:gd name="connsiteX0" fmla="*/ 0 w 2047875"/>
                  <a:gd name="connsiteY0" fmla="*/ 3000375 h 3000375"/>
                  <a:gd name="connsiteX1" fmla="*/ 266700 w 2047875"/>
                  <a:gd name="connsiteY1" fmla="*/ 266700 h 3000375"/>
                  <a:gd name="connsiteX2" fmla="*/ 314325 w 2047875"/>
                  <a:gd name="connsiteY2" fmla="*/ 85725 h 3000375"/>
                  <a:gd name="connsiteX3" fmla="*/ 352425 w 2047875"/>
                  <a:gd name="connsiteY3" fmla="*/ 19050 h 3000375"/>
                  <a:gd name="connsiteX4" fmla="*/ 381000 w 2047875"/>
                  <a:gd name="connsiteY4" fmla="*/ 9525 h 3000375"/>
                  <a:gd name="connsiteX5" fmla="*/ 419100 w 2047875"/>
                  <a:gd name="connsiteY5" fmla="*/ 0 h 3000375"/>
                  <a:gd name="connsiteX6" fmla="*/ 447675 w 2047875"/>
                  <a:gd name="connsiteY6" fmla="*/ 85725 h 3000375"/>
                  <a:gd name="connsiteX7" fmla="*/ 800100 w 2047875"/>
                  <a:gd name="connsiteY7" fmla="*/ 1219200 h 3000375"/>
                  <a:gd name="connsiteX8" fmla="*/ 866775 w 2047875"/>
                  <a:gd name="connsiteY8" fmla="*/ 1362075 h 3000375"/>
                  <a:gd name="connsiteX9" fmla="*/ 933450 w 2047875"/>
                  <a:gd name="connsiteY9" fmla="*/ 1409700 h 3000375"/>
                  <a:gd name="connsiteX10" fmla="*/ 952500 w 2047875"/>
                  <a:gd name="connsiteY10" fmla="*/ 1438275 h 3000375"/>
                  <a:gd name="connsiteX11" fmla="*/ 1104900 w 2047875"/>
                  <a:gd name="connsiteY11" fmla="*/ 1447800 h 3000375"/>
                  <a:gd name="connsiteX12" fmla="*/ 1981200 w 2047875"/>
                  <a:gd name="connsiteY12" fmla="*/ 1447800 h 3000375"/>
                  <a:gd name="connsiteX13" fmla="*/ 2047875 w 2047875"/>
                  <a:gd name="connsiteY13" fmla="*/ 1457325 h 3000375"/>
                  <a:gd name="connsiteX0" fmla="*/ 0 w 1981200"/>
                  <a:gd name="connsiteY0" fmla="*/ 3000375 h 3000375"/>
                  <a:gd name="connsiteX1" fmla="*/ 266700 w 1981200"/>
                  <a:gd name="connsiteY1" fmla="*/ 266700 h 3000375"/>
                  <a:gd name="connsiteX2" fmla="*/ 314325 w 1981200"/>
                  <a:gd name="connsiteY2" fmla="*/ 85725 h 3000375"/>
                  <a:gd name="connsiteX3" fmla="*/ 352425 w 1981200"/>
                  <a:gd name="connsiteY3" fmla="*/ 19050 h 3000375"/>
                  <a:gd name="connsiteX4" fmla="*/ 381000 w 1981200"/>
                  <a:gd name="connsiteY4" fmla="*/ 9525 h 3000375"/>
                  <a:gd name="connsiteX5" fmla="*/ 419100 w 1981200"/>
                  <a:gd name="connsiteY5" fmla="*/ 0 h 3000375"/>
                  <a:gd name="connsiteX6" fmla="*/ 447675 w 1981200"/>
                  <a:gd name="connsiteY6" fmla="*/ 85725 h 3000375"/>
                  <a:gd name="connsiteX7" fmla="*/ 800100 w 1981200"/>
                  <a:gd name="connsiteY7" fmla="*/ 1219200 h 3000375"/>
                  <a:gd name="connsiteX8" fmla="*/ 866775 w 1981200"/>
                  <a:gd name="connsiteY8" fmla="*/ 1362075 h 3000375"/>
                  <a:gd name="connsiteX9" fmla="*/ 933450 w 1981200"/>
                  <a:gd name="connsiteY9" fmla="*/ 1409700 h 3000375"/>
                  <a:gd name="connsiteX10" fmla="*/ 952500 w 1981200"/>
                  <a:gd name="connsiteY10" fmla="*/ 1438275 h 3000375"/>
                  <a:gd name="connsiteX11" fmla="*/ 1104900 w 1981200"/>
                  <a:gd name="connsiteY11" fmla="*/ 1447800 h 3000375"/>
                  <a:gd name="connsiteX12" fmla="*/ 1981200 w 19812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952500 w 2019300"/>
                  <a:gd name="connsiteY10" fmla="*/ 1438275 h 3000375"/>
                  <a:gd name="connsiteX11" fmla="*/ 1104900 w 2019300"/>
                  <a:gd name="connsiteY11" fmla="*/ 1447800 h 3000375"/>
                  <a:gd name="connsiteX12" fmla="*/ 2019300 w 20193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1104900 w 2019300"/>
                  <a:gd name="connsiteY10" fmla="*/ 1447800 h 3000375"/>
                  <a:gd name="connsiteX11" fmla="*/ 2019300 w 2019300"/>
                  <a:gd name="connsiteY11" fmla="*/ 1447800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9300" h="3000375">
                    <a:moveTo>
                      <a:pt x="0" y="3000375"/>
                    </a:moveTo>
                    <a:lnTo>
                      <a:pt x="266700" y="266700"/>
                    </a:lnTo>
                    <a:lnTo>
                      <a:pt x="314325" y="85725"/>
                    </a:lnTo>
                    <a:lnTo>
                      <a:pt x="352425" y="19050"/>
                    </a:lnTo>
                    <a:lnTo>
                      <a:pt x="381000" y="9525"/>
                    </a:lnTo>
                    <a:lnTo>
                      <a:pt x="419100" y="0"/>
                    </a:lnTo>
                    <a:lnTo>
                      <a:pt x="447675" y="85725"/>
                    </a:lnTo>
                    <a:lnTo>
                      <a:pt x="800100" y="1219200"/>
                    </a:lnTo>
                    <a:lnTo>
                      <a:pt x="866775" y="1362075"/>
                    </a:lnTo>
                    <a:lnTo>
                      <a:pt x="933450" y="1409700"/>
                    </a:lnTo>
                    <a:lnTo>
                      <a:pt x="1104900" y="1447800"/>
                    </a:lnTo>
                    <a:lnTo>
                      <a:pt x="2019300" y="14478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9" name="Freeform 48"/>
              <p:cNvSpPr/>
              <p:nvPr/>
            </p:nvSpPr>
            <p:spPr>
              <a:xfrm>
                <a:off x="1666875" y="4391025"/>
                <a:ext cx="114300" cy="1009650"/>
              </a:xfrm>
              <a:custGeom>
                <a:avLst/>
                <a:gdLst>
                  <a:gd name="connsiteX0" fmla="*/ 0 w 114300"/>
                  <a:gd name="connsiteY0" fmla="*/ 1009650 h 1009650"/>
                  <a:gd name="connsiteX1" fmla="*/ 114300 w 114300"/>
                  <a:gd name="connsiteY1" fmla="*/ 0 h 1009650"/>
                </a:gdLst>
                <a:ahLst/>
                <a:cxnLst>
                  <a:cxn ang="0">
                    <a:pos x="connsiteX0" y="connsiteY0"/>
                  </a:cxn>
                  <a:cxn ang="0">
                    <a:pos x="connsiteX1" y="connsiteY1"/>
                  </a:cxn>
                </a:cxnLst>
                <a:rect l="l" t="t" r="r" b="b"/>
                <a:pathLst>
                  <a:path w="114300" h="1009650">
                    <a:moveTo>
                      <a:pt x="0" y="1009650"/>
                    </a:moveTo>
                    <a:lnTo>
                      <a:pt x="114300"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31" name="Group 30"/>
            <p:cNvGrpSpPr/>
            <p:nvPr/>
          </p:nvGrpSpPr>
          <p:grpSpPr>
            <a:xfrm>
              <a:off x="7805803" y="2771775"/>
              <a:ext cx="1197748" cy="2301793"/>
              <a:chOff x="7805803" y="2771775"/>
              <a:chExt cx="1197748" cy="2301793"/>
            </a:xfrm>
          </p:grpSpPr>
          <p:sp>
            <p:nvSpPr>
              <p:cNvPr id="48" name="Freeform 47"/>
              <p:cNvSpPr/>
              <p:nvPr/>
            </p:nvSpPr>
            <p:spPr>
              <a:xfrm>
                <a:off x="8174876" y="2771775"/>
                <a:ext cx="828675" cy="1581150"/>
              </a:xfrm>
              <a:custGeom>
                <a:avLst/>
                <a:gdLst>
                  <a:gd name="connsiteX0" fmla="*/ 0 w 828675"/>
                  <a:gd name="connsiteY0" fmla="*/ 1581150 h 1581150"/>
                  <a:gd name="connsiteX1" fmla="*/ 400050 w 828675"/>
                  <a:gd name="connsiteY1" fmla="*/ 142875 h 1581150"/>
                  <a:gd name="connsiteX2" fmla="*/ 428625 w 828675"/>
                  <a:gd name="connsiteY2" fmla="*/ 38100 h 1581150"/>
                  <a:gd name="connsiteX3" fmla="*/ 476250 w 828675"/>
                  <a:gd name="connsiteY3" fmla="*/ 9525 h 1581150"/>
                  <a:gd name="connsiteX4" fmla="*/ 828675 w 828675"/>
                  <a:gd name="connsiteY4" fmla="*/ 0 h 158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581150">
                    <a:moveTo>
                      <a:pt x="0" y="1581150"/>
                    </a:moveTo>
                    <a:lnTo>
                      <a:pt x="400050" y="142875"/>
                    </a:lnTo>
                    <a:lnTo>
                      <a:pt x="428625" y="38100"/>
                    </a:lnTo>
                    <a:lnTo>
                      <a:pt x="476250" y="9525"/>
                    </a:lnTo>
                    <a:lnTo>
                      <a:pt x="8286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p:nvSpPr>
            <p:spPr>
              <a:xfrm>
                <a:off x="7805803" y="4401683"/>
                <a:ext cx="353833" cy="671885"/>
              </a:xfrm>
              <a:custGeom>
                <a:avLst/>
                <a:gdLst>
                  <a:gd name="connsiteX0" fmla="*/ 0 w 353833"/>
                  <a:gd name="connsiteY0" fmla="*/ 671885 h 671885"/>
                  <a:gd name="connsiteX1" fmla="*/ 115294 w 353833"/>
                  <a:gd name="connsiteY1" fmla="*/ 671885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353833 w 353833"/>
                  <a:gd name="connsiteY2" fmla="*/ 0 h 671885"/>
                  <a:gd name="connsiteX3" fmla="*/ 353833 w 353833"/>
                  <a:gd name="connsiteY3" fmla="*/ 0 h 671885"/>
                  <a:gd name="connsiteX0" fmla="*/ 0 w 353833"/>
                  <a:gd name="connsiteY0" fmla="*/ 671885 h 671885"/>
                  <a:gd name="connsiteX1" fmla="*/ 112226 w 353833"/>
                  <a:gd name="connsiteY1" fmla="*/ 665749 h 671885"/>
                  <a:gd name="connsiteX2" fmla="*/ 353833 w 353833"/>
                  <a:gd name="connsiteY2" fmla="*/ 0 h 671885"/>
                  <a:gd name="connsiteX3" fmla="*/ 353833 w 353833"/>
                  <a:gd name="connsiteY3" fmla="*/ 0 h 671885"/>
                </a:gdLst>
                <a:ahLst/>
                <a:cxnLst>
                  <a:cxn ang="0">
                    <a:pos x="connsiteX0" y="connsiteY0"/>
                  </a:cxn>
                  <a:cxn ang="0">
                    <a:pos x="connsiteX1" y="connsiteY1"/>
                  </a:cxn>
                  <a:cxn ang="0">
                    <a:pos x="connsiteX2" y="connsiteY2"/>
                  </a:cxn>
                  <a:cxn ang="0">
                    <a:pos x="connsiteX3" y="connsiteY3"/>
                  </a:cxn>
                </a:cxnLst>
                <a:rect l="l" t="t" r="r" b="b"/>
                <a:pathLst>
                  <a:path w="353833" h="671885">
                    <a:moveTo>
                      <a:pt x="0" y="671885"/>
                    </a:moveTo>
                    <a:lnTo>
                      <a:pt x="112226" y="665749"/>
                    </a:lnTo>
                    <a:cubicBezTo>
                      <a:pt x="171198" y="553768"/>
                      <a:pt x="313565" y="110958"/>
                      <a:pt x="353833" y="0"/>
                    </a:cubicBezTo>
                    <a:lnTo>
                      <a:pt x="353833"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41" name="Rectangle 77"/>
            <p:cNvSpPr>
              <a:spLocks noChangeArrowheads="1"/>
            </p:cNvSpPr>
            <p:nvPr/>
          </p:nvSpPr>
          <p:spPr bwMode="auto">
            <a:xfrm>
              <a:off x="7487467" y="1472773"/>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7751259" y="2026698"/>
              <a:ext cx="0" cy="563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524000" y="932688"/>
            <a:ext cx="1435608" cy="45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8" name="Rectangle 77"/>
          <p:cNvSpPr>
            <a:spLocks noChangeArrowheads="1"/>
          </p:cNvSpPr>
          <p:nvPr/>
        </p:nvSpPr>
        <p:spPr bwMode="auto">
          <a:xfrm>
            <a:off x="5800764" y="5664708"/>
            <a:ext cx="17244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(months)</a:t>
            </a:r>
            <a:endParaRPr lang="en-US" altLang="en-US" dirty="0">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Text Box 2"/>
          <p:cNvSpPr txBox="1">
            <a:spLocks noChangeArrowheads="1"/>
          </p:cNvSpPr>
          <p:nvPr/>
        </p:nvSpPr>
        <p:spPr bwMode="auto">
          <a:xfrm>
            <a:off x="2689225" y="26988"/>
            <a:ext cx="6813550" cy="707886"/>
          </a:xfrm>
          <a:prstGeom prst="rect">
            <a:avLst/>
          </a:prstGeom>
          <a:noFill/>
          <a:ln w="9525">
            <a:noFill/>
            <a:miter lim="800000"/>
            <a:headEnd/>
            <a:tailEnd/>
          </a:ln>
        </p:spPr>
        <p:txBody>
          <a:bodyPr>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HIV replication dynamics</a:t>
            </a:r>
          </a:p>
        </p:txBody>
      </p:sp>
      <p:cxnSp>
        <p:nvCxnSpPr>
          <p:cNvPr id="51" name="Straight Connector 50"/>
          <p:cNvCxnSpPr/>
          <p:nvPr/>
        </p:nvCxnSpPr>
        <p:spPr>
          <a:xfrm>
            <a:off x="2892022" y="4391025"/>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553546" y="5430947"/>
            <a:ext cx="6539489" cy="85725"/>
            <a:chOff x="1795463" y="5430945"/>
            <a:chExt cx="6539489" cy="85725"/>
          </a:xfrm>
        </p:grpSpPr>
        <p:grpSp>
          <p:nvGrpSpPr>
            <p:cNvPr id="3" name="Group 2"/>
            <p:cNvGrpSpPr/>
            <p:nvPr/>
          </p:nvGrpSpPr>
          <p:grpSpPr>
            <a:xfrm>
              <a:off x="1795463" y="5430945"/>
              <a:ext cx="5724525" cy="85725"/>
              <a:chOff x="1795463" y="5430945"/>
              <a:chExt cx="5724525" cy="85725"/>
            </a:xfrm>
          </p:grpSpPr>
          <p:sp>
            <p:nvSpPr>
              <p:cNvPr id="75"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6"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7"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8"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9"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0"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1"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2"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25"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grpSp>
        <p:nvGrpSpPr>
          <p:cNvPr id="5" name="Group 4"/>
          <p:cNvGrpSpPr/>
          <p:nvPr/>
        </p:nvGrpSpPr>
        <p:grpSpPr>
          <a:xfrm>
            <a:off x="4668472" y="2517733"/>
            <a:ext cx="3554172" cy="3132680"/>
            <a:chOff x="3144472" y="2517733"/>
            <a:chExt cx="3554172" cy="3132680"/>
          </a:xfrm>
        </p:grpSpPr>
        <p:grpSp>
          <p:nvGrpSpPr>
            <p:cNvPr id="67" name="Group 66"/>
            <p:cNvGrpSpPr/>
            <p:nvPr/>
          </p:nvGrpSpPr>
          <p:grpSpPr>
            <a:xfrm>
              <a:off x="3144472" y="2677228"/>
              <a:ext cx="374905" cy="374905"/>
              <a:chOff x="6235961" y="1228954"/>
              <a:chExt cx="374905" cy="374905"/>
            </a:xfrm>
          </p:grpSpPr>
          <p:cxnSp>
            <p:nvCxnSpPr>
              <p:cNvPr id="68" name="Straight Connector 67"/>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144472" y="5275508"/>
              <a:ext cx="374905" cy="374905"/>
              <a:chOff x="6235961" y="1228954"/>
              <a:chExt cx="374905" cy="374905"/>
            </a:xfrm>
          </p:grpSpPr>
          <p:cxnSp>
            <p:nvCxnSpPr>
              <p:cNvPr id="72" name="Straight Connector 71"/>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6323739" y="2517733"/>
              <a:ext cx="374905" cy="374905"/>
              <a:chOff x="6235961" y="1228954"/>
              <a:chExt cx="374905" cy="374905"/>
            </a:xfrm>
          </p:grpSpPr>
          <p:cxnSp>
            <p:nvCxnSpPr>
              <p:cNvPr id="84" name="Straight Connector 83"/>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323739" y="5275508"/>
              <a:ext cx="374905" cy="374905"/>
              <a:chOff x="6235961" y="1228954"/>
              <a:chExt cx="374905" cy="374905"/>
            </a:xfrm>
          </p:grpSpPr>
          <p:cxnSp>
            <p:nvCxnSpPr>
              <p:cNvPr id="88" name="Straight Connector 87"/>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323739" y="4896280"/>
              <a:ext cx="374905" cy="374905"/>
              <a:chOff x="6235961" y="1228954"/>
              <a:chExt cx="374905" cy="374905"/>
            </a:xfrm>
          </p:grpSpPr>
          <p:cxnSp>
            <p:nvCxnSpPr>
              <p:cNvPr id="92" name="Straight Connector 91"/>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3" name="Rectangle 78"/>
          <p:cNvSpPr>
            <a:spLocks noChangeArrowheads="1"/>
          </p:cNvSpPr>
          <p:nvPr/>
        </p:nvSpPr>
        <p:spPr bwMode="auto">
          <a:xfrm rot="16200000">
            <a:off x="12140" y="3232927"/>
            <a:ext cx="36619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Plasma HIV-1 RNA (copies/ml)</a:t>
            </a:r>
            <a:endParaRPr lang="en-US" altLang="en-US" dirty="0">
              <a:solidFill>
                <a:prstClr val="black"/>
              </a:solidFill>
              <a:cs typeface="+mn-cs"/>
            </a:endParaRPr>
          </a:p>
        </p:txBody>
      </p:sp>
      <p:sp>
        <p:nvSpPr>
          <p:cNvPr id="6" name="Rectangle 5"/>
          <p:cNvSpPr/>
          <p:nvPr/>
        </p:nvSpPr>
        <p:spPr>
          <a:xfrm>
            <a:off x="-769236" y="382691"/>
            <a:ext cx="2423220" cy="569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5985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08333E-7 -4.44444E-6 L -0.39727 -0.00023 " pathEditMode="relative" rAng="0" ptsTypes="AA">
                                      <p:cBhvr>
                                        <p:cTn id="6" dur="1500" fill="hold"/>
                                        <p:tgtEl>
                                          <p:spTgt spid="2"/>
                                        </p:tgtEl>
                                        <p:attrNameLst>
                                          <p:attrName>ppt_x</p:attrName>
                                          <p:attrName>ppt_y</p:attrName>
                                        </p:attrNameLst>
                                      </p:cBhvr>
                                      <p:rCtr x="-19870" y="-23"/>
                                    </p:animMotion>
                                  </p:childTnLst>
                                </p:cTn>
                              </p:par>
                              <p:par>
                                <p:cTn id="7" presetID="1" presetClass="exit" presetSubtype="0" fill="hold" nodeType="withEffect">
                                  <p:stCondLst>
                                    <p:cond delay="0"/>
                                  </p:stCondLst>
                                  <p:childTnLst>
                                    <p:set>
                                      <p:cBhvr>
                                        <p:cTn id="8" dur="1" fill="hold">
                                          <p:stCondLst>
                                            <p:cond delay="1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1563760" y="2624767"/>
            <a:ext cx="2794883"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110" name="Rectangle 77"/>
          <p:cNvSpPr>
            <a:spLocks noChangeArrowheads="1"/>
          </p:cNvSpPr>
          <p:nvPr/>
        </p:nvSpPr>
        <p:spPr bwMode="auto">
          <a:xfrm>
            <a:off x="2220437"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41" name="Rectangle 77"/>
          <p:cNvSpPr>
            <a:spLocks noChangeArrowheads="1"/>
          </p:cNvSpPr>
          <p:nvPr/>
        </p:nvSpPr>
        <p:spPr bwMode="auto">
          <a:xfrm>
            <a:off x="4091998" y="1494039"/>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4355787" y="2047966"/>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0" y="932688"/>
            <a:ext cx="1435608" cy="45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9" name="Rectangle 78"/>
          <p:cNvSpPr>
            <a:spLocks noChangeArrowheads="1"/>
          </p:cNvSpPr>
          <p:nvPr/>
        </p:nvSpPr>
        <p:spPr bwMode="auto">
          <a:xfrm rot="16200000">
            <a:off x="12140" y="3232927"/>
            <a:ext cx="36619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Plasma HIV-1 RNA (copies/ml)</a:t>
            </a:r>
            <a:endParaRPr lang="en-US" altLang="en-US" dirty="0">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0" name="Text Box 160"/>
          <p:cNvSpPr txBox="1">
            <a:spLocks noChangeArrowheads="1"/>
          </p:cNvSpPr>
          <p:nvPr/>
        </p:nvSpPr>
        <p:spPr bwMode="auto">
          <a:xfrm>
            <a:off x="10048876" y="6404778"/>
            <a:ext cx="2117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1400" dirty="0">
                <a:solidFill>
                  <a:prstClr val="black"/>
                </a:solidFill>
              </a:rPr>
              <a:t>Davey et al, PNAS </a:t>
            </a:r>
            <a:r>
              <a:rPr lang="en-US" sz="1400" dirty="0" smtClean="0">
                <a:solidFill>
                  <a:prstClr val="black"/>
                </a:solidFill>
              </a:rPr>
              <a:t>1999</a:t>
            </a:r>
          </a:p>
        </p:txBody>
      </p:sp>
      <p:cxnSp>
        <p:nvCxnSpPr>
          <p:cNvPr id="51" name="Straight Connector 50"/>
          <p:cNvCxnSpPr/>
          <p:nvPr/>
        </p:nvCxnSpPr>
        <p:spPr>
          <a:xfrm flipV="1">
            <a:off x="2892022" y="4381995"/>
            <a:ext cx="7467221" cy="903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73189" y="1018903"/>
            <a:ext cx="1915886" cy="150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3" name="Text Box 2"/>
          <p:cNvSpPr txBox="1">
            <a:spLocks noChangeArrowheads="1"/>
          </p:cNvSpPr>
          <p:nvPr/>
        </p:nvSpPr>
        <p:spPr bwMode="auto">
          <a:xfrm>
            <a:off x="3526059" y="26988"/>
            <a:ext cx="5139882" cy="707886"/>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Viral rebound</a:t>
            </a:r>
          </a:p>
        </p:txBody>
      </p:sp>
      <p:sp>
        <p:nvSpPr>
          <p:cNvPr id="64"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grpSp>
        <p:nvGrpSpPr>
          <p:cNvPr id="66" name="Group 65"/>
          <p:cNvGrpSpPr/>
          <p:nvPr/>
        </p:nvGrpSpPr>
        <p:grpSpPr>
          <a:xfrm>
            <a:off x="3553546" y="5430947"/>
            <a:ext cx="6539489" cy="85725"/>
            <a:chOff x="1795463" y="5430945"/>
            <a:chExt cx="6539489" cy="85725"/>
          </a:xfrm>
        </p:grpSpPr>
        <p:grpSp>
          <p:nvGrpSpPr>
            <p:cNvPr id="67" name="Group 66"/>
            <p:cNvGrpSpPr/>
            <p:nvPr/>
          </p:nvGrpSpPr>
          <p:grpSpPr>
            <a:xfrm>
              <a:off x="1795463" y="5430945"/>
              <a:ext cx="5724525" cy="85725"/>
              <a:chOff x="1795463" y="5430945"/>
              <a:chExt cx="5724525" cy="85725"/>
            </a:xfrm>
          </p:grpSpPr>
          <p:sp>
            <p:nvSpPr>
              <p:cNvPr id="69"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0"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1"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2"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3"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4"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3"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4"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68"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85" name="Rectangle 77"/>
          <p:cNvSpPr>
            <a:spLocks noChangeArrowheads="1"/>
          </p:cNvSpPr>
          <p:nvPr/>
        </p:nvSpPr>
        <p:spPr bwMode="auto">
          <a:xfrm>
            <a:off x="4377309" y="5894879"/>
            <a:ext cx="46461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after interruption of ART (months)</a:t>
            </a:r>
            <a:endParaRPr lang="en-US" altLang="en-US" dirty="0">
              <a:solidFill>
                <a:prstClr val="black"/>
              </a:solidFill>
              <a:cs typeface="+mn-cs"/>
            </a:endParaRPr>
          </a:p>
        </p:txBody>
      </p:sp>
      <p:sp>
        <p:nvSpPr>
          <p:cNvPr id="86" name="TextBox 85"/>
          <p:cNvSpPr txBox="1"/>
          <p:nvPr/>
        </p:nvSpPr>
        <p:spPr>
          <a:xfrm>
            <a:off x="4225657"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0</a:t>
            </a:r>
          </a:p>
        </p:txBody>
      </p:sp>
      <p:sp>
        <p:nvSpPr>
          <p:cNvPr id="87" name="TextBox 86"/>
          <p:cNvSpPr txBox="1"/>
          <p:nvPr/>
        </p:nvSpPr>
        <p:spPr>
          <a:xfrm>
            <a:off x="5861235"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2</a:t>
            </a:r>
          </a:p>
        </p:txBody>
      </p:sp>
      <p:sp>
        <p:nvSpPr>
          <p:cNvPr id="88" name="TextBox 87"/>
          <p:cNvSpPr txBox="1"/>
          <p:nvPr/>
        </p:nvSpPr>
        <p:spPr>
          <a:xfrm>
            <a:off x="5043446"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89" name="TextBox 88"/>
          <p:cNvSpPr txBox="1"/>
          <p:nvPr/>
        </p:nvSpPr>
        <p:spPr>
          <a:xfrm>
            <a:off x="7496813"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4</a:t>
            </a:r>
          </a:p>
        </p:txBody>
      </p:sp>
      <p:sp>
        <p:nvSpPr>
          <p:cNvPr id="104" name="TextBox 103"/>
          <p:cNvSpPr txBox="1"/>
          <p:nvPr/>
        </p:nvSpPr>
        <p:spPr>
          <a:xfrm>
            <a:off x="6679024"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3</a:t>
            </a:r>
          </a:p>
        </p:txBody>
      </p:sp>
      <p:sp>
        <p:nvSpPr>
          <p:cNvPr id="106" name="TextBox 105"/>
          <p:cNvSpPr txBox="1"/>
          <p:nvPr/>
        </p:nvSpPr>
        <p:spPr>
          <a:xfrm>
            <a:off x="8314602"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5</a:t>
            </a:r>
          </a:p>
        </p:txBody>
      </p:sp>
      <p:sp>
        <p:nvSpPr>
          <p:cNvPr id="107" name="TextBox 106"/>
          <p:cNvSpPr txBox="1"/>
          <p:nvPr/>
        </p:nvSpPr>
        <p:spPr>
          <a:xfrm>
            <a:off x="9132391"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6</a:t>
            </a:r>
          </a:p>
        </p:txBody>
      </p:sp>
      <p:sp>
        <p:nvSpPr>
          <p:cNvPr id="108" name="TextBox 107"/>
          <p:cNvSpPr txBox="1"/>
          <p:nvPr/>
        </p:nvSpPr>
        <p:spPr>
          <a:xfrm>
            <a:off x="9956511" y="549224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109" name="TextBox 108"/>
          <p:cNvSpPr txBox="1"/>
          <p:nvPr/>
        </p:nvSpPr>
        <p:spPr>
          <a:xfrm>
            <a:off x="9964060"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7</a:t>
            </a:r>
          </a:p>
        </p:txBody>
      </p:sp>
      <p:sp>
        <p:nvSpPr>
          <p:cNvPr id="111" name="TextBox 110"/>
          <p:cNvSpPr txBox="1"/>
          <p:nvPr/>
        </p:nvSpPr>
        <p:spPr>
          <a:xfrm>
            <a:off x="3324515" y="5476059"/>
            <a:ext cx="389850"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grpSp>
        <p:nvGrpSpPr>
          <p:cNvPr id="75" name="Group 74"/>
          <p:cNvGrpSpPr/>
          <p:nvPr/>
        </p:nvGrpSpPr>
        <p:grpSpPr>
          <a:xfrm>
            <a:off x="4343428" y="2730532"/>
            <a:ext cx="407773" cy="1631884"/>
            <a:chOff x="7747686" y="2742408"/>
            <a:chExt cx="407773" cy="1631884"/>
          </a:xfrm>
        </p:grpSpPr>
        <p:cxnSp>
          <p:nvCxnSpPr>
            <p:cNvPr id="76" name="Straight Connector 75"/>
            <p:cNvCxnSpPr/>
            <p:nvPr/>
          </p:nvCxnSpPr>
          <p:spPr>
            <a:xfrm>
              <a:off x="7747686" y="4127157"/>
              <a:ext cx="407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8155459" y="4003589"/>
              <a:ext cx="0" cy="37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754114" y="2742408"/>
              <a:ext cx="0" cy="1631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7"/>
            <p:cNvSpPr>
              <a:spLocks noChangeArrowheads="1"/>
            </p:cNvSpPr>
            <p:nvPr/>
          </p:nvSpPr>
          <p:spPr bwMode="auto">
            <a:xfrm>
              <a:off x="7757747" y="3815502"/>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14d</a:t>
              </a:r>
              <a:endParaRPr lang="en-US" altLang="en-US" dirty="0">
                <a:solidFill>
                  <a:prstClr val="black"/>
                </a:solidFill>
                <a:cs typeface="+mn-cs"/>
              </a:endParaRPr>
            </a:p>
          </p:txBody>
        </p:sp>
      </p:grpSp>
      <p:sp>
        <p:nvSpPr>
          <p:cNvPr id="80" name="Freeform 79"/>
          <p:cNvSpPr/>
          <p:nvPr/>
        </p:nvSpPr>
        <p:spPr>
          <a:xfrm>
            <a:off x="3012597" y="5091852"/>
            <a:ext cx="1373944" cy="14225"/>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112618"/>
              <a:gd name="connsiteY0" fmla="*/ 0 h 676275"/>
              <a:gd name="connsiteX1" fmla="*/ 542925 w 3112618"/>
              <a:gd name="connsiteY1" fmla="*/ 619125 h 676275"/>
              <a:gd name="connsiteX2" fmla="*/ 600075 w 3112618"/>
              <a:gd name="connsiteY2" fmla="*/ 666750 h 676275"/>
              <a:gd name="connsiteX3" fmla="*/ 723900 w 3112618"/>
              <a:gd name="connsiteY3" fmla="*/ 666750 h 676275"/>
              <a:gd name="connsiteX4" fmla="*/ 3112618 w 3112618"/>
              <a:gd name="connsiteY4" fmla="*/ 676275 h 676275"/>
              <a:gd name="connsiteX0" fmla="*/ 0 w 2569693"/>
              <a:gd name="connsiteY0" fmla="*/ 0 h 57150"/>
              <a:gd name="connsiteX1" fmla="*/ 57150 w 2569693"/>
              <a:gd name="connsiteY1" fmla="*/ 47625 h 57150"/>
              <a:gd name="connsiteX2" fmla="*/ 180975 w 2569693"/>
              <a:gd name="connsiteY2" fmla="*/ 47625 h 57150"/>
              <a:gd name="connsiteX3" fmla="*/ 2569693 w 2569693"/>
              <a:gd name="connsiteY3" fmla="*/ 57150 h 57150"/>
              <a:gd name="connsiteX0" fmla="*/ 0 w 2569693"/>
              <a:gd name="connsiteY0" fmla="*/ 0 h 57150"/>
              <a:gd name="connsiteX1" fmla="*/ 180975 w 2569693"/>
              <a:gd name="connsiteY1" fmla="*/ 47625 h 57150"/>
              <a:gd name="connsiteX2" fmla="*/ 2569693 w 2569693"/>
              <a:gd name="connsiteY2" fmla="*/ 57150 h 57150"/>
              <a:gd name="connsiteX0" fmla="*/ 0 w 2388718"/>
              <a:gd name="connsiteY0" fmla="*/ 0 h 9525"/>
              <a:gd name="connsiteX1" fmla="*/ 2388718 w 2388718"/>
              <a:gd name="connsiteY1" fmla="*/ 9525 h 9525"/>
              <a:gd name="connsiteX0" fmla="*/ 0 w 5736"/>
              <a:gd name="connsiteY0" fmla="*/ 14934 h 14934"/>
              <a:gd name="connsiteX1" fmla="*/ 5736 w 5736"/>
              <a:gd name="connsiteY1" fmla="*/ 0 h 14934"/>
            </a:gdLst>
            <a:ahLst/>
            <a:cxnLst>
              <a:cxn ang="0">
                <a:pos x="connsiteX0" y="connsiteY0"/>
              </a:cxn>
              <a:cxn ang="0">
                <a:pos x="connsiteX1" y="connsiteY1"/>
              </a:cxn>
            </a:cxnLst>
            <a:rect l="l" t="t" r="r" b="b"/>
            <a:pathLst>
              <a:path w="5736" h="14934">
                <a:moveTo>
                  <a:pt x="0" y="14934"/>
                </a:moveTo>
                <a:lnTo>
                  <a:pt x="5736"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3" name="Group 2"/>
          <p:cNvGrpSpPr/>
          <p:nvPr/>
        </p:nvGrpSpPr>
        <p:grpSpPr>
          <a:xfrm>
            <a:off x="4413425" y="2783651"/>
            <a:ext cx="1197748" cy="2301794"/>
            <a:chOff x="2889425" y="2783651"/>
            <a:chExt cx="1197748" cy="2301794"/>
          </a:xfrm>
        </p:grpSpPr>
        <p:sp>
          <p:nvSpPr>
            <p:cNvPr id="81" name="Freeform 80"/>
            <p:cNvSpPr/>
            <p:nvPr/>
          </p:nvSpPr>
          <p:spPr>
            <a:xfrm>
              <a:off x="3258498" y="2783651"/>
              <a:ext cx="828675" cy="1581151"/>
            </a:xfrm>
            <a:custGeom>
              <a:avLst/>
              <a:gdLst>
                <a:gd name="connsiteX0" fmla="*/ 0 w 828675"/>
                <a:gd name="connsiteY0" fmla="*/ 1581150 h 1581150"/>
                <a:gd name="connsiteX1" fmla="*/ 400050 w 828675"/>
                <a:gd name="connsiteY1" fmla="*/ 142875 h 1581150"/>
                <a:gd name="connsiteX2" fmla="*/ 428625 w 828675"/>
                <a:gd name="connsiteY2" fmla="*/ 38100 h 1581150"/>
                <a:gd name="connsiteX3" fmla="*/ 476250 w 828675"/>
                <a:gd name="connsiteY3" fmla="*/ 9525 h 1581150"/>
                <a:gd name="connsiteX4" fmla="*/ 828675 w 828675"/>
                <a:gd name="connsiteY4" fmla="*/ 0 h 158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581150">
                  <a:moveTo>
                    <a:pt x="0" y="1581150"/>
                  </a:moveTo>
                  <a:lnTo>
                    <a:pt x="400050" y="142875"/>
                  </a:lnTo>
                  <a:lnTo>
                    <a:pt x="428625" y="38100"/>
                  </a:lnTo>
                  <a:lnTo>
                    <a:pt x="476250" y="9525"/>
                  </a:lnTo>
                  <a:lnTo>
                    <a:pt x="8286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2" name="Freeform 81"/>
            <p:cNvSpPr/>
            <p:nvPr/>
          </p:nvSpPr>
          <p:spPr>
            <a:xfrm>
              <a:off x="2889425" y="4413560"/>
              <a:ext cx="353833" cy="671885"/>
            </a:xfrm>
            <a:custGeom>
              <a:avLst/>
              <a:gdLst>
                <a:gd name="connsiteX0" fmla="*/ 0 w 353833"/>
                <a:gd name="connsiteY0" fmla="*/ 671885 h 671885"/>
                <a:gd name="connsiteX1" fmla="*/ 115294 w 353833"/>
                <a:gd name="connsiteY1" fmla="*/ 671885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353833 w 353833"/>
                <a:gd name="connsiteY2" fmla="*/ 0 h 671885"/>
                <a:gd name="connsiteX3" fmla="*/ 353833 w 353833"/>
                <a:gd name="connsiteY3" fmla="*/ 0 h 671885"/>
                <a:gd name="connsiteX0" fmla="*/ 0 w 353833"/>
                <a:gd name="connsiteY0" fmla="*/ 671885 h 671885"/>
                <a:gd name="connsiteX1" fmla="*/ 112226 w 353833"/>
                <a:gd name="connsiteY1" fmla="*/ 665749 h 671885"/>
                <a:gd name="connsiteX2" fmla="*/ 353833 w 353833"/>
                <a:gd name="connsiteY2" fmla="*/ 0 h 671885"/>
                <a:gd name="connsiteX3" fmla="*/ 353833 w 353833"/>
                <a:gd name="connsiteY3" fmla="*/ 0 h 671885"/>
              </a:gdLst>
              <a:ahLst/>
              <a:cxnLst>
                <a:cxn ang="0">
                  <a:pos x="connsiteX0" y="connsiteY0"/>
                </a:cxn>
                <a:cxn ang="0">
                  <a:pos x="connsiteX1" y="connsiteY1"/>
                </a:cxn>
                <a:cxn ang="0">
                  <a:pos x="connsiteX2" y="connsiteY2"/>
                </a:cxn>
                <a:cxn ang="0">
                  <a:pos x="connsiteX3" y="connsiteY3"/>
                </a:cxn>
              </a:cxnLst>
              <a:rect l="l" t="t" r="r" b="b"/>
              <a:pathLst>
                <a:path w="353833" h="671885">
                  <a:moveTo>
                    <a:pt x="0" y="671885"/>
                  </a:moveTo>
                  <a:lnTo>
                    <a:pt x="112226" y="665749"/>
                  </a:lnTo>
                  <a:cubicBezTo>
                    <a:pt x="171198" y="553768"/>
                    <a:pt x="313565" y="110958"/>
                    <a:pt x="353833" y="0"/>
                  </a:cubicBezTo>
                  <a:lnTo>
                    <a:pt x="353833"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90" name="Rectangle 89"/>
          <p:cNvSpPr/>
          <p:nvPr/>
        </p:nvSpPr>
        <p:spPr>
          <a:xfrm>
            <a:off x="7245781" y="1163783"/>
            <a:ext cx="3148857" cy="40613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2" name="Text Box 68"/>
          <p:cNvSpPr txBox="1">
            <a:spLocks noChangeArrowheads="1"/>
          </p:cNvSpPr>
          <p:nvPr/>
        </p:nvSpPr>
        <p:spPr bwMode="auto">
          <a:xfrm>
            <a:off x="6888959" y="2520207"/>
            <a:ext cx="40486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Multiple latently infected cells reactivate per day</a:t>
            </a:r>
          </a:p>
        </p:txBody>
      </p:sp>
      <p:sp>
        <p:nvSpPr>
          <p:cNvPr id="93" name="Text Box 68"/>
          <p:cNvSpPr txBox="1">
            <a:spLocks noChangeArrowheads="1"/>
          </p:cNvSpPr>
          <p:nvPr/>
        </p:nvSpPr>
        <p:spPr bwMode="auto">
          <a:xfrm>
            <a:off x="6888956" y="1903861"/>
            <a:ext cx="4004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Exponential</a:t>
            </a:r>
          </a:p>
        </p:txBody>
      </p:sp>
      <p:sp>
        <p:nvSpPr>
          <p:cNvPr id="94" name="Text Box 68"/>
          <p:cNvSpPr txBox="1">
            <a:spLocks noChangeArrowheads="1"/>
          </p:cNvSpPr>
          <p:nvPr/>
        </p:nvSpPr>
        <p:spPr bwMode="auto">
          <a:xfrm>
            <a:off x="6888956" y="1287515"/>
            <a:ext cx="4004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Rebound in ~14 d</a:t>
            </a:r>
          </a:p>
        </p:txBody>
      </p:sp>
      <p:sp>
        <p:nvSpPr>
          <p:cNvPr id="95" name="Text Box 68"/>
          <p:cNvSpPr txBox="1">
            <a:spLocks noChangeArrowheads="1"/>
          </p:cNvSpPr>
          <p:nvPr/>
        </p:nvSpPr>
        <p:spPr bwMode="auto">
          <a:xfrm>
            <a:off x="6888956" y="3875218"/>
            <a:ext cx="3758720" cy="1200329"/>
          </a:xfrm>
          <a:prstGeom prst="rect">
            <a:avLst/>
          </a:prstGeom>
          <a:noFill/>
          <a:ln>
            <a:noFill/>
          </a:ln>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Long delays only when &lt;1 cell reactivates per day</a:t>
            </a:r>
          </a:p>
        </p:txBody>
      </p:sp>
      <p:cxnSp>
        <p:nvCxnSpPr>
          <p:cNvPr id="6" name="Straight Arrow Connector 5"/>
          <p:cNvCxnSpPr/>
          <p:nvPr/>
        </p:nvCxnSpPr>
        <p:spPr>
          <a:xfrm flipV="1">
            <a:off x="4896593" y="3408218"/>
            <a:ext cx="225631" cy="748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8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1563760" y="2624767"/>
            <a:ext cx="2794883"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110" name="Rectangle 77"/>
          <p:cNvSpPr>
            <a:spLocks noChangeArrowheads="1"/>
          </p:cNvSpPr>
          <p:nvPr/>
        </p:nvSpPr>
        <p:spPr bwMode="auto">
          <a:xfrm>
            <a:off x="2220437"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41" name="Rectangle 77"/>
          <p:cNvSpPr>
            <a:spLocks noChangeArrowheads="1"/>
          </p:cNvSpPr>
          <p:nvPr/>
        </p:nvSpPr>
        <p:spPr bwMode="auto">
          <a:xfrm>
            <a:off x="4091998" y="1494039"/>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4355787" y="2047966"/>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0" y="932688"/>
            <a:ext cx="1435608" cy="45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cxnSp>
        <p:nvCxnSpPr>
          <p:cNvPr id="51" name="Straight Connector 50"/>
          <p:cNvCxnSpPr/>
          <p:nvPr/>
        </p:nvCxnSpPr>
        <p:spPr>
          <a:xfrm flipV="1">
            <a:off x="2892022" y="4381995"/>
            <a:ext cx="7467221" cy="903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73189" y="1018903"/>
            <a:ext cx="1915886" cy="150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3" name="Text Box 2"/>
          <p:cNvSpPr txBox="1">
            <a:spLocks noChangeArrowheads="1"/>
          </p:cNvSpPr>
          <p:nvPr/>
        </p:nvSpPr>
        <p:spPr bwMode="auto">
          <a:xfrm>
            <a:off x="3526059" y="26988"/>
            <a:ext cx="5139882" cy="707886"/>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Approaches to cure</a:t>
            </a:r>
          </a:p>
        </p:txBody>
      </p:sp>
      <p:sp>
        <p:nvSpPr>
          <p:cNvPr id="64"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grpSp>
        <p:nvGrpSpPr>
          <p:cNvPr id="66" name="Group 65"/>
          <p:cNvGrpSpPr/>
          <p:nvPr/>
        </p:nvGrpSpPr>
        <p:grpSpPr>
          <a:xfrm>
            <a:off x="3553546" y="5430947"/>
            <a:ext cx="6539489" cy="85725"/>
            <a:chOff x="1795463" y="5430945"/>
            <a:chExt cx="6539489" cy="85725"/>
          </a:xfrm>
        </p:grpSpPr>
        <p:grpSp>
          <p:nvGrpSpPr>
            <p:cNvPr id="67" name="Group 66"/>
            <p:cNvGrpSpPr/>
            <p:nvPr/>
          </p:nvGrpSpPr>
          <p:grpSpPr>
            <a:xfrm>
              <a:off x="1795463" y="5430945"/>
              <a:ext cx="5724525" cy="85725"/>
              <a:chOff x="1795463" y="5430945"/>
              <a:chExt cx="5724525" cy="85725"/>
            </a:xfrm>
          </p:grpSpPr>
          <p:sp>
            <p:nvSpPr>
              <p:cNvPr id="69"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0"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1"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2"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3"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4"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3"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4"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68"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85" name="Rectangle 77"/>
          <p:cNvSpPr>
            <a:spLocks noChangeArrowheads="1"/>
          </p:cNvSpPr>
          <p:nvPr/>
        </p:nvSpPr>
        <p:spPr bwMode="auto">
          <a:xfrm>
            <a:off x="4377309" y="5894879"/>
            <a:ext cx="46461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after interruption of ART (months)</a:t>
            </a:r>
            <a:endParaRPr lang="en-US" altLang="en-US" dirty="0">
              <a:solidFill>
                <a:prstClr val="black"/>
              </a:solidFill>
              <a:cs typeface="+mn-cs"/>
            </a:endParaRPr>
          </a:p>
        </p:txBody>
      </p:sp>
      <p:sp>
        <p:nvSpPr>
          <p:cNvPr id="86" name="TextBox 85"/>
          <p:cNvSpPr txBox="1"/>
          <p:nvPr/>
        </p:nvSpPr>
        <p:spPr>
          <a:xfrm>
            <a:off x="4225657"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0</a:t>
            </a:r>
          </a:p>
        </p:txBody>
      </p:sp>
      <p:sp>
        <p:nvSpPr>
          <p:cNvPr id="87" name="TextBox 86"/>
          <p:cNvSpPr txBox="1"/>
          <p:nvPr/>
        </p:nvSpPr>
        <p:spPr>
          <a:xfrm>
            <a:off x="5861235"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2</a:t>
            </a:r>
          </a:p>
        </p:txBody>
      </p:sp>
      <p:sp>
        <p:nvSpPr>
          <p:cNvPr id="88" name="TextBox 87"/>
          <p:cNvSpPr txBox="1"/>
          <p:nvPr/>
        </p:nvSpPr>
        <p:spPr>
          <a:xfrm>
            <a:off x="5043446"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89" name="TextBox 88"/>
          <p:cNvSpPr txBox="1"/>
          <p:nvPr/>
        </p:nvSpPr>
        <p:spPr>
          <a:xfrm>
            <a:off x="7496813"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4</a:t>
            </a:r>
          </a:p>
        </p:txBody>
      </p:sp>
      <p:sp>
        <p:nvSpPr>
          <p:cNvPr id="104" name="TextBox 103"/>
          <p:cNvSpPr txBox="1"/>
          <p:nvPr/>
        </p:nvSpPr>
        <p:spPr>
          <a:xfrm>
            <a:off x="6679024"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3</a:t>
            </a:r>
          </a:p>
        </p:txBody>
      </p:sp>
      <p:sp>
        <p:nvSpPr>
          <p:cNvPr id="106" name="TextBox 105"/>
          <p:cNvSpPr txBox="1"/>
          <p:nvPr/>
        </p:nvSpPr>
        <p:spPr>
          <a:xfrm>
            <a:off x="8314602"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5</a:t>
            </a:r>
          </a:p>
        </p:txBody>
      </p:sp>
      <p:sp>
        <p:nvSpPr>
          <p:cNvPr id="107" name="TextBox 106"/>
          <p:cNvSpPr txBox="1"/>
          <p:nvPr/>
        </p:nvSpPr>
        <p:spPr>
          <a:xfrm>
            <a:off x="9132391"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6</a:t>
            </a:r>
          </a:p>
        </p:txBody>
      </p:sp>
      <p:sp>
        <p:nvSpPr>
          <p:cNvPr id="108" name="TextBox 107"/>
          <p:cNvSpPr txBox="1"/>
          <p:nvPr/>
        </p:nvSpPr>
        <p:spPr>
          <a:xfrm>
            <a:off x="9956511" y="549224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109" name="TextBox 108"/>
          <p:cNvSpPr txBox="1"/>
          <p:nvPr/>
        </p:nvSpPr>
        <p:spPr>
          <a:xfrm>
            <a:off x="9964060"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7</a:t>
            </a:r>
          </a:p>
        </p:txBody>
      </p:sp>
      <p:sp>
        <p:nvSpPr>
          <p:cNvPr id="111" name="TextBox 110"/>
          <p:cNvSpPr txBox="1"/>
          <p:nvPr/>
        </p:nvSpPr>
        <p:spPr>
          <a:xfrm>
            <a:off x="3324515" y="5476059"/>
            <a:ext cx="389850"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grpSp>
        <p:nvGrpSpPr>
          <p:cNvPr id="5" name="Group 4"/>
          <p:cNvGrpSpPr/>
          <p:nvPr/>
        </p:nvGrpSpPr>
        <p:grpSpPr>
          <a:xfrm>
            <a:off x="-1915603" y="2783652"/>
            <a:ext cx="7526776" cy="2334301"/>
            <a:chOff x="-3439603" y="2783651"/>
            <a:chExt cx="7526776" cy="2334301"/>
          </a:xfrm>
        </p:grpSpPr>
        <p:sp>
          <p:nvSpPr>
            <p:cNvPr id="80" name="Freeform 79"/>
            <p:cNvSpPr/>
            <p:nvPr/>
          </p:nvSpPr>
          <p:spPr>
            <a:xfrm>
              <a:off x="-3439603" y="5091851"/>
              <a:ext cx="6302144" cy="26101"/>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112618"/>
                <a:gd name="connsiteY0" fmla="*/ 0 h 676275"/>
                <a:gd name="connsiteX1" fmla="*/ 542925 w 3112618"/>
                <a:gd name="connsiteY1" fmla="*/ 619125 h 676275"/>
                <a:gd name="connsiteX2" fmla="*/ 600075 w 3112618"/>
                <a:gd name="connsiteY2" fmla="*/ 666750 h 676275"/>
                <a:gd name="connsiteX3" fmla="*/ 723900 w 3112618"/>
                <a:gd name="connsiteY3" fmla="*/ 666750 h 676275"/>
                <a:gd name="connsiteX4" fmla="*/ 3112618 w 3112618"/>
                <a:gd name="connsiteY4" fmla="*/ 676275 h 676275"/>
                <a:gd name="connsiteX0" fmla="*/ 0 w 2569693"/>
                <a:gd name="connsiteY0" fmla="*/ 0 h 57150"/>
                <a:gd name="connsiteX1" fmla="*/ 57150 w 2569693"/>
                <a:gd name="connsiteY1" fmla="*/ 47625 h 57150"/>
                <a:gd name="connsiteX2" fmla="*/ 180975 w 2569693"/>
                <a:gd name="connsiteY2" fmla="*/ 47625 h 57150"/>
                <a:gd name="connsiteX3" fmla="*/ 2569693 w 2569693"/>
                <a:gd name="connsiteY3" fmla="*/ 57150 h 57150"/>
                <a:gd name="connsiteX0" fmla="*/ 0 w 2569693"/>
                <a:gd name="connsiteY0" fmla="*/ 0 h 57150"/>
                <a:gd name="connsiteX1" fmla="*/ 180975 w 2569693"/>
                <a:gd name="connsiteY1" fmla="*/ 47625 h 57150"/>
                <a:gd name="connsiteX2" fmla="*/ 2569693 w 2569693"/>
                <a:gd name="connsiteY2" fmla="*/ 57150 h 57150"/>
                <a:gd name="connsiteX0" fmla="*/ 0 w 2388718"/>
                <a:gd name="connsiteY0" fmla="*/ 0 h 9525"/>
                <a:gd name="connsiteX1" fmla="*/ 2388718 w 2388718"/>
                <a:gd name="connsiteY1" fmla="*/ 9525 h 9525"/>
                <a:gd name="connsiteX0" fmla="*/ 0 w 5736"/>
                <a:gd name="connsiteY0" fmla="*/ 14934 h 14934"/>
                <a:gd name="connsiteX1" fmla="*/ 5736 w 5736"/>
                <a:gd name="connsiteY1" fmla="*/ 0 h 14934"/>
                <a:gd name="connsiteX0" fmla="*/ 0 w 45869"/>
                <a:gd name="connsiteY0" fmla="*/ 18349 h 18349"/>
                <a:gd name="connsiteX1" fmla="*/ 45869 w 45869"/>
                <a:gd name="connsiteY1" fmla="*/ 0 h 18349"/>
              </a:gdLst>
              <a:ahLst/>
              <a:cxnLst>
                <a:cxn ang="0">
                  <a:pos x="connsiteX0" y="connsiteY0"/>
                </a:cxn>
                <a:cxn ang="0">
                  <a:pos x="connsiteX1" y="connsiteY1"/>
                </a:cxn>
              </a:cxnLst>
              <a:rect l="l" t="t" r="r" b="b"/>
              <a:pathLst>
                <a:path w="45869" h="18349">
                  <a:moveTo>
                    <a:pt x="0" y="18349"/>
                  </a:moveTo>
                  <a:lnTo>
                    <a:pt x="45869"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3" name="Group 2"/>
            <p:cNvGrpSpPr/>
            <p:nvPr/>
          </p:nvGrpSpPr>
          <p:grpSpPr>
            <a:xfrm>
              <a:off x="2889425" y="2783651"/>
              <a:ext cx="1197748" cy="2301794"/>
              <a:chOff x="2889425" y="2783651"/>
              <a:chExt cx="1197748" cy="2301794"/>
            </a:xfrm>
          </p:grpSpPr>
          <p:sp>
            <p:nvSpPr>
              <p:cNvPr id="81" name="Freeform 80"/>
              <p:cNvSpPr/>
              <p:nvPr/>
            </p:nvSpPr>
            <p:spPr>
              <a:xfrm>
                <a:off x="3258498" y="2783651"/>
                <a:ext cx="828675" cy="1581151"/>
              </a:xfrm>
              <a:custGeom>
                <a:avLst/>
                <a:gdLst>
                  <a:gd name="connsiteX0" fmla="*/ 0 w 828675"/>
                  <a:gd name="connsiteY0" fmla="*/ 1581150 h 1581150"/>
                  <a:gd name="connsiteX1" fmla="*/ 400050 w 828675"/>
                  <a:gd name="connsiteY1" fmla="*/ 142875 h 1581150"/>
                  <a:gd name="connsiteX2" fmla="*/ 428625 w 828675"/>
                  <a:gd name="connsiteY2" fmla="*/ 38100 h 1581150"/>
                  <a:gd name="connsiteX3" fmla="*/ 476250 w 828675"/>
                  <a:gd name="connsiteY3" fmla="*/ 9525 h 1581150"/>
                  <a:gd name="connsiteX4" fmla="*/ 828675 w 828675"/>
                  <a:gd name="connsiteY4" fmla="*/ 0 h 158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581150">
                    <a:moveTo>
                      <a:pt x="0" y="1581150"/>
                    </a:moveTo>
                    <a:lnTo>
                      <a:pt x="400050" y="142875"/>
                    </a:lnTo>
                    <a:lnTo>
                      <a:pt x="428625" y="38100"/>
                    </a:lnTo>
                    <a:lnTo>
                      <a:pt x="476250" y="9525"/>
                    </a:lnTo>
                    <a:lnTo>
                      <a:pt x="8286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2" name="Freeform 81"/>
              <p:cNvSpPr/>
              <p:nvPr/>
            </p:nvSpPr>
            <p:spPr>
              <a:xfrm>
                <a:off x="2889425" y="4413560"/>
                <a:ext cx="353833" cy="671885"/>
              </a:xfrm>
              <a:custGeom>
                <a:avLst/>
                <a:gdLst>
                  <a:gd name="connsiteX0" fmla="*/ 0 w 353833"/>
                  <a:gd name="connsiteY0" fmla="*/ 671885 h 671885"/>
                  <a:gd name="connsiteX1" fmla="*/ 115294 w 353833"/>
                  <a:gd name="connsiteY1" fmla="*/ 671885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353833 w 353833"/>
                  <a:gd name="connsiteY2" fmla="*/ 0 h 671885"/>
                  <a:gd name="connsiteX3" fmla="*/ 353833 w 353833"/>
                  <a:gd name="connsiteY3" fmla="*/ 0 h 671885"/>
                  <a:gd name="connsiteX0" fmla="*/ 0 w 353833"/>
                  <a:gd name="connsiteY0" fmla="*/ 671885 h 671885"/>
                  <a:gd name="connsiteX1" fmla="*/ 112226 w 353833"/>
                  <a:gd name="connsiteY1" fmla="*/ 665749 h 671885"/>
                  <a:gd name="connsiteX2" fmla="*/ 353833 w 353833"/>
                  <a:gd name="connsiteY2" fmla="*/ 0 h 671885"/>
                  <a:gd name="connsiteX3" fmla="*/ 353833 w 353833"/>
                  <a:gd name="connsiteY3" fmla="*/ 0 h 671885"/>
                </a:gdLst>
                <a:ahLst/>
                <a:cxnLst>
                  <a:cxn ang="0">
                    <a:pos x="connsiteX0" y="connsiteY0"/>
                  </a:cxn>
                  <a:cxn ang="0">
                    <a:pos x="connsiteX1" y="connsiteY1"/>
                  </a:cxn>
                  <a:cxn ang="0">
                    <a:pos x="connsiteX2" y="connsiteY2"/>
                  </a:cxn>
                  <a:cxn ang="0">
                    <a:pos x="connsiteX3" y="connsiteY3"/>
                  </a:cxn>
                </a:cxnLst>
                <a:rect l="l" t="t" r="r" b="b"/>
                <a:pathLst>
                  <a:path w="353833" h="671885">
                    <a:moveTo>
                      <a:pt x="0" y="671885"/>
                    </a:moveTo>
                    <a:lnTo>
                      <a:pt x="112226" y="665749"/>
                    </a:lnTo>
                    <a:cubicBezTo>
                      <a:pt x="171198" y="553768"/>
                      <a:pt x="313565" y="110958"/>
                      <a:pt x="353833" y="0"/>
                    </a:cubicBezTo>
                    <a:lnTo>
                      <a:pt x="353833"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sp>
        <p:nvSpPr>
          <p:cNvPr id="2" name="Rectangle 1"/>
          <p:cNvSpPr/>
          <p:nvPr/>
        </p:nvSpPr>
        <p:spPr>
          <a:xfrm>
            <a:off x="1345870" y="4904510"/>
            <a:ext cx="1591294" cy="3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9" name="Rectangle 78"/>
          <p:cNvSpPr>
            <a:spLocks noChangeArrowheads="1"/>
          </p:cNvSpPr>
          <p:nvPr/>
        </p:nvSpPr>
        <p:spPr bwMode="auto">
          <a:xfrm rot="16200000">
            <a:off x="12140" y="3232927"/>
            <a:ext cx="36619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Plasma HIV-1 RNA (copies/ml)</a:t>
            </a:r>
            <a:endParaRPr lang="en-US" altLang="en-US" dirty="0">
              <a:solidFill>
                <a:prstClr val="black"/>
              </a:solidFill>
              <a:cs typeface="+mn-cs"/>
            </a:endParaRPr>
          </a:p>
        </p:txBody>
      </p:sp>
      <p:sp>
        <p:nvSpPr>
          <p:cNvPr id="97" name="Text Box 68"/>
          <p:cNvSpPr txBox="1">
            <a:spLocks noChangeArrowheads="1"/>
          </p:cNvSpPr>
          <p:nvPr/>
        </p:nvSpPr>
        <p:spPr bwMode="auto">
          <a:xfrm>
            <a:off x="6727155" y="1053599"/>
            <a:ext cx="365376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dirty="0">
                <a:solidFill>
                  <a:prstClr val="black"/>
                </a:solidFill>
              </a:rPr>
              <a:t>Reservoir reduction results in a delay of  rebound </a:t>
            </a:r>
          </a:p>
          <a:p>
            <a:pPr lvl="1" eaLnBrk="1" fontAlgn="auto" hangingPunct="1">
              <a:spcBef>
                <a:spcPts val="0"/>
              </a:spcBef>
              <a:spcAft>
                <a:spcPts val="0"/>
              </a:spcAft>
              <a:buClr>
                <a:srgbClr val="FF0000"/>
              </a:buClr>
              <a:buSzPct val="130000"/>
              <a:buFontTx/>
              <a:buChar char="•"/>
            </a:pPr>
            <a:r>
              <a:rPr lang="en-US" dirty="0">
                <a:solidFill>
                  <a:prstClr val="black"/>
                </a:solidFill>
              </a:rPr>
              <a:t>Sterilizing cure if reservoir is eliminated</a:t>
            </a:r>
          </a:p>
        </p:txBody>
      </p:sp>
      <p:sp>
        <p:nvSpPr>
          <p:cNvPr id="44" name="Rectangle 83"/>
          <p:cNvSpPr>
            <a:spLocks noChangeArrowheads="1"/>
          </p:cNvSpPr>
          <p:nvPr/>
        </p:nvSpPr>
        <p:spPr bwMode="auto">
          <a:xfrm>
            <a:off x="2937359" y="992965"/>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5" name="Rectangle 74"/>
          <p:cNvSpPr/>
          <p:nvPr/>
        </p:nvSpPr>
        <p:spPr>
          <a:xfrm>
            <a:off x="-769236" y="382691"/>
            <a:ext cx="2423220" cy="569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9470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4.07407E-6 L 0.25 4.07407E-6 " pathEditMode="relative" rAng="0" ptsTypes="AA">
                                      <p:cBhvr>
                                        <p:cTn id="6"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1563760" y="2624767"/>
            <a:ext cx="2794883"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110" name="Rectangle 77"/>
          <p:cNvSpPr>
            <a:spLocks noChangeArrowheads="1"/>
          </p:cNvSpPr>
          <p:nvPr/>
        </p:nvSpPr>
        <p:spPr bwMode="auto">
          <a:xfrm>
            <a:off x="2220437"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41" name="Rectangle 77"/>
          <p:cNvSpPr>
            <a:spLocks noChangeArrowheads="1"/>
          </p:cNvSpPr>
          <p:nvPr/>
        </p:nvSpPr>
        <p:spPr bwMode="auto">
          <a:xfrm>
            <a:off x="4091998" y="1494039"/>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4355787" y="2047966"/>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0" y="932688"/>
            <a:ext cx="1435608" cy="45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cxnSp>
        <p:nvCxnSpPr>
          <p:cNvPr id="51" name="Straight Connector 50"/>
          <p:cNvCxnSpPr/>
          <p:nvPr/>
        </p:nvCxnSpPr>
        <p:spPr>
          <a:xfrm flipV="1">
            <a:off x="2892022" y="4381995"/>
            <a:ext cx="7467221" cy="903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73189" y="1018903"/>
            <a:ext cx="1915886" cy="150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3" name="Text Box 2"/>
          <p:cNvSpPr txBox="1">
            <a:spLocks noChangeArrowheads="1"/>
          </p:cNvSpPr>
          <p:nvPr/>
        </p:nvSpPr>
        <p:spPr bwMode="auto">
          <a:xfrm>
            <a:off x="3526059" y="26988"/>
            <a:ext cx="5139882" cy="707886"/>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Approaches to cure</a:t>
            </a:r>
          </a:p>
        </p:txBody>
      </p:sp>
      <p:sp>
        <p:nvSpPr>
          <p:cNvPr id="64"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grpSp>
        <p:nvGrpSpPr>
          <p:cNvPr id="66" name="Group 65"/>
          <p:cNvGrpSpPr/>
          <p:nvPr/>
        </p:nvGrpSpPr>
        <p:grpSpPr>
          <a:xfrm>
            <a:off x="3553546" y="5430947"/>
            <a:ext cx="6539489" cy="85725"/>
            <a:chOff x="1795463" y="5430945"/>
            <a:chExt cx="6539489" cy="85725"/>
          </a:xfrm>
        </p:grpSpPr>
        <p:grpSp>
          <p:nvGrpSpPr>
            <p:cNvPr id="67" name="Group 66"/>
            <p:cNvGrpSpPr/>
            <p:nvPr/>
          </p:nvGrpSpPr>
          <p:grpSpPr>
            <a:xfrm>
              <a:off x="1795463" y="5430945"/>
              <a:ext cx="5724525" cy="85725"/>
              <a:chOff x="1795463" y="5430945"/>
              <a:chExt cx="5724525" cy="85725"/>
            </a:xfrm>
          </p:grpSpPr>
          <p:sp>
            <p:nvSpPr>
              <p:cNvPr id="69"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0"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1"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2"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3"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4"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3"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4"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68"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85" name="Rectangle 77"/>
          <p:cNvSpPr>
            <a:spLocks noChangeArrowheads="1"/>
          </p:cNvSpPr>
          <p:nvPr/>
        </p:nvSpPr>
        <p:spPr bwMode="auto">
          <a:xfrm>
            <a:off x="4377309" y="5894879"/>
            <a:ext cx="46461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after interruption of ART (months)</a:t>
            </a:r>
            <a:endParaRPr lang="en-US" altLang="en-US" dirty="0">
              <a:solidFill>
                <a:prstClr val="black"/>
              </a:solidFill>
              <a:cs typeface="+mn-cs"/>
            </a:endParaRPr>
          </a:p>
        </p:txBody>
      </p:sp>
      <p:sp>
        <p:nvSpPr>
          <p:cNvPr id="86" name="TextBox 85"/>
          <p:cNvSpPr txBox="1"/>
          <p:nvPr/>
        </p:nvSpPr>
        <p:spPr>
          <a:xfrm>
            <a:off x="4225657"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0</a:t>
            </a:r>
          </a:p>
        </p:txBody>
      </p:sp>
      <p:sp>
        <p:nvSpPr>
          <p:cNvPr id="87" name="TextBox 86"/>
          <p:cNvSpPr txBox="1"/>
          <p:nvPr/>
        </p:nvSpPr>
        <p:spPr>
          <a:xfrm>
            <a:off x="5861235"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2</a:t>
            </a:r>
          </a:p>
        </p:txBody>
      </p:sp>
      <p:sp>
        <p:nvSpPr>
          <p:cNvPr id="88" name="TextBox 87"/>
          <p:cNvSpPr txBox="1"/>
          <p:nvPr/>
        </p:nvSpPr>
        <p:spPr>
          <a:xfrm>
            <a:off x="5043446"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89" name="TextBox 88"/>
          <p:cNvSpPr txBox="1"/>
          <p:nvPr/>
        </p:nvSpPr>
        <p:spPr>
          <a:xfrm>
            <a:off x="7496813"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4</a:t>
            </a:r>
          </a:p>
        </p:txBody>
      </p:sp>
      <p:sp>
        <p:nvSpPr>
          <p:cNvPr id="104" name="TextBox 103"/>
          <p:cNvSpPr txBox="1"/>
          <p:nvPr/>
        </p:nvSpPr>
        <p:spPr>
          <a:xfrm>
            <a:off x="6679024"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3</a:t>
            </a:r>
          </a:p>
        </p:txBody>
      </p:sp>
      <p:sp>
        <p:nvSpPr>
          <p:cNvPr id="106" name="TextBox 105"/>
          <p:cNvSpPr txBox="1"/>
          <p:nvPr/>
        </p:nvSpPr>
        <p:spPr>
          <a:xfrm>
            <a:off x="8314602"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5</a:t>
            </a:r>
          </a:p>
        </p:txBody>
      </p:sp>
      <p:sp>
        <p:nvSpPr>
          <p:cNvPr id="107" name="TextBox 106"/>
          <p:cNvSpPr txBox="1"/>
          <p:nvPr/>
        </p:nvSpPr>
        <p:spPr>
          <a:xfrm>
            <a:off x="9132391"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6</a:t>
            </a:r>
          </a:p>
        </p:txBody>
      </p:sp>
      <p:sp>
        <p:nvSpPr>
          <p:cNvPr id="108" name="TextBox 107"/>
          <p:cNvSpPr txBox="1"/>
          <p:nvPr/>
        </p:nvSpPr>
        <p:spPr>
          <a:xfrm>
            <a:off x="9956511" y="549224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109" name="TextBox 108"/>
          <p:cNvSpPr txBox="1"/>
          <p:nvPr/>
        </p:nvSpPr>
        <p:spPr>
          <a:xfrm>
            <a:off x="9964060"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7</a:t>
            </a:r>
          </a:p>
        </p:txBody>
      </p:sp>
      <p:sp>
        <p:nvSpPr>
          <p:cNvPr id="111" name="TextBox 110"/>
          <p:cNvSpPr txBox="1"/>
          <p:nvPr/>
        </p:nvSpPr>
        <p:spPr>
          <a:xfrm>
            <a:off x="3324515" y="5476059"/>
            <a:ext cx="389850"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80" name="Freeform 79"/>
          <p:cNvSpPr/>
          <p:nvPr/>
        </p:nvSpPr>
        <p:spPr>
          <a:xfrm>
            <a:off x="2941348" y="5091851"/>
            <a:ext cx="1457068" cy="14226"/>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112618"/>
              <a:gd name="connsiteY0" fmla="*/ 0 h 676275"/>
              <a:gd name="connsiteX1" fmla="*/ 542925 w 3112618"/>
              <a:gd name="connsiteY1" fmla="*/ 619125 h 676275"/>
              <a:gd name="connsiteX2" fmla="*/ 600075 w 3112618"/>
              <a:gd name="connsiteY2" fmla="*/ 666750 h 676275"/>
              <a:gd name="connsiteX3" fmla="*/ 723900 w 3112618"/>
              <a:gd name="connsiteY3" fmla="*/ 666750 h 676275"/>
              <a:gd name="connsiteX4" fmla="*/ 3112618 w 3112618"/>
              <a:gd name="connsiteY4" fmla="*/ 676275 h 676275"/>
              <a:gd name="connsiteX0" fmla="*/ 0 w 2569693"/>
              <a:gd name="connsiteY0" fmla="*/ 0 h 57150"/>
              <a:gd name="connsiteX1" fmla="*/ 57150 w 2569693"/>
              <a:gd name="connsiteY1" fmla="*/ 47625 h 57150"/>
              <a:gd name="connsiteX2" fmla="*/ 180975 w 2569693"/>
              <a:gd name="connsiteY2" fmla="*/ 47625 h 57150"/>
              <a:gd name="connsiteX3" fmla="*/ 2569693 w 2569693"/>
              <a:gd name="connsiteY3" fmla="*/ 57150 h 57150"/>
              <a:gd name="connsiteX0" fmla="*/ 0 w 2569693"/>
              <a:gd name="connsiteY0" fmla="*/ 0 h 57150"/>
              <a:gd name="connsiteX1" fmla="*/ 180975 w 2569693"/>
              <a:gd name="connsiteY1" fmla="*/ 47625 h 57150"/>
              <a:gd name="connsiteX2" fmla="*/ 2569693 w 2569693"/>
              <a:gd name="connsiteY2" fmla="*/ 57150 h 57150"/>
              <a:gd name="connsiteX0" fmla="*/ 0 w 2388718"/>
              <a:gd name="connsiteY0" fmla="*/ 0 h 9525"/>
              <a:gd name="connsiteX1" fmla="*/ 2388718 w 2388718"/>
              <a:gd name="connsiteY1" fmla="*/ 9525 h 9525"/>
              <a:gd name="connsiteX0" fmla="*/ 0 w 5736"/>
              <a:gd name="connsiteY0" fmla="*/ 14934 h 14934"/>
              <a:gd name="connsiteX1" fmla="*/ 5736 w 5736"/>
              <a:gd name="connsiteY1" fmla="*/ 0 h 14934"/>
              <a:gd name="connsiteX0" fmla="*/ 0 w 45869"/>
              <a:gd name="connsiteY0" fmla="*/ 18349 h 18349"/>
              <a:gd name="connsiteX1" fmla="*/ 45869 w 45869"/>
              <a:gd name="connsiteY1" fmla="*/ 0 h 18349"/>
              <a:gd name="connsiteX0" fmla="*/ 0 w 45869"/>
              <a:gd name="connsiteY0" fmla="*/ 18349 h 18349"/>
              <a:gd name="connsiteX1" fmla="*/ 45869 w 45869"/>
              <a:gd name="connsiteY1" fmla="*/ 0 h 18349"/>
              <a:gd name="connsiteX2" fmla="*/ 0 w 45869"/>
              <a:gd name="connsiteY2" fmla="*/ 18349 h 18349"/>
              <a:gd name="connsiteX0" fmla="*/ 0 w 10605"/>
              <a:gd name="connsiteY0" fmla="*/ 10001 h 10001"/>
              <a:gd name="connsiteX1" fmla="*/ 10605 w 10605"/>
              <a:gd name="connsiteY1" fmla="*/ 0 h 10001"/>
              <a:gd name="connsiteX2" fmla="*/ 0 w 10605"/>
              <a:gd name="connsiteY2" fmla="*/ 10001 h 10001"/>
            </a:gdLst>
            <a:ahLst/>
            <a:cxnLst>
              <a:cxn ang="0">
                <a:pos x="connsiteX0" y="connsiteY0"/>
              </a:cxn>
              <a:cxn ang="0">
                <a:pos x="connsiteX1" y="connsiteY1"/>
              </a:cxn>
              <a:cxn ang="0">
                <a:pos x="connsiteX2" y="connsiteY2"/>
              </a:cxn>
            </a:cxnLst>
            <a:rect l="l" t="t" r="r" b="b"/>
            <a:pathLst>
              <a:path w="10605" h="10001">
                <a:moveTo>
                  <a:pt x="0" y="10001"/>
                </a:moveTo>
                <a:lnTo>
                  <a:pt x="10605" y="0"/>
                </a:lnTo>
                <a:lnTo>
                  <a:pt x="0" y="10001"/>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9" name="Rectangle 78"/>
          <p:cNvSpPr>
            <a:spLocks noChangeArrowheads="1"/>
          </p:cNvSpPr>
          <p:nvPr/>
        </p:nvSpPr>
        <p:spPr bwMode="auto">
          <a:xfrm rot="16200000">
            <a:off x="12140" y="3232927"/>
            <a:ext cx="36619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Plasma HIV-1 RNA (copies/ml)</a:t>
            </a:r>
            <a:endParaRPr lang="en-US" altLang="en-US" dirty="0">
              <a:solidFill>
                <a:prstClr val="black"/>
              </a:solidFill>
              <a:cs typeface="+mn-cs"/>
            </a:endParaRPr>
          </a:p>
        </p:txBody>
      </p:sp>
      <p:sp>
        <p:nvSpPr>
          <p:cNvPr id="97" name="Text Box 68"/>
          <p:cNvSpPr txBox="1">
            <a:spLocks noChangeArrowheads="1"/>
          </p:cNvSpPr>
          <p:nvPr/>
        </p:nvSpPr>
        <p:spPr bwMode="auto">
          <a:xfrm>
            <a:off x="6389919" y="1106760"/>
            <a:ext cx="400464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dirty="0">
                <a:solidFill>
                  <a:prstClr val="black"/>
                </a:solidFill>
              </a:rPr>
              <a:t>Immunologic interventions may allow control of viral replication</a:t>
            </a:r>
          </a:p>
          <a:p>
            <a:pPr lvl="1" eaLnBrk="1" fontAlgn="auto" hangingPunct="1">
              <a:spcBef>
                <a:spcPts val="0"/>
              </a:spcBef>
              <a:spcAft>
                <a:spcPts val="0"/>
              </a:spcAft>
              <a:buClr>
                <a:srgbClr val="FF0000"/>
              </a:buClr>
              <a:buSzPct val="130000"/>
              <a:buFontTx/>
              <a:buChar char="•"/>
            </a:pPr>
            <a:r>
              <a:rPr lang="en-US" dirty="0">
                <a:solidFill>
                  <a:prstClr val="black"/>
                </a:solidFill>
              </a:rPr>
              <a:t>Permanent control of viremia=Functional cure</a:t>
            </a: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nvGrpSpPr>
          <p:cNvPr id="7" name="Group 6"/>
          <p:cNvGrpSpPr/>
          <p:nvPr/>
        </p:nvGrpSpPr>
        <p:grpSpPr>
          <a:xfrm>
            <a:off x="4413425" y="3645725"/>
            <a:ext cx="3701380" cy="1439720"/>
            <a:chOff x="2889425" y="3645725"/>
            <a:chExt cx="3701380" cy="1439720"/>
          </a:xfrm>
        </p:grpSpPr>
        <p:sp>
          <p:nvSpPr>
            <p:cNvPr id="81" name="Freeform 80"/>
            <p:cNvSpPr/>
            <p:nvPr/>
          </p:nvSpPr>
          <p:spPr>
            <a:xfrm>
              <a:off x="3258498" y="3645725"/>
              <a:ext cx="452376" cy="779194"/>
            </a:xfrm>
            <a:custGeom>
              <a:avLst/>
              <a:gdLst>
                <a:gd name="connsiteX0" fmla="*/ 0 w 828675"/>
                <a:gd name="connsiteY0" fmla="*/ 1581150 h 1581150"/>
                <a:gd name="connsiteX1" fmla="*/ 400050 w 828675"/>
                <a:gd name="connsiteY1" fmla="*/ 142875 h 1581150"/>
                <a:gd name="connsiteX2" fmla="*/ 428625 w 828675"/>
                <a:gd name="connsiteY2" fmla="*/ 38100 h 1581150"/>
                <a:gd name="connsiteX3" fmla="*/ 476250 w 828675"/>
                <a:gd name="connsiteY3" fmla="*/ 9525 h 1581150"/>
                <a:gd name="connsiteX4" fmla="*/ 828675 w 828675"/>
                <a:gd name="connsiteY4" fmla="*/ 0 h 1581150"/>
                <a:gd name="connsiteX0" fmla="*/ 0 w 828675"/>
                <a:gd name="connsiteY0" fmla="*/ 1581150 h 1581150"/>
                <a:gd name="connsiteX1" fmla="*/ 209097 w 828675"/>
                <a:gd name="connsiteY1" fmla="*/ 862073 h 1581150"/>
                <a:gd name="connsiteX2" fmla="*/ 400050 w 828675"/>
                <a:gd name="connsiteY2" fmla="*/ 142875 h 1581150"/>
                <a:gd name="connsiteX3" fmla="*/ 428625 w 828675"/>
                <a:gd name="connsiteY3" fmla="*/ 38100 h 1581150"/>
                <a:gd name="connsiteX4" fmla="*/ 476250 w 828675"/>
                <a:gd name="connsiteY4" fmla="*/ 9525 h 1581150"/>
                <a:gd name="connsiteX5" fmla="*/ 828675 w 828675"/>
                <a:gd name="connsiteY5" fmla="*/ 0 h 1581150"/>
                <a:gd name="connsiteX0" fmla="*/ 0 w 828675"/>
                <a:gd name="connsiteY0" fmla="*/ 1581150 h 1581150"/>
                <a:gd name="connsiteX1" fmla="*/ 209097 w 828675"/>
                <a:gd name="connsiteY1" fmla="*/ 862073 h 1581150"/>
                <a:gd name="connsiteX2" fmla="*/ 376300 w 828675"/>
                <a:gd name="connsiteY2" fmla="*/ 1318531 h 1581150"/>
                <a:gd name="connsiteX3" fmla="*/ 428625 w 828675"/>
                <a:gd name="connsiteY3" fmla="*/ 38100 h 1581150"/>
                <a:gd name="connsiteX4" fmla="*/ 476250 w 828675"/>
                <a:gd name="connsiteY4" fmla="*/ 9525 h 1581150"/>
                <a:gd name="connsiteX5" fmla="*/ 828675 w 828675"/>
                <a:gd name="connsiteY5" fmla="*/ 0 h 1581150"/>
                <a:gd name="connsiteX0" fmla="*/ 0 w 828675"/>
                <a:gd name="connsiteY0" fmla="*/ 1581150 h 1581150"/>
                <a:gd name="connsiteX1" fmla="*/ 209097 w 828675"/>
                <a:gd name="connsiteY1" fmla="*/ 862073 h 1581150"/>
                <a:gd name="connsiteX2" fmla="*/ 376300 w 828675"/>
                <a:gd name="connsiteY2" fmla="*/ 1318531 h 1581150"/>
                <a:gd name="connsiteX3" fmla="*/ 761134 w 828675"/>
                <a:gd name="connsiteY3" fmla="*/ 1403761 h 1581150"/>
                <a:gd name="connsiteX4" fmla="*/ 476250 w 828675"/>
                <a:gd name="connsiteY4" fmla="*/ 9525 h 1581150"/>
                <a:gd name="connsiteX5" fmla="*/ 828675 w 828675"/>
                <a:gd name="connsiteY5" fmla="*/ 0 h 1581150"/>
                <a:gd name="connsiteX0" fmla="*/ 0 w 986889"/>
                <a:gd name="connsiteY0" fmla="*/ 1581150 h 1581150"/>
                <a:gd name="connsiteX1" fmla="*/ 209097 w 986889"/>
                <a:gd name="connsiteY1" fmla="*/ 862073 h 1581150"/>
                <a:gd name="connsiteX2" fmla="*/ 376300 w 986889"/>
                <a:gd name="connsiteY2" fmla="*/ 1318531 h 1581150"/>
                <a:gd name="connsiteX3" fmla="*/ 761134 w 986889"/>
                <a:gd name="connsiteY3" fmla="*/ 1403761 h 1581150"/>
                <a:gd name="connsiteX4" fmla="*/ 986889 w 986889"/>
                <a:gd name="connsiteY4" fmla="*/ 1398937 h 1581150"/>
                <a:gd name="connsiteX5" fmla="*/ 828675 w 986889"/>
                <a:gd name="connsiteY5" fmla="*/ 0 h 1581150"/>
                <a:gd name="connsiteX0" fmla="*/ 0 w 986889"/>
                <a:gd name="connsiteY0" fmla="*/ 1581150 h 1581150"/>
                <a:gd name="connsiteX1" fmla="*/ 209097 w 986889"/>
                <a:gd name="connsiteY1" fmla="*/ 862073 h 1581150"/>
                <a:gd name="connsiteX2" fmla="*/ 293172 w 986889"/>
                <a:gd name="connsiteY2" fmla="*/ 1401659 h 1581150"/>
                <a:gd name="connsiteX3" fmla="*/ 761134 w 986889"/>
                <a:gd name="connsiteY3" fmla="*/ 1403761 h 1581150"/>
                <a:gd name="connsiteX4" fmla="*/ 986889 w 986889"/>
                <a:gd name="connsiteY4" fmla="*/ 1398937 h 1581150"/>
                <a:gd name="connsiteX5" fmla="*/ 828675 w 986889"/>
                <a:gd name="connsiteY5" fmla="*/ 0 h 1581150"/>
                <a:gd name="connsiteX0" fmla="*/ 0 w 986889"/>
                <a:gd name="connsiteY0" fmla="*/ 1581150 h 1581150"/>
                <a:gd name="connsiteX1" fmla="*/ 209097 w 986889"/>
                <a:gd name="connsiteY1" fmla="*/ 862073 h 1581150"/>
                <a:gd name="connsiteX2" fmla="*/ 293172 w 986889"/>
                <a:gd name="connsiteY2" fmla="*/ 1401659 h 1581150"/>
                <a:gd name="connsiteX3" fmla="*/ 761134 w 986889"/>
                <a:gd name="connsiteY3" fmla="*/ 1403761 h 1581150"/>
                <a:gd name="connsiteX4" fmla="*/ 986889 w 986889"/>
                <a:gd name="connsiteY4" fmla="*/ 1398937 h 1581150"/>
                <a:gd name="connsiteX5" fmla="*/ 828675 w 986889"/>
                <a:gd name="connsiteY5" fmla="*/ 0 h 1581150"/>
                <a:gd name="connsiteX0" fmla="*/ 0 w 986889"/>
                <a:gd name="connsiteY0" fmla="*/ 1581150 h 1866898"/>
                <a:gd name="connsiteX1" fmla="*/ 209097 w 986889"/>
                <a:gd name="connsiteY1" fmla="*/ 862073 h 1866898"/>
                <a:gd name="connsiteX2" fmla="*/ 293172 w 986889"/>
                <a:gd name="connsiteY2" fmla="*/ 1401659 h 1866898"/>
                <a:gd name="connsiteX3" fmla="*/ 523628 w 986889"/>
                <a:gd name="connsiteY3" fmla="*/ 1866898 h 1866898"/>
                <a:gd name="connsiteX4" fmla="*/ 986889 w 986889"/>
                <a:gd name="connsiteY4" fmla="*/ 1398937 h 1866898"/>
                <a:gd name="connsiteX5" fmla="*/ 828675 w 986889"/>
                <a:gd name="connsiteY5" fmla="*/ 0 h 1866898"/>
                <a:gd name="connsiteX0" fmla="*/ 0 w 986889"/>
                <a:gd name="connsiteY0" fmla="*/ 719077 h 1004825"/>
                <a:gd name="connsiteX1" fmla="*/ 209097 w 986889"/>
                <a:gd name="connsiteY1" fmla="*/ 0 h 1004825"/>
                <a:gd name="connsiteX2" fmla="*/ 293172 w 986889"/>
                <a:gd name="connsiteY2" fmla="*/ 539586 h 1004825"/>
                <a:gd name="connsiteX3" fmla="*/ 523628 w 986889"/>
                <a:gd name="connsiteY3" fmla="*/ 1004825 h 1004825"/>
                <a:gd name="connsiteX4" fmla="*/ 986889 w 986889"/>
                <a:gd name="connsiteY4" fmla="*/ 536864 h 1004825"/>
                <a:gd name="connsiteX0" fmla="*/ 0 w 523628"/>
                <a:gd name="connsiteY0" fmla="*/ 719077 h 1004825"/>
                <a:gd name="connsiteX1" fmla="*/ 209097 w 523628"/>
                <a:gd name="connsiteY1" fmla="*/ 0 h 1004825"/>
                <a:gd name="connsiteX2" fmla="*/ 293172 w 523628"/>
                <a:gd name="connsiteY2" fmla="*/ 539586 h 1004825"/>
                <a:gd name="connsiteX3" fmla="*/ 523628 w 523628"/>
                <a:gd name="connsiteY3" fmla="*/ 1004825 h 1004825"/>
                <a:gd name="connsiteX0" fmla="*/ 0 w 523628"/>
                <a:gd name="connsiteY0" fmla="*/ 719077 h 1004825"/>
                <a:gd name="connsiteX1" fmla="*/ 209097 w 523628"/>
                <a:gd name="connsiteY1" fmla="*/ 0 h 1004825"/>
                <a:gd name="connsiteX2" fmla="*/ 293172 w 523628"/>
                <a:gd name="connsiteY2" fmla="*/ 539586 h 1004825"/>
                <a:gd name="connsiteX3" fmla="*/ 327850 w 523628"/>
                <a:gd name="connsiteY3" fmla="*/ 427511 h 1004825"/>
                <a:gd name="connsiteX4" fmla="*/ 523628 w 523628"/>
                <a:gd name="connsiteY4" fmla="*/ 1004825 h 1004825"/>
                <a:gd name="connsiteX0" fmla="*/ 0 w 523628"/>
                <a:gd name="connsiteY0" fmla="*/ 719077 h 1004825"/>
                <a:gd name="connsiteX1" fmla="*/ 209097 w 523628"/>
                <a:gd name="connsiteY1" fmla="*/ 0 h 1004825"/>
                <a:gd name="connsiteX2" fmla="*/ 293172 w 523628"/>
                <a:gd name="connsiteY2" fmla="*/ 539586 h 1004825"/>
                <a:gd name="connsiteX3" fmla="*/ 363476 w 523628"/>
                <a:gd name="connsiteY3" fmla="*/ 344383 h 1004825"/>
                <a:gd name="connsiteX4" fmla="*/ 523628 w 523628"/>
                <a:gd name="connsiteY4" fmla="*/ 1004825 h 1004825"/>
                <a:gd name="connsiteX0" fmla="*/ 0 w 452376"/>
                <a:gd name="connsiteY0" fmla="*/ 719077 h 779193"/>
                <a:gd name="connsiteX1" fmla="*/ 209097 w 452376"/>
                <a:gd name="connsiteY1" fmla="*/ 0 h 779193"/>
                <a:gd name="connsiteX2" fmla="*/ 293172 w 452376"/>
                <a:gd name="connsiteY2" fmla="*/ 539586 h 779193"/>
                <a:gd name="connsiteX3" fmla="*/ 363476 w 452376"/>
                <a:gd name="connsiteY3" fmla="*/ 344383 h 779193"/>
                <a:gd name="connsiteX4" fmla="*/ 452376 w 452376"/>
                <a:gd name="connsiteY4" fmla="*/ 779193 h 779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76" h="779193">
                  <a:moveTo>
                    <a:pt x="0" y="719077"/>
                  </a:moveTo>
                  <a:lnTo>
                    <a:pt x="209097" y="0"/>
                  </a:lnTo>
                  <a:lnTo>
                    <a:pt x="293172" y="539586"/>
                  </a:lnTo>
                  <a:cubicBezTo>
                    <a:pt x="312964" y="610838"/>
                    <a:pt x="325067" y="266843"/>
                    <a:pt x="363476" y="344383"/>
                  </a:cubicBezTo>
                  <a:cubicBezTo>
                    <a:pt x="401885" y="421923"/>
                    <a:pt x="419746" y="682974"/>
                    <a:pt x="452376" y="77919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2" name="Freeform 81"/>
            <p:cNvSpPr/>
            <p:nvPr/>
          </p:nvSpPr>
          <p:spPr>
            <a:xfrm>
              <a:off x="2889425" y="4413560"/>
              <a:ext cx="353833" cy="671885"/>
            </a:xfrm>
            <a:custGeom>
              <a:avLst/>
              <a:gdLst>
                <a:gd name="connsiteX0" fmla="*/ 0 w 353833"/>
                <a:gd name="connsiteY0" fmla="*/ 671885 h 671885"/>
                <a:gd name="connsiteX1" fmla="*/ 115294 w 353833"/>
                <a:gd name="connsiteY1" fmla="*/ 671885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353833 w 353833"/>
                <a:gd name="connsiteY2" fmla="*/ 0 h 671885"/>
                <a:gd name="connsiteX3" fmla="*/ 353833 w 353833"/>
                <a:gd name="connsiteY3" fmla="*/ 0 h 671885"/>
                <a:gd name="connsiteX0" fmla="*/ 0 w 353833"/>
                <a:gd name="connsiteY0" fmla="*/ 671885 h 671885"/>
                <a:gd name="connsiteX1" fmla="*/ 112226 w 353833"/>
                <a:gd name="connsiteY1" fmla="*/ 665749 h 671885"/>
                <a:gd name="connsiteX2" fmla="*/ 353833 w 353833"/>
                <a:gd name="connsiteY2" fmla="*/ 0 h 671885"/>
                <a:gd name="connsiteX3" fmla="*/ 353833 w 353833"/>
                <a:gd name="connsiteY3" fmla="*/ 0 h 671885"/>
              </a:gdLst>
              <a:ahLst/>
              <a:cxnLst>
                <a:cxn ang="0">
                  <a:pos x="connsiteX0" y="connsiteY0"/>
                </a:cxn>
                <a:cxn ang="0">
                  <a:pos x="connsiteX1" y="connsiteY1"/>
                </a:cxn>
                <a:cxn ang="0">
                  <a:pos x="connsiteX2" y="connsiteY2"/>
                </a:cxn>
                <a:cxn ang="0">
                  <a:pos x="connsiteX3" y="connsiteY3"/>
                </a:cxn>
              </a:cxnLst>
              <a:rect l="l" t="t" r="r" b="b"/>
              <a:pathLst>
                <a:path w="353833" h="671885">
                  <a:moveTo>
                    <a:pt x="0" y="671885"/>
                  </a:moveTo>
                  <a:lnTo>
                    <a:pt x="112226" y="665749"/>
                  </a:lnTo>
                  <a:cubicBezTo>
                    <a:pt x="171198" y="553768"/>
                    <a:pt x="313565" y="110958"/>
                    <a:pt x="353833" y="0"/>
                  </a:cubicBezTo>
                  <a:lnTo>
                    <a:pt x="353833"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Freeform 5"/>
            <p:cNvSpPr/>
            <p:nvPr/>
          </p:nvSpPr>
          <p:spPr>
            <a:xfrm>
              <a:off x="3681351" y="4370119"/>
              <a:ext cx="2909454" cy="653143"/>
            </a:xfrm>
            <a:custGeom>
              <a:avLst/>
              <a:gdLst>
                <a:gd name="connsiteX0" fmla="*/ 0 w 2814452"/>
                <a:gd name="connsiteY0" fmla="*/ 0 h 356259"/>
                <a:gd name="connsiteX1" fmla="*/ 237507 w 2814452"/>
                <a:gd name="connsiteY1" fmla="*/ 213755 h 356259"/>
                <a:gd name="connsiteX2" fmla="*/ 581891 w 2814452"/>
                <a:gd name="connsiteY2" fmla="*/ 320633 h 356259"/>
                <a:gd name="connsiteX3" fmla="*/ 1187533 w 2814452"/>
                <a:gd name="connsiteY3" fmla="*/ 344384 h 356259"/>
                <a:gd name="connsiteX4" fmla="*/ 2113808 w 2814452"/>
                <a:gd name="connsiteY4" fmla="*/ 332509 h 356259"/>
                <a:gd name="connsiteX5" fmla="*/ 2814452 w 2814452"/>
                <a:gd name="connsiteY5" fmla="*/ 356259 h 356259"/>
                <a:gd name="connsiteX6" fmla="*/ 2814452 w 2814452"/>
                <a:gd name="connsiteY6" fmla="*/ 356259 h 356259"/>
                <a:gd name="connsiteX0" fmla="*/ 0 w 2814452"/>
                <a:gd name="connsiteY0" fmla="*/ 0 h 356259"/>
                <a:gd name="connsiteX1" fmla="*/ 83128 w 2814452"/>
                <a:gd name="connsiteY1" fmla="*/ 83127 h 356259"/>
                <a:gd name="connsiteX2" fmla="*/ 237507 w 2814452"/>
                <a:gd name="connsiteY2" fmla="*/ 213755 h 356259"/>
                <a:gd name="connsiteX3" fmla="*/ 581891 w 2814452"/>
                <a:gd name="connsiteY3" fmla="*/ 320633 h 356259"/>
                <a:gd name="connsiteX4" fmla="*/ 1187533 w 2814452"/>
                <a:gd name="connsiteY4" fmla="*/ 344384 h 356259"/>
                <a:gd name="connsiteX5" fmla="*/ 2113808 w 2814452"/>
                <a:gd name="connsiteY5" fmla="*/ 332509 h 356259"/>
                <a:gd name="connsiteX6" fmla="*/ 2814452 w 2814452"/>
                <a:gd name="connsiteY6" fmla="*/ 356259 h 356259"/>
                <a:gd name="connsiteX7" fmla="*/ 2814452 w 2814452"/>
                <a:gd name="connsiteY7" fmla="*/ 356259 h 356259"/>
                <a:gd name="connsiteX0" fmla="*/ 0 w 2909454"/>
                <a:gd name="connsiteY0" fmla="*/ 0 h 653143"/>
                <a:gd name="connsiteX1" fmla="*/ 178130 w 2909454"/>
                <a:gd name="connsiteY1" fmla="*/ 380011 h 653143"/>
                <a:gd name="connsiteX2" fmla="*/ 332509 w 2909454"/>
                <a:gd name="connsiteY2" fmla="*/ 510639 h 653143"/>
                <a:gd name="connsiteX3" fmla="*/ 676893 w 2909454"/>
                <a:gd name="connsiteY3" fmla="*/ 617517 h 653143"/>
                <a:gd name="connsiteX4" fmla="*/ 1282535 w 2909454"/>
                <a:gd name="connsiteY4" fmla="*/ 641268 h 653143"/>
                <a:gd name="connsiteX5" fmla="*/ 2208810 w 2909454"/>
                <a:gd name="connsiteY5" fmla="*/ 629393 h 653143"/>
                <a:gd name="connsiteX6" fmla="*/ 2909454 w 2909454"/>
                <a:gd name="connsiteY6" fmla="*/ 653143 h 653143"/>
                <a:gd name="connsiteX7" fmla="*/ 2909454 w 2909454"/>
                <a:gd name="connsiteY7" fmla="*/ 65314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454" h="653143">
                  <a:moveTo>
                    <a:pt x="0" y="0"/>
                  </a:moveTo>
                  <a:lnTo>
                    <a:pt x="178130" y="380011"/>
                  </a:lnTo>
                  <a:lnTo>
                    <a:pt x="332509" y="510639"/>
                  </a:lnTo>
                  <a:lnTo>
                    <a:pt x="676893" y="617517"/>
                  </a:lnTo>
                  <a:lnTo>
                    <a:pt x="1282535" y="641268"/>
                  </a:lnTo>
                  <a:lnTo>
                    <a:pt x="2208810" y="629393"/>
                  </a:lnTo>
                  <a:lnTo>
                    <a:pt x="2909454" y="653143"/>
                  </a:lnTo>
                  <a:lnTo>
                    <a:pt x="2909454" y="653143"/>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411423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0"/>
          <p:cNvSpPr txBox="1">
            <a:spLocks noChangeArrowheads="1"/>
          </p:cNvSpPr>
          <p:nvPr/>
        </p:nvSpPr>
        <p:spPr bwMode="auto">
          <a:xfrm>
            <a:off x="9120419" y="6421581"/>
            <a:ext cx="30476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1600" dirty="0" err="1">
                <a:solidFill>
                  <a:prstClr val="black"/>
                </a:solidFill>
              </a:rPr>
              <a:t>Bonsignori</a:t>
            </a:r>
            <a:r>
              <a:rPr lang="en-US" sz="1600" dirty="0">
                <a:solidFill>
                  <a:prstClr val="black"/>
                </a:solidFill>
              </a:rPr>
              <a:t> et al, </a:t>
            </a:r>
            <a:r>
              <a:rPr lang="en-US" sz="1600" dirty="0" err="1">
                <a:solidFill>
                  <a:prstClr val="black"/>
                </a:solidFill>
              </a:rPr>
              <a:t>Imm</a:t>
            </a:r>
            <a:r>
              <a:rPr lang="en-US" sz="1600" dirty="0">
                <a:solidFill>
                  <a:prstClr val="black"/>
                </a:solidFill>
              </a:rPr>
              <a:t> Rev 2017</a:t>
            </a:r>
          </a:p>
          <a:p>
            <a:pPr eaLnBrk="1" fontAlgn="auto" hangingPunct="1">
              <a:spcBef>
                <a:spcPts val="0"/>
              </a:spcBef>
              <a:spcAft>
                <a:spcPts val="0"/>
              </a:spcAft>
            </a:pPr>
            <a:endParaRPr lang="en-US" sz="1400" dirty="0">
              <a:solidFill>
                <a:prstClr val="black"/>
              </a:solidFill>
            </a:endParaRPr>
          </a:p>
        </p:txBody>
      </p:sp>
      <p:sp>
        <p:nvSpPr>
          <p:cNvPr id="2" name="Rectangle 1"/>
          <p:cNvSpPr/>
          <p:nvPr/>
        </p:nvSpPr>
        <p:spPr>
          <a:xfrm>
            <a:off x="6281352" y="1186250"/>
            <a:ext cx="1680519" cy="1767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6384325" y="3043882"/>
            <a:ext cx="1680519" cy="1767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026" name="Picture 2" descr="An external file that holds a picture, illustration, etc.&#10;Object name is IMR-275-145-g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903" y="1115134"/>
            <a:ext cx="6811377" cy="511093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1146546" y="26991"/>
            <a:ext cx="9898911" cy="646331"/>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3600" b="1" dirty="0">
                <a:solidFill>
                  <a:prstClr val="black"/>
                </a:solidFill>
                <a:latin typeface="Arial" panose="020B0604020202020204" pitchFamily="34" charset="0"/>
                <a:cs typeface="Arial" panose="020B0604020202020204" pitchFamily="34" charset="0"/>
              </a:rPr>
              <a:t>The HIV envelope spike</a:t>
            </a:r>
          </a:p>
        </p:txBody>
      </p:sp>
      <p:sp>
        <p:nvSpPr>
          <p:cNvPr id="8" name="Freeform 7"/>
          <p:cNvSpPr/>
          <p:nvPr/>
        </p:nvSpPr>
        <p:spPr>
          <a:xfrm>
            <a:off x="3063609" y="1358814"/>
            <a:ext cx="3272589" cy="368969"/>
          </a:xfrm>
          <a:custGeom>
            <a:avLst/>
            <a:gdLst>
              <a:gd name="connsiteX0" fmla="*/ 0 w 3272589"/>
              <a:gd name="connsiteY0" fmla="*/ 240632 h 368969"/>
              <a:gd name="connsiteX1" fmla="*/ 16042 w 3272589"/>
              <a:gd name="connsiteY1" fmla="*/ 0 h 368969"/>
              <a:gd name="connsiteX2" fmla="*/ 2791326 w 3272589"/>
              <a:gd name="connsiteY2" fmla="*/ 32084 h 368969"/>
              <a:gd name="connsiteX3" fmla="*/ 3272589 w 3272589"/>
              <a:gd name="connsiteY3" fmla="*/ 368969 h 368969"/>
            </a:gdLst>
            <a:ahLst/>
            <a:cxnLst>
              <a:cxn ang="0">
                <a:pos x="connsiteX0" y="connsiteY0"/>
              </a:cxn>
              <a:cxn ang="0">
                <a:pos x="connsiteX1" y="connsiteY1"/>
              </a:cxn>
              <a:cxn ang="0">
                <a:pos x="connsiteX2" y="connsiteY2"/>
              </a:cxn>
              <a:cxn ang="0">
                <a:pos x="connsiteX3" y="connsiteY3"/>
              </a:cxn>
            </a:cxnLst>
            <a:rect l="l" t="t" r="r" b="b"/>
            <a:pathLst>
              <a:path w="3272589" h="368969">
                <a:moveTo>
                  <a:pt x="0" y="240632"/>
                </a:moveTo>
                <a:lnTo>
                  <a:pt x="16042" y="0"/>
                </a:lnTo>
                <a:lnTo>
                  <a:pt x="2791326" y="32084"/>
                </a:lnTo>
                <a:lnTo>
                  <a:pt x="3272589" y="368969"/>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Group 8"/>
          <p:cNvGrpSpPr/>
          <p:nvPr/>
        </p:nvGrpSpPr>
        <p:grpSpPr>
          <a:xfrm>
            <a:off x="1146546" y="1608656"/>
            <a:ext cx="3281799" cy="3202242"/>
            <a:chOff x="260447" y="1608655"/>
            <a:chExt cx="2643898" cy="2790519"/>
          </a:xfrm>
        </p:grpSpPr>
        <p:grpSp>
          <p:nvGrpSpPr>
            <p:cNvPr id="44" name="Group 43"/>
            <p:cNvGrpSpPr/>
            <p:nvPr/>
          </p:nvGrpSpPr>
          <p:grpSpPr>
            <a:xfrm>
              <a:off x="950746" y="1608655"/>
              <a:ext cx="1326070" cy="1296485"/>
              <a:chOff x="279315" y="203929"/>
              <a:chExt cx="1386382" cy="1355450"/>
            </a:xfrm>
          </p:grpSpPr>
          <p:pic>
            <p:nvPicPr>
              <p:cNvPr id="45" name="Picture 44"/>
              <p:cNvPicPr>
                <a:picLocks noChangeAspect="1"/>
              </p:cNvPicPr>
              <p:nvPr/>
            </p:nvPicPr>
            <p:blipFill rotWithShape="1">
              <a:blip r:embed="rId4"/>
              <a:srcRect l="25650" t="17408" r="60093" b="55844"/>
              <a:stretch/>
            </p:blipFill>
            <p:spPr>
              <a:xfrm>
                <a:off x="302606" y="203929"/>
                <a:ext cx="1282792" cy="1243321"/>
              </a:xfrm>
              <a:prstGeom prst="rect">
                <a:avLst/>
              </a:prstGeom>
              <a:effectLst>
                <a:softEdge rad="31750"/>
              </a:effectLst>
            </p:spPr>
          </p:pic>
          <p:sp>
            <p:nvSpPr>
              <p:cNvPr id="46" name="Freeform 45"/>
              <p:cNvSpPr/>
              <p:nvPr/>
            </p:nvSpPr>
            <p:spPr>
              <a:xfrm>
                <a:off x="1007382" y="986248"/>
                <a:ext cx="658315" cy="550044"/>
              </a:xfrm>
              <a:custGeom>
                <a:avLst/>
                <a:gdLst>
                  <a:gd name="connsiteX0" fmla="*/ 655411 w 658315"/>
                  <a:gd name="connsiteY0" fmla="*/ 195943 h 404178"/>
                  <a:gd name="connsiteX1" fmla="*/ 655411 w 658315"/>
                  <a:gd name="connsiteY1" fmla="*/ 160565 h 404178"/>
                  <a:gd name="connsiteX2" fmla="*/ 649968 w 658315"/>
                  <a:gd name="connsiteY2" fmla="*/ 152400 h 404178"/>
                  <a:gd name="connsiteX3" fmla="*/ 625475 w 658315"/>
                  <a:gd name="connsiteY3" fmla="*/ 130629 h 404178"/>
                  <a:gd name="connsiteX4" fmla="*/ 614589 w 658315"/>
                  <a:gd name="connsiteY4" fmla="*/ 127907 h 404178"/>
                  <a:gd name="connsiteX5" fmla="*/ 595539 w 658315"/>
                  <a:gd name="connsiteY5" fmla="*/ 122465 h 404178"/>
                  <a:gd name="connsiteX6" fmla="*/ 579211 w 658315"/>
                  <a:gd name="connsiteY6" fmla="*/ 119743 h 404178"/>
                  <a:gd name="connsiteX7" fmla="*/ 568325 w 658315"/>
                  <a:gd name="connsiteY7" fmla="*/ 117022 h 404178"/>
                  <a:gd name="connsiteX8" fmla="*/ 467632 w 658315"/>
                  <a:gd name="connsiteY8" fmla="*/ 114300 h 404178"/>
                  <a:gd name="connsiteX9" fmla="*/ 459468 w 658315"/>
                  <a:gd name="connsiteY9" fmla="*/ 108857 h 404178"/>
                  <a:gd name="connsiteX10" fmla="*/ 443139 w 658315"/>
                  <a:gd name="connsiteY10" fmla="*/ 95250 h 404178"/>
                  <a:gd name="connsiteX11" fmla="*/ 434975 w 658315"/>
                  <a:gd name="connsiteY11" fmla="*/ 92529 h 404178"/>
                  <a:gd name="connsiteX12" fmla="*/ 415925 w 658315"/>
                  <a:gd name="connsiteY12" fmla="*/ 81643 h 404178"/>
                  <a:gd name="connsiteX13" fmla="*/ 410482 w 658315"/>
                  <a:gd name="connsiteY13" fmla="*/ 73479 h 404178"/>
                  <a:gd name="connsiteX14" fmla="*/ 391432 w 658315"/>
                  <a:gd name="connsiteY14" fmla="*/ 59872 h 404178"/>
                  <a:gd name="connsiteX15" fmla="*/ 380547 w 658315"/>
                  <a:gd name="connsiteY15" fmla="*/ 54429 h 404178"/>
                  <a:gd name="connsiteX16" fmla="*/ 372382 w 658315"/>
                  <a:gd name="connsiteY16" fmla="*/ 48986 h 404178"/>
                  <a:gd name="connsiteX17" fmla="*/ 331561 w 658315"/>
                  <a:gd name="connsiteY17" fmla="*/ 43543 h 404178"/>
                  <a:gd name="connsiteX18" fmla="*/ 317954 w 658315"/>
                  <a:gd name="connsiteY18" fmla="*/ 29936 h 404178"/>
                  <a:gd name="connsiteX19" fmla="*/ 301625 w 658315"/>
                  <a:gd name="connsiteY19" fmla="*/ 21772 h 404178"/>
                  <a:gd name="connsiteX20" fmla="*/ 271689 w 658315"/>
                  <a:gd name="connsiteY20" fmla="*/ 13607 h 404178"/>
                  <a:gd name="connsiteX21" fmla="*/ 263525 w 658315"/>
                  <a:gd name="connsiteY21" fmla="*/ 8165 h 404178"/>
                  <a:gd name="connsiteX22" fmla="*/ 228147 w 658315"/>
                  <a:gd name="connsiteY22" fmla="*/ 0 h 404178"/>
                  <a:gd name="connsiteX23" fmla="*/ 200932 w 658315"/>
                  <a:gd name="connsiteY23" fmla="*/ 2722 h 404178"/>
                  <a:gd name="connsiteX24" fmla="*/ 198211 w 658315"/>
                  <a:gd name="connsiteY24" fmla="*/ 10886 h 404178"/>
                  <a:gd name="connsiteX25" fmla="*/ 187325 w 658315"/>
                  <a:gd name="connsiteY25" fmla="*/ 32657 h 404178"/>
                  <a:gd name="connsiteX26" fmla="*/ 198211 w 658315"/>
                  <a:gd name="connsiteY26" fmla="*/ 59872 h 404178"/>
                  <a:gd name="connsiteX27" fmla="*/ 209097 w 658315"/>
                  <a:gd name="connsiteY27" fmla="*/ 76200 h 404178"/>
                  <a:gd name="connsiteX28" fmla="*/ 214539 w 658315"/>
                  <a:gd name="connsiteY28" fmla="*/ 84365 h 404178"/>
                  <a:gd name="connsiteX29" fmla="*/ 219982 w 658315"/>
                  <a:gd name="connsiteY29" fmla="*/ 92529 h 404178"/>
                  <a:gd name="connsiteX30" fmla="*/ 219982 w 658315"/>
                  <a:gd name="connsiteY30" fmla="*/ 157843 h 404178"/>
                  <a:gd name="connsiteX31" fmla="*/ 203654 w 658315"/>
                  <a:gd name="connsiteY31" fmla="*/ 171450 h 404178"/>
                  <a:gd name="connsiteX32" fmla="*/ 200932 w 658315"/>
                  <a:gd name="connsiteY32" fmla="*/ 195943 h 404178"/>
                  <a:gd name="connsiteX33" fmla="*/ 170997 w 658315"/>
                  <a:gd name="connsiteY33" fmla="*/ 198665 h 404178"/>
                  <a:gd name="connsiteX34" fmla="*/ 130175 w 658315"/>
                  <a:gd name="connsiteY34" fmla="*/ 201386 h 404178"/>
                  <a:gd name="connsiteX35" fmla="*/ 122011 w 658315"/>
                  <a:gd name="connsiteY35" fmla="*/ 204107 h 404178"/>
                  <a:gd name="connsiteX36" fmla="*/ 78468 w 658315"/>
                  <a:gd name="connsiteY36" fmla="*/ 201386 h 404178"/>
                  <a:gd name="connsiteX37" fmla="*/ 62139 w 658315"/>
                  <a:gd name="connsiteY37" fmla="*/ 187779 h 404178"/>
                  <a:gd name="connsiteX38" fmla="*/ 51254 w 658315"/>
                  <a:gd name="connsiteY38" fmla="*/ 168729 h 404178"/>
                  <a:gd name="connsiteX39" fmla="*/ 40368 w 658315"/>
                  <a:gd name="connsiteY39" fmla="*/ 157843 h 404178"/>
                  <a:gd name="connsiteX40" fmla="*/ 26761 w 658315"/>
                  <a:gd name="connsiteY40" fmla="*/ 146957 h 404178"/>
                  <a:gd name="connsiteX41" fmla="*/ 2268 w 658315"/>
                  <a:gd name="connsiteY41" fmla="*/ 149679 h 404178"/>
                  <a:gd name="connsiteX42" fmla="*/ 4989 w 658315"/>
                  <a:gd name="connsiteY42" fmla="*/ 185057 h 404178"/>
                  <a:gd name="connsiteX43" fmla="*/ 18597 w 658315"/>
                  <a:gd name="connsiteY43" fmla="*/ 214993 h 404178"/>
                  <a:gd name="connsiteX44" fmla="*/ 21318 w 658315"/>
                  <a:gd name="connsiteY44" fmla="*/ 234043 h 404178"/>
                  <a:gd name="connsiteX45" fmla="*/ 24039 w 658315"/>
                  <a:gd name="connsiteY45" fmla="*/ 242207 h 404178"/>
                  <a:gd name="connsiteX46" fmla="*/ 26761 w 658315"/>
                  <a:gd name="connsiteY46" fmla="*/ 274865 h 404178"/>
                  <a:gd name="connsiteX47" fmla="*/ 34925 w 658315"/>
                  <a:gd name="connsiteY47" fmla="*/ 312965 h 404178"/>
                  <a:gd name="connsiteX48" fmla="*/ 40368 w 658315"/>
                  <a:gd name="connsiteY48" fmla="*/ 329293 h 404178"/>
                  <a:gd name="connsiteX49" fmla="*/ 45811 w 658315"/>
                  <a:gd name="connsiteY49" fmla="*/ 340179 h 404178"/>
                  <a:gd name="connsiteX50" fmla="*/ 48532 w 658315"/>
                  <a:gd name="connsiteY50" fmla="*/ 351065 h 404178"/>
                  <a:gd name="connsiteX51" fmla="*/ 75747 w 658315"/>
                  <a:gd name="connsiteY51" fmla="*/ 372836 h 404178"/>
                  <a:gd name="connsiteX52" fmla="*/ 94797 w 658315"/>
                  <a:gd name="connsiteY52" fmla="*/ 383722 h 404178"/>
                  <a:gd name="connsiteX53" fmla="*/ 111125 w 658315"/>
                  <a:gd name="connsiteY53" fmla="*/ 389165 h 404178"/>
                  <a:gd name="connsiteX54" fmla="*/ 119289 w 658315"/>
                  <a:gd name="connsiteY54" fmla="*/ 391886 h 404178"/>
                  <a:gd name="connsiteX55" fmla="*/ 130175 w 658315"/>
                  <a:gd name="connsiteY55" fmla="*/ 394607 h 404178"/>
                  <a:gd name="connsiteX56" fmla="*/ 179161 w 658315"/>
                  <a:gd name="connsiteY56" fmla="*/ 397329 h 404178"/>
                  <a:gd name="connsiteX57" fmla="*/ 415925 w 658315"/>
                  <a:gd name="connsiteY57" fmla="*/ 397329 h 404178"/>
                  <a:gd name="connsiteX58" fmla="*/ 429532 w 658315"/>
                  <a:gd name="connsiteY58" fmla="*/ 391886 h 404178"/>
                  <a:gd name="connsiteX59" fmla="*/ 448582 w 658315"/>
                  <a:gd name="connsiteY59" fmla="*/ 383722 h 404178"/>
                  <a:gd name="connsiteX60" fmla="*/ 456747 w 658315"/>
                  <a:gd name="connsiteY60" fmla="*/ 378279 h 404178"/>
                  <a:gd name="connsiteX61" fmla="*/ 478518 w 658315"/>
                  <a:gd name="connsiteY61" fmla="*/ 367393 h 404178"/>
                  <a:gd name="connsiteX62" fmla="*/ 486682 w 658315"/>
                  <a:gd name="connsiteY62" fmla="*/ 361950 h 404178"/>
                  <a:gd name="connsiteX63" fmla="*/ 513897 w 658315"/>
                  <a:gd name="connsiteY63" fmla="*/ 356507 h 404178"/>
                  <a:gd name="connsiteX64" fmla="*/ 557439 w 658315"/>
                  <a:gd name="connsiteY64" fmla="*/ 348343 h 404178"/>
                  <a:gd name="connsiteX65" fmla="*/ 565604 w 658315"/>
                  <a:gd name="connsiteY65" fmla="*/ 345622 h 404178"/>
                  <a:gd name="connsiteX66" fmla="*/ 584654 w 658315"/>
                  <a:gd name="connsiteY66" fmla="*/ 332015 h 404178"/>
                  <a:gd name="connsiteX67" fmla="*/ 595539 w 658315"/>
                  <a:gd name="connsiteY67" fmla="*/ 326572 h 404178"/>
                  <a:gd name="connsiteX68" fmla="*/ 603704 w 658315"/>
                  <a:gd name="connsiteY68" fmla="*/ 318407 h 404178"/>
                  <a:gd name="connsiteX69" fmla="*/ 611868 w 658315"/>
                  <a:gd name="connsiteY69" fmla="*/ 312965 h 404178"/>
                  <a:gd name="connsiteX70" fmla="*/ 614589 w 658315"/>
                  <a:gd name="connsiteY70" fmla="*/ 304800 h 404178"/>
                  <a:gd name="connsiteX71" fmla="*/ 617311 w 658315"/>
                  <a:gd name="connsiteY71" fmla="*/ 293915 h 404178"/>
                  <a:gd name="connsiteX72" fmla="*/ 625475 w 658315"/>
                  <a:gd name="connsiteY72" fmla="*/ 288472 h 404178"/>
                  <a:gd name="connsiteX73" fmla="*/ 630918 w 658315"/>
                  <a:gd name="connsiteY73" fmla="*/ 231322 h 404178"/>
                  <a:gd name="connsiteX74" fmla="*/ 633639 w 658315"/>
                  <a:gd name="connsiteY74" fmla="*/ 220436 h 404178"/>
                  <a:gd name="connsiteX75" fmla="*/ 639082 w 658315"/>
                  <a:gd name="connsiteY75" fmla="*/ 212272 h 404178"/>
                  <a:gd name="connsiteX76" fmla="*/ 655411 w 658315"/>
                  <a:gd name="connsiteY76" fmla="*/ 195943 h 404178"/>
                  <a:gd name="connsiteX0" fmla="*/ 655411 w 658315"/>
                  <a:gd name="connsiteY0" fmla="*/ 299378 h 507613"/>
                  <a:gd name="connsiteX1" fmla="*/ 655411 w 658315"/>
                  <a:gd name="connsiteY1" fmla="*/ 264000 h 507613"/>
                  <a:gd name="connsiteX2" fmla="*/ 649968 w 658315"/>
                  <a:gd name="connsiteY2" fmla="*/ 255835 h 507613"/>
                  <a:gd name="connsiteX3" fmla="*/ 625475 w 658315"/>
                  <a:gd name="connsiteY3" fmla="*/ 234064 h 507613"/>
                  <a:gd name="connsiteX4" fmla="*/ 614589 w 658315"/>
                  <a:gd name="connsiteY4" fmla="*/ 231342 h 507613"/>
                  <a:gd name="connsiteX5" fmla="*/ 595539 w 658315"/>
                  <a:gd name="connsiteY5" fmla="*/ 225900 h 507613"/>
                  <a:gd name="connsiteX6" fmla="*/ 579211 w 658315"/>
                  <a:gd name="connsiteY6" fmla="*/ 223178 h 507613"/>
                  <a:gd name="connsiteX7" fmla="*/ 568325 w 658315"/>
                  <a:gd name="connsiteY7" fmla="*/ 220457 h 507613"/>
                  <a:gd name="connsiteX8" fmla="*/ 467632 w 658315"/>
                  <a:gd name="connsiteY8" fmla="*/ 217735 h 507613"/>
                  <a:gd name="connsiteX9" fmla="*/ 459468 w 658315"/>
                  <a:gd name="connsiteY9" fmla="*/ 212292 h 507613"/>
                  <a:gd name="connsiteX10" fmla="*/ 443139 w 658315"/>
                  <a:gd name="connsiteY10" fmla="*/ 198685 h 507613"/>
                  <a:gd name="connsiteX11" fmla="*/ 434975 w 658315"/>
                  <a:gd name="connsiteY11" fmla="*/ 195964 h 507613"/>
                  <a:gd name="connsiteX12" fmla="*/ 415925 w 658315"/>
                  <a:gd name="connsiteY12" fmla="*/ 185078 h 507613"/>
                  <a:gd name="connsiteX13" fmla="*/ 410482 w 658315"/>
                  <a:gd name="connsiteY13" fmla="*/ 176914 h 507613"/>
                  <a:gd name="connsiteX14" fmla="*/ 413203 w 658315"/>
                  <a:gd name="connsiteY14" fmla="*/ 22 h 507613"/>
                  <a:gd name="connsiteX15" fmla="*/ 380547 w 658315"/>
                  <a:gd name="connsiteY15" fmla="*/ 157864 h 507613"/>
                  <a:gd name="connsiteX16" fmla="*/ 372382 w 658315"/>
                  <a:gd name="connsiteY16" fmla="*/ 152421 h 507613"/>
                  <a:gd name="connsiteX17" fmla="*/ 331561 w 658315"/>
                  <a:gd name="connsiteY17" fmla="*/ 146978 h 507613"/>
                  <a:gd name="connsiteX18" fmla="*/ 317954 w 658315"/>
                  <a:gd name="connsiteY18" fmla="*/ 133371 h 507613"/>
                  <a:gd name="connsiteX19" fmla="*/ 301625 w 658315"/>
                  <a:gd name="connsiteY19" fmla="*/ 125207 h 507613"/>
                  <a:gd name="connsiteX20" fmla="*/ 271689 w 658315"/>
                  <a:gd name="connsiteY20" fmla="*/ 117042 h 507613"/>
                  <a:gd name="connsiteX21" fmla="*/ 263525 w 658315"/>
                  <a:gd name="connsiteY21" fmla="*/ 111600 h 507613"/>
                  <a:gd name="connsiteX22" fmla="*/ 228147 w 658315"/>
                  <a:gd name="connsiteY22" fmla="*/ 103435 h 507613"/>
                  <a:gd name="connsiteX23" fmla="*/ 200932 w 658315"/>
                  <a:gd name="connsiteY23" fmla="*/ 106157 h 507613"/>
                  <a:gd name="connsiteX24" fmla="*/ 198211 w 658315"/>
                  <a:gd name="connsiteY24" fmla="*/ 114321 h 507613"/>
                  <a:gd name="connsiteX25" fmla="*/ 187325 w 658315"/>
                  <a:gd name="connsiteY25" fmla="*/ 136092 h 507613"/>
                  <a:gd name="connsiteX26" fmla="*/ 198211 w 658315"/>
                  <a:gd name="connsiteY26" fmla="*/ 163307 h 507613"/>
                  <a:gd name="connsiteX27" fmla="*/ 209097 w 658315"/>
                  <a:gd name="connsiteY27" fmla="*/ 179635 h 507613"/>
                  <a:gd name="connsiteX28" fmla="*/ 214539 w 658315"/>
                  <a:gd name="connsiteY28" fmla="*/ 187800 h 507613"/>
                  <a:gd name="connsiteX29" fmla="*/ 219982 w 658315"/>
                  <a:gd name="connsiteY29" fmla="*/ 195964 h 507613"/>
                  <a:gd name="connsiteX30" fmla="*/ 219982 w 658315"/>
                  <a:gd name="connsiteY30" fmla="*/ 261278 h 507613"/>
                  <a:gd name="connsiteX31" fmla="*/ 203654 w 658315"/>
                  <a:gd name="connsiteY31" fmla="*/ 274885 h 507613"/>
                  <a:gd name="connsiteX32" fmla="*/ 200932 w 658315"/>
                  <a:gd name="connsiteY32" fmla="*/ 299378 h 507613"/>
                  <a:gd name="connsiteX33" fmla="*/ 170997 w 658315"/>
                  <a:gd name="connsiteY33" fmla="*/ 302100 h 507613"/>
                  <a:gd name="connsiteX34" fmla="*/ 130175 w 658315"/>
                  <a:gd name="connsiteY34" fmla="*/ 304821 h 507613"/>
                  <a:gd name="connsiteX35" fmla="*/ 122011 w 658315"/>
                  <a:gd name="connsiteY35" fmla="*/ 307542 h 507613"/>
                  <a:gd name="connsiteX36" fmla="*/ 78468 w 658315"/>
                  <a:gd name="connsiteY36" fmla="*/ 304821 h 507613"/>
                  <a:gd name="connsiteX37" fmla="*/ 62139 w 658315"/>
                  <a:gd name="connsiteY37" fmla="*/ 291214 h 507613"/>
                  <a:gd name="connsiteX38" fmla="*/ 51254 w 658315"/>
                  <a:gd name="connsiteY38" fmla="*/ 272164 h 507613"/>
                  <a:gd name="connsiteX39" fmla="*/ 40368 w 658315"/>
                  <a:gd name="connsiteY39" fmla="*/ 261278 h 507613"/>
                  <a:gd name="connsiteX40" fmla="*/ 26761 w 658315"/>
                  <a:gd name="connsiteY40" fmla="*/ 250392 h 507613"/>
                  <a:gd name="connsiteX41" fmla="*/ 2268 w 658315"/>
                  <a:gd name="connsiteY41" fmla="*/ 253114 h 507613"/>
                  <a:gd name="connsiteX42" fmla="*/ 4989 w 658315"/>
                  <a:gd name="connsiteY42" fmla="*/ 288492 h 507613"/>
                  <a:gd name="connsiteX43" fmla="*/ 18597 w 658315"/>
                  <a:gd name="connsiteY43" fmla="*/ 318428 h 507613"/>
                  <a:gd name="connsiteX44" fmla="*/ 21318 w 658315"/>
                  <a:gd name="connsiteY44" fmla="*/ 337478 h 507613"/>
                  <a:gd name="connsiteX45" fmla="*/ 24039 w 658315"/>
                  <a:gd name="connsiteY45" fmla="*/ 345642 h 507613"/>
                  <a:gd name="connsiteX46" fmla="*/ 26761 w 658315"/>
                  <a:gd name="connsiteY46" fmla="*/ 378300 h 507613"/>
                  <a:gd name="connsiteX47" fmla="*/ 34925 w 658315"/>
                  <a:gd name="connsiteY47" fmla="*/ 416400 h 507613"/>
                  <a:gd name="connsiteX48" fmla="*/ 40368 w 658315"/>
                  <a:gd name="connsiteY48" fmla="*/ 432728 h 507613"/>
                  <a:gd name="connsiteX49" fmla="*/ 45811 w 658315"/>
                  <a:gd name="connsiteY49" fmla="*/ 443614 h 507613"/>
                  <a:gd name="connsiteX50" fmla="*/ 48532 w 658315"/>
                  <a:gd name="connsiteY50" fmla="*/ 454500 h 507613"/>
                  <a:gd name="connsiteX51" fmla="*/ 75747 w 658315"/>
                  <a:gd name="connsiteY51" fmla="*/ 476271 h 507613"/>
                  <a:gd name="connsiteX52" fmla="*/ 94797 w 658315"/>
                  <a:gd name="connsiteY52" fmla="*/ 487157 h 507613"/>
                  <a:gd name="connsiteX53" fmla="*/ 111125 w 658315"/>
                  <a:gd name="connsiteY53" fmla="*/ 492600 h 507613"/>
                  <a:gd name="connsiteX54" fmla="*/ 119289 w 658315"/>
                  <a:gd name="connsiteY54" fmla="*/ 495321 h 507613"/>
                  <a:gd name="connsiteX55" fmla="*/ 130175 w 658315"/>
                  <a:gd name="connsiteY55" fmla="*/ 498042 h 507613"/>
                  <a:gd name="connsiteX56" fmla="*/ 179161 w 658315"/>
                  <a:gd name="connsiteY56" fmla="*/ 500764 h 507613"/>
                  <a:gd name="connsiteX57" fmla="*/ 415925 w 658315"/>
                  <a:gd name="connsiteY57" fmla="*/ 500764 h 507613"/>
                  <a:gd name="connsiteX58" fmla="*/ 429532 w 658315"/>
                  <a:gd name="connsiteY58" fmla="*/ 495321 h 507613"/>
                  <a:gd name="connsiteX59" fmla="*/ 448582 w 658315"/>
                  <a:gd name="connsiteY59" fmla="*/ 487157 h 507613"/>
                  <a:gd name="connsiteX60" fmla="*/ 456747 w 658315"/>
                  <a:gd name="connsiteY60" fmla="*/ 481714 h 507613"/>
                  <a:gd name="connsiteX61" fmla="*/ 478518 w 658315"/>
                  <a:gd name="connsiteY61" fmla="*/ 470828 h 507613"/>
                  <a:gd name="connsiteX62" fmla="*/ 486682 w 658315"/>
                  <a:gd name="connsiteY62" fmla="*/ 465385 h 507613"/>
                  <a:gd name="connsiteX63" fmla="*/ 513897 w 658315"/>
                  <a:gd name="connsiteY63" fmla="*/ 459942 h 507613"/>
                  <a:gd name="connsiteX64" fmla="*/ 557439 w 658315"/>
                  <a:gd name="connsiteY64" fmla="*/ 451778 h 507613"/>
                  <a:gd name="connsiteX65" fmla="*/ 565604 w 658315"/>
                  <a:gd name="connsiteY65" fmla="*/ 449057 h 507613"/>
                  <a:gd name="connsiteX66" fmla="*/ 584654 w 658315"/>
                  <a:gd name="connsiteY66" fmla="*/ 435450 h 507613"/>
                  <a:gd name="connsiteX67" fmla="*/ 595539 w 658315"/>
                  <a:gd name="connsiteY67" fmla="*/ 430007 h 507613"/>
                  <a:gd name="connsiteX68" fmla="*/ 603704 w 658315"/>
                  <a:gd name="connsiteY68" fmla="*/ 421842 h 507613"/>
                  <a:gd name="connsiteX69" fmla="*/ 611868 w 658315"/>
                  <a:gd name="connsiteY69" fmla="*/ 416400 h 507613"/>
                  <a:gd name="connsiteX70" fmla="*/ 614589 w 658315"/>
                  <a:gd name="connsiteY70" fmla="*/ 408235 h 507613"/>
                  <a:gd name="connsiteX71" fmla="*/ 617311 w 658315"/>
                  <a:gd name="connsiteY71" fmla="*/ 397350 h 507613"/>
                  <a:gd name="connsiteX72" fmla="*/ 625475 w 658315"/>
                  <a:gd name="connsiteY72" fmla="*/ 391907 h 507613"/>
                  <a:gd name="connsiteX73" fmla="*/ 630918 w 658315"/>
                  <a:gd name="connsiteY73" fmla="*/ 334757 h 507613"/>
                  <a:gd name="connsiteX74" fmla="*/ 633639 w 658315"/>
                  <a:gd name="connsiteY74" fmla="*/ 323871 h 507613"/>
                  <a:gd name="connsiteX75" fmla="*/ 639082 w 658315"/>
                  <a:gd name="connsiteY75" fmla="*/ 315707 h 507613"/>
                  <a:gd name="connsiteX76" fmla="*/ 655411 w 658315"/>
                  <a:gd name="connsiteY76" fmla="*/ 299378 h 507613"/>
                  <a:gd name="connsiteX0" fmla="*/ 655411 w 658315"/>
                  <a:gd name="connsiteY0" fmla="*/ 344582 h 552817"/>
                  <a:gd name="connsiteX1" fmla="*/ 655411 w 658315"/>
                  <a:gd name="connsiteY1" fmla="*/ 309204 h 552817"/>
                  <a:gd name="connsiteX2" fmla="*/ 649968 w 658315"/>
                  <a:gd name="connsiteY2" fmla="*/ 301039 h 552817"/>
                  <a:gd name="connsiteX3" fmla="*/ 625475 w 658315"/>
                  <a:gd name="connsiteY3" fmla="*/ 279268 h 552817"/>
                  <a:gd name="connsiteX4" fmla="*/ 614589 w 658315"/>
                  <a:gd name="connsiteY4" fmla="*/ 276546 h 552817"/>
                  <a:gd name="connsiteX5" fmla="*/ 595539 w 658315"/>
                  <a:gd name="connsiteY5" fmla="*/ 271104 h 552817"/>
                  <a:gd name="connsiteX6" fmla="*/ 579211 w 658315"/>
                  <a:gd name="connsiteY6" fmla="*/ 268382 h 552817"/>
                  <a:gd name="connsiteX7" fmla="*/ 568325 w 658315"/>
                  <a:gd name="connsiteY7" fmla="*/ 265661 h 552817"/>
                  <a:gd name="connsiteX8" fmla="*/ 467632 w 658315"/>
                  <a:gd name="connsiteY8" fmla="*/ 262939 h 552817"/>
                  <a:gd name="connsiteX9" fmla="*/ 459468 w 658315"/>
                  <a:gd name="connsiteY9" fmla="*/ 257496 h 552817"/>
                  <a:gd name="connsiteX10" fmla="*/ 443139 w 658315"/>
                  <a:gd name="connsiteY10" fmla="*/ 243889 h 552817"/>
                  <a:gd name="connsiteX11" fmla="*/ 434975 w 658315"/>
                  <a:gd name="connsiteY11" fmla="*/ 241168 h 552817"/>
                  <a:gd name="connsiteX12" fmla="*/ 415925 w 658315"/>
                  <a:gd name="connsiteY12" fmla="*/ 230282 h 552817"/>
                  <a:gd name="connsiteX13" fmla="*/ 562882 w 658315"/>
                  <a:gd name="connsiteY13" fmla="*/ 12568 h 552817"/>
                  <a:gd name="connsiteX14" fmla="*/ 413203 w 658315"/>
                  <a:gd name="connsiteY14" fmla="*/ 45226 h 552817"/>
                  <a:gd name="connsiteX15" fmla="*/ 380547 w 658315"/>
                  <a:gd name="connsiteY15" fmla="*/ 203068 h 552817"/>
                  <a:gd name="connsiteX16" fmla="*/ 372382 w 658315"/>
                  <a:gd name="connsiteY16" fmla="*/ 197625 h 552817"/>
                  <a:gd name="connsiteX17" fmla="*/ 331561 w 658315"/>
                  <a:gd name="connsiteY17" fmla="*/ 192182 h 552817"/>
                  <a:gd name="connsiteX18" fmla="*/ 317954 w 658315"/>
                  <a:gd name="connsiteY18" fmla="*/ 178575 h 552817"/>
                  <a:gd name="connsiteX19" fmla="*/ 301625 w 658315"/>
                  <a:gd name="connsiteY19" fmla="*/ 170411 h 552817"/>
                  <a:gd name="connsiteX20" fmla="*/ 271689 w 658315"/>
                  <a:gd name="connsiteY20" fmla="*/ 162246 h 552817"/>
                  <a:gd name="connsiteX21" fmla="*/ 263525 w 658315"/>
                  <a:gd name="connsiteY21" fmla="*/ 156804 h 552817"/>
                  <a:gd name="connsiteX22" fmla="*/ 228147 w 658315"/>
                  <a:gd name="connsiteY22" fmla="*/ 148639 h 552817"/>
                  <a:gd name="connsiteX23" fmla="*/ 200932 w 658315"/>
                  <a:gd name="connsiteY23" fmla="*/ 151361 h 552817"/>
                  <a:gd name="connsiteX24" fmla="*/ 198211 w 658315"/>
                  <a:gd name="connsiteY24" fmla="*/ 159525 h 552817"/>
                  <a:gd name="connsiteX25" fmla="*/ 187325 w 658315"/>
                  <a:gd name="connsiteY25" fmla="*/ 181296 h 552817"/>
                  <a:gd name="connsiteX26" fmla="*/ 198211 w 658315"/>
                  <a:gd name="connsiteY26" fmla="*/ 208511 h 552817"/>
                  <a:gd name="connsiteX27" fmla="*/ 209097 w 658315"/>
                  <a:gd name="connsiteY27" fmla="*/ 224839 h 552817"/>
                  <a:gd name="connsiteX28" fmla="*/ 214539 w 658315"/>
                  <a:gd name="connsiteY28" fmla="*/ 233004 h 552817"/>
                  <a:gd name="connsiteX29" fmla="*/ 219982 w 658315"/>
                  <a:gd name="connsiteY29" fmla="*/ 241168 h 552817"/>
                  <a:gd name="connsiteX30" fmla="*/ 219982 w 658315"/>
                  <a:gd name="connsiteY30" fmla="*/ 306482 h 552817"/>
                  <a:gd name="connsiteX31" fmla="*/ 203654 w 658315"/>
                  <a:gd name="connsiteY31" fmla="*/ 320089 h 552817"/>
                  <a:gd name="connsiteX32" fmla="*/ 200932 w 658315"/>
                  <a:gd name="connsiteY32" fmla="*/ 344582 h 552817"/>
                  <a:gd name="connsiteX33" fmla="*/ 170997 w 658315"/>
                  <a:gd name="connsiteY33" fmla="*/ 347304 h 552817"/>
                  <a:gd name="connsiteX34" fmla="*/ 130175 w 658315"/>
                  <a:gd name="connsiteY34" fmla="*/ 350025 h 552817"/>
                  <a:gd name="connsiteX35" fmla="*/ 122011 w 658315"/>
                  <a:gd name="connsiteY35" fmla="*/ 352746 h 552817"/>
                  <a:gd name="connsiteX36" fmla="*/ 78468 w 658315"/>
                  <a:gd name="connsiteY36" fmla="*/ 350025 h 552817"/>
                  <a:gd name="connsiteX37" fmla="*/ 62139 w 658315"/>
                  <a:gd name="connsiteY37" fmla="*/ 336418 h 552817"/>
                  <a:gd name="connsiteX38" fmla="*/ 51254 w 658315"/>
                  <a:gd name="connsiteY38" fmla="*/ 317368 h 552817"/>
                  <a:gd name="connsiteX39" fmla="*/ 40368 w 658315"/>
                  <a:gd name="connsiteY39" fmla="*/ 306482 h 552817"/>
                  <a:gd name="connsiteX40" fmla="*/ 26761 w 658315"/>
                  <a:gd name="connsiteY40" fmla="*/ 295596 h 552817"/>
                  <a:gd name="connsiteX41" fmla="*/ 2268 w 658315"/>
                  <a:gd name="connsiteY41" fmla="*/ 298318 h 552817"/>
                  <a:gd name="connsiteX42" fmla="*/ 4989 w 658315"/>
                  <a:gd name="connsiteY42" fmla="*/ 333696 h 552817"/>
                  <a:gd name="connsiteX43" fmla="*/ 18597 w 658315"/>
                  <a:gd name="connsiteY43" fmla="*/ 363632 h 552817"/>
                  <a:gd name="connsiteX44" fmla="*/ 21318 w 658315"/>
                  <a:gd name="connsiteY44" fmla="*/ 382682 h 552817"/>
                  <a:gd name="connsiteX45" fmla="*/ 24039 w 658315"/>
                  <a:gd name="connsiteY45" fmla="*/ 390846 h 552817"/>
                  <a:gd name="connsiteX46" fmla="*/ 26761 w 658315"/>
                  <a:gd name="connsiteY46" fmla="*/ 423504 h 552817"/>
                  <a:gd name="connsiteX47" fmla="*/ 34925 w 658315"/>
                  <a:gd name="connsiteY47" fmla="*/ 461604 h 552817"/>
                  <a:gd name="connsiteX48" fmla="*/ 40368 w 658315"/>
                  <a:gd name="connsiteY48" fmla="*/ 477932 h 552817"/>
                  <a:gd name="connsiteX49" fmla="*/ 45811 w 658315"/>
                  <a:gd name="connsiteY49" fmla="*/ 488818 h 552817"/>
                  <a:gd name="connsiteX50" fmla="*/ 48532 w 658315"/>
                  <a:gd name="connsiteY50" fmla="*/ 499704 h 552817"/>
                  <a:gd name="connsiteX51" fmla="*/ 75747 w 658315"/>
                  <a:gd name="connsiteY51" fmla="*/ 521475 h 552817"/>
                  <a:gd name="connsiteX52" fmla="*/ 94797 w 658315"/>
                  <a:gd name="connsiteY52" fmla="*/ 532361 h 552817"/>
                  <a:gd name="connsiteX53" fmla="*/ 111125 w 658315"/>
                  <a:gd name="connsiteY53" fmla="*/ 537804 h 552817"/>
                  <a:gd name="connsiteX54" fmla="*/ 119289 w 658315"/>
                  <a:gd name="connsiteY54" fmla="*/ 540525 h 552817"/>
                  <a:gd name="connsiteX55" fmla="*/ 130175 w 658315"/>
                  <a:gd name="connsiteY55" fmla="*/ 543246 h 552817"/>
                  <a:gd name="connsiteX56" fmla="*/ 179161 w 658315"/>
                  <a:gd name="connsiteY56" fmla="*/ 545968 h 552817"/>
                  <a:gd name="connsiteX57" fmla="*/ 415925 w 658315"/>
                  <a:gd name="connsiteY57" fmla="*/ 545968 h 552817"/>
                  <a:gd name="connsiteX58" fmla="*/ 429532 w 658315"/>
                  <a:gd name="connsiteY58" fmla="*/ 540525 h 552817"/>
                  <a:gd name="connsiteX59" fmla="*/ 448582 w 658315"/>
                  <a:gd name="connsiteY59" fmla="*/ 532361 h 552817"/>
                  <a:gd name="connsiteX60" fmla="*/ 456747 w 658315"/>
                  <a:gd name="connsiteY60" fmla="*/ 526918 h 552817"/>
                  <a:gd name="connsiteX61" fmla="*/ 478518 w 658315"/>
                  <a:gd name="connsiteY61" fmla="*/ 516032 h 552817"/>
                  <a:gd name="connsiteX62" fmla="*/ 486682 w 658315"/>
                  <a:gd name="connsiteY62" fmla="*/ 510589 h 552817"/>
                  <a:gd name="connsiteX63" fmla="*/ 513897 w 658315"/>
                  <a:gd name="connsiteY63" fmla="*/ 505146 h 552817"/>
                  <a:gd name="connsiteX64" fmla="*/ 557439 w 658315"/>
                  <a:gd name="connsiteY64" fmla="*/ 496982 h 552817"/>
                  <a:gd name="connsiteX65" fmla="*/ 565604 w 658315"/>
                  <a:gd name="connsiteY65" fmla="*/ 494261 h 552817"/>
                  <a:gd name="connsiteX66" fmla="*/ 584654 w 658315"/>
                  <a:gd name="connsiteY66" fmla="*/ 480654 h 552817"/>
                  <a:gd name="connsiteX67" fmla="*/ 595539 w 658315"/>
                  <a:gd name="connsiteY67" fmla="*/ 475211 h 552817"/>
                  <a:gd name="connsiteX68" fmla="*/ 603704 w 658315"/>
                  <a:gd name="connsiteY68" fmla="*/ 467046 h 552817"/>
                  <a:gd name="connsiteX69" fmla="*/ 611868 w 658315"/>
                  <a:gd name="connsiteY69" fmla="*/ 461604 h 552817"/>
                  <a:gd name="connsiteX70" fmla="*/ 614589 w 658315"/>
                  <a:gd name="connsiteY70" fmla="*/ 453439 h 552817"/>
                  <a:gd name="connsiteX71" fmla="*/ 617311 w 658315"/>
                  <a:gd name="connsiteY71" fmla="*/ 442554 h 552817"/>
                  <a:gd name="connsiteX72" fmla="*/ 625475 w 658315"/>
                  <a:gd name="connsiteY72" fmla="*/ 437111 h 552817"/>
                  <a:gd name="connsiteX73" fmla="*/ 630918 w 658315"/>
                  <a:gd name="connsiteY73" fmla="*/ 379961 h 552817"/>
                  <a:gd name="connsiteX74" fmla="*/ 633639 w 658315"/>
                  <a:gd name="connsiteY74" fmla="*/ 369075 h 552817"/>
                  <a:gd name="connsiteX75" fmla="*/ 639082 w 658315"/>
                  <a:gd name="connsiteY75" fmla="*/ 360911 h 552817"/>
                  <a:gd name="connsiteX76" fmla="*/ 655411 w 658315"/>
                  <a:gd name="connsiteY76" fmla="*/ 344582 h 552817"/>
                  <a:gd name="connsiteX0" fmla="*/ 655411 w 658315"/>
                  <a:gd name="connsiteY0" fmla="*/ 341809 h 550044"/>
                  <a:gd name="connsiteX1" fmla="*/ 655411 w 658315"/>
                  <a:gd name="connsiteY1" fmla="*/ 306431 h 550044"/>
                  <a:gd name="connsiteX2" fmla="*/ 649968 w 658315"/>
                  <a:gd name="connsiteY2" fmla="*/ 298266 h 550044"/>
                  <a:gd name="connsiteX3" fmla="*/ 625475 w 658315"/>
                  <a:gd name="connsiteY3" fmla="*/ 276495 h 550044"/>
                  <a:gd name="connsiteX4" fmla="*/ 614589 w 658315"/>
                  <a:gd name="connsiteY4" fmla="*/ 273773 h 550044"/>
                  <a:gd name="connsiteX5" fmla="*/ 595539 w 658315"/>
                  <a:gd name="connsiteY5" fmla="*/ 268331 h 550044"/>
                  <a:gd name="connsiteX6" fmla="*/ 579211 w 658315"/>
                  <a:gd name="connsiteY6" fmla="*/ 265609 h 550044"/>
                  <a:gd name="connsiteX7" fmla="*/ 568325 w 658315"/>
                  <a:gd name="connsiteY7" fmla="*/ 262888 h 550044"/>
                  <a:gd name="connsiteX8" fmla="*/ 467632 w 658315"/>
                  <a:gd name="connsiteY8" fmla="*/ 260166 h 550044"/>
                  <a:gd name="connsiteX9" fmla="*/ 459468 w 658315"/>
                  <a:gd name="connsiteY9" fmla="*/ 254723 h 550044"/>
                  <a:gd name="connsiteX10" fmla="*/ 443139 w 658315"/>
                  <a:gd name="connsiteY10" fmla="*/ 241116 h 550044"/>
                  <a:gd name="connsiteX11" fmla="*/ 434975 w 658315"/>
                  <a:gd name="connsiteY11" fmla="*/ 238395 h 550044"/>
                  <a:gd name="connsiteX12" fmla="*/ 598260 w 658315"/>
                  <a:gd name="connsiteY12" fmla="*/ 189409 h 550044"/>
                  <a:gd name="connsiteX13" fmla="*/ 562882 w 658315"/>
                  <a:gd name="connsiteY13" fmla="*/ 9795 h 550044"/>
                  <a:gd name="connsiteX14" fmla="*/ 413203 w 658315"/>
                  <a:gd name="connsiteY14" fmla="*/ 42453 h 550044"/>
                  <a:gd name="connsiteX15" fmla="*/ 380547 w 658315"/>
                  <a:gd name="connsiteY15" fmla="*/ 200295 h 550044"/>
                  <a:gd name="connsiteX16" fmla="*/ 372382 w 658315"/>
                  <a:gd name="connsiteY16" fmla="*/ 194852 h 550044"/>
                  <a:gd name="connsiteX17" fmla="*/ 331561 w 658315"/>
                  <a:gd name="connsiteY17" fmla="*/ 189409 h 550044"/>
                  <a:gd name="connsiteX18" fmla="*/ 317954 w 658315"/>
                  <a:gd name="connsiteY18" fmla="*/ 175802 h 550044"/>
                  <a:gd name="connsiteX19" fmla="*/ 301625 w 658315"/>
                  <a:gd name="connsiteY19" fmla="*/ 167638 h 550044"/>
                  <a:gd name="connsiteX20" fmla="*/ 271689 w 658315"/>
                  <a:gd name="connsiteY20" fmla="*/ 159473 h 550044"/>
                  <a:gd name="connsiteX21" fmla="*/ 263525 w 658315"/>
                  <a:gd name="connsiteY21" fmla="*/ 154031 h 550044"/>
                  <a:gd name="connsiteX22" fmla="*/ 228147 w 658315"/>
                  <a:gd name="connsiteY22" fmla="*/ 145866 h 550044"/>
                  <a:gd name="connsiteX23" fmla="*/ 200932 w 658315"/>
                  <a:gd name="connsiteY23" fmla="*/ 148588 h 550044"/>
                  <a:gd name="connsiteX24" fmla="*/ 198211 w 658315"/>
                  <a:gd name="connsiteY24" fmla="*/ 156752 h 550044"/>
                  <a:gd name="connsiteX25" fmla="*/ 187325 w 658315"/>
                  <a:gd name="connsiteY25" fmla="*/ 178523 h 550044"/>
                  <a:gd name="connsiteX26" fmla="*/ 198211 w 658315"/>
                  <a:gd name="connsiteY26" fmla="*/ 205738 h 550044"/>
                  <a:gd name="connsiteX27" fmla="*/ 209097 w 658315"/>
                  <a:gd name="connsiteY27" fmla="*/ 222066 h 550044"/>
                  <a:gd name="connsiteX28" fmla="*/ 214539 w 658315"/>
                  <a:gd name="connsiteY28" fmla="*/ 230231 h 550044"/>
                  <a:gd name="connsiteX29" fmla="*/ 219982 w 658315"/>
                  <a:gd name="connsiteY29" fmla="*/ 238395 h 550044"/>
                  <a:gd name="connsiteX30" fmla="*/ 219982 w 658315"/>
                  <a:gd name="connsiteY30" fmla="*/ 303709 h 550044"/>
                  <a:gd name="connsiteX31" fmla="*/ 203654 w 658315"/>
                  <a:gd name="connsiteY31" fmla="*/ 317316 h 550044"/>
                  <a:gd name="connsiteX32" fmla="*/ 200932 w 658315"/>
                  <a:gd name="connsiteY32" fmla="*/ 341809 h 550044"/>
                  <a:gd name="connsiteX33" fmla="*/ 170997 w 658315"/>
                  <a:gd name="connsiteY33" fmla="*/ 344531 h 550044"/>
                  <a:gd name="connsiteX34" fmla="*/ 130175 w 658315"/>
                  <a:gd name="connsiteY34" fmla="*/ 347252 h 550044"/>
                  <a:gd name="connsiteX35" fmla="*/ 122011 w 658315"/>
                  <a:gd name="connsiteY35" fmla="*/ 349973 h 550044"/>
                  <a:gd name="connsiteX36" fmla="*/ 78468 w 658315"/>
                  <a:gd name="connsiteY36" fmla="*/ 347252 h 550044"/>
                  <a:gd name="connsiteX37" fmla="*/ 62139 w 658315"/>
                  <a:gd name="connsiteY37" fmla="*/ 333645 h 550044"/>
                  <a:gd name="connsiteX38" fmla="*/ 51254 w 658315"/>
                  <a:gd name="connsiteY38" fmla="*/ 314595 h 550044"/>
                  <a:gd name="connsiteX39" fmla="*/ 40368 w 658315"/>
                  <a:gd name="connsiteY39" fmla="*/ 303709 h 550044"/>
                  <a:gd name="connsiteX40" fmla="*/ 26761 w 658315"/>
                  <a:gd name="connsiteY40" fmla="*/ 292823 h 550044"/>
                  <a:gd name="connsiteX41" fmla="*/ 2268 w 658315"/>
                  <a:gd name="connsiteY41" fmla="*/ 295545 h 550044"/>
                  <a:gd name="connsiteX42" fmla="*/ 4989 w 658315"/>
                  <a:gd name="connsiteY42" fmla="*/ 330923 h 550044"/>
                  <a:gd name="connsiteX43" fmla="*/ 18597 w 658315"/>
                  <a:gd name="connsiteY43" fmla="*/ 360859 h 550044"/>
                  <a:gd name="connsiteX44" fmla="*/ 21318 w 658315"/>
                  <a:gd name="connsiteY44" fmla="*/ 379909 h 550044"/>
                  <a:gd name="connsiteX45" fmla="*/ 24039 w 658315"/>
                  <a:gd name="connsiteY45" fmla="*/ 388073 h 550044"/>
                  <a:gd name="connsiteX46" fmla="*/ 26761 w 658315"/>
                  <a:gd name="connsiteY46" fmla="*/ 420731 h 550044"/>
                  <a:gd name="connsiteX47" fmla="*/ 34925 w 658315"/>
                  <a:gd name="connsiteY47" fmla="*/ 458831 h 550044"/>
                  <a:gd name="connsiteX48" fmla="*/ 40368 w 658315"/>
                  <a:gd name="connsiteY48" fmla="*/ 475159 h 550044"/>
                  <a:gd name="connsiteX49" fmla="*/ 45811 w 658315"/>
                  <a:gd name="connsiteY49" fmla="*/ 486045 h 550044"/>
                  <a:gd name="connsiteX50" fmla="*/ 48532 w 658315"/>
                  <a:gd name="connsiteY50" fmla="*/ 496931 h 550044"/>
                  <a:gd name="connsiteX51" fmla="*/ 75747 w 658315"/>
                  <a:gd name="connsiteY51" fmla="*/ 518702 h 550044"/>
                  <a:gd name="connsiteX52" fmla="*/ 94797 w 658315"/>
                  <a:gd name="connsiteY52" fmla="*/ 529588 h 550044"/>
                  <a:gd name="connsiteX53" fmla="*/ 111125 w 658315"/>
                  <a:gd name="connsiteY53" fmla="*/ 535031 h 550044"/>
                  <a:gd name="connsiteX54" fmla="*/ 119289 w 658315"/>
                  <a:gd name="connsiteY54" fmla="*/ 537752 h 550044"/>
                  <a:gd name="connsiteX55" fmla="*/ 130175 w 658315"/>
                  <a:gd name="connsiteY55" fmla="*/ 540473 h 550044"/>
                  <a:gd name="connsiteX56" fmla="*/ 179161 w 658315"/>
                  <a:gd name="connsiteY56" fmla="*/ 543195 h 550044"/>
                  <a:gd name="connsiteX57" fmla="*/ 415925 w 658315"/>
                  <a:gd name="connsiteY57" fmla="*/ 543195 h 550044"/>
                  <a:gd name="connsiteX58" fmla="*/ 429532 w 658315"/>
                  <a:gd name="connsiteY58" fmla="*/ 537752 h 550044"/>
                  <a:gd name="connsiteX59" fmla="*/ 448582 w 658315"/>
                  <a:gd name="connsiteY59" fmla="*/ 529588 h 550044"/>
                  <a:gd name="connsiteX60" fmla="*/ 456747 w 658315"/>
                  <a:gd name="connsiteY60" fmla="*/ 524145 h 550044"/>
                  <a:gd name="connsiteX61" fmla="*/ 478518 w 658315"/>
                  <a:gd name="connsiteY61" fmla="*/ 513259 h 550044"/>
                  <a:gd name="connsiteX62" fmla="*/ 486682 w 658315"/>
                  <a:gd name="connsiteY62" fmla="*/ 507816 h 550044"/>
                  <a:gd name="connsiteX63" fmla="*/ 513897 w 658315"/>
                  <a:gd name="connsiteY63" fmla="*/ 502373 h 550044"/>
                  <a:gd name="connsiteX64" fmla="*/ 557439 w 658315"/>
                  <a:gd name="connsiteY64" fmla="*/ 494209 h 550044"/>
                  <a:gd name="connsiteX65" fmla="*/ 565604 w 658315"/>
                  <a:gd name="connsiteY65" fmla="*/ 491488 h 550044"/>
                  <a:gd name="connsiteX66" fmla="*/ 584654 w 658315"/>
                  <a:gd name="connsiteY66" fmla="*/ 477881 h 550044"/>
                  <a:gd name="connsiteX67" fmla="*/ 595539 w 658315"/>
                  <a:gd name="connsiteY67" fmla="*/ 472438 h 550044"/>
                  <a:gd name="connsiteX68" fmla="*/ 603704 w 658315"/>
                  <a:gd name="connsiteY68" fmla="*/ 464273 h 550044"/>
                  <a:gd name="connsiteX69" fmla="*/ 611868 w 658315"/>
                  <a:gd name="connsiteY69" fmla="*/ 458831 h 550044"/>
                  <a:gd name="connsiteX70" fmla="*/ 614589 w 658315"/>
                  <a:gd name="connsiteY70" fmla="*/ 450666 h 550044"/>
                  <a:gd name="connsiteX71" fmla="*/ 617311 w 658315"/>
                  <a:gd name="connsiteY71" fmla="*/ 439781 h 550044"/>
                  <a:gd name="connsiteX72" fmla="*/ 625475 w 658315"/>
                  <a:gd name="connsiteY72" fmla="*/ 434338 h 550044"/>
                  <a:gd name="connsiteX73" fmla="*/ 630918 w 658315"/>
                  <a:gd name="connsiteY73" fmla="*/ 377188 h 550044"/>
                  <a:gd name="connsiteX74" fmla="*/ 633639 w 658315"/>
                  <a:gd name="connsiteY74" fmla="*/ 366302 h 550044"/>
                  <a:gd name="connsiteX75" fmla="*/ 639082 w 658315"/>
                  <a:gd name="connsiteY75" fmla="*/ 358138 h 550044"/>
                  <a:gd name="connsiteX76" fmla="*/ 655411 w 658315"/>
                  <a:gd name="connsiteY76" fmla="*/ 341809 h 5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58315" h="550044">
                    <a:moveTo>
                      <a:pt x="655411" y="341809"/>
                    </a:moveTo>
                    <a:cubicBezTo>
                      <a:pt x="658133" y="333191"/>
                      <a:pt x="660288" y="322688"/>
                      <a:pt x="655411" y="306431"/>
                    </a:cubicBezTo>
                    <a:cubicBezTo>
                      <a:pt x="654471" y="303298"/>
                      <a:pt x="652141" y="300711"/>
                      <a:pt x="649968" y="298266"/>
                    </a:cubicBezTo>
                    <a:cubicBezTo>
                      <a:pt x="646396" y="294248"/>
                      <a:pt x="633640" y="279995"/>
                      <a:pt x="625475" y="276495"/>
                    </a:cubicBezTo>
                    <a:cubicBezTo>
                      <a:pt x="622037" y="275021"/>
                      <a:pt x="618185" y="274801"/>
                      <a:pt x="614589" y="273773"/>
                    </a:cubicBezTo>
                    <a:cubicBezTo>
                      <a:pt x="602485" y="270315"/>
                      <a:pt x="609719" y="271167"/>
                      <a:pt x="595539" y="268331"/>
                    </a:cubicBezTo>
                    <a:cubicBezTo>
                      <a:pt x="590128" y="267249"/>
                      <a:pt x="584622" y="266691"/>
                      <a:pt x="579211" y="265609"/>
                    </a:cubicBezTo>
                    <a:cubicBezTo>
                      <a:pt x="575543" y="264875"/>
                      <a:pt x="572061" y="263070"/>
                      <a:pt x="568325" y="262888"/>
                    </a:cubicBezTo>
                    <a:cubicBezTo>
                      <a:pt x="534788" y="261252"/>
                      <a:pt x="501196" y="261073"/>
                      <a:pt x="467632" y="260166"/>
                    </a:cubicBezTo>
                    <a:cubicBezTo>
                      <a:pt x="464911" y="258352"/>
                      <a:pt x="461981" y="256817"/>
                      <a:pt x="459468" y="254723"/>
                    </a:cubicBezTo>
                    <a:cubicBezTo>
                      <a:pt x="450440" y="247199"/>
                      <a:pt x="453275" y="246184"/>
                      <a:pt x="443139" y="241116"/>
                    </a:cubicBezTo>
                    <a:cubicBezTo>
                      <a:pt x="440573" y="239833"/>
                      <a:pt x="409122" y="247013"/>
                      <a:pt x="434975" y="238395"/>
                    </a:cubicBezTo>
                    <a:cubicBezTo>
                      <a:pt x="460828" y="229777"/>
                      <a:pt x="606459" y="194875"/>
                      <a:pt x="598260" y="189409"/>
                    </a:cubicBezTo>
                    <a:cubicBezTo>
                      <a:pt x="596446" y="186688"/>
                      <a:pt x="593725" y="34288"/>
                      <a:pt x="562882" y="9795"/>
                    </a:cubicBezTo>
                    <a:cubicBezTo>
                      <a:pt x="532039" y="-14698"/>
                      <a:pt x="443592" y="10703"/>
                      <a:pt x="413203" y="42453"/>
                    </a:cubicBezTo>
                    <a:cubicBezTo>
                      <a:pt x="382814" y="74203"/>
                      <a:pt x="387351" y="174895"/>
                      <a:pt x="380547" y="200295"/>
                    </a:cubicBezTo>
                    <a:cubicBezTo>
                      <a:pt x="373744" y="225695"/>
                      <a:pt x="375445" y="196000"/>
                      <a:pt x="372382" y="194852"/>
                    </a:cubicBezTo>
                    <a:cubicBezTo>
                      <a:pt x="364186" y="191779"/>
                      <a:pt x="335093" y="189762"/>
                      <a:pt x="331561" y="189409"/>
                    </a:cubicBezTo>
                    <a:cubicBezTo>
                      <a:pt x="309788" y="183967"/>
                      <a:pt x="328840" y="192131"/>
                      <a:pt x="317954" y="175802"/>
                    </a:cubicBezTo>
                    <a:cubicBezTo>
                      <a:pt x="314467" y="170572"/>
                      <a:pt x="306697" y="169811"/>
                      <a:pt x="301625" y="167638"/>
                    </a:cubicBezTo>
                    <a:cubicBezTo>
                      <a:pt x="280844" y="158732"/>
                      <a:pt x="301328" y="163708"/>
                      <a:pt x="271689" y="159473"/>
                    </a:cubicBezTo>
                    <a:cubicBezTo>
                      <a:pt x="268968" y="157659"/>
                      <a:pt x="266514" y="155359"/>
                      <a:pt x="263525" y="154031"/>
                    </a:cubicBezTo>
                    <a:cubicBezTo>
                      <a:pt x="249368" y="147739"/>
                      <a:pt x="243645" y="148081"/>
                      <a:pt x="228147" y="145866"/>
                    </a:cubicBezTo>
                    <a:cubicBezTo>
                      <a:pt x="219075" y="146773"/>
                      <a:pt x="209500" y="145472"/>
                      <a:pt x="200932" y="148588"/>
                    </a:cubicBezTo>
                    <a:cubicBezTo>
                      <a:pt x="198236" y="149568"/>
                      <a:pt x="199218" y="154066"/>
                      <a:pt x="198211" y="156752"/>
                    </a:cubicBezTo>
                    <a:cubicBezTo>
                      <a:pt x="192505" y="171968"/>
                      <a:pt x="194841" y="167250"/>
                      <a:pt x="187325" y="178523"/>
                    </a:cubicBezTo>
                    <a:cubicBezTo>
                      <a:pt x="191219" y="190205"/>
                      <a:pt x="192205" y="195728"/>
                      <a:pt x="198211" y="205738"/>
                    </a:cubicBezTo>
                    <a:cubicBezTo>
                      <a:pt x="201577" y="211347"/>
                      <a:pt x="205469" y="216623"/>
                      <a:pt x="209097" y="222066"/>
                    </a:cubicBezTo>
                    <a:lnTo>
                      <a:pt x="214539" y="230231"/>
                    </a:lnTo>
                    <a:lnTo>
                      <a:pt x="219982" y="238395"/>
                    </a:lnTo>
                    <a:cubicBezTo>
                      <a:pt x="222001" y="260599"/>
                      <a:pt x="225567" y="281371"/>
                      <a:pt x="219982" y="303709"/>
                    </a:cubicBezTo>
                    <a:cubicBezTo>
                      <a:pt x="218934" y="307899"/>
                      <a:pt x="207007" y="315081"/>
                      <a:pt x="203654" y="317316"/>
                    </a:cubicBezTo>
                    <a:cubicBezTo>
                      <a:pt x="202747" y="325480"/>
                      <a:pt x="203739" y="334089"/>
                      <a:pt x="200932" y="341809"/>
                    </a:cubicBezTo>
                    <a:cubicBezTo>
                      <a:pt x="197008" y="352599"/>
                      <a:pt x="172926" y="344772"/>
                      <a:pt x="170997" y="344531"/>
                    </a:cubicBezTo>
                    <a:cubicBezTo>
                      <a:pt x="157390" y="345438"/>
                      <a:pt x="143729" y="345746"/>
                      <a:pt x="130175" y="347252"/>
                    </a:cubicBezTo>
                    <a:cubicBezTo>
                      <a:pt x="127324" y="347569"/>
                      <a:pt x="124880" y="349973"/>
                      <a:pt x="122011" y="349973"/>
                    </a:cubicBezTo>
                    <a:cubicBezTo>
                      <a:pt x="107468" y="349973"/>
                      <a:pt x="92982" y="348159"/>
                      <a:pt x="78468" y="347252"/>
                    </a:cubicBezTo>
                    <a:cubicBezTo>
                      <a:pt x="70443" y="341901"/>
                      <a:pt x="68685" y="341500"/>
                      <a:pt x="62139" y="333645"/>
                    </a:cubicBezTo>
                    <a:cubicBezTo>
                      <a:pt x="43934" y="311800"/>
                      <a:pt x="71200" y="341190"/>
                      <a:pt x="51254" y="314595"/>
                    </a:cubicBezTo>
                    <a:cubicBezTo>
                      <a:pt x="48175" y="310490"/>
                      <a:pt x="43708" y="307605"/>
                      <a:pt x="40368" y="303709"/>
                    </a:cubicBezTo>
                    <a:cubicBezTo>
                      <a:pt x="30520" y="292220"/>
                      <a:pt x="40495" y="297402"/>
                      <a:pt x="26761" y="292823"/>
                    </a:cubicBezTo>
                    <a:cubicBezTo>
                      <a:pt x="18597" y="293730"/>
                      <a:pt x="6344" y="288413"/>
                      <a:pt x="2268" y="295545"/>
                    </a:cubicBezTo>
                    <a:cubicBezTo>
                      <a:pt x="-3600" y="305814"/>
                      <a:pt x="3607" y="319177"/>
                      <a:pt x="4989" y="330923"/>
                    </a:cubicBezTo>
                    <a:cubicBezTo>
                      <a:pt x="6371" y="342666"/>
                      <a:pt x="12263" y="351359"/>
                      <a:pt x="18597" y="360859"/>
                    </a:cubicBezTo>
                    <a:cubicBezTo>
                      <a:pt x="19504" y="367209"/>
                      <a:pt x="20060" y="373619"/>
                      <a:pt x="21318" y="379909"/>
                    </a:cubicBezTo>
                    <a:cubicBezTo>
                      <a:pt x="21880" y="382722"/>
                      <a:pt x="23660" y="385230"/>
                      <a:pt x="24039" y="388073"/>
                    </a:cubicBezTo>
                    <a:cubicBezTo>
                      <a:pt x="25483" y="398901"/>
                      <a:pt x="25555" y="409874"/>
                      <a:pt x="26761" y="420731"/>
                    </a:cubicBezTo>
                    <a:cubicBezTo>
                      <a:pt x="27903" y="431010"/>
                      <a:pt x="31951" y="449911"/>
                      <a:pt x="34925" y="458831"/>
                    </a:cubicBezTo>
                    <a:cubicBezTo>
                      <a:pt x="36739" y="464274"/>
                      <a:pt x="37802" y="470028"/>
                      <a:pt x="40368" y="475159"/>
                    </a:cubicBezTo>
                    <a:lnTo>
                      <a:pt x="45811" y="486045"/>
                    </a:lnTo>
                    <a:cubicBezTo>
                      <a:pt x="46718" y="489674"/>
                      <a:pt x="46387" y="493867"/>
                      <a:pt x="48532" y="496931"/>
                    </a:cubicBezTo>
                    <a:cubicBezTo>
                      <a:pt x="58868" y="511697"/>
                      <a:pt x="62647" y="512152"/>
                      <a:pt x="75747" y="518702"/>
                    </a:cubicBezTo>
                    <a:cubicBezTo>
                      <a:pt x="84459" y="531772"/>
                      <a:pt x="76986" y="524730"/>
                      <a:pt x="94797" y="529588"/>
                    </a:cubicBezTo>
                    <a:cubicBezTo>
                      <a:pt x="100332" y="531098"/>
                      <a:pt x="105682" y="533217"/>
                      <a:pt x="111125" y="535031"/>
                    </a:cubicBezTo>
                    <a:cubicBezTo>
                      <a:pt x="113846" y="535938"/>
                      <a:pt x="116506" y="537056"/>
                      <a:pt x="119289" y="537752"/>
                    </a:cubicBezTo>
                    <a:cubicBezTo>
                      <a:pt x="122918" y="538659"/>
                      <a:pt x="126450" y="540134"/>
                      <a:pt x="130175" y="540473"/>
                    </a:cubicBezTo>
                    <a:cubicBezTo>
                      <a:pt x="146462" y="541954"/>
                      <a:pt x="162832" y="542288"/>
                      <a:pt x="179161" y="543195"/>
                    </a:cubicBezTo>
                    <a:cubicBezTo>
                      <a:pt x="268794" y="554398"/>
                      <a:pt x="225516" y="549995"/>
                      <a:pt x="415925" y="543195"/>
                    </a:cubicBezTo>
                    <a:cubicBezTo>
                      <a:pt x="420807" y="543021"/>
                      <a:pt x="425068" y="539736"/>
                      <a:pt x="429532" y="537752"/>
                    </a:cubicBezTo>
                    <a:cubicBezTo>
                      <a:pt x="449705" y="528786"/>
                      <a:pt x="431817" y="535176"/>
                      <a:pt x="448582" y="529588"/>
                    </a:cubicBezTo>
                    <a:cubicBezTo>
                      <a:pt x="451304" y="527774"/>
                      <a:pt x="453875" y="525711"/>
                      <a:pt x="456747" y="524145"/>
                    </a:cubicBezTo>
                    <a:cubicBezTo>
                      <a:pt x="463870" y="520260"/>
                      <a:pt x="471767" y="517760"/>
                      <a:pt x="478518" y="513259"/>
                    </a:cubicBezTo>
                    <a:cubicBezTo>
                      <a:pt x="481239" y="511445"/>
                      <a:pt x="483556" y="508778"/>
                      <a:pt x="486682" y="507816"/>
                    </a:cubicBezTo>
                    <a:cubicBezTo>
                      <a:pt x="495524" y="505095"/>
                      <a:pt x="504844" y="504279"/>
                      <a:pt x="513897" y="502373"/>
                    </a:cubicBezTo>
                    <a:cubicBezTo>
                      <a:pt x="549963" y="494781"/>
                      <a:pt x="526035" y="498696"/>
                      <a:pt x="557439" y="494209"/>
                    </a:cubicBezTo>
                    <a:cubicBezTo>
                      <a:pt x="560161" y="493302"/>
                      <a:pt x="563038" y="492771"/>
                      <a:pt x="565604" y="491488"/>
                    </a:cubicBezTo>
                    <a:cubicBezTo>
                      <a:pt x="571352" y="488614"/>
                      <a:pt x="579735" y="480955"/>
                      <a:pt x="584654" y="477881"/>
                    </a:cubicBezTo>
                    <a:cubicBezTo>
                      <a:pt x="588094" y="475731"/>
                      <a:pt x="592238" y="474796"/>
                      <a:pt x="595539" y="472438"/>
                    </a:cubicBezTo>
                    <a:cubicBezTo>
                      <a:pt x="598671" y="470201"/>
                      <a:pt x="600747" y="466737"/>
                      <a:pt x="603704" y="464273"/>
                    </a:cubicBezTo>
                    <a:cubicBezTo>
                      <a:pt x="606217" y="462179"/>
                      <a:pt x="609147" y="460645"/>
                      <a:pt x="611868" y="458831"/>
                    </a:cubicBezTo>
                    <a:cubicBezTo>
                      <a:pt x="612775" y="456109"/>
                      <a:pt x="613801" y="453424"/>
                      <a:pt x="614589" y="450666"/>
                    </a:cubicBezTo>
                    <a:cubicBezTo>
                      <a:pt x="615616" y="447070"/>
                      <a:pt x="615236" y="442893"/>
                      <a:pt x="617311" y="439781"/>
                    </a:cubicBezTo>
                    <a:cubicBezTo>
                      <a:pt x="619125" y="437060"/>
                      <a:pt x="622754" y="436152"/>
                      <a:pt x="625475" y="434338"/>
                    </a:cubicBezTo>
                    <a:cubicBezTo>
                      <a:pt x="629909" y="354548"/>
                      <a:pt x="622754" y="405768"/>
                      <a:pt x="630918" y="377188"/>
                    </a:cubicBezTo>
                    <a:cubicBezTo>
                      <a:pt x="631945" y="373592"/>
                      <a:pt x="632166" y="369740"/>
                      <a:pt x="633639" y="366302"/>
                    </a:cubicBezTo>
                    <a:cubicBezTo>
                      <a:pt x="634927" y="363296"/>
                      <a:pt x="636909" y="360583"/>
                      <a:pt x="639082" y="358138"/>
                    </a:cubicBezTo>
                    <a:cubicBezTo>
                      <a:pt x="644196" y="352385"/>
                      <a:pt x="652689" y="350427"/>
                      <a:pt x="655411" y="34180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7" name="Freeform 46"/>
              <p:cNvSpPr/>
              <p:nvPr/>
            </p:nvSpPr>
            <p:spPr>
              <a:xfrm>
                <a:off x="279315" y="1191986"/>
                <a:ext cx="196935" cy="367393"/>
              </a:xfrm>
              <a:custGeom>
                <a:avLst/>
                <a:gdLst>
                  <a:gd name="connsiteX0" fmla="*/ 992 w 196935"/>
                  <a:gd name="connsiteY0" fmla="*/ 40821 h 367393"/>
                  <a:gd name="connsiteX1" fmla="*/ 3714 w 196935"/>
                  <a:gd name="connsiteY1" fmla="*/ 122464 h 367393"/>
                  <a:gd name="connsiteX2" fmla="*/ 6435 w 196935"/>
                  <a:gd name="connsiteY2" fmla="*/ 138793 h 367393"/>
                  <a:gd name="connsiteX3" fmla="*/ 11878 w 196935"/>
                  <a:gd name="connsiteY3" fmla="*/ 149678 h 367393"/>
                  <a:gd name="connsiteX4" fmla="*/ 14599 w 196935"/>
                  <a:gd name="connsiteY4" fmla="*/ 163285 h 367393"/>
                  <a:gd name="connsiteX5" fmla="*/ 20042 w 196935"/>
                  <a:gd name="connsiteY5" fmla="*/ 209550 h 367393"/>
                  <a:gd name="connsiteX6" fmla="*/ 25485 w 196935"/>
                  <a:gd name="connsiteY6" fmla="*/ 220435 h 367393"/>
                  <a:gd name="connsiteX7" fmla="*/ 39092 w 196935"/>
                  <a:gd name="connsiteY7" fmla="*/ 244928 h 367393"/>
                  <a:gd name="connsiteX8" fmla="*/ 52699 w 196935"/>
                  <a:gd name="connsiteY8" fmla="*/ 266700 h 367393"/>
                  <a:gd name="connsiteX9" fmla="*/ 66306 w 196935"/>
                  <a:gd name="connsiteY9" fmla="*/ 283028 h 367393"/>
                  <a:gd name="connsiteX10" fmla="*/ 77192 w 196935"/>
                  <a:gd name="connsiteY10" fmla="*/ 304800 h 367393"/>
                  <a:gd name="connsiteX11" fmla="*/ 96242 w 196935"/>
                  <a:gd name="connsiteY11" fmla="*/ 326571 h 367393"/>
                  <a:gd name="connsiteX12" fmla="*/ 107128 w 196935"/>
                  <a:gd name="connsiteY12" fmla="*/ 342900 h 367393"/>
                  <a:gd name="connsiteX13" fmla="*/ 137064 w 196935"/>
                  <a:gd name="connsiteY13" fmla="*/ 367393 h 367393"/>
                  <a:gd name="connsiteX14" fmla="*/ 183328 w 196935"/>
                  <a:gd name="connsiteY14" fmla="*/ 364671 h 367393"/>
                  <a:gd name="connsiteX15" fmla="*/ 188771 w 196935"/>
                  <a:gd name="connsiteY15" fmla="*/ 353785 h 367393"/>
                  <a:gd name="connsiteX16" fmla="*/ 196935 w 196935"/>
                  <a:gd name="connsiteY16" fmla="*/ 332014 h 367393"/>
                  <a:gd name="connsiteX17" fmla="*/ 194214 w 196935"/>
                  <a:gd name="connsiteY17" fmla="*/ 277585 h 367393"/>
                  <a:gd name="connsiteX18" fmla="*/ 188771 w 196935"/>
                  <a:gd name="connsiteY18" fmla="*/ 261257 h 367393"/>
                  <a:gd name="connsiteX19" fmla="*/ 183328 w 196935"/>
                  <a:gd name="connsiteY19" fmla="*/ 247650 h 367393"/>
                  <a:gd name="connsiteX20" fmla="*/ 169721 w 196935"/>
                  <a:gd name="connsiteY20" fmla="*/ 231321 h 367393"/>
                  <a:gd name="connsiteX21" fmla="*/ 161556 w 196935"/>
                  <a:gd name="connsiteY21" fmla="*/ 68035 h 367393"/>
                  <a:gd name="connsiteX22" fmla="*/ 156114 w 196935"/>
                  <a:gd name="connsiteY22" fmla="*/ 59871 h 367393"/>
                  <a:gd name="connsiteX23" fmla="*/ 147949 w 196935"/>
                  <a:gd name="connsiteY23" fmla="*/ 43543 h 367393"/>
                  <a:gd name="connsiteX24" fmla="*/ 137064 w 196935"/>
                  <a:gd name="connsiteY24" fmla="*/ 24493 h 367393"/>
                  <a:gd name="connsiteX25" fmla="*/ 104406 w 196935"/>
                  <a:gd name="connsiteY25" fmla="*/ 0 h 367393"/>
                  <a:gd name="connsiteX26" fmla="*/ 47256 w 196935"/>
                  <a:gd name="connsiteY26" fmla="*/ 2721 h 367393"/>
                  <a:gd name="connsiteX27" fmla="*/ 39092 w 196935"/>
                  <a:gd name="connsiteY27" fmla="*/ 19050 h 367393"/>
                  <a:gd name="connsiteX28" fmla="*/ 25485 w 196935"/>
                  <a:gd name="connsiteY28" fmla="*/ 35378 h 367393"/>
                  <a:gd name="connsiteX29" fmla="*/ 20042 w 196935"/>
                  <a:gd name="connsiteY29" fmla="*/ 43543 h 367393"/>
                  <a:gd name="connsiteX30" fmla="*/ 11878 w 196935"/>
                  <a:gd name="connsiteY30" fmla="*/ 46264 h 367393"/>
                  <a:gd name="connsiteX31" fmla="*/ 992 w 196935"/>
                  <a:gd name="connsiteY31" fmla="*/ 40821 h 36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935" h="367393">
                    <a:moveTo>
                      <a:pt x="992" y="40821"/>
                    </a:moveTo>
                    <a:cubicBezTo>
                      <a:pt x="-369" y="53521"/>
                      <a:pt x="2204" y="95276"/>
                      <a:pt x="3714" y="122464"/>
                    </a:cubicBezTo>
                    <a:cubicBezTo>
                      <a:pt x="4020" y="127974"/>
                      <a:pt x="4849" y="133508"/>
                      <a:pt x="6435" y="138793"/>
                    </a:cubicBezTo>
                    <a:cubicBezTo>
                      <a:pt x="7601" y="142679"/>
                      <a:pt x="10064" y="146050"/>
                      <a:pt x="11878" y="149678"/>
                    </a:cubicBezTo>
                    <a:cubicBezTo>
                      <a:pt x="12785" y="154214"/>
                      <a:pt x="14025" y="158695"/>
                      <a:pt x="14599" y="163285"/>
                    </a:cubicBezTo>
                    <a:cubicBezTo>
                      <a:pt x="15356" y="169343"/>
                      <a:pt x="17031" y="199514"/>
                      <a:pt x="20042" y="209550"/>
                    </a:cubicBezTo>
                    <a:cubicBezTo>
                      <a:pt x="21208" y="213436"/>
                      <a:pt x="23887" y="216706"/>
                      <a:pt x="25485" y="220435"/>
                    </a:cubicBezTo>
                    <a:cubicBezTo>
                      <a:pt x="35379" y="243522"/>
                      <a:pt x="14974" y="206338"/>
                      <a:pt x="39092" y="244928"/>
                    </a:cubicBezTo>
                    <a:cubicBezTo>
                      <a:pt x="43628" y="252185"/>
                      <a:pt x="47220" y="260126"/>
                      <a:pt x="52699" y="266700"/>
                    </a:cubicBezTo>
                    <a:cubicBezTo>
                      <a:pt x="57235" y="272143"/>
                      <a:pt x="62475" y="277068"/>
                      <a:pt x="66306" y="283028"/>
                    </a:cubicBezTo>
                    <a:cubicBezTo>
                      <a:pt x="70694" y="289853"/>
                      <a:pt x="72691" y="298049"/>
                      <a:pt x="77192" y="304800"/>
                    </a:cubicBezTo>
                    <a:cubicBezTo>
                      <a:pt x="92690" y="328045"/>
                      <a:pt x="67582" y="291542"/>
                      <a:pt x="96242" y="326571"/>
                    </a:cubicBezTo>
                    <a:cubicBezTo>
                      <a:pt x="100384" y="331634"/>
                      <a:pt x="102940" y="337875"/>
                      <a:pt x="107128" y="342900"/>
                    </a:cubicBezTo>
                    <a:cubicBezTo>
                      <a:pt x="120507" y="358955"/>
                      <a:pt x="121453" y="358026"/>
                      <a:pt x="137064" y="367393"/>
                    </a:cubicBezTo>
                    <a:cubicBezTo>
                      <a:pt x="152485" y="366486"/>
                      <a:pt x="168389" y="368603"/>
                      <a:pt x="183328" y="364671"/>
                    </a:cubicBezTo>
                    <a:cubicBezTo>
                      <a:pt x="187251" y="363638"/>
                      <a:pt x="187123" y="357492"/>
                      <a:pt x="188771" y="353785"/>
                    </a:cubicBezTo>
                    <a:cubicBezTo>
                      <a:pt x="193112" y="344019"/>
                      <a:pt x="193942" y="340993"/>
                      <a:pt x="196935" y="332014"/>
                    </a:cubicBezTo>
                    <a:cubicBezTo>
                      <a:pt x="196028" y="313871"/>
                      <a:pt x="196296" y="295631"/>
                      <a:pt x="194214" y="277585"/>
                    </a:cubicBezTo>
                    <a:cubicBezTo>
                      <a:pt x="193556" y="271886"/>
                      <a:pt x="190902" y="266584"/>
                      <a:pt x="188771" y="261257"/>
                    </a:cubicBezTo>
                    <a:cubicBezTo>
                      <a:pt x="186957" y="256721"/>
                      <a:pt x="185513" y="252019"/>
                      <a:pt x="183328" y="247650"/>
                    </a:cubicBezTo>
                    <a:cubicBezTo>
                      <a:pt x="179538" y="240071"/>
                      <a:pt x="175741" y="237341"/>
                      <a:pt x="169721" y="231321"/>
                    </a:cubicBezTo>
                    <a:cubicBezTo>
                      <a:pt x="148060" y="166341"/>
                      <a:pt x="170569" y="239281"/>
                      <a:pt x="161556" y="68035"/>
                    </a:cubicBezTo>
                    <a:cubicBezTo>
                      <a:pt x="161384" y="64769"/>
                      <a:pt x="157577" y="62796"/>
                      <a:pt x="156114" y="59871"/>
                    </a:cubicBezTo>
                    <a:cubicBezTo>
                      <a:pt x="131176" y="9994"/>
                      <a:pt x="179134" y="98115"/>
                      <a:pt x="147949" y="43543"/>
                    </a:cubicBezTo>
                    <a:cubicBezTo>
                      <a:pt x="143111" y="35077"/>
                      <a:pt x="143089" y="31723"/>
                      <a:pt x="137064" y="24493"/>
                    </a:cubicBezTo>
                    <a:cubicBezTo>
                      <a:pt x="128144" y="13789"/>
                      <a:pt x="116151" y="7047"/>
                      <a:pt x="104406" y="0"/>
                    </a:cubicBezTo>
                    <a:cubicBezTo>
                      <a:pt x="85356" y="907"/>
                      <a:pt x="66046" y="-547"/>
                      <a:pt x="47256" y="2721"/>
                    </a:cubicBezTo>
                    <a:cubicBezTo>
                      <a:pt x="42987" y="3463"/>
                      <a:pt x="40424" y="16387"/>
                      <a:pt x="39092" y="19050"/>
                    </a:cubicBezTo>
                    <a:cubicBezTo>
                      <a:pt x="34024" y="29185"/>
                      <a:pt x="33008" y="26350"/>
                      <a:pt x="25485" y="35378"/>
                    </a:cubicBezTo>
                    <a:cubicBezTo>
                      <a:pt x="23391" y="37891"/>
                      <a:pt x="22596" y="41500"/>
                      <a:pt x="20042" y="43543"/>
                    </a:cubicBezTo>
                    <a:cubicBezTo>
                      <a:pt x="17802" y="45335"/>
                      <a:pt x="14599" y="45357"/>
                      <a:pt x="11878" y="46264"/>
                    </a:cubicBezTo>
                    <a:cubicBezTo>
                      <a:pt x="-6586" y="58573"/>
                      <a:pt x="2353" y="28121"/>
                      <a:pt x="992" y="4082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50" name="Group 49"/>
            <p:cNvGrpSpPr/>
            <p:nvPr/>
          </p:nvGrpSpPr>
          <p:grpSpPr>
            <a:xfrm>
              <a:off x="1578275" y="2839645"/>
              <a:ext cx="1326070" cy="1296485"/>
              <a:chOff x="279315" y="203929"/>
              <a:chExt cx="1386382" cy="1355450"/>
            </a:xfrm>
          </p:grpSpPr>
          <p:pic>
            <p:nvPicPr>
              <p:cNvPr id="51" name="Picture 50"/>
              <p:cNvPicPr>
                <a:picLocks noChangeAspect="1"/>
              </p:cNvPicPr>
              <p:nvPr/>
            </p:nvPicPr>
            <p:blipFill rotWithShape="1">
              <a:blip r:embed="rId4"/>
              <a:srcRect l="25650" t="17408" r="60093" b="55844"/>
              <a:stretch/>
            </p:blipFill>
            <p:spPr>
              <a:xfrm>
                <a:off x="302606" y="203929"/>
                <a:ext cx="1282792" cy="1243321"/>
              </a:xfrm>
              <a:prstGeom prst="rect">
                <a:avLst/>
              </a:prstGeom>
              <a:effectLst>
                <a:softEdge rad="31750"/>
              </a:effectLst>
            </p:spPr>
          </p:pic>
          <p:sp>
            <p:nvSpPr>
              <p:cNvPr id="52" name="Freeform 51"/>
              <p:cNvSpPr/>
              <p:nvPr/>
            </p:nvSpPr>
            <p:spPr>
              <a:xfrm>
                <a:off x="1007382" y="986248"/>
                <a:ext cx="658315" cy="550044"/>
              </a:xfrm>
              <a:custGeom>
                <a:avLst/>
                <a:gdLst>
                  <a:gd name="connsiteX0" fmla="*/ 655411 w 658315"/>
                  <a:gd name="connsiteY0" fmla="*/ 195943 h 404178"/>
                  <a:gd name="connsiteX1" fmla="*/ 655411 w 658315"/>
                  <a:gd name="connsiteY1" fmla="*/ 160565 h 404178"/>
                  <a:gd name="connsiteX2" fmla="*/ 649968 w 658315"/>
                  <a:gd name="connsiteY2" fmla="*/ 152400 h 404178"/>
                  <a:gd name="connsiteX3" fmla="*/ 625475 w 658315"/>
                  <a:gd name="connsiteY3" fmla="*/ 130629 h 404178"/>
                  <a:gd name="connsiteX4" fmla="*/ 614589 w 658315"/>
                  <a:gd name="connsiteY4" fmla="*/ 127907 h 404178"/>
                  <a:gd name="connsiteX5" fmla="*/ 595539 w 658315"/>
                  <a:gd name="connsiteY5" fmla="*/ 122465 h 404178"/>
                  <a:gd name="connsiteX6" fmla="*/ 579211 w 658315"/>
                  <a:gd name="connsiteY6" fmla="*/ 119743 h 404178"/>
                  <a:gd name="connsiteX7" fmla="*/ 568325 w 658315"/>
                  <a:gd name="connsiteY7" fmla="*/ 117022 h 404178"/>
                  <a:gd name="connsiteX8" fmla="*/ 467632 w 658315"/>
                  <a:gd name="connsiteY8" fmla="*/ 114300 h 404178"/>
                  <a:gd name="connsiteX9" fmla="*/ 459468 w 658315"/>
                  <a:gd name="connsiteY9" fmla="*/ 108857 h 404178"/>
                  <a:gd name="connsiteX10" fmla="*/ 443139 w 658315"/>
                  <a:gd name="connsiteY10" fmla="*/ 95250 h 404178"/>
                  <a:gd name="connsiteX11" fmla="*/ 434975 w 658315"/>
                  <a:gd name="connsiteY11" fmla="*/ 92529 h 404178"/>
                  <a:gd name="connsiteX12" fmla="*/ 415925 w 658315"/>
                  <a:gd name="connsiteY12" fmla="*/ 81643 h 404178"/>
                  <a:gd name="connsiteX13" fmla="*/ 410482 w 658315"/>
                  <a:gd name="connsiteY13" fmla="*/ 73479 h 404178"/>
                  <a:gd name="connsiteX14" fmla="*/ 391432 w 658315"/>
                  <a:gd name="connsiteY14" fmla="*/ 59872 h 404178"/>
                  <a:gd name="connsiteX15" fmla="*/ 380547 w 658315"/>
                  <a:gd name="connsiteY15" fmla="*/ 54429 h 404178"/>
                  <a:gd name="connsiteX16" fmla="*/ 372382 w 658315"/>
                  <a:gd name="connsiteY16" fmla="*/ 48986 h 404178"/>
                  <a:gd name="connsiteX17" fmla="*/ 331561 w 658315"/>
                  <a:gd name="connsiteY17" fmla="*/ 43543 h 404178"/>
                  <a:gd name="connsiteX18" fmla="*/ 317954 w 658315"/>
                  <a:gd name="connsiteY18" fmla="*/ 29936 h 404178"/>
                  <a:gd name="connsiteX19" fmla="*/ 301625 w 658315"/>
                  <a:gd name="connsiteY19" fmla="*/ 21772 h 404178"/>
                  <a:gd name="connsiteX20" fmla="*/ 271689 w 658315"/>
                  <a:gd name="connsiteY20" fmla="*/ 13607 h 404178"/>
                  <a:gd name="connsiteX21" fmla="*/ 263525 w 658315"/>
                  <a:gd name="connsiteY21" fmla="*/ 8165 h 404178"/>
                  <a:gd name="connsiteX22" fmla="*/ 228147 w 658315"/>
                  <a:gd name="connsiteY22" fmla="*/ 0 h 404178"/>
                  <a:gd name="connsiteX23" fmla="*/ 200932 w 658315"/>
                  <a:gd name="connsiteY23" fmla="*/ 2722 h 404178"/>
                  <a:gd name="connsiteX24" fmla="*/ 198211 w 658315"/>
                  <a:gd name="connsiteY24" fmla="*/ 10886 h 404178"/>
                  <a:gd name="connsiteX25" fmla="*/ 187325 w 658315"/>
                  <a:gd name="connsiteY25" fmla="*/ 32657 h 404178"/>
                  <a:gd name="connsiteX26" fmla="*/ 198211 w 658315"/>
                  <a:gd name="connsiteY26" fmla="*/ 59872 h 404178"/>
                  <a:gd name="connsiteX27" fmla="*/ 209097 w 658315"/>
                  <a:gd name="connsiteY27" fmla="*/ 76200 h 404178"/>
                  <a:gd name="connsiteX28" fmla="*/ 214539 w 658315"/>
                  <a:gd name="connsiteY28" fmla="*/ 84365 h 404178"/>
                  <a:gd name="connsiteX29" fmla="*/ 219982 w 658315"/>
                  <a:gd name="connsiteY29" fmla="*/ 92529 h 404178"/>
                  <a:gd name="connsiteX30" fmla="*/ 219982 w 658315"/>
                  <a:gd name="connsiteY30" fmla="*/ 157843 h 404178"/>
                  <a:gd name="connsiteX31" fmla="*/ 203654 w 658315"/>
                  <a:gd name="connsiteY31" fmla="*/ 171450 h 404178"/>
                  <a:gd name="connsiteX32" fmla="*/ 200932 w 658315"/>
                  <a:gd name="connsiteY32" fmla="*/ 195943 h 404178"/>
                  <a:gd name="connsiteX33" fmla="*/ 170997 w 658315"/>
                  <a:gd name="connsiteY33" fmla="*/ 198665 h 404178"/>
                  <a:gd name="connsiteX34" fmla="*/ 130175 w 658315"/>
                  <a:gd name="connsiteY34" fmla="*/ 201386 h 404178"/>
                  <a:gd name="connsiteX35" fmla="*/ 122011 w 658315"/>
                  <a:gd name="connsiteY35" fmla="*/ 204107 h 404178"/>
                  <a:gd name="connsiteX36" fmla="*/ 78468 w 658315"/>
                  <a:gd name="connsiteY36" fmla="*/ 201386 h 404178"/>
                  <a:gd name="connsiteX37" fmla="*/ 62139 w 658315"/>
                  <a:gd name="connsiteY37" fmla="*/ 187779 h 404178"/>
                  <a:gd name="connsiteX38" fmla="*/ 51254 w 658315"/>
                  <a:gd name="connsiteY38" fmla="*/ 168729 h 404178"/>
                  <a:gd name="connsiteX39" fmla="*/ 40368 w 658315"/>
                  <a:gd name="connsiteY39" fmla="*/ 157843 h 404178"/>
                  <a:gd name="connsiteX40" fmla="*/ 26761 w 658315"/>
                  <a:gd name="connsiteY40" fmla="*/ 146957 h 404178"/>
                  <a:gd name="connsiteX41" fmla="*/ 2268 w 658315"/>
                  <a:gd name="connsiteY41" fmla="*/ 149679 h 404178"/>
                  <a:gd name="connsiteX42" fmla="*/ 4989 w 658315"/>
                  <a:gd name="connsiteY42" fmla="*/ 185057 h 404178"/>
                  <a:gd name="connsiteX43" fmla="*/ 18597 w 658315"/>
                  <a:gd name="connsiteY43" fmla="*/ 214993 h 404178"/>
                  <a:gd name="connsiteX44" fmla="*/ 21318 w 658315"/>
                  <a:gd name="connsiteY44" fmla="*/ 234043 h 404178"/>
                  <a:gd name="connsiteX45" fmla="*/ 24039 w 658315"/>
                  <a:gd name="connsiteY45" fmla="*/ 242207 h 404178"/>
                  <a:gd name="connsiteX46" fmla="*/ 26761 w 658315"/>
                  <a:gd name="connsiteY46" fmla="*/ 274865 h 404178"/>
                  <a:gd name="connsiteX47" fmla="*/ 34925 w 658315"/>
                  <a:gd name="connsiteY47" fmla="*/ 312965 h 404178"/>
                  <a:gd name="connsiteX48" fmla="*/ 40368 w 658315"/>
                  <a:gd name="connsiteY48" fmla="*/ 329293 h 404178"/>
                  <a:gd name="connsiteX49" fmla="*/ 45811 w 658315"/>
                  <a:gd name="connsiteY49" fmla="*/ 340179 h 404178"/>
                  <a:gd name="connsiteX50" fmla="*/ 48532 w 658315"/>
                  <a:gd name="connsiteY50" fmla="*/ 351065 h 404178"/>
                  <a:gd name="connsiteX51" fmla="*/ 75747 w 658315"/>
                  <a:gd name="connsiteY51" fmla="*/ 372836 h 404178"/>
                  <a:gd name="connsiteX52" fmla="*/ 94797 w 658315"/>
                  <a:gd name="connsiteY52" fmla="*/ 383722 h 404178"/>
                  <a:gd name="connsiteX53" fmla="*/ 111125 w 658315"/>
                  <a:gd name="connsiteY53" fmla="*/ 389165 h 404178"/>
                  <a:gd name="connsiteX54" fmla="*/ 119289 w 658315"/>
                  <a:gd name="connsiteY54" fmla="*/ 391886 h 404178"/>
                  <a:gd name="connsiteX55" fmla="*/ 130175 w 658315"/>
                  <a:gd name="connsiteY55" fmla="*/ 394607 h 404178"/>
                  <a:gd name="connsiteX56" fmla="*/ 179161 w 658315"/>
                  <a:gd name="connsiteY56" fmla="*/ 397329 h 404178"/>
                  <a:gd name="connsiteX57" fmla="*/ 415925 w 658315"/>
                  <a:gd name="connsiteY57" fmla="*/ 397329 h 404178"/>
                  <a:gd name="connsiteX58" fmla="*/ 429532 w 658315"/>
                  <a:gd name="connsiteY58" fmla="*/ 391886 h 404178"/>
                  <a:gd name="connsiteX59" fmla="*/ 448582 w 658315"/>
                  <a:gd name="connsiteY59" fmla="*/ 383722 h 404178"/>
                  <a:gd name="connsiteX60" fmla="*/ 456747 w 658315"/>
                  <a:gd name="connsiteY60" fmla="*/ 378279 h 404178"/>
                  <a:gd name="connsiteX61" fmla="*/ 478518 w 658315"/>
                  <a:gd name="connsiteY61" fmla="*/ 367393 h 404178"/>
                  <a:gd name="connsiteX62" fmla="*/ 486682 w 658315"/>
                  <a:gd name="connsiteY62" fmla="*/ 361950 h 404178"/>
                  <a:gd name="connsiteX63" fmla="*/ 513897 w 658315"/>
                  <a:gd name="connsiteY63" fmla="*/ 356507 h 404178"/>
                  <a:gd name="connsiteX64" fmla="*/ 557439 w 658315"/>
                  <a:gd name="connsiteY64" fmla="*/ 348343 h 404178"/>
                  <a:gd name="connsiteX65" fmla="*/ 565604 w 658315"/>
                  <a:gd name="connsiteY65" fmla="*/ 345622 h 404178"/>
                  <a:gd name="connsiteX66" fmla="*/ 584654 w 658315"/>
                  <a:gd name="connsiteY66" fmla="*/ 332015 h 404178"/>
                  <a:gd name="connsiteX67" fmla="*/ 595539 w 658315"/>
                  <a:gd name="connsiteY67" fmla="*/ 326572 h 404178"/>
                  <a:gd name="connsiteX68" fmla="*/ 603704 w 658315"/>
                  <a:gd name="connsiteY68" fmla="*/ 318407 h 404178"/>
                  <a:gd name="connsiteX69" fmla="*/ 611868 w 658315"/>
                  <a:gd name="connsiteY69" fmla="*/ 312965 h 404178"/>
                  <a:gd name="connsiteX70" fmla="*/ 614589 w 658315"/>
                  <a:gd name="connsiteY70" fmla="*/ 304800 h 404178"/>
                  <a:gd name="connsiteX71" fmla="*/ 617311 w 658315"/>
                  <a:gd name="connsiteY71" fmla="*/ 293915 h 404178"/>
                  <a:gd name="connsiteX72" fmla="*/ 625475 w 658315"/>
                  <a:gd name="connsiteY72" fmla="*/ 288472 h 404178"/>
                  <a:gd name="connsiteX73" fmla="*/ 630918 w 658315"/>
                  <a:gd name="connsiteY73" fmla="*/ 231322 h 404178"/>
                  <a:gd name="connsiteX74" fmla="*/ 633639 w 658315"/>
                  <a:gd name="connsiteY74" fmla="*/ 220436 h 404178"/>
                  <a:gd name="connsiteX75" fmla="*/ 639082 w 658315"/>
                  <a:gd name="connsiteY75" fmla="*/ 212272 h 404178"/>
                  <a:gd name="connsiteX76" fmla="*/ 655411 w 658315"/>
                  <a:gd name="connsiteY76" fmla="*/ 195943 h 404178"/>
                  <a:gd name="connsiteX0" fmla="*/ 655411 w 658315"/>
                  <a:gd name="connsiteY0" fmla="*/ 299378 h 507613"/>
                  <a:gd name="connsiteX1" fmla="*/ 655411 w 658315"/>
                  <a:gd name="connsiteY1" fmla="*/ 264000 h 507613"/>
                  <a:gd name="connsiteX2" fmla="*/ 649968 w 658315"/>
                  <a:gd name="connsiteY2" fmla="*/ 255835 h 507613"/>
                  <a:gd name="connsiteX3" fmla="*/ 625475 w 658315"/>
                  <a:gd name="connsiteY3" fmla="*/ 234064 h 507613"/>
                  <a:gd name="connsiteX4" fmla="*/ 614589 w 658315"/>
                  <a:gd name="connsiteY4" fmla="*/ 231342 h 507613"/>
                  <a:gd name="connsiteX5" fmla="*/ 595539 w 658315"/>
                  <a:gd name="connsiteY5" fmla="*/ 225900 h 507613"/>
                  <a:gd name="connsiteX6" fmla="*/ 579211 w 658315"/>
                  <a:gd name="connsiteY6" fmla="*/ 223178 h 507613"/>
                  <a:gd name="connsiteX7" fmla="*/ 568325 w 658315"/>
                  <a:gd name="connsiteY7" fmla="*/ 220457 h 507613"/>
                  <a:gd name="connsiteX8" fmla="*/ 467632 w 658315"/>
                  <a:gd name="connsiteY8" fmla="*/ 217735 h 507613"/>
                  <a:gd name="connsiteX9" fmla="*/ 459468 w 658315"/>
                  <a:gd name="connsiteY9" fmla="*/ 212292 h 507613"/>
                  <a:gd name="connsiteX10" fmla="*/ 443139 w 658315"/>
                  <a:gd name="connsiteY10" fmla="*/ 198685 h 507613"/>
                  <a:gd name="connsiteX11" fmla="*/ 434975 w 658315"/>
                  <a:gd name="connsiteY11" fmla="*/ 195964 h 507613"/>
                  <a:gd name="connsiteX12" fmla="*/ 415925 w 658315"/>
                  <a:gd name="connsiteY12" fmla="*/ 185078 h 507613"/>
                  <a:gd name="connsiteX13" fmla="*/ 410482 w 658315"/>
                  <a:gd name="connsiteY13" fmla="*/ 176914 h 507613"/>
                  <a:gd name="connsiteX14" fmla="*/ 413203 w 658315"/>
                  <a:gd name="connsiteY14" fmla="*/ 22 h 507613"/>
                  <a:gd name="connsiteX15" fmla="*/ 380547 w 658315"/>
                  <a:gd name="connsiteY15" fmla="*/ 157864 h 507613"/>
                  <a:gd name="connsiteX16" fmla="*/ 372382 w 658315"/>
                  <a:gd name="connsiteY16" fmla="*/ 152421 h 507613"/>
                  <a:gd name="connsiteX17" fmla="*/ 331561 w 658315"/>
                  <a:gd name="connsiteY17" fmla="*/ 146978 h 507613"/>
                  <a:gd name="connsiteX18" fmla="*/ 317954 w 658315"/>
                  <a:gd name="connsiteY18" fmla="*/ 133371 h 507613"/>
                  <a:gd name="connsiteX19" fmla="*/ 301625 w 658315"/>
                  <a:gd name="connsiteY19" fmla="*/ 125207 h 507613"/>
                  <a:gd name="connsiteX20" fmla="*/ 271689 w 658315"/>
                  <a:gd name="connsiteY20" fmla="*/ 117042 h 507613"/>
                  <a:gd name="connsiteX21" fmla="*/ 263525 w 658315"/>
                  <a:gd name="connsiteY21" fmla="*/ 111600 h 507613"/>
                  <a:gd name="connsiteX22" fmla="*/ 228147 w 658315"/>
                  <a:gd name="connsiteY22" fmla="*/ 103435 h 507613"/>
                  <a:gd name="connsiteX23" fmla="*/ 200932 w 658315"/>
                  <a:gd name="connsiteY23" fmla="*/ 106157 h 507613"/>
                  <a:gd name="connsiteX24" fmla="*/ 198211 w 658315"/>
                  <a:gd name="connsiteY24" fmla="*/ 114321 h 507613"/>
                  <a:gd name="connsiteX25" fmla="*/ 187325 w 658315"/>
                  <a:gd name="connsiteY25" fmla="*/ 136092 h 507613"/>
                  <a:gd name="connsiteX26" fmla="*/ 198211 w 658315"/>
                  <a:gd name="connsiteY26" fmla="*/ 163307 h 507613"/>
                  <a:gd name="connsiteX27" fmla="*/ 209097 w 658315"/>
                  <a:gd name="connsiteY27" fmla="*/ 179635 h 507613"/>
                  <a:gd name="connsiteX28" fmla="*/ 214539 w 658315"/>
                  <a:gd name="connsiteY28" fmla="*/ 187800 h 507613"/>
                  <a:gd name="connsiteX29" fmla="*/ 219982 w 658315"/>
                  <a:gd name="connsiteY29" fmla="*/ 195964 h 507613"/>
                  <a:gd name="connsiteX30" fmla="*/ 219982 w 658315"/>
                  <a:gd name="connsiteY30" fmla="*/ 261278 h 507613"/>
                  <a:gd name="connsiteX31" fmla="*/ 203654 w 658315"/>
                  <a:gd name="connsiteY31" fmla="*/ 274885 h 507613"/>
                  <a:gd name="connsiteX32" fmla="*/ 200932 w 658315"/>
                  <a:gd name="connsiteY32" fmla="*/ 299378 h 507613"/>
                  <a:gd name="connsiteX33" fmla="*/ 170997 w 658315"/>
                  <a:gd name="connsiteY33" fmla="*/ 302100 h 507613"/>
                  <a:gd name="connsiteX34" fmla="*/ 130175 w 658315"/>
                  <a:gd name="connsiteY34" fmla="*/ 304821 h 507613"/>
                  <a:gd name="connsiteX35" fmla="*/ 122011 w 658315"/>
                  <a:gd name="connsiteY35" fmla="*/ 307542 h 507613"/>
                  <a:gd name="connsiteX36" fmla="*/ 78468 w 658315"/>
                  <a:gd name="connsiteY36" fmla="*/ 304821 h 507613"/>
                  <a:gd name="connsiteX37" fmla="*/ 62139 w 658315"/>
                  <a:gd name="connsiteY37" fmla="*/ 291214 h 507613"/>
                  <a:gd name="connsiteX38" fmla="*/ 51254 w 658315"/>
                  <a:gd name="connsiteY38" fmla="*/ 272164 h 507613"/>
                  <a:gd name="connsiteX39" fmla="*/ 40368 w 658315"/>
                  <a:gd name="connsiteY39" fmla="*/ 261278 h 507613"/>
                  <a:gd name="connsiteX40" fmla="*/ 26761 w 658315"/>
                  <a:gd name="connsiteY40" fmla="*/ 250392 h 507613"/>
                  <a:gd name="connsiteX41" fmla="*/ 2268 w 658315"/>
                  <a:gd name="connsiteY41" fmla="*/ 253114 h 507613"/>
                  <a:gd name="connsiteX42" fmla="*/ 4989 w 658315"/>
                  <a:gd name="connsiteY42" fmla="*/ 288492 h 507613"/>
                  <a:gd name="connsiteX43" fmla="*/ 18597 w 658315"/>
                  <a:gd name="connsiteY43" fmla="*/ 318428 h 507613"/>
                  <a:gd name="connsiteX44" fmla="*/ 21318 w 658315"/>
                  <a:gd name="connsiteY44" fmla="*/ 337478 h 507613"/>
                  <a:gd name="connsiteX45" fmla="*/ 24039 w 658315"/>
                  <a:gd name="connsiteY45" fmla="*/ 345642 h 507613"/>
                  <a:gd name="connsiteX46" fmla="*/ 26761 w 658315"/>
                  <a:gd name="connsiteY46" fmla="*/ 378300 h 507613"/>
                  <a:gd name="connsiteX47" fmla="*/ 34925 w 658315"/>
                  <a:gd name="connsiteY47" fmla="*/ 416400 h 507613"/>
                  <a:gd name="connsiteX48" fmla="*/ 40368 w 658315"/>
                  <a:gd name="connsiteY48" fmla="*/ 432728 h 507613"/>
                  <a:gd name="connsiteX49" fmla="*/ 45811 w 658315"/>
                  <a:gd name="connsiteY49" fmla="*/ 443614 h 507613"/>
                  <a:gd name="connsiteX50" fmla="*/ 48532 w 658315"/>
                  <a:gd name="connsiteY50" fmla="*/ 454500 h 507613"/>
                  <a:gd name="connsiteX51" fmla="*/ 75747 w 658315"/>
                  <a:gd name="connsiteY51" fmla="*/ 476271 h 507613"/>
                  <a:gd name="connsiteX52" fmla="*/ 94797 w 658315"/>
                  <a:gd name="connsiteY52" fmla="*/ 487157 h 507613"/>
                  <a:gd name="connsiteX53" fmla="*/ 111125 w 658315"/>
                  <a:gd name="connsiteY53" fmla="*/ 492600 h 507613"/>
                  <a:gd name="connsiteX54" fmla="*/ 119289 w 658315"/>
                  <a:gd name="connsiteY54" fmla="*/ 495321 h 507613"/>
                  <a:gd name="connsiteX55" fmla="*/ 130175 w 658315"/>
                  <a:gd name="connsiteY55" fmla="*/ 498042 h 507613"/>
                  <a:gd name="connsiteX56" fmla="*/ 179161 w 658315"/>
                  <a:gd name="connsiteY56" fmla="*/ 500764 h 507613"/>
                  <a:gd name="connsiteX57" fmla="*/ 415925 w 658315"/>
                  <a:gd name="connsiteY57" fmla="*/ 500764 h 507613"/>
                  <a:gd name="connsiteX58" fmla="*/ 429532 w 658315"/>
                  <a:gd name="connsiteY58" fmla="*/ 495321 h 507613"/>
                  <a:gd name="connsiteX59" fmla="*/ 448582 w 658315"/>
                  <a:gd name="connsiteY59" fmla="*/ 487157 h 507613"/>
                  <a:gd name="connsiteX60" fmla="*/ 456747 w 658315"/>
                  <a:gd name="connsiteY60" fmla="*/ 481714 h 507613"/>
                  <a:gd name="connsiteX61" fmla="*/ 478518 w 658315"/>
                  <a:gd name="connsiteY61" fmla="*/ 470828 h 507613"/>
                  <a:gd name="connsiteX62" fmla="*/ 486682 w 658315"/>
                  <a:gd name="connsiteY62" fmla="*/ 465385 h 507613"/>
                  <a:gd name="connsiteX63" fmla="*/ 513897 w 658315"/>
                  <a:gd name="connsiteY63" fmla="*/ 459942 h 507613"/>
                  <a:gd name="connsiteX64" fmla="*/ 557439 w 658315"/>
                  <a:gd name="connsiteY64" fmla="*/ 451778 h 507613"/>
                  <a:gd name="connsiteX65" fmla="*/ 565604 w 658315"/>
                  <a:gd name="connsiteY65" fmla="*/ 449057 h 507613"/>
                  <a:gd name="connsiteX66" fmla="*/ 584654 w 658315"/>
                  <a:gd name="connsiteY66" fmla="*/ 435450 h 507613"/>
                  <a:gd name="connsiteX67" fmla="*/ 595539 w 658315"/>
                  <a:gd name="connsiteY67" fmla="*/ 430007 h 507613"/>
                  <a:gd name="connsiteX68" fmla="*/ 603704 w 658315"/>
                  <a:gd name="connsiteY68" fmla="*/ 421842 h 507613"/>
                  <a:gd name="connsiteX69" fmla="*/ 611868 w 658315"/>
                  <a:gd name="connsiteY69" fmla="*/ 416400 h 507613"/>
                  <a:gd name="connsiteX70" fmla="*/ 614589 w 658315"/>
                  <a:gd name="connsiteY70" fmla="*/ 408235 h 507613"/>
                  <a:gd name="connsiteX71" fmla="*/ 617311 w 658315"/>
                  <a:gd name="connsiteY71" fmla="*/ 397350 h 507613"/>
                  <a:gd name="connsiteX72" fmla="*/ 625475 w 658315"/>
                  <a:gd name="connsiteY72" fmla="*/ 391907 h 507613"/>
                  <a:gd name="connsiteX73" fmla="*/ 630918 w 658315"/>
                  <a:gd name="connsiteY73" fmla="*/ 334757 h 507613"/>
                  <a:gd name="connsiteX74" fmla="*/ 633639 w 658315"/>
                  <a:gd name="connsiteY74" fmla="*/ 323871 h 507613"/>
                  <a:gd name="connsiteX75" fmla="*/ 639082 w 658315"/>
                  <a:gd name="connsiteY75" fmla="*/ 315707 h 507613"/>
                  <a:gd name="connsiteX76" fmla="*/ 655411 w 658315"/>
                  <a:gd name="connsiteY76" fmla="*/ 299378 h 507613"/>
                  <a:gd name="connsiteX0" fmla="*/ 655411 w 658315"/>
                  <a:gd name="connsiteY0" fmla="*/ 344582 h 552817"/>
                  <a:gd name="connsiteX1" fmla="*/ 655411 w 658315"/>
                  <a:gd name="connsiteY1" fmla="*/ 309204 h 552817"/>
                  <a:gd name="connsiteX2" fmla="*/ 649968 w 658315"/>
                  <a:gd name="connsiteY2" fmla="*/ 301039 h 552817"/>
                  <a:gd name="connsiteX3" fmla="*/ 625475 w 658315"/>
                  <a:gd name="connsiteY3" fmla="*/ 279268 h 552817"/>
                  <a:gd name="connsiteX4" fmla="*/ 614589 w 658315"/>
                  <a:gd name="connsiteY4" fmla="*/ 276546 h 552817"/>
                  <a:gd name="connsiteX5" fmla="*/ 595539 w 658315"/>
                  <a:gd name="connsiteY5" fmla="*/ 271104 h 552817"/>
                  <a:gd name="connsiteX6" fmla="*/ 579211 w 658315"/>
                  <a:gd name="connsiteY6" fmla="*/ 268382 h 552817"/>
                  <a:gd name="connsiteX7" fmla="*/ 568325 w 658315"/>
                  <a:gd name="connsiteY7" fmla="*/ 265661 h 552817"/>
                  <a:gd name="connsiteX8" fmla="*/ 467632 w 658315"/>
                  <a:gd name="connsiteY8" fmla="*/ 262939 h 552817"/>
                  <a:gd name="connsiteX9" fmla="*/ 459468 w 658315"/>
                  <a:gd name="connsiteY9" fmla="*/ 257496 h 552817"/>
                  <a:gd name="connsiteX10" fmla="*/ 443139 w 658315"/>
                  <a:gd name="connsiteY10" fmla="*/ 243889 h 552817"/>
                  <a:gd name="connsiteX11" fmla="*/ 434975 w 658315"/>
                  <a:gd name="connsiteY11" fmla="*/ 241168 h 552817"/>
                  <a:gd name="connsiteX12" fmla="*/ 415925 w 658315"/>
                  <a:gd name="connsiteY12" fmla="*/ 230282 h 552817"/>
                  <a:gd name="connsiteX13" fmla="*/ 562882 w 658315"/>
                  <a:gd name="connsiteY13" fmla="*/ 12568 h 552817"/>
                  <a:gd name="connsiteX14" fmla="*/ 413203 w 658315"/>
                  <a:gd name="connsiteY14" fmla="*/ 45226 h 552817"/>
                  <a:gd name="connsiteX15" fmla="*/ 380547 w 658315"/>
                  <a:gd name="connsiteY15" fmla="*/ 203068 h 552817"/>
                  <a:gd name="connsiteX16" fmla="*/ 372382 w 658315"/>
                  <a:gd name="connsiteY16" fmla="*/ 197625 h 552817"/>
                  <a:gd name="connsiteX17" fmla="*/ 331561 w 658315"/>
                  <a:gd name="connsiteY17" fmla="*/ 192182 h 552817"/>
                  <a:gd name="connsiteX18" fmla="*/ 317954 w 658315"/>
                  <a:gd name="connsiteY18" fmla="*/ 178575 h 552817"/>
                  <a:gd name="connsiteX19" fmla="*/ 301625 w 658315"/>
                  <a:gd name="connsiteY19" fmla="*/ 170411 h 552817"/>
                  <a:gd name="connsiteX20" fmla="*/ 271689 w 658315"/>
                  <a:gd name="connsiteY20" fmla="*/ 162246 h 552817"/>
                  <a:gd name="connsiteX21" fmla="*/ 263525 w 658315"/>
                  <a:gd name="connsiteY21" fmla="*/ 156804 h 552817"/>
                  <a:gd name="connsiteX22" fmla="*/ 228147 w 658315"/>
                  <a:gd name="connsiteY22" fmla="*/ 148639 h 552817"/>
                  <a:gd name="connsiteX23" fmla="*/ 200932 w 658315"/>
                  <a:gd name="connsiteY23" fmla="*/ 151361 h 552817"/>
                  <a:gd name="connsiteX24" fmla="*/ 198211 w 658315"/>
                  <a:gd name="connsiteY24" fmla="*/ 159525 h 552817"/>
                  <a:gd name="connsiteX25" fmla="*/ 187325 w 658315"/>
                  <a:gd name="connsiteY25" fmla="*/ 181296 h 552817"/>
                  <a:gd name="connsiteX26" fmla="*/ 198211 w 658315"/>
                  <a:gd name="connsiteY26" fmla="*/ 208511 h 552817"/>
                  <a:gd name="connsiteX27" fmla="*/ 209097 w 658315"/>
                  <a:gd name="connsiteY27" fmla="*/ 224839 h 552817"/>
                  <a:gd name="connsiteX28" fmla="*/ 214539 w 658315"/>
                  <a:gd name="connsiteY28" fmla="*/ 233004 h 552817"/>
                  <a:gd name="connsiteX29" fmla="*/ 219982 w 658315"/>
                  <a:gd name="connsiteY29" fmla="*/ 241168 h 552817"/>
                  <a:gd name="connsiteX30" fmla="*/ 219982 w 658315"/>
                  <a:gd name="connsiteY30" fmla="*/ 306482 h 552817"/>
                  <a:gd name="connsiteX31" fmla="*/ 203654 w 658315"/>
                  <a:gd name="connsiteY31" fmla="*/ 320089 h 552817"/>
                  <a:gd name="connsiteX32" fmla="*/ 200932 w 658315"/>
                  <a:gd name="connsiteY32" fmla="*/ 344582 h 552817"/>
                  <a:gd name="connsiteX33" fmla="*/ 170997 w 658315"/>
                  <a:gd name="connsiteY33" fmla="*/ 347304 h 552817"/>
                  <a:gd name="connsiteX34" fmla="*/ 130175 w 658315"/>
                  <a:gd name="connsiteY34" fmla="*/ 350025 h 552817"/>
                  <a:gd name="connsiteX35" fmla="*/ 122011 w 658315"/>
                  <a:gd name="connsiteY35" fmla="*/ 352746 h 552817"/>
                  <a:gd name="connsiteX36" fmla="*/ 78468 w 658315"/>
                  <a:gd name="connsiteY36" fmla="*/ 350025 h 552817"/>
                  <a:gd name="connsiteX37" fmla="*/ 62139 w 658315"/>
                  <a:gd name="connsiteY37" fmla="*/ 336418 h 552817"/>
                  <a:gd name="connsiteX38" fmla="*/ 51254 w 658315"/>
                  <a:gd name="connsiteY38" fmla="*/ 317368 h 552817"/>
                  <a:gd name="connsiteX39" fmla="*/ 40368 w 658315"/>
                  <a:gd name="connsiteY39" fmla="*/ 306482 h 552817"/>
                  <a:gd name="connsiteX40" fmla="*/ 26761 w 658315"/>
                  <a:gd name="connsiteY40" fmla="*/ 295596 h 552817"/>
                  <a:gd name="connsiteX41" fmla="*/ 2268 w 658315"/>
                  <a:gd name="connsiteY41" fmla="*/ 298318 h 552817"/>
                  <a:gd name="connsiteX42" fmla="*/ 4989 w 658315"/>
                  <a:gd name="connsiteY42" fmla="*/ 333696 h 552817"/>
                  <a:gd name="connsiteX43" fmla="*/ 18597 w 658315"/>
                  <a:gd name="connsiteY43" fmla="*/ 363632 h 552817"/>
                  <a:gd name="connsiteX44" fmla="*/ 21318 w 658315"/>
                  <a:gd name="connsiteY44" fmla="*/ 382682 h 552817"/>
                  <a:gd name="connsiteX45" fmla="*/ 24039 w 658315"/>
                  <a:gd name="connsiteY45" fmla="*/ 390846 h 552817"/>
                  <a:gd name="connsiteX46" fmla="*/ 26761 w 658315"/>
                  <a:gd name="connsiteY46" fmla="*/ 423504 h 552817"/>
                  <a:gd name="connsiteX47" fmla="*/ 34925 w 658315"/>
                  <a:gd name="connsiteY47" fmla="*/ 461604 h 552817"/>
                  <a:gd name="connsiteX48" fmla="*/ 40368 w 658315"/>
                  <a:gd name="connsiteY48" fmla="*/ 477932 h 552817"/>
                  <a:gd name="connsiteX49" fmla="*/ 45811 w 658315"/>
                  <a:gd name="connsiteY49" fmla="*/ 488818 h 552817"/>
                  <a:gd name="connsiteX50" fmla="*/ 48532 w 658315"/>
                  <a:gd name="connsiteY50" fmla="*/ 499704 h 552817"/>
                  <a:gd name="connsiteX51" fmla="*/ 75747 w 658315"/>
                  <a:gd name="connsiteY51" fmla="*/ 521475 h 552817"/>
                  <a:gd name="connsiteX52" fmla="*/ 94797 w 658315"/>
                  <a:gd name="connsiteY52" fmla="*/ 532361 h 552817"/>
                  <a:gd name="connsiteX53" fmla="*/ 111125 w 658315"/>
                  <a:gd name="connsiteY53" fmla="*/ 537804 h 552817"/>
                  <a:gd name="connsiteX54" fmla="*/ 119289 w 658315"/>
                  <a:gd name="connsiteY54" fmla="*/ 540525 h 552817"/>
                  <a:gd name="connsiteX55" fmla="*/ 130175 w 658315"/>
                  <a:gd name="connsiteY55" fmla="*/ 543246 h 552817"/>
                  <a:gd name="connsiteX56" fmla="*/ 179161 w 658315"/>
                  <a:gd name="connsiteY56" fmla="*/ 545968 h 552817"/>
                  <a:gd name="connsiteX57" fmla="*/ 415925 w 658315"/>
                  <a:gd name="connsiteY57" fmla="*/ 545968 h 552817"/>
                  <a:gd name="connsiteX58" fmla="*/ 429532 w 658315"/>
                  <a:gd name="connsiteY58" fmla="*/ 540525 h 552817"/>
                  <a:gd name="connsiteX59" fmla="*/ 448582 w 658315"/>
                  <a:gd name="connsiteY59" fmla="*/ 532361 h 552817"/>
                  <a:gd name="connsiteX60" fmla="*/ 456747 w 658315"/>
                  <a:gd name="connsiteY60" fmla="*/ 526918 h 552817"/>
                  <a:gd name="connsiteX61" fmla="*/ 478518 w 658315"/>
                  <a:gd name="connsiteY61" fmla="*/ 516032 h 552817"/>
                  <a:gd name="connsiteX62" fmla="*/ 486682 w 658315"/>
                  <a:gd name="connsiteY62" fmla="*/ 510589 h 552817"/>
                  <a:gd name="connsiteX63" fmla="*/ 513897 w 658315"/>
                  <a:gd name="connsiteY63" fmla="*/ 505146 h 552817"/>
                  <a:gd name="connsiteX64" fmla="*/ 557439 w 658315"/>
                  <a:gd name="connsiteY64" fmla="*/ 496982 h 552817"/>
                  <a:gd name="connsiteX65" fmla="*/ 565604 w 658315"/>
                  <a:gd name="connsiteY65" fmla="*/ 494261 h 552817"/>
                  <a:gd name="connsiteX66" fmla="*/ 584654 w 658315"/>
                  <a:gd name="connsiteY66" fmla="*/ 480654 h 552817"/>
                  <a:gd name="connsiteX67" fmla="*/ 595539 w 658315"/>
                  <a:gd name="connsiteY67" fmla="*/ 475211 h 552817"/>
                  <a:gd name="connsiteX68" fmla="*/ 603704 w 658315"/>
                  <a:gd name="connsiteY68" fmla="*/ 467046 h 552817"/>
                  <a:gd name="connsiteX69" fmla="*/ 611868 w 658315"/>
                  <a:gd name="connsiteY69" fmla="*/ 461604 h 552817"/>
                  <a:gd name="connsiteX70" fmla="*/ 614589 w 658315"/>
                  <a:gd name="connsiteY70" fmla="*/ 453439 h 552817"/>
                  <a:gd name="connsiteX71" fmla="*/ 617311 w 658315"/>
                  <a:gd name="connsiteY71" fmla="*/ 442554 h 552817"/>
                  <a:gd name="connsiteX72" fmla="*/ 625475 w 658315"/>
                  <a:gd name="connsiteY72" fmla="*/ 437111 h 552817"/>
                  <a:gd name="connsiteX73" fmla="*/ 630918 w 658315"/>
                  <a:gd name="connsiteY73" fmla="*/ 379961 h 552817"/>
                  <a:gd name="connsiteX74" fmla="*/ 633639 w 658315"/>
                  <a:gd name="connsiteY74" fmla="*/ 369075 h 552817"/>
                  <a:gd name="connsiteX75" fmla="*/ 639082 w 658315"/>
                  <a:gd name="connsiteY75" fmla="*/ 360911 h 552817"/>
                  <a:gd name="connsiteX76" fmla="*/ 655411 w 658315"/>
                  <a:gd name="connsiteY76" fmla="*/ 344582 h 552817"/>
                  <a:gd name="connsiteX0" fmla="*/ 655411 w 658315"/>
                  <a:gd name="connsiteY0" fmla="*/ 341809 h 550044"/>
                  <a:gd name="connsiteX1" fmla="*/ 655411 w 658315"/>
                  <a:gd name="connsiteY1" fmla="*/ 306431 h 550044"/>
                  <a:gd name="connsiteX2" fmla="*/ 649968 w 658315"/>
                  <a:gd name="connsiteY2" fmla="*/ 298266 h 550044"/>
                  <a:gd name="connsiteX3" fmla="*/ 625475 w 658315"/>
                  <a:gd name="connsiteY3" fmla="*/ 276495 h 550044"/>
                  <a:gd name="connsiteX4" fmla="*/ 614589 w 658315"/>
                  <a:gd name="connsiteY4" fmla="*/ 273773 h 550044"/>
                  <a:gd name="connsiteX5" fmla="*/ 595539 w 658315"/>
                  <a:gd name="connsiteY5" fmla="*/ 268331 h 550044"/>
                  <a:gd name="connsiteX6" fmla="*/ 579211 w 658315"/>
                  <a:gd name="connsiteY6" fmla="*/ 265609 h 550044"/>
                  <a:gd name="connsiteX7" fmla="*/ 568325 w 658315"/>
                  <a:gd name="connsiteY7" fmla="*/ 262888 h 550044"/>
                  <a:gd name="connsiteX8" fmla="*/ 467632 w 658315"/>
                  <a:gd name="connsiteY8" fmla="*/ 260166 h 550044"/>
                  <a:gd name="connsiteX9" fmla="*/ 459468 w 658315"/>
                  <a:gd name="connsiteY9" fmla="*/ 254723 h 550044"/>
                  <a:gd name="connsiteX10" fmla="*/ 443139 w 658315"/>
                  <a:gd name="connsiteY10" fmla="*/ 241116 h 550044"/>
                  <a:gd name="connsiteX11" fmla="*/ 434975 w 658315"/>
                  <a:gd name="connsiteY11" fmla="*/ 238395 h 550044"/>
                  <a:gd name="connsiteX12" fmla="*/ 598260 w 658315"/>
                  <a:gd name="connsiteY12" fmla="*/ 189409 h 550044"/>
                  <a:gd name="connsiteX13" fmla="*/ 562882 w 658315"/>
                  <a:gd name="connsiteY13" fmla="*/ 9795 h 550044"/>
                  <a:gd name="connsiteX14" fmla="*/ 413203 w 658315"/>
                  <a:gd name="connsiteY14" fmla="*/ 42453 h 550044"/>
                  <a:gd name="connsiteX15" fmla="*/ 380547 w 658315"/>
                  <a:gd name="connsiteY15" fmla="*/ 200295 h 550044"/>
                  <a:gd name="connsiteX16" fmla="*/ 372382 w 658315"/>
                  <a:gd name="connsiteY16" fmla="*/ 194852 h 550044"/>
                  <a:gd name="connsiteX17" fmla="*/ 331561 w 658315"/>
                  <a:gd name="connsiteY17" fmla="*/ 189409 h 550044"/>
                  <a:gd name="connsiteX18" fmla="*/ 317954 w 658315"/>
                  <a:gd name="connsiteY18" fmla="*/ 175802 h 550044"/>
                  <a:gd name="connsiteX19" fmla="*/ 301625 w 658315"/>
                  <a:gd name="connsiteY19" fmla="*/ 167638 h 550044"/>
                  <a:gd name="connsiteX20" fmla="*/ 271689 w 658315"/>
                  <a:gd name="connsiteY20" fmla="*/ 159473 h 550044"/>
                  <a:gd name="connsiteX21" fmla="*/ 263525 w 658315"/>
                  <a:gd name="connsiteY21" fmla="*/ 154031 h 550044"/>
                  <a:gd name="connsiteX22" fmla="*/ 228147 w 658315"/>
                  <a:gd name="connsiteY22" fmla="*/ 145866 h 550044"/>
                  <a:gd name="connsiteX23" fmla="*/ 200932 w 658315"/>
                  <a:gd name="connsiteY23" fmla="*/ 148588 h 550044"/>
                  <a:gd name="connsiteX24" fmla="*/ 198211 w 658315"/>
                  <a:gd name="connsiteY24" fmla="*/ 156752 h 550044"/>
                  <a:gd name="connsiteX25" fmla="*/ 187325 w 658315"/>
                  <a:gd name="connsiteY25" fmla="*/ 178523 h 550044"/>
                  <a:gd name="connsiteX26" fmla="*/ 198211 w 658315"/>
                  <a:gd name="connsiteY26" fmla="*/ 205738 h 550044"/>
                  <a:gd name="connsiteX27" fmla="*/ 209097 w 658315"/>
                  <a:gd name="connsiteY27" fmla="*/ 222066 h 550044"/>
                  <a:gd name="connsiteX28" fmla="*/ 214539 w 658315"/>
                  <a:gd name="connsiteY28" fmla="*/ 230231 h 550044"/>
                  <a:gd name="connsiteX29" fmla="*/ 219982 w 658315"/>
                  <a:gd name="connsiteY29" fmla="*/ 238395 h 550044"/>
                  <a:gd name="connsiteX30" fmla="*/ 219982 w 658315"/>
                  <a:gd name="connsiteY30" fmla="*/ 303709 h 550044"/>
                  <a:gd name="connsiteX31" fmla="*/ 203654 w 658315"/>
                  <a:gd name="connsiteY31" fmla="*/ 317316 h 550044"/>
                  <a:gd name="connsiteX32" fmla="*/ 200932 w 658315"/>
                  <a:gd name="connsiteY32" fmla="*/ 341809 h 550044"/>
                  <a:gd name="connsiteX33" fmla="*/ 170997 w 658315"/>
                  <a:gd name="connsiteY33" fmla="*/ 344531 h 550044"/>
                  <a:gd name="connsiteX34" fmla="*/ 130175 w 658315"/>
                  <a:gd name="connsiteY34" fmla="*/ 347252 h 550044"/>
                  <a:gd name="connsiteX35" fmla="*/ 122011 w 658315"/>
                  <a:gd name="connsiteY35" fmla="*/ 349973 h 550044"/>
                  <a:gd name="connsiteX36" fmla="*/ 78468 w 658315"/>
                  <a:gd name="connsiteY36" fmla="*/ 347252 h 550044"/>
                  <a:gd name="connsiteX37" fmla="*/ 62139 w 658315"/>
                  <a:gd name="connsiteY37" fmla="*/ 333645 h 550044"/>
                  <a:gd name="connsiteX38" fmla="*/ 51254 w 658315"/>
                  <a:gd name="connsiteY38" fmla="*/ 314595 h 550044"/>
                  <a:gd name="connsiteX39" fmla="*/ 40368 w 658315"/>
                  <a:gd name="connsiteY39" fmla="*/ 303709 h 550044"/>
                  <a:gd name="connsiteX40" fmla="*/ 26761 w 658315"/>
                  <a:gd name="connsiteY40" fmla="*/ 292823 h 550044"/>
                  <a:gd name="connsiteX41" fmla="*/ 2268 w 658315"/>
                  <a:gd name="connsiteY41" fmla="*/ 295545 h 550044"/>
                  <a:gd name="connsiteX42" fmla="*/ 4989 w 658315"/>
                  <a:gd name="connsiteY42" fmla="*/ 330923 h 550044"/>
                  <a:gd name="connsiteX43" fmla="*/ 18597 w 658315"/>
                  <a:gd name="connsiteY43" fmla="*/ 360859 h 550044"/>
                  <a:gd name="connsiteX44" fmla="*/ 21318 w 658315"/>
                  <a:gd name="connsiteY44" fmla="*/ 379909 h 550044"/>
                  <a:gd name="connsiteX45" fmla="*/ 24039 w 658315"/>
                  <a:gd name="connsiteY45" fmla="*/ 388073 h 550044"/>
                  <a:gd name="connsiteX46" fmla="*/ 26761 w 658315"/>
                  <a:gd name="connsiteY46" fmla="*/ 420731 h 550044"/>
                  <a:gd name="connsiteX47" fmla="*/ 34925 w 658315"/>
                  <a:gd name="connsiteY47" fmla="*/ 458831 h 550044"/>
                  <a:gd name="connsiteX48" fmla="*/ 40368 w 658315"/>
                  <a:gd name="connsiteY48" fmla="*/ 475159 h 550044"/>
                  <a:gd name="connsiteX49" fmla="*/ 45811 w 658315"/>
                  <a:gd name="connsiteY49" fmla="*/ 486045 h 550044"/>
                  <a:gd name="connsiteX50" fmla="*/ 48532 w 658315"/>
                  <a:gd name="connsiteY50" fmla="*/ 496931 h 550044"/>
                  <a:gd name="connsiteX51" fmla="*/ 75747 w 658315"/>
                  <a:gd name="connsiteY51" fmla="*/ 518702 h 550044"/>
                  <a:gd name="connsiteX52" fmla="*/ 94797 w 658315"/>
                  <a:gd name="connsiteY52" fmla="*/ 529588 h 550044"/>
                  <a:gd name="connsiteX53" fmla="*/ 111125 w 658315"/>
                  <a:gd name="connsiteY53" fmla="*/ 535031 h 550044"/>
                  <a:gd name="connsiteX54" fmla="*/ 119289 w 658315"/>
                  <a:gd name="connsiteY54" fmla="*/ 537752 h 550044"/>
                  <a:gd name="connsiteX55" fmla="*/ 130175 w 658315"/>
                  <a:gd name="connsiteY55" fmla="*/ 540473 h 550044"/>
                  <a:gd name="connsiteX56" fmla="*/ 179161 w 658315"/>
                  <a:gd name="connsiteY56" fmla="*/ 543195 h 550044"/>
                  <a:gd name="connsiteX57" fmla="*/ 415925 w 658315"/>
                  <a:gd name="connsiteY57" fmla="*/ 543195 h 550044"/>
                  <a:gd name="connsiteX58" fmla="*/ 429532 w 658315"/>
                  <a:gd name="connsiteY58" fmla="*/ 537752 h 550044"/>
                  <a:gd name="connsiteX59" fmla="*/ 448582 w 658315"/>
                  <a:gd name="connsiteY59" fmla="*/ 529588 h 550044"/>
                  <a:gd name="connsiteX60" fmla="*/ 456747 w 658315"/>
                  <a:gd name="connsiteY60" fmla="*/ 524145 h 550044"/>
                  <a:gd name="connsiteX61" fmla="*/ 478518 w 658315"/>
                  <a:gd name="connsiteY61" fmla="*/ 513259 h 550044"/>
                  <a:gd name="connsiteX62" fmla="*/ 486682 w 658315"/>
                  <a:gd name="connsiteY62" fmla="*/ 507816 h 550044"/>
                  <a:gd name="connsiteX63" fmla="*/ 513897 w 658315"/>
                  <a:gd name="connsiteY63" fmla="*/ 502373 h 550044"/>
                  <a:gd name="connsiteX64" fmla="*/ 557439 w 658315"/>
                  <a:gd name="connsiteY64" fmla="*/ 494209 h 550044"/>
                  <a:gd name="connsiteX65" fmla="*/ 565604 w 658315"/>
                  <a:gd name="connsiteY65" fmla="*/ 491488 h 550044"/>
                  <a:gd name="connsiteX66" fmla="*/ 584654 w 658315"/>
                  <a:gd name="connsiteY66" fmla="*/ 477881 h 550044"/>
                  <a:gd name="connsiteX67" fmla="*/ 595539 w 658315"/>
                  <a:gd name="connsiteY67" fmla="*/ 472438 h 550044"/>
                  <a:gd name="connsiteX68" fmla="*/ 603704 w 658315"/>
                  <a:gd name="connsiteY68" fmla="*/ 464273 h 550044"/>
                  <a:gd name="connsiteX69" fmla="*/ 611868 w 658315"/>
                  <a:gd name="connsiteY69" fmla="*/ 458831 h 550044"/>
                  <a:gd name="connsiteX70" fmla="*/ 614589 w 658315"/>
                  <a:gd name="connsiteY70" fmla="*/ 450666 h 550044"/>
                  <a:gd name="connsiteX71" fmla="*/ 617311 w 658315"/>
                  <a:gd name="connsiteY71" fmla="*/ 439781 h 550044"/>
                  <a:gd name="connsiteX72" fmla="*/ 625475 w 658315"/>
                  <a:gd name="connsiteY72" fmla="*/ 434338 h 550044"/>
                  <a:gd name="connsiteX73" fmla="*/ 630918 w 658315"/>
                  <a:gd name="connsiteY73" fmla="*/ 377188 h 550044"/>
                  <a:gd name="connsiteX74" fmla="*/ 633639 w 658315"/>
                  <a:gd name="connsiteY74" fmla="*/ 366302 h 550044"/>
                  <a:gd name="connsiteX75" fmla="*/ 639082 w 658315"/>
                  <a:gd name="connsiteY75" fmla="*/ 358138 h 550044"/>
                  <a:gd name="connsiteX76" fmla="*/ 655411 w 658315"/>
                  <a:gd name="connsiteY76" fmla="*/ 341809 h 5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58315" h="550044">
                    <a:moveTo>
                      <a:pt x="655411" y="341809"/>
                    </a:moveTo>
                    <a:cubicBezTo>
                      <a:pt x="658133" y="333191"/>
                      <a:pt x="660288" y="322688"/>
                      <a:pt x="655411" y="306431"/>
                    </a:cubicBezTo>
                    <a:cubicBezTo>
                      <a:pt x="654471" y="303298"/>
                      <a:pt x="652141" y="300711"/>
                      <a:pt x="649968" y="298266"/>
                    </a:cubicBezTo>
                    <a:cubicBezTo>
                      <a:pt x="646396" y="294248"/>
                      <a:pt x="633640" y="279995"/>
                      <a:pt x="625475" y="276495"/>
                    </a:cubicBezTo>
                    <a:cubicBezTo>
                      <a:pt x="622037" y="275021"/>
                      <a:pt x="618185" y="274801"/>
                      <a:pt x="614589" y="273773"/>
                    </a:cubicBezTo>
                    <a:cubicBezTo>
                      <a:pt x="602485" y="270315"/>
                      <a:pt x="609719" y="271167"/>
                      <a:pt x="595539" y="268331"/>
                    </a:cubicBezTo>
                    <a:cubicBezTo>
                      <a:pt x="590128" y="267249"/>
                      <a:pt x="584622" y="266691"/>
                      <a:pt x="579211" y="265609"/>
                    </a:cubicBezTo>
                    <a:cubicBezTo>
                      <a:pt x="575543" y="264875"/>
                      <a:pt x="572061" y="263070"/>
                      <a:pt x="568325" y="262888"/>
                    </a:cubicBezTo>
                    <a:cubicBezTo>
                      <a:pt x="534788" y="261252"/>
                      <a:pt x="501196" y="261073"/>
                      <a:pt x="467632" y="260166"/>
                    </a:cubicBezTo>
                    <a:cubicBezTo>
                      <a:pt x="464911" y="258352"/>
                      <a:pt x="461981" y="256817"/>
                      <a:pt x="459468" y="254723"/>
                    </a:cubicBezTo>
                    <a:cubicBezTo>
                      <a:pt x="450440" y="247199"/>
                      <a:pt x="453275" y="246184"/>
                      <a:pt x="443139" y="241116"/>
                    </a:cubicBezTo>
                    <a:cubicBezTo>
                      <a:pt x="440573" y="239833"/>
                      <a:pt x="409122" y="247013"/>
                      <a:pt x="434975" y="238395"/>
                    </a:cubicBezTo>
                    <a:cubicBezTo>
                      <a:pt x="460828" y="229777"/>
                      <a:pt x="606459" y="194875"/>
                      <a:pt x="598260" y="189409"/>
                    </a:cubicBezTo>
                    <a:cubicBezTo>
                      <a:pt x="596446" y="186688"/>
                      <a:pt x="593725" y="34288"/>
                      <a:pt x="562882" y="9795"/>
                    </a:cubicBezTo>
                    <a:cubicBezTo>
                      <a:pt x="532039" y="-14698"/>
                      <a:pt x="443592" y="10703"/>
                      <a:pt x="413203" y="42453"/>
                    </a:cubicBezTo>
                    <a:cubicBezTo>
                      <a:pt x="382814" y="74203"/>
                      <a:pt x="387351" y="174895"/>
                      <a:pt x="380547" y="200295"/>
                    </a:cubicBezTo>
                    <a:cubicBezTo>
                      <a:pt x="373744" y="225695"/>
                      <a:pt x="375445" y="196000"/>
                      <a:pt x="372382" y="194852"/>
                    </a:cubicBezTo>
                    <a:cubicBezTo>
                      <a:pt x="364186" y="191779"/>
                      <a:pt x="335093" y="189762"/>
                      <a:pt x="331561" y="189409"/>
                    </a:cubicBezTo>
                    <a:cubicBezTo>
                      <a:pt x="309788" y="183967"/>
                      <a:pt x="328840" y="192131"/>
                      <a:pt x="317954" y="175802"/>
                    </a:cubicBezTo>
                    <a:cubicBezTo>
                      <a:pt x="314467" y="170572"/>
                      <a:pt x="306697" y="169811"/>
                      <a:pt x="301625" y="167638"/>
                    </a:cubicBezTo>
                    <a:cubicBezTo>
                      <a:pt x="280844" y="158732"/>
                      <a:pt x="301328" y="163708"/>
                      <a:pt x="271689" y="159473"/>
                    </a:cubicBezTo>
                    <a:cubicBezTo>
                      <a:pt x="268968" y="157659"/>
                      <a:pt x="266514" y="155359"/>
                      <a:pt x="263525" y="154031"/>
                    </a:cubicBezTo>
                    <a:cubicBezTo>
                      <a:pt x="249368" y="147739"/>
                      <a:pt x="243645" y="148081"/>
                      <a:pt x="228147" y="145866"/>
                    </a:cubicBezTo>
                    <a:cubicBezTo>
                      <a:pt x="219075" y="146773"/>
                      <a:pt x="209500" y="145472"/>
                      <a:pt x="200932" y="148588"/>
                    </a:cubicBezTo>
                    <a:cubicBezTo>
                      <a:pt x="198236" y="149568"/>
                      <a:pt x="199218" y="154066"/>
                      <a:pt x="198211" y="156752"/>
                    </a:cubicBezTo>
                    <a:cubicBezTo>
                      <a:pt x="192505" y="171968"/>
                      <a:pt x="194841" y="167250"/>
                      <a:pt x="187325" y="178523"/>
                    </a:cubicBezTo>
                    <a:cubicBezTo>
                      <a:pt x="191219" y="190205"/>
                      <a:pt x="192205" y="195728"/>
                      <a:pt x="198211" y="205738"/>
                    </a:cubicBezTo>
                    <a:cubicBezTo>
                      <a:pt x="201577" y="211347"/>
                      <a:pt x="205469" y="216623"/>
                      <a:pt x="209097" y="222066"/>
                    </a:cubicBezTo>
                    <a:lnTo>
                      <a:pt x="214539" y="230231"/>
                    </a:lnTo>
                    <a:lnTo>
                      <a:pt x="219982" y="238395"/>
                    </a:lnTo>
                    <a:cubicBezTo>
                      <a:pt x="222001" y="260599"/>
                      <a:pt x="225567" y="281371"/>
                      <a:pt x="219982" y="303709"/>
                    </a:cubicBezTo>
                    <a:cubicBezTo>
                      <a:pt x="218934" y="307899"/>
                      <a:pt x="207007" y="315081"/>
                      <a:pt x="203654" y="317316"/>
                    </a:cubicBezTo>
                    <a:cubicBezTo>
                      <a:pt x="202747" y="325480"/>
                      <a:pt x="203739" y="334089"/>
                      <a:pt x="200932" y="341809"/>
                    </a:cubicBezTo>
                    <a:cubicBezTo>
                      <a:pt x="197008" y="352599"/>
                      <a:pt x="172926" y="344772"/>
                      <a:pt x="170997" y="344531"/>
                    </a:cubicBezTo>
                    <a:cubicBezTo>
                      <a:pt x="157390" y="345438"/>
                      <a:pt x="143729" y="345746"/>
                      <a:pt x="130175" y="347252"/>
                    </a:cubicBezTo>
                    <a:cubicBezTo>
                      <a:pt x="127324" y="347569"/>
                      <a:pt x="124880" y="349973"/>
                      <a:pt x="122011" y="349973"/>
                    </a:cubicBezTo>
                    <a:cubicBezTo>
                      <a:pt x="107468" y="349973"/>
                      <a:pt x="92982" y="348159"/>
                      <a:pt x="78468" y="347252"/>
                    </a:cubicBezTo>
                    <a:cubicBezTo>
                      <a:pt x="70443" y="341901"/>
                      <a:pt x="68685" y="341500"/>
                      <a:pt x="62139" y="333645"/>
                    </a:cubicBezTo>
                    <a:cubicBezTo>
                      <a:pt x="43934" y="311800"/>
                      <a:pt x="71200" y="341190"/>
                      <a:pt x="51254" y="314595"/>
                    </a:cubicBezTo>
                    <a:cubicBezTo>
                      <a:pt x="48175" y="310490"/>
                      <a:pt x="43708" y="307605"/>
                      <a:pt x="40368" y="303709"/>
                    </a:cubicBezTo>
                    <a:cubicBezTo>
                      <a:pt x="30520" y="292220"/>
                      <a:pt x="40495" y="297402"/>
                      <a:pt x="26761" y="292823"/>
                    </a:cubicBezTo>
                    <a:cubicBezTo>
                      <a:pt x="18597" y="293730"/>
                      <a:pt x="6344" y="288413"/>
                      <a:pt x="2268" y="295545"/>
                    </a:cubicBezTo>
                    <a:cubicBezTo>
                      <a:pt x="-3600" y="305814"/>
                      <a:pt x="3607" y="319177"/>
                      <a:pt x="4989" y="330923"/>
                    </a:cubicBezTo>
                    <a:cubicBezTo>
                      <a:pt x="6371" y="342666"/>
                      <a:pt x="12263" y="351359"/>
                      <a:pt x="18597" y="360859"/>
                    </a:cubicBezTo>
                    <a:cubicBezTo>
                      <a:pt x="19504" y="367209"/>
                      <a:pt x="20060" y="373619"/>
                      <a:pt x="21318" y="379909"/>
                    </a:cubicBezTo>
                    <a:cubicBezTo>
                      <a:pt x="21880" y="382722"/>
                      <a:pt x="23660" y="385230"/>
                      <a:pt x="24039" y="388073"/>
                    </a:cubicBezTo>
                    <a:cubicBezTo>
                      <a:pt x="25483" y="398901"/>
                      <a:pt x="25555" y="409874"/>
                      <a:pt x="26761" y="420731"/>
                    </a:cubicBezTo>
                    <a:cubicBezTo>
                      <a:pt x="27903" y="431010"/>
                      <a:pt x="31951" y="449911"/>
                      <a:pt x="34925" y="458831"/>
                    </a:cubicBezTo>
                    <a:cubicBezTo>
                      <a:pt x="36739" y="464274"/>
                      <a:pt x="37802" y="470028"/>
                      <a:pt x="40368" y="475159"/>
                    </a:cubicBezTo>
                    <a:lnTo>
                      <a:pt x="45811" y="486045"/>
                    </a:lnTo>
                    <a:cubicBezTo>
                      <a:pt x="46718" y="489674"/>
                      <a:pt x="46387" y="493867"/>
                      <a:pt x="48532" y="496931"/>
                    </a:cubicBezTo>
                    <a:cubicBezTo>
                      <a:pt x="58868" y="511697"/>
                      <a:pt x="62647" y="512152"/>
                      <a:pt x="75747" y="518702"/>
                    </a:cubicBezTo>
                    <a:cubicBezTo>
                      <a:pt x="84459" y="531772"/>
                      <a:pt x="76986" y="524730"/>
                      <a:pt x="94797" y="529588"/>
                    </a:cubicBezTo>
                    <a:cubicBezTo>
                      <a:pt x="100332" y="531098"/>
                      <a:pt x="105682" y="533217"/>
                      <a:pt x="111125" y="535031"/>
                    </a:cubicBezTo>
                    <a:cubicBezTo>
                      <a:pt x="113846" y="535938"/>
                      <a:pt x="116506" y="537056"/>
                      <a:pt x="119289" y="537752"/>
                    </a:cubicBezTo>
                    <a:cubicBezTo>
                      <a:pt x="122918" y="538659"/>
                      <a:pt x="126450" y="540134"/>
                      <a:pt x="130175" y="540473"/>
                    </a:cubicBezTo>
                    <a:cubicBezTo>
                      <a:pt x="146462" y="541954"/>
                      <a:pt x="162832" y="542288"/>
                      <a:pt x="179161" y="543195"/>
                    </a:cubicBezTo>
                    <a:cubicBezTo>
                      <a:pt x="268794" y="554398"/>
                      <a:pt x="225516" y="549995"/>
                      <a:pt x="415925" y="543195"/>
                    </a:cubicBezTo>
                    <a:cubicBezTo>
                      <a:pt x="420807" y="543021"/>
                      <a:pt x="425068" y="539736"/>
                      <a:pt x="429532" y="537752"/>
                    </a:cubicBezTo>
                    <a:cubicBezTo>
                      <a:pt x="449705" y="528786"/>
                      <a:pt x="431817" y="535176"/>
                      <a:pt x="448582" y="529588"/>
                    </a:cubicBezTo>
                    <a:cubicBezTo>
                      <a:pt x="451304" y="527774"/>
                      <a:pt x="453875" y="525711"/>
                      <a:pt x="456747" y="524145"/>
                    </a:cubicBezTo>
                    <a:cubicBezTo>
                      <a:pt x="463870" y="520260"/>
                      <a:pt x="471767" y="517760"/>
                      <a:pt x="478518" y="513259"/>
                    </a:cubicBezTo>
                    <a:cubicBezTo>
                      <a:pt x="481239" y="511445"/>
                      <a:pt x="483556" y="508778"/>
                      <a:pt x="486682" y="507816"/>
                    </a:cubicBezTo>
                    <a:cubicBezTo>
                      <a:pt x="495524" y="505095"/>
                      <a:pt x="504844" y="504279"/>
                      <a:pt x="513897" y="502373"/>
                    </a:cubicBezTo>
                    <a:cubicBezTo>
                      <a:pt x="549963" y="494781"/>
                      <a:pt x="526035" y="498696"/>
                      <a:pt x="557439" y="494209"/>
                    </a:cubicBezTo>
                    <a:cubicBezTo>
                      <a:pt x="560161" y="493302"/>
                      <a:pt x="563038" y="492771"/>
                      <a:pt x="565604" y="491488"/>
                    </a:cubicBezTo>
                    <a:cubicBezTo>
                      <a:pt x="571352" y="488614"/>
                      <a:pt x="579735" y="480955"/>
                      <a:pt x="584654" y="477881"/>
                    </a:cubicBezTo>
                    <a:cubicBezTo>
                      <a:pt x="588094" y="475731"/>
                      <a:pt x="592238" y="474796"/>
                      <a:pt x="595539" y="472438"/>
                    </a:cubicBezTo>
                    <a:cubicBezTo>
                      <a:pt x="598671" y="470201"/>
                      <a:pt x="600747" y="466737"/>
                      <a:pt x="603704" y="464273"/>
                    </a:cubicBezTo>
                    <a:cubicBezTo>
                      <a:pt x="606217" y="462179"/>
                      <a:pt x="609147" y="460645"/>
                      <a:pt x="611868" y="458831"/>
                    </a:cubicBezTo>
                    <a:cubicBezTo>
                      <a:pt x="612775" y="456109"/>
                      <a:pt x="613801" y="453424"/>
                      <a:pt x="614589" y="450666"/>
                    </a:cubicBezTo>
                    <a:cubicBezTo>
                      <a:pt x="615616" y="447070"/>
                      <a:pt x="615236" y="442893"/>
                      <a:pt x="617311" y="439781"/>
                    </a:cubicBezTo>
                    <a:cubicBezTo>
                      <a:pt x="619125" y="437060"/>
                      <a:pt x="622754" y="436152"/>
                      <a:pt x="625475" y="434338"/>
                    </a:cubicBezTo>
                    <a:cubicBezTo>
                      <a:pt x="629909" y="354548"/>
                      <a:pt x="622754" y="405768"/>
                      <a:pt x="630918" y="377188"/>
                    </a:cubicBezTo>
                    <a:cubicBezTo>
                      <a:pt x="631945" y="373592"/>
                      <a:pt x="632166" y="369740"/>
                      <a:pt x="633639" y="366302"/>
                    </a:cubicBezTo>
                    <a:cubicBezTo>
                      <a:pt x="634927" y="363296"/>
                      <a:pt x="636909" y="360583"/>
                      <a:pt x="639082" y="358138"/>
                    </a:cubicBezTo>
                    <a:cubicBezTo>
                      <a:pt x="644196" y="352385"/>
                      <a:pt x="652689" y="350427"/>
                      <a:pt x="655411" y="34180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3" name="Freeform 52"/>
              <p:cNvSpPr/>
              <p:nvPr/>
            </p:nvSpPr>
            <p:spPr>
              <a:xfrm>
                <a:off x="279315" y="1191986"/>
                <a:ext cx="196935" cy="367393"/>
              </a:xfrm>
              <a:custGeom>
                <a:avLst/>
                <a:gdLst>
                  <a:gd name="connsiteX0" fmla="*/ 992 w 196935"/>
                  <a:gd name="connsiteY0" fmla="*/ 40821 h 367393"/>
                  <a:gd name="connsiteX1" fmla="*/ 3714 w 196935"/>
                  <a:gd name="connsiteY1" fmla="*/ 122464 h 367393"/>
                  <a:gd name="connsiteX2" fmla="*/ 6435 w 196935"/>
                  <a:gd name="connsiteY2" fmla="*/ 138793 h 367393"/>
                  <a:gd name="connsiteX3" fmla="*/ 11878 w 196935"/>
                  <a:gd name="connsiteY3" fmla="*/ 149678 h 367393"/>
                  <a:gd name="connsiteX4" fmla="*/ 14599 w 196935"/>
                  <a:gd name="connsiteY4" fmla="*/ 163285 h 367393"/>
                  <a:gd name="connsiteX5" fmla="*/ 20042 w 196935"/>
                  <a:gd name="connsiteY5" fmla="*/ 209550 h 367393"/>
                  <a:gd name="connsiteX6" fmla="*/ 25485 w 196935"/>
                  <a:gd name="connsiteY6" fmla="*/ 220435 h 367393"/>
                  <a:gd name="connsiteX7" fmla="*/ 39092 w 196935"/>
                  <a:gd name="connsiteY7" fmla="*/ 244928 h 367393"/>
                  <a:gd name="connsiteX8" fmla="*/ 52699 w 196935"/>
                  <a:gd name="connsiteY8" fmla="*/ 266700 h 367393"/>
                  <a:gd name="connsiteX9" fmla="*/ 66306 w 196935"/>
                  <a:gd name="connsiteY9" fmla="*/ 283028 h 367393"/>
                  <a:gd name="connsiteX10" fmla="*/ 77192 w 196935"/>
                  <a:gd name="connsiteY10" fmla="*/ 304800 h 367393"/>
                  <a:gd name="connsiteX11" fmla="*/ 96242 w 196935"/>
                  <a:gd name="connsiteY11" fmla="*/ 326571 h 367393"/>
                  <a:gd name="connsiteX12" fmla="*/ 107128 w 196935"/>
                  <a:gd name="connsiteY12" fmla="*/ 342900 h 367393"/>
                  <a:gd name="connsiteX13" fmla="*/ 137064 w 196935"/>
                  <a:gd name="connsiteY13" fmla="*/ 367393 h 367393"/>
                  <a:gd name="connsiteX14" fmla="*/ 183328 w 196935"/>
                  <a:gd name="connsiteY14" fmla="*/ 364671 h 367393"/>
                  <a:gd name="connsiteX15" fmla="*/ 188771 w 196935"/>
                  <a:gd name="connsiteY15" fmla="*/ 353785 h 367393"/>
                  <a:gd name="connsiteX16" fmla="*/ 196935 w 196935"/>
                  <a:gd name="connsiteY16" fmla="*/ 332014 h 367393"/>
                  <a:gd name="connsiteX17" fmla="*/ 194214 w 196935"/>
                  <a:gd name="connsiteY17" fmla="*/ 277585 h 367393"/>
                  <a:gd name="connsiteX18" fmla="*/ 188771 w 196935"/>
                  <a:gd name="connsiteY18" fmla="*/ 261257 h 367393"/>
                  <a:gd name="connsiteX19" fmla="*/ 183328 w 196935"/>
                  <a:gd name="connsiteY19" fmla="*/ 247650 h 367393"/>
                  <a:gd name="connsiteX20" fmla="*/ 169721 w 196935"/>
                  <a:gd name="connsiteY20" fmla="*/ 231321 h 367393"/>
                  <a:gd name="connsiteX21" fmla="*/ 161556 w 196935"/>
                  <a:gd name="connsiteY21" fmla="*/ 68035 h 367393"/>
                  <a:gd name="connsiteX22" fmla="*/ 156114 w 196935"/>
                  <a:gd name="connsiteY22" fmla="*/ 59871 h 367393"/>
                  <a:gd name="connsiteX23" fmla="*/ 147949 w 196935"/>
                  <a:gd name="connsiteY23" fmla="*/ 43543 h 367393"/>
                  <a:gd name="connsiteX24" fmla="*/ 137064 w 196935"/>
                  <a:gd name="connsiteY24" fmla="*/ 24493 h 367393"/>
                  <a:gd name="connsiteX25" fmla="*/ 104406 w 196935"/>
                  <a:gd name="connsiteY25" fmla="*/ 0 h 367393"/>
                  <a:gd name="connsiteX26" fmla="*/ 47256 w 196935"/>
                  <a:gd name="connsiteY26" fmla="*/ 2721 h 367393"/>
                  <a:gd name="connsiteX27" fmla="*/ 39092 w 196935"/>
                  <a:gd name="connsiteY27" fmla="*/ 19050 h 367393"/>
                  <a:gd name="connsiteX28" fmla="*/ 25485 w 196935"/>
                  <a:gd name="connsiteY28" fmla="*/ 35378 h 367393"/>
                  <a:gd name="connsiteX29" fmla="*/ 20042 w 196935"/>
                  <a:gd name="connsiteY29" fmla="*/ 43543 h 367393"/>
                  <a:gd name="connsiteX30" fmla="*/ 11878 w 196935"/>
                  <a:gd name="connsiteY30" fmla="*/ 46264 h 367393"/>
                  <a:gd name="connsiteX31" fmla="*/ 992 w 196935"/>
                  <a:gd name="connsiteY31" fmla="*/ 40821 h 36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935" h="367393">
                    <a:moveTo>
                      <a:pt x="992" y="40821"/>
                    </a:moveTo>
                    <a:cubicBezTo>
                      <a:pt x="-369" y="53521"/>
                      <a:pt x="2204" y="95276"/>
                      <a:pt x="3714" y="122464"/>
                    </a:cubicBezTo>
                    <a:cubicBezTo>
                      <a:pt x="4020" y="127974"/>
                      <a:pt x="4849" y="133508"/>
                      <a:pt x="6435" y="138793"/>
                    </a:cubicBezTo>
                    <a:cubicBezTo>
                      <a:pt x="7601" y="142679"/>
                      <a:pt x="10064" y="146050"/>
                      <a:pt x="11878" y="149678"/>
                    </a:cubicBezTo>
                    <a:cubicBezTo>
                      <a:pt x="12785" y="154214"/>
                      <a:pt x="14025" y="158695"/>
                      <a:pt x="14599" y="163285"/>
                    </a:cubicBezTo>
                    <a:cubicBezTo>
                      <a:pt x="15356" y="169343"/>
                      <a:pt x="17031" y="199514"/>
                      <a:pt x="20042" y="209550"/>
                    </a:cubicBezTo>
                    <a:cubicBezTo>
                      <a:pt x="21208" y="213436"/>
                      <a:pt x="23887" y="216706"/>
                      <a:pt x="25485" y="220435"/>
                    </a:cubicBezTo>
                    <a:cubicBezTo>
                      <a:pt x="35379" y="243522"/>
                      <a:pt x="14974" y="206338"/>
                      <a:pt x="39092" y="244928"/>
                    </a:cubicBezTo>
                    <a:cubicBezTo>
                      <a:pt x="43628" y="252185"/>
                      <a:pt x="47220" y="260126"/>
                      <a:pt x="52699" y="266700"/>
                    </a:cubicBezTo>
                    <a:cubicBezTo>
                      <a:pt x="57235" y="272143"/>
                      <a:pt x="62475" y="277068"/>
                      <a:pt x="66306" y="283028"/>
                    </a:cubicBezTo>
                    <a:cubicBezTo>
                      <a:pt x="70694" y="289853"/>
                      <a:pt x="72691" y="298049"/>
                      <a:pt x="77192" y="304800"/>
                    </a:cubicBezTo>
                    <a:cubicBezTo>
                      <a:pt x="92690" y="328045"/>
                      <a:pt x="67582" y="291542"/>
                      <a:pt x="96242" y="326571"/>
                    </a:cubicBezTo>
                    <a:cubicBezTo>
                      <a:pt x="100384" y="331634"/>
                      <a:pt x="102940" y="337875"/>
                      <a:pt x="107128" y="342900"/>
                    </a:cubicBezTo>
                    <a:cubicBezTo>
                      <a:pt x="120507" y="358955"/>
                      <a:pt x="121453" y="358026"/>
                      <a:pt x="137064" y="367393"/>
                    </a:cubicBezTo>
                    <a:cubicBezTo>
                      <a:pt x="152485" y="366486"/>
                      <a:pt x="168389" y="368603"/>
                      <a:pt x="183328" y="364671"/>
                    </a:cubicBezTo>
                    <a:cubicBezTo>
                      <a:pt x="187251" y="363638"/>
                      <a:pt x="187123" y="357492"/>
                      <a:pt x="188771" y="353785"/>
                    </a:cubicBezTo>
                    <a:cubicBezTo>
                      <a:pt x="193112" y="344019"/>
                      <a:pt x="193942" y="340993"/>
                      <a:pt x="196935" y="332014"/>
                    </a:cubicBezTo>
                    <a:cubicBezTo>
                      <a:pt x="196028" y="313871"/>
                      <a:pt x="196296" y="295631"/>
                      <a:pt x="194214" y="277585"/>
                    </a:cubicBezTo>
                    <a:cubicBezTo>
                      <a:pt x="193556" y="271886"/>
                      <a:pt x="190902" y="266584"/>
                      <a:pt x="188771" y="261257"/>
                    </a:cubicBezTo>
                    <a:cubicBezTo>
                      <a:pt x="186957" y="256721"/>
                      <a:pt x="185513" y="252019"/>
                      <a:pt x="183328" y="247650"/>
                    </a:cubicBezTo>
                    <a:cubicBezTo>
                      <a:pt x="179538" y="240071"/>
                      <a:pt x="175741" y="237341"/>
                      <a:pt x="169721" y="231321"/>
                    </a:cubicBezTo>
                    <a:cubicBezTo>
                      <a:pt x="148060" y="166341"/>
                      <a:pt x="170569" y="239281"/>
                      <a:pt x="161556" y="68035"/>
                    </a:cubicBezTo>
                    <a:cubicBezTo>
                      <a:pt x="161384" y="64769"/>
                      <a:pt x="157577" y="62796"/>
                      <a:pt x="156114" y="59871"/>
                    </a:cubicBezTo>
                    <a:cubicBezTo>
                      <a:pt x="131176" y="9994"/>
                      <a:pt x="179134" y="98115"/>
                      <a:pt x="147949" y="43543"/>
                    </a:cubicBezTo>
                    <a:cubicBezTo>
                      <a:pt x="143111" y="35077"/>
                      <a:pt x="143089" y="31723"/>
                      <a:pt x="137064" y="24493"/>
                    </a:cubicBezTo>
                    <a:cubicBezTo>
                      <a:pt x="128144" y="13789"/>
                      <a:pt x="116151" y="7047"/>
                      <a:pt x="104406" y="0"/>
                    </a:cubicBezTo>
                    <a:cubicBezTo>
                      <a:pt x="85356" y="907"/>
                      <a:pt x="66046" y="-547"/>
                      <a:pt x="47256" y="2721"/>
                    </a:cubicBezTo>
                    <a:cubicBezTo>
                      <a:pt x="42987" y="3463"/>
                      <a:pt x="40424" y="16387"/>
                      <a:pt x="39092" y="19050"/>
                    </a:cubicBezTo>
                    <a:cubicBezTo>
                      <a:pt x="34024" y="29185"/>
                      <a:pt x="33008" y="26350"/>
                      <a:pt x="25485" y="35378"/>
                    </a:cubicBezTo>
                    <a:cubicBezTo>
                      <a:pt x="23391" y="37891"/>
                      <a:pt x="22596" y="41500"/>
                      <a:pt x="20042" y="43543"/>
                    </a:cubicBezTo>
                    <a:cubicBezTo>
                      <a:pt x="17802" y="45335"/>
                      <a:pt x="14599" y="45357"/>
                      <a:pt x="11878" y="46264"/>
                    </a:cubicBezTo>
                    <a:cubicBezTo>
                      <a:pt x="-6586" y="58573"/>
                      <a:pt x="2353" y="28121"/>
                      <a:pt x="992" y="4082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54" name="Group 53"/>
            <p:cNvGrpSpPr/>
            <p:nvPr/>
          </p:nvGrpSpPr>
          <p:grpSpPr>
            <a:xfrm>
              <a:off x="260447" y="3102689"/>
              <a:ext cx="1326070" cy="1296485"/>
              <a:chOff x="279315" y="203929"/>
              <a:chExt cx="1386382" cy="1355450"/>
            </a:xfrm>
          </p:grpSpPr>
          <p:pic>
            <p:nvPicPr>
              <p:cNvPr id="55" name="Picture 54"/>
              <p:cNvPicPr>
                <a:picLocks noChangeAspect="1"/>
              </p:cNvPicPr>
              <p:nvPr/>
            </p:nvPicPr>
            <p:blipFill rotWithShape="1">
              <a:blip r:embed="rId4"/>
              <a:srcRect l="25650" t="17408" r="60093" b="55844"/>
              <a:stretch/>
            </p:blipFill>
            <p:spPr>
              <a:xfrm>
                <a:off x="302606" y="203929"/>
                <a:ext cx="1282792" cy="1243321"/>
              </a:xfrm>
              <a:prstGeom prst="rect">
                <a:avLst/>
              </a:prstGeom>
              <a:effectLst>
                <a:softEdge rad="31750"/>
              </a:effectLst>
            </p:spPr>
          </p:pic>
          <p:sp>
            <p:nvSpPr>
              <p:cNvPr id="56" name="Freeform 55"/>
              <p:cNvSpPr/>
              <p:nvPr/>
            </p:nvSpPr>
            <p:spPr>
              <a:xfrm>
                <a:off x="1007382" y="986248"/>
                <a:ext cx="658315" cy="550044"/>
              </a:xfrm>
              <a:custGeom>
                <a:avLst/>
                <a:gdLst>
                  <a:gd name="connsiteX0" fmla="*/ 655411 w 658315"/>
                  <a:gd name="connsiteY0" fmla="*/ 195943 h 404178"/>
                  <a:gd name="connsiteX1" fmla="*/ 655411 w 658315"/>
                  <a:gd name="connsiteY1" fmla="*/ 160565 h 404178"/>
                  <a:gd name="connsiteX2" fmla="*/ 649968 w 658315"/>
                  <a:gd name="connsiteY2" fmla="*/ 152400 h 404178"/>
                  <a:gd name="connsiteX3" fmla="*/ 625475 w 658315"/>
                  <a:gd name="connsiteY3" fmla="*/ 130629 h 404178"/>
                  <a:gd name="connsiteX4" fmla="*/ 614589 w 658315"/>
                  <a:gd name="connsiteY4" fmla="*/ 127907 h 404178"/>
                  <a:gd name="connsiteX5" fmla="*/ 595539 w 658315"/>
                  <a:gd name="connsiteY5" fmla="*/ 122465 h 404178"/>
                  <a:gd name="connsiteX6" fmla="*/ 579211 w 658315"/>
                  <a:gd name="connsiteY6" fmla="*/ 119743 h 404178"/>
                  <a:gd name="connsiteX7" fmla="*/ 568325 w 658315"/>
                  <a:gd name="connsiteY7" fmla="*/ 117022 h 404178"/>
                  <a:gd name="connsiteX8" fmla="*/ 467632 w 658315"/>
                  <a:gd name="connsiteY8" fmla="*/ 114300 h 404178"/>
                  <a:gd name="connsiteX9" fmla="*/ 459468 w 658315"/>
                  <a:gd name="connsiteY9" fmla="*/ 108857 h 404178"/>
                  <a:gd name="connsiteX10" fmla="*/ 443139 w 658315"/>
                  <a:gd name="connsiteY10" fmla="*/ 95250 h 404178"/>
                  <a:gd name="connsiteX11" fmla="*/ 434975 w 658315"/>
                  <a:gd name="connsiteY11" fmla="*/ 92529 h 404178"/>
                  <a:gd name="connsiteX12" fmla="*/ 415925 w 658315"/>
                  <a:gd name="connsiteY12" fmla="*/ 81643 h 404178"/>
                  <a:gd name="connsiteX13" fmla="*/ 410482 w 658315"/>
                  <a:gd name="connsiteY13" fmla="*/ 73479 h 404178"/>
                  <a:gd name="connsiteX14" fmla="*/ 391432 w 658315"/>
                  <a:gd name="connsiteY14" fmla="*/ 59872 h 404178"/>
                  <a:gd name="connsiteX15" fmla="*/ 380547 w 658315"/>
                  <a:gd name="connsiteY15" fmla="*/ 54429 h 404178"/>
                  <a:gd name="connsiteX16" fmla="*/ 372382 w 658315"/>
                  <a:gd name="connsiteY16" fmla="*/ 48986 h 404178"/>
                  <a:gd name="connsiteX17" fmla="*/ 331561 w 658315"/>
                  <a:gd name="connsiteY17" fmla="*/ 43543 h 404178"/>
                  <a:gd name="connsiteX18" fmla="*/ 317954 w 658315"/>
                  <a:gd name="connsiteY18" fmla="*/ 29936 h 404178"/>
                  <a:gd name="connsiteX19" fmla="*/ 301625 w 658315"/>
                  <a:gd name="connsiteY19" fmla="*/ 21772 h 404178"/>
                  <a:gd name="connsiteX20" fmla="*/ 271689 w 658315"/>
                  <a:gd name="connsiteY20" fmla="*/ 13607 h 404178"/>
                  <a:gd name="connsiteX21" fmla="*/ 263525 w 658315"/>
                  <a:gd name="connsiteY21" fmla="*/ 8165 h 404178"/>
                  <a:gd name="connsiteX22" fmla="*/ 228147 w 658315"/>
                  <a:gd name="connsiteY22" fmla="*/ 0 h 404178"/>
                  <a:gd name="connsiteX23" fmla="*/ 200932 w 658315"/>
                  <a:gd name="connsiteY23" fmla="*/ 2722 h 404178"/>
                  <a:gd name="connsiteX24" fmla="*/ 198211 w 658315"/>
                  <a:gd name="connsiteY24" fmla="*/ 10886 h 404178"/>
                  <a:gd name="connsiteX25" fmla="*/ 187325 w 658315"/>
                  <a:gd name="connsiteY25" fmla="*/ 32657 h 404178"/>
                  <a:gd name="connsiteX26" fmla="*/ 198211 w 658315"/>
                  <a:gd name="connsiteY26" fmla="*/ 59872 h 404178"/>
                  <a:gd name="connsiteX27" fmla="*/ 209097 w 658315"/>
                  <a:gd name="connsiteY27" fmla="*/ 76200 h 404178"/>
                  <a:gd name="connsiteX28" fmla="*/ 214539 w 658315"/>
                  <a:gd name="connsiteY28" fmla="*/ 84365 h 404178"/>
                  <a:gd name="connsiteX29" fmla="*/ 219982 w 658315"/>
                  <a:gd name="connsiteY29" fmla="*/ 92529 h 404178"/>
                  <a:gd name="connsiteX30" fmla="*/ 219982 w 658315"/>
                  <a:gd name="connsiteY30" fmla="*/ 157843 h 404178"/>
                  <a:gd name="connsiteX31" fmla="*/ 203654 w 658315"/>
                  <a:gd name="connsiteY31" fmla="*/ 171450 h 404178"/>
                  <a:gd name="connsiteX32" fmla="*/ 200932 w 658315"/>
                  <a:gd name="connsiteY32" fmla="*/ 195943 h 404178"/>
                  <a:gd name="connsiteX33" fmla="*/ 170997 w 658315"/>
                  <a:gd name="connsiteY33" fmla="*/ 198665 h 404178"/>
                  <a:gd name="connsiteX34" fmla="*/ 130175 w 658315"/>
                  <a:gd name="connsiteY34" fmla="*/ 201386 h 404178"/>
                  <a:gd name="connsiteX35" fmla="*/ 122011 w 658315"/>
                  <a:gd name="connsiteY35" fmla="*/ 204107 h 404178"/>
                  <a:gd name="connsiteX36" fmla="*/ 78468 w 658315"/>
                  <a:gd name="connsiteY36" fmla="*/ 201386 h 404178"/>
                  <a:gd name="connsiteX37" fmla="*/ 62139 w 658315"/>
                  <a:gd name="connsiteY37" fmla="*/ 187779 h 404178"/>
                  <a:gd name="connsiteX38" fmla="*/ 51254 w 658315"/>
                  <a:gd name="connsiteY38" fmla="*/ 168729 h 404178"/>
                  <a:gd name="connsiteX39" fmla="*/ 40368 w 658315"/>
                  <a:gd name="connsiteY39" fmla="*/ 157843 h 404178"/>
                  <a:gd name="connsiteX40" fmla="*/ 26761 w 658315"/>
                  <a:gd name="connsiteY40" fmla="*/ 146957 h 404178"/>
                  <a:gd name="connsiteX41" fmla="*/ 2268 w 658315"/>
                  <a:gd name="connsiteY41" fmla="*/ 149679 h 404178"/>
                  <a:gd name="connsiteX42" fmla="*/ 4989 w 658315"/>
                  <a:gd name="connsiteY42" fmla="*/ 185057 h 404178"/>
                  <a:gd name="connsiteX43" fmla="*/ 18597 w 658315"/>
                  <a:gd name="connsiteY43" fmla="*/ 214993 h 404178"/>
                  <a:gd name="connsiteX44" fmla="*/ 21318 w 658315"/>
                  <a:gd name="connsiteY44" fmla="*/ 234043 h 404178"/>
                  <a:gd name="connsiteX45" fmla="*/ 24039 w 658315"/>
                  <a:gd name="connsiteY45" fmla="*/ 242207 h 404178"/>
                  <a:gd name="connsiteX46" fmla="*/ 26761 w 658315"/>
                  <a:gd name="connsiteY46" fmla="*/ 274865 h 404178"/>
                  <a:gd name="connsiteX47" fmla="*/ 34925 w 658315"/>
                  <a:gd name="connsiteY47" fmla="*/ 312965 h 404178"/>
                  <a:gd name="connsiteX48" fmla="*/ 40368 w 658315"/>
                  <a:gd name="connsiteY48" fmla="*/ 329293 h 404178"/>
                  <a:gd name="connsiteX49" fmla="*/ 45811 w 658315"/>
                  <a:gd name="connsiteY49" fmla="*/ 340179 h 404178"/>
                  <a:gd name="connsiteX50" fmla="*/ 48532 w 658315"/>
                  <a:gd name="connsiteY50" fmla="*/ 351065 h 404178"/>
                  <a:gd name="connsiteX51" fmla="*/ 75747 w 658315"/>
                  <a:gd name="connsiteY51" fmla="*/ 372836 h 404178"/>
                  <a:gd name="connsiteX52" fmla="*/ 94797 w 658315"/>
                  <a:gd name="connsiteY52" fmla="*/ 383722 h 404178"/>
                  <a:gd name="connsiteX53" fmla="*/ 111125 w 658315"/>
                  <a:gd name="connsiteY53" fmla="*/ 389165 h 404178"/>
                  <a:gd name="connsiteX54" fmla="*/ 119289 w 658315"/>
                  <a:gd name="connsiteY54" fmla="*/ 391886 h 404178"/>
                  <a:gd name="connsiteX55" fmla="*/ 130175 w 658315"/>
                  <a:gd name="connsiteY55" fmla="*/ 394607 h 404178"/>
                  <a:gd name="connsiteX56" fmla="*/ 179161 w 658315"/>
                  <a:gd name="connsiteY56" fmla="*/ 397329 h 404178"/>
                  <a:gd name="connsiteX57" fmla="*/ 415925 w 658315"/>
                  <a:gd name="connsiteY57" fmla="*/ 397329 h 404178"/>
                  <a:gd name="connsiteX58" fmla="*/ 429532 w 658315"/>
                  <a:gd name="connsiteY58" fmla="*/ 391886 h 404178"/>
                  <a:gd name="connsiteX59" fmla="*/ 448582 w 658315"/>
                  <a:gd name="connsiteY59" fmla="*/ 383722 h 404178"/>
                  <a:gd name="connsiteX60" fmla="*/ 456747 w 658315"/>
                  <a:gd name="connsiteY60" fmla="*/ 378279 h 404178"/>
                  <a:gd name="connsiteX61" fmla="*/ 478518 w 658315"/>
                  <a:gd name="connsiteY61" fmla="*/ 367393 h 404178"/>
                  <a:gd name="connsiteX62" fmla="*/ 486682 w 658315"/>
                  <a:gd name="connsiteY62" fmla="*/ 361950 h 404178"/>
                  <a:gd name="connsiteX63" fmla="*/ 513897 w 658315"/>
                  <a:gd name="connsiteY63" fmla="*/ 356507 h 404178"/>
                  <a:gd name="connsiteX64" fmla="*/ 557439 w 658315"/>
                  <a:gd name="connsiteY64" fmla="*/ 348343 h 404178"/>
                  <a:gd name="connsiteX65" fmla="*/ 565604 w 658315"/>
                  <a:gd name="connsiteY65" fmla="*/ 345622 h 404178"/>
                  <a:gd name="connsiteX66" fmla="*/ 584654 w 658315"/>
                  <a:gd name="connsiteY66" fmla="*/ 332015 h 404178"/>
                  <a:gd name="connsiteX67" fmla="*/ 595539 w 658315"/>
                  <a:gd name="connsiteY67" fmla="*/ 326572 h 404178"/>
                  <a:gd name="connsiteX68" fmla="*/ 603704 w 658315"/>
                  <a:gd name="connsiteY68" fmla="*/ 318407 h 404178"/>
                  <a:gd name="connsiteX69" fmla="*/ 611868 w 658315"/>
                  <a:gd name="connsiteY69" fmla="*/ 312965 h 404178"/>
                  <a:gd name="connsiteX70" fmla="*/ 614589 w 658315"/>
                  <a:gd name="connsiteY70" fmla="*/ 304800 h 404178"/>
                  <a:gd name="connsiteX71" fmla="*/ 617311 w 658315"/>
                  <a:gd name="connsiteY71" fmla="*/ 293915 h 404178"/>
                  <a:gd name="connsiteX72" fmla="*/ 625475 w 658315"/>
                  <a:gd name="connsiteY72" fmla="*/ 288472 h 404178"/>
                  <a:gd name="connsiteX73" fmla="*/ 630918 w 658315"/>
                  <a:gd name="connsiteY73" fmla="*/ 231322 h 404178"/>
                  <a:gd name="connsiteX74" fmla="*/ 633639 w 658315"/>
                  <a:gd name="connsiteY74" fmla="*/ 220436 h 404178"/>
                  <a:gd name="connsiteX75" fmla="*/ 639082 w 658315"/>
                  <a:gd name="connsiteY75" fmla="*/ 212272 h 404178"/>
                  <a:gd name="connsiteX76" fmla="*/ 655411 w 658315"/>
                  <a:gd name="connsiteY76" fmla="*/ 195943 h 404178"/>
                  <a:gd name="connsiteX0" fmla="*/ 655411 w 658315"/>
                  <a:gd name="connsiteY0" fmla="*/ 299378 h 507613"/>
                  <a:gd name="connsiteX1" fmla="*/ 655411 w 658315"/>
                  <a:gd name="connsiteY1" fmla="*/ 264000 h 507613"/>
                  <a:gd name="connsiteX2" fmla="*/ 649968 w 658315"/>
                  <a:gd name="connsiteY2" fmla="*/ 255835 h 507613"/>
                  <a:gd name="connsiteX3" fmla="*/ 625475 w 658315"/>
                  <a:gd name="connsiteY3" fmla="*/ 234064 h 507613"/>
                  <a:gd name="connsiteX4" fmla="*/ 614589 w 658315"/>
                  <a:gd name="connsiteY4" fmla="*/ 231342 h 507613"/>
                  <a:gd name="connsiteX5" fmla="*/ 595539 w 658315"/>
                  <a:gd name="connsiteY5" fmla="*/ 225900 h 507613"/>
                  <a:gd name="connsiteX6" fmla="*/ 579211 w 658315"/>
                  <a:gd name="connsiteY6" fmla="*/ 223178 h 507613"/>
                  <a:gd name="connsiteX7" fmla="*/ 568325 w 658315"/>
                  <a:gd name="connsiteY7" fmla="*/ 220457 h 507613"/>
                  <a:gd name="connsiteX8" fmla="*/ 467632 w 658315"/>
                  <a:gd name="connsiteY8" fmla="*/ 217735 h 507613"/>
                  <a:gd name="connsiteX9" fmla="*/ 459468 w 658315"/>
                  <a:gd name="connsiteY9" fmla="*/ 212292 h 507613"/>
                  <a:gd name="connsiteX10" fmla="*/ 443139 w 658315"/>
                  <a:gd name="connsiteY10" fmla="*/ 198685 h 507613"/>
                  <a:gd name="connsiteX11" fmla="*/ 434975 w 658315"/>
                  <a:gd name="connsiteY11" fmla="*/ 195964 h 507613"/>
                  <a:gd name="connsiteX12" fmla="*/ 415925 w 658315"/>
                  <a:gd name="connsiteY12" fmla="*/ 185078 h 507613"/>
                  <a:gd name="connsiteX13" fmla="*/ 410482 w 658315"/>
                  <a:gd name="connsiteY13" fmla="*/ 176914 h 507613"/>
                  <a:gd name="connsiteX14" fmla="*/ 413203 w 658315"/>
                  <a:gd name="connsiteY14" fmla="*/ 22 h 507613"/>
                  <a:gd name="connsiteX15" fmla="*/ 380547 w 658315"/>
                  <a:gd name="connsiteY15" fmla="*/ 157864 h 507613"/>
                  <a:gd name="connsiteX16" fmla="*/ 372382 w 658315"/>
                  <a:gd name="connsiteY16" fmla="*/ 152421 h 507613"/>
                  <a:gd name="connsiteX17" fmla="*/ 331561 w 658315"/>
                  <a:gd name="connsiteY17" fmla="*/ 146978 h 507613"/>
                  <a:gd name="connsiteX18" fmla="*/ 317954 w 658315"/>
                  <a:gd name="connsiteY18" fmla="*/ 133371 h 507613"/>
                  <a:gd name="connsiteX19" fmla="*/ 301625 w 658315"/>
                  <a:gd name="connsiteY19" fmla="*/ 125207 h 507613"/>
                  <a:gd name="connsiteX20" fmla="*/ 271689 w 658315"/>
                  <a:gd name="connsiteY20" fmla="*/ 117042 h 507613"/>
                  <a:gd name="connsiteX21" fmla="*/ 263525 w 658315"/>
                  <a:gd name="connsiteY21" fmla="*/ 111600 h 507613"/>
                  <a:gd name="connsiteX22" fmla="*/ 228147 w 658315"/>
                  <a:gd name="connsiteY22" fmla="*/ 103435 h 507613"/>
                  <a:gd name="connsiteX23" fmla="*/ 200932 w 658315"/>
                  <a:gd name="connsiteY23" fmla="*/ 106157 h 507613"/>
                  <a:gd name="connsiteX24" fmla="*/ 198211 w 658315"/>
                  <a:gd name="connsiteY24" fmla="*/ 114321 h 507613"/>
                  <a:gd name="connsiteX25" fmla="*/ 187325 w 658315"/>
                  <a:gd name="connsiteY25" fmla="*/ 136092 h 507613"/>
                  <a:gd name="connsiteX26" fmla="*/ 198211 w 658315"/>
                  <a:gd name="connsiteY26" fmla="*/ 163307 h 507613"/>
                  <a:gd name="connsiteX27" fmla="*/ 209097 w 658315"/>
                  <a:gd name="connsiteY27" fmla="*/ 179635 h 507613"/>
                  <a:gd name="connsiteX28" fmla="*/ 214539 w 658315"/>
                  <a:gd name="connsiteY28" fmla="*/ 187800 h 507613"/>
                  <a:gd name="connsiteX29" fmla="*/ 219982 w 658315"/>
                  <a:gd name="connsiteY29" fmla="*/ 195964 h 507613"/>
                  <a:gd name="connsiteX30" fmla="*/ 219982 w 658315"/>
                  <a:gd name="connsiteY30" fmla="*/ 261278 h 507613"/>
                  <a:gd name="connsiteX31" fmla="*/ 203654 w 658315"/>
                  <a:gd name="connsiteY31" fmla="*/ 274885 h 507613"/>
                  <a:gd name="connsiteX32" fmla="*/ 200932 w 658315"/>
                  <a:gd name="connsiteY32" fmla="*/ 299378 h 507613"/>
                  <a:gd name="connsiteX33" fmla="*/ 170997 w 658315"/>
                  <a:gd name="connsiteY33" fmla="*/ 302100 h 507613"/>
                  <a:gd name="connsiteX34" fmla="*/ 130175 w 658315"/>
                  <a:gd name="connsiteY34" fmla="*/ 304821 h 507613"/>
                  <a:gd name="connsiteX35" fmla="*/ 122011 w 658315"/>
                  <a:gd name="connsiteY35" fmla="*/ 307542 h 507613"/>
                  <a:gd name="connsiteX36" fmla="*/ 78468 w 658315"/>
                  <a:gd name="connsiteY36" fmla="*/ 304821 h 507613"/>
                  <a:gd name="connsiteX37" fmla="*/ 62139 w 658315"/>
                  <a:gd name="connsiteY37" fmla="*/ 291214 h 507613"/>
                  <a:gd name="connsiteX38" fmla="*/ 51254 w 658315"/>
                  <a:gd name="connsiteY38" fmla="*/ 272164 h 507613"/>
                  <a:gd name="connsiteX39" fmla="*/ 40368 w 658315"/>
                  <a:gd name="connsiteY39" fmla="*/ 261278 h 507613"/>
                  <a:gd name="connsiteX40" fmla="*/ 26761 w 658315"/>
                  <a:gd name="connsiteY40" fmla="*/ 250392 h 507613"/>
                  <a:gd name="connsiteX41" fmla="*/ 2268 w 658315"/>
                  <a:gd name="connsiteY41" fmla="*/ 253114 h 507613"/>
                  <a:gd name="connsiteX42" fmla="*/ 4989 w 658315"/>
                  <a:gd name="connsiteY42" fmla="*/ 288492 h 507613"/>
                  <a:gd name="connsiteX43" fmla="*/ 18597 w 658315"/>
                  <a:gd name="connsiteY43" fmla="*/ 318428 h 507613"/>
                  <a:gd name="connsiteX44" fmla="*/ 21318 w 658315"/>
                  <a:gd name="connsiteY44" fmla="*/ 337478 h 507613"/>
                  <a:gd name="connsiteX45" fmla="*/ 24039 w 658315"/>
                  <a:gd name="connsiteY45" fmla="*/ 345642 h 507613"/>
                  <a:gd name="connsiteX46" fmla="*/ 26761 w 658315"/>
                  <a:gd name="connsiteY46" fmla="*/ 378300 h 507613"/>
                  <a:gd name="connsiteX47" fmla="*/ 34925 w 658315"/>
                  <a:gd name="connsiteY47" fmla="*/ 416400 h 507613"/>
                  <a:gd name="connsiteX48" fmla="*/ 40368 w 658315"/>
                  <a:gd name="connsiteY48" fmla="*/ 432728 h 507613"/>
                  <a:gd name="connsiteX49" fmla="*/ 45811 w 658315"/>
                  <a:gd name="connsiteY49" fmla="*/ 443614 h 507613"/>
                  <a:gd name="connsiteX50" fmla="*/ 48532 w 658315"/>
                  <a:gd name="connsiteY50" fmla="*/ 454500 h 507613"/>
                  <a:gd name="connsiteX51" fmla="*/ 75747 w 658315"/>
                  <a:gd name="connsiteY51" fmla="*/ 476271 h 507613"/>
                  <a:gd name="connsiteX52" fmla="*/ 94797 w 658315"/>
                  <a:gd name="connsiteY52" fmla="*/ 487157 h 507613"/>
                  <a:gd name="connsiteX53" fmla="*/ 111125 w 658315"/>
                  <a:gd name="connsiteY53" fmla="*/ 492600 h 507613"/>
                  <a:gd name="connsiteX54" fmla="*/ 119289 w 658315"/>
                  <a:gd name="connsiteY54" fmla="*/ 495321 h 507613"/>
                  <a:gd name="connsiteX55" fmla="*/ 130175 w 658315"/>
                  <a:gd name="connsiteY55" fmla="*/ 498042 h 507613"/>
                  <a:gd name="connsiteX56" fmla="*/ 179161 w 658315"/>
                  <a:gd name="connsiteY56" fmla="*/ 500764 h 507613"/>
                  <a:gd name="connsiteX57" fmla="*/ 415925 w 658315"/>
                  <a:gd name="connsiteY57" fmla="*/ 500764 h 507613"/>
                  <a:gd name="connsiteX58" fmla="*/ 429532 w 658315"/>
                  <a:gd name="connsiteY58" fmla="*/ 495321 h 507613"/>
                  <a:gd name="connsiteX59" fmla="*/ 448582 w 658315"/>
                  <a:gd name="connsiteY59" fmla="*/ 487157 h 507613"/>
                  <a:gd name="connsiteX60" fmla="*/ 456747 w 658315"/>
                  <a:gd name="connsiteY60" fmla="*/ 481714 h 507613"/>
                  <a:gd name="connsiteX61" fmla="*/ 478518 w 658315"/>
                  <a:gd name="connsiteY61" fmla="*/ 470828 h 507613"/>
                  <a:gd name="connsiteX62" fmla="*/ 486682 w 658315"/>
                  <a:gd name="connsiteY62" fmla="*/ 465385 h 507613"/>
                  <a:gd name="connsiteX63" fmla="*/ 513897 w 658315"/>
                  <a:gd name="connsiteY63" fmla="*/ 459942 h 507613"/>
                  <a:gd name="connsiteX64" fmla="*/ 557439 w 658315"/>
                  <a:gd name="connsiteY64" fmla="*/ 451778 h 507613"/>
                  <a:gd name="connsiteX65" fmla="*/ 565604 w 658315"/>
                  <a:gd name="connsiteY65" fmla="*/ 449057 h 507613"/>
                  <a:gd name="connsiteX66" fmla="*/ 584654 w 658315"/>
                  <a:gd name="connsiteY66" fmla="*/ 435450 h 507613"/>
                  <a:gd name="connsiteX67" fmla="*/ 595539 w 658315"/>
                  <a:gd name="connsiteY67" fmla="*/ 430007 h 507613"/>
                  <a:gd name="connsiteX68" fmla="*/ 603704 w 658315"/>
                  <a:gd name="connsiteY68" fmla="*/ 421842 h 507613"/>
                  <a:gd name="connsiteX69" fmla="*/ 611868 w 658315"/>
                  <a:gd name="connsiteY69" fmla="*/ 416400 h 507613"/>
                  <a:gd name="connsiteX70" fmla="*/ 614589 w 658315"/>
                  <a:gd name="connsiteY70" fmla="*/ 408235 h 507613"/>
                  <a:gd name="connsiteX71" fmla="*/ 617311 w 658315"/>
                  <a:gd name="connsiteY71" fmla="*/ 397350 h 507613"/>
                  <a:gd name="connsiteX72" fmla="*/ 625475 w 658315"/>
                  <a:gd name="connsiteY72" fmla="*/ 391907 h 507613"/>
                  <a:gd name="connsiteX73" fmla="*/ 630918 w 658315"/>
                  <a:gd name="connsiteY73" fmla="*/ 334757 h 507613"/>
                  <a:gd name="connsiteX74" fmla="*/ 633639 w 658315"/>
                  <a:gd name="connsiteY74" fmla="*/ 323871 h 507613"/>
                  <a:gd name="connsiteX75" fmla="*/ 639082 w 658315"/>
                  <a:gd name="connsiteY75" fmla="*/ 315707 h 507613"/>
                  <a:gd name="connsiteX76" fmla="*/ 655411 w 658315"/>
                  <a:gd name="connsiteY76" fmla="*/ 299378 h 507613"/>
                  <a:gd name="connsiteX0" fmla="*/ 655411 w 658315"/>
                  <a:gd name="connsiteY0" fmla="*/ 344582 h 552817"/>
                  <a:gd name="connsiteX1" fmla="*/ 655411 w 658315"/>
                  <a:gd name="connsiteY1" fmla="*/ 309204 h 552817"/>
                  <a:gd name="connsiteX2" fmla="*/ 649968 w 658315"/>
                  <a:gd name="connsiteY2" fmla="*/ 301039 h 552817"/>
                  <a:gd name="connsiteX3" fmla="*/ 625475 w 658315"/>
                  <a:gd name="connsiteY3" fmla="*/ 279268 h 552817"/>
                  <a:gd name="connsiteX4" fmla="*/ 614589 w 658315"/>
                  <a:gd name="connsiteY4" fmla="*/ 276546 h 552817"/>
                  <a:gd name="connsiteX5" fmla="*/ 595539 w 658315"/>
                  <a:gd name="connsiteY5" fmla="*/ 271104 h 552817"/>
                  <a:gd name="connsiteX6" fmla="*/ 579211 w 658315"/>
                  <a:gd name="connsiteY6" fmla="*/ 268382 h 552817"/>
                  <a:gd name="connsiteX7" fmla="*/ 568325 w 658315"/>
                  <a:gd name="connsiteY7" fmla="*/ 265661 h 552817"/>
                  <a:gd name="connsiteX8" fmla="*/ 467632 w 658315"/>
                  <a:gd name="connsiteY8" fmla="*/ 262939 h 552817"/>
                  <a:gd name="connsiteX9" fmla="*/ 459468 w 658315"/>
                  <a:gd name="connsiteY9" fmla="*/ 257496 h 552817"/>
                  <a:gd name="connsiteX10" fmla="*/ 443139 w 658315"/>
                  <a:gd name="connsiteY10" fmla="*/ 243889 h 552817"/>
                  <a:gd name="connsiteX11" fmla="*/ 434975 w 658315"/>
                  <a:gd name="connsiteY11" fmla="*/ 241168 h 552817"/>
                  <a:gd name="connsiteX12" fmla="*/ 415925 w 658315"/>
                  <a:gd name="connsiteY12" fmla="*/ 230282 h 552817"/>
                  <a:gd name="connsiteX13" fmla="*/ 562882 w 658315"/>
                  <a:gd name="connsiteY13" fmla="*/ 12568 h 552817"/>
                  <a:gd name="connsiteX14" fmla="*/ 413203 w 658315"/>
                  <a:gd name="connsiteY14" fmla="*/ 45226 h 552817"/>
                  <a:gd name="connsiteX15" fmla="*/ 380547 w 658315"/>
                  <a:gd name="connsiteY15" fmla="*/ 203068 h 552817"/>
                  <a:gd name="connsiteX16" fmla="*/ 372382 w 658315"/>
                  <a:gd name="connsiteY16" fmla="*/ 197625 h 552817"/>
                  <a:gd name="connsiteX17" fmla="*/ 331561 w 658315"/>
                  <a:gd name="connsiteY17" fmla="*/ 192182 h 552817"/>
                  <a:gd name="connsiteX18" fmla="*/ 317954 w 658315"/>
                  <a:gd name="connsiteY18" fmla="*/ 178575 h 552817"/>
                  <a:gd name="connsiteX19" fmla="*/ 301625 w 658315"/>
                  <a:gd name="connsiteY19" fmla="*/ 170411 h 552817"/>
                  <a:gd name="connsiteX20" fmla="*/ 271689 w 658315"/>
                  <a:gd name="connsiteY20" fmla="*/ 162246 h 552817"/>
                  <a:gd name="connsiteX21" fmla="*/ 263525 w 658315"/>
                  <a:gd name="connsiteY21" fmla="*/ 156804 h 552817"/>
                  <a:gd name="connsiteX22" fmla="*/ 228147 w 658315"/>
                  <a:gd name="connsiteY22" fmla="*/ 148639 h 552817"/>
                  <a:gd name="connsiteX23" fmla="*/ 200932 w 658315"/>
                  <a:gd name="connsiteY23" fmla="*/ 151361 h 552817"/>
                  <a:gd name="connsiteX24" fmla="*/ 198211 w 658315"/>
                  <a:gd name="connsiteY24" fmla="*/ 159525 h 552817"/>
                  <a:gd name="connsiteX25" fmla="*/ 187325 w 658315"/>
                  <a:gd name="connsiteY25" fmla="*/ 181296 h 552817"/>
                  <a:gd name="connsiteX26" fmla="*/ 198211 w 658315"/>
                  <a:gd name="connsiteY26" fmla="*/ 208511 h 552817"/>
                  <a:gd name="connsiteX27" fmla="*/ 209097 w 658315"/>
                  <a:gd name="connsiteY27" fmla="*/ 224839 h 552817"/>
                  <a:gd name="connsiteX28" fmla="*/ 214539 w 658315"/>
                  <a:gd name="connsiteY28" fmla="*/ 233004 h 552817"/>
                  <a:gd name="connsiteX29" fmla="*/ 219982 w 658315"/>
                  <a:gd name="connsiteY29" fmla="*/ 241168 h 552817"/>
                  <a:gd name="connsiteX30" fmla="*/ 219982 w 658315"/>
                  <a:gd name="connsiteY30" fmla="*/ 306482 h 552817"/>
                  <a:gd name="connsiteX31" fmla="*/ 203654 w 658315"/>
                  <a:gd name="connsiteY31" fmla="*/ 320089 h 552817"/>
                  <a:gd name="connsiteX32" fmla="*/ 200932 w 658315"/>
                  <a:gd name="connsiteY32" fmla="*/ 344582 h 552817"/>
                  <a:gd name="connsiteX33" fmla="*/ 170997 w 658315"/>
                  <a:gd name="connsiteY33" fmla="*/ 347304 h 552817"/>
                  <a:gd name="connsiteX34" fmla="*/ 130175 w 658315"/>
                  <a:gd name="connsiteY34" fmla="*/ 350025 h 552817"/>
                  <a:gd name="connsiteX35" fmla="*/ 122011 w 658315"/>
                  <a:gd name="connsiteY35" fmla="*/ 352746 h 552817"/>
                  <a:gd name="connsiteX36" fmla="*/ 78468 w 658315"/>
                  <a:gd name="connsiteY36" fmla="*/ 350025 h 552817"/>
                  <a:gd name="connsiteX37" fmla="*/ 62139 w 658315"/>
                  <a:gd name="connsiteY37" fmla="*/ 336418 h 552817"/>
                  <a:gd name="connsiteX38" fmla="*/ 51254 w 658315"/>
                  <a:gd name="connsiteY38" fmla="*/ 317368 h 552817"/>
                  <a:gd name="connsiteX39" fmla="*/ 40368 w 658315"/>
                  <a:gd name="connsiteY39" fmla="*/ 306482 h 552817"/>
                  <a:gd name="connsiteX40" fmla="*/ 26761 w 658315"/>
                  <a:gd name="connsiteY40" fmla="*/ 295596 h 552817"/>
                  <a:gd name="connsiteX41" fmla="*/ 2268 w 658315"/>
                  <a:gd name="connsiteY41" fmla="*/ 298318 h 552817"/>
                  <a:gd name="connsiteX42" fmla="*/ 4989 w 658315"/>
                  <a:gd name="connsiteY42" fmla="*/ 333696 h 552817"/>
                  <a:gd name="connsiteX43" fmla="*/ 18597 w 658315"/>
                  <a:gd name="connsiteY43" fmla="*/ 363632 h 552817"/>
                  <a:gd name="connsiteX44" fmla="*/ 21318 w 658315"/>
                  <a:gd name="connsiteY44" fmla="*/ 382682 h 552817"/>
                  <a:gd name="connsiteX45" fmla="*/ 24039 w 658315"/>
                  <a:gd name="connsiteY45" fmla="*/ 390846 h 552817"/>
                  <a:gd name="connsiteX46" fmla="*/ 26761 w 658315"/>
                  <a:gd name="connsiteY46" fmla="*/ 423504 h 552817"/>
                  <a:gd name="connsiteX47" fmla="*/ 34925 w 658315"/>
                  <a:gd name="connsiteY47" fmla="*/ 461604 h 552817"/>
                  <a:gd name="connsiteX48" fmla="*/ 40368 w 658315"/>
                  <a:gd name="connsiteY48" fmla="*/ 477932 h 552817"/>
                  <a:gd name="connsiteX49" fmla="*/ 45811 w 658315"/>
                  <a:gd name="connsiteY49" fmla="*/ 488818 h 552817"/>
                  <a:gd name="connsiteX50" fmla="*/ 48532 w 658315"/>
                  <a:gd name="connsiteY50" fmla="*/ 499704 h 552817"/>
                  <a:gd name="connsiteX51" fmla="*/ 75747 w 658315"/>
                  <a:gd name="connsiteY51" fmla="*/ 521475 h 552817"/>
                  <a:gd name="connsiteX52" fmla="*/ 94797 w 658315"/>
                  <a:gd name="connsiteY52" fmla="*/ 532361 h 552817"/>
                  <a:gd name="connsiteX53" fmla="*/ 111125 w 658315"/>
                  <a:gd name="connsiteY53" fmla="*/ 537804 h 552817"/>
                  <a:gd name="connsiteX54" fmla="*/ 119289 w 658315"/>
                  <a:gd name="connsiteY54" fmla="*/ 540525 h 552817"/>
                  <a:gd name="connsiteX55" fmla="*/ 130175 w 658315"/>
                  <a:gd name="connsiteY55" fmla="*/ 543246 h 552817"/>
                  <a:gd name="connsiteX56" fmla="*/ 179161 w 658315"/>
                  <a:gd name="connsiteY56" fmla="*/ 545968 h 552817"/>
                  <a:gd name="connsiteX57" fmla="*/ 415925 w 658315"/>
                  <a:gd name="connsiteY57" fmla="*/ 545968 h 552817"/>
                  <a:gd name="connsiteX58" fmla="*/ 429532 w 658315"/>
                  <a:gd name="connsiteY58" fmla="*/ 540525 h 552817"/>
                  <a:gd name="connsiteX59" fmla="*/ 448582 w 658315"/>
                  <a:gd name="connsiteY59" fmla="*/ 532361 h 552817"/>
                  <a:gd name="connsiteX60" fmla="*/ 456747 w 658315"/>
                  <a:gd name="connsiteY60" fmla="*/ 526918 h 552817"/>
                  <a:gd name="connsiteX61" fmla="*/ 478518 w 658315"/>
                  <a:gd name="connsiteY61" fmla="*/ 516032 h 552817"/>
                  <a:gd name="connsiteX62" fmla="*/ 486682 w 658315"/>
                  <a:gd name="connsiteY62" fmla="*/ 510589 h 552817"/>
                  <a:gd name="connsiteX63" fmla="*/ 513897 w 658315"/>
                  <a:gd name="connsiteY63" fmla="*/ 505146 h 552817"/>
                  <a:gd name="connsiteX64" fmla="*/ 557439 w 658315"/>
                  <a:gd name="connsiteY64" fmla="*/ 496982 h 552817"/>
                  <a:gd name="connsiteX65" fmla="*/ 565604 w 658315"/>
                  <a:gd name="connsiteY65" fmla="*/ 494261 h 552817"/>
                  <a:gd name="connsiteX66" fmla="*/ 584654 w 658315"/>
                  <a:gd name="connsiteY66" fmla="*/ 480654 h 552817"/>
                  <a:gd name="connsiteX67" fmla="*/ 595539 w 658315"/>
                  <a:gd name="connsiteY67" fmla="*/ 475211 h 552817"/>
                  <a:gd name="connsiteX68" fmla="*/ 603704 w 658315"/>
                  <a:gd name="connsiteY68" fmla="*/ 467046 h 552817"/>
                  <a:gd name="connsiteX69" fmla="*/ 611868 w 658315"/>
                  <a:gd name="connsiteY69" fmla="*/ 461604 h 552817"/>
                  <a:gd name="connsiteX70" fmla="*/ 614589 w 658315"/>
                  <a:gd name="connsiteY70" fmla="*/ 453439 h 552817"/>
                  <a:gd name="connsiteX71" fmla="*/ 617311 w 658315"/>
                  <a:gd name="connsiteY71" fmla="*/ 442554 h 552817"/>
                  <a:gd name="connsiteX72" fmla="*/ 625475 w 658315"/>
                  <a:gd name="connsiteY72" fmla="*/ 437111 h 552817"/>
                  <a:gd name="connsiteX73" fmla="*/ 630918 w 658315"/>
                  <a:gd name="connsiteY73" fmla="*/ 379961 h 552817"/>
                  <a:gd name="connsiteX74" fmla="*/ 633639 w 658315"/>
                  <a:gd name="connsiteY74" fmla="*/ 369075 h 552817"/>
                  <a:gd name="connsiteX75" fmla="*/ 639082 w 658315"/>
                  <a:gd name="connsiteY75" fmla="*/ 360911 h 552817"/>
                  <a:gd name="connsiteX76" fmla="*/ 655411 w 658315"/>
                  <a:gd name="connsiteY76" fmla="*/ 344582 h 552817"/>
                  <a:gd name="connsiteX0" fmla="*/ 655411 w 658315"/>
                  <a:gd name="connsiteY0" fmla="*/ 341809 h 550044"/>
                  <a:gd name="connsiteX1" fmla="*/ 655411 w 658315"/>
                  <a:gd name="connsiteY1" fmla="*/ 306431 h 550044"/>
                  <a:gd name="connsiteX2" fmla="*/ 649968 w 658315"/>
                  <a:gd name="connsiteY2" fmla="*/ 298266 h 550044"/>
                  <a:gd name="connsiteX3" fmla="*/ 625475 w 658315"/>
                  <a:gd name="connsiteY3" fmla="*/ 276495 h 550044"/>
                  <a:gd name="connsiteX4" fmla="*/ 614589 w 658315"/>
                  <a:gd name="connsiteY4" fmla="*/ 273773 h 550044"/>
                  <a:gd name="connsiteX5" fmla="*/ 595539 w 658315"/>
                  <a:gd name="connsiteY5" fmla="*/ 268331 h 550044"/>
                  <a:gd name="connsiteX6" fmla="*/ 579211 w 658315"/>
                  <a:gd name="connsiteY6" fmla="*/ 265609 h 550044"/>
                  <a:gd name="connsiteX7" fmla="*/ 568325 w 658315"/>
                  <a:gd name="connsiteY7" fmla="*/ 262888 h 550044"/>
                  <a:gd name="connsiteX8" fmla="*/ 467632 w 658315"/>
                  <a:gd name="connsiteY8" fmla="*/ 260166 h 550044"/>
                  <a:gd name="connsiteX9" fmla="*/ 459468 w 658315"/>
                  <a:gd name="connsiteY9" fmla="*/ 254723 h 550044"/>
                  <a:gd name="connsiteX10" fmla="*/ 443139 w 658315"/>
                  <a:gd name="connsiteY10" fmla="*/ 241116 h 550044"/>
                  <a:gd name="connsiteX11" fmla="*/ 434975 w 658315"/>
                  <a:gd name="connsiteY11" fmla="*/ 238395 h 550044"/>
                  <a:gd name="connsiteX12" fmla="*/ 598260 w 658315"/>
                  <a:gd name="connsiteY12" fmla="*/ 189409 h 550044"/>
                  <a:gd name="connsiteX13" fmla="*/ 562882 w 658315"/>
                  <a:gd name="connsiteY13" fmla="*/ 9795 h 550044"/>
                  <a:gd name="connsiteX14" fmla="*/ 413203 w 658315"/>
                  <a:gd name="connsiteY14" fmla="*/ 42453 h 550044"/>
                  <a:gd name="connsiteX15" fmla="*/ 380547 w 658315"/>
                  <a:gd name="connsiteY15" fmla="*/ 200295 h 550044"/>
                  <a:gd name="connsiteX16" fmla="*/ 372382 w 658315"/>
                  <a:gd name="connsiteY16" fmla="*/ 194852 h 550044"/>
                  <a:gd name="connsiteX17" fmla="*/ 331561 w 658315"/>
                  <a:gd name="connsiteY17" fmla="*/ 189409 h 550044"/>
                  <a:gd name="connsiteX18" fmla="*/ 317954 w 658315"/>
                  <a:gd name="connsiteY18" fmla="*/ 175802 h 550044"/>
                  <a:gd name="connsiteX19" fmla="*/ 301625 w 658315"/>
                  <a:gd name="connsiteY19" fmla="*/ 167638 h 550044"/>
                  <a:gd name="connsiteX20" fmla="*/ 271689 w 658315"/>
                  <a:gd name="connsiteY20" fmla="*/ 159473 h 550044"/>
                  <a:gd name="connsiteX21" fmla="*/ 263525 w 658315"/>
                  <a:gd name="connsiteY21" fmla="*/ 154031 h 550044"/>
                  <a:gd name="connsiteX22" fmla="*/ 228147 w 658315"/>
                  <a:gd name="connsiteY22" fmla="*/ 145866 h 550044"/>
                  <a:gd name="connsiteX23" fmla="*/ 200932 w 658315"/>
                  <a:gd name="connsiteY23" fmla="*/ 148588 h 550044"/>
                  <a:gd name="connsiteX24" fmla="*/ 198211 w 658315"/>
                  <a:gd name="connsiteY24" fmla="*/ 156752 h 550044"/>
                  <a:gd name="connsiteX25" fmla="*/ 187325 w 658315"/>
                  <a:gd name="connsiteY25" fmla="*/ 178523 h 550044"/>
                  <a:gd name="connsiteX26" fmla="*/ 198211 w 658315"/>
                  <a:gd name="connsiteY26" fmla="*/ 205738 h 550044"/>
                  <a:gd name="connsiteX27" fmla="*/ 209097 w 658315"/>
                  <a:gd name="connsiteY27" fmla="*/ 222066 h 550044"/>
                  <a:gd name="connsiteX28" fmla="*/ 214539 w 658315"/>
                  <a:gd name="connsiteY28" fmla="*/ 230231 h 550044"/>
                  <a:gd name="connsiteX29" fmla="*/ 219982 w 658315"/>
                  <a:gd name="connsiteY29" fmla="*/ 238395 h 550044"/>
                  <a:gd name="connsiteX30" fmla="*/ 219982 w 658315"/>
                  <a:gd name="connsiteY30" fmla="*/ 303709 h 550044"/>
                  <a:gd name="connsiteX31" fmla="*/ 203654 w 658315"/>
                  <a:gd name="connsiteY31" fmla="*/ 317316 h 550044"/>
                  <a:gd name="connsiteX32" fmla="*/ 200932 w 658315"/>
                  <a:gd name="connsiteY32" fmla="*/ 341809 h 550044"/>
                  <a:gd name="connsiteX33" fmla="*/ 170997 w 658315"/>
                  <a:gd name="connsiteY33" fmla="*/ 344531 h 550044"/>
                  <a:gd name="connsiteX34" fmla="*/ 130175 w 658315"/>
                  <a:gd name="connsiteY34" fmla="*/ 347252 h 550044"/>
                  <a:gd name="connsiteX35" fmla="*/ 122011 w 658315"/>
                  <a:gd name="connsiteY35" fmla="*/ 349973 h 550044"/>
                  <a:gd name="connsiteX36" fmla="*/ 78468 w 658315"/>
                  <a:gd name="connsiteY36" fmla="*/ 347252 h 550044"/>
                  <a:gd name="connsiteX37" fmla="*/ 62139 w 658315"/>
                  <a:gd name="connsiteY37" fmla="*/ 333645 h 550044"/>
                  <a:gd name="connsiteX38" fmla="*/ 51254 w 658315"/>
                  <a:gd name="connsiteY38" fmla="*/ 314595 h 550044"/>
                  <a:gd name="connsiteX39" fmla="*/ 40368 w 658315"/>
                  <a:gd name="connsiteY39" fmla="*/ 303709 h 550044"/>
                  <a:gd name="connsiteX40" fmla="*/ 26761 w 658315"/>
                  <a:gd name="connsiteY40" fmla="*/ 292823 h 550044"/>
                  <a:gd name="connsiteX41" fmla="*/ 2268 w 658315"/>
                  <a:gd name="connsiteY41" fmla="*/ 295545 h 550044"/>
                  <a:gd name="connsiteX42" fmla="*/ 4989 w 658315"/>
                  <a:gd name="connsiteY42" fmla="*/ 330923 h 550044"/>
                  <a:gd name="connsiteX43" fmla="*/ 18597 w 658315"/>
                  <a:gd name="connsiteY43" fmla="*/ 360859 h 550044"/>
                  <a:gd name="connsiteX44" fmla="*/ 21318 w 658315"/>
                  <a:gd name="connsiteY44" fmla="*/ 379909 h 550044"/>
                  <a:gd name="connsiteX45" fmla="*/ 24039 w 658315"/>
                  <a:gd name="connsiteY45" fmla="*/ 388073 h 550044"/>
                  <a:gd name="connsiteX46" fmla="*/ 26761 w 658315"/>
                  <a:gd name="connsiteY46" fmla="*/ 420731 h 550044"/>
                  <a:gd name="connsiteX47" fmla="*/ 34925 w 658315"/>
                  <a:gd name="connsiteY47" fmla="*/ 458831 h 550044"/>
                  <a:gd name="connsiteX48" fmla="*/ 40368 w 658315"/>
                  <a:gd name="connsiteY48" fmla="*/ 475159 h 550044"/>
                  <a:gd name="connsiteX49" fmla="*/ 45811 w 658315"/>
                  <a:gd name="connsiteY49" fmla="*/ 486045 h 550044"/>
                  <a:gd name="connsiteX50" fmla="*/ 48532 w 658315"/>
                  <a:gd name="connsiteY50" fmla="*/ 496931 h 550044"/>
                  <a:gd name="connsiteX51" fmla="*/ 75747 w 658315"/>
                  <a:gd name="connsiteY51" fmla="*/ 518702 h 550044"/>
                  <a:gd name="connsiteX52" fmla="*/ 94797 w 658315"/>
                  <a:gd name="connsiteY52" fmla="*/ 529588 h 550044"/>
                  <a:gd name="connsiteX53" fmla="*/ 111125 w 658315"/>
                  <a:gd name="connsiteY53" fmla="*/ 535031 h 550044"/>
                  <a:gd name="connsiteX54" fmla="*/ 119289 w 658315"/>
                  <a:gd name="connsiteY54" fmla="*/ 537752 h 550044"/>
                  <a:gd name="connsiteX55" fmla="*/ 130175 w 658315"/>
                  <a:gd name="connsiteY55" fmla="*/ 540473 h 550044"/>
                  <a:gd name="connsiteX56" fmla="*/ 179161 w 658315"/>
                  <a:gd name="connsiteY56" fmla="*/ 543195 h 550044"/>
                  <a:gd name="connsiteX57" fmla="*/ 415925 w 658315"/>
                  <a:gd name="connsiteY57" fmla="*/ 543195 h 550044"/>
                  <a:gd name="connsiteX58" fmla="*/ 429532 w 658315"/>
                  <a:gd name="connsiteY58" fmla="*/ 537752 h 550044"/>
                  <a:gd name="connsiteX59" fmla="*/ 448582 w 658315"/>
                  <a:gd name="connsiteY59" fmla="*/ 529588 h 550044"/>
                  <a:gd name="connsiteX60" fmla="*/ 456747 w 658315"/>
                  <a:gd name="connsiteY60" fmla="*/ 524145 h 550044"/>
                  <a:gd name="connsiteX61" fmla="*/ 478518 w 658315"/>
                  <a:gd name="connsiteY61" fmla="*/ 513259 h 550044"/>
                  <a:gd name="connsiteX62" fmla="*/ 486682 w 658315"/>
                  <a:gd name="connsiteY62" fmla="*/ 507816 h 550044"/>
                  <a:gd name="connsiteX63" fmla="*/ 513897 w 658315"/>
                  <a:gd name="connsiteY63" fmla="*/ 502373 h 550044"/>
                  <a:gd name="connsiteX64" fmla="*/ 557439 w 658315"/>
                  <a:gd name="connsiteY64" fmla="*/ 494209 h 550044"/>
                  <a:gd name="connsiteX65" fmla="*/ 565604 w 658315"/>
                  <a:gd name="connsiteY65" fmla="*/ 491488 h 550044"/>
                  <a:gd name="connsiteX66" fmla="*/ 584654 w 658315"/>
                  <a:gd name="connsiteY66" fmla="*/ 477881 h 550044"/>
                  <a:gd name="connsiteX67" fmla="*/ 595539 w 658315"/>
                  <a:gd name="connsiteY67" fmla="*/ 472438 h 550044"/>
                  <a:gd name="connsiteX68" fmla="*/ 603704 w 658315"/>
                  <a:gd name="connsiteY68" fmla="*/ 464273 h 550044"/>
                  <a:gd name="connsiteX69" fmla="*/ 611868 w 658315"/>
                  <a:gd name="connsiteY69" fmla="*/ 458831 h 550044"/>
                  <a:gd name="connsiteX70" fmla="*/ 614589 w 658315"/>
                  <a:gd name="connsiteY70" fmla="*/ 450666 h 550044"/>
                  <a:gd name="connsiteX71" fmla="*/ 617311 w 658315"/>
                  <a:gd name="connsiteY71" fmla="*/ 439781 h 550044"/>
                  <a:gd name="connsiteX72" fmla="*/ 625475 w 658315"/>
                  <a:gd name="connsiteY72" fmla="*/ 434338 h 550044"/>
                  <a:gd name="connsiteX73" fmla="*/ 630918 w 658315"/>
                  <a:gd name="connsiteY73" fmla="*/ 377188 h 550044"/>
                  <a:gd name="connsiteX74" fmla="*/ 633639 w 658315"/>
                  <a:gd name="connsiteY74" fmla="*/ 366302 h 550044"/>
                  <a:gd name="connsiteX75" fmla="*/ 639082 w 658315"/>
                  <a:gd name="connsiteY75" fmla="*/ 358138 h 550044"/>
                  <a:gd name="connsiteX76" fmla="*/ 655411 w 658315"/>
                  <a:gd name="connsiteY76" fmla="*/ 341809 h 5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58315" h="550044">
                    <a:moveTo>
                      <a:pt x="655411" y="341809"/>
                    </a:moveTo>
                    <a:cubicBezTo>
                      <a:pt x="658133" y="333191"/>
                      <a:pt x="660288" y="322688"/>
                      <a:pt x="655411" y="306431"/>
                    </a:cubicBezTo>
                    <a:cubicBezTo>
                      <a:pt x="654471" y="303298"/>
                      <a:pt x="652141" y="300711"/>
                      <a:pt x="649968" y="298266"/>
                    </a:cubicBezTo>
                    <a:cubicBezTo>
                      <a:pt x="646396" y="294248"/>
                      <a:pt x="633640" y="279995"/>
                      <a:pt x="625475" y="276495"/>
                    </a:cubicBezTo>
                    <a:cubicBezTo>
                      <a:pt x="622037" y="275021"/>
                      <a:pt x="618185" y="274801"/>
                      <a:pt x="614589" y="273773"/>
                    </a:cubicBezTo>
                    <a:cubicBezTo>
                      <a:pt x="602485" y="270315"/>
                      <a:pt x="609719" y="271167"/>
                      <a:pt x="595539" y="268331"/>
                    </a:cubicBezTo>
                    <a:cubicBezTo>
                      <a:pt x="590128" y="267249"/>
                      <a:pt x="584622" y="266691"/>
                      <a:pt x="579211" y="265609"/>
                    </a:cubicBezTo>
                    <a:cubicBezTo>
                      <a:pt x="575543" y="264875"/>
                      <a:pt x="572061" y="263070"/>
                      <a:pt x="568325" y="262888"/>
                    </a:cubicBezTo>
                    <a:cubicBezTo>
                      <a:pt x="534788" y="261252"/>
                      <a:pt x="501196" y="261073"/>
                      <a:pt x="467632" y="260166"/>
                    </a:cubicBezTo>
                    <a:cubicBezTo>
                      <a:pt x="464911" y="258352"/>
                      <a:pt x="461981" y="256817"/>
                      <a:pt x="459468" y="254723"/>
                    </a:cubicBezTo>
                    <a:cubicBezTo>
                      <a:pt x="450440" y="247199"/>
                      <a:pt x="453275" y="246184"/>
                      <a:pt x="443139" y="241116"/>
                    </a:cubicBezTo>
                    <a:cubicBezTo>
                      <a:pt x="440573" y="239833"/>
                      <a:pt x="409122" y="247013"/>
                      <a:pt x="434975" y="238395"/>
                    </a:cubicBezTo>
                    <a:cubicBezTo>
                      <a:pt x="460828" y="229777"/>
                      <a:pt x="606459" y="194875"/>
                      <a:pt x="598260" y="189409"/>
                    </a:cubicBezTo>
                    <a:cubicBezTo>
                      <a:pt x="596446" y="186688"/>
                      <a:pt x="593725" y="34288"/>
                      <a:pt x="562882" y="9795"/>
                    </a:cubicBezTo>
                    <a:cubicBezTo>
                      <a:pt x="532039" y="-14698"/>
                      <a:pt x="443592" y="10703"/>
                      <a:pt x="413203" y="42453"/>
                    </a:cubicBezTo>
                    <a:cubicBezTo>
                      <a:pt x="382814" y="74203"/>
                      <a:pt x="387351" y="174895"/>
                      <a:pt x="380547" y="200295"/>
                    </a:cubicBezTo>
                    <a:cubicBezTo>
                      <a:pt x="373744" y="225695"/>
                      <a:pt x="375445" y="196000"/>
                      <a:pt x="372382" y="194852"/>
                    </a:cubicBezTo>
                    <a:cubicBezTo>
                      <a:pt x="364186" y="191779"/>
                      <a:pt x="335093" y="189762"/>
                      <a:pt x="331561" y="189409"/>
                    </a:cubicBezTo>
                    <a:cubicBezTo>
                      <a:pt x="309788" y="183967"/>
                      <a:pt x="328840" y="192131"/>
                      <a:pt x="317954" y="175802"/>
                    </a:cubicBezTo>
                    <a:cubicBezTo>
                      <a:pt x="314467" y="170572"/>
                      <a:pt x="306697" y="169811"/>
                      <a:pt x="301625" y="167638"/>
                    </a:cubicBezTo>
                    <a:cubicBezTo>
                      <a:pt x="280844" y="158732"/>
                      <a:pt x="301328" y="163708"/>
                      <a:pt x="271689" y="159473"/>
                    </a:cubicBezTo>
                    <a:cubicBezTo>
                      <a:pt x="268968" y="157659"/>
                      <a:pt x="266514" y="155359"/>
                      <a:pt x="263525" y="154031"/>
                    </a:cubicBezTo>
                    <a:cubicBezTo>
                      <a:pt x="249368" y="147739"/>
                      <a:pt x="243645" y="148081"/>
                      <a:pt x="228147" y="145866"/>
                    </a:cubicBezTo>
                    <a:cubicBezTo>
                      <a:pt x="219075" y="146773"/>
                      <a:pt x="209500" y="145472"/>
                      <a:pt x="200932" y="148588"/>
                    </a:cubicBezTo>
                    <a:cubicBezTo>
                      <a:pt x="198236" y="149568"/>
                      <a:pt x="199218" y="154066"/>
                      <a:pt x="198211" y="156752"/>
                    </a:cubicBezTo>
                    <a:cubicBezTo>
                      <a:pt x="192505" y="171968"/>
                      <a:pt x="194841" y="167250"/>
                      <a:pt x="187325" y="178523"/>
                    </a:cubicBezTo>
                    <a:cubicBezTo>
                      <a:pt x="191219" y="190205"/>
                      <a:pt x="192205" y="195728"/>
                      <a:pt x="198211" y="205738"/>
                    </a:cubicBezTo>
                    <a:cubicBezTo>
                      <a:pt x="201577" y="211347"/>
                      <a:pt x="205469" y="216623"/>
                      <a:pt x="209097" y="222066"/>
                    </a:cubicBezTo>
                    <a:lnTo>
                      <a:pt x="214539" y="230231"/>
                    </a:lnTo>
                    <a:lnTo>
                      <a:pt x="219982" y="238395"/>
                    </a:lnTo>
                    <a:cubicBezTo>
                      <a:pt x="222001" y="260599"/>
                      <a:pt x="225567" y="281371"/>
                      <a:pt x="219982" y="303709"/>
                    </a:cubicBezTo>
                    <a:cubicBezTo>
                      <a:pt x="218934" y="307899"/>
                      <a:pt x="207007" y="315081"/>
                      <a:pt x="203654" y="317316"/>
                    </a:cubicBezTo>
                    <a:cubicBezTo>
                      <a:pt x="202747" y="325480"/>
                      <a:pt x="203739" y="334089"/>
                      <a:pt x="200932" y="341809"/>
                    </a:cubicBezTo>
                    <a:cubicBezTo>
                      <a:pt x="197008" y="352599"/>
                      <a:pt x="172926" y="344772"/>
                      <a:pt x="170997" y="344531"/>
                    </a:cubicBezTo>
                    <a:cubicBezTo>
                      <a:pt x="157390" y="345438"/>
                      <a:pt x="143729" y="345746"/>
                      <a:pt x="130175" y="347252"/>
                    </a:cubicBezTo>
                    <a:cubicBezTo>
                      <a:pt x="127324" y="347569"/>
                      <a:pt x="124880" y="349973"/>
                      <a:pt x="122011" y="349973"/>
                    </a:cubicBezTo>
                    <a:cubicBezTo>
                      <a:pt x="107468" y="349973"/>
                      <a:pt x="92982" y="348159"/>
                      <a:pt x="78468" y="347252"/>
                    </a:cubicBezTo>
                    <a:cubicBezTo>
                      <a:pt x="70443" y="341901"/>
                      <a:pt x="68685" y="341500"/>
                      <a:pt x="62139" y="333645"/>
                    </a:cubicBezTo>
                    <a:cubicBezTo>
                      <a:pt x="43934" y="311800"/>
                      <a:pt x="71200" y="341190"/>
                      <a:pt x="51254" y="314595"/>
                    </a:cubicBezTo>
                    <a:cubicBezTo>
                      <a:pt x="48175" y="310490"/>
                      <a:pt x="43708" y="307605"/>
                      <a:pt x="40368" y="303709"/>
                    </a:cubicBezTo>
                    <a:cubicBezTo>
                      <a:pt x="30520" y="292220"/>
                      <a:pt x="40495" y="297402"/>
                      <a:pt x="26761" y="292823"/>
                    </a:cubicBezTo>
                    <a:cubicBezTo>
                      <a:pt x="18597" y="293730"/>
                      <a:pt x="6344" y="288413"/>
                      <a:pt x="2268" y="295545"/>
                    </a:cubicBezTo>
                    <a:cubicBezTo>
                      <a:pt x="-3600" y="305814"/>
                      <a:pt x="3607" y="319177"/>
                      <a:pt x="4989" y="330923"/>
                    </a:cubicBezTo>
                    <a:cubicBezTo>
                      <a:pt x="6371" y="342666"/>
                      <a:pt x="12263" y="351359"/>
                      <a:pt x="18597" y="360859"/>
                    </a:cubicBezTo>
                    <a:cubicBezTo>
                      <a:pt x="19504" y="367209"/>
                      <a:pt x="20060" y="373619"/>
                      <a:pt x="21318" y="379909"/>
                    </a:cubicBezTo>
                    <a:cubicBezTo>
                      <a:pt x="21880" y="382722"/>
                      <a:pt x="23660" y="385230"/>
                      <a:pt x="24039" y="388073"/>
                    </a:cubicBezTo>
                    <a:cubicBezTo>
                      <a:pt x="25483" y="398901"/>
                      <a:pt x="25555" y="409874"/>
                      <a:pt x="26761" y="420731"/>
                    </a:cubicBezTo>
                    <a:cubicBezTo>
                      <a:pt x="27903" y="431010"/>
                      <a:pt x="31951" y="449911"/>
                      <a:pt x="34925" y="458831"/>
                    </a:cubicBezTo>
                    <a:cubicBezTo>
                      <a:pt x="36739" y="464274"/>
                      <a:pt x="37802" y="470028"/>
                      <a:pt x="40368" y="475159"/>
                    </a:cubicBezTo>
                    <a:lnTo>
                      <a:pt x="45811" y="486045"/>
                    </a:lnTo>
                    <a:cubicBezTo>
                      <a:pt x="46718" y="489674"/>
                      <a:pt x="46387" y="493867"/>
                      <a:pt x="48532" y="496931"/>
                    </a:cubicBezTo>
                    <a:cubicBezTo>
                      <a:pt x="58868" y="511697"/>
                      <a:pt x="62647" y="512152"/>
                      <a:pt x="75747" y="518702"/>
                    </a:cubicBezTo>
                    <a:cubicBezTo>
                      <a:pt x="84459" y="531772"/>
                      <a:pt x="76986" y="524730"/>
                      <a:pt x="94797" y="529588"/>
                    </a:cubicBezTo>
                    <a:cubicBezTo>
                      <a:pt x="100332" y="531098"/>
                      <a:pt x="105682" y="533217"/>
                      <a:pt x="111125" y="535031"/>
                    </a:cubicBezTo>
                    <a:cubicBezTo>
                      <a:pt x="113846" y="535938"/>
                      <a:pt x="116506" y="537056"/>
                      <a:pt x="119289" y="537752"/>
                    </a:cubicBezTo>
                    <a:cubicBezTo>
                      <a:pt x="122918" y="538659"/>
                      <a:pt x="126450" y="540134"/>
                      <a:pt x="130175" y="540473"/>
                    </a:cubicBezTo>
                    <a:cubicBezTo>
                      <a:pt x="146462" y="541954"/>
                      <a:pt x="162832" y="542288"/>
                      <a:pt x="179161" y="543195"/>
                    </a:cubicBezTo>
                    <a:cubicBezTo>
                      <a:pt x="268794" y="554398"/>
                      <a:pt x="225516" y="549995"/>
                      <a:pt x="415925" y="543195"/>
                    </a:cubicBezTo>
                    <a:cubicBezTo>
                      <a:pt x="420807" y="543021"/>
                      <a:pt x="425068" y="539736"/>
                      <a:pt x="429532" y="537752"/>
                    </a:cubicBezTo>
                    <a:cubicBezTo>
                      <a:pt x="449705" y="528786"/>
                      <a:pt x="431817" y="535176"/>
                      <a:pt x="448582" y="529588"/>
                    </a:cubicBezTo>
                    <a:cubicBezTo>
                      <a:pt x="451304" y="527774"/>
                      <a:pt x="453875" y="525711"/>
                      <a:pt x="456747" y="524145"/>
                    </a:cubicBezTo>
                    <a:cubicBezTo>
                      <a:pt x="463870" y="520260"/>
                      <a:pt x="471767" y="517760"/>
                      <a:pt x="478518" y="513259"/>
                    </a:cubicBezTo>
                    <a:cubicBezTo>
                      <a:pt x="481239" y="511445"/>
                      <a:pt x="483556" y="508778"/>
                      <a:pt x="486682" y="507816"/>
                    </a:cubicBezTo>
                    <a:cubicBezTo>
                      <a:pt x="495524" y="505095"/>
                      <a:pt x="504844" y="504279"/>
                      <a:pt x="513897" y="502373"/>
                    </a:cubicBezTo>
                    <a:cubicBezTo>
                      <a:pt x="549963" y="494781"/>
                      <a:pt x="526035" y="498696"/>
                      <a:pt x="557439" y="494209"/>
                    </a:cubicBezTo>
                    <a:cubicBezTo>
                      <a:pt x="560161" y="493302"/>
                      <a:pt x="563038" y="492771"/>
                      <a:pt x="565604" y="491488"/>
                    </a:cubicBezTo>
                    <a:cubicBezTo>
                      <a:pt x="571352" y="488614"/>
                      <a:pt x="579735" y="480955"/>
                      <a:pt x="584654" y="477881"/>
                    </a:cubicBezTo>
                    <a:cubicBezTo>
                      <a:pt x="588094" y="475731"/>
                      <a:pt x="592238" y="474796"/>
                      <a:pt x="595539" y="472438"/>
                    </a:cubicBezTo>
                    <a:cubicBezTo>
                      <a:pt x="598671" y="470201"/>
                      <a:pt x="600747" y="466737"/>
                      <a:pt x="603704" y="464273"/>
                    </a:cubicBezTo>
                    <a:cubicBezTo>
                      <a:pt x="606217" y="462179"/>
                      <a:pt x="609147" y="460645"/>
                      <a:pt x="611868" y="458831"/>
                    </a:cubicBezTo>
                    <a:cubicBezTo>
                      <a:pt x="612775" y="456109"/>
                      <a:pt x="613801" y="453424"/>
                      <a:pt x="614589" y="450666"/>
                    </a:cubicBezTo>
                    <a:cubicBezTo>
                      <a:pt x="615616" y="447070"/>
                      <a:pt x="615236" y="442893"/>
                      <a:pt x="617311" y="439781"/>
                    </a:cubicBezTo>
                    <a:cubicBezTo>
                      <a:pt x="619125" y="437060"/>
                      <a:pt x="622754" y="436152"/>
                      <a:pt x="625475" y="434338"/>
                    </a:cubicBezTo>
                    <a:cubicBezTo>
                      <a:pt x="629909" y="354548"/>
                      <a:pt x="622754" y="405768"/>
                      <a:pt x="630918" y="377188"/>
                    </a:cubicBezTo>
                    <a:cubicBezTo>
                      <a:pt x="631945" y="373592"/>
                      <a:pt x="632166" y="369740"/>
                      <a:pt x="633639" y="366302"/>
                    </a:cubicBezTo>
                    <a:cubicBezTo>
                      <a:pt x="634927" y="363296"/>
                      <a:pt x="636909" y="360583"/>
                      <a:pt x="639082" y="358138"/>
                    </a:cubicBezTo>
                    <a:cubicBezTo>
                      <a:pt x="644196" y="352385"/>
                      <a:pt x="652689" y="350427"/>
                      <a:pt x="655411" y="34180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7" name="Freeform 56"/>
              <p:cNvSpPr/>
              <p:nvPr/>
            </p:nvSpPr>
            <p:spPr>
              <a:xfrm>
                <a:off x="279315" y="1191986"/>
                <a:ext cx="196935" cy="367393"/>
              </a:xfrm>
              <a:custGeom>
                <a:avLst/>
                <a:gdLst>
                  <a:gd name="connsiteX0" fmla="*/ 992 w 196935"/>
                  <a:gd name="connsiteY0" fmla="*/ 40821 h 367393"/>
                  <a:gd name="connsiteX1" fmla="*/ 3714 w 196935"/>
                  <a:gd name="connsiteY1" fmla="*/ 122464 h 367393"/>
                  <a:gd name="connsiteX2" fmla="*/ 6435 w 196935"/>
                  <a:gd name="connsiteY2" fmla="*/ 138793 h 367393"/>
                  <a:gd name="connsiteX3" fmla="*/ 11878 w 196935"/>
                  <a:gd name="connsiteY3" fmla="*/ 149678 h 367393"/>
                  <a:gd name="connsiteX4" fmla="*/ 14599 w 196935"/>
                  <a:gd name="connsiteY4" fmla="*/ 163285 h 367393"/>
                  <a:gd name="connsiteX5" fmla="*/ 20042 w 196935"/>
                  <a:gd name="connsiteY5" fmla="*/ 209550 h 367393"/>
                  <a:gd name="connsiteX6" fmla="*/ 25485 w 196935"/>
                  <a:gd name="connsiteY6" fmla="*/ 220435 h 367393"/>
                  <a:gd name="connsiteX7" fmla="*/ 39092 w 196935"/>
                  <a:gd name="connsiteY7" fmla="*/ 244928 h 367393"/>
                  <a:gd name="connsiteX8" fmla="*/ 52699 w 196935"/>
                  <a:gd name="connsiteY8" fmla="*/ 266700 h 367393"/>
                  <a:gd name="connsiteX9" fmla="*/ 66306 w 196935"/>
                  <a:gd name="connsiteY9" fmla="*/ 283028 h 367393"/>
                  <a:gd name="connsiteX10" fmla="*/ 77192 w 196935"/>
                  <a:gd name="connsiteY10" fmla="*/ 304800 h 367393"/>
                  <a:gd name="connsiteX11" fmla="*/ 96242 w 196935"/>
                  <a:gd name="connsiteY11" fmla="*/ 326571 h 367393"/>
                  <a:gd name="connsiteX12" fmla="*/ 107128 w 196935"/>
                  <a:gd name="connsiteY12" fmla="*/ 342900 h 367393"/>
                  <a:gd name="connsiteX13" fmla="*/ 137064 w 196935"/>
                  <a:gd name="connsiteY13" fmla="*/ 367393 h 367393"/>
                  <a:gd name="connsiteX14" fmla="*/ 183328 w 196935"/>
                  <a:gd name="connsiteY14" fmla="*/ 364671 h 367393"/>
                  <a:gd name="connsiteX15" fmla="*/ 188771 w 196935"/>
                  <a:gd name="connsiteY15" fmla="*/ 353785 h 367393"/>
                  <a:gd name="connsiteX16" fmla="*/ 196935 w 196935"/>
                  <a:gd name="connsiteY16" fmla="*/ 332014 h 367393"/>
                  <a:gd name="connsiteX17" fmla="*/ 194214 w 196935"/>
                  <a:gd name="connsiteY17" fmla="*/ 277585 h 367393"/>
                  <a:gd name="connsiteX18" fmla="*/ 188771 w 196935"/>
                  <a:gd name="connsiteY18" fmla="*/ 261257 h 367393"/>
                  <a:gd name="connsiteX19" fmla="*/ 183328 w 196935"/>
                  <a:gd name="connsiteY19" fmla="*/ 247650 h 367393"/>
                  <a:gd name="connsiteX20" fmla="*/ 169721 w 196935"/>
                  <a:gd name="connsiteY20" fmla="*/ 231321 h 367393"/>
                  <a:gd name="connsiteX21" fmla="*/ 161556 w 196935"/>
                  <a:gd name="connsiteY21" fmla="*/ 68035 h 367393"/>
                  <a:gd name="connsiteX22" fmla="*/ 156114 w 196935"/>
                  <a:gd name="connsiteY22" fmla="*/ 59871 h 367393"/>
                  <a:gd name="connsiteX23" fmla="*/ 147949 w 196935"/>
                  <a:gd name="connsiteY23" fmla="*/ 43543 h 367393"/>
                  <a:gd name="connsiteX24" fmla="*/ 137064 w 196935"/>
                  <a:gd name="connsiteY24" fmla="*/ 24493 h 367393"/>
                  <a:gd name="connsiteX25" fmla="*/ 104406 w 196935"/>
                  <a:gd name="connsiteY25" fmla="*/ 0 h 367393"/>
                  <a:gd name="connsiteX26" fmla="*/ 47256 w 196935"/>
                  <a:gd name="connsiteY26" fmla="*/ 2721 h 367393"/>
                  <a:gd name="connsiteX27" fmla="*/ 39092 w 196935"/>
                  <a:gd name="connsiteY27" fmla="*/ 19050 h 367393"/>
                  <a:gd name="connsiteX28" fmla="*/ 25485 w 196935"/>
                  <a:gd name="connsiteY28" fmla="*/ 35378 h 367393"/>
                  <a:gd name="connsiteX29" fmla="*/ 20042 w 196935"/>
                  <a:gd name="connsiteY29" fmla="*/ 43543 h 367393"/>
                  <a:gd name="connsiteX30" fmla="*/ 11878 w 196935"/>
                  <a:gd name="connsiteY30" fmla="*/ 46264 h 367393"/>
                  <a:gd name="connsiteX31" fmla="*/ 992 w 196935"/>
                  <a:gd name="connsiteY31" fmla="*/ 40821 h 36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935" h="367393">
                    <a:moveTo>
                      <a:pt x="992" y="40821"/>
                    </a:moveTo>
                    <a:cubicBezTo>
                      <a:pt x="-369" y="53521"/>
                      <a:pt x="2204" y="95276"/>
                      <a:pt x="3714" y="122464"/>
                    </a:cubicBezTo>
                    <a:cubicBezTo>
                      <a:pt x="4020" y="127974"/>
                      <a:pt x="4849" y="133508"/>
                      <a:pt x="6435" y="138793"/>
                    </a:cubicBezTo>
                    <a:cubicBezTo>
                      <a:pt x="7601" y="142679"/>
                      <a:pt x="10064" y="146050"/>
                      <a:pt x="11878" y="149678"/>
                    </a:cubicBezTo>
                    <a:cubicBezTo>
                      <a:pt x="12785" y="154214"/>
                      <a:pt x="14025" y="158695"/>
                      <a:pt x="14599" y="163285"/>
                    </a:cubicBezTo>
                    <a:cubicBezTo>
                      <a:pt x="15356" y="169343"/>
                      <a:pt x="17031" y="199514"/>
                      <a:pt x="20042" y="209550"/>
                    </a:cubicBezTo>
                    <a:cubicBezTo>
                      <a:pt x="21208" y="213436"/>
                      <a:pt x="23887" y="216706"/>
                      <a:pt x="25485" y="220435"/>
                    </a:cubicBezTo>
                    <a:cubicBezTo>
                      <a:pt x="35379" y="243522"/>
                      <a:pt x="14974" y="206338"/>
                      <a:pt x="39092" y="244928"/>
                    </a:cubicBezTo>
                    <a:cubicBezTo>
                      <a:pt x="43628" y="252185"/>
                      <a:pt x="47220" y="260126"/>
                      <a:pt x="52699" y="266700"/>
                    </a:cubicBezTo>
                    <a:cubicBezTo>
                      <a:pt x="57235" y="272143"/>
                      <a:pt x="62475" y="277068"/>
                      <a:pt x="66306" y="283028"/>
                    </a:cubicBezTo>
                    <a:cubicBezTo>
                      <a:pt x="70694" y="289853"/>
                      <a:pt x="72691" y="298049"/>
                      <a:pt x="77192" y="304800"/>
                    </a:cubicBezTo>
                    <a:cubicBezTo>
                      <a:pt x="92690" y="328045"/>
                      <a:pt x="67582" y="291542"/>
                      <a:pt x="96242" y="326571"/>
                    </a:cubicBezTo>
                    <a:cubicBezTo>
                      <a:pt x="100384" y="331634"/>
                      <a:pt x="102940" y="337875"/>
                      <a:pt x="107128" y="342900"/>
                    </a:cubicBezTo>
                    <a:cubicBezTo>
                      <a:pt x="120507" y="358955"/>
                      <a:pt x="121453" y="358026"/>
                      <a:pt x="137064" y="367393"/>
                    </a:cubicBezTo>
                    <a:cubicBezTo>
                      <a:pt x="152485" y="366486"/>
                      <a:pt x="168389" y="368603"/>
                      <a:pt x="183328" y="364671"/>
                    </a:cubicBezTo>
                    <a:cubicBezTo>
                      <a:pt x="187251" y="363638"/>
                      <a:pt x="187123" y="357492"/>
                      <a:pt x="188771" y="353785"/>
                    </a:cubicBezTo>
                    <a:cubicBezTo>
                      <a:pt x="193112" y="344019"/>
                      <a:pt x="193942" y="340993"/>
                      <a:pt x="196935" y="332014"/>
                    </a:cubicBezTo>
                    <a:cubicBezTo>
                      <a:pt x="196028" y="313871"/>
                      <a:pt x="196296" y="295631"/>
                      <a:pt x="194214" y="277585"/>
                    </a:cubicBezTo>
                    <a:cubicBezTo>
                      <a:pt x="193556" y="271886"/>
                      <a:pt x="190902" y="266584"/>
                      <a:pt x="188771" y="261257"/>
                    </a:cubicBezTo>
                    <a:cubicBezTo>
                      <a:pt x="186957" y="256721"/>
                      <a:pt x="185513" y="252019"/>
                      <a:pt x="183328" y="247650"/>
                    </a:cubicBezTo>
                    <a:cubicBezTo>
                      <a:pt x="179538" y="240071"/>
                      <a:pt x="175741" y="237341"/>
                      <a:pt x="169721" y="231321"/>
                    </a:cubicBezTo>
                    <a:cubicBezTo>
                      <a:pt x="148060" y="166341"/>
                      <a:pt x="170569" y="239281"/>
                      <a:pt x="161556" y="68035"/>
                    </a:cubicBezTo>
                    <a:cubicBezTo>
                      <a:pt x="161384" y="64769"/>
                      <a:pt x="157577" y="62796"/>
                      <a:pt x="156114" y="59871"/>
                    </a:cubicBezTo>
                    <a:cubicBezTo>
                      <a:pt x="131176" y="9994"/>
                      <a:pt x="179134" y="98115"/>
                      <a:pt x="147949" y="43543"/>
                    </a:cubicBezTo>
                    <a:cubicBezTo>
                      <a:pt x="143111" y="35077"/>
                      <a:pt x="143089" y="31723"/>
                      <a:pt x="137064" y="24493"/>
                    </a:cubicBezTo>
                    <a:cubicBezTo>
                      <a:pt x="128144" y="13789"/>
                      <a:pt x="116151" y="7047"/>
                      <a:pt x="104406" y="0"/>
                    </a:cubicBezTo>
                    <a:cubicBezTo>
                      <a:pt x="85356" y="907"/>
                      <a:pt x="66046" y="-547"/>
                      <a:pt x="47256" y="2721"/>
                    </a:cubicBezTo>
                    <a:cubicBezTo>
                      <a:pt x="42987" y="3463"/>
                      <a:pt x="40424" y="16387"/>
                      <a:pt x="39092" y="19050"/>
                    </a:cubicBezTo>
                    <a:cubicBezTo>
                      <a:pt x="34024" y="29185"/>
                      <a:pt x="33008" y="26350"/>
                      <a:pt x="25485" y="35378"/>
                    </a:cubicBezTo>
                    <a:cubicBezTo>
                      <a:pt x="23391" y="37891"/>
                      <a:pt x="22596" y="41500"/>
                      <a:pt x="20042" y="43543"/>
                    </a:cubicBezTo>
                    <a:cubicBezTo>
                      <a:pt x="17802" y="45335"/>
                      <a:pt x="14599" y="45357"/>
                      <a:pt x="11878" y="46264"/>
                    </a:cubicBezTo>
                    <a:cubicBezTo>
                      <a:pt x="-6586" y="58573"/>
                      <a:pt x="2353" y="28121"/>
                      <a:pt x="992" y="4082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spTree>
    <p:extLst>
      <p:ext uri="{BB962C8B-B14F-4D97-AF65-F5344CB8AC3E}">
        <p14:creationId xmlns:p14="http://schemas.microsoft.com/office/powerpoint/2010/main" val="10945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0"/>
          <p:cNvSpPr txBox="1">
            <a:spLocks noChangeArrowheads="1"/>
          </p:cNvSpPr>
          <p:nvPr/>
        </p:nvSpPr>
        <p:spPr bwMode="auto">
          <a:xfrm>
            <a:off x="9493282" y="6440759"/>
            <a:ext cx="26821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1400" dirty="0" err="1">
                <a:solidFill>
                  <a:prstClr val="black"/>
                </a:solidFill>
              </a:rPr>
              <a:t>Bonsignori</a:t>
            </a:r>
            <a:r>
              <a:rPr lang="en-US" sz="1400" dirty="0">
                <a:solidFill>
                  <a:prstClr val="black"/>
                </a:solidFill>
              </a:rPr>
              <a:t> et al, </a:t>
            </a:r>
            <a:r>
              <a:rPr lang="en-US" sz="1400" dirty="0" err="1">
                <a:solidFill>
                  <a:prstClr val="black"/>
                </a:solidFill>
              </a:rPr>
              <a:t>Imm</a:t>
            </a:r>
            <a:r>
              <a:rPr lang="en-US" sz="1400" dirty="0">
                <a:solidFill>
                  <a:prstClr val="black"/>
                </a:solidFill>
              </a:rPr>
              <a:t> Rev </a:t>
            </a:r>
            <a:r>
              <a:rPr lang="en-US" sz="1400" dirty="0" smtClean="0">
                <a:solidFill>
                  <a:prstClr val="black"/>
                </a:solidFill>
              </a:rPr>
              <a:t>2017</a:t>
            </a:r>
            <a:endParaRPr lang="en-US" sz="1400" dirty="0">
              <a:solidFill>
                <a:prstClr val="black"/>
              </a:solidFill>
            </a:endParaRPr>
          </a:p>
        </p:txBody>
      </p:sp>
      <p:sp>
        <p:nvSpPr>
          <p:cNvPr id="2" name="Rectangle 1"/>
          <p:cNvSpPr/>
          <p:nvPr/>
        </p:nvSpPr>
        <p:spPr>
          <a:xfrm>
            <a:off x="6281352" y="1186250"/>
            <a:ext cx="1680519" cy="1767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6384325" y="3043882"/>
            <a:ext cx="1680519" cy="1767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Text Box 68"/>
          <p:cNvSpPr txBox="1">
            <a:spLocks noChangeArrowheads="1"/>
          </p:cNvSpPr>
          <p:nvPr/>
        </p:nvSpPr>
        <p:spPr bwMode="auto">
          <a:xfrm>
            <a:off x="6396704" y="1522510"/>
            <a:ext cx="535710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500" dirty="0">
                <a:solidFill>
                  <a:prstClr val="black"/>
                </a:solidFill>
              </a:rPr>
              <a:t>Neutralize diverse HIV isolates</a:t>
            </a:r>
          </a:p>
        </p:txBody>
      </p:sp>
      <p:sp>
        <p:nvSpPr>
          <p:cNvPr id="28" name="TextBox 27"/>
          <p:cNvSpPr txBox="1"/>
          <p:nvPr/>
        </p:nvSpPr>
        <p:spPr>
          <a:xfrm>
            <a:off x="1043548" y="1686074"/>
            <a:ext cx="1013419"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VRC01</a:t>
            </a:r>
          </a:p>
        </p:txBody>
      </p:sp>
      <p:sp>
        <p:nvSpPr>
          <p:cNvPr id="34" name="TextBox 33"/>
          <p:cNvSpPr txBox="1"/>
          <p:nvPr/>
        </p:nvSpPr>
        <p:spPr>
          <a:xfrm>
            <a:off x="3652953" y="786570"/>
            <a:ext cx="1140056"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PGT121</a:t>
            </a:r>
          </a:p>
        </p:txBody>
      </p:sp>
      <p:pic>
        <p:nvPicPr>
          <p:cNvPr id="1026" name="Picture 2" descr="An external file that holds a picture, illustration, etc.&#10;Object name is IMR-275-145-g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838" y="2579701"/>
            <a:ext cx="5666699" cy="42520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132333" y="1683055"/>
            <a:ext cx="2918543" cy="2426484"/>
            <a:chOff x="-3336799" y="1817862"/>
            <a:chExt cx="2918543" cy="2426484"/>
          </a:xfrm>
        </p:grpSpPr>
        <p:sp>
          <p:nvSpPr>
            <p:cNvPr id="74" name="Oval 73"/>
            <p:cNvSpPr/>
            <p:nvPr/>
          </p:nvSpPr>
          <p:spPr>
            <a:xfrm rot="21191885">
              <a:off x="-1756053" y="2492840"/>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5" name="Oval 74"/>
            <p:cNvSpPr/>
            <p:nvPr/>
          </p:nvSpPr>
          <p:spPr>
            <a:xfrm rot="450401">
              <a:off x="-3310294" y="2498009"/>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6" name="Oval 75"/>
            <p:cNvSpPr/>
            <p:nvPr/>
          </p:nvSpPr>
          <p:spPr>
            <a:xfrm rot="450401">
              <a:off x="-3336799" y="2780337"/>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7" name="Oval 76"/>
            <p:cNvSpPr/>
            <p:nvPr/>
          </p:nvSpPr>
          <p:spPr>
            <a:xfrm rot="450401">
              <a:off x="-2711226" y="2576949"/>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8" name="Oval 77"/>
            <p:cNvSpPr/>
            <p:nvPr/>
          </p:nvSpPr>
          <p:spPr>
            <a:xfrm rot="450401">
              <a:off x="-2737731" y="2859277"/>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9" name="Oval 78"/>
            <p:cNvSpPr/>
            <p:nvPr/>
          </p:nvSpPr>
          <p:spPr>
            <a:xfrm rot="806203">
              <a:off x="-1819045" y="3136850"/>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0" name="Oval 79"/>
            <p:cNvSpPr/>
            <p:nvPr/>
          </p:nvSpPr>
          <p:spPr>
            <a:xfrm rot="2786159">
              <a:off x="-1962172" y="3427994"/>
              <a:ext cx="803813" cy="4087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1" name="Oval 80"/>
            <p:cNvSpPr/>
            <p:nvPr/>
          </p:nvSpPr>
          <p:spPr>
            <a:xfrm rot="1008474">
              <a:off x="-1430099" y="3835596"/>
              <a:ext cx="803813" cy="4087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2" name="Oval 81"/>
            <p:cNvSpPr/>
            <p:nvPr/>
          </p:nvSpPr>
          <p:spPr>
            <a:xfrm rot="20957261">
              <a:off x="-1389064" y="1817862"/>
              <a:ext cx="803813" cy="4087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3" name="Oval 82"/>
            <p:cNvSpPr/>
            <p:nvPr/>
          </p:nvSpPr>
          <p:spPr>
            <a:xfrm rot="3091371">
              <a:off x="-1228649" y="3512051"/>
              <a:ext cx="776119"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4" name="Oval 83"/>
            <p:cNvSpPr/>
            <p:nvPr/>
          </p:nvSpPr>
          <p:spPr>
            <a:xfrm rot="18931459">
              <a:off x="-1222069" y="2176988"/>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5" name="Oval 84"/>
            <p:cNvSpPr/>
            <p:nvPr/>
          </p:nvSpPr>
          <p:spPr>
            <a:xfrm rot="18382437">
              <a:off x="-1898524" y="2197253"/>
              <a:ext cx="803813" cy="4087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86" name="Straight Connector 85"/>
            <p:cNvCxnSpPr>
              <a:stCxn id="78" idx="6"/>
              <a:endCxn id="79" idx="2"/>
            </p:cNvCxnSpPr>
            <p:nvPr/>
          </p:nvCxnSpPr>
          <p:spPr>
            <a:xfrm rot="5850401" flipV="1">
              <a:off x="-1929530" y="3109289"/>
              <a:ext cx="113652" cy="1454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77" idx="6"/>
            </p:cNvCxnSpPr>
            <p:nvPr/>
          </p:nvCxnSpPr>
          <p:spPr>
            <a:xfrm rot="5850401">
              <a:off x="-1859479" y="2731463"/>
              <a:ext cx="65361" cy="16096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rot="4539153">
            <a:off x="3759775" y="398668"/>
            <a:ext cx="2918543" cy="2426484"/>
            <a:chOff x="-3336799" y="1817862"/>
            <a:chExt cx="2918543" cy="2426484"/>
          </a:xfrm>
        </p:grpSpPr>
        <p:sp>
          <p:nvSpPr>
            <p:cNvPr id="89" name="Oval 88"/>
            <p:cNvSpPr/>
            <p:nvPr/>
          </p:nvSpPr>
          <p:spPr>
            <a:xfrm rot="21191885">
              <a:off x="-1756053" y="2492840"/>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0" name="Oval 89"/>
            <p:cNvSpPr/>
            <p:nvPr/>
          </p:nvSpPr>
          <p:spPr>
            <a:xfrm rot="450401">
              <a:off x="-3310294" y="2498009"/>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1" name="Oval 90"/>
            <p:cNvSpPr/>
            <p:nvPr/>
          </p:nvSpPr>
          <p:spPr>
            <a:xfrm rot="450401">
              <a:off x="-3336799" y="2780337"/>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2" name="Oval 91"/>
            <p:cNvSpPr/>
            <p:nvPr/>
          </p:nvSpPr>
          <p:spPr>
            <a:xfrm rot="450401">
              <a:off x="-2711226" y="2576949"/>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3" name="Oval 92"/>
            <p:cNvSpPr/>
            <p:nvPr/>
          </p:nvSpPr>
          <p:spPr>
            <a:xfrm rot="450401">
              <a:off x="-2737731" y="2859277"/>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4" name="Oval 93"/>
            <p:cNvSpPr/>
            <p:nvPr/>
          </p:nvSpPr>
          <p:spPr>
            <a:xfrm rot="806203">
              <a:off x="-1819045" y="3136850"/>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5" name="Oval 94"/>
            <p:cNvSpPr/>
            <p:nvPr/>
          </p:nvSpPr>
          <p:spPr>
            <a:xfrm rot="2786159">
              <a:off x="-1962172" y="3427994"/>
              <a:ext cx="803813" cy="4087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6" name="Oval 95"/>
            <p:cNvSpPr/>
            <p:nvPr/>
          </p:nvSpPr>
          <p:spPr>
            <a:xfrm rot="1008474">
              <a:off x="-1430099" y="3835596"/>
              <a:ext cx="803813" cy="4087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7" name="Oval 96"/>
            <p:cNvSpPr/>
            <p:nvPr/>
          </p:nvSpPr>
          <p:spPr>
            <a:xfrm rot="20957261">
              <a:off x="-1389064" y="1817862"/>
              <a:ext cx="803813" cy="4087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8" name="Oval 97"/>
            <p:cNvSpPr/>
            <p:nvPr/>
          </p:nvSpPr>
          <p:spPr>
            <a:xfrm rot="3091371">
              <a:off x="-1228649" y="3512051"/>
              <a:ext cx="776119"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9" name="Oval 98"/>
            <p:cNvSpPr/>
            <p:nvPr/>
          </p:nvSpPr>
          <p:spPr>
            <a:xfrm rot="18931459">
              <a:off x="-1222069" y="2176988"/>
              <a:ext cx="803813" cy="40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0" name="Oval 99"/>
            <p:cNvSpPr/>
            <p:nvPr/>
          </p:nvSpPr>
          <p:spPr>
            <a:xfrm rot="18382437">
              <a:off x="-1898524" y="2197253"/>
              <a:ext cx="803813" cy="4087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01" name="Straight Connector 100"/>
            <p:cNvCxnSpPr>
              <a:stCxn id="93" idx="6"/>
              <a:endCxn id="94" idx="2"/>
            </p:cNvCxnSpPr>
            <p:nvPr/>
          </p:nvCxnSpPr>
          <p:spPr>
            <a:xfrm rot="5850401" flipV="1">
              <a:off x="-1929530" y="3109289"/>
              <a:ext cx="113652" cy="1454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endCxn id="92" idx="6"/>
            </p:cNvCxnSpPr>
            <p:nvPr/>
          </p:nvCxnSpPr>
          <p:spPr>
            <a:xfrm rot="5850401">
              <a:off x="-1859479" y="2731463"/>
              <a:ext cx="65361" cy="16096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5382270" y="91073"/>
            <a:ext cx="8158419" cy="1200329"/>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3600" b="1" dirty="0" smtClean="0">
                <a:solidFill>
                  <a:prstClr val="black"/>
                </a:solidFill>
                <a:latin typeface="Arial" panose="020B0604020202020204" pitchFamily="34" charset="0"/>
                <a:cs typeface="Arial" panose="020B0604020202020204" pitchFamily="34" charset="0"/>
              </a:rPr>
              <a:t>Broadly neutralizing</a:t>
            </a:r>
          </a:p>
          <a:p>
            <a:pPr marL="342900" indent="-342900" algn="ctr" fontAlgn="auto">
              <a:spcBef>
                <a:spcPts val="0"/>
              </a:spcBef>
              <a:spcAft>
                <a:spcPts val="0"/>
              </a:spcAft>
            </a:pPr>
            <a:r>
              <a:rPr lang="en-US" sz="3600" b="1" dirty="0" smtClean="0">
                <a:solidFill>
                  <a:prstClr val="black"/>
                </a:solidFill>
                <a:latin typeface="Arial" panose="020B0604020202020204" pitchFamily="34" charset="0"/>
                <a:cs typeface="Arial" panose="020B0604020202020204" pitchFamily="34" charset="0"/>
              </a:rPr>
              <a:t>antibodies</a:t>
            </a:r>
            <a:endParaRPr lang="en-US" sz="3600" b="1" dirty="0">
              <a:solidFill>
                <a:prstClr val="black"/>
              </a:solidFill>
              <a:latin typeface="Arial" panose="020B0604020202020204" pitchFamily="34" charset="0"/>
              <a:cs typeface="Arial" panose="020B0604020202020204" pitchFamily="34" charset="0"/>
            </a:endParaRPr>
          </a:p>
        </p:txBody>
      </p:sp>
      <p:sp>
        <p:nvSpPr>
          <p:cNvPr id="14" name="Rectangle 13"/>
          <p:cNvSpPr/>
          <p:nvPr/>
        </p:nvSpPr>
        <p:spPr>
          <a:xfrm>
            <a:off x="6449815" y="2749525"/>
            <a:ext cx="997026" cy="1108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Text Box 68"/>
          <p:cNvSpPr txBox="1">
            <a:spLocks noChangeArrowheads="1"/>
          </p:cNvSpPr>
          <p:nvPr/>
        </p:nvSpPr>
        <p:spPr bwMode="auto">
          <a:xfrm>
            <a:off x="6396704" y="2015303"/>
            <a:ext cx="50523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500" dirty="0">
                <a:solidFill>
                  <a:prstClr val="black"/>
                </a:solidFill>
              </a:rPr>
              <a:t>Arise slowly, generally after virus has already escaped</a:t>
            </a:r>
          </a:p>
        </p:txBody>
      </p:sp>
      <p:sp>
        <p:nvSpPr>
          <p:cNvPr id="12" name="Text Box 68"/>
          <p:cNvSpPr txBox="1">
            <a:spLocks noChangeArrowheads="1"/>
          </p:cNvSpPr>
          <p:nvPr/>
        </p:nvSpPr>
        <p:spPr bwMode="auto">
          <a:xfrm>
            <a:off x="6396704" y="3770329"/>
            <a:ext cx="54029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500" dirty="0">
                <a:solidFill>
                  <a:prstClr val="black"/>
                </a:solidFill>
              </a:rPr>
              <a:t>Can be administered passively as </a:t>
            </a:r>
            <a:r>
              <a:rPr lang="en-US" sz="2500" dirty="0" smtClean="0">
                <a:solidFill>
                  <a:prstClr val="black"/>
                </a:solidFill>
              </a:rPr>
              <a:t>infusion or </a:t>
            </a:r>
            <a:r>
              <a:rPr lang="en-US" sz="2500" dirty="0">
                <a:solidFill>
                  <a:prstClr val="black"/>
                </a:solidFill>
              </a:rPr>
              <a:t>with AAV vectors</a:t>
            </a:r>
          </a:p>
        </p:txBody>
      </p:sp>
      <p:sp>
        <p:nvSpPr>
          <p:cNvPr id="4" name="Text Box 68"/>
          <p:cNvSpPr txBox="1">
            <a:spLocks noChangeArrowheads="1"/>
          </p:cNvSpPr>
          <p:nvPr/>
        </p:nvSpPr>
        <p:spPr bwMode="auto">
          <a:xfrm>
            <a:off x="6396704" y="4647842"/>
            <a:ext cx="50523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500" dirty="0">
                <a:solidFill>
                  <a:prstClr val="black"/>
                </a:solidFill>
              </a:rPr>
              <a:t>Block infection and target infected cells for killing</a:t>
            </a:r>
          </a:p>
        </p:txBody>
      </p:sp>
      <p:sp>
        <p:nvSpPr>
          <p:cNvPr id="44" name="Text Box 68"/>
          <p:cNvSpPr txBox="1">
            <a:spLocks noChangeArrowheads="1"/>
          </p:cNvSpPr>
          <p:nvPr/>
        </p:nvSpPr>
        <p:spPr bwMode="auto">
          <a:xfrm>
            <a:off x="6396704" y="2892816"/>
            <a:ext cx="50523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500" dirty="0" smtClean="0">
                <a:solidFill>
                  <a:prstClr val="black"/>
                </a:solidFill>
              </a:rPr>
              <a:t>Have been isolated and sequenced</a:t>
            </a:r>
            <a:endParaRPr lang="en-US" sz="2500" dirty="0">
              <a:solidFill>
                <a:prstClr val="black"/>
              </a:solidFill>
            </a:endParaRPr>
          </a:p>
        </p:txBody>
      </p:sp>
    </p:spTree>
    <p:extLst>
      <p:ext uri="{BB962C8B-B14F-4D97-AF65-F5344CB8AC3E}">
        <p14:creationId xmlns:p14="http://schemas.microsoft.com/office/powerpoint/2010/main" val="4641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ppt_x"/>
                                          </p:val>
                                        </p:tav>
                                        <p:tav tm="100000">
                                          <p:val>
                                            <p:strVal val="#ppt_x"/>
                                          </p:val>
                                        </p:tav>
                                      </p:tavLst>
                                    </p:anim>
                                    <p:anim calcmode="lin" valueType="num">
                                      <p:cBhvr additive="base">
                                        <p:cTn id="38" dur="500" fill="hold"/>
                                        <p:tgtEl>
                                          <p:spTgt spid="88"/>
                                        </p:tgtEl>
                                        <p:attrNameLst>
                                          <p:attrName>ppt_y</p:attrName>
                                        </p:attrNameLst>
                                      </p:cBhvr>
                                      <p:tavLst>
                                        <p:tav tm="0">
                                          <p:val>
                                            <p:strVal val="0-#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34" grpId="0"/>
      <p:bldP spid="10" grpId="0"/>
      <p:bldP spid="12" grpId="0"/>
      <p:bldP spid="4"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3600" b="1" dirty="0" smtClean="0">
                <a:solidFill>
                  <a:schemeClr val="bg1"/>
                </a:solidFill>
                <a:latin typeface="Arial" panose="020B0604020202020204" pitchFamily="34" charset="0"/>
                <a:cs typeface="Arial" panose="020B0604020202020204" pitchFamily="34" charset="0"/>
              </a:rPr>
              <a:t>Learning Objectives</a:t>
            </a:r>
            <a:endParaRPr lang="en-US" sz="3600" b="1" dirty="0">
              <a:solidFill>
                <a:schemeClr val="bg1"/>
              </a:solidFill>
              <a:latin typeface="Arial" panose="020B0604020202020204" pitchFamily="34" charset="0"/>
              <a:cs typeface="Arial" panose="020B0604020202020204" pitchFamily="34" charset="0"/>
            </a:endParaRPr>
          </a:p>
        </p:txBody>
      </p:sp>
      <p:sp>
        <p:nvSpPr>
          <p:cNvPr id="8" name="Content Placeholder 7"/>
          <p:cNvSpPr>
            <a:spLocks noGrp="1"/>
          </p:cNvSpPr>
          <p:nvPr>
            <p:ph type="body" idx="1"/>
          </p:nvPr>
        </p:nvSpPr>
        <p:spPr>
          <a:xfrm>
            <a:off x="619595" y="1104794"/>
            <a:ext cx="11272603" cy="5353245"/>
          </a:xfrm>
        </p:spPr>
        <p:txBody>
          <a:bodyPr/>
          <a:lstStyle/>
          <a:p>
            <a:pPr>
              <a:spcAft>
                <a:spcPts val="800"/>
              </a:spcAft>
              <a:buNone/>
            </a:pPr>
            <a:r>
              <a:rPr lang="en-US" sz="3600" dirty="0"/>
              <a:t>After attending this presentation, learners will be able to: </a:t>
            </a:r>
          </a:p>
          <a:p>
            <a:pPr marL="609585" indent="-609585">
              <a:spcAft>
                <a:spcPts val="800"/>
              </a:spcAft>
            </a:pPr>
            <a:r>
              <a:rPr lang="en-US" sz="3600" dirty="0"/>
              <a:t>Describe the basic mechanisms that allow HIV to persist despite ART</a:t>
            </a:r>
          </a:p>
          <a:p>
            <a:pPr marL="609585" indent="-609585">
              <a:spcAft>
                <a:spcPts val="800"/>
              </a:spcAft>
            </a:pPr>
            <a:r>
              <a:rPr lang="en-US" sz="3600" dirty="0"/>
              <a:t>Describe the cause and time course of viral rebound following interruption of ART</a:t>
            </a:r>
          </a:p>
          <a:p>
            <a:pPr marL="609585" indent="-609585">
              <a:spcAft>
                <a:spcPts val="800"/>
              </a:spcAft>
            </a:pPr>
            <a:r>
              <a:rPr lang="en-US" sz="3600" dirty="0"/>
              <a:t>Describe current approaches for achieving a cure</a:t>
            </a:r>
          </a:p>
        </p:txBody>
      </p:sp>
      <p:sp>
        <p:nvSpPr>
          <p:cNvPr id="5" name="Content Placeholder 2"/>
          <p:cNvSpPr txBox="1">
            <a:spLocks/>
          </p:cNvSpPr>
          <p:nvPr/>
        </p:nvSpPr>
        <p:spPr>
          <a:xfrm>
            <a:off x="1825754" y="1600203"/>
            <a:ext cx="8385047" cy="1066799"/>
          </a:xfrm>
          <a:prstGeom prst="rect">
            <a:avLst/>
          </a:prstGeom>
        </p:spPr>
        <p:txBody>
          <a:bodyPr vert="horz" lIns="91440" tIns="45720" rIns="91440" bIns="45720" rtlCol="0">
            <a:normAutofit/>
          </a:bodyPr>
          <a:lstStyle/>
          <a:p>
            <a:pPr fontAlgn="auto">
              <a:spcBef>
                <a:spcPct val="20000"/>
              </a:spcBef>
              <a:spcAft>
                <a:spcPts val="0"/>
              </a:spcAft>
              <a:buClr>
                <a:srgbClr val="0099CC"/>
              </a:buClr>
              <a:defRPr/>
            </a:pPr>
            <a:endParaRPr lang="en-US" sz="3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0914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 r="-2732"/>
          <a:stretch/>
        </p:blipFill>
        <p:spPr>
          <a:xfrm>
            <a:off x="1515123" y="3499171"/>
            <a:ext cx="6336839" cy="3186468"/>
          </a:xfrm>
          <a:prstGeom prst="rect">
            <a:avLst/>
          </a:prstGeom>
          <a:effectLst>
            <a:softEdge rad="31750"/>
          </a:effectLst>
        </p:spPr>
      </p:pic>
      <p:sp>
        <p:nvSpPr>
          <p:cNvPr id="28" name="Rectangle 27"/>
          <p:cNvSpPr/>
          <p:nvPr/>
        </p:nvSpPr>
        <p:spPr>
          <a:xfrm>
            <a:off x="1524000" y="50369"/>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b="1" dirty="0">
                <a:solidFill>
                  <a:prstClr val="black"/>
                </a:solidFill>
                <a:latin typeface="Arial" panose="020B0604020202020204" pitchFamily="34" charset="0"/>
                <a:cs typeface="Arial" panose="020B0604020202020204" pitchFamily="34" charset="0"/>
              </a:rPr>
              <a:t>Effects of antibodies</a:t>
            </a:r>
          </a:p>
        </p:txBody>
      </p:sp>
      <p:grpSp>
        <p:nvGrpSpPr>
          <p:cNvPr id="39" name="Group 38"/>
          <p:cNvGrpSpPr/>
          <p:nvPr/>
        </p:nvGrpSpPr>
        <p:grpSpPr>
          <a:xfrm>
            <a:off x="2080419" y="1541703"/>
            <a:ext cx="868322" cy="848949"/>
            <a:chOff x="279315" y="203929"/>
            <a:chExt cx="1386382" cy="1355450"/>
          </a:xfrm>
        </p:grpSpPr>
        <p:pic>
          <p:nvPicPr>
            <p:cNvPr id="27" name="Picture 26"/>
            <p:cNvPicPr>
              <a:picLocks noChangeAspect="1"/>
            </p:cNvPicPr>
            <p:nvPr/>
          </p:nvPicPr>
          <p:blipFill rotWithShape="1">
            <a:blip r:embed="rId3"/>
            <a:srcRect l="25650" t="17408" r="60093" b="55844"/>
            <a:stretch/>
          </p:blipFill>
          <p:spPr>
            <a:xfrm>
              <a:off x="302606" y="203929"/>
              <a:ext cx="1282792" cy="1243321"/>
            </a:xfrm>
            <a:prstGeom prst="rect">
              <a:avLst/>
            </a:prstGeom>
            <a:effectLst>
              <a:softEdge rad="31750"/>
            </a:effectLst>
          </p:spPr>
        </p:pic>
        <p:sp>
          <p:nvSpPr>
            <p:cNvPr id="37" name="Freeform 36"/>
            <p:cNvSpPr/>
            <p:nvPr/>
          </p:nvSpPr>
          <p:spPr>
            <a:xfrm>
              <a:off x="1007382" y="986248"/>
              <a:ext cx="658315" cy="550044"/>
            </a:xfrm>
            <a:custGeom>
              <a:avLst/>
              <a:gdLst>
                <a:gd name="connsiteX0" fmla="*/ 655411 w 658315"/>
                <a:gd name="connsiteY0" fmla="*/ 195943 h 404178"/>
                <a:gd name="connsiteX1" fmla="*/ 655411 w 658315"/>
                <a:gd name="connsiteY1" fmla="*/ 160565 h 404178"/>
                <a:gd name="connsiteX2" fmla="*/ 649968 w 658315"/>
                <a:gd name="connsiteY2" fmla="*/ 152400 h 404178"/>
                <a:gd name="connsiteX3" fmla="*/ 625475 w 658315"/>
                <a:gd name="connsiteY3" fmla="*/ 130629 h 404178"/>
                <a:gd name="connsiteX4" fmla="*/ 614589 w 658315"/>
                <a:gd name="connsiteY4" fmla="*/ 127907 h 404178"/>
                <a:gd name="connsiteX5" fmla="*/ 595539 w 658315"/>
                <a:gd name="connsiteY5" fmla="*/ 122465 h 404178"/>
                <a:gd name="connsiteX6" fmla="*/ 579211 w 658315"/>
                <a:gd name="connsiteY6" fmla="*/ 119743 h 404178"/>
                <a:gd name="connsiteX7" fmla="*/ 568325 w 658315"/>
                <a:gd name="connsiteY7" fmla="*/ 117022 h 404178"/>
                <a:gd name="connsiteX8" fmla="*/ 467632 w 658315"/>
                <a:gd name="connsiteY8" fmla="*/ 114300 h 404178"/>
                <a:gd name="connsiteX9" fmla="*/ 459468 w 658315"/>
                <a:gd name="connsiteY9" fmla="*/ 108857 h 404178"/>
                <a:gd name="connsiteX10" fmla="*/ 443139 w 658315"/>
                <a:gd name="connsiteY10" fmla="*/ 95250 h 404178"/>
                <a:gd name="connsiteX11" fmla="*/ 434975 w 658315"/>
                <a:gd name="connsiteY11" fmla="*/ 92529 h 404178"/>
                <a:gd name="connsiteX12" fmla="*/ 415925 w 658315"/>
                <a:gd name="connsiteY12" fmla="*/ 81643 h 404178"/>
                <a:gd name="connsiteX13" fmla="*/ 410482 w 658315"/>
                <a:gd name="connsiteY13" fmla="*/ 73479 h 404178"/>
                <a:gd name="connsiteX14" fmla="*/ 391432 w 658315"/>
                <a:gd name="connsiteY14" fmla="*/ 59872 h 404178"/>
                <a:gd name="connsiteX15" fmla="*/ 380547 w 658315"/>
                <a:gd name="connsiteY15" fmla="*/ 54429 h 404178"/>
                <a:gd name="connsiteX16" fmla="*/ 372382 w 658315"/>
                <a:gd name="connsiteY16" fmla="*/ 48986 h 404178"/>
                <a:gd name="connsiteX17" fmla="*/ 331561 w 658315"/>
                <a:gd name="connsiteY17" fmla="*/ 43543 h 404178"/>
                <a:gd name="connsiteX18" fmla="*/ 317954 w 658315"/>
                <a:gd name="connsiteY18" fmla="*/ 29936 h 404178"/>
                <a:gd name="connsiteX19" fmla="*/ 301625 w 658315"/>
                <a:gd name="connsiteY19" fmla="*/ 21772 h 404178"/>
                <a:gd name="connsiteX20" fmla="*/ 271689 w 658315"/>
                <a:gd name="connsiteY20" fmla="*/ 13607 h 404178"/>
                <a:gd name="connsiteX21" fmla="*/ 263525 w 658315"/>
                <a:gd name="connsiteY21" fmla="*/ 8165 h 404178"/>
                <a:gd name="connsiteX22" fmla="*/ 228147 w 658315"/>
                <a:gd name="connsiteY22" fmla="*/ 0 h 404178"/>
                <a:gd name="connsiteX23" fmla="*/ 200932 w 658315"/>
                <a:gd name="connsiteY23" fmla="*/ 2722 h 404178"/>
                <a:gd name="connsiteX24" fmla="*/ 198211 w 658315"/>
                <a:gd name="connsiteY24" fmla="*/ 10886 h 404178"/>
                <a:gd name="connsiteX25" fmla="*/ 187325 w 658315"/>
                <a:gd name="connsiteY25" fmla="*/ 32657 h 404178"/>
                <a:gd name="connsiteX26" fmla="*/ 198211 w 658315"/>
                <a:gd name="connsiteY26" fmla="*/ 59872 h 404178"/>
                <a:gd name="connsiteX27" fmla="*/ 209097 w 658315"/>
                <a:gd name="connsiteY27" fmla="*/ 76200 h 404178"/>
                <a:gd name="connsiteX28" fmla="*/ 214539 w 658315"/>
                <a:gd name="connsiteY28" fmla="*/ 84365 h 404178"/>
                <a:gd name="connsiteX29" fmla="*/ 219982 w 658315"/>
                <a:gd name="connsiteY29" fmla="*/ 92529 h 404178"/>
                <a:gd name="connsiteX30" fmla="*/ 219982 w 658315"/>
                <a:gd name="connsiteY30" fmla="*/ 157843 h 404178"/>
                <a:gd name="connsiteX31" fmla="*/ 203654 w 658315"/>
                <a:gd name="connsiteY31" fmla="*/ 171450 h 404178"/>
                <a:gd name="connsiteX32" fmla="*/ 200932 w 658315"/>
                <a:gd name="connsiteY32" fmla="*/ 195943 h 404178"/>
                <a:gd name="connsiteX33" fmla="*/ 170997 w 658315"/>
                <a:gd name="connsiteY33" fmla="*/ 198665 h 404178"/>
                <a:gd name="connsiteX34" fmla="*/ 130175 w 658315"/>
                <a:gd name="connsiteY34" fmla="*/ 201386 h 404178"/>
                <a:gd name="connsiteX35" fmla="*/ 122011 w 658315"/>
                <a:gd name="connsiteY35" fmla="*/ 204107 h 404178"/>
                <a:gd name="connsiteX36" fmla="*/ 78468 w 658315"/>
                <a:gd name="connsiteY36" fmla="*/ 201386 h 404178"/>
                <a:gd name="connsiteX37" fmla="*/ 62139 w 658315"/>
                <a:gd name="connsiteY37" fmla="*/ 187779 h 404178"/>
                <a:gd name="connsiteX38" fmla="*/ 51254 w 658315"/>
                <a:gd name="connsiteY38" fmla="*/ 168729 h 404178"/>
                <a:gd name="connsiteX39" fmla="*/ 40368 w 658315"/>
                <a:gd name="connsiteY39" fmla="*/ 157843 h 404178"/>
                <a:gd name="connsiteX40" fmla="*/ 26761 w 658315"/>
                <a:gd name="connsiteY40" fmla="*/ 146957 h 404178"/>
                <a:gd name="connsiteX41" fmla="*/ 2268 w 658315"/>
                <a:gd name="connsiteY41" fmla="*/ 149679 h 404178"/>
                <a:gd name="connsiteX42" fmla="*/ 4989 w 658315"/>
                <a:gd name="connsiteY42" fmla="*/ 185057 h 404178"/>
                <a:gd name="connsiteX43" fmla="*/ 18597 w 658315"/>
                <a:gd name="connsiteY43" fmla="*/ 214993 h 404178"/>
                <a:gd name="connsiteX44" fmla="*/ 21318 w 658315"/>
                <a:gd name="connsiteY44" fmla="*/ 234043 h 404178"/>
                <a:gd name="connsiteX45" fmla="*/ 24039 w 658315"/>
                <a:gd name="connsiteY45" fmla="*/ 242207 h 404178"/>
                <a:gd name="connsiteX46" fmla="*/ 26761 w 658315"/>
                <a:gd name="connsiteY46" fmla="*/ 274865 h 404178"/>
                <a:gd name="connsiteX47" fmla="*/ 34925 w 658315"/>
                <a:gd name="connsiteY47" fmla="*/ 312965 h 404178"/>
                <a:gd name="connsiteX48" fmla="*/ 40368 w 658315"/>
                <a:gd name="connsiteY48" fmla="*/ 329293 h 404178"/>
                <a:gd name="connsiteX49" fmla="*/ 45811 w 658315"/>
                <a:gd name="connsiteY49" fmla="*/ 340179 h 404178"/>
                <a:gd name="connsiteX50" fmla="*/ 48532 w 658315"/>
                <a:gd name="connsiteY50" fmla="*/ 351065 h 404178"/>
                <a:gd name="connsiteX51" fmla="*/ 75747 w 658315"/>
                <a:gd name="connsiteY51" fmla="*/ 372836 h 404178"/>
                <a:gd name="connsiteX52" fmla="*/ 94797 w 658315"/>
                <a:gd name="connsiteY52" fmla="*/ 383722 h 404178"/>
                <a:gd name="connsiteX53" fmla="*/ 111125 w 658315"/>
                <a:gd name="connsiteY53" fmla="*/ 389165 h 404178"/>
                <a:gd name="connsiteX54" fmla="*/ 119289 w 658315"/>
                <a:gd name="connsiteY54" fmla="*/ 391886 h 404178"/>
                <a:gd name="connsiteX55" fmla="*/ 130175 w 658315"/>
                <a:gd name="connsiteY55" fmla="*/ 394607 h 404178"/>
                <a:gd name="connsiteX56" fmla="*/ 179161 w 658315"/>
                <a:gd name="connsiteY56" fmla="*/ 397329 h 404178"/>
                <a:gd name="connsiteX57" fmla="*/ 415925 w 658315"/>
                <a:gd name="connsiteY57" fmla="*/ 397329 h 404178"/>
                <a:gd name="connsiteX58" fmla="*/ 429532 w 658315"/>
                <a:gd name="connsiteY58" fmla="*/ 391886 h 404178"/>
                <a:gd name="connsiteX59" fmla="*/ 448582 w 658315"/>
                <a:gd name="connsiteY59" fmla="*/ 383722 h 404178"/>
                <a:gd name="connsiteX60" fmla="*/ 456747 w 658315"/>
                <a:gd name="connsiteY60" fmla="*/ 378279 h 404178"/>
                <a:gd name="connsiteX61" fmla="*/ 478518 w 658315"/>
                <a:gd name="connsiteY61" fmla="*/ 367393 h 404178"/>
                <a:gd name="connsiteX62" fmla="*/ 486682 w 658315"/>
                <a:gd name="connsiteY62" fmla="*/ 361950 h 404178"/>
                <a:gd name="connsiteX63" fmla="*/ 513897 w 658315"/>
                <a:gd name="connsiteY63" fmla="*/ 356507 h 404178"/>
                <a:gd name="connsiteX64" fmla="*/ 557439 w 658315"/>
                <a:gd name="connsiteY64" fmla="*/ 348343 h 404178"/>
                <a:gd name="connsiteX65" fmla="*/ 565604 w 658315"/>
                <a:gd name="connsiteY65" fmla="*/ 345622 h 404178"/>
                <a:gd name="connsiteX66" fmla="*/ 584654 w 658315"/>
                <a:gd name="connsiteY66" fmla="*/ 332015 h 404178"/>
                <a:gd name="connsiteX67" fmla="*/ 595539 w 658315"/>
                <a:gd name="connsiteY67" fmla="*/ 326572 h 404178"/>
                <a:gd name="connsiteX68" fmla="*/ 603704 w 658315"/>
                <a:gd name="connsiteY68" fmla="*/ 318407 h 404178"/>
                <a:gd name="connsiteX69" fmla="*/ 611868 w 658315"/>
                <a:gd name="connsiteY69" fmla="*/ 312965 h 404178"/>
                <a:gd name="connsiteX70" fmla="*/ 614589 w 658315"/>
                <a:gd name="connsiteY70" fmla="*/ 304800 h 404178"/>
                <a:gd name="connsiteX71" fmla="*/ 617311 w 658315"/>
                <a:gd name="connsiteY71" fmla="*/ 293915 h 404178"/>
                <a:gd name="connsiteX72" fmla="*/ 625475 w 658315"/>
                <a:gd name="connsiteY72" fmla="*/ 288472 h 404178"/>
                <a:gd name="connsiteX73" fmla="*/ 630918 w 658315"/>
                <a:gd name="connsiteY73" fmla="*/ 231322 h 404178"/>
                <a:gd name="connsiteX74" fmla="*/ 633639 w 658315"/>
                <a:gd name="connsiteY74" fmla="*/ 220436 h 404178"/>
                <a:gd name="connsiteX75" fmla="*/ 639082 w 658315"/>
                <a:gd name="connsiteY75" fmla="*/ 212272 h 404178"/>
                <a:gd name="connsiteX76" fmla="*/ 655411 w 658315"/>
                <a:gd name="connsiteY76" fmla="*/ 195943 h 404178"/>
                <a:gd name="connsiteX0" fmla="*/ 655411 w 658315"/>
                <a:gd name="connsiteY0" fmla="*/ 299378 h 507613"/>
                <a:gd name="connsiteX1" fmla="*/ 655411 w 658315"/>
                <a:gd name="connsiteY1" fmla="*/ 264000 h 507613"/>
                <a:gd name="connsiteX2" fmla="*/ 649968 w 658315"/>
                <a:gd name="connsiteY2" fmla="*/ 255835 h 507613"/>
                <a:gd name="connsiteX3" fmla="*/ 625475 w 658315"/>
                <a:gd name="connsiteY3" fmla="*/ 234064 h 507613"/>
                <a:gd name="connsiteX4" fmla="*/ 614589 w 658315"/>
                <a:gd name="connsiteY4" fmla="*/ 231342 h 507613"/>
                <a:gd name="connsiteX5" fmla="*/ 595539 w 658315"/>
                <a:gd name="connsiteY5" fmla="*/ 225900 h 507613"/>
                <a:gd name="connsiteX6" fmla="*/ 579211 w 658315"/>
                <a:gd name="connsiteY6" fmla="*/ 223178 h 507613"/>
                <a:gd name="connsiteX7" fmla="*/ 568325 w 658315"/>
                <a:gd name="connsiteY7" fmla="*/ 220457 h 507613"/>
                <a:gd name="connsiteX8" fmla="*/ 467632 w 658315"/>
                <a:gd name="connsiteY8" fmla="*/ 217735 h 507613"/>
                <a:gd name="connsiteX9" fmla="*/ 459468 w 658315"/>
                <a:gd name="connsiteY9" fmla="*/ 212292 h 507613"/>
                <a:gd name="connsiteX10" fmla="*/ 443139 w 658315"/>
                <a:gd name="connsiteY10" fmla="*/ 198685 h 507613"/>
                <a:gd name="connsiteX11" fmla="*/ 434975 w 658315"/>
                <a:gd name="connsiteY11" fmla="*/ 195964 h 507613"/>
                <a:gd name="connsiteX12" fmla="*/ 415925 w 658315"/>
                <a:gd name="connsiteY12" fmla="*/ 185078 h 507613"/>
                <a:gd name="connsiteX13" fmla="*/ 410482 w 658315"/>
                <a:gd name="connsiteY13" fmla="*/ 176914 h 507613"/>
                <a:gd name="connsiteX14" fmla="*/ 413203 w 658315"/>
                <a:gd name="connsiteY14" fmla="*/ 22 h 507613"/>
                <a:gd name="connsiteX15" fmla="*/ 380547 w 658315"/>
                <a:gd name="connsiteY15" fmla="*/ 157864 h 507613"/>
                <a:gd name="connsiteX16" fmla="*/ 372382 w 658315"/>
                <a:gd name="connsiteY16" fmla="*/ 152421 h 507613"/>
                <a:gd name="connsiteX17" fmla="*/ 331561 w 658315"/>
                <a:gd name="connsiteY17" fmla="*/ 146978 h 507613"/>
                <a:gd name="connsiteX18" fmla="*/ 317954 w 658315"/>
                <a:gd name="connsiteY18" fmla="*/ 133371 h 507613"/>
                <a:gd name="connsiteX19" fmla="*/ 301625 w 658315"/>
                <a:gd name="connsiteY19" fmla="*/ 125207 h 507613"/>
                <a:gd name="connsiteX20" fmla="*/ 271689 w 658315"/>
                <a:gd name="connsiteY20" fmla="*/ 117042 h 507613"/>
                <a:gd name="connsiteX21" fmla="*/ 263525 w 658315"/>
                <a:gd name="connsiteY21" fmla="*/ 111600 h 507613"/>
                <a:gd name="connsiteX22" fmla="*/ 228147 w 658315"/>
                <a:gd name="connsiteY22" fmla="*/ 103435 h 507613"/>
                <a:gd name="connsiteX23" fmla="*/ 200932 w 658315"/>
                <a:gd name="connsiteY23" fmla="*/ 106157 h 507613"/>
                <a:gd name="connsiteX24" fmla="*/ 198211 w 658315"/>
                <a:gd name="connsiteY24" fmla="*/ 114321 h 507613"/>
                <a:gd name="connsiteX25" fmla="*/ 187325 w 658315"/>
                <a:gd name="connsiteY25" fmla="*/ 136092 h 507613"/>
                <a:gd name="connsiteX26" fmla="*/ 198211 w 658315"/>
                <a:gd name="connsiteY26" fmla="*/ 163307 h 507613"/>
                <a:gd name="connsiteX27" fmla="*/ 209097 w 658315"/>
                <a:gd name="connsiteY27" fmla="*/ 179635 h 507613"/>
                <a:gd name="connsiteX28" fmla="*/ 214539 w 658315"/>
                <a:gd name="connsiteY28" fmla="*/ 187800 h 507613"/>
                <a:gd name="connsiteX29" fmla="*/ 219982 w 658315"/>
                <a:gd name="connsiteY29" fmla="*/ 195964 h 507613"/>
                <a:gd name="connsiteX30" fmla="*/ 219982 w 658315"/>
                <a:gd name="connsiteY30" fmla="*/ 261278 h 507613"/>
                <a:gd name="connsiteX31" fmla="*/ 203654 w 658315"/>
                <a:gd name="connsiteY31" fmla="*/ 274885 h 507613"/>
                <a:gd name="connsiteX32" fmla="*/ 200932 w 658315"/>
                <a:gd name="connsiteY32" fmla="*/ 299378 h 507613"/>
                <a:gd name="connsiteX33" fmla="*/ 170997 w 658315"/>
                <a:gd name="connsiteY33" fmla="*/ 302100 h 507613"/>
                <a:gd name="connsiteX34" fmla="*/ 130175 w 658315"/>
                <a:gd name="connsiteY34" fmla="*/ 304821 h 507613"/>
                <a:gd name="connsiteX35" fmla="*/ 122011 w 658315"/>
                <a:gd name="connsiteY35" fmla="*/ 307542 h 507613"/>
                <a:gd name="connsiteX36" fmla="*/ 78468 w 658315"/>
                <a:gd name="connsiteY36" fmla="*/ 304821 h 507613"/>
                <a:gd name="connsiteX37" fmla="*/ 62139 w 658315"/>
                <a:gd name="connsiteY37" fmla="*/ 291214 h 507613"/>
                <a:gd name="connsiteX38" fmla="*/ 51254 w 658315"/>
                <a:gd name="connsiteY38" fmla="*/ 272164 h 507613"/>
                <a:gd name="connsiteX39" fmla="*/ 40368 w 658315"/>
                <a:gd name="connsiteY39" fmla="*/ 261278 h 507613"/>
                <a:gd name="connsiteX40" fmla="*/ 26761 w 658315"/>
                <a:gd name="connsiteY40" fmla="*/ 250392 h 507613"/>
                <a:gd name="connsiteX41" fmla="*/ 2268 w 658315"/>
                <a:gd name="connsiteY41" fmla="*/ 253114 h 507613"/>
                <a:gd name="connsiteX42" fmla="*/ 4989 w 658315"/>
                <a:gd name="connsiteY42" fmla="*/ 288492 h 507613"/>
                <a:gd name="connsiteX43" fmla="*/ 18597 w 658315"/>
                <a:gd name="connsiteY43" fmla="*/ 318428 h 507613"/>
                <a:gd name="connsiteX44" fmla="*/ 21318 w 658315"/>
                <a:gd name="connsiteY44" fmla="*/ 337478 h 507613"/>
                <a:gd name="connsiteX45" fmla="*/ 24039 w 658315"/>
                <a:gd name="connsiteY45" fmla="*/ 345642 h 507613"/>
                <a:gd name="connsiteX46" fmla="*/ 26761 w 658315"/>
                <a:gd name="connsiteY46" fmla="*/ 378300 h 507613"/>
                <a:gd name="connsiteX47" fmla="*/ 34925 w 658315"/>
                <a:gd name="connsiteY47" fmla="*/ 416400 h 507613"/>
                <a:gd name="connsiteX48" fmla="*/ 40368 w 658315"/>
                <a:gd name="connsiteY48" fmla="*/ 432728 h 507613"/>
                <a:gd name="connsiteX49" fmla="*/ 45811 w 658315"/>
                <a:gd name="connsiteY49" fmla="*/ 443614 h 507613"/>
                <a:gd name="connsiteX50" fmla="*/ 48532 w 658315"/>
                <a:gd name="connsiteY50" fmla="*/ 454500 h 507613"/>
                <a:gd name="connsiteX51" fmla="*/ 75747 w 658315"/>
                <a:gd name="connsiteY51" fmla="*/ 476271 h 507613"/>
                <a:gd name="connsiteX52" fmla="*/ 94797 w 658315"/>
                <a:gd name="connsiteY52" fmla="*/ 487157 h 507613"/>
                <a:gd name="connsiteX53" fmla="*/ 111125 w 658315"/>
                <a:gd name="connsiteY53" fmla="*/ 492600 h 507613"/>
                <a:gd name="connsiteX54" fmla="*/ 119289 w 658315"/>
                <a:gd name="connsiteY54" fmla="*/ 495321 h 507613"/>
                <a:gd name="connsiteX55" fmla="*/ 130175 w 658315"/>
                <a:gd name="connsiteY55" fmla="*/ 498042 h 507613"/>
                <a:gd name="connsiteX56" fmla="*/ 179161 w 658315"/>
                <a:gd name="connsiteY56" fmla="*/ 500764 h 507613"/>
                <a:gd name="connsiteX57" fmla="*/ 415925 w 658315"/>
                <a:gd name="connsiteY57" fmla="*/ 500764 h 507613"/>
                <a:gd name="connsiteX58" fmla="*/ 429532 w 658315"/>
                <a:gd name="connsiteY58" fmla="*/ 495321 h 507613"/>
                <a:gd name="connsiteX59" fmla="*/ 448582 w 658315"/>
                <a:gd name="connsiteY59" fmla="*/ 487157 h 507613"/>
                <a:gd name="connsiteX60" fmla="*/ 456747 w 658315"/>
                <a:gd name="connsiteY60" fmla="*/ 481714 h 507613"/>
                <a:gd name="connsiteX61" fmla="*/ 478518 w 658315"/>
                <a:gd name="connsiteY61" fmla="*/ 470828 h 507613"/>
                <a:gd name="connsiteX62" fmla="*/ 486682 w 658315"/>
                <a:gd name="connsiteY62" fmla="*/ 465385 h 507613"/>
                <a:gd name="connsiteX63" fmla="*/ 513897 w 658315"/>
                <a:gd name="connsiteY63" fmla="*/ 459942 h 507613"/>
                <a:gd name="connsiteX64" fmla="*/ 557439 w 658315"/>
                <a:gd name="connsiteY64" fmla="*/ 451778 h 507613"/>
                <a:gd name="connsiteX65" fmla="*/ 565604 w 658315"/>
                <a:gd name="connsiteY65" fmla="*/ 449057 h 507613"/>
                <a:gd name="connsiteX66" fmla="*/ 584654 w 658315"/>
                <a:gd name="connsiteY66" fmla="*/ 435450 h 507613"/>
                <a:gd name="connsiteX67" fmla="*/ 595539 w 658315"/>
                <a:gd name="connsiteY67" fmla="*/ 430007 h 507613"/>
                <a:gd name="connsiteX68" fmla="*/ 603704 w 658315"/>
                <a:gd name="connsiteY68" fmla="*/ 421842 h 507613"/>
                <a:gd name="connsiteX69" fmla="*/ 611868 w 658315"/>
                <a:gd name="connsiteY69" fmla="*/ 416400 h 507613"/>
                <a:gd name="connsiteX70" fmla="*/ 614589 w 658315"/>
                <a:gd name="connsiteY70" fmla="*/ 408235 h 507613"/>
                <a:gd name="connsiteX71" fmla="*/ 617311 w 658315"/>
                <a:gd name="connsiteY71" fmla="*/ 397350 h 507613"/>
                <a:gd name="connsiteX72" fmla="*/ 625475 w 658315"/>
                <a:gd name="connsiteY72" fmla="*/ 391907 h 507613"/>
                <a:gd name="connsiteX73" fmla="*/ 630918 w 658315"/>
                <a:gd name="connsiteY73" fmla="*/ 334757 h 507613"/>
                <a:gd name="connsiteX74" fmla="*/ 633639 w 658315"/>
                <a:gd name="connsiteY74" fmla="*/ 323871 h 507613"/>
                <a:gd name="connsiteX75" fmla="*/ 639082 w 658315"/>
                <a:gd name="connsiteY75" fmla="*/ 315707 h 507613"/>
                <a:gd name="connsiteX76" fmla="*/ 655411 w 658315"/>
                <a:gd name="connsiteY76" fmla="*/ 299378 h 507613"/>
                <a:gd name="connsiteX0" fmla="*/ 655411 w 658315"/>
                <a:gd name="connsiteY0" fmla="*/ 344582 h 552817"/>
                <a:gd name="connsiteX1" fmla="*/ 655411 w 658315"/>
                <a:gd name="connsiteY1" fmla="*/ 309204 h 552817"/>
                <a:gd name="connsiteX2" fmla="*/ 649968 w 658315"/>
                <a:gd name="connsiteY2" fmla="*/ 301039 h 552817"/>
                <a:gd name="connsiteX3" fmla="*/ 625475 w 658315"/>
                <a:gd name="connsiteY3" fmla="*/ 279268 h 552817"/>
                <a:gd name="connsiteX4" fmla="*/ 614589 w 658315"/>
                <a:gd name="connsiteY4" fmla="*/ 276546 h 552817"/>
                <a:gd name="connsiteX5" fmla="*/ 595539 w 658315"/>
                <a:gd name="connsiteY5" fmla="*/ 271104 h 552817"/>
                <a:gd name="connsiteX6" fmla="*/ 579211 w 658315"/>
                <a:gd name="connsiteY6" fmla="*/ 268382 h 552817"/>
                <a:gd name="connsiteX7" fmla="*/ 568325 w 658315"/>
                <a:gd name="connsiteY7" fmla="*/ 265661 h 552817"/>
                <a:gd name="connsiteX8" fmla="*/ 467632 w 658315"/>
                <a:gd name="connsiteY8" fmla="*/ 262939 h 552817"/>
                <a:gd name="connsiteX9" fmla="*/ 459468 w 658315"/>
                <a:gd name="connsiteY9" fmla="*/ 257496 h 552817"/>
                <a:gd name="connsiteX10" fmla="*/ 443139 w 658315"/>
                <a:gd name="connsiteY10" fmla="*/ 243889 h 552817"/>
                <a:gd name="connsiteX11" fmla="*/ 434975 w 658315"/>
                <a:gd name="connsiteY11" fmla="*/ 241168 h 552817"/>
                <a:gd name="connsiteX12" fmla="*/ 415925 w 658315"/>
                <a:gd name="connsiteY12" fmla="*/ 230282 h 552817"/>
                <a:gd name="connsiteX13" fmla="*/ 562882 w 658315"/>
                <a:gd name="connsiteY13" fmla="*/ 12568 h 552817"/>
                <a:gd name="connsiteX14" fmla="*/ 413203 w 658315"/>
                <a:gd name="connsiteY14" fmla="*/ 45226 h 552817"/>
                <a:gd name="connsiteX15" fmla="*/ 380547 w 658315"/>
                <a:gd name="connsiteY15" fmla="*/ 203068 h 552817"/>
                <a:gd name="connsiteX16" fmla="*/ 372382 w 658315"/>
                <a:gd name="connsiteY16" fmla="*/ 197625 h 552817"/>
                <a:gd name="connsiteX17" fmla="*/ 331561 w 658315"/>
                <a:gd name="connsiteY17" fmla="*/ 192182 h 552817"/>
                <a:gd name="connsiteX18" fmla="*/ 317954 w 658315"/>
                <a:gd name="connsiteY18" fmla="*/ 178575 h 552817"/>
                <a:gd name="connsiteX19" fmla="*/ 301625 w 658315"/>
                <a:gd name="connsiteY19" fmla="*/ 170411 h 552817"/>
                <a:gd name="connsiteX20" fmla="*/ 271689 w 658315"/>
                <a:gd name="connsiteY20" fmla="*/ 162246 h 552817"/>
                <a:gd name="connsiteX21" fmla="*/ 263525 w 658315"/>
                <a:gd name="connsiteY21" fmla="*/ 156804 h 552817"/>
                <a:gd name="connsiteX22" fmla="*/ 228147 w 658315"/>
                <a:gd name="connsiteY22" fmla="*/ 148639 h 552817"/>
                <a:gd name="connsiteX23" fmla="*/ 200932 w 658315"/>
                <a:gd name="connsiteY23" fmla="*/ 151361 h 552817"/>
                <a:gd name="connsiteX24" fmla="*/ 198211 w 658315"/>
                <a:gd name="connsiteY24" fmla="*/ 159525 h 552817"/>
                <a:gd name="connsiteX25" fmla="*/ 187325 w 658315"/>
                <a:gd name="connsiteY25" fmla="*/ 181296 h 552817"/>
                <a:gd name="connsiteX26" fmla="*/ 198211 w 658315"/>
                <a:gd name="connsiteY26" fmla="*/ 208511 h 552817"/>
                <a:gd name="connsiteX27" fmla="*/ 209097 w 658315"/>
                <a:gd name="connsiteY27" fmla="*/ 224839 h 552817"/>
                <a:gd name="connsiteX28" fmla="*/ 214539 w 658315"/>
                <a:gd name="connsiteY28" fmla="*/ 233004 h 552817"/>
                <a:gd name="connsiteX29" fmla="*/ 219982 w 658315"/>
                <a:gd name="connsiteY29" fmla="*/ 241168 h 552817"/>
                <a:gd name="connsiteX30" fmla="*/ 219982 w 658315"/>
                <a:gd name="connsiteY30" fmla="*/ 306482 h 552817"/>
                <a:gd name="connsiteX31" fmla="*/ 203654 w 658315"/>
                <a:gd name="connsiteY31" fmla="*/ 320089 h 552817"/>
                <a:gd name="connsiteX32" fmla="*/ 200932 w 658315"/>
                <a:gd name="connsiteY32" fmla="*/ 344582 h 552817"/>
                <a:gd name="connsiteX33" fmla="*/ 170997 w 658315"/>
                <a:gd name="connsiteY33" fmla="*/ 347304 h 552817"/>
                <a:gd name="connsiteX34" fmla="*/ 130175 w 658315"/>
                <a:gd name="connsiteY34" fmla="*/ 350025 h 552817"/>
                <a:gd name="connsiteX35" fmla="*/ 122011 w 658315"/>
                <a:gd name="connsiteY35" fmla="*/ 352746 h 552817"/>
                <a:gd name="connsiteX36" fmla="*/ 78468 w 658315"/>
                <a:gd name="connsiteY36" fmla="*/ 350025 h 552817"/>
                <a:gd name="connsiteX37" fmla="*/ 62139 w 658315"/>
                <a:gd name="connsiteY37" fmla="*/ 336418 h 552817"/>
                <a:gd name="connsiteX38" fmla="*/ 51254 w 658315"/>
                <a:gd name="connsiteY38" fmla="*/ 317368 h 552817"/>
                <a:gd name="connsiteX39" fmla="*/ 40368 w 658315"/>
                <a:gd name="connsiteY39" fmla="*/ 306482 h 552817"/>
                <a:gd name="connsiteX40" fmla="*/ 26761 w 658315"/>
                <a:gd name="connsiteY40" fmla="*/ 295596 h 552817"/>
                <a:gd name="connsiteX41" fmla="*/ 2268 w 658315"/>
                <a:gd name="connsiteY41" fmla="*/ 298318 h 552817"/>
                <a:gd name="connsiteX42" fmla="*/ 4989 w 658315"/>
                <a:gd name="connsiteY42" fmla="*/ 333696 h 552817"/>
                <a:gd name="connsiteX43" fmla="*/ 18597 w 658315"/>
                <a:gd name="connsiteY43" fmla="*/ 363632 h 552817"/>
                <a:gd name="connsiteX44" fmla="*/ 21318 w 658315"/>
                <a:gd name="connsiteY44" fmla="*/ 382682 h 552817"/>
                <a:gd name="connsiteX45" fmla="*/ 24039 w 658315"/>
                <a:gd name="connsiteY45" fmla="*/ 390846 h 552817"/>
                <a:gd name="connsiteX46" fmla="*/ 26761 w 658315"/>
                <a:gd name="connsiteY46" fmla="*/ 423504 h 552817"/>
                <a:gd name="connsiteX47" fmla="*/ 34925 w 658315"/>
                <a:gd name="connsiteY47" fmla="*/ 461604 h 552817"/>
                <a:gd name="connsiteX48" fmla="*/ 40368 w 658315"/>
                <a:gd name="connsiteY48" fmla="*/ 477932 h 552817"/>
                <a:gd name="connsiteX49" fmla="*/ 45811 w 658315"/>
                <a:gd name="connsiteY49" fmla="*/ 488818 h 552817"/>
                <a:gd name="connsiteX50" fmla="*/ 48532 w 658315"/>
                <a:gd name="connsiteY50" fmla="*/ 499704 h 552817"/>
                <a:gd name="connsiteX51" fmla="*/ 75747 w 658315"/>
                <a:gd name="connsiteY51" fmla="*/ 521475 h 552817"/>
                <a:gd name="connsiteX52" fmla="*/ 94797 w 658315"/>
                <a:gd name="connsiteY52" fmla="*/ 532361 h 552817"/>
                <a:gd name="connsiteX53" fmla="*/ 111125 w 658315"/>
                <a:gd name="connsiteY53" fmla="*/ 537804 h 552817"/>
                <a:gd name="connsiteX54" fmla="*/ 119289 w 658315"/>
                <a:gd name="connsiteY54" fmla="*/ 540525 h 552817"/>
                <a:gd name="connsiteX55" fmla="*/ 130175 w 658315"/>
                <a:gd name="connsiteY55" fmla="*/ 543246 h 552817"/>
                <a:gd name="connsiteX56" fmla="*/ 179161 w 658315"/>
                <a:gd name="connsiteY56" fmla="*/ 545968 h 552817"/>
                <a:gd name="connsiteX57" fmla="*/ 415925 w 658315"/>
                <a:gd name="connsiteY57" fmla="*/ 545968 h 552817"/>
                <a:gd name="connsiteX58" fmla="*/ 429532 w 658315"/>
                <a:gd name="connsiteY58" fmla="*/ 540525 h 552817"/>
                <a:gd name="connsiteX59" fmla="*/ 448582 w 658315"/>
                <a:gd name="connsiteY59" fmla="*/ 532361 h 552817"/>
                <a:gd name="connsiteX60" fmla="*/ 456747 w 658315"/>
                <a:gd name="connsiteY60" fmla="*/ 526918 h 552817"/>
                <a:gd name="connsiteX61" fmla="*/ 478518 w 658315"/>
                <a:gd name="connsiteY61" fmla="*/ 516032 h 552817"/>
                <a:gd name="connsiteX62" fmla="*/ 486682 w 658315"/>
                <a:gd name="connsiteY62" fmla="*/ 510589 h 552817"/>
                <a:gd name="connsiteX63" fmla="*/ 513897 w 658315"/>
                <a:gd name="connsiteY63" fmla="*/ 505146 h 552817"/>
                <a:gd name="connsiteX64" fmla="*/ 557439 w 658315"/>
                <a:gd name="connsiteY64" fmla="*/ 496982 h 552817"/>
                <a:gd name="connsiteX65" fmla="*/ 565604 w 658315"/>
                <a:gd name="connsiteY65" fmla="*/ 494261 h 552817"/>
                <a:gd name="connsiteX66" fmla="*/ 584654 w 658315"/>
                <a:gd name="connsiteY66" fmla="*/ 480654 h 552817"/>
                <a:gd name="connsiteX67" fmla="*/ 595539 w 658315"/>
                <a:gd name="connsiteY67" fmla="*/ 475211 h 552817"/>
                <a:gd name="connsiteX68" fmla="*/ 603704 w 658315"/>
                <a:gd name="connsiteY68" fmla="*/ 467046 h 552817"/>
                <a:gd name="connsiteX69" fmla="*/ 611868 w 658315"/>
                <a:gd name="connsiteY69" fmla="*/ 461604 h 552817"/>
                <a:gd name="connsiteX70" fmla="*/ 614589 w 658315"/>
                <a:gd name="connsiteY70" fmla="*/ 453439 h 552817"/>
                <a:gd name="connsiteX71" fmla="*/ 617311 w 658315"/>
                <a:gd name="connsiteY71" fmla="*/ 442554 h 552817"/>
                <a:gd name="connsiteX72" fmla="*/ 625475 w 658315"/>
                <a:gd name="connsiteY72" fmla="*/ 437111 h 552817"/>
                <a:gd name="connsiteX73" fmla="*/ 630918 w 658315"/>
                <a:gd name="connsiteY73" fmla="*/ 379961 h 552817"/>
                <a:gd name="connsiteX74" fmla="*/ 633639 w 658315"/>
                <a:gd name="connsiteY74" fmla="*/ 369075 h 552817"/>
                <a:gd name="connsiteX75" fmla="*/ 639082 w 658315"/>
                <a:gd name="connsiteY75" fmla="*/ 360911 h 552817"/>
                <a:gd name="connsiteX76" fmla="*/ 655411 w 658315"/>
                <a:gd name="connsiteY76" fmla="*/ 344582 h 552817"/>
                <a:gd name="connsiteX0" fmla="*/ 655411 w 658315"/>
                <a:gd name="connsiteY0" fmla="*/ 341809 h 550044"/>
                <a:gd name="connsiteX1" fmla="*/ 655411 w 658315"/>
                <a:gd name="connsiteY1" fmla="*/ 306431 h 550044"/>
                <a:gd name="connsiteX2" fmla="*/ 649968 w 658315"/>
                <a:gd name="connsiteY2" fmla="*/ 298266 h 550044"/>
                <a:gd name="connsiteX3" fmla="*/ 625475 w 658315"/>
                <a:gd name="connsiteY3" fmla="*/ 276495 h 550044"/>
                <a:gd name="connsiteX4" fmla="*/ 614589 w 658315"/>
                <a:gd name="connsiteY4" fmla="*/ 273773 h 550044"/>
                <a:gd name="connsiteX5" fmla="*/ 595539 w 658315"/>
                <a:gd name="connsiteY5" fmla="*/ 268331 h 550044"/>
                <a:gd name="connsiteX6" fmla="*/ 579211 w 658315"/>
                <a:gd name="connsiteY6" fmla="*/ 265609 h 550044"/>
                <a:gd name="connsiteX7" fmla="*/ 568325 w 658315"/>
                <a:gd name="connsiteY7" fmla="*/ 262888 h 550044"/>
                <a:gd name="connsiteX8" fmla="*/ 467632 w 658315"/>
                <a:gd name="connsiteY8" fmla="*/ 260166 h 550044"/>
                <a:gd name="connsiteX9" fmla="*/ 459468 w 658315"/>
                <a:gd name="connsiteY9" fmla="*/ 254723 h 550044"/>
                <a:gd name="connsiteX10" fmla="*/ 443139 w 658315"/>
                <a:gd name="connsiteY10" fmla="*/ 241116 h 550044"/>
                <a:gd name="connsiteX11" fmla="*/ 434975 w 658315"/>
                <a:gd name="connsiteY11" fmla="*/ 238395 h 550044"/>
                <a:gd name="connsiteX12" fmla="*/ 598260 w 658315"/>
                <a:gd name="connsiteY12" fmla="*/ 189409 h 550044"/>
                <a:gd name="connsiteX13" fmla="*/ 562882 w 658315"/>
                <a:gd name="connsiteY13" fmla="*/ 9795 h 550044"/>
                <a:gd name="connsiteX14" fmla="*/ 413203 w 658315"/>
                <a:gd name="connsiteY14" fmla="*/ 42453 h 550044"/>
                <a:gd name="connsiteX15" fmla="*/ 380547 w 658315"/>
                <a:gd name="connsiteY15" fmla="*/ 200295 h 550044"/>
                <a:gd name="connsiteX16" fmla="*/ 372382 w 658315"/>
                <a:gd name="connsiteY16" fmla="*/ 194852 h 550044"/>
                <a:gd name="connsiteX17" fmla="*/ 331561 w 658315"/>
                <a:gd name="connsiteY17" fmla="*/ 189409 h 550044"/>
                <a:gd name="connsiteX18" fmla="*/ 317954 w 658315"/>
                <a:gd name="connsiteY18" fmla="*/ 175802 h 550044"/>
                <a:gd name="connsiteX19" fmla="*/ 301625 w 658315"/>
                <a:gd name="connsiteY19" fmla="*/ 167638 h 550044"/>
                <a:gd name="connsiteX20" fmla="*/ 271689 w 658315"/>
                <a:gd name="connsiteY20" fmla="*/ 159473 h 550044"/>
                <a:gd name="connsiteX21" fmla="*/ 263525 w 658315"/>
                <a:gd name="connsiteY21" fmla="*/ 154031 h 550044"/>
                <a:gd name="connsiteX22" fmla="*/ 228147 w 658315"/>
                <a:gd name="connsiteY22" fmla="*/ 145866 h 550044"/>
                <a:gd name="connsiteX23" fmla="*/ 200932 w 658315"/>
                <a:gd name="connsiteY23" fmla="*/ 148588 h 550044"/>
                <a:gd name="connsiteX24" fmla="*/ 198211 w 658315"/>
                <a:gd name="connsiteY24" fmla="*/ 156752 h 550044"/>
                <a:gd name="connsiteX25" fmla="*/ 187325 w 658315"/>
                <a:gd name="connsiteY25" fmla="*/ 178523 h 550044"/>
                <a:gd name="connsiteX26" fmla="*/ 198211 w 658315"/>
                <a:gd name="connsiteY26" fmla="*/ 205738 h 550044"/>
                <a:gd name="connsiteX27" fmla="*/ 209097 w 658315"/>
                <a:gd name="connsiteY27" fmla="*/ 222066 h 550044"/>
                <a:gd name="connsiteX28" fmla="*/ 214539 w 658315"/>
                <a:gd name="connsiteY28" fmla="*/ 230231 h 550044"/>
                <a:gd name="connsiteX29" fmla="*/ 219982 w 658315"/>
                <a:gd name="connsiteY29" fmla="*/ 238395 h 550044"/>
                <a:gd name="connsiteX30" fmla="*/ 219982 w 658315"/>
                <a:gd name="connsiteY30" fmla="*/ 303709 h 550044"/>
                <a:gd name="connsiteX31" fmla="*/ 203654 w 658315"/>
                <a:gd name="connsiteY31" fmla="*/ 317316 h 550044"/>
                <a:gd name="connsiteX32" fmla="*/ 200932 w 658315"/>
                <a:gd name="connsiteY32" fmla="*/ 341809 h 550044"/>
                <a:gd name="connsiteX33" fmla="*/ 170997 w 658315"/>
                <a:gd name="connsiteY33" fmla="*/ 344531 h 550044"/>
                <a:gd name="connsiteX34" fmla="*/ 130175 w 658315"/>
                <a:gd name="connsiteY34" fmla="*/ 347252 h 550044"/>
                <a:gd name="connsiteX35" fmla="*/ 122011 w 658315"/>
                <a:gd name="connsiteY35" fmla="*/ 349973 h 550044"/>
                <a:gd name="connsiteX36" fmla="*/ 78468 w 658315"/>
                <a:gd name="connsiteY36" fmla="*/ 347252 h 550044"/>
                <a:gd name="connsiteX37" fmla="*/ 62139 w 658315"/>
                <a:gd name="connsiteY37" fmla="*/ 333645 h 550044"/>
                <a:gd name="connsiteX38" fmla="*/ 51254 w 658315"/>
                <a:gd name="connsiteY38" fmla="*/ 314595 h 550044"/>
                <a:gd name="connsiteX39" fmla="*/ 40368 w 658315"/>
                <a:gd name="connsiteY39" fmla="*/ 303709 h 550044"/>
                <a:gd name="connsiteX40" fmla="*/ 26761 w 658315"/>
                <a:gd name="connsiteY40" fmla="*/ 292823 h 550044"/>
                <a:gd name="connsiteX41" fmla="*/ 2268 w 658315"/>
                <a:gd name="connsiteY41" fmla="*/ 295545 h 550044"/>
                <a:gd name="connsiteX42" fmla="*/ 4989 w 658315"/>
                <a:gd name="connsiteY42" fmla="*/ 330923 h 550044"/>
                <a:gd name="connsiteX43" fmla="*/ 18597 w 658315"/>
                <a:gd name="connsiteY43" fmla="*/ 360859 h 550044"/>
                <a:gd name="connsiteX44" fmla="*/ 21318 w 658315"/>
                <a:gd name="connsiteY44" fmla="*/ 379909 h 550044"/>
                <a:gd name="connsiteX45" fmla="*/ 24039 w 658315"/>
                <a:gd name="connsiteY45" fmla="*/ 388073 h 550044"/>
                <a:gd name="connsiteX46" fmla="*/ 26761 w 658315"/>
                <a:gd name="connsiteY46" fmla="*/ 420731 h 550044"/>
                <a:gd name="connsiteX47" fmla="*/ 34925 w 658315"/>
                <a:gd name="connsiteY47" fmla="*/ 458831 h 550044"/>
                <a:gd name="connsiteX48" fmla="*/ 40368 w 658315"/>
                <a:gd name="connsiteY48" fmla="*/ 475159 h 550044"/>
                <a:gd name="connsiteX49" fmla="*/ 45811 w 658315"/>
                <a:gd name="connsiteY49" fmla="*/ 486045 h 550044"/>
                <a:gd name="connsiteX50" fmla="*/ 48532 w 658315"/>
                <a:gd name="connsiteY50" fmla="*/ 496931 h 550044"/>
                <a:gd name="connsiteX51" fmla="*/ 75747 w 658315"/>
                <a:gd name="connsiteY51" fmla="*/ 518702 h 550044"/>
                <a:gd name="connsiteX52" fmla="*/ 94797 w 658315"/>
                <a:gd name="connsiteY52" fmla="*/ 529588 h 550044"/>
                <a:gd name="connsiteX53" fmla="*/ 111125 w 658315"/>
                <a:gd name="connsiteY53" fmla="*/ 535031 h 550044"/>
                <a:gd name="connsiteX54" fmla="*/ 119289 w 658315"/>
                <a:gd name="connsiteY54" fmla="*/ 537752 h 550044"/>
                <a:gd name="connsiteX55" fmla="*/ 130175 w 658315"/>
                <a:gd name="connsiteY55" fmla="*/ 540473 h 550044"/>
                <a:gd name="connsiteX56" fmla="*/ 179161 w 658315"/>
                <a:gd name="connsiteY56" fmla="*/ 543195 h 550044"/>
                <a:gd name="connsiteX57" fmla="*/ 415925 w 658315"/>
                <a:gd name="connsiteY57" fmla="*/ 543195 h 550044"/>
                <a:gd name="connsiteX58" fmla="*/ 429532 w 658315"/>
                <a:gd name="connsiteY58" fmla="*/ 537752 h 550044"/>
                <a:gd name="connsiteX59" fmla="*/ 448582 w 658315"/>
                <a:gd name="connsiteY59" fmla="*/ 529588 h 550044"/>
                <a:gd name="connsiteX60" fmla="*/ 456747 w 658315"/>
                <a:gd name="connsiteY60" fmla="*/ 524145 h 550044"/>
                <a:gd name="connsiteX61" fmla="*/ 478518 w 658315"/>
                <a:gd name="connsiteY61" fmla="*/ 513259 h 550044"/>
                <a:gd name="connsiteX62" fmla="*/ 486682 w 658315"/>
                <a:gd name="connsiteY62" fmla="*/ 507816 h 550044"/>
                <a:gd name="connsiteX63" fmla="*/ 513897 w 658315"/>
                <a:gd name="connsiteY63" fmla="*/ 502373 h 550044"/>
                <a:gd name="connsiteX64" fmla="*/ 557439 w 658315"/>
                <a:gd name="connsiteY64" fmla="*/ 494209 h 550044"/>
                <a:gd name="connsiteX65" fmla="*/ 565604 w 658315"/>
                <a:gd name="connsiteY65" fmla="*/ 491488 h 550044"/>
                <a:gd name="connsiteX66" fmla="*/ 584654 w 658315"/>
                <a:gd name="connsiteY66" fmla="*/ 477881 h 550044"/>
                <a:gd name="connsiteX67" fmla="*/ 595539 w 658315"/>
                <a:gd name="connsiteY67" fmla="*/ 472438 h 550044"/>
                <a:gd name="connsiteX68" fmla="*/ 603704 w 658315"/>
                <a:gd name="connsiteY68" fmla="*/ 464273 h 550044"/>
                <a:gd name="connsiteX69" fmla="*/ 611868 w 658315"/>
                <a:gd name="connsiteY69" fmla="*/ 458831 h 550044"/>
                <a:gd name="connsiteX70" fmla="*/ 614589 w 658315"/>
                <a:gd name="connsiteY70" fmla="*/ 450666 h 550044"/>
                <a:gd name="connsiteX71" fmla="*/ 617311 w 658315"/>
                <a:gd name="connsiteY71" fmla="*/ 439781 h 550044"/>
                <a:gd name="connsiteX72" fmla="*/ 625475 w 658315"/>
                <a:gd name="connsiteY72" fmla="*/ 434338 h 550044"/>
                <a:gd name="connsiteX73" fmla="*/ 630918 w 658315"/>
                <a:gd name="connsiteY73" fmla="*/ 377188 h 550044"/>
                <a:gd name="connsiteX74" fmla="*/ 633639 w 658315"/>
                <a:gd name="connsiteY74" fmla="*/ 366302 h 550044"/>
                <a:gd name="connsiteX75" fmla="*/ 639082 w 658315"/>
                <a:gd name="connsiteY75" fmla="*/ 358138 h 550044"/>
                <a:gd name="connsiteX76" fmla="*/ 655411 w 658315"/>
                <a:gd name="connsiteY76" fmla="*/ 341809 h 5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58315" h="550044">
                  <a:moveTo>
                    <a:pt x="655411" y="341809"/>
                  </a:moveTo>
                  <a:cubicBezTo>
                    <a:pt x="658133" y="333191"/>
                    <a:pt x="660288" y="322688"/>
                    <a:pt x="655411" y="306431"/>
                  </a:cubicBezTo>
                  <a:cubicBezTo>
                    <a:pt x="654471" y="303298"/>
                    <a:pt x="652141" y="300711"/>
                    <a:pt x="649968" y="298266"/>
                  </a:cubicBezTo>
                  <a:cubicBezTo>
                    <a:pt x="646396" y="294248"/>
                    <a:pt x="633640" y="279995"/>
                    <a:pt x="625475" y="276495"/>
                  </a:cubicBezTo>
                  <a:cubicBezTo>
                    <a:pt x="622037" y="275021"/>
                    <a:pt x="618185" y="274801"/>
                    <a:pt x="614589" y="273773"/>
                  </a:cubicBezTo>
                  <a:cubicBezTo>
                    <a:pt x="602485" y="270315"/>
                    <a:pt x="609719" y="271167"/>
                    <a:pt x="595539" y="268331"/>
                  </a:cubicBezTo>
                  <a:cubicBezTo>
                    <a:pt x="590128" y="267249"/>
                    <a:pt x="584622" y="266691"/>
                    <a:pt x="579211" y="265609"/>
                  </a:cubicBezTo>
                  <a:cubicBezTo>
                    <a:pt x="575543" y="264875"/>
                    <a:pt x="572061" y="263070"/>
                    <a:pt x="568325" y="262888"/>
                  </a:cubicBezTo>
                  <a:cubicBezTo>
                    <a:pt x="534788" y="261252"/>
                    <a:pt x="501196" y="261073"/>
                    <a:pt x="467632" y="260166"/>
                  </a:cubicBezTo>
                  <a:cubicBezTo>
                    <a:pt x="464911" y="258352"/>
                    <a:pt x="461981" y="256817"/>
                    <a:pt x="459468" y="254723"/>
                  </a:cubicBezTo>
                  <a:cubicBezTo>
                    <a:pt x="450440" y="247199"/>
                    <a:pt x="453275" y="246184"/>
                    <a:pt x="443139" y="241116"/>
                  </a:cubicBezTo>
                  <a:cubicBezTo>
                    <a:pt x="440573" y="239833"/>
                    <a:pt x="409122" y="247013"/>
                    <a:pt x="434975" y="238395"/>
                  </a:cubicBezTo>
                  <a:cubicBezTo>
                    <a:pt x="460828" y="229777"/>
                    <a:pt x="606459" y="194875"/>
                    <a:pt x="598260" y="189409"/>
                  </a:cubicBezTo>
                  <a:cubicBezTo>
                    <a:pt x="596446" y="186688"/>
                    <a:pt x="593725" y="34288"/>
                    <a:pt x="562882" y="9795"/>
                  </a:cubicBezTo>
                  <a:cubicBezTo>
                    <a:pt x="532039" y="-14698"/>
                    <a:pt x="443592" y="10703"/>
                    <a:pt x="413203" y="42453"/>
                  </a:cubicBezTo>
                  <a:cubicBezTo>
                    <a:pt x="382814" y="74203"/>
                    <a:pt x="387351" y="174895"/>
                    <a:pt x="380547" y="200295"/>
                  </a:cubicBezTo>
                  <a:cubicBezTo>
                    <a:pt x="373744" y="225695"/>
                    <a:pt x="375445" y="196000"/>
                    <a:pt x="372382" y="194852"/>
                  </a:cubicBezTo>
                  <a:cubicBezTo>
                    <a:pt x="364186" y="191779"/>
                    <a:pt x="335093" y="189762"/>
                    <a:pt x="331561" y="189409"/>
                  </a:cubicBezTo>
                  <a:cubicBezTo>
                    <a:pt x="309788" y="183967"/>
                    <a:pt x="328840" y="192131"/>
                    <a:pt x="317954" y="175802"/>
                  </a:cubicBezTo>
                  <a:cubicBezTo>
                    <a:pt x="314467" y="170572"/>
                    <a:pt x="306697" y="169811"/>
                    <a:pt x="301625" y="167638"/>
                  </a:cubicBezTo>
                  <a:cubicBezTo>
                    <a:pt x="280844" y="158732"/>
                    <a:pt x="301328" y="163708"/>
                    <a:pt x="271689" y="159473"/>
                  </a:cubicBezTo>
                  <a:cubicBezTo>
                    <a:pt x="268968" y="157659"/>
                    <a:pt x="266514" y="155359"/>
                    <a:pt x="263525" y="154031"/>
                  </a:cubicBezTo>
                  <a:cubicBezTo>
                    <a:pt x="249368" y="147739"/>
                    <a:pt x="243645" y="148081"/>
                    <a:pt x="228147" y="145866"/>
                  </a:cubicBezTo>
                  <a:cubicBezTo>
                    <a:pt x="219075" y="146773"/>
                    <a:pt x="209500" y="145472"/>
                    <a:pt x="200932" y="148588"/>
                  </a:cubicBezTo>
                  <a:cubicBezTo>
                    <a:pt x="198236" y="149568"/>
                    <a:pt x="199218" y="154066"/>
                    <a:pt x="198211" y="156752"/>
                  </a:cubicBezTo>
                  <a:cubicBezTo>
                    <a:pt x="192505" y="171968"/>
                    <a:pt x="194841" y="167250"/>
                    <a:pt x="187325" y="178523"/>
                  </a:cubicBezTo>
                  <a:cubicBezTo>
                    <a:pt x="191219" y="190205"/>
                    <a:pt x="192205" y="195728"/>
                    <a:pt x="198211" y="205738"/>
                  </a:cubicBezTo>
                  <a:cubicBezTo>
                    <a:pt x="201577" y="211347"/>
                    <a:pt x="205469" y="216623"/>
                    <a:pt x="209097" y="222066"/>
                  </a:cubicBezTo>
                  <a:lnTo>
                    <a:pt x="214539" y="230231"/>
                  </a:lnTo>
                  <a:lnTo>
                    <a:pt x="219982" y="238395"/>
                  </a:lnTo>
                  <a:cubicBezTo>
                    <a:pt x="222001" y="260599"/>
                    <a:pt x="225567" y="281371"/>
                    <a:pt x="219982" y="303709"/>
                  </a:cubicBezTo>
                  <a:cubicBezTo>
                    <a:pt x="218934" y="307899"/>
                    <a:pt x="207007" y="315081"/>
                    <a:pt x="203654" y="317316"/>
                  </a:cubicBezTo>
                  <a:cubicBezTo>
                    <a:pt x="202747" y="325480"/>
                    <a:pt x="203739" y="334089"/>
                    <a:pt x="200932" y="341809"/>
                  </a:cubicBezTo>
                  <a:cubicBezTo>
                    <a:pt x="197008" y="352599"/>
                    <a:pt x="172926" y="344772"/>
                    <a:pt x="170997" y="344531"/>
                  </a:cubicBezTo>
                  <a:cubicBezTo>
                    <a:pt x="157390" y="345438"/>
                    <a:pt x="143729" y="345746"/>
                    <a:pt x="130175" y="347252"/>
                  </a:cubicBezTo>
                  <a:cubicBezTo>
                    <a:pt x="127324" y="347569"/>
                    <a:pt x="124880" y="349973"/>
                    <a:pt x="122011" y="349973"/>
                  </a:cubicBezTo>
                  <a:cubicBezTo>
                    <a:pt x="107468" y="349973"/>
                    <a:pt x="92982" y="348159"/>
                    <a:pt x="78468" y="347252"/>
                  </a:cubicBezTo>
                  <a:cubicBezTo>
                    <a:pt x="70443" y="341901"/>
                    <a:pt x="68685" y="341500"/>
                    <a:pt x="62139" y="333645"/>
                  </a:cubicBezTo>
                  <a:cubicBezTo>
                    <a:pt x="43934" y="311800"/>
                    <a:pt x="71200" y="341190"/>
                    <a:pt x="51254" y="314595"/>
                  </a:cubicBezTo>
                  <a:cubicBezTo>
                    <a:pt x="48175" y="310490"/>
                    <a:pt x="43708" y="307605"/>
                    <a:pt x="40368" y="303709"/>
                  </a:cubicBezTo>
                  <a:cubicBezTo>
                    <a:pt x="30520" y="292220"/>
                    <a:pt x="40495" y="297402"/>
                    <a:pt x="26761" y="292823"/>
                  </a:cubicBezTo>
                  <a:cubicBezTo>
                    <a:pt x="18597" y="293730"/>
                    <a:pt x="6344" y="288413"/>
                    <a:pt x="2268" y="295545"/>
                  </a:cubicBezTo>
                  <a:cubicBezTo>
                    <a:pt x="-3600" y="305814"/>
                    <a:pt x="3607" y="319177"/>
                    <a:pt x="4989" y="330923"/>
                  </a:cubicBezTo>
                  <a:cubicBezTo>
                    <a:pt x="6371" y="342666"/>
                    <a:pt x="12263" y="351359"/>
                    <a:pt x="18597" y="360859"/>
                  </a:cubicBezTo>
                  <a:cubicBezTo>
                    <a:pt x="19504" y="367209"/>
                    <a:pt x="20060" y="373619"/>
                    <a:pt x="21318" y="379909"/>
                  </a:cubicBezTo>
                  <a:cubicBezTo>
                    <a:pt x="21880" y="382722"/>
                    <a:pt x="23660" y="385230"/>
                    <a:pt x="24039" y="388073"/>
                  </a:cubicBezTo>
                  <a:cubicBezTo>
                    <a:pt x="25483" y="398901"/>
                    <a:pt x="25555" y="409874"/>
                    <a:pt x="26761" y="420731"/>
                  </a:cubicBezTo>
                  <a:cubicBezTo>
                    <a:pt x="27903" y="431010"/>
                    <a:pt x="31951" y="449911"/>
                    <a:pt x="34925" y="458831"/>
                  </a:cubicBezTo>
                  <a:cubicBezTo>
                    <a:pt x="36739" y="464274"/>
                    <a:pt x="37802" y="470028"/>
                    <a:pt x="40368" y="475159"/>
                  </a:cubicBezTo>
                  <a:lnTo>
                    <a:pt x="45811" y="486045"/>
                  </a:lnTo>
                  <a:cubicBezTo>
                    <a:pt x="46718" y="489674"/>
                    <a:pt x="46387" y="493867"/>
                    <a:pt x="48532" y="496931"/>
                  </a:cubicBezTo>
                  <a:cubicBezTo>
                    <a:pt x="58868" y="511697"/>
                    <a:pt x="62647" y="512152"/>
                    <a:pt x="75747" y="518702"/>
                  </a:cubicBezTo>
                  <a:cubicBezTo>
                    <a:pt x="84459" y="531772"/>
                    <a:pt x="76986" y="524730"/>
                    <a:pt x="94797" y="529588"/>
                  </a:cubicBezTo>
                  <a:cubicBezTo>
                    <a:pt x="100332" y="531098"/>
                    <a:pt x="105682" y="533217"/>
                    <a:pt x="111125" y="535031"/>
                  </a:cubicBezTo>
                  <a:cubicBezTo>
                    <a:pt x="113846" y="535938"/>
                    <a:pt x="116506" y="537056"/>
                    <a:pt x="119289" y="537752"/>
                  </a:cubicBezTo>
                  <a:cubicBezTo>
                    <a:pt x="122918" y="538659"/>
                    <a:pt x="126450" y="540134"/>
                    <a:pt x="130175" y="540473"/>
                  </a:cubicBezTo>
                  <a:cubicBezTo>
                    <a:pt x="146462" y="541954"/>
                    <a:pt x="162832" y="542288"/>
                    <a:pt x="179161" y="543195"/>
                  </a:cubicBezTo>
                  <a:cubicBezTo>
                    <a:pt x="268794" y="554398"/>
                    <a:pt x="225516" y="549995"/>
                    <a:pt x="415925" y="543195"/>
                  </a:cubicBezTo>
                  <a:cubicBezTo>
                    <a:pt x="420807" y="543021"/>
                    <a:pt x="425068" y="539736"/>
                    <a:pt x="429532" y="537752"/>
                  </a:cubicBezTo>
                  <a:cubicBezTo>
                    <a:pt x="449705" y="528786"/>
                    <a:pt x="431817" y="535176"/>
                    <a:pt x="448582" y="529588"/>
                  </a:cubicBezTo>
                  <a:cubicBezTo>
                    <a:pt x="451304" y="527774"/>
                    <a:pt x="453875" y="525711"/>
                    <a:pt x="456747" y="524145"/>
                  </a:cubicBezTo>
                  <a:cubicBezTo>
                    <a:pt x="463870" y="520260"/>
                    <a:pt x="471767" y="517760"/>
                    <a:pt x="478518" y="513259"/>
                  </a:cubicBezTo>
                  <a:cubicBezTo>
                    <a:pt x="481239" y="511445"/>
                    <a:pt x="483556" y="508778"/>
                    <a:pt x="486682" y="507816"/>
                  </a:cubicBezTo>
                  <a:cubicBezTo>
                    <a:pt x="495524" y="505095"/>
                    <a:pt x="504844" y="504279"/>
                    <a:pt x="513897" y="502373"/>
                  </a:cubicBezTo>
                  <a:cubicBezTo>
                    <a:pt x="549963" y="494781"/>
                    <a:pt x="526035" y="498696"/>
                    <a:pt x="557439" y="494209"/>
                  </a:cubicBezTo>
                  <a:cubicBezTo>
                    <a:pt x="560161" y="493302"/>
                    <a:pt x="563038" y="492771"/>
                    <a:pt x="565604" y="491488"/>
                  </a:cubicBezTo>
                  <a:cubicBezTo>
                    <a:pt x="571352" y="488614"/>
                    <a:pt x="579735" y="480955"/>
                    <a:pt x="584654" y="477881"/>
                  </a:cubicBezTo>
                  <a:cubicBezTo>
                    <a:pt x="588094" y="475731"/>
                    <a:pt x="592238" y="474796"/>
                    <a:pt x="595539" y="472438"/>
                  </a:cubicBezTo>
                  <a:cubicBezTo>
                    <a:pt x="598671" y="470201"/>
                    <a:pt x="600747" y="466737"/>
                    <a:pt x="603704" y="464273"/>
                  </a:cubicBezTo>
                  <a:cubicBezTo>
                    <a:pt x="606217" y="462179"/>
                    <a:pt x="609147" y="460645"/>
                    <a:pt x="611868" y="458831"/>
                  </a:cubicBezTo>
                  <a:cubicBezTo>
                    <a:pt x="612775" y="456109"/>
                    <a:pt x="613801" y="453424"/>
                    <a:pt x="614589" y="450666"/>
                  </a:cubicBezTo>
                  <a:cubicBezTo>
                    <a:pt x="615616" y="447070"/>
                    <a:pt x="615236" y="442893"/>
                    <a:pt x="617311" y="439781"/>
                  </a:cubicBezTo>
                  <a:cubicBezTo>
                    <a:pt x="619125" y="437060"/>
                    <a:pt x="622754" y="436152"/>
                    <a:pt x="625475" y="434338"/>
                  </a:cubicBezTo>
                  <a:cubicBezTo>
                    <a:pt x="629909" y="354548"/>
                    <a:pt x="622754" y="405768"/>
                    <a:pt x="630918" y="377188"/>
                  </a:cubicBezTo>
                  <a:cubicBezTo>
                    <a:pt x="631945" y="373592"/>
                    <a:pt x="632166" y="369740"/>
                    <a:pt x="633639" y="366302"/>
                  </a:cubicBezTo>
                  <a:cubicBezTo>
                    <a:pt x="634927" y="363296"/>
                    <a:pt x="636909" y="360583"/>
                    <a:pt x="639082" y="358138"/>
                  </a:cubicBezTo>
                  <a:cubicBezTo>
                    <a:pt x="644196" y="352385"/>
                    <a:pt x="652689" y="350427"/>
                    <a:pt x="655411" y="34180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8" name="Freeform 37"/>
            <p:cNvSpPr/>
            <p:nvPr/>
          </p:nvSpPr>
          <p:spPr>
            <a:xfrm>
              <a:off x="279315" y="1191986"/>
              <a:ext cx="196935" cy="367393"/>
            </a:xfrm>
            <a:custGeom>
              <a:avLst/>
              <a:gdLst>
                <a:gd name="connsiteX0" fmla="*/ 992 w 196935"/>
                <a:gd name="connsiteY0" fmla="*/ 40821 h 367393"/>
                <a:gd name="connsiteX1" fmla="*/ 3714 w 196935"/>
                <a:gd name="connsiteY1" fmla="*/ 122464 h 367393"/>
                <a:gd name="connsiteX2" fmla="*/ 6435 w 196935"/>
                <a:gd name="connsiteY2" fmla="*/ 138793 h 367393"/>
                <a:gd name="connsiteX3" fmla="*/ 11878 w 196935"/>
                <a:gd name="connsiteY3" fmla="*/ 149678 h 367393"/>
                <a:gd name="connsiteX4" fmla="*/ 14599 w 196935"/>
                <a:gd name="connsiteY4" fmla="*/ 163285 h 367393"/>
                <a:gd name="connsiteX5" fmla="*/ 20042 w 196935"/>
                <a:gd name="connsiteY5" fmla="*/ 209550 h 367393"/>
                <a:gd name="connsiteX6" fmla="*/ 25485 w 196935"/>
                <a:gd name="connsiteY6" fmla="*/ 220435 h 367393"/>
                <a:gd name="connsiteX7" fmla="*/ 39092 w 196935"/>
                <a:gd name="connsiteY7" fmla="*/ 244928 h 367393"/>
                <a:gd name="connsiteX8" fmla="*/ 52699 w 196935"/>
                <a:gd name="connsiteY8" fmla="*/ 266700 h 367393"/>
                <a:gd name="connsiteX9" fmla="*/ 66306 w 196935"/>
                <a:gd name="connsiteY9" fmla="*/ 283028 h 367393"/>
                <a:gd name="connsiteX10" fmla="*/ 77192 w 196935"/>
                <a:gd name="connsiteY10" fmla="*/ 304800 h 367393"/>
                <a:gd name="connsiteX11" fmla="*/ 96242 w 196935"/>
                <a:gd name="connsiteY11" fmla="*/ 326571 h 367393"/>
                <a:gd name="connsiteX12" fmla="*/ 107128 w 196935"/>
                <a:gd name="connsiteY12" fmla="*/ 342900 h 367393"/>
                <a:gd name="connsiteX13" fmla="*/ 137064 w 196935"/>
                <a:gd name="connsiteY13" fmla="*/ 367393 h 367393"/>
                <a:gd name="connsiteX14" fmla="*/ 183328 w 196935"/>
                <a:gd name="connsiteY14" fmla="*/ 364671 h 367393"/>
                <a:gd name="connsiteX15" fmla="*/ 188771 w 196935"/>
                <a:gd name="connsiteY15" fmla="*/ 353785 h 367393"/>
                <a:gd name="connsiteX16" fmla="*/ 196935 w 196935"/>
                <a:gd name="connsiteY16" fmla="*/ 332014 h 367393"/>
                <a:gd name="connsiteX17" fmla="*/ 194214 w 196935"/>
                <a:gd name="connsiteY17" fmla="*/ 277585 h 367393"/>
                <a:gd name="connsiteX18" fmla="*/ 188771 w 196935"/>
                <a:gd name="connsiteY18" fmla="*/ 261257 h 367393"/>
                <a:gd name="connsiteX19" fmla="*/ 183328 w 196935"/>
                <a:gd name="connsiteY19" fmla="*/ 247650 h 367393"/>
                <a:gd name="connsiteX20" fmla="*/ 169721 w 196935"/>
                <a:gd name="connsiteY20" fmla="*/ 231321 h 367393"/>
                <a:gd name="connsiteX21" fmla="*/ 161556 w 196935"/>
                <a:gd name="connsiteY21" fmla="*/ 68035 h 367393"/>
                <a:gd name="connsiteX22" fmla="*/ 156114 w 196935"/>
                <a:gd name="connsiteY22" fmla="*/ 59871 h 367393"/>
                <a:gd name="connsiteX23" fmla="*/ 147949 w 196935"/>
                <a:gd name="connsiteY23" fmla="*/ 43543 h 367393"/>
                <a:gd name="connsiteX24" fmla="*/ 137064 w 196935"/>
                <a:gd name="connsiteY24" fmla="*/ 24493 h 367393"/>
                <a:gd name="connsiteX25" fmla="*/ 104406 w 196935"/>
                <a:gd name="connsiteY25" fmla="*/ 0 h 367393"/>
                <a:gd name="connsiteX26" fmla="*/ 47256 w 196935"/>
                <a:gd name="connsiteY26" fmla="*/ 2721 h 367393"/>
                <a:gd name="connsiteX27" fmla="*/ 39092 w 196935"/>
                <a:gd name="connsiteY27" fmla="*/ 19050 h 367393"/>
                <a:gd name="connsiteX28" fmla="*/ 25485 w 196935"/>
                <a:gd name="connsiteY28" fmla="*/ 35378 h 367393"/>
                <a:gd name="connsiteX29" fmla="*/ 20042 w 196935"/>
                <a:gd name="connsiteY29" fmla="*/ 43543 h 367393"/>
                <a:gd name="connsiteX30" fmla="*/ 11878 w 196935"/>
                <a:gd name="connsiteY30" fmla="*/ 46264 h 367393"/>
                <a:gd name="connsiteX31" fmla="*/ 992 w 196935"/>
                <a:gd name="connsiteY31" fmla="*/ 40821 h 36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935" h="367393">
                  <a:moveTo>
                    <a:pt x="992" y="40821"/>
                  </a:moveTo>
                  <a:cubicBezTo>
                    <a:pt x="-369" y="53521"/>
                    <a:pt x="2204" y="95276"/>
                    <a:pt x="3714" y="122464"/>
                  </a:cubicBezTo>
                  <a:cubicBezTo>
                    <a:pt x="4020" y="127974"/>
                    <a:pt x="4849" y="133508"/>
                    <a:pt x="6435" y="138793"/>
                  </a:cubicBezTo>
                  <a:cubicBezTo>
                    <a:pt x="7601" y="142679"/>
                    <a:pt x="10064" y="146050"/>
                    <a:pt x="11878" y="149678"/>
                  </a:cubicBezTo>
                  <a:cubicBezTo>
                    <a:pt x="12785" y="154214"/>
                    <a:pt x="14025" y="158695"/>
                    <a:pt x="14599" y="163285"/>
                  </a:cubicBezTo>
                  <a:cubicBezTo>
                    <a:pt x="15356" y="169343"/>
                    <a:pt x="17031" y="199514"/>
                    <a:pt x="20042" y="209550"/>
                  </a:cubicBezTo>
                  <a:cubicBezTo>
                    <a:pt x="21208" y="213436"/>
                    <a:pt x="23887" y="216706"/>
                    <a:pt x="25485" y="220435"/>
                  </a:cubicBezTo>
                  <a:cubicBezTo>
                    <a:pt x="35379" y="243522"/>
                    <a:pt x="14974" y="206338"/>
                    <a:pt x="39092" y="244928"/>
                  </a:cubicBezTo>
                  <a:cubicBezTo>
                    <a:pt x="43628" y="252185"/>
                    <a:pt x="47220" y="260126"/>
                    <a:pt x="52699" y="266700"/>
                  </a:cubicBezTo>
                  <a:cubicBezTo>
                    <a:pt x="57235" y="272143"/>
                    <a:pt x="62475" y="277068"/>
                    <a:pt x="66306" y="283028"/>
                  </a:cubicBezTo>
                  <a:cubicBezTo>
                    <a:pt x="70694" y="289853"/>
                    <a:pt x="72691" y="298049"/>
                    <a:pt x="77192" y="304800"/>
                  </a:cubicBezTo>
                  <a:cubicBezTo>
                    <a:pt x="92690" y="328045"/>
                    <a:pt x="67582" y="291542"/>
                    <a:pt x="96242" y="326571"/>
                  </a:cubicBezTo>
                  <a:cubicBezTo>
                    <a:pt x="100384" y="331634"/>
                    <a:pt x="102940" y="337875"/>
                    <a:pt x="107128" y="342900"/>
                  </a:cubicBezTo>
                  <a:cubicBezTo>
                    <a:pt x="120507" y="358955"/>
                    <a:pt x="121453" y="358026"/>
                    <a:pt x="137064" y="367393"/>
                  </a:cubicBezTo>
                  <a:cubicBezTo>
                    <a:pt x="152485" y="366486"/>
                    <a:pt x="168389" y="368603"/>
                    <a:pt x="183328" y="364671"/>
                  </a:cubicBezTo>
                  <a:cubicBezTo>
                    <a:pt x="187251" y="363638"/>
                    <a:pt x="187123" y="357492"/>
                    <a:pt x="188771" y="353785"/>
                  </a:cubicBezTo>
                  <a:cubicBezTo>
                    <a:pt x="193112" y="344019"/>
                    <a:pt x="193942" y="340993"/>
                    <a:pt x="196935" y="332014"/>
                  </a:cubicBezTo>
                  <a:cubicBezTo>
                    <a:pt x="196028" y="313871"/>
                    <a:pt x="196296" y="295631"/>
                    <a:pt x="194214" y="277585"/>
                  </a:cubicBezTo>
                  <a:cubicBezTo>
                    <a:pt x="193556" y="271886"/>
                    <a:pt x="190902" y="266584"/>
                    <a:pt x="188771" y="261257"/>
                  </a:cubicBezTo>
                  <a:cubicBezTo>
                    <a:pt x="186957" y="256721"/>
                    <a:pt x="185513" y="252019"/>
                    <a:pt x="183328" y="247650"/>
                  </a:cubicBezTo>
                  <a:cubicBezTo>
                    <a:pt x="179538" y="240071"/>
                    <a:pt x="175741" y="237341"/>
                    <a:pt x="169721" y="231321"/>
                  </a:cubicBezTo>
                  <a:cubicBezTo>
                    <a:pt x="148060" y="166341"/>
                    <a:pt x="170569" y="239281"/>
                    <a:pt x="161556" y="68035"/>
                  </a:cubicBezTo>
                  <a:cubicBezTo>
                    <a:pt x="161384" y="64769"/>
                    <a:pt x="157577" y="62796"/>
                    <a:pt x="156114" y="59871"/>
                  </a:cubicBezTo>
                  <a:cubicBezTo>
                    <a:pt x="131176" y="9994"/>
                    <a:pt x="179134" y="98115"/>
                    <a:pt x="147949" y="43543"/>
                  </a:cubicBezTo>
                  <a:cubicBezTo>
                    <a:pt x="143111" y="35077"/>
                    <a:pt x="143089" y="31723"/>
                    <a:pt x="137064" y="24493"/>
                  </a:cubicBezTo>
                  <a:cubicBezTo>
                    <a:pt x="128144" y="13789"/>
                    <a:pt x="116151" y="7047"/>
                    <a:pt x="104406" y="0"/>
                  </a:cubicBezTo>
                  <a:cubicBezTo>
                    <a:pt x="85356" y="907"/>
                    <a:pt x="66046" y="-547"/>
                    <a:pt x="47256" y="2721"/>
                  </a:cubicBezTo>
                  <a:cubicBezTo>
                    <a:pt x="42987" y="3463"/>
                    <a:pt x="40424" y="16387"/>
                    <a:pt x="39092" y="19050"/>
                  </a:cubicBezTo>
                  <a:cubicBezTo>
                    <a:pt x="34024" y="29185"/>
                    <a:pt x="33008" y="26350"/>
                    <a:pt x="25485" y="35378"/>
                  </a:cubicBezTo>
                  <a:cubicBezTo>
                    <a:pt x="23391" y="37891"/>
                    <a:pt x="22596" y="41500"/>
                    <a:pt x="20042" y="43543"/>
                  </a:cubicBezTo>
                  <a:cubicBezTo>
                    <a:pt x="17802" y="45335"/>
                    <a:pt x="14599" y="45357"/>
                    <a:pt x="11878" y="46264"/>
                  </a:cubicBezTo>
                  <a:cubicBezTo>
                    <a:pt x="-6586" y="58573"/>
                    <a:pt x="2353" y="28121"/>
                    <a:pt x="992" y="4082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cxnSp>
        <p:nvCxnSpPr>
          <p:cNvPr id="62" name="Straight Arrow Connector 61"/>
          <p:cNvCxnSpPr>
            <a:stCxn id="27" idx="2"/>
          </p:cNvCxnSpPr>
          <p:nvPr/>
        </p:nvCxnSpPr>
        <p:spPr>
          <a:xfrm>
            <a:off x="2496729" y="2320422"/>
            <a:ext cx="756453" cy="17454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rotWithShape="1">
          <a:blip r:embed="rId3"/>
          <a:srcRect l="30832" t="17408" r="66165" b="76994"/>
          <a:stretch/>
        </p:blipFill>
        <p:spPr>
          <a:xfrm rot="2388422">
            <a:off x="6880452" y="4887174"/>
            <a:ext cx="236966" cy="228224"/>
          </a:xfrm>
          <a:prstGeom prst="rect">
            <a:avLst/>
          </a:prstGeom>
          <a:effectLst>
            <a:softEdge rad="31750"/>
          </a:effectLst>
        </p:spPr>
      </p:pic>
      <p:grpSp>
        <p:nvGrpSpPr>
          <p:cNvPr id="43" name="Group 42"/>
          <p:cNvGrpSpPr/>
          <p:nvPr/>
        </p:nvGrpSpPr>
        <p:grpSpPr>
          <a:xfrm rot="15825668">
            <a:off x="2741354" y="2129321"/>
            <a:ext cx="440529" cy="366257"/>
            <a:chOff x="-3336799" y="1817862"/>
            <a:chExt cx="2918543" cy="2426484"/>
          </a:xfrm>
        </p:grpSpPr>
        <p:sp>
          <p:nvSpPr>
            <p:cNvPr id="45" name="Oval 44"/>
            <p:cNvSpPr/>
            <p:nvPr/>
          </p:nvSpPr>
          <p:spPr>
            <a:xfrm rot="21191885">
              <a:off x="-1756053" y="249284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5" name="Oval 54"/>
            <p:cNvSpPr/>
            <p:nvPr/>
          </p:nvSpPr>
          <p:spPr>
            <a:xfrm rot="450401">
              <a:off x="-3310294" y="249800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7" name="Oval 56"/>
            <p:cNvSpPr/>
            <p:nvPr/>
          </p:nvSpPr>
          <p:spPr>
            <a:xfrm rot="450401">
              <a:off x="-3336799" y="278033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8" name="Oval 57"/>
            <p:cNvSpPr/>
            <p:nvPr/>
          </p:nvSpPr>
          <p:spPr>
            <a:xfrm rot="450401">
              <a:off x="-2711226" y="257694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9" name="Oval 58"/>
            <p:cNvSpPr/>
            <p:nvPr/>
          </p:nvSpPr>
          <p:spPr>
            <a:xfrm rot="450401">
              <a:off x="-2737731" y="285927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0" name="Oval 59"/>
            <p:cNvSpPr/>
            <p:nvPr/>
          </p:nvSpPr>
          <p:spPr>
            <a:xfrm rot="806203">
              <a:off x="-1819045" y="313685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1" name="Oval 60"/>
            <p:cNvSpPr/>
            <p:nvPr/>
          </p:nvSpPr>
          <p:spPr>
            <a:xfrm rot="2786159">
              <a:off x="-1962172" y="3427994"/>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4" name="Oval 63"/>
            <p:cNvSpPr/>
            <p:nvPr/>
          </p:nvSpPr>
          <p:spPr>
            <a:xfrm rot="1008474">
              <a:off x="-1430099" y="3835596"/>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5" name="Oval 64"/>
            <p:cNvSpPr/>
            <p:nvPr/>
          </p:nvSpPr>
          <p:spPr>
            <a:xfrm rot="20957261">
              <a:off x="-1389064" y="1817862"/>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7" name="Oval 66"/>
            <p:cNvSpPr/>
            <p:nvPr/>
          </p:nvSpPr>
          <p:spPr>
            <a:xfrm rot="3091371">
              <a:off x="-1228649" y="3512051"/>
              <a:ext cx="776119"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8" name="Oval 67"/>
            <p:cNvSpPr/>
            <p:nvPr/>
          </p:nvSpPr>
          <p:spPr>
            <a:xfrm rot="18931459">
              <a:off x="-1222069" y="2176988"/>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9" name="Oval 68"/>
            <p:cNvSpPr/>
            <p:nvPr/>
          </p:nvSpPr>
          <p:spPr>
            <a:xfrm rot="18382437">
              <a:off x="-1898524" y="2197253"/>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70" name="Straight Connector 69"/>
            <p:cNvCxnSpPr>
              <a:stCxn id="59" idx="6"/>
              <a:endCxn id="60" idx="2"/>
            </p:cNvCxnSpPr>
            <p:nvPr/>
          </p:nvCxnSpPr>
          <p:spPr>
            <a:xfrm rot="5850401" flipV="1">
              <a:off x="-1929530" y="3109289"/>
              <a:ext cx="113652" cy="1454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8" idx="6"/>
            </p:cNvCxnSpPr>
            <p:nvPr/>
          </p:nvCxnSpPr>
          <p:spPr>
            <a:xfrm rot="5850401">
              <a:off x="-1859479" y="2731463"/>
              <a:ext cx="65361" cy="16096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rot="6605042">
            <a:off x="2140008" y="1108892"/>
            <a:ext cx="440529" cy="366257"/>
            <a:chOff x="-3336799" y="1817862"/>
            <a:chExt cx="2918543" cy="2426484"/>
          </a:xfrm>
        </p:grpSpPr>
        <p:sp>
          <p:nvSpPr>
            <p:cNvPr id="113" name="Oval 112"/>
            <p:cNvSpPr/>
            <p:nvPr/>
          </p:nvSpPr>
          <p:spPr>
            <a:xfrm rot="21191885">
              <a:off x="-1756053" y="249284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4" name="Oval 113"/>
            <p:cNvSpPr/>
            <p:nvPr/>
          </p:nvSpPr>
          <p:spPr>
            <a:xfrm rot="450401">
              <a:off x="-3310294" y="249800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5" name="Oval 114"/>
            <p:cNvSpPr/>
            <p:nvPr/>
          </p:nvSpPr>
          <p:spPr>
            <a:xfrm rot="450401">
              <a:off x="-3336799" y="278033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6" name="Oval 115"/>
            <p:cNvSpPr/>
            <p:nvPr/>
          </p:nvSpPr>
          <p:spPr>
            <a:xfrm rot="450401">
              <a:off x="-2711226" y="257694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7" name="Oval 116"/>
            <p:cNvSpPr/>
            <p:nvPr/>
          </p:nvSpPr>
          <p:spPr>
            <a:xfrm rot="450401">
              <a:off x="-2737731" y="285927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8" name="Oval 117"/>
            <p:cNvSpPr/>
            <p:nvPr/>
          </p:nvSpPr>
          <p:spPr>
            <a:xfrm rot="806203">
              <a:off x="-1819045" y="313685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9" name="Oval 118"/>
            <p:cNvSpPr/>
            <p:nvPr/>
          </p:nvSpPr>
          <p:spPr>
            <a:xfrm rot="2786159">
              <a:off x="-1962172" y="3427994"/>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0" name="Oval 119"/>
            <p:cNvSpPr/>
            <p:nvPr/>
          </p:nvSpPr>
          <p:spPr>
            <a:xfrm rot="1008474">
              <a:off x="-1430099" y="3835596"/>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1" name="Oval 120"/>
            <p:cNvSpPr/>
            <p:nvPr/>
          </p:nvSpPr>
          <p:spPr>
            <a:xfrm rot="20957261">
              <a:off x="-1389064" y="1817862"/>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2" name="Oval 121"/>
            <p:cNvSpPr/>
            <p:nvPr/>
          </p:nvSpPr>
          <p:spPr>
            <a:xfrm rot="3091371">
              <a:off x="-1228649" y="3512051"/>
              <a:ext cx="776119"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3" name="Oval 122"/>
            <p:cNvSpPr/>
            <p:nvPr/>
          </p:nvSpPr>
          <p:spPr>
            <a:xfrm rot="18931459">
              <a:off x="-1222069" y="2176988"/>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4" name="Oval 123"/>
            <p:cNvSpPr/>
            <p:nvPr/>
          </p:nvSpPr>
          <p:spPr>
            <a:xfrm rot="18382437">
              <a:off x="-1898524" y="2197253"/>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25" name="Straight Connector 124"/>
            <p:cNvCxnSpPr>
              <a:stCxn id="117" idx="6"/>
              <a:endCxn id="118" idx="2"/>
            </p:cNvCxnSpPr>
            <p:nvPr/>
          </p:nvCxnSpPr>
          <p:spPr>
            <a:xfrm rot="5850401" flipV="1">
              <a:off x="-1929530" y="3109289"/>
              <a:ext cx="113652" cy="1454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16" idx="6"/>
            </p:cNvCxnSpPr>
            <p:nvPr/>
          </p:nvCxnSpPr>
          <p:spPr>
            <a:xfrm rot="5850401">
              <a:off x="-1859479" y="2731463"/>
              <a:ext cx="65361" cy="16096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rot="16200000">
            <a:off x="1869602" y="2260358"/>
            <a:ext cx="440529" cy="366257"/>
            <a:chOff x="-3336799" y="1817862"/>
            <a:chExt cx="2918543" cy="2426484"/>
          </a:xfrm>
        </p:grpSpPr>
        <p:sp>
          <p:nvSpPr>
            <p:cNvPr id="128" name="Oval 127"/>
            <p:cNvSpPr/>
            <p:nvPr/>
          </p:nvSpPr>
          <p:spPr>
            <a:xfrm rot="21191885">
              <a:off x="-1756053" y="249284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9" name="Oval 128"/>
            <p:cNvSpPr/>
            <p:nvPr/>
          </p:nvSpPr>
          <p:spPr>
            <a:xfrm rot="450401">
              <a:off x="-3310294" y="249800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0" name="Oval 129"/>
            <p:cNvSpPr/>
            <p:nvPr/>
          </p:nvSpPr>
          <p:spPr>
            <a:xfrm rot="450401">
              <a:off x="-3336799" y="278033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1" name="Oval 130"/>
            <p:cNvSpPr/>
            <p:nvPr/>
          </p:nvSpPr>
          <p:spPr>
            <a:xfrm rot="450401">
              <a:off x="-2711226" y="257694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2" name="Oval 131"/>
            <p:cNvSpPr/>
            <p:nvPr/>
          </p:nvSpPr>
          <p:spPr>
            <a:xfrm rot="450401">
              <a:off x="-2737731" y="285927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3" name="Oval 132"/>
            <p:cNvSpPr/>
            <p:nvPr/>
          </p:nvSpPr>
          <p:spPr>
            <a:xfrm rot="806203">
              <a:off x="-1819045" y="313685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4" name="Oval 133"/>
            <p:cNvSpPr/>
            <p:nvPr/>
          </p:nvSpPr>
          <p:spPr>
            <a:xfrm rot="2786159">
              <a:off x="-1962172" y="3427994"/>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5" name="Oval 134"/>
            <p:cNvSpPr/>
            <p:nvPr/>
          </p:nvSpPr>
          <p:spPr>
            <a:xfrm rot="1008474">
              <a:off x="-1430099" y="3835596"/>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6" name="Oval 135"/>
            <p:cNvSpPr/>
            <p:nvPr/>
          </p:nvSpPr>
          <p:spPr>
            <a:xfrm rot="20957261">
              <a:off x="-1389064" y="1817862"/>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7" name="Oval 136"/>
            <p:cNvSpPr/>
            <p:nvPr/>
          </p:nvSpPr>
          <p:spPr>
            <a:xfrm rot="3091371">
              <a:off x="-1228649" y="3512051"/>
              <a:ext cx="776119"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8" name="Oval 137"/>
            <p:cNvSpPr/>
            <p:nvPr/>
          </p:nvSpPr>
          <p:spPr>
            <a:xfrm rot="18931459">
              <a:off x="-1222069" y="2176988"/>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9" name="Oval 138"/>
            <p:cNvSpPr/>
            <p:nvPr/>
          </p:nvSpPr>
          <p:spPr>
            <a:xfrm rot="18382437">
              <a:off x="-1898524" y="2197253"/>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40" name="Straight Connector 139"/>
            <p:cNvCxnSpPr>
              <a:stCxn id="132" idx="6"/>
              <a:endCxn id="133" idx="2"/>
            </p:cNvCxnSpPr>
            <p:nvPr/>
          </p:nvCxnSpPr>
          <p:spPr>
            <a:xfrm rot="5850401" flipV="1">
              <a:off x="-1929530" y="3109289"/>
              <a:ext cx="113652" cy="1454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131" idx="6"/>
            </p:cNvCxnSpPr>
            <p:nvPr/>
          </p:nvCxnSpPr>
          <p:spPr>
            <a:xfrm rot="5850401">
              <a:off x="-1859479" y="2731463"/>
              <a:ext cx="65361" cy="16096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rot="6510685">
            <a:off x="2795371" y="1424891"/>
            <a:ext cx="440529" cy="366257"/>
            <a:chOff x="-3336799" y="1817862"/>
            <a:chExt cx="2918543" cy="2426484"/>
          </a:xfrm>
        </p:grpSpPr>
        <p:sp>
          <p:nvSpPr>
            <p:cNvPr id="143" name="Oval 142"/>
            <p:cNvSpPr/>
            <p:nvPr/>
          </p:nvSpPr>
          <p:spPr>
            <a:xfrm rot="21191885">
              <a:off x="-1756053" y="249284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4" name="Oval 143"/>
            <p:cNvSpPr/>
            <p:nvPr/>
          </p:nvSpPr>
          <p:spPr>
            <a:xfrm rot="450401">
              <a:off x="-3310294" y="249800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5" name="Oval 144"/>
            <p:cNvSpPr/>
            <p:nvPr/>
          </p:nvSpPr>
          <p:spPr>
            <a:xfrm rot="450401">
              <a:off x="-3336799" y="278033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6" name="Oval 145"/>
            <p:cNvSpPr/>
            <p:nvPr/>
          </p:nvSpPr>
          <p:spPr>
            <a:xfrm rot="450401">
              <a:off x="-2711226" y="257694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7" name="Oval 146"/>
            <p:cNvSpPr/>
            <p:nvPr/>
          </p:nvSpPr>
          <p:spPr>
            <a:xfrm rot="450401">
              <a:off x="-2737731" y="285927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8" name="Oval 147"/>
            <p:cNvSpPr/>
            <p:nvPr/>
          </p:nvSpPr>
          <p:spPr>
            <a:xfrm rot="806203">
              <a:off x="-1819045" y="313685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9" name="Oval 148"/>
            <p:cNvSpPr/>
            <p:nvPr/>
          </p:nvSpPr>
          <p:spPr>
            <a:xfrm rot="2786159">
              <a:off x="-1962172" y="3427994"/>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0" name="Oval 149"/>
            <p:cNvSpPr/>
            <p:nvPr/>
          </p:nvSpPr>
          <p:spPr>
            <a:xfrm rot="1008474">
              <a:off x="-1430099" y="3835596"/>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1" name="Oval 150"/>
            <p:cNvSpPr/>
            <p:nvPr/>
          </p:nvSpPr>
          <p:spPr>
            <a:xfrm rot="20957261">
              <a:off x="-1389064" y="1817862"/>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2" name="Oval 151"/>
            <p:cNvSpPr/>
            <p:nvPr/>
          </p:nvSpPr>
          <p:spPr>
            <a:xfrm rot="3091371">
              <a:off x="-1228649" y="3512051"/>
              <a:ext cx="776119"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3" name="Oval 152"/>
            <p:cNvSpPr/>
            <p:nvPr/>
          </p:nvSpPr>
          <p:spPr>
            <a:xfrm rot="18931459">
              <a:off x="-1222069" y="2176988"/>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4" name="Oval 153"/>
            <p:cNvSpPr/>
            <p:nvPr/>
          </p:nvSpPr>
          <p:spPr>
            <a:xfrm rot="18382437">
              <a:off x="-1898524" y="2197253"/>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55" name="Straight Connector 154"/>
            <p:cNvCxnSpPr>
              <a:stCxn id="147" idx="6"/>
              <a:endCxn id="148" idx="2"/>
            </p:cNvCxnSpPr>
            <p:nvPr/>
          </p:nvCxnSpPr>
          <p:spPr>
            <a:xfrm rot="5850401" flipV="1">
              <a:off x="-1929530" y="3109289"/>
              <a:ext cx="113652" cy="1454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46" idx="6"/>
            </p:cNvCxnSpPr>
            <p:nvPr/>
          </p:nvCxnSpPr>
          <p:spPr>
            <a:xfrm rot="5850401">
              <a:off x="-1859479" y="2731463"/>
              <a:ext cx="65361" cy="16096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57" name="Picture 156"/>
          <p:cNvPicPr>
            <a:picLocks noChangeAspect="1"/>
          </p:cNvPicPr>
          <p:nvPr/>
        </p:nvPicPr>
        <p:blipFill rotWithShape="1">
          <a:blip r:embed="rId3"/>
          <a:srcRect l="30832" t="17408" r="66165" b="76994"/>
          <a:stretch/>
        </p:blipFill>
        <p:spPr>
          <a:xfrm rot="3177635">
            <a:off x="7035704" y="5054524"/>
            <a:ext cx="236966" cy="228224"/>
          </a:xfrm>
          <a:prstGeom prst="rect">
            <a:avLst/>
          </a:prstGeom>
          <a:effectLst>
            <a:softEdge rad="31750"/>
          </a:effectLst>
        </p:spPr>
      </p:pic>
      <p:pic>
        <p:nvPicPr>
          <p:cNvPr id="158" name="Picture 157"/>
          <p:cNvPicPr>
            <a:picLocks noChangeAspect="1"/>
          </p:cNvPicPr>
          <p:nvPr/>
        </p:nvPicPr>
        <p:blipFill rotWithShape="1">
          <a:blip r:embed="rId3"/>
          <a:srcRect l="30832" t="17408" r="66165" b="76994"/>
          <a:stretch/>
        </p:blipFill>
        <p:spPr>
          <a:xfrm rot="3844550">
            <a:off x="7221643" y="5335864"/>
            <a:ext cx="236966" cy="228224"/>
          </a:xfrm>
          <a:prstGeom prst="rect">
            <a:avLst/>
          </a:prstGeom>
          <a:effectLst>
            <a:softEdge rad="31750"/>
          </a:effectLst>
        </p:spPr>
      </p:pic>
      <p:pic>
        <p:nvPicPr>
          <p:cNvPr id="160" name="Picture 159"/>
          <p:cNvPicPr>
            <a:picLocks noChangeAspect="1"/>
          </p:cNvPicPr>
          <p:nvPr/>
        </p:nvPicPr>
        <p:blipFill rotWithShape="1">
          <a:blip r:embed="rId3"/>
          <a:srcRect l="30832" t="17408" r="66165" b="76994"/>
          <a:stretch/>
        </p:blipFill>
        <p:spPr>
          <a:xfrm rot="4247299">
            <a:off x="7354982" y="5588439"/>
            <a:ext cx="236966" cy="228224"/>
          </a:xfrm>
          <a:prstGeom prst="rect">
            <a:avLst/>
          </a:prstGeom>
          <a:effectLst>
            <a:softEdge rad="31750"/>
          </a:effectLst>
        </p:spPr>
      </p:pic>
      <p:grpSp>
        <p:nvGrpSpPr>
          <p:cNvPr id="161" name="Group 160"/>
          <p:cNvGrpSpPr/>
          <p:nvPr/>
        </p:nvGrpSpPr>
        <p:grpSpPr>
          <a:xfrm rot="8983440">
            <a:off x="7085087" y="4698751"/>
            <a:ext cx="440529" cy="366257"/>
            <a:chOff x="-3336799" y="1817862"/>
            <a:chExt cx="2918543" cy="2426484"/>
          </a:xfrm>
        </p:grpSpPr>
        <p:sp>
          <p:nvSpPr>
            <p:cNvPr id="162" name="Oval 161"/>
            <p:cNvSpPr/>
            <p:nvPr/>
          </p:nvSpPr>
          <p:spPr>
            <a:xfrm rot="21191885">
              <a:off x="-1756053" y="249284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3" name="Oval 162"/>
            <p:cNvSpPr/>
            <p:nvPr/>
          </p:nvSpPr>
          <p:spPr>
            <a:xfrm rot="450401">
              <a:off x="-3310294" y="249800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4" name="Oval 163"/>
            <p:cNvSpPr/>
            <p:nvPr/>
          </p:nvSpPr>
          <p:spPr>
            <a:xfrm rot="450401">
              <a:off x="-3336799" y="278033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5" name="Oval 164"/>
            <p:cNvSpPr/>
            <p:nvPr/>
          </p:nvSpPr>
          <p:spPr>
            <a:xfrm rot="450401">
              <a:off x="-2711226" y="257694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6" name="Oval 165"/>
            <p:cNvSpPr/>
            <p:nvPr/>
          </p:nvSpPr>
          <p:spPr>
            <a:xfrm rot="450401">
              <a:off x="-2737731" y="285927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7" name="Oval 166"/>
            <p:cNvSpPr/>
            <p:nvPr/>
          </p:nvSpPr>
          <p:spPr>
            <a:xfrm rot="806203">
              <a:off x="-1819045" y="313685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8" name="Oval 167"/>
            <p:cNvSpPr/>
            <p:nvPr/>
          </p:nvSpPr>
          <p:spPr>
            <a:xfrm rot="2786159">
              <a:off x="-1962172" y="3427994"/>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9" name="Oval 168"/>
            <p:cNvSpPr/>
            <p:nvPr/>
          </p:nvSpPr>
          <p:spPr>
            <a:xfrm rot="1008474">
              <a:off x="-1430099" y="3835596"/>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0" name="Oval 169"/>
            <p:cNvSpPr/>
            <p:nvPr/>
          </p:nvSpPr>
          <p:spPr>
            <a:xfrm rot="20957261">
              <a:off x="-1389064" y="1817862"/>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1" name="Oval 170"/>
            <p:cNvSpPr/>
            <p:nvPr/>
          </p:nvSpPr>
          <p:spPr>
            <a:xfrm rot="3091371">
              <a:off x="-1228649" y="3512051"/>
              <a:ext cx="776119"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2" name="Oval 171"/>
            <p:cNvSpPr/>
            <p:nvPr/>
          </p:nvSpPr>
          <p:spPr>
            <a:xfrm rot="18931459">
              <a:off x="-1222069" y="2176988"/>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3" name="Oval 172"/>
            <p:cNvSpPr/>
            <p:nvPr/>
          </p:nvSpPr>
          <p:spPr>
            <a:xfrm rot="18382437">
              <a:off x="-1898524" y="2197253"/>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74" name="Straight Connector 173"/>
            <p:cNvCxnSpPr>
              <a:stCxn id="166" idx="6"/>
              <a:endCxn id="167" idx="2"/>
            </p:cNvCxnSpPr>
            <p:nvPr/>
          </p:nvCxnSpPr>
          <p:spPr>
            <a:xfrm rot="5850401" flipV="1">
              <a:off x="-1929530" y="3109289"/>
              <a:ext cx="113652" cy="1454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65" idx="6"/>
            </p:cNvCxnSpPr>
            <p:nvPr/>
          </p:nvCxnSpPr>
          <p:spPr>
            <a:xfrm rot="5850401">
              <a:off x="-1859479" y="2731463"/>
              <a:ext cx="65361" cy="16096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rot="7801528">
            <a:off x="7440463" y="5167202"/>
            <a:ext cx="440529" cy="366257"/>
            <a:chOff x="-3336799" y="1817862"/>
            <a:chExt cx="2918543" cy="2426484"/>
          </a:xfrm>
        </p:grpSpPr>
        <p:sp>
          <p:nvSpPr>
            <p:cNvPr id="177" name="Oval 176"/>
            <p:cNvSpPr/>
            <p:nvPr/>
          </p:nvSpPr>
          <p:spPr>
            <a:xfrm rot="21191885">
              <a:off x="-1756053" y="249284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8" name="Oval 177"/>
            <p:cNvSpPr/>
            <p:nvPr/>
          </p:nvSpPr>
          <p:spPr>
            <a:xfrm rot="450401">
              <a:off x="-3310294" y="249800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9" name="Oval 178"/>
            <p:cNvSpPr/>
            <p:nvPr/>
          </p:nvSpPr>
          <p:spPr>
            <a:xfrm rot="450401">
              <a:off x="-3336799" y="278033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0" name="Oval 179"/>
            <p:cNvSpPr/>
            <p:nvPr/>
          </p:nvSpPr>
          <p:spPr>
            <a:xfrm rot="450401">
              <a:off x="-2711226" y="2576949"/>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1" name="Oval 180"/>
            <p:cNvSpPr/>
            <p:nvPr/>
          </p:nvSpPr>
          <p:spPr>
            <a:xfrm rot="450401">
              <a:off x="-2737731" y="2859277"/>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2" name="Oval 181"/>
            <p:cNvSpPr/>
            <p:nvPr/>
          </p:nvSpPr>
          <p:spPr>
            <a:xfrm rot="806203">
              <a:off x="-1819045" y="3136850"/>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3" name="Oval 182"/>
            <p:cNvSpPr/>
            <p:nvPr/>
          </p:nvSpPr>
          <p:spPr>
            <a:xfrm rot="2786159">
              <a:off x="-1962172" y="3427994"/>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4" name="Oval 183"/>
            <p:cNvSpPr/>
            <p:nvPr/>
          </p:nvSpPr>
          <p:spPr>
            <a:xfrm rot="1008474">
              <a:off x="-1430099" y="3835596"/>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5" name="Oval 184"/>
            <p:cNvSpPr/>
            <p:nvPr/>
          </p:nvSpPr>
          <p:spPr>
            <a:xfrm rot="20957261">
              <a:off x="-1389064" y="1817862"/>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6" name="Oval 185"/>
            <p:cNvSpPr/>
            <p:nvPr/>
          </p:nvSpPr>
          <p:spPr>
            <a:xfrm rot="3091371">
              <a:off x="-1228649" y="3512051"/>
              <a:ext cx="776119"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7" name="Oval 186"/>
            <p:cNvSpPr/>
            <p:nvPr/>
          </p:nvSpPr>
          <p:spPr>
            <a:xfrm rot="18931459">
              <a:off x="-1222069" y="2176988"/>
              <a:ext cx="803813" cy="408750"/>
            </a:xfrm>
            <a:prstGeom prst="ellips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8" name="Oval 187"/>
            <p:cNvSpPr/>
            <p:nvPr/>
          </p:nvSpPr>
          <p:spPr>
            <a:xfrm rot="18382437">
              <a:off x="-1898524" y="2197253"/>
              <a:ext cx="803813" cy="408750"/>
            </a:xfrm>
            <a:prstGeom prst="ellipse">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89" name="Straight Connector 188"/>
            <p:cNvCxnSpPr>
              <a:stCxn id="181" idx="6"/>
              <a:endCxn id="182" idx="2"/>
            </p:cNvCxnSpPr>
            <p:nvPr/>
          </p:nvCxnSpPr>
          <p:spPr>
            <a:xfrm rot="5850401" flipV="1">
              <a:off x="-1929530" y="3109289"/>
              <a:ext cx="113652" cy="1454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endCxn id="180" idx="6"/>
            </p:cNvCxnSpPr>
            <p:nvPr/>
          </p:nvCxnSpPr>
          <p:spPr>
            <a:xfrm rot="5850401">
              <a:off x="-1859479" y="2731463"/>
              <a:ext cx="65361" cy="16096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299870" y="2212895"/>
            <a:ext cx="3327401" cy="3263900"/>
            <a:chOff x="5775869" y="2212895"/>
            <a:chExt cx="3327401" cy="3263900"/>
          </a:xfrm>
        </p:grpSpPr>
        <p:grpSp>
          <p:nvGrpSpPr>
            <p:cNvPr id="8" name="Group 7"/>
            <p:cNvGrpSpPr/>
            <p:nvPr/>
          </p:nvGrpSpPr>
          <p:grpSpPr>
            <a:xfrm>
              <a:off x="5775869" y="2212895"/>
              <a:ext cx="3327401" cy="3263900"/>
              <a:chOff x="5775869" y="2212895"/>
              <a:chExt cx="3327401" cy="3263900"/>
            </a:xfrm>
          </p:grpSpPr>
          <p:grpSp>
            <p:nvGrpSpPr>
              <p:cNvPr id="13" name="Group 12"/>
              <p:cNvGrpSpPr/>
              <p:nvPr/>
            </p:nvGrpSpPr>
            <p:grpSpPr>
              <a:xfrm>
                <a:off x="5775869" y="2212895"/>
                <a:ext cx="3327401" cy="3263900"/>
                <a:chOff x="7873999" y="977900"/>
                <a:chExt cx="3327401" cy="32639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9" name="Oval 8"/>
                <p:cNvSpPr/>
                <p:nvPr/>
              </p:nvSpPr>
              <p:spPr>
                <a:xfrm>
                  <a:off x="7937500" y="977900"/>
                  <a:ext cx="3263900" cy="3263900"/>
                </a:xfrm>
                <a:prstGeom prst="ellipse">
                  <a:avLst/>
                </a:prstGeom>
                <a:grp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 name="Block Arc 10"/>
                <p:cNvSpPr/>
                <p:nvPr/>
              </p:nvSpPr>
              <p:spPr>
                <a:xfrm rot="3048069">
                  <a:off x="7878232" y="3390901"/>
                  <a:ext cx="368300" cy="376766"/>
                </a:xfrm>
                <a:prstGeom prst="blockArc">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96" name="Block Arc 95"/>
                <p:cNvSpPr/>
                <p:nvPr/>
              </p:nvSpPr>
              <p:spPr>
                <a:xfrm rot="3048069">
                  <a:off x="8198703" y="3803622"/>
                  <a:ext cx="368300" cy="376766"/>
                </a:xfrm>
                <a:prstGeom prst="blockArc">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grpSp>
          <p:sp>
            <p:nvSpPr>
              <p:cNvPr id="7" name="Oval 6"/>
              <p:cNvSpPr/>
              <p:nvPr/>
            </p:nvSpPr>
            <p:spPr>
              <a:xfrm>
                <a:off x="7146424" y="2935916"/>
                <a:ext cx="1779113" cy="1793326"/>
              </a:xfrm>
              <a:prstGeom prst="ellipse">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0" name="TextBox 9"/>
            <p:cNvSpPr txBox="1"/>
            <p:nvPr/>
          </p:nvSpPr>
          <p:spPr>
            <a:xfrm>
              <a:off x="6207513" y="3692060"/>
              <a:ext cx="825867"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NK cell</a:t>
              </a:r>
            </a:p>
          </p:txBody>
        </p:sp>
      </p:grpSp>
    </p:spTree>
    <p:extLst>
      <p:ext uri="{BB962C8B-B14F-4D97-AF65-F5344CB8AC3E}">
        <p14:creationId xmlns:p14="http://schemas.microsoft.com/office/powerpoint/2010/main" val="65510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6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750" fill="hold"/>
                                        <p:tgtEl>
                                          <p:spTgt spid="43"/>
                                        </p:tgtEl>
                                        <p:attrNameLst>
                                          <p:attrName>ppt_x</p:attrName>
                                        </p:attrNameLst>
                                      </p:cBhvr>
                                      <p:tavLst>
                                        <p:tav tm="0">
                                          <p:val>
                                            <p:strVal val="0-#ppt_w/2"/>
                                          </p:val>
                                        </p:tav>
                                        <p:tav tm="100000">
                                          <p:val>
                                            <p:strVal val="#ppt_x"/>
                                          </p:val>
                                        </p:tav>
                                      </p:tavLst>
                                    </p:anim>
                                    <p:anim calcmode="lin" valueType="num">
                                      <p:cBhvr additive="base">
                                        <p:cTn id="21" dur="750" fill="hold"/>
                                        <p:tgtEl>
                                          <p:spTgt spid="43"/>
                                        </p:tgtEl>
                                        <p:attrNameLst>
                                          <p:attrName>ppt_y</p:attrName>
                                        </p:attrNameLst>
                                      </p:cBhvr>
                                      <p:tavLst>
                                        <p:tav tm="0">
                                          <p:val>
                                            <p:strVal val="1+#ppt_h/2"/>
                                          </p:val>
                                        </p:tav>
                                        <p:tav tm="100000">
                                          <p:val>
                                            <p:strVal val="#ppt_y"/>
                                          </p:val>
                                        </p:tav>
                                      </p:tavLst>
                                    </p:anim>
                                  </p:childTnLst>
                                </p:cTn>
                              </p:par>
                              <p:par>
                                <p:cTn id="22" presetID="2" presetClass="entr" presetSubtype="9" fill="hold" nodeType="withEffect">
                                  <p:stCondLst>
                                    <p:cond delay="0"/>
                                  </p:stCondLst>
                                  <p:childTnLst>
                                    <p:set>
                                      <p:cBhvr>
                                        <p:cTn id="23" dur="1" fill="hold">
                                          <p:stCondLst>
                                            <p:cond delay="0"/>
                                          </p:stCondLst>
                                        </p:cTn>
                                        <p:tgtEl>
                                          <p:spTgt spid="112"/>
                                        </p:tgtEl>
                                        <p:attrNameLst>
                                          <p:attrName>style.visibility</p:attrName>
                                        </p:attrNameLst>
                                      </p:cBhvr>
                                      <p:to>
                                        <p:strVal val="visible"/>
                                      </p:to>
                                    </p:set>
                                    <p:anim calcmode="lin" valueType="num">
                                      <p:cBhvr additive="base">
                                        <p:cTn id="24" dur="750" fill="hold"/>
                                        <p:tgtEl>
                                          <p:spTgt spid="112"/>
                                        </p:tgtEl>
                                        <p:attrNameLst>
                                          <p:attrName>ppt_x</p:attrName>
                                        </p:attrNameLst>
                                      </p:cBhvr>
                                      <p:tavLst>
                                        <p:tav tm="0">
                                          <p:val>
                                            <p:strVal val="0-#ppt_w/2"/>
                                          </p:val>
                                        </p:tav>
                                        <p:tav tm="100000">
                                          <p:val>
                                            <p:strVal val="#ppt_x"/>
                                          </p:val>
                                        </p:tav>
                                      </p:tavLst>
                                    </p:anim>
                                    <p:anim calcmode="lin" valueType="num">
                                      <p:cBhvr additive="base">
                                        <p:cTn id="25" dur="750" fill="hold"/>
                                        <p:tgtEl>
                                          <p:spTgt spid="112"/>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 calcmode="lin" valueType="num">
                                      <p:cBhvr additive="base">
                                        <p:cTn id="28" dur="750" fill="hold"/>
                                        <p:tgtEl>
                                          <p:spTgt spid="127"/>
                                        </p:tgtEl>
                                        <p:attrNameLst>
                                          <p:attrName>ppt_x</p:attrName>
                                        </p:attrNameLst>
                                      </p:cBhvr>
                                      <p:tavLst>
                                        <p:tav tm="0">
                                          <p:val>
                                            <p:strVal val="0-#ppt_w/2"/>
                                          </p:val>
                                        </p:tav>
                                        <p:tav tm="100000">
                                          <p:val>
                                            <p:strVal val="#ppt_x"/>
                                          </p:val>
                                        </p:tav>
                                      </p:tavLst>
                                    </p:anim>
                                    <p:anim calcmode="lin" valueType="num">
                                      <p:cBhvr additive="base">
                                        <p:cTn id="29" dur="750" fill="hold"/>
                                        <p:tgtEl>
                                          <p:spTgt spid="127"/>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additive="base">
                                        <p:cTn id="32" dur="750" fill="hold"/>
                                        <p:tgtEl>
                                          <p:spTgt spid="142"/>
                                        </p:tgtEl>
                                        <p:attrNameLst>
                                          <p:attrName>ppt_x</p:attrName>
                                        </p:attrNameLst>
                                      </p:cBhvr>
                                      <p:tavLst>
                                        <p:tav tm="0">
                                          <p:val>
                                            <p:strVal val="#ppt_x"/>
                                          </p:val>
                                        </p:tav>
                                        <p:tav tm="100000">
                                          <p:val>
                                            <p:strVal val="#ppt_x"/>
                                          </p:val>
                                        </p:tav>
                                      </p:tavLst>
                                    </p:anim>
                                    <p:anim calcmode="lin" valueType="num">
                                      <p:cBhvr additive="base">
                                        <p:cTn id="33" dur="750" fill="hold"/>
                                        <p:tgtEl>
                                          <p:spTgt spid="142"/>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nodeType="clickEffect">
                                  <p:stCondLst>
                                    <p:cond delay="0"/>
                                  </p:stCondLst>
                                  <p:childTnLst>
                                    <p:set>
                                      <p:cBhvr>
                                        <p:cTn id="53" dur="1" fill="hold">
                                          <p:stCondLst>
                                            <p:cond delay="0"/>
                                          </p:stCondLst>
                                        </p:cTn>
                                        <p:tgtEl>
                                          <p:spTgt spid="161"/>
                                        </p:tgtEl>
                                        <p:attrNameLst>
                                          <p:attrName>style.visibility</p:attrName>
                                        </p:attrNameLst>
                                      </p:cBhvr>
                                      <p:to>
                                        <p:strVal val="visible"/>
                                      </p:to>
                                    </p:set>
                                    <p:anim calcmode="lin" valueType="num">
                                      <p:cBhvr additive="base">
                                        <p:cTn id="54" dur="750" fill="hold"/>
                                        <p:tgtEl>
                                          <p:spTgt spid="161"/>
                                        </p:tgtEl>
                                        <p:attrNameLst>
                                          <p:attrName>ppt_x</p:attrName>
                                        </p:attrNameLst>
                                      </p:cBhvr>
                                      <p:tavLst>
                                        <p:tav tm="0">
                                          <p:val>
                                            <p:strVal val="1+#ppt_w/2"/>
                                          </p:val>
                                        </p:tav>
                                        <p:tav tm="100000">
                                          <p:val>
                                            <p:strVal val="#ppt_x"/>
                                          </p:val>
                                        </p:tav>
                                      </p:tavLst>
                                    </p:anim>
                                    <p:anim calcmode="lin" valueType="num">
                                      <p:cBhvr additive="base">
                                        <p:cTn id="55" dur="750" fill="hold"/>
                                        <p:tgtEl>
                                          <p:spTgt spid="161"/>
                                        </p:tgtEl>
                                        <p:attrNameLst>
                                          <p:attrName>ppt_y</p:attrName>
                                        </p:attrNameLst>
                                      </p:cBhvr>
                                      <p:tavLst>
                                        <p:tav tm="0">
                                          <p:val>
                                            <p:strVal val="0-#ppt_h/2"/>
                                          </p:val>
                                        </p:tav>
                                        <p:tav tm="100000">
                                          <p:val>
                                            <p:strVal val="#ppt_y"/>
                                          </p:val>
                                        </p:tav>
                                      </p:tavLst>
                                    </p:anim>
                                  </p:childTnLst>
                                </p:cTn>
                              </p:par>
                              <p:par>
                                <p:cTn id="56" presetID="2" presetClass="entr" presetSubtype="3" fill="hold" nodeType="withEffect">
                                  <p:stCondLst>
                                    <p:cond delay="0"/>
                                  </p:stCondLst>
                                  <p:childTnLst>
                                    <p:set>
                                      <p:cBhvr>
                                        <p:cTn id="57" dur="1" fill="hold">
                                          <p:stCondLst>
                                            <p:cond delay="0"/>
                                          </p:stCondLst>
                                        </p:cTn>
                                        <p:tgtEl>
                                          <p:spTgt spid="176"/>
                                        </p:tgtEl>
                                        <p:attrNameLst>
                                          <p:attrName>style.visibility</p:attrName>
                                        </p:attrNameLst>
                                      </p:cBhvr>
                                      <p:to>
                                        <p:strVal val="visible"/>
                                      </p:to>
                                    </p:set>
                                    <p:anim calcmode="lin" valueType="num">
                                      <p:cBhvr additive="base">
                                        <p:cTn id="58" dur="750" fill="hold"/>
                                        <p:tgtEl>
                                          <p:spTgt spid="176"/>
                                        </p:tgtEl>
                                        <p:attrNameLst>
                                          <p:attrName>ppt_x</p:attrName>
                                        </p:attrNameLst>
                                      </p:cBhvr>
                                      <p:tavLst>
                                        <p:tav tm="0">
                                          <p:val>
                                            <p:strVal val="1+#ppt_w/2"/>
                                          </p:val>
                                        </p:tav>
                                        <p:tav tm="100000">
                                          <p:val>
                                            <p:strVal val="#ppt_x"/>
                                          </p:val>
                                        </p:tav>
                                      </p:tavLst>
                                    </p:anim>
                                    <p:anim calcmode="lin" valueType="num">
                                      <p:cBhvr additive="base">
                                        <p:cTn id="59" dur="750" fill="hold"/>
                                        <p:tgtEl>
                                          <p:spTgt spid="176"/>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1563760" y="2614135"/>
            <a:ext cx="2794883"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110" name="Rectangle 77"/>
          <p:cNvSpPr>
            <a:spLocks noChangeArrowheads="1"/>
          </p:cNvSpPr>
          <p:nvPr/>
        </p:nvSpPr>
        <p:spPr bwMode="auto">
          <a:xfrm>
            <a:off x="2220437"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41" name="Rectangle 77"/>
          <p:cNvSpPr>
            <a:spLocks noChangeArrowheads="1"/>
          </p:cNvSpPr>
          <p:nvPr/>
        </p:nvSpPr>
        <p:spPr bwMode="auto">
          <a:xfrm>
            <a:off x="4091998" y="1483405"/>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4355787" y="2037332"/>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0" y="932688"/>
            <a:ext cx="1435608" cy="45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9" name="Rectangle 78"/>
          <p:cNvSpPr>
            <a:spLocks noChangeArrowheads="1"/>
          </p:cNvSpPr>
          <p:nvPr/>
        </p:nvSpPr>
        <p:spPr bwMode="auto">
          <a:xfrm rot="16200000">
            <a:off x="1234631" y="4313581"/>
            <a:ext cx="12407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Plasma HI</a:t>
            </a:r>
            <a:endParaRPr lang="en-US" altLang="en-US">
              <a:solidFill>
                <a:prstClr val="black"/>
              </a:solidFill>
              <a:cs typeface="+mn-cs"/>
            </a:endParaRPr>
          </a:p>
        </p:txBody>
      </p:sp>
      <p:sp>
        <p:nvSpPr>
          <p:cNvPr id="40" name="Rectangle 79"/>
          <p:cNvSpPr>
            <a:spLocks noChangeArrowheads="1"/>
          </p:cNvSpPr>
          <p:nvPr/>
        </p:nvSpPr>
        <p:spPr bwMode="auto">
          <a:xfrm rot="16200000">
            <a:off x="1766020" y="3616669"/>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V</a:t>
            </a:r>
            <a:endParaRPr lang="en-US" altLang="en-US">
              <a:solidFill>
                <a:prstClr val="black"/>
              </a:solidFill>
              <a:cs typeface="+mn-cs"/>
            </a:endParaRPr>
          </a:p>
        </p:txBody>
      </p:sp>
      <p:sp>
        <p:nvSpPr>
          <p:cNvPr id="41" name="Rectangle 80"/>
          <p:cNvSpPr>
            <a:spLocks noChangeArrowheads="1"/>
          </p:cNvSpPr>
          <p:nvPr/>
        </p:nvSpPr>
        <p:spPr bwMode="auto">
          <a:xfrm rot="16200000">
            <a:off x="1504732" y="3181693"/>
            <a:ext cx="702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-1 RN</a:t>
            </a:r>
            <a:endParaRPr lang="en-US" altLang="en-US" dirty="0">
              <a:solidFill>
                <a:prstClr val="black"/>
              </a:solidFill>
              <a:cs typeface="+mn-cs"/>
            </a:endParaRPr>
          </a:p>
        </p:txBody>
      </p:sp>
      <p:sp>
        <p:nvSpPr>
          <p:cNvPr id="42" name="Rectangle 81"/>
          <p:cNvSpPr>
            <a:spLocks noChangeArrowheads="1"/>
          </p:cNvSpPr>
          <p:nvPr/>
        </p:nvSpPr>
        <p:spPr bwMode="auto">
          <a:xfrm rot="16200000">
            <a:off x="1766020" y="2745132"/>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A</a:t>
            </a:r>
            <a:endParaRPr lang="en-US" altLang="en-US">
              <a:solidFill>
                <a:prstClr val="black"/>
              </a:solidFill>
              <a:cs typeface="+mn-cs"/>
            </a:endParaRPr>
          </a:p>
        </p:txBody>
      </p:sp>
      <p:sp>
        <p:nvSpPr>
          <p:cNvPr id="43" name="Rectangle 82"/>
          <p:cNvSpPr>
            <a:spLocks noChangeArrowheads="1"/>
          </p:cNvSpPr>
          <p:nvPr/>
        </p:nvSpPr>
        <p:spPr bwMode="auto">
          <a:xfrm rot="16200000">
            <a:off x="1188953" y="1984719"/>
            <a:ext cx="1330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 (copes/ml)</a:t>
            </a:r>
            <a:endParaRPr lang="en-US" altLang="en-US">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Text Box 2"/>
          <p:cNvSpPr txBox="1">
            <a:spLocks noChangeArrowheads="1"/>
          </p:cNvSpPr>
          <p:nvPr/>
        </p:nvSpPr>
        <p:spPr bwMode="auto">
          <a:xfrm>
            <a:off x="1710074" y="26988"/>
            <a:ext cx="8771859" cy="707886"/>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Slight delay with </a:t>
            </a:r>
            <a:r>
              <a:rPr lang="en-US" sz="4000" b="1" dirty="0" err="1">
                <a:solidFill>
                  <a:prstClr val="black"/>
                </a:solidFill>
                <a:latin typeface="Arial" panose="020B0604020202020204" pitchFamily="34" charset="0"/>
                <a:cs typeface="Arial" panose="020B0604020202020204" pitchFamily="34" charset="0"/>
              </a:rPr>
              <a:t>bNAb</a:t>
            </a:r>
            <a:r>
              <a:rPr lang="en-US" sz="4000" b="1" dirty="0">
                <a:solidFill>
                  <a:prstClr val="black"/>
                </a:solidFill>
                <a:latin typeface="Arial" panose="020B0604020202020204" pitchFamily="34" charset="0"/>
                <a:cs typeface="Arial" panose="020B0604020202020204" pitchFamily="34" charset="0"/>
              </a:rPr>
              <a:t> infusion</a:t>
            </a:r>
          </a:p>
        </p:txBody>
      </p:sp>
      <p:cxnSp>
        <p:nvCxnSpPr>
          <p:cNvPr id="51" name="Straight Connector 50"/>
          <p:cNvCxnSpPr/>
          <p:nvPr/>
        </p:nvCxnSpPr>
        <p:spPr>
          <a:xfrm>
            <a:off x="2892022" y="4626163"/>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522473" y="2035368"/>
            <a:ext cx="2287633" cy="2624096"/>
            <a:chOff x="2998470" y="2035368"/>
            <a:chExt cx="2287633" cy="2624096"/>
          </a:xfrm>
        </p:grpSpPr>
        <p:sp>
          <p:nvSpPr>
            <p:cNvPr id="8" name="Freeform 7"/>
            <p:cNvSpPr/>
            <p:nvPr/>
          </p:nvSpPr>
          <p:spPr>
            <a:xfrm>
              <a:off x="4885509" y="3326674"/>
              <a:ext cx="400594" cy="1314995"/>
            </a:xfrm>
            <a:custGeom>
              <a:avLst/>
              <a:gdLst>
                <a:gd name="connsiteX0" fmla="*/ 0 w 400594"/>
                <a:gd name="connsiteY0" fmla="*/ 1314995 h 1314995"/>
                <a:gd name="connsiteX1" fmla="*/ 235131 w 400594"/>
                <a:gd name="connsiteY1" fmla="*/ 278675 h 1314995"/>
                <a:gd name="connsiteX2" fmla="*/ 400594 w 400594"/>
                <a:gd name="connsiteY2" fmla="*/ 0 h 1314995"/>
              </a:gdLst>
              <a:ahLst/>
              <a:cxnLst>
                <a:cxn ang="0">
                  <a:pos x="connsiteX0" y="connsiteY0"/>
                </a:cxn>
                <a:cxn ang="0">
                  <a:pos x="connsiteX1" y="connsiteY1"/>
                </a:cxn>
                <a:cxn ang="0">
                  <a:pos x="connsiteX2" y="connsiteY2"/>
                </a:cxn>
              </a:cxnLst>
              <a:rect l="l" t="t" r="r" b="b"/>
              <a:pathLst>
                <a:path w="400594" h="1314995">
                  <a:moveTo>
                    <a:pt x="0" y="1314995"/>
                  </a:moveTo>
                  <a:lnTo>
                    <a:pt x="235131" y="278675"/>
                  </a:lnTo>
                  <a:lnTo>
                    <a:pt x="40059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Freeform 8"/>
            <p:cNvSpPr/>
            <p:nvPr/>
          </p:nvSpPr>
          <p:spPr>
            <a:xfrm>
              <a:off x="4223657" y="3056709"/>
              <a:ext cx="600892" cy="1558834"/>
            </a:xfrm>
            <a:custGeom>
              <a:avLst/>
              <a:gdLst>
                <a:gd name="connsiteX0" fmla="*/ 0 w 600892"/>
                <a:gd name="connsiteY0" fmla="*/ 1558834 h 1558834"/>
                <a:gd name="connsiteX1" fmla="*/ 243840 w 600892"/>
                <a:gd name="connsiteY1" fmla="*/ 844731 h 1558834"/>
                <a:gd name="connsiteX2" fmla="*/ 400594 w 600892"/>
                <a:gd name="connsiteY2" fmla="*/ 418011 h 1558834"/>
                <a:gd name="connsiteX3" fmla="*/ 600892 w 600892"/>
                <a:gd name="connsiteY3" fmla="*/ 0 h 1558834"/>
              </a:gdLst>
              <a:ahLst/>
              <a:cxnLst>
                <a:cxn ang="0">
                  <a:pos x="connsiteX0" y="connsiteY0"/>
                </a:cxn>
                <a:cxn ang="0">
                  <a:pos x="connsiteX1" y="connsiteY1"/>
                </a:cxn>
                <a:cxn ang="0">
                  <a:pos x="connsiteX2" y="connsiteY2"/>
                </a:cxn>
                <a:cxn ang="0">
                  <a:pos x="connsiteX3" y="connsiteY3"/>
                </a:cxn>
              </a:cxnLst>
              <a:rect l="l" t="t" r="r" b="b"/>
              <a:pathLst>
                <a:path w="600892" h="1558834">
                  <a:moveTo>
                    <a:pt x="0" y="1558834"/>
                  </a:moveTo>
                  <a:lnTo>
                    <a:pt x="243840" y="844731"/>
                  </a:lnTo>
                  <a:lnTo>
                    <a:pt x="400594" y="418011"/>
                  </a:lnTo>
                  <a:lnTo>
                    <a:pt x="600892"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Freeform 9"/>
            <p:cNvSpPr/>
            <p:nvPr/>
          </p:nvSpPr>
          <p:spPr>
            <a:xfrm>
              <a:off x="3615690" y="3429000"/>
              <a:ext cx="605790" cy="1196340"/>
            </a:xfrm>
            <a:custGeom>
              <a:avLst/>
              <a:gdLst>
                <a:gd name="connsiteX0" fmla="*/ 0 w 605790"/>
                <a:gd name="connsiteY0" fmla="*/ 1196340 h 1196340"/>
                <a:gd name="connsiteX1" fmla="*/ 198120 w 605790"/>
                <a:gd name="connsiteY1" fmla="*/ 426720 h 1196340"/>
                <a:gd name="connsiteX2" fmla="*/ 605790 w 605790"/>
                <a:gd name="connsiteY2" fmla="*/ 0 h 1196340"/>
              </a:gdLst>
              <a:ahLst/>
              <a:cxnLst>
                <a:cxn ang="0">
                  <a:pos x="connsiteX0" y="connsiteY0"/>
                </a:cxn>
                <a:cxn ang="0">
                  <a:pos x="connsiteX1" y="connsiteY1"/>
                </a:cxn>
                <a:cxn ang="0">
                  <a:pos x="connsiteX2" y="connsiteY2"/>
                </a:cxn>
              </a:cxnLst>
              <a:rect l="l" t="t" r="r" b="b"/>
              <a:pathLst>
                <a:path w="605790" h="1196340">
                  <a:moveTo>
                    <a:pt x="0" y="1196340"/>
                  </a:moveTo>
                  <a:lnTo>
                    <a:pt x="198120" y="426720"/>
                  </a:lnTo>
                  <a:lnTo>
                    <a:pt x="605790" y="0"/>
                  </a:ln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0" name="Freeform 29"/>
            <p:cNvSpPr/>
            <p:nvPr/>
          </p:nvSpPr>
          <p:spPr>
            <a:xfrm>
              <a:off x="3516630" y="2758440"/>
              <a:ext cx="727710" cy="1855470"/>
            </a:xfrm>
            <a:custGeom>
              <a:avLst/>
              <a:gdLst>
                <a:gd name="connsiteX0" fmla="*/ 0 w 727710"/>
                <a:gd name="connsiteY0" fmla="*/ 1855470 h 1855470"/>
                <a:gd name="connsiteX1" fmla="*/ 114300 w 727710"/>
                <a:gd name="connsiteY1" fmla="*/ 1756410 h 1855470"/>
                <a:gd name="connsiteX2" fmla="*/ 304800 w 727710"/>
                <a:gd name="connsiteY2" fmla="*/ 361950 h 1855470"/>
                <a:gd name="connsiteX3" fmla="*/ 537210 w 727710"/>
                <a:gd name="connsiteY3" fmla="*/ 384810 h 1855470"/>
                <a:gd name="connsiteX4" fmla="*/ 727710 w 727710"/>
                <a:gd name="connsiteY4" fmla="*/ 0 h 185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 h="1855470">
                  <a:moveTo>
                    <a:pt x="0" y="1855470"/>
                  </a:moveTo>
                  <a:lnTo>
                    <a:pt x="114300" y="1756410"/>
                  </a:lnTo>
                  <a:lnTo>
                    <a:pt x="304800" y="361950"/>
                  </a:lnTo>
                  <a:lnTo>
                    <a:pt x="537210" y="384810"/>
                  </a:lnTo>
                  <a:lnTo>
                    <a:pt x="727710" y="0"/>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2" name="Freeform 31"/>
            <p:cNvSpPr/>
            <p:nvPr/>
          </p:nvSpPr>
          <p:spPr>
            <a:xfrm>
              <a:off x="2998470" y="2035368"/>
              <a:ext cx="607115" cy="2589972"/>
            </a:xfrm>
            <a:custGeom>
              <a:avLst/>
              <a:gdLst>
                <a:gd name="connsiteX0" fmla="*/ 0 w 392430"/>
                <a:gd name="connsiteY0" fmla="*/ 2061210 h 2061210"/>
                <a:gd name="connsiteX1" fmla="*/ 194310 w 392430"/>
                <a:gd name="connsiteY1" fmla="*/ 1017270 h 2061210"/>
                <a:gd name="connsiteX2" fmla="*/ 392430 w 392430"/>
                <a:gd name="connsiteY2" fmla="*/ 0 h 2061210"/>
                <a:gd name="connsiteX0" fmla="*/ 0 w 392430"/>
                <a:gd name="connsiteY0" fmla="*/ 2061210 h 2061210"/>
                <a:gd name="connsiteX1" fmla="*/ 194310 w 392430"/>
                <a:gd name="connsiteY1" fmla="*/ 1017270 h 2061210"/>
                <a:gd name="connsiteX2" fmla="*/ 341078 w 392430"/>
                <a:gd name="connsiteY2" fmla="*/ 246656 h 2061210"/>
                <a:gd name="connsiteX3" fmla="*/ 392430 w 392430"/>
                <a:gd name="connsiteY3" fmla="*/ 0 h 2061210"/>
                <a:gd name="connsiteX0" fmla="*/ 0 w 607115"/>
                <a:gd name="connsiteY0" fmla="*/ 2589972 h 2589972"/>
                <a:gd name="connsiteX1" fmla="*/ 194310 w 607115"/>
                <a:gd name="connsiteY1" fmla="*/ 1546032 h 2589972"/>
                <a:gd name="connsiteX2" fmla="*/ 341078 w 607115"/>
                <a:gd name="connsiteY2" fmla="*/ 775418 h 2589972"/>
                <a:gd name="connsiteX3" fmla="*/ 607115 w 607115"/>
                <a:gd name="connsiteY3" fmla="*/ 0 h 2589972"/>
                <a:gd name="connsiteX0" fmla="*/ 0 w 607115"/>
                <a:gd name="connsiteY0" fmla="*/ 2589972 h 2589972"/>
                <a:gd name="connsiteX1" fmla="*/ 194310 w 607115"/>
                <a:gd name="connsiteY1" fmla="*/ 1546032 h 2589972"/>
                <a:gd name="connsiteX2" fmla="*/ 396737 w 607115"/>
                <a:gd name="connsiteY2" fmla="*/ 520977 h 2589972"/>
                <a:gd name="connsiteX3" fmla="*/ 607115 w 607115"/>
                <a:gd name="connsiteY3" fmla="*/ 0 h 2589972"/>
              </a:gdLst>
              <a:ahLst/>
              <a:cxnLst>
                <a:cxn ang="0">
                  <a:pos x="connsiteX0" y="connsiteY0"/>
                </a:cxn>
                <a:cxn ang="0">
                  <a:pos x="connsiteX1" y="connsiteY1"/>
                </a:cxn>
                <a:cxn ang="0">
                  <a:pos x="connsiteX2" y="connsiteY2"/>
                </a:cxn>
                <a:cxn ang="0">
                  <a:pos x="connsiteX3" y="connsiteY3"/>
                </a:cxn>
              </a:cxnLst>
              <a:rect l="l" t="t" r="r" b="b"/>
              <a:pathLst>
                <a:path w="607115" h="2589972">
                  <a:moveTo>
                    <a:pt x="0" y="2589972"/>
                  </a:moveTo>
                  <a:lnTo>
                    <a:pt x="194310" y="1546032"/>
                  </a:lnTo>
                  <a:lnTo>
                    <a:pt x="396737" y="520977"/>
                  </a:lnTo>
                  <a:lnTo>
                    <a:pt x="607115"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3" name="Freeform 32"/>
            <p:cNvSpPr/>
            <p:nvPr/>
          </p:nvSpPr>
          <p:spPr>
            <a:xfrm>
              <a:off x="3009569" y="2973788"/>
              <a:ext cx="500932" cy="1637969"/>
            </a:xfrm>
            <a:custGeom>
              <a:avLst/>
              <a:gdLst>
                <a:gd name="connsiteX0" fmla="*/ 0 w 500932"/>
                <a:gd name="connsiteY0" fmla="*/ 1637969 h 1637969"/>
                <a:gd name="connsiteX1" fmla="*/ 147099 w 500932"/>
                <a:gd name="connsiteY1" fmla="*/ 958132 h 1637969"/>
                <a:gd name="connsiteX2" fmla="*/ 361784 w 500932"/>
                <a:gd name="connsiteY2" fmla="*/ 481054 h 1637969"/>
                <a:gd name="connsiteX3" fmla="*/ 500932 w 500932"/>
                <a:gd name="connsiteY3" fmla="*/ 0 h 1637969"/>
              </a:gdLst>
              <a:ahLst/>
              <a:cxnLst>
                <a:cxn ang="0">
                  <a:pos x="connsiteX0" y="connsiteY0"/>
                </a:cxn>
                <a:cxn ang="0">
                  <a:pos x="connsiteX1" y="connsiteY1"/>
                </a:cxn>
                <a:cxn ang="0">
                  <a:pos x="connsiteX2" y="connsiteY2"/>
                </a:cxn>
                <a:cxn ang="0">
                  <a:pos x="connsiteX3" y="connsiteY3"/>
                </a:cxn>
              </a:cxnLst>
              <a:rect l="l" t="t" r="r" b="b"/>
              <a:pathLst>
                <a:path w="500932" h="1637969">
                  <a:moveTo>
                    <a:pt x="0" y="1637969"/>
                  </a:moveTo>
                  <a:lnTo>
                    <a:pt x="147099" y="958132"/>
                  </a:lnTo>
                  <a:lnTo>
                    <a:pt x="361784" y="481054"/>
                  </a:lnTo>
                  <a:lnTo>
                    <a:pt x="5009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4" name="Freeform 33"/>
            <p:cNvSpPr/>
            <p:nvPr/>
          </p:nvSpPr>
          <p:spPr>
            <a:xfrm>
              <a:off x="3077155" y="2663687"/>
              <a:ext cx="465151" cy="1963972"/>
            </a:xfrm>
            <a:custGeom>
              <a:avLst/>
              <a:gdLst>
                <a:gd name="connsiteX0" fmla="*/ 0 w 465151"/>
                <a:gd name="connsiteY0" fmla="*/ 1963972 h 1963972"/>
                <a:gd name="connsiteX1" fmla="*/ 123245 w 465151"/>
                <a:gd name="connsiteY1" fmla="*/ 1860605 h 1963972"/>
                <a:gd name="connsiteX2" fmla="*/ 262393 w 465151"/>
                <a:gd name="connsiteY2" fmla="*/ 799106 h 1963972"/>
                <a:gd name="connsiteX3" fmla="*/ 465151 w 465151"/>
                <a:gd name="connsiteY3" fmla="*/ 0 h 1963972"/>
              </a:gdLst>
              <a:ahLst/>
              <a:cxnLst>
                <a:cxn ang="0">
                  <a:pos x="connsiteX0" y="connsiteY0"/>
                </a:cxn>
                <a:cxn ang="0">
                  <a:pos x="connsiteX1" y="connsiteY1"/>
                </a:cxn>
                <a:cxn ang="0">
                  <a:pos x="connsiteX2" y="connsiteY2"/>
                </a:cxn>
                <a:cxn ang="0">
                  <a:pos x="connsiteX3" y="connsiteY3"/>
                </a:cxn>
              </a:cxnLst>
              <a:rect l="l" t="t" r="r" b="b"/>
              <a:pathLst>
                <a:path w="465151" h="1963972">
                  <a:moveTo>
                    <a:pt x="0" y="1963972"/>
                  </a:moveTo>
                  <a:lnTo>
                    <a:pt x="123245" y="1860605"/>
                  </a:lnTo>
                  <a:lnTo>
                    <a:pt x="262393" y="799106"/>
                  </a:lnTo>
                  <a:lnTo>
                    <a:pt x="465151" y="0"/>
                  </a:ln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5" name="Freeform 34"/>
            <p:cNvSpPr/>
            <p:nvPr/>
          </p:nvSpPr>
          <p:spPr>
            <a:xfrm>
              <a:off x="3073179" y="3295816"/>
              <a:ext cx="854765" cy="1319916"/>
            </a:xfrm>
            <a:custGeom>
              <a:avLst/>
              <a:gdLst>
                <a:gd name="connsiteX0" fmla="*/ 0 w 854765"/>
                <a:gd name="connsiteY0" fmla="*/ 1319916 h 1319916"/>
                <a:gd name="connsiteX1" fmla="*/ 174929 w 854765"/>
                <a:gd name="connsiteY1" fmla="*/ 886570 h 1319916"/>
                <a:gd name="connsiteX2" fmla="*/ 385638 w 854765"/>
                <a:gd name="connsiteY2" fmla="*/ 620201 h 1319916"/>
                <a:gd name="connsiteX3" fmla="*/ 592372 w 854765"/>
                <a:gd name="connsiteY3" fmla="*/ 274320 h 1319916"/>
                <a:gd name="connsiteX4" fmla="*/ 747423 w 854765"/>
                <a:gd name="connsiteY4" fmla="*/ 155050 h 1319916"/>
                <a:gd name="connsiteX5" fmla="*/ 854765 w 854765"/>
                <a:gd name="connsiteY5" fmla="*/ 0 h 131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765" h="1319916">
                  <a:moveTo>
                    <a:pt x="0" y="1319916"/>
                  </a:moveTo>
                  <a:lnTo>
                    <a:pt x="174929" y="886570"/>
                  </a:lnTo>
                  <a:lnTo>
                    <a:pt x="385638" y="620201"/>
                  </a:lnTo>
                  <a:lnTo>
                    <a:pt x="592372" y="274320"/>
                  </a:lnTo>
                  <a:lnTo>
                    <a:pt x="747423" y="155050"/>
                  </a:lnTo>
                  <a:lnTo>
                    <a:pt x="854765" y="0"/>
                  </a:lnTo>
                </a:path>
              </a:pathLst>
            </a:cu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6" name="Freeform 35"/>
            <p:cNvSpPr/>
            <p:nvPr/>
          </p:nvSpPr>
          <p:spPr>
            <a:xfrm>
              <a:off x="3081130" y="2822713"/>
              <a:ext cx="632129" cy="1836751"/>
            </a:xfrm>
            <a:custGeom>
              <a:avLst/>
              <a:gdLst>
                <a:gd name="connsiteX0" fmla="*/ 632129 w 632129"/>
                <a:gd name="connsiteY0" fmla="*/ 0 h 1836751"/>
                <a:gd name="connsiteX1" fmla="*/ 548640 w 632129"/>
                <a:gd name="connsiteY1" fmla="*/ 234564 h 1836751"/>
                <a:gd name="connsiteX2" fmla="*/ 369736 w 632129"/>
                <a:gd name="connsiteY2" fmla="*/ 938254 h 1836751"/>
                <a:gd name="connsiteX3" fmla="*/ 0 w 632129"/>
                <a:gd name="connsiteY3" fmla="*/ 1836751 h 1836751"/>
              </a:gdLst>
              <a:ahLst/>
              <a:cxnLst>
                <a:cxn ang="0">
                  <a:pos x="connsiteX0" y="connsiteY0"/>
                </a:cxn>
                <a:cxn ang="0">
                  <a:pos x="connsiteX1" y="connsiteY1"/>
                </a:cxn>
                <a:cxn ang="0">
                  <a:pos x="connsiteX2" y="connsiteY2"/>
                </a:cxn>
                <a:cxn ang="0">
                  <a:pos x="connsiteX3" y="connsiteY3"/>
                </a:cxn>
              </a:cxnLst>
              <a:rect l="l" t="t" r="r" b="b"/>
              <a:pathLst>
                <a:path w="632129" h="1836751">
                  <a:moveTo>
                    <a:pt x="632129" y="0"/>
                  </a:moveTo>
                  <a:lnTo>
                    <a:pt x="548640" y="234564"/>
                  </a:lnTo>
                  <a:lnTo>
                    <a:pt x="369736" y="938254"/>
                  </a:lnTo>
                  <a:lnTo>
                    <a:pt x="0" y="1836751"/>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7" name="Freeform 36"/>
            <p:cNvSpPr/>
            <p:nvPr/>
          </p:nvSpPr>
          <p:spPr>
            <a:xfrm>
              <a:off x="3295816" y="3168595"/>
              <a:ext cx="596347" cy="1486894"/>
            </a:xfrm>
            <a:custGeom>
              <a:avLst/>
              <a:gdLst>
                <a:gd name="connsiteX0" fmla="*/ 0 w 596347"/>
                <a:gd name="connsiteY0" fmla="*/ 1486894 h 1486894"/>
                <a:gd name="connsiteX1" fmla="*/ 131196 w 596347"/>
                <a:gd name="connsiteY1" fmla="*/ 1363648 h 1486894"/>
                <a:gd name="connsiteX2" fmla="*/ 337930 w 596347"/>
                <a:gd name="connsiteY2" fmla="*/ 186855 h 1486894"/>
                <a:gd name="connsiteX3" fmla="*/ 496956 w 596347"/>
                <a:gd name="connsiteY3" fmla="*/ 214685 h 1486894"/>
                <a:gd name="connsiteX4" fmla="*/ 596347 w 596347"/>
                <a:gd name="connsiteY4" fmla="*/ 0 h 148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47" h="1486894">
                  <a:moveTo>
                    <a:pt x="0" y="1486894"/>
                  </a:moveTo>
                  <a:lnTo>
                    <a:pt x="131196" y="1363648"/>
                  </a:lnTo>
                  <a:lnTo>
                    <a:pt x="337930" y="186855"/>
                  </a:lnTo>
                  <a:lnTo>
                    <a:pt x="496956" y="214685"/>
                  </a:lnTo>
                  <a:lnTo>
                    <a:pt x="596347" y="0"/>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8" name="Freeform 37"/>
            <p:cNvSpPr/>
            <p:nvPr/>
          </p:nvSpPr>
          <p:spPr>
            <a:xfrm>
              <a:off x="3470744" y="2810786"/>
              <a:ext cx="520811" cy="1796995"/>
            </a:xfrm>
            <a:custGeom>
              <a:avLst/>
              <a:gdLst>
                <a:gd name="connsiteX0" fmla="*/ 0 w 520811"/>
                <a:gd name="connsiteY0" fmla="*/ 1796995 h 1796995"/>
                <a:gd name="connsiteX1" fmla="*/ 194807 w 520811"/>
                <a:gd name="connsiteY1" fmla="*/ 1009816 h 1796995"/>
                <a:gd name="connsiteX2" fmla="*/ 401541 w 520811"/>
                <a:gd name="connsiteY2" fmla="*/ 246491 h 1796995"/>
                <a:gd name="connsiteX3" fmla="*/ 520811 w 520811"/>
                <a:gd name="connsiteY3" fmla="*/ 0 h 1796995"/>
              </a:gdLst>
              <a:ahLst/>
              <a:cxnLst>
                <a:cxn ang="0">
                  <a:pos x="connsiteX0" y="connsiteY0"/>
                </a:cxn>
                <a:cxn ang="0">
                  <a:pos x="connsiteX1" y="connsiteY1"/>
                </a:cxn>
                <a:cxn ang="0">
                  <a:pos x="connsiteX2" y="connsiteY2"/>
                </a:cxn>
                <a:cxn ang="0">
                  <a:pos x="connsiteX3" y="connsiteY3"/>
                </a:cxn>
              </a:cxnLst>
              <a:rect l="l" t="t" r="r" b="b"/>
              <a:pathLst>
                <a:path w="520811" h="1796995">
                  <a:moveTo>
                    <a:pt x="0" y="1796995"/>
                  </a:moveTo>
                  <a:lnTo>
                    <a:pt x="194807" y="1009816"/>
                  </a:lnTo>
                  <a:lnTo>
                    <a:pt x="401541" y="246491"/>
                  </a:lnTo>
                  <a:lnTo>
                    <a:pt x="52081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5" name="Freeform 44"/>
            <p:cNvSpPr/>
            <p:nvPr/>
          </p:nvSpPr>
          <p:spPr>
            <a:xfrm>
              <a:off x="3474720" y="2918129"/>
              <a:ext cx="604299" cy="1713506"/>
            </a:xfrm>
            <a:custGeom>
              <a:avLst/>
              <a:gdLst>
                <a:gd name="connsiteX0" fmla="*/ 604299 w 604299"/>
                <a:gd name="connsiteY0" fmla="*/ 0 h 1713506"/>
                <a:gd name="connsiteX1" fmla="*/ 405517 w 604299"/>
                <a:gd name="connsiteY1" fmla="*/ 55659 h 1713506"/>
                <a:gd name="connsiteX2" fmla="*/ 186856 w 604299"/>
                <a:gd name="connsiteY2" fmla="*/ 775252 h 1713506"/>
                <a:gd name="connsiteX3" fmla="*/ 0 w 604299"/>
                <a:gd name="connsiteY3" fmla="*/ 1713506 h 1713506"/>
              </a:gdLst>
              <a:ahLst/>
              <a:cxnLst>
                <a:cxn ang="0">
                  <a:pos x="connsiteX0" y="connsiteY0"/>
                </a:cxn>
                <a:cxn ang="0">
                  <a:pos x="connsiteX1" y="connsiteY1"/>
                </a:cxn>
                <a:cxn ang="0">
                  <a:pos x="connsiteX2" y="connsiteY2"/>
                </a:cxn>
                <a:cxn ang="0">
                  <a:pos x="connsiteX3" y="connsiteY3"/>
                </a:cxn>
              </a:cxnLst>
              <a:rect l="l" t="t" r="r" b="b"/>
              <a:pathLst>
                <a:path w="604299" h="1713506">
                  <a:moveTo>
                    <a:pt x="604299" y="0"/>
                  </a:moveTo>
                  <a:lnTo>
                    <a:pt x="405517" y="55659"/>
                  </a:lnTo>
                  <a:lnTo>
                    <a:pt x="186856" y="775252"/>
                  </a:lnTo>
                  <a:lnTo>
                    <a:pt x="0" y="171350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6" name="Freeform 45"/>
            <p:cNvSpPr/>
            <p:nvPr/>
          </p:nvSpPr>
          <p:spPr>
            <a:xfrm>
              <a:off x="3427012" y="3252083"/>
              <a:ext cx="592372" cy="1395454"/>
            </a:xfrm>
            <a:custGeom>
              <a:avLst/>
              <a:gdLst>
                <a:gd name="connsiteX0" fmla="*/ 592372 w 592372"/>
                <a:gd name="connsiteY0" fmla="*/ 0 h 1395454"/>
                <a:gd name="connsiteX1" fmla="*/ 401541 w 592372"/>
                <a:gd name="connsiteY1" fmla="*/ 95416 h 1395454"/>
                <a:gd name="connsiteX2" fmla="*/ 166978 w 592372"/>
                <a:gd name="connsiteY2" fmla="*/ 1168842 h 1395454"/>
                <a:gd name="connsiteX3" fmla="*/ 0 w 592372"/>
                <a:gd name="connsiteY3" fmla="*/ 1395454 h 1395454"/>
              </a:gdLst>
              <a:ahLst/>
              <a:cxnLst>
                <a:cxn ang="0">
                  <a:pos x="connsiteX0" y="connsiteY0"/>
                </a:cxn>
                <a:cxn ang="0">
                  <a:pos x="connsiteX1" y="connsiteY1"/>
                </a:cxn>
                <a:cxn ang="0">
                  <a:pos x="connsiteX2" y="connsiteY2"/>
                </a:cxn>
                <a:cxn ang="0">
                  <a:pos x="connsiteX3" y="connsiteY3"/>
                </a:cxn>
              </a:cxnLst>
              <a:rect l="l" t="t" r="r" b="b"/>
              <a:pathLst>
                <a:path w="592372" h="1395454">
                  <a:moveTo>
                    <a:pt x="592372" y="0"/>
                  </a:moveTo>
                  <a:lnTo>
                    <a:pt x="401541" y="95416"/>
                  </a:lnTo>
                  <a:lnTo>
                    <a:pt x="166978" y="1168842"/>
                  </a:lnTo>
                  <a:lnTo>
                    <a:pt x="0" y="13954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49" name="Group 48"/>
          <p:cNvGrpSpPr/>
          <p:nvPr/>
        </p:nvGrpSpPr>
        <p:grpSpPr>
          <a:xfrm>
            <a:off x="3448496" y="978180"/>
            <a:ext cx="1109331" cy="255181"/>
            <a:chOff x="1924493" y="4933507"/>
            <a:chExt cx="1109331" cy="457200"/>
          </a:xfrm>
        </p:grpSpPr>
        <p:cxnSp>
          <p:nvCxnSpPr>
            <p:cNvPr id="48" name="Straight Arrow Connector 47"/>
            <p:cNvCxnSpPr/>
            <p:nvPr/>
          </p:nvCxnSpPr>
          <p:spPr>
            <a:xfrm>
              <a:off x="1924493" y="4933507"/>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417135" y="4933507"/>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033824" y="4933507"/>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5" name="Rectangle 77"/>
          <p:cNvSpPr>
            <a:spLocks noChangeArrowheads="1"/>
          </p:cNvSpPr>
          <p:nvPr/>
        </p:nvSpPr>
        <p:spPr bwMode="auto">
          <a:xfrm>
            <a:off x="4683906" y="965956"/>
            <a:ext cx="7437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VRC01</a:t>
            </a:r>
            <a:endParaRPr lang="en-US" altLang="en-US" dirty="0">
              <a:solidFill>
                <a:prstClr val="black"/>
              </a:solidFill>
              <a:cs typeface="+mn-cs"/>
            </a:endParaRPr>
          </a:p>
        </p:txBody>
      </p:sp>
      <p:sp>
        <p:nvSpPr>
          <p:cNvPr id="86"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7"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grpSp>
        <p:nvGrpSpPr>
          <p:cNvPr id="88" name="Group 87"/>
          <p:cNvGrpSpPr/>
          <p:nvPr/>
        </p:nvGrpSpPr>
        <p:grpSpPr>
          <a:xfrm>
            <a:off x="3553546" y="5430947"/>
            <a:ext cx="6539489" cy="85725"/>
            <a:chOff x="1795463" y="5430945"/>
            <a:chExt cx="6539489" cy="85725"/>
          </a:xfrm>
        </p:grpSpPr>
        <p:grpSp>
          <p:nvGrpSpPr>
            <p:cNvPr id="89" name="Group 88"/>
            <p:cNvGrpSpPr/>
            <p:nvPr/>
          </p:nvGrpSpPr>
          <p:grpSpPr>
            <a:xfrm>
              <a:off x="1795463" y="5430945"/>
              <a:ext cx="5724525" cy="85725"/>
              <a:chOff x="1795463" y="5430945"/>
              <a:chExt cx="5724525" cy="85725"/>
            </a:xfrm>
          </p:grpSpPr>
          <p:sp>
            <p:nvSpPr>
              <p:cNvPr id="104"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06"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07"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08"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09"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1"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2"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3"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03"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14" name="Rectangle 77"/>
          <p:cNvSpPr>
            <a:spLocks noChangeArrowheads="1"/>
          </p:cNvSpPr>
          <p:nvPr/>
        </p:nvSpPr>
        <p:spPr bwMode="auto">
          <a:xfrm>
            <a:off x="4377309" y="5894879"/>
            <a:ext cx="46461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after interruption of ART (months)</a:t>
            </a:r>
            <a:endParaRPr lang="en-US" altLang="en-US" dirty="0">
              <a:solidFill>
                <a:prstClr val="black"/>
              </a:solidFill>
              <a:cs typeface="+mn-cs"/>
            </a:endParaRPr>
          </a:p>
        </p:txBody>
      </p:sp>
      <p:sp>
        <p:nvSpPr>
          <p:cNvPr id="115" name="TextBox 114"/>
          <p:cNvSpPr txBox="1"/>
          <p:nvPr/>
        </p:nvSpPr>
        <p:spPr>
          <a:xfrm>
            <a:off x="4225657"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0</a:t>
            </a:r>
          </a:p>
        </p:txBody>
      </p:sp>
      <p:sp>
        <p:nvSpPr>
          <p:cNvPr id="116" name="TextBox 115"/>
          <p:cNvSpPr txBox="1"/>
          <p:nvPr/>
        </p:nvSpPr>
        <p:spPr>
          <a:xfrm>
            <a:off x="5861235"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2</a:t>
            </a:r>
          </a:p>
        </p:txBody>
      </p:sp>
      <p:sp>
        <p:nvSpPr>
          <p:cNvPr id="117" name="TextBox 116"/>
          <p:cNvSpPr txBox="1"/>
          <p:nvPr/>
        </p:nvSpPr>
        <p:spPr>
          <a:xfrm>
            <a:off x="5043446"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118" name="TextBox 117"/>
          <p:cNvSpPr txBox="1"/>
          <p:nvPr/>
        </p:nvSpPr>
        <p:spPr>
          <a:xfrm>
            <a:off x="7496813"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4</a:t>
            </a:r>
          </a:p>
        </p:txBody>
      </p:sp>
      <p:sp>
        <p:nvSpPr>
          <p:cNvPr id="119" name="TextBox 118"/>
          <p:cNvSpPr txBox="1"/>
          <p:nvPr/>
        </p:nvSpPr>
        <p:spPr>
          <a:xfrm>
            <a:off x="6679024"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3</a:t>
            </a:r>
          </a:p>
        </p:txBody>
      </p:sp>
      <p:sp>
        <p:nvSpPr>
          <p:cNvPr id="121" name="TextBox 120"/>
          <p:cNvSpPr txBox="1"/>
          <p:nvPr/>
        </p:nvSpPr>
        <p:spPr>
          <a:xfrm>
            <a:off x="8314602"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5</a:t>
            </a:r>
          </a:p>
        </p:txBody>
      </p:sp>
      <p:sp>
        <p:nvSpPr>
          <p:cNvPr id="122" name="TextBox 121"/>
          <p:cNvSpPr txBox="1"/>
          <p:nvPr/>
        </p:nvSpPr>
        <p:spPr>
          <a:xfrm>
            <a:off x="9132391"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6</a:t>
            </a:r>
          </a:p>
        </p:txBody>
      </p:sp>
      <p:sp>
        <p:nvSpPr>
          <p:cNvPr id="123" name="TextBox 122"/>
          <p:cNvSpPr txBox="1"/>
          <p:nvPr/>
        </p:nvSpPr>
        <p:spPr>
          <a:xfrm>
            <a:off x="9956511" y="549224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124" name="TextBox 123"/>
          <p:cNvSpPr txBox="1"/>
          <p:nvPr/>
        </p:nvSpPr>
        <p:spPr>
          <a:xfrm>
            <a:off x="9964060"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7</a:t>
            </a:r>
          </a:p>
        </p:txBody>
      </p:sp>
      <p:sp>
        <p:nvSpPr>
          <p:cNvPr id="126" name="TextBox 125"/>
          <p:cNvSpPr txBox="1"/>
          <p:nvPr/>
        </p:nvSpPr>
        <p:spPr>
          <a:xfrm>
            <a:off x="3324515" y="5476059"/>
            <a:ext cx="389850"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77" name="Text Box 160"/>
          <p:cNvSpPr txBox="1">
            <a:spLocks noChangeArrowheads="1"/>
          </p:cNvSpPr>
          <p:nvPr/>
        </p:nvSpPr>
        <p:spPr bwMode="auto">
          <a:xfrm>
            <a:off x="10276966" y="6139744"/>
            <a:ext cx="1872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r" eaLnBrk="1" fontAlgn="auto" hangingPunct="1">
              <a:spcBef>
                <a:spcPts val="0"/>
              </a:spcBef>
              <a:spcAft>
                <a:spcPts val="0"/>
              </a:spcAft>
            </a:pPr>
            <a:r>
              <a:rPr lang="en-US" sz="1200" dirty="0">
                <a:solidFill>
                  <a:prstClr val="black"/>
                </a:solidFill>
              </a:rPr>
              <a:t>Bar et al, NEJM 2016</a:t>
            </a:r>
          </a:p>
          <a:p>
            <a:pPr algn="r" eaLnBrk="1" fontAlgn="auto" hangingPunct="1">
              <a:spcBef>
                <a:spcPts val="0"/>
              </a:spcBef>
              <a:spcAft>
                <a:spcPts val="0"/>
              </a:spcAft>
            </a:pPr>
            <a:r>
              <a:rPr lang="en-US" sz="1200" dirty="0" err="1">
                <a:solidFill>
                  <a:prstClr val="black"/>
                </a:solidFill>
              </a:rPr>
              <a:t>Scheid</a:t>
            </a:r>
            <a:r>
              <a:rPr lang="en-US" sz="1200" dirty="0">
                <a:solidFill>
                  <a:prstClr val="black"/>
                </a:solidFill>
              </a:rPr>
              <a:t> et al Nature 2016</a:t>
            </a:r>
          </a:p>
          <a:p>
            <a:pPr algn="r" eaLnBrk="1" fontAlgn="auto" hangingPunct="1">
              <a:spcBef>
                <a:spcPts val="0"/>
              </a:spcBef>
              <a:spcAft>
                <a:spcPts val="0"/>
              </a:spcAft>
            </a:pPr>
            <a:r>
              <a:rPr lang="en-US" sz="1200" dirty="0" err="1">
                <a:solidFill>
                  <a:prstClr val="black"/>
                </a:solidFill>
              </a:rPr>
              <a:t>Salantes</a:t>
            </a:r>
            <a:r>
              <a:rPr lang="en-US" sz="1200" dirty="0">
                <a:solidFill>
                  <a:prstClr val="black"/>
                </a:solidFill>
              </a:rPr>
              <a:t> et al, JCI </a:t>
            </a:r>
            <a:r>
              <a:rPr lang="en-US" sz="1200" dirty="0" smtClean="0">
                <a:solidFill>
                  <a:prstClr val="black"/>
                </a:solidFill>
              </a:rPr>
              <a:t>2018</a:t>
            </a:r>
            <a:endParaRPr lang="en-US" sz="1200" dirty="0">
              <a:solidFill>
                <a:prstClr val="black"/>
              </a:solidFill>
            </a:endParaRPr>
          </a:p>
        </p:txBody>
      </p:sp>
      <p:pic>
        <p:nvPicPr>
          <p:cNvPr id="2" name="Picture 1"/>
          <p:cNvPicPr>
            <a:picLocks noChangeAspect="1"/>
          </p:cNvPicPr>
          <p:nvPr/>
        </p:nvPicPr>
        <p:blipFill>
          <a:blip r:embed="rId3"/>
          <a:stretch>
            <a:fillRect/>
          </a:stretch>
        </p:blipFill>
        <p:spPr>
          <a:xfrm>
            <a:off x="7391391" y="1024149"/>
            <a:ext cx="2776060" cy="3542196"/>
          </a:xfrm>
          <a:prstGeom prst="rect">
            <a:avLst/>
          </a:prstGeom>
        </p:spPr>
      </p:pic>
    </p:spTree>
    <p:extLst>
      <p:ext uri="{BB962C8B-B14F-4D97-AF65-F5344CB8AC3E}">
        <p14:creationId xmlns:p14="http://schemas.microsoft.com/office/powerpoint/2010/main" val="2448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a:xfrm>
            <a:off x="1262252" y="4403698"/>
            <a:ext cx="3121194" cy="676275"/>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112618"/>
              <a:gd name="connsiteY0" fmla="*/ 0 h 676275"/>
              <a:gd name="connsiteX1" fmla="*/ 542925 w 3112618"/>
              <a:gd name="connsiteY1" fmla="*/ 619125 h 676275"/>
              <a:gd name="connsiteX2" fmla="*/ 600075 w 3112618"/>
              <a:gd name="connsiteY2" fmla="*/ 666750 h 676275"/>
              <a:gd name="connsiteX3" fmla="*/ 723900 w 3112618"/>
              <a:gd name="connsiteY3" fmla="*/ 666750 h 676275"/>
              <a:gd name="connsiteX4" fmla="*/ 3112618 w 3112618"/>
              <a:gd name="connsiteY4" fmla="*/ 676275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618" h="676275">
                <a:moveTo>
                  <a:pt x="0" y="0"/>
                </a:moveTo>
                <a:lnTo>
                  <a:pt x="542925" y="619125"/>
                </a:lnTo>
                <a:lnTo>
                  <a:pt x="600075" y="666750"/>
                </a:lnTo>
                <a:lnTo>
                  <a:pt x="723900" y="666750"/>
                </a:lnTo>
                <a:lnTo>
                  <a:pt x="3112618" y="676275"/>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05" name="Group 104"/>
          <p:cNvGrpSpPr/>
          <p:nvPr/>
        </p:nvGrpSpPr>
        <p:grpSpPr>
          <a:xfrm>
            <a:off x="1557410" y="2616785"/>
            <a:ext cx="2794883"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110" name="Rectangle 77"/>
          <p:cNvSpPr>
            <a:spLocks noChangeArrowheads="1"/>
          </p:cNvSpPr>
          <p:nvPr/>
        </p:nvSpPr>
        <p:spPr bwMode="auto">
          <a:xfrm>
            <a:off x="2220437"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grpSp>
        <p:nvGrpSpPr>
          <p:cNvPr id="31" name="Group 30"/>
          <p:cNvGrpSpPr/>
          <p:nvPr/>
        </p:nvGrpSpPr>
        <p:grpSpPr>
          <a:xfrm>
            <a:off x="4410331" y="2771778"/>
            <a:ext cx="1197748" cy="2301793"/>
            <a:chOff x="7805803" y="2771775"/>
            <a:chExt cx="1197748" cy="2301793"/>
          </a:xfrm>
        </p:grpSpPr>
        <p:sp>
          <p:nvSpPr>
            <p:cNvPr id="48" name="Freeform 47"/>
            <p:cNvSpPr/>
            <p:nvPr/>
          </p:nvSpPr>
          <p:spPr>
            <a:xfrm>
              <a:off x="8174876" y="2771775"/>
              <a:ext cx="828675" cy="1581150"/>
            </a:xfrm>
            <a:custGeom>
              <a:avLst/>
              <a:gdLst>
                <a:gd name="connsiteX0" fmla="*/ 0 w 828675"/>
                <a:gd name="connsiteY0" fmla="*/ 1581150 h 1581150"/>
                <a:gd name="connsiteX1" fmla="*/ 400050 w 828675"/>
                <a:gd name="connsiteY1" fmla="*/ 142875 h 1581150"/>
                <a:gd name="connsiteX2" fmla="*/ 428625 w 828675"/>
                <a:gd name="connsiteY2" fmla="*/ 38100 h 1581150"/>
                <a:gd name="connsiteX3" fmla="*/ 476250 w 828675"/>
                <a:gd name="connsiteY3" fmla="*/ 9525 h 1581150"/>
                <a:gd name="connsiteX4" fmla="*/ 828675 w 828675"/>
                <a:gd name="connsiteY4" fmla="*/ 0 h 158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581150">
                  <a:moveTo>
                    <a:pt x="0" y="1581150"/>
                  </a:moveTo>
                  <a:lnTo>
                    <a:pt x="400050" y="142875"/>
                  </a:lnTo>
                  <a:lnTo>
                    <a:pt x="428625" y="38100"/>
                  </a:lnTo>
                  <a:lnTo>
                    <a:pt x="476250" y="9525"/>
                  </a:lnTo>
                  <a:lnTo>
                    <a:pt x="8286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p:nvSpPr>
          <p:spPr>
            <a:xfrm>
              <a:off x="7805803" y="4401683"/>
              <a:ext cx="353833" cy="671885"/>
            </a:xfrm>
            <a:custGeom>
              <a:avLst/>
              <a:gdLst>
                <a:gd name="connsiteX0" fmla="*/ 0 w 353833"/>
                <a:gd name="connsiteY0" fmla="*/ 671885 h 671885"/>
                <a:gd name="connsiteX1" fmla="*/ 115294 w 353833"/>
                <a:gd name="connsiteY1" fmla="*/ 671885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353833 w 353833"/>
                <a:gd name="connsiteY2" fmla="*/ 0 h 671885"/>
                <a:gd name="connsiteX3" fmla="*/ 353833 w 353833"/>
                <a:gd name="connsiteY3" fmla="*/ 0 h 671885"/>
                <a:gd name="connsiteX0" fmla="*/ 0 w 353833"/>
                <a:gd name="connsiteY0" fmla="*/ 671885 h 671885"/>
                <a:gd name="connsiteX1" fmla="*/ 112226 w 353833"/>
                <a:gd name="connsiteY1" fmla="*/ 665749 h 671885"/>
                <a:gd name="connsiteX2" fmla="*/ 353833 w 353833"/>
                <a:gd name="connsiteY2" fmla="*/ 0 h 671885"/>
                <a:gd name="connsiteX3" fmla="*/ 353833 w 353833"/>
                <a:gd name="connsiteY3" fmla="*/ 0 h 671885"/>
              </a:gdLst>
              <a:ahLst/>
              <a:cxnLst>
                <a:cxn ang="0">
                  <a:pos x="connsiteX0" y="connsiteY0"/>
                </a:cxn>
                <a:cxn ang="0">
                  <a:pos x="connsiteX1" y="connsiteY1"/>
                </a:cxn>
                <a:cxn ang="0">
                  <a:pos x="connsiteX2" y="connsiteY2"/>
                </a:cxn>
                <a:cxn ang="0">
                  <a:pos x="connsiteX3" y="connsiteY3"/>
                </a:cxn>
              </a:cxnLst>
              <a:rect l="l" t="t" r="r" b="b"/>
              <a:pathLst>
                <a:path w="353833" h="671885">
                  <a:moveTo>
                    <a:pt x="0" y="671885"/>
                  </a:moveTo>
                  <a:lnTo>
                    <a:pt x="112226" y="665749"/>
                  </a:lnTo>
                  <a:cubicBezTo>
                    <a:pt x="171198" y="553768"/>
                    <a:pt x="313565" y="110958"/>
                    <a:pt x="353833" y="0"/>
                  </a:cubicBezTo>
                  <a:lnTo>
                    <a:pt x="353833"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4" name="Rectangle 3"/>
          <p:cNvSpPr/>
          <p:nvPr/>
        </p:nvSpPr>
        <p:spPr>
          <a:xfrm>
            <a:off x="1524000" y="932688"/>
            <a:ext cx="1435608" cy="45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9" name="Rectangle 78"/>
          <p:cNvSpPr>
            <a:spLocks noChangeArrowheads="1"/>
          </p:cNvSpPr>
          <p:nvPr/>
        </p:nvSpPr>
        <p:spPr bwMode="auto">
          <a:xfrm rot="16200000">
            <a:off x="1234631" y="4313581"/>
            <a:ext cx="12407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Plasma HI</a:t>
            </a:r>
            <a:endParaRPr lang="en-US" altLang="en-US">
              <a:solidFill>
                <a:prstClr val="black"/>
              </a:solidFill>
              <a:cs typeface="+mn-cs"/>
            </a:endParaRPr>
          </a:p>
        </p:txBody>
      </p:sp>
      <p:sp>
        <p:nvSpPr>
          <p:cNvPr id="40" name="Rectangle 79"/>
          <p:cNvSpPr>
            <a:spLocks noChangeArrowheads="1"/>
          </p:cNvSpPr>
          <p:nvPr/>
        </p:nvSpPr>
        <p:spPr bwMode="auto">
          <a:xfrm rot="16200000">
            <a:off x="1766020" y="3616669"/>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V</a:t>
            </a:r>
            <a:endParaRPr lang="en-US" altLang="en-US">
              <a:solidFill>
                <a:prstClr val="black"/>
              </a:solidFill>
              <a:cs typeface="+mn-cs"/>
            </a:endParaRPr>
          </a:p>
        </p:txBody>
      </p:sp>
      <p:sp>
        <p:nvSpPr>
          <p:cNvPr id="41" name="Rectangle 80"/>
          <p:cNvSpPr>
            <a:spLocks noChangeArrowheads="1"/>
          </p:cNvSpPr>
          <p:nvPr/>
        </p:nvSpPr>
        <p:spPr bwMode="auto">
          <a:xfrm rot="16200000">
            <a:off x="1504732" y="3181693"/>
            <a:ext cx="702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-1 RN</a:t>
            </a:r>
            <a:endParaRPr lang="en-US" altLang="en-US" dirty="0">
              <a:solidFill>
                <a:prstClr val="black"/>
              </a:solidFill>
              <a:cs typeface="+mn-cs"/>
            </a:endParaRPr>
          </a:p>
        </p:txBody>
      </p:sp>
      <p:sp>
        <p:nvSpPr>
          <p:cNvPr id="42" name="Rectangle 81"/>
          <p:cNvSpPr>
            <a:spLocks noChangeArrowheads="1"/>
          </p:cNvSpPr>
          <p:nvPr/>
        </p:nvSpPr>
        <p:spPr bwMode="auto">
          <a:xfrm rot="16200000">
            <a:off x="1766020" y="2745132"/>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A</a:t>
            </a:r>
            <a:endParaRPr lang="en-US" altLang="en-US">
              <a:solidFill>
                <a:prstClr val="black"/>
              </a:solidFill>
              <a:cs typeface="+mn-cs"/>
            </a:endParaRPr>
          </a:p>
        </p:txBody>
      </p:sp>
      <p:sp>
        <p:nvSpPr>
          <p:cNvPr id="43" name="Rectangle 82"/>
          <p:cNvSpPr>
            <a:spLocks noChangeArrowheads="1"/>
          </p:cNvSpPr>
          <p:nvPr/>
        </p:nvSpPr>
        <p:spPr bwMode="auto">
          <a:xfrm rot="16200000">
            <a:off x="1188953" y="1984719"/>
            <a:ext cx="1330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 (copes/ml)</a:t>
            </a:r>
            <a:endParaRPr lang="en-US" altLang="en-US">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cxnSp>
        <p:nvCxnSpPr>
          <p:cNvPr id="51" name="Straight Connector 50"/>
          <p:cNvCxnSpPr/>
          <p:nvPr/>
        </p:nvCxnSpPr>
        <p:spPr>
          <a:xfrm>
            <a:off x="2892022" y="4391025"/>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3010941" y="1101638"/>
            <a:ext cx="3523141" cy="3931919"/>
            <a:chOff x="1478229" y="1101635"/>
            <a:chExt cx="3523141" cy="3931919"/>
          </a:xfrm>
        </p:grpSpPr>
        <p:cxnSp>
          <p:nvCxnSpPr>
            <p:cNvPr id="10" name="Straight Connector 9"/>
            <p:cNvCxnSpPr/>
            <p:nvPr/>
          </p:nvCxnSpPr>
          <p:spPr>
            <a:xfrm flipV="1">
              <a:off x="2987040" y="2133600"/>
              <a:ext cx="0" cy="2899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939143" y="2129246"/>
              <a:ext cx="0" cy="2899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825932" y="2129246"/>
              <a:ext cx="0" cy="2899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95601" y="1783262"/>
              <a:ext cx="3473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8" idx="2"/>
            </p:cNvCxnSpPr>
            <p:nvPr/>
          </p:nvCxnSpPr>
          <p:spPr>
            <a:xfrm flipV="1">
              <a:off x="3684029" y="2134925"/>
              <a:ext cx="0" cy="674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92583" y="1101635"/>
              <a:ext cx="9012" cy="68498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2329544" y="1101635"/>
              <a:ext cx="9012" cy="68498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86894" y="1777117"/>
              <a:ext cx="1340453" cy="354613"/>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2346593" y="1788405"/>
              <a:ext cx="587566" cy="34519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989243" y="1789043"/>
              <a:ext cx="815456" cy="344557"/>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675961" y="1785068"/>
              <a:ext cx="1325409" cy="35220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986974" y="1101635"/>
              <a:ext cx="9012" cy="68498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1478229" y="1101635"/>
              <a:ext cx="9012" cy="68498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2959811" y="1014551"/>
            <a:ext cx="947695" cy="584775"/>
          </a:xfrm>
          <a:prstGeom prst="rect">
            <a:avLst/>
          </a:prstGeom>
          <a:noFill/>
        </p:spPr>
        <p:txBody>
          <a:bodyPr wrap="none" rtlCol="0">
            <a:spAutoFit/>
          </a:bodyPr>
          <a:lstStyle/>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Drug</a:t>
            </a:r>
          </a:p>
          <a:p>
            <a:pP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washout</a:t>
            </a:r>
          </a:p>
        </p:txBody>
      </p:sp>
      <p:sp>
        <p:nvSpPr>
          <p:cNvPr id="94" name="TextBox 93"/>
          <p:cNvSpPr txBox="1"/>
          <p:nvPr/>
        </p:nvSpPr>
        <p:spPr>
          <a:xfrm>
            <a:off x="3678684" y="1014551"/>
            <a:ext cx="1825139" cy="830997"/>
          </a:xfrm>
          <a:prstGeom prst="rect">
            <a:avLst/>
          </a:prstGeom>
          <a:noFill/>
        </p:spPr>
        <p:txBody>
          <a:bodyPr wrap="square" rtlCol="0">
            <a:spAutoFit/>
          </a:bodyPr>
          <a:lstStyle/>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Appearance of</a:t>
            </a:r>
          </a:p>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productively infected cells</a:t>
            </a:r>
          </a:p>
        </p:txBody>
      </p:sp>
      <p:sp>
        <p:nvSpPr>
          <p:cNvPr id="95" name="TextBox 94"/>
          <p:cNvSpPr txBox="1"/>
          <p:nvPr/>
        </p:nvSpPr>
        <p:spPr>
          <a:xfrm>
            <a:off x="5289967" y="1014551"/>
            <a:ext cx="1253868" cy="584775"/>
          </a:xfrm>
          <a:prstGeom prst="rect">
            <a:avLst/>
          </a:prstGeom>
          <a:noFill/>
        </p:spPr>
        <p:txBody>
          <a:bodyPr wrap="none" rtlCol="0">
            <a:spAutoFit/>
          </a:bodyPr>
          <a:lstStyle/>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Exponential</a:t>
            </a:r>
          </a:p>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growth</a:t>
            </a:r>
          </a:p>
        </p:txBody>
      </p:sp>
      <p:sp>
        <p:nvSpPr>
          <p:cNvPr id="109" name="Text Box 2"/>
          <p:cNvSpPr txBox="1">
            <a:spLocks noChangeArrowheads="1"/>
          </p:cNvSpPr>
          <p:nvPr/>
        </p:nvSpPr>
        <p:spPr bwMode="auto">
          <a:xfrm>
            <a:off x="3526059" y="26988"/>
            <a:ext cx="5139882" cy="707886"/>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Rebound dynamics</a:t>
            </a:r>
          </a:p>
        </p:txBody>
      </p:sp>
      <p:sp>
        <p:nvSpPr>
          <p:cNvPr id="86"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7"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grpSp>
        <p:nvGrpSpPr>
          <p:cNvPr id="88" name="Group 87"/>
          <p:cNvGrpSpPr/>
          <p:nvPr/>
        </p:nvGrpSpPr>
        <p:grpSpPr>
          <a:xfrm>
            <a:off x="3553546" y="5430947"/>
            <a:ext cx="6539489" cy="85725"/>
            <a:chOff x="1795463" y="5430945"/>
            <a:chExt cx="6539489" cy="85725"/>
          </a:xfrm>
        </p:grpSpPr>
        <p:grpSp>
          <p:nvGrpSpPr>
            <p:cNvPr id="89" name="Group 88"/>
            <p:cNvGrpSpPr/>
            <p:nvPr/>
          </p:nvGrpSpPr>
          <p:grpSpPr>
            <a:xfrm>
              <a:off x="1795463" y="5430945"/>
              <a:ext cx="5724525" cy="85725"/>
              <a:chOff x="1795463" y="5430945"/>
              <a:chExt cx="5724525" cy="85725"/>
            </a:xfrm>
          </p:grpSpPr>
          <p:sp>
            <p:nvSpPr>
              <p:cNvPr id="91"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92"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1"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2"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3"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4"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5"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6"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90"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17" name="Rectangle 77"/>
          <p:cNvSpPr>
            <a:spLocks noChangeArrowheads="1"/>
          </p:cNvSpPr>
          <p:nvPr/>
        </p:nvSpPr>
        <p:spPr bwMode="auto">
          <a:xfrm>
            <a:off x="4377309" y="5894879"/>
            <a:ext cx="46461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after interruption of ART (months)</a:t>
            </a:r>
            <a:endParaRPr lang="en-US" altLang="en-US" dirty="0">
              <a:solidFill>
                <a:prstClr val="black"/>
              </a:solidFill>
              <a:cs typeface="+mn-cs"/>
            </a:endParaRPr>
          </a:p>
        </p:txBody>
      </p:sp>
      <p:sp>
        <p:nvSpPr>
          <p:cNvPr id="118" name="TextBox 117"/>
          <p:cNvSpPr txBox="1"/>
          <p:nvPr/>
        </p:nvSpPr>
        <p:spPr>
          <a:xfrm>
            <a:off x="4225657"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0</a:t>
            </a:r>
          </a:p>
        </p:txBody>
      </p:sp>
      <p:sp>
        <p:nvSpPr>
          <p:cNvPr id="119" name="TextBox 118"/>
          <p:cNvSpPr txBox="1"/>
          <p:nvPr/>
        </p:nvSpPr>
        <p:spPr>
          <a:xfrm>
            <a:off x="5861235"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2</a:t>
            </a:r>
          </a:p>
        </p:txBody>
      </p:sp>
      <p:sp>
        <p:nvSpPr>
          <p:cNvPr id="120" name="TextBox 119"/>
          <p:cNvSpPr txBox="1"/>
          <p:nvPr/>
        </p:nvSpPr>
        <p:spPr>
          <a:xfrm>
            <a:off x="5043446"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121" name="TextBox 120"/>
          <p:cNvSpPr txBox="1"/>
          <p:nvPr/>
        </p:nvSpPr>
        <p:spPr>
          <a:xfrm>
            <a:off x="7496813"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4</a:t>
            </a:r>
          </a:p>
        </p:txBody>
      </p:sp>
      <p:sp>
        <p:nvSpPr>
          <p:cNvPr id="122" name="TextBox 121"/>
          <p:cNvSpPr txBox="1"/>
          <p:nvPr/>
        </p:nvSpPr>
        <p:spPr>
          <a:xfrm>
            <a:off x="6679024"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3</a:t>
            </a:r>
          </a:p>
        </p:txBody>
      </p:sp>
      <p:sp>
        <p:nvSpPr>
          <p:cNvPr id="123" name="TextBox 122"/>
          <p:cNvSpPr txBox="1"/>
          <p:nvPr/>
        </p:nvSpPr>
        <p:spPr>
          <a:xfrm>
            <a:off x="8314602"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5</a:t>
            </a:r>
          </a:p>
        </p:txBody>
      </p:sp>
      <p:sp>
        <p:nvSpPr>
          <p:cNvPr id="124" name="TextBox 123"/>
          <p:cNvSpPr txBox="1"/>
          <p:nvPr/>
        </p:nvSpPr>
        <p:spPr>
          <a:xfrm>
            <a:off x="9132391"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6</a:t>
            </a:r>
          </a:p>
        </p:txBody>
      </p:sp>
      <p:sp>
        <p:nvSpPr>
          <p:cNvPr id="126" name="TextBox 125"/>
          <p:cNvSpPr txBox="1"/>
          <p:nvPr/>
        </p:nvSpPr>
        <p:spPr>
          <a:xfrm>
            <a:off x="9956511" y="549224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127" name="TextBox 126"/>
          <p:cNvSpPr txBox="1"/>
          <p:nvPr/>
        </p:nvSpPr>
        <p:spPr>
          <a:xfrm>
            <a:off x="9964060"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7</a:t>
            </a:r>
          </a:p>
        </p:txBody>
      </p:sp>
      <p:sp>
        <p:nvSpPr>
          <p:cNvPr id="128" name="TextBox 127"/>
          <p:cNvSpPr txBox="1"/>
          <p:nvPr/>
        </p:nvSpPr>
        <p:spPr>
          <a:xfrm>
            <a:off x="3324515" y="5476059"/>
            <a:ext cx="389850"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2" name="Rectangle 1"/>
          <p:cNvSpPr/>
          <p:nvPr/>
        </p:nvSpPr>
        <p:spPr>
          <a:xfrm>
            <a:off x="-514350" y="542925"/>
            <a:ext cx="2206966" cy="595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86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4356751" y="2786937"/>
            <a:ext cx="778951" cy="2621280"/>
            <a:chOff x="2860889" y="1987691"/>
            <a:chExt cx="2877196" cy="3406149"/>
          </a:xfrm>
        </p:grpSpPr>
        <p:cxnSp>
          <p:nvCxnSpPr>
            <p:cNvPr id="67" name="Straight Connector 66"/>
            <p:cNvCxnSpPr/>
            <p:nvPr/>
          </p:nvCxnSpPr>
          <p:spPr bwMode="auto">
            <a:xfrm>
              <a:off x="2860889" y="5283530"/>
              <a:ext cx="0" cy="110310"/>
            </a:xfrm>
            <a:prstGeom prst="line">
              <a:avLst/>
            </a:prstGeom>
            <a:noFill/>
            <a:ln w="28575" cap="flat" cmpd="sng" algn="ctr">
              <a:solidFill>
                <a:schemeClr val="tx1"/>
              </a:solidFill>
              <a:prstDash val="solid"/>
              <a:round/>
              <a:headEnd type="none" w="med" len="med"/>
              <a:tailEnd type="none" w="med" len="med"/>
            </a:ln>
            <a:effectLst/>
          </p:spPr>
        </p:cxnSp>
        <p:sp>
          <p:nvSpPr>
            <p:cNvPr id="68" name="Rectangle 67"/>
            <p:cNvSpPr/>
            <p:nvPr/>
          </p:nvSpPr>
          <p:spPr bwMode="auto">
            <a:xfrm rot="2353109">
              <a:off x="3761175" y="3859896"/>
              <a:ext cx="190606" cy="5444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itchFamily="34" charset="0"/>
                <a:cs typeface="+mn-cs"/>
              </a:endParaRPr>
            </a:p>
          </p:txBody>
        </p:sp>
        <p:sp>
          <p:nvSpPr>
            <p:cNvPr id="69" name="Freeform 68"/>
            <p:cNvSpPr/>
            <p:nvPr/>
          </p:nvSpPr>
          <p:spPr>
            <a:xfrm>
              <a:off x="4643579" y="2795426"/>
              <a:ext cx="627321" cy="2482847"/>
            </a:xfrm>
            <a:custGeom>
              <a:avLst/>
              <a:gdLst>
                <a:gd name="connsiteX0" fmla="*/ 58479 w 627321"/>
                <a:gd name="connsiteY0" fmla="*/ 1770321 h 1770321"/>
                <a:gd name="connsiteX1" fmla="*/ 0 w 627321"/>
                <a:gd name="connsiteY1" fmla="*/ 1765005 h 1770321"/>
                <a:gd name="connsiteX2" fmla="*/ 111642 w 627321"/>
                <a:gd name="connsiteY2" fmla="*/ 446568 h 1770321"/>
                <a:gd name="connsiteX3" fmla="*/ 627321 w 627321"/>
                <a:gd name="connsiteY3" fmla="*/ 0 h 1770321"/>
              </a:gdLst>
              <a:ahLst/>
              <a:cxnLst>
                <a:cxn ang="0">
                  <a:pos x="connsiteX0" y="connsiteY0"/>
                </a:cxn>
                <a:cxn ang="0">
                  <a:pos x="connsiteX1" y="connsiteY1"/>
                </a:cxn>
                <a:cxn ang="0">
                  <a:pos x="connsiteX2" y="connsiteY2"/>
                </a:cxn>
                <a:cxn ang="0">
                  <a:pos x="connsiteX3" y="connsiteY3"/>
                </a:cxn>
              </a:cxnLst>
              <a:rect l="l" t="t" r="r" b="b"/>
              <a:pathLst>
                <a:path w="627321" h="1770321">
                  <a:moveTo>
                    <a:pt x="58479" y="1770321"/>
                  </a:moveTo>
                  <a:lnTo>
                    <a:pt x="0" y="1765005"/>
                  </a:lnTo>
                  <a:lnTo>
                    <a:pt x="111642" y="446568"/>
                  </a:lnTo>
                  <a:lnTo>
                    <a:pt x="62732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0" name="Freeform 69"/>
            <p:cNvSpPr/>
            <p:nvPr/>
          </p:nvSpPr>
          <p:spPr>
            <a:xfrm>
              <a:off x="4357911" y="2795426"/>
              <a:ext cx="701748" cy="2475391"/>
            </a:xfrm>
            <a:custGeom>
              <a:avLst/>
              <a:gdLst>
                <a:gd name="connsiteX0" fmla="*/ 0 w 701748"/>
                <a:gd name="connsiteY0" fmla="*/ 1765005 h 1765005"/>
                <a:gd name="connsiteX1" fmla="*/ 101009 w 701748"/>
                <a:gd name="connsiteY1" fmla="*/ 627321 h 1765005"/>
                <a:gd name="connsiteX2" fmla="*/ 494413 w 701748"/>
                <a:gd name="connsiteY2" fmla="*/ 143540 h 1765005"/>
                <a:gd name="connsiteX3" fmla="*/ 701748 w 701748"/>
                <a:gd name="connsiteY3" fmla="*/ 0 h 1765005"/>
              </a:gdLst>
              <a:ahLst/>
              <a:cxnLst>
                <a:cxn ang="0">
                  <a:pos x="connsiteX0" y="connsiteY0"/>
                </a:cxn>
                <a:cxn ang="0">
                  <a:pos x="connsiteX1" y="connsiteY1"/>
                </a:cxn>
                <a:cxn ang="0">
                  <a:pos x="connsiteX2" y="connsiteY2"/>
                </a:cxn>
                <a:cxn ang="0">
                  <a:pos x="connsiteX3" y="connsiteY3"/>
                </a:cxn>
              </a:cxnLst>
              <a:rect l="l" t="t" r="r" b="b"/>
              <a:pathLst>
                <a:path w="701748" h="1765005">
                  <a:moveTo>
                    <a:pt x="0" y="1765005"/>
                  </a:moveTo>
                  <a:lnTo>
                    <a:pt x="101009" y="627321"/>
                  </a:lnTo>
                  <a:lnTo>
                    <a:pt x="494413" y="143540"/>
                  </a:lnTo>
                  <a:lnTo>
                    <a:pt x="701748"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1" name="Freeform 70"/>
            <p:cNvSpPr/>
            <p:nvPr/>
          </p:nvSpPr>
          <p:spPr>
            <a:xfrm>
              <a:off x="3268073" y="3055281"/>
              <a:ext cx="584791" cy="2206974"/>
            </a:xfrm>
            <a:custGeom>
              <a:avLst/>
              <a:gdLst>
                <a:gd name="connsiteX0" fmla="*/ 0 w 584791"/>
                <a:gd name="connsiteY0" fmla="*/ 1573618 h 1573618"/>
                <a:gd name="connsiteX1" fmla="*/ 106326 w 584791"/>
                <a:gd name="connsiteY1" fmla="*/ 457200 h 1573618"/>
                <a:gd name="connsiteX2" fmla="*/ 584791 w 584791"/>
                <a:gd name="connsiteY2" fmla="*/ 0 h 1573618"/>
              </a:gdLst>
              <a:ahLst/>
              <a:cxnLst>
                <a:cxn ang="0">
                  <a:pos x="connsiteX0" y="connsiteY0"/>
                </a:cxn>
                <a:cxn ang="0">
                  <a:pos x="connsiteX1" y="connsiteY1"/>
                </a:cxn>
                <a:cxn ang="0">
                  <a:pos x="connsiteX2" y="connsiteY2"/>
                </a:cxn>
              </a:cxnLst>
              <a:rect l="l" t="t" r="r" b="b"/>
              <a:pathLst>
                <a:path w="584791" h="1573618">
                  <a:moveTo>
                    <a:pt x="0" y="1573618"/>
                  </a:moveTo>
                  <a:lnTo>
                    <a:pt x="106326" y="457200"/>
                  </a:lnTo>
                  <a:lnTo>
                    <a:pt x="584791" y="0"/>
                  </a:ln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2" name="Freeform 71"/>
            <p:cNvSpPr/>
            <p:nvPr/>
          </p:nvSpPr>
          <p:spPr>
            <a:xfrm>
              <a:off x="3666794" y="3347171"/>
              <a:ext cx="95693" cy="1916191"/>
            </a:xfrm>
            <a:custGeom>
              <a:avLst/>
              <a:gdLst>
                <a:gd name="connsiteX0" fmla="*/ 0 w 95693"/>
                <a:gd name="connsiteY0" fmla="*/ 1366284 h 1366284"/>
                <a:gd name="connsiteX1" fmla="*/ 95693 w 95693"/>
                <a:gd name="connsiteY1" fmla="*/ 0 h 1366284"/>
              </a:gdLst>
              <a:ahLst/>
              <a:cxnLst>
                <a:cxn ang="0">
                  <a:pos x="connsiteX0" y="connsiteY0"/>
                </a:cxn>
                <a:cxn ang="0">
                  <a:pos x="connsiteX1" y="connsiteY1"/>
                </a:cxn>
              </a:cxnLst>
              <a:rect l="l" t="t" r="r" b="b"/>
              <a:pathLst>
                <a:path w="95693" h="1366284">
                  <a:moveTo>
                    <a:pt x="0" y="1366284"/>
                  </a:moveTo>
                  <a:lnTo>
                    <a:pt x="95693" y="0"/>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3" name="Freeform 72"/>
            <p:cNvSpPr/>
            <p:nvPr/>
          </p:nvSpPr>
          <p:spPr>
            <a:xfrm>
              <a:off x="3847548" y="1987691"/>
              <a:ext cx="616688" cy="3273183"/>
            </a:xfrm>
            <a:custGeom>
              <a:avLst/>
              <a:gdLst>
                <a:gd name="connsiteX0" fmla="*/ 0 w 616688"/>
                <a:gd name="connsiteY0" fmla="*/ 2333847 h 2333847"/>
                <a:gd name="connsiteX1" fmla="*/ 111642 w 616688"/>
                <a:gd name="connsiteY1" fmla="*/ 1190847 h 2333847"/>
                <a:gd name="connsiteX2" fmla="*/ 430618 w 616688"/>
                <a:gd name="connsiteY2" fmla="*/ 419986 h 2333847"/>
                <a:gd name="connsiteX3" fmla="*/ 616688 w 616688"/>
                <a:gd name="connsiteY3" fmla="*/ 0 h 2333847"/>
              </a:gdLst>
              <a:ahLst/>
              <a:cxnLst>
                <a:cxn ang="0">
                  <a:pos x="connsiteX0" y="connsiteY0"/>
                </a:cxn>
                <a:cxn ang="0">
                  <a:pos x="connsiteX1" y="connsiteY1"/>
                </a:cxn>
                <a:cxn ang="0">
                  <a:pos x="connsiteX2" y="connsiteY2"/>
                </a:cxn>
                <a:cxn ang="0">
                  <a:pos x="connsiteX3" y="connsiteY3"/>
                </a:cxn>
              </a:cxnLst>
              <a:rect l="l" t="t" r="r" b="b"/>
              <a:pathLst>
                <a:path w="616688" h="2333847">
                  <a:moveTo>
                    <a:pt x="0" y="2333847"/>
                  </a:moveTo>
                  <a:lnTo>
                    <a:pt x="111642" y="1190847"/>
                  </a:lnTo>
                  <a:lnTo>
                    <a:pt x="430618" y="419986"/>
                  </a:lnTo>
                  <a:lnTo>
                    <a:pt x="616688" y="0"/>
                  </a:lnTo>
                </a:path>
              </a:pathLst>
            </a:cu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4" name="Freeform 73"/>
            <p:cNvSpPr/>
            <p:nvPr/>
          </p:nvSpPr>
          <p:spPr>
            <a:xfrm>
              <a:off x="3964340" y="3221064"/>
              <a:ext cx="388088" cy="2050398"/>
            </a:xfrm>
            <a:custGeom>
              <a:avLst/>
              <a:gdLst>
                <a:gd name="connsiteX0" fmla="*/ 0 w 388088"/>
                <a:gd name="connsiteY0" fmla="*/ 1461976 h 1461976"/>
                <a:gd name="connsiteX1" fmla="*/ 95693 w 388088"/>
                <a:gd name="connsiteY1" fmla="*/ 239232 h 1461976"/>
                <a:gd name="connsiteX2" fmla="*/ 318977 w 388088"/>
                <a:gd name="connsiteY2" fmla="*/ 42530 h 1461976"/>
                <a:gd name="connsiteX3" fmla="*/ 388088 w 388088"/>
                <a:gd name="connsiteY3" fmla="*/ 0 h 1461976"/>
              </a:gdLst>
              <a:ahLst/>
              <a:cxnLst>
                <a:cxn ang="0">
                  <a:pos x="connsiteX0" y="connsiteY0"/>
                </a:cxn>
                <a:cxn ang="0">
                  <a:pos x="connsiteX1" y="connsiteY1"/>
                </a:cxn>
                <a:cxn ang="0">
                  <a:pos x="connsiteX2" y="connsiteY2"/>
                </a:cxn>
                <a:cxn ang="0">
                  <a:pos x="connsiteX3" y="connsiteY3"/>
                </a:cxn>
              </a:cxnLst>
              <a:rect l="l" t="t" r="r" b="b"/>
              <a:pathLst>
                <a:path w="388088" h="1461976">
                  <a:moveTo>
                    <a:pt x="0" y="1461976"/>
                  </a:moveTo>
                  <a:lnTo>
                    <a:pt x="95693" y="239232"/>
                  </a:lnTo>
                  <a:lnTo>
                    <a:pt x="318977" y="42530"/>
                  </a:lnTo>
                  <a:lnTo>
                    <a:pt x="388088"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3" name="Freeform 82"/>
            <p:cNvSpPr/>
            <p:nvPr/>
          </p:nvSpPr>
          <p:spPr>
            <a:xfrm>
              <a:off x="4129311" y="2303331"/>
              <a:ext cx="627320" cy="2974942"/>
            </a:xfrm>
            <a:custGeom>
              <a:avLst/>
              <a:gdLst>
                <a:gd name="connsiteX0" fmla="*/ 0 w 627320"/>
                <a:gd name="connsiteY0" fmla="*/ 2121195 h 2121195"/>
                <a:gd name="connsiteX1" fmla="*/ 132906 w 627320"/>
                <a:gd name="connsiteY1" fmla="*/ 510363 h 2121195"/>
                <a:gd name="connsiteX2" fmla="*/ 356190 w 627320"/>
                <a:gd name="connsiteY2" fmla="*/ 388088 h 2121195"/>
                <a:gd name="connsiteX3" fmla="*/ 627320 w 627320"/>
                <a:gd name="connsiteY3" fmla="*/ 0 h 2121195"/>
              </a:gdLst>
              <a:ahLst/>
              <a:cxnLst>
                <a:cxn ang="0">
                  <a:pos x="connsiteX0" y="connsiteY0"/>
                </a:cxn>
                <a:cxn ang="0">
                  <a:pos x="connsiteX1" y="connsiteY1"/>
                </a:cxn>
                <a:cxn ang="0">
                  <a:pos x="connsiteX2" y="connsiteY2"/>
                </a:cxn>
                <a:cxn ang="0">
                  <a:pos x="connsiteX3" y="connsiteY3"/>
                </a:cxn>
              </a:cxnLst>
              <a:rect l="l" t="t" r="r" b="b"/>
              <a:pathLst>
                <a:path w="627320" h="2121195">
                  <a:moveTo>
                    <a:pt x="0" y="2121195"/>
                  </a:moveTo>
                  <a:lnTo>
                    <a:pt x="132906" y="510363"/>
                  </a:lnTo>
                  <a:lnTo>
                    <a:pt x="356190" y="388088"/>
                  </a:lnTo>
                  <a:lnTo>
                    <a:pt x="62732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4" name="Freeform 83"/>
            <p:cNvSpPr/>
            <p:nvPr/>
          </p:nvSpPr>
          <p:spPr>
            <a:xfrm>
              <a:off x="4262217" y="2348068"/>
              <a:ext cx="595424" cy="2922750"/>
            </a:xfrm>
            <a:custGeom>
              <a:avLst/>
              <a:gdLst>
                <a:gd name="connsiteX0" fmla="*/ 0 w 595424"/>
                <a:gd name="connsiteY0" fmla="*/ 2083981 h 2083981"/>
                <a:gd name="connsiteX1" fmla="*/ 111642 w 595424"/>
                <a:gd name="connsiteY1" fmla="*/ 914400 h 2083981"/>
                <a:gd name="connsiteX2" fmla="*/ 388089 w 595424"/>
                <a:gd name="connsiteY2" fmla="*/ 186069 h 2083981"/>
                <a:gd name="connsiteX3" fmla="*/ 595424 w 595424"/>
                <a:gd name="connsiteY3" fmla="*/ 0 h 2083981"/>
              </a:gdLst>
              <a:ahLst/>
              <a:cxnLst>
                <a:cxn ang="0">
                  <a:pos x="connsiteX0" y="connsiteY0"/>
                </a:cxn>
                <a:cxn ang="0">
                  <a:pos x="connsiteX1" y="connsiteY1"/>
                </a:cxn>
                <a:cxn ang="0">
                  <a:pos x="connsiteX2" y="connsiteY2"/>
                </a:cxn>
                <a:cxn ang="0">
                  <a:pos x="connsiteX3" y="connsiteY3"/>
                </a:cxn>
              </a:cxnLst>
              <a:rect l="l" t="t" r="r" b="b"/>
              <a:pathLst>
                <a:path w="595424" h="2083981">
                  <a:moveTo>
                    <a:pt x="0" y="2083981"/>
                  </a:moveTo>
                  <a:lnTo>
                    <a:pt x="111642" y="914400"/>
                  </a:lnTo>
                  <a:lnTo>
                    <a:pt x="388089" y="186069"/>
                  </a:lnTo>
                  <a:lnTo>
                    <a:pt x="595424"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5" name="Freeform 84"/>
            <p:cNvSpPr/>
            <p:nvPr/>
          </p:nvSpPr>
          <p:spPr>
            <a:xfrm>
              <a:off x="4145259" y="3056387"/>
              <a:ext cx="712382" cy="2214431"/>
            </a:xfrm>
            <a:custGeom>
              <a:avLst/>
              <a:gdLst>
                <a:gd name="connsiteX0" fmla="*/ 0 w 712382"/>
                <a:gd name="connsiteY0" fmla="*/ 1578935 h 1578935"/>
                <a:gd name="connsiteX1" fmla="*/ 106326 w 712382"/>
                <a:gd name="connsiteY1" fmla="*/ 606056 h 1578935"/>
                <a:gd name="connsiteX2" fmla="*/ 425303 w 712382"/>
                <a:gd name="connsiteY2" fmla="*/ 180754 h 1578935"/>
                <a:gd name="connsiteX3" fmla="*/ 712382 w 712382"/>
                <a:gd name="connsiteY3" fmla="*/ 0 h 1578935"/>
              </a:gdLst>
              <a:ahLst/>
              <a:cxnLst>
                <a:cxn ang="0">
                  <a:pos x="connsiteX0" y="connsiteY0"/>
                </a:cxn>
                <a:cxn ang="0">
                  <a:pos x="connsiteX1" y="connsiteY1"/>
                </a:cxn>
                <a:cxn ang="0">
                  <a:pos x="connsiteX2" y="connsiteY2"/>
                </a:cxn>
                <a:cxn ang="0">
                  <a:pos x="connsiteX3" y="connsiteY3"/>
                </a:cxn>
              </a:cxnLst>
              <a:rect l="l" t="t" r="r" b="b"/>
              <a:pathLst>
                <a:path w="712382" h="1578935">
                  <a:moveTo>
                    <a:pt x="0" y="1578935"/>
                  </a:moveTo>
                  <a:lnTo>
                    <a:pt x="106326" y="606056"/>
                  </a:lnTo>
                  <a:lnTo>
                    <a:pt x="425303" y="180754"/>
                  </a:lnTo>
                  <a:lnTo>
                    <a:pt x="71238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6" name="Freeform 85"/>
            <p:cNvSpPr/>
            <p:nvPr/>
          </p:nvSpPr>
          <p:spPr>
            <a:xfrm>
              <a:off x="4155892" y="3056387"/>
              <a:ext cx="217967" cy="2221886"/>
            </a:xfrm>
            <a:custGeom>
              <a:avLst/>
              <a:gdLst>
                <a:gd name="connsiteX0" fmla="*/ 0 w 217967"/>
                <a:gd name="connsiteY0" fmla="*/ 1584251 h 1584251"/>
                <a:gd name="connsiteX1" fmla="*/ 132907 w 217967"/>
                <a:gd name="connsiteY1" fmla="*/ 345558 h 1584251"/>
                <a:gd name="connsiteX2" fmla="*/ 217967 w 217967"/>
                <a:gd name="connsiteY2" fmla="*/ 0 h 1584251"/>
              </a:gdLst>
              <a:ahLst/>
              <a:cxnLst>
                <a:cxn ang="0">
                  <a:pos x="connsiteX0" y="connsiteY0"/>
                </a:cxn>
                <a:cxn ang="0">
                  <a:pos x="connsiteX1" y="connsiteY1"/>
                </a:cxn>
                <a:cxn ang="0">
                  <a:pos x="connsiteX2" y="connsiteY2"/>
                </a:cxn>
              </a:cxnLst>
              <a:rect l="l" t="t" r="r" b="b"/>
              <a:pathLst>
                <a:path w="217967" h="1584251">
                  <a:moveTo>
                    <a:pt x="0" y="1584251"/>
                  </a:moveTo>
                  <a:lnTo>
                    <a:pt x="132907" y="345558"/>
                  </a:lnTo>
                  <a:lnTo>
                    <a:pt x="217967"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7" name="Freeform 86"/>
            <p:cNvSpPr/>
            <p:nvPr/>
          </p:nvSpPr>
          <p:spPr>
            <a:xfrm>
              <a:off x="3921975" y="2810339"/>
              <a:ext cx="308345" cy="2453023"/>
            </a:xfrm>
            <a:custGeom>
              <a:avLst/>
              <a:gdLst>
                <a:gd name="connsiteX0" fmla="*/ 0 w 308345"/>
                <a:gd name="connsiteY0" fmla="*/ 1749056 h 1749056"/>
                <a:gd name="connsiteX1" fmla="*/ 116958 w 308345"/>
                <a:gd name="connsiteY1" fmla="*/ 483781 h 1749056"/>
                <a:gd name="connsiteX2" fmla="*/ 308345 w 308345"/>
                <a:gd name="connsiteY2" fmla="*/ 0 h 1749056"/>
              </a:gdLst>
              <a:ahLst/>
              <a:cxnLst>
                <a:cxn ang="0">
                  <a:pos x="connsiteX0" y="connsiteY0"/>
                </a:cxn>
                <a:cxn ang="0">
                  <a:pos x="connsiteX1" y="connsiteY1"/>
                </a:cxn>
                <a:cxn ang="0">
                  <a:pos x="connsiteX2" y="connsiteY2"/>
                </a:cxn>
              </a:cxnLst>
              <a:rect l="l" t="t" r="r" b="b"/>
              <a:pathLst>
                <a:path w="308345" h="1749056">
                  <a:moveTo>
                    <a:pt x="0" y="1749056"/>
                  </a:moveTo>
                  <a:lnTo>
                    <a:pt x="116958" y="483781"/>
                  </a:lnTo>
                  <a:lnTo>
                    <a:pt x="308345" y="0"/>
                  </a:ln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8" name="Freeform 87"/>
            <p:cNvSpPr/>
            <p:nvPr/>
          </p:nvSpPr>
          <p:spPr>
            <a:xfrm>
              <a:off x="5637076" y="3912988"/>
              <a:ext cx="101009" cy="1356992"/>
            </a:xfrm>
            <a:custGeom>
              <a:avLst/>
              <a:gdLst>
                <a:gd name="connsiteX0" fmla="*/ 0 w 101009"/>
                <a:gd name="connsiteY0" fmla="*/ 967563 h 967563"/>
                <a:gd name="connsiteX1" fmla="*/ 101009 w 101009"/>
                <a:gd name="connsiteY1" fmla="*/ 0 h 967563"/>
              </a:gdLst>
              <a:ahLst/>
              <a:cxnLst>
                <a:cxn ang="0">
                  <a:pos x="connsiteX0" y="connsiteY0"/>
                </a:cxn>
                <a:cxn ang="0">
                  <a:pos x="connsiteX1" y="connsiteY1"/>
                </a:cxn>
              </a:cxnLst>
              <a:rect l="l" t="t" r="r" b="b"/>
              <a:pathLst>
                <a:path w="101009" h="967563">
                  <a:moveTo>
                    <a:pt x="0" y="967563"/>
                  </a:moveTo>
                  <a:lnTo>
                    <a:pt x="101009" y="0"/>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89" name="Rectangle 88"/>
          <p:cNvSpPr/>
          <p:nvPr/>
        </p:nvSpPr>
        <p:spPr>
          <a:xfrm>
            <a:off x="4301485" y="4407985"/>
            <a:ext cx="1436914" cy="1003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05" name="Group 104"/>
          <p:cNvGrpSpPr/>
          <p:nvPr/>
        </p:nvGrpSpPr>
        <p:grpSpPr>
          <a:xfrm>
            <a:off x="1563760" y="2603501"/>
            <a:ext cx="2794883"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110" name="Rectangle 77"/>
          <p:cNvSpPr>
            <a:spLocks noChangeArrowheads="1"/>
          </p:cNvSpPr>
          <p:nvPr/>
        </p:nvSpPr>
        <p:spPr bwMode="auto">
          <a:xfrm>
            <a:off x="2220437"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41" name="Rectangle 77"/>
          <p:cNvSpPr>
            <a:spLocks noChangeArrowheads="1"/>
          </p:cNvSpPr>
          <p:nvPr/>
        </p:nvSpPr>
        <p:spPr bwMode="auto">
          <a:xfrm>
            <a:off x="4091998" y="1472773"/>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4355787" y="2026699"/>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0" y="932688"/>
            <a:ext cx="1435608" cy="45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9" name="Rectangle 78"/>
          <p:cNvSpPr>
            <a:spLocks noChangeArrowheads="1"/>
          </p:cNvSpPr>
          <p:nvPr/>
        </p:nvSpPr>
        <p:spPr bwMode="auto">
          <a:xfrm rot="16200000">
            <a:off x="1234631" y="4313581"/>
            <a:ext cx="12407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Plasma HI</a:t>
            </a:r>
            <a:endParaRPr lang="en-US" altLang="en-US">
              <a:solidFill>
                <a:prstClr val="black"/>
              </a:solidFill>
              <a:cs typeface="+mn-cs"/>
            </a:endParaRPr>
          </a:p>
        </p:txBody>
      </p:sp>
      <p:sp>
        <p:nvSpPr>
          <p:cNvPr id="40" name="Rectangle 79"/>
          <p:cNvSpPr>
            <a:spLocks noChangeArrowheads="1"/>
          </p:cNvSpPr>
          <p:nvPr/>
        </p:nvSpPr>
        <p:spPr bwMode="auto">
          <a:xfrm rot="16200000">
            <a:off x="1766020" y="3616669"/>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V</a:t>
            </a:r>
            <a:endParaRPr lang="en-US" altLang="en-US">
              <a:solidFill>
                <a:prstClr val="black"/>
              </a:solidFill>
              <a:cs typeface="+mn-cs"/>
            </a:endParaRPr>
          </a:p>
        </p:txBody>
      </p:sp>
      <p:sp>
        <p:nvSpPr>
          <p:cNvPr id="41" name="Rectangle 80"/>
          <p:cNvSpPr>
            <a:spLocks noChangeArrowheads="1"/>
          </p:cNvSpPr>
          <p:nvPr/>
        </p:nvSpPr>
        <p:spPr bwMode="auto">
          <a:xfrm rot="16200000">
            <a:off x="1504732" y="3181693"/>
            <a:ext cx="702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-1 RN</a:t>
            </a:r>
            <a:endParaRPr lang="en-US" altLang="en-US" dirty="0">
              <a:solidFill>
                <a:prstClr val="black"/>
              </a:solidFill>
              <a:cs typeface="+mn-cs"/>
            </a:endParaRPr>
          </a:p>
        </p:txBody>
      </p:sp>
      <p:sp>
        <p:nvSpPr>
          <p:cNvPr id="42" name="Rectangle 81"/>
          <p:cNvSpPr>
            <a:spLocks noChangeArrowheads="1"/>
          </p:cNvSpPr>
          <p:nvPr/>
        </p:nvSpPr>
        <p:spPr bwMode="auto">
          <a:xfrm rot="16200000">
            <a:off x="1766020" y="2745132"/>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A</a:t>
            </a:r>
            <a:endParaRPr lang="en-US" altLang="en-US">
              <a:solidFill>
                <a:prstClr val="black"/>
              </a:solidFill>
              <a:cs typeface="+mn-cs"/>
            </a:endParaRPr>
          </a:p>
        </p:txBody>
      </p:sp>
      <p:sp>
        <p:nvSpPr>
          <p:cNvPr id="43" name="Rectangle 82"/>
          <p:cNvSpPr>
            <a:spLocks noChangeArrowheads="1"/>
          </p:cNvSpPr>
          <p:nvPr/>
        </p:nvSpPr>
        <p:spPr bwMode="auto">
          <a:xfrm rot="16200000">
            <a:off x="1188953" y="1984719"/>
            <a:ext cx="1330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 (copes/ml)</a:t>
            </a:r>
            <a:endParaRPr lang="en-US" altLang="en-US">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0" name="Text Box 160"/>
          <p:cNvSpPr txBox="1">
            <a:spLocks noChangeArrowheads="1"/>
          </p:cNvSpPr>
          <p:nvPr/>
        </p:nvSpPr>
        <p:spPr bwMode="auto">
          <a:xfrm>
            <a:off x="8282414" y="6586406"/>
            <a:ext cx="238558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1200" dirty="0" err="1">
                <a:solidFill>
                  <a:prstClr val="black"/>
                </a:solidFill>
              </a:rPr>
              <a:t>Rothenberger</a:t>
            </a:r>
            <a:r>
              <a:rPr lang="en-US" sz="1200" dirty="0">
                <a:solidFill>
                  <a:prstClr val="black"/>
                </a:solidFill>
              </a:rPr>
              <a:t>  et al, PNAS 2014</a:t>
            </a:r>
          </a:p>
          <a:p>
            <a:pPr eaLnBrk="1" fontAlgn="auto" hangingPunct="1">
              <a:spcBef>
                <a:spcPts val="0"/>
              </a:spcBef>
              <a:spcAft>
                <a:spcPts val="0"/>
              </a:spcAft>
            </a:pPr>
            <a:endParaRPr lang="en-US" sz="1200" dirty="0">
              <a:solidFill>
                <a:prstClr val="black"/>
              </a:solidFill>
            </a:endParaRPr>
          </a:p>
          <a:p>
            <a:pPr eaLnBrk="1" fontAlgn="auto" hangingPunct="1">
              <a:spcBef>
                <a:spcPts val="0"/>
              </a:spcBef>
              <a:spcAft>
                <a:spcPts val="0"/>
              </a:spcAft>
            </a:pPr>
            <a:endParaRPr lang="en-US" sz="1400" dirty="0">
              <a:solidFill>
                <a:prstClr val="black"/>
              </a:solidFill>
            </a:endParaRPr>
          </a:p>
        </p:txBody>
      </p:sp>
      <p:cxnSp>
        <p:nvCxnSpPr>
          <p:cNvPr id="51" name="Straight Connector 50"/>
          <p:cNvCxnSpPr/>
          <p:nvPr/>
        </p:nvCxnSpPr>
        <p:spPr>
          <a:xfrm>
            <a:off x="2892022" y="4391025"/>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3553546" y="5430947"/>
            <a:ext cx="6539489" cy="85725"/>
            <a:chOff x="1795463" y="5430945"/>
            <a:chExt cx="6539489" cy="85725"/>
          </a:xfrm>
        </p:grpSpPr>
        <p:grpSp>
          <p:nvGrpSpPr>
            <p:cNvPr id="97" name="Group 96"/>
            <p:cNvGrpSpPr/>
            <p:nvPr/>
          </p:nvGrpSpPr>
          <p:grpSpPr>
            <a:xfrm>
              <a:off x="1795463" y="5430945"/>
              <a:ext cx="5724525" cy="85725"/>
              <a:chOff x="1795463" y="5430945"/>
              <a:chExt cx="5724525" cy="85725"/>
            </a:xfrm>
          </p:grpSpPr>
          <p:sp>
            <p:nvSpPr>
              <p:cNvPr id="99"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00"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04"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1"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2"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3"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4"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15"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98"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16" name="Rectangle 77"/>
          <p:cNvSpPr>
            <a:spLocks noChangeArrowheads="1"/>
          </p:cNvSpPr>
          <p:nvPr/>
        </p:nvSpPr>
        <p:spPr bwMode="auto">
          <a:xfrm>
            <a:off x="4377309" y="5894879"/>
            <a:ext cx="46461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after interruption of ART (months)</a:t>
            </a:r>
            <a:endParaRPr lang="en-US" altLang="en-US" dirty="0">
              <a:solidFill>
                <a:prstClr val="black"/>
              </a:solidFill>
              <a:cs typeface="+mn-cs"/>
            </a:endParaRPr>
          </a:p>
        </p:txBody>
      </p:sp>
      <p:sp>
        <p:nvSpPr>
          <p:cNvPr id="117" name="TextBox 116"/>
          <p:cNvSpPr txBox="1"/>
          <p:nvPr/>
        </p:nvSpPr>
        <p:spPr>
          <a:xfrm>
            <a:off x="4225657"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0</a:t>
            </a:r>
          </a:p>
        </p:txBody>
      </p:sp>
      <p:sp>
        <p:nvSpPr>
          <p:cNvPr id="118" name="TextBox 117"/>
          <p:cNvSpPr txBox="1"/>
          <p:nvPr/>
        </p:nvSpPr>
        <p:spPr>
          <a:xfrm>
            <a:off x="5861235"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2</a:t>
            </a:r>
          </a:p>
        </p:txBody>
      </p:sp>
      <p:sp>
        <p:nvSpPr>
          <p:cNvPr id="119" name="TextBox 118"/>
          <p:cNvSpPr txBox="1"/>
          <p:nvPr/>
        </p:nvSpPr>
        <p:spPr>
          <a:xfrm>
            <a:off x="5043446"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121" name="TextBox 120"/>
          <p:cNvSpPr txBox="1"/>
          <p:nvPr/>
        </p:nvSpPr>
        <p:spPr>
          <a:xfrm>
            <a:off x="7496813"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4</a:t>
            </a:r>
          </a:p>
        </p:txBody>
      </p:sp>
      <p:sp>
        <p:nvSpPr>
          <p:cNvPr id="122" name="TextBox 121"/>
          <p:cNvSpPr txBox="1"/>
          <p:nvPr/>
        </p:nvSpPr>
        <p:spPr>
          <a:xfrm>
            <a:off x="6679024"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3</a:t>
            </a:r>
          </a:p>
        </p:txBody>
      </p:sp>
      <p:sp>
        <p:nvSpPr>
          <p:cNvPr id="123" name="TextBox 122"/>
          <p:cNvSpPr txBox="1"/>
          <p:nvPr/>
        </p:nvSpPr>
        <p:spPr>
          <a:xfrm>
            <a:off x="8314602"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5</a:t>
            </a:r>
          </a:p>
        </p:txBody>
      </p:sp>
      <p:sp>
        <p:nvSpPr>
          <p:cNvPr id="124" name="TextBox 123"/>
          <p:cNvSpPr txBox="1"/>
          <p:nvPr/>
        </p:nvSpPr>
        <p:spPr>
          <a:xfrm>
            <a:off x="9132391"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6</a:t>
            </a:r>
          </a:p>
        </p:txBody>
      </p:sp>
      <p:sp>
        <p:nvSpPr>
          <p:cNvPr id="126" name="TextBox 125"/>
          <p:cNvSpPr txBox="1"/>
          <p:nvPr/>
        </p:nvSpPr>
        <p:spPr>
          <a:xfrm>
            <a:off x="9956511" y="549224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127" name="TextBox 126"/>
          <p:cNvSpPr txBox="1"/>
          <p:nvPr/>
        </p:nvSpPr>
        <p:spPr>
          <a:xfrm>
            <a:off x="9964060"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7</a:t>
            </a:r>
          </a:p>
        </p:txBody>
      </p:sp>
      <p:sp>
        <p:nvSpPr>
          <p:cNvPr id="128" name="TextBox 127"/>
          <p:cNvSpPr txBox="1"/>
          <p:nvPr/>
        </p:nvSpPr>
        <p:spPr>
          <a:xfrm>
            <a:off x="3324515" y="5476059"/>
            <a:ext cx="389850"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75" name="Text Box 2"/>
          <p:cNvSpPr txBox="1">
            <a:spLocks noChangeArrowheads="1"/>
          </p:cNvSpPr>
          <p:nvPr/>
        </p:nvSpPr>
        <p:spPr bwMode="auto">
          <a:xfrm>
            <a:off x="1146546" y="26991"/>
            <a:ext cx="9898911" cy="646331"/>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3600" b="1" dirty="0">
                <a:solidFill>
                  <a:prstClr val="black"/>
                </a:solidFill>
                <a:latin typeface="Arial" panose="020B0604020202020204" pitchFamily="34" charset="0"/>
                <a:cs typeface="Arial" panose="020B0604020202020204" pitchFamily="34" charset="0"/>
              </a:rPr>
              <a:t>Reservoir reduction and time to rebound</a:t>
            </a:r>
          </a:p>
        </p:txBody>
      </p:sp>
    </p:spTree>
    <p:extLst>
      <p:ext uri="{BB962C8B-B14F-4D97-AF65-F5344CB8AC3E}">
        <p14:creationId xmlns:p14="http://schemas.microsoft.com/office/powerpoint/2010/main" val="93929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1563760" y="2603501"/>
            <a:ext cx="2794883"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110" name="Rectangle 77"/>
          <p:cNvSpPr>
            <a:spLocks noChangeArrowheads="1"/>
          </p:cNvSpPr>
          <p:nvPr/>
        </p:nvSpPr>
        <p:spPr bwMode="auto">
          <a:xfrm>
            <a:off x="2220437"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41" name="Rectangle 77"/>
          <p:cNvSpPr>
            <a:spLocks noChangeArrowheads="1"/>
          </p:cNvSpPr>
          <p:nvPr/>
        </p:nvSpPr>
        <p:spPr bwMode="auto">
          <a:xfrm>
            <a:off x="4091998" y="1472773"/>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4355787" y="2026699"/>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0" y="932688"/>
            <a:ext cx="1435608" cy="45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9" name="Rectangle 78"/>
          <p:cNvSpPr>
            <a:spLocks noChangeArrowheads="1"/>
          </p:cNvSpPr>
          <p:nvPr/>
        </p:nvSpPr>
        <p:spPr bwMode="auto">
          <a:xfrm rot="16200000">
            <a:off x="1234631" y="4313581"/>
            <a:ext cx="12407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Plasma HI</a:t>
            </a:r>
            <a:endParaRPr lang="en-US" altLang="en-US">
              <a:solidFill>
                <a:prstClr val="black"/>
              </a:solidFill>
              <a:cs typeface="+mn-cs"/>
            </a:endParaRPr>
          </a:p>
        </p:txBody>
      </p:sp>
      <p:sp>
        <p:nvSpPr>
          <p:cNvPr id="40" name="Rectangle 79"/>
          <p:cNvSpPr>
            <a:spLocks noChangeArrowheads="1"/>
          </p:cNvSpPr>
          <p:nvPr/>
        </p:nvSpPr>
        <p:spPr bwMode="auto">
          <a:xfrm rot="16200000">
            <a:off x="1766020" y="3616669"/>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V</a:t>
            </a:r>
            <a:endParaRPr lang="en-US" altLang="en-US">
              <a:solidFill>
                <a:prstClr val="black"/>
              </a:solidFill>
              <a:cs typeface="+mn-cs"/>
            </a:endParaRPr>
          </a:p>
        </p:txBody>
      </p:sp>
      <p:sp>
        <p:nvSpPr>
          <p:cNvPr id="41" name="Rectangle 80"/>
          <p:cNvSpPr>
            <a:spLocks noChangeArrowheads="1"/>
          </p:cNvSpPr>
          <p:nvPr/>
        </p:nvSpPr>
        <p:spPr bwMode="auto">
          <a:xfrm rot="16200000">
            <a:off x="1504732" y="3181693"/>
            <a:ext cx="702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-1 RN</a:t>
            </a:r>
            <a:endParaRPr lang="en-US" altLang="en-US" dirty="0">
              <a:solidFill>
                <a:prstClr val="black"/>
              </a:solidFill>
              <a:cs typeface="+mn-cs"/>
            </a:endParaRPr>
          </a:p>
        </p:txBody>
      </p:sp>
      <p:sp>
        <p:nvSpPr>
          <p:cNvPr id="42" name="Rectangle 81"/>
          <p:cNvSpPr>
            <a:spLocks noChangeArrowheads="1"/>
          </p:cNvSpPr>
          <p:nvPr/>
        </p:nvSpPr>
        <p:spPr bwMode="auto">
          <a:xfrm rot="16200000">
            <a:off x="1766020" y="2745132"/>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A</a:t>
            </a:r>
            <a:endParaRPr lang="en-US" altLang="en-US">
              <a:solidFill>
                <a:prstClr val="black"/>
              </a:solidFill>
              <a:cs typeface="+mn-cs"/>
            </a:endParaRPr>
          </a:p>
        </p:txBody>
      </p:sp>
      <p:sp>
        <p:nvSpPr>
          <p:cNvPr id="43" name="Rectangle 82"/>
          <p:cNvSpPr>
            <a:spLocks noChangeArrowheads="1"/>
          </p:cNvSpPr>
          <p:nvPr/>
        </p:nvSpPr>
        <p:spPr bwMode="auto">
          <a:xfrm rot="16200000">
            <a:off x="1188953" y="1984719"/>
            <a:ext cx="1330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 (copes/ml)</a:t>
            </a:r>
            <a:endParaRPr lang="en-US" altLang="en-US">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nvGrpSpPr>
          <p:cNvPr id="173" name="Group 172"/>
          <p:cNvGrpSpPr/>
          <p:nvPr/>
        </p:nvGrpSpPr>
        <p:grpSpPr>
          <a:xfrm>
            <a:off x="4379154" y="2865445"/>
            <a:ext cx="168130" cy="2516453"/>
            <a:chOff x="2096490" y="2954077"/>
            <a:chExt cx="2470012" cy="2346253"/>
          </a:xfrm>
        </p:grpSpPr>
        <p:sp>
          <p:nvSpPr>
            <p:cNvPr id="196" name="Rectangle 195"/>
            <p:cNvSpPr/>
            <p:nvPr/>
          </p:nvSpPr>
          <p:spPr bwMode="auto">
            <a:xfrm rot="2353109">
              <a:off x="2589592" y="4288998"/>
              <a:ext cx="190606" cy="3881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itchFamily="34" charset="0"/>
                <a:cs typeface="+mn-cs"/>
              </a:endParaRPr>
            </a:p>
          </p:txBody>
        </p:sp>
        <p:sp>
          <p:nvSpPr>
            <p:cNvPr id="197" name="Freeform 196"/>
            <p:cNvSpPr/>
            <p:nvPr/>
          </p:nvSpPr>
          <p:spPr>
            <a:xfrm>
              <a:off x="3462772" y="3530009"/>
              <a:ext cx="627321" cy="1770321"/>
            </a:xfrm>
            <a:custGeom>
              <a:avLst/>
              <a:gdLst>
                <a:gd name="connsiteX0" fmla="*/ 58479 w 627321"/>
                <a:gd name="connsiteY0" fmla="*/ 1770321 h 1770321"/>
                <a:gd name="connsiteX1" fmla="*/ 0 w 627321"/>
                <a:gd name="connsiteY1" fmla="*/ 1765005 h 1770321"/>
                <a:gd name="connsiteX2" fmla="*/ 111642 w 627321"/>
                <a:gd name="connsiteY2" fmla="*/ 446568 h 1770321"/>
                <a:gd name="connsiteX3" fmla="*/ 627321 w 627321"/>
                <a:gd name="connsiteY3" fmla="*/ 0 h 1770321"/>
              </a:gdLst>
              <a:ahLst/>
              <a:cxnLst>
                <a:cxn ang="0">
                  <a:pos x="connsiteX0" y="connsiteY0"/>
                </a:cxn>
                <a:cxn ang="0">
                  <a:pos x="connsiteX1" y="connsiteY1"/>
                </a:cxn>
                <a:cxn ang="0">
                  <a:pos x="connsiteX2" y="connsiteY2"/>
                </a:cxn>
                <a:cxn ang="0">
                  <a:pos x="connsiteX3" y="connsiteY3"/>
                </a:cxn>
              </a:cxnLst>
              <a:rect l="l" t="t" r="r" b="b"/>
              <a:pathLst>
                <a:path w="627321" h="1770321">
                  <a:moveTo>
                    <a:pt x="58479" y="1770321"/>
                  </a:moveTo>
                  <a:lnTo>
                    <a:pt x="0" y="1765005"/>
                  </a:lnTo>
                  <a:lnTo>
                    <a:pt x="111642" y="446568"/>
                  </a:lnTo>
                  <a:lnTo>
                    <a:pt x="62732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8" name="Freeform 197"/>
            <p:cNvSpPr/>
            <p:nvPr/>
          </p:nvSpPr>
          <p:spPr>
            <a:xfrm>
              <a:off x="3186328" y="3530009"/>
              <a:ext cx="701748" cy="1765005"/>
            </a:xfrm>
            <a:custGeom>
              <a:avLst/>
              <a:gdLst>
                <a:gd name="connsiteX0" fmla="*/ 0 w 701748"/>
                <a:gd name="connsiteY0" fmla="*/ 1765005 h 1765005"/>
                <a:gd name="connsiteX1" fmla="*/ 101009 w 701748"/>
                <a:gd name="connsiteY1" fmla="*/ 627321 h 1765005"/>
                <a:gd name="connsiteX2" fmla="*/ 494413 w 701748"/>
                <a:gd name="connsiteY2" fmla="*/ 143540 h 1765005"/>
                <a:gd name="connsiteX3" fmla="*/ 701748 w 701748"/>
                <a:gd name="connsiteY3" fmla="*/ 0 h 1765005"/>
              </a:gdLst>
              <a:ahLst/>
              <a:cxnLst>
                <a:cxn ang="0">
                  <a:pos x="connsiteX0" y="connsiteY0"/>
                </a:cxn>
                <a:cxn ang="0">
                  <a:pos x="connsiteX1" y="connsiteY1"/>
                </a:cxn>
                <a:cxn ang="0">
                  <a:pos x="connsiteX2" y="connsiteY2"/>
                </a:cxn>
                <a:cxn ang="0">
                  <a:pos x="connsiteX3" y="connsiteY3"/>
                </a:cxn>
              </a:cxnLst>
              <a:rect l="l" t="t" r="r" b="b"/>
              <a:pathLst>
                <a:path w="701748" h="1765005">
                  <a:moveTo>
                    <a:pt x="0" y="1765005"/>
                  </a:moveTo>
                  <a:lnTo>
                    <a:pt x="101009" y="627321"/>
                  </a:lnTo>
                  <a:lnTo>
                    <a:pt x="494413" y="143540"/>
                  </a:lnTo>
                  <a:lnTo>
                    <a:pt x="701748"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9" name="Freeform 198"/>
            <p:cNvSpPr/>
            <p:nvPr/>
          </p:nvSpPr>
          <p:spPr>
            <a:xfrm>
              <a:off x="2096490" y="3710763"/>
              <a:ext cx="584791" cy="1573618"/>
            </a:xfrm>
            <a:custGeom>
              <a:avLst/>
              <a:gdLst>
                <a:gd name="connsiteX0" fmla="*/ 0 w 584791"/>
                <a:gd name="connsiteY0" fmla="*/ 1573618 h 1573618"/>
                <a:gd name="connsiteX1" fmla="*/ 106326 w 584791"/>
                <a:gd name="connsiteY1" fmla="*/ 457200 h 1573618"/>
                <a:gd name="connsiteX2" fmla="*/ 584791 w 584791"/>
                <a:gd name="connsiteY2" fmla="*/ 0 h 1573618"/>
              </a:gdLst>
              <a:ahLst/>
              <a:cxnLst>
                <a:cxn ang="0">
                  <a:pos x="connsiteX0" y="connsiteY0"/>
                </a:cxn>
                <a:cxn ang="0">
                  <a:pos x="connsiteX1" y="connsiteY1"/>
                </a:cxn>
                <a:cxn ang="0">
                  <a:pos x="connsiteX2" y="connsiteY2"/>
                </a:cxn>
              </a:cxnLst>
              <a:rect l="l" t="t" r="r" b="b"/>
              <a:pathLst>
                <a:path w="584791" h="1573618">
                  <a:moveTo>
                    <a:pt x="0" y="1573618"/>
                  </a:moveTo>
                  <a:lnTo>
                    <a:pt x="106326" y="457200"/>
                  </a:lnTo>
                  <a:lnTo>
                    <a:pt x="584791" y="0"/>
                  </a:ln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0" name="Freeform 199"/>
            <p:cNvSpPr/>
            <p:nvPr/>
          </p:nvSpPr>
          <p:spPr>
            <a:xfrm>
              <a:off x="2495211" y="3923414"/>
              <a:ext cx="95693" cy="1366284"/>
            </a:xfrm>
            <a:custGeom>
              <a:avLst/>
              <a:gdLst>
                <a:gd name="connsiteX0" fmla="*/ 0 w 95693"/>
                <a:gd name="connsiteY0" fmla="*/ 1366284 h 1366284"/>
                <a:gd name="connsiteX1" fmla="*/ 95693 w 95693"/>
                <a:gd name="connsiteY1" fmla="*/ 0 h 1366284"/>
              </a:gdLst>
              <a:ahLst/>
              <a:cxnLst>
                <a:cxn ang="0">
                  <a:pos x="connsiteX0" y="connsiteY0"/>
                </a:cxn>
                <a:cxn ang="0">
                  <a:pos x="connsiteX1" y="connsiteY1"/>
                </a:cxn>
              </a:cxnLst>
              <a:rect l="l" t="t" r="r" b="b"/>
              <a:pathLst>
                <a:path w="95693" h="1366284">
                  <a:moveTo>
                    <a:pt x="0" y="1366284"/>
                  </a:moveTo>
                  <a:lnTo>
                    <a:pt x="95693" y="0"/>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1" name="Freeform 200"/>
            <p:cNvSpPr/>
            <p:nvPr/>
          </p:nvSpPr>
          <p:spPr>
            <a:xfrm>
              <a:off x="2675965" y="2954077"/>
              <a:ext cx="616688" cy="2333847"/>
            </a:xfrm>
            <a:custGeom>
              <a:avLst/>
              <a:gdLst>
                <a:gd name="connsiteX0" fmla="*/ 0 w 616688"/>
                <a:gd name="connsiteY0" fmla="*/ 2333847 h 2333847"/>
                <a:gd name="connsiteX1" fmla="*/ 111642 w 616688"/>
                <a:gd name="connsiteY1" fmla="*/ 1190847 h 2333847"/>
                <a:gd name="connsiteX2" fmla="*/ 430618 w 616688"/>
                <a:gd name="connsiteY2" fmla="*/ 419986 h 2333847"/>
                <a:gd name="connsiteX3" fmla="*/ 616688 w 616688"/>
                <a:gd name="connsiteY3" fmla="*/ 0 h 2333847"/>
              </a:gdLst>
              <a:ahLst/>
              <a:cxnLst>
                <a:cxn ang="0">
                  <a:pos x="connsiteX0" y="connsiteY0"/>
                </a:cxn>
                <a:cxn ang="0">
                  <a:pos x="connsiteX1" y="connsiteY1"/>
                </a:cxn>
                <a:cxn ang="0">
                  <a:pos x="connsiteX2" y="connsiteY2"/>
                </a:cxn>
                <a:cxn ang="0">
                  <a:pos x="connsiteX3" y="connsiteY3"/>
                </a:cxn>
              </a:cxnLst>
              <a:rect l="l" t="t" r="r" b="b"/>
              <a:pathLst>
                <a:path w="616688" h="2333847">
                  <a:moveTo>
                    <a:pt x="0" y="2333847"/>
                  </a:moveTo>
                  <a:lnTo>
                    <a:pt x="111642" y="1190847"/>
                  </a:lnTo>
                  <a:lnTo>
                    <a:pt x="430618" y="419986"/>
                  </a:lnTo>
                  <a:lnTo>
                    <a:pt x="616688" y="0"/>
                  </a:lnTo>
                </a:path>
              </a:pathLst>
            </a:cu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2" name="Freeform 201"/>
            <p:cNvSpPr/>
            <p:nvPr/>
          </p:nvSpPr>
          <p:spPr>
            <a:xfrm>
              <a:off x="2792757" y="3822178"/>
              <a:ext cx="388088" cy="1461976"/>
            </a:xfrm>
            <a:custGeom>
              <a:avLst/>
              <a:gdLst>
                <a:gd name="connsiteX0" fmla="*/ 0 w 388088"/>
                <a:gd name="connsiteY0" fmla="*/ 1461976 h 1461976"/>
                <a:gd name="connsiteX1" fmla="*/ 95693 w 388088"/>
                <a:gd name="connsiteY1" fmla="*/ 239232 h 1461976"/>
                <a:gd name="connsiteX2" fmla="*/ 318977 w 388088"/>
                <a:gd name="connsiteY2" fmla="*/ 42530 h 1461976"/>
                <a:gd name="connsiteX3" fmla="*/ 388088 w 388088"/>
                <a:gd name="connsiteY3" fmla="*/ 0 h 1461976"/>
              </a:gdLst>
              <a:ahLst/>
              <a:cxnLst>
                <a:cxn ang="0">
                  <a:pos x="connsiteX0" y="connsiteY0"/>
                </a:cxn>
                <a:cxn ang="0">
                  <a:pos x="connsiteX1" y="connsiteY1"/>
                </a:cxn>
                <a:cxn ang="0">
                  <a:pos x="connsiteX2" y="connsiteY2"/>
                </a:cxn>
                <a:cxn ang="0">
                  <a:pos x="connsiteX3" y="connsiteY3"/>
                </a:cxn>
              </a:cxnLst>
              <a:rect l="l" t="t" r="r" b="b"/>
              <a:pathLst>
                <a:path w="388088" h="1461976">
                  <a:moveTo>
                    <a:pt x="0" y="1461976"/>
                  </a:moveTo>
                  <a:lnTo>
                    <a:pt x="95693" y="239232"/>
                  </a:lnTo>
                  <a:lnTo>
                    <a:pt x="318977" y="42530"/>
                  </a:lnTo>
                  <a:lnTo>
                    <a:pt x="388088"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3" name="Freeform 202"/>
            <p:cNvSpPr/>
            <p:nvPr/>
          </p:nvSpPr>
          <p:spPr>
            <a:xfrm>
              <a:off x="2957728" y="3179135"/>
              <a:ext cx="627320" cy="2121195"/>
            </a:xfrm>
            <a:custGeom>
              <a:avLst/>
              <a:gdLst>
                <a:gd name="connsiteX0" fmla="*/ 0 w 627320"/>
                <a:gd name="connsiteY0" fmla="*/ 2121195 h 2121195"/>
                <a:gd name="connsiteX1" fmla="*/ 132906 w 627320"/>
                <a:gd name="connsiteY1" fmla="*/ 510363 h 2121195"/>
                <a:gd name="connsiteX2" fmla="*/ 356190 w 627320"/>
                <a:gd name="connsiteY2" fmla="*/ 388088 h 2121195"/>
                <a:gd name="connsiteX3" fmla="*/ 627320 w 627320"/>
                <a:gd name="connsiteY3" fmla="*/ 0 h 2121195"/>
              </a:gdLst>
              <a:ahLst/>
              <a:cxnLst>
                <a:cxn ang="0">
                  <a:pos x="connsiteX0" y="connsiteY0"/>
                </a:cxn>
                <a:cxn ang="0">
                  <a:pos x="connsiteX1" y="connsiteY1"/>
                </a:cxn>
                <a:cxn ang="0">
                  <a:pos x="connsiteX2" y="connsiteY2"/>
                </a:cxn>
                <a:cxn ang="0">
                  <a:pos x="connsiteX3" y="connsiteY3"/>
                </a:cxn>
              </a:cxnLst>
              <a:rect l="l" t="t" r="r" b="b"/>
              <a:pathLst>
                <a:path w="627320" h="2121195">
                  <a:moveTo>
                    <a:pt x="0" y="2121195"/>
                  </a:moveTo>
                  <a:lnTo>
                    <a:pt x="132906" y="510363"/>
                  </a:lnTo>
                  <a:lnTo>
                    <a:pt x="356190" y="388088"/>
                  </a:lnTo>
                  <a:lnTo>
                    <a:pt x="62732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4" name="Freeform 203"/>
            <p:cNvSpPr/>
            <p:nvPr/>
          </p:nvSpPr>
          <p:spPr>
            <a:xfrm>
              <a:off x="3090634" y="3211033"/>
              <a:ext cx="595424" cy="2083981"/>
            </a:xfrm>
            <a:custGeom>
              <a:avLst/>
              <a:gdLst>
                <a:gd name="connsiteX0" fmla="*/ 0 w 595424"/>
                <a:gd name="connsiteY0" fmla="*/ 2083981 h 2083981"/>
                <a:gd name="connsiteX1" fmla="*/ 111642 w 595424"/>
                <a:gd name="connsiteY1" fmla="*/ 914400 h 2083981"/>
                <a:gd name="connsiteX2" fmla="*/ 388089 w 595424"/>
                <a:gd name="connsiteY2" fmla="*/ 186069 h 2083981"/>
                <a:gd name="connsiteX3" fmla="*/ 595424 w 595424"/>
                <a:gd name="connsiteY3" fmla="*/ 0 h 2083981"/>
              </a:gdLst>
              <a:ahLst/>
              <a:cxnLst>
                <a:cxn ang="0">
                  <a:pos x="connsiteX0" y="connsiteY0"/>
                </a:cxn>
                <a:cxn ang="0">
                  <a:pos x="connsiteX1" y="connsiteY1"/>
                </a:cxn>
                <a:cxn ang="0">
                  <a:pos x="connsiteX2" y="connsiteY2"/>
                </a:cxn>
                <a:cxn ang="0">
                  <a:pos x="connsiteX3" y="connsiteY3"/>
                </a:cxn>
              </a:cxnLst>
              <a:rect l="l" t="t" r="r" b="b"/>
              <a:pathLst>
                <a:path w="595424" h="2083981">
                  <a:moveTo>
                    <a:pt x="0" y="2083981"/>
                  </a:moveTo>
                  <a:lnTo>
                    <a:pt x="111642" y="914400"/>
                  </a:lnTo>
                  <a:lnTo>
                    <a:pt x="388089" y="186069"/>
                  </a:lnTo>
                  <a:lnTo>
                    <a:pt x="595424"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5" name="Freeform 204"/>
            <p:cNvSpPr/>
            <p:nvPr/>
          </p:nvSpPr>
          <p:spPr>
            <a:xfrm>
              <a:off x="2973676" y="3716079"/>
              <a:ext cx="712382" cy="1578935"/>
            </a:xfrm>
            <a:custGeom>
              <a:avLst/>
              <a:gdLst>
                <a:gd name="connsiteX0" fmla="*/ 0 w 712382"/>
                <a:gd name="connsiteY0" fmla="*/ 1578935 h 1578935"/>
                <a:gd name="connsiteX1" fmla="*/ 106326 w 712382"/>
                <a:gd name="connsiteY1" fmla="*/ 606056 h 1578935"/>
                <a:gd name="connsiteX2" fmla="*/ 425303 w 712382"/>
                <a:gd name="connsiteY2" fmla="*/ 180754 h 1578935"/>
                <a:gd name="connsiteX3" fmla="*/ 712382 w 712382"/>
                <a:gd name="connsiteY3" fmla="*/ 0 h 1578935"/>
              </a:gdLst>
              <a:ahLst/>
              <a:cxnLst>
                <a:cxn ang="0">
                  <a:pos x="connsiteX0" y="connsiteY0"/>
                </a:cxn>
                <a:cxn ang="0">
                  <a:pos x="connsiteX1" y="connsiteY1"/>
                </a:cxn>
                <a:cxn ang="0">
                  <a:pos x="connsiteX2" y="connsiteY2"/>
                </a:cxn>
                <a:cxn ang="0">
                  <a:pos x="connsiteX3" y="connsiteY3"/>
                </a:cxn>
              </a:cxnLst>
              <a:rect l="l" t="t" r="r" b="b"/>
              <a:pathLst>
                <a:path w="712382" h="1578935">
                  <a:moveTo>
                    <a:pt x="0" y="1578935"/>
                  </a:moveTo>
                  <a:lnTo>
                    <a:pt x="106326" y="606056"/>
                  </a:lnTo>
                  <a:lnTo>
                    <a:pt x="425303" y="180754"/>
                  </a:lnTo>
                  <a:lnTo>
                    <a:pt x="71238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6" name="Freeform 205"/>
            <p:cNvSpPr/>
            <p:nvPr/>
          </p:nvSpPr>
          <p:spPr>
            <a:xfrm>
              <a:off x="2984309" y="3716079"/>
              <a:ext cx="217967" cy="1584251"/>
            </a:xfrm>
            <a:custGeom>
              <a:avLst/>
              <a:gdLst>
                <a:gd name="connsiteX0" fmla="*/ 0 w 217967"/>
                <a:gd name="connsiteY0" fmla="*/ 1584251 h 1584251"/>
                <a:gd name="connsiteX1" fmla="*/ 132907 w 217967"/>
                <a:gd name="connsiteY1" fmla="*/ 345558 h 1584251"/>
                <a:gd name="connsiteX2" fmla="*/ 217967 w 217967"/>
                <a:gd name="connsiteY2" fmla="*/ 0 h 1584251"/>
              </a:gdLst>
              <a:ahLst/>
              <a:cxnLst>
                <a:cxn ang="0">
                  <a:pos x="connsiteX0" y="connsiteY0"/>
                </a:cxn>
                <a:cxn ang="0">
                  <a:pos x="connsiteX1" y="connsiteY1"/>
                </a:cxn>
                <a:cxn ang="0">
                  <a:pos x="connsiteX2" y="connsiteY2"/>
                </a:cxn>
              </a:cxnLst>
              <a:rect l="l" t="t" r="r" b="b"/>
              <a:pathLst>
                <a:path w="217967" h="1584251">
                  <a:moveTo>
                    <a:pt x="0" y="1584251"/>
                  </a:moveTo>
                  <a:lnTo>
                    <a:pt x="132907" y="345558"/>
                  </a:lnTo>
                  <a:lnTo>
                    <a:pt x="217967"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7" name="Freeform 206"/>
            <p:cNvSpPr/>
            <p:nvPr/>
          </p:nvSpPr>
          <p:spPr>
            <a:xfrm>
              <a:off x="2750392" y="3540642"/>
              <a:ext cx="308345" cy="1749056"/>
            </a:xfrm>
            <a:custGeom>
              <a:avLst/>
              <a:gdLst>
                <a:gd name="connsiteX0" fmla="*/ 0 w 308345"/>
                <a:gd name="connsiteY0" fmla="*/ 1749056 h 1749056"/>
                <a:gd name="connsiteX1" fmla="*/ 116958 w 308345"/>
                <a:gd name="connsiteY1" fmla="*/ 483781 h 1749056"/>
                <a:gd name="connsiteX2" fmla="*/ 308345 w 308345"/>
                <a:gd name="connsiteY2" fmla="*/ 0 h 1749056"/>
              </a:gdLst>
              <a:ahLst/>
              <a:cxnLst>
                <a:cxn ang="0">
                  <a:pos x="connsiteX0" y="connsiteY0"/>
                </a:cxn>
                <a:cxn ang="0">
                  <a:pos x="connsiteX1" y="connsiteY1"/>
                </a:cxn>
                <a:cxn ang="0">
                  <a:pos x="connsiteX2" y="connsiteY2"/>
                </a:cxn>
              </a:cxnLst>
              <a:rect l="l" t="t" r="r" b="b"/>
              <a:pathLst>
                <a:path w="308345" h="1749056">
                  <a:moveTo>
                    <a:pt x="0" y="1749056"/>
                  </a:moveTo>
                  <a:lnTo>
                    <a:pt x="116958" y="483781"/>
                  </a:lnTo>
                  <a:lnTo>
                    <a:pt x="308345" y="0"/>
                  </a:ln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8" name="Freeform 207"/>
            <p:cNvSpPr/>
            <p:nvPr/>
          </p:nvSpPr>
          <p:spPr>
            <a:xfrm>
              <a:off x="4465493" y="4322326"/>
              <a:ext cx="101009" cy="967563"/>
            </a:xfrm>
            <a:custGeom>
              <a:avLst/>
              <a:gdLst>
                <a:gd name="connsiteX0" fmla="*/ 0 w 101009"/>
                <a:gd name="connsiteY0" fmla="*/ 967563 h 967563"/>
                <a:gd name="connsiteX1" fmla="*/ 101009 w 101009"/>
                <a:gd name="connsiteY1" fmla="*/ 0 h 967563"/>
              </a:gdLst>
              <a:ahLst/>
              <a:cxnLst>
                <a:cxn ang="0">
                  <a:pos x="connsiteX0" y="connsiteY0"/>
                </a:cxn>
                <a:cxn ang="0">
                  <a:pos x="connsiteX1" y="connsiteY1"/>
                </a:cxn>
              </a:cxnLst>
              <a:rect l="l" t="t" r="r" b="b"/>
              <a:pathLst>
                <a:path w="101009" h="967563">
                  <a:moveTo>
                    <a:pt x="0" y="967563"/>
                  </a:moveTo>
                  <a:lnTo>
                    <a:pt x="101009" y="0"/>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cxnSp>
        <p:nvCxnSpPr>
          <p:cNvPr id="180" name="Straight Connector 179"/>
          <p:cNvCxnSpPr/>
          <p:nvPr/>
        </p:nvCxnSpPr>
        <p:spPr>
          <a:xfrm flipV="1">
            <a:off x="10027330" y="2916875"/>
            <a:ext cx="462116" cy="1684292"/>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81" name="Freeform 180"/>
          <p:cNvSpPr/>
          <p:nvPr/>
        </p:nvSpPr>
        <p:spPr>
          <a:xfrm>
            <a:off x="4868914" y="1558836"/>
            <a:ext cx="433136" cy="3032675"/>
          </a:xfrm>
          <a:custGeom>
            <a:avLst/>
            <a:gdLst>
              <a:gd name="connsiteX0" fmla="*/ 0 w 433136"/>
              <a:gd name="connsiteY0" fmla="*/ 3965608 h 3965608"/>
              <a:gd name="connsiteX1" fmla="*/ 173254 w 433136"/>
              <a:gd name="connsiteY1" fmla="*/ 2733574 h 3965608"/>
              <a:gd name="connsiteX2" fmla="*/ 231006 w 433136"/>
              <a:gd name="connsiteY2" fmla="*/ 1020278 h 3965608"/>
              <a:gd name="connsiteX3" fmla="*/ 433136 w 433136"/>
              <a:gd name="connsiteY3" fmla="*/ 0 h 3965608"/>
            </a:gdLst>
            <a:ahLst/>
            <a:cxnLst>
              <a:cxn ang="0">
                <a:pos x="connsiteX0" y="connsiteY0"/>
              </a:cxn>
              <a:cxn ang="0">
                <a:pos x="connsiteX1" y="connsiteY1"/>
              </a:cxn>
              <a:cxn ang="0">
                <a:pos x="connsiteX2" y="connsiteY2"/>
              </a:cxn>
              <a:cxn ang="0">
                <a:pos x="connsiteX3" y="connsiteY3"/>
              </a:cxn>
            </a:cxnLst>
            <a:rect l="l" t="t" r="r" b="b"/>
            <a:pathLst>
              <a:path w="433136" h="3965608">
                <a:moveTo>
                  <a:pt x="0" y="3965608"/>
                </a:moveTo>
                <a:lnTo>
                  <a:pt x="173254" y="2733574"/>
                </a:lnTo>
                <a:lnTo>
                  <a:pt x="231006" y="1020278"/>
                </a:lnTo>
                <a:lnTo>
                  <a:pt x="433136"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2" name="Freeform 181"/>
          <p:cNvSpPr/>
          <p:nvPr/>
        </p:nvSpPr>
        <p:spPr>
          <a:xfrm>
            <a:off x="5829985" y="1629961"/>
            <a:ext cx="116958" cy="2959752"/>
          </a:xfrm>
          <a:custGeom>
            <a:avLst/>
            <a:gdLst>
              <a:gd name="connsiteX0" fmla="*/ 0 w 116958"/>
              <a:gd name="connsiteY0" fmla="*/ 3870251 h 3870251"/>
              <a:gd name="connsiteX1" fmla="*/ 116958 w 116958"/>
              <a:gd name="connsiteY1" fmla="*/ 0 h 3870251"/>
            </a:gdLst>
            <a:ahLst/>
            <a:cxnLst>
              <a:cxn ang="0">
                <a:pos x="connsiteX0" y="connsiteY0"/>
              </a:cxn>
              <a:cxn ang="0">
                <a:pos x="connsiteX1" y="connsiteY1"/>
              </a:cxn>
            </a:cxnLst>
            <a:rect l="l" t="t" r="r" b="b"/>
            <a:pathLst>
              <a:path w="116958" h="3870251">
                <a:moveTo>
                  <a:pt x="0" y="3870251"/>
                </a:moveTo>
                <a:lnTo>
                  <a:pt x="116958"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6" name="Text Box 37"/>
          <p:cNvSpPr txBox="1">
            <a:spLocks noChangeArrowheads="1"/>
          </p:cNvSpPr>
          <p:nvPr/>
        </p:nvSpPr>
        <p:spPr bwMode="auto">
          <a:xfrm>
            <a:off x="4906276" y="2258475"/>
            <a:ext cx="1302936" cy="646331"/>
          </a:xfrm>
          <a:prstGeom prst="rect">
            <a:avLst/>
          </a:prstGeom>
          <a:solidFill>
            <a:schemeClr val="bg1"/>
          </a:solidFill>
          <a:ln w="9525">
            <a:solidFill>
              <a:schemeClr val="tx1"/>
            </a:solidFill>
            <a:miter lim="800000"/>
            <a:headEnd/>
            <a:tailEnd/>
          </a:ln>
        </p:spPr>
        <p:txBody>
          <a:bodyPr wrap="square">
            <a:spAutoFit/>
          </a:bodyPr>
          <a:lstStyle/>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Boston patients</a:t>
            </a:r>
          </a:p>
        </p:txBody>
      </p:sp>
      <p:sp>
        <p:nvSpPr>
          <p:cNvPr id="187" name="Text Box 37"/>
          <p:cNvSpPr txBox="1">
            <a:spLocks noChangeArrowheads="1"/>
          </p:cNvSpPr>
          <p:nvPr/>
        </p:nvSpPr>
        <p:spPr bwMode="auto">
          <a:xfrm>
            <a:off x="8804366" y="3006128"/>
            <a:ext cx="1341120" cy="646331"/>
          </a:xfrm>
          <a:prstGeom prst="rect">
            <a:avLst/>
          </a:prstGeom>
          <a:solidFill>
            <a:schemeClr val="bg1"/>
          </a:solidFill>
          <a:ln w="9525">
            <a:solidFill>
              <a:schemeClr val="tx1"/>
            </a:solidFill>
            <a:miter lim="800000"/>
            <a:headEnd/>
            <a:tailEnd/>
          </a:ln>
        </p:spPr>
        <p:txBody>
          <a:bodyPr wrap="square">
            <a:spAutoFit/>
          </a:bodyPr>
          <a:lstStyle/>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Mississippi</a:t>
            </a:r>
          </a:p>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baby</a:t>
            </a:r>
          </a:p>
        </p:txBody>
      </p:sp>
      <p:sp>
        <p:nvSpPr>
          <p:cNvPr id="216" name="Line 75"/>
          <p:cNvSpPr>
            <a:spLocks noChangeShapeType="1"/>
          </p:cNvSpPr>
          <p:nvPr/>
        </p:nvSpPr>
        <p:spPr bwMode="auto">
          <a:xfrm flipV="1">
            <a:off x="4354737" y="5422241"/>
            <a:ext cx="0" cy="10770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221" name="TextBox 220"/>
          <p:cNvSpPr txBox="1"/>
          <p:nvPr/>
        </p:nvSpPr>
        <p:spPr>
          <a:xfrm>
            <a:off x="4199442" y="5510932"/>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0</a:t>
            </a:r>
          </a:p>
        </p:txBody>
      </p:sp>
      <p:sp>
        <p:nvSpPr>
          <p:cNvPr id="222" name="TextBox 221"/>
          <p:cNvSpPr txBox="1"/>
          <p:nvPr/>
        </p:nvSpPr>
        <p:spPr>
          <a:xfrm>
            <a:off x="9180390" y="5510932"/>
            <a:ext cx="372487"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2</a:t>
            </a:r>
          </a:p>
        </p:txBody>
      </p:sp>
      <p:sp>
        <p:nvSpPr>
          <p:cNvPr id="223" name="TextBox 222"/>
          <p:cNvSpPr txBox="1"/>
          <p:nvPr/>
        </p:nvSpPr>
        <p:spPr>
          <a:xfrm>
            <a:off x="6679562" y="5510932"/>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10" name="Rectangle 9"/>
          <p:cNvSpPr/>
          <p:nvPr/>
        </p:nvSpPr>
        <p:spPr>
          <a:xfrm>
            <a:off x="4010001" y="4386821"/>
            <a:ext cx="6252755" cy="1001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51" name="Straight Connector 50"/>
          <p:cNvCxnSpPr/>
          <p:nvPr/>
        </p:nvCxnSpPr>
        <p:spPr>
          <a:xfrm>
            <a:off x="2892022" y="4391025"/>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Text Box 37"/>
          <p:cNvSpPr txBox="1">
            <a:spLocks noChangeArrowheads="1"/>
          </p:cNvSpPr>
          <p:nvPr/>
        </p:nvSpPr>
        <p:spPr bwMode="auto">
          <a:xfrm>
            <a:off x="3206928" y="3148138"/>
            <a:ext cx="1029490" cy="646331"/>
          </a:xfrm>
          <a:prstGeom prst="rect">
            <a:avLst/>
          </a:prstGeom>
          <a:solidFill>
            <a:schemeClr val="bg1"/>
          </a:solidFill>
          <a:ln w="9525">
            <a:solidFill>
              <a:schemeClr val="tx1"/>
            </a:solidFill>
            <a:miter lim="800000"/>
            <a:headEnd/>
            <a:tailEnd/>
          </a:ln>
        </p:spPr>
        <p:txBody>
          <a:bodyPr wrap="square">
            <a:spAutoFit/>
          </a:bodyPr>
          <a:lstStyle/>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Patients</a:t>
            </a:r>
          </a:p>
          <a:p>
            <a:pPr algn="ctr" eaLnBrk="0" fontAlgn="auto" hangingPunct="0">
              <a:spcBef>
                <a:spcPts val="0"/>
              </a:spcBef>
              <a:spcAft>
                <a:spcPts val="0"/>
              </a:spcAft>
            </a:pPr>
            <a:r>
              <a:rPr lang="en-US" dirty="0">
                <a:solidFill>
                  <a:prstClr val="black"/>
                </a:solidFill>
                <a:latin typeface="Arial" panose="020B0604020202020204" pitchFamily="34" charset="0"/>
                <a:cs typeface="Arial" panose="020B0604020202020204" pitchFamily="34" charset="0"/>
              </a:rPr>
              <a:t>on ART</a:t>
            </a:r>
          </a:p>
        </p:txBody>
      </p:sp>
      <p:sp>
        <p:nvSpPr>
          <p:cNvPr id="66" name="Text Box 160"/>
          <p:cNvSpPr txBox="1">
            <a:spLocks noChangeArrowheads="1"/>
          </p:cNvSpPr>
          <p:nvPr/>
        </p:nvSpPr>
        <p:spPr bwMode="auto">
          <a:xfrm>
            <a:off x="8495447" y="6334780"/>
            <a:ext cx="2274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1400" dirty="0" err="1">
                <a:solidFill>
                  <a:prstClr val="black"/>
                </a:solidFill>
              </a:rPr>
              <a:t>Henrich</a:t>
            </a:r>
            <a:r>
              <a:rPr lang="en-US" sz="1400" dirty="0">
                <a:solidFill>
                  <a:prstClr val="black"/>
                </a:solidFill>
              </a:rPr>
              <a:t> et al, AIM 2014</a:t>
            </a:r>
          </a:p>
          <a:p>
            <a:pPr eaLnBrk="1" fontAlgn="auto" hangingPunct="1">
              <a:spcBef>
                <a:spcPts val="0"/>
              </a:spcBef>
              <a:spcAft>
                <a:spcPts val="0"/>
              </a:spcAft>
            </a:pPr>
            <a:r>
              <a:rPr lang="en-US" sz="1400" dirty="0" err="1">
                <a:solidFill>
                  <a:prstClr val="black"/>
                </a:solidFill>
              </a:rPr>
              <a:t>Persaud</a:t>
            </a:r>
            <a:r>
              <a:rPr lang="en-US" sz="1400" dirty="0">
                <a:solidFill>
                  <a:prstClr val="black"/>
                </a:solidFill>
              </a:rPr>
              <a:t> et al, NEJM 2015</a:t>
            </a:r>
          </a:p>
        </p:txBody>
      </p:sp>
      <p:sp>
        <p:nvSpPr>
          <p:cNvPr id="68" name="Rectangle 77"/>
          <p:cNvSpPr>
            <a:spLocks noChangeArrowheads="1"/>
          </p:cNvSpPr>
          <p:nvPr/>
        </p:nvSpPr>
        <p:spPr bwMode="auto">
          <a:xfrm>
            <a:off x="4377309" y="5894879"/>
            <a:ext cx="44217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after interruption of ART </a:t>
            </a:r>
            <a:r>
              <a:rPr lang="en-US" altLang="en-US" sz="2100" dirty="0" smtClean="0">
                <a:solidFill>
                  <a:srgbClr val="000000"/>
                </a:solidFill>
                <a:cs typeface="+mn-cs"/>
              </a:rPr>
              <a:t>(years)</a:t>
            </a:r>
            <a:endParaRPr lang="en-US" altLang="en-US" dirty="0">
              <a:solidFill>
                <a:prstClr val="black"/>
              </a:solidFill>
              <a:cs typeface="+mn-cs"/>
            </a:endParaRPr>
          </a:p>
        </p:txBody>
      </p:sp>
      <p:sp>
        <p:nvSpPr>
          <p:cNvPr id="122" name="Freeform 72"/>
          <p:cNvSpPr>
            <a:spLocks/>
          </p:cNvSpPr>
          <p:nvPr/>
        </p:nvSpPr>
        <p:spPr bwMode="auto">
          <a:xfrm flipV="1">
            <a:off x="6840094" y="5415177"/>
            <a:ext cx="0" cy="114769"/>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29" name="Line 74"/>
          <p:cNvSpPr>
            <a:spLocks noChangeShapeType="1"/>
          </p:cNvSpPr>
          <p:nvPr/>
        </p:nvSpPr>
        <p:spPr bwMode="auto">
          <a:xfrm>
            <a:off x="9310781" y="5415177"/>
            <a:ext cx="0" cy="114769"/>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128" name="Text Box 2"/>
          <p:cNvSpPr txBox="1">
            <a:spLocks noChangeArrowheads="1"/>
          </p:cNvSpPr>
          <p:nvPr/>
        </p:nvSpPr>
        <p:spPr bwMode="auto">
          <a:xfrm>
            <a:off x="1146546" y="26991"/>
            <a:ext cx="9898911" cy="646331"/>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3600" b="1" dirty="0">
                <a:solidFill>
                  <a:prstClr val="black"/>
                </a:solidFill>
                <a:latin typeface="Arial" panose="020B0604020202020204" pitchFamily="34" charset="0"/>
                <a:cs typeface="Arial" panose="020B0604020202020204" pitchFamily="34" charset="0"/>
              </a:rPr>
              <a:t>Reservoir reduction vs immune control</a:t>
            </a:r>
          </a:p>
        </p:txBody>
      </p:sp>
    </p:spTree>
    <p:extLst>
      <p:ext uri="{BB962C8B-B14F-4D97-AF65-F5344CB8AC3E}">
        <p14:creationId xmlns:p14="http://schemas.microsoft.com/office/powerpoint/2010/main" val="41941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wipe(down)">
                                      <p:cBhvr>
                                        <p:cTn id="11" dur="500"/>
                                        <p:tgtEl>
                                          <p:spTgt spid="181"/>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wipe(down)">
                                      <p:cBhvr>
                                        <p:cTn id="15" dur="500"/>
                                        <p:tgtEl>
                                          <p:spTgt spid="182"/>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wipe(down)">
                                      <p:cBhvr>
                                        <p:cTn id="23" dur="500"/>
                                        <p:tgtEl>
                                          <p:spTgt spid="180"/>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P spid="186" grpId="0" animBg="1"/>
      <p:bldP spid="187" grpId="0" animBg="1"/>
      <p:bldP spid="6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05" name="Text Box 257"/>
          <p:cNvSpPr txBox="1">
            <a:spLocks noChangeArrowheads="1"/>
          </p:cNvSpPr>
          <p:nvPr/>
        </p:nvSpPr>
        <p:spPr bwMode="auto">
          <a:xfrm>
            <a:off x="2075731" y="3229048"/>
            <a:ext cx="998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200" b="1" dirty="0">
                <a:solidFill>
                  <a:prstClr val="black"/>
                </a:solidFill>
              </a:rPr>
              <a:t>T cell activation</a:t>
            </a:r>
          </a:p>
        </p:txBody>
      </p:sp>
      <p:sp>
        <p:nvSpPr>
          <p:cNvPr id="45106" name="Line 282"/>
          <p:cNvSpPr>
            <a:spLocks noChangeShapeType="1"/>
          </p:cNvSpPr>
          <p:nvPr/>
        </p:nvSpPr>
        <p:spPr bwMode="auto">
          <a:xfrm flipV="1">
            <a:off x="2894163" y="3661520"/>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4" name="Group 3"/>
          <p:cNvGrpSpPr/>
          <p:nvPr/>
        </p:nvGrpSpPr>
        <p:grpSpPr>
          <a:xfrm>
            <a:off x="2405213" y="3876425"/>
            <a:ext cx="376237" cy="350837"/>
            <a:chOff x="264522" y="3128225"/>
            <a:chExt cx="376237" cy="350837"/>
          </a:xfrm>
        </p:grpSpPr>
        <p:sp>
          <p:nvSpPr>
            <p:cNvPr id="45181" name="Oval 283"/>
            <p:cNvSpPr>
              <a:spLocks noChangeArrowheads="1"/>
            </p:cNvSpPr>
            <p:nvPr/>
          </p:nvSpPr>
          <p:spPr bwMode="auto">
            <a:xfrm>
              <a:off x="264522" y="3128225"/>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82" name="Oval 284"/>
            <p:cNvSpPr>
              <a:spLocks noChangeArrowheads="1"/>
            </p:cNvSpPr>
            <p:nvPr/>
          </p:nvSpPr>
          <p:spPr bwMode="auto">
            <a:xfrm>
              <a:off x="316909" y="317743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18" name="Group 299"/>
            <p:cNvGrpSpPr>
              <a:grpSpLocks/>
            </p:cNvGrpSpPr>
            <p:nvPr/>
          </p:nvGrpSpPr>
          <p:grpSpPr bwMode="auto">
            <a:xfrm>
              <a:off x="338341" y="3271972"/>
              <a:ext cx="253999" cy="76200"/>
              <a:chOff x="7173913" y="3287713"/>
              <a:chExt cx="254000" cy="76200"/>
            </a:xfrm>
          </p:grpSpPr>
          <p:sp>
            <p:nvSpPr>
              <p:cNvPr id="45184"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5185" name="Rectangle 220"/>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grpSp>
        <p:nvGrpSpPr>
          <p:cNvPr id="3" name="Group 2"/>
          <p:cNvGrpSpPr/>
          <p:nvPr/>
        </p:nvGrpSpPr>
        <p:grpSpPr>
          <a:xfrm>
            <a:off x="3205053" y="3048930"/>
            <a:ext cx="825500" cy="742950"/>
            <a:chOff x="1819275" y="3119438"/>
            <a:chExt cx="825500" cy="742950"/>
          </a:xfrm>
        </p:grpSpPr>
        <p:sp>
          <p:nvSpPr>
            <p:cNvPr id="45186" name="Oval 258"/>
            <p:cNvSpPr>
              <a:spLocks noChangeArrowheads="1"/>
            </p:cNvSpPr>
            <p:nvPr/>
          </p:nvSpPr>
          <p:spPr bwMode="auto">
            <a:xfrm>
              <a:off x="1874838" y="3194050"/>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45187" name="Oval 259"/>
            <p:cNvSpPr>
              <a:spLocks noChangeArrowheads="1"/>
            </p:cNvSpPr>
            <p:nvPr/>
          </p:nvSpPr>
          <p:spPr bwMode="auto">
            <a:xfrm>
              <a:off x="1998663" y="3325812"/>
              <a:ext cx="303212" cy="271463"/>
            </a:xfrm>
            <a:prstGeom prst="ellipse">
              <a:avLst/>
            </a:prstGeom>
            <a:solidFill>
              <a:srgbClr val="FF9999"/>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16" name="Group 296"/>
            <p:cNvGrpSpPr>
              <a:grpSpLocks/>
            </p:cNvGrpSpPr>
            <p:nvPr/>
          </p:nvGrpSpPr>
          <p:grpSpPr bwMode="auto">
            <a:xfrm>
              <a:off x="2017713" y="3425903"/>
              <a:ext cx="254000" cy="76200"/>
              <a:chOff x="7173913" y="3287713"/>
              <a:chExt cx="254000" cy="76200"/>
            </a:xfrm>
          </p:grpSpPr>
          <p:sp>
            <p:nvSpPr>
              <p:cNvPr id="45189"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5190" name="Rectangle 214"/>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45159" name="Oval 260"/>
            <p:cNvSpPr>
              <a:spLocks noChangeArrowheads="1"/>
            </p:cNvSpPr>
            <p:nvPr/>
          </p:nvSpPr>
          <p:spPr bwMode="auto">
            <a:xfrm>
              <a:off x="2390775"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0" name="Oval 261"/>
            <p:cNvSpPr>
              <a:spLocks noChangeArrowheads="1"/>
            </p:cNvSpPr>
            <p:nvPr/>
          </p:nvSpPr>
          <p:spPr bwMode="auto">
            <a:xfrm>
              <a:off x="1933575" y="3208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1" name="Oval 262"/>
            <p:cNvSpPr>
              <a:spLocks noChangeArrowheads="1"/>
            </p:cNvSpPr>
            <p:nvPr/>
          </p:nvSpPr>
          <p:spPr bwMode="auto">
            <a:xfrm>
              <a:off x="2085975" y="3722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2" name="Oval 263"/>
            <p:cNvSpPr>
              <a:spLocks noChangeArrowheads="1"/>
            </p:cNvSpPr>
            <p:nvPr/>
          </p:nvSpPr>
          <p:spPr bwMode="auto">
            <a:xfrm>
              <a:off x="2276475" y="3684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3" name="Oval 264"/>
            <p:cNvSpPr>
              <a:spLocks noChangeArrowheads="1"/>
            </p:cNvSpPr>
            <p:nvPr/>
          </p:nvSpPr>
          <p:spPr bwMode="auto">
            <a:xfrm>
              <a:off x="2422525" y="35067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4" name="Oval 265"/>
            <p:cNvSpPr>
              <a:spLocks noChangeArrowheads="1"/>
            </p:cNvSpPr>
            <p:nvPr/>
          </p:nvSpPr>
          <p:spPr bwMode="auto">
            <a:xfrm>
              <a:off x="2206625" y="31575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5" name="Oval 266"/>
            <p:cNvSpPr>
              <a:spLocks noChangeArrowheads="1"/>
            </p:cNvSpPr>
            <p:nvPr/>
          </p:nvSpPr>
          <p:spPr bwMode="auto">
            <a:xfrm>
              <a:off x="18192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6" name="Oval 267"/>
            <p:cNvSpPr>
              <a:spLocks noChangeArrowheads="1"/>
            </p:cNvSpPr>
            <p:nvPr/>
          </p:nvSpPr>
          <p:spPr bwMode="auto">
            <a:xfrm>
              <a:off x="1914525" y="36591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7" name="Oval 268"/>
            <p:cNvSpPr>
              <a:spLocks noChangeArrowheads="1"/>
            </p:cNvSpPr>
            <p:nvPr/>
          </p:nvSpPr>
          <p:spPr bwMode="auto">
            <a:xfrm>
              <a:off x="2333625" y="3221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8" name="Oval 269"/>
            <p:cNvSpPr>
              <a:spLocks noChangeArrowheads="1"/>
            </p:cNvSpPr>
            <p:nvPr/>
          </p:nvSpPr>
          <p:spPr bwMode="auto">
            <a:xfrm>
              <a:off x="2371725" y="36083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69" name="Oval 270"/>
            <p:cNvSpPr>
              <a:spLocks noChangeArrowheads="1"/>
            </p:cNvSpPr>
            <p:nvPr/>
          </p:nvSpPr>
          <p:spPr bwMode="auto">
            <a:xfrm>
              <a:off x="1958975" y="3729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0" name="Oval 271"/>
            <p:cNvSpPr>
              <a:spLocks noChangeArrowheads="1"/>
            </p:cNvSpPr>
            <p:nvPr/>
          </p:nvSpPr>
          <p:spPr bwMode="auto">
            <a:xfrm>
              <a:off x="2587625" y="3360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1" name="Oval 272"/>
            <p:cNvSpPr>
              <a:spLocks noChangeArrowheads="1"/>
            </p:cNvSpPr>
            <p:nvPr/>
          </p:nvSpPr>
          <p:spPr bwMode="auto">
            <a:xfrm>
              <a:off x="2193925" y="3741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2" name="Oval 273"/>
            <p:cNvSpPr>
              <a:spLocks noChangeArrowheads="1"/>
            </p:cNvSpPr>
            <p:nvPr/>
          </p:nvSpPr>
          <p:spPr bwMode="auto">
            <a:xfrm>
              <a:off x="2117725" y="31384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3" name="Oval 274"/>
            <p:cNvSpPr>
              <a:spLocks noChangeArrowheads="1"/>
            </p:cNvSpPr>
            <p:nvPr/>
          </p:nvSpPr>
          <p:spPr bwMode="auto">
            <a:xfrm>
              <a:off x="2352675" y="3119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4" name="Oval 275"/>
            <p:cNvSpPr>
              <a:spLocks noChangeArrowheads="1"/>
            </p:cNvSpPr>
            <p:nvPr/>
          </p:nvSpPr>
          <p:spPr bwMode="auto">
            <a:xfrm>
              <a:off x="2492375" y="3335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5" name="Oval 276"/>
            <p:cNvSpPr>
              <a:spLocks noChangeArrowheads="1"/>
            </p:cNvSpPr>
            <p:nvPr/>
          </p:nvSpPr>
          <p:spPr bwMode="auto">
            <a:xfrm>
              <a:off x="25431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6" name="Oval 279"/>
            <p:cNvSpPr>
              <a:spLocks noChangeArrowheads="1"/>
            </p:cNvSpPr>
            <p:nvPr/>
          </p:nvSpPr>
          <p:spPr bwMode="auto">
            <a:xfrm>
              <a:off x="207327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7" name="Oval 280"/>
            <p:cNvSpPr>
              <a:spLocks noChangeArrowheads="1"/>
            </p:cNvSpPr>
            <p:nvPr/>
          </p:nvSpPr>
          <p:spPr bwMode="auto">
            <a:xfrm>
              <a:off x="1870075" y="3595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8" name="Oval 281"/>
            <p:cNvSpPr>
              <a:spLocks noChangeArrowheads="1"/>
            </p:cNvSpPr>
            <p:nvPr/>
          </p:nvSpPr>
          <p:spPr bwMode="auto">
            <a:xfrm>
              <a:off x="2466975" y="3627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79" name="Oval 263"/>
            <p:cNvSpPr>
              <a:spLocks noChangeArrowheads="1"/>
            </p:cNvSpPr>
            <p:nvPr/>
          </p:nvSpPr>
          <p:spPr bwMode="auto">
            <a:xfrm>
              <a:off x="2288886" y="3783375"/>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80" name="Oval 267"/>
            <p:cNvSpPr>
              <a:spLocks noChangeArrowheads="1"/>
            </p:cNvSpPr>
            <p:nvPr/>
          </p:nvSpPr>
          <p:spPr bwMode="auto">
            <a:xfrm>
              <a:off x="206692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9" name="Group 28"/>
          <p:cNvGrpSpPr/>
          <p:nvPr/>
        </p:nvGrpSpPr>
        <p:grpSpPr>
          <a:xfrm>
            <a:off x="3347663" y="4368852"/>
            <a:ext cx="569700" cy="547107"/>
            <a:chOff x="1974104" y="3869244"/>
            <a:chExt cx="569700" cy="547107"/>
          </a:xfrm>
        </p:grpSpPr>
        <p:sp>
          <p:nvSpPr>
            <p:cNvPr id="45142" name="Oval 260"/>
            <p:cNvSpPr>
              <a:spLocks noChangeArrowheads="1"/>
            </p:cNvSpPr>
            <p:nvPr/>
          </p:nvSpPr>
          <p:spPr bwMode="auto">
            <a:xfrm>
              <a:off x="2410423" y="395213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43" name="Oval 261"/>
            <p:cNvSpPr>
              <a:spLocks noChangeArrowheads="1"/>
            </p:cNvSpPr>
            <p:nvPr/>
          </p:nvSpPr>
          <p:spPr bwMode="auto">
            <a:xfrm>
              <a:off x="2040820" y="3906579"/>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44" name="Oval 263"/>
            <p:cNvSpPr>
              <a:spLocks noChangeArrowheads="1"/>
            </p:cNvSpPr>
            <p:nvPr/>
          </p:nvSpPr>
          <p:spPr bwMode="auto">
            <a:xfrm>
              <a:off x="2276050" y="425054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46" name="Oval 266"/>
            <p:cNvSpPr>
              <a:spLocks noChangeArrowheads="1"/>
            </p:cNvSpPr>
            <p:nvPr/>
          </p:nvSpPr>
          <p:spPr bwMode="auto">
            <a:xfrm>
              <a:off x="1974104" y="4167650"/>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47" name="Oval 267"/>
            <p:cNvSpPr>
              <a:spLocks noChangeArrowheads="1"/>
            </p:cNvSpPr>
            <p:nvPr/>
          </p:nvSpPr>
          <p:spPr bwMode="auto">
            <a:xfrm>
              <a:off x="2096939" y="4262741"/>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48" name="Oval 269"/>
            <p:cNvSpPr>
              <a:spLocks noChangeArrowheads="1"/>
            </p:cNvSpPr>
            <p:nvPr/>
          </p:nvSpPr>
          <p:spPr bwMode="auto">
            <a:xfrm>
              <a:off x="2376334" y="4159183"/>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49" name="Oval 270"/>
            <p:cNvSpPr>
              <a:spLocks noChangeArrowheads="1"/>
            </p:cNvSpPr>
            <p:nvPr/>
          </p:nvSpPr>
          <p:spPr bwMode="auto">
            <a:xfrm>
              <a:off x="1978524" y="4352760"/>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50" name="Oval 272"/>
            <p:cNvSpPr>
              <a:spLocks noChangeArrowheads="1"/>
            </p:cNvSpPr>
            <p:nvPr/>
          </p:nvSpPr>
          <p:spPr bwMode="auto">
            <a:xfrm>
              <a:off x="2213528" y="436547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51" name="Oval 273"/>
            <p:cNvSpPr>
              <a:spLocks noChangeArrowheads="1"/>
            </p:cNvSpPr>
            <p:nvPr/>
          </p:nvSpPr>
          <p:spPr bwMode="auto">
            <a:xfrm>
              <a:off x="2142323" y="386924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52" name="Oval 281"/>
            <p:cNvSpPr>
              <a:spLocks noChangeArrowheads="1"/>
            </p:cNvSpPr>
            <p:nvPr/>
          </p:nvSpPr>
          <p:spPr bwMode="auto">
            <a:xfrm>
              <a:off x="2486641" y="4251015"/>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54" name="Oval 283"/>
            <p:cNvSpPr>
              <a:spLocks noChangeArrowheads="1"/>
            </p:cNvSpPr>
            <p:nvPr/>
          </p:nvSpPr>
          <p:spPr bwMode="auto">
            <a:xfrm>
              <a:off x="2011870" y="3920343"/>
              <a:ext cx="376325" cy="351340"/>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45155" name="Oval 284"/>
            <p:cNvSpPr>
              <a:spLocks noChangeArrowheads="1"/>
            </p:cNvSpPr>
            <p:nvPr/>
          </p:nvSpPr>
          <p:spPr bwMode="auto">
            <a:xfrm>
              <a:off x="2064269" y="3969626"/>
              <a:ext cx="303283" cy="27185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3" name="Group 299"/>
            <p:cNvGrpSpPr>
              <a:grpSpLocks/>
            </p:cNvGrpSpPr>
            <p:nvPr/>
          </p:nvGrpSpPr>
          <p:grpSpPr bwMode="auto">
            <a:xfrm>
              <a:off x="2085706" y="4064296"/>
              <a:ext cx="254059" cy="76309"/>
              <a:chOff x="7173913" y="3287713"/>
              <a:chExt cx="254000" cy="76200"/>
            </a:xfrm>
          </p:grpSpPr>
          <p:sp>
            <p:nvSpPr>
              <p:cNvPr id="45157"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5158" name="Rectangle 238"/>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sp>
        <p:nvSpPr>
          <p:cNvPr id="45136" name="Text Box 257"/>
          <p:cNvSpPr txBox="1">
            <a:spLocks noChangeArrowheads="1"/>
          </p:cNvSpPr>
          <p:nvPr/>
        </p:nvSpPr>
        <p:spPr bwMode="auto">
          <a:xfrm>
            <a:off x="2215117" y="4355740"/>
            <a:ext cx="10053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200" b="1" dirty="0">
                <a:solidFill>
                  <a:prstClr val="black"/>
                </a:solidFill>
              </a:rPr>
              <a:t>Latency reversing</a:t>
            </a:r>
          </a:p>
          <a:p>
            <a:pPr algn="ctr" eaLnBrk="1" fontAlgn="auto" hangingPunct="1">
              <a:spcBef>
                <a:spcPts val="0"/>
              </a:spcBef>
              <a:spcAft>
                <a:spcPts val="0"/>
              </a:spcAft>
            </a:pPr>
            <a:r>
              <a:rPr lang="en-US" sz="1200" b="1" dirty="0">
                <a:solidFill>
                  <a:prstClr val="black"/>
                </a:solidFill>
              </a:rPr>
              <a:t>agents (LRAs)</a:t>
            </a:r>
          </a:p>
        </p:txBody>
      </p:sp>
      <p:sp>
        <p:nvSpPr>
          <p:cNvPr id="185" name="Text Box 2"/>
          <p:cNvSpPr txBox="1">
            <a:spLocks noChangeArrowheads="1"/>
          </p:cNvSpPr>
          <p:nvPr/>
        </p:nvSpPr>
        <p:spPr bwMode="auto">
          <a:xfrm>
            <a:off x="1524000" y="1"/>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buClr>
                <a:srgbClr val="FF0000"/>
              </a:buClr>
              <a:buSzPct val="130000"/>
            </a:pPr>
            <a:r>
              <a:rPr lang="en-US" sz="4000" b="1" dirty="0">
                <a:solidFill>
                  <a:prstClr val="black"/>
                </a:solidFill>
              </a:rPr>
              <a:t>The shock and kill approach for eliminating latent HIV</a:t>
            </a:r>
          </a:p>
        </p:txBody>
      </p:sp>
      <p:sp>
        <p:nvSpPr>
          <p:cNvPr id="87" name="Line 282"/>
          <p:cNvSpPr>
            <a:spLocks noChangeShapeType="1"/>
          </p:cNvSpPr>
          <p:nvPr/>
        </p:nvSpPr>
        <p:spPr bwMode="auto">
          <a:xfrm>
            <a:off x="2908340" y="4143538"/>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89" name="Text Box 278"/>
          <p:cNvSpPr txBox="1">
            <a:spLocks noChangeArrowheads="1"/>
          </p:cNvSpPr>
          <p:nvPr/>
        </p:nvSpPr>
        <p:spPr bwMode="auto">
          <a:xfrm>
            <a:off x="4415578" y="3070601"/>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90" name="Line 282"/>
          <p:cNvSpPr>
            <a:spLocks noChangeShapeType="1"/>
          </p:cNvSpPr>
          <p:nvPr/>
        </p:nvSpPr>
        <p:spPr bwMode="auto">
          <a:xfrm flipV="1">
            <a:off x="4083791" y="3341770"/>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7" name="Group 6"/>
          <p:cNvGrpSpPr/>
          <p:nvPr/>
        </p:nvGrpSpPr>
        <p:grpSpPr>
          <a:xfrm>
            <a:off x="3765590" y="4332666"/>
            <a:ext cx="1615188" cy="1422914"/>
            <a:chOff x="2241590" y="4573296"/>
            <a:chExt cx="1615188" cy="1422914"/>
          </a:xfrm>
        </p:grpSpPr>
        <p:grpSp>
          <p:nvGrpSpPr>
            <p:cNvPr id="2" name="Group 1"/>
            <p:cNvGrpSpPr/>
            <p:nvPr/>
          </p:nvGrpSpPr>
          <p:grpSpPr>
            <a:xfrm>
              <a:off x="2559790" y="4573296"/>
              <a:ext cx="687388" cy="461962"/>
              <a:chOff x="2000250" y="3579702"/>
              <a:chExt cx="687388" cy="461962"/>
            </a:xfrm>
          </p:grpSpPr>
          <p:sp>
            <p:nvSpPr>
              <p:cNvPr id="273" name="Text Box 278"/>
              <p:cNvSpPr txBox="1">
                <a:spLocks noChangeArrowheads="1"/>
              </p:cNvSpPr>
              <p:nvPr/>
            </p:nvSpPr>
            <p:spPr bwMode="auto">
              <a:xfrm>
                <a:off x="2332038" y="3579702"/>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274" name="Line 282"/>
              <p:cNvSpPr>
                <a:spLocks noChangeShapeType="1"/>
              </p:cNvSpPr>
              <p:nvPr/>
            </p:nvSpPr>
            <p:spPr bwMode="auto">
              <a:xfrm flipV="1">
                <a:off x="2000250" y="3850870"/>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5" name="Group 4"/>
            <p:cNvGrpSpPr/>
            <p:nvPr/>
          </p:nvGrpSpPr>
          <p:grpSpPr>
            <a:xfrm>
              <a:off x="2400043" y="5176163"/>
              <a:ext cx="733315" cy="820047"/>
              <a:chOff x="1783353" y="4187334"/>
              <a:chExt cx="733315" cy="820047"/>
            </a:xfrm>
          </p:grpSpPr>
          <p:sp>
            <p:nvSpPr>
              <p:cNvPr id="195" name="Oval 260"/>
              <p:cNvSpPr>
                <a:spLocks noChangeArrowheads="1"/>
              </p:cNvSpPr>
              <p:nvPr/>
            </p:nvSpPr>
            <p:spPr bwMode="auto">
              <a:xfrm>
                <a:off x="2383287" y="427022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96" name="Oval 261"/>
              <p:cNvSpPr>
                <a:spLocks noChangeArrowheads="1"/>
              </p:cNvSpPr>
              <p:nvPr/>
            </p:nvSpPr>
            <p:spPr bwMode="auto">
              <a:xfrm>
                <a:off x="2013684" y="4224669"/>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98" name="Oval 263"/>
              <p:cNvSpPr>
                <a:spLocks noChangeArrowheads="1"/>
              </p:cNvSpPr>
              <p:nvPr/>
            </p:nvSpPr>
            <p:spPr bwMode="auto">
              <a:xfrm>
                <a:off x="2248914" y="456863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99" name="Oval 266"/>
              <p:cNvSpPr>
                <a:spLocks noChangeArrowheads="1"/>
              </p:cNvSpPr>
              <p:nvPr/>
            </p:nvSpPr>
            <p:spPr bwMode="auto">
              <a:xfrm>
                <a:off x="1946968" y="4485740"/>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01" name="Oval 267"/>
              <p:cNvSpPr>
                <a:spLocks noChangeArrowheads="1"/>
              </p:cNvSpPr>
              <p:nvPr/>
            </p:nvSpPr>
            <p:spPr bwMode="auto">
              <a:xfrm>
                <a:off x="2303165" y="4666556"/>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02" name="Oval 269"/>
              <p:cNvSpPr>
                <a:spLocks noChangeArrowheads="1"/>
              </p:cNvSpPr>
              <p:nvPr/>
            </p:nvSpPr>
            <p:spPr bwMode="auto">
              <a:xfrm>
                <a:off x="2349198" y="4477273"/>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04" name="Oval 270"/>
              <p:cNvSpPr>
                <a:spLocks noChangeArrowheads="1"/>
              </p:cNvSpPr>
              <p:nvPr/>
            </p:nvSpPr>
            <p:spPr bwMode="auto">
              <a:xfrm>
                <a:off x="2289525" y="4199363"/>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05" name="Oval 272"/>
              <p:cNvSpPr>
                <a:spLocks noChangeArrowheads="1"/>
              </p:cNvSpPr>
              <p:nvPr/>
            </p:nvSpPr>
            <p:spPr bwMode="auto">
              <a:xfrm>
                <a:off x="2443567" y="439781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06" name="Oval 273"/>
              <p:cNvSpPr>
                <a:spLocks noChangeArrowheads="1"/>
              </p:cNvSpPr>
              <p:nvPr/>
            </p:nvSpPr>
            <p:spPr bwMode="auto">
              <a:xfrm>
                <a:off x="2115187" y="418733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07" name="Oval 281"/>
              <p:cNvSpPr>
                <a:spLocks noChangeArrowheads="1"/>
              </p:cNvSpPr>
              <p:nvPr/>
            </p:nvSpPr>
            <p:spPr bwMode="auto">
              <a:xfrm>
                <a:off x="2459505" y="4569105"/>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08" name="Oval 283"/>
              <p:cNvSpPr>
                <a:spLocks noChangeArrowheads="1"/>
              </p:cNvSpPr>
              <p:nvPr/>
            </p:nvSpPr>
            <p:spPr bwMode="auto">
              <a:xfrm>
                <a:off x="1984734" y="4238433"/>
                <a:ext cx="376325" cy="351340"/>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09" name="Oval 284"/>
              <p:cNvSpPr>
                <a:spLocks noChangeArrowheads="1"/>
              </p:cNvSpPr>
              <p:nvPr/>
            </p:nvSpPr>
            <p:spPr bwMode="auto">
              <a:xfrm>
                <a:off x="2037133" y="4287716"/>
                <a:ext cx="303283" cy="27185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11" name="Freeform 323"/>
              <p:cNvSpPr>
                <a:spLocks/>
              </p:cNvSpPr>
              <p:nvPr/>
            </p:nvSpPr>
            <p:spPr bwMode="auto">
              <a:xfrm>
                <a:off x="2058570" y="4382386"/>
                <a:ext cx="254059" cy="76309"/>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12" name="Rectangle 238"/>
              <p:cNvSpPr>
                <a:spLocks noChangeArrowheads="1"/>
              </p:cNvSpPr>
              <p:nvPr/>
            </p:nvSpPr>
            <p:spPr bwMode="auto">
              <a:xfrm rot="21310881">
                <a:off x="2117945" y="4388461"/>
                <a:ext cx="146424" cy="46693"/>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nvGrpSpPr>
              <p:cNvPr id="30" name="Group 29"/>
              <p:cNvGrpSpPr/>
              <p:nvPr/>
            </p:nvGrpSpPr>
            <p:grpSpPr>
              <a:xfrm>
                <a:off x="1783353" y="4567644"/>
                <a:ext cx="468312" cy="439737"/>
                <a:chOff x="1989138" y="4808538"/>
                <a:chExt cx="468312" cy="439737"/>
              </a:xfrm>
            </p:grpSpPr>
            <p:sp>
              <p:nvSpPr>
                <p:cNvPr id="213" name="Oval 216"/>
                <p:cNvSpPr>
                  <a:spLocks noChangeArrowheads="1"/>
                </p:cNvSpPr>
                <p:nvPr/>
              </p:nvSpPr>
              <p:spPr bwMode="auto">
                <a:xfrm>
                  <a:off x="1989138" y="4808538"/>
                  <a:ext cx="468312" cy="439737"/>
                </a:xfrm>
                <a:prstGeom prst="ellipse">
                  <a:avLst/>
                </a:prstGeom>
                <a:solidFill>
                  <a:srgbClr val="7030A0"/>
                </a:solidFill>
                <a:ln w="9525">
                  <a:solidFill>
                    <a:schemeClr val="tx1"/>
                  </a:solidFill>
                  <a:round/>
                  <a:headEnd/>
                  <a:tailEnd/>
                </a:ln>
              </p:spPr>
              <p:txBody>
                <a:bodyPr wrap="none" anchor="ctr"/>
                <a:lstStyle/>
                <a:p>
                  <a:pPr algn="ctr" fontAlgn="auto">
                    <a:spcBef>
                      <a:spcPts val="0"/>
                    </a:spcBef>
                    <a:spcAft>
                      <a:spcPts val="0"/>
                    </a:spcAft>
                    <a:defRPr/>
                  </a:pPr>
                  <a:endParaRPr lang="en-US">
                    <a:solidFill>
                      <a:prstClr val="black"/>
                    </a:solidFill>
                    <a:latin typeface="Arial" panose="020B0604020202020204" pitchFamily="34" charset="0"/>
                    <a:cs typeface="Arial" panose="020B0604020202020204" pitchFamily="34" charset="0"/>
                  </a:endParaRPr>
                </a:p>
              </p:txBody>
            </p:sp>
            <p:sp>
              <p:nvSpPr>
                <p:cNvPr id="214" name="Oval 217"/>
                <p:cNvSpPr>
                  <a:spLocks noChangeArrowheads="1"/>
                </p:cNvSpPr>
                <p:nvPr/>
              </p:nvSpPr>
              <p:spPr bwMode="auto">
                <a:xfrm>
                  <a:off x="2071688" y="4892675"/>
                  <a:ext cx="303213" cy="271463"/>
                </a:xfrm>
                <a:prstGeom prst="ellipse">
                  <a:avLst/>
                </a:prstGeom>
                <a:solidFill>
                  <a:srgbClr val="CC66FF"/>
                </a:solidFill>
                <a:ln w="9525" algn="ctr">
                  <a:solidFill>
                    <a:schemeClr val="tx1"/>
                  </a:solidFill>
                  <a:round/>
                  <a:headEnd/>
                  <a:tailEnd/>
                </a:ln>
              </p:spPr>
              <p:txBody>
                <a:bodyPr wrap="none" anchor="ctr"/>
                <a:lstStyle/>
                <a:p>
                  <a:pPr fontAlgn="auto">
                    <a:spcBef>
                      <a:spcPts val="0"/>
                    </a:spcBef>
                    <a:spcAft>
                      <a:spcPts val="0"/>
                    </a:spcAft>
                    <a:defRPr/>
                  </a:pPr>
                  <a:endParaRPr lang="en-US" sz="2400" dirty="0">
                    <a:solidFill>
                      <a:prstClr val="black"/>
                    </a:solidFill>
                    <a:latin typeface="Arial" panose="020B0604020202020204" pitchFamily="34" charset="0"/>
                    <a:cs typeface="Arial" panose="020B0604020202020204" pitchFamily="34" charset="0"/>
                  </a:endParaRPr>
                </a:p>
              </p:txBody>
            </p:sp>
          </p:grpSp>
        </p:grpSp>
        <p:sp>
          <p:nvSpPr>
            <p:cNvPr id="91" name="Line 282"/>
            <p:cNvSpPr>
              <a:spLocks noChangeShapeType="1"/>
            </p:cNvSpPr>
            <p:nvPr/>
          </p:nvSpPr>
          <p:spPr bwMode="auto">
            <a:xfrm>
              <a:off x="2241590" y="5093780"/>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92" name="Group 91"/>
            <p:cNvGrpSpPr/>
            <p:nvPr/>
          </p:nvGrpSpPr>
          <p:grpSpPr>
            <a:xfrm>
              <a:off x="3169390" y="5168608"/>
              <a:ext cx="687388" cy="461962"/>
              <a:chOff x="2000250" y="3579702"/>
              <a:chExt cx="687388" cy="461962"/>
            </a:xfrm>
          </p:grpSpPr>
          <p:sp>
            <p:nvSpPr>
              <p:cNvPr id="93" name="Text Box 278"/>
              <p:cNvSpPr txBox="1">
                <a:spLocks noChangeArrowheads="1"/>
              </p:cNvSpPr>
              <p:nvPr/>
            </p:nvSpPr>
            <p:spPr bwMode="auto">
              <a:xfrm>
                <a:off x="2332038" y="3579702"/>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94" name="Line 282"/>
              <p:cNvSpPr>
                <a:spLocks noChangeShapeType="1"/>
              </p:cNvSpPr>
              <p:nvPr/>
            </p:nvSpPr>
            <p:spPr bwMode="auto">
              <a:xfrm flipV="1">
                <a:off x="2000250" y="3850870"/>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sp>
        <p:nvSpPr>
          <p:cNvPr id="84" name="Line 282"/>
          <p:cNvSpPr>
            <a:spLocks noChangeShapeType="1"/>
          </p:cNvSpPr>
          <p:nvPr/>
        </p:nvSpPr>
        <p:spPr bwMode="auto">
          <a:xfrm flipV="1">
            <a:off x="3950163" y="2793747"/>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85" name="Group 84"/>
          <p:cNvGrpSpPr/>
          <p:nvPr/>
        </p:nvGrpSpPr>
        <p:grpSpPr>
          <a:xfrm>
            <a:off x="4187445" y="2105783"/>
            <a:ext cx="825500" cy="742950"/>
            <a:chOff x="1819275" y="3119438"/>
            <a:chExt cx="825500" cy="742950"/>
          </a:xfrm>
        </p:grpSpPr>
        <p:sp>
          <p:nvSpPr>
            <p:cNvPr id="86" name="Oval 258"/>
            <p:cNvSpPr>
              <a:spLocks noChangeArrowheads="1"/>
            </p:cNvSpPr>
            <p:nvPr/>
          </p:nvSpPr>
          <p:spPr bwMode="auto">
            <a:xfrm>
              <a:off x="1874838" y="3194050"/>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88" name="Oval 259"/>
            <p:cNvSpPr>
              <a:spLocks noChangeArrowheads="1"/>
            </p:cNvSpPr>
            <p:nvPr/>
          </p:nvSpPr>
          <p:spPr bwMode="auto">
            <a:xfrm>
              <a:off x="1998663" y="3325812"/>
              <a:ext cx="303212" cy="271463"/>
            </a:xfrm>
            <a:prstGeom prst="ellipse">
              <a:avLst/>
            </a:prstGeom>
            <a:solidFill>
              <a:srgbClr val="FF9999"/>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95" name="Group 296"/>
            <p:cNvGrpSpPr>
              <a:grpSpLocks/>
            </p:cNvGrpSpPr>
            <p:nvPr/>
          </p:nvGrpSpPr>
          <p:grpSpPr bwMode="auto">
            <a:xfrm>
              <a:off x="2017713" y="3425903"/>
              <a:ext cx="254000" cy="76200"/>
              <a:chOff x="7173913" y="3287713"/>
              <a:chExt cx="254000" cy="76200"/>
            </a:xfrm>
          </p:grpSpPr>
          <p:sp>
            <p:nvSpPr>
              <p:cNvPr id="118"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119" name="Rectangle 214"/>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96" name="Oval 260"/>
            <p:cNvSpPr>
              <a:spLocks noChangeArrowheads="1"/>
            </p:cNvSpPr>
            <p:nvPr/>
          </p:nvSpPr>
          <p:spPr bwMode="auto">
            <a:xfrm>
              <a:off x="2390775"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97" name="Oval 261"/>
            <p:cNvSpPr>
              <a:spLocks noChangeArrowheads="1"/>
            </p:cNvSpPr>
            <p:nvPr/>
          </p:nvSpPr>
          <p:spPr bwMode="auto">
            <a:xfrm>
              <a:off x="1933575" y="3208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0" name="Oval 264"/>
            <p:cNvSpPr>
              <a:spLocks noChangeArrowheads="1"/>
            </p:cNvSpPr>
            <p:nvPr/>
          </p:nvSpPr>
          <p:spPr bwMode="auto">
            <a:xfrm>
              <a:off x="2422525" y="35067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1" name="Oval 265"/>
            <p:cNvSpPr>
              <a:spLocks noChangeArrowheads="1"/>
            </p:cNvSpPr>
            <p:nvPr/>
          </p:nvSpPr>
          <p:spPr bwMode="auto">
            <a:xfrm>
              <a:off x="2206625" y="31575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2" name="Oval 266"/>
            <p:cNvSpPr>
              <a:spLocks noChangeArrowheads="1"/>
            </p:cNvSpPr>
            <p:nvPr/>
          </p:nvSpPr>
          <p:spPr bwMode="auto">
            <a:xfrm>
              <a:off x="18192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3" name="Oval 267"/>
            <p:cNvSpPr>
              <a:spLocks noChangeArrowheads="1"/>
            </p:cNvSpPr>
            <p:nvPr/>
          </p:nvSpPr>
          <p:spPr bwMode="auto">
            <a:xfrm>
              <a:off x="1914525" y="36591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4" name="Oval 268"/>
            <p:cNvSpPr>
              <a:spLocks noChangeArrowheads="1"/>
            </p:cNvSpPr>
            <p:nvPr/>
          </p:nvSpPr>
          <p:spPr bwMode="auto">
            <a:xfrm>
              <a:off x="2333625" y="3221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5" name="Oval 269"/>
            <p:cNvSpPr>
              <a:spLocks noChangeArrowheads="1"/>
            </p:cNvSpPr>
            <p:nvPr/>
          </p:nvSpPr>
          <p:spPr bwMode="auto">
            <a:xfrm>
              <a:off x="2371725" y="36083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6" name="Oval 270"/>
            <p:cNvSpPr>
              <a:spLocks noChangeArrowheads="1"/>
            </p:cNvSpPr>
            <p:nvPr/>
          </p:nvSpPr>
          <p:spPr bwMode="auto">
            <a:xfrm>
              <a:off x="1958975" y="3729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7" name="Oval 271"/>
            <p:cNvSpPr>
              <a:spLocks noChangeArrowheads="1"/>
            </p:cNvSpPr>
            <p:nvPr/>
          </p:nvSpPr>
          <p:spPr bwMode="auto">
            <a:xfrm>
              <a:off x="2587625" y="3360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09" name="Oval 273"/>
            <p:cNvSpPr>
              <a:spLocks noChangeArrowheads="1"/>
            </p:cNvSpPr>
            <p:nvPr/>
          </p:nvSpPr>
          <p:spPr bwMode="auto">
            <a:xfrm>
              <a:off x="2117725" y="31384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10" name="Oval 274"/>
            <p:cNvSpPr>
              <a:spLocks noChangeArrowheads="1"/>
            </p:cNvSpPr>
            <p:nvPr/>
          </p:nvSpPr>
          <p:spPr bwMode="auto">
            <a:xfrm>
              <a:off x="2352675" y="3119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11" name="Oval 275"/>
            <p:cNvSpPr>
              <a:spLocks noChangeArrowheads="1"/>
            </p:cNvSpPr>
            <p:nvPr/>
          </p:nvSpPr>
          <p:spPr bwMode="auto">
            <a:xfrm>
              <a:off x="2492375" y="3335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12" name="Oval 276"/>
            <p:cNvSpPr>
              <a:spLocks noChangeArrowheads="1"/>
            </p:cNvSpPr>
            <p:nvPr/>
          </p:nvSpPr>
          <p:spPr bwMode="auto">
            <a:xfrm>
              <a:off x="25431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14" name="Oval 280"/>
            <p:cNvSpPr>
              <a:spLocks noChangeArrowheads="1"/>
            </p:cNvSpPr>
            <p:nvPr/>
          </p:nvSpPr>
          <p:spPr bwMode="auto">
            <a:xfrm>
              <a:off x="1870075" y="3595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15" name="Oval 281"/>
            <p:cNvSpPr>
              <a:spLocks noChangeArrowheads="1"/>
            </p:cNvSpPr>
            <p:nvPr/>
          </p:nvSpPr>
          <p:spPr bwMode="auto">
            <a:xfrm>
              <a:off x="2466975" y="3627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117" name="Oval 267"/>
            <p:cNvSpPr>
              <a:spLocks noChangeArrowheads="1"/>
            </p:cNvSpPr>
            <p:nvPr/>
          </p:nvSpPr>
          <p:spPr bwMode="auto">
            <a:xfrm>
              <a:off x="206692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120" name="Text Box 278"/>
          <p:cNvSpPr txBox="1">
            <a:spLocks noChangeArrowheads="1"/>
          </p:cNvSpPr>
          <p:nvPr/>
        </p:nvSpPr>
        <p:spPr bwMode="auto">
          <a:xfrm>
            <a:off x="5397970" y="2127454"/>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121" name="Line 282"/>
          <p:cNvSpPr>
            <a:spLocks noChangeShapeType="1"/>
          </p:cNvSpPr>
          <p:nvPr/>
        </p:nvSpPr>
        <p:spPr bwMode="auto">
          <a:xfrm flipV="1">
            <a:off x="5066183" y="2398623"/>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6" name="Group 5"/>
          <p:cNvGrpSpPr/>
          <p:nvPr/>
        </p:nvGrpSpPr>
        <p:grpSpPr>
          <a:xfrm>
            <a:off x="4533386" y="2664993"/>
            <a:ext cx="468312" cy="439737"/>
            <a:chOff x="2552443" y="5708873"/>
            <a:chExt cx="468312" cy="439737"/>
          </a:xfrm>
        </p:grpSpPr>
        <p:sp>
          <p:nvSpPr>
            <p:cNvPr id="123" name="Oval 216"/>
            <p:cNvSpPr>
              <a:spLocks noChangeArrowheads="1"/>
            </p:cNvSpPr>
            <p:nvPr/>
          </p:nvSpPr>
          <p:spPr bwMode="auto">
            <a:xfrm>
              <a:off x="2552443" y="5708873"/>
              <a:ext cx="468312" cy="439737"/>
            </a:xfrm>
            <a:prstGeom prst="ellipse">
              <a:avLst/>
            </a:prstGeom>
            <a:solidFill>
              <a:srgbClr val="7030A0"/>
            </a:solidFill>
            <a:ln w="9525">
              <a:solidFill>
                <a:schemeClr val="tx1"/>
              </a:solidFill>
              <a:round/>
              <a:headEnd/>
              <a:tailEnd/>
            </a:ln>
          </p:spPr>
          <p:txBody>
            <a:bodyPr wrap="none" anchor="ctr"/>
            <a:lstStyle/>
            <a:p>
              <a:pPr algn="ctr" fontAlgn="auto">
                <a:spcBef>
                  <a:spcPts val="0"/>
                </a:spcBef>
                <a:spcAft>
                  <a:spcPts val="0"/>
                </a:spcAft>
                <a:defRPr/>
              </a:pPr>
              <a:endParaRPr lang="en-US">
                <a:solidFill>
                  <a:prstClr val="black"/>
                </a:solidFill>
                <a:latin typeface="Arial" panose="020B0604020202020204" pitchFamily="34" charset="0"/>
                <a:cs typeface="Arial" panose="020B0604020202020204" pitchFamily="34" charset="0"/>
              </a:endParaRPr>
            </a:p>
          </p:txBody>
        </p:sp>
        <p:sp>
          <p:nvSpPr>
            <p:cNvPr id="124" name="Oval 217"/>
            <p:cNvSpPr>
              <a:spLocks noChangeArrowheads="1"/>
            </p:cNvSpPr>
            <p:nvPr/>
          </p:nvSpPr>
          <p:spPr bwMode="auto">
            <a:xfrm>
              <a:off x="2634993" y="5793010"/>
              <a:ext cx="303213" cy="271463"/>
            </a:xfrm>
            <a:prstGeom prst="ellipse">
              <a:avLst/>
            </a:prstGeom>
            <a:solidFill>
              <a:srgbClr val="CC66FF"/>
            </a:solidFill>
            <a:ln w="9525" algn="ctr">
              <a:solidFill>
                <a:schemeClr val="tx1"/>
              </a:solidFill>
              <a:round/>
              <a:headEnd/>
              <a:tailEnd/>
            </a:ln>
          </p:spPr>
          <p:txBody>
            <a:bodyPr wrap="none" anchor="ctr"/>
            <a:lstStyle/>
            <a:p>
              <a:pPr fontAlgn="auto">
                <a:spcBef>
                  <a:spcPts val="0"/>
                </a:spcBef>
                <a:spcAft>
                  <a:spcPts val="0"/>
                </a:spcAft>
                <a:defRPr/>
              </a:pPr>
              <a:endParaRPr lang="en-US" sz="2400" dirty="0">
                <a:solidFill>
                  <a:prstClr val="black"/>
                </a:solidFill>
                <a:latin typeface="Arial" panose="020B0604020202020204" pitchFamily="34" charset="0"/>
                <a:cs typeface="Arial" panose="020B0604020202020204" pitchFamily="34" charset="0"/>
              </a:endParaRPr>
            </a:p>
          </p:txBody>
        </p:sp>
      </p:grpSp>
      <p:sp>
        <p:nvSpPr>
          <p:cNvPr id="125" name="Text Box 68"/>
          <p:cNvSpPr txBox="1">
            <a:spLocks noChangeArrowheads="1"/>
          </p:cNvSpPr>
          <p:nvPr/>
        </p:nvSpPr>
        <p:spPr bwMode="auto">
          <a:xfrm>
            <a:off x="6096001" y="1770944"/>
            <a:ext cx="41925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457200" lvl="1" indent="0" eaLnBrk="1" fontAlgn="auto" hangingPunct="1">
              <a:spcBef>
                <a:spcPts val="0"/>
              </a:spcBef>
              <a:spcAft>
                <a:spcPts val="0"/>
              </a:spcAft>
              <a:buClr>
                <a:srgbClr val="FF0000"/>
              </a:buClr>
              <a:buSzPct val="130000"/>
            </a:pPr>
            <a:r>
              <a:rPr lang="en-US" sz="3200" u="sng" dirty="0">
                <a:solidFill>
                  <a:prstClr val="black"/>
                </a:solidFill>
              </a:rPr>
              <a:t>LRA in clinical trials</a:t>
            </a:r>
          </a:p>
        </p:txBody>
      </p:sp>
      <p:sp>
        <p:nvSpPr>
          <p:cNvPr id="126" name="Text Box 68"/>
          <p:cNvSpPr txBox="1">
            <a:spLocks noChangeArrowheads="1"/>
          </p:cNvSpPr>
          <p:nvPr/>
        </p:nvSpPr>
        <p:spPr bwMode="auto">
          <a:xfrm>
            <a:off x="5700893" y="2682679"/>
            <a:ext cx="58780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914400" lvl="1" indent="-457200" eaLnBrk="1" fontAlgn="auto" hangingPunct="1">
              <a:spcBef>
                <a:spcPts val="0"/>
              </a:spcBef>
              <a:spcAft>
                <a:spcPts val="0"/>
              </a:spcAft>
              <a:buClr>
                <a:srgbClr val="FF0000"/>
              </a:buClr>
              <a:buSzPct val="130000"/>
              <a:buFont typeface="Arial" panose="020B0604020202020204" pitchFamily="34" charset="0"/>
              <a:buChar char="•"/>
            </a:pPr>
            <a:r>
              <a:rPr lang="en-US" sz="2800" dirty="0">
                <a:solidFill>
                  <a:prstClr val="black"/>
                </a:solidFill>
              </a:rPr>
              <a:t>Histone deacetylase inhibitors – promote gene expression</a:t>
            </a:r>
          </a:p>
        </p:txBody>
      </p:sp>
      <p:sp>
        <p:nvSpPr>
          <p:cNvPr id="127" name="Text Box 68"/>
          <p:cNvSpPr txBox="1">
            <a:spLocks noChangeArrowheads="1"/>
          </p:cNvSpPr>
          <p:nvPr/>
        </p:nvSpPr>
        <p:spPr bwMode="auto">
          <a:xfrm>
            <a:off x="5700893" y="3870701"/>
            <a:ext cx="55184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marL="914400" lvl="1" indent="-457200" eaLnBrk="1" fontAlgn="auto" hangingPunct="1">
              <a:spcBef>
                <a:spcPts val="0"/>
              </a:spcBef>
              <a:spcAft>
                <a:spcPts val="0"/>
              </a:spcAft>
              <a:buClr>
                <a:srgbClr val="FF0000"/>
              </a:buClr>
              <a:buSzPct val="130000"/>
              <a:buFont typeface="Arial" panose="020B0604020202020204" pitchFamily="34" charset="0"/>
              <a:buChar char="•"/>
            </a:pPr>
            <a:r>
              <a:rPr lang="en-US" sz="2800" dirty="0">
                <a:solidFill>
                  <a:prstClr val="black"/>
                </a:solidFill>
              </a:rPr>
              <a:t>Toll-like receptor agonists – activate the innate immune response</a:t>
            </a:r>
          </a:p>
        </p:txBody>
      </p:sp>
    </p:spTree>
    <p:extLst>
      <p:ext uri="{BB962C8B-B14F-4D97-AF65-F5344CB8AC3E}">
        <p14:creationId xmlns:p14="http://schemas.microsoft.com/office/powerpoint/2010/main" val="144296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5106"/>
                                        </p:tgtEl>
                                        <p:attrNameLst>
                                          <p:attrName>style.visibility</p:attrName>
                                        </p:attrNameLst>
                                      </p:cBhvr>
                                      <p:to>
                                        <p:strVal val="visible"/>
                                      </p:to>
                                    </p:set>
                                    <p:animEffect transition="in" filter="wipe(down)">
                                      <p:cBhvr>
                                        <p:cTn id="11" dur="500"/>
                                        <p:tgtEl>
                                          <p:spTgt spid="451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500"/>
                                        <p:tgtEl>
                                          <p:spTgt spid="90"/>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85"/>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wipe(left)">
                                      <p:cBhvr>
                                        <p:cTn id="38" dur="500"/>
                                        <p:tgtEl>
                                          <p:spTgt spid="121"/>
                                        </p:tgtEl>
                                      </p:cBhvr>
                                    </p:animEffec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510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51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up)">
                                      <p:cBhvr>
                                        <p:cTn id="54" dur="500"/>
                                        <p:tgtEl>
                                          <p:spTgt spid="8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5" grpId="0"/>
      <p:bldP spid="45106" grpId="0" animBg="1"/>
      <p:bldP spid="45136" grpId="0"/>
      <p:bldP spid="87" grpId="0" animBg="1"/>
      <p:bldP spid="89" grpId="0"/>
      <p:bldP spid="90" grpId="0" animBg="1"/>
      <p:bldP spid="84" grpId="0" animBg="1"/>
      <p:bldP spid="120" grpId="0"/>
      <p:bldP spid="121" grpId="0" animBg="1"/>
      <p:bldP spid="125" grpId="0"/>
      <p:bldP spid="126" grpId="0"/>
      <p:bldP spid="1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 Box 2"/>
          <p:cNvSpPr txBox="1">
            <a:spLocks noChangeArrowheads="1"/>
          </p:cNvSpPr>
          <p:nvPr/>
        </p:nvSpPr>
        <p:spPr bwMode="auto">
          <a:xfrm>
            <a:off x="1524000" y="12068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4000" b="1" dirty="0">
                <a:solidFill>
                  <a:prstClr val="black"/>
                </a:solidFill>
              </a:rPr>
              <a:t>Current status of LRA trials</a:t>
            </a:r>
          </a:p>
        </p:txBody>
      </p:sp>
      <p:sp>
        <p:nvSpPr>
          <p:cNvPr id="88" name="Text Box 68"/>
          <p:cNvSpPr txBox="1">
            <a:spLocks noChangeArrowheads="1"/>
          </p:cNvSpPr>
          <p:nvPr/>
        </p:nvSpPr>
        <p:spPr bwMode="auto">
          <a:xfrm>
            <a:off x="5575770" y="1351988"/>
            <a:ext cx="6040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Numerous LRAs identified in model systems</a:t>
            </a:r>
          </a:p>
        </p:txBody>
      </p:sp>
      <p:sp>
        <p:nvSpPr>
          <p:cNvPr id="95" name="Text Box 68"/>
          <p:cNvSpPr txBox="1">
            <a:spLocks noChangeArrowheads="1"/>
          </p:cNvSpPr>
          <p:nvPr/>
        </p:nvSpPr>
        <p:spPr bwMode="auto">
          <a:xfrm>
            <a:off x="5602623" y="2363955"/>
            <a:ext cx="60133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Few shown to work </a:t>
            </a:r>
            <a:r>
              <a:rPr lang="en-US" sz="2400" i="1" dirty="0">
                <a:solidFill>
                  <a:prstClr val="black"/>
                </a:solidFill>
              </a:rPr>
              <a:t>ex vivo </a:t>
            </a:r>
            <a:r>
              <a:rPr lang="en-US" sz="2400" dirty="0">
                <a:solidFill>
                  <a:prstClr val="black"/>
                </a:solidFill>
              </a:rPr>
              <a:t>with cells from patients</a:t>
            </a:r>
          </a:p>
        </p:txBody>
      </p:sp>
      <p:sp>
        <p:nvSpPr>
          <p:cNvPr id="96" name="Text Box 68"/>
          <p:cNvSpPr txBox="1">
            <a:spLocks noChangeArrowheads="1"/>
          </p:cNvSpPr>
          <p:nvPr/>
        </p:nvSpPr>
        <p:spPr bwMode="auto">
          <a:xfrm>
            <a:off x="5575770" y="5104456"/>
            <a:ext cx="6040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In clinical trials, no reduction in the reservoir yet demonstrated</a:t>
            </a:r>
          </a:p>
        </p:txBody>
      </p:sp>
      <p:sp>
        <p:nvSpPr>
          <p:cNvPr id="98" name="Text Box 68"/>
          <p:cNvSpPr txBox="1">
            <a:spLocks noChangeArrowheads="1"/>
          </p:cNvSpPr>
          <p:nvPr/>
        </p:nvSpPr>
        <p:spPr bwMode="auto">
          <a:xfrm>
            <a:off x="5601883" y="3337354"/>
            <a:ext cx="6014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Some evidence for slight transient increases in plasma HIV RNA after LRA treatment indicating some reactivation of latent HIV</a:t>
            </a:r>
          </a:p>
        </p:txBody>
      </p:sp>
      <p:grpSp>
        <p:nvGrpSpPr>
          <p:cNvPr id="2" name="Group 1"/>
          <p:cNvGrpSpPr/>
          <p:nvPr/>
        </p:nvGrpSpPr>
        <p:grpSpPr>
          <a:xfrm>
            <a:off x="2075730" y="2105784"/>
            <a:ext cx="3677840" cy="3649797"/>
            <a:chOff x="551730" y="2105783"/>
            <a:chExt cx="3677840" cy="3649797"/>
          </a:xfrm>
        </p:grpSpPr>
        <p:sp>
          <p:nvSpPr>
            <p:cNvPr id="223" name="Text Box 257"/>
            <p:cNvSpPr txBox="1">
              <a:spLocks noChangeArrowheads="1"/>
            </p:cNvSpPr>
            <p:nvPr/>
          </p:nvSpPr>
          <p:spPr bwMode="auto">
            <a:xfrm>
              <a:off x="551730" y="3229047"/>
              <a:ext cx="998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200" b="1" dirty="0">
                  <a:solidFill>
                    <a:prstClr val="black"/>
                  </a:solidFill>
                </a:rPr>
                <a:t>T cell activation</a:t>
              </a:r>
            </a:p>
          </p:txBody>
        </p:sp>
        <p:sp>
          <p:nvSpPr>
            <p:cNvPr id="224" name="Line 282"/>
            <p:cNvSpPr>
              <a:spLocks noChangeShapeType="1"/>
            </p:cNvSpPr>
            <p:nvPr/>
          </p:nvSpPr>
          <p:spPr bwMode="auto">
            <a:xfrm flipV="1">
              <a:off x="1370163" y="3661519"/>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25" name="Group 224"/>
            <p:cNvGrpSpPr/>
            <p:nvPr/>
          </p:nvGrpSpPr>
          <p:grpSpPr>
            <a:xfrm>
              <a:off x="881212" y="3876424"/>
              <a:ext cx="376237" cy="350837"/>
              <a:chOff x="264522" y="3128225"/>
              <a:chExt cx="376237" cy="350837"/>
            </a:xfrm>
          </p:grpSpPr>
          <p:sp>
            <p:nvSpPr>
              <p:cNvPr id="226" name="Oval 283"/>
              <p:cNvSpPr>
                <a:spLocks noChangeArrowheads="1"/>
              </p:cNvSpPr>
              <p:nvPr/>
            </p:nvSpPr>
            <p:spPr bwMode="auto">
              <a:xfrm>
                <a:off x="264522" y="3128225"/>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27" name="Oval 284"/>
              <p:cNvSpPr>
                <a:spLocks noChangeArrowheads="1"/>
              </p:cNvSpPr>
              <p:nvPr/>
            </p:nvSpPr>
            <p:spPr bwMode="auto">
              <a:xfrm>
                <a:off x="316909" y="317743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28" name="Group 299"/>
              <p:cNvGrpSpPr>
                <a:grpSpLocks/>
              </p:cNvGrpSpPr>
              <p:nvPr/>
            </p:nvGrpSpPr>
            <p:grpSpPr bwMode="auto">
              <a:xfrm>
                <a:off x="338341" y="3271972"/>
                <a:ext cx="253999" cy="76200"/>
                <a:chOff x="7173913" y="3287713"/>
                <a:chExt cx="254000" cy="76200"/>
              </a:xfrm>
            </p:grpSpPr>
            <p:sp>
              <p:nvSpPr>
                <p:cNvPr id="229"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30" name="Rectangle 220"/>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grpSp>
          <p:nvGrpSpPr>
            <p:cNvPr id="231" name="Group 230"/>
            <p:cNvGrpSpPr/>
            <p:nvPr/>
          </p:nvGrpSpPr>
          <p:grpSpPr>
            <a:xfrm>
              <a:off x="1681053" y="3048930"/>
              <a:ext cx="825500" cy="742950"/>
              <a:chOff x="1819275" y="3119438"/>
              <a:chExt cx="825500" cy="742950"/>
            </a:xfrm>
          </p:grpSpPr>
          <p:sp>
            <p:nvSpPr>
              <p:cNvPr id="232" name="Oval 258"/>
              <p:cNvSpPr>
                <a:spLocks noChangeArrowheads="1"/>
              </p:cNvSpPr>
              <p:nvPr/>
            </p:nvSpPr>
            <p:spPr bwMode="auto">
              <a:xfrm>
                <a:off x="1874838" y="3194050"/>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33" name="Oval 259"/>
              <p:cNvSpPr>
                <a:spLocks noChangeArrowheads="1"/>
              </p:cNvSpPr>
              <p:nvPr/>
            </p:nvSpPr>
            <p:spPr bwMode="auto">
              <a:xfrm>
                <a:off x="1998663" y="3325812"/>
                <a:ext cx="303212" cy="271463"/>
              </a:xfrm>
              <a:prstGeom prst="ellipse">
                <a:avLst/>
              </a:prstGeom>
              <a:solidFill>
                <a:srgbClr val="FF9999"/>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34" name="Group 296"/>
              <p:cNvGrpSpPr>
                <a:grpSpLocks/>
              </p:cNvGrpSpPr>
              <p:nvPr/>
            </p:nvGrpSpPr>
            <p:grpSpPr bwMode="auto">
              <a:xfrm>
                <a:off x="2017713" y="3425903"/>
                <a:ext cx="254000" cy="76200"/>
                <a:chOff x="7173913" y="3287713"/>
                <a:chExt cx="254000" cy="76200"/>
              </a:xfrm>
            </p:grpSpPr>
            <p:sp>
              <p:nvSpPr>
                <p:cNvPr id="257"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58" name="Rectangle 214"/>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235" name="Oval 260"/>
              <p:cNvSpPr>
                <a:spLocks noChangeArrowheads="1"/>
              </p:cNvSpPr>
              <p:nvPr/>
            </p:nvSpPr>
            <p:spPr bwMode="auto">
              <a:xfrm>
                <a:off x="2390775"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36" name="Oval 261"/>
              <p:cNvSpPr>
                <a:spLocks noChangeArrowheads="1"/>
              </p:cNvSpPr>
              <p:nvPr/>
            </p:nvSpPr>
            <p:spPr bwMode="auto">
              <a:xfrm>
                <a:off x="1933575" y="3208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37" name="Oval 262"/>
              <p:cNvSpPr>
                <a:spLocks noChangeArrowheads="1"/>
              </p:cNvSpPr>
              <p:nvPr/>
            </p:nvSpPr>
            <p:spPr bwMode="auto">
              <a:xfrm>
                <a:off x="2085975" y="3722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38" name="Oval 263"/>
              <p:cNvSpPr>
                <a:spLocks noChangeArrowheads="1"/>
              </p:cNvSpPr>
              <p:nvPr/>
            </p:nvSpPr>
            <p:spPr bwMode="auto">
              <a:xfrm>
                <a:off x="2276475" y="3684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39" name="Oval 264"/>
              <p:cNvSpPr>
                <a:spLocks noChangeArrowheads="1"/>
              </p:cNvSpPr>
              <p:nvPr/>
            </p:nvSpPr>
            <p:spPr bwMode="auto">
              <a:xfrm>
                <a:off x="2422525" y="35067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0" name="Oval 265"/>
              <p:cNvSpPr>
                <a:spLocks noChangeArrowheads="1"/>
              </p:cNvSpPr>
              <p:nvPr/>
            </p:nvSpPr>
            <p:spPr bwMode="auto">
              <a:xfrm>
                <a:off x="2206625" y="31575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1" name="Oval 266"/>
              <p:cNvSpPr>
                <a:spLocks noChangeArrowheads="1"/>
              </p:cNvSpPr>
              <p:nvPr/>
            </p:nvSpPr>
            <p:spPr bwMode="auto">
              <a:xfrm>
                <a:off x="18192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2" name="Oval 267"/>
              <p:cNvSpPr>
                <a:spLocks noChangeArrowheads="1"/>
              </p:cNvSpPr>
              <p:nvPr/>
            </p:nvSpPr>
            <p:spPr bwMode="auto">
              <a:xfrm>
                <a:off x="1914525" y="36591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3" name="Oval 268"/>
              <p:cNvSpPr>
                <a:spLocks noChangeArrowheads="1"/>
              </p:cNvSpPr>
              <p:nvPr/>
            </p:nvSpPr>
            <p:spPr bwMode="auto">
              <a:xfrm>
                <a:off x="2333625" y="3221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4" name="Oval 269"/>
              <p:cNvSpPr>
                <a:spLocks noChangeArrowheads="1"/>
              </p:cNvSpPr>
              <p:nvPr/>
            </p:nvSpPr>
            <p:spPr bwMode="auto">
              <a:xfrm>
                <a:off x="2371725" y="36083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5" name="Oval 270"/>
              <p:cNvSpPr>
                <a:spLocks noChangeArrowheads="1"/>
              </p:cNvSpPr>
              <p:nvPr/>
            </p:nvSpPr>
            <p:spPr bwMode="auto">
              <a:xfrm>
                <a:off x="1958975" y="3729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6" name="Oval 271"/>
              <p:cNvSpPr>
                <a:spLocks noChangeArrowheads="1"/>
              </p:cNvSpPr>
              <p:nvPr/>
            </p:nvSpPr>
            <p:spPr bwMode="auto">
              <a:xfrm>
                <a:off x="2587625" y="3360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7" name="Oval 272"/>
              <p:cNvSpPr>
                <a:spLocks noChangeArrowheads="1"/>
              </p:cNvSpPr>
              <p:nvPr/>
            </p:nvSpPr>
            <p:spPr bwMode="auto">
              <a:xfrm>
                <a:off x="2193925" y="3741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8" name="Oval 273"/>
              <p:cNvSpPr>
                <a:spLocks noChangeArrowheads="1"/>
              </p:cNvSpPr>
              <p:nvPr/>
            </p:nvSpPr>
            <p:spPr bwMode="auto">
              <a:xfrm>
                <a:off x="2117725" y="31384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9" name="Oval 274"/>
              <p:cNvSpPr>
                <a:spLocks noChangeArrowheads="1"/>
              </p:cNvSpPr>
              <p:nvPr/>
            </p:nvSpPr>
            <p:spPr bwMode="auto">
              <a:xfrm>
                <a:off x="2352675" y="3119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0" name="Oval 275"/>
              <p:cNvSpPr>
                <a:spLocks noChangeArrowheads="1"/>
              </p:cNvSpPr>
              <p:nvPr/>
            </p:nvSpPr>
            <p:spPr bwMode="auto">
              <a:xfrm>
                <a:off x="2492375" y="3335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1" name="Oval 276"/>
              <p:cNvSpPr>
                <a:spLocks noChangeArrowheads="1"/>
              </p:cNvSpPr>
              <p:nvPr/>
            </p:nvSpPr>
            <p:spPr bwMode="auto">
              <a:xfrm>
                <a:off x="25431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2" name="Oval 279"/>
              <p:cNvSpPr>
                <a:spLocks noChangeArrowheads="1"/>
              </p:cNvSpPr>
              <p:nvPr/>
            </p:nvSpPr>
            <p:spPr bwMode="auto">
              <a:xfrm>
                <a:off x="207327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3" name="Oval 280"/>
              <p:cNvSpPr>
                <a:spLocks noChangeArrowheads="1"/>
              </p:cNvSpPr>
              <p:nvPr/>
            </p:nvSpPr>
            <p:spPr bwMode="auto">
              <a:xfrm>
                <a:off x="1870075" y="3595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4" name="Oval 281"/>
              <p:cNvSpPr>
                <a:spLocks noChangeArrowheads="1"/>
              </p:cNvSpPr>
              <p:nvPr/>
            </p:nvSpPr>
            <p:spPr bwMode="auto">
              <a:xfrm>
                <a:off x="2466975" y="3627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5" name="Oval 263"/>
              <p:cNvSpPr>
                <a:spLocks noChangeArrowheads="1"/>
              </p:cNvSpPr>
              <p:nvPr/>
            </p:nvSpPr>
            <p:spPr bwMode="auto">
              <a:xfrm>
                <a:off x="2288886" y="3783375"/>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6" name="Oval 267"/>
              <p:cNvSpPr>
                <a:spLocks noChangeArrowheads="1"/>
              </p:cNvSpPr>
              <p:nvPr/>
            </p:nvSpPr>
            <p:spPr bwMode="auto">
              <a:xfrm>
                <a:off x="206692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59" name="Group 258"/>
            <p:cNvGrpSpPr/>
            <p:nvPr/>
          </p:nvGrpSpPr>
          <p:grpSpPr>
            <a:xfrm>
              <a:off x="1823663" y="4368851"/>
              <a:ext cx="569700" cy="547107"/>
              <a:chOff x="1974104" y="3869244"/>
              <a:chExt cx="569700" cy="547107"/>
            </a:xfrm>
          </p:grpSpPr>
          <p:sp>
            <p:nvSpPr>
              <p:cNvPr id="260" name="Oval 260"/>
              <p:cNvSpPr>
                <a:spLocks noChangeArrowheads="1"/>
              </p:cNvSpPr>
              <p:nvPr/>
            </p:nvSpPr>
            <p:spPr bwMode="auto">
              <a:xfrm>
                <a:off x="2410423" y="395213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1" name="Oval 261"/>
              <p:cNvSpPr>
                <a:spLocks noChangeArrowheads="1"/>
              </p:cNvSpPr>
              <p:nvPr/>
            </p:nvSpPr>
            <p:spPr bwMode="auto">
              <a:xfrm>
                <a:off x="2040820" y="3906579"/>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2" name="Oval 263"/>
              <p:cNvSpPr>
                <a:spLocks noChangeArrowheads="1"/>
              </p:cNvSpPr>
              <p:nvPr/>
            </p:nvSpPr>
            <p:spPr bwMode="auto">
              <a:xfrm>
                <a:off x="2276050" y="425054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3" name="Oval 266"/>
              <p:cNvSpPr>
                <a:spLocks noChangeArrowheads="1"/>
              </p:cNvSpPr>
              <p:nvPr/>
            </p:nvSpPr>
            <p:spPr bwMode="auto">
              <a:xfrm>
                <a:off x="1974104" y="4167650"/>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4" name="Oval 267"/>
              <p:cNvSpPr>
                <a:spLocks noChangeArrowheads="1"/>
              </p:cNvSpPr>
              <p:nvPr/>
            </p:nvSpPr>
            <p:spPr bwMode="auto">
              <a:xfrm>
                <a:off x="2096939" y="4262741"/>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5" name="Oval 269"/>
              <p:cNvSpPr>
                <a:spLocks noChangeArrowheads="1"/>
              </p:cNvSpPr>
              <p:nvPr/>
            </p:nvSpPr>
            <p:spPr bwMode="auto">
              <a:xfrm>
                <a:off x="2376334" y="4159183"/>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6" name="Oval 270"/>
              <p:cNvSpPr>
                <a:spLocks noChangeArrowheads="1"/>
              </p:cNvSpPr>
              <p:nvPr/>
            </p:nvSpPr>
            <p:spPr bwMode="auto">
              <a:xfrm>
                <a:off x="1978524" y="4352760"/>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7" name="Oval 272"/>
              <p:cNvSpPr>
                <a:spLocks noChangeArrowheads="1"/>
              </p:cNvSpPr>
              <p:nvPr/>
            </p:nvSpPr>
            <p:spPr bwMode="auto">
              <a:xfrm>
                <a:off x="2213528" y="436547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8" name="Oval 273"/>
              <p:cNvSpPr>
                <a:spLocks noChangeArrowheads="1"/>
              </p:cNvSpPr>
              <p:nvPr/>
            </p:nvSpPr>
            <p:spPr bwMode="auto">
              <a:xfrm>
                <a:off x="2142323" y="386924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9" name="Oval 281"/>
              <p:cNvSpPr>
                <a:spLocks noChangeArrowheads="1"/>
              </p:cNvSpPr>
              <p:nvPr/>
            </p:nvSpPr>
            <p:spPr bwMode="auto">
              <a:xfrm>
                <a:off x="2486641" y="4251015"/>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0" name="Oval 283"/>
              <p:cNvSpPr>
                <a:spLocks noChangeArrowheads="1"/>
              </p:cNvSpPr>
              <p:nvPr/>
            </p:nvSpPr>
            <p:spPr bwMode="auto">
              <a:xfrm>
                <a:off x="2011870" y="3920343"/>
                <a:ext cx="376325" cy="351340"/>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1" name="Oval 284"/>
              <p:cNvSpPr>
                <a:spLocks noChangeArrowheads="1"/>
              </p:cNvSpPr>
              <p:nvPr/>
            </p:nvSpPr>
            <p:spPr bwMode="auto">
              <a:xfrm>
                <a:off x="2064269" y="3969626"/>
                <a:ext cx="303283" cy="27185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72" name="Group 299"/>
              <p:cNvGrpSpPr>
                <a:grpSpLocks/>
              </p:cNvGrpSpPr>
              <p:nvPr/>
            </p:nvGrpSpPr>
            <p:grpSpPr bwMode="auto">
              <a:xfrm>
                <a:off x="2085706" y="4064296"/>
                <a:ext cx="254059" cy="76309"/>
                <a:chOff x="7173913" y="3287713"/>
                <a:chExt cx="254000" cy="76200"/>
              </a:xfrm>
            </p:grpSpPr>
            <p:sp>
              <p:nvSpPr>
                <p:cNvPr id="275"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6" name="Rectangle 238"/>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sp>
          <p:nvSpPr>
            <p:cNvPr id="277" name="Text Box 257"/>
            <p:cNvSpPr txBox="1">
              <a:spLocks noChangeArrowheads="1"/>
            </p:cNvSpPr>
            <p:nvPr/>
          </p:nvSpPr>
          <p:spPr bwMode="auto">
            <a:xfrm>
              <a:off x="691116" y="4355739"/>
              <a:ext cx="10053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200" b="1" dirty="0">
                  <a:solidFill>
                    <a:prstClr val="black"/>
                  </a:solidFill>
                </a:rPr>
                <a:t>Latency reversing</a:t>
              </a:r>
            </a:p>
            <a:p>
              <a:pPr algn="ctr" eaLnBrk="1" fontAlgn="auto" hangingPunct="1">
                <a:spcBef>
                  <a:spcPts val="0"/>
                </a:spcBef>
                <a:spcAft>
                  <a:spcPts val="0"/>
                </a:spcAft>
              </a:pPr>
              <a:r>
                <a:rPr lang="en-US" sz="1200" b="1" dirty="0">
                  <a:solidFill>
                    <a:prstClr val="black"/>
                  </a:solidFill>
                </a:rPr>
                <a:t>agents (LRAs)</a:t>
              </a:r>
            </a:p>
          </p:txBody>
        </p:sp>
        <p:sp>
          <p:nvSpPr>
            <p:cNvPr id="278" name="Line 282"/>
            <p:cNvSpPr>
              <a:spLocks noChangeShapeType="1"/>
            </p:cNvSpPr>
            <p:nvPr/>
          </p:nvSpPr>
          <p:spPr bwMode="auto">
            <a:xfrm>
              <a:off x="1384340" y="4143537"/>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9" name="Text Box 278"/>
            <p:cNvSpPr txBox="1">
              <a:spLocks noChangeArrowheads="1"/>
            </p:cNvSpPr>
            <p:nvPr/>
          </p:nvSpPr>
          <p:spPr bwMode="auto">
            <a:xfrm>
              <a:off x="2891578" y="3070601"/>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280" name="Line 282"/>
            <p:cNvSpPr>
              <a:spLocks noChangeShapeType="1"/>
            </p:cNvSpPr>
            <p:nvPr/>
          </p:nvSpPr>
          <p:spPr bwMode="auto">
            <a:xfrm flipV="1">
              <a:off x="2559790" y="3341769"/>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1" name="Group 280"/>
            <p:cNvGrpSpPr/>
            <p:nvPr/>
          </p:nvGrpSpPr>
          <p:grpSpPr>
            <a:xfrm>
              <a:off x="2241590" y="4332666"/>
              <a:ext cx="1615188" cy="1422914"/>
              <a:chOff x="2241590" y="4573296"/>
              <a:chExt cx="1615188" cy="1422914"/>
            </a:xfrm>
          </p:grpSpPr>
          <p:grpSp>
            <p:nvGrpSpPr>
              <p:cNvPr id="282" name="Group 281"/>
              <p:cNvGrpSpPr/>
              <p:nvPr/>
            </p:nvGrpSpPr>
            <p:grpSpPr>
              <a:xfrm>
                <a:off x="2559790" y="4573296"/>
                <a:ext cx="687388" cy="461962"/>
                <a:chOff x="2000250" y="3579702"/>
                <a:chExt cx="687388" cy="461962"/>
              </a:xfrm>
            </p:grpSpPr>
            <p:sp>
              <p:nvSpPr>
                <p:cNvPr id="305" name="Text Box 278"/>
                <p:cNvSpPr txBox="1">
                  <a:spLocks noChangeArrowheads="1"/>
                </p:cNvSpPr>
                <p:nvPr/>
              </p:nvSpPr>
              <p:spPr bwMode="auto">
                <a:xfrm>
                  <a:off x="2332038" y="3579702"/>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306" name="Line 282"/>
                <p:cNvSpPr>
                  <a:spLocks noChangeShapeType="1"/>
                </p:cNvSpPr>
                <p:nvPr/>
              </p:nvSpPr>
              <p:spPr bwMode="auto">
                <a:xfrm flipV="1">
                  <a:off x="2000250" y="3850870"/>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nvGrpSpPr>
              <p:cNvPr id="283" name="Group 282"/>
              <p:cNvGrpSpPr/>
              <p:nvPr/>
            </p:nvGrpSpPr>
            <p:grpSpPr>
              <a:xfrm>
                <a:off x="2400043" y="5176163"/>
                <a:ext cx="733315" cy="820047"/>
                <a:chOff x="1783353" y="4187334"/>
                <a:chExt cx="733315" cy="820047"/>
              </a:xfrm>
            </p:grpSpPr>
            <p:sp>
              <p:nvSpPr>
                <p:cNvPr id="288" name="Oval 260"/>
                <p:cNvSpPr>
                  <a:spLocks noChangeArrowheads="1"/>
                </p:cNvSpPr>
                <p:nvPr/>
              </p:nvSpPr>
              <p:spPr bwMode="auto">
                <a:xfrm>
                  <a:off x="2383287" y="427022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 name="Oval 261"/>
                <p:cNvSpPr>
                  <a:spLocks noChangeArrowheads="1"/>
                </p:cNvSpPr>
                <p:nvPr/>
              </p:nvSpPr>
              <p:spPr bwMode="auto">
                <a:xfrm>
                  <a:off x="2013684" y="4224669"/>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0" name="Oval 263"/>
                <p:cNvSpPr>
                  <a:spLocks noChangeArrowheads="1"/>
                </p:cNvSpPr>
                <p:nvPr/>
              </p:nvSpPr>
              <p:spPr bwMode="auto">
                <a:xfrm>
                  <a:off x="2248914" y="456863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1" name="Oval 266"/>
                <p:cNvSpPr>
                  <a:spLocks noChangeArrowheads="1"/>
                </p:cNvSpPr>
                <p:nvPr/>
              </p:nvSpPr>
              <p:spPr bwMode="auto">
                <a:xfrm>
                  <a:off x="1946968" y="4485740"/>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2" name="Oval 267"/>
                <p:cNvSpPr>
                  <a:spLocks noChangeArrowheads="1"/>
                </p:cNvSpPr>
                <p:nvPr/>
              </p:nvSpPr>
              <p:spPr bwMode="auto">
                <a:xfrm>
                  <a:off x="2303165" y="4666556"/>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3" name="Oval 269"/>
                <p:cNvSpPr>
                  <a:spLocks noChangeArrowheads="1"/>
                </p:cNvSpPr>
                <p:nvPr/>
              </p:nvSpPr>
              <p:spPr bwMode="auto">
                <a:xfrm>
                  <a:off x="2349198" y="4477273"/>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4" name="Oval 270"/>
                <p:cNvSpPr>
                  <a:spLocks noChangeArrowheads="1"/>
                </p:cNvSpPr>
                <p:nvPr/>
              </p:nvSpPr>
              <p:spPr bwMode="auto">
                <a:xfrm>
                  <a:off x="2289525" y="4199363"/>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5" name="Oval 272"/>
                <p:cNvSpPr>
                  <a:spLocks noChangeArrowheads="1"/>
                </p:cNvSpPr>
                <p:nvPr/>
              </p:nvSpPr>
              <p:spPr bwMode="auto">
                <a:xfrm>
                  <a:off x="2443567" y="439781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6" name="Oval 273"/>
                <p:cNvSpPr>
                  <a:spLocks noChangeArrowheads="1"/>
                </p:cNvSpPr>
                <p:nvPr/>
              </p:nvSpPr>
              <p:spPr bwMode="auto">
                <a:xfrm>
                  <a:off x="2115187" y="418733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7" name="Oval 281"/>
                <p:cNvSpPr>
                  <a:spLocks noChangeArrowheads="1"/>
                </p:cNvSpPr>
                <p:nvPr/>
              </p:nvSpPr>
              <p:spPr bwMode="auto">
                <a:xfrm>
                  <a:off x="2459505" y="4569105"/>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8" name="Oval 283"/>
                <p:cNvSpPr>
                  <a:spLocks noChangeArrowheads="1"/>
                </p:cNvSpPr>
                <p:nvPr/>
              </p:nvSpPr>
              <p:spPr bwMode="auto">
                <a:xfrm>
                  <a:off x="1984734" y="4238433"/>
                  <a:ext cx="376325" cy="351340"/>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9" name="Oval 284"/>
                <p:cNvSpPr>
                  <a:spLocks noChangeArrowheads="1"/>
                </p:cNvSpPr>
                <p:nvPr/>
              </p:nvSpPr>
              <p:spPr bwMode="auto">
                <a:xfrm>
                  <a:off x="2037133" y="4287716"/>
                  <a:ext cx="303283" cy="27185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0" name="Freeform 323"/>
                <p:cNvSpPr>
                  <a:spLocks/>
                </p:cNvSpPr>
                <p:nvPr/>
              </p:nvSpPr>
              <p:spPr bwMode="auto">
                <a:xfrm>
                  <a:off x="2058570" y="4382386"/>
                  <a:ext cx="254059" cy="76309"/>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01" name="Rectangle 238"/>
                <p:cNvSpPr>
                  <a:spLocks noChangeArrowheads="1"/>
                </p:cNvSpPr>
                <p:nvPr/>
              </p:nvSpPr>
              <p:spPr bwMode="auto">
                <a:xfrm rot="21310881">
                  <a:off x="2117945" y="4388461"/>
                  <a:ext cx="146424" cy="46693"/>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nvGrpSpPr>
                <p:cNvPr id="302" name="Group 301"/>
                <p:cNvGrpSpPr/>
                <p:nvPr/>
              </p:nvGrpSpPr>
              <p:grpSpPr>
                <a:xfrm>
                  <a:off x="1783353" y="4567644"/>
                  <a:ext cx="468312" cy="439737"/>
                  <a:chOff x="1989138" y="4808538"/>
                  <a:chExt cx="468312" cy="439737"/>
                </a:xfrm>
              </p:grpSpPr>
              <p:sp>
                <p:nvSpPr>
                  <p:cNvPr id="303" name="Oval 216"/>
                  <p:cNvSpPr>
                    <a:spLocks noChangeArrowheads="1"/>
                  </p:cNvSpPr>
                  <p:nvPr/>
                </p:nvSpPr>
                <p:spPr bwMode="auto">
                  <a:xfrm>
                    <a:off x="1989138" y="4808538"/>
                    <a:ext cx="468312" cy="439737"/>
                  </a:xfrm>
                  <a:prstGeom prst="ellipse">
                    <a:avLst/>
                  </a:prstGeom>
                  <a:solidFill>
                    <a:srgbClr val="7030A0"/>
                  </a:solidFill>
                  <a:ln w="9525">
                    <a:solidFill>
                      <a:schemeClr val="tx1"/>
                    </a:solidFill>
                    <a:round/>
                    <a:headEnd/>
                    <a:tailEnd/>
                  </a:ln>
                </p:spPr>
                <p:txBody>
                  <a:bodyPr wrap="none" anchor="ctr"/>
                  <a:lstStyle/>
                  <a:p>
                    <a:pPr algn="ctr" fontAlgn="auto">
                      <a:spcBef>
                        <a:spcPts val="0"/>
                      </a:spcBef>
                      <a:spcAft>
                        <a:spcPts val="0"/>
                      </a:spcAft>
                      <a:defRPr/>
                    </a:pPr>
                    <a:endParaRPr lang="en-US">
                      <a:solidFill>
                        <a:prstClr val="black"/>
                      </a:solidFill>
                      <a:latin typeface="Arial" panose="020B0604020202020204" pitchFamily="34" charset="0"/>
                      <a:cs typeface="Arial" panose="020B0604020202020204" pitchFamily="34" charset="0"/>
                    </a:endParaRPr>
                  </a:p>
                </p:txBody>
              </p:sp>
              <p:sp>
                <p:nvSpPr>
                  <p:cNvPr id="304" name="Oval 217"/>
                  <p:cNvSpPr>
                    <a:spLocks noChangeArrowheads="1"/>
                  </p:cNvSpPr>
                  <p:nvPr/>
                </p:nvSpPr>
                <p:spPr bwMode="auto">
                  <a:xfrm>
                    <a:off x="2071688" y="4892675"/>
                    <a:ext cx="303213" cy="271463"/>
                  </a:xfrm>
                  <a:prstGeom prst="ellipse">
                    <a:avLst/>
                  </a:prstGeom>
                  <a:solidFill>
                    <a:srgbClr val="CC66FF"/>
                  </a:solidFill>
                  <a:ln w="9525" algn="ctr">
                    <a:solidFill>
                      <a:schemeClr val="tx1"/>
                    </a:solidFill>
                    <a:round/>
                    <a:headEnd/>
                    <a:tailEnd/>
                  </a:ln>
                </p:spPr>
                <p:txBody>
                  <a:bodyPr wrap="none" anchor="ctr"/>
                  <a:lstStyle/>
                  <a:p>
                    <a:pPr fontAlgn="auto">
                      <a:spcBef>
                        <a:spcPts val="0"/>
                      </a:spcBef>
                      <a:spcAft>
                        <a:spcPts val="0"/>
                      </a:spcAft>
                      <a:defRPr/>
                    </a:pPr>
                    <a:endParaRPr lang="en-US" sz="2400" dirty="0">
                      <a:solidFill>
                        <a:prstClr val="black"/>
                      </a:solidFill>
                      <a:latin typeface="Arial" panose="020B0604020202020204" pitchFamily="34" charset="0"/>
                      <a:cs typeface="Arial" panose="020B0604020202020204" pitchFamily="34" charset="0"/>
                    </a:endParaRPr>
                  </a:p>
                </p:txBody>
              </p:sp>
            </p:grpSp>
          </p:grpSp>
          <p:sp>
            <p:nvSpPr>
              <p:cNvPr id="284" name="Line 282"/>
              <p:cNvSpPr>
                <a:spLocks noChangeShapeType="1"/>
              </p:cNvSpPr>
              <p:nvPr/>
            </p:nvSpPr>
            <p:spPr bwMode="auto">
              <a:xfrm>
                <a:off x="2241590" y="5093780"/>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85" name="Group 284"/>
              <p:cNvGrpSpPr/>
              <p:nvPr/>
            </p:nvGrpSpPr>
            <p:grpSpPr>
              <a:xfrm>
                <a:off x="3169390" y="5168608"/>
                <a:ext cx="687388" cy="461962"/>
                <a:chOff x="2000250" y="3579702"/>
                <a:chExt cx="687388" cy="461962"/>
              </a:xfrm>
            </p:grpSpPr>
            <p:sp>
              <p:nvSpPr>
                <p:cNvPr id="286" name="Text Box 278"/>
                <p:cNvSpPr txBox="1">
                  <a:spLocks noChangeArrowheads="1"/>
                </p:cNvSpPr>
                <p:nvPr/>
              </p:nvSpPr>
              <p:spPr bwMode="auto">
                <a:xfrm>
                  <a:off x="2332038" y="3579702"/>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287" name="Line 282"/>
                <p:cNvSpPr>
                  <a:spLocks noChangeShapeType="1"/>
                </p:cNvSpPr>
                <p:nvPr/>
              </p:nvSpPr>
              <p:spPr bwMode="auto">
                <a:xfrm flipV="1">
                  <a:off x="2000250" y="3850870"/>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sp>
          <p:nvSpPr>
            <p:cNvPr id="307" name="Line 282"/>
            <p:cNvSpPr>
              <a:spLocks noChangeShapeType="1"/>
            </p:cNvSpPr>
            <p:nvPr/>
          </p:nvSpPr>
          <p:spPr bwMode="auto">
            <a:xfrm flipV="1">
              <a:off x="2426163" y="2793746"/>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308" name="Group 307"/>
            <p:cNvGrpSpPr/>
            <p:nvPr/>
          </p:nvGrpSpPr>
          <p:grpSpPr>
            <a:xfrm>
              <a:off x="2663445" y="2105783"/>
              <a:ext cx="825500" cy="742950"/>
              <a:chOff x="1819275" y="3119438"/>
              <a:chExt cx="825500" cy="742950"/>
            </a:xfrm>
          </p:grpSpPr>
          <p:sp>
            <p:nvSpPr>
              <p:cNvPr id="309" name="Oval 258"/>
              <p:cNvSpPr>
                <a:spLocks noChangeArrowheads="1"/>
              </p:cNvSpPr>
              <p:nvPr/>
            </p:nvSpPr>
            <p:spPr bwMode="auto">
              <a:xfrm>
                <a:off x="1874838" y="3194050"/>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10" name="Oval 259"/>
              <p:cNvSpPr>
                <a:spLocks noChangeArrowheads="1"/>
              </p:cNvSpPr>
              <p:nvPr/>
            </p:nvSpPr>
            <p:spPr bwMode="auto">
              <a:xfrm>
                <a:off x="1998663" y="3325812"/>
                <a:ext cx="303212" cy="271463"/>
              </a:xfrm>
              <a:prstGeom prst="ellipse">
                <a:avLst/>
              </a:prstGeom>
              <a:solidFill>
                <a:srgbClr val="FF9999"/>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311" name="Group 296"/>
              <p:cNvGrpSpPr>
                <a:grpSpLocks/>
              </p:cNvGrpSpPr>
              <p:nvPr/>
            </p:nvGrpSpPr>
            <p:grpSpPr bwMode="auto">
              <a:xfrm>
                <a:off x="2017713" y="3425903"/>
                <a:ext cx="254000" cy="76200"/>
                <a:chOff x="7173913" y="3287713"/>
                <a:chExt cx="254000" cy="76200"/>
              </a:xfrm>
            </p:grpSpPr>
            <p:sp>
              <p:nvSpPr>
                <p:cNvPr id="329"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30" name="Rectangle 214"/>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312" name="Oval 260"/>
              <p:cNvSpPr>
                <a:spLocks noChangeArrowheads="1"/>
              </p:cNvSpPr>
              <p:nvPr/>
            </p:nvSpPr>
            <p:spPr bwMode="auto">
              <a:xfrm>
                <a:off x="2390775"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3" name="Oval 261"/>
              <p:cNvSpPr>
                <a:spLocks noChangeArrowheads="1"/>
              </p:cNvSpPr>
              <p:nvPr/>
            </p:nvSpPr>
            <p:spPr bwMode="auto">
              <a:xfrm>
                <a:off x="1933575" y="3208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4" name="Oval 264"/>
              <p:cNvSpPr>
                <a:spLocks noChangeArrowheads="1"/>
              </p:cNvSpPr>
              <p:nvPr/>
            </p:nvSpPr>
            <p:spPr bwMode="auto">
              <a:xfrm>
                <a:off x="2422525" y="35067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5" name="Oval 265"/>
              <p:cNvSpPr>
                <a:spLocks noChangeArrowheads="1"/>
              </p:cNvSpPr>
              <p:nvPr/>
            </p:nvSpPr>
            <p:spPr bwMode="auto">
              <a:xfrm>
                <a:off x="2206625" y="31575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6" name="Oval 266"/>
              <p:cNvSpPr>
                <a:spLocks noChangeArrowheads="1"/>
              </p:cNvSpPr>
              <p:nvPr/>
            </p:nvSpPr>
            <p:spPr bwMode="auto">
              <a:xfrm>
                <a:off x="18192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7" name="Oval 267"/>
              <p:cNvSpPr>
                <a:spLocks noChangeArrowheads="1"/>
              </p:cNvSpPr>
              <p:nvPr/>
            </p:nvSpPr>
            <p:spPr bwMode="auto">
              <a:xfrm>
                <a:off x="1914525" y="36591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8" name="Oval 268"/>
              <p:cNvSpPr>
                <a:spLocks noChangeArrowheads="1"/>
              </p:cNvSpPr>
              <p:nvPr/>
            </p:nvSpPr>
            <p:spPr bwMode="auto">
              <a:xfrm>
                <a:off x="2333625" y="3221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9" name="Oval 269"/>
              <p:cNvSpPr>
                <a:spLocks noChangeArrowheads="1"/>
              </p:cNvSpPr>
              <p:nvPr/>
            </p:nvSpPr>
            <p:spPr bwMode="auto">
              <a:xfrm>
                <a:off x="2371725" y="36083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0" name="Oval 270"/>
              <p:cNvSpPr>
                <a:spLocks noChangeArrowheads="1"/>
              </p:cNvSpPr>
              <p:nvPr/>
            </p:nvSpPr>
            <p:spPr bwMode="auto">
              <a:xfrm>
                <a:off x="1958975" y="3729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1" name="Oval 271"/>
              <p:cNvSpPr>
                <a:spLocks noChangeArrowheads="1"/>
              </p:cNvSpPr>
              <p:nvPr/>
            </p:nvSpPr>
            <p:spPr bwMode="auto">
              <a:xfrm>
                <a:off x="2587625" y="3360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2" name="Oval 273"/>
              <p:cNvSpPr>
                <a:spLocks noChangeArrowheads="1"/>
              </p:cNvSpPr>
              <p:nvPr/>
            </p:nvSpPr>
            <p:spPr bwMode="auto">
              <a:xfrm>
                <a:off x="2117725" y="31384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3" name="Oval 274"/>
              <p:cNvSpPr>
                <a:spLocks noChangeArrowheads="1"/>
              </p:cNvSpPr>
              <p:nvPr/>
            </p:nvSpPr>
            <p:spPr bwMode="auto">
              <a:xfrm>
                <a:off x="2352675" y="3119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4" name="Oval 275"/>
              <p:cNvSpPr>
                <a:spLocks noChangeArrowheads="1"/>
              </p:cNvSpPr>
              <p:nvPr/>
            </p:nvSpPr>
            <p:spPr bwMode="auto">
              <a:xfrm>
                <a:off x="2492375" y="3335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5" name="Oval 276"/>
              <p:cNvSpPr>
                <a:spLocks noChangeArrowheads="1"/>
              </p:cNvSpPr>
              <p:nvPr/>
            </p:nvSpPr>
            <p:spPr bwMode="auto">
              <a:xfrm>
                <a:off x="25431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6" name="Oval 280"/>
              <p:cNvSpPr>
                <a:spLocks noChangeArrowheads="1"/>
              </p:cNvSpPr>
              <p:nvPr/>
            </p:nvSpPr>
            <p:spPr bwMode="auto">
              <a:xfrm>
                <a:off x="1870075" y="3595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7" name="Oval 281"/>
              <p:cNvSpPr>
                <a:spLocks noChangeArrowheads="1"/>
              </p:cNvSpPr>
              <p:nvPr/>
            </p:nvSpPr>
            <p:spPr bwMode="auto">
              <a:xfrm>
                <a:off x="2466975" y="3627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8" name="Oval 267"/>
              <p:cNvSpPr>
                <a:spLocks noChangeArrowheads="1"/>
              </p:cNvSpPr>
              <p:nvPr/>
            </p:nvSpPr>
            <p:spPr bwMode="auto">
              <a:xfrm>
                <a:off x="206692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331" name="Text Box 278"/>
            <p:cNvSpPr txBox="1">
              <a:spLocks noChangeArrowheads="1"/>
            </p:cNvSpPr>
            <p:nvPr/>
          </p:nvSpPr>
          <p:spPr bwMode="auto">
            <a:xfrm>
              <a:off x="3873970" y="2127454"/>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332" name="Line 282"/>
            <p:cNvSpPr>
              <a:spLocks noChangeShapeType="1"/>
            </p:cNvSpPr>
            <p:nvPr/>
          </p:nvSpPr>
          <p:spPr bwMode="auto">
            <a:xfrm flipV="1">
              <a:off x="3542182" y="2398622"/>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333" name="Group 332"/>
            <p:cNvGrpSpPr/>
            <p:nvPr/>
          </p:nvGrpSpPr>
          <p:grpSpPr>
            <a:xfrm>
              <a:off x="3009386" y="2664992"/>
              <a:ext cx="468312" cy="439737"/>
              <a:chOff x="2552443" y="5708873"/>
              <a:chExt cx="468312" cy="439737"/>
            </a:xfrm>
          </p:grpSpPr>
          <p:sp>
            <p:nvSpPr>
              <p:cNvPr id="334" name="Oval 216"/>
              <p:cNvSpPr>
                <a:spLocks noChangeArrowheads="1"/>
              </p:cNvSpPr>
              <p:nvPr/>
            </p:nvSpPr>
            <p:spPr bwMode="auto">
              <a:xfrm>
                <a:off x="2552443" y="5708873"/>
                <a:ext cx="468312" cy="439737"/>
              </a:xfrm>
              <a:prstGeom prst="ellipse">
                <a:avLst/>
              </a:prstGeom>
              <a:solidFill>
                <a:srgbClr val="7030A0"/>
              </a:solidFill>
              <a:ln w="9525">
                <a:solidFill>
                  <a:schemeClr val="tx1"/>
                </a:solidFill>
                <a:round/>
                <a:headEnd/>
                <a:tailEnd/>
              </a:ln>
            </p:spPr>
            <p:txBody>
              <a:bodyPr wrap="none" anchor="ctr"/>
              <a:lstStyle/>
              <a:p>
                <a:pPr algn="ctr" fontAlgn="auto">
                  <a:spcBef>
                    <a:spcPts val="0"/>
                  </a:spcBef>
                  <a:spcAft>
                    <a:spcPts val="0"/>
                  </a:spcAft>
                  <a:defRPr/>
                </a:pPr>
                <a:endParaRPr lang="en-US">
                  <a:solidFill>
                    <a:prstClr val="black"/>
                  </a:solidFill>
                  <a:latin typeface="Arial" panose="020B0604020202020204" pitchFamily="34" charset="0"/>
                  <a:cs typeface="Arial" panose="020B0604020202020204" pitchFamily="34" charset="0"/>
                </a:endParaRPr>
              </a:p>
            </p:txBody>
          </p:sp>
          <p:sp>
            <p:nvSpPr>
              <p:cNvPr id="335" name="Oval 217"/>
              <p:cNvSpPr>
                <a:spLocks noChangeArrowheads="1"/>
              </p:cNvSpPr>
              <p:nvPr/>
            </p:nvSpPr>
            <p:spPr bwMode="auto">
              <a:xfrm>
                <a:off x="2634993" y="5793010"/>
                <a:ext cx="303213" cy="271463"/>
              </a:xfrm>
              <a:prstGeom prst="ellipse">
                <a:avLst/>
              </a:prstGeom>
              <a:solidFill>
                <a:srgbClr val="CC66FF"/>
              </a:solidFill>
              <a:ln w="9525" algn="ctr">
                <a:solidFill>
                  <a:schemeClr val="tx1"/>
                </a:solidFill>
                <a:round/>
                <a:headEnd/>
                <a:tailEnd/>
              </a:ln>
            </p:spPr>
            <p:txBody>
              <a:bodyPr wrap="none" anchor="ctr"/>
              <a:lstStyle/>
              <a:p>
                <a:pPr fontAlgn="auto">
                  <a:spcBef>
                    <a:spcPts val="0"/>
                  </a:spcBef>
                  <a:spcAft>
                    <a:spcPts val="0"/>
                  </a:spcAft>
                  <a:defRPr/>
                </a:pPr>
                <a:endParaRPr lang="en-US" sz="2400" dirty="0">
                  <a:solidFill>
                    <a:prstClr val="black"/>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95390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5" grpId="0"/>
      <p:bldP spid="96"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6837" y="1029374"/>
            <a:ext cx="9001163" cy="5770340"/>
          </a:xfrm>
          <a:prstGeom prst="rect">
            <a:avLst/>
          </a:prstGeom>
        </p:spPr>
      </p:pic>
      <p:sp>
        <p:nvSpPr>
          <p:cNvPr id="3" name="Text Box 2"/>
          <p:cNvSpPr txBox="1">
            <a:spLocks noChangeArrowheads="1"/>
          </p:cNvSpPr>
          <p:nvPr/>
        </p:nvSpPr>
        <p:spPr bwMode="auto">
          <a:xfrm>
            <a:off x="965200" y="243841"/>
            <a:ext cx="9966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algn="ctr" eaLnBrk="1" fontAlgn="auto" hangingPunct="1">
              <a:spcBef>
                <a:spcPts val="0"/>
              </a:spcBef>
              <a:spcAft>
                <a:spcPts val="0"/>
              </a:spcAft>
            </a:pPr>
            <a:r>
              <a:rPr lang="en-US" sz="4000" b="1" dirty="0">
                <a:solidFill>
                  <a:prstClr val="black"/>
                </a:solidFill>
                <a:cs typeface="+mn-cs"/>
              </a:rPr>
              <a:t>Targeting the reservoir using antibodies</a:t>
            </a:r>
          </a:p>
        </p:txBody>
      </p:sp>
      <p:sp>
        <p:nvSpPr>
          <p:cNvPr id="4" name="Text Box 160"/>
          <p:cNvSpPr txBox="1">
            <a:spLocks noChangeArrowheads="1"/>
          </p:cNvSpPr>
          <p:nvPr/>
        </p:nvSpPr>
        <p:spPr bwMode="auto">
          <a:xfrm>
            <a:off x="9365585" y="6430382"/>
            <a:ext cx="2826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800" dirty="0" err="1">
                <a:solidFill>
                  <a:prstClr val="black"/>
                </a:solidFill>
              </a:rPr>
              <a:t>Barouch</a:t>
            </a:r>
            <a:r>
              <a:rPr lang="en-US" sz="1800" dirty="0">
                <a:solidFill>
                  <a:prstClr val="black"/>
                </a:solidFill>
              </a:rPr>
              <a:t> et al, CROI 2018</a:t>
            </a:r>
            <a:endParaRPr lang="en-US" u="sng" dirty="0">
              <a:solidFill>
                <a:prstClr val="black"/>
              </a:solidFill>
            </a:endParaRPr>
          </a:p>
        </p:txBody>
      </p:sp>
    </p:spTree>
    <p:extLst>
      <p:ext uri="{BB962C8B-B14F-4D97-AF65-F5344CB8AC3E}">
        <p14:creationId xmlns:p14="http://schemas.microsoft.com/office/powerpoint/2010/main" val="585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762000" y="223521"/>
            <a:ext cx="1031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algn="ctr" eaLnBrk="1" fontAlgn="auto" hangingPunct="1">
              <a:spcBef>
                <a:spcPts val="0"/>
              </a:spcBef>
              <a:spcAft>
                <a:spcPts val="0"/>
              </a:spcAft>
            </a:pPr>
            <a:r>
              <a:rPr lang="en-US" sz="4000" b="1" dirty="0">
                <a:solidFill>
                  <a:prstClr val="black"/>
                </a:solidFill>
                <a:cs typeface="+mn-cs"/>
              </a:rPr>
              <a:t>Targeting the reservoir using antibodies</a:t>
            </a:r>
          </a:p>
        </p:txBody>
      </p:sp>
      <p:sp>
        <p:nvSpPr>
          <p:cNvPr id="4" name="Text Box 160"/>
          <p:cNvSpPr txBox="1">
            <a:spLocks noChangeArrowheads="1"/>
          </p:cNvSpPr>
          <p:nvPr/>
        </p:nvSpPr>
        <p:spPr bwMode="auto">
          <a:xfrm>
            <a:off x="9365585" y="6387068"/>
            <a:ext cx="2826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800" dirty="0" err="1">
                <a:solidFill>
                  <a:prstClr val="black"/>
                </a:solidFill>
              </a:rPr>
              <a:t>Barouch</a:t>
            </a:r>
            <a:r>
              <a:rPr lang="en-US" sz="1800" dirty="0">
                <a:solidFill>
                  <a:prstClr val="black"/>
                </a:solidFill>
              </a:rPr>
              <a:t> et al, CROI 2018</a:t>
            </a:r>
            <a:endParaRPr lang="en-US" u="sng" dirty="0">
              <a:solidFill>
                <a:prstClr val="black"/>
              </a:solidFill>
            </a:endParaRPr>
          </a:p>
        </p:txBody>
      </p:sp>
      <p:pic>
        <p:nvPicPr>
          <p:cNvPr id="5" name="Picture 4"/>
          <p:cNvPicPr>
            <a:picLocks noChangeAspect="1"/>
          </p:cNvPicPr>
          <p:nvPr/>
        </p:nvPicPr>
        <p:blipFill>
          <a:blip r:embed="rId3"/>
          <a:stretch>
            <a:fillRect/>
          </a:stretch>
        </p:blipFill>
        <p:spPr>
          <a:xfrm>
            <a:off x="2446460" y="931407"/>
            <a:ext cx="6943480" cy="5583901"/>
          </a:xfrm>
          <a:prstGeom prst="rect">
            <a:avLst/>
          </a:prstGeom>
        </p:spPr>
      </p:pic>
    </p:spTree>
    <p:extLst>
      <p:ext uri="{BB962C8B-B14F-4D97-AF65-F5344CB8AC3E}">
        <p14:creationId xmlns:p14="http://schemas.microsoft.com/office/powerpoint/2010/main" val="5170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16000" y="203201"/>
            <a:ext cx="103225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algn="ctr" eaLnBrk="1" fontAlgn="auto" hangingPunct="1">
              <a:spcBef>
                <a:spcPts val="0"/>
              </a:spcBef>
              <a:spcAft>
                <a:spcPts val="0"/>
              </a:spcAft>
            </a:pPr>
            <a:r>
              <a:rPr lang="en-US" sz="4000" b="1" dirty="0">
                <a:solidFill>
                  <a:prstClr val="black"/>
                </a:solidFill>
                <a:cs typeface="+mn-cs"/>
              </a:rPr>
              <a:t>Targeting the reservoir using antibodies</a:t>
            </a:r>
          </a:p>
        </p:txBody>
      </p:sp>
      <p:pic>
        <p:nvPicPr>
          <p:cNvPr id="5" name="Picture 4"/>
          <p:cNvPicPr>
            <a:picLocks noChangeAspect="1"/>
          </p:cNvPicPr>
          <p:nvPr/>
        </p:nvPicPr>
        <p:blipFill rotWithShape="1">
          <a:blip r:embed="rId3"/>
          <a:srcRect b="10630"/>
          <a:stretch/>
        </p:blipFill>
        <p:spPr>
          <a:xfrm>
            <a:off x="1981219" y="1171254"/>
            <a:ext cx="8392121" cy="5356794"/>
          </a:xfrm>
          <a:prstGeom prst="rect">
            <a:avLst/>
          </a:prstGeom>
        </p:spPr>
      </p:pic>
      <p:sp>
        <p:nvSpPr>
          <p:cNvPr id="4" name="Text Box 160"/>
          <p:cNvSpPr txBox="1">
            <a:spLocks noChangeArrowheads="1"/>
          </p:cNvSpPr>
          <p:nvPr/>
        </p:nvSpPr>
        <p:spPr bwMode="auto">
          <a:xfrm>
            <a:off x="9365585" y="6416950"/>
            <a:ext cx="2826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800" dirty="0" err="1">
                <a:solidFill>
                  <a:prstClr val="black"/>
                </a:solidFill>
              </a:rPr>
              <a:t>Barouch</a:t>
            </a:r>
            <a:r>
              <a:rPr lang="en-US" sz="1800" dirty="0">
                <a:solidFill>
                  <a:prstClr val="black"/>
                </a:solidFill>
              </a:rPr>
              <a:t> et al, CROI 2018</a:t>
            </a:r>
            <a:endParaRPr lang="en-US" u="sng" dirty="0">
              <a:solidFill>
                <a:prstClr val="black"/>
              </a:solidFill>
            </a:endParaRPr>
          </a:p>
        </p:txBody>
      </p:sp>
    </p:spTree>
    <p:extLst>
      <p:ext uri="{BB962C8B-B14F-4D97-AF65-F5344CB8AC3E}">
        <p14:creationId xmlns:p14="http://schemas.microsoft.com/office/powerpoint/2010/main" val="235005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8" name="Rectangle 77"/>
          <p:cNvSpPr>
            <a:spLocks noChangeArrowheads="1"/>
          </p:cNvSpPr>
          <p:nvPr/>
        </p:nvSpPr>
        <p:spPr bwMode="auto">
          <a:xfrm>
            <a:off x="5800764" y="5664708"/>
            <a:ext cx="17244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(months)</a:t>
            </a:r>
            <a:endParaRPr lang="en-US" altLang="en-US" dirty="0">
              <a:solidFill>
                <a:prstClr val="black"/>
              </a:solidFill>
              <a:cs typeface="+mn-cs"/>
            </a:endParaRPr>
          </a:p>
        </p:txBody>
      </p:sp>
      <p:sp>
        <p:nvSpPr>
          <p:cNvPr id="39" name="Rectangle 78"/>
          <p:cNvSpPr>
            <a:spLocks noChangeArrowheads="1"/>
          </p:cNvSpPr>
          <p:nvPr/>
        </p:nvSpPr>
        <p:spPr bwMode="auto">
          <a:xfrm rot="16200000">
            <a:off x="1234631" y="4313581"/>
            <a:ext cx="12407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Plasma HI</a:t>
            </a:r>
            <a:endParaRPr lang="en-US" altLang="en-US">
              <a:solidFill>
                <a:prstClr val="black"/>
              </a:solidFill>
              <a:cs typeface="+mn-cs"/>
            </a:endParaRPr>
          </a:p>
        </p:txBody>
      </p:sp>
      <p:sp>
        <p:nvSpPr>
          <p:cNvPr id="40" name="Rectangle 79"/>
          <p:cNvSpPr>
            <a:spLocks noChangeArrowheads="1"/>
          </p:cNvSpPr>
          <p:nvPr/>
        </p:nvSpPr>
        <p:spPr bwMode="auto">
          <a:xfrm rot="16200000">
            <a:off x="1766020" y="3616669"/>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V</a:t>
            </a:r>
            <a:endParaRPr lang="en-US" altLang="en-US">
              <a:solidFill>
                <a:prstClr val="black"/>
              </a:solidFill>
              <a:cs typeface="+mn-cs"/>
            </a:endParaRPr>
          </a:p>
        </p:txBody>
      </p:sp>
      <p:sp>
        <p:nvSpPr>
          <p:cNvPr id="41" name="Rectangle 80"/>
          <p:cNvSpPr>
            <a:spLocks noChangeArrowheads="1"/>
          </p:cNvSpPr>
          <p:nvPr/>
        </p:nvSpPr>
        <p:spPr bwMode="auto">
          <a:xfrm rot="16200000">
            <a:off x="1504732" y="3181693"/>
            <a:ext cx="702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-1 RN</a:t>
            </a:r>
            <a:endParaRPr lang="en-US" altLang="en-US" dirty="0">
              <a:solidFill>
                <a:prstClr val="black"/>
              </a:solidFill>
              <a:cs typeface="+mn-cs"/>
            </a:endParaRPr>
          </a:p>
        </p:txBody>
      </p:sp>
      <p:sp>
        <p:nvSpPr>
          <p:cNvPr id="42" name="Rectangle 81"/>
          <p:cNvSpPr>
            <a:spLocks noChangeArrowheads="1"/>
          </p:cNvSpPr>
          <p:nvPr/>
        </p:nvSpPr>
        <p:spPr bwMode="auto">
          <a:xfrm rot="16200000">
            <a:off x="1766020" y="2745132"/>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A</a:t>
            </a:r>
            <a:endParaRPr lang="en-US" altLang="en-US">
              <a:solidFill>
                <a:prstClr val="black"/>
              </a:solidFill>
              <a:cs typeface="+mn-cs"/>
            </a:endParaRPr>
          </a:p>
        </p:txBody>
      </p:sp>
      <p:sp>
        <p:nvSpPr>
          <p:cNvPr id="43" name="Rectangle 82"/>
          <p:cNvSpPr>
            <a:spLocks noChangeArrowheads="1"/>
          </p:cNvSpPr>
          <p:nvPr/>
        </p:nvSpPr>
        <p:spPr bwMode="auto">
          <a:xfrm rot="16200000">
            <a:off x="1188953" y="1984719"/>
            <a:ext cx="1330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 (copes/ml)</a:t>
            </a:r>
            <a:endParaRPr lang="en-US" altLang="en-US">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7" name="Freeform 46"/>
          <p:cNvSpPr/>
          <p:nvPr/>
        </p:nvSpPr>
        <p:spPr>
          <a:xfrm>
            <a:off x="6181724" y="4403698"/>
            <a:ext cx="3121194" cy="676275"/>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112618 w 3276600"/>
              <a:gd name="connsiteY4" fmla="*/ 676275 h 676275"/>
              <a:gd name="connsiteX5" fmla="*/ 3276600 w 3276600"/>
              <a:gd name="connsiteY5" fmla="*/ 666750 h 676275"/>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225059"/>
              <a:gd name="connsiteY0" fmla="*/ 0 h 730480"/>
              <a:gd name="connsiteX1" fmla="*/ 542925 w 3225059"/>
              <a:gd name="connsiteY1" fmla="*/ 619125 h 730480"/>
              <a:gd name="connsiteX2" fmla="*/ 600075 w 3225059"/>
              <a:gd name="connsiteY2" fmla="*/ 666750 h 730480"/>
              <a:gd name="connsiteX3" fmla="*/ 723900 w 3225059"/>
              <a:gd name="connsiteY3" fmla="*/ 666750 h 730480"/>
              <a:gd name="connsiteX4" fmla="*/ 3112618 w 3225059"/>
              <a:gd name="connsiteY4" fmla="*/ 676275 h 730480"/>
              <a:gd name="connsiteX5" fmla="*/ 3225059 w 3225059"/>
              <a:gd name="connsiteY5" fmla="*/ 730360 h 730480"/>
              <a:gd name="connsiteX0" fmla="*/ 0 w 3112618"/>
              <a:gd name="connsiteY0" fmla="*/ 0 h 676275"/>
              <a:gd name="connsiteX1" fmla="*/ 542925 w 3112618"/>
              <a:gd name="connsiteY1" fmla="*/ 619125 h 676275"/>
              <a:gd name="connsiteX2" fmla="*/ 600075 w 3112618"/>
              <a:gd name="connsiteY2" fmla="*/ 666750 h 676275"/>
              <a:gd name="connsiteX3" fmla="*/ 723900 w 3112618"/>
              <a:gd name="connsiteY3" fmla="*/ 666750 h 676275"/>
              <a:gd name="connsiteX4" fmla="*/ 3112618 w 3112618"/>
              <a:gd name="connsiteY4" fmla="*/ 676275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618" h="676275">
                <a:moveTo>
                  <a:pt x="0" y="0"/>
                </a:moveTo>
                <a:lnTo>
                  <a:pt x="542925" y="619125"/>
                </a:lnTo>
                <a:lnTo>
                  <a:pt x="600075" y="666750"/>
                </a:lnTo>
                <a:lnTo>
                  <a:pt x="723900" y="666750"/>
                </a:lnTo>
                <a:lnTo>
                  <a:pt x="3112618" y="676275"/>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05" name="Group 104"/>
          <p:cNvGrpSpPr/>
          <p:nvPr/>
        </p:nvGrpSpPr>
        <p:grpSpPr>
          <a:xfrm>
            <a:off x="5357816" y="2603501"/>
            <a:ext cx="3920299"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64" name="Text Box 2"/>
          <p:cNvSpPr txBox="1">
            <a:spLocks noChangeArrowheads="1"/>
          </p:cNvSpPr>
          <p:nvPr/>
        </p:nvSpPr>
        <p:spPr bwMode="auto">
          <a:xfrm>
            <a:off x="2689225" y="26988"/>
            <a:ext cx="6813550" cy="707886"/>
          </a:xfrm>
          <a:prstGeom prst="rect">
            <a:avLst/>
          </a:prstGeom>
          <a:noFill/>
          <a:ln w="9525">
            <a:noFill/>
            <a:miter lim="800000"/>
            <a:headEnd/>
            <a:tailEnd/>
          </a:ln>
        </p:spPr>
        <p:txBody>
          <a:bodyPr>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HIV replication dynamics</a:t>
            </a:r>
          </a:p>
        </p:txBody>
      </p:sp>
      <p:sp>
        <p:nvSpPr>
          <p:cNvPr id="65" name="Freeform 64"/>
          <p:cNvSpPr/>
          <p:nvPr/>
        </p:nvSpPr>
        <p:spPr>
          <a:xfrm>
            <a:off x="5314950" y="2828926"/>
            <a:ext cx="857250" cy="1562100"/>
          </a:xfrm>
          <a:custGeom>
            <a:avLst/>
            <a:gdLst>
              <a:gd name="connsiteX0" fmla="*/ 0 w 857250"/>
              <a:gd name="connsiteY0" fmla="*/ 0 h 1562100"/>
              <a:gd name="connsiteX1" fmla="*/ 66675 w 857250"/>
              <a:gd name="connsiteY1" fmla="*/ 19050 h 1562100"/>
              <a:gd name="connsiteX2" fmla="*/ 95250 w 857250"/>
              <a:gd name="connsiteY2" fmla="*/ 142875 h 1562100"/>
              <a:gd name="connsiteX3" fmla="*/ 200025 w 857250"/>
              <a:gd name="connsiteY3" fmla="*/ 809625 h 1562100"/>
              <a:gd name="connsiteX4" fmla="*/ 209550 w 857250"/>
              <a:gd name="connsiteY4" fmla="*/ 828675 h 1562100"/>
              <a:gd name="connsiteX5" fmla="*/ 857250 w 857250"/>
              <a:gd name="connsiteY5" fmla="*/ 1562100 h 1562100"/>
              <a:gd name="connsiteX6" fmla="*/ 857250 w 857250"/>
              <a:gd name="connsiteY6"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0" h="1562100">
                <a:moveTo>
                  <a:pt x="0" y="0"/>
                </a:moveTo>
                <a:lnTo>
                  <a:pt x="66675" y="19050"/>
                </a:lnTo>
                <a:lnTo>
                  <a:pt x="95250" y="142875"/>
                </a:lnTo>
                <a:lnTo>
                  <a:pt x="200025" y="809625"/>
                </a:lnTo>
                <a:lnTo>
                  <a:pt x="209550" y="828675"/>
                </a:lnTo>
                <a:lnTo>
                  <a:pt x="857250" y="1562100"/>
                </a:lnTo>
                <a:lnTo>
                  <a:pt x="857250" y="15621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8" name="Rectangle 77"/>
          <p:cNvSpPr>
            <a:spLocks noChangeArrowheads="1"/>
          </p:cNvSpPr>
          <p:nvPr/>
        </p:nvSpPr>
        <p:spPr bwMode="auto">
          <a:xfrm>
            <a:off x="3822190" y="4088957"/>
            <a:ext cx="9361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Limit of</a:t>
            </a:r>
          </a:p>
          <a:p>
            <a:pPr algn="ctr"/>
            <a:r>
              <a:rPr lang="en-US" altLang="en-US" dirty="0">
                <a:solidFill>
                  <a:srgbClr val="000000"/>
                </a:solidFill>
                <a:cs typeface="+mn-cs"/>
              </a:rPr>
              <a:t>detection</a:t>
            </a:r>
            <a:endParaRPr lang="en-US" altLang="en-US" dirty="0">
              <a:solidFill>
                <a:prstClr val="black"/>
              </a:solidFill>
              <a:cs typeface="+mn-cs"/>
            </a:endParaRPr>
          </a:p>
        </p:txBody>
      </p:sp>
      <p:sp>
        <p:nvSpPr>
          <p:cNvPr id="100" name="Rectangle 77"/>
          <p:cNvSpPr>
            <a:spLocks noChangeArrowheads="1"/>
          </p:cNvSpPr>
          <p:nvPr/>
        </p:nvSpPr>
        <p:spPr bwMode="auto">
          <a:xfrm>
            <a:off x="4347398" y="1700764"/>
            <a:ext cx="5001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Set</a:t>
            </a:r>
          </a:p>
          <a:p>
            <a:pPr algn="ctr"/>
            <a:r>
              <a:rPr lang="en-US" altLang="en-US" dirty="0">
                <a:solidFill>
                  <a:srgbClr val="000000"/>
                </a:solidFill>
                <a:cs typeface="+mn-cs"/>
              </a:rPr>
              <a:t>point</a:t>
            </a:r>
            <a:endParaRPr lang="en-US" altLang="en-US" dirty="0">
              <a:solidFill>
                <a:prstClr val="black"/>
              </a:solidFill>
              <a:cs typeface="+mn-cs"/>
            </a:endParaRPr>
          </a:p>
        </p:txBody>
      </p:sp>
      <p:cxnSp>
        <p:nvCxnSpPr>
          <p:cNvPr id="104" name="Straight Arrow Connector 103"/>
          <p:cNvCxnSpPr/>
          <p:nvPr/>
        </p:nvCxnSpPr>
        <p:spPr>
          <a:xfrm>
            <a:off x="4624011" y="2254691"/>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92022" y="4391025"/>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77"/>
          <p:cNvSpPr>
            <a:spLocks noChangeArrowheads="1"/>
          </p:cNvSpPr>
          <p:nvPr/>
        </p:nvSpPr>
        <p:spPr bwMode="auto">
          <a:xfrm>
            <a:off x="7139909"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grpSp>
        <p:nvGrpSpPr>
          <p:cNvPr id="97" name="Group 96"/>
          <p:cNvGrpSpPr/>
          <p:nvPr/>
        </p:nvGrpSpPr>
        <p:grpSpPr>
          <a:xfrm>
            <a:off x="3190878" y="1381127"/>
            <a:ext cx="2133599" cy="4019551"/>
            <a:chOff x="1666875" y="1381125"/>
            <a:chExt cx="2133599" cy="4019550"/>
          </a:xfrm>
        </p:grpSpPr>
        <p:sp>
          <p:nvSpPr>
            <p:cNvPr id="46" name="Freeform 45"/>
            <p:cNvSpPr/>
            <p:nvPr/>
          </p:nvSpPr>
          <p:spPr>
            <a:xfrm>
              <a:off x="1781174" y="1381125"/>
              <a:ext cx="2019300" cy="3000375"/>
            </a:xfrm>
            <a:custGeom>
              <a:avLst/>
              <a:gdLst>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17" fmla="*/ 2876550 w 2876550"/>
                <a:gd name="connsiteY17" fmla="*/ 3038475 h 3038475"/>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0" fmla="*/ 0 w 2209800"/>
                <a:gd name="connsiteY0" fmla="*/ 3000375 h 3000375"/>
                <a:gd name="connsiteX1" fmla="*/ 266700 w 2209800"/>
                <a:gd name="connsiteY1" fmla="*/ 266700 h 3000375"/>
                <a:gd name="connsiteX2" fmla="*/ 314325 w 2209800"/>
                <a:gd name="connsiteY2" fmla="*/ 85725 h 3000375"/>
                <a:gd name="connsiteX3" fmla="*/ 352425 w 2209800"/>
                <a:gd name="connsiteY3" fmla="*/ 19050 h 3000375"/>
                <a:gd name="connsiteX4" fmla="*/ 381000 w 2209800"/>
                <a:gd name="connsiteY4" fmla="*/ 9525 h 3000375"/>
                <a:gd name="connsiteX5" fmla="*/ 419100 w 2209800"/>
                <a:gd name="connsiteY5" fmla="*/ 0 h 3000375"/>
                <a:gd name="connsiteX6" fmla="*/ 447675 w 2209800"/>
                <a:gd name="connsiteY6" fmla="*/ 85725 h 3000375"/>
                <a:gd name="connsiteX7" fmla="*/ 800100 w 2209800"/>
                <a:gd name="connsiteY7" fmla="*/ 1219200 h 3000375"/>
                <a:gd name="connsiteX8" fmla="*/ 866775 w 2209800"/>
                <a:gd name="connsiteY8" fmla="*/ 1362075 h 3000375"/>
                <a:gd name="connsiteX9" fmla="*/ 933450 w 2209800"/>
                <a:gd name="connsiteY9" fmla="*/ 1409700 h 3000375"/>
                <a:gd name="connsiteX10" fmla="*/ 952500 w 2209800"/>
                <a:gd name="connsiteY10" fmla="*/ 1438275 h 3000375"/>
                <a:gd name="connsiteX11" fmla="*/ 1104900 w 2209800"/>
                <a:gd name="connsiteY11" fmla="*/ 1447800 h 3000375"/>
                <a:gd name="connsiteX12" fmla="*/ 1981200 w 2209800"/>
                <a:gd name="connsiteY12" fmla="*/ 1447800 h 3000375"/>
                <a:gd name="connsiteX13" fmla="*/ 2047875 w 2209800"/>
                <a:gd name="connsiteY13" fmla="*/ 1457325 h 3000375"/>
                <a:gd name="connsiteX14" fmla="*/ 2076450 w 2209800"/>
                <a:gd name="connsiteY14" fmla="*/ 1495425 h 3000375"/>
                <a:gd name="connsiteX15" fmla="*/ 2209800 w 2209800"/>
                <a:gd name="connsiteY15" fmla="*/ 2257425 h 3000375"/>
                <a:gd name="connsiteX0" fmla="*/ 0 w 2076450"/>
                <a:gd name="connsiteY0" fmla="*/ 3000375 h 3000375"/>
                <a:gd name="connsiteX1" fmla="*/ 266700 w 2076450"/>
                <a:gd name="connsiteY1" fmla="*/ 266700 h 3000375"/>
                <a:gd name="connsiteX2" fmla="*/ 314325 w 2076450"/>
                <a:gd name="connsiteY2" fmla="*/ 85725 h 3000375"/>
                <a:gd name="connsiteX3" fmla="*/ 352425 w 2076450"/>
                <a:gd name="connsiteY3" fmla="*/ 19050 h 3000375"/>
                <a:gd name="connsiteX4" fmla="*/ 381000 w 2076450"/>
                <a:gd name="connsiteY4" fmla="*/ 9525 h 3000375"/>
                <a:gd name="connsiteX5" fmla="*/ 419100 w 2076450"/>
                <a:gd name="connsiteY5" fmla="*/ 0 h 3000375"/>
                <a:gd name="connsiteX6" fmla="*/ 447675 w 2076450"/>
                <a:gd name="connsiteY6" fmla="*/ 85725 h 3000375"/>
                <a:gd name="connsiteX7" fmla="*/ 800100 w 2076450"/>
                <a:gd name="connsiteY7" fmla="*/ 1219200 h 3000375"/>
                <a:gd name="connsiteX8" fmla="*/ 866775 w 2076450"/>
                <a:gd name="connsiteY8" fmla="*/ 1362075 h 3000375"/>
                <a:gd name="connsiteX9" fmla="*/ 933450 w 2076450"/>
                <a:gd name="connsiteY9" fmla="*/ 1409700 h 3000375"/>
                <a:gd name="connsiteX10" fmla="*/ 952500 w 2076450"/>
                <a:gd name="connsiteY10" fmla="*/ 1438275 h 3000375"/>
                <a:gd name="connsiteX11" fmla="*/ 1104900 w 2076450"/>
                <a:gd name="connsiteY11" fmla="*/ 1447800 h 3000375"/>
                <a:gd name="connsiteX12" fmla="*/ 1981200 w 2076450"/>
                <a:gd name="connsiteY12" fmla="*/ 1447800 h 3000375"/>
                <a:gd name="connsiteX13" fmla="*/ 2047875 w 2076450"/>
                <a:gd name="connsiteY13" fmla="*/ 1457325 h 3000375"/>
                <a:gd name="connsiteX14" fmla="*/ 2076450 w 2076450"/>
                <a:gd name="connsiteY14" fmla="*/ 1495425 h 3000375"/>
                <a:gd name="connsiteX0" fmla="*/ 0 w 2047875"/>
                <a:gd name="connsiteY0" fmla="*/ 3000375 h 3000375"/>
                <a:gd name="connsiteX1" fmla="*/ 266700 w 2047875"/>
                <a:gd name="connsiteY1" fmla="*/ 266700 h 3000375"/>
                <a:gd name="connsiteX2" fmla="*/ 314325 w 2047875"/>
                <a:gd name="connsiteY2" fmla="*/ 85725 h 3000375"/>
                <a:gd name="connsiteX3" fmla="*/ 352425 w 2047875"/>
                <a:gd name="connsiteY3" fmla="*/ 19050 h 3000375"/>
                <a:gd name="connsiteX4" fmla="*/ 381000 w 2047875"/>
                <a:gd name="connsiteY4" fmla="*/ 9525 h 3000375"/>
                <a:gd name="connsiteX5" fmla="*/ 419100 w 2047875"/>
                <a:gd name="connsiteY5" fmla="*/ 0 h 3000375"/>
                <a:gd name="connsiteX6" fmla="*/ 447675 w 2047875"/>
                <a:gd name="connsiteY6" fmla="*/ 85725 h 3000375"/>
                <a:gd name="connsiteX7" fmla="*/ 800100 w 2047875"/>
                <a:gd name="connsiteY7" fmla="*/ 1219200 h 3000375"/>
                <a:gd name="connsiteX8" fmla="*/ 866775 w 2047875"/>
                <a:gd name="connsiteY8" fmla="*/ 1362075 h 3000375"/>
                <a:gd name="connsiteX9" fmla="*/ 933450 w 2047875"/>
                <a:gd name="connsiteY9" fmla="*/ 1409700 h 3000375"/>
                <a:gd name="connsiteX10" fmla="*/ 952500 w 2047875"/>
                <a:gd name="connsiteY10" fmla="*/ 1438275 h 3000375"/>
                <a:gd name="connsiteX11" fmla="*/ 1104900 w 2047875"/>
                <a:gd name="connsiteY11" fmla="*/ 1447800 h 3000375"/>
                <a:gd name="connsiteX12" fmla="*/ 1981200 w 2047875"/>
                <a:gd name="connsiteY12" fmla="*/ 1447800 h 3000375"/>
                <a:gd name="connsiteX13" fmla="*/ 2047875 w 2047875"/>
                <a:gd name="connsiteY13" fmla="*/ 1457325 h 3000375"/>
                <a:gd name="connsiteX0" fmla="*/ 0 w 1981200"/>
                <a:gd name="connsiteY0" fmla="*/ 3000375 h 3000375"/>
                <a:gd name="connsiteX1" fmla="*/ 266700 w 1981200"/>
                <a:gd name="connsiteY1" fmla="*/ 266700 h 3000375"/>
                <a:gd name="connsiteX2" fmla="*/ 314325 w 1981200"/>
                <a:gd name="connsiteY2" fmla="*/ 85725 h 3000375"/>
                <a:gd name="connsiteX3" fmla="*/ 352425 w 1981200"/>
                <a:gd name="connsiteY3" fmla="*/ 19050 h 3000375"/>
                <a:gd name="connsiteX4" fmla="*/ 381000 w 1981200"/>
                <a:gd name="connsiteY4" fmla="*/ 9525 h 3000375"/>
                <a:gd name="connsiteX5" fmla="*/ 419100 w 1981200"/>
                <a:gd name="connsiteY5" fmla="*/ 0 h 3000375"/>
                <a:gd name="connsiteX6" fmla="*/ 447675 w 1981200"/>
                <a:gd name="connsiteY6" fmla="*/ 85725 h 3000375"/>
                <a:gd name="connsiteX7" fmla="*/ 800100 w 1981200"/>
                <a:gd name="connsiteY7" fmla="*/ 1219200 h 3000375"/>
                <a:gd name="connsiteX8" fmla="*/ 866775 w 1981200"/>
                <a:gd name="connsiteY8" fmla="*/ 1362075 h 3000375"/>
                <a:gd name="connsiteX9" fmla="*/ 933450 w 1981200"/>
                <a:gd name="connsiteY9" fmla="*/ 1409700 h 3000375"/>
                <a:gd name="connsiteX10" fmla="*/ 952500 w 1981200"/>
                <a:gd name="connsiteY10" fmla="*/ 1438275 h 3000375"/>
                <a:gd name="connsiteX11" fmla="*/ 1104900 w 1981200"/>
                <a:gd name="connsiteY11" fmla="*/ 1447800 h 3000375"/>
                <a:gd name="connsiteX12" fmla="*/ 1981200 w 19812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952500 w 2019300"/>
                <a:gd name="connsiteY10" fmla="*/ 1438275 h 3000375"/>
                <a:gd name="connsiteX11" fmla="*/ 1104900 w 2019300"/>
                <a:gd name="connsiteY11" fmla="*/ 1447800 h 3000375"/>
                <a:gd name="connsiteX12" fmla="*/ 2019300 w 20193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1104900 w 2019300"/>
                <a:gd name="connsiteY10" fmla="*/ 1447800 h 3000375"/>
                <a:gd name="connsiteX11" fmla="*/ 2019300 w 2019300"/>
                <a:gd name="connsiteY11" fmla="*/ 1447800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9300" h="3000375">
                  <a:moveTo>
                    <a:pt x="0" y="3000375"/>
                  </a:moveTo>
                  <a:lnTo>
                    <a:pt x="266700" y="266700"/>
                  </a:lnTo>
                  <a:lnTo>
                    <a:pt x="314325" y="85725"/>
                  </a:lnTo>
                  <a:lnTo>
                    <a:pt x="352425" y="19050"/>
                  </a:lnTo>
                  <a:lnTo>
                    <a:pt x="381000" y="9525"/>
                  </a:lnTo>
                  <a:lnTo>
                    <a:pt x="419100" y="0"/>
                  </a:lnTo>
                  <a:lnTo>
                    <a:pt x="447675" y="85725"/>
                  </a:lnTo>
                  <a:lnTo>
                    <a:pt x="800100" y="1219200"/>
                  </a:lnTo>
                  <a:lnTo>
                    <a:pt x="866775" y="1362075"/>
                  </a:lnTo>
                  <a:lnTo>
                    <a:pt x="933450" y="1409700"/>
                  </a:lnTo>
                  <a:lnTo>
                    <a:pt x="1104900" y="1447800"/>
                  </a:lnTo>
                  <a:lnTo>
                    <a:pt x="2019300" y="14478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9" name="Freeform 48"/>
            <p:cNvSpPr/>
            <p:nvPr/>
          </p:nvSpPr>
          <p:spPr>
            <a:xfrm>
              <a:off x="1666875" y="4391025"/>
              <a:ext cx="114300" cy="1009650"/>
            </a:xfrm>
            <a:custGeom>
              <a:avLst/>
              <a:gdLst>
                <a:gd name="connsiteX0" fmla="*/ 0 w 114300"/>
                <a:gd name="connsiteY0" fmla="*/ 1009650 h 1009650"/>
                <a:gd name="connsiteX1" fmla="*/ 114300 w 114300"/>
                <a:gd name="connsiteY1" fmla="*/ 0 h 1009650"/>
              </a:gdLst>
              <a:ahLst/>
              <a:cxnLst>
                <a:cxn ang="0">
                  <a:pos x="connsiteX0" y="connsiteY0"/>
                </a:cxn>
                <a:cxn ang="0">
                  <a:pos x="connsiteX1" y="connsiteY1"/>
                </a:cxn>
              </a:cxnLst>
              <a:rect l="l" t="t" r="r" b="b"/>
              <a:pathLst>
                <a:path w="114300" h="1009650">
                  <a:moveTo>
                    <a:pt x="0" y="1009650"/>
                  </a:moveTo>
                  <a:lnTo>
                    <a:pt x="114300"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 name="Group 10"/>
          <p:cNvGrpSpPr/>
          <p:nvPr/>
        </p:nvGrpSpPr>
        <p:grpSpPr>
          <a:xfrm>
            <a:off x="3553546" y="5430947"/>
            <a:ext cx="6539489" cy="85725"/>
            <a:chOff x="1795463" y="5430945"/>
            <a:chExt cx="6539489" cy="85725"/>
          </a:xfrm>
        </p:grpSpPr>
        <p:grpSp>
          <p:nvGrpSpPr>
            <p:cNvPr id="3" name="Group 2"/>
            <p:cNvGrpSpPr/>
            <p:nvPr/>
          </p:nvGrpSpPr>
          <p:grpSpPr>
            <a:xfrm>
              <a:off x="1795463" y="5430945"/>
              <a:ext cx="5724525" cy="85725"/>
              <a:chOff x="1795463" y="5430945"/>
              <a:chExt cx="5724525" cy="85725"/>
            </a:xfrm>
          </p:grpSpPr>
          <p:sp>
            <p:nvSpPr>
              <p:cNvPr id="75"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6"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7"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8"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9"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0"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1"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2"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25"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grpSp>
        <p:nvGrpSpPr>
          <p:cNvPr id="31" name="Group 30"/>
          <p:cNvGrpSpPr/>
          <p:nvPr/>
        </p:nvGrpSpPr>
        <p:grpSpPr>
          <a:xfrm>
            <a:off x="9329803" y="2771778"/>
            <a:ext cx="1197748" cy="2301793"/>
            <a:chOff x="7805803" y="2771775"/>
            <a:chExt cx="1197748" cy="2301793"/>
          </a:xfrm>
        </p:grpSpPr>
        <p:sp>
          <p:nvSpPr>
            <p:cNvPr id="48" name="Freeform 47"/>
            <p:cNvSpPr/>
            <p:nvPr/>
          </p:nvSpPr>
          <p:spPr>
            <a:xfrm>
              <a:off x="8174876" y="2771775"/>
              <a:ext cx="828675" cy="1581150"/>
            </a:xfrm>
            <a:custGeom>
              <a:avLst/>
              <a:gdLst>
                <a:gd name="connsiteX0" fmla="*/ 0 w 828675"/>
                <a:gd name="connsiteY0" fmla="*/ 1581150 h 1581150"/>
                <a:gd name="connsiteX1" fmla="*/ 400050 w 828675"/>
                <a:gd name="connsiteY1" fmla="*/ 142875 h 1581150"/>
                <a:gd name="connsiteX2" fmla="*/ 428625 w 828675"/>
                <a:gd name="connsiteY2" fmla="*/ 38100 h 1581150"/>
                <a:gd name="connsiteX3" fmla="*/ 476250 w 828675"/>
                <a:gd name="connsiteY3" fmla="*/ 9525 h 1581150"/>
                <a:gd name="connsiteX4" fmla="*/ 828675 w 828675"/>
                <a:gd name="connsiteY4" fmla="*/ 0 h 158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1581150">
                  <a:moveTo>
                    <a:pt x="0" y="1581150"/>
                  </a:moveTo>
                  <a:lnTo>
                    <a:pt x="400050" y="142875"/>
                  </a:lnTo>
                  <a:lnTo>
                    <a:pt x="428625" y="38100"/>
                  </a:lnTo>
                  <a:lnTo>
                    <a:pt x="476250" y="9525"/>
                  </a:lnTo>
                  <a:lnTo>
                    <a:pt x="8286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p:nvSpPr>
          <p:spPr>
            <a:xfrm>
              <a:off x="7805803" y="4401683"/>
              <a:ext cx="353833" cy="671885"/>
            </a:xfrm>
            <a:custGeom>
              <a:avLst/>
              <a:gdLst>
                <a:gd name="connsiteX0" fmla="*/ 0 w 353833"/>
                <a:gd name="connsiteY0" fmla="*/ 671885 h 671885"/>
                <a:gd name="connsiteX1" fmla="*/ 115294 w 353833"/>
                <a:gd name="connsiteY1" fmla="*/ 671885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166977 w 353833"/>
                <a:gd name="connsiteY2" fmla="*/ 644055 h 671885"/>
                <a:gd name="connsiteX3" fmla="*/ 353833 w 353833"/>
                <a:gd name="connsiteY3" fmla="*/ 0 h 671885"/>
                <a:gd name="connsiteX4" fmla="*/ 353833 w 353833"/>
                <a:gd name="connsiteY4" fmla="*/ 0 h 671885"/>
                <a:gd name="connsiteX0" fmla="*/ 0 w 353833"/>
                <a:gd name="connsiteY0" fmla="*/ 671885 h 671885"/>
                <a:gd name="connsiteX1" fmla="*/ 115294 w 353833"/>
                <a:gd name="connsiteY1" fmla="*/ 656543 h 671885"/>
                <a:gd name="connsiteX2" fmla="*/ 353833 w 353833"/>
                <a:gd name="connsiteY2" fmla="*/ 0 h 671885"/>
                <a:gd name="connsiteX3" fmla="*/ 353833 w 353833"/>
                <a:gd name="connsiteY3" fmla="*/ 0 h 671885"/>
                <a:gd name="connsiteX0" fmla="*/ 0 w 353833"/>
                <a:gd name="connsiteY0" fmla="*/ 671885 h 671885"/>
                <a:gd name="connsiteX1" fmla="*/ 112226 w 353833"/>
                <a:gd name="connsiteY1" fmla="*/ 665749 h 671885"/>
                <a:gd name="connsiteX2" fmla="*/ 353833 w 353833"/>
                <a:gd name="connsiteY2" fmla="*/ 0 h 671885"/>
                <a:gd name="connsiteX3" fmla="*/ 353833 w 353833"/>
                <a:gd name="connsiteY3" fmla="*/ 0 h 671885"/>
              </a:gdLst>
              <a:ahLst/>
              <a:cxnLst>
                <a:cxn ang="0">
                  <a:pos x="connsiteX0" y="connsiteY0"/>
                </a:cxn>
                <a:cxn ang="0">
                  <a:pos x="connsiteX1" y="connsiteY1"/>
                </a:cxn>
                <a:cxn ang="0">
                  <a:pos x="connsiteX2" y="connsiteY2"/>
                </a:cxn>
                <a:cxn ang="0">
                  <a:pos x="connsiteX3" y="connsiteY3"/>
                </a:cxn>
              </a:cxnLst>
              <a:rect l="l" t="t" r="r" b="b"/>
              <a:pathLst>
                <a:path w="353833" h="671885">
                  <a:moveTo>
                    <a:pt x="0" y="671885"/>
                  </a:moveTo>
                  <a:lnTo>
                    <a:pt x="112226" y="665749"/>
                  </a:lnTo>
                  <a:cubicBezTo>
                    <a:pt x="171198" y="553768"/>
                    <a:pt x="313565" y="110958"/>
                    <a:pt x="353833" y="0"/>
                  </a:cubicBezTo>
                  <a:lnTo>
                    <a:pt x="353833"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41" name="Rectangle 77"/>
          <p:cNvSpPr>
            <a:spLocks noChangeArrowheads="1"/>
          </p:cNvSpPr>
          <p:nvPr/>
        </p:nvSpPr>
        <p:spPr bwMode="auto">
          <a:xfrm>
            <a:off x="9011470" y="1472773"/>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9275259" y="2026699"/>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668475" y="2677230"/>
            <a:ext cx="374905" cy="374905"/>
            <a:chOff x="6235961" y="1228954"/>
            <a:chExt cx="374905" cy="374905"/>
          </a:xfrm>
        </p:grpSpPr>
        <p:cxnSp>
          <p:nvCxnSpPr>
            <p:cNvPr id="67" name="Straight Connector 66"/>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668475" y="5275510"/>
            <a:ext cx="374905" cy="374905"/>
            <a:chOff x="6235961" y="1228954"/>
            <a:chExt cx="374905" cy="374905"/>
          </a:xfrm>
        </p:grpSpPr>
        <p:cxnSp>
          <p:nvCxnSpPr>
            <p:cNvPr id="71" name="Straight Connector 70"/>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7847741" y="2517735"/>
            <a:ext cx="374905" cy="374905"/>
            <a:chOff x="6235961" y="1228954"/>
            <a:chExt cx="374905" cy="374905"/>
          </a:xfrm>
        </p:grpSpPr>
        <p:cxnSp>
          <p:nvCxnSpPr>
            <p:cNvPr id="83" name="Straight Connector 82"/>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7847741" y="5275510"/>
            <a:ext cx="374905" cy="374905"/>
            <a:chOff x="6235961" y="1228954"/>
            <a:chExt cx="374905" cy="374905"/>
          </a:xfrm>
        </p:grpSpPr>
        <p:cxnSp>
          <p:nvCxnSpPr>
            <p:cNvPr id="87" name="Straight Connector 86"/>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847741" y="4896282"/>
            <a:ext cx="374905" cy="374905"/>
            <a:chOff x="6235961" y="1228954"/>
            <a:chExt cx="374905" cy="374905"/>
          </a:xfrm>
        </p:grpSpPr>
        <p:cxnSp>
          <p:nvCxnSpPr>
            <p:cNvPr id="91" name="Straight Connector 90"/>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975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1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 Box 2"/>
          <p:cNvSpPr txBox="1">
            <a:spLocks noChangeArrowheads="1"/>
          </p:cNvSpPr>
          <p:nvPr/>
        </p:nvSpPr>
        <p:spPr bwMode="auto">
          <a:xfrm>
            <a:off x="1524000" y="12068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4000" b="1" dirty="0">
                <a:solidFill>
                  <a:prstClr val="black"/>
                </a:solidFill>
              </a:rPr>
              <a:t>Problems with the “kill” phase</a:t>
            </a:r>
          </a:p>
        </p:txBody>
      </p:sp>
      <p:sp>
        <p:nvSpPr>
          <p:cNvPr id="88" name="Text Box 68"/>
          <p:cNvSpPr txBox="1">
            <a:spLocks noChangeArrowheads="1"/>
          </p:cNvSpPr>
          <p:nvPr/>
        </p:nvSpPr>
        <p:spPr bwMode="auto">
          <a:xfrm>
            <a:off x="5555550" y="1363686"/>
            <a:ext cx="59476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Infected cells may not die quickly after reversal </a:t>
            </a:r>
            <a:r>
              <a:rPr lang="en-US" sz="2400" dirty="0" smtClean="0">
                <a:solidFill>
                  <a:prstClr val="black"/>
                </a:solidFill>
              </a:rPr>
              <a:t>of </a:t>
            </a:r>
            <a:r>
              <a:rPr lang="en-US" sz="2400" dirty="0">
                <a:solidFill>
                  <a:prstClr val="black"/>
                </a:solidFill>
              </a:rPr>
              <a:t>latency </a:t>
            </a:r>
          </a:p>
        </p:txBody>
      </p:sp>
      <p:sp>
        <p:nvSpPr>
          <p:cNvPr id="95" name="Text Box 68"/>
          <p:cNvSpPr txBox="1">
            <a:spLocks noChangeArrowheads="1"/>
          </p:cNvSpPr>
          <p:nvPr/>
        </p:nvSpPr>
        <p:spPr bwMode="auto">
          <a:xfrm>
            <a:off x="5550370" y="2452883"/>
            <a:ext cx="59476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err="1">
                <a:solidFill>
                  <a:prstClr val="black"/>
                </a:solidFill>
              </a:rPr>
              <a:t>Cytolyic</a:t>
            </a:r>
            <a:r>
              <a:rPr lang="en-US" sz="2400" dirty="0">
                <a:solidFill>
                  <a:prstClr val="black"/>
                </a:solidFill>
              </a:rPr>
              <a:t> T lymphocyte (CTL) response is “exhausted”</a:t>
            </a:r>
          </a:p>
        </p:txBody>
      </p:sp>
      <p:sp>
        <p:nvSpPr>
          <p:cNvPr id="96" name="Text Box 68"/>
          <p:cNvSpPr txBox="1">
            <a:spLocks noChangeArrowheads="1"/>
          </p:cNvSpPr>
          <p:nvPr/>
        </p:nvSpPr>
        <p:spPr bwMode="auto">
          <a:xfrm>
            <a:off x="5550369" y="5256366"/>
            <a:ext cx="59476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Vaccines to enhance the cytolytic T cell response may be needed</a:t>
            </a:r>
          </a:p>
        </p:txBody>
      </p:sp>
      <p:sp>
        <p:nvSpPr>
          <p:cNvPr id="98" name="Text Box 68"/>
          <p:cNvSpPr txBox="1">
            <a:spLocks noChangeArrowheads="1"/>
          </p:cNvSpPr>
          <p:nvPr/>
        </p:nvSpPr>
        <p:spPr bwMode="auto">
          <a:xfrm>
            <a:off x="5550370" y="3487080"/>
            <a:ext cx="59476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prstDash val="dash"/>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lvl="1" eaLnBrk="1" fontAlgn="auto" hangingPunct="1">
              <a:spcBef>
                <a:spcPts val="0"/>
              </a:spcBef>
              <a:spcAft>
                <a:spcPts val="0"/>
              </a:spcAft>
              <a:buClr>
                <a:srgbClr val="FF0000"/>
              </a:buClr>
              <a:buSzPct val="130000"/>
              <a:buFontTx/>
              <a:buChar char="•"/>
            </a:pPr>
            <a:r>
              <a:rPr lang="en-US" sz="2400" dirty="0">
                <a:solidFill>
                  <a:prstClr val="black"/>
                </a:solidFill>
              </a:rPr>
              <a:t>Unless treatment is started during acute infection, most of the viruses in the latent reservoir have CTL escape mutations</a:t>
            </a:r>
          </a:p>
        </p:txBody>
      </p:sp>
      <p:sp>
        <p:nvSpPr>
          <p:cNvPr id="223" name="Text Box 257"/>
          <p:cNvSpPr txBox="1">
            <a:spLocks noChangeArrowheads="1"/>
          </p:cNvSpPr>
          <p:nvPr/>
        </p:nvSpPr>
        <p:spPr bwMode="auto">
          <a:xfrm>
            <a:off x="2075731" y="3229048"/>
            <a:ext cx="998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200" b="1" dirty="0">
                <a:solidFill>
                  <a:prstClr val="black"/>
                </a:solidFill>
              </a:rPr>
              <a:t>T cell activation</a:t>
            </a:r>
          </a:p>
        </p:txBody>
      </p:sp>
      <p:sp>
        <p:nvSpPr>
          <p:cNvPr id="224" name="Line 282"/>
          <p:cNvSpPr>
            <a:spLocks noChangeShapeType="1"/>
          </p:cNvSpPr>
          <p:nvPr/>
        </p:nvSpPr>
        <p:spPr bwMode="auto">
          <a:xfrm flipV="1">
            <a:off x="2894163" y="3661520"/>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25" name="Group 224"/>
          <p:cNvGrpSpPr/>
          <p:nvPr/>
        </p:nvGrpSpPr>
        <p:grpSpPr>
          <a:xfrm>
            <a:off x="2405213" y="3876425"/>
            <a:ext cx="376237" cy="350837"/>
            <a:chOff x="264522" y="3128225"/>
            <a:chExt cx="376237" cy="350837"/>
          </a:xfrm>
        </p:grpSpPr>
        <p:sp>
          <p:nvSpPr>
            <p:cNvPr id="226" name="Oval 283"/>
            <p:cNvSpPr>
              <a:spLocks noChangeArrowheads="1"/>
            </p:cNvSpPr>
            <p:nvPr/>
          </p:nvSpPr>
          <p:spPr bwMode="auto">
            <a:xfrm>
              <a:off x="264522" y="3128225"/>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27" name="Oval 284"/>
            <p:cNvSpPr>
              <a:spLocks noChangeArrowheads="1"/>
            </p:cNvSpPr>
            <p:nvPr/>
          </p:nvSpPr>
          <p:spPr bwMode="auto">
            <a:xfrm>
              <a:off x="316909" y="317743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28" name="Group 299"/>
            <p:cNvGrpSpPr>
              <a:grpSpLocks/>
            </p:cNvGrpSpPr>
            <p:nvPr/>
          </p:nvGrpSpPr>
          <p:grpSpPr bwMode="auto">
            <a:xfrm>
              <a:off x="338341" y="3271972"/>
              <a:ext cx="253999" cy="76200"/>
              <a:chOff x="7173913" y="3287713"/>
              <a:chExt cx="254000" cy="76200"/>
            </a:xfrm>
          </p:grpSpPr>
          <p:sp>
            <p:nvSpPr>
              <p:cNvPr id="229"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30" name="Rectangle 220"/>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grpSp>
        <p:nvGrpSpPr>
          <p:cNvPr id="231" name="Group 230"/>
          <p:cNvGrpSpPr/>
          <p:nvPr/>
        </p:nvGrpSpPr>
        <p:grpSpPr>
          <a:xfrm>
            <a:off x="3204498" y="3048930"/>
            <a:ext cx="825500" cy="742950"/>
            <a:chOff x="1819275" y="3119438"/>
            <a:chExt cx="825500" cy="742950"/>
          </a:xfrm>
        </p:grpSpPr>
        <p:sp>
          <p:nvSpPr>
            <p:cNvPr id="232" name="Oval 258"/>
            <p:cNvSpPr>
              <a:spLocks noChangeArrowheads="1"/>
            </p:cNvSpPr>
            <p:nvPr/>
          </p:nvSpPr>
          <p:spPr bwMode="auto">
            <a:xfrm>
              <a:off x="1874838" y="3194050"/>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33" name="Oval 259"/>
            <p:cNvSpPr>
              <a:spLocks noChangeArrowheads="1"/>
            </p:cNvSpPr>
            <p:nvPr/>
          </p:nvSpPr>
          <p:spPr bwMode="auto">
            <a:xfrm>
              <a:off x="1998663" y="3325812"/>
              <a:ext cx="303212" cy="271463"/>
            </a:xfrm>
            <a:prstGeom prst="ellipse">
              <a:avLst/>
            </a:prstGeom>
            <a:solidFill>
              <a:srgbClr val="FF9999"/>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34" name="Group 296"/>
            <p:cNvGrpSpPr>
              <a:grpSpLocks/>
            </p:cNvGrpSpPr>
            <p:nvPr/>
          </p:nvGrpSpPr>
          <p:grpSpPr bwMode="auto">
            <a:xfrm>
              <a:off x="2017713" y="3425903"/>
              <a:ext cx="254000" cy="76200"/>
              <a:chOff x="7173913" y="3287713"/>
              <a:chExt cx="254000" cy="76200"/>
            </a:xfrm>
          </p:grpSpPr>
          <p:sp>
            <p:nvSpPr>
              <p:cNvPr id="257"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58" name="Rectangle 214"/>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235" name="Oval 260"/>
            <p:cNvSpPr>
              <a:spLocks noChangeArrowheads="1"/>
            </p:cNvSpPr>
            <p:nvPr/>
          </p:nvSpPr>
          <p:spPr bwMode="auto">
            <a:xfrm>
              <a:off x="2390775"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36" name="Oval 261"/>
            <p:cNvSpPr>
              <a:spLocks noChangeArrowheads="1"/>
            </p:cNvSpPr>
            <p:nvPr/>
          </p:nvSpPr>
          <p:spPr bwMode="auto">
            <a:xfrm>
              <a:off x="1933575" y="3208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37" name="Oval 262"/>
            <p:cNvSpPr>
              <a:spLocks noChangeArrowheads="1"/>
            </p:cNvSpPr>
            <p:nvPr/>
          </p:nvSpPr>
          <p:spPr bwMode="auto">
            <a:xfrm>
              <a:off x="2085975" y="3722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38" name="Oval 263"/>
            <p:cNvSpPr>
              <a:spLocks noChangeArrowheads="1"/>
            </p:cNvSpPr>
            <p:nvPr/>
          </p:nvSpPr>
          <p:spPr bwMode="auto">
            <a:xfrm>
              <a:off x="2276475" y="3684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39" name="Oval 264"/>
            <p:cNvSpPr>
              <a:spLocks noChangeArrowheads="1"/>
            </p:cNvSpPr>
            <p:nvPr/>
          </p:nvSpPr>
          <p:spPr bwMode="auto">
            <a:xfrm>
              <a:off x="2422525" y="35067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0" name="Oval 265"/>
            <p:cNvSpPr>
              <a:spLocks noChangeArrowheads="1"/>
            </p:cNvSpPr>
            <p:nvPr/>
          </p:nvSpPr>
          <p:spPr bwMode="auto">
            <a:xfrm>
              <a:off x="2206625" y="31575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1" name="Oval 266"/>
            <p:cNvSpPr>
              <a:spLocks noChangeArrowheads="1"/>
            </p:cNvSpPr>
            <p:nvPr/>
          </p:nvSpPr>
          <p:spPr bwMode="auto">
            <a:xfrm>
              <a:off x="18192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2" name="Oval 267"/>
            <p:cNvSpPr>
              <a:spLocks noChangeArrowheads="1"/>
            </p:cNvSpPr>
            <p:nvPr/>
          </p:nvSpPr>
          <p:spPr bwMode="auto">
            <a:xfrm>
              <a:off x="1914525" y="36591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3" name="Oval 268"/>
            <p:cNvSpPr>
              <a:spLocks noChangeArrowheads="1"/>
            </p:cNvSpPr>
            <p:nvPr/>
          </p:nvSpPr>
          <p:spPr bwMode="auto">
            <a:xfrm>
              <a:off x="2333625" y="3221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4" name="Oval 269"/>
            <p:cNvSpPr>
              <a:spLocks noChangeArrowheads="1"/>
            </p:cNvSpPr>
            <p:nvPr/>
          </p:nvSpPr>
          <p:spPr bwMode="auto">
            <a:xfrm>
              <a:off x="2371725" y="36083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5" name="Oval 270"/>
            <p:cNvSpPr>
              <a:spLocks noChangeArrowheads="1"/>
            </p:cNvSpPr>
            <p:nvPr/>
          </p:nvSpPr>
          <p:spPr bwMode="auto">
            <a:xfrm>
              <a:off x="1958975" y="3729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6" name="Oval 271"/>
            <p:cNvSpPr>
              <a:spLocks noChangeArrowheads="1"/>
            </p:cNvSpPr>
            <p:nvPr/>
          </p:nvSpPr>
          <p:spPr bwMode="auto">
            <a:xfrm>
              <a:off x="2587625" y="3360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7" name="Oval 272"/>
            <p:cNvSpPr>
              <a:spLocks noChangeArrowheads="1"/>
            </p:cNvSpPr>
            <p:nvPr/>
          </p:nvSpPr>
          <p:spPr bwMode="auto">
            <a:xfrm>
              <a:off x="2193925" y="3741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8" name="Oval 273"/>
            <p:cNvSpPr>
              <a:spLocks noChangeArrowheads="1"/>
            </p:cNvSpPr>
            <p:nvPr/>
          </p:nvSpPr>
          <p:spPr bwMode="auto">
            <a:xfrm>
              <a:off x="2117725" y="31384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49" name="Oval 274"/>
            <p:cNvSpPr>
              <a:spLocks noChangeArrowheads="1"/>
            </p:cNvSpPr>
            <p:nvPr/>
          </p:nvSpPr>
          <p:spPr bwMode="auto">
            <a:xfrm>
              <a:off x="2352675" y="3119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0" name="Oval 275"/>
            <p:cNvSpPr>
              <a:spLocks noChangeArrowheads="1"/>
            </p:cNvSpPr>
            <p:nvPr/>
          </p:nvSpPr>
          <p:spPr bwMode="auto">
            <a:xfrm>
              <a:off x="2492375" y="3335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1" name="Oval 276"/>
            <p:cNvSpPr>
              <a:spLocks noChangeArrowheads="1"/>
            </p:cNvSpPr>
            <p:nvPr/>
          </p:nvSpPr>
          <p:spPr bwMode="auto">
            <a:xfrm>
              <a:off x="25431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2" name="Oval 279"/>
            <p:cNvSpPr>
              <a:spLocks noChangeArrowheads="1"/>
            </p:cNvSpPr>
            <p:nvPr/>
          </p:nvSpPr>
          <p:spPr bwMode="auto">
            <a:xfrm>
              <a:off x="207327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3" name="Oval 280"/>
            <p:cNvSpPr>
              <a:spLocks noChangeArrowheads="1"/>
            </p:cNvSpPr>
            <p:nvPr/>
          </p:nvSpPr>
          <p:spPr bwMode="auto">
            <a:xfrm>
              <a:off x="1870075" y="3595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4" name="Oval 281"/>
            <p:cNvSpPr>
              <a:spLocks noChangeArrowheads="1"/>
            </p:cNvSpPr>
            <p:nvPr/>
          </p:nvSpPr>
          <p:spPr bwMode="auto">
            <a:xfrm>
              <a:off x="2466975" y="3627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5" name="Oval 263"/>
            <p:cNvSpPr>
              <a:spLocks noChangeArrowheads="1"/>
            </p:cNvSpPr>
            <p:nvPr/>
          </p:nvSpPr>
          <p:spPr bwMode="auto">
            <a:xfrm>
              <a:off x="2288886" y="3783375"/>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56" name="Oval 267"/>
            <p:cNvSpPr>
              <a:spLocks noChangeArrowheads="1"/>
            </p:cNvSpPr>
            <p:nvPr/>
          </p:nvSpPr>
          <p:spPr bwMode="auto">
            <a:xfrm>
              <a:off x="206692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59" name="Group 258"/>
          <p:cNvGrpSpPr/>
          <p:nvPr/>
        </p:nvGrpSpPr>
        <p:grpSpPr>
          <a:xfrm>
            <a:off x="3332398" y="4368852"/>
            <a:ext cx="569700" cy="547107"/>
            <a:chOff x="1974104" y="3869244"/>
            <a:chExt cx="569700" cy="547107"/>
          </a:xfrm>
        </p:grpSpPr>
        <p:sp>
          <p:nvSpPr>
            <p:cNvPr id="260" name="Oval 260"/>
            <p:cNvSpPr>
              <a:spLocks noChangeArrowheads="1"/>
            </p:cNvSpPr>
            <p:nvPr/>
          </p:nvSpPr>
          <p:spPr bwMode="auto">
            <a:xfrm>
              <a:off x="2410423" y="395213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1" name="Oval 261"/>
            <p:cNvSpPr>
              <a:spLocks noChangeArrowheads="1"/>
            </p:cNvSpPr>
            <p:nvPr/>
          </p:nvSpPr>
          <p:spPr bwMode="auto">
            <a:xfrm>
              <a:off x="2040820" y="3906579"/>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2" name="Oval 263"/>
            <p:cNvSpPr>
              <a:spLocks noChangeArrowheads="1"/>
            </p:cNvSpPr>
            <p:nvPr/>
          </p:nvSpPr>
          <p:spPr bwMode="auto">
            <a:xfrm>
              <a:off x="2276050" y="425054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3" name="Oval 266"/>
            <p:cNvSpPr>
              <a:spLocks noChangeArrowheads="1"/>
            </p:cNvSpPr>
            <p:nvPr/>
          </p:nvSpPr>
          <p:spPr bwMode="auto">
            <a:xfrm>
              <a:off x="1974104" y="4167650"/>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4" name="Oval 267"/>
            <p:cNvSpPr>
              <a:spLocks noChangeArrowheads="1"/>
            </p:cNvSpPr>
            <p:nvPr/>
          </p:nvSpPr>
          <p:spPr bwMode="auto">
            <a:xfrm>
              <a:off x="2096939" y="4262741"/>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5" name="Oval 269"/>
            <p:cNvSpPr>
              <a:spLocks noChangeArrowheads="1"/>
            </p:cNvSpPr>
            <p:nvPr/>
          </p:nvSpPr>
          <p:spPr bwMode="auto">
            <a:xfrm>
              <a:off x="2376334" y="4159183"/>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6" name="Oval 270"/>
            <p:cNvSpPr>
              <a:spLocks noChangeArrowheads="1"/>
            </p:cNvSpPr>
            <p:nvPr/>
          </p:nvSpPr>
          <p:spPr bwMode="auto">
            <a:xfrm>
              <a:off x="1978524" y="4352760"/>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7" name="Oval 272"/>
            <p:cNvSpPr>
              <a:spLocks noChangeArrowheads="1"/>
            </p:cNvSpPr>
            <p:nvPr/>
          </p:nvSpPr>
          <p:spPr bwMode="auto">
            <a:xfrm>
              <a:off x="2213528" y="436547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8" name="Oval 273"/>
            <p:cNvSpPr>
              <a:spLocks noChangeArrowheads="1"/>
            </p:cNvSpPr>
            <p:nvPr/>
          </p:nvSpPr>
          <p:spPr bwMode="auto">
            <a:xfrm>
              <a:off x="2142323" y="3869244"/>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69" name="Oval 281"/>
            <p:cNvSpPr>
              <a:spLocks noChangeArrowheads="1"/>
            </p:cNvSpPr>
            <p:nvPr/>
          </p:nvSpPr>
          <p:spPr bwMode="auto">
            <a:xfrm>
              <a:off x="2486641" y="4251015"/>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0" name="Oval 283"/>
            <p:cNvSpPr>
              <a:spLocks noChangeArrowheads="1"/>
            </p:cNvSpPr>
            <p:nvPr/>
          </p:nvSpPr>
          <p:spPr bwMode="auto">
            <a:xfrm>
              <a:off x="2011870" y="3920343"/>
              <a:ext cx="376325" cy="351340"/>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1" name="Oval 284"/>
            <p:cNvSpPr>
              <a:spLocks noChangeArrowheads="1"/>
            </p:cNvSpPr>
            <p:nvPr/>
          </p:nvSpPr>
          <p:spPr bwMode="auto">
            <a:xfrm>
              <a:off x="2064269" y="3969626"/>
              <a:ext cx="303283" cy="27185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72" name="Group 299"/>
            <p:cNvGrpSpPr>
              <a:grpSpLocks/>
            </p:cNvGrpSpPr>
            <p:nvPr/>
          </p:nvGrpSpPr>
          <p:grpSpPr bwMode="auto">
            <a:xfrm>
              <a:off x="2085706" y="4064296"/>
              <a:ext cx="254059" cy="76309"/>
              <a:chOff x="7173913" y="3287713"/>
              <a:chExt cx="254000" cy="76200"/>
            </a:xfrm>
          </p:grpSpPr>
          <p:sp>
            <p:nvSpPr>
              <p:cNvPr id="275"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6" name="Rectangle 238"/>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sp>
        <p:nvSpPr>
          <p:cNvPr id="277" name="Text Box 257"/>
          <p:cNvSpPr txBox="1">
            <a:spLocks noChangeArrowheads="1"/>
          </p:cNvSpPr>
          <p:nvPr/>
        </p:nvSpPr>
        <p:spPr bwMode="auto">
          <a:xfrm>
            <a:off x="2215117" y="4355740"/>
            <a:ext cx="10053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200" b="1" dirty="0">
                <a:solidFill>
                  <a:prstClr val="black"/>
                </a:solidFill>
              </a:rPr>
              <a:t>Latency reversing</a:t>
            </a:r>
          </a:p>
          <a:p>
            <a:pPr algn="ctr" eaLnBrk="1" fontAlgn="auto" hangingPunct="1">
              <a:spcBef>
                <a:spcPts val="0"/>
              </a:spcBef>
              <a:spcAft>
                <a:spcPts val="0"/>
              </a:spcAft>
            </a:pPr>
            <a:r>
              <a:rPr lang="en-US" sz="1200" b="1" dirty="0">
                <a:solidFill>
                  <a:prstClr val="black"/>
                </a:solidFill>
              </a:rPr>
              <a:t>agents (LRAs)</a:t>
            </a:r>
          </a:p>
        </p:txBody>
      </p:sp>
      <p:sp>
        <p:nvSpPr>
          <p:cNvPr id="278" name="Line 282"/>
          <p:cNvSpPr>
            <a:spLocks noChangeShapeType="1"/>
          </p:cNvSpPr>
          <p:nvPr/>
        </p:nvSpPr>
        <p:spPr bwMode="auto">
          <a:xfrm>
            <a:off x="2908340" y="4143538"/>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9" name="Text Box 278"/>
          <p:cNvSpPr txBox="1">
            <a:spLocks noChangeArrowheads="1"/>
          </p:cNvSpPr>
          <p:nvPr/>
        </p:nvSpPr>
        <p:spPr bwMode="auto">
          <a:xfrm>
            <a:off x="4415578" y="3070601"/>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280" name="Line 282"/>
          <p:cNvSpPr>
            <a:spLocks noChangeShapeType="1"/>
          </p:cNvSpPr>
          <p:nvPr/>
        </p:nvSpPr>
        <p:spPr bwMode="auto">
          <a:xfrm flipV="1">
            <a:off x="4083791" y="3341770"/>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05" name="Text Box 278"/>
          <p:cNvSpPr txBox="1">
            <a:spLocks noChangeArrowheads="1"/>
          </p:cNvSpPr>
          <p:nvPr/>
        </p:nvSpPr>
        <p:spPr bwMode="auto">
          <a:xfrm>
            <a:off x="4415578" y="4332666"/>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306" name="Line 282"/>
          <p:cNvSpPr>
            <a:spLocks noChangeShapeType="1"/>
          </p:cNvSpPr>
          <p:nvPr/>
        </p:nvSpPr>
        <p:spPr bwMode="auto">
          <a:xfrm flipV="1">
            <a:off x="4083791" y="4603835"/>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5" name="Group 4"/>
          <p:cNvGrpSpPr/>
          <p:nvPr/>
        </p:nvGrpSpPr>
        <p:grpSpPr>
          <a:xfrm>
            <a:off x="4247146" y="5063237"/>
            <a:ext cx="742262" cy="752729"/>
            <a:chOff x="2563658" y="4935533"/>
            <a:chExt cx="742262" cy="752729"/>
          </a:xfrm>
        </p:grpSpPr>
        <p:sp>
          <p:nvSpPr>
            <p:cNvPr id="288" name="Oval 260"/>
            <p:cNvSpPr>
              <a:spLocks noChangeArrowheads="1"/>
            </p:cNvSpPr>
            <p:nvPr/>
          </p:nvSpPr>
          <p:spPr bwMode="auto">
            <a:xfrm>
              <a:off x="2999977" y="5018427"/>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 name="Oval 261"/>
            <p:cNvSpPr>
              <a:spLocks noChangeArrowheads="1"/>
            </p:cNvSpPr>
            <p:nvPr/>
          </p:nvSpPr>
          <p:spPr bwMode="auto">
            <a:xfrm>
              <a:off x="2630374" y="4972868"/>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1" name="Oval 266"/>
            <p:cNvSpPr>
              <a:spLocks noChangeArrowheads="1"/>
            </p:cNvSpPr>
            <p:nvPr/>
          </p:nvSpPr>
          <p:spPr bwMode="auto">
            <a:xfrm>
              <a:off x="2563658" y="5233939"/>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2" name="Oval 267"/>
            <p:cNvSpPr>
              <a:spLocks noChangeArrowheads="1"/>
            </p:cNvSpPr>
            <p:nvPr/>
          </p:nvSpPr>
          <p:spPr bwMode="auto">
            <a:xfrm>
              <a:off x="2667414" y="5330607"/>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4" name="Oval 270"/>
            <p:cNvSpPr>
              <a:spLocks noChangeArrowheads="1"/>
            </p:cNvSpPr>
            <p:nvPr/>
          </p:nvSpPr>
          <p:spPr bwMode="auto">
            <a:xfrm>
              <a:off x="2906215" y="4947562"/>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5" name="Oval 272"/>
            <p:cNvSpPr>
              <a:spLocks noChangeArrowheads="1"/>
            </p:cNvSpPr>
            <p:nvPr/>
          </p:nvSpPr>
          <p:spPr bwMode="auto">
            <a:xfrm>
              <a:off x="3060257" y="5146017"/>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6" name="Oval 273"/>
            <p:cNvSpPr>
              <a:spLocks noChangeArrowheads="1"/>
            </p:cNvSpPr>
            <p:nvPr/>
          </p:nvSpPr>
          <p:spPr bwMode="auto">
            <a:xfrm>
              <a:off x="2731877" y="4935533"/>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7" name="Oval 281"/>
            <p:cNvSpPr>
              <a:spLocks noChangeArrowheads="1"/>
            </p:cNvSpPr>
            <p:nvPr/>
          </p:nvSpPr>
          <p:spPr bwMode="auto">
            <a:xfrm>
              <a:off x="2778875" y="5390232"/>
              <a:ext cx="57163" cy="50873"/>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8" name="Oval 283"/>
            <p:cNvSpPr>
              <a:spLocks noChangeArrowheads="1"/>
            </p:cNvSpPr>
            <p:nvPr/>
          </p:nvSpPr>
          <p:spPr bwMode="auto">
            <a:xfrm>
              <a:off x="2601424" y="4986632"/>
              <a:ext cx="376325" cy="351340"/>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9" name="Oval 284"/>
            <p:cNvSpPr>
              <a:spLocks noChangeArrowheads="1"/>
            </p:cNvSpPr>
            <p:nvPr/>
          </p:nvSpPr>
          <p:spPr bwMode="auto">
            <a:xfrm>
              <a:off x="2653823" y="5035915"/>
              <a:ext cx="303283" cy="27185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0" name="Freeform 323"/>
            <p:cNvSpPr>
              <a:spLocks/>
            </p:cNvSpPr>
            <p:nvPr/>
          </p:nvSpPr>
          <p:spPr bwMode="auto">
            <a:xfrm>
              <a:off x="2675260" y="5130585"/>
              <a:ext cx="254059" cy="76309"/>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01" name="Rectangle 238"/>
            <p:cNvSpPr>
              <a:spLocks noChangeArrowheads="1"/>
            </p:cNvSpPr>
            <p:nvPr/>
          </p:nvSpPr>
          <p:spPr bwMode="auto">
            <a:xfrm rot="21310881">
              <a:off x="2734635" y="5136660"/>
              <a:ext cx="146424" cy="46693"/>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nvGrpSpPr>
            <p:cNvPr id="3" name="Group 2"/>
            <p:cNvGrpSpPr/>
            <p:nvPr/>
          </p:nvGrpSpPr>
          <p:grpSpPr>
            <a:xfrm>
              <a:off x="2837608" y="5248525"/>
              <a:ext cx="468312" cy="439737"/>
              <a:chOff x="2400043" y="5315843"/>
              <a:chExt cx="468312" cy="439737"/>
            </a:xfrm>
          </p:grpSpPr>
          <p:sp>
            <p:nvSpPr>
              <p:cNvPr id="303" name="Oval 216"/>
              <p:cNvSpPr>
                <a:spLocks noChangeArrowheads="1"/>
              </p:cNvSpPr>
              <p:nvPr/>
            </p:nvSpPr>
            <p:spPr bwMode="auto">
              <a:xfrm>
                <a:off x="2400043" y="5315843"/>
                <a:ext cx="468312" cy="439737"/>
              </a:xfrm>
              <a:prstGeom prst="ellipse">
                <a:avLst/>
              </a:prstGeom>
              <a:solidFill>
                <a:srgbClr val="7030A0"/>
              </a:solidFill>
              <a:ln w="9525">
                <a:solidFill>
                  <a:schemeClr val="tx1"/>
                </a:solidFill>
                <a:round/>
                <a:headEnd/>
                <a:tailEnd/>
              </a:ln>
            </p:spPr>
            <p:txBody>
              <a:bodyPr wrap="none" anchor="ctr"/>
              <a:lstStyle/>
              <a:p>
                <a:pPr algn="ctr" fontAlgn="auto">
                  <a:spcBef>
                    <a:spcPts val="0"/>
                  </a:spcBef>
                  <a:spcAft>
                    <a:spcPts val="0"/>
                  </a:spcAft>
                  <a:defRPr/>
                </a:pPr>
                <a:endParaRPr lang="en-US">
                  <a:solidFill>
                    <a:prstClr val="black"/>
                  </a:solidFill>
                  <a:latin typeface="Arial" panose="020B0604020202020204" pitchFamily="34" charset="0"/>
                  <a:cs typeface="Arial" panose="020B0604020202020204" pitchFamily="34" charset="0"/>
                </a:endParaRPr>
              </a:p>
            </p:txBody>
          </p:sp>
          <p:sp>
            <p:nvSpPr>
              <p:cNvPr id="304" name="Oval 217"/>
              <p:cNvSpPr>
                <a:spLocks noChangeArrowheads="1"/>
              </p:cNvSpPr>
              <p:nvPr/>
            </p:nvSpPr>
            <p:spPr bwMode="auto">
              <a:xfrm>
                <a:off x="2482593" y="5399980"/>
                <a:ext cx="303213" cy="271463"/>
              </a:xfrm>
              <a:prstGeom prst="ellipse">
                <a:avLst/>
              </a:prstGeom>
              <a:solidFill>
                <a:srgbClr val="CC66FF"/>
              </a:solidFill>
              <a:ln w="9525" algn="ctr">
                <a:solidFill>
                  <a:schemeClr val="tx1"/>
                </a:solidFill>
                <a:round/>
                <a:headEnd/>
                <a:tailEnd/>
              </a:ln>
            </p:spPr>
            <p:txBody>
              <a:bodyPr wrap="none" anchor="ctr"/>
              <a:lstStyle/>
              <a:p>
                <a:pPr fontAlgn="auto">
                  <a:spcBef>
                    <a:spcPts val="0"/>
                  </a:spcBef>
                  <a:spcAft>
                    <a:spcPts val="0"/>
                  </a:spcAft>
                  <a:defRPr/>
                </a:pPr>
                <a:endParaRPr lang="en-US" sz="2400" dirty="0">
                  <a:solidFill>
                    <a:prstClr val="black"/>
                  </a:solidFill>
                  <a:latin typeface="Arial" panose="020B0604020202020204" pitchFamily="34" charset="0"/>
                  <a:cs typeface="Arial" panose="020B0604020202020204" pitchFamily="34" charset="0"/>
                </a:endParaRPr>
              </a:p>
            </p:txBody>
          </p:sp>
        </p:grpSp>
      </p:grpSp>
      <p:sp>
        <p:nvSpPr>
          <p:cNvPr id="284" name="Line 282"/>
          <p:cNvSpPr>
            <a:spLocks noChangeShapeType="1"/>
          </p:cNvSpPr>
          <p:nvPr/>
        </p:nvSpPr>
        <p:spPr bwMode="auto">
          <a:xfrm>
            <a:off x="3765590" y="4853151"/>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 name="Text Box 278"/>
          <p:cNvSpPr txBox="1">
            <a:spLocks noChangeArrowheads="1"/>
          </p:cNvSpPr>
          <p:nvPr/>
        </p:nvSpPr>
        <p:spPr bwMode="auto">
          <a:xfrm>
            <a:off x="5397970" y="492797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287" name="Line 282"/>
          <p:cNvSpPr>
            <a:spLocks noChangeShapeType="1"/>
          </p:cNvSpPr>
          <p:nvPr/>
        </p:nvSpPr>
        <p:spPr bwMode="auto">
          <a:xfrm flipV="1">
            <a:off x="5066183" y="5199147"/>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07" name="Line 282"/>
          <p:cNvSpPr>
            <a:spLocks noChangeShapeType="1"/>
          </p:cNvSpPr>
          <p:nvPr/>
        </p:nvSpPr>
        <p:spPr bwMode="auto">
          <a:xfrm flipV="1">
            <a:off x="3950163" y="2793747"/>
            <a:ext cx="267254" cy="2513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31" name="Text Box 278"/>
          <p:cNvSpPr txBox="1">
            <a:spLocks noChangeArrowheads="1"/>
          </p:cNvSpPr>
          <p:nvPr/>
        </p:nvSpPr>
        <p:spPr bwMode="auto">
          <a:xfrm>
            <a:off x="5397970" y="2127454"/>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2400" dirty="0">
                <a:solidFill>
                  <a:prstClr val="black"/>
                </a:solidFill>
              </a:rPr>
              <a:t>†</a:t>
            </a:r>
          </a:p>
        </p:txBody>
      </p:sp>
      <p:sp>
        <p:nvSpPr>
          <p:cNvPr id="332" name="Line 282"/>
          <p:cNvSpPr>
            <a:spLocks noChangeShapeType="1"/>
          </p:cNvSpPr>
          <p:nvPr/>
        </p:nvSpPr>
        <p:spPr bwMode="auto">
          <a:xfrm flipV="1">
            <a:off x="5066183" y="2398623"/>
            <a:ext cx="345743" cy="1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4" name="Group 3"/>
          <p:cNvGrpSpPr/>
          <p:nvPr/>
        </p:nvGrpSpPr>
        <p:grpSpPr>
          <a:xfrm>
            <a:off x="4187445" y="2105783"/>
            <a:ext cx="825500" cy="998946"/>
            <a:chOff x="2663445" y="2105783"/>
            <a:chExt cx="825500" cy="998946"/>
          </a:xfrm>
        </p:grpSpPr>
        <p:grpSp>
          <p:nvGrpSpPr>
            <p:cNvPr id="308" name="Group 307"/>
            <p:cNvGrpSpPr/>
            <p:nvPr/>
          </p:nvGrpSpPr>
          <p:grpSpPr>
            <a:xfrm>
              <a:off x="2663445" y="2105783"/>
              <a:ext cx="825500" cy="742950"/>
              <a:chOff x="1819275" y="3119438"/>
              <a:chExt cx="825500" cy="742950"/>
            </a:xfrm>
          </p:grpSpPr>
          <p:sp>
            <p:nvSpPr>
              <p:cNvPr id="309" name="Oval 258"/>
              <p:cNvSpPr>
                <a:spLocks noChangeArrowheads="1"/>
              </p:cNvSpPr>
              <p:nvPr/>
            </p:nvSpPr>
            <p:spPr bwMode="auto">
              <a:xfrm>
                <a:off x="1874838" y="3194050"/>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10" name="Oval 259"/>
              <p:cNvSpPr>
                <a:spLocks noChangeArrowheads="1"/>
              </p:cNvSpPr>
              <p:nvPr/>
            </p:nvSpPr>
            <p:spPr bwMode="auto">
              <a:xfrm>
                <a:off x="1998663" y="3325812"/>
                <a:ext cx="303212" cy="271463"/>
              </a:xfrm>
              <a:prstGeom prst="ellipse">
                <a:avLst/>
              </a:prstGeom>
              <a:solidFill>
                <a:srgbClr val="FF9999"/>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311" name="Group 296"/>
              <p:cNvGrpSpPr>
                <a:grpSpLocks/>
              </p:cNvGrpSpPr>
              <p:nvPr/>
            </p:nvGrpSpPr>
            <p:grpSpPr bwMode="auto">
              <a:xfrm>
                <a:off x="2017713" y="3425903"/>
                <a:ext cx="254000" cy="76200"/>
                <a:chOff x="7173913" y="3287713"/>
                <a:chExt cx="254000" cy="76200"/>
              </a:xfrm>
            </p:grpSpPr>
            <p:sp>
              <p:nvSpPr>
                <p:cNvPr id="329" name="Freeform 323"/>
                <p:cNvSpPr>
                  <a:spLocks/>
                </p:cNvSpPr>
                <p:nvPr/>
              </p:nvSpPr>
              <p:spPr bwMode="auto">
                <a:xfrm>
                  <a:off x="7173913" y="3287713"/>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30" name="Rectangle 214"/>
                <p:cNvSpPr>
                  <a:spLocks noChangeArrowheads="1"/>
                </p:cNvSpPr>
                <p:nvPr/>
              </p:nvSpPr>
              <p:spPr bwMode="auto">
                <a:xfrm rot="-289119">
                  <a:off x="7233274" y="3293779"/>
                  <a:ext cx="146390" cy="46626"/>
                </a:xfrm>
                <a:prstGeom prst="rect">
                  <a:avLst/>
                </a:prstGeom>
                <a:solidFill>
                  <a:schemeClr val="tx1"/>
                </a:solidFill>
                <a:ln w="9525" algn="ctr">
                  <a:solidFill>
                    <a:schemeClr val="tx1"/>
                  </a:solid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312" name="Oval 260"/>
              <p:cNvSpPr>
                <a:spLocks noChangeArrowheads="1"/>
              </p:cNvSpPr>
              <p:nvPr/>
            </p:nvSpPr>
            <p:spPr bwMode="auto">
              <a:xfrm>
                <a:off x="2390775" y="33289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3" name="Oval 261"/>
              <p:cNvSpPr>
                <a:spLocks noChangeArrowheads="1"/>
              </p:cNvSpPr>
              <p:nvPr/>
            </p:nvSpPr>
            <p:spPr bwMode="auto">
              <a:xfrm>
                <a:off x="1933575" y="3208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4" name="Oval 264"/>
              <p:cNvSpPr>
                <a:spLocks noChangeArrowheads="1"/>
              </p:cNvSpPr>
              <p:nvPr/>
            </p:nvSpPr>
            <p:spPr bwMode="auto">
              <a:xfrm>
                <a:off x="2422525" y="35067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5" name="Oval 265"/>
              <p:cNvSpPr>
                <a:spLocks noChangeArrowheads="1"/>
              </p:cNvSpPr>
              <p:nvPr/>
            </p:nvSpPr>
            <p:spPr bwMode="auto">
              <a:xfrm>
                <a:off x="2206625" y="31575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6" name="Oval 266"/>
              <p:cNvSpPr>
                <a:spLocks noChangeArrowheads="1"/>
              </p:cNvSpPr>
              <p:nvPr/>
            </p:nvSpPr>
            <p:spPr bwMode="auto">
              <a:xfrm>
                <a:off x="18192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7" name="Oval 267"/>
              <p:cNvSpPr>
                <a:spLocks noChangeArrowheads="1"/>
              </p:cNvSpPr>
              <p:nvPr/>
            </p:nvSpPr>
            <p:spPr bwMode="auto">
              <a:xfrm>
                <a:off x="1914525" y="36591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8" name="Oval 268"/>
              <p:cNvSpPr>
                <a:spLocks noChangeArrowheads="1"/>
              </p:cNvSpPr>
              <p:nvPr/>
            </p:nvSpPr>
            <p:spPr bwMode="auto">
              <a:xfrm>
                <a:off x="2333625" y="3221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9" name="Oval 269"/>
              <p:cNvSpPr>
                <a:spLocks noChangeArrowheads="1"/>
              </p:cNvSpPr>
              <p:nvPr/>
            </p:nvSpPr>
            <p:spPr bwMode="auto">
              <a:xfrm>
                <a:off x="2371725" y="36083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0" name="Oval 270"/>
              <p:cNvSpPr>
                <a:spLocks noChangeArrowheads="1"/>
              </p:cNvSpPr>
              <p:nvPr/>
            </p:nvSpPr>
            <p:spPr bwMode="auto">
              <a:xfrm>
                <a:off x="1958975" y="37290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1" name="Oval 271"/>
              <p:cNvSpPr>
                <a:spLocks noChangeArrowheads="1"/>
              </p:cNvSpPr>
              <p:nvPr/>
            </p:nvSpPr>
            <p:spPr bwMode="auto">
              <a:xfrm>
                <a:off x="2587625" y="33607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2" name="Oval 273"/>
              <p:cNvSpPr>
                <a:spLocks noChangeArrowheads="1"/>
              </p:cNvSpPr>
              <p:nvPr/>
            </p:nvSpPr>
            <p:spPr bwMode="auto">
              <a:xfrm>
                <a:off x="2117725" y="31384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3" name="Oval 274"/>
              <p:cNvSpPr>
                <a:spLocks noChangeArrowheads="1"/>
              </p:cNvSpPr>
              <p:nvPr/>
            </p:nvSpPr>
            <p:spPr bwMode="auto">
              <a:xfrm>
                <a:off x="2352675" y="3119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4" name="Oval 275"/>
              <p:cNvSpPr>
                <a:spLocks noChangeArrowheads="1"/>
              </p:cNvSpPr>
              <p:nvPr/>
            </p:nvSpPr>
            <p:spPr bwMode="auto">
              <a:xfrm>
                <a:off x="2492375" y="33353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5" name="Oval 276"/>
              <p:cNvSpPr>
                <a:spLocks noChangeArrowheads="1"/>
              </p:cNvSpPr>
              <p:nvPr/>
            </p:nvSpPr>
            <p:spPr bwMode="auto">
              <a:xfrm>
                <a:off x="2543175" y="34940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6" name="Oval 280"/>
              <p:cNvSpPr>
                <a:spLocks noChangeArrowheads="1"/>
              </p:cNvSpPr>
              <p:nvPr/>
            </p:nvSpPr>
            <p:spPr bwMode="auto">
              <a:xfrm>
                <a:off x="1870075" y="35956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7" name="Oval 281"/>
              <p:cNvSpPr>
                <a:spLocks noChangeArrowheads="1"/>
              </p:cNvSpPr>
              <p:nvPr/>
            </p:nvSpPr>
            <p:spPr bwMode="auto">
              <a:xfrm>
                <a:off x="2466975" y="362743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28" name="Oval 267"/>
              <p:cNvSpPr>
                <a:spLocks noChangeArrowheads="1"/>
              </p:cNvSpPr>
              <p:nvPr/>
            </p:nvSpPr>
            <p:spPr bwMode="auto">
              <a:xfrm>
                <a:off x="2066925" y="3811588"/>
                <a:ext cx="57150" cy="50800"/>
              </a:xfrm>
              <a:prstGeom prst="ellipse">
                <a:avLst/>
              </a:prstGeom>
              <a:solidFill>
                <a:schemeClr val="tx1"/>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333" name="Group 332"/>
            <p:cNvGrpSpPr/>
            <p:nvPr/>
          </p:nvGrpSpPr>
          <p:grpSpPr>
            <a:xfrm>
              <a:off x="3009386" y="2664992"/>
              <a:ext cx="468312" cy="439737"/>
              <a:chOff x="2552443" y="5708873"/>
              <a:chExt cx="468312" cy="439737"/>
            </a:xfrm>
          </p:grpSpPr>
          <p:sp>
            <p:nvSpPr>
              <p:cNvPr id="334" name="Oval 216"/>
              <p:cNvSpPr>
                <a:spLocks noChangeArrowheads="1"/>
              </p:cNvSpPr>
              <p:nvPr/>
            </p:nvSpPr>
            <p:spPr bwMode="auto">
              <a:xfrm>
                <a:off x="2552443" y="5708873"/>
                <a:ext cx="468312" cy="439737"/>
              </a:xfrm>
              <a:prstGeom prst="ellipse">
                <a:avLst/>
              </a:prstGeom>
              <a:solidFill>
                <a:srgbClr val="7030A0"/>
              </a:solidFill>
              <a:ln w="9525">
                <a:solidFill>
                  <a:schemeClr val="tx1"/>
                </a:solidFill>
                <a:round/>
                <a:headEnd/>
                <a:tailEnd/>
              </a:ln>
            </p:spPr>
            <p:txBody>
              <a:bodyPr wrap="none" anchor="ctr"/>
              <a:lstStyle/>
              <a:p>
                <a:pPr algn="ctr" fontAlgn="auto">
                  <a:spcBef>
                    <a:spcPts val="0"/>
                  </a:spcBef>
                  <a:spcAft>
                    <a:spcPts val="0"/>
                  </a:spcAft>
                  <a:defRPr/>
                </a:pPr>
                <a:endParaRPr lang="en-US">
                  <a:solidFill>
                    <a:prstClr val="black"/>
                  </a:solidFill>
                  <a:latin typeface="Arial" panose="020B0604020202020204" pitchFamily="34" charset="0"/>
                  <a:cs typeface="Arial" panose="020B0604020202020204" pitchFamily="34" charset="0"/>
                </a:endParaRPr>
              </a:p>
            </p:txBody>
          </p:sp>
          <p:sp>
            <p:nvSpPr>
              <p:cNvPr id="335" name="Oval 217"/>
              <p:cNvSpPr>
                <a:spLocks noChangeArrowheads="1"/>
              </p:cNvSpPr>
              <p:nvPr/>
            </p:nvSpPr>
            <p:spPr bwMode="auto">
              <a:xfrm>
                <a:off x="2634993" y="5793010"/>
                <a:ext cx="303213" cy="271463"/>
              </a:xfrm>
              <a:prstGeom prst="ellipse">
                <a:avLst/>
              </a:prstGeom>
              <a:solidFill>
                <a:srgbClr val="CC66FF"/>
              </a:solidFill>
              <a:ln w="9525" algn="ctr">
                <a:solidFill>
                  <a:schemeClr val="tx1"/>
                </a:solidFill>
                <a:round/>
                <a:headEnd/>
                <a:tailEnd/>
              </a:ln>
            </p:spPr>
            <p:txBody>
              <a:bodyPr wrap="none" anchor="ctr"/>
              <a:lstStyle/>
              <a:p>
                <a:pPr fontAlgn="auto">
                  <a:spcBef>
                    <a:spcPts val="0"/>
                  </a:spcBef>
                  <a:spcAft>
                    <a:spcPts val="0"/>
                  </a:spcAft>
                  <a:defRPr/>
                </a:pPr>
                <a:endParaRPr lang="en-US" sz="2400" dirty="0">
                  <a:solidFill>
                    <a:prstClr val="black"/>
                  </a:solidFill>
                  <a:latin typeface="Arial" panose="020B0604020202020204" pitchFamily="34" charset="0"/>
                  <a:cs typeface="Arial" panose="020B0604020202020204" pitchFamily="34" charset="0"/>
                </a:endParaRPr>
              </a:p>
            </p:txBody>
          </p:sp>
        </p:grpSp>
      </p:grpSp>
      <p:sp>
        <p:nvSpPr>
          <p:cNvPr id="6" name="TextBox 5"/>
          <p:cNvSpPr txBox="1"/>
          <p:nvPr/>
        </p:nvSpPr>
        <p:spPr>
          <a:xfrm>
            <a:off x="3204315" y="1467294"/>
            <a:ext cx="1040670"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Arial" panose="020B0604020202020204" pitchFamily="34" charset="0"/>
                <a:cs typeface="Arial" panose="020B0604020202020204" pitchFamily="34" charset="0"/>
              </a:rPr>
              <a:t>Shock</a:t>
            </a:r>
          </a:p>
        </p:txBody>
      </p:sp>
      <p:sp>
        <p:nvSpPr>
          <p:cNvPr id="123" name="TextBox 122"/>
          <p:cNvSpPr txBox="1"/>
          <p:nvPr/>
        </p:nvSpPr>
        <p:spPr>
          <a:xfrm>
            <a:off x="4345171" y="1467294"/>
            <a:ext cx="730104" cy="461665"/>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Arial" panose="020B0604020202020204" pitchFamily="34" charset="0"/>
                <a:cs typeface="Arial" panose="020B0604020202020204" pitchFamily="34" charset="0"/>
              </a:rPr>
              <a:t>Kill</a:t>
            </a:r>
          </a:p>
        </p:txBody>
      </p:sp>
      <p:sp>
        <p:nvSpPr>
          <p:cNvPr id="7" name="TextBox 6"/>
          <p:cNvSpPr txBox="1"/>
          <p:nvPr/>
        </p:nvSpPr>
        <p:spPr>
          <a:xfrm>
            <a:off x="4873257" y="2923953"/>
            <a:ext cx="51924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CTL</a:t>
            </a:r>
          </a:p>
        </p:txBody>
      </p:sp>
      <p:sp>
        <p:nvSpPr>
          <p:cNvPr id="125" name="TextBox 124"/>
          <p:cNvSpPr txBox="1"/>
          <p:nvPr/>
        </p:nvSpPr>
        <p:spPr>
          <a:xfrm>
            <a:off x="4898066" y="5617534"/>
            <a:ext cx="51924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CTL</a:t>
            </a:r>
          </a:p>
        </p:txBody>
      </p:sp>
    </p:spTree>
    <p:extLst>
      <p:ext uri="{BB962C8B-B14F-4D97-AF65-F5344CB8AC3E}">
        <p14:creationId xmlns:p14="http://schemas.microsoft.com/office/powerpoint/2010/main" val="9952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7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0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5" grpId="0"/>
      <p:bldP spid="96" grpId="0"/>
      <p:bldP spid="98" grpId="0"/>
      <p:bldP spid="279" grpId="0"/>
      <p:bldP spid="280" grpId="0" animBg="1"/>
      <p:bldP spid="305" grpId="0"/>
      <p:bldP spid="3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2943228" y="2614135"/>
            <a:ext cx="1415415"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141" name="Rectangle 77"/>
          <p:cNvSpPr>
            <a:spLocks noChangeArrowheads="1"/>
          </p:cNvSpPr>
          <p:nvPr/>
        </p:nvSpPr>
        <p:spPr bwMode="auto">
          <a:xfrm>
            <a:off x="4091998" y="1483405"/>
            <a:ext cx="474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Stop</a:t>
            </a:r>
          </a:p>
          <a:p>
            <a:pPr algn="ctr"/>
            <a:r>
              <a:rPr lang="en-US" altLang="en-US" dirty="0">
                <a:solidFill>
                  <a:srgbClr val="000000"/>
                </a:solidFill>
                <a:cs typeface="+mn-cs"/>
              </a:rPr>
              <a:t>ART</a:t>
            </a:r>
            <a:endParaRPr lang="en-US" altLang="en-US" dirty="0">
              <a:solidFill>
                <a:prstClr val="black"/>
              </a:solidFill>
              <a:cs typeface="+mn-cs"/>
            </a:endParaRPr>
          </a:p>
        </p:txBody>
      </p:sp>
      <p:cxnSp>
        <p:nvCxnSpPr>
          <p:cNvPr id="142" name="Straight Arrow Connector 141"/>
          <p:cNvCxnSpPr/>
          <p:nvPr/>
        </p:nvCxnSpPr>
        <p:spPr>
          <a:xfrm>
            <a:off x="4355787" y="2037332"/>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9" name="Rectangle 78"/>
          <p:cNvSpPr>
            <a:spLocks noChangeArrowheads="1"/>
          </p:cNvSpPr>
          <p:nvPr/>
        </p:nvSpPr>
        <p:spPr bwMode="auto">
          <a:xfrm rot="16200000">
            <a:off x="119402" y="3308700"/>
            <a:ext cx="34235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Plasma SIV RNA (copies/ml)</a:t>
            </a:r>
            <a:endParaRPr lang="en-US" altLang="en-US" dirty="0">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0" name="Text Box 160"/>
          <p:cNvSpPr txBox="1">
            <a:spLocks noChangeArrowheads="1"/>
          </p:cNvSpPr>
          <p:nvPr/>
        </p:nvSpPr>
        <p:spPr bwMode="auto">
          <a:xfrm>
            <a:off x="9659579" y="6430137"/>
            <a:ext cx="24529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eaLnBrk="1" fontAlgn="auto" hangingPunct="1">
              <a:spcBef>
                <a:spcPts val="0"/>
              </a:spcBef>
              <a:spcAft>
                <a:spcPts val="0"/>
              </a:spcAft>
            </a:pPr>
            <a:r>
              <a:rPr lang="en-US" sz="1400" dirty="0" err="1">
                <a:solidFill>
                  <a:prstClr val="black"/>
                </a:solidFill>
              </a:rPr>
              <a:t>Borducchi</a:t>
            </a:r>
            <a:r>
              <a:rPr lang="en-US" sz="1400" dirty="0">
                <a:solidFill>
                  <a:prstClr val="black"/>
                </a:solidFill>
              </a:rPr>
              <a:t> et al, Nature </a:t>
            </a:r>
            <a:r>
              <a:rPr lang="en-US" sz="1400" dirty="0" smtClean="0">
                <a:solidFill>
                  <a:prstClr val="black"/>
                </a:solidFill>
              </a:rPr>
              <a:t>2016</a:t>
            </a:r>
            <a:endParaRPr lang="en-US" sz="1400" dirty="0">
              <a:solidFill>
                <a:prstClr val="black"/>
              </a:solidFill>
            </a:endParaRPr>
          </a:p>
        </p:txBody>
      </p:sp>
      <p:grpSp>
        <p:nvGrpSpPr>
          <p:cNvPr id="11" name="Group 10"/>
          <p:cNvGrpSpPr/>
          <p:nvPr/>
        </p:nvGrpSpPr>
        <p:grpSpPr>
          <a:xfrm>
            <a:off x="3553546" y="5430947"/>
            <a:ext cx="6539489" cy="85725"/>
            <a:chOff x="1795463" y="5430945"/>
            <a:chExt cx="6539489" cy="85725"/>
          </a:xfrm>
        </p:grpSpPr>
        <p:grpSp>
          <p:nvGrpSpPr>
            <p:cNvPr id="3" name="Group 2"/>
            <p:cNvGrpSpPr/>
            <p:nvPr/>
          </p:nvGrpSpPr>
          <p:grpSpPr>
            <a:xfrm>
              <a:off x="1795463" y="5430945"/>
              <a:ext cx="5724525" cy="85725"/>
              <a:chOff x="1795463" y="5430945"/>
              <a:chExt cx="5724525" cy="85725"/>
            </a:xfrm>
          </p:grpSpPr>
          <p:sp>
            <p:nvSpPr>
              <p:cNvPr id="75"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6"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7"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8"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9"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0"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1"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2"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125" name="Line 74"/>
            <p:cNvSpPr>
              <a:spLocks noChangeShapeType="1"/>
            </p:cNvSpPr>
            <p:nvPr/>
          </p:nvSpPr>
          <p:spPr bwMode="auto">
            <a:xfrm flipV="1">
              <a:off x="8334952"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cxnSp>
        <p:nvCxnSpPr>
          <p:cNvPr id="51" name="Straight Connector 50"/>
          <p:cNvCxnSpPr/>
          <p:nvPr/>
        </p:nvCxnSpPr>
        <p:spPr>
          <a:xfrm>
            <a:off x="2980660" y="4040143"/>
            <a:ext cx="746468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0" name="Rectangle 77"/>
          <p:cNvSpPr>
            <a:spLocks noChangeArrowheads="1"/>
          </p:cNvSpPr>
          <p:nvPr/>
        </p:nvSpPr>
        <p:spPr bwMode="auto">
          <a:xfrm>
            <a:off x="4377309" y="5894879"/>
            <a:ext cx="46461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after interruption of ART (months)</a:t>
            </a:r>
            <a:endParaRPr lang="en-US" altLang="en-US" dirty="0">
              <a:solidFill>
                <a:prstClr val="black"/>
              </a:solidFill>
              <a:cs typeface="+mn-cs"/>
            </a:endParaRPr>
          </a:p>
        </p:txBody>
      </p:sp>
      <p:sp>
        <p:nvSpPr>
          <p:cNvPr id="91" name="TextBox 90"/>
          <p:cNvSpPr txBox="1"/>
          <p:nvPr/>
        </p:nvSpPr>
        <p:spPr>
          <a:xfrm>
            <a:off x="4225657"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0</a:t>
            </a:r>
          </a:p>
        </p:txBody>
      </p:sp>
      <p:sp>
        <p:nvSpPr>
          <p:cNvPr id="92" name="TextBox 91"/>
          <p:cNvSpPr txBox="1"/>
          <p:nvPr/>
        </p:nvSpPr>
        <p:spPr>
          <a:xfrm>
            <a:off x="5861235"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2</a:t>
            </a:r>
          </a:p>
        </p:txBody>
      </p:sp>
      <p:sp>
        <p:nvSpPr>
          <p:cNvPr id="93" name="TextBox 92"/>
          <p:cNvSpPr txBox="1"/>
          <p:nvPr/>
        </p:nvSpPr>
        <p:spPr>
          <a:xfrm>
            <a:off x="5043446"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94" name="TextBox 93"/>
          <p:cNvSpPr txBox="1"/>
          <p:nvPr/>
        </p:nvSpPr>
        <p:spPr>
          <a:xfrm>
            <a:off x="7496813"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4</a:t>
            </a:r>
          </a:p>
        </p:txBody>
      </p:sp>
      <p:sp>
        <p:nvSpPr>
          <p:cNvPr id="95" name="TextBox 94"/>
          <p:cNvSpPr txBox="1"/>
          <p:nvPr/>
        </p:nvSpPr>
        <p:spPr>
          <a:xfrm>
            <a:off x="6679024"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3</a:t>
            </a:r>
          </a:p>
        </p:txBody>
      </p:sp>
      <p:sp>
        <p:nvSpPr>
          <p:cNvPr id="96" name="TextBox 95"/>
          <p:cNvSpPr txBox="1"/>
          <p:nvPr/>
        </p:nvSpPr>
        <p:spPr>
          <a:xfrm>
            <a:off x="8314602"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5</a:t>
            </a:r>
          </a:p>
        </p:txBody>
      </p:sp>
      <p:sp>
        <p:nvSpPr>
          <p:cNvPr id="97" name="TextBox 96"/>
          <p:cNvSpPr txBox="1"/>
          <p:nvPr/>
        </p:nvSpPr>
        <p:spPr>
          <a:xfrm>
            <a:off x="9132391"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6</a:t>
            </a:r>
          </a:p>
        </p:txBody>
      </p:sp>
      <p:sp>
        <p:nvSpPr>
          <p:cNvPr id="101" name="TextBox 100"/>
          <p:cNvSpPr txBox="1"/>
          <p:nvPr/>
        </p:nvSpPr>
        <p:spPr>
          <a:xfrm>
            <a:off x="9956511" y="549224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102" name="TextBox 101"/>
          <p:cNvSpPr txBox="1"/>
          <p:nvPr/>
        </p:nvSpPr>
        <p:spPr>
          <a:xfrm>
            <a:off x="9964060" y="5476059"/>
            <a:ext cx="31290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7</a:t>
            </a:r>
          </a:p>
        </p:txBody>
      </p:sp>
      <p:sp>
        <p:nvSpPr>
          <p:cNvPr id="103" name="Text Box 2"/>
          <p:cNvSpPr txBox="1">
            <a:spLocks noChangeArrowheads="1"/>
          </p:cNvSpPr>
          <p:nvPr/>
        </p:nvSpPr>
        <p:spPr bwMode="auto">
          <a:xfrm>
            <a:off x="1146546" y="26991"/>
            <a:ext cx="9898911" cy="646331"/>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pPr>
            <a:r>
              <a:rPr lang="en-US" sz="3600" b="1" dirty="0">
                <a:solidFill>
                  <a:prstClr val="black"/>
                </a:solidFill>
                <a:latin typeface="Arial" panose="020B0604020202020204" pitchFamily="34" charset="0"/>
                <a:cs typeface="Arial" panose="020B0604020202020204" pitchFamily="34" charset="0"/>
              </a:rPr>
              <a:t>Reservoir reduction vs immune control</a:t>
            </a:r>
          </a:p>
        </p:txBody>
      </p:sp>
      <p:sp>
        <p:nvSpPr>
          <p:cNvPr id="64" name="TextBox 63"/>
          <p:cNvSpPr txBox="1"/>
          <p:nvPr/>
        </p:nvSpPr>
        <p:spPr>
          <a:xfrm>
            <a:off x="3324515" y="5476059"/>
            <a:ext cx="389850"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a:t>
            </a:r>
          </a:p>
        </p:txBody>
      </p:sp>
      <p:sp>
        <p:nvSpPr>
          <p:cNvPr id="8" name="Freeform 7"/>
          <p:cNvSpPr/>
          <p:nvPr/>
        </p:nvSpPr>
        <p:spPr>
          <a:xfrm>
            <a:off x="4724403" y="2679407"/>
            <a:ext cx="4210493" cy="1360967"/>
          </a:xfrm>
          <a:custGeom>
            <a:avLst/>
            <a:gdLst>
              <a:gd name="connsiteX0" fmla="*/ 0 w 4210493"/>
              <a:gd name="connsiteY0" fmla="*/ 1360967 h 1360967"/>
              <a:gd name="connsiteX1" fmla="*/ 212651 w 4210493"/>
              <a:gd name="connsiteY1" fmla="*/ 956930 h 1360967"/>
              <a:gd name="connsiteX2" fmla="*/ 393405 w 4210493"/>
              <a:gd name="connsiteY2" fmla="*/ 63795 h 1360967"/>
              <a:gd name="connsiteX3" fmla="*/ 754912 w 4210493"/>
              <a:gd name="connsiteY3" fmla="*/ 0 h 1360967"/>
              <a:gd name="connsiteX4" fmla="*/ 1190847 w 4210493"/>
              <a:gd name="connsiteY4" fmla="*/ 489097 h 1360967"/>
              <a:gd name="connsiteX5" fmla="*/ 1935126 w 4210493"/>
              <a:gd name="connsiteY5" fmla="*/ 754911 h 1360967"/>
              <a:gd name="connsiteX6" fmla="*/ 2711302 w 4210493"/>
              <a:gd name="connsiteY6" fmla="*/ 829339 h 1360967"/>
              <a:gd name="connsiteX7" fmla="*/ 3444949 w 4210493"/>
              <a:gd name="connsiteY7" fmla="*/ 733646 h 1360967"/>
              <a:gd name="connsiteX8" fmla="*/ 4210493 w 4210493"/>
              <a:gd name="connsiteY8" fmla="*/ 850604 h 136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493" h="1360967">
                <a:moveTo>
                  <a:pt x="0" y="1360967"/>
                </a:moveTo>
                <a:lnTo>
                  <a:pt x="212651" y="956930"/>
                </a:lnTo>
                <a:lnTo>
                  <a:pt x="393405" y="63795"/>
                </a:lnTo>
                <a:lnTo>
                  <a:pt x="754912" y="0"/>
                </a:lnTo>
                <a:lnTo>
                  <a:pt x="1190847" y="489097"/>
                </a:lnTo>
                <a:lnTo>
                  <a:pt x="1935126" y="754911"/>
                </a:lnTo>
                <a:lnTo>
                  <a:pt x="2711302" y="829339"/>
                </a:lnTo>
                <a:lnTo>
                  <a:pt x="3444949" y="733646"/>
                </a:lnTo>
                <a:lnTo>
                  <a:pt x="4210493" y="85060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Freeform 9"/>
          <p:cNvSpPr/>
          <p:nvPr/>
        </p:nvSpPr>
        <p:spPr>
          <a:xfrm>
            <a:off x="4596809" y="2286002"/>
            <a:ext cx="4338084" cy="1754372"/>
          </a:xfrm>
          <a:custGeom>
            <a:avLst/>
            <a:gdLst>
              <a:gd name="connsiteX0" fmla="*/ 0 w 4338084"/>
              <a:gd name="connsiteY0" fmla="*/ 1754372 h 1754372"/>
              <a:gd name="connsiteX1" fmla="*/ 127591 w 4338084"/>
              <a:gd name="connsiteY1" fmla="*/ 839972 h 1754372"/>
              <a:gd name="connsiteX2" fmla="*/ 372140 w 4338084"/>
              <a:gd name="connsiteY2" fmla="*/ 159488 h 1754372"/>
              <a:gd name="connsiteX3" fmla="*/ 542261 w 4338084"/>
              <a:gd name="connsiteY3" fmla="*/ 0 h 1754372"/>
              <a:gd name="connsiteX4" fmla="*/ 925033 w 4338084"/>
              <a:gd name="connsiteY4" fmla="*/ 265814 h 1754372"/>
              <a:gd name="connsiteX5" fmla="*/ 1286540 w 4338084"/>
              <a:gd name="connsiteY5" fmla="*/ 138223 h 1754372"/>
              <a:gd name="connsiteX6" fmla="*/ 2870791 w 4338084"/>
              <a:gd name="connsiteY6" fmla="*/ 170121 h 1754372"/>
              <a:gd name="connsiteX7" fmla="*/ 3540642 w 4338084"/>
              <a:gd name="connsiteY7" fmla="*/ 276446 h 1754372"/>
              <a:gd name="connsiteX8" fmla="*/ 4338084 w 4338084"/>
              <a:gd name="connsiteY8" fmla="*/ 255181 h 17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8084" h="1754372">
                <a:moveTo>
                  <a:pt x="0" y="1754372"/>
                </a:moveTo>
                <a:lnTo>
                  <a:pt x="127591" y="839972"/>
                </a:lnTo>
                <a:lnTo>
                  <a:pt x="372140" y="159488"/>
                </a:lnTo>
                <a:lnTo>
                  <a:pt x="542261" y="0"/>
                </a:lnTo>
                <a:lnTo>
                  <a:pt x="925033" y="265814"/>
                </a:lnTo>
                <a:lnTo>
                  <a:pt x="1286540" y="138223"/>
                </a:lnTo>
                <a:lnTo>
                  <a:pt x="2870791" y="170121"/>
                </a:lnTo>
                <a:lnTo>
                  <a:pt x="3540642" y="276446"/>
                </a:lnTo>
                <a:lnTo>
                  <a:pt x="4338084" y="25518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8" name="Rectangle 77"/>
          <p:cNvSpPr>
            <a:spLocks noChangeArrowheads="1"/>
          </p:cNvSpPr>
          <p:nvPr/>
        </p:nvSpPr>
        <p:spPr bwMode="auto">
          <a:xfrm>
            <a:off x="6430956" y="3541566"/>
            <a:ext cx="2066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Vaccine + LRA</a:t>
            </a:r>
            <a:endParaRPr lang="en-US" altLang="en-US" dirty="0">
              <a:solidFill>
                <a:prstClr val="black"/>
              </a:solidFill>
              <a:cs typeface="+mn-cs"/>
            </a:endParaRPr>
          </a:p>
        </p:txBody>
      </p:sp>
      <p:sp>
        <p:nvSpPr>
          <p:cNvPr id="69" name="Rectangle 77"/>
          <p:cNvSpPr>
            <a:spLocks noChangeArrowheads="1"/>
          </p:cNvSpPr>
          <p:nvPr/>
        </p:nvSpPr>
        <p:spPr bwMode="auto">
          <a:xfrm>
            <a:off x="5778194" y="2091725"/>
            <a:ext cx="2066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Control animals</a:t>
            </a:r>
            <a:endParaRPr lang="en-US" altLang="en-US" dirty="0">
              <a:solidFill>
                <a:prstClr val="black"/>
              </a:solidFill>
              <a:cs typeface="+mn-cs"/>
            </a:endParaRPr>
          </a:p>
        </p:txBody>
      </p:sp>
      <p:sp>
        <p:nvSpPr>
          <p:cNvPr id="70" name="Rectangle 77"/>
          <p:cNvSpPr>
            <a:spLocks noChangeArrowheads="1"/>
          </p:cNvSpPr>
          <p:nvPr/>
        </p:nvSpPr>
        <p:spPr bwMode="auto">
          <a:xfrm>
            <a:off x="2520944" y="1979463"/>
            <a:ext cx="20664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Vaccine</a:t>
            </a:r>
          </a:p>
          <a:p>
            <a:pPr algn="ctr"/>
            <a:r>
              <a:rPr lang="en-US" altLang="en-US" dirty="0">
                <a:solidFill>
                  <a:srgbClr val="000000"/>
                </a:solidFill>
                <a:cs typeface="+mn-cs"/>
              </a:rPr>
              <a:t>+LRA</a:t>
            </a:r>
          </a:p>
        </p:txBody>
      </p:sp>
      <p:sp>
        <p:nvSpPr>
          <p:cNvPr id="2" name="Right Arrow 1"/>
          <p:cNvSpPr/>
          <p:nvPr/>
        </p:nvSpPr>
        <p:spPr>
          <a:xfrm>
            <a:off x="4703135" y="3359890"/>
            <a:ext cx="265814" cy="1307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8" name="Rectangle 77"/>
          <p:cNvSpPr>
            <a:spLocks noChangeArrowheads="1"/>
          </p:cNvSpPr>
          <p:nvPr/>
        </p:nvSpPr>
        <p:spPr bwMode="auto">
          <a:xfrm>
            <a:off x="3027904" y="3158521"/>
            <a:ext cx="20664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Reservoir</a:t>
            </a:r>
          </a:p>
          <a:p>
            <a:pPr algn="ctr"/>
            <a:r>
              <a:rPr lang="en-US" altLang="en-US" dirty="0">
                <a:solidFill>
                  <a:srgbClr val="000000"/>
                </a:solidFill>
                <a:cs typeface="+mn-cs"/>
              </a:rPr>
              <a:t>reduction</a:t>
            </a:r>
            <a:endParaRPr lang="en-US" altLang="en-US" dirty="0">
              <a:solidFill>
                <a:prstClr val="black"/>
              </a:solidFill>
              <a:cs typeface="+mn-cs"/>
            </a:endParaRPr>
          </a:p>
        </p:txBody>
      </p:sp>
      <p:sp>
        <p:nvSpPr>
          <p:cNvPr id="4" name="Down Arrow 3"/>
          <p:cNvSpPr/>
          <p:nvPr/>
        </p:nvSpPr>
        <p:spPr>
          <a:xfrm>
            <a:off x="7829107" y="2519919"/>
            <a:ext cx="116958" cy="90376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0" name="Rectangle 77"/>
          <p:cNvSpPr>
            <a:spLocks noChangeArrowheads="1"/>
          </p:cNvSpPr>
          <p:nvPr/>
        </p:nvSpPr>
        <p:spPr bwMode="auto">
          <a:xfrm>
            <a:off x="7369531" y="2726131"/>
            <a:ext cx="20664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Immune</a:t>
            </a:r>
          </a:p>
          <a:p>
            <a:pPr algn="ctr"/>
            <a:r>
              <a:rPr lang="en-US" altLang="en-US" dirty="0">
                <a:solidFill>
                  <a:srgbClr val="000000"/>
                </a:solidFill>
                <a:cs typeface="+mn-cs"/>
              </a:rPr>
              <a:t>control</a:t>
            </a:r>
            <a:endParaRPr lang="en-US" altLang="en-US" dirty="0">
              <a:solidFill>
                <a:prstClr val="black"/>
              </a:solidFill>
              <a:cs typeface="+mn-cs"/>
            </a:endParaRPr>
          </a:p>
        </p:txBody>
      </p:sp>
    </p:spTree>
    <p:extLst>
      <p:ext uri="{BB962C8B-B14F-4D97-AF65-F5344CB8AC3E}">
        <p14:creationId xmlns:p14="http://schemas.microsoft.com/office/powerpoint/2010/main" val="271157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8" grpId="0"/>
      <p:bldP spid="69" grpId="0"/>
      <p:bldP spid="2" grpId="0" animBg="1"/>
      <p:bldP spid="58" grpId="0"/>
      <p:bldP spid="4"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84"/>
          <p:cNvSpPr/>
          <p:nvPr/>
        </p:nvSpPr>
        <p:spPr bwMode="auto">
          <a:xfrm>
            <a:off x="3787775" y="1441451"/>
            <a:ext cx="6019800" cy="4102100"/>
          </a:xfrm>
          <a:custGeom>
            <a:avLst/>
            <a:gdLst>
              <a:gd name="connsiteX0" fmla="*/ 0 w 6013450"/>
              <a:gd name="connsiteY0" fmla="*/ 4076700 h 4083050"/>
              <a:gd name="connsiteX1" fmla="*/ 1473200 w 6013450"/>
              <a:gd name="connsiteY1" fmla="*/ 4083050 h 4083050"/>
              <a:gd name="connsiteX2" fmla="*/ 1606550 w 6013450"/>
              <a:gd name="connsiteY2" fmla="*/ 3911600 h 4083050"/>
              <a:gd name="connsiteX3" fmla="*/ 1797050 w 6013450"/>
              <a:gd name="connsiteY3" fmla="*/ 3771900 h 4083050"/>
              <a:gd name="connsiteX4" fmla="*/ 2235200 w 6013450"/>
              <a:gd name="connsiteY4" fmla="*/ 3530600 h 4083050"/>
              <a:gd name="connsiteX5" fmla="*/ 2514600 w 6013450"/>
              <a:gd name="connsiteY5" fmla="*/ 3359150 h 4083050"/>
              <a:gd name="connsiteX6" fmla="*/ 2686050 w 6013450"/>
              <a:gd name="connsiteY6" fmla="*/ 3289300 h 4083050"/>
              <a:gd name="connsiteX7" fmla="*/ 3003550 w 6013450"/>
              <a:gd name="connsiteY7" fmla="*/ 3136900 h 4083050"/>
              <a:gd name="connsiteX8" fmla="*/ 3422650 w 6013450"/>
              <a:gd name="connsiteY8" fmla="*/ 2984500 h 4083050"/>
              <a:gd name="connsiteX9" fmla="*/ 3905250 w 6013450"/>
              <a:gd name="connsiteY9" fmla="*/ 2857500 h 4083050"/>
              <a:gd name="connsiteX10" fmla="*/ 4184650 w 6013450"/>
              <a:gd name="connsiteY10" fmla="*/ 2743200 h 4083050"/>
              <a:gd name="connsiteX11" fmla="*/ 4584700 w 6013450"/>
              <a:gd name="connsiteY11" fmla="*/ 2705100 h 4083050"/>
              <a:gd name="connsiteX12" fmla="*/ 5118100 w 6013450"/>
              <a:gd name="connsiteY12" fmla="*/ 2673350 h 4083050"/>
              <a:gd name="connsiteX13" fmla="*/ 5816600 w 6013450"/>
              <a:gd name="connsiteY13" fmla="*/ 2673350 h 4083050"/>
              <a:gd name="connsiteX14" fmla="*/ 6013450 w 6013450"/>
              <a:gd name="connsiteY14" fmla="*/ 2673350 h 4083050"/>
              <a:gd name="connsiteX15" fmla="*/ 5937250 w 6013450"/>
              <a:gd name="connsiteY15" fmla="*/ 1333500 h 4083050"/>
              <a:gd name="connsiteX16" fmla="*/ 5873750 w 6013450"/>
              <a:gd name="connsiteY16" fmla="*/ 1276350 h 4083050"/>
              <a:gd name="connsiteX17" fmla="*/ 5753100 w 6013450"/>
              <a:gd name="connsiteY17" fmla="*/ 1270000 h 4083050"/>
              <a:gd name="connsiteX18" fmla="*/ 6013450 w 6013450"/>
              <a:gd name="connsiteY18" fmla="*/ 0 h 4083050"/>
              <a:gd name="connsiteX19" fmla="*/ 5575300 w 6013450"/>
              <a:gd name="connsiteY19" fmla="*/ 0 h 4083050"/>
              <a:gd name="connsiteX20" fmla="*/ 4787900 w 6013450"/>
              <a:gd name="connsiteY20" fmla="*/ 38100 h 4083050"/>
              <a:gd name="connsiteX21" fmla="*/ 4184650 w 6013450"/>
              <a:gd name="connsiteY21" fmla="*/ 82550 h 4083050"/>
              <a:gd name="connsiteX22" fmla="*/ 3683000 w 6013450"/>
              <a:gd name="connsiteY22" fmla="*/ 196850 h 4083050"/>
              <a:gd name="connsiteX23" fmla="*/ 2927350 w 6013450"/>
              <a:gd name="connsiteY23" fmla="*/ 412750 h 4083050"/>
              <a:gd name="connsiteX24" fmla="*/ 2489200 w 6013450"/>
              <a:gd name="connsiteY24" fmla="*/ 546100 h 4083050"/>
              <a:gd name="connsiteX25" fmla="*/ 2133600 w 6013450"/>
              <a:gd name="connsiteY25" fmla="*/ 711200 h 4083050"/>
              <a:gd name="connsiteX26" fmla="*/ 1898650 w 6013450"/>
              <a:gd name="connsiteY26" fmla="*/ 800100 h 4083050"/>
              <a:gd name="connsiteX27" fmla="*/ 1593850 w 6013450"/>
              <a:gd name="connsiteY27" fmla="*/ 1016000 h 4083050"/>
              <a:gd name="connsiteX28" fmla="*/ 1377950 w 6013450"/>
              <a:gd name="connsiteY28" fmla="*/ 1174750 h 4083050"/>
              <a:gd name="connsiteX29" fmla="*/ 1123950 w 6013450"/>
              <a:gd name="connsiteY29" fmla="*/ 1473200 h 4083050"/>
              <a:gd name="connsiteX30" fmla="*/ 927100 w 6013450"/>
              <a:gd name="connsiteY30" fmla="*/ 1816100 h 4083050"/>
              <a:gd name="connsiteX31" fmla="*/ 774700 w 6013450"/>
              <a:gd name="connsiteY31" fmla="*/ 2070100 h 4083050"/>
              <a:gd name="connsiteX32" fmla="*/ 628650 w 6013450"/>
              <a:gd name="connsiteY32" fmla="*/ 2438400 h 4083050"/>
              <a:gd name="connsiteX33" fmla="*/ 501650 w 6013450"/>
              <a:gd name="connsiteY33" fmla="*/ 2774950 h 4083050"/>
              <a:gd name="connsiteX34" fmla="*/ 431800 w 6013450"/>
              <a:gd name="connsiteY34" fmla="*/ 3092450 h 4083050"/>
              <a:gd name="connsiteX35" fmla="*/ 260350 w 6013450"/>
              <a:gd name="connsiteY35" fmla="*/ 3543300 h 4083050"/>
              <a:gd name="connsiteX36" fmla="*/ 120650 w 6013450"/>
              <a:gd name="connsiteY36" fmla="*/ 3841750 h 4083050"/>
              <a:gd name="connsiteX37" fmla="*/ 38100 w 6013450"/>
              <a:gd name="connsiteY37" fmla="*/ 4006850 h 4083050"/>
              <a:gd name="connsiteX38" fmla="*/ 0 w 6013450"/>
              <a:gd name="connsiteY38" fmla="*/ 4076700 h 4083050"/>
              <a:gd name="connsiteX0" fmla="*/ 0 w 6063192"/>
              <a:gd name="connsiteY0" fmla="*/ 4076700 h 4083050"/>
              <a:gd name="connsiteX1" fmla="*/ 1473200 w 6063192"/>
              <a:gd name="connsiteY1" fmla="*/ 4083050 h 4083050"/>
              <a:gd name="connsiteX2" fmla="*/ 1606550 w 6063192"/>
              <a:gd name="connsiteY2" fmla="*/ 3911600 h 4083050"/>
              <a:gd name="connsiteX3" fmla="*/ 1797050 w 6063192"/>
              <a:gd name="connsiteY3" fmla="*/ 3771900 h 4083050"/>
              <a:gd name="connsiteX4" fmla="*/ 2235200 w 6063192"/>
              <a:gd name="connsiteY4" fmla="*/ 3530600 h 4083050"/>
              <a:gd name="connsiteX5" fmla="*/ 2514600 w 6063192"/>
              <a:gd name="connsiteY5" fmla="*/ 3359150 h 4083050"/>
              <a:gd name="connsiteX6" fmla="*/ 2686050 w 6063192"/>
              <a:gd name="connsiteY6" fmla="*/ 3289300 h 4083050"/>
              <a:gd name="connsiteX7" fmla="*/ 3003550 w 6063192"/>
              <a:gd name="connsiteY7" fmla="*/ 3136900 h 4083050"/>
              <a:gd name="connsiteX8" fmla="*/ 3422650 w 6063192"/>
              <a:gd name="connsiteY8" fmla="*/ 2984500 h 4083050"/>
              <a:gd name="connsiteX9" fmla="*/ 3905250 w 6063192"/>
              <a:gd name="connsiteY9" fmla="*/ 2857500 h 4083050"/>
              <a:gd name="connsiteX10" fmla="*/ 4184650 w 6063192"/>
              <a:gd name="connsiteY10" fmla="*/ 2743200 h 4083050"/>
              <a:gd name="connsiteX11" fmla="*/ 4584700 w 6063192"/>
              <a:gd name="connsiteY11" fmla="*/ 2705100 h 4083050"/>
              <a:gd name="connsiteX12" fmla="*/ 5118100 w 6063192"/>
              <a:gd name="connsiteY12" fmla="*/ 2673350 h 4083050"/>
              <a:gd name="connsiteX13" fmla="*/ 5816600 w 6063192"/>
              <a:gd name="connsiteY13" fmla="*/ 2673350 h 4083050"/>
              <a:gd name="connsiteX14" fmla="*/ 6013450 w 6063192"/>
              <a:gd name="connsiteY14" fmla="*/ 2673350 h 4083050"/>
              <a:gd name="connsiteX15" fmla="*/ 5937250 w 6063192"/>
              <a:gd name="connsiteY15" fmla="*/ 1333500 h 4083050"/>
              <a:gd name="connsiteX16" fmla="*/ 5873750 w 6063192"/>
              <a:gd name="connsiteY16" fmla="*/ 1276350 h 4083050"/>
              <a:gd name="connsiteX17" fmla="*/ 6013450 w 6063192"/>
              <a:gd name="connsiteY17" fmla="*/ 0 h 4083050"/>
              <a:gd name="connsiteX18" fmla="*/ 5575300 w 6063192"/>
              <a:gd name="connsiteY18" fmla="*/ 0 h 4083050"/>
              <a:gd name="connsiteX19" fmla="*/ 4787900 w 6063192"/>
              <a:gd name="connsiteY19" fmla="*/ 38100 h 4083050"/>
              <a:gd name="connsiteX20" fmla="*/ 4184650 w 6063192"/>
              <a:gd name="connsiteY20" fmla="*/ 82550 h 4083050"/>
              <a:gd name="connsiteX21" fmla="*/ 3683000 w 6063192"/>
              <a:gd name="connsiteY21" fmla="*/ 196850 h 4083050"/>
              <a:gd name="connsiteX22" fmla="*/ 2927350 w 6063192"/>
              <a:gd name="connsiteY22" fmla="*/ 412750 h 4083050"/>
              <a:gd name="connsiteX23" fmla="*/ 2489200 w 6063192"/>
              <a:gd name="connsiteY23" fmla="*/ 546100 h 4083050"/>
              <a:gd name="connsiteX24" fmla="*/ 2133600 w 6063192"/>
              <a:gd name="connsiteY24" fmla="*/ 711200 h 4083050"/>
              <a:gd name="connsiteX25" fmla="*/ 1898650 w 6063192"/>
              <a:gd name="connsiteY25" fmla="*/ 800100 h 4083050"/>
              <a:gd name="connsiteX26" fmla="*/ 1593850 w 6063192"/>
              <a:gd name="connsiteY26" fmla="*/ 1016000 h 4083050"/>
              <a:gd name="connsiteX27" fmla="*/ 1377950 w 6063192"/>
              <a:gd name="connsiteY27" fmla="*/ 1174750 h 4083050"/>
              <a:gd name="connsiteX28" fmla="*/ 1123950 w 6063192"/>
              <a:gd name="connsiteY28" fmla="*/ 1473200 h 4083050"/>
              <a:gd name="connsiteX29" fmla="*/ 927100 w 6063192"/>
              <a:gd name="connsiteY29" fmla="*/ 1816100 h 4083050"/>
              <a:gd name="connsiteX30" fmla="*/ 774700 w 6063192"/>
              <a:gd name="connsiteY30" fmla="*/ 2070100 h 4083050"/>
              <a:gd name="connsiteX31" fmla="*/ 628650 w 6063192"/>
              <a:gd name="connsiteY31" fmla="*/ 2438400 h 4083050"/>
              <a:gd name="connsiteX32" fmla="*/ 501650 w 6063192"/>
              <a:gd name="connsiteY32" fmla="*/ 2774950 h 4083050"/>
              <a:gd name="connsiteX33" fmla="*/ 431800 w 6063192"/>
              <a:gd name="connsiteY33" fmla="*/ 3092450 h 4083050"/>
              <a:gd name="connsiteX34" fmla="*/ 260350 w 6063192"/>
              <a:gd name="connsiteY34" fmla="*/ 3543300 h 4083050"/>
              <a:gd name="connsiteX35" fmla="*/ 120650 w 6063192"/>
              <a:gd name="connsiteY35" fmla="*/ 3841750 h 4083050"/>
              <a:gd name="connsiteX36" fmla="*/ 38100 w 6063192"/>
              <a:gd name="connsiteY36" fmla="*/ 4006850 h 4083050"/>
              <a:gd name="connsiteX37" fmla="*/ 0 w 6063192"/>
              <a:gd name="connsiteY37" fmla="*/ 4076700 h 4083050"/>
              <a:gd name="connsiteX0" fmla="*/ 0 w 6073775"/>
              <a:gd name="connsiteY0" fmla="*/ 4076700 h 4083050"/>
              <a:gd name="connsiteX1" fmla="*/ 1473200 w 6073775"/>
              <a:gd name="connsiteY1" fmla="*/ 4083050 h 4083050"/>
              <a:gd name="connsiteX2" fmla="*/ 1606550 w 6073775"/>
              <a:gd name="connsiteY2" fmla="*/ 3911600 h 4083050"/>
              <a:gd name="connsiteX3" fmla="*/ 1797050 w 6073775"/>
              <a:gd name="connsiteY3" fmla="*/ 3771900 h 4083050"/>
              <a:gd name="connsiteX4" fmla="*/ 2235200 w 6073775"/>
              <a:gd name="connsiteY4" fmla="*/ 3530600 h 4083050"/>
              <a:gd name="connsiteX5" fmla="*/ 2514600 w 6073775"/>
              <a:gd name="connsiteY5" fmla="*/ 3359150 h 4083050"/>
              <a:gd name="connsiteX6" fmla="*/ 2686050 w 6073775"/>
              <a:gd name="connsiteY6" fmla="*/ 3289300 h 4083050"/>
              <a:gd name="connsiteX7" fmla="*/ 3003550 w 6073775"/>
              <a:gd name="connsiteY7" fmla="*/ 3136900 h 4083050"/>
              <a:gd name="connsiteX8" fmla="*/ 3422650 w 6073775"/>
              <a:gd name="connsiteY8" fmla="*/ 2984500 h 4083050"/>
              <a:gd name="connsiteX9" fmla="*/ 3905250 w 6073775"/>
              <a:gd name="connsiteY9" fmla="*/ 2857500 h 4083050"/>
              <a:gd name="connsiteX10" fmla="*/ 4184650 w 6073775"/>
              <a:gd name="connsiteY10" fmla="*/ 2743200 h 4083050"/>
              <a:gd name="connsiteX11" fmla="*/ 4584700 w 6073775"/>
              <a:gd name="connsiteY11" fmla="*/ 2705100 h 4083050"/>
              <a:gd name="connsiteX12" fmla="*/ 5118100 w 6073775"/>
              <a:gd name="connsiteY12" fmla="*/ 2673350 h 4083050"/>
              <a:gd name="connsiteX13" fmla="*/ 5816600 w 6073775"/>
              <a:gd name="connsiteY13" fmla="*/ 2673350 h 4083050"/>
              <a:gd name="connsiteX14" fmla="*/ 6013450 w 6073775"/>
              <a:gd name="connsiteY14" fmla="*/ 2673350 h 4083050"/>
              <a:gd name="connsiteX15" fmla="*/ 5937250 w 6073775"/>
              <a:gd name="connsiteY15" fmla="*/ 1333500 h 4083050"/>
              <a:gd name="connsiteX16" fmla="*/ 6013450 w 6073775"/>
              <a:gd name="connsiteY16" fmla="*/ 0 h 4083050"/>
              <a:gd name="connsiteX17" fmla="*/ 5575300 w 6073775"/>
              <a:gd name="connsiteY17" fmla="*/ 0 h 4083050"/>
              <a:gd name="connsiteX18" fmla="*/ 4787900 w 6073775"/>
              <a:gd name="connsiteY18" fmla="*/ 38100 h 4083050"/>
              <a:gd name="connsiteX19" fmla="*/ 4184650 w 6073775"/>
              <a:gd name="connsiteY19" fmla="*/ 82550 h 4083050"/>
              <a:gd name="connsiteX20" fmla="*/ 3683000 w 6073775"/>
              <a:gd name="connsiteY20" fmla="*/ 196850 h 4083050"/>
              <a:gd name="connsiteX21" fmla="*/ 2927350 w 6073775"/>
              <a:gd name="connsiteY21" fmla="*/ 412750 h 4083050"/>
              <a:gd name="connsiteX22" fmla="*/ 2489200 w 6073775"/>
              <a:gd name="connsiteY22" fmla="*/ 546100 h 4083050"/>
              <a:gd name="connsiteX23" fmla="*/ 2133600 w 6073775"/>
              <a:gd name="connsiteY23" fmla="*/ 711200 h 4083050"/>
              <a:gd name="connsiteX24" fmla="*/ 1898650 w 6073775"/>
              <a:gd name="connsiteY24" fmla="*/ 800100 h 4083050"/>
              <a:gd name="connsiteX25" fmla="*/ 1593850 w 6073775"/>
              <a:gd name="connsiteY25" fmla="*/ 1016000 h 4083050"/>
              <a:gd name="connsiteX26" fmla="*/ 1377950 w 6073775"/>
              <a:gd name="connsiteY26" fmla="*/ 1174750 h 4083050"/>
              <a:gd name="connsiteX27" fmla="*/ 1123950 w 6073775"/>
              <a:gd name="connsiteY27" fmla="*/ 1473200 h 4083050"/>
              <a:gd name="connsiteX28" fmla="*/ 927100 w 6073775"/>
              <a:gd name="connsiteY28" fmla="*/ 1816100 h 4083050"/>
              <a:gd name="connsiteX29" fmla="*/ 774700 w 6073775"/>
              <a:gd name="connsiteY29" fmla="*/ 2070100 h 4083050"/>
              <a:gd name="connsiteX30" fmla="*/ 628650 w 6073775"/>
              <a:gd name="connsiteY30" fmla="*/ 2438400 h 4083050"/>
              <a:gd name="connsiteX31" fmla="*/ 501650 w 6073775"/>
              <a:gd name="connsiteY31" fmla="*/ 2774950 h 4083050"/>
              <a:gd name="connsiteX32" fmla="*/ 431800 w 6073775"/>
              <a:gd name="connsiteY32" fmla="*/ 3092450 h 4083050"/>
              <a:gd name="connsiteX33" fmla="*/ 260350 w 6073775"/>
              <a:gd name="connsiteY33" fmla="*/ 3543300 h 4083050"/>
              <a:gd name="connsiteX34" fmla="*/ 120650 w 6073775"/>
              <a:gd name="connsiteY34" fmla="*/ 3841750 h 4083050"/>
              <a:gd name="connsiteX35" fmla="*/ 38100 w 6073775"/>
              <a:gd name="connsiteY35" fmla="*/ 4006850 h 4083050"/>
              <a:gd name="connsiteX36" fmla="*/ 0 w 6073775"/>
              <a:gd name="connsiteY36" fmla="*/ 4076700 h 4083050"/>
              <a:gd name="connsiteX0" fmla="*/ 0 w 6013450"/>
              <a:gd name="connsiteY0" fmla="*/ 4076700 h 4083050"/>
              <a:gd name="connsiteX1" fmla="*/ 1473200 w 6013450"/>
              <a:gd name="connsiteY1" fmla="*/ 4083050 h 4083050"/>
              <a:gd name="connsiteX2" fmla="*/ 1606550 w 6013450"/>
              <a:gd name="connsiteY2" fmla="*/ 3911600 h 4083050"/>
              <a:gd name="connsiteX3" fmla="*/ 1797050 w 6013450"/>
              <a:gd name="connsiteY3" fmla="*/ 3771900 h 4083050"/>
              <a:gd name="connsiteX4" fmla="*/ 2235200 w 6013450"/>
              <a:gd name="connsiteY4" fmla="*/ 3530600 h 4083050"/>
              <a:gd name="connsiteX5" fmla="*/ 2514600 w 6013450"/>
              <a:gd name="connsiteY5" fmla="*/ 3359150 h 4083050"/>
              <a:gd name="connsiteX6" fmla="*/ 2686050 w 6013450"/>
              <a:gd name="connsiteY6" fmla="*/ 3289300 h 4083050"/>
              <a:gd name="connsiteX7" fmla="*/ 3003550 w 6013450"/>
              <a:gd name="connsiteY7" fmla="*/ 3136900 h 4083050"/>
              <a:gd name="connsiteX8" fmla="*/ 3422650 w 6013450"/>
              <a:gd name="connsiteY8" fmla="*/ 2984500 h 4083050"/>
              <a:gd name="connsiteX9" fmla="*/ 3905250 w 6013450"/>
              <a:gd name="connsiteY9" fmla="*/ 2857500 h 4083050"/>
              <a:gd name="connsiteX10" fmla="*/ 4184650 w 6013450"/>
              <a:gd name="connsiteY10" fmla="*/ 2743200 h 4083050"/>
              <a:gd name="connsiteX11" fmla="*/ 4584700 w 6013450"/>
              <a:gd name="connsiteY11" fmla="*/ 2705100 h 4083050"/>
              <a:gd name="connsiteX12" fmla="*/ 5118100 w 6013450"/>
              <a:gd name="connsiteY12" fmla="*/ 2673350 h 4083050"/>
              <a:gd name="connsiteX13" fmla="*/ 5816600 w 6013450"/>
              <a:gd name="connsiteY13" fmla="*/ 2673350 h 4083050"/>
              <a:gd name="connsiteX14" fmla="*/ 6013450 w 6013450"/>
              <a:gd name="connsiteY14" fmla="*/ 2673350 h 4083050"/>
              <a:gd name="connsiteX15" fmla="*/ 6013450 w 6013450"/>
              <a:gd name="connsiteY15" fmla="*/ 0 h 4083050"/>
              <a:gd name="connsiteX16" fmla="*/ 5575300 w 6013450"/>
              <a:gd name="connsiteY16" fmla="*/ 0 h 4083050"/>
              <a:gd name="connsiteX17" fmla="*/ 4787900 w 6013450"/>
              <a:gd name="connsiteY17" fmla="*/ 38100 h 4083050"/>
              <a:gd name="connsiteX18" fmla="*/ 4184650 w 6013450"/>
              <a:gd name="connsiteY18" fmla="*/ 82550 h 4083050"/>
              <a:gd name="connsiteX19" fmla="*/ 3683000 w 6013450"/>
              <a:gd name="connsiteY19" fmla="*/ 196850 h 4083050"/>
              <a:gd name="connsiteX20" fmla="*/ 2927350 w 6013450"/>
              <a:gd name="connsiteY20" fmla="*/ 412750 h 4083050"/>
              <a:gd name="connsiteX21" fmla="*/ 2489200 w 6013450"/>
              <a:gd name="connsiteY21" fmla="*/ 546100 h 4083050"/>
              <a:gd name="connsiteX22" fmla="*/ 2133600 w 6013450"/>
              <a:gd name="connsiteY22" fmla="*/ 711200 h 4083050"/>
              <a:gd name="connsiteX23" fmla="*/ 1898650 w 6013450"/>
              <a:gd name="connsiteY23" fmla="*/ 800100 h 4083050"/>
              <a:gd name="connsiteX24" fmla="*/ 1593850 w 6013450"/>
              <a:gd name="connsiteY24" fmla="*/ 1016000 h 4083050"/>
              <a:gd name="connsiteX25" fmla="*/ 1377950 w 6013450"/>
              <a:gd name="connsiteY25" fmla="*/ 1174750 h 4083050"/>
              <a:gd name="connsiteX26" fmla="*/ 1123950 w 6013450"/>
              <a:gd name="connsiteY26" fmla="*/ 1473200 h 4083050"/>
              <a:gd name="connsiteX27" fmla="*/ 927100 w 6013450"/>
              <a:gd name="connsiteY27" fmla="*/ 1816100 h 4083050"/>
              <a:gd name="connsiteX28" fmla="*/ 774700 w 6013450"/>
              <a:gd name="connsiteY28" fmla="*/ 2070100 h 4083050"/>
              <a:gd name="connsiteX29" fmla="*/ 628650 w 6013450"/>
              <a:gd name="connsiteY29" fmla="*/ 2438400 h 4083050"/>
              <a:gd name="connsiteX30" fmla="*/ 501650 w 6013450"/>
              <a:gd name="connsiteY30" fmla="*/ 2774950 h 4083050"/>
              <a:gd name="connsiteX31" fmla="*/ 431800 w 6013450"/>
              <a:gd name="connsiteY31" fmla="*/ 3092450 h 4083050"/>
              <a:gd name="connsiteX32" fmla="*/ 260350 w 6013450"/>
              <a:gd name="connsiteY32" fmla="*/ 3543300 h 4083050"/>
              <a:gd name="connsiteX33" fmla="*/ 120650 w 6013450"/>
              <a:gd name="connsiteY33" fmla="*/ 3841750 h 4083050"/>
              <a:gd name="connsiteX34" fmla="*/ 38100 w 6013450"/>
              <a:gd name="connsiteY34" fmla="*/ 4006850 h 4083050"/>
              <a:gd name="connsiteX35" fmla="*/ 0 w 6013450"/>
              <a:gd name="connsiteY35" fmla="*/ 4076700 h 4083050"/>
              <a:gd name="connsiteX0" fmla="*/ 0 w 6013450"/>
              <a:gd name="connsiteY0" fmla="*/ 4076700 h 4102100"/>
              <a:gd name="connsiteX1" fmla="*/ 1454150 w 6013450"/>
              <a:gd name="connsiteY1" fmla="*/ 4102100 h 4102100"/>
              <a:gd name="connsiteX2" fmla="*/ 1606550 w 6013450"/>
              <a:gd name="connsiteY2" fmla="*/ 3911600 h 4102100"/>
              <a:gd name="connsiteX3" fmla="*/ 1797050 w 6013450"/>
              <a:gd name="connsiteY3" fmla="*/ 3771900 h 4102100"/>
              <a:gd name="connsiteX4" fmla="*/ 2235200 w 6013450"/>
              <a:gd name="connsiteY4" fmla="*/ 3530600 h 4102100"/>
              <a:gd name="connsiteX5" fmla="*/ 2514600 w 6013450"/>
              <a:gd name="connsiteY5" fmla="*/ 3359150 h 4102100"/>
              <a:gd name="connsiteX6" fmla="*/ 2686050 w 6013450"/>
              <a:gd name="connsiteY6" fmla="*/ 3289300 h 4102100"/>
              <a:gd name="connsiteX7" fmla="*/ 3003550 w 6013450"/>
              <a:gd name="connsiteY7" fmla="*/ 3136900 h 4102100"/>
              <a:gd name="connsiteX8" fmla="*/ 3422650 w 6013450"/>
              <a:gd name="connsiteY8" fmla="*/ 2984500 h 4102100"/>
              <a:gd name="connsiteX9" fmla="*/ 3905250 w 6013450"/>
              <a:gd name="connsiteY9" fmla="*/ 2857500 h 4102100"/>
              <a:gd name="connsiteX10" fmla="*/ 4184650 w 6013450"/>
              <a:gd name="connsiteY10" fmla="*/ 2743200 h 4102100"/>
              <a:gd name="connsiteX11" fmla="*/ 4584700 w 6013450"/>
              <a:gd name="connsiteY11" fmla="*/ 2705100 h 4102100"/>
              <a:gd name="connsiteX12" fmla="*/ 5118100 w 6013450"/>
              <a:gd name="connsiteY12" fmla="*/ 2673350 h 4102100"/>
              <a:gd name="connsiteX13" fmla="*/ 5816600 w 6013450"/>
              <a:gd name="connsiteY13" fmla="*/ 2673350 h 4102100"/>
              <a:gd name="connsiteX14" fmla="*/ 6013450 w 6013450"/>
              <a:gd name="connsiteY14" fmla="*/ 2673350 h 4102100"/>
              <a:gd name="connsiteX15" fmla="*/ 6013450 w 6013450"/>
              <a:gd name="connsiteY15" fmla="*/ 0 h 4102100"/>
              <a:gd name="connsiteX16" fmla="*/ 5575300 w 6013450"/>
              <a:gd name="connsiteY16" fmla="*/ 0 h 4102100"/>
              <a:gd name="connsiteX17" fmla="*/ 4787900 w 6013450"/>
              <a:gd name="connsiteY17" fmla="*/ 38100 h 4102100"/>
              <a:gd name="connsiteX18" fmla="*/ 4184650 w 6013450"/>
              <a:gd name="connsiteY18" fmla="*/ 82550 h 4102100"/>
              <a:gd name="connsiteX19" fmla="*/ 3683000 w 6013450"/>
              <a:gd name="connsiteY19" fmla="*/ 196850 h 4102100"/>
              <a:gd name="connsiteX20" fmla="*/ 2927350 w 6013450"/>
              <a:gd name="connsiteY20" fmla="*/ 412750 h 4102100"/>
              <a:gd name="connsiteX21" fmla="*/ 2489200 w 6013450"/>
              <a:gd name="connsiteY21" fmla="*/ 546100 h 4102100"/>
              <a:gd name="connsiteX22" fmla="*/ 2133600 w 6013450"/>
              <a:gd name="connsiteY22" fmla="*/ 711200 h 4102100"/>
              <a:gd name="connsiteX23" fmla="*/ 1898650 w 6013450"/>
              <a:gd name="connsiteY23" fmla="*/ 800100 h 4102100"/>
              <a:gd name="connsiteX24" fmla="*/ 1593850 w 6013450"/>
              <a:gd name="connsiteY24" fmla="*/ 1016000 h 4102100"/>
              <a:gd name="connsiteX25" fmla="*/ 1377950 w 6013450"/>
              <a:gd name="connsiteY25" fmla="*/ 1174750 h 4102100"/>
              <a:gd name="connsiteX26" fmla="*/ 1123950 w 6013450"/>
              <a:gd name="connsiteY26" fmla="*/ 1473200 h 4102100"/>
              <a:gd name="connsiteX27" fmla="*/ 927100 w 6013450"/>
              <a:gd name="connsiteY27" fmla="*/ 1816100 h 4102100"/>
              <a:gd name="connsiteX28" fmla="*/ 774700 w 6013450"/>
              <a:gd name="connsiteY28" fmla="*/ 2070100 h 4102100"/>
              <a:gd name="connsiteX29" fmla="*/ 628650 w 6013450"/>
              <a:gd name="connsiteY29" fmla="*/ 2438400 h 4102100"/>
              <a:gd name="connsiteX30" fmla="*/ 501650 w 6013450"/>
              <a:gd name="connsiteY30" fmla="*/ 2774950 h 4102100"/>
              <a:gd name="connsiteX31" fmla="*/ 431800 w 6013450"/>
              <a:gd name="connsiteY31" fmla="*/ 3092450 h 4102100"/>
              <a:gd name="connsiteX32" fmla="*/ 260350 w 6013450"/>
              <a:gd name="connsiteY32" fmla="*/ 3543300 h 4102100"/>
              <a:gd name="connsiteX33" fmla="*/ 120650 w 6013450"/>
              <a:gd name="connsiteY33" fmla="*/ 3841750 h 4102100"/>
              <a:gd name="connsiteX34" fmla="*/ 38100 w 6013450"/>
              <a:gd name="connsiteY34" fmla="*/ 4006850 h 4102100"/>
              <a:gd name="connsiteX35" fmla="*/ 0 w 6013450"/>
              <a:gd name="connsiteY35" fmla="*/ 4076700 h 4102100"/>
              <a:gd name="connsiteX0" fmla="*/ 0 w 6019800"/>
              <a:gd name="connsiteY0" fmla="*/ 4095750 h 4102100"/>
              <a:gd name="connsiteX1" fmla="*/ 1460500 w 6019800"/>
              <a:gd name="connsiteY1" fmla="*/ 4102100 h 4102100"/>
              <a:gd name="connsiteX2" fmla="*/ 1612900 w 6019800"/>
              <a:gd name="connsiteY2" fmla="*/ 3911600 h 4102100"/>
              <a:gd name="connsiteX3" fmla="*/ 1803400 w 6019800"/>
              <a:gd name="connsiteY3" fmla="*/ 3771900 h 4102100"/>
              <a:gd name="connsiteX4" fmla="*/ 2241550 w 6019800"/>
              <a:gd name="connsiteY4" fmla="*/ 3530600 h 4102100"/>
              <a:gd name="connsiteX5" fmla="*/ 2520950 w 6019800"/>
              <a:gd name="connsiteY5" fmla="*/ 3359150 h 4102100"/>
              <a:gd name="connsiteX6" fmla="*/ 2692400 w 6019800"/>
              <a:gd name="connsiteY6" fmla="*/ 3289300 h 4102100"/>
              <a:gd name="connsiteX7" fmla="*/ 3009900 w 6019800"/>
              <a:gd name="connsiteY7" fmla="*/ 3136900 h 4102100"/>
              <a:gd name="connsiteX8" fmla="*/ 3429000 w 6019800"/>
              <a:gd name="connsiteY8" fmla="*/ 2984500 h 4102100"/>
              <a:gd name="connsiteX9" fmla="*/ 3911600 w 6019800"/>
              <a:gd name="connsiteY9" fmla="*/ 2857500 h 4102100"/>
              <a:gd name="connsiteX10" fmla="*/ 4191000 w 6019800"/>
              <a:gd name="connsiteY10" fmla="*/ 2743200 h 4102100"/>
              <a:gd name="connsiteX11" fmla="*/ 4591050 w 6019800"/>
              <a:gd name="connsiteY11" fmla="*/ 2705100 h 4102100"/>
              <a:gd name="connsiteX12" fmla="*/ 5124450 w 6019800"/>
              <a:gd name="connsiteY12" fmla="*/ 2673350 h 4102100"/>
              <a:gd name="connsiteX13" fmla="*/ 5822950 w 6019800"/>
              <a:gd name="connsiteY13" fmla="*/ 2673350 h 4102100"/>
              <a:gd name="connsiteX14" fmla="*/ 6019800 w 6019800"/>
              <a:gd name="connsiteY14" fmla="*/ 2673350 h 4102100"/>
              <a:gd name="connsiteX15" fmla="*/ 6019800 w 6019800"/>
              <a:gd name="connsiteY15" fmla="*/ 0 h 4102100"/>
              <a:gd name="connsiteX16" fmla="*/ 5581650 w 6019800"/>
              <a:gd name="connsiteY16" fmla="*/ 0 h 4102100"/>
              <a:gd name="connsiteX17" fmla="*/ 4794250 w 6019800"/>
              <a:gd name="connsiteY17" fmla="*/ 38100 h 4102100"/>
              <a:gd name="connsiteX18" fmla="*/ 4191000 w 6019800"/>
              <a:gd name="connsiteY18" fmla="*/ 82550 h 4102100"/>
              <a:gd name="connsiteX19" fmla="*/ 3689350 w 6019800"/>
              <a:gd name="connsiteY19" fmla="*/ 196850 h 4102100"/>
              <a:gd name="connsiteX20" fmla="*/ 2933700 w 6019800"/>
              <a:gd name="connsiteY20" fmla="*/ 412750 h 4102100"/>
              <a:gd name="connsiteX21" fmla="*/ 2495550 w 6019800"/>
              <a:gd name="connsiteY21" fmla="*/ 546100 h 4102100"/>
              <a:gd name="connsiteX22" fmla="*/ 2139950 w 6019800"/>
              <a:gd name="connsiteY22" fmla="*/ 711200 h 4102100"/>
              <a:gd name="connsiteX23" fmla="*/ 1905000 w 6019800"/>
              <a:gd name="connsiteY23" fmla="*/ 800100 h 4102100"/>
              <a:gd name="connsiteX24" fmla="*/ 1600200 w 6019800"/>
              <a:gd name="connsiteY24" fmla="*/ 1016000 h 4102100"/>
              <a:gd name="connsiteX25" fmla="*/ 1384300 w 6019800"/>
              <a:gd name="connsiteY25" fmla="*/ 1174750 h 4102100"/>
              <a:gd name="connsiteX26" fmla="*/ 1130300 w 6019800"/>
              <a:gd name="connsiteY26" fmla="*/ 1473200 h 4102100"/>
              <a:gd name="connsiteX27" fmla="*/ 933450 w 6019800"/>
              <a:gd name="connsiteY27" fmla="*/ 1816100 h 4102100"/>
              <a:gd name="connsiteX28" fmla="*/ 781050 w 6019800"/>
              <a:gd name="connsiteY28" fmla="*/ 2070100 h 4102100"/>
              <a:gd name="connsiteX29" fmla="*/ 635000 w 6019800"/>
              <a:gd name="connsiteY29" fmla="*/ 2438400 h 4102100"/>
              <a:gd name="connsiteX30" fmla="*/ 508000 w 6019800"/>
              <a:gd name="connsiteY30" fmla="*/ 2774950 h 4102100"/>
              <a:gd name="connsiteX31" fmla="*/ 438150 w 6019800"/>
              <a:gd name="connsiteY31" fmla="*/ 3092450 h 4102100"/>
              <a:gd name="connsiteX32" fmla="*/ 266700 w 6019800"/>
              <a:gd name="connsiteY32" fmla="*/ 3543300 h 4102100"/>
              <a:gd name="connsiteX33" fmla="*/ 127000 w 6019800"/>
              <a:gd name="connsiteY33" fmla="*/ 3841750 h 4102100"/>
              <a:gd name="connsiteX34" fmla="*/ 44450 w 6019800"/>
              <a:gd name="connsiteY34" fmla="*/ 4006850 h 4102100"/>
              <a:gd name="connsiteX35" fmla="*/ 0 w 6019800"/>
              <a:gd name="connsiteY35" fmla="*/ 4095750 h 410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19800" h="4102100">
                <a:moveTo>
                  <a:pt x="0" y="4095750"/>
                </a:moveTo>
                <a:lnTo>
                  <a:pt x="1460500" y="4102100"/>
                </a:lnTo>
                <a:lnTo>
                  <a:pt x="1612900" y="3911600"/>
                </a:lnTo>
                <a:lnTo>
                  <a:pt x="1803400" y="3771900"/>
                </a:lnTo>
                <a:lnTo>
                  <a:pt x="2241550" y="3530600"/>
                </a:lnTo>
                <a:lnTo>
                  <a:pt x="2520950" y="3359150"/>
                </a:lnTo>
                <a:lnTo>
                  <a:pt x="2692400" y="3289300"/>
                </a:lnTo>
                <a:lnTo>
                  <a:pt x="3009900" y="3136900"/>
                </a:lnTo>
                <a:lnTo>
                  <a:pt x="3429000" y="2984500"/>
                </a:lnTo>
                <a:lnTo>
                  <a:pt x="3911600" y="2857500"/>
                </a:lnTo>
                <a:lnTo>
                  <a:pt x="4191000" y="2743200"/>
                </a:lnTo>
                <a:lnTo>
                  <a:pt x="4591050" y="2705100"/>
                </a:lnTo>
                <a:lnTo>
                  <a:pt x="5124450" y="2673350"/>
                </a:lnTo>
                <a:lnTo>
                  <a:pt x="5822950" y="2673350"/>
                </a:lnTo>
                <a:lnTo>
                  <a:pt x="6019800" y="2673350"/>
                </a:lnTo>
                <a:lnTo>
                  <a:pt x="6019800" y="0"/>
                </a:lnTo>
                <a:lnTo>
                  <a:pt x="5581650" y="0"/>
                </a:lnTo>
                <a:lnTo>
                  <a:pt x="4794250" y="38100"/>
                </a:lnTo>
                <a:lnTo>
                  <a:pt x="4191000" y="82550"/>
                </a:lnTo>
                <a:lnTo>
                  <a:pt x="3689350" y="196850"/>
                </a:lnTo>
                <a:lnTo>
                  <a:pt x="2933700" y="412750"/>
                </a:lnTo>
                <a:lnTo>
                  <a:pt x="2495550" y="546100"/>
                </a:lnTo>
                <a:lnTo>
                  <a:pt x="2139950" y="711200"/>
                </a:lnTo>
                <a:lnTo>
                  <a:pt x="1905000" y="800100"/>
                </a:lnTo>
                <a:lnTo>
                  <a:pt x="1600200" y="1016000"/>
                </a:lnTo>
                <a:lnTo>
                  <a:pt x="1384300" y="1174750"/>
                </a:lnTo>
                <a:lnTo>
                  <a:pt x="1130300" y="1473200"/>
                </a:lnTo>
                <a:lnTo>
                  <a:pt x="933450" y="1816100"/>
                </a:lnTo>
                <a:lnTo>
                  <a:pt x="781050" y="2070100"/>
                </a:lnTo>
                <a:lnTo>
                  <a:pt x="635000" y="2438400"/>
                </a:lnTo>
                <a:lnTo>
                  <a:pt x="508000" y="2774950"/>
                </a:lnTo>
                <a:lnTo>
                  <a:pt x="438150" y="3092450"/>
                </a:lnTo>
                <a:lnTo>
                  <a:pt x="266700" y="3543300"/>
                </a:lnTo>
                <a:lnTo>
                  <a:pt x="127000" y="3841750"/>
                </a:lnTo>
                <a:lnTo>
                  <a:pt x="44450" y="4006850"/>
                </a:lnTo>
                <a:lnTo>
                  <a:pt x="0" y="4095750"/>
                </a:lnTo>
                <a:close/>
              </a:path>
            </a:pathLst>
          </a:custGeom>
          <a:solidFill>
            <a:srgbClr val="FF99FF">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anose="020B0604020202020204" pitchFamily="34" charset="0"/>
              <a:cs typeface="Arial" panose="020B0604020202020204" pitchFamily="34" charset="0"/>
            </a:endParaRPr>
          </a:p>
        </p:txBody>
      </p:sp>
      <p:sp>
        <p:nvSpPr>
          <p:cNvPr id="87" name="Freeform 86"/>
          <p:cNvSpPr/>
          <p:nvPr/>
        </p:nvSpPr>
        <p:spPr bwMode="auto">
          <a:xfrm>
            <a:off x="4067175" y="2171701"/>
            <a:ext cx="5753100" cy="3371851"/>
          </a:xfrm>
          <a:custGeom>
            <a:avLst/>
            <a:gdLst>
              <a:gd name="connsiteX0" fmla="*/ 0 w 5753100"/>
              <a:gd name="connsiteY0" fmla="*/ 3365500 h 3371850"/>
              <a:gd name="connsiteX1" fmla="*/ 692150 w 5753100"/>
              <a:gd name="connsiteY1" fmla="*/ 3371850 h 3371850"/>
              <a:gd name="connsiteX2" fmla="*/ 901700 w 5753100"/>
              <a:gd name="connsiteY2" fmla="*/ 3041650 h 3371850"/>
              <a:gd name="connsiteX3" fmla="*/ 1060450 w 5753100"/>
              <a:gd name="connsiteY3" fmla="*/ 2724150 h 3371850"/>
              <a:gd name="connsiteX4" fmla="*/ 1187450 w 5753100"/>
              <a:gd name="connsiteY4" fmla="*/ 2540000 h 3371850"/>
              <a:gd name="connsiteX5" fmla="*/ 1460500 w 5753100"/>
              <a:gd name="connsiteY5" fmla="*/ 2266950 h 3371850"/>
              <a:gd name="connsiteX6" fmla="*/ 1682750 w 5753100"/>
              <a:gd name="connsiteY6" fmla="*/ 2108200 h 3371850"/>
              <a:gd name="connsiteX7" fmla="*/ 2057400 w 5753100"/>
              <a:gd name="connsiteY7" fmla="*/ 1917700 h 3371850"/>
              <a:gd name="connsiteX8" fmla="*/ 2552700 w 5753100"/>
              <a:gd name="connsiteY8" fmla="*/ 1695450 h 3371850"/>
              <a:gd name="connsiteX9" fmla="*/ 3067050 w 5753100"/>
              <a:gd name="connsiteY9" fmla="*/ 1498600 h 3371850"/>
              <a:gd name="connsiteX10" fmla="*/ 3460750 w 5753100"/>
              <a:gd name="connsiteY10" fmla="*/ 1352550 h 3371850"/>
              <a:gd name="connsiteX11" fmla="*/ 3905250 w 5753100"/>
              <a:gd name="connsiteY11" fmla="*/ 1225550 h 3371850"/>
              <a:gd name="connsiteX12" fmla="*/ 4381500 w 5753100"/>
              <a:gd name="connsiteY12" fmla="*/ 1123950 h 3371850"/>
              <a:gd name="connsiteX13" fmla="*/ 4984750 w 5753100"/>
              <a:gd name="connsiteY13" fmla="*/ 1111250 h 3371850"/>
              <a:gd name="connsiteX14" fmla="*/ 5613400 w 5753100"/>
              <a:gd name="connsiteY14" fmla="*/ 1111250 h 3371850"/>
              <a:gd name="connsiteX15" fmla="*/ 5753100 w 5753100"/>
              <a:gd name="connsiteY15" fmla="*/ 1104900 h 3371850"/>
              <a:gd name="connsiteX16" fmla="*/ 5753100 w 5753100"/>
              <a:gd name="connsiteY16" fmla="*/ 6350 h 3371850"/>
              <a:gd name="connsiteX17" fmla="*/ 5283200 w 5753100"/>
              <a:gd name="connsiteY17" fmla="*/ 6350 h 3371850"/>
              <a:gd name="connsiteX18" fmla="*/ 4845050 w 5753100"/>
              <a:gd name="connsiteY18" fmla="*/ 0 h 3371850"/>
              <a:gd name="connsiteX19" fmla="*/ 4476750 w 5753100"/>
              <a:gd name="connsiteY19" fmla="*/ 57150 h 3371850"/>
              <a:gd name="connsiteX20" fmla="*/ 4057650 w 5753100"/>
              <a:gd name="connsiteY20" fmla="*/ 101600 h 3371850"/>
              <a:gd name="connsiteX21" fmla="*/ 3740150 w 5753100"/>
              <a:gd name="connsiteY21" fmla="*/ 146050 h 3371850"/>
              <a:gd name="connsiteX22" fmla="*/ 3314700 w 5753100"/>
              <a:gd name="connsiteY22" fmla="*/ 260350 h 3371850"/>
              <a:gd name="connsiteX23" fmla="*/ 2851150 w 5753100"/>
              <a:gd name="connsiteY23" fmla="*/ 419100 h 3371850"/>
              <a:gd name="connsiteX24" fmla="*/ 2470150 w 5753100"/>
              <a:gd name="connsiteY24" fmla="*/ 552450 h 3371850"/>
              <a:gd name="connsiteX25" fmla="*/ 2222500 w 5753100"/>
              <a:gd name="connsiteY25" fmla="*/ 628650 h 3371850"/>
              <a:gd name="connsiteX26" fmla="*/ 2025650 w 5753100"/>
              <a:gd name="connsiteY26" fmla="*/ 711200 h 3371850"/>
              <a:gd name="connsiteX27" fmla="*/ 1790700 w 5753100"/>
              <a:gd name="connsiteY27" fmla="*/ 889000 h 3371850"/>
              <a:gd name="connsiteX28" fmla="*/ 1574800 w 5753100"/>
              <a:gd name="connsiteY28" fmla="*/ 1016000 h 3371850"/>
              <a:gd name="connsiteX29" fmla="*/ 1308100 w 5753100"/>
              <a:gd name="connsiteY29" fmla="*/ 1168400 h 3371850"/>
              <a:gd name="connsiteX30" fmla="*/ 1162050 w 5753100"/>
              <a:gd name="connsiteY30" fmla="*/ 1320800 h 3371850"/>
              <a:gd name="connsiteX31" fmla="*/ 1035050 w 5753100"/>
              <a:gd name="connsiteY31" fmla="*/ 1454150 h 3371850"/>
              <a:gd name="connsiteX32" fmla="*/ 895350 w 5753100"/>
              <a:gd name="connsiteY32" fmla="*/ 1676400 h 3371850"/>
              <a:gd name="connsiteX33" fmla="*/ 717550 w 5753100"/>
              <a:gd name="connsiteY33" fmla="*/ 1987550 h 3371850"/>
              <a:gd name="connsiteX34" fmla="*/ 565150 w 5753100"/>
              <a:gd name="connsiteY34" fmla="*/ 2311400 h 3371850"/>
              <a:gd name="connsiteX35" fmla="*/ 425450 w 5753100"/>
              <a:gd name="connsiteY35" fmla="*/ 2641600 h 3371850"/>
              <a:gd name="connsiteX36" fmla="*/ 304800 w 5753100"/>
              <a:gd name="connsiteY36" fmla="*/ 2959100 h 3371850"/>
              <a:gd name="connsiteX37" fmla="*/ 292100 w 5753100"/>
              <a:gd name="connsiteY37" fmla="*/ 3048000 h 3371850"/>
              <a:gd name="connsiteX38" fmla="*/ 120650 w 5753100"/>
              <a:gd name="connsiteY38" fmla="*/ 3238500 h 3371850"/>
              <a:gd name="connsiteX39" fmla="*/ 0 w 5753100"/>
              <a:gd name="connsiteY39" fmla="*/ 3365500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753100" h="3371850">
                <a:moveTo>
                  <a:pt x="0" y="3365500"/>
                </a:moveTo>
                <a:lnTo>
                  <a:pt x="692150" y="3371850"/>
                </a:lnTo>
                <a:lnTo>
                  <a:pt x="901700" y="3041650"/>
                </a:lnTo>
                <a:lnTo>
                  <a:pt x="1060450" y="2724150"/>
                </a:lnTo>
                <a:lnTo>
                  <a:pt x="1187450" y="2540000"/>
                </a:lnTo>
                <a:lnTo>
                  <a:pt x="1460500" y="2266950"/>
                </a:lnTo>
                <a:lnTo>
                  <a:pt x="1682750" y="2108200"/>
                </a:lnTo>
                <a:lnTo>
                  <a:pt x="2057400" y="1917700"/>
                </a:lnTo>
                <a:lnTo>
                  <a:pt x="2552700" y="1695450"/>
                </a:lnTo>
                <a:lnTo>
                  <a:pt x="3067050" y="1498600"/>
                </a:lnTo>
                <a:lnTo>
                  <a:pt x="3460750" y="1352550"/>
                </a:lnTo>
                <a:lnTo>
                  <a:pt x="3905250" y="1225550"/>
                </a:lnTo>
                <a:lnTo>
                  <a:pt x="4381500" y="1123950"/>
                </a:lnTo>
                <a:lnTo>
                  <a:pt x="4984750" y="1111250"/>
                </a:lnTo>
                <a:lnTo>
                  <a:pt x="5613400" y="1111250"/>
                </a:lnTo>
                <a:lnTo>
                  <a:pt x="5753100" y="1104900"/>
                </a:lnTo>
                <a:lnTo>
                  <a:pt x="5753100" y="6350"/>
                </a:lnTo>
                <a:lnTo>
                  <a:pt x="5283200" y="6350"/>
                </a:lnTo>
                <a:lnTo>
                  <a:pt x="4845050" y="0"/>
                </a:lnTo>
                <a:lnTo>
                  <a:pt x="4476750" y="57150"/>
                </a:lnTo>
                <a:lnTo>
                  <a:pt x="4057650" y="101600"/>
                </a:lnTo>
                <a:lnTo>
                  <a:pt x="3740150" y="146050"/>
                </a:lnTo>
                <a:lnTo>
                  <a:pt x="3314700" y="260350"/>
                </a:lnTo>
                <a:lnTo>
                  <a:pt x="2851150" y="419100"/>
                </a:lnTo>
                <a:lnTo>
                  <a:pt x="2470150" y="552450"/>
                </a:lnTo>
                <a:lnTo>
                  <a:pt x="2222500" y="628650"/>
                </a:lnTo>
                <a:lnTo>
                  <a:pt x="2025650" y="711200"/>
                </a:lnTo>
                <a:lnTo>
                  <a:pt x="1790700" y="889000"/>
                </a:lnTo>
                <a:lnTo>
                  <a:pt x="1574800" y="1016000"/>
                </a:lnTo>
                <a:lnTo>
                  <a:pt x="1308100" y="1168400"/>
                </a:lnTo>
                <a:lnTo>
                  <a:pt x="1162050" y="1320800"/>
                </a:lnTo>
                <a:lnTo>
                  <a:pt x="1035050" y="1454150"/>
                </a:lnTo>
                <a:lnTo>
                  <a:pt x="895350" y="1676400"/>
                </a:lnTo>
                <a:lnTo>
                  <a:pt x="717550" y="1987550"/>
                </a:lnTo>
                <a:lnTo>
                  <a:pt x="565150" y="2311400"/>
                </a:lnTo>
                <a:lnTo>
                  <a:pt x="425450" y="2641600"/>
                </a:lnTo>
                <a:lnTo>
                  <a:pt x="304800" y="2959100"/>
                </a:lnTo>
                <a:lnTo>
                  <a:pt x="292100" y="3048000"/>
                </a:lnTo>
                <a:lnTo>
                  <a:pt x="120650" y="3238500"/>
                </a:lnTo>
                <a:lnTo>
                  <a:pt x="0" y="3365500"/>
                </a:lnTo>
                <a:close/>
              </a:path>
            </a:pathLst>
          </a:custGeom>
          <a:solidFill>
            <a:srgbClr val="FF0000">
              <a:alpha val="32549"/>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anose="020B0604020202020204" pitchFamily="34" charset="0"/>
              <a:cs typeface="Arial" panose="020B0604020202020204" pitchFamily="34" charset="0"/>
            </a:endParaRPr>
          </a:p>
        </p:txBody>
      </p:sp>
      <p:cxnSp>
        <p:nvCxnSpPr>
          <p:cNvPr id="70" name="Straight Connector 69"/>
          <p:cNvCxnSpPr/>
          <p:nvPr/>
        </p:nvCxnSpPr>
        <p:spPr bwMode="auto">
          <a:xfrm flipV="1">
            <a:off x="3543303" y="5542635"/>
            <a:ext cx="6308551" cy="19967"/>
          </a:xfrm>
          <a:prstGeom prst="line">
            <a:avLst/>
          </a:prstGeom>
          <a:noFill/>
          <a:ln w="28575" cap="flat" cmpd="sng" algn="ctr">
            <a:solidFill>
              <a:schemeClr val="tx1"/>
            </a:solidFill>
            <a:prstDash val="solid"/>
            <a:round/>
            <a:headEnd type="none" w="med" len="med"/>
            <a:tailEnd type="none" w="med" len="med"/>
          </a:ln>
          <a:effectLst/>
        </p:spPr>
      </p:cxnSp>
      <p:sp>
        <p:nvSpPr>
          <p:cNvPr id="6" name="Text Box 2"/>
          <p:cNvSpPr txBox="1">
            <a:spLocks noChangeArrowheads="1"/>
          </p:cNvSpPr>
          <p:nvPr/>
        </p:nvSpPr>
        <p:spPr bwMode="auto">
          <a:xfrm>
            <a:off x="4000558" y="56877"/>
            <a:ext cx="41908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algn="ctr" eaLnBrk="1" fontAlgn="auto" hangingPunct="1">
              <a:spcBef>
                <a:spcPts val="0"/>
              </a:spcBef>
              <a:spcAft>
                <a:spcPts val="0"/>
              </a:spcAft>
            </a:pPr>
            <a:r>
              <a:rPr lang="en-US" sz="4000" b="1" dirty="0">
                <a:solidFill>
                  <a:prstClr val="black"/>
                </a:solidFill>
                <a:cs typeface="+mn-cs"/>
              </a:rPr>
              <a:t>Time to rebound</a:t>
            </a:r>
          </a:p>
        </p:txBody>
      </p:sp>
      <p:cxnSp>
        <p:nvCxnSpPr>
          <p:cNvPr id="39" name="Straight Arrow Connector 38"/>
          <p:cNvCxnSpPr/>
          <p:nvPr/>
        </p:nvCxnSpPr>
        <p:spPr bwMode="auto">
          <a:xfrm flipH="1">
            <a:off x="4292511" y="4114802"/>
            <a:ext cx="3794217" cy="16065"/>
          </a:xfrm>
          <a:prstGeom prst="straightConnector1">
            <a:avLst/>
          </a:prstGeom>
          <a:noFill/>
          <a:ln w="38100" cap="rnd" cmpd="sng" algn="ctr">
            <a:solidFill>
              <a:srgbClr val="FF3300"/>
            </a:solidFill>
            <a:prstDash val="solid"/>
            <a:round/>
            <a:headEnd type="triangle" w="med" len="med"/>
            <a:tailEnd type="triangle" w="med" len="med"/>
          </a:ln>
          <a:effectLst/>
        </p:spPr>
      </p:cxnSp>
      <p:sp>
        <p:nvSpPr>
          <p:cNvPr id="43" name="Text Box 160"/>
          <p:cNvSpPr txBox="1">
            <a:spLocks noChangeArrowheads="1"/>
          </p:cNvSpPr>
          <p:nvPr/>
        </p:nvSpPr>
        <p:spPr bwMode="auto">
          <a:xfrm>
            <a:off x="9773642" y="6449066"/>
            <a:ext cx="2339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ctr" eaLnBrk="1" fontAlgn="auto" hangingPunct="1">
              <a:spcBef>
                <a:spcPts val="0"/>
              </a:spcBef>
              <a:spcAft>
                <a:spcPts val="0"/>
              </a:spcAft>
            </a:pPr>
            <a:r>
              <a:rPr lang="en-US" sz="1800" dirty="0">
                <a:solidFill>
                  <a:prstClr val="black"/>
                </a:solidFill>
              </a:rPr>
              <a:t>Hill et al, PNAS 2014</a:t>
            </a:r>
            <a:endParaRPr lang="en-US" u="sng" dirty="0">
              <a:solidFill>
                <a:prstClr val="black"/>
              </a:solidFill>
            </a:endParaRPr>
          </a:p>
        </p:txBody>
      </p:sp>
      <p:cxnSp>
        <p:nvCxnSpPr>
          <p:cNvPr id="32" name="Straight Connector 31"/>
          <p:cNvCxnSpPr/>
          <p:nvPr/>
        </p:nvCxnSpPr>
        <p:spPr bwMode="auto">
          <a:xfrm>
            <a:off x="3541777" y="1327149"/>
            <a:ext cx="138048" cy="0"/>
          </a:xfrm>
          <a:prstGeom prst="line">
            <a:avLst/>
          </a:prstGeom>
          <a:no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3541777" y="2029884"/>
            <a:ext cx="138048" cy="0"/>
          </a:xfrm>
          <a:prstGeom prst="line">
            <a:avLst/>
          </a:prstGeom>
          <a:no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3541777" y="2732617"/>
            <a:ext cx="138048" cy="0"/>
          </a:xfrm>
          <a:prstGeom prst="line">
            <a:avLst/>
          </a:prstGeom>
          <a:noFill/>
          <a:ln w="2857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3541777" y="3435351"/>
            <a:ext cx="138048" cy="0"/>
          </a:xfrm>
          <a:prstGeom prst="line">
            <a:avLst/>
          </a:prstGeom>
          <a:noFill/>
          <a:ln w="2857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3541777" y="4138083"/>
            <a:ext cx="138048" cy="0"/>
          </a:xfrm>
          <a:prstGeom prst="line">
            <a:avLst/>
          </a:prstGeom>
          <a:noFill/>
          <a:ln w="2857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3541777" y="4840817"/>
            <a:ext cx="138048" cy="0"/>
          </a:xfrm>
          <a:prstGeom prst="line">
            <a:avLst/>
          </a:prstGeom>
          <a:noFill/>
          <a:ln w="2857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496749" y="7676707"/>
            <a:ext cx="113886" cy="0"/>
          </a:xfrm>
          <a:prstGeom prst="line">
            <a:avLst/>
          </a:prstGeom>
          <a:noFill/>
          <a:ln w="28575" cap="flat" cmpd="sng" algn="ctr">
            <a:solidFill>
              <a:srgbClr val="FFFF00"/>
            </a:solidFill>
            <a:prstDash val="solid"/>
            <a:round/>
            <a:headEnd type="none" w="med" len="med"/>
            <a:tailEnd type="none" w="med" len="med"/>
          </a:ln>
          <a:effectLst/>
        </p:spPr>
      </p:cxnSp>
      <p:grpSp>
        <p:nvGrpSpPr>
          <p:cNvPr id="2" name="Group 65"/>
          <p:cNvGrpSpPr/>
          <p:nvPr/>
        </p:nvGrpSpPr>
        <p:grpSpPr>
          <a:xfrm>
            <a:off x="3801305" y="5454652"/>
            <a:ext cx="6012627" cy="88077"/>
            <a:chOff x="1905827" y="5379278"/>
            <a:chExt cx="6012627" cy="163449"/>
          </a:xfrm>
        </p:grpSpPr>
        <p:cxnSp>
          <p:nvCxnSpPr>
            <p:cNvPr id="59" name="Straight Connector 58"/>
            <p:cNvCxnSpPr/>
            <p:nvPr/>
          </p:nvCxnSpPr>
          <p:spPr bwMode="auto">
            <a:xfrm rot="16200000">
              <a:off x="1824103" y="5461003"/>
              <a:ext cx="163448" cy="0"/>
            </a:xfrm>
            <a:prstGeom prst="line">
              <a:avLst/>
            </a:prstGeom>
            <a:noFill/>
            <a:ln w="2857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16200000">
              <a:off x="2819857" y="5461003"/>
              <a:ext cx="163448" cy="0"/>
            </a:xfrm>
            <a:prstGeom prst="line">
              <a:avLst/>
            </a:prstGeom>
            <a:noFill/>
            <a:ln w="2857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rot="16200000">
              <a:off x="3682261" y="5461003"/>
              <a:ext cx="163448" cy="0"/>
            </a:xfrm>
            <a:prstGeom prst="line">
              <a:avLst/>
            </a:prstGeom>
            <a:noFill/>
            <a:ln w="2857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rot="16200000">
              <a:off x="4735166" y="5461003"/>
              <a:ext cx="163448" cy="0"/>
            </a:xfrm>
            <a:prstGeom prst="line">
              <a:avLst/>
            </a:prstGeom>
            <a:noFill/>
            <a:ln w="2857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rot="16200000">
              <a:off x="6434575" y="5461003"/>
              <a:ext cx="163448" cy="0"/>
            </a:xfrm>
            <a:prstGeom prst="line">
              <a:avLst/>
            </a:prstGeom>
            <a:noFill/>
            <a:ln w="2857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rot="16200000">
              <a:off x="7836730" y="5461002"/>
              <a:ext cx="163448" cy="0"/>
            </a:xfrm>
            <a:prstGeom prst="line">
              <a:avLst/>
            </a:prstGeom>
            <a:noFill/>
            <a:ln w="28575" cap="flat" cmpd="sng" algn="ctr">
              <a:solidFill>
                <a:schemeClr val="tx1"/>
              </a:solidFill>
              <a:prstDash val="solid"/>
              <a:round/>
              <a:headEnd type="none" w="med" len="med"/>
              <a:tailEnd type="none" w="med" len="med"/>
            </a:ln>
            <a:effectLst/>
          </p:spPr>
        </p:cxnSp>
      </p:grpSp>
      <p:cxnSp>
        <p:nvCxnSpPr>
          <p:cNvPr id="68" name="Straight Connector 67"/>
          <p:cNvCxnSpPr/>
          <p:nvPr/>
        </p:nvCxnSpPr>
        <p:spPr bwMode="auto">
          <a:xfrm>
            <a:off x="3555405" y="1334419"/>
            <a:ext cx="0" cy="4248472"/>
          </a:xfrm>
          <a:prstGeom prst="line">
            <a:avLst/>
          </a:prstGeom>
          <a:noFill/>
          <a:ln w="28575" cap="flat" cmpd="sng" algn="ctr">
            <a:solidFill>
              <a:schemeClr val="tx1"/>
            </a:solidFill>
            <a:prstDash val="solid"/>
            <a:round/>
            <a:headEnd type="none" w="med" len="med"/>
            <a:tailEnd type="none" w="med" len="med"/>
          </a:ln>
          <a:effectLst/>
        </p:spPr>
      </p:cxnSp>
      <p:grpSp>
        <p:nvGrpSpPr>
          <p:cNvPr id="3" name="Group 2"/>
          <p:cNvGrpSpPr/>
          <p:nvPr/>
        </p:nvGrpSpPr>
        <p:grpSpPr>
          <a:xfrm>
            <a:off x="4391028" y="2722777"/>
            <a:ext cx="5397067" cy="2827125"/>
            <a:chOff x="2867025" y="2722775"/>
            <a:chExt cx="5397067" cy="2827125"/>
          </a:xfrm>
        </p:grpSpPr>
        <p:sp>
          <p:nvSpPr>
            <p:cNvPr id="51" name="Freeform 50"/>
            <p:cNvSpPr/>
            <p:nvPr/>
          </p:nvSpPr>
          <p:spPr bwMode="auto">
            <a:xfrm>
              <a:off x="3723842" y="2722775"/>
              <a:ext cx="4540250" cy="1377950"/>
            </a:xfrm>
            <a:custGeom>
              <a:avLst/>
              <a:gdLst>
                <a:gd name="connsiteX0" fmla="*/ 0 w 5403850"/>
                <a:gd name="connsiteY0" fmla="*/ 2838450 h 2838450"/>
                <a:gd name="connsiteX1" fmla="*/ 177800 w 5403850"/>
                <a:gd name="connsiteY1" fmla="*/ 2698750 h 2838450"/>
                <a:gd name="connsiteX2" fmla="*/ 298450 w 5403850"/>
                <a:gd name="connsiteY2" fmla="*/ 2425700 h 2838450"/>
                <a:gd name="connsiteX3" fmla="*/ 469900 w 5403850"/>
                <a:gd name="connsiteY3" fmla="*/ 2019300 h 2838450"/>
                <a:gd name="connsiteX4" fmla="*/ 615950 w 5403850"/>
                <a:gd name="connsiteY4" fmla="*/ 1746250 h 2838450"/>
                <a:gd name="connsiteX5" fmla="*/ 863600 w 5403850"/>
                <a:gd name="connsiteY5" fmla="*/ 1377950 h 2838450"/>
                <a:gd name="connsiteX6" fmla="*/ 1098550 w 5403850"/>
                <a:gd name="connsiteY6" fmla="*/ 1162050 h 2838450"/>
                <a:gd name="connsiteX7" fmla="*/ 1377950 w 5403850"/>
                <a:gd name="connsiteY7" fmla="*/ 946150 h 2838450"/>
                <a:gd name="connsiteX8" fmla="*/ 1720850 w 5403850"/>
                <a:gd name="connsiteY8" fmla="*/ 781050 h 2838450"/>
                <a:gd name="connsiteX9" fmla="*/ 2032000 w 5403850"/>
                <a:gd name="connsiteY9" fmla="*/ 635000 h 2838450"/>
                <a:gd name="connsiteX10" fmla="*/ 2368550 w 5403850"/>
                <a:gd name="connsiteY10" fmla="*/ 501650 h 2838450"/>
                <a:gd name="connsiteX11" fmla="*/ 2768600 w 5403850"/>
                <a:gd name="connsiteY11" fmla="*/ 381000 h 2838450"/>
                <a:gd name="connsiteX12" fmla="*/ 3225800 w 5403850"/>
                <a:gd name="connsiteY12" fmla="*/ 190500 h 2838450"/>
                <a:gd name="connsiteX13" fmla="*/ 3511550 w 5403850"/>
                <a:gd name="connsiteY13" fmla="*/ 120650 h 2838450"/>
                <a:gd name="connsiteX14" fmla="*/ 3879850 w 5403850"/>
                <a:gd name="connsiteY14" fmla="*/ 50800 h 2838450"/>
                <a:gd name="connsiteX15" fmla="*/ 4292600 w 5403850"/>
                <a:gd name="connsiteY15" fmla="*/ 12700 h 2838450"/>
                <a:gd name="connsiteX16" fmla="*/ 4997450 w 5403850"/>
                <a:gd name="connsiteY16" fmla="*/ 6350 h 2838450"/>
                <a:gd name="connsiteX17" fmla="*/ 5403850 w 5403850"/>
                <a:gd name="connsiteY17" fmla="*/ 0 h 2838450"/>
                <a:gd name="connsiteX18" fmla="*/ 5403850 w 5403850"/>
                <a:gd name="connsiteY18" fmla="*/ 0 h 2838450"/>
                <a:gd name="connsiteX0" fmla="*/ 0 w 5226050"/>
                <a:gd name="connsiteY0" fmla="*/ 2698750 h 2698750"/>
                <a:gd name="connsiteX1" fmla="*/ 120650 w 5226050"/>
                <a:gd name="connsiteY1" fmla="*/ 2425700 h 2698750"/>
                <a:gd name="connsiteX2" fmla="*/ 292100 w 5226050"/>
                <a:gd name="connsiteY2" fmla="*/ 2019300 h 2698750"/>
                <a:gd name="connsiteX3" fmla="*/ 438150 w 5226050"/>
                <a:gd name="connsiteY3" fmla="*/ 1746250 h 2698750"/>
                <a:gd name="connsiteX4" fmla="*/ 685800 w 5226050"/>
                <a:gd name="connsiteY4" fmla="*/ 1377950 h 2698750"/>
                <a:gd name="connsiteX5" fmla="*/ 920750 w 5226050"/>
                <a:gd name="connsiteY5" fmla="*/ 1162050 h 2698750"/>
                <a:gd name="connsiteX6" fmla="*/ 1200150 w 5226050"/>
                <a:gd name="connsiteY6" fmla="*/ 946150 h 2698750"/>
                <a:gd name="connsiteX7" fmla="*/ 1543050 w 5226050"/>
                <a:gd name="connsiteY7" fmla="*/ 781050 h 2698750"/>
                <a:gd name="connsiteX8" fmla="*/ 1854200 w 5226050"/>
                <a:gd name="connsiteY8" fmla="*/ 635000 h 2698750"/>
                <a:gd name="connsiteX9" fmla="*/ 2190750 w 5226050"/>
                <a:gd name="connsiteY9" fmla="*/ 501650 h 2698750"/>
                <a:gd name="connsiteX10" fmla="*/ 2590800 w 5226050"/>
                <a:gd name="connsiteY10" fmla="*/ 381000 h 2698750"/>
                <a:gd name="connsiteX11" fmla="*/ 3048000 w 5226050"/>
                <a:gd name="connsiteY11" fmla="*/ 190500 h 2698750"/>
                <a:gd name="connsiteX12" fmla="*/ 3333750 w 5226050"/>
                <a:gd name="connsiteY12" fmla="*/ 120650 h 2698750"/>
                <a:gd name="connsiteX13" fmla="*/ 3702050 w 5226050"/>
                <a:gd name="connsiteY13" fmla="*/ 50800 h 2698750"/>
                <a:gd name="connsiteX14" fmla="*/ 4114800 w 5226050"/>
                <a:gd name="connsiteY14" fmla="*/ 12700 h 2698750"/>
                <a:gd name="connsiteX15" fmla="*/ 4819650 w 5226050"/>
                <a:gd name="connsiteY15" fmla="*/ 6350 h 2698750"/>
                <a:gd name="connsiteX16" fmla="*/ 5226050 w 5226050"/>
                <a:gd name="connsiteY16" fmla="*/ 0 h 2698750"/>
                <a:gd name="connsiteX17" fmla="*/ 5226050 w 5226050"/>
                <a:gd name="connsiteY17" fmla="*/ 0 h 2698750"/>
                <a:gd name="connsiteX0" fmla="*/ 0 w 5105400"/>
                <a:gd name="connsiteY0" fmla="*/ 2425700 h 2425700"/>
                <a:gd name="connsiteX1" fmla="*/ 171450 w 5105400"/>
                <a:gd name="connsiteY1" fmla="*/ 2019300 h 2425700"/>
                <a:gd name="connsiteX2" fmla="*/ 317500 w 5105400"/>
                <a:gd name="connsiteY2" fmla="*/ 1746250 h 2425700"/>
                <a:gd name="connsiteX3" fmla="*/ 565150 w 5105400"/>
                <a:gd name="connsiteY3" fmla="*/ 1377950 h 2425700"/>
                <a:gd name="connsiteX4" fmla="*/ 800100 w 5105400"/>
                <a:gd name="connsiteY4" fmla="*/ 1162050 h 2425700"/>
                <a:gd name="connsiteX5" fmla="*/ 1079500 w 5105400"/>
                <a:gd name="connsiteY5" fmla="*/ 946150 h 2425700"/>
                <a:gd name="connsiteX6" fmla="*/ 1422400 w 5105400"/>
                <a:gd name="connsiteY6" fmla="*/ 781050 h 2425700"/>
                <a:gd name="connsiteX7" fmla="*/ 1733550 w 5105400"/>
                <a:gd name="connsiteY7" fmla="*/ 635000 h 2425700"/>
                <a:gd name="connsiteX8" fmla="*/ 2070100 w 5105400"/>
                <a:gd name="connsiteY8" fmla="*/ 501650 h 2425700"/>
                <a:gd name="connsiteX9" fmla="*/ 2470150 w 5105400"/>
                <a:gd name="connsiteY9" fmla="*/ 381000 h 2425700"/>
                <a:gd name="connsiteX10" fmla="*/ 2927350 w 5105400"/>
                <a:gd name="connsiteY10" fmla="*/ 190500 h 2425700"/>
                <a:gd name="connsiteX11" fmla="*/ 3213100 w 5105400"/>
                <a:gd name="connsiteY11" fmla="*/ 120650 h 2425700"/>
                <a:gd name="connsiteX12" fmla="*/ 3581400 w 5105400"/>
                <a:gd name="connsiteY12" fmla="*/ 50800 h 2425700"/>
                <a:gd name="connsiteX13" fmla="*/ 3994150 w 5105400"/>
                <a:gd name="connsiteY13" fmla="*/ 12700 h 2425700"/>
                <a:gd name="connsiteX14" fmla="*/ 4699000 w 5105400"/>
                <a:gd name="connsiteY14" fmla="*/ 6350 h 2425700"/>
                <a:gd name="connsiteX15" fmla="*/ 5105400 w 5105400"/>
                <a:gd name="connsiteY15" fmla="*/ 0 h 2425700"/>
                <a:gd name="connsiteX16" fmla="*/ 5105400 w 5105400"/>
                <a:gd name="connsiteY16" fmla="*/ 0 h 2425700"/>
                <a:gd name="connsiteX0" fmla="*/ 0 w 4933950"/>
                <a:gd name="connsiteY0" fmla="*/ 2019300 h 2019300"/>
                <a:gd name="connsiteX1" fmla="*/ 146050 w 4933950"/>
                <a:gd name="connsiteY1" fmla="*/ 1746250 h 2019300"/>
                <a:gd name="connsiteX2" fmla="*/ 393700 w 4933950"/>
                <a:gd name="connsiteY2" fmla="*/ 1377950 h 2019300"/>
                <a:gd name="connsiteX3" fmla="*/ 628650 w 4933950"/>
                <a:gd name="connsiteY3" fmla="*/ 1162050 h 2019300"/>
                <a:gd name="connsiteX4" fmla="*/ 908050 w 4933950"/>
                <a:gd name="connsiteY4" fmla="*/ 946150 h 2019300"/>
                <a:gd name="connsiteX5" fmla="*/ 1250950 w 4933950"/>
                <a:gd name="connsiteY5" fmla="*/ 781050 h 2019300"/>
                <a:gd name="connsiteX6" fmla="*/ 1562100 w 4933950"/>
                <a:gd name="connsiteY6" fmla="*/ 635000 h 2019300"/>
                <a:gd name="connsiteX7" fmla="*/ 1898650 w 4933950"/>
                <a:gd name="connsiteY7" fmla="*/ 501650 h 2019300"/>
                <a:gd name="connsiteX8" fmla="*/ 2298700 w 4933950"/>
                <a:gd name="connsiteY8" fmla="*/ 381000 h 2019300"/>
                <a:gd name="connsiteX9" fmla="*/ 2755900 w 4933950"/>
                <a:gd name="connsiteY9" fmla="*/ 190500 h 2019300"/>
                <a:gd name="connsiteX10" fmla="*/ 3041650 w 4933950"/>
                <a:gd name="connsiteY10" fmla="*/ 120650 h 2019300"/>
                <a:gd name="connsiteX11" fmla="*/ 3409950 w 4933950"/>
                <a:gd name="connsiteY11" fmla="*/ 50800 h 2019300"/>
                <a:gd name="connsiteX12" fmla="*/ 3822700 w 4933950"/>
                <a:gd name="connsiteY12" fmla="*/ 12700 h 2019300"/>
                <a:gd name="connsiteX13" fmla="*/ 4527550 w 4933950"/>
                <a:gd name="connsiteY13" fmla="*/ 6350 h 2019300"/>
                <a:gd name="connsiteX14" fmla="*/ 4933950 w 4933950"/>
                <a:gd name="connsiteY14" fmla="*/ 0 h 2019300"/>
                <a:gd name="connsiteX15" fmla="*/ 4933950 w 4933950"/>
                <a:gd name="connsiteY15" fmla="*/ 0 h 2019300"/>
                <a:gd name="connsiteX0" fmla="*/ 0 w 4787900"/>
                <a:gd name="connsiteY0" fmla="*/ 1746250 h 1746250"/>
                <a:gd name="connsiteX1" fmla="*/ 247650 w 4787900"/>
                <a:gd name="connsiteY1" fmla="*/ 1377950 h 1746250"/>
                <a:gd name="connsiteX2" fmla="*/ 482600 w 4787900"/>
                <a:gd name="connsiteY2" fmla="*/ 1162050 h 1746250"/>
                <a:gd name="connsiteX3" fmla="*/ 762000 w 4787900"/>
                <a:gd name="connsiteY3" fmla="*/ 946150 h 1746250"/>
                <a:gd name="connsiteX4" fmla="*/ 1104900 w 4787900"/>
                <a:gd name="connsiteY4" fmla="*/ 781050 h 1746250"/>
                <a:gd name="connsiteX5" fmla="*/ 1416050 w 4787900"/>
                <a:gd name="connsiteY5" fmla="*/ 635000 h 1746250"/>
                <a:gd name="connsiteX6" fmla="*/ 1752600 w 4787900"/>
                <a:gd name="connsiteY6" fmla="*/ 501650 h 1746250"/>
                <a:gd name="connsiteX7" fmla="*/ 2152650 w 4787900"/>
                <a:gd name="connsiteY7" fmla="*/ 381000 h 1746250"/>
                <a:gd name="connsiteX8" fmla="*/ 2609850 w 4787900"/>
                <a:gd name="connsiteY8" fmla="*/ 190500 h 1746250"/>
                <a:gd name="connsiteX9" fmla="*/ 2895600 w 4787900"/>
                <a:gd name="connsiteY9" fmla="*/ 120650 h 1746250"/>
                <a:gd name="connsiteX10" fmla="*/ 3263900 w 4787900"/>
                <a:gd name="connsiteY10" fmla="*/ 50800 h 1746250"/>
                <a:gd name="connsiteX11" fmla="*/ 3676650 w 4787900"/>
                <a:gd name="connsiteY11" fmla="*/ 12700 h 1746250"/>
                <a:gd name="connsiteX12" fmla="*/ 4381500 w 4787900"/>
                <a:gd name="connsiteY12" fmla="*/ 6350 h 1746250"/>
                <a:gd name="connsiteX13" fmla="*/ 4787900 w 4787900"/>
                <a:gd name="connsiteY13" fmla="*/ 0 h 1746250"/>
                <a:gd name="connsiteX14" fmla="*/ 4787900 w 4787900"/>
                <a:gd name="connsiteY14" fmla="*/ 0 h 1746250"/>
                <a:gd name="connsiteX0" fmla="*/ 0 w 4540250"/>
                <a:gd name="connsiteY0" fmla="*/ 1377950 h 1377950"/>
                <a:gd name="connsiteX1" fmla="*/ 234950 w 4540250"/>
                <a:gd name="connsiteY1" fmla="*/ 1162050 h 1377950"/>
                <a:gd name="connsiteX2" fmla="*/ 514350 w 4540250"/>
                <a:gd name="connsiteY2" fmla="*/ 946150 h 1377950"/>
                <a:gd name="connsiteX3" fmla="*/ 857250 w 4540250"/>
                <a:gd name="connsiteY3" fmla="*/ 781050 h 1377950"/>
                <a:gd name="connsiteX4" fmla="*/ 1168400 w 4540250"/>
                <a:gd name="connsiteY4" fmla="*/ 635000 h 1377950"/>
                <a:gd name="connsiteX5" fmla="*/ 1504950 w 4540250"/>
                <a:gd name="connsiteY5" fmla="*/ 501650 h 1377950"/>
                <a:gd name="connsiteX6" fmla="*/ 1905000 w 4540250"/>
                <a:gd name="connsiteY6" fmla="*/ 381000 h 1377950"/>
                <a:gd name="connsiteX7" fmla="*/ 2362200 w 4540250"/>
                <a:gd name="connsiteY7" fmla="*/ 190500 h 1377950"/>
                <a:gd name="connsiteX8" fmla="*/ 2647950 w 4540250"/>
                <a:gd name="connsiteY8" fmla="*/ 120650 h 1377950"/>
                <a:gd name="connsiteX9" fmla="*/ 3016250 w 4540250"/>
                <a:gd name="connsiteY9" fmla="*/ 50800 h 1377950"/>
                <a:gd name="connsiteX10" fmla="*/ 3429000 w 4540250"/>
                <a:gd name="connsiteY10" fmla="*/ 12700 h 1377950"/>
                <a:gd name="connsiteX11" fmla="*/ 4133850 w 4540250"/>
                <a:gd name="connsiteY11" fmla="*/ 6350 h 1377950"/>
                <a:gd name="connsiteX12" fmla="*/ 4540250 w 4540250"/>
                <a:gd name="connsiteY12" fmla="*/ 0 h 1377950"/>
                <a:gd name="connsiteX13" fmla="*/ 4540250 w 4540250"/>
                <a:gd name="connsiteY13" fmla="*/ 0 h 137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0250" h="1377950">
                  <a:moveTo>
                    <a:pt x="0" y="1377950"/>
                  </a:moveTo>
                  <a:lnTo>
                    <a:pt x="234950" y="1162050"/>
                  </a:lnTo>
                  <a:lnTo>
                    <a:pt x="514350" y="946150"/>
                  </a:lnTo>
                  <a:lnTo>
                    <a:pt x="857250" y="781050"/>
                  </a:lnTo>
                  <a:lnTo>
                    <a:pt x="1168400" y="635000"/>
                  </a:lnTo>
                  <a:lnTo>
                    <a:pt x="1504950" y="501650"/>
                  </a:lnTo>
                  <a:lnTo>
                    <a:pt x="1905000" y="381000"/>
                  </a:lnTo>
                  <a:lnTo>
                    <a:pt x="2362200" y="190500"/>
                  </a:lnTo>
                  <a:lnTo>
                    <a:pt x="2647950" y="120650"/>
                  </a:lnTo>
                  <a:lnTo>
                    <a:pt x="3016250" y="50800"/>
                  </a:lnTo>
                  <a:lnTo>
                    <a:pt x="3429000" y="12700"/>
                  </a:lnTo>
                  <a:lnTo>
                    <a:pt x="4133850" y="6350"/>
                  </a:lnTo>
                  <a:lnTo>
                    <a:pt x="4540250" y="0"/>
                  </a:lnTo>
                  <a:lnTo>
                    <a:pt x="4540250" y="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anose="020B0604020202020204" pitchFamily="34" charset="0"/>
                <a:cs typeface="Arial" panose="020B0604020202020204" pitchFamily="34" charset="0"/>
              </a:endParaRPr>
            </a:p>
          </p:txBody>
        </p:sp>
        <p:sp>
          <p:nvSpPr>
            <p:cNvPr id="72" name="Freeform 71"/>
            <p:cNvSpPr/>
            <p:nvPr/>
          </p:nvSpPr>
          <p:spPr bwMode="auto">
            <a:xfrm>
              <a:off x="2867025" y="4089400"/>
              <a:ext cx="863600" cy="1460500"/>
            </a:xfrm>
            <a:custGeom>
              <a:avLst/>
              <a:gdLst>
                <a:gd name="connsiteX0" fmla="*/ 0 w 5403850"/>
                <a:gd name="connsiteY0" fmla="*/ 2838450 h 2838450"/>
                <a:gd name="connsiteX1" fmla="*/ 177800 w 5403850"/>
                <a:gd name="connsiteY1" fmla="*/ 2698750 h 2838450"/>
                <a:gd name="connsiteX2" fmla="*/ 298450 w 5403850"/>
                <a:gd name="connsiteY2" fmla="*/ 2425700 h 2838450"/>
                <a:gd name="connsiteX3" fmla="*/ 469900 w 5403850"/>
                <a:gd name="connsiteY3" fmla="*/ 2019300 h 2838450"/>
                <a:gd name="connsiteX4" fmla="*/ 615950 w 5403850"/>
                <a:gd name="connsiteY4" fmla="*/ 1746250 h 2838450"/>
                <a:gd name="connsiteX5" fmla="*/ 863600 w 5403850"/>
                <a:gd name="connsiteY5" fmla="*/ 1377950 h 2838450"/>
                <a:gd name="connsiteX6" fmla="*/ 1098550 w 5403850"/>
                <a:gd name="connsiteY6" fmla="*/ 1162050 h 2838450"/>
                <a:gd name="connsiteX7" fmla="*/ 1377950 w 5403850"/>
                <a:gd name="connsiteY7" fmla="*/ 946150 h 2838450"/>
                <a:gd name="connsiteX8" fmla="*/ 1720850 w 5403850"/>
                <a:gd name="connsiteY8" fmla="*/ 781050 h 2838450"/>
                <a:gd name="connsiteX9" fmla="*/ 2032000 w 5403850"/>
                <a:gd name="connsiteY9" fmla="*/ 635000 h 2838450"/>
                <a:gd name="connsiteX10" fmla="*/ 2368550 w 5403850"/>
                <a:gd name="connsiteY10" fmla="*/ 501650 h 2838450"/>
                <a:gd name="connsiteX11" fmla="*/ 2768600 w 5403850"/>
                <a:gd name="connsiteY11" fmla="*/ 381000 h 2838450"/>
                <a:gd name="connsiteX12" fmla="*/ 3225800 w 5403850"/>
                <a:gd name="connsiteY12" fmla="*/ 190500 h 2838450"/>
                <a:gd name="connsiteX13" fmla="*/ 3511550 w 5403850"/>
                <a:gd name="connsiteY13" fmla="*/ 120650 h 2838450"/>
                <a:gd name="connsiteX14" fmla="*/ 3879850 w 5403850"/>
                <a:gd name="connsiteY14" fmla="*/ 50800 h 2838450"/>
                <a:gd name="connsiteX15" fmla="*/ 4292600 w 5403850"/>
                <a:gd name="connsiteY15" fmla="*/ 12700 h 2838450"/>
                <a:gd name="connsiteX16" fmla="*/ 4997450 w 5403850"/>
                <a:gd name="connsiteY16" fmla="*/ 6350 h 2838450"/>
                <a:gd name="connsiteX17" fmla="*/ 5403850 w 5403850"/>
                <a:gd name="connsiteY17" fmla="*/ 0 h 2838450"/>
                <a:gd name="connsiteX18" fmla="*/ 5403850 w 5403850"/>
                <a:gd name="connsiteY18" fmla="*/ 0 h 2838450"/>
                <a:gd name="connsiteX0" fmla="*/ 0 w 5403850"/>
                <a:gd name="connsiteY0" fmla="*/ 2838450 h 2838450"/>
                <a:gd name="connsiteX1" fmla="*/ 177800 w 5403850"/>
                <a:gd name="connsiteY1" fmla="*/ 2698750 h 2838450"/>
                <a:gd name="connsiteX2" fmla="*/ 298450 w 5403850"/>
                <a:gd name="connsiteY2" fmla="*/ 2425700 h 2838450"/>
                <a:gd name="connsiteX3" fmla="*/ 469900 w 5403850"/>
                <a:gd name="connsiteY3" fmla="*/ 2019300 h 2838450"/>
                <a:gd name="connsiteX4" fmla="*/ 615950 w 5403850"/>
                <a:gd name="connsiteY4" fmla="*/ 1746250 h 2838450"/>
                <a:gd name="connsiteX5" fmla="*/ 863600 w 5403850"/>
                <a:gd name="connsiteY5" fmla="*/ 1377950 h 2838450"/>
                <a:gd name="connsiteX6" fmla="*/ 1098550 w 5403850"/>
                <a:gd name="connsiteY6" fmla="*/ 1162050 h 2838450"/>
                <a:gd name="connsiteX7" fmla="*/ 1377950 w 5403850"/>
                <a:gd name="connsiteY7" fmla="*/ 946150 h 2838450"/>
                <a:gd name="connsiteX8" fmla="*/ 1720850 w 5403850"/>
                <a:gd name="connsiteY8" fmla="*/ 781050 h 2838450"/>
                <a:gd name="connsiteX9" fmla="*/ 2032000 w 5403850"/>
                <a:gd name="connsiteY9" fmla="*/ 635000 h 2838450"/>
                <a:gd name="connsiteX10" fmla="*/ 2368550 w 5403850"/>
                <a:gd name="connsiteY10" fmla="*/ 501650 h 2838450"/>
                <a:gd name="connsiteX11" fmla="*/ 2768600 w 5403850"/>
                <a:gd name="connsiteY11" fmla="*/ 381000 h 2838450"/>
                <a:gd name="connsiteX12" fmla="*/ 3225800 w 5403850"/>
                <a:gd name="connsiteY12" fmla="*/ 190500 h 2838450"/>
                <a:gd name="connsiteX13" fmla="*/ 3511550 w 5403850"/>
                <a:gd name="connsiteY13" fmla="*/ 120650 h 2838450"/>
                <a:gd name="connsiteX14" fmla="*/ 3879850 w 5403850"/>
                <a:gd name="connsiteY14" fmla="*/ 50800 h 2838450"/>
                <a:gd name="connsiteX15" fmla="*/ 4292600 w 5403850"/>
                <a:gd name="connsiteY15" fmla="*/ 12700 h 2838450"/>
                <a:gd name="connsiteX16" fmla="*/ 4997450 w 5403850"/>
                <a:gd name="connsiteY16" fmla="*/ 6350 h 2838450"/>
                <a:gd name="connsiteX17" fmla="*/ 5403850 w 5403850"/>
                <a:gd name="connsiteY17" fmla="*/ 0 h 2838450"/>
                <a:gd name="connsiteX0" fmla="*/ 0 w 4997450"/>
                <a:gd name="connsiteY0" fmla="*/ 2832100 h 2832100"/>
                <a:gd name="connsiteX1" fmla="*/ 177800 w 4997450"/>
                <a:gd name="connsiteY1" fmla="*/ 2692400 h 2832100"/>
                <a:gd name="connsiteX2" fmla="*/ 298450 w 4997450"/>
                <a:gd name="connsiteY2" fmla="*/ 2419350 h 2832100"/>
                <a:gd name="connsiteX3" fmla="*/ 469900 w 4997450"/>
                <a:gd name="connsiteY3" fmla="*/ 2012950 h 2832100"/>
                <a:gd name="connsiteX4" fmla="*/ 615950 w 4997450"/>
                <a:gd name="connsiteY4" fmla="*/ 1739900 h 2832100"/>
                <a:gd name="connsiteX5" fmla="*/ 863600 w 4997450"/>
                <a:gd name="connsiteY5" fmla="*/ 1371600 h 2832100"/>
                <a:gd name="connsiteX6" fmla="*/ 1098550 w 4997450"/>
                <a:gd name="connsiteY6" fmla="*/ 1155700 h 2832100"/>
                <a:gd name="connsiteX7" fmla="*/ 1377950 w 4997450"/>
                <a:gd name="connsiteY7" fmla="*/ 939800 h 2832100"/>
                <a:gd name="connsiteX8" fmla="*/ 1720850 w 4997450"/>
                <a:gd name="connsiteY8" fmla="*/ 774700 h 2832100"/>
                <a:gd name="connsiteX9" fmla="*/ 2032000 w 4997450"/>
                <a:gd name="connsiteY9" fmla="*/ 628650 h 2832100"/>
                <a:gd name="connsiteX10" fmla="*/ 2368550 w 4997450"/>
                <a:gd name="connsiteY10" fmla="*/ 495300 h 2832100"/>
                <a:gd name="connsiteX11" fmla="*/ 2768600 w 4997450"/>
                <a:gd name="connsiteY11" fmla="*/ 374650 h 2832100"/>
                <a:gd name="connsiteX12" fmla="*/ 3225800 w 4997450"/>
                <a:gd name="connsiteY12" fmla="*/ 184150 h 2832100"/>
                <a:gd name="connsiteX13" fmla="*/ 3511550 w 4997450"/>
                <a:gd name="connsiteY13" fmla="*/ 114300 h 2832100"/>
                <a:gd name="connsiteX14" fmla="*/ 3879850 w 4997450"/>
                <a:gd name="connsiteY14" fmla="*/ 44450 h 2832100"/>
                <a:gd name="connsiteX15" fmla="*/ 4292600 w 4997450"/>
                <a:gd name="connsiteY15" fmla="*/ 6350 h 2832100"/>
                <a:gd name="connsiteX16" fmla="*/ 4997450 w 4997450"/>
                <a:gd name="connsiteY16" fmla="*/ 0 h 2832100"/>
                <a:gd name="connsiteX0" fmla="*/ 0 w 4292600"/>
                <a:gd name="connsiteY0" fmla="*/ 2825750 h 2825750"/>
                <a:gd name="connsiteX1" fmla="*/ 177800 w 4292600"/>
                <a:gd name="connsiteY1" fmla="*/ 2686050 h 2825750"/>
                <a:gd name="connsiteX2" fmla="*/ 298450 w 4292600"/>
                <a:gd name="connsiteY2" fmla="*/ 2413000 h 2825750"/>
                <a:gd name="connsiteX3" fmla="*/ 469900 w 4292600"/>
                <a:gd name="connsiteY3" fmla="*/ 2006600 h 2825750"/>
                <a:gd name="connsiteX4" fmla="*/ 615950 w 4292600"/>
                <a:gd name="connsiteY4" fmla="*/ 1733550 h 2825750"/>
                <a:gd name="connsiteX5" fmla="*/ 863600 w 4292600"/>
                <a:gd name="connsiteY5" fmla="*/ 1365250 h 2825750"/>
                <a:gd name="connsiteX6" fmla="*/ 1098550 w 4292600"/>
                <a:gd name="connsiteY6" fmla="*/ 1149350 h 2825750"/>
                <a:gd name="connsiteX7" fmla="*/ 1377950 w 4292600"/>
                <a:gd name="connsiteY7" fmla="*/ 933450 h 2825750"/>
                <a:gd name="connsiteX8" fmla="*/ 1720850 w 4292600"/>
                <a:gd name="connsiteY8" fmla="*/ 768350 h 2825750"/>
                <a:gd name="connsiteX9" fmla="*/ 2032000 w 4292600"/>
                <a:gd name="connsiteY9" fmla="*/ 622300 h 2825750"/>
                <a:gd name="connsiteX10" fmla="*/ 2368550 w 4292600"/>
                <a:gd name="connsiteY10" fmla="*/ 488950 h 2825750"/>
                <a:gd name="connsiteX11" fmla="*/ 2768600 w 4292600"/>
                <a:gd name="connsiteY11" fmla="*/ 368300 h 2825750"/>
                <a:gd name="connsiteX12" fmla="*/ 3225800 w 4292600"/>
                <a:gd name="connsiteY12" fmla="*/ 177800 h 2825750"/>
                <a:gd name="connsiteX13" fmla="*/ 3511550 w 4292600"/>
                <a:gd name="connsiteY13" fmla="*/ 107950 h 2825750"/>
                <a:gd name="connsiteX14" fmla="*/ 3879850 w 4292600"/>
                <a:gd name="connsiteY14" fmla="*/ 38100 h 2825750"/>
                <a:gd name="connsiteX15" fmla="*/ 4292600 w 4292600"/>
                <a:gd name="connsiteY15" fmla="*/ 0 h 2825750"/>
                <a:gd name="connsiteX0" fmla="*/ 0 w 3879850"/>
                <a:gd name="connsiteY0" fmla="*/ 2787650 h 2787650"/>
                <a:gd name="connsiteX1" fmla="*/ 177800 w 3879850"/>
                <a:gd name="connsiteY1" fmla="*/ 2647950 h 2787650"/>
                <a:gd name="connsiteX2" fmla="*/ 298450 w 3879850"/>
                <a:gd name="connsiteY2" fmla="*/ 2374900 h 2787650"/>
                <a:gd name="connsiteX3" fmla="*/ 469900 w 3879850"/>
                <a:gd name="connsiteY3" fmla="*/ 1968500 h 2787650"/>
                <a:gd name="connsiteX4" fmla="*/ 615950 w 3879850"/>
                <a:gd name="connsiteY4" fmla="*/ 1695450 h 2787650"/>
                <a:gd name="connsiteX5" fmla="*/ 863600 w 3879850"/>
                <a:gd name="connsiteY5" fmla="*/ 1327150 h 2787650"/>
                <a:gd name="connsiteX6" fmla="*/ 1098550 w 3879850"/>
                <a:gd name="connsiteY6" fmla="*/ 1111250 h 2787650"/>
                <a:gd name="connsiteX7" fmla="*/ 1377950 w 3879850"/>
                <a:gd name="connsiteY7" fmla="*/ 895350 h 2787650"/>
                <a:gd name="connsiteX8" fmla="*/ 1720850 w 3879850"/>
                <a:gd name="connsiteY8" fmla="*/ 730250 h 2787650"/>
                <a:gd name="connsiteX9" fmla="*/ 2032000 w 3879850"/>
                <a:gd name="connsiteY9" fmla="*/ 584200 h 2787650"/>
                <a:gd name="connsiteX10" fmla="*/ 2368550 w 3879850"/>
                <a:gd name="connsiteY10" fmla="*/ 450850 h 2787650"/>
                <a:gd name="connsiteX11" fmla="*/ 2768600 w 3879850"/>
                <a:gd name="connsiteY11" fmla="*/ 330200 h 2787650"/>
                <a:gd name="connsiteX12" fmla="*/ 3225800 w 3879850"/>
                <a:gd name="connsiteY12" fmla="*/ 139700 h 2787650"/>
                <a:gd name="connsiteX13" fmla="*/ 3511550 w 3879850"/>
                <a:gd name="connsiteY13" fmla="*/ 69850 h 2787650"/>
                <a:gd name="connsiteX14" fmla="*/ 3879850 w 3879850"/>
                <a:gd name="connsiteY14" fmla="*/ 0 h 2787650"/>
                <a:gd name="connsiteX0" fmla="*/ 0 w 3511550"/>
                <a:gd name="connsiteY0" fmla="*/ 2717800 h 2717800"/>
                <a:gd name="connsiteX1" fmla="*/ 177800 w 3511550"/>
                <a:gd name="connsiteY1" fmla="*/ 2578100 h 2717800"/>
                <a:gd name="connsiteX2" fmla="*/ 298450 w 3511550"/>
                <a:gd name="connsiteY2" fmla="*/ 2305050 h 2717800"/>
                <a:gd name="connsiteX3" fmla="*/ 469900 w 3511550"/>
                <a:gd name="connsiteY3" fmla="*/ 1898650 h 2717800"/>
                <a:gd name="connsiteX4" fmla="*/ 615950 w 3511550"/>
                <a:gd name="connsiteY4" fmla="*/ 1625600 h 2717800"/>
                <a:gd name="connsiteX5" fmla="*/ 863600 w 3511550"/>
                <a:gd name="connsiteY5" fmla="*/ 1257300 h 2717800"/>
                <a:gd name="connsiteX6" fmla="*/ 1098550 w 3511550"/>
                <a:gd name="connsiteY6" fmla="*/ 1041400 h 2717800"/>
                <a:gd name="connsiteX7" fmla="*/ 1377950 w 3511550"/>
                <a:gd name="connsiteY7" fmla="*/ 825500 h 2717800"/>
                <a:gd name="connsiteX8" fmla="*/ 1720850 w 3511550"/>
                <a:gd name="connsiteY8" fmla="*/ 660400 h 2717800"/>
                <a:gd name="connsiteX9" fmla="*/ 2032000 w 3511550"/>
                <a:gd name="connsiteY9" fmla="*/ 514350 h 2717800"/>
                <a:gd name="connsiteX10" fmla="*/ 2368550 w 3511550"/>
                <a:gd name="connsiteY10" fmla="*/ 381000 h 2717800"/>
                <a:gd name="connsiteX11" fmla="*/ 2768600 w 3511550"/>
                <a:gd name="connsiteY11" fmla="*/ 260350 h 2717800"/>
                <a:gd name="connsiteX12" fmla="*/ 3225800 w 3511550"/>
                <a:gd name="connsiteY12" fmla="*/ 69850 h 2717800"/>
                <a:gd name="connsiteX13" fmla="*/ 3511550 w 3511550"/>
                <a:gd name="connsiteY13" fmla="*/ 0 h 2717800"/>
                <a:gd name="connsiteX0" fmla="*/ 0 w 3225800"/>
                <a:gd name="connsiteY0" fmla="*/ 2647950 h 2647950"/>
                <a:gd name="connsiteX1" fmla="*/ 177800 w 3225800"/>
                <a:gd name="connsiteY1" fmla="*/ 2508250 h 2647950"/>
                <a:gd name="connsiteX2" fmla="*/ 298450 w 3225800"/>
                <a:gd name="connsiteY2" fmla="*/ 2235200 h 2647950"/>
                <a:gd name="connsiteX3" fmla="*/ 469900 w 3225800"/>
                <a:gd name="connsiteY3" fmla="*/ 1828800 h 2647950"/>
                <a:gd name="connsiteX4" fmla="*/ 615950 w 3225800"/>
                <a:gd name="connsiteY4" fmla="*/ 1555750 h 2647950"/>
                <a:gd name="connsiteX5" fmla="*/ 863600 w 3225800"/>
                <a:gd name="connsiteY5" fmla="*/ 1187450 h 2647950"/>
                <a:gd name="connsiteX6" fmla="*/ 1098550 w 3225800"/>
                <a:gd name="connsiteY6" fmla="*/ 971550 h 2647950"/>
                <a:gd name="connsiteX7" fmla="*/ 1377950 w 3225800"/>
                <a:gd name="connsiteY7" fmla="*/ 755650 h 2647950"/>
                <a:gd name="connsiteX8" fmla="*/ 1720850 w 3225800"/>
                <a:gd name="connsiteY8" fmla="*/ 590550 h 2647950"/>
                <a:gd name="connsiteX9" fmla="*/ 2032000 w 3225800"/>
                <a:gd name="connsiteY9" fmla="*/ 444500 h 2647950"/>
                <a:gd name="connsiteX10" fmla="*/ 2368550 w 3225800"/>
                <a:gd name="connsiteY10" fmla="*/ 311150 h 2647950"/>
                <a:gd name="connsiteX11" fmla="*/ 2768600 w 3225800"/>
                <a:gd name="connsiteY11" fmla="*/ 190500 h 2647950"/>
                <a:gd name="connsiteX12" fmla="*/ 3225800 w 3225800"/>
                <a:gd name="connsiteY12" fmla="*/ 0 h 2647950"/>
                <a:gd name="connsiteX0" fmla="*/ 0 w 3225800"/>
                <a:gd name="connsiteY0" fmla="*/ 2647950 h 2647950"/>
                <a:gd name="connsiteX1" fmla="*/ 177800 w 3225800"/>
                <a:gd name="connsiteY1" fmla="*/ 2508250 h 2647950"/>
                <a:gd name="connsiteX2" fmla="*/ 298450 w 3225800"/>
                <a:gd name="connsiteY2" fmla="*/ 2235200 h 2647950"/>
                <a:gd name="connsiteX3" fmla="*/ 469900 w 3225800"/>
                <a:gd name="connsiteY3" fmla="*/ 1828800 h 2647950"/>
                <a:gd name="connsiteX4" fmla="*/ 615950 w 3225800"/>
                <a:gd name="connsiteY4" fmla="*/ 1555750 h 2647950"/>
                <a:gd name="connsiteX5" fmla="*/ 863600 w 3225800"/>
                <a:gd name="connsiteY5" fmla="*/ 1187450 h 2647950"/>
                <a:gd name="connsiteX6" fmla="*/ 1098550 w 3225800"/>
                <a:gd name="connsiteY6" fmla="*/ 971550 h 2647950"/>
                <a:gd name="connsiteX7" fmla="*/ 1377950 w 3225800"/>
                <a:gd name="connsiteY7" fmla="*/ 755650 h 2647950"/>
                <a:gd name="connsiteX8" fmla="*/ 1720850 w 3225800"/>
                <a:gd name="connsiteY8" fmla="*/ 590550 h 2647950"/>
                <a:gd name="connsiteX9" fmla="*/ 2032000 w 3225800"/>
                <a:gd name="connsiteY9" fmla="*/ 444500 h 2647950"/>
                <a:gd name="connsiteX10" fmla="*/ 2368550 w 3225800"/>
                <a:gd name="connsiteY10" fmla="*/ 311150 h 2647950"/>
                <a:gd name="connsiteX11" fmla="*/ 3225800 w 3225800"/>
                <a:gd name="connsiteY11" fmla="*/ 0 h 2647950"/>
                <a:gd name="connsiteX0" fmla="*/ 0 w 3225800"/>
                <a:gd name="connsiteY0" fmla="*/ 2647950 h 2647950"/>
                <a:gd name="connsiteX1" fmla="*/ 177800 w 3225800"/>
                <a:gd name="connsiteY1" fmla="*/ 2508250 h 2647950"/>
                <a:gd name="connsiteX2" fmla="*/ 298450 w 3225800"/>
                <a:gd name="connsiteY2" fmla="*/ 2235200 h 2647950"/>
                <a:gd name="connsiteX3" fmla="*/ 469900 w 3225800"/>
                <a:gd name="connsiteY3" fmla="*/ 1828800 h 2647950"/>
                <a:gd name="connsiteX4" fmla="*/ 615950 w 3225800"/>
                <a:gd name="connsiteY4" fmla="*/ 1555750 h 2647950"/>
                <a:gd name="connsiteX5" fmla="*/ 863600 w 3225800"/>
                <a:gd name="connsiteY5" fmla="*/ 1187450 h 2647950"/>
                <a:gd name="connsiteX6" fmla="*/ 1098550 w 3225800"/>
                <a:gd name="connsiteY6" fmla="*/ 971550 h 2647950"/>
                <a:gd name="connsiteX7" fmla="*/ 1377950 w 3225800"/>
                <a:gd name="connsiteY7" fmla="*/ 755650 h 2647950"/>
                <a:gd name="connsiteX8" fmla="*/ 1720850 w 3225800"/>
                <a:gd name="connsiteY8" fmla="*/ 590550 h 2647950"/>
                <a:gd name="connsiteX9" fmla="*/ 2032000 w 3225800"/>
                <a:gd name="connsiteY9" fmla="*/ 444500 h 2647950"/>
                <a:gd name="connsiteX10" fmla="*/ 3225800 w 3225800"/>
                <a:gd name="connsiteY10" fmla="*/ 0 h 2647950"/>
                <a:gd name="connsiteX0" fmla="*/ 0 w 3225800"/>
                <a:gd name="connsiteY0" fmla="*/ 2647950 h 2647950"/>
                <a:gd name="connsiteX1" fmla="*/ 177800 w 3225800"/>
                <a:gd name="connsiteY1" fmla="*/ 2508250 h 2647950"/>
                <a:gd name="connsiteX2" fmla="*/ 298450 w 3225800"/>
                <a:gd name="connsiteY2" fmla="*/ 2235200 h 2647950"/>
                <a:gd name="connsiteX3" fmla="*/ 469900 w 3225800"/>
                <a:gd name="connsiteY3" fmla="*/ 1828800 h 2647950"/>
                <a:gd name="connsiteX4" fmla="*/ 615950 w 3225800"/>
                <a:gd name="connsiteY4" fmla="*/ 1555750 h 2647950"/>
                <a:gd name="connsiteX5" fmla="*/ 863600 w 3225800"/>
                <a:gd name="connsiteY5" fmla="*/ 1187450 h 2647950"/>
                <a:gd name="connsiteX6" fmla="*/ 1098550 w 3225800"/>
                <a:gd name="connsiteY6" fmla="*/ 971550 h 2647950"/>
                <a:gd name="connsiteX7" fmla="*/ 1377950 w 3225800"/>
                <a:gd name="connsiteY7" fmla="*/ 755650 h 2647950"/>
                <a:gd name="connsiteX8" fmla="*/ 2032000 w 3225800"/>
                <a:gd name="connsiteY8" fmla="*/ 444500 h 2647950"/>
                <a:gd name="connsiteX9" fmla="*/ 3225800 w 3225800"/>
                <a:gd name="connsiteY9" fmla="*/ 0 h 2647950"/>
                <a:gd name="connsiteX0" fmla="*/ 0 w 3225800"/>
                <a:gd name="connsiteY0" fmla="*/ 2647950 h 2647950"/>
                <a:gd name="connsiteX1" fmla="*/ 177800 w 3225800"/>
                <a:gd name="connsiteY1" fmla="*/ 2508250 h 2647950"/>
                <a:gd name="connsiteX2" fmla="*/ 298450 w 3225800"/>
                <a:gd name="connsiteY2" fmla="*/ 2235200 h 2647950"/>
                <a:gd name="connsiteX3" fmla="*/ 469900 w 3225800"/>
                <a:gd name="connsiteY3" fmla="*/ 1828800 h 2647950"/>
                <a:gd name="connsiteX4" fmla="*/ 615950 w 3225800"/>
                <a:gd name="connsiteY4" fmla="*/ 1555750 h 2647950"/>
                <a:gd name="connsiteX5" fmla="*/ 863600 w 3225800"/>
                <a:gd name="connsiteY5" fmla="*/ 1187450 h 2647950"/>
                <a:gd name="connsiteX6" fmla="*/ 1098550 w 3225800"/>
                <a:gd name="connsiteY6" fmla="*/ 971550 h 2647950"/>
                <a:gd name="connsiteX7" fmla="*/ 2032000 w 3225800"/>
                <a:gd name="connsiteY7" fmla="*/ 444500 h 2647950"/>
                <a:gd name="connsiteX8" fmla="*/ 3225800 w 3225800"/>
                <a:gd name="connsiteY8" fmla="*/ 0 h 2647950"/>
                <a:gd name="connsiteX0" fmla="*/ 0 w 3225800"/>
                <a:gd name="connsiteY0" fmla="*/ 2647950 h 2647950"/>
                <a:gd name="connsiteX1" fmla="*/ 177800 w 3225800"/>
                <a:gd name="connsiteY1" fmla="*/ 2508250 h 2647950"/>
                <a:gd name="connsiteX2" fmla="*/ 298450 w 3225800"/>
                <a:gd name="connsiteY2" fmla="*/ 2235200 h 2647950"/>
                <a:gd name="connsiteX3" fmla="*/ 469900 w 3225800"/>
                <a:gd name="connsiteY3" fmla="*/ 1828800 h 2647950"/>
                <a:gd name="connsiteX4" fmla="*/ 615950 w 3225800"/>
                <a:gd name="connsiteY4" fmla="*/ 1555750 h 2647950"/>
                <a:gd name="connsiteX5" fmla="*/ 863600 w 3225800"/>
                <a:gd name="connsiteY5" fmla="*/ 1187450 h 2647950"/>
                <a:gd name="connsiteX6" fmla="*/ 2032000 w 3225800"/>
                <a:gd name="connsiteY6" fmla="*/ 444500 h 2647950"/>
                <a:gd name="connsiteX7" fmla="*/ 3225800 w 3225800"/>
                <a:gd name="connsiteY7" fmla="*/ 0 h 2647950"/>
                <a:gd name="connsiteX0" fmla="*/ 0 w 2032000"/>
                <a:gd name="connsiteY0" fmla="*/ 2203450 h 2203450"/>
                <a:gd name="connsiteX1" fmla="*/ 177800 w 2032000"/>
                <a:gd name="connsiteY1" fmla="*/ 2063750 h 2203450"/>
                <a:gd name="connsiteX2" fmla="*/ 298450 w 2032000"/>
                <a:gd name="connsiteY2" fmla="*/ 1790700 h 2203450"/>
                <a:gd name="connsiteX3" fmla="*/ 469900 w 2032000"/>
                <a:gd name="connsiteY3" fmla="*/ 1384300 h 2203450"/>
                <a:gd name="connsiteX4" fmla="*/ 615950 w 2032000"/>
                <a:gd name="connsiteY4" fmla="*/ 1111250 h 2203450"/>
                <a:gd name="connsiteX5" fmla="*/ 863600 w 2032000"/>
                <a:gd name="connsiteY5" fmla="*/ 742950 h 2203450"/>
                <a:gd name="connsiteX6" fmla="*/ 2032000 w 2032000"/>
                <a:gd name="connsiteY6" fmla="*/ 0 h 2203450"/>
                <a:gd name="connsiteX0" fmla="*/ 0 w 863600"/>
                <a:gd name="connsiteY0" fmla="*/ 1460500 h 1460500"/>
                <a:gd name="connsiteX1" fmla="*/ 177800 w 863600"/>
                <a:gd name="connsiteY1" fmla="*/ 1320800 h 1460500"/>
                <a:gd name="connsiteX2" fmla="*/ 298450 w 863600"/>
                <a:gd name="connsiteY2" fmla="*/ 1047750 h 1460500"/>
                <a:gd name="connsiteX3" fmla="*/ 469900 w 863600"/>
                <a:gd name="connsiteY3" fmla="*/ 641350 h 1460500"/>
                <a:gd name="connsiteX4" fmla="*/ 615950 w 863600"/>
                <a:gd name="connsiteY4" fmla="*/ 368300 h 1460500"/>
                <a:gd name="connsiteX5" fmla="*/ 863600 w 863600"/>
                <a:gd name="connsiteY5" fmla="*/ 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600" h="1460500">
                  <a:moveTo>
                    <a:pt x="0" y="1460500"/>
                  </a:moveTo>
                  <a:lnTo>
                    <a:pt x="177800" y="1320800"/>
                  </a:lnTo>
                  <a:lnTo>
                    <a:pt x="298450" y="1047750"/>
                  </a:lnTo>
                  <a:lnTo>
                    <a:pt x="469900" y="641350"/>
                  </a:lnTo>
                  <a:lnTo>
                    <a:pt x="615950" y="368300"/>
                  </a:lnTo>
                  <a:lnTo>
                    <a:pt x="863600" y="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anose="020B0604020202020204" pitchFamily="34" charset="0"/>
                <a:cs typeface="Arial" panose="020B0604020202020204" pitchFamily="34" charset="0"/>
              </a:endParaRPr>
            </a:p>
          </p:txBody>
        </p:sp>
      </p:grpSp>
      <p:cxnSp>
        <p:nvCxnSpPr>
          <p:cNvPr id="74" name="Straight Arrow Connector 73"/>
          <p:cNvCxnSpPr/>
          <p:nvPr/>
        </p:nvCxnSpPr>
        <p:spPr bwMode="auto">
          <a:xfrm flipH="1" flipV="1">
            <a:off x="5667375" y="1720851"/>
            <a:ext cx="6350" cy="1701800"/>
          </a:xfrm>
          <a:prstGeom prst="straightConnector1">
            <a:avLst/>
          </a:prstGeom>
          <a:noFill/>
          <a:ln w="9525" cap="flat" cmpd="sng" algn="ctr">
            <a:solidFill>
              <a:srgbClr val="FF0000"/>
            </a:solidFill>
            <a:prstDash val="solid"/>
            <a:round/>
            <a:headEnd type="oval" w="med" len="med"/>
            <a:tailEnd type="triangle" w="med" len="med"/>
          </a:ln>
          <a:effectLst/>
        </p:spPr>
      </p:cxnSp>
      <p:cxnSp>
        <p:nvCxnSpPr>
          <p:cNvPr id="76" name="Straight Arrow Connector 75"/>
          <p:cNvCxnSpPr/>
          <p:nvPr/>
        </p:nvCxnSpPr>
        <p:spPr bwMode="auto">
          <a:xfrm flipV="1">
            <a:off x="6410325" y="1720850"/>
            <a:ext cx="0" cy="1720851"/>
          </a:xfrm>
          <a:prstGeom prst="straightConnector1">
            <a:avLst/>
          </a:prstGeom>
          <a:noFill/>
          <a:ln w="9525" cap="flat" cmpd="sng" algn="ctr">
            <a:solidFill>
              <a:srgbClr val="FF0000"/>
            </a:solidFill>
            <a:prstDash val="solid"/>
            <a:round/>
            <a:headEnd type="oval" w="med" len="med"/>
            <a:tailEnd type="triangle" w="med" len="med"/>
          </a:ln>
          <a:effectLst/>
        </p:spPr>
      </p:cxnSp>
      <p:cxnSp>
        <p:nvCxnSpPr>
          <p:cNvPr id="78" name="Straight Arrow Connector 77"/>
          <p:cNvCxnSpPr/>
          <p:nvPr/>
        </p:nvCxnSpPr>
        <p:spPr bwMode="auto">
          <a:xfrm flipV="1">
            <a:off x="7877175" y="1752600"/>
            <a:ext cx="12700" cy="1066800"/>
          </a:xfrm>
          <a:prstGeom prst="straightConnector1">
            <a:avLst/>
          </a:prstGeom>
          <a:noFill/>
          <a:ln w="9525" cap="flat" cmpd="sng" algn="ctr">
            <a:solidFill>
              <a:srgbClr val="FF0000"/>
            </a:solidFill>
            <a:prstDash val="solid"/>
            <a:round/>
            <a:headEnd type="oval" w="med" len="med"/>
            <a:tailEnd type="triangle" w="med" len="med"/>
          </a:ln>
          <a:effectLst/>
        </p:spPr>
      </p:cxnSp>
      <p:cxnSp>
        <p:nvCxnSpPr>
          <p:cNvPr id="80" name="Straight Arrow Connector 79"/>
          <p:cNvCxnSpPr/>
          <p:nvPr/>
        </p:nvCxnSpPr>
        <p:spPr bwMode="auto">
          <a:xfrm flipV="1">
            <a:off x="7883525" y="2825751"/>
            <a:ext cx="1022350" cy="6351"/>
          </a:xfrm>
          <a:prstGeom prst="straightConnector1">
            <a:avLst/>
          </a:prstGeom>
          <a:noFill/>
          <a:ln w="9525" cap="flat" cmpd="sng" algn="ctr">
            <a:solidFill>
              <a:srgbClr val="FF0000"/>
            </a:solidFill>
            <a:prstDash val="solid"/>
            <a:round/>
            <a:headEnd type="oval" w="med" len="med"/>
            <a:tailEnd type="triangle" w="med" len="med"/>
          </a:ln>
          <a:effectLst/>
        </p:spPr>
      </p:cxnSp>
      <p:cxnSp>
        <p:nvCxnSpPr>
          <p:cNvPr id="83" name="Straight Connector 82"/>
          <p:cNvCxnSpPr/>
          <p:nvPr/>
        </p:nvCxnSpPr>
        <p:spPr bwMode="auto">
          <a:xfrm>
            <a:off x="5229225" y="2730502"/>
            <a:ext cx="6350" cy="1200151"/>
          </a:xfrm>
          <a:prstGeom prst="line">
            <a:avLst/>
          </a:prstGeom>
          <a:noFill/>
          <a:ln w="9525" cap="flat" cmpd="sng" algn="ctr">
            <a:solidFill>
              <a:srgbClr val="FF0000"/>
            </a:solidFill>
            <a:prstDash val="solid"/>
            <a:round/>
            <a:headEnd type="none" w="med" len="med"/>
            <a:tailEnd type="none" w="med" len="med"/>
          </a:ln>
          <a:effectLst/>
        </p:spPr>
      </p:cxnSp>
      <p:sp>
        <p:nvSpPr>
          <p:cNvPr id="84" name="Diamond 83"/>
          <p:cNvSpPr/>
          <p:nvPr/>
        </p:nvSpPr>
        <p:spPr bwMode="auto">
          <a:xfrm>
            <a:off x="5178425" y="3244851"/>
            <a:ext cx="120650" cy="114300"/>
          </a:xfrm>
          <a:prstGeom prst="diamond">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anose="020B0604020202020204" pitchFamily="34" charset="0"/>
              <a:cs typeface="Arial" panose="020B0604020202020204" pitchFamily="34" charset="0"/>
            </a:endParaRPr>
          </a:p>
        </p:txBody>
      </p:sp>
      <p:sp>
        <p:nvSpPr>
          <p:cNvPr id="91" name="TextBox 90"/>
          <p:cNvSpPr txBox="1"/>
          <p:nvPr/>
        </p:nvSpPr>
        <p:spPr>
          <a:xfrm>
            <a:off x="5019678" y="5934078"/>
            <a:ext cx="3150991" cy="584775"/>
          </a:xfrm>
          <a:prstGeom prst="rect">
            <a:avLst/>
          </a:prstGeom>
          <a:noFill/>
        </p:spPr>
        <p:txBody>
          <a:bodyPr wrap="none" rtlCol="0">
            <a:spAutoFit/>
          </a:bodyPr>
          <a:lstStyle/>
          <a:p>
            <a:pPr fontAlgn="auto">
              <a:spcBef>
                <a:spcPts val="0"/>
              </a:spcBef>
              <a:spcAft>
                <a:spcPts val="0"/>
              </a:spcAft>
            </a:pPr>
            <a:r>
              <a:rPr lang="en-US" sz="3200" dirty="0">
                <a:solidFill>
                  <a:prstClr val="black"/>
                </a:solidFill>
                <a:latin typeface="Arial" panose="020B0604020202020204" pitchFamily="34" charset="0"/>
                <a:cs typeface="Arial" panose="020B0604020202020204" pitchFamily="34" charset="0"/>
              </a:rPr>
              <a:t>Time to rebound</a:t>
            </a:r>
          </a:p>
        </p:txBody>
      </p:sp>
      <p:sp>
        <p:nvSpPr>
          <p:cNvPr id="92" name="TextBox 91"/>
          <p:cNvSpPr txBox="1"/>
          <p:nvPr/>
        </p:nvSpPr>
        <p:spPr>
          <a:xfrm rot="16200000">
            <a:off x="538813" y="3042465"/>
            <a:ext cx="3212739" cy="1077218"/>
          </a:xfrm>
          <a:prstGeom prst="rect">
            <a:avLst/>
          </a:prstGeom>
          <a:noFill/>
        </p:spPr>
        <p:txBody>
          <a:bodyPr wrap="none" rtlCol="0">
            <a:spAutoFit/>
          </a:bodyPr>
          <a:lstStyle/>
          <a:p>
            <a:pPr fontAlgn="auto">
              <a:spcBef>
                <a:spcPts val="0"/>
              </a:spcBef>
              <a:spcAft>
                <a:spcPts val="0"/>
              </a:spcAft>
            </a:pPr>
            <a:r>
              <a:rPr lang="en-US" sz="3200" dirty="0">
                <a:solidFill>
                  <a:prstClr val="black"/>
                </a:solidFill>
                <a:latin typeface="Arial" panose="020B0604020202020204" pitchFamily="34" charset="0"/>
                <a:cs typeface="Arial" panose="020B0604020202020204" pitchFamily="34" charset="0"/>
              </a:rPr>
              <a:t>Fold reduction in</a:t>
            </a:r>
          </a:p>
          <a:p>
            <a:pPr algn="ctr" fontAlgn="auto">
              <a:spcBef>
                <a:spcPts val="0"/>
              </a:spcBef>
              <a:spcAft>
                <a:spcPts val="0"/>
              </a:spcAft>
            </a:pPr>
            <a:r>
              <a:rPr lang="en-US" sz="3200" dirty="0">
                <a:solidFill>
                  <a:prstClr val="black"/>
                </a:solidFill>
                <a:latin typeface="Arial" panose="020B0604020202020204" pitchFamily="34" charset="0"/>
                <a:cs typeface="Arial" panose="020B0604020202020204" pitchFamily="34" charset="0"/>
              </a:rPr>
              <a:t>latent reservoir</a:t>
            </a:r>
          </a:p>
        </p:txBody>
      </p:sp>
      <p:sp>
        <p:nvSpPr>
          <p:cNvPr id="93" name="TextBox 92"/>
          <p:cNvSpPr txBox="1"/>
          <p:nvPr/>
        </p:nvSpPr>
        <p:spPr>
          <a:xfrm>
            <a:off x="3457578" y="5581651"/>
            <a:ext cx="65915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 wk</a:t>
            </a:r>
          </a:p>
        </p:txBody>
      </p:sp>
      <p:sp>
        <p:nvSpPr>
          <p:cNvPr id="94" name="TextBox 93"/>
          <p:cNvSpPr txBox="1"/>
          <p:nvPr/>
        </p:nvSpPr>
        <p:spPr>
          <a:xfrm>
            <a:off x="4429127" y="5581651"/>
            <a:ext cx="697627"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 mo</a:t>
            </a:r>
          </a:p>
        </p:txBody>
      </p:sp>
      <p:sp>
        <p:nvSpPr>
          <p:cNvPr id="95" name="TextBox 94"/>
          <p:cNvSpPr txBox="1"/>
          <p:nvPr/>
        </p:nvSpPr>
        <p:spPr>
          <a:xfrm>
            <a:off x="8039103" y="5581651"/>
            <a:ext cx="697627"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10 yr</a:t>
            </a:r>
          </a:p>
        </p:txBody>
      </p:sp>
      <p:sp>
        <p:nvSpPr>
          <p:cNvPr id="96" name="TextBox 95"/>
          <p:cNvSpPr txBox="1"/>
          <p:nvPr/>
        </p:nvSpPr>
        <p:spPr>
          <a:xfrm>
            <a:off x="6410326" y="5581651"/>
            <a:ext cx="6096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 yr</a:t>
            </a:r>
          </a:p>
        </p:txBody>
      </p:sp>
      <p:sp>
        <p:nvSpPr>
          <p:cNvPr id="97" name="TextBox 96"/>
          <p:cNvSpPr txBox="1"/>
          <p:nvPr/>
        </p:nvSpPr>
        <p:spPr>
          <a:xfrm>
            <a:off x="5286377" y="5581651"/>
            <a:ext cx="697627"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3 mo</a:t>
            </a:r>
          </a:p>
        </p:txBody>
      </p:sp>
      <p:sp>
        <p:nvSpPr>
          <p:cNvPr id="98" name="TextBox 97"/>
          <p:cNvSpPr txBox="1"/>
          <p:nvPr/>
        </p:nvSpPr>
        <p:spPr>
          <a:xfrm>
            <a:off x="9277353" y="5581651"/>
            <a:ext cx="992579"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Lifetime</a:t>
            </a:r>
          </a:p>
        </p:txBody>
      </p:sp>
      <p:sp>
        <p:nvSpPr>
          <p:cNvPr id="99" name="TextBox 98"/>
          <p:cNvSpPr txBox="1"/>
          <p:nvPr/>
        </p:nvSpPr>
        <p:spPr>
          <a:xfrm>
            <a:off x="2324233" y="1155777"/>
            <a:ext cx="1210588"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1,000,000</a:t>
            </a:r>
          </a:p>
        </p:txBody>
      </p:sp>
      <p:sp>
        <p:nvSpPr>
          <p:cNvPr id="100" name="TextBox 99"/>
          <p:cNvSpPr txBox="1"/>
          <p:nvPr/>
        </p:nvSpPr>
        <p:spPr>
          <a:xfrm>
            <a:off x="2837195" y="3260802"/>
            <a:ext cx="697627"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1000</a:t>
            </a:r>
          </a:p>
        </p:txBody>
      </p:sp>
      <p:sp>
        <p:nvSpPr>
          <p:cNvPr id="101" name="TextBox 100"/>
          <p:cNvSpPr txBox="1"/>
          <p:nvPr/>
        </p:nvSpPr>
        <p:spPr>
          <a:xfrm>
            <a:off x="3093675" y="4651453"/>
            <a:ext cx="44114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10</a:t>
            </a:r>
          </a:p>
        </p:txBody>
      </p:sp>
      <p:sp>
        <p:nvSpPr>
          <p:cNvPr id="102" name="TextBox 101"/>
          <p:cNvSpPr txBox="1"/>
          <p:nvPr/>
        </p:nvSpPr>
        <p:spPr>
          <a:xfrm>
            <a:off x="2965435" y="3975177"/>
            <a:ext cx="569387"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100</a:t>
            </a:r>
          </a:p>
        </p:txBody>
      </p:sp>
      <p:sp>
        <p:nvSpPr>
          <p:cNvPr id="103" name="TextBox 102"/>
          <p:cNvSpPr txBox="1"/>
          <p:nvPr/>
        </p:nvSpPr>
        <p:spPr>
          <a:xfrm>
            <a:off x="2516595" y="1870153"/>
            <a:ext cx="1018227"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100,000</a:t>
            </a:r>
          </a:p>
        </p:txBody>
      </p:sp>
      <p:sp>
        <p:nvSpPr>
          <p:cNvPr id="104" name="TextBox 103"/>
          <p:cNvSpPr txBox="1"/>
          <p:nvPr/>
        </p:nvSpPr>
        <p:spPr>
          <a:xfrm>
            <a:off x="2708955" y="2575002"/>
            <a:ext cx="825867"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10000</a:t>
            </a:r>
          </a:p>
        </p:txBody>
      </p:sp>
      <p:cxnSp>
        <p:nvCxnSpPr>
          <p:cNvPr id="29" name="Straight Connector 28"/>
          <p:cNvCxnSpPr/>
          <p:nvPr/>
        </p:nvCxnSpPr>
        <p:spPr bwMode="auto">
          <a:xfrm>
            <a:off x="6710295" y="3213480"/>
            <a:ext cx="185" cy="2210743"/>
          </a:xfrm>
          <a:prstGeom prst="line">
            <a:avLst/>
          </a:prstGeom>
          <a:noFill/>
          <a:ln w="38100" cap="rnd" cmpd="sng" algn="ctr">
            <a:solidFill>
              <a:srgbClr val="FF3300"/>
            </a:solidFill>
            <a:prstDash val="solid"/>
            <a:round/>
            <a:headEnd type="none" w="med" len="med"/>
            <a:tailEnd type="none" w="med" len="med"/>
          </a:ln>
          <a:effectLst/>
        </p:spPr>
      </p:cxnSp>
      <p:cxnSp>
        <p:nvCxnSpPr>
          <p:cNvPr id="31" name="Straight Arrow Connector 30"/>
          <p:cNvCxnSpPr/>
          <p:nvPr/>
        </p:nvCxnSpPr>
        <p:spPr bwMode="auto">
          <a:xfrm flipH="1">
            <a:off x="3576570" y="3215281"/>
            <a:ext cx="3115381" cy="0"/>
          </a:xfrm>
          <a:prstGeom prst="straightConnector1">
            <a:avLst/>
          </a:prstGeom>
          <a:noFill/>
          <a:ln w="38100" cap="rnd" cmpd="sng" algn="ctr">
            <a:solidFill>
              <a:srgbClr val="FF3300"/>
            </a:solidFill>
            <a:prstDash val="solid"/>
            <a:round/>
            <a:headEnd type="none" w="med" len="med"/>
            <a:tailEnd type="triangle" w="med" len="med"/>
          </a:ln>
          <a:effectLst/>
        </p:spPr>
      </p:cxnSp>
      <p:sp>
        <p:nvSpPr>
          <p:cNvPr id="106" name="TextBox 105"/>
          <p:cNvSpPr txBox="1"/>
          <p:nvPr/>
        </p:nvSpPr>
        <p:spPr>
          <a:xfrm>
            <a:off x="7934325" y="1905000"/>
            <a:ext cx="1095172"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Berlin pt.</a:t>
            </a:r>
          </a:p>
        </p:txBody>
      </p:sp>
      <p:sp>
        <p:nvSpPr>
          <p:cNvPr id="107" name="TextBox 106"/>
          <p:cNvSpPr txBox="1"/>
          <p:nvPr/>
        </p:nvSpPr>
        <p:spPr>
          <a:xfrm>
            <a:off x="5929171" y="1142195"/>
            <a:ext cx="902811" cy="646331"/>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Boston</a:t>
            </a:r>
          </a:p>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pt. B</a:t>
            </a:r>
          </a:p>
        </p:txBody>
      </p:sp>
      <p:sp>
        <p:nvSpPr>
          <p:cNvPr id="108" name="TextBox 107"/>
          <p:cNvSpPr txBox="1"/>
          <p:nvPr/>
        </p:nvSpPr>
        <p:spPr>
          <a:xfrm>
            <a:off x="5124176" y="1094672"/>
            <a:ext cx="902811" cy="646331"/>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Boston</a:t>
            </a:r>
          </a:p>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pt. A</a:t>
            </a:r>
          </a:p>
        </p:txBody>
      </p:sp>
      <p:sp>
        <p:nvSpPr>
          <p:cNvPr id="109" name="TextBox 108"/>
          <p:cNvSpPr txBox="1"/>
          <p:nvPr/>
        </p:nvSpPr>
        <p:spPr>
          <a:xfrm>
            <a:off x="3857625" y="2667000"/>
            <a:ext cx="130035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Chun et al.</a:t>
            </a:r>
          </a:p>
        </p:txBody>
      </p:sp>
      <p:sp>
        <p:nvSpPr>
          <p:cNvPr id="50" name="Oval 49"/>
          <p:cNvSpPr/>
          <p:nvPr/>
        </p:nvSpPr>
        <p:spPr bwMode="auto">
          <a:xfrm>
            <a:off x="4267205" y="5459105"/>
            <a:ext cx="232011" cy="20471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black"/>
              </a:solidFill>
              <a:latin typeface="Arial" panose="020B0604020202020204" pitchFamily="34" charset="0"/>
              <a:cs typeface="Arial" panose="020B0604020202020204" pitchFamily="34" charset="0"/>
            </a:endParaRPr>
          </a:p>
        </p:txBody>
      </p:sp>
      <p:cxnSp>
        <p:nvCxnSpPr>
          <p:cNvPr id="52" name="Straight Arrow Connector 51"/>
          <p:cNvCxnSpPr/>
          <p:nvPr/>
        </p:nvCxnSpPr>
        <p:spPr bwMode="auto">
          <a:xfrm flipV="1">
            <a:off x="7085239" y="1469489"/>
            <a:ext cx="0" cy="1720851"/>
          </a:xfrm>
          <a:prstGeom prst="straightConnector1">
            <a:avLst/>
          </a:prstGeom>
          <a:noFill/>
          <a:ln w="9525" cap="flat" cmpd="sng" algn="ctr">
            <a:solidFill>
              <a:srgbClr val="FF0000"/>
            </a:solidFill>
            <a:prstDash val="solid"/>
            <a:round/>
            <a:headEnd type="oval" w="med" len="med"/>
            <a:tailEnd type="triangle" w="med" len="med"/>
          </a:ln>
          <a:effectLst/>
        </p:spPr>
      </p:cxnSp>
      <p:sp>
        <p:nvSpPr>
          <p:cNvPr id="53" name="TextBox 52"/>
          <p:cNvSpPr txBox="1"/>
          <p:nvPr/>
        </p:nvSpPr>
        <p:spPr>
          <a:xfrm>
            <a:off x="6798592" y="884838"/>
            <a:ext cx="723275" cy="646331"/>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Miss.</a:t>
            </a:r>
          </a:p>
          <a:p>
            <a:pP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baby</a:t>
            </a:r>
          </a:p>
        </p:txBody>
      </p:sp>
    </p:spTree>
    <p:extLst>
      <p:ext uri="{BB962C8B-B14F-4D97-AF65-F5344CB8AC3E}">
        <p14:creationId xmlns:p14="http://schemas.microsoft.com/office/powerpoint/2010/main" val="189241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wipe(left)">
                                      <p:cBhvr>
                                        <p:cTn id="25" dur="500"/>
                                        <p:tgtEl>
                                          <p:spTgt spid="8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ipe(left)">
                                      <p:cBhvr>
                                        <p:cTn id="29" dur="5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right)">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7" grpId="0" animBg="1"/>
      <p:bldP spid="84" grpId="0" animBg="1"/>
      <p:bldP spid="106" grpId="0"/>
      <p:bldP spid="107" grpId="0"/>
      <p:bldP spid="108" grpId="0"/>
      <p:bldP spid="109" grpId="0"/>
      <p:bldP spid="50" grpId="0" animBg="1"/>
      <p:bldP spid="5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7528" y="781397"/>
            <a:ext cx="2978701" cy="707886"/>
          </a:xfrm>
          <a:prstGeom prst="rect">
            <a:avLst/>
          </a:prstGeom>
          <a:noFill/>
        </p:spPr>
        <p:txBody>
          <a:bodyPr wrap="none" rtlCol="0">
            <a:spAutoFit/>
          </a:bodyPr>
          <a:lstStyle/>
          <a:p>
            <a:pPr fontAlgn="auto">
              <a:spcBef>
                <a:spcPts val="0"/>
              </a:spcBef>
              <a:spcAft>
                <a:spcPts val="0"/>
              </a:spcAft>
            </a:pPr>
            <a:r>
              <a:rPr lang="en-US" sz="4000" dirty="0">
                <a:solidFill>
                  <a:prstClr val="black"/>
                </a:solidFill>
                <a:latin typeface="Arial" panose="020B0604020202020204" pitchFamily="34" charset="0"/>
                <a:cs typeface="Arial" panose="020B0604020202020204" pitchFamily="34" charset="0"/>
              </a:rPr>
              <a:t>Conclusions</a:t>
            </a:r>
          </a:p>
        </p:txBody>
      </p:sp>
      <p:sp>
        <p:nvSpPr>
          <p:cNvPr id="5" name="TextBox 4"/>
          <p:cNvSpPr txBox="1"/>
          <p:nvPr/>
        </p:nvSpPr>
        <p:spPr>
          <a:xfrm>
            <a:off x="721360" y="1715194"/>
            <a:ext cx="10576559" cy="4170372"/>
          </a:xfrm>
          <a:prstGeom prst="rect">
            <a:avLst/>
          </a:prstGeom>
          <a:noFill/>
        </p:spPr>
        <p:txBody>
          <a:bodyPr wrap="square" rtlCol="0">
            <a:spAutoFit/>
          </a:bodyPr>
          <a:lstStyle/>
          <a:p>
            <a:pPr marL="571500" indent="-571500" fontAlgn="auto">
              <a:spcBef>
                <a:spcPts val="0"/>
              </a:spcBef>
              <a:spcAft>
                <a:spcPts val="600"/>
              </a:spcAft>
              <a:buClr>
                <a:srgbClr val="FF0000"/>
              </a:buCl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ART stops viral replication but does not eliminate latent HIV</a:t>
            </a:r>
          </a:p>
          <a:p>
            <a:pPr marL="571500" indent="-571500" fontAlgn="auto">
              <a:spcBef>
                <a:spcPts val="0"/>
              </a:spcBef>
              <a:spcAft>
                <a:spcPts val="600"/>
              </a:spcAft>
              <a:buClr>
                <a:srgbClr val="FF0000"/>
              </a:buCl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Reactivation of latently infected cells leads to viral rebound after ART interruption</a:t>
            </a:r>
          </a:p>
          <a:p>
            <a:pPr marL="571500" indent="-571500" fontAlgn="auto">
              <a:spcBef>
                <a:spcPts val="0"/>
              </a:spcBef>
              <a:spcAft>
                <a:spcPts val="600"/>
              </a:spcAft>
              <a:buClr>
                <a:srgbClr val="FF0000"/>
              </a:buCl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Current cure efforts are focused on eliminating the latent reservoir</a:t>
            </a:r>
          </a:p>
          <a:p>
            <a:pPr marL="571500" indent="-571500" fontAlgn="auto">
              <a:spcBef>
                <a:spcPts val="0"/>
              </a:spcBef>
              <a:spcAft>
                <a:spcPts val="600"/>
              </a:spcAft>
              <a:buClr>
                <a:srgbClr val="FF0000"/>
              </a:buCl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Broadly neutralizing antibodies have been isolated and developed as agents to block viral entry and target productively infected cells</a:t>
            </a:r>
          </a:p>
          <a:p>
            <a:pPr marL="571500" indent="-571500" fontAlgn="auto">
              <a:spcBef>
                <a:spcPts val="0"/>
              </a:spcBef>
              <a:spcAft>
                <a:spcPts val="600"/>
              </a:spcAft>
              <a:buClr>
                <a:srgbClr val="FF0000"/>
              </a:buCl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Reservoir reduction will likely the identification of effective latency reversing agents and effective kill strategies</a:t>
            </a:r>
          </a:p>
          <a:p>
            <a:pPr marL="571500" indent="-571500" fontAlgn="auto">
              <a:spcBef>
                <a:spcPts val="0"/>
              </a:spcBef>
              <a:spcAft>
                <a:spcPts val="600"/>
              </a:spcAft>
              <a:buClr>
                <a:srgbClr val="FF0000"/>
              </a:buCl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Long delays in viral rebound will require a 1000 fold reduction in the reservoir</a:t>
            </a:r>
          </a:p>
        </p:txBody>
      </p:sp>
    </p:spTree>
    <p:extLst>
      <p:ext uri="{BB962C8B-B14F-4D97-AF65-F5344CB8AC3E}">
        <p14:creationId xmlns:p14="http://schemas.microsoft.com/office/powerpoint/2010/main" val="27759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2057400"/>
            <a:ext cx="11622373" cy="1143000"/>
          </a:xfrm>
        </p:spPr>
        <p:txBody>
          <a:bodyPr>
            <a:normAutofit/>
          </a:bodyPr>
          <a:lstStyle/>
          <a:p>
            <a:r>
              <a:rPr lang="en-US" sz="5400" dirty="0">
                <a:solidFill>
                  <a:schemeClr val="bg1">
                    <a:lumMod val="95000"/>
                  </a:schemeClr>
                </a:solidFill>
                <a:latin typeface="Arial" panose="020B0604020202020204" pitchFamily="34" charset="0"/>
              </a:rPr>
              <a:t>Question-and-Answer</a:t>
            </a:r>
          </a:p>
        </p:txBody>
      </p:sp>
      <p:sp>
        <p:nvSpPr>
          <p:cNvPr id="3" name="TextBox 2"/>
          <p:cNvSpPr txBox="1"/>
          <p:nvPr/>
        </p:nvSpPr>
        <p:spPr>
          <a:xfrm>
            <a:off x="0" y="6519446"/>
            <a:ext cx="1600800" cy="338554"/>
          </a:xfrm>
          <a:prstGeom prst="rect">
            <a:avLst/>
          </a:prstGeom>
          <a:noFill/>
        </p:spPr>
        <p:txBody>
          <a:bodyPr wrap="square" rtlCol="0">
            <a:spAutoFit/>
          </a:bodyPr>
          <a:lstStyle/>
          <a:p>
            <a:pPr defTabSz="1219175" fontAlgn="auto">
              <a:spcBef>
                <a:spcPts val="0"/>
              </a:spcBef>
              <a:spcAft>
                <a:spcPts val="0"/>
              </a:spcAft>
            </a:pPr>
            <a:r>
              <a:rPr lang="en-US" sz="1600" dirty="0">
                <a:solidFill>
                  <a:prstClr val="white"/>
                </a:solidFill>
                <a:latin typeface="Arial" pitchFamily="34" charset="0"/>
                <a:ea typeface="ＭＳ Ｐゴシック" charset="0"/>
                <a:cs typeface="Arial" pitchFamily="34" charset="0"/>
                <a:sym typeface="Helvetica" charset="0"/>
              </a:rPr>
              <a:t>Slide </a:t>
            </a:r>
            <a:r>
              <a:rPr lang="en-US" sz="1600" dirty="0" smtClean="0">
                <a:solidFill>
                  <a:prstClr val="white"/>
                </a:solidFill>
                <a:latin typeface="Arial" pitchFamily="34" charset="0"/>
                <a:ea typeface="ＭＳ Ｐゴシック" charset="0"/>
                <a:cs typeface="Arial" pitchFamily="34" charset="0"/>
                <a:sym typeface="Helvetica" charset="0"/>
              </a:rPr>
              <a:t>44 of 44</a:t>
            </a:r>
            <a:endParaRPr lang="en-US" sz="1600" dirty="0">
              <a:solidFill>
                <a:prstClr val="white"/>
              </a:solidFill>
              <a:latin typeface="Arial" pitchFamily="34" charset="0"/>
              <a:ea typeface="ＭＳ Ｐゴシック" charset="0"/>
              <a:cs typeface="Arial" pitchFamily="34" charset="0"/>
              <a:sym typeface="Helvetica" charset="0"/>
            </a:endParaRPr>
          </a:p>
        </p:txBody>
      </p:sp>
    </p:spTree>
    <p:extLst>
      <p:ext uri="{BB962C8B-B14F-4D97-AF65-F5344CB8AC3E}">
        <p14:creationId xmlns:p14="http://schemas.microsoft.com/office/powerpoint/2010/main" val="58760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3"/>
          <p:cNvSpPr>
            <a:spLocks noChangeShapeType="1"/>
          </p:cNvSpPr>
          <p:nvPr/>
        </p:nvSpPr>
        <p:spPr bwMode="auto">
          <a:xfrm>
            <a:off x="2854325" y="13160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 name="Line 54"/>
          <p:cNvSpPr>
            <a:spLocks noChangeShapeType="1"/>
          </p:cNvSpPr>
          <p:nvPr/>
        </p:nvSpPr>
        <p:spPr bwMode="auto">
          <a:xfrm>
            <a:off x="2854325" y="4789488"/>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 name="Line 55"/>
          <p:cNvSpPr>
            <a:spLocks noChangeShapeType="1"/>
          </p:cNvSpPr>
          <p:nvPr/>
        </p:nvSpPr>
        <p:spPr bwMode="auto">
          <a:xfrm>
            <a:off x="2854325" y="4211639"/>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56"/>
          <p:cNvSpPr>
            <a:spLocks noChangeShapeType="1"/>
          </p:cNvSpPr>
          <p:nvPr/>
        </p:nvSpPr>
        <p:spPr bwMode="auto">
          <a:xfrm>
            <a:off x="2854325" y="3632200"/>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Line 57"/>
          <p:cNvSpPr>
            <a:spLocks noChangeShapeType="1"/>
          </p:cNvSpPr>
          <p:nvPr/>
        </p:nvSpPr>
        <p:spPr bwMode="auto">
          <a:xfrm>
            <a:off x="2854325" y="3052763"/>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58"/>
          <p:cNvSpPr>
            <a:spLocks noChangeShapeType="1"/>
          </p:cNvSpPr>
          <p:nvPr/>
        </p:nvSpPr>
        <p:spPr bwMode="auto">
          <a:xfrm>
            <a:off x="2854325" y="24733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Line 59"/>
          <p:cNvSpPr>
            <a:spLocks noChangeShapeType="1"/>
          </p:cNvSpPr>
          <p:nvPr/>
        </p:nvSpPr>
        <p:spPr bwMode="auto">
          <a:xfrm>
            <a:off x="2854325" y="189547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60"/>
          <p:cNvSpPr>
            <a:spLocks noChangeShapeType="1"/>
          </p:cNvSpPr>
          <p:nvPr/>
        </p:nvSpPr>
        <p:spPr bwMode="auto">
          <a:xfrm>
            <a:off x="2854325" y="5368925"/>
            <a:ext cx="82550" cy="0"/>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1"/>
          <p:cNvSpPr>
            <a:spLocks noChangeArrowheads="1"/>
          </p:cNvSpPr>
          <p:nvPr/>
        </p:nvSpPr>
        <p:spPr bwMode="auto">
          <a:xfrm>
            <a:off x="2717800" y="52705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a:t>
            </a:r>
            <a:endParaRPr lang="en-US" altLang="en-US">
              <a:solidFill>
                <a:prstClr val="black"/>
              </a:solidFill>
              <a:cs typeface="+mn-cs"/>
            </a:endParaRPr>
          </a:p>
        </p:txBody>
      </p:sp>
      <p:sp>
        <p:nvSpPr>
          <p:cNvPr id="23" name="Rectangle 62"/>
          <p:cNvSpPr>
            <a:spLocks noChangeArrowheads="1"/>
          </p:cNvSpPr>
          <p:nvPr/>
        </p:nvSpPr>
        <p:spPr bwMode="auto">
          <a:xfrm>
            <a:off x="2617788" y="46910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a:t>
            </a:r>
            <a:endParaRPr lang="en-US" altLang="en-US">
              <a:solidFill>
                <a:prstClr val="black"/>
              </a:solidFill>
              <a:cs typeface="+mn-cs"/>
            </a:endParaRPr>
          </a:p>
        </p:txBody>
      </p:sp>
      <p:sp>
        <p:nvSpPr>
          <p:cNvPr id="24" name="Rectangle 63"/>
          <p:cNvSpPr>
            <a:spLocks noChangeArrowheads="1"/>
          </p:cNvSpPr>
          <p:nvPr/>
        </p:nvSpPr>
        <p:spPr bwMode="auto">
          <a:xfrm>
            <a:off x="2519366" y="4113213"/>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a:t>
            </a:r>
            <a:endParaRPr lang="en-US" altLang="en-US">
              <a:solidFill>
                <a:prstClr val="black"/>
              </a:solidFill>
              <a:cs typeface="+mn-cs"/>
            </a:endParaRPr>
          </a:p>
        </p:txBody>
      </p:sp>
      <p:sp>
        <p:nvSpPr>
          <p:cNvPr id="25" name="Rectangle 64"/>
          <p:cNvSpPr>
            <a:spLocks noChangeArrowheads="1"/>
          </p:cNvSpPr>
          <p:nvPr/>
        </p:nvSpPr>
        <p:spPr bwMode="auto">
          <a:xfrm>
            <a:off x="2417766" y="3533775"/>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a:t>
            </a:r>
            <a:endParaRPr lang="en-US" altLang="en-US">
              <a:solidFill>
                <a:prstClr val="black"/>
              </a:solidFill>
              <a:cs typeface="+mn-cs"/>
            </a:endParaRPr>
          </a:p>
        </p:txBody>
      </p:sp>
      <p:sp>
        <p:nvSpPr>
          <p:cNvPr id="26" name="Rectangle 65"/>
          <p:cNvSpPr>
            <a:spLocks noChangeArrowheads="1"/>
          </p:cNvSpPr>
          <p:nvPr/>
        </p:nvSpPr>
        <p:spPr bwMode="auto">
          <a:xfrm>
            <a:off x="2268541" y="2959100"/>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a:t>
            </a:r>
            <a:endParaRPr lang="en-US" altLang="en-US">
              <a:solidFill>
                <a:prstClr val="black"/>
              </a:solidFill>
              <a:cs typeface="+mn-cs"/>
            </a:endParaRPr>
          </a:p>
        </p:txBody>
      </p:sp>
      <p:sp>
        <p:nvSpPr>
          <p:cNvPr id="27" name="Rectangle 66"/>
          <p:cNvSpPr>
            <a:spLocks noChangeArrowheads="1"/>
          </p:cNvSpPr>
          <p:nvPr/>
        </p:nvSpPr>
        <p:spPr bwMode="auto">
          <a:xfrm>
            <a:off x="2166940" y="23796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a:t>
            </a:r>
            <a:endParaRPr lang="en-US" altLang="en-US">
              <a:solidFill>
                <a:prstClr val="black"/>
              </a:solidFill>
              <a:cs typeface="+mn-cs"/>
            </a:endParaRPr>
          </a:p>
        </p:txBody>
      </p:sp>
      <p:sp>
        <p:nvSpPr>
          <p:cNvPr id="28" name="Rectangle 67"/>
          <p:cNvSpPr>
            <a:spLocks noChangeArrowheads="1"/>
          </p:cNvSpPr>
          <p:nvPr/>
        </p:nvSpPr>
        <p:spPr bwMode="auto">
          <a:xfrm>
            <a:off x="2016128" y="1800225"/>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a:t>
            </a:r>
            <a:endParaRPr lang="en-US" altLang="en-US">
              <a:solidFill>
                <a:prstClr val="black"/>
              </a:solidFill>
              <a:cs typeface="+mn-cs"/>
            </a:endParaRPr>
          </a:p>
        </p:txBody>
      </p:sp>
      <p:sp>
        <p:nvSpPr>
          <p:cNvPr id="29" name="Rectangle 68"/>
          <p:cNvSpPr>
            <a:spLocks noChangeArrowheads="1"/>
          </p:cNvSpPr>
          <p:nvPr/>
        </p:nvSpPr>
        <p:spPr bwMode="auto">
          <a:xfrm>
            <a:off x="1919288" y="1225551"/>
            <a:ext cx="894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10,000,000</a:t>
            </a:r>
            <a:endParaRPr lang="en-US" altLang="en-US">
              <a:solidFill>
                <a:prstClr val="black"/>
              </a:solidFill>
              <a:cs typeface="+mn-cs"/>
            </a:endParaRPr>
          </a:p>
        </p:txBody>
      </p:sp>
      <p:sp>
        <p:nvSpPr>
          <p:cNvPr id="38" name="Rectangle 77"/>
          <p:cNvSpPr>
            <a:spLocks noChangeArrowheads="1"/>
          </p:cNvSpPr>
          <p:nvPr/>
        </p:nvSpPr>
        <p:spPr bwMode="auto">
          <a:xfrm>
            <a:off x="5800764" y="5664708"/>
            <a:ext cx="17244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Time (months)</a:t>
            </a:r>
            <a:endParaRPr lang="en-US" altLang="en-US" dirty="0">
              <a:solidFill>
                <a:prstClr val="black"/>
              </a:solidFill>
              <a:cs typeface="+mn-cs"/>
            </a:endParaRPr>
          </a:p>
        </p:txBody>
      </p:sp>
      <p:sp>
        <p:nvSpPr>
          <p:cNvPr id="39" name="Rectangle 78"/>
          <p:cNvSpPr>
            <a:spLocks noChangeArrowheads="1"/>
          </p:cNvSpPr>
          <p:nvPr/>
        </p:nvSpPr>
        <p:spPr bwMode="auto">
          <a:xfrm rot="16200000">
            <a:off x="1234631" y="4313581"/>
            <a:ext cx="12407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Plasma HI</a:t>
            </a:r>
            <a:endParaRPr lang="en-US" altLang="en-US">
              <a:solidFill>
                <a:prstClr val="black"/>
              </a:solidFill>
              <a:cs typeface="+mn-cs"/>
            </a:endParaRPr>
          </a:p>
        </p:txBody>
      </p:sp>
      <p:sp>
        <p:nvSpPr>
          <p:cNvPr id="40" name="Rectangle 79"/>
          <p:cNvSpPr>
            <a:spLocks noChangeArrowheads="1"/>
          </p:cNvSpPr>
          <p:nvPr/>
        </p:nvSpPr>
        <p:spPr bwMode="auto">
          <a:xfrm rot="16200000">
            <a:off x="1766020" y="3616669"/>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V</a:t>
            </a:r>
            <a:endParaRPr lang="en-US" altLang="en-US">
              <a:solidFill>
                <a:prstClr val="black"/>
              </a:solidFill>
              <a:cs typeface="+mn-cs"/>
            </a:endParaRPr>
          </a:p>
        </p:txBody>
      </p:sp>
      <p:sp>
        <p:nvSpPr>
          <p:cNvPr id="41" name="Rectangle 80"/>
          <p:cNvSpPr>
            <a:spLocks noChangeArrowheads="1"/>
          </p:cNvSpPr>
          <p:nvPr/>
        </p:nvSpPr>
        <p:spPr bwMode="auto">
          <a:xfrm rot="16200000">
            <a:off x="1504732" y="3181693"/>
            <a:ext cx="702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00"/>
                </a:solidFill>
                <a:cs typeface="+mn-cs"/>
              </a:rPr>
              <a:t>-1 RN</a:t>
            </a:r>
            <a:endParaRPr lang="en-US" altLang="en-US" dirty="0">
              <a:solidFill>
                <a:prstClr val="black"/>
              </a:solidFill>
              <a:cs typeface="+mn-cs"/>
            </a:endParaRPr>
          </a:p>
        </p:txBody>
      </p:sp>
      <p:sp>
        <p:nvSpPr>
          <p:cNvPr id="42" name="Rectangle 81"/>
          <p:cNvSpPr>
            <a:spLocks noChangeArrowheads="1"/>
          </p:cNvSpPr>
          <p:nvPr/>
        </p:nvSpPr>
        <p:spPr bwMode="auto">
          <a:xfrm rot="16200000">
            <a:off x="1766020" y="2745132"/>
            <a:ext cx="1795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A</a:t>
            </a:r>
            <a:endParaRPr lang="en-US" altLang="en-US">
              <a:solidFill>
                <a:prstClr val="black"/>
              </a:solidFill>
              <a:cs typeface="+mn-cs"/>
            </a:endParaRPr>
          </a:p>
        </p:txBody>
      </p:sp>
      <p:sp>
        <p:nvSpPr>
          <p:cNvPr id="43" name="Rectangle 82"/>
          <p:cNvSpPr>
            <a:spLocks noChangeArrowheads="1"/>
          </p:cNvSpPr>
          <p:nvPr/>
        </p:nvSpPr>
        <p:spPr bwMode="auto">
          <a:xfrm rot="16200000">
            <a:off x="1188953" y="1984719"/>
            <a:ext cx="1330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cs typeface="+mn-cs"/>
              </a:rPr>
              <a:t> (copes/ml)</a:t>
            </a:r>
            <a:endParaRPr lang="en-US" altLang="en-US">
              <a:solidFill>
                <a:prstClr val="black"/>
              </a:solidFill>
              <a:cs typeface="+mn-cs"/>
            </a:endParaRPr>
          </a:p>
        </p:txBody>
      </p:sp>
      <p:sp>
        <p:nvSpPr>
          <p:cNvPr id="44" name="Rectangle 83"/>
          <p:cNvSpPr>
            <a:spLocks noChangeArrowheads="1"/>
          </p:cNvSpPr>
          <p:nvPr/>
        </p:nvSpPr>
        <p:spPr bwMode="auto">
          <a:xfrm>
            <a:off x="2947991" y="939802"/>
            <a:ext cx="7546975" cy="4492625"/>
          </a:xfrm>
          <a:prstGeom prst="rect">
            <a:avLst/>
          </a:pr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7" name="Freeform 46"/>
          <p:cNvSpPr/>
          <p:nvPr/>
        </p:nvSpPr>
        <p:spPr>
          <a:xfrm>
            <a:off x="6181725" y="4419602"/>
            <a:ext cx="3276600" cy="676275"/>
          </a:xfrm>
          <a:custGeom>
            <a:avLst/>
            <a:gdLst>
              <a:gd name="connsiteX0" fmla="*/ 0 w 3486150"/>
              <a:gd name="connsiteY0" fmla="*/ 66675 h 733425"/>
              <a:gd name="connsiteX1" fmla="*/ 542925 w 3486150"/>
              <a:gd name="connsiteY1" fmla="*/ 685800 h 733425"/>
              <a:gd name="connsiteX2" fmla="*/ 600075 w 3486150"/>
              <a:gd name="connsiteY2" fmla="*/ 733425 h 733425"/>
              <a:gd name="connsiteX3" fmla="*/ 723900 w 3486150"/>
              <a:gd name="connsiteY3" fmla="*/ 733425 h 733425"/>
              <a:gd name="connsiteX4" fmla="*/ 3248025 w 3486150"/>
              <a:gd name="connsiteY4" fmla="*/ 733425 h 733425"/>
              <a:gd name="connsiteX5" fmla="*/ 3314700 w 3486150"/>
              <a:gd name="connsiteY5" fmla="*/ 704850 h 733425"/>
              <a:gd name="connsiteX6" fmla="*/ 3343275 w 3486150"/>
              <a:gd name="connsiteY6" fmla="*/ 685800 h 733425"/>
              <a:gd name="connsiteX7" fmla="*/ 3486150 w 3486150"/>
              <a:gd name="connsiteY7" fmla="*/ 0 h 733425"/>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343275 w 3486150"/>
              <a:gd name="connsiteY6" fmla="*/ 685800 h 742950"/>
              <a:gd name="connsiteX7" fmla="*/ 3486150 w 3486150"/>
              <a:gd name="connsiteY7"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314700 w 3486150"/>
              <a:gd name="connsiteY5" fmla="*/ 704850 h 742950"/>
              <a:gd name="connsiteX6" fmla="*/ 3486150 w 3486150"/>
              <a:gd name="connsiteY6" fmla="*/ 0 h 742950"/>
              <a:gd name="connsiteX0" fmla="*/ 0 w 3486150"/>
              <a:gd name="connsiteY0" fmla="*/ 66675 h 742950"/>
              <a:gd name="connsiteX1" fmla="*/ 542925 w 3486150"/>
              <a:gd name="connsiteY1" fmla="*/ 685800 h 742950"/>
              <a:gd name="connsiteX2" fmla="*/ 600075 w 3486150"/>
              <a:gd name="connsiteY2" fmla="*/ 733425 h 742950"/>
              <a:gd name="connsiteX3" fmla="*/ 723900 w 3486150"/>
              <a:gd name="connsiteY3" fmla="*/ 733425 h 742950"/>
              <a:gd name="connsiteX4" fmla="*/ 3200400 w 3486150"/>
              <a:gd name="connsiteY4" fmla="*/ 742950 h 742950"/>
              <a:gd name="connsiteX5" fmla="*/ 3276600 w 3486150"/>
              <a:gd name="connsiteY5" fmla="*/ 733425 h 742950"/>
              <a:gd name="connsiteX6" fmla="*/ 3486150 w 3486150"/>
              <a:gd name="connsiteY6" fmla="*/ 0 h 742950"/>
              <a:gd name="connsiteX0" fmla="*/ 0 w 3276600"/>
              <a:gd name="connsiteY0" fmla="*/ 0 h 676275"/>
              <a:gd name="connsiteX1" fmla="*/ 542925 w 3276600"/>
              <a:gd name="connsiteY1" fmla="*/ 619125 h 676275"/>
              <a:gd name="connsiteX2" fmla="*/ 600075 w 3276600"/>
              <a:gd name="connsiteY2" fmla="*/ 666750 h 676275"/>
              <a:gd name="connsiteX3" fmla="*/ 723900 w 3276600"/>
              <a:gd name="connsiteY3" fmla="*/ 666750 h 676275"/>
              <a:gd name="connsiteX4" fmla="*/ 3200400 w 3276600"/>
              <a:gd name="connsiteY4" fmla="*/ 676275 h 676275"/>
              <a:gd name="connsiteX5" fmla="*/ 3276600 w 3276600"/>
              <a:gd name="connsiteY5" fmla="*/ 66675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6600" h="676275">
                <a:moveTo>
                  <a:pt x="0" y="0"/>
                </a:moveTo>
                <a:lnTo>
                  <a:pt x="542925" y="619125"/>
                </a:lnTo>
                <a:lnTo>
                  <a:pt x="600075" y="666750"/>
                </a:lnTo>
                <a:lnTo>
                  <a:pt x="723900" y="666750"/>
                </a:lnTo>
                <a:lnTo>
                  <a:pt x="3200400" y="676275"/>
                </a:lnTo>
                <a:lnTo>
                  <a:pt x="3276600" y="66675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05" name="Group 104"/>
          <p:cNvGrpSpPr/>
          <p:nvPr/>
        </p:nvGrpSpPr>
        <p:grpSpPr>
          <a:xfrm>
            <a:off x="5357816" y="2603501"/>
            <a:ext cx="4010025" cy="166688"/>
            <a:chOff x="3833813" y="2603501"/>
            <a:chExt cx="4010025" cy="166688"/>
          </a:xfrm>
        </p:grpSpPr>
        <p:sp>
          <p:nvSpPr>
            <p:cNvPr id="63" name="Rectangle 106"/>
            <p:cNvSpPr>
              <a:spLocks noChangeArrowheads="1"/>
            </p:cNvSpPr>
            <p:nvPr/>
          </p:nvSpPr>
          <p:spPr bwMode="auto">
            <a:xfrm>
              <a:off x="3833813" y="2638425"/>
              <a:ext cx="4010025" cy="77789"/>
            </a:xfrm>
            <a:prstGeom prst="rect">
              <a:avLst/>
            </a:prstGeom>
            <a:solidFill>
              <a:srgbClr val="F15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Rectangle 104"/>
            <p:cNvSpPr>
              <a:spLocks noChangeArrowheads="1"/>
            </p:cNvSpPr>
            <p:nvPr/>
          </p:nvSpPr>
          <p:spPr bwMode="auto">
            <a:xfrm>
              <a:off x="3833813" y="2603501"/>
              <a:ext cx="4010025" cy="55563"/>
            </a:xfrm>
            <a:prstGeom prst="rect">
              <a:avLst/>
            </a:prstGeom>
            <a:solidFill>
              <a:srgbClr val="9D1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105"/>
            <p:cNvSpPr>
              <a:spLocks noChangeArrowheads="1"/>
            </p:cNvSpPr>
            <p:nvPr/>
          </p:nvSpPr>
          <p:spPr bwMode="auto">
            <a:xfrm>
              <a:off x="3833813" y="2714626"/>
              <a:ext cx="4010025" cy="55563"/>
            </a:xfrm>
            <a:prstGeom prst="rect">
              <a:avLst/>
            </a:prstGeom>
            <a:solidFill>
              <a:srgbClr val="009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grpSp>
      <p:sp>
        <p:nvSpPr>
          <p:cNvPr id="64" name="Text Box 2"/>
          <p:cNvSpPr txBox="1">
            <a:spLocks noChangeArrowheads="1"/>
          </p:cNvSpPr>
          <p:nvPr/>
        </p:nvSpPr>
        <p:spPr bwMode="auto">
          <a:xfrm>
            <a:off x="2689225" y="26988"/>
            <a:ext cx="6813550" cy="707886"/>
          </a:xfrm>
          <a:prstGeom prst="rect">
            <a:avLst/>
          </a:prstGeom>
          <a:noFill/>
          <a:ln w="9525">
            <a:noFill/>
            <a:miter lim="800000"/>
            <a:headEnd/>
            <a:tailEnd/>
          </a:ln>
        </p:spPr>
        <p:txBody>
          <a:bodyPr>
            <a:spAutoFit/>
          </a:bodyPr>
          <a:lstStyle/>
          <a:p>
            <a:pPr marL="342900" indent="-342900" algn="ctr" fontAlgn="auto">
              <a:spcBef>
                <a:spcPts val="0"/>
              </a:spcBef>
              <a:spcAft>
                <a:spcPts val="0"/>
              </a:spcAft>
            </a:pPr>
            <a:r>
              <a:rPr lang="en-US" sz="4000" b="1" dirty="0">
                <a:solidFill>
                  <a:prstClr val="black"/>
                </a:solidFill>
                <a:latin typeface="Arial" panose="020B0604020202020204" pitchFamily="34" charset="0"/>
                <a:cs typeface="Arial" panose="020B0604020202020204" pitchFamily="34" charset="0"/>
              </a:rPr>
              <a:t>HIV replication dynamics</a:t>
            </a:r>
          </a:p>
        </p:txBody>
      </p:sp>
      <p:sp>
        <p:nvSpPr>
          <p:cNvPr id="65" name="Freeform 64"/>
          <p:cNvSpPr/>
          <p:nvPr/>
        </p:nvSpPr>
        <p:spPr>
          <a:xfrm>
            <a:off x="5314950" y="2818356"/>
            <a:ext cx="857250" cy="1572670"/>
          </a:xfrm>
          <a:custGeom>
            <a:avLst/>
            <a:gdLst>
              <a:gd name="connsiteX0" fmla="*/ 0 w 857250"/>
              <a:gd name="connsiteY0" fmla="*/ 0 h 1562100"/>
              <a:gd name="connsiteX1" fmla="*/ 66675 w 857250"/>
              <a:gd name="connsiteY1" fmla="*/ 19050 h 1562100"/>
              <a:gd name="connsiteX2" fmla="*/ 95250 w 857250"/>
              <a:gd name="connsiteY2" fmla="*/ 142875 h 1562100"/>
              <a:gd name="connsiteX3" fmla="*/ 200025 w 857250"/>
              <a:gd name="connsiteY3" fmla="*/ 809625 h 1562100"/>
              <a:gd name="connsiteX4" fmla="*/ 209550 w 857250"/>
              <a:gd name="connsiteY4" fmla="*/ 828675 h 1562100"/>
              <a:gd name="connsiteX5" fmla="*/ 857250 w 857250"/>
              <a:gd name="connsiteY5" fmla="*/ 1562100 h 1562100"/>
              <a:gd name="connsiteX6" fmla="*/ 857250 w 857250"/>
              <a:gd name="connsiteY6"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0" h="1562100">
                <a:moveTo>
                  <a:pt x="0" y="0"/>
                </a:moveTo>
                <a:lnTo>
                  <a:pt x="66675" y="19050"/>
                </a:lnTo>
                <a:lnTo>
                  <a:pt x="95250" y="142875"/>
                </a:lnTo>
                <a:lnTo>
                  <a:pt x="200025" y="809625"/>
                </a:lnTo>
                <a:lnTo>
                  <a:pt x="209550" y="828675"/>
                </a:lnTo>
                <a:lnTo>
                  <a:pt x="857250" y="1562100"/>
                </a:lnTo>
                <a:lnTo>
                  <a:pt x="857250" y="15621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4" name="Line 70"/>
          <p:cNvSpPr>
            <a:spLocks noChangeShapeType="1"/>
          </p:cNvSpPr>
          <p:nvPr/>
        </p:nvSpPr>
        <p:spPr bwMode="auto">
          <a:xfrm flipV="1">
            <a:off x="7407275" y="5419727"/>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nvGrpSpPr>
          <p:cNvPr id="3" name="Group 2"/>
          <p:cNvGrpSpPr/>
          <p:nvPr/>
        </p:nvGrpSpPr>
        <p:grpSpPr>
          <a:xfrm>
            <a:off x="3319466" y="5430947"/>
            <a:ext cx="5724525" cy="85725"/>
            <a:chOff x="1795463" y="5430945"/>
            <a:chExt cx="5724525" cy="85725"/>
          </a:xfrm>
        </p:grpSpPr>
        <p:sp>
          <p:nvSpPr>
            <p:cNvPr id="75" name="Line 71"/>
            <p:cNvSpPr>
              <a:spLocks noChangeShapeType="1"/>
            </p:cNvSpPr>
            <p:nvPr/>
          </p:nvSpPr>
          <p:spPr bwMode="auto">
            <a:xfrm flipV="1">
              <a:off x="50688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6" name="Freeform 72"/>
            <p:cNvSpPr>
              <a:spLocks/>
            </p:cNvSpPr>
            <p:nvPr/>
          </p:nvSpPr>
          <p:spPr bwMode="auto">
            <a:xfrm>
              <a:off x="42497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7" name="Line 73"/>
            <p:cNvSpPr>
              <a:spLocks noChangeShapeType="1"/>
            </p:cNvSpPr>
            <p:nvPr/>
          </p:nvSpPr>
          <p:spPr bwMode="auto">
            <a:xfrm flipV="1">
              <a:off x="34321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8" name="Line 74"/>
            <p:cNvSpPr>
              <a:spLocks noChangeShapeType="1"/>
            </p:cNvSpPr>
            <p:nvPr/>
          </p:nvSpPr>
          <p:spPr bwMode="auto">
            <a:xfrm flipV="1">
              <a:off x="261302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79" name="Line 75"/>
            <p:cNvSpPr>
              <a:spLocks noChangeShapeType="1"/>
            </p:cNvSpPr>
            <p:nvPr/>
          </p:nvSpPr>
          <p:spPr bwMode="auto">
            <a:xfrm flipV="1">
              <a:off x="1795463"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0" name="Line 71"/>
            <p:cNvSpPr>
              <a:spLocks noChangeShapeType="1"/>
            </p:cNvSpPr>
            <p:nvPr/>
          </p:nvSpPr>
          <p:spPr bwMode="auto">
            <a:xfrm flipV="1">
              <a:off x="7519988"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1" name="Freeform 72"/>
            <p:cNvSpPr>
              <a:spLocks/>
            </p:cNvSpPr>
            <p:nvPr/>
          </p:nvSpPr>
          <p:spPr bwMode="auto">
            <a:xfrm>
              <a:off x="6700838" y="5430945"/>
              <a:ext cx="0" cy="85725"/>
            </a:xfrm>
            <a:custGeom>
              <a:avLst/>
              <a:gdLst>
                <a:gd name="T0" fmla="*/ 54 h 54"/>
                <a:gd name="T1" fmla="*/ 28 h 54"/>
                <a:gd name="T2" fmla="*/ 0 h 54"/>
              </a:gdLst>
              <a:ahLst/>
              <a:cxnLst>
                <a:cxn ang="0">
                  <a:pos x="0" y="T0"/>
                </a:cxn>
                <a:cxn ang="0">
                  <a:pos x="0" y="T1"/>
                </a:cxn>
                <a:cxn ang="0">
                  <a:pos x="0" y="T2"/>
                </a:cxn>
              </a:cxnLst>
              <a:rect l="0" t="0" r="r" b="b"/>
              <a:pathLst>
                <a:path h="54">
                  <a:moveTo>
                    <a:pt x="0" y="54"/>
                  </a:moveTo>
                  <a:lnTo>
                    <a:pt x="0" y="28"/>
                  </a:lnTo>
                  <a:lnTo>
                    <a:pt x="0" y="0"/>
                  </a:lnTo>
                </a:path>
              </a:pathLst>
            </a:custGeom>
            <a:noFill/>
            <a:ln w="301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82" name="Line 73"/>
            <p:cNvSpPr>
              <a:spLocks noChangeShapeType="1"/>
            </p:cNvSpPr>
            <p:nvPr/>
          </p:nvSpPr>
          <p:spPr bwMode="auto">
            <a:xfrm flipV="1">
              <a:off x="5883275" y="5430945"/>
              <a:ext cx="0" cy="85725"/>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98" name="Rectangle 77"/>
          <p:cNvSpPr>
            <a:spLocks noChangeArrowheads="1"/>
          </p:cNvSpPr>
          <p:nvPr/>
        </p:nvSpPr>
        <p:spPr bwMode="auto">
          <a:xfrm>
            <a:off x="3822190" y="4088957"/>
            <a:ext cx="9361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Limit of</a:t>
            </a:r>
          </a:p>
          <a:p>
            <a:pPr algn="ctr"/>
            <a:r>
              <a:rPr lang="en-US" altLang="en-US" dirty="0">
                <a:solidFill>
                  <a:srgbClr val="000000"/>
                </a:solidFill>
                <a:cs typeface="+mn-cs"/>
              </a:rPr>
              <a:t>detection</a:t>
            </a:r>
            <a:endParaRPr lang="en-US" altLang="en-US" dirty="0">
              <a:solidFill>
                <a:prstClr val="black"/>
              </a:solidFill>
              <a:cs typeface="+mn-cs"/>
            </a:endParaRPr>
          </a:p>
        </p:txBody>
      </p:sp>
      <p:sp>
        <p:nvSpPr>
          <p:cNvPr id="99" name="Rectangle 77"/>
          <p:cNvSpPr>
            <a:spLocks noChangeArrowheads="1"/>
          </p:cNvSpPr>
          <p:nvPr/>
        </p:nvSpPr>
        <p:spPr bwMode="auto">
          <a:xfrm>
            <a:off x="3415636" y="3429740"/>
            <a:ext cx="750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R</a:t>
            </a:r>
            <a:r>
              <a:rPr lang="en-US" altLang="en-US" i="1" baseline="-25000" dirty="0">
                <a:solidFill>
                  <a:srgbClr val="000000"/>
                </a:solidFill>
                <a:cs typeface="+mn-cs"/>
              </a:rPr>
              <a:t>0 </a:t>
            </a:r>
            <a:r>
              <a:rPr lang="en-US" altLang="en-US" dirty="0">
                <a:solidFill>
                  <a:srgbClr val="000000"/>
                </a:solidFill>
                <a:cs typeface="+mn-cs"/>
              </a:rPr>
              <a:t>= 10</a:t>
            </a:r>
            <a:endParaRPr lang="en-US" altLang="en-US" dirty="0">
              <a:solidFill>
                <a:prstClr val="black"/>
              </a:solidFill>
              <a:cs typeface="+mn-cs"/>
            </a:endParaRPr>
          </a:p>
        </p:txBody>
      </p:sp>
      <p:sp>
        <p:nvSpPr>
          <p:cNvPr id="100" name="Rectangle 77"/>
          <p:cNvSpPr>
            <a:spLocks noChangeArrowheads="1"/>
          </p:cNvSpPr>
          <p:nvPr/>
        </p:nvSpPr>
        <p:spPr bwMode="auto">
          <a:xfrm>
            <a:off x="4347398" y="1700764"/>
            <a:ext cx="5001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cs typeface="+mn-cs"/>
              </a:rPr>
              <a:t>Set</a:t>
            </a:r>
          </a:p>
          <a:p>
            <a:pPr algn="ctr"/>
            <a:r>
              <a:rPr lang="en-US" altLang="en-US" dirty="0">
                <a:solidFill>
                  <a:srgbClr val="000000"/>
                </a:solidFill>
                <a:cs typeface="+mn-cs"/>
              </a:rPr>
              <a:t>point</a:t>
            </a:r>
            <a:endParaRPr lang="en-US" altLang="en-US" dirty="0">
              <a:solidFill>
                <a:prstClr val="black"/>
              </a:solidFill>
              <a:cs typeface="+mn-cs"/>
            </a:endParaRPr>
          </a:p>
        </p:txBody>
      </p:sp>
      <p:cxnSp>
        <p:nvCxnSpPr>
          <p:cNvPr id="104" name="Straight Arrow Connector 103"/>
          <p:cNvCxnSpPr/>
          <p:nvPr/>
        </p:nvCxnSpPr>
        <p:spPr>
          <a:xfrm>
            <a:off x="4624011" y="2254691"/>
            <a:ext cx="0" cy="563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92022" y="4391025"/>
            <a:ext cx="75533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77"/>
          <p:cNvSpPr>
            <a:spLocks noChangeArrowheads="1"/>
          </p:cNvSpPr>
          <p:nvPr/>
        </p:nvSpPr>
        <p:spPr bwMode="auto">
          <a:xfrm>
            <a:off x="7139909" y="2291503"/>
            <a:ext cx="457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ART</a:t>
            </a:r>
            <a:endParaRPr lang="en-US" altLang="en-US" dirty="0">
              <a:solidFill>
                <a:prstClr val="black"/>
              </a:solidFill>
              <a:cs typeface="+mn-cs"/>
            </a:endParaRPr>
          </a:p>
        </p:txBody>
      </p:sp>
      <p:sp>
        <p:nvSpPr>
          <p:cNvPr id="111" name="Rectangle 77"/>
          <p:cNvSpPr>
            <a:spLocks noChangeArrowheads="1"/>
          </p:cNvSpPr>
          <p:nvPr/>
        </p:nvSpPr>
        <p:spPr bwMode="auto">
          <a:xfrm>
            <a:off x="5582575" y="3186852"/>
            <a:ext cx="7758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t</a:t>
            </a:r>
            <a:r>
              <a:rPr lang="en-US" altLang="en-US" i="1" baseline="-25000" dirty="0">
                <a:solidFill>
                  <a:srgbClr val="000000"/>
                </a:solidFill>
                <a:cs typeface="+mn-cs"/>
              </a:rPr>
              <a:t>1/2 </a:t>
            </a:r>
            <a:r>
              <a:rPr lang="en-US" altLang="en-US" dirty="0">
                <a:solidFill>
                  <a:srgbClr val="000000"/>
                </a:solidFill>
                <a:cs typeface="+mn-cs"/>
              </a:rPr>
              <a:t>= 1d</a:t>
            </a:r>
            <a:endParaRPr lang="en-US" altLang="en-US" dirty="0">
              <a:solidFill>
                <a:prstClr val="black"/>
              </a:solidFill>
              <a:cs typeface="+mn-cs"/>
            </a:endParaRPr>
          </a:p>
        </p:txBody>
      </p:sp>
      <p:sp>
        <p:nvSpPr>
          <p:cNvPr id="112" name="Rectangle 77"/>
          <p:cNvSpPr>
            <a:spLocks noChangeArrowheads="1"/>
          </p:cNvSpPr>
          <p:nvPr/>
        </p:nvSpPr>
        <p:spPr bwMode="auto">
          <a:xfrm>
            <a:off x="5939759" y="3801215"/>
            <a:ext cx="90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000000"/>
                </a:solidFill>
                <a:cs typeface="+mn-cs"/>
              </a:rPr>
              <a:t>t</a:t>
            </a:r>
            <a:r>
              <a:rPr lang="en-US" altLang="en-US" i="1" baseline="-25000" dirty="0">
                <a:solidFill>
                  <a:srgbClr val="000000"/>
                </a:solidFill>
                <a:cs typeface="+mn-cs"/>
              </a:rPr>
              <a:t>1/2 </a:t>
            </a:r>
            <a:r>
              <a:rPr lang="en-US" altLang="en-US" dirty="0">
                <a:solidFill>
                  <a:srgbClr val="000000"/>
                </a:solidFill>
                <a:cs typeface="+mn-cs"/>
              </a:rPr>
              <a:t>= 14d</a:t>
            </a:r>
            <a:endParaRPr lang="en-US" altLang="en-US" dirty="0">
              <a:solidFill>
                <a:prstClr val="black"/>
              </a:solidFill>
              <a:cs typeface="+mn-cs"/>
            </a:endParaRPr>
          </a:p>
        </p:txBody>
      </p:sp>
      <p:sp>
        <p:nvSpPr>
          <p:cNvPr id="113" name="Rectangle 105"/>
          <p:cNvSpPr>
            <a:spLocks noChangeArrowheads="1"/>
          </p:cNvSpPr>
          <p:nvPr/>
        </p:nvSpPr>
        <p:spPr bwMode="auto">
          <a:xfrm>
            <a:off x="7571870" y="2550356"/>
            <a:ext cx="1238929" cy="57779"/>
          </a:xfrm>
          <a:prstGeom prst="rect">
            <a:avLst/>
          </a:prstGeom>
          <a:solidFill>
            <a:srgbClr val="00CC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6" name="Rectangle 77"/>
          <p:cNvSpPr>
            <a:spLocks noChangeArrowheads="1"/>
          </p:cNvSpPr>
          <p:nvPr/>
        </p:nvSpPr>
        <p:spPr bwMode="auto">
          <a:xfrm>
            <a:off x="7808412" y="2298047"/>
            <a:ext cx="859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Intensify</a:t>
            </a:r>
            <a:endParaRPr lang="en-US" altLang="en-US" dirty="0">
              <a:solidFill>
                <a:prstClr val="black"/>
              </a:solidFill>
              <a:cs typeface="+mn-cs"/>
            </a:endParaRPr>
          </a:p>
        </p:txBody>
      </p:sp>
      <p:grpSp>
        <p:nvGrpSpPr>
          <p:cNvPr id="2" name="Group 1"/>
          <p:cNvGrpSpPr/>
          <p:nvPr/>
        </p:nvGrpSpPr>
        <p:grpSpPr>
          <a:xfrm>
            <a:off x="3178352" y="1381127"/>
            <a:ext cx="533399" cy="4019551"/>
            <a:chOff x="1654351" y="1381126"/>
            <a:chExt cx="533399" cy="4019551"/>
          </a:xfrm>
        </p:grpSpPr>
        <p:sp>
          <p:nvSpPr>
            <p:cNvPr id="46" name="Freeform 45"/>
            <p:cNvSpPr/>
            <p:nvPr/>
          </p:nvSpPr>
          <p:spPr>
            <a:xfrm>
              <a:off x="1768650" y="1381126"/>
              <a:ext cx="419100" cy="3000376"/>
            </a:xfrm>
            <a:custGeom>
              <a:avLst/>
              <a:gdLst>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17" fmla="*/ 2876550 w 2876550"/>
                <a:gd name="connsiteY17" fmla="*/ 3038475 h 3038475"/>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0" fmla="*/ 0 w 2209800"/>
                <a:gd name="connsiteY0" fmla="*/ 3000375 h 3000375"/>
                <a:gd name="connsiteX1" fmla="*/ 266700 w 2209800"/>
                <a:gd name="connsiteY1" fmla="*/ 266700 h 3000375"/>
                <a:gd name="connsiteX2" fmla="*/ 314325 w 2209800"/>
                <a:gd name="connsiteY2" fmla="*/ 85725 h 3000375"/>
                <a:gd name="connsiteX3" fmla="*/ 352425 w 2209800"/>
                <a:gd name="connsiteY3" fmla="*/ 19050 h 3000375"/>
                <a:gd name="connsiteX4" fmla="*/ 381000 w 2209800"/>
                <a:gd name="connsiteY4" fmla="*/ 9525 h 3000375"/>
                <a:gd name="connsiteX5" fmla="*/ 419100 w 2209800"/>
                <a:gd name="connsiteY5" fmla="*/ 0 h 3000375"/>
                <a:gd name="connsiteX6" fmla="*/ 447675 w 2209800"/>
                <a:gd name="connsiteY6" fmla="*/ 85725 h 3000375"/>
                <a:gd name="connsiteX7" fmla="*/ 800100 w 2209800"/>
                <a:gd name="connsiteY7" fmla="*/ 1219200 h 3000375"/>
                <a:gd name="connsiteX8" fmla="*/ 866775 w 2209800"/>
                <a:gd name="connsiteY8" fmla="*/ 1362075 h 3000375"/>
                <a:gd name="connsiteX9" fmla="*/ 933450 w 2209800"/>
                <a:gd name="connsiteY9" fmla="*/ 1409700 h 3000375"/>
                <a:gd name="connsiteX10" fmla="*/ 952500 w 2209800"/>
                <a:gd name="connsiteY10" fmla="*/ 1438275 h 3000375"/>
                <a:gd name="connsiteX11" fmla="*/ 1104900 w 2209800"/>
                <a:gd name="connsiteY11" fmla="*/ 1447800 h 3000375"/>
                <a:gd name="connsiteX12" fmla="*/ 1981200 w 2209800"/>
                <a:gd name="connsiteY12" fmla="*/ 1447800 h 3000375"/>
                <a:gd name="connsiteX13" fmla="*/ 2047875 w 2209800"/>
                <a:gd name="connsiteY13" fmla="*/ 1457325 h 3000375"/>
                <a:gd name="connsiteX14" fmla="*/ 2076450 w 2209800"/>
                <a:gd name="connsiteY14" fmla="*/ 1495425 h 3000375"/>
                <a:gd name="connsiteX15" fmla="*/ 2209800 w 2209800"/>
                <a:gd name="connsiteY15" fmla="*/ 2257425 h 3000375"/>
                <a:gd name="connsiteX0" fmla="*/ 0 w 2076450"/>
                <a:gd name="connsiteY0" fmla="*/ 3000375 h 3000375"/>
                <a:gd name="connsiteX1" fmla="*/ 266700 w 2076450"/>
                <a:gd name="connsiteY1" fmla="*/ 266700 h 3000375"/>
                <a:gd name="connsiteX2" fmla="*/ 314325 w 2076450"/>
                <a:gd name="connsiteY2" fmla="*/ 85725 h 3000375"/>
                <a:gd name="connsiteX3" fmla="*/ 352425 w 2076450"/>
                <a:gd name="connsiteY3" fmla="*/ 19050 h 3000375"/>
                <a:gd name="connsiteX4" fmla="*/ 381000 w 2076450"/>
                <a:gd name="connsiteY4" fmla="*/ 9525 h 3000375"/>
                <a:gd name="connsiteX5" fmla="*/ 419100 w 2076450"/>
                <a:gd name="connsiteY5" fmla="*/ 0 h 3000375"/>
                <a:gd name="connsiteX6" fmla="*/ 447675 w 2076450"/>
                <a:gd name="connsiteY6" fmla="*/ 85725 h 3000375"/>
                <a:gd name="connsiteX7" fmla="*/ 800100 w 2076450"/>
                <a:gd name="connsiteY7" fmla="*/ 1219200 h 3000375"/>
                <a:gd name="connsiteX8" fmla="*/ 866775 w 2076450"/>
                <a:gd name="connsiteY8" fmla="*/ 1362075 h 3000375"/>
                <a:gd name="connsiteX9" fmla="*/ 933450 w 2076450"/>
                <a:gd name="connsiteY9" fmla="*/ 1409700 h 3000375"/>
                <a:gd name="connsiteX10" fmla="*/ 952500 w 2076450"/>
                <a:gd name="connsiteY10" fmla="*/ 1438275 h 3000375"/>
                <a:gd name="connsiteX11" fmla="*/ 1104900 w 2076450"/>
                <a:gd name="connsiteY11" fmla="*/ 1447800 h 3000375"/>
                <a:gd name="connsiteX12" fmla="*/ 1981200 w 2076450"/>
                <a:gd name="connsiteY12" fmla="*/ 1447800 h 3000375"/>
                <a:gd name="connsiteX13" fmla="*/ 2047875 w 2076450"/>
                <a:gd name="connsiteY13" fmla="*/ 1457325 h 3000375"/>
                <a:gd name="connsiteX14" fmla="*/ 2076450 w 2076450"/>
                <a:gd name="connsiteY14" fmla="*/ 1495425 h 3000375"/>
                <a:gd name="connsiteX0" fmla="*/ 0 w 2047875"/>
                <a:gd name="connsiteY0" fmla="*/ 3000375 h 3000375"/>
                <a:gd name="connsiteX1" fmla="*/ 266700 w 2047875"/>
                <a:gd name="connsiteY1" fmla="*/ 266700 h 3000375"/>
                <a:gd name="connsiteX2" fmla="*/ 314325 w 2047875"/>
                <a:gd name="connsiteY2" fmla="*/ 85725 h 3000375"/>
                <a:gd name="connsiteX3" fmla="*/ 352425 w 2047875"/>
                <a:gd name="connsiteY3" fmla="*/ 19050 h 3000375"/>
                <a:gd name="connsiteX4" fmla="*/ 381000 w 2047875"/>
                <a:gd name="connsiteY4" fmla="*/ 9525 h 3000375"/>
                <a:gd name="connsiteX5" fmla="*/ 419100 w 2047875"/>
                <a:gd name="connsiteY5" fmla="*/ 0 h 3000375"/>
                <a:gd name="connsiteX6" fmla="*/ 447675 w 2047875"/>
                <a:gd name="connsiteY6" fmla="*/ 85725 h 3000375"/>
                <a:gd name="connsiteX7" fmla="*/ 800100 w 2047875"/>
                <a:gd name="connsiteY7" fmla="*/ 1219200 h 3000375"/>
                <a:gd name="connsiteX8" fmla="*/ 866775 w 2047875"/>
                <a:gd name="connsiteY8" fmla="*/ 1362075 h 3000375"/>
                <a:gd name="connsiteX9" fmla="*/ 933450 w 2047875"/>
                <a:gd name="connsiteY9" fmla="*/ 1409700 h 3000375"/>
                <a:gd name="connsiteX10" fmla="*/ 952500 w 2047875"/>
                <a:gd name="connsiteY10" fmla="*/ 1438275 h 3000375"/>
                <a:gd name="connsiteX11" fmla="*/ 1104900 w 2047875"/>
                <a:gd name="connsiteY11" fmla="*/ 1447800 h 3000375"/>
                <a:gd name="connsiteX12" fmla="*/ 1981200 w 2047875"/>
                <a:gd name="connsiteY12" fmla="*/ 1447800 h 3000375"/>
                <a:gd name="connsiteX13" fmla="*/ 2047875 w 2047875"/>
                <a:gd name="connsiteY13" fmla="*/ 1457325 h 3000375"/>
                <a:gd name="connsiteX0" fmla="*/ 0 w 1981200"/>
                <a:gd name="connsiteY0" fmla="*/ 3000375 h 3000375"/>
                <a:gd name="connsiteX1" fmla="*/ 266700 w 1981200"/>
                <a:gd name="connsiteY1" fmla="*/ 266700 h 3000375"/>
                <a:gd name="connsiteX2" fmla="*/ 314325 w 1981200"/>
                <a:gd name="connsiteY2" fmla="*/ 85725 h 3000375"/>
                <a:gd name="connsiteX3" fmla="*/ 352425 w 1981200"/>
                <a:gd name="connsiteY3" fmla="*/ 19050 h 3000375"/>
                <a:gd name="connsiteX4" fmla="*/ 381000 w 1981200"/>
                <a:gd name="connsiteY4" fmla="*/ 9525 h 3000375"/>
                <a:gd name="connsiteX5" fmla="*/ 419100 w 1981200"/>
                <a:gd name="connsiteY5" fmla="*/ 0 h 3000375"/>
                <a:gd name="connsiteX6" fmla="*/ 447675 w 1981200"/>
                <a:gd name="connsiteY6" fmla="*/ 85725 h 3000375"/>
                <a:gd name="connsiteX7" fmla="*/ 800100 w 1981200"/>
                <a:gd name="connsiteY7" fmla="*/ 1219200 h 3000375"/>
                <a:gd name="connsiteX8" fmla="*/ 866775 w 1981200"/>
                <a:gd name="connsiteY8" fmla="*/ 1362075 h 3000375"/>
                <a:gd name="connsiteX9" fmla="*/ 933450 w 1981200"/>
                <a:gd name="connsiteY9" fmla="*/ 1409700 h 3000375"/>
                <a:gd name="connsiteX10" fmla="*/ 952500 w 1981200"/>
                <a:gd name="connsiteY10" fmla="*/ 1438275 h 3000375"/>
                <a:gd name="connsiteX11" fmla="*/ 1104900 w 1981200"/>
                <a:gd name="connsiteY11" fmla="*/ 1447800 h 3000375"/>
                <a:gd name="connsiteX12" fmla="*/ 1981200 w 19812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952500 w 2019300"/>
                <a:gd name="connsiteY10" fmla="*/ 1438275 h 3000375"/>
                <a:gd name="connsiteX11" fmla="*/ 1104900 w 2019300"/>
                <a:gd name="connsiteY11" fmla="*/ 1447800 h 3000375"/>
                <a:gd name="connsiteX12" fmla="*/ 2019300 w 20193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1104900 w 2019300"/>
                <a:gd name="connsiteY10" fmla="*/ 1447800 h 3000375"/>
                <a:gd name="connsiteX11" fmla="*/ 2019300 w 2019300"/>
                <a:gd name="connsiteY11"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800100 w 2019300"/>
                <a:gd name="connsiteY6" fmla="*/ 1219200 h 3000375"/>
                <a:gd name="connsiteX7" fmla="*/ 866775 w 2019300"/>
                <a:gd name="connsiteY7" fmla="*/ 1362075 h 3000375"/>
                <a:gd name="connsiteX8" fmla="*/ 933450 w 2019300"/>
                <a:gd name="connsiteY8" fmla="*/ 1409700 h 3000375"/>
                <a:gd name="connsiteX9" fmla="*/ 1104900 w 2019300"/>
                <a:gd name="connsiteY9" fmla="*/ 1447800 h 3000375"/>
                <a:gd name="connsiteX10" fmla="*/ 2019300 w 2019300"/>
                <a:gd name="connsiteY10"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866775 w 2019300"/>
                <a:gd name="connsiteY6" fmla="*/ 1362075 h 3000375"/>
                <a:gd name="connsiteX7" fmla="*/ 933450 w 2019300"/>
                <a:gd name="connsiteY7" fmla="*/ 1409700 h 3000375"/>
                <a:gd name="connsiteX8" fmla="*/ 1104900 w 2019300"/>
                <a:gd name="connsiteY8" fmla="*/ 1447800 h 3000375"/>
                <a:gd name="connsiteX9" fmla="*/ 2019300 w 2019300"/>
                <a:gd name="connsiteY9"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933450 w 2019300"/>
                <a:gd name="connsiteY6" fmla="*/ 1409700 h 3000375"/>
                <a:gd name="connsiteX7" fmla="*/ 1104900 w 2019300"/>
                <a:gd name="connsiteY7" fmla="*/ 1447800 h 3000375"/>
                <a:gd name="connsiteX8" fmla="*/ 2019300 w 2019300"/>
                <a:gd name="connsiteY8" fmla="*/ 1447800 h 3000375"/>
                <a:gd name="connsiteX0" fmla="*/ 0 w 1104900"/>
                <a:gd name="connsiteY0" fmla="*/ 3000375 h 3000375"/>
                <a:gd name="connsiteX1" fmla="*/ 266700 w 1104900"/>
                <a:gd name="connsiteY1" fmla="*/ 266700 h 3000375"/>
                <a:gd name="connsiteX2" fmla="*/ 314325 w 1104900"/>
                <a:gd name="connsiteY2" fmla="*/ 85725 h 3000375"/>
                <a:gd name="connsiteX3" fmla="*/ 352425 w 1104900"/>
                <a:gd name="connsiteY3" fmla="*/ 19050 h 3000375"/>
                <a:gd name="connsiteX4" fmla="*/ 381000 w 1104900"/>
                <a:gd name="connsiteY4" fmla="*/ 9525 h 3000375"/>
                <a:gd name="connsiteX5" fmla="*/ 419100 w 1104900"/>
                <a:gd name="connsiteY5" fmla="*/ 0 h 3000375"/>
                <a:gd name="connsiteX6" fmla="*/ 933450 w 1104900"/>
                <a:gd name="connsiteY6" fmla="*/ 1409700 h 3000375"/>
                <a:gd name="connsiteX7" fmla="*/ 1104900 w 1104900"/>
                <a:gd name="connsiteY7" fmla="*/ 1447800 h 3000375"/>
                <a:gd name="connsiteX0" fmla="*/ 0 w 1104900"/>
                <a:gd name="connsiteY0" fmla="*/ 3000375 h 3000375"/>
                <a:gd name="connsiteX1" fmla="*/ 266700 w 1104900"/>
                <a:gd name="connsiteY1" fmla="*/ 266700 h 3000375"/>
                <a:gd name="connsiteX2" fmla="*/ 314325 w 1104900"/>
                <a:gd name="connsiteY2" fmla="*/ 85725 h 3000375"/>
                <a:gd name="connsiteX3" fmla="*/ 352425 w 1104900"/>
                <a:gd name="connsiteY3" fmla="*/ 19050 h 3000375"/>
                <a:gd name="connsiteX4" fmla="*/ 381000 w 1104900"/>
                <a:gd name="connsiteY4" fmla="*/ 9525 h 3000375"/>
                <a:gd name="connsiteX5" fmla="*/ 419100 w 1104900"/>
                <a:gd name="connsiteY5" fmla="*/ 0 h 3000375"/>
                <a:gd name="connsiteX6" fmla="*/ 1104900 w 1104900"/>
                <a:gd name="connsiteY6" fmla="*/ 1447800 h 3000375"/>
                <a:gd name="connsiteX0" fmla="*/ 0 w 419100"/>
                <a:gd name="connsiteY0" fmla="*/ 3000375 h 3000375"/>
                <a:gd name="connsiteX1" fmla="*/ 266700 w 419100"/>
                <a:gd name="connsiteY1" fmla="*/ 266700 h 3000375"/>
                <a:gd name="connsiteX2" fmla="*/ 314325 w 419100"/>
                <a:gd name="connsiteY2" fmla="*/ 85725 h 3000375"/>
                <a:gd name="connsiteX3" fmla="*/ 352425 w 419100"/>
                <a:gd name="connsiteY3" fmla="*/ 19050 h 3000375"/>
                <a:gd name="connsiteX4" fmla="*/ 381000 w 419100"/>
                <a:gd name="connsiteY4" fmla="*/ 9525 h 3000375"/>
                <a:gd name="connsiteX5" fmla="*/ 419100 w 419100"/>
                <a:gd name="connsiteY5" fmla="*/ 0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3000375">
                  <a:moveTo>
                    <a:pt x="0" y="3000375"/>
                  </a:moveTo>
                  <a:lnTo>
                    <a:pt x="266700" y="266700"/>
                  </a:lnTo>
                  <a:lnTo>
                    <a:pt x="314325" y="85725"/>
                  </a:lnTo>
                  <a:lnTo>
                    <a:pt x="352425" y="19050"/>
                  </a:lnTo>
                  <a:lnTo>
                    <a:pt x="381000" y="9525"/>
                  </a:lnTo>
                  <a:lnTo>
                    <a:pt x="41910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9" name="Freeform 48"/>
            <p:cNvSpPr/>
            <p:nvPr/>
          </p:nvSpPr>
          <p:spPr>
            <a:xfrm>
              <a:off x="1654351" y="4391027"/>
              <a:ext cx="114300" cy="1009650"/>
            </a:xfrm>
            <a:custGeom>
              <a:avLst/>
              <a:gdLst>
                <a:gd name="connsiteX0" fmla="*/ 0 w 114300"/>
                <a:gd name="connsiteY0" fmla="*/ 1009650 h 1009650"/>
                <a:gd name="connsiteX1" fmla="*/ 114300 w 114300"/>
                <a:gd name="connsiteY1" fmla="*/ 0 h 1009650"/>
              </a:gdLst>
              <a:ahLst/>
              <a:cxnLst>
                <a:cxn ang="0">
                  <a:pos x="connsiteX0" y="connsiteY0"/>
                </a:cxn>
                <a:cxn ang="0">
                  <a:pos x="connsiteX1" y="connsiteY1"/>
                </a:cxn>
              </a:cxnLst>
              <a:rect l="l" t="t" r="r" b="b"/>
              <a:pathLst>
                <a:path w="114300" h="1009650">
                  <a:moveTo>
                    <a:pt x="0" y="1009650"/>
                  </a:moveTo>
                  <a:lnTo>
                    <a:pt x="114300" y="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4" name="Group 3"/>
          <p:cNvGrpSpPr/>
          <p:nvPr/>
        </p:nvGrpSpPr>
        <p:grpSpPr>
          <a:xfrm>
            <a:off x="3707706" y="1378126"/>
            <a:ext cx="1666875" cy="4272289"/>
            <a:chOff x="2183705" y="1378125"/>
            <a:chExt cx="1666875" cy="4272289"/>
          </a:xfrm>
        </p:grpSpPr>
        <p:sp>
          <p:nvSpPr>
            <p:cNvPr id="141" name="Freeform 140"/>
            <p:cNvSpPr/>
            <p:nvPr/>
          </p:nvSpPr>
          <p:spPr>
            <a:xfrm>
              <a:off x="2183705" y="1378125"/>
              <a:ext cx="1666875" cy="1438275"/>
            </a:xfrm>
            <a:custGeom>
              <a:avLst/>
              <a:gdLst>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17" fmla="*/ 2876550 w 2876550"/>
                <a:gd name="connsiteY17" fmla="*/ 3038475 h 3038475"/>
                <a:gd name="connsiteX0" fmla="*/ 0 w 2876550"/>
                <a:gd name="connsiteY0" fmla="*/ 3000375 h 3038475"/>
                <a:gd name="connsiteX1" fmla="*/ 266700 w 2876550"/>
                <a:gd name="connsiteY1" fmla="*/ 266700 h 3038475"/>
                <a:gd name="connsiteX2" fmla="*/ 314325 w 2876550"/>
                <a:gd name="connsiteY2" fmla="*/ 85725 h 3038475"/>
                <a:gd name="connsiteX3" fmla="*/ 352425 w 2876550"/>
                <a:gd name="connsiteY3" fmla="*/ 19050 h 3038475"/>
                <a:gd name="connsiteX4" fmla="*/ 381000 w 2876550"/>
                <a:gd name="connsiteY4" fmla="*/ 9525 h 3038475"/>
                <a:gd name="connsiteX5" fmla="*/ 419100 w 2876550"/>
                <a:gd name="connsiteY5" fmla="*/ 0 h 3038475"/>
                <a:gd name="connsiteX6" fmla="*/ 447675 w 2876550"/>
                <a:gd name="connsiteY6" fmla="*/ 85725 h 3038475"/>
                <a:gd name="connsiteX7" fmla="*/ 800100 w 2876550"/>
                <a:gd name="connsiteY7" fmla="*/ 1219200 h 3038475"/>
                <a:gd name="connsiteX8" fmla="*/ 866775 w 2876550"/>
                <a:gd name="connsiteY8" fmla="*/ 1362075 h 3038475"/>
                <a:gd name="connsiteX9" fmla="*/ 933450 w 2876550"/>
                <a:gd name="connsiteY9" fmla="*/ 1409700 h 3038475"/>
                <a:gd name="connsiteX10" fmla="*/ 952500 w 2876550"/>
                <a:gd name="connsiteY10" fmla="*/ 1438275 h 3038475"/>
                <a:gd name="connsiteX11" fmla="*/ 1104900 w 2876550"/>
                <a:gd name="connsiteY11" fmla="*/ 1447800 h 3038475"/>
                <a:gd name="connsiteX12" fmla="*/ 1981200 w 2876550"/>
                <a:gd name="connsiteY12" fmla="*/ 1447800 h 3038475"/>
                <a:gd name="connsiteX13" fmla="*/ 2047875 w 2876550"/>
                <a:gd name="connsiteY13" fmla="*/ 1457325 h 3038475"/>
                <a:gd name="connsiteX14" fmla="*/ 2076450 w 2876550"/>
                <a:gd name="connsiteY14" fmla="*/ 1495425 h 3038475"/>
                <a:gd name="connsiteX15" fmla="*/ 2209800 w 2876550"/>
                <a:gd name="connsiteY15" fmla="*/ 2257425 h 3038475"/>
                <a:gd name="connsiteX16" fmla="*/ 2876550 w 2876550"/>
                <a:gd name="connsiteY16" fmla="*/ 3038475 h 3038475"/>
                <a:gd name="connsiteX0" fmla="*/ 0 w 2209800"/>
                <a:gd name="connsiteY0" fmla="*/ 3000375 h 3000375"/>
                <a:gd name="connsiteX1" fmla="*/ 266700 w 2209800"/>
                <a:gd name="connsiteY1" fmla="*/ 266700 h 3000375"/>
                <a:gd name="connsiteX2" fmla="*/ 314325 w 2209800"/>
                <a:gd name="connsiteY2" fmla="*/ 85725 h 3000375"/>
                <a:gd name="connsiteX3" fmla="*/ 352425 w 2209800"/>
                <a:gd name="connsiteY3" fmla="*/ 19050 h 3000375"/>
                <a:gd name="connsiteX4" fmla="*/ 381000 w 2209800"/>
                <a:gd name="connsiteY4" fmla="*/ 9525 h 3000375"/>
                <a:gd name="connsiteX5" fmla="*/ 419100 w 2209800"/>
                <a:gd name="connsiteY5" fmla="*/ 0 h 3000375"/>
                <a:gd name="connsiteX6" fmla="*/ 447675 w 2209800"/>
                <a:gd name="connsiteY6" fmla="*/ 85725 h 3000375"/>
                <a:gd name="connsiteX7" fmla="*/ 800100 w 2209800"/>
                <a:gd name="connsiteY7" fmla="*/ 1219200 h 3000375"/>
                <a:gd name="connsiteX8" fmla="*/ 866775 w 2209800"/>
                <a:gd name="connsiteY8" fmla="*/ 1362075 h 3000375"/>
                <a:gd name="connsiteX9" fmla="*/ 933450 w 2209800"/>
                <a:gd name="connsiteY9" fmla="*/ 1409700 h 3000375"/>
                <a:gd name="connsiteX10" fmla="*/ 952500 w 2209800"/>
                <a:gd name="connsiteY10" fmla="*/ 1438275 h 3000375"/>
                <a:gd name="connsiteX11" fmla="*/ 1104900 w 2209800"/>
                <a:gd name="connsiteY11" fmla="*/ 1447800 h 3000375"/>
                <a:gd name="connsiteX12" fmla="*/ 1981200 w 2209800"/>
                <a:gd name="connsiteY12" fmla="*/ 1447800 h 3000375"/>
                <a:gd name="connsiteX13" fmla="*/ 2047875 w 2209800"/>
                <a:gd name="connsiteY13" fmla="*/ 1457325 h 3000375"/>
                <a:gd name="connsiteX14" fmla="*/ 2076450 w 2209800"/>
                <a:gd name="connsiteY14" fmla="*/ 1495425 h 3000375"/>
                <a:gd name="connsiteX15" fmla="*/ 2209800 w 2209800"/>
                <a:gd name="connsiteY15" fmla="*/ 2257425 h 3000375"/>
                <a:gd name="connsiteX0" fmla="*/ 0 w 2076450"/>
                <a:gd name="connsiteY0" fmla="*/ 3000375 h 3000375"/>
                <a:gd name="connsiteX1" fmla="*/ 266700 w 2076450"/>
                <a:gd name="connsiteY1" fmla="*/ 266700 h 3000375"/>
                <a:gd name="connsiteX2" fmla="*/ 314325 w 2076450"/>
                <a:gd name="connsiteY2" fmla="*/ 85725 h 3000375"/>
                <a:gd name="connsiteX3" fmla="*/ 352425 w 2076450"/>
                <a:gd name="connsiteY3" fmla="*/ 19050 h 3000375"/>
                <a:gd name="connsiteX4" fmla="*/ 381000 w 2076450"/>
                <a:gd name="connsiteY4" fmla="*/ 9525 h 3000375"/>
                <a:gd name="connsiteX5" fmla="*/ 419100 w 2076450"/>
                <a:gd name="connsiteY5" fmla="*/ 0 h 3000375"/>
                <a:gd name="connsiteX6" fmla="*/ 447675 w 2076450"/>
                <a:gd name="connsiteY6" fmla="*/ 85725 h 3000375"/>
                <a:gd name="connsiteX7" fmla="*/ 800100 w 2076450"/>
                <a:gd name="connsiteY7" fmla="*/ 1219200 h 3000375"/>
                <a:gd name="connsiteX8" fmla="*/ 866775 w 2076450"/>
                <a:gd name="connsiteY8" fmla="*/ 1362075 h 3000375"/>
                <a:gd name="connsiteX9" fmla="*/ 933450 w 2076450"/>
                <a:gd name="connsiteY9" fmla="*/ 1409700 h 3000375"/>
                <a:gd name="connsiteX10" fmla="*/ 952500 w 2076450"/>
                <a:gd name="connsiteY10" fmla="*/ 1438275 h 3000375"/>
                <a:gd name="connsiteX11" fmla="*/ 1104900 w 2076450"/>
                <a:gd name="connsiteY11" fmla="*/ 1447800 h 3000375"/>
                <a:gd name="connsiteX12" fmla="*/ 1981200 w 2076450"/>
                <a:gd name="connsiteY12" fmla="*/ 1447800 h 3000375"/>
                <a:gd name="connsiteX13" fmla="*/ 2047875 w 2076450"/>
                <a:gd name="connsiteY13" fmla="*/ 1457325 h 3000375"/>
                <a:gd name="connsiteX14" fmla="*/ 2076450 w 2076450"/>
                <a:gd name="connsiteY14" fmla="*/ 1495425 h 3000375"/>
                <a:gd name="connsiteX0" fmla="*/ 0 w 2047875"/>
                <a:gd name="connsiteY0" fmla="*/ 3000375 h 3000375"/>
                <a:gd name="connsiteX1" fmla="*/ 266700 w 2047875"/>
                <a:gd name="connsiteY1" fmla="*/ 266700 h 3000375"/>
                <a:gd name="connsiteX2" fmla="*/ 314325 w 2047875"/>
                <a:gd name="connsiteY2" fmla="*/ 85725 h 3000375"/>
                <a:gd name="connsiteX3" fmla="*/ 352425 w 2047875"/>
                <a:gd name="connsiteY3" fmla="*/ 19050 h 3000375"/>
                <a:gd name="connsiteX4" fmla="*/ 381000 w 2047875"/>
                <a:gd name="connsiteY4" fmla="*/ 9525 h 3000375"/>
                <a:gd name="connsiteX5" fmla="*/ 419100 w 2047875"/>
                <a:gd name="connsiteY5" fmla="*/ 0 h 3000375"/>
                <a:gd name="connsiteX6" fmla="*/ 447675 w 2047875"/>
                <a:gd name="connsiteY6" fmla="*/ 85725 h 3000375"/>
                <a:gd name="connsiteX7" fmla="*/ 800100 w 2047875"/>
                <a:gd name="connsiteY7" fmla="*/ 1219200 h 3000375"/>
                <a:gd name="connsiteX8" fmla="*/ 866775 w 2047875"/>
                <a:gd name="connsiteY8" fmla="*/ 1362075 h 3000375"/>
                <a:gd name="connsiteX9" fmla="*/ 933450 w 2047875"/>
                <a:gd name="connsiteY9" fmla="*/ 1409700 h 3000375"/>
                <a:gd name="connsiteX10" fmla="*/ 952500 w 2047875"/>
                <a:gd name="connsiteY10" fmla="*/ 1438275 h 3000375"/>
                <a:gd name="connsiteX11" fmla="*/ 1104900 w 2047875"/>
                <a:gd name="connsiteY11" fmla="*/ 1447800 h 3000375"/>
                <a:gd name="connsiteX12" fmla="*/ 1981200 w 2047875"/>
                <a:gd name="connsiteY12" fmla="*/ 1447800 h 3000375"/>
                <a:gd name="connsiteX13" fmla="*/ 2047875 w 2047875"/>
                <a:gd name="connsiteY13" fmla="*/ 1457325 h 3000375"/>
                <a:gd name="connsiteX0" fmla="*/ 0 w 1981200"/>
                <a:gd name="connsiteY0" fmla="*/ 3000375 h 3000375"/>
                <a:gd name="connsiteX1" fmla="*/ 266700 w 1981200"/>
                <a:gd name="connsiteY1" fmla="*/ 266700 h 3000375"/>
                <a:gd name="connsiteX2" fmla="*/ 314325 w 1981200"/>
                <a:gd name="connsiteY2" fmla="*/ 85725 h 3000375"/>
                <a:gd name="connsiteX3" fmla="*/ 352425 w 1981200"/>
                <a:gd name="connsiteY3" fmla="*/ 19050 h 3000375"/>
                <a:gd name="connsiteX4" fmla="*/ 381000 w 1981200"/>
                <a:gd name="connsiteY4" fmla="*/ 9525 h 3000375"/>
                <a:gd name="connsiteX5" fmla="*/ 419100 w 1981200"/>
                <a:gd name="connsiteY5" fmla="*/ 0 h 3000375"/>
                <a:gd name="connsiteX6" fmla="*/ 447675 w 1981200"/>
                <a:gd name="connsiteY6" fmla="*/ 85725 h 3000375"/>
                <a:gd name="connsiteX7" fmla="*/ 800100 w 1981200"/>
                <a:gd name="connsiteY7" fmla="*/ 1219200 h 3000375"/>
                <a:gd name="connsiteX8" fmla="*/ 866775 w 1981200"/>
                <a:gd name="connsiteY8" fmla="*/ 1362075 h 3000375"/>
                <a:gd name="connsiteX9" fmla="*/ 933450 w 1981200"/>
                <a:gd name="connsiteY9" fmla="*/ 1409700 h 3000375"/>
                <a:gd name="connsiteX10" fmla="*/ 952500 w 1981200"/>
                <a:gd name="connsiteY10" fmla="*/ 1438275 h 3000375"/>
                <a:gd name="connsiteX11" fmla="*/ 1104900 w 1981200"/>
                <a:gd name="connsiteY11" fmla="*/ 1447800 h 3000375"/>
                <a:gd name="connsiteX12" fmla="*/ 1981200 w 19812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952500 w 2019300"/>
                <a:gd name="connsiteY10" fmla="*/ 1438275 h 3000375"/>
                <a:gd name="connsiteX11" fmla="*/ 1104900 w 2019300"/>
                <a:gd name="connsiteY11" fmla="*/ 1447800 h 3000375"/>
                <a:gd name="connsiteX12" fmla="*/ 2019300 w 2019300"/>
                <a:gd name="connsiteY12"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00100 w 2019300"/>
                <a:gd name="connsiteY7" fmla="*/ 1219200 h 3000375"/>
                <a:gd name="connsiteX8" fmla="*/ 866775 w 2019300"/>
                <a:gd name="connsiteY8" fmla="*/ 1362075 h 3000375"/>
                <a:gd name="connsiteX9" fmla="*/ 933450 w 2019300"/>
                <a:gd name="connsiteY9" fmla="*/ 1409700 h 3000375"/>
                <a:gd name="connsiteX10" fmla="*/ 1104900 w 2019300"/>
                <a:gd name="connsiteY10" fmla="*/ 1447800 h 3000375"/>
                <a:gd name="connsiteX11" fmla="*/ 2019300 w 2019300"/>
                <a:gd name="connsiteY11" fmla="*/ 1447800 h 3000375"/>
                <a:gd name="connsiteX0" fmla="*/ 0 w 2019300"/>
                <a:gd name="connsiteY0" fmla="*/ 3000375 h 3000375"/>
                <a:gd name="connsiteX1" fmla="*/ 266700 w 2019300"/>
                <a:gd name="connsiteY1" fmla="*/ 266700 h 3000375"/>
                <a:gd name="connsiteX2" fmla="*/ 314325 w 2019300"/>
                <a:gd name="connsiteY2" fmla="*/ 85725 h 3000375"/>
                <a:gd name="connsiteX3" fmla="*/ 352425 w 2019300"/>
                <a:gd name="connsiteY3" fmla="*/ 19050 h 3000375"/>
                <a:gd name="connsiteX4" fmla="*/ 381000 w 2019300"/>
                <a:gd name="connsiteY4" fmla="*/ 9525 h 3000375"/>
                <a:gd name="connsiteX5" fmla="*/ 419100 w 2019300"/>
                <a:gd name="connsiteY5" fmla="*/ 0 h 3000375"/>
                <a:gd name="connsiteX6" fmla="*/ 447675 w 2019300"/>
                <a:gd name="connsiteY6" fmla="*/ 85725 h 3000375"/>
                <a:gd name="connsiteX7" fmla="*/ 866775 w 2019300"/>
                <a:gd name="connsiteY7" fmla="*/ 1362075 h 3000375"/>
                <a:gd name="connsiteX8" fmla="*/ 933450 w 2019300"/>
                <a:gd name="connsiteY8" fmla="*/ 1409700 h 3000375"/>
                <a:gd name="connsiteX9" fmla="*/ 1104900 w 2019300"/>
                <a:gd name="connsiteY9" fmla="*/ 1447800 h 3000375"/>
                <a:gd name="connsiteX10" fmla="*/ 2019300 w 2019300"/>
                <a:gd name="connsiteY10" fmla="*/ 1447800 h 3000375"/>
                <a:gd name="connsiteX0" fmla="*/ 0 w 1752600"/>
                <a:gd name="connsiteY0" fmla="*/ 266700 h 1447800"/>
                <a:gd name="connsiteX1" fmla="*/ 47625 w 1752600"/>
                <a:gd name="connsiteY1" fmla="*/ 85725 h 1447800"/>
                <a:gd name="connsiteX2" fmla="*/ 85725 w 1752600"/>
                <a:gd name="connsiteY2" fmla="*/ 19050 h 1447800"/>
                <a:gd name="connsiteX3" fmla="*/ 114300 w 1752600"/>
                <a:gd name="connsiteY3" fmla="*/ 9525 h 1447800"/>
                <a:gd name="connsiteX4" fmla="*/ 152400 w 1752600"/>
                <a:gd name="connsiteY4" fmla="*/ 0 h 1447800"/>
                <a:gd name="connsiteX5" fmla="*/ 180975 w 1752600"/>
                <a:gd name="connsiteY5" fmla="*/ 85725 h 1447800"/>
                <a:gd name="connsiteX6" fmla="*/ 600075 w 1752600"/>
                <a:gd name="connsiteY6" fmla="*/ 1362075 h 1447800"/>
                <a:gd name="connsiteX7" fmla="*/ 666750 w 1752600"/>
                <a:gd name="connsiteY7" fmla="*/ 1409700 h 1447800"/>
                <a:gd name="connsiteX8" fmla="*/ 838200 w 1752600"/>
                <a:gd name="connsiteY8" fmla="*/ 1447800 h 1447800"/>
                <a:gd name="connsiteX9" fmla="*/ 1752600 w 1752600"/>
                <a:gd name="connsiteY9" fmla="*/ 1447800 h 1447800"/>
                <a:gd name="connsiteX0" fmla="*/ 0 w 1704975"/>
                <a:gd name="connsiteY0" fmla="*/ 85725 h 1447800"/>
                <a:gd name="connsiteX1" fmla="*/ 38100 w 1704975"/>
                <a:gd name="connsiteY1" fmla="*/ 19050 h 1447800"/>
                <a:gd name="connsiteX2" fmla="*/ 66675 w 1704975"/>
                <a:gd name="connsiteY2" fmla="*/ 9525 h 1447800"/>
                <a:gd name="connsiteX3" fmla="*/ 104775 w 1704975"/>
                <a:gd name="connsiteY3" fmla="*/ 0 h 1447800"/>
                <a:gd name="connsiteX4" fmla="*/ 133350 w 1704975"/>
                <a:gd name="connsiteY4" fmla="*/ 85725 h 1447800"/>
                <a:gd name="connsiteX5" fmla="*/ 552450 w 1704975"/>
                <a:gd name="connsiteY5" fmla="*/ 1362075 h 1447800"/>
                <a:gd name="connsiteX6" fmla="*/ 619125 w 1704975"/>
                <a:gd name="connsiteY6" fmla="*/ 1409700 h 1447800"/>
                <a:gd name="connsiteX7" fmla="*/ 790575 w 1704975"/>
                <a:gd name="connsiteY7" fmla="*/ 1447800 h 1447800"/>
                <a:gd name="connsiteX8" fmla="*/ 1704975 w 1704975"/>
                <a:gd name="connsiteY8" fmla="*/ 1447800 h 1447800"/>
                <a:gd name="connsiteX0" fmla="*/ 0 w 1666875"/>
                <a:gd name="connsiteY0" fmla="*/ 19050 h 1447800"/>
                <a:gd name="connsiteX1" fmla="*/ 28575 w 1666875"/>
                <a:gd name="connsiteY1" fmla="*/ 9525 h 1447800"/>
                <a:gd name="connsiteX2" fmla="*/ 66675 w 1666875"/>
                <a:gd name="connsiteY2" fmla="*/ 0 h 1447800"/>
                <a:gd name="connsiteX3" fmla="*/ 95250 w 1666875"/>
                <a:gd name="connsiteY3" fmla="*/ 85725 h 1447800"/>
                <a:gd name="connsiteX4" fmla="*/ 514350 w 1666875"/>
                <a:gd name="connsiteY4" fmla="*/ 1362075 h 1447800"/>
                <a:gd name="connsiteX5" fmla="*/ 581025 w 1666875"/>
                <a:gd name="connsiteY5" fmla="*/ 1409700 h 1447800"/>
                <a:gd name="connsiteX6" fmla="*/ 752475 w 1666875"/>
                <a:gd name="connsiteY6" fmla="*/ 1447800 h 1447800"/>
                <a:gd name="connsiteX7" fmla="*/ 1666875 w 1666875"/>
                <a:gd name="connsiteY7" fmla="*/ 1447800 h 1447800"/>
                <a:gd name="connsiteX0" fmla="*/ 0 w 1666875"/>
                <a:gd name="connsiteY0" fmla="*/ 9525 h 1438275"/>
                <a:gd name="connsiteX1" fmla="*/ 28575 w 1666875"/>
                <a:gd name="connsiteY1" fmla="*/ 0 h 1438275"/>
                <a:gd name="connsiteX2" fmla="*/ 95250 w 1666875"/>
                <a:gd name="connsiteY2" fmla="*/ 76200 h 1438275"/>
                <a:gd name="connsiteX3" fmla="*/ 514350 w 1666875"/>
                <a:gd name="connsiteY3" fmla="*/ 1352550 h 1438275"/>
                <a:gd name="connsiteX4" fmla="*/ 581025 w 1666875"/>
                <a:gd name="connsiteY4" fmla="*/ 1400175 h 1438275"/>
                <a:gd name="connsiteX5" fmla="*/ 752475 w 1666875"/>
                <a:gd name="connsiteY5" fmla="*/ 1438275 h 1438275"/>
                <a:gd name="connsiteX6" fmla="*/ 1666875 w 1666875"/>
                <a:gd name="connsiteY6" fmla="*/ 1438275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75" h="1438275">
                  <a:moveTo>
                    <a:pt x="0" y="9525"/>
                  </a:moveTo>
                  <a:lnTo>
                    <a:pt x="28575" y="0"/>
                  </a:lnTo>
                  <a:lnTo>
                    <a:pt x="95250" y="76200"/>
                  </a:lnTo>
                  <a:lnTo>
                    <a:pt x="514350" y="1352550"/>
                  </a:lnTo>
                  <a:lnTo>
                    <a:pt x="581025" y="1400175"/>
                  </a:lnTo>
                  <a:lnTo>
                    <a:pt x="752475" y="1438275"/>
                  </a:lnTo>
                  <a:lnTo>
                    <a:pt x="1666875" y="143827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Group 8"/>
            <p:cNvGrpSpPr/>
            <p:nvPr/>
          </p:nvGrpSpPr>
          <p:grpSpPr>
            <a:xfrm>
              <a:off x="3006245" y="2677229"/>
              <a:ext cx="374905" cy="374905"/>
              <a:chOff x="6235961" y="1228954"/>
              <a:chExt cx="374905" cy="374905"/>
            </a:xfrm>
          </p:grpSpPr>
          <p:cxnSp>
            <p:nvCxnSpPr>
              <p:cNvPr id="93" name="Straight Connector 92"/>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06245" y="5275509"/>
              <a:ext cx="374905" cy="374905"/>
              <a:chOff x="6235961" y="1228954"/>
              <a:chExt cx="374905" cy="374905"/>
            </a:xfrm>
          </p:grpSpPr>
          <p:cxnSp>
            <p:nvCxnSpPr>
              <p:cNvPr id="108" name="Straight Connector 107"/>
              <p:cNvCxnSpPr/>
              <p:nvPr/>
            </p:nvCxnSpPr>
            <p:spPr>
              <a:xfrm flipH="1">
                <a:off x="6235961" y="1228954"/>
                <a:ext cx="374905" cy="3749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6405908"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283757" y="1293571"/>
                <a:ext cx="190195" cy="190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8" name="Text Box 160"/>
          <p:cNvSpPr txBox="1">
            <a:spLocks noChangeArrowheads="1"/>
          </p:cNvSpPr>
          <p:nvPr/>
        </p:nvSpPr>
        <p:spPr bwMode="auto">
          <a:xfrm>
            <a:off x="9502775" y="5536980"/>
            <a:ext cx="260840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cs typeface="Arial" pitchFamily="34" charset="0"/>
              </a:defRPr>
            </a:lvl1pPr>
            <a:lvl2pPr marL="742950" indent="-285750" eaLnBrk="0" hangingPunct="0">
              <a:defRPr sz="2000">
                <a:solidFill>
                  <a:schemeClr val="bg1"/>
                </a:solidFill>
                <a:latin typeface="Arial" pitchFamily="34" charset="0"/>
                <a:cs typeface="Arial" pitchFamily="34" charset="0"/>
              </a:defRPr>
            </a:lvl2pPr>
            <a:lvl3pPr marL="1143000" indent="-228600" eaLnBrk="0" hangingPunct="0">
              <a:defRPr sz="2000">
                <a:solidFill>
                  <a:schemeClr val="bg1"/>
                </a:solidFill>
                <a:latin typeface="Arial" pitchFamily="34" charset="0"/>
                <a:cs typeface="Arial" pitchFamily="34" charset="0"/>
              </a:defRPr>
            </a:lvl3pPr>
            <a:lvl4pPr marL="1600200" indent="-228600" eaLnBrk="0" hangingPunct="0">
              <a:defRPr sz="2000">
                <a:solidFill>
                  <a:schemeClr val="bg1"/>
                </a:solidFill>
                <a:latin typeface="Arial" pitchFamily="34" charset="0"/>
                <a:cs typeface="Arial" pitchFamily="34" charset="0"/>
              </a:defRPr>
            </a:lvl4pPr>
            <a:lvl5pPr marL="2057400" indent="-228600" eaLnBrk="0" hangingPunct="0">
              <a:defRPr sz="20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cs typeface="Arial" pitchFamily="34" charset="0"/>
              </a:defRPr>
            </a:lvl9pPr>
          </a:lstStyle>
          <a:p>
            <a:pPr algn="r" eaLnBrk="1" fontAlgn="auto" hangingPunct="1">
              <a:spcBef>
                <a:spcPts val="0"/>
              </a:spcBef>
              <a:spcAft>
                <a:spcPts val="0"/>
              </a:spcAft>
            </a:pPr>
            <a:r>
              <a:rPr lang="en-US" sz="1100" dirty="0">
                <a:solidFill>
                  <a:prstClr val="black"/>
                </a:solidFill>
              </a:rPr>
              <a:t>Wei et al. Nature 1995</a:t>
            </a:r>
          </a:p>
          <a:p>
            <a:pPr algn="r" eaLnBrk="1" fontAlgn="auto" hangingPunct="1">
              <a:spcBef>
                <a:spcPts val="0"/>
              </a:spcBef>
              <a:spcAft>
                <a:spcPts val="0"/>
              </a:spcAft>
            </a:pPr>
            <a:r>
              <a:rPr lang="en-US" sz="1100" dirty="0">
                <a:solidFill>
                  <a:prstClr val="black"/>
                </a:solidFill>
              </a:rPr>
              <a:t>Ho et al, Nature 1995</a:t>
            </a:r>
          </a:p>
          <a:p>
            <a:pPr algn="r" eaLnBrk="1" fontAlgn="auto" hangingPunct="1">
              <a:spcBef>
                <a:spcPts val="0"/>
              </a:spcBef>
              <a:spcAft>
                <a:spcPts val="0"/>
              </a:spcAft>
            </a:pPr>
            <a:r>
              <a:rPr lang="en-US" sz="1100" dirty="0" err="1">
                <a:solidFill>
                  <a:prstClr val="black"/>
                </a:solidFill>
              </a:rPr>
              <a:t>Perelson</a:t>
            </a:r>
            <a:r>
              <a:rPr lang="en-US" sz="1100" dirty="0">
                <a:solidFill>
                  <a:prstClr val="black"/>
                </a:solidFill>
              </a:rPr>
              <a:t> et al, Nature 1997</a:t>
            </a:r>
          </a:p>
          <a:p>
            <a:pPr algn="r" eaLnBrk="1" fontAlgn="auto" hangingPunct="1">
              <a:spcBef>
                <a:spcPts val="0"/>
              </a:spcBef>
              <a:spcAft>
                <a:spcPts val="0"/>
              </a:spcAft>
            </a:pPr>
            <a:r>
              <a:rPr lang="en-US" sz="1100" dirty="0" err="1">
                <a:solidFill>
                  <a:prstClr val="black"/>
                </a:solidFill>
              </a:rPr>
              <a:t>Finzi</a:t>
            </a:r>
            <a:r>
              <a:rPr lang="en-US" sz="1100" dirty="0">
                <a:solidFill>
                  <a:prstClr val="black"/>
                </a:solidFill>
              </a:rPr>
              <a:t> et al, Nature Med 1999</a:t>
            </a:r>
          </a:p>
          <a:p>
            <a:pPr algn="r" eaLnBrk="1" fontAlgn="auto" hangingPunct="1">
              <a:spcBef>
                <a:spcPts val="0"/>
              </a:spcBef>
              <a:spcAft>
                <a:spcPts val="0"/>
              </a:spcAft>
            </a:pPr>
            <a:r>
              <a:rPr lang="en-US" sz="1100" dirty="0" err="1">
                <a:solidFill>
                  <a:prstClr val="black"/>
                </a:solidFill>
              </a:rPr>
              <a:t>Dornadula</a:t>
            </a:r>
            <a:r>
              <a:rPr lang="en-US" sz="1100" dirty="0">
                <a:solidFill>
                  <a:prstClr val="black"/>
                </a:solidFill>
              </a:rPr>
              <a:t> et al, JAMA 1999</a:t>
            </a:r>
          </a:p>
          <a:p>
            <a:pPr algn="r" eaLnBrk="1" fontAlgn="auto" hangingPunct="1">
              <a:spcBef>
                <a:spcPts val="0"/>
              </a:spcBef>
              <a:spcAft>
                <a:spcPts val="0"/>
              </a:spcAft>
            </a:pPr>
            <a:r>
              <a:rPr lang="en-US" sz="1100" dirty="0" err="1">
                <a:solidFill>
                  <a:prstClr val="black"/>
                </a:solidFill>
              </a:rPr>
              <a:t>Dinoso</a:t>
            </a:r>
            <a:r>
              <a:rPr lang="en-US" sz="1100" dirty="0">
                <a:solidFill>
                  <a:prstClr val="black"/>
                </a:solidFill>
              </a:rPr>
              <a:t> et al, PNAS, 2009</a:t>
            </a:r>
          </a:p>
          <a:p>
            <a:pPr algn="r" eaLnBrk="1" fontAlgn="auto" hangingPunct="1">
              <a:spcBef>
                <a:spcPts val="0"/>
              </a:spcBef>
              <a:spcAft>
                <a:spcPts val="0"/>
              </a:spcAft>
            </a:pPr>
            <a:r>
              <a:rPr lang="en-US" sz="1100" dirty="0">
                <a:solidFill>
                  <a:prstClr val="black"/>
                </a:solidFill>
              </a:rPr>
              <a:t>Robb and </a:t>
            </a:r>
            <a:r>
              <a:rPr lang="en-US" sz="1100" dirty="0" err="1">
                <a:solidFill>
                  <a:prstClr val="black"/>
                </a:solidFill>
              </a:rPr>
              <a:t>Ananworanich</a:t>
            </a:r>
            <a:r>
              <a:rPr lang="en-US" sz="1100" b="1" dirty="0">
                <a:solidFill>
                  <a:prstClr val="black"/>
                </a:solidFill>
              </a:rPr>
              <a:t>, </a:t>
            </a:r>
            <a:r>
              <a:rPr lang="en-US" sz="1100" dirty="0">
                <a:solidFill>
                  <a:prstClr val="black"/>
                </a:solidFill>
              </a:rPr>
              <a:t>COHA,</a:t>
            </a:r>
            <a:r>
              <a:rPr lang="en-US" sz="1100" b="1" dirty="0">
                <a:solidFill>
                  <a:prstClr val="black"/>
                </a:solidFill>
              </a:rPr>
              <a:t> </a:t>
            </a:r>
            <a:r>
              <a:rPr lang="en-US" sz="1100" dirty="0">
                <a:solidFill>
                  <a:prstClr val="black"/>
                </a:solidFill>
              </a:rPr>
              <a:t>2016</a:t>
            </a:r>
          </a:p>
          <a:p>
            <a:pPr eaLnBrk="1" fontAlgn="auto" hangingPunct="1">
              <a:spcBef>
                <a:spcPts val="0"/>
              </a:spcBef>
              <a:spcAft>
                <a:spcPts val="0"/>
              </a:spcAft>
            </a:pPr>
            <a:endParaRPr lang="en-US" sz="1100" dirty="0">
              <a:solidFill>
                <a:prstClr val="black"/>
              </a:solidFill>
            </a:endParaRPr>
          </a:p>
          <a:p>
            <a:pPr eaLnBrk="1" fontAlgn="auto" hangingPunct="1">
              <a:spcBef>
                <a:spcPts val="0"/>
              </a:spcBef>
              <a:spcAft>
                <a:spcPts val="0"/>
              </a:spcAft>
            </a:pPr>
            <a:endParaRPr lang="en-US" sz="1200" dirty="0">
              <a:solidFill>
                <a:prstClr val="black"/>
              </a:solidFill>
            </a:endParaRPr>
          </a:p>
        </p:txBody>
      </p:sp>
      <p:sp>
        <p:nvSpPr>
          <p:cNvPr id="66" name="Rectangle 77"/>
          <p:cNvSpPr>
            <a:spLocks noChangeArrowheads="1"/>
          </p:cNvSpPr>
          <p:nvPr/>
        </p:nvSpPr>
        <p:spPr bwMode="auto">
          <a:xfrm>
            <a:off x="7318542" y="4813023"/>
            <a:ext cx="17055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cs typeface="+mn-cs"/>
              </a:rPr>
              <a:t>Residual viremia</a:t>
            </a:r>
            <a:endParaRPr lang="en-US" altLang="en-US" dirty="0">
              <a:solidFill>
                <a:prstClr val="black"/>
              </a:solidFill>
              <a:cs typeface="+mn-cs"/>
            </a:endParaRPr>
          </a:p>
        </p:txBody>
      </p:sp>
      <p:cxnSp>
        <p:nvCxnSpPr>
          <p:cNvPr id="69" name="Straight Arrow Connector 68"/>
          <p:cNvCxnSpPr>
            <a:cxnSpLocks noChangeShapeType="1"/>
          </p:cNvCxnSpPr>
          <p:nvPr/>
        </p:nvCxnSpPr>
        <p:spPr bwMode="auto">
          <a:xfrm rot="16200000" flipH="1">
            <a:off x="9788363" y="2209655"/>
            <a:ext cx="390525" cy="0"/>
          </a:xfrm>
          <a:prstGeom prst="straightConnector1">
            <a:avLst/>
          </a:prstGeom>
          <a:noFill/>
          <a:ln w="38100" cap="flat" cmpd="sng" algn="ctr">
            <a:solidFill>
              <a:schemeClr val="tx1"/>
            </a:solidFill>
            <a:prstDash val="solid"/>
            <a:round/>
            <a:headEnd type="none" w="med" len="med"/>
            <a:tailEnd type="triangle" w="med" len="med"/>
          </a:ln>
          <a:effectLst/>
        </p:spPr>
      </p:cxnSp>
      <p:sp>
        <p:nvSpPr>
          <p:cNvPr id="70" name="TextBox 69"/>
          <p:cNvSpPr txBox="1"/>
          <p:nvPr/>
        </p:nvSpPr>
        <p:spPr>
          <a:xfrm>
            <a:off x="9816697" y="2368821"/>
            <a:ext cx="338554"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cs typeface="+mn-cs"/>
              </a:rPr>
              <a:t>†</a:t>
            </a:r>
          </a:p>
        </p:txBody>
      </p:sp>
      <p:sp>
        <p:nvSpPr>
          <p:cNvPr id="71" name="Rectangle 70"/>
          <p:cNvSpPr/>
          <p:nvPr/>
        </p:nvSpPr>
        <p:spPr bwMode="auto">
          <a:xfrm>
            <a:off x="9418738" y="1435581"/>
            <a:ext cx="115746" cy="41668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white"/>
              </a:solidFill>
              <a:latin typeface="Arial" pitchFamily="34" charset="0"/>
              <a:cs typeface="+mn-cs"/>
            </a:endParaRPr>
          </a:p>
        </p:txBody>
      </p:sp>
      <p:grpSp>
        <p:nvGrpSpPr>
          <p:cNvPr id="72" name="Group 71"/>
          <p:cNvGrpSpPr/>
          <p:nvPr/>
        </p:nvGrpSpPr>
        <p:grpSpPr>
          <a:xfrm>
            <a:off x="7062029" y="1164730"/>
            <a:ext cx="3221281" cy="887051"/>
            <a:chOff x="4747705" y="1175546"/>
            <a:chExt cx="3221281" cy="887051"/>
          </a:xfrm>
        </p:grpSpPr>
        <p:grpSp>
          <p:nvGrpSpPr>
            <p:cNvPr id="73" name="Group 72"/>
            <p:cNvGrpSpPr/>
            <p:nvPr/>
          </p:nvGrpSpPr>
          <p:grpSpPr>
            <a:xfrm>
              <a:off x="4747705" y="1396926"/>
              <a:ext cx="618312" cy="665671"/>
              <a:chOff x="4703813" y="1214047"/>
              <a:chExt cx="618312" cy="665671"/>
            </a:xfrm>
          </p:grpSpPr>
          <p:grpSp>
            <p:nvGrpSpPr>
              <p:cNvPr id="123" name="Group 122"/>
              <p:cNvGrpSpPr/>
              <p:nvPr/>
            </p:nvGrpSpPr>
            <p:grpSpPr>
              <a:xfrm>
                <a:off x="4703813" y="1214047"/>
                <a:ext cx="618312" cy="665671"/>
                <a:chOff x="4703813" y="1214047"/>
                <a:chExt cx="618312" cy="665671"/>
              </a:xfrm>
            </p:grpSpPr>
            <p:grpSp>
              <p:nvGrpSpPr>
                <p:cNvPr id="125" name="Group 197"/>
                <p:cNvGrpSpPr>
                  <a:grpSpLocks/>
                </p:cNvGrpSpPr>
                <p:nvPr/>
              </p:nvGrpSpPr>
              <p:grpSpPr bwMode="auto">
                <a:xfrm>
                  <a:off x="4763629" y="1222001"/>
                  <a:ext cx="484187" cy="657717"/>
                  <a:chOff x="6052358" y="1585570"/>
                  <a:chExt cx="483530" cy="657832"/>
                </a:xfrm>
              </p:grpSpPr>
              <p:grpSp>
                <p:nvGrpSpPr>
                  <p:cNvPr id="130" name="Group 141"/>
                  <p:cNvGrpSpPr>
                    <a:grpSpLocks/>
                  </p:cNvGrpSpPr>
                  <p:nvPr/>
                </p:nvGrpSpPr>
                <p:grpSpPr bwMode="auto">
                  <a:xfrm>
                    <a:off x="6052358" y="1585570"/>
                    <a:ext cx="483530" cy="657832"/>
                    <a:chOff x="6199019" y="1512695"/>
                    <a:chExt cx="483530" cy="657832"/>
                  </a:xfrm>
                </p:grpSpPr>
                <p:sp>
                  <p:nvSpPr>
                    <p:cNvPr id="132" name="Oval 81"/>
                    <p:cNvSpPr>
                      <a:spLocks noChangeArrowheads="1"/>
                    </p:cNvSpPr>
                    <p:nvPr/>
                  </p:nvSpPr>
                  <p:spPr bwMode="auto">
                    <a:xfrm>
                      <a:off x="6213749" y="1638363"/>
                      <a:ext cx="97536" cy="91735"/>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33" name="Oval 82"/>
                    <p:cNvSpPr>
                      <a:spLocks noChangeArrowheads="1"/>
                    </p:cNvSpPr>
                    <p:nvPr/>
                  </p:nvSpPr>
                  <p:spPr bwMode="auto">
                    <a:xfrm>
                      <a:off x="6417138" y="1640292"/>
                      <a:ext cx="97536" cy="91735"/>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34" name="Oval 83"/>
                    <p:cNvSpPr>
                      <a:spLocks noChangeArrowheads="1"/>
                    </p:cNvSpPr>
                    <p:nvPr/>
                  </p:nvSpPr>
                  <p:spPr bwMode="auto">
                    <a:xfrm>
                      <a:off x="6199019" y="1819886"/>
                      <a:ext cx="97536" cy="91735"/>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35" name="Oval 84"/>
                    <p:cNvSpPr>
                      <a:spLocks noChangeArrowheads="1"/>
                    </p:cNvSpPr>
                    <p:nvPr/>
                  </p:nvSpPr>
                  <p:spPr bwMode="auto">
                    <a:xfrm>
                      <a:off x="6582568" y="1727539"/>
                      <a:ext cx="97536" cy="91735"/>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36" name="Oval 85"/>
                    <p:cNvSpPr>
                      <a:spLocks noChangeArrowheads="1"/>
                    </p:cNvSpPr>
                    <p:nvPr/>
                  </p:nvSpPr>
                  <p:spPr bwMode="auto">
                    <a:xfrm>
                      <a:off x="6585013" y="1602711"/>
                      <a:ext cx="97536" cy="91735"/>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37" name="Oval 86"/>
                    <p:cNvSpPr>
                      <a:spLocks noChangeArrowheads="1"/>
                    </p:cNvSpPr>
                    <p:nvPr/>
                  </p:nvSpPr>
                  <p:spPr bwMode="auto">
                    <a:xfrm>
                      <a:off x="6469169" y="2078792"/>
                      <a:ext cx="97536" cy="91735"/>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38" name="Oval 87"/>
                    <p:cNvSpPr>
                      <a:spLocks noChangeArrowheads="1"/>
                    </p:cNvSpPr>
                    <p:nvPr/>
                  </p:nvSpPr>
                  <p:spPr bwMode="auto">
                    <a:xfrm>
                      <a:off x="6536679" y="1885605"/>
                      <a:ext cx="97536" cy="91735"/>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39" name="Oval 88"/>
                    <p:cNvSpPr>
                      <a:spLocks noChangeArrowheads="1"/>
                    </p:cNvSpPr>
                    <p:nvPr/>
                  </p:nvSpPr>
                  <p:spPr bwMode="auto">
                    <a:xfrm>
                      <a:off x="6495320" y="1512695"/>
                      <a:ext cx="97536" cy="91735"/>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131" name="TextBox 196"/>
                  <p:cNvSpPr txBox="1">
                    <a:spLocks noChangeArrowheads="1"/>
                  </p:cNvSpPr>
                  <p:nvPr/>
                </p:nvSpPr>
                <p:spPr bwMode="auto">
                  <a:xfrm>
                    <a:off x="6130040" y="1650321"/>
                    <a:ext cx="393165" cy="461746"/>
                  </a:xfrm>
                  <a:prstGeom prst="rect">
                    <a:avLst/>
                  </a:prstGeom>
                  <a:noFill/>
                  <a:ln w="9525">
                    <a:noFill/>
                    <a:miter lim="800000"/>
                    <a:headEnd/>
                    <a:tailEnd/>
                  </a:ln>
                </p:spPr>
                <p:txBody>
                  <a:bodyPr>
                    <a:spAutoFit/>
                  </a:bodyPr>
                  <a:lstStyle/>
                  <a:p>
                    <a:pPr fontAlgn="auto">
                      <a:spcBef>
                        <a:spcPts val="0"/>
                      </a:spcBef>
                      <a:spcAft>
                        <a:spcPts val="0"/>
                      </a:spcAft>
                    </a:pPr>
                    <a:r>
                      <a:rPr lang="en-US" sz="2400" i="1">
                        <a:solidFill>
                          <a:prstClr val="black"/>
                        </a:solidFill>
                        <a:latin typeface="Times New Roman" pitchFamily="18" charset="0"/>
                        <a:cs typeface="Times New Roman" pitchFamily="18" charset="0"/>
                      </a:rPr>
                      <a:t>v</a:t>
                    </a:r>
                  </a:p>
                </p:txBody>
              </p:sp>
            </p:grpSp>
            <p:sp>
              <p:nvSpPr>
                <p:cNvPr id="126" name="Oval 88"/>
                <p:cNvSpPr>
                  <a:spLocks noChangeArrowheads="1"/>
                </p:cNvSpPr>
                <p:nvPr/>
              </p:nvSpPr>
              <p:spPr bwMode="auto">
                <a:xfrm>
                  <a:off x="4703813" y="1730304"/>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27" name="Oval 88"/>
                <p:cNvSpPr>
                  <a:spLocks noChangeArrowheads="1"/>
                </p:cNvSpPr>
                <p:nvPr/>
              </p:nvSpPr>
              <p:spPr bwMode="auto">
                <a:xfrm>
                  <a:off x="5224456" y="1642725"/>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28" name="Oval 88"/>
                <p:cNvSpPr>
                  <a:spLocks noChangeArrowheads="1"/>
                </p:cNvSpPr>
                <p:nvPr/>
              </p:nvSpPr>
              <p:spPr bwMode="auto">
                <a:xfrm>
                  <a:off x="4883163" y="1214047"/>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29" name="Oval 88"/>
                <p:cNvSpPr>
                  <a:spLocks noChangeArrowheads="1"/>
                </p:cNvSpPr>
                <p:nvPr/>
              </p:nvSpPr>
              <p:spPr bwMode="auto">
                <a:xfrm>
                  <a:off x="5206168" y="1770741"/>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124" name="Oval 86"/>
              <p:cNvSpPr>
                <a:spLocks noChangeArrowheads="1"/>
              </p:cNvSpPr>
              <p:nvPr/>
            </p:nvSpPr>
            <p:spPr bwMode="auto">
              <a:xfrm>
                <a:off x="4919161" y="1695369"/>
                <a:ext cx="97669" cy="9171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sp>
          <p:nvSpPr>
            <p:cNvPr id="83" name="TextBox 82"/>
            <p:cNvSpPr txBox="1">
              <a:spLocks noChangeArrowheads="1"/>
            </p:cNvSpPr>
            <p:nvPr/>
          </p:nvSpPr>
          <p:spPr bwMode="auto">
            <a:xfrm>
              <a:off x="5429300" y="1417539"/>
              <a:ext cx="338554" cy="461665"/>
            </a:xfrm>
            <a:prstGeom prst="rect">
              <a:avLst/>
            </a:prstGeom>
            <a:noFill/>
            <a:ln w="9525">
              <a:noFill/>
              <a:miter lim="800000"/>
              <a:headEnd/>
              <a:tailEnd/>
            </a:ln>
          </p:spPr>
          <p:txBody>
            <a:bodyPr wrap="none">
              <a:spAutoFit/>
            </a:bodyPr>
            <a:lstStyle/>
            <a:p>
              <a:pPr fontAlgn="auto">
                <a:spcBef>
                  <a:spcPts val="0"/>
                </a:spcBef>
                <a:spcAft>
                  <a:spcPts val="0"/>
                </a:spcAft>
              </a:pPr>
              <a:r>
                <a:rPr lang="en-US" sz="2400" dirty="0">
                  <a:solidFill>
                    <a:prstClr val="black"/>
                  </a:solidFill>
                  <a:latin typeface="Calibri"/>
                  <a:cs typeface="+mn-cs"/>
                </a:rPr>
                <a:t>+</a:t>
              </a:r>
            </a:p>
          </p:txBody>
        </p:sp>
        <p:cxnSp>
          <p:nvCxnSpPr>
            <p:cNvPr id="84" name="Straight Arrow Connector 83"/>
            <p:cNvCxnSpPr>
              <a:cxnSpLocks noChangeShapeType="1"/>
            </p:cNvCxnSpPr>
            <p:nvPr/>
          </p:nvCxnSpPr>
          <p:spPr bwMode="auto">
            <a:xfrm flipV="1">
              <a:off x="6631076" y="1645345"/>
              <a:ext cx="454025" cy="1588"/>
            </a:xfrm>
            <a:prstGeom prst="straightConnector1">
              <a:avLst/>
            </a:prstGeom>
            <a:noFill/>
            <a:ln w="28575" algn="ctr">
              <a:solidFill>
                <a:schemeClr val="tx1"/>
              </a:solidFill>
              <a:round/>
              <a:headEnd type="none" w="med" len="med"/>
              <a:tailEnd type="triangle" w="med" len="med"/>
            </a:ln>
          </p:spPr>
        </p:cxnSp>
        <p:grpSp>
          <p:nvGrpSpPr>
            <p:cNvPr id="85" name="Group 114"/>
            <p:cNvGrpSpPr>
              <a:grpSpLocks/>
            </p:cNvGrpSpPr>
            <p:nvPr/>
          </p:nvGrpSpPr>
          <p:grpSpPr bwMode="auto">
            <a:xfrm>
              <a:off x="5920588" y="1377852"/>
              <a:ext cx="550863" cy="536575"/>
              <a:chOff x="2839" y="2445"/>
              <a:chExt cx="347" cy="338"/>
            </a:xfrm>
          </p:grpSpPr>
          <p:sp>
            <p:nvSpPr>
              <p:cNvPr id="121" name="Oval 271"/>
              <p:cNvSpPr>
                <a:spLocks noChangeArrowheads="1"/>
              </p:cNvSpPr>
              <p:nvPr/>
            </p:nvSpPr>
            <p:spPr bwMode="auto">
              <a:xfrm>
                <a:off x="2839"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122" name="Oval 272"/>
              <p:cNvSpPr>
                <a:spLocks noChangeArrowheads="1"/>
              </p:cNvSpPr>
              <p:nvPr/>
            </p:nvSpPr>
            <p:spPr bwMode="auto">
              <a:xfrm>
                <a:off x="2917" y="2528"/>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86" name="Group 85"/>
            <p:cNvGrpSpPr/>
            <p:nvPr/>
          </p:nvGrpSpPr>
          <p:grpSpPr>
            <a:xfrm>
              <a:off x="7351449" y="1175546"/>
              <a:ext cx="617537" cy="789058"/>
              <a:chOff x="7249849" y="1175546"/>
              <a:chExt cx="617537" cy="789058"/>
            </a:xfrm>
          </p:grpSpPr>
          <p:grpSp>
            <p:nvGrpSpPr>
              <p:cNvPr id="87" name="Group 129"/>
              <p:cNvGrpSpPr>
                <a:grpSpLocks/>
              </p:cNvGrpSpPr>
              <p:nvPr/>
            </p:nvGrpSpPr>
            <p:grpSpPr bwMode="auto">
              <a:xfrm>
                <a:off x="7249849" y="1334367"/>
                <a:ext cx="617537" cy="630237"/>
                <a:chOff x="4752" y="2839"/>
                <a:chExt cx="389" cy="397"/>
              </a:xfrm>
            </p:grpSpPr>
            <p:sp>
              <p:nvSpPr>
                <p:cNvPr id="103" name="Oval 81"/>
                <p:cNvSpPr>
                  <a:spLocks noChangeArrowheads="1"/>
                </p:cNvSpPr>
                <p:nvPr/>
              </p:nvSpPr>
              <p:spPr bwMode="auto">
                <a:xfrm>
                  <a:off x="5040" y="287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06" name="Oval 82"/>
                <p:cNvSpPr>
                  <a:spLocks noChangeArrowheads="1"/>
                </p:cNvSpPr>
                <p:nvPr/>
              </p:nvSpPr>
              <p:spPr bwMode="auto">
                <a:xfrm>
                  <a:off x="4755" y="2898"/>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09" name="Oval 83"/>
                <p:cNvSpPr>
                  <a:spLocks noChangeArrowheads="1"/>
                </p:cNvSpPr>
                <p:nvPr/>
              </p:nvSpPr>
              <p:spPr bwMode="auto">
                <a:xfrm>
                  <a:off x="4860" y="283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14" name="Oval 84"/>
                <p:cNvSpPr>
                  <a:spLocks noChangeArrowheads="1"/>
                </p:cNvSpPr>
                <p:nvPr/>
              </p:nvSpPr>
              <p:spPr bwMode="auto">
                <a:xfrm>
                  <a:off x="4752" y="3099"/>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15" name="Oval 85"/>
                <p:cNvSpPr>
                  <a:spLocks noChangeArrowheads="1"/>
                </p:cNvSpPr>
                <p:nvPr/>
              </p:nvSpPr>
              <p:spPr bwMode="auto">
                <a:xfrm>
                  <a:off x="5079" y="30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19" name="Oval 86"/>
                <p:cNvSpPr>
                  <a:spLocks noChangeArrowheads="1"/>
                </p:cNvSpPr>
                <p:nvPr/>
              </p:nvSpPr>
              <p:spPr bwMode="auto">
                <a:xfrm>
                  <a:off x="4856" y="3178"/>
                  <a:ext cx="61"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20" name="Oval 87"/>
                <p:cNvSpPr>
                  <a:spLocks noChangeArrowheads="1"/>
                </p:cNvSpPr>
                <p:nvPr/>
              </p:nvSpPr>
              <p:spPr bwMode="auto">
                <a:xfrm>
                  <a:off x="4983" y="31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nvGrpSpPr>
              <p:cNvPr id="88" name="Group 87"/>
              <p:cNvGrpSpPr/>
              <p:nvPr/>
            </p:nvGrpSpPr>
            <p:grpSpPr>
              <a:xfrm>
                <a:off x="7275249" y="1175546"/>
                <a:ext cx="550862" cy="746196"/>
                <a:chOff x="7275249" y="1175546"/>
                <a:chExt cx="550862" cy="746196"/>
              </a:xfrm>
            </p:grpSpPr>
            <p:grpSp>
              <p:nvGrpSpPr>
                <p:cNvPr id="89" name="Group 116"/>
                <p:cNvGrpSpPr>
                  <a:grpSpLocks/>
                </p:cNvGrpSpPr>
                <p:nvPr/>
              </p:nvGrpSpPr>
              <p:grpSpPr bwMode="auto">
                <a:xfrm>
                  <a:off x="7275249" y="1385167"/>
                  <a:ext cx="550862" cy="536575"/>
                  <a:chOff x="3368" y="2445"/>
                  <a:chExt cx="347" cy="338"/>
                </a:xfrm>
              </p:grpSpPr>
              <p:sp>
                <p:nvSpPr>
                  <p:cNvPr id="94" name="Oval 284"/>
                  <p:cNvSpPr>
                    <a:spLocks noChangeArrowheads="1"/>
                  </p:cNvSpPr>
                  <p:nvPr/>
                </p:nvSpPr>
                <p:spPr bwMode="auto">
                  <a:xfrm>
                    <a:off x="3368"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prstClr val="black"/>
                      </a:solidFill>
                      <a:latin typeface="Calibri"/>
                      <a:cs typeface="+mn-cs"/>
                    </a:endParaRPr>
                  </a:p>
                </p:txBody>
              </p:sp>
              <p:sp>
                <p:nvSpPr>
                  <p:cNvPr id="95" name="Oval 300"/>
                  <p:cNvSpPr>
                    <a:spLocks noChangeArrowheads="1"/>
                  </p:cNvSpPr>
                  <p:nvPr/>
                </p:nvSpPr>
                <p:spPr bwMode="auto">
                  <a:xfrm>
                    <a:off x="3442" y="2532"/>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96" name="Group 301"/>
                  <p:cNvGrpSpPr>
                    <a:grpSpLocks/>
                  </p:cNvGrpSpPr>
                  <p:nvPr/>
                </p:nvGrpSpPr>
                <p:grpSpPr bwMode="auto">
                  <a:xfrm>
                    <a:off x="3461" y="2588"/>
                    <a:ext cx="160" cy="48"/>
                    <a:chOff x="2048" y="1128"/>
                    <a:chExt cx="160" cy="48"/>
                  </a:xfrm>
                </p:grpSpPr>
                <p:sp>
                  <p:nvSpPr>
                    <p:cNvPr id="101" name="Freeform 302"/>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02" name="Freeform 303"/>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grpSp>
            <p:sp>
              <p:nvSpPr>
                <p:cNvPr id="90" name="Oval 88"/>
                <p:cNvSpPr>
                  <a:spLocks noChangeArrowheads="1"/>
                </p:cNvSpPr>
                <p:nvPr/>
              </p:nvSpPr>
              <p:spPr bwMode="auto">
                <a:xfrm>
                  <a:off x="7563643" y="1203615"/>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92" name="Oval 88"/>
                <p:cNvSpPr>
                  <a:spLocks noChangeArrowheads="1"/>
                </p:cNvSpPr>
                <p:nvPr/>
              </p:nvSpPr>
              <p:spPr bwMode="auto">
                <a:xfrm>
                  <a:off x="7297090" y="1175546"/>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grpSp>
      <p:sp>
        <p:nvSpPr>
          <p:cNvPr id="140" name="Freeform 139"/>
          <p:cNvSpPr/>
          <p:nvPr/>
        </p:nvSpPr>
        <p:spPr bwMode="auto">
          <a:xfrm>
            <a:off x="7674876" y="1158952"/>
            <a:ext cx="1948739" cy="299749"/>
          </a:xfrm>
          <a:custGeom>
            <a:avLst/>
            <a:gdLst>
              <a:gd name="connsiteX0" fmla="*/ 1866900 w 1866900"/>
              <a:gd name="connsiteY0" fmla="*/ 158587 h 272887"/>
              <a:gd name="connsiteX1" fmla="*/ 1066800 w 1866900"/>
              <a:gd name="connsiteY1" fmla="*/ 6187 h 272887"/>
              <a:gd name="connsiteX2" fmla="*/ 457200 w 1866900"/>
              <a:gd name="connsiteY2" fmla="*/ 53812 h 272887"/>
              <a:gd name="connsiteX3" fmla="*/ 0 w 1866900"/>
              <a:gd name="connsiteY3" fmla="*/ 272887 h 272887"/>
            </a:gdLst>
            <a:ahLst/>
            <a:cxnLst>
              <a:cxn ang="0">
                <a:pos x="connsiteX0" y="connsiteY0"/>
              </a:cxn>
              <a:cxn ang="0">
                <a:pos x="connsiteX1" y="connsiteY1"/>
              </a:cxn>
              <a:cxn ang="0">
                <a:pos x="connsiteX2" y="connsiteY2"/>
              </a:cxn>
              <a:cxn ang="0">
                <a:pos x="connsiteX3" y="connsiteY3"/>
              </a:cxn>
            </a:cxnLst>
            <a:rect l="l" t="t" r="r" b="b"/>
            <a:pathLst>
              <a:path w="1866900" h="272887">
                <a:moveTo>
                  <a:pt x="1866900" y="158587"/>
                </a:moveTo>
                <a:cubicBezTo>
                  <a:pt x="1584325" y="91118"/>
                  <a:pt x="1301750" y="23649"/>
                  <a:pt x="1066800" y="6187"/>
                </a:cubicBezTo>
                <a:cubicBezTo>
                  <a:pt x="831850" y="-11276"/>
                  <a:pt x="635000" y="9362"/>
                  <a:pt x="457200" y="53812"/>
                </a:cubicBezTo>
                <a:cubicBezTo>
                  <a:pt x="279400" y="98262"/>
                  <a:pt x="139700" y="185574"/>
                  <a:pt x="0" y="272887"/>
                </a:cubicBezTo>
              </a:path>
            </a:pathLst>
          </a:custGeom>
          <a:noFill/>
          <a:ln w="381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endParaRPr lang="en-US" sz="2400">
              <a:solidFill>
                <a:prstClr val="white"/>
              </a:solidFill>
              <a:latin typeface="Arial" pitchFamily="34" charset="0"/>
              <a:cs typeface="+mn-cs"/>
            </a:endParaRPr>
          </a:p>
        </p:txBody>
      </p:sp>
      <p:cxnSp>
        <p:nvCxnSpPr>
          <p:cNvPr id="6" name="Straight Connector 5"/>
          <p:cNvCxnSpPr/>
          <p:nvPr/>
        </p:nvCxnSpPr>
        <p:spPr>
          <a:xfrm>
            <a:off x="6158178" y="4391025"/>
            <a:ext cx="913933" cy="1039920"/>
          </a:xfrm>
          <a:prstGeom prst="lin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188" name="Group 187"/>
          <p:cNvGrpSpPr/>
          <p:nvPr/>
        </p:nvGrpSpPr>
        <p:grpSpPr>
          <a:xfrm>
            <a:off x="5689917" y="3108293"/>
            <a:ext cx="1529596" cy="615346"/>
            <a:chOff x="2306890" y="2937311"/>
            <a:chExt cx="2088399" cy="840149"/>
          </a:xfrm>
        </p:grpSpPr>
        <p:cxnSp>
          <p:nvCxnSpPr>
            <p:cNvPr id="189" name="Straight Arrow Connector 188"/>
            <p:cNvCxnSpPr>
              <a:cxnSpLocks noChangeShapeType="1"/>
            </p:cNvCxnSpPr>
            <p:nvPr/>
          </p:nvCxnSpPr>
          <p:spPr bwMode="auto">
            <a:xfrm flipV="1">
              <a:off x="4058982" y="3474482"/>
              <a:ext cx="336307" cy="1176"/>
            </a:xfrm>
            <a:prstGeom prst="straightConnector1">
              <a:avLst/>
            </a:prstGeom>
            <a:noFill/>
            <a:ln w="28575" algn="ctr">
              <a:solidFill>
                <a:schemeClr val="tx1"/>
              </a:solidFill>
              <a:round/>
              <a:headEnd type="none" w="med" len="med"/>
              <a:tailEnd type="triangle" w="med" len="med"/>
            </a:ln>
          </p:spPr>
        </p:cxnSp>
        <p:grpSp>
          <p:nvGrpSpPr>
            <p:cNvPr id="190" name="Group 114"/>
            <p:cNvGrpSpPr>
              <a:grpSpLocks/>
            </p:cNvGrpSpPr>
            <p:nvPr/>
          </p:nvGrpSpPr>
          <p:grpSpPr bwMode="auto">
            <a:xfrm>
              <a:off x="3559226" y="3277520"/>
              <a:ext cx="408036" cy="397453"/>
              <a:chOff x="2839" y="2445"/>
              <a:chExt cx="347" cy="338"/>
            </a:xfrm>
          </p:grpSpPr>
          <p:sp>
            <p:nvSpPr>
              <p:cNvPr id="221" name="Oval 271"/>
              <p:cNvSpPr>
                <a:spLocks noChangeArrowheads="1"/>
              </p:cNvSpPr>
              <p:nvPr/>
            </p:nvSpPr>
            <p:spPr bwMode="auto">
              <a:xfrm>
                <a:off x="2839"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22" name="Oval 272"/>
              <p:cNvSpPr>
                <a:spLocks noChangeArrowheads="1"/>
              </p:cNvSpPr>
              <p:nvPr/>
            </p:nvSpPr>
            <p:spPr bwMode="auto">
              <a:xfrm>
                <a:off x="2917" y="2528"/>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191" name="Group 190"/>
            <p:cNvGrpSpPr/>
            <p:nvPr/>
          </p:nvGrpSpPr>
          <p:grpSpPr>
            <a:xfrm>
              <a:off x="2306890" y="3083365"/>
              <a:ext cx="722060" cy="694095"/>
              <a:chOff x="2306890" y="3083365"/>
              <a:chExt cx="722060" cy="694095"/>
            </a:xfrm>
          </p:grpSpPr>
          <p:sp>
            <p:nvSpPr>
              <p:cNvPr id="193" name="Oval 81"/>
              <p:cNvSpPr>
                <a:spLocks noChangeArrowheads="1"/>
              </p:cNvSpPr>
              <p:nvPr/>
            </p:nvSpPr>
            <p:spPr bwMode="auto">
              <a:xfrm>
                <a:off x="2884259" y="3083365"/>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94" name="Oval 82"/>
              <p:cNvSpPr>
                <a:spLocks noChangeArrowheads="1"/>
              </p:cNvSpPr>
              <p:nvPr/>
            </p:nvSpPr>
            <p:spPr bwMode="auto">
              <a:xfrm>
                <a:off x="2306890" y="3455344"/>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95" name="Oval 83"/>
              <p:cNvSpPr>
                <a:spLocks noChangeArrowheads="1"/>
              </p:cNvSpPr>
              <p:nvPr/>
            </p:nvSpPr>
            <p:spPr bwMode="auto">
              <a:xfrm>
                <a:off x="2743489" y="3097800"/>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96" name="Oval 84"/>
              <p:cNvSpPr>
                <a:spLocks noChangeArrowheads="1"/>
              </p:cNvSpPr>
              <p:nvPr/>
            </p:nvSpPr>
            <p:spPr bwMode="auto">
              <a:xfrm>
                <a:off x="2310349" y="324450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97" name="Oval 85"/>
              <p:cNvSpPr>
                <a:spLocks noChangeArrowheads="1"/>
              </p:cNvSpPr>
              <p:nvPr/>
            </p:nvSpPr>
            <p:spPr bwMode="auto">
              <a:xfrm>
                <a:off x="2636650" y="3700844"/>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98" name="Oval 86"/>
              <p:cNvSpPr>
                <a:spLocks noChangeArrowheads="1"/>
              </p:cNvSpPr>
              <p:nvPr/>
            </p:nvSpPr>
            <p:spPr bwMode="auto">
              <a:xfrm>
                <a:off x="2884595" y="3551965"/>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199" name="Oval 87"/>
              <p:cNvSpPr>
                <a:spLocks noChangeArrowheads="1"/>
              </p:cNvSpPr>
              <p:nvPr/>
            </p:nvSpPr>
            <p:spPr bwMode="auto">
              <a:xfrm>
                <a:off x="2926033" y="324450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00" name="Oval 88"/>
              <p:cNvSpPr>
                <a:spLocks noChangeArrowheads="1"/>
              </p:cNvSpPr>
              <p:nvPr/>
            </p:nvSpPr>
            <p:spPr bwMode="auto">
              <a:xfrm>
                <a:off x="2796795" y="3656160"/>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01" name="Oval 88"/>
              <p:cNvSpPr>
                <a:spLocks noChangeArrowheads="1"/>
              </p:cNvSpPr>
              <p:nvPr/>
            </p:nvSpPr>
            <p:spPr bwMode="auto">
              <a:xfrm>
                <a:off x="2956605" y="3338998"/>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02" name="Oval 88"/>
              <p:cNvSpPr>
                <a:spLocks noChangeArrowheads="1"/>
              </p:cNvSpPr>
              <p:nvPr/>
            </p:nvSpPr>
            <p:spPr bwMode="auto">
              <a:xfrm>
                <a:off x="2409813" y="370952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nvGrpSpPr>
              <p:cNvPr id="203" name="Group 202"/>
              <p:cNvGrpSpPr/>
              <p:nvPr/>
            </p:nvGrpSpPr>
            <p:grpSpPr>
              <a:xfrm>
                <a:off x="2427172" y="3103435"/>
                <a:ext cx="457424" cy="584473"/>
                <a:chOff x="7249849" y="1175546"/>
                <a:chExt cx="617537" cy="789058"/>
              </a:xfrm>
            </p:grpSpPr>
            <p:grpSp>
              <p:nvGrpSpPr>
                <p:cNvPr id="204" name="Group 129"/>
                <p:cNvGrpSpPr>
                  <a:grpSpLocks/>
                </p:cNvGrpSpPr>
                <p:nvPr/>
              </p:nvGrpSpPr>
              <p:grpSpPr bwMode="auto">
                <a:xfrm>
                  <a:off x="7249849" y="1334367"/>
                  <a:ext cx="617537" cy="630237"/>
                  <a:chOff x="4752" y="2839"/>
                  <a:chExt cx="389" cy="397"/>
                </a:xfrm>
              </p:grpSpPr>
              <p:sp>
                <p:nvSpPr>
                  <p:cNvPr id="214" name="Oval 81"/>
                  <p:cNvSpPr>
                    <a:spLocks noChangeArrowheads="1"/>
                  </p:cNvSpPr>
                  <p:nvPr/>
                </p:nvSpPr>
                <p:spPr bwMode="auto">
                  <a:xfrm>
                    <a:off x="5040" y="287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15" name="Oval 82"/>
                  <p:cNvSpPr>
                    <a:spLocks noChangeArrowheads="1"/>
                  </p:cNvSpPr>
                  <p:nvPr/>
                </p:nvSpPr>
                <p:spPr bwMode="auto">
                  <a:xfrm>
                    <a:off x="4755" y="2898"/>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16" name="Oval 83"/>
                  <p:cNvSpPr>
                    <a:spLocks noChangeArrowheads="1"/>
                  </p:cNvSpPr>
                  <p:nvPr/>
                </p:nvSpPr>
                <p:spPr bwMode="auto">
                  <a:xfrm>
                    <a:off x="4860" y="283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17" name="Oval 84"/>
                  <p:cNvSpPr>
                    <a:spLocks noChangeArrowheads="1"/>
                  </p:cNvSpPr>
                  <p:nvPr/>
                </p:nvSpPr>
                <p:spPr bwMode="auto">
                  <a:xfrm>
                    <a:off x="4752" y="3099"/>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18" name="Oval 85"/>
                  <p:cNvSpPr>
                    <a:spLocks noChangeArrowheads="1"/>
                  </p:cNvSpPr>
                  <p:nvPr/>
                </p:nvSpPr>
                <p:spPr bwMode="auto">
                  <a:xfrm>
                    <a:off x="5079" y="30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19" name="Oval 86"/>
                  <p:cNvSpPr>
                    <a:spLocks noChangeArrowheads="1"/>
                  </p:cNvSpPr>
                  <p:nvPr/>
                </p:nvSpPr>
                <p:spPr bwMode="auto">
                  <a:xfrm>
                    <a:off x="4856" y="3178"/>
                    <a:ext cx="61"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20" name="Oval 87"/>
                  <p:cNvSpPr>
                    <a:spLocks noChangeArrowheads="1"/>
                  </p:cNvSpPr>
                  <p:nvPr/>
                </p:nvSpPr>
                <p:spPr bwMode="auto">
                  <a:xfrm>
                    <a:off x="4983" y="31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nvGrpSpPr>
                <p:cNvPr id="205" name="Group 204"/>
                <p:cNvGrpSpPr/>
                <p:nvPr/>
              </p:nvGrpSpPr>
              <p:grpSpPr>
                <a:xfrm>
                  <a:off x="7275249" y="1175546"/>
                  <a:ext cx="550862" cy="746196"/>
                  <a:chOff x="7275249" y="1175546"/>
                  <a:chExt cx="550862" cy="746196"/>
                </a:xfrm>
              </p:grpSpPr>
              <p:grpSp>
                <p:nvGrpSpPr>
                  <p:cNvPr id="206" name="Group 116"/>
                  <p:cNvGrpSpPr>
                    <a:grpSpLocks/>
                  </p:cNvGrpSpPr>
                  <p:nvPr/>
                </p:nvGrpSpPr>
                <p:grpSpPr bwMode="auto">
                  <a:xfrm>
                    <a:off x="7275249" y="1385167"/>
                    <a:ext cx="550862" cy="536575"/>
                    <a:chOff x="3368" y="2445"/>
                    <a:chExt cx="347" cy="338"/>
                  </a:xfrm>
                </p:grpSpPr>
                <p:sp>
                  <p:nvSpPr>
                    <p:cNvPr id="209" name="Oval 284"/>
                    <p:cNvSpPr>
                      <a:spLocks noChangeArrowheads="1"/>
                    </p:cNvSpPr>
                    <p:nvPr/>
                  </p:nvSpPr>
                  <p:spPr bwMode="auto">
                    <a:xfrm>
                      <a:off x="3368"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prstClr val="black"/>
                        </a:solidFill>
                        <a:latin typeface="Calibri"/>
                        <a:cs typeface="+mn-cs"/>
                      </a:endParaRPr>
                    </a:p>
                  </p:txBody>
                </p:sp>
                <p:sp>
                  <p:nvSpPr>
                    <p:cNvPr id="210" name="Oval 300"/>
                    <p:cNvSpPr>
                      <a:spLocks noChangeArrowheads="1"/>
                    </p:cNvSpPr>
                    <p:nvPr/>
                  </p:nvSpPr>
                  <p:spPr bwMode="auto">
                    <a:xfrm>
                      <a:off x="3442" y="2532"/>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11" name="Group 301"/>
                    <p:cNvGrpSpPr>
                      <a:grpSpLocks/>
                    </p:cNvGrpSpPr>
                    <p:nvPr/>
                  </p:nvGrpSpPr>
                  <p:grpSpPr bwMode="auto">
                    <a:xfrm>
                      <a:off x="3461" y="2588"/>
                      <a:ext cx="160" cy="48"/>
                      <a:chOff x="2048" y="1128"/>
                      <a:chExt cx="160" cy="48"/>
                    </a:xfrm>
                  </p:grpSpPr>
                  <p:sp>
                    <p:nvSpPr>
                      <p:cNvPr id="212" name="Freeform 302"/>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213" name="Freeform 303"/>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grpSp>
              <p:sp>
                <p:nvSpPr>
                  <p:cNvPr id="207" name="Oval 88"/>
                  <p:cNvSpPr>
                    <a:spLocks noChangeArrowheads="1"/>
                  </p:cNvSpPr>
                  <p:nvPr/>
                </p:nvSpPr>
                <p:spPr bwMode="auto">
                  <a:xfrm>
                    <a:off x="7563643" y="1203615"/>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08" name="Oval 88"/>
                  <p:cNvSpPr>
                    <a:spLocks noChangeArrowheads="1"/>
                  </p:cNvSpPr>
                  <p:nvPr/>
                </p:nvSpPr>
                <p:spPr bwMode="auto">
                  <a:xfrm>
                    <a:off x="7297090" y="1175546"/>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grpSp>
        <p:sp>
          <p:nvSpPr>
            <p:cNvPr id="192" name="Freeform 191"/>
            <p:cNvSpPr/>
            <p:nvPr/>
          </p:nvSpPr>
          <p:spPr>
            <a:xfrm>
              <a:off x="2917940" y="2937311"/>
              <a:ext cx="742950" cy="319125"/>
            </a:xfrm>
            <a:custGeom>
              <a:avLst/>
              <a:gdLst>
                <a:gd name="connsiteX0" fmla="*/ 0 w 742950"/>
                <a:gd name="connsiteY0" fmla="*/ 101955 h 319125"/>
                <a:gd name="connsiteX1" fmla="*/ 422910 w 742950"/>
                <a:gd name="connsiteY1" fmla="*/ 10515 h 319125"/>
                <a:gd name="connsiteX2" fmla="*/ 742950 w 742950"/>
                <a:gd name="connsiteY2" fmla="*/ 319125 h 319125"/>
              </a:gdLst>
              <a:ahLst/>
              <a:cxnLst>
                <a:cxn ang="0">
                  <a:pos x="connsiteX0" y="connsiteY0"/>
                </a:cxn>
                <a:cxn ang="0">
                  <a:pos x="connsiteX1" y="connsiteY1"/>
                </a:cxn>
                <a:cxn ang="0">
                  <a:pos x="connsiteX2" y="connsiteY2"/>
                </a:cxn>
              </a:cxnLst>
              <a:rect l="l" t="t" r="r" b="b"/>
              <a:pathLst>
                <a:path w="742950" h="319125">
                  <a:moveTo>
                    <a:pt x="0" y="101955"/>
                  </a:moveTo>
                  <a:cubicBezTo>
                    <a:pt x="149542" y="38137"/>
                    <a:pt x="299085" y="-25680"/>
                    <a:pt x="422910" y="10515"/>
                  </a:cubicBezTo>
                  <a:cubicBezTo>
                    <a:pt x="546735" y="46710"/>
                    <a:pt x="644842" y="182917"/>
                    <a:pt x="742950" y="31912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223" name="Group 222"/>
          <p:cNvGrpSpPr/>
          <p:nvPr/>
        </p:nvGrpSpPr>
        <p:grpSpPr>
          <a:xfrm>
            <a:off x="7268661" y="3108293"/>
            <a:ext cx="1529596" cy="615346"/>
            <a:chOff x="2306890" y="2937311"/>
            <a:chExt cx="2088399" cy="840149"/>
          </a:xfrm>
        </p:grpSpPr>
        <p:cxnSp>
          <p:nvCxnSpPr>
            <p:cNvPr id="224" name="Straight Arrow Connector 223"/>
            <p:cNvCxnSpPr>
              <a:cxnSpLocks noChangeShapeType="1"/>
            </p:cNvCxnSpPr>
            <p:nvPr/>
          </p:nvCxnSpPr>
          <p:spPr bwMode="auto">
            <a:xfrm flipV="1">
              <a:off x="4058982" y="3474482"/>
              <a:ext cx="336307" cy="1176"/>
            </a:xfrm>
            <a:prstGeom prst="straightConnector1">
              <a:avLst/>
            </a:prstGeom>
            <a:noFill/>
            <a:ln w="28575" algn="ctr">
              <a:solidFill>
                <a:schemeClr val="tx1"/>
              </a:solidFill>
              <a:round/>
              <a:headEnd type="none" w="med" len="med"/>
              <a:tailEnd type="triangle" w="med" len="med"/>
            </a:ln>
          </p:spPr>
        </p:cxnSp>
        <p:grpSp>
          <p:nvGrpSpPr>
            <p:cNvPr id="225" name="Group 114"/>
            <p:cNvGrpSpPr>
              <a:grpSpLocks/>
            </p:cNvGrpSpPr>
            <p:nvPr/>
          </p:nvGrpSpPr>
          <p:grpSpPr bwMode="auto">
            <a:xfrm>
              <a:off x="3559226" y="3277520"/>
              <a:ext cx="408036" cy="397453"/>
              <a:chOff x="2839" y="2445"/>
              <a:chExt cx="347" cy="338"/>
            </a:xfrm>
          </p:grpSpPr>
          <p:sp>
            <p:nvSpPr>
              <p:cNvPr id="256" name="Oval 271"/>
              <p:cNvSpPr>
                <a:spLocks noChangeArrowheads="1"/>
              </p:cNvSpPr>
              <p:nvPr/>
            </p:nvSpPr>
            <p:spPr bwMode="auto">
              <a:xfrm>
                <a:off x="2839"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57" name="Oval 272"/>
              <p:cNvSpPr>
                <a:spLocks noChangeArrowheads="1"/>
              </p:cNvSpPr>
              <p:nvPr/>
            </p:nvSpPr>
            <p:spPr bwMode="auto">
              <a:xfrm>
                <a:off x="2917" y="2528"/>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26" name="Group 225"/>
            <p:cNvGrpSpPr/>
            <p:nvPr/>
          </p:nvGrpSpPr>
          <p:grpSpPr>
            <a:xfrm>
              <a:off x="2306890" y="3083365"/>
              <a:ext cx="722060" cy="694095"/>
              <a:chOff x="2306890" y="3083365"/>
              <a:chExt cx="722060" cy="694095"/>
            </a:xfrm>
          </p:grpSpPr>
          <p:sp>
            <p:nvSpPr>
              <p:cNvPr id="228" name="Oval 81"/>
              <p:cNvSpPr>
                <a:spLocks noChangeArrowheads="1"/>
              </p:cNvSpPr>
              <p:nvPr/>
            </p:nvSpPr>
            <p:spPr bwMode="auto">
              <a:xfrm>
                <a:off x="2884259" y="3083365"/>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29" name="Oval 82"/>
              <p:cNvSpPr>
                <a:spLocks noChangeArrowheads="1"/>
              </p:cNvSpPr>
              <p:nvPr/>
            </p:nvSpPr>
            <p:spPr bwMode="auto">
              <a:xfrm>
                <a:off x="2306890" y="3455344"/>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30" name="Oval 83"/>
              <p:cNvSpPr>
                <a:spLocks noChangeArrowheads="1"/>
              </p:cNvSpPr>
              <p:nvPr/>
            </p:nvSpPr>
            <p:spPr bwMode="auto">
              <a:xfrm>
                <a:off x="2743489" y="3097800"/>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31" name="Oval 84"/>
              <p:cNvSpPr>
                <a:spLocks noChangeArrowheads="1"/>
              </p:cNvSpPr>
              <p:nvPr/>
            </p:nvSpPr>
            <p:spPr bwMode="auto">
              <a:xfrm>
                <a:off x="2310349" y="324450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32" name="Oval 85"/>
              <p:cNvSpPr>
                <a:spLocks noChangeArrowheads="1"/>
              </p:cNvSpPr>
              <p:nvPr/>
            </p:nvSpPr>
            <p:spPr bwMode="auto">
              <a:xfrm>
                <a:off x="2636650" y="3700844"/>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33" name="Oval 86"/>
              <p:cNvSpPr>
                <a:spLocks noChangeArrowheads="1"/>
              </p:cNvSpPr>
              <p:nvPr/>
            </p:nvSpPr>
            <p:spPr bwMode="auto">
              <a:xfrm>
                <a:off x="2884595" y="3551965"/>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34" name="Oval 87"/>
              <p:cNvSpPr>
                <a:spLocks noChangeArrowheads="1"/>
              </p:cNvSpPr>
              <p:nvPr/>
            </p:nvSpPr>
            <p:spPr bwMode="auto">
              <a:xfrm>
                <a:off x="2926033" y="324450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35" name="Oval 88"/>
              <p:cNvSpPr>
                <a:spLocks noChangeArrowheads="1"/>
              </p:cNvSpPr>
              <p:nvPr/>
            </p:nvSpPr>
            <p:spPr bwMode="auto">
              <a:xfrm>
                <a:off x="2796795" y="3656160"/>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36" name="Oval 88"/>
              <p:cNvSpPr>
                <a:spLocks noChangeArrowheads="1"/>
              </p:cNvSpPr>
              <p:nvPr/>
            </p:nvSpPr>
            <p:spPr bwMode="auto">
              <a:xfrm>
                <a:off x="2956605" y="3338998"/>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37" name="Oval 88"/>
              <p:cNvSpPr>
                <a:spLocks noChangeArrowheads="1"/>
              </p:cNvSpPr>
              <p:nvPr/>
            </p:nvSpPr>
            <p:spPr bwMode="auto">
              <a:xfrm>
                <a:off x="2409813" y="370952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nvGrpSpPr>
              <p:cNvPr id="238" name="Group 237"/>
              <p:cNvGrpSpPr/>
              <p:nvPr/>
            </p:nvGrpSpPr>
            <p:grpSpPr>
              <a:xfrm>
                <a:off x="2427172" y="3103435"/>
                <a:ext cx="457424" cy="584473"/>
                <a:chOff x="7249849" y="1175546"/>
                <a:chExt cx="617537" cy="789058"/>
              </a:xfrm>
            </p:grpSpPr>
            <p:grpSp>
              <p:nvGrpSpPr>
                <p:cNvPr id="239" name="Group 129"/>
                <p:cNvGrpSpPr>
                  <a:grpSpLocks/>
                </p:cNvGrpSpPr>
                <p:nvPr/>
              </p:nvGrpSpPr>
              <p:grpSpPr bwMode="auto">
                <a:xfrm>
                  <a:off x="7249849" y="1334367"/>
                  <a:ext cx="617537" cy="630237"/>
                  <a:chOff x="4752" y="2839"/>
                  <a:chExt cx="389" cy="397"/>
                </a:xfrm>
              </p:grpSpPr>
              <p:sp>
                <p:nvSpPr>
                  <p:cNvPr id="249" name="Oval 81"/>
                  <p:cNvSpPr>
                    <a:spLocks noChangeArrowheads="1"/>
                  </p:cNvSpPr>
                  <p:nvPr/>
                </p:nvSpPr>
                <p:spPr bwMode="auto">
                  <a:xfrm>
                    <a:off x="5040" y="287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50" name="Oval 82"/>
                  <p:cNvSpPr>
                    <a:spLocks noChangeArrowheads="1"/>
                  </p:cNvSpPr>
                  <p:nvPr/>
                </p:nvSpPr>
                <p:spPr bwMode="auto">
                  <a:xfrm>
                    <a:off x="4755" y="2898"/>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51" name="Oval 83"/>
                  <p:cNvSpPr>
                    <a:spLocks noChangeArrowheads="1"/>
                  </p:cNvSpPr>
                  <p:nvPr/>
                </p:nvSpPr>
                <p:spPr bwMode="auto">
                  <a:xfrm>
                    <a:off x="4860" y="283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52" name="Oval 84"/>
                  <p:cNvSpPr>
                    <a:spLocks noChangeArrowheads="1"/>
                  </p:cNvSpPr>
                  <p:nvPr/>
                </p:nvSpPr>
                <p:spPr bwMode="auto">
                  <a:xfrm>
                    <a:off x="4752" y="3099"/>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53" name="Oval 85"/>
                  <p:cNvSpPr>
                    <a:spLocks noChangeArrowheads="1"/>
                  </p:cNvSpPr>
                  <p:nvPr/>
                </p:nvSpPr>
                <p:spPr bwMode="auto">
                  <a:xfrm>
                    <a:off x="5079" y="30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54" name="Oval 86"/>
                  <p:cNvSpPr>
                    <a:spLocks noChangeArrowheads="1"/>
                  </p:cNvSpPr>
                  <p:nvPr/>
                </p:nvSpPr>
                <p:spPr bwMode="auto">
                  <a:xfrm>
                    <a:off x="4856" y="3178"/>
                    <a:ext cx="61"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55" name="Oval 87"/>
                  <p:cNvSpPr>
                    <a:spLocks noChangeArrowheads="1"/>
                  </p:cNvSpPr>
                  <p:nvPr/>
                </p:nvSpPr>
                <p:spPr bwMode="auto">
                  <a:xfrm>
                    <a:off x="4983" y="31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nvGrpSpPr>
                <p:cNvPr id="240" name="Group 239"/>
                <p:cNvGrpSpPr/>
                <p:nvPr/>
              </p:nvGrpSpPr>
              <p:grpSpPr>
                <a:xfrm>
                  <a:off x="7275249" y="1175546"/>
                  <a:ext cx="550862" cy="746196"/>
                  <a:chOff x="7275249" y="1175546"/>
                  <a:chExt cx="550862" cy="746196"/>
                </a:xfrm>
              </p:grpSpPr>
              <p:grpSp>
                <p:nvGrpSpPr>
                  <p:cNvPr id="241" name="Group 116"/>
                  <p:cNvGrpSpPr>
                    <a:grpSpLocks/>
                  </p:cNvGrpSpPr>
                  <p:nvPr/>
                </p:nvGrpSpPr>
                <p:grpSpPr bwMode="auto">
                  <a:xfrm>
                    <a:off x="7275249" y="1385167"/>
                    <a:ext cx="550862" cy="536575"/>
                    <a:chOff x="3368" y="2445"/>
                    <a:chExt cx="347" cy="338"/>
                  </a:xfrm>
                </p:grpSpPr>
                <p:sp>
                  <p:nvSpPr>
                    <p:cNvPr id="244" name="Oval 284"/>
                    <p:cNvSpPr>
                      <a:spLocks noChangeArrowheads="1"/>
                    </p:cNvSpPr>
                    <p:nvPr/>
                  </p:nvSpPr>
                  <p:spPr bwMode="auto">
                    <a:xfrm>
                      <a:off x="3368"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prstClr val="black"/>
                        </a:solidFill>
                        <a:latin typeface="Calibri"/>
                        <a:cs typeface="+mn-cs"/>
                      </a:endParaRPr>
                    </a:p>
                  </p:txBody>
                </p:sp>
                <p:sp>
                  <p:nvSpPr>
                    <p:cNvPr id="245" name="Oval 300"/>
                    <p:cNvSpPr>
                      <a:spLocks noChangeArrowheads="1"/>
                    </p:cNvSpPr>
                    <p:nvPr/>
                  </p:nvSpPr>
                  <p:spPr bwMode="auto">
                    <a:xfrm>
                      <a:off x="3442" y="2532"/>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46" name="Group 301"/>
                    <p:cNvGrpSpPr>
                      <a:grpSpLocks/>
                    </p:cNvGrpSpPr>
                    <p:nvPr/>
                  </p:nvGrpSpPr>
                  <p:grpSpPr bwMode="auto">
                    <a:xfrm>
                      <a:off x="3461" y="2588"/>
                      <a:ext cx="160" cy="48"/>
                      <a:chOff x="2048" y="1128"/>
                      <a:chExt cx="160" cy="48"/>
                    </a:xfrm>
                  </p:grpSpPr>
                  <p:sp>
                    <p:nvSpPr>
                      <p:cNvPr id="247" name="Freeform 302"/>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248" name="Freeform 303"/>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grpSp>
              <p:sp>
                <p:nvSpPr>
                  <p:cNvPr id="242" name="Oval 88"/>
                  <p:cNvSpPr>
                    <a:spLocks noChangeArrowheads="1"/>
                  </p:cNvSpPr>
                  <p:nvPr/>
                </p:nvSpPr>
                <p:spPr bwMode="auto">
                  <a:xfrm>
                    <a:off x="7563643" y="1203615"/>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43" name="Oval 88"/>
                  <p:cNvSpPr>
                    <a:spLocks noChangeArrowheads="1"/>
                  </p:cNvSpPr>
                  <p:nvPr/>
                </p:nvSpPr>
                <p:spPr bwMode="auto">
                  <a:xfrm>
                    <a:off x="7297090" y="1175546"/>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grpSp>
        <p:sp>
          <p:nvSpPr>
            <p:cNvPr id="227" name="Freeform 226"/>
            <p:cNvSpPr/>
            <p:nvPr/>
          </p:nvSpPr>
          <p:spPr>
            <a:xfrm>
              <a:off x="2917940" y="2937311"/>
              <a:ext cx="742950" cy="319125"/>
            </a:xfrm>
            <a:custGeom>
              <a:avLst/>
              <a:gdLst>
                <a:gd name="connsiteX0" fmla="*/ 0 w 742950"/>
                <a:gd name="connsiteY0" fmla="*/ 101955 h 319125"/>
                <a:gd name="connsiteX1" fmla="*/ 422910 w 742950"/>
                <a:gd name="connsiteY1" fmla="*/ 10515 h 319125"/>
                <a:gd name="connsiteX2" fmla="*/ 742950 w 742950"/>
                <a:gd name="connsiteY2" fmla="*/ 319125 h 319125"/>
              </a:gdLst>
              <a:ahLst/>
              <a:cxnLst>
                <a:cxn ang="0">
                  <a:pos x="connsiteX0" y="connsiteY0"/>
                </a:cxn>
                <a:cxn ang="0">
                  <a:pos x="connsiteX1" y="connsiteY1"/>
                </a:cxn>
                <a:cxn ang="0">
                  <a:pos x="connsiteX2" y="connsiteY2"/>
                </a:cxn>
              </a:cxnLst>
              <a:rect l="l" t="t" r="r" b="b"/>
              <a:pathLst>
                <a:path w="742950" h="319125">
                  <a:moveTo>
                    <a:pt x="0" y="101955"/>
                  </a:moveTo>
                  <a:cubicBezTo>
                    <a:pt x="149542" y="38137"/>
                    <a:pt x="299085" y="-25680"/>
                    <a:pt x="422910" y="10515"/>
                  </a:cubicBezTo>
                  <a:cubicBezTo>
                    <a:pt x="546735" y="46710"/>
                    <a:pt x="644842" y="182917"/>
                    <a:pt x="742950" y="31912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258" name="Group 257"/>
          <p:cNvGrpSpPr/>
          <p:nvPr/>
        </p:nvGrpSpPr>
        <p:grpSpPr>
          <a:xfrm>
            <a:off x="8837161" y="3108293"/>
            <a:ext cx="1529596" cy="615346"/>
            <a:chOff x="2306890" y="2937311"/>
            <a:chExt cx="2088399" cy="840149"/>
          </a:xfrm>
        </p:grpSpPr>
        <p:cxnSp>
          <p:nvCxnSpPr>
            <p:cNvPr id="259" name="Straight Arrow Connector 258"/>
            <p:cNvCxnSpPr>
              <a:cxnSpLocks noChangeShapeType="1"/>
            </p:cNvCxnSpPr>
            <p:nvPr/>
          </p:nvCxnSpPr>
          <p:spPr bwMode="auto">
            <a:xfrm flipV="1">
              <a:off x="4058982" y="3474482"/>
              <a:ext cx="336307" cy="1176"/>
            </a:xfrm>
            <a:prstGeom prst="straightConnector1">
              <a:avLst/>
            </a:prstGeom>
            <a:noFill/>
            <a:ln w="28575" algn="ctr">
              <a:solidFill>
                <a:schemeClr val="tx1"/>
              </a:solidFill>
              <a:round/>
              <a:headEnd type="none" w="med" len="med"/>
              <a:tailEnd type="triangle" w="med" len="med"/>
            </a:ln>
          </p:spPr>
        </p:cxnSp>
        <p:grpSp>
          <p:nvGrpSpPr>
            <p:cNvPr id="260" name="Group 114"/>
            <p:cNvGrpSpPr>
              <a:grpSpLocks/>
            </p:cNvGrpSpPr>
            <p:nvPr/>
          </p:nvGrpSpPr>
          <p:grpSpPr bwMode="auto">
            <a:xfrm>
              <a:off x="3559226" y="3277520"/>
              <a:ext cx="408036" cy="397453"/>
              <a:chOff x="2839" y="2445"/>
              <a:chExt cx="347" cy="338"/>
            </a:xfrm>
          </p:grpSpPr>
          <p:sp>
            <p:nvSpPr>
              <p:cNvPr id="291" name="Oval 271"/>
              <p:cNvSpPr>
                <a:spLocks noChangeArrowheads="1"/>
              </p:cNvSpPr>
              <p:nvPr/>
            </p:nvSpPr>
            <p:spPr bwMode="auto">
              <a:xfrm>
                <a:off x="2839"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92" name="Oval 272"/>
              <p:cNvSpPr>
                <a:spLocks noChangeArrowheads="1"/>
              </p:cNvSpPr>
              <p:nvPr/>
            </p:nvSpPr>
            <p:spPr bwMode="auto">
              <a:xfrm>
                <a:off x="2917" y="2528"/>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61" name="Group 260"/>
            <p:cNvGrpSpPr/>
            <p:nvPr/>
          </p:nvGrpSpPr>
          <p:grpSpPr>
            <a:xfrm>
              <a:off x="2306890" y="3083365"/>
              <a:ext cx="722060" cy="694095"/>
              <a:chOff x="2306890" y="3083365"/>
              <a:chExt cx="722060" cy="694095"/>
            </a:xfrm>
          </p:grpSpPr>
          <p:sp>
            <p:nvSpPr>
              <p:cNvPr id="263" name="Oval 81"/>
              <p:cNvSpPr>
                <a:spLocks noChangeArrowheads="1"/>
              </p:cNvSpPr>
              <p:nvPr/>
            </p:nvSpPr>
            <p:spPr bwMode="auto">
              <a:xfrm>
                <a:off x="2884259" y="3083365"/>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64" name="Oval 82"/>
              <p:cNvSpPr>
                <a:spLocks noChangeArrowheads="1"/>
              </p:cNvSpPr>
              <p:nvPr/>
            </p:nvSpPr>
            <p:spPr bwMode="auto">
              <a:xfrm>
                <a:off x="2306890" y="3455344"/>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65" name="Oval 83"/>
              <p:cNvSpPr>
                <a:spLocks noChangeArrowheads="1"/>
              </p:cNvSpPr>
              <p:nvPr/>
            </p:nvSpPr>
            <p:spPr bwMode="auto">
              <a:xfrm>
                <a:off x="2743489" y="3097800"/>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66" name="Oval 84"/>
              <p:cNvSpPr>
                <a:spLocks noChangeArrowheads="1"/>
              </p:cNvSpPr>
              <p:nvPr/>
            </p:nvSpPr>
            <p:spPr bwMode="auto">
              <a:xfrm>
                <a:off x="2310349" y="324450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67" name="Oval 85"/>
              <p:cNvSpPr>
                <a:spLocks noChangeArrowheads="1"/>
              </p:cNvSpPr>
              <p:nvPr/>
            </p:nvSpPr>
            <p:spPr bwMode="auto">
              <a:xfrm>
                <a:off x="2636650" y="3700844"/>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68" name="Oval 86"/>
              <p:cNvSpPr>
                <a:spLocks noChangeArrowheads="1"/>
              </p:cNvSpPr>
              <p:nvPr/>
            </p:nvSpPr>
            <p:spPr bwMode="auto">
              <a:xfrm>
                <a:off x="2884595" y="3551965"/>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69" name="Oval 87"/>
              <p:cNvSpPr>
                <a:spLocks noChangeArrowheads="1"/>
              </p:cNvSpPr>
              <p:nvPr/>
            </p:nvSpPr>
            <p:spPr bwMode="auto">
              <a:xfrm>
                <a:off x="2926033" y="324450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70" name="Oval 88"/>
              <p:cNvSpPr>
                <a:spLocks noChangeArrowheads="1"/>
              </p:cNvSpPr>
              <p:nvPr/>
            </p:nvSpPr>
            <p:spPr bwMode="auto">
              <a:xfrm>
                <a:off x="2796795" y="3656160"/>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71" name="Oval 88"/>
              <p:cNvSpPr>
                <a:spLocks noChangeArrowheads="1"/>
              </p:cNvSpPr>
              <p:nvPr/>
            </p:nvSpPr>
            <p:spPr bwMode="auto">
              <a:xfrm>
                <a:off x="2956605" y="3338998"/>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72" name="Oval 88"/>
              <p:cNvSpPr>
                <a:spLocks noChangeArrowheads="1"/>
              </p:cNvSpPr>
              <p:nvPr/>
            </p:nvSpPr>
            <p:spPr bwMode="auto">
              <a:xfrm>
                <a:off x="2409813" y="3709521"/>
                <a:ext cx="72345" cy="67939"/>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nvGrpSpPr>
              <p:cNvPr id="273" name="Group 272"/>
              <p:cNvGrpSpPr/>
              <p:nvPr/>
            </p:nvGrpSpPr>
            <p:grpSpPr>
              <a:xfrm>
                <a:off x="2427172" y="3103435"/>
                <a:ext cx="457424" cy="584473"/>
                <a:chOff x="7249849" y="1175546"/>
                <a:chExt cx="617537" cy="789058"/>
              </a:xfrm>
            </p:grpSpPr>
            <p:grpSp>
              <p:nvGrpSpPr>
                <p:cNvPr id="274" name="Group 129"/>
                <p:cNvGrpSpPr>
                  <a:grpSpLocks/>
                </p:cNvGrpSpPr>
                <p:nvPr/>
              </p:nvGrpSpPr>
              <p:grpSpPr bwMode="auto">
                <a:xfrm>
                  <a:off x="7249849" y="1334367"/>
                  <a:ext cx="617537" cy="630237"/>
                  <a:chOff x="4752" y="2839"/>
                  <a:chExt cx="389" cy="397"/>
                </a:xfrm>
              </p:grpSpPr>
              <p:sp>
                <p:nvSpPr>
                  <p:cNvPr id="284" name="Oval 81"/>
                  <p:cNvSpPr>
                    <a:spLocks noChangeArrowheads="1"/>
                  </p:cNvSpPr>
                  <p:nvPr/>
                </p:nvSpPr>
                <p:spPr bwMode="auto">
                  <a:xfrm>
                    <a:off x="5040" y="287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85" name="Oval 82"/>
                  <p:cNvSpPr>
                    <a:spLocks noChangeArrowheads="1"/>
                  </p:cNvSpPr>
                  <p:nvPr/>
                </p:nvSpPr>
                <p:spPr bwMode="auto">
                  <a:xfrm>
                    <a:off x="4755" y="2898"/>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86" name="Oval 83"/>
                  <p:cNvSpPr>
                    <a:spLocks noChangeArrowheads="1"/>
                  </p:cNvSpPr>
                  <p:nvPr/>
                </p:nvSpPr>
                <p:spPr bwMode="auto">
                  <a:xfrm>
                    <a:off x="4860" y="2839"/>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87" name="Oval 84"/>
                  <p:cNvSpPr>
                    <a:spLocks noChangeArrowheads="1"/>
                  </p:cNvSpPr>
                  <p:nvPr/>
                </p:nvSpPr>
                <p:spPr bwMode="auto">
                  <a:xfrm>
                    <a:off x="4752" y="3099"/>
                    <a:ext cx="61" cy="57"/>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88" name="Oval 85"/>
                  <p:cNvSpPr>
                    <a:spLocks noChangeArrowheads="1"/>
                  </p:cNvSpPr>
                  <p:nvPr/>
                </p:nvSpPr>
                <p:spPr bwMode="auto">
                  <a:xfrm>
                    <a:off x="5079" y="30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89" name="Oval 86"/>
                  <p:cNvSpPr>
                    <a:spLocks noChangeArrowheads="1"/>
                  </p:cNvSpPr>
                  <p:nvPr/>
                </p:nvSpPr>
                <p:spPr bwMode="auto">
                  <a:xfrm>
                    <a:off x="4856" y="3178"/>
                    <a:ext cx="61"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90" name="Oval 87"/>
                  <p:cNvSpPr>
                    <a:spLocks noChangeArrowheads="1"/>
                  </p:cNvSpPr>
                  <p:nvPr/>
                </p:nvSpPr>
                <p:spPr bwMode="auto">
                  <a:xfrm>
                    <a:off x="4983" y="3167"/>
                    <a:ext cx="62" cy="58"/>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nvGrpSpPr>
                <p:cNvPr id="275" name="Group 274"/>
                <p:cNvGrpSpPr/>
                <p:nvPr/>
              </p:nvGrpSpPr>
              <p:grpSpPr>
                <a:xfrm>
                  <a:off x="7275249" y="1175546"/>
                  <a:ext cx="550862" cy="746196"/>
                  <a:chOff x="7275249" y="1175546"/>
                  <a:chExt cx="550862" cy="746196"/>
                </a:xfrm>
              </p:grpSpPr>
              <p:grpSp>
                <p:nvGrpSpPr>
                  <p:cNvPr id="276" name="Group 116"/>
                  <p:cNvGrpSpPr>
                    <a:grpSpLocks/>
                  </p:cNvGrpSpPr>
                  <p:nvPr/>
                </p:nvGrpSpPr>
                <p:grpSpPr bwMode="auto">
                  <a:xfrm>
                    <a:off x="7275249" y="1385167"/>
                    <a:ext cx="550862" cy="536575"/>
                    <a:chOff x="3368" y="2445"/>
                    <a:chExt cx="347" cy="338"/>
                  </a:xfrm>
                </p:grpSpPr>
                <p:sp>
                  <p:nvSpPr>
                    <p:cNvPr id="279" name="Oval 284"/>
                    <p:cNvSpPr>
                      <a:spLocks noChangeArrowheads="1"/>
                    </p:cNvSpPr>
                    <p:nvPr/>
                  </p:nvSpPr>
                  <p:spPr bwMode="auto">
                    <a:xfrm>
                      <a:off x="3368" y="2445"/>
                      <a:ext cx="347" cy="338"/>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prstClr val="black"/>
                        </a:solidFill>
                        <a:latin typeface="Calibri"/>
                        <a:cs typeface="+mn-cs"/>
                      </a:endParaRPr>
                    </a:p>
                  </p:txBody>
                </p:sp>
                <p:sp>
                  <p:nvSpPr>
                    <p:cNvPr id="280" name="Oval 300"/>
                    <p:cNvSpPr>
                      <a:spLocks noChangeArrowheads="1"/>
                    </p:cNvSpPr>
                    <p:nvPr/>
                  </p:nvSpPr>
                  <p:spPr bwMode="auto">
                    <a:xfrm>
                      <a:off x="3442" y="2532"/>
                      <a:ext cx="191" cy="171"/>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1" name="Group 301"/>
                    <p:cNvGrpSpPr>
                      <a:grpSpLocks/>
                    </p:cNvGrpSpPr>
                    <p:nvPr/>
                  </p:nvGrpSpPr>
                  <p:grpSpPr bwMode="auto">
                    <a:xfrm>
                      <a:off x="3461" y="2588"/>
                      <a:ext cx="160" cy="48"/>
                      <a:chOff x="2048" y="1128"/>
                      <a:chExt cx="160" cy="48"/>
                    </a:xfrm>
                  </p:grpSpPr>
                  <p:sp>
                    <p:nvSpPr>
                      <p:cNvPr id="282" name="Freeform 302"/>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283" name="Freeform 303"/>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a:solidFill>
                          <a:schemeClr val="tx1"/>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grpSp>
              <p:sp>
                <p:nvSpPr>
                  <p:cNvPr id="277" name="Oval 88"/>
                  <p:cNvSpPr>
                    <a:spLocks noChangeArrowheads="1"/>
                  </p:cNvSpPr>
                  <p:nvPr/>
                </p:nvSpPr>
                <p:spPr bwMode="auto">
                  <a:xfrm>
                    <a:off x="7563643" y="1203615"/>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sp>
                <p:nvSpPr>
                  <p:cNvPr id="278" name="Oval 88"/>
                  <p:cNvSpPr>
                    <a:spLocks noChangeArrowheads="1"/>
                  </p:cNvSpPr>
                  <p:nvPr/>
                </p:nvSpPr>
                <p:spPr bwMode="auto">
                  <a:xfrm>
                    <a:off x="7297090" y="1175546"/>
                    <a:ext cx="97669" cy="91720"/>
                  </a:xfrm>
                  <a:prstGeom prst="ellipse">
                    <a:avLst/>
                  </a:prstGeom>
                  <a:solidFill>
                    <a:schemeClr val="tx1"/>
                  </a:solidFill>
                  <a:ln w="9525" algn="ctr">
                    <a:noFill/>
                    <a:round/>
                    <a:headEnd/>
                    <a:tailEnd/>
                  </a:ln>
                </p:spPr>
                <p:txBody>
                  <a:bodyPr anchor="ctr"/>
                  <a:lstStyle/>
                  <a:p>
                    <a:pPr fontAlgn="auto">
                      <a:spcBef>
                        <a:spcPts val="0"/>
                      </a:spcBef>
                      <a:spcAft>
                        <a:spcPts val="0"/>
                      </a:spcAft>
                    </a:pPr>
                    <a:endParaRPr lang="en-US" sz="2400">
                      <a:solidFill>
                        <a:prstClr val="black"/>
                      </a:solidFill>
                      <a:latin typeface="Calibri"/>
                      <a:cs typeface="+mn-cs"/>
                    </a:endParaRPr>
                  </a:p>
                </p:txBody>
              </p:sp>
            </p:grpSp>
          </p:grpSp>
        </p:grpSp>
        <p:sp>
          <p:nvSpPr>
            <p:cNvPr id="262" name="Freeform 261"/>
            <p:cNvSpPr/>
            <p:nvPr/>
          </p:nvSpPr>
          <p:spPr>
            <a:xfrm>
              <a:off x="2917940" y="2937311"/>
              <a:ext cx="742950" cy="319125"/>
            </a:xfrm>
            <a:custGeom>
              <a:avLst/>
              <a:gdLst>
                <a:gd name="connsiteX0" fmla="*/ 0 w 742950"/>
                <a:gd name="connsiteY0" fmla="*/ 101955 h 319125"/>
                <a:gd name="connsiteX1" fmla="*/ 422910 w 742950"/>
                <a:gd name="connsiteY1" fmla="*/ 10515 h 319125"/>
                <a:gd name="connsiteX2" fmla="*/ 742950 w 742950"/>
                <a:gd name="connsiteY2" fmla="*/ 319125 h 319125"/>
              </a:gdLst>
              <a:ahLst/>
              <a:cxnLst>
                <a:cxn ang="0">
                  <a:pos x="connsiteX0" y="connsiteY0"/>
                </a:cxn>
                <a:cxn ang="0">
                  <a:pos x="connsiteX1" y="connsiteY1"/>
                </a:cxn>
                <a:cxn ang="0">
                  <a:pos x="connsiteX2" y="connsiteY2"/>
                </a:cxn>
              </a:cxnLst>
              <a:rect l="l" t="t" r="r" b="b"/>
              <a:pathLst>
                <a:path w="742950" h="319125">
                  <a:moveTo>
                    <a:pt x="0" y="101955"/>
                  </a:moveTo>
                  <a:cubicBezTo>
                    <a:pt x="149542" y="38137"/>
                    <a:pt x="299085" y="-25680"/>
                    <a:pt x="422910" y="10515"/>
                  </a:cubicBezTo>
                  <a:cubicBezTo>
                    <a:pt x="546735" y="46710"/>
                    <a:pt x="644842" y="182917"/>
                    <a:pt x="742950" y="31912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185626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9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up)">
                                      <p:cBhvr>
                                        <p:cTn id="44" dur="75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wipe(right)">
                                      <p:cBhvr>
                                        <p:cTn id="49" dur="1000"/>
                                        <p:tgtEl>
                                          <p:spTgt spid="1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up)">
                                      <p:cBhvr>
                                        <p:cTn id="54" dur="500"/>
                                        <p:tgtEl>
                                          <p:spTgt spid="69"/>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1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6"/>
                                        </p:tgtEl>
                                        <p:attrNameLst>
                                          <p:attrName>style.visibility</p:attrName>
                                        </p:attrNameLst>
                                      </p:cBhvr>
                                      <p:to>
                                        <p:strVal val="hidden"/>
                                      </p:to>
                                    </p:set>
                                  </p:childTnLst>
                                </p:cTn>
                              </p:par>
                              <p:par>
                                <p:cTn id="75" presetID="22" presetClass="entr" presetSubtype="8"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72"/>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71"/>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40"/>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69"/>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7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11"/>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1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88"/>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nodeType="afterEffect">
                                  <p:stCondLst>
                                    <p:cond delay="500"/>
                                  </p:stCondLst>
                                  <p:childTnLst>
                                    <p:set>
                                      <p:cBhvr>
                                        <p:cTn id="104" dur="1" fill="hold">
                                          <p:stCondLst>
                                            <p:cond delay="0"/>
                                          </p:stCondLst>
                                        </p:cTn>
                                        <p:tgtEl>
                                          <p:spTgt spid="223"/>
                                        </p:tgtEl>
                                        <p:attrNameLst>
                                          <p:attrName>style.visibility</p:attrName>
                                        </p:attrNameLst>
                                      </p:cBhvr>
                                      <p:to>
                                        <p:strVal val="visible"/>
                                      </p:to>
                                    </p:set>
                                  </p:childTnLst>
                                </p:cTn>
                              </p:par>
                            </p:childTnLst>
                          </p:cTn>
                        </p:par>
                        <p:par>
                          <p:cTn id="105" fill="hold">
                            <p:stCondLst>
                              <p:cond delay="500"/>
                            </p:stCondLst>
                            <p:childTnLst>
                              <p:par>
                                <p:cTn id="106" presetID="1" presetClass="entr" presetSubtype="0" fill="hold" nodeType="afterEffect">
                                  <p:stCondLst>
                                    <p:cond delay="500"/>
                                  </p:stCondLst>
                                  <p:childTnLst>
                                    <p:set>
                                      <p:cBhvr>
                                        <p:cTn id="107" dur="1" fill="hold">
                                          <p:stCondLst>
                                            <p:cond delay="0"/>
                                          </p:stCondLst>
                                        </p:cTn>
                                        <p:tgtEl>
                                          <p:spTgt spid="258"/>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13"/>
                                        </p:tgtEl>
                                        <p:attrNameLst>
                                          <p:attrName>style.visibility</p:attrName>
                                        </p:attrNameLst>
                                      </p:cBhvr>
                                      <p:to>
                                        <p:strVal val="visible"/>
                                      </p:to>
                                    </p:set>
                                    <p:animEffect transition="in" filter="wipe(left)">
                                      <p:cBhvr>
                                        <p:cTn id="112" dur="500"/>
                                        <p:tgtEl>
                                          <p:spTgt spid="113"/>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8" grpId="0"/>
      <p:bldP spid="99" grpId="0"/>
      <p:bldP spid="100" grpId="0"/>
      <p:bldP spid="110" grpId="0"/>
      <p:bldP spid="111" grpId="0"/>
      <p:bldP spid="111" grpId="1"/>
      <p:bldP spid="112" grpId="0"/>
      <p:bldP spid="112" grpId="1"/>
      <p:bldP spid="113" grpId="0" animBg="1"/>
      <p:bldP spid="116" grpId="0"/>
      <p:bldP spid="66" grpId="0"/>
      <p:bldP spid="70" grpId="0"/>
      <p:bldP spid="70" grpId="1"/>
      <p:bldP spid="71" grpId="0" animBg="1"/>
      <p:bldP spid="71" grpId="1" animBg="1"/>
      <p:bldP spid="140" grpId="0" animBg="1"/>
      <p:bldP spid="14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856789" y="1322388"/>
            <a:ext cx="376237" cy="4906962"/>
            <a:chOff x="8332788" y="1322388"/>
            <a:chExt cx="376237" cy="4906962"/>
          </a:xfrm>
        </p:grpSpPr>
        <p:sp>
          <p:nvSpPr>
            <p:cNvPr id="28780" name="Oval 71"/>
            <p:cNvSpPr>
              <a:spLocks noChangeArrowheads="1"/>
            </p:cNvSpPr>
            <p:nvPr/>
          </p:nvSpPr>
          <p:spPr bwMode="auto">
            <a:xfrm flipH="1">
              <a:off x="8332788" y="13223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1" name="Oval 72"/>
            <p:cNvSpPr>
              <a:spLocks noChangeArrowheads="1"/>
            </p:cNvSpPr>
            <p:nvPr/>
          </p:nvSpPr>
          <p:spPr bwMode="auto">
            <a:xfrm>
              <a:off x="8353425" y="13716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4" name="Oval 75"/>
            <p:cNvSpPr>
              <a:spLocks noChangeArrowheads="1"/>
            </p:cNvSpPr>
            <p:nvPr/>
          </p:nvSpPr>
          <p:spPr bwMode="auto">
            <a:xfrm flipH="1">
              <a:off x="8332788" y="16271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5" name="Oval 76"/>
            <p:cNvSpPr>
              <a:spLocks noChangeArrowheads="1"/>
            </p:cNvSpPr>
            <p:nvPr/>
          </p:nvSpPr>
          <p:spPr bwMode="auto">
            <a:xfrm flipH="1">
              <a:off x="8353425" y="16764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8" name="Oval 79"/>
            <p:cNvSpPr>
              <a:spLocks noChangeArrowheads="1"/>
            </p:cNvSpPr>
            <p:nvPr/>
          </p:nvSpPr>
          <p:spPr bwMode="auto">
            <a:xfrm flipH="1">
              <a:off x="8332788" y="19319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9" name="Oval 80"/>
            <p:cNvSpPr>
              <a:spLocks noChangeArrowheads="1"/>
            </p:cNvSpPr>
            <p:nvPr/>
          </p:nvSpPr>
          <p:spPr bwMode="auto">
            <a:xfrm flipH="1">
              <a:off x="8353425" y="19812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2" name="Oval 83"/>
            <p:cNvSpPr>
              <a:spLocks noChangeArrowheads="1"/>
            </p:cNvSpPr>
            <p:nvPr/>
          </p:nvSpPr>
          <p:spPr bwMode="auto">
            <a:xfrm flipH="1">
              <a:off x="8332788" y="22367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3" name="Oval 84"/>
            <p:cNvSpPr>
              <a:spLocks noChangeArrowheads="1"/>
            </p:cNvSpPr>
            <p:nvPr/>
          </p:nvSpPr>
          <p:spPr bwMode="auto">
            <a:xfrm flipH="1">
              <a:off x="8353425" y="22860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6" name="Oval 87"/>
            <p:cNvSpPr>
              <a:spLocks noChangeArrowheads="1"/>
            </p:cNvSpPr>
            <p:nvPr/>
          </p:nvSpPr>
          <p:spPr bwMode="auto">
            <a:xfrm flipH="1">
              <a:off x="8332788" y="25415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7" name="Oval 88"/>
            <p:cNvSpPr>
              <a:spLocks noChangeArrowheads="1"/>
            </p:cNvSpPr>
            <p:nvPr/>
          </p:nvSpPr>
          <p:spPr bwMode="auto">
            <a:xfrm flipH="1">
              <a:off x="8353425" y="25908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0" name="Oval 91"/>
            <p:cNvSpPr>
              <a:spLocks noChangeArrowheads="1"/>
            </p:cNvSpPr>
            <p:nvPr/>
          </p:nvSpPr>
          <p:spPr bwMode="auto">
            <a:xfrm flipH="1">
              <a:off x="8332788" y="28463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1" name="Oval 92"/>
            <p:cNvSpPr>
              <a:spLocks noChangeArrowheads="1"/>
            </p:cNvSpPr>
            <p:nvPr/>
          </p:nvSpPr>
          <p:spPr bwMode="auto">
            <a:xfrm flipH="1">
              <a:off x="8353425" y="28956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4" name="Oval 95"/>
            <p:cNvSpPr>
              <a:spLocks noChangeArrowheads="1"/>
            </p:cNvSpPr>
            <p:nvPr/>
          </p:nvSpPr>
          <p:spPr bwMode="auto">
            <a:xfrm flipH="1">
              <a:off x="8332788" y="3151188"/>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5" name="Oval 96"/>
            <p:cNvSpPr>
              <a:spLocks noChangeArrowheads="1"/>
            </p:cNvSpPr>
            <p:nvPr/>
          </p:nvSpPr>
          <p:spPr bwMode="auto">
            <a:xfrm flipH="1">
              <a:off x="8353425" y="3200400"/>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8" name="Oval 99"/>
            <p:cNvSpPr>
              <a:spLocks noChangeArrowheads="1"/>
            </p:cNvSpPr>
            <p:nvPr/>
          </p:nvSpPr>
          <p:spPr bwMode="auto">
            <a:xfrm flipH="1">
              <a:off x="8332788" y="3455988"/>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9" name="Oval 100"/>
            <p:cNvSpPr>
              <a:spLocks noChangeArrowheads="1"/>
            </p:cNvSpPr>
            <p:nvPr/>
          </p:nvSpPr>
          <p:spPr bwMode="auto">
            <a:xfrm flipH="1">
              <a:off x="8353425" y="3505200"/>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2" name="Oval 103"/>
            <p:cNvSpPr>
              <a:spLocks noChangeArrowheads="1"/>
            </p:cNvSpPr>
            <p:nvPr/>
          </p:nvSpPr>
          <p:spPr bwMode="auto">
            <a:xfrm flipH="1">
              <a:off x="8332788" y="3744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3" name="Oval 104"/>
            <p:cNvSpPr>
              <a:spLocks noChangeArrowheads="1"/>
            </p:cNvSpPr>
            <p:nvPr/>
          </p:nvSpPr>
          <p:spPr bwMode="auto">
            <a:xfrm flipH="1">
              <a:off x="8353425" y="3794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6" name="Oval 107"/>
            <p:cNvSpPr>
              <a:spLocks noChangeArrowheads="1"/>
            </p:cNvSpPr>
            <p:nvPr/>
          </p:nvSpPr>
          <p:spPr bwMode="auto">
            <a:xfrm flipH="1">
              <a:off x="8332788" y="40497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7" name="Oval 108"/>
            <p:cNvSpPr>
              <a:spLocks noChangeArrowheads="1"/>
            </p:cNvSpPr>
            <p:nvPr/>
          </p:nvSpPr>
          <p:spPr bwMode="auto">
            <a:xfrm flipH="1">
              <a:off x="8353425" y="40989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0" name="Oval 111"/>
            <p:cNvSpPr>
              <a:spLocks noChangeArrowheads="1"/>
            </p:cNvSpPr>
            <p:nvPr/>
          </p:nvSpPr>
          <p:spPr bwMode="auto">
            <a:xfrm flipH="1">
              <a:off x="8332788" y="4354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1" name="Oval 112"/>
            <p:cNvSpPr>
              <a:spLocks noChangeArrowheads="1"/>
            </p:cNvSpPr>
            <p:nvPr/>
          </p:nvSpPr>
          <p:spPr bwMode="auto">
            <a:xfrm flipH="1">
              <a:off x="8353425" y="4403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4" name="Oval 115"/>
            <p:cNvSpPr>
              <a:spLocks noChangeArrowheads="1"/>
            </p:cNvSpPr>
            <p:nvPr/>
          </p:nvSpPr>
          <p:spPr bwMode="auto">
            <a:xfrm flipH="1">
              <a:off x="8332788" y="46593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5" name="Oval 116"/>
            <p:cNvSpPr>
              <a:spLocks noChangeArrowheads="1"/>
            </p:cNvSpPr>
            <p:nvPr/>
          </p:nvSpPr>
          <p:spPr bwMode="auto">
            <a:xfrm flipH="1">
              <a:off x="8353425" y="47085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7" name="Oval 119"/>
            <p:cNvSpPr>
              <a:spLocks noChangeArrowheads="1"/>
            </p:cNvSpPr>
            <p:nvPr/>
          </p:nvSpPr>
          <p:spPr bwMode="auto">
            <a:xfrm flipH="1">
              <a:off x="8332788" y="49641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8" name="Oval 120"/>
            <p:cNvSpPr>
              <a:spLocks noChangeArrowheads="1"/>
            </p:cNvSpPr>
            <p:nvPr/>
          </p:nvSpPr>
          <p:spPr bwMode="auto">
            <a:xfrm flipH="1">
              <a:off x="8353425" y="50133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1" name="Oval 123"/>
            <p:cNvSpPr>
              <a:spLocks noChangeArrowheads="1"/>
            </p:cNvSpPr>
            <p:nvPr/>
          </p:nvSpPr>
          <p:spPr bwMode="auto">
            <a:xfrm flipH="1">
              <a:off x="8332788" y="5268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2" name="Oval 124"/>
            <p:cNvSpPr>
              <a:spLocks noChangeArrowheads="1"/>
            </p:cNvSpPr>
            <p:nvPr/>
          </p:nvSpPr>
          <p:spPr bwMode="auto">
            <a:xfrm flipH="1">
              <a:off x="8353425" y="5318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5" name="Oval 127"/>
            <p:cNvSpPr>
              <a:spLocks noChangeArrowheads="1"/>
            </p:cNvSpPr>
            <p:nvPr/>
          </p:nvSpPr>
          <p:spPr bwMode="auto">
            <a:xfrm flipH="1">
              <a:off x="8332788" y="55737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6" name="Oval 128"/>
            <p:cNvSpPr>
              <a:spLocks noChangeArrowheads="1"/>
            </p:cNvSpPr>
            <p:nvPr/>
          </p:nvSpPr>
          <p:spPr bwMode="auto">
            <a:xfrm flipH="1">
              <a:off x="8353425" y="56229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9" name="Oval 131"/>
            <p:cNvSpPr>
              <a:spLocks noChangeArrowheads="1"/>
            </p:cNvSpPr>
            <p:nvPr/>
          </p:nvSpPr>
          <p:spPr bwMode="auto">
            <a:xfrm flipH="1">
              <a:off x="8332788" y="5878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0" name="Oval 132"/>
            <p:cNvSpPr>
              <a:spLocks noChangeArrowheads="1"/>
            </p:cNvSpPr>
            <p:nvPr/>
          </p:nvSpPr>
          <p:spPr bwMode="auto">
            <a:xfrm flipH="1">
              <a:off x="8353425" y="5927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6" name="Group 3"/>
          <p:cNvGrpSpPr>
            <a:grpSpLocks/>
          </p:cNvGrpSpPr>
          <p:nvPr/>
        </p:nvGrpSpPr>
        <p:grpSpPr bwMode="auto">
          <a:xfrm>
            <a:off x="1847851" y="1322389"/>
            <a:ext cx="1236663" cy="2484437"/>
            <a:chOff x="204" y="833"/>
            <a:chExt cx="779" cy="1565"/>
          </a:xfrm>
        </p:grpSpPr>
        <p:sp>
          <p:nvSpPr>
            <p:cNvPr id="28938" name="Text Box 4"/>
            <p:cNvSpPr txBox="1">
              <a:spLocks noChangeArrowheads="1"/>
            </p:cNvSpPr>
            <p:nvPr/>
          </p:nvSpPr>
          <p:spPr bwMode="auto">
            <a:xfrm rot="-5400000">
              <a:off x="2" y="1374"/>
              <a:ext cx="7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a:solidFill>
                    <a:srgbClr val="33CCFF"/>
                  </a:solidFill>
                  <a:cs typeface="+mn-cs"/>
                </a:rPr>
                <a:t>Naive</a:t>
              </a:r>
            </a:p>
          </p:txBody>
        </p:sp>
        <p:sp>
          <p:nvSpPr>
            <p:cNvPr id="28939" name="Oval 5"/>
            <p:cNvSpPr>
              <a:spLocks noChangeArrowheads="1"/>
            </p:cNvSpPr>
            <p:nvPr/>
          </p:nvSpPr>
          <p:spPr bwMode="auto">
            <a:xfrm>
              <a:off x="554" y="83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0" name="Oval 6"/>
            <p:cNvSpPr>
              <a:spLocks noChangeArrowheads="1"/>
            </p:cNvSpPr>
            <p:nvPr/>
          </p:nvSpPr>
          <p:spPr bwMode="auto">
            <a:xfrm>
              <a:off x="587" y="86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1" name="Oval 7"/>
            <p:cNvSpPr>
              <a:spLocks noChangeArrowheads="1"/>
            </p:cNvSpPr>
            <p:nvPr/>
          </p:nvSpPr>
          <p:spPr bwMode="auto">
            <a:xfrm>
              <a:off x="746" y="92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2" name="Oval 8"/>
            <p:cNvSpPr>
              <a:spLocks noChangeArrowheads="1"/>
            </p:cNvSpPr>
            <p:nvPr/>
          </p:nvSpPr>
          <p:spPr bwMode="auto">
            <a:xfrm>
              <a:off x="779" y="96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3" name="Oval 9"/>
            <p:cNvSpPr>
              <a:spLocks noChangeArrowheads="1"/>
            </p:cNvSpPr>
            <p:nvPr/>
          </p:nvSpPr>
          <p:spPr bwMode="auto">
            <a:xfrm>
              <a:off x="554" y="102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4" name="Oval 10"/>
            <p:cNvSpPr>
              <a:spLocks noChangeArrowheads="1"/>
            </p:cNvSpPr>
            <p:nvPr/>
          </p:nvSpPr>
          <p:spPr bwMode="auto">
            <a:xfrm>
              <a:off x="587" y="105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5" name="Oval 11"/>
            <p:cNvSpPr>
              <a:spLocks noChangeArrowheads="1"/>
            </p:cNvSpPr>
            <p:nvPr/>
          </p:nvSpPr>
          <p:spPr bwMode="auto">
            <a:xfrm>
              <a:off x="746" y="112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6" name="Oval 12"/>
            <p:cNvSpPr>
              <a:spLocks noChangeArrowheads="1"/>
            </p:cNvSpPr>
            <p:nvPr/>
          </p:nvSpPr>
          <p:spPr bwMode="auto">
            <a:xfrm>
              <a:off x="779" y="115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7" name="Oval 13"/>
            <p:cNvSpPr>
              <a:spLocks noChangeArrowheads="1"/>
            </p:cNvSpPr>
            <p:nvPr/>
          </p:nvSpPr>
          <p:spPr bwMode="auto">
            <a:xfrm>
              <a:off x="554" y="121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8" name="Oval 14"/>
            <p:cNvSpPr>
              <a:spLocks noChangeArrowheads="1"/>
            </p:cNvSpPr>
            <p:nvPr/>
          </p:nvSpPr>
          <p:spPr bwMode="auto">
            <a:xfrm>
              <a:off x="587" y="124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9" name="Oval 15"/>
            <p:cNvSpPr>
              <a:spLocks noChangeArrowheads="1"/>
            </p:cNvSpPr>
            <p:nvPr/>
          </p:nvSpPr>
          <p:spPr bwMode="auto">
            <a:xfrm>
              <a:off x="746" y="131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0" name="Oval 16"/>
            <p:cNvSpPr>
              <a:spLocks noChangeArrowheads="1"/>
            </p:cNvSpPr>
            <p:nvPr/>
          </p:nvSpPr>
          <p:spPr bwMode="auto">
            <a:xfrm>
              <a:off x="779" y="134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1" name="Oval 17"/>
            <p:cNvSpPr>
              <a:spLocks noChangeArrowheads="1"/>
            </p:cNvSpPr>
            <p:nvPr/>
          </p:nvSpPr>
          <p:spPr bwMode="auto">
            <a:xfrm>
              <a:off x="554" y="140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2" name="Oval 18"/>
            <p:cNvSpPr>
              <a:spLocks noChangeArrowheads="1"/>
            </p:cNvSpPr>
            <p:nvPr/>
          </p:nvSpPr>
          <p:spPr bwMode="auto">
            <a:xfrm>
              <a:off x="587" y="144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3" name="Oval 19"/>
            <p:cNvSpPr>
              <a:spLocks noChangeArrowheads="1"/>
            </p:cNvSpPr>
            <p:nvPr/>
          </p:nvSpPr>
          <p:spPr bwMode="auto">
            <a:xfrm>
              <a:off x="746" y="150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4" name="Oval 20"/>
            <p:cNvSpPr>
              <a:spLocks noChangeArrowheads="1"/>
            </p:cNvSpPr>
            <p:nvPr/>
          </p:nvSpPr>
          <p:spPr bwMode="auto">
            <a:xfrm>
              <a:off x="779" y="153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5" name="Oval 21"/>
            <p:cNvSpPr>
              <a:spLocks noChangeArrowheads="1"/>
            </p:cNvSpPr>
            <p:nvPr/>
          </p:nvSpPr>
          <p:spPr bwMode="auto">
            <a:xfrm>
              <a:off x="554" y="160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6" name="Oval 22"/>
            <p:cNvSpPr>
              <a:spLocks noChangeArrowheads="1"/>
            </p:cNvSpPr>
            <p:nvPr/>
          </p:nvSpPr>
          <p:spPr bwMode="auto">
            <a:xfrm>
              <a:off x="587" y="163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7" name="Oval 23"/>
            <p:cNvSpPr>
              <a:spLocks noChangeArrowheads="1"/>
            </p:cNvSpPr>
            <p:nvPr/>
          </p:nvSpPr>
          <p:spPr bwMode="auto">
            <a:xfrm>
              <a:off x="746" y="169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8" name="Oval 24"/>
            <p:cNvSpPr>
              <a:spLocks noChangeArrowheads="1"/>
            </p:cNvSpPr>
            <p:nvPr/>
          </p:nvSpPr>
          <p:spPr bwMode="auto">
            <a:xfrm>
              <a:off x="779" y="172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9" name="Oval 25"/>
            <p:cNvSpPr>
              <a:spLocks noChangeArrowheads="1"/>
            </p:cNvSpPr>
            <p:nvPr/>
          </p:nvSpPr>
          <p:spPr bwMode="auto">
            <a:xfrm>
              <a:off x="554" y="179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0" name="Oval 26"/>
            <p:cNvSpPr>
              <a:spLocks noChangeArrowheads="1"/>
            </p:cNvSpPr>
            <p:nvPr/>
          </p:nvSpPr>
          <p:spPr bwMode="auto">
            <a:xfrm>
              <a:off x="587" y="182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1" name="Oval 27"/>
            <p:cNvSpPr>
              <a:spLocks noChangeArrowheads="1"/>
            </p:cNvSpPr>
            <p:nvPr/>
          </p:nvSpPr>
          <p:spPr bwMode="auto">
            <a:xfrm>
              <a:off x="746" y="188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2" name="Oval 28"/>
            <p:cNvSpPr>
              <a:spLocks noChangeArrowheads="1"/>
            </p:cNvSpPr>
            <p:nvPr/>
          </p:nvSpPr>
          <p:spPr bwMode="auto">
            <a:xfrm>
              <a:off x="779" y="192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3" name="Oval 29"/>
            <p:cNvSpPr>
              <a:spLocks noChangeArrowheads="1"/>
            </p:cNvSpPr>
            <p:nvPr/>
          </p:nvSpPr>
          <p:spPr bwMode="auto">
            <a:xfrm>
              <a:off x="554" y="198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4" name="Oval 30"/>
            <p:cNvSpPr>
              <a:spLocks noChangeArrowheads="1"/>
            </p:cNvSpPr>
            <p:nvPr/>
          </p:nvSpPr>
          <p:spPr bwMode="auto">
            <a:xfrm>
              <a:off x="587" y="201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5" name="Oval 31"/>
            <p:cNvSpPr>
              <a:spLocks noChangeArrowheads="1"/>
            </p:cNvSpPr>
            <p:nvPr/>
          </p:nvSpPr>
          <p:spPr bwMode="auto">
            <a:xfrm>
              <a:off x="746" y="208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6" name="Oval 32"/>
            <p:cNvSpPr>
              <a:spLocks noChangeArrowheads="1"/>
            </p:cNvSpPr>
            <p:nvPr/>
          </p:nvSpPr>
          <p:spPr bwMode="auto">
            <a:xfrm>
              <a:off x="779" y="211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7" name="Oval 33"/>
            <p:cNvSpPr>
              <a:spLocks noChangeArrowheads="1"/>
            </p:cNvSpPr>
            <p:nvPr/>
          </p:nvSpPr>
          <p:spPr bwMode="auto">
            <a:xfrm>
              <a:off x="554" y="217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8" name="Oval 34"/>
            <p:cNvSpPr>
              <a:spLocks noChangeArrowheads="1"/>
            </p:cNvSpPr>
            <p:nvPr/>
          </p:nvSpPr>
          <p:spPr bwMode="auto">
            <a:xfrm>
              <a:off x="587" y="220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7" name="Group 35"/>
          <p:cNvGrpSpPr>
            <a:grpSpLocks/>
          </p:cNvGrpSpPr>
          <p:nvPr/>
        </p:nvGrpSpPr>
        <p:grpSpPr bwMode="auto">
          <a:xfrm>
            <a:off x="1847851" y="3608388"/>
            <a:ext cx="1236663" cy="2773362"/>
            <a:chOff x="204" y="2273"/>
            <a:chExt cx="779" cy="1747"/>
          </a:xfrm>
        </p:grpSpPr>
        <p:sp>
          <p:nvSpPr>
            <p:cNvPr id="28903" name="Text Box 36"/>
            <p:cNvSpPr txBox="1">
              <a:spLocks noChangeArrowheads="1"/>
            </p:cNvSpPr>
            <p:nvPr/>
          </p:nvSpPr>
          <p:spPr bwMode="auto">
            <a:xfrm rot="-5400000">
              <a:off x="-133" y="299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dirty="0">
                  <a:solidFill>
                    <a:srgbClr val="00CC66"/>
                  </a:solidFill>
                  <a:cs typeface="+mn-cs"/>
                </a:rPr>
                <a:t>Memory</a:t>
              </a:r>
            </a:p>
          </p:txBody>
        </p:sp>
        <p:sp>
          <p:nvSpPr>
            <p:cNvPr id="28904" name="Oval 37"/>
            <p:cNvSpPr>
              <a:spLocks noChangeArrowheads="1"/>
            </p:cNvSpPr>
            <p:nvPr/>
          </p:nvSpPr>
          <p:spPr bwMode="auto">
            <a:xfrm>
              <a:off x="746" y="227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5" name="Oval 38"/>
            <p:cNvSpPr>
              <a:spLocks noChangeArrowheads="1"/>
            </p:cNvSpPr>
            <p:nvPr/>
          </p:nvSpPr>
          <p:spPr bwMode="auto">
            <a:xfrm>
              <a:off x="779" y="230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6" name="Oval 39"/>
            <p:cNvSpPr>
              <a:spLocks noChangeArrowheads="1"/>
            </p:cNvSpPr>
            <p:nvPr/>
          </p:nvSpPr>
          <p:spPr bwMode="auto">
            <a:xfrm>
              <a:off x="554" y="235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7" name="Oval 40"/>
            <p:cNvSpPr>
              <a:spLocks noChangeArrowheads="1"/>
            </p:cNvSpPr>
            <p:nvPr/>
          </p:nvSpPr>
          <p:spPr bwMode="auto">
            <a:xfrm>
              <a:off x="587" y="239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8" name="Oval 41"/>
            <p:cNvSpPr>
              <a:spLocks noChangeArrowheads="1"/>
            </p:cNvSpPr>
            <p:nvPr/>
          </p:nvSpPr>
          <p:spPr bwMode="auto">
            <a:xfrm>
              <a:off x="746" y="245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9" name="Oval 42"/>
            <p:cNvSpPr>
              <a:spLocks noChangeArrowheads="1"/>
            </p:cNvSpPr>
            <p:nvPr/>
          </p:nvSpPr>
          <p:spPr bwMode="auto">
            <a:xfrm>
              <a:off x="779" y="248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0" name="Oval 43"/>
            <p:cNvSpPr>
              <a:spLocks noChangeArrowheads="1"/>
            </p:cNvSpPr>
            <p:nvPr/>
          </p:nvSpPr>
          <p:spPr bwMode="auto">
            <a:xfrm>
              <a:off x="554" y="255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1" name="Oval 44"/>
            <p:cNvSpPr>
              <a:spLocks noChangeArrowheads="1"/>
            </p:cNvSpPr>
            <p:nvPr/>
          </p:nvSpPr>
          <p:spPr bwMode="auto">
            <a:xfrm>
              <a:off x="587" y="258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2" name="Oval 45"/>
            <p:cNvSpPr>
              <a:spLocks noChangeArrowheads="1"/>
            </p:cNvSpPr>
            <p:nvPr/>
          </p:nvSpPr>
          <p:spPr bwMode="auto">
            <a:xfrm>
              <a:off x="746" y="264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3" name="Oval 46"/>
            <p:cNvSpPr>
              <a:spLocks noChangeArrowheads="1"/>
            </p:cNvSpPr>
            <p:nvPr/>
          </p:nvSpPr>
          <p:spPr bwMode="auto">
            <a:xfrm>
              <a:off x="779" y="267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4" name="Oval 47"/>
            <p:cNvSpPr>
              <a:spLocks noChangeArrowheads="1"/>
            </p:cNvSpPr>
            <p:nvPr/>
          </p:nvSpPr>
          <p:spPr bwMode="auto">
            <a:xfrm>
              <a:off x="554" y="274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5" name="Oval 48"/>
            <p:cNvSpPr>
              <a:spLocks noChangeArrowheads="1"/>
            </p:cNvSpPr>
            <p:nvPr/>
          </p:nvSpPr>
          <p:spPr bwMode="auto">
            <a:xfrm>
              <a:off x="587" y="277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6" name="Oval 49"/>
            <p:cNvSpPr>
              <a:spLocks noChangeArrowheads="1"/>
            </p:cNvSpPr>
            <p:nvPr/>
          </p:nvSpPr>
          <p:spPr bwMode="auto">
            <a:xfrm>
              <a:off x="746" y="283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7" name="Oval 50"/>
            <p:cNvSpPr>
              <a:spLocks noChangeArrowheads="1"/>
            </p:cNvSpPr>
            <p:nvPr/>
          </p:nvSpPr>
          <p:spPr bwMode="auto">
            <a:xfrm>
              <a:off x="779" y="287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8" name="Oval 51"/>
            <p:cNvSpPr>
              <a:spLocks noChangeArrowheads="1"/>
            </p:cNvSpPr>
            <p:nvPr/>
          </p:nvSpPr>
          <p:spPr bwMode="auto">
            <a:xfrm>
              <a:off x="554" y="293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9" name="Oval 52"/>
            <p:cNvSpPr>
              <a:spLocks noChangeArrowheads="1"/>
            </p:cNvSpPr>
            <p:nvPr/>
          </p:nvSpPr>
          <p:spPr bwMode="auto">
            <a:xfrm>
              <a:off x="587" y="296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0" name="Oval 53"/>
            <p:cNvSpPr>
              <a:spLocks noChangeArrowheads="1"/>
            </p:cNvSpPr>
            <p:nvPr/>
          </p:nvSpPr>
          <p:spPr bwMode="auto">
            <a:xfrm>
              <a:off x="746"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1" name="Oval 54"/>
            <p:cNvSpPr>
              <a:spLocks noChangeArrowheads="1"/>
            </p:cNvSpPr>
            <p:nvPr/>
          </p:nvSpPr>
          <p:spPr bwMode="auto">
            <a:xfrm>
              <a:off x="779"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2" name="Oval 55"/>
            <p:cNvSpPr>
              <a:spLocks noChangeArrowheads="1"/>
            </p:cNvSpPr>
            <p:nvPr/>
          </p:nvSpPr>
          <p:spPr bwMode="auto">
            <a:xfrm>
              <a:off x="554" y="312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3" name="Oval 56"/>
            <p:cNvSpPr>
              <a:spLocks noChangeArrowheads="1"/>
            </p:cNvSpPr>
            <p:nvPr/>
          </p:nvSpPr>
          <p:spPr bwMode="auto">
            <a:xfrm>
              <a:off x="587" y="315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4" name="Oval 57"/>
            <p:cNvSpPr>
              <a:spLocks noChangeArrowheads="1"/>
            </p:cNvSpPr>
            <p:nvPr/>
          </p:nvSpPr>
          <p:spPr bwMode="auto">
            <a:xfrm>
              <a:off x="746" y="322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5" name="Oval 58"/>
            <p:cNvSpPr>
              <a:spLocks noChangeArrowheads="1"/>
            </p:cNvSpPr>
            <p:nvPr/>
          </p:nvSpPr>
          <p:spPr bwMode="auto">
            <a:xfrm>
              <a:off x="779" y="325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6" name="Oval 59"/>
            <p:cNvSpPr>
              <a:spLocks noChangeArrowheads="1"/>
            </p:cNvSpPr>
            <p:nvPr/>
          </p:nvSpPr>
          <p:spPr bwMode="auto">
            <a:xfrm>
              <a:off x="554" y="331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7" name="Oval 60"/>
            <p:cNvSpPr>
              <a:spLocks noChangeArrowheads="1"/>
            </p:cNvSpPr>
            <p:nvPr/>
          </p:nvSpPr>
          <p:spPr bwMode="auto">
            <a:xfrm>
              <a:off x="587" y="335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8" name="Oval 61"/>
            <p:cNvSpPr>
              <a:spLocks noChangeArrowheads="1"/>
            </p:cNvSpPr>
            <p:nvPr/>
          </p:nvSpPr>
          <p:spPr bwMode="auto">
            <a:xfrm>
              <a:off x="746" y="341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9" name="Oval 62"/>
            <p:cNvSpPr>
              <a:spLocks noChangeArrowheads="1"/>
            </p:cNvSpPr>
            <p:nvPr/>
          </p:nvSpPr>
          <p:spPr bwMode="auto">
            <a:xfrm>
              <a:off x="779" y="344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0" name="Oval 63"/>
            <p:cNvSpPr>
              <a:spLocks noChangeArrowheads="1"/>
            </p:cNvSpPr>
            <p:nvPr/>
          </p:nvSpPr>
          <p:spPr bwMode="auto">
            <a:xfrm>
              <a:off x="554" y="351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1" name="Oval 64"/>
            <p:cNvSpPr>
              <a:spLocks noChangeArrowheads="1"/>
            </p:cNvSpPr>
            <p:nvPr/>
          </p:nvSpPr>
          <p:spPr bwMode="auto">
            <a:xfrm>
              <a:off x="587" y="354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2" name="Oval 65"/>
            <p:cNvSpPr>
              <a:spLocks noChangeArrowheads="1"/>
            </p:cNvSpPr>
            <p:nvPr/>
          </p:nvSpPr>
          <p:spPr bwMode="auto">
            <a:xfrm>
              <a:off x="746" y="360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3" name="Oval 66"/>
            <p:cNvSpPr>
              <a:spLocks noChangeArrowheads="1"/>
            </p:cNvSpPr>
            <p:nvPr/>
          </p:nvSpPr>
          <p:spPr bwMode="auto">
            <a:xfrm>
              <a:off x="779" y="363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4" name="Oval 67"/>
            <p:cNvSpPr>
              <a:spLocks noChangeArrowheads="1"/>
            </p:cNvSpPr>
            <p:nvPr/>
          </p:nvSpPr>
          <p:spPr bwMode="auto">
            <a:xfrm>
              <a:off x="554" y="370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5" name="Oval 68"/>
            <p:cNvSpPr>
              <a:spLocks noChangeArrowheads="1"/>
            </p:cNvSpPr>
            <p:nvPr/>
          </p:nvSpPr>
          <p:spPr bwMode="auto">
            <a:xfrm>
              <a:off x="587" y="373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6" name="Oval 69"/>
            <p:cNvSpPr>
              <a:spLocks noChangeArrowheads="1"/>
            </p:cNvSpPr>
            <p:nvPr/>
          </p:nvSpPr>
          <p:spPr bwMode="auto">
            <a:xfrm>
              <a:off x="746" y="379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7" name="Oval 70"/>
            <p:cNvSpPr>
              <a:spLocks noChangeArrowheads="1"/>
            </p:cNvSpPr>
            <p:nvPr/>
          </p:nvSpPr>
          <p:spPr bwMode="auto">
            <a:xfrm>
              <a:off x="779" y="383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782" name="Oval 73"/>
          <p:cNvSpPr>
            <a:spLocks noChangeArrowheads="1"/>
          </p:cNvSpPr>
          <p:nvPr/>
        </p:nvSpPr>
        <p:spPr bwMode="auto">
          <a:xfrm flipH="1">
            <a:off x="9551989" y="1474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3" name="Oval 74"/>
          <p:cNvSpPr>
            <a:spLocks noChangeArrowheads="1"/>
          </p:cNvSpPr>
          <p:nvPr/>
        </p:nvSpPr>
        <p:spPr bwMode="auto">
          <a:xfrm flipH="1">
            <a:off x="9572626" y="1524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6" name="Oval 77"/>
          <p:cNvSpPr>
            <a:spLocks noChangeArrowheads="1"/>
          </p:cNvSpPr>
          <p:nvPr/>
        </p:nvSpPr>
        <p:spPr bwMode="auto">
          <a:xfrm flipH="1">
            <a:off x="9551989" y="1779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7" name="Oval 78"/>
          <p:cNvSpPr>
            <a:spLocks noChangeArrowheads="1"/>
          </p:cNvSpPr>
          <p:nvPr/>
        </p:nvSpPr>
        <p:spPr bwMode="auto">
          <a:xfrm flipH="1">
            <a:off x="9572626" y="1828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0" name="Oval 81"/>
          <p:cNvSpPr>
            <a:spLocks noChangeArrowheads="1"/>
          </p:cNvSpPr>
          <p:nvPr/>
        </p:nvSpPr>
        <p:spPr bwMode="auto">
          <a:xfrm flipH="1">
            <a:off x="9551989" y="2084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1" name="Oval 82"/>
          <p:cNvSpPr>
            <a:spLocks noChangeArrowheads="1"/>
          </p:cNvSpPr>
          <p:nvPr/>
        </p:nvSpPr>
        <p:spPr bwMode="auto">
          <a:xfrm flipH="1">
            <a:off x="9572626" y="2133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4" name="Oval 85"/>
          <p:cNvSpPr>
            <a:spLocks noChangeArrowheads="1"/>
          </p:cNvSpPr>
          <p:nvPr/>
        </p:nvSpPr>
        <p:spPr bwMode="auto">
          <a:xfrm flipH="1">
            <a:off x="9551989" y="2389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5" name="Oval 86"/>
          <p:cNvSpPr>
            <a:spLocks noChangeArrowheads="1"/>
          </p:cNvSpPr>
          <p:nvPr/>
        </p:nvSpPr>
        <p:spPr bwMode="auto">
          <a:xfrm flipH="1">
            <a:off x="9572626" y="2438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8" name="Oval 89"/>
          <p:cNvSpPr>
            <a:spLocks noChangeArrowheads="1"/>
          </p:cNvSpPr>
          <p:nvPr/>
        </p:nvSpPr>
        <p:spPr bwMode="auto">
          <a:xfrm flipH="1">
            <a:off x="9551989" y="2693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9" name="Oval 90"/>
          <p:cNvSpPr>
            <a:spLocks noChangeArrowheads="1"/>
          </p:cNvSpPr>
          <p:nvPr/>
        </p:nvSpPr>
        <p:spPr bwMode="auto">
          <a:xfrm flipH="1">
            <a:off x="9572626" y="2743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2" name="Oval 93"/>
          <p:cNvSpPr>
            <a:spLocks noChangeArrowheads="1"/>
          </p:cNvSpPr>
          <p:nvPr/>
        </p:nvSpPr>
        <p:spPr bwMode="auto">
          <a:xfrm flipH="1">
            <a:off x="9551989" y="2998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3" name="Oval 94"/>
          <p:cNvSpPr>
            <a:spLocks noChangeArrowheads="1"/>
          </p:cNvSpPr>
          <p:nvPr/>
        </p:nvSpPr>
        <p:spPr bwMode="auto">
          <a:xfrm flipH="1">
            <a:off x="9572626" y="3048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6" name="Oval 97"/>
          <p:cNvSpPr>
            <a:spLocks noChangeArrowheads="1"/>
          </p:cNvSpPr>
          <p:nvPr/>
        </p:nvSpPr>
        <p:spPr bwMode="auto">
          <a:xfrm flipH="1">
            <a:off x="9551989" y="33035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7" name="Oval 98"/>
          <p:cNvSpPr>
            <a:spLocks noChangeArrowheads="1"/>
          </p:cNvSpPr>
          <p:nvPr/>
        </p:nvSpPr>
        <p:spPr bwMode="auto">
          <a:xfrm flipH="1">
            <a:off x="9572626" y="33528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0" name="Oval 101"/>
          <p:cNvSpPr>
            <a:spLocks noChangeArrowheads="1"/>
          </p:cNvSpPr>
          <p:nvPr/>
        </p:nvSpPr>
        <p:spPr bwMode="auto">
          <a:xfrm flipH="1">
            <a:off x="9551989" y="36083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1" name="Oval 102"/>
          <p:cNvSpPr>
            <a:spLocks noChangeArrowheads="1"/>
          </p:cNvSpPr>
          <p:nvPr/>
        </p:nvSpPr>
        <p:spPr bwMode="auto">
          <a:xfrm flipH="1">
            <a:off x="9572626" y="36576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4" name="Oval 105"/>
          <p:cNvSpPr>
            <a:spLocks noChangeArrowheads="1"/>
          </p:cNvSpPr>
          <p:nvPr/>
        </p:nvSpPr>
        <p:spPr bwMode="auto">
          <a:xfrm flipH="1">
            <a:off x="9551989" y="3897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5" name="Oval 106"/>
          <p:cNvSpPr>
            <a:spLocks noChangeArrowheads="1"/>
          </p:cNvSpPr>
          <p:nvPr/>
        </p:nvSpPr>
        <p:spPr bwMode="auto">
          <a:xfrm flipH="1">
            <a:off x="9572626" y="3946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8" name="Oval 109"/>
          <p:cNvSpPr>
            <a:spLocks noChangeArrowheads="1"/>
          </p:cNvSpPr>
          <p:nvPr/>
        </p:nvSpPr>
        <p:spPr bwMode="auto">
          <a:xfrm flipH="1">
            <a:off x="9551989" y="4202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9" name="Oval 110"/>
          <p:cNvSpPr>
            <a:spLocks noChangeArrowheads="1"/>
          </p:cNvSpPr>
          <p:nvPr/>
        </p:nvSpPr>
        <p:spPr bwMode="auto">
          <a:xfrm flipH="1">
            <a:off x="9572626" y="4251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2" name="Oval 113"/>
          <p:cNvSpPr>
            <a:spLocks noChangeArrowheads="1"/>
          </p:cNvSpPr>
          <p:nvPr/>
        </p:nvSpPr>
        <p:spPr bwMode="auto">
          <a:xfrm flipH="1">
            <a:off x="9551989" y="4506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3" name="Oval 114"/>
          <p:cNvSpPr>
            <a:spLocks noChangeArrowheads="1"/>
          </p:cNvSpPr>
          <p:nvPr/>
        </p:nvSpPr>
        <p:spPr bwMode="auto">
          <a:xfrm flipH="1">
            <a:off x="9572626" y="4556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7" name="Text Box 2"/>
          <p:cNvSpPr txBox="1">
            <a:spLocks noChangeArrowheads="1"/>
          </p:cNvSpPr>
          <p:nvPr/>
        </p:nvSpPr>
        <p:spPr bwMode="auto">
          <a:xfrm>
            <a:off x="3040064" y="1"/>
            <a:ext cx="64508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4000" dirty="0">
                <a:solidFill>
                  <a:prstClr val="black"/>
                </a:solidFill>
                <a:cs typeface="+mn-cs"/>
              </a:rPr>
              <a:t>Physiology of resting and</a:t>
            </a:r>
          </a:p>
          <a:p>
            <a:pPr eaLnBrk="1" fontAlgn="auto" hangingPunct="1">
              <a:spcBef>
                <a:spcPts val="0"/>
              </a:spcBef>
              <a:spcAft>
                <a:spcPts val="0"/>
              </a:spcAft>
            </a:pPr>
            <a:r>
              <a:rPr lang="en-US" altLang="en-US" sz="4000" dirty="0">
                <a:solidFill>
                  <a:prstClr val="black"/>
                </a:solidFill>
                <a:cs typeface="+mn-cs"/>
              </a:rPr>
              <a:t> activated CD4</a:t>
            </a:r>
            <a:r>
              <a:rPr lang="en-US" altLang="en-US" sz="4000" baseline="30000" dirty="0">
                <a:solidFill>
                  <a:prstClr val="black"/>
                </a:solidFill>
                <a:cs typeface="+mn-cs"/>
              </a:rPr>
              <a:t>+</a:t>
            </a:r>
            <a:r>
              <a:rPr lang="en-US" altLang="en-US" sz="4000" dirty="0">
                <a:solidFill>
                  <a:prstClr val="black"/>
                </a:solidFill>
                <a:cs typeface="+mn-cs"/>
              </a:rPr>
              <a:t> T cells</a:t>
            </a:r>
          </a:p>
        </p:txBody>
      </p:sp>
      <p:grpSp>
        <p:nvGrpSpPr>
          <p:cNvPr id="28892" name="Group 298"/>
          <p:cNvGrpSpPr>
            <a:grpSpLocks/>
          </p:cNvGrpSpPr>
          <p:nvPr/>
        </p:nvGrpSpPr>
        <p:grpSpPr bwMode="auto">
          <a:xfrm>
            <a:off x="9551988" y="4811714"/>
            <a:ext cx="376238" cy="350837"/>
            <a:chOff x="5057" y="3031"/>
            <a:chExt cx="237" cy="221"/>
          </a:xfrm>
        </p:grpSpPr>
        <p:sp>
          <p:nvSpPr>
            <p:cNvPr id="28893" name="Oval 117"/>
            <p:cNvSpPr>
              <a:spLocks noChangeArrowheads="1"/>
            </p:cNvSpPr>
            <p:nvPr/>
          </p:nvSpPr>
          <p:spPr bwMode="auto">
            <a:xfrm flipH="1">
              <a:off x="5057"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94" name="Oval 118"/>
            <p:cNvSpPr>
              <a:spLocks noChangeArrowheads="1"/>
            </p:cNvSpPr>
            <p:nvPr/>
          </p:nvSpPr>
          <p:spPr bwMode="auto">
            <a:xfrm flipH="1">
              <a:off x="5070"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4" name="Group 3"/>
          <p:cNvGrpSpPr/>
          <p:nvPr/>
        </p:nvGrpSpPr>
        <p:grpSpPr>
          <a:xfrm>
            <a:off x="3143250" y="1500188"/>
            <a:ext cx="6370638" cy="4724400"/>
            <a:chOff x="1619250" y="1500188"/>
            <a:chExt cx="6370638" cy="4724400"/>
          </a:xfrm>
        </p:grpSpPr>
        <p:sp>
          <p:nvSpPr>
            <p:cNvPr id="28891" name="Line 141"/>
            <p:cNvSpPr>
              <a:spLocks noChangeShapeType="1"/>
            </p:cNvSpPr>
            <p:nvPr/>
          </p:nvSpPr>
          <p:spPr bwMode="auto">
            <a:xfrm>
              <a:off x="1619250" y="5005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 name="Group 1"/>
            <p:cNvGrpSpPr/>
            <p:nvPr/>
          </p:nvGrpSpPr>
          <p:grpSpPr>
            <a:xfrm>
              <a:off x="1619250" y="1500188"/>
              <a:ext cx="6370638" cy="4724400"/>
              <a:chOff x="1619250" y="1500188"/>
              <a:chExt cx="6370638" cy="4724400"/>
            </a:xfrm>
          </p:grpSpPr>
          <p:sp>
            <p:nvSpPr>
              <p:cNvPr id="28678" name="Line 137"/>
              <p:cNvSpPr>
                <a:spLocks noChangeShapeType="1"/>
              </p:cNvSpPr>
              <p:nvPr/>
            </p:nvSpPr>
            <p:spPr bwMode="auto">
              <a:xfrm>
                <a:off x="1619250" y="591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9" name="Line 138"/>
              <p:cNvSpPr>
                <a:spLocks noChangeShapeType="1"/>
              </p:cNvSpPr>
              <p:nvPr/>
            </p:nvSpPr>
            <p:spPr bwMode="auto">
              <a:xfrm>
                <a:off x="1619250" y="561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0" name="Line 139"/>
              <p:cNvSpPr>
                <a:spLocks noChangeShapeType="1"/>
              </p:cNvSpPr>
              <p:nvPr/>
            </p:nvSpPr>
            <p:spPr bwMode="auto">
              <a:xfrm>
                <a:off x="1619250" y="3938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1" name="Line 140"/>
              <p:cNvSpPr>
                <a:spLocks noChangeShapeType="1"/>
              </p:cNvSpPr>
              <p:nvPr/>
            </p:nvSpPr>
            <p:spPr bwMode="auto">
              <a:xfrm>
                <a:off x="1619250" y="5157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2" name="Line 142"/>
              <p:cNvSpPr>
                <a:spLocks noChangeShapeType="1"/>
              </p:cNvSpPr>
              <p:nvPr/>
            </p:nvSpPr>
            <p:spPr bwMode="auto">
              <a:xfrm>
                <a:off x="1619250" y="622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3" name="Line 143"/>
              <p:cNvSpPr>
                <a:spLocks noChangeShapeType="1"/>
              </p:cNvSpPr>
              <p:nvPr/>
            </p:nvSpPr>
            <p:spPr bwMode="auto">
              <a:xfrm>
                <a:off x="1619250" y="576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4" name="Line 144"/>
              <p:cNvSpPr>
                <a:spLocks noChangeShapeType="1"/>
              </p:cNvSpPr>
              <p:nvPr/>
            </p:nvSpPr>
            <p:spPr bwMode="auto">
              <a:xfrm>
                <a:off x="1619250" y="150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5" name="Line 145"/>
              <p:cNvSpPr>
                <a:spLocks noChangeShapeType="1"/>
              </p:cNvSpPr>
              <p:nvPr/>
            </p:nvSpPr>
            <p:spPr bwMode="auto">
              <a:xfrm>
                <a:off x="1619250" y="165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6" name="Line 146"/>
              <p:cNvSpPr>
                <a:spLocks noChangeShapeType="1"/>
              </p:cNvSpPr>
              <p:nvPr/>
            </p:nvSpPr>
            <p:spPr bwMode="auto">
              <a:xfrm>
                <a:off x="1619250" y="180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7" name="Line 147"/>
              <p:cNvSpPr>
                <a:spLocks noChangeShapeType="1"/>
              </p:cNvSpPr>
              <p:nvPr/>
            </p:nvSpPr>
            <p:spPr bwMode="auto">
              <a:xfrm>
                <a:off x="1619250" y="195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8" name="Line 148"/>
              <p:cNvSpPr>
                <a:spLocks noChangeShapeType="1"/>
              </p:cNvSpPr>
              <p:nvPr/>
            </p:nvSpPr>
            <p:spPr bwMode="auto">
              <a:xfrm>
                <a:off x="1619250" y="226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9" name="Line 149"/>
              <p:cNvSpPr>
                <a:spLocks noChangeShapeType="1"/>
              </p:cNvSpPr>
              <p:nvPr/>
            </p:nvSpPr>
            <p:spPr bwMode="auto">
              <a:xfrm>
                <a:off x="1619250" y="241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0" name="Line 150"/>
              <p:cNvSpPr>
                <a:spLocks noChangeShapeType="1"/>
              </p:cNvSpPr>
              <p:nvPr/>
            </p:nvSpPr>
            <p:spPr bwMode="auto">
              <a:xfrm>
                <a:off x="1619250" y="2566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1" name="Line 151"/>
              <p:cNvSpPr>
                <a:spLocks noChangeShapeType="1"/>
              </p:cNvSpPr>
              <p:nvPr/>
            </p:nvSpPr>
            <p:spPr bwMode="auto">
              <a:xfrm>
                <a:off x="1619250" y="2719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2" name="Line 152"/>
              <p:cNvSpPr>
                <a:spLocks noChangeShapeType="1"/>
              </p:cNvSpPr>
              <p:nvPr/>
            </p:nvSpPr>
            <p:spPr bwMode="auto">
              <a:xfrm>
                <a:off x="1619250" y="2871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3" name="Line 153"/>
              <p:cNvSpPr>
                <a:spLocks noChangeShapeType="1"/>
              </p:cNvSpPr>
              <p:nvPr/>
            </p:nvSpPr>
            <p:spPr bwMode="auto">
              <a:xfrm>
                <a:off x="1619250" y="3024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4" name="Line 154"/>
              <p:cNvSpPr>
                <a:spLocks noChangeShapeType="1"/>
              </p:cNvSpPr>
              <p:nvPr/>
            </p:nvSpPr>
            <p:spPr bwMode="auto">
              <a:xfrm>
                <a:off x="1619250" y="33337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5" name="Line 155"/>
              <p:cNvSpPr>
                <a:spLocks noChangeShapeType="1"/>
              </p:cNvSpPr>
              <p:nvPr/>
            </p:nvSpPr>
            <p:spPr bwMode="auto">
              <a:xfrm>
                <a:off x="1619250" y="3176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7" name="Line 157"/>
              <p:cNvSpPr>
                <a:spLocks noChangeShapeType="1"/>
              </p:cNvSpPr>
              <p:nvPr/>
            </p:nvSpPr>
            <p:spPr bwMode="auto">
              <a:xfrm>
                <a:off x="1619250" y="4090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8" name="Line 158"/>
              <p:cNvSpPr>
                <a:spLocks noChangeShapeType="1"/>
              </p:cNvSpPr>
              <p:nvPr/>
            </p:nvSpPr>
            <p:spPr bwMode="auto">
              <a:xfrm>
                <a:off x="1619250" y="4395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9" name="Line 159"/>
              <p:cNvSpPr>
                <a:spLocks noChangeShapeType="1"/>
              </p:cNvSpPr>
              <p:nvPr/>
            </p:nvSpPr>
            <p:spPr bwMode="auto">
              <a:xfrm>
                <a:off x="1619250" y="4548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0" name="Line 160"/>
              <p:cNvSpPr>
                <a:spLocks noChangeShapeType="1"/>
              </p:cNvSpPr>
              <p:nvPr/>
            </p:nvSpPr>
            <p:spPr bwMode="auto">
              <a:xfrm>
                <a:off x="1619250" y="4700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1" name="Line 161"/>
              <p:cNvSpPr>
                <a:spLocks noChangeShapeType="1"/>
              </p:cNvSpPr>
              <p:nvPr/>
            </p:nvSpPr>
            <p:spPr bwMode="auto">
              <a:xfrm>
                <a:off x="1619250" y="607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2" name="Line 162"/>
              <p:cNvSpPr>
                <a:spLocks noChangeShapeType="1"/>
              </p:cNvSpPr>
              <p:nvPr/>
            </p:nvSpPr>
            <p:spPr bwMode="auto">
              <a:xfrm>
                <a:off x="1619250" y="4852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3" name="Line 163"/>
              <p:cNvSpPr>
                <a:spLocks noChangeShapeType="1"/>
              </p:cNvSpPr>
              <p:nvPr/>
            </p:nvSpPr>
            <p:spPr bwMode="auto">
              <a:xfrm>
                <a:off x="1619250" y="4243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4" name="Line 164"/>
              <p:cNvSpPr>
                <a:spLocks noChangeShapeType="1"/>
              </p:cNvSpPr>
              <p:nvPr/>
            </p:nvSpPr>
            <p:spPr bwMode="auto">
              <a:xfrm>
                <a:off x="1619250" y="210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5" name="Line 165"/>
              <p:cNvSpPr>
                <a:spLocks noChangeShapeType="1"/>
              </p:cNvSpPr>
              <p:nvPr/>
            </p:nvSpPr>
            <p:spPr bwMode="auto">
              <a:xfrm>
                <a:off x="1619250" y="531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6" name="Line 166"/>
              <p:cNvSpPr>
                <a:spLocks noChangeShapeType="1"/>
              </p:cNvSpPr>
              <p:nvPr/>
            </p:nvSpPr>
            <p:spPr bwMode="auto">
              <a:xfrm>
                <a:off x="1619250" y="546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98" name="Line 154"/>
              <p:cNvSpPr>
                <a:spLocks noChangeShapeType="1"/>
              </p:cNvSpPr>
              <p:nvPr/>
            </p:nvSpPr>
            <p:spPr bwMode="auto">
              <a:xfrm>
                <a:off x="1619250" y="34861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99" name="Line 154"/>
              <p:cNvSpPr>
                <a:spLocks noChangeShapeType="1"/>
              </p:cNvSpPr>
              <p:nvPr/>
            </p:nvSpPr>
            <p:spPr bwMode="auto">
              <a:xfrm>
                <a:off x="1619250" y="36385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00" name="Line 154"/>
              <p:cNvSpPr>
                <a:spLocks noChangeShapeType="1"/>
              </p:cNvSpPr>
              <p:nvPr/>
            </p:nvSpPr>
            <p:spPr bwMode="auto">
              <a:xfrm>
                <a:off x="1619250" y="37909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grpSp>
        <p:nvGrpSpPr>
          <p:cNvPr id="6" name="Group 5"/>
          <p:cNvGrpSpPr/>
          <p:nvPr/>
        </p:nvGrpSpPr>
        <p:grpSpPr>
          <a:xfrm>
            <a:off x="9551989" y="5116514"/>
            <a:ext cx="376237" cy="350837"/>
            <a:chOff x="8027988" y="5116513"/>
            <a:chExt cx="376237" cy="350837"/>
          </a:xfrm>
        </p:grpSpPr>
        <p:sp>
          <p:nvSpPr>
            <p:cNvPr id="28829" name="Oval 121"/>
            <p:cNvSpPr>
              <a:spLocks noChangeArrowheads="1"/>
            </p:cNvSpPr>
            <p:nvPr/>
          </p:nvSpPr>
          <p:spPr bwMode="auto">
            <a:xfrm flipH="1">
              <a:off x="8027988" y="5116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0" name="Oval 122"/>
            <p:cNvSpPr>
              <a:spLocks noChangeArrowheads="1"/>
            </p:cNvSpPr>
            <p:nvPr/>
          </p:nvSpPr>
          <p:spPr bwMode="auto">
            <a:xfrm flipH="1">
              <a:off x="8048625" y="5165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8" name="Group 7"/>
          <p:cNvGrpSpPr/>
          <p:nvPr/>
        </p:nvGrpSpPr>
        <p:grpSpPr>
          <a:xfrm>
            <a:off x="9551989" y="5421314"/>
            <a:ext cx="376237" cy="350837"/>
            <a:chOff x="8027988" y="5421313"/>
            <a:chExt cx="376237" cy="350837"/>
          </a:xfrm>
        </p:grpSpPr>
        <p:sp>
          <p:nvSpPr>
            <p:cNvPr id="28833" name="Oval 125"/>
            <p:cNvSpPr>
              <a:spLocks noChangeArrowheads="1"/>
            </p:cNvSpPr>
            <p:nvPr/>
          </p:nvSpPr>
          <p:spPr bwMode="auto">
            <a:xfrm flipH="1">
              <a:off x="8027988" y="54213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4" name="Oval 126"/>
            <p:cNvSpPr>
              <a:spLocks noChangeArrowheads="1"/>
            </p:cNvSpPr>
            <p:nvPr/>
          </p:nvSpPr>
          <p:spPr bwMode="auto">
            <a:xfrm flipH="1">
              <a:off x="8048625" y="54705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9" name="Group 8"/>
          <p:cNvGrpSpPr/>
          <p:nvPr/>
        </p:nvGrpSpPr>
        <p:grpSpPr>
          <a:xfrm>
            <a:off x="9551989" y="5726114"/>
            <a:ext cx="376237" cy="350837"/>
            <a:chOff x="8027988" y="5726113"/>
            <a:chExt cx="376237" cy="350837"/>
          </a:xfrm>
        </p:grpSpPr>
        <p:sp>
          <p:nvSpPr>
            <p:cNvPr id="28837" name="Oval 129"/>
            <p:cNvSpPr>
              <a:spLocks noChangeArrowheads="1"/>
            </p:cNvSpPr>
            <p:nvPr/>
          </p:nvSpPr>
          <p:spPr bwMode="auto">
            <a:xfrm flipH="1">
              <a:off x="8027988" y="57261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8" name="Oval 130"/>
            <p:cNvSpPr>
              <a:spLocks noChangeArrowheads="1"/>
            </p:cNvSpPr>
            <p:nvPr/>
          </p:nvSpPr>
          <p:spPr bwMode="auto">
            <a:xfrm flipH="1">
              <a:off x="8048625" y="57753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10" name="Group 9"/>
          <p:cNvGrpSpPr/>
          <p:nvPr/>
        </p:nvGrpSpPr>
        <p:grpSpPr>
          <a:xfrm>
            <a:off x="9551989" y="6030914"/>
            <a:ext cx="376237" cy="350837"/>
            <a:chOff x="8027988" y="6030913"/>
            <a:chExt cx="376237" cy="350837"/>
          </a:xfrm>
        </p:grpSpPr>
        <p:sp>
          <p:nvSpPr>
            <p:cNvPr id="28841" name="Oval 133"/>
            <p:cNvSpPr>
              <a:spLocks noChangeArrowheads="1"/>
            </p:cNvSpPr>
            <p:nvPr/>
          </p:nvSpPr>
          <p:spPr bwMode="auto">
            <a:xfrm flipH="1">
              <a:off x="8027988" y="6030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2" name="Oval 134"/>
            <p:cNvSpPr>
              <a:spLocks noChangeArrowheads="1"/>
            </p:cNvSpPr>
            <p:nvPr/>
          </p:nvSpPr>
          <p:spPr bwMode="auto">
            <a:xfrm flipH="1">
              <a:off x="8048625" y="6080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Tree>
    <p:custDataLst>
      <p:tags r:id="rId1"/>
    </p:custDataLst>
    <p:extLst>
      <p:ext uri="{BB962C8B-B14F-4D97-AF65-F5344CB8AC3E}">
        <p14:creationId xmlns:p14="http://schemas.microsoft.com/office/powerpoint/2010/main" val="88265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28782"/>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28783"/>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28786"/>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28787"/>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28790"/>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0"/>
                                          </p:stCondLst>
                                        </p:cTn>
                                        <p:tgtEl>
                                          <p:spTgt spid="28791"/>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0"/>
                                          </p:stCondLst>
                                        </p:cTn>
                                        <p:tgtEl>
                                          <p:spTgt spid="28794"/>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28795"/>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0"/>
                                          </p:stCondLst>
                                        </p:cTn>
                                        <p:tgtEl>
                                          <p:spTgt spid="28798"/>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28799"/>
                                        </p:tgtEl>
                                        <p:attrNameLst>
                                          <p:attrName>style.visibility</p:attrName>
                                        </p:attrNameLst>
                                      </p:cBhvr>
                                      <p:to>
                                        <p:strVal val="visible"/>
                                      </p:to>
                                    </p:set>
                                  </p:childTnLst>
                                </p:cTn>
                              </p:par>
                            </p:childTnLst>
                          </p:cTn>
                        </p:par>
                        <p:par>
                          <p:cTn id="41" fill="hold">
                            <p:stCondLst>
                              <p:cond delay="1500"/>
                            </p:stCondLst>
                            <p:childTnLst>
                              <p:par>
                                <p:cTn id="42" presetID="1" presetClass="entr" presetSubtype="0" fill="hold" grpId="0" nodeType="afterEffect">
                                  <p:stCondLst>
                                    <p:cond delay="0"/>
                                  </p:stCondLst>
                                  <p:childTnLst>
                                    <p:set>
                                      <p:cBhvr>
                                        <p:cTn id="43" dur="1" fill="hold">
                                          <p:stCondLst>
                                            <p:cond delay="0"/>
                                          </p:stCondLst>
                                        </p:cTn>
                                        <p:tgtEl>
                                          <p:spTgt spid="28802"/>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grpId="0" nodeType="afterEffect">
                                  <p:stCondLst>
                                    <p:cond delay="0"/>
                                  </p:stCondLst>
                                  <p:childTnLst>
                                    <p:set>
                                      <p:cBhvr>
                                        <p:cTn id="46" dur="1" fill="hold">
                                          <p:stCondLst>
                                            <p:cond delay="0"/>
                                          </p:stCondLst>
                                        </p:cTn>
                                        <p:tgtEl>
                                          <p:spTgt spid="28803"/>
                                        </p:tgtEl>
                                        <p:attrNameLst>
                                          <p:attrName>style.visibility</p:attrName>
                                        </p:attrNameLst>
                                      </p:cBhvr>
                                      <p:to>
                                        <p:strVal val="visible"/>
                                      </p:to>
                                    </p:set>
                                  </p:childTnLst>
                                </p:cTn>
                              </p:par>
                            </p:childTnLst>
                          </p:cTn>
                        </p:par>
                        <p:par>
                          <p:cTn id="47" fill="hold">
                            <p:stCondLst>
                              <p:cond delay="1500"/>
                            </p:stCondLst>
                            <p:childTnLst>
                              <p:par>
                                <p:cTn id="48" presetID="1" presetClass="entr" presetSubtype="0" fill="hold" grpId="0" nodeType="afterEffect">
                                  <p:stCondLst>
                                    <p:cond delay="0"/>
                                  </p:stCondLst>
                                  <p:childTnLst>
                                    <p:set>
                                      <p:cBhvr>
                                        <p:cTn id="49" dur="1" fill="hold">
                                          <p:stCondLst>
                                            <p:cond delay="0"/>
                                          </p:stCondLst>
                                        </p:cTn>
                                        <p:tgtEl>
                                          <p:spTgt spid="28806"/>
                                        </p:tgtEl>
                                        <p:attrNameLst>
                                          <p:attrName>style.visibility</p:attrName>
                                        </p:attrNameLst>
                                      </p:cBhvr>
                                      <p:to>
                                        <p:strVal val="visible"/>
                                      </p:to>
                                    </p:se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0"/>
                                          </p:stCondLst>
                                        </p:cTn>
                                        <p:tgtEl>
                                          <p:spTgt spid="28807"/>
                                        </p:tgtEl>
                                        <p:attrNameLst>
                                          <p:attrName>style.visibility</p:attrName>
                                        </p:attrNameLst>
                                      </p:cBhvr>
                                      <p:to>
                                        <p:strVal val="visible"/>
                                      </p:to>
                                    </p:se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8810"/>
                                        </p:tgtEl>
                                        <p:attrNameLst>
                                          <p:attrName>style.visibility</p:attrName>
                                        </p:attrNameLst>
                                      </p:cBhvr>
                                      <p:to>
                                        <p:strVal val="visible"/>
                                      </p:to>
                                    </p:set>
                                  </p:childTnLst>
                                </p:cTn>
                              </p:par>
                            </p:childTnLst>
                          </p:cTn>
                        </p:par>
                        <p:par>
                          <p:cTn id="56" fill="hold">
                            <p:stCondLst>
                              <p:cond delay="1500"/>
                            </p:stCondLst>
                            <p:childTnLst>
                              <p:par>
                                <p:cTn id="57" presetID="1" presetClass="entr" presetSubtype="0" fill="hold" grpId="0" nodeType="afterEffect">
                                  <p:stCondLst>
                                    <p:cond delay="0"/>
                                  </p:stCondLst>
                                  <p:childTnLst>
                                    <p:set>
                                      <p:cBhvr>
                                        <p:cTn id="58" dur="1" fill="hold">
                                          <p:stCondLst>
                                            <p:cond delay="0"/>
                                          </p:stCondLst>
                                        </p:cTn>
                                        <p:tgtEl>
                                          <p:spTgt spid="28811"/>
                                        </p:tgtEl>
                                        <p:attrNameLst>
                                          <p:attrName>style.visibility</p:attrName>
                                        </p:attrNameLst>
                                      </p:cBhvr>
                                      <p:to>
                                        <p:strVal val="visible"/>
                                      </p:to>
                                    </p:set>
                                  </p:childTnLst>
                                </p:cTn>
                              </p:par>
                            </p:childTnLst>
                          </p:cTn>
                        </p:par>
                        <p:par>
                          <p:cTn id="59" fill="hold">
                            <p:stCondLst>
                              <p:cond delay="1500"/>
                            </p:stCondLst>
                            <p:childTnLst>
                              <p:par>
                                <p:cTn id="60" presetID="1" presetClass="entr" presetSubtype="0" fill="hold" grpId="0" nodeType="afterEffect">
                                  <p:stCondLst>
                                    <p:cond delay="0"/>
                                  </p:stCondLst>
                                  <p:childTnLst>
                                    <p:set>
                                      <p:cBhvr>
                                        <p:cTn id="61" dur="1" fill="hold">
                                          <p:stCondLst>
                                            <p:cond delay="0"/>
                                          </p:stCondLst>
                                        </p:cTn>
                                        <p:tgtEl>
                                          <p:spTgt spid="28814"/>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grpId="0" nodeType="afterEffect">
                                  <p:stCondLst>
                                    <p:cond delay="0"/>
                                  </p:stCondLst>
                                  <p:childTnLst>
                                    <p:set>
                                      <p:cBhvr>
                                        <p:cTn id="64" dur="1" fill="hold">
                                          <p:stCondLst>
                                            <p:cond delay="0"/>
                                          </p:stCondLst>
                                        </p:cTn>
                                        <p:tgtEl>
                                          <p:spTgt spid="28815"/>
                                        </p:tgtEl>
                                        <p:attrNameLst>
                                          <p:attrName>style.visibility</p:attrName>
                                        </p:attrNameLst>
                                      </p:cBhvr>
                                      <p:to>
                                        <p:strVal val="visible"/>
                                      </p:to>
                                    </p:set>
                                  </p:childTnLst>
                                </p:cTn>
                              </p:par>
                            </p:childTnLst>
                          </p:cTn>
                        </p:par>
                        <p:par>
                          <p:cTn id="65" fill="hold">
                            <p:stCondLst>
                              <p:cond delay="1500"/>
                            </p:stCondLst>
                            <p:childTnLst>
                              <p:par>
                                <p:cTn id="66" presetID="1" presetClass="entr" presetSubtype="0" fill="hold" grpId="0" nodeType="afterEffect">
                                  <p:stCondLst>
                                    <p:cond delay="0"/>
                                  </p:stCondLst>
                                  <p:childTnLst>
                                    <p:set>
                                      <p:cBhvr>
                                        <p:cTn id="67" dur="1" fill="hold">
                                          <p:stCondLst>
                                            <p:cond delay="0"/>
                                          </p:stCondLst>
                                        </p:cTn>
                                        <p:tgtEl>
                                          <p:spTgt spid="28818"/>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28819"/>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0"/>
                                          </p:stCondLst>
                                        </p:cTn>
                                        <p:tgtEl>
                                          <p:spTgt spid="28822"/>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0"/>
                                          </p:stCondLst>
                                        </p:cTn>
                                        <p:tgtEl>
                                          <p:spTgt spid="28823"/>
                                        </p:tgtEl>
                                        <p:attrNameLst>
                                          <p:attrName>style.visibility</p:attrName>
                                        </p:attrNameLst>
                                      </p:cBhvr>
                                      <p:to>
                                        <p:strVal val="visible"/>
                                      </p:to>
                                    </p:set>
                                  </p:childTnLst>
                                </p:cTn>
                              </p:par>
                            </p:childTnLst>
                          </p:cTn>
                        </p:par>
                        <p:par>
                          <p:cTn id="77" fill="hold">
                            <p:stCondLst>
                              <p:cond delay="1500"/>
                            </p:stCondLst>
                            <p:childTnLst>
                              <p:par>
                                <p:cTn id="78" presetID="1" presetClass="entr" presetSubtype="0" fill="hold" nodeType="afterEffect">
                                  <p:stCondLst>
                                    <p:cond delay="0"/>
                                  </p:stCondLst>
                                  <p:childTnLst>
                                    <p:set>
                                      <p:cBhvr>
                                        <p:cTn id="79" dur="1" fill="hold">
                                          <p:stCondLst>
                                            <p:cond delay="0"/>
                                          </p:stCondLst>
                                        </p:cTn>
                                        <p:tgtEl>
                                          <p:spTgt spid="28892"/>
                                        </p:tgtEl>
                                        <p:attrNameLst>
                                          <p:attrName>style.visibility</p:attrName>
                                        </p:attrNameLst>
                                      </p:cBhvr>
                                      <p:to>
                                        <p:strVal val="visible"/>
                                      </p:to>
                                    </p:set>
                                  </p:childTnLst>
                                </p:cTn>
                              </p:par>
                            </p:childTnLst>
                          </p:cTn>
                        </p:par>
                        <p:par>
                          <p:cTn id="80" fill="hold">
                            <p:stCondLst>
                              <p:cond delay="1500"/>
                            </p:stCondLst>
                            <p:childTnLst>
                              <p:par>
                                <p:cTn id="81" presetID="1" presetClass="entr" presetSubtype="0"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childTnLst>
                                </p:cTn>
                              </p:par>
                            </p:childTnLst>
                          </p:cTn>
                        </p:par>
                        <p:par>
                          <p:cTn id="86" fill="hold">
                            <p:stCondLst>
                              <p:cond delay="1500"/>
                            </p:stCondLst>
                            <p:childTnLst>
                              <p:par>
                                <p:cTn id="87" presetID="1" presetClass="entr" presetSubtype="0"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childTnLst>
                                </p:cTn>
                              </p:par>
                            </p:childTnLst>
                          </p:cTn>
                        </p:par>
                        <p:par>
                          <p:cTn id="89" fill="hold">
                            <p:stCondLst>
                              <p:cond delay="1500"/>
                            </p:stCondLst>
                            <p:childTnLst>
                              <p:par>
                                <p:cTn id="90" presetID="1" presetClass="entr" presetSubtype="0"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2" grpId="0" animBg="1"/>
      <p:bldP spid="28783" grpId="0" animBg="1"/>
      <p:bldP spid="28786" grpId="0" animBg="1"/>
      <p:bldP spid="28787" grpId="0" animBg="1"/>
      <p:bldP spid="28790" grpId="0" animBg="1"/>
      <p:bldP spid="28791" grpId="0" animBg="1"/>
      <p:bldP spid="28794" grpId="0" animBg="1"/>
      <p:bldP spid="28795" grpId="0" animBg="1"/>
      <p:bldP spid="28798" grpId="0" animBg="1"/>
      <p:bldP spid="28799" grpId="0" animBg="1"/>
      <p:bldP spid="28802" grpId="0" animBg="1"/>
      <p:bldP spid="28803" grpId="0" animBg="1"/>
      <p:bldP spid="28806" grpId="0" animBg="1"/>
      <p:bldP spid="28807" grpId="0" animBg="1"/>
      <p:bldP spid="28810" grpId="0" animBg="1"/>
      <p:bldP spid="28811" grpId="0" animBg="1"/>
      <p:bldP spid="28814" grpId="0" animBg="1"/>
      <p:bldP spid="28815" grpId="0" animBg="1"/>
      <p:bldP spid="28818" grpId="0" animBg="1"/>
      <p:bldP spid="28819" grpId="0" animBg="1"/>
      <p:bldP spid="28822" grpId="0" animBg="1"/>
      <p:bldP spid="288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856789" y="1322388"/>
            <a:ext cx="376237" cy="4906962"/>
            <a:chOff x="8332788" y="1322388"/>
            <a:chExt cx="376237" cy="4906962"/>
          </a:xfrm>
        </p:grpSpPr>
        <p:sp>
          <p:nvSpPr>
            <p:cNvPr id="28780" name="Oval 71"/>
            <p:cNvSpPr>
              <a:spLocks noChangeArrowheads="1"/>
            </p:cNvSpPr>
            <p:nvPr/>
          </p:nvSpPr>
          <p:spPr bwMode="auto">
            <a:xfrm flipH="1">
              <a:off x="8332788" y="13223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1" name="Oval 72"/>
            <p:cNvSpPr>
              <a:spLocks noChangeArrowheads="1"/>
            </p:cNvSpPr>
            <p:nvPr/>
          </p:nvSpPr>
          <p:spPr bwMode="auto">
            <a:xfrm>
              <a:off x="8353425" y="13716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4" name="Oval 75"/>
            <p:cNvSpPr>
              <a:spLocks noChangeArrowheads="1"/>
            </p:cNvSpPr>
            <p:nvPr/>
          </p:nvSpPr>
          <p:spPr bwMode="auto">
            <a:xfrm flipH="1">
              <a:off x="8332788" y="16271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5" name="Oval 76"/>
            <p:cNvSpPr>
              <a:spLocks noChangeArrowheads="1"/>
            </p:cNvSpPr>
            <p:nvPr/>
          </p:nvSpPr>
          <p:spPr bwMode="auto">
            <a:xfrm flipH="1">
              <a:off x="8353425" y="16764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8" name="Oval 79"/>
            <p:cNvSpPr>
              <a:spLocks noChangeArrowheads="1"/>
            </p:cNvSpPr>
            <p:nvPr/>
          </p:nvSpPr>
          <p:spPr bwMode="auto">
            <a:xfrm flipH="1">
              <a:off x="8332788" y="19319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9" name="Oval 80"/>
            <p:cNvSpPr>
              <a:spLocks noChangeArrowheads="1"/>
            </p:cNvSpPr>
            <p:nvPr/>
          </p:nvSpPr>
          <p:spPr bwMode="auto">
            <a:xfrm flipH="1">
              <a:off x="8353425" y="19812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2" name="Oval 83"/>
            <p:cNvSpPr>
              <a:spLocks noChangeArrowheads="1"/>
            </p:cNvSpPr>
            <p:nvPr/>
          </p:nvSpPr>
          <p:spPr bwMode="auto">
            <a:xfrm flipH="1">
              <a:off x="8332788" y="22367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3" name="Oval 84"/>
            <p:cNvSpPr>
              <a:spLocks noChangeArrowheads="1"/>
            </p:cNvSpPr>
            <p:nvPr/>
          </p:nvSpPr>
          <p:spPr bwMode="auto">
            <a:xfrm flipH="1">
              <a:off x="8353425" y="22860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6" name="Oval 87"/>
            <p:cNvSpPr>
              <a:spLocks noChangeArrowheads="1"/>
            </p:cNvSpPr>
            <p:nvPr/>
          </p:nvSpPr>
          <p:spPr bwMode="auto">
            <a:xfrm flipH="1">
              <a:off x="8332788" y="25415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7" name="Oval 88"/>
            <p:cNvSpPr>
              <a:spLocks noChangeArrowheads="1"/>
            </p:cNvSpPr>
            <p:nvPr/>
          </p:nvSpPr>
          <p:spPr bwMode="auto">
            <a:xfrm flipH="1">
              <a:off x="8353425" y="25908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0" name="Oval 91"/>
            <p:cNvSpPr>
              <a:spLocks noChangeArrowheads="1"/>
            </p:cNvSpPr>
            <p:nvPr/>
          </p:nvSpPr>
          <p:spPr bwMode="auto">
            <a:xfrm flipH="1">
              <a:off x="8332788" y="28463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1" name="Oval 92"/>
            <p:cNvSpPr>
              <a:spLocks noChangeArrowheads="1"/>
            </p:cNvSpPr>
            <p:nvPr/>
          </p:nvSpPr>
          <p:spPr bwMode="auto">
            <a:xfrm flipH="1">
              <a:off x="8353425" y="28956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4" name="Oval 95"/>
            <p:cNvSpPr>
              <a:spLocks noChangeArrowheads="1"/>
            </p:cNvSpPr>
            <p:nvPr/>
          </p:nvSpPr>
          <p:spPr bwMode="auto">
            <a:xfrm flipH="1">
              <a:off x="8332788" y="3151188"/>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5" name="Oval 96"/>
            <p:cNvSpPr>
              <a:spLocks noChangeArrowheads="1"/>
            </p:cNvSpPr>
            <p:nvPr/>
          </p:nvSpPr>
          <p:spPr bwMode="auto">
            <a:xfrm flipH="1">
              <a:off x="8353425" y="3200400"/>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8" name="Oval 99"/>
            <p:cNvSpPr>
              <a:spLocks noChangeArrowheads="1"/>
            </p:cNvSpPr>
            <p:nvPr/>
          </p:nvSpPr>
          <p:spPr bwMode="auto">
            <a:xfrm flipH="1">
              <a:off x="8332788" y="3455988"/>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9" name="Oval 100"/>
            <p:cNvSpPr>
              <a:spLocks noChangeArrowheads="1"/>
            </p:cNvSpPr>
            <p:nvPr/>
          </p:nvSpPr>
          <p:spPr bwMode="auto">
            <a:xfrm flipH="1">
              <a:off x="8353425" y="3505200"/>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2" name="Oval 103"/>
            <p:cNvSpPr>
              <a:spLocks noChangeArrowheads="1"/>
            </p:cNvSpPr>
            <p:nvPr/>
          </p:nvSpPr>
          <p:spPr bwMode="auto">
            <a:xfrm flipH="1">
              <a:off x="8332788" y="3744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3" name="Oval 104"/>
            <p:cNvSpPr>
              <a:spLocks noChangeArrowheads="1"/>
            </p:cNvSpPr>
            <p:nvPr/>
          </p:nvSpPr>
          <p:spPr bwMode="auto">
            <a:xfrm flipH="1">
              <a:off x="8353425" y="3794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6" name="Oval 107"/>
            <p:cNvSpPr>
              <a:spLocks noChangeArrowheads="1"/>
            </p:cNvSpPr>
            <p:nvPr/>
          </p:nvSpPr>
          <p:spPr bwMode="auto">
            <a:xfrm flipH="1">
              <a:off x="8332788" y="40497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7" name="Oval 108"/>
            <p:cNvSpPr>
              <a:spLocks noChangeArrowheads="1"/>
            </p:cNvSpPr>
            <p:nvPr/>
          </p:nvSpPr>
          <p:spPr bwMode="auto">
            <a:xfrm flipH="1">
              <a:off x="8353425" y="40989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0" name="Oval 111"/>
            <p:cNvSpPr>
              <a:spLocks noChangeArrowheads="1"/>
            </p:cNvSpPr>
            <p:nvPr/>
          </p:nvSpPr>
          <p:spPr bwMode="auto">
            <a:xfrm flipH="1">
              <a:off x="8332788" y="4354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1" name="Oval 112"/>
            <p:cNvSpPr>
              <a:spLocks noChangeArrowheads="1"/>
            </p:cNvSpPr>
            <p:nvPr/>
          </p:nvSpPr>
          <p:spPr bwMode="auto">
            <a:xfrm flipH="1">
              <a:off x="8353425" y="4403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4" name="Oval 115"/>
            <p:cNvSpPr>
              <a:spLocks noChangeArrowheads="1"/>
            </p:cNvSpPr>
            <p:nvPr/>
          </p:nvSpPr>
          <p:spPr bwMode="auto">
            <a:xfrm flipH="1">
              <a:off x="8332788" y="46593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5" name="Oval 116"/>
            <p:cNvSpPr>
              <a:spLocks noChangeArrowheads="1"/>
            </p:cNvSpPr>
            <p:nvPr/>
          </p:nvSpPr>
          <p:spPr bwMode="auto">
            <a:xfrm flipH="1">
              <a:off x="8353425" y="47085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7" name="Oval 119"/>
            <p:cNvSpPr>
              <a:spLocks noChangeArrowheads="1"/>
            </p:cNvSpPr>
            <p:nvPr/>
          </p:nvSpPr>
          <p:spPr bwMode="auto">
            <a:xfrm flipH="1">
              <a:off x="8332788" y="49641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8" name="Oval 120"/>
            <p:cNvSpPr>
              <a:spLocks noChangeArrowheads="1"/>
            </p:cNvSpPr>
            <p:nvPr/>
          </p:nvSpPr>
          <p:spPr bwMode="auto">
            <a:xfrm flipH="1">
              <a:off x="8353425" y="50133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1" name="Oval 123"/>
            <p:cNvSpPr>
              <a:spLocks noChangeArrowheads="1"/>
            </p:cNvSpPr>
            <p:nvPr/>
          </p:nvSpPr>
          <p:spPr bwMode="auto">
            <a:xfrm flipH="1">
              <a:off x="8332788" y="5268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2" name="Oval 124"/>
            <p:cNvSpPr>
              <a:spLocks noChangeArrowheads="1"/>
            </p:cNvSpPr>
            <p:nvPr/>
          </p:nvSpPr>
          <p:spPr bwMode="auto">
            <a:xfrm flipH="1">
              <a:off x="8353425" y="5318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5" name="Oval 127"/>
            <p:cNvSpPr>
              <a:spLocks noChangeArrowheads="1"/>
            </p:cNvSpPr>
            <p:nvPr/>
          </p:nvSpPr>
          <p:spPr bwMode="auto">
            <a:xfrm flipH="1">
              <a:off x="8332788" y="55737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6" name="Oval 128"/>
            <p:cNvSpPr>
              <a:spLocks noChangeArrowheads="1"/>
            </p:cNvSpPr>
            <p:nvPr/>
          </p:nvSpPr>
          <p:spPr bwMode="auto">
            <a:xfrm flipH="1">
              <a:off x="8353425" y="56229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9" name="Oval 131"/>
            <p:cNvSpPr>
              <a:spLocks noChangeArrowheads="1"/>
            </p:cNvSpPr>
            <p:nvPr/>
          </p:nvSpPr>
          <p:spPr bwMode="auto">
            <a:xfrm flipH="1">
              <a:off x="8332788" y="5878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0" name="Oval 132"/>
            <p:cNvSpPr>
              <a:spLocks noChangeArrowheads="1"/>
            </p:cNvSpPr>
            <p:nvPr/>
          </p:nvSpPr>
          <p:spPr bwMode="auto">
            <a:xfrm flipH="1">
              <a:off x="8353425" y="5927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6" name="Group 3"/>
          <p:cNvGrpSpPr>
            <a:grpSpLocks/>
          </p:cNvGrpSpPr>
          <p:nvPr/>
        </p:nvGrpSpPr>
        <p:grpSpPr bwMode="auto">
          <a:xfrm>
            <a:off x="1847851" y="1322389"/>
            <a:ext cx="1236663" cy="2484437"/>
            <a:chOff x="204" y="833"/>
            <a:chExt cx="779" cy="1565"/>
          </a:xfrm>
        </p:grpSpPr>
        <p:sp>
          <p:nvSpPr>
            <p:cNvPr id="28938" name="Text Box 4"/>
            <p:cNvSpPr txBox="1">
              <a:spLocks noChangeArrowheads="1"/>
            </p:cNvSpPr>
            <p:nvPr/>
          </p:nvSpPr>
          <p:spPr bwMode="auto">
            <a:xfrm rot="-5400000">
              <a:off x="2" y="1374"/>
              <a:ext cx="7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a:solidFill>
                    <a:srgbClr val="33CCFF"/>
                  </a:solidFill>
                  <a:cs typeface="+mn-cs"/>
                </a:rPr>
                <a:t>Naive</a:t>
              </a:r>
            </a:p>
          </p:txBody>
        </p:sp>
        <p:sp>
          <p:nvSpPr>
            <p:cNvPr id="28939" name="Oval 5"/>
            <p:cNvSpPr>
              <a:spLocks noChangeArrowheads="1"/>
            </p:cNvSpPr>
            <p:nvPr/>
          </p:nvSpPr>
          <p:spPr bwMode="auto">
            <a:xfrm>
              <a:off x="554" y="83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0" name="Oval 6"/>
            <p:cNvSpPr>
              <a:spLocks noChangeArrowheads="1"/>
            </p:cNvSpPr>
            <p:nvPr/>
          </p:nvSpPr>
          <p:spPr bwMode="auto">
            <a:xfrm>
              <a:off x="587" y="86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1" name="Oval 7"/>
            <p:cNvSpPr>
              <a:spLocks noChangeArrowheads="1"/>
            </p:cNvSpPr>
            <p:nvPr/>
          </p:nvSpPr>
          <p:spPr bwMode="auto">
            <a:xfrm>
              <a:off x="746" y="92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2" name="Oval 8"/>
            <p:cNvSpPr>
              <a:spLocks noChangeArrowheads="1"/>
            </p:cNvSpPr>
            <p:nvPr/>
          </p:nvSpPr>
          <p:spPr bwMode="auto">
            <a:xfrm>
              <a:off x="779" y="96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3" name="Oval 9"/>
            <p:cNvSpPr>
              <a:spLocks noChangeArrowheads="1"/>
            </p:cNvSpPr>
            <p:nvPr/>
          </p:nvSpPr>
          <p:spPr bwMode="auto">
            <a:xfrm>
              <a:off x="554" y="102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4" name="Oval 10"/>
            <p:cNvSpPr>
              <a:spLocks noChangeArrowheads="1"/>
            </p:cNvSpPr>
            <p:nvPr/>
          </p:nvSpPr>
          <p:spPr bwMode="auto">
            <a:xfrm>
              <a:off x="587" y="105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5" name="Oval 11"/>
            <p:cNvSpPr>
              <a:spLocks noChangeArrowheads="1"/>
            </p:cNvSpPr>
            <p:nvPr/>
          </p:nvSpPr>
          <p:spPr bwMode="auto">
            <a:xfrm>
              <a:off x="746" y="112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6" name="Oval 12"/>
            <p:cNvSpPr>
              <a:spLocks noChangeArrowheads="1"/>
            </p:cNvSpPr>
            <p:nvPr/>
          </p:nvSpPr>
          <p:spPr bwMode="auto">
            <a:xfrm>
              <a:off x="779" y="115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7" name="Oval 13"/>
            <p:cNvSpPr>
              <a:spLocks noChangeArrowheads="1"/>
            </p:cNvSpPr>
            <p:nvPr/>
          </p:nvSpPr>
          <p:spPr bwMode="auto">
            <a:xfrm>
              <a:off x="554" y="121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8" name="Oval 14"/>
            <p:cNvSpPr>
              <a:spLocks noChangeArrowheads="1"/>
            </p:cNvSpPr>
            <p:nvPr/>
          </p:nvSpPr>
          <p:spPr bwMode="auto">
            <a:xfrm>
              <a:off x="587" y="124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9" name="Oval 15"/>
            <p:cNvSpPr>
              <a:spLocks noChangeArrowheads="1"/>
            </p:cNvSpPr>
            <p:nvPr/>
          </p:nvSpPr>
          <p:spPr bwMode="auto">
            <a:xfrm>
              <a:off x="746" y="131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0" name="Oval 16"/>
            <p:cNvSpPr>
              <a:spLocks noChangeArrowheads="1"/>
            </p:cNvSpPr>
            <p:nvPr/>
          </p:nvSpPr>
          <p:spPr bwMode="auto">
            <a:xfrm>
              <a:off x="779" y="134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1" name="Oval 17"/>
            <p:cNvSpPr>
              <a:spLocks noChangeArrowheads="1"/>
            </p:cNvSpPr>
            <p:nvPr/>
          </p:nvSpPr>
          <p:spPr bwMode="auto">
            <a:xfrm>
              <a:off x="554" y="140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2" name="Oval 18"/>
            <p:cNvSpPr>
              <a:spLocks noChangeArrowheads="1"/>
            </p:cNvSpPr>
            <p:nvPr/>
          </p:nvSpPr>
          <p:spPr bwMode="auto">
            <a:xfrm>
              <a:off x="587" y="144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3" name="Oval 19"/>
            <p:cNvSpPr>
              <a:spLocks noChangeArrowheads="1"/>
            </p:cNvSpPr>
            <p:nvPr/>
          </p:nvSpPr>
          <p:spPr bwMode="auto">
            <a:xfrm>
              <a:off x="746" y="150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4" name="Oval 20"/>
            <p:cNvSpPr>
              <a:spLocks noChangeArrowheads="1"/>
            </p:cNvSpPr>
            <p:nvPr/>
          </p:nvSpPr>
          <p:spPr bwMode="auto">
            <a:xfrm>
              <a:off x="779" y="153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5" name="Oval 21"/>
            <p:cNvSpPr>
              <a:spLocks noChangeArrowheads="1"/>
            </p:cNvSpPr>
            <p:nvPr/>
          </p:nvSpPr>
          <p:spPr bwMode="auto">
            <a:xfrm>
              <a:off x="554" y="160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6" name="Oval 22"/>
            <p:cNvSpPr>
              <a:spLocks noChangeArrowheads="1"/>
            </p:cNvSpPr>
            <p:nvPr/>
          </p:nvSpPr>
          <p:spPr bwMode="auto">
            <a:xfrm>
              <a:off x="587" y="163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7" name="Oval 23"/>
            <p:cNvSpPr>
              <a:spLocks noChangeArrowheads="1"/>
            </p:cNvSpPr>
            <p:nvPr/>
          </p:nvSpPr>
          <p:spPr bwMode="auto">
            <a:xfrm>
              <a:off x="746" y="169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8" name="Oval 24"/>
            <p:cNvSpPr>
              <a:spLocks noChangeArrowheads="1"/>
            </p:cNvSpPr>
            <p:nvPr/>
          </p:nvSpPr>
          <p:spPr bwMode="auto">
            <a:xfrm>
              <a:off x="779" y="172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9" name="Oval 25"/>
            <p:cNvSpPr>
              <a:spLocks noChangeArrowheads="1"/>
            </p:cNvSpPr>
            <p:nvPr/>
          </p:nvSpPr>
          <p:spPr bwMode="auto">
            <a:xfrm>
              <a:off x="554" y="179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0" name="Oval 26"/>
            <p:cNvSpPr>
              <a:spLocks noChangeArrowheads="1"/>
            </p:cNvSpPr>
            <p:nvPr/>
          </p:nvSpPr>
          <p:spPr bwMode="auto">
            <a:xfrm>
              <a:off x="587" y="182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1" name="Oval 27"/>
            <p:cNvSpPr>
              <a:spLocks noChangeArrowheads="1"/>
            </p:cNvSpPr>
            <p:nvPr/>
          </p:nvSpPr>
          <p:spPr bwMode="auto">
            <a:xfrm>
              <a:off x="746" y="188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2" name="Oval 28"/>
            <p:cNvSpPr>
              <a:spLocks noChangeArrowheads="1"/>
            </p:cNvSpPr>
            <p:nvPr/>
          </p:nvSpPr>
          <p:spPr bwMode="auto">
            <a:xfrm>
              <a:off x="779" y="192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3" name="Oval 29"/>
            <p:cNvSpPr>
              <a:spLocks noChangeArrowheads="1"/>
            </p:cNvSpPr>
            <p:nvPr/>
          </p:nvSpPr>
          <p:spPr bwMode="auto">
            <a:xfrm>
              <a:off x="554" y="198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4" name="Oval 30"/>
            <p:cNvSpPr>
              <a:spLocks noChangeArrowheads="1"/>
            </p:cNvSpPr>
            <p:nvPr/>
          </p:nvSpPr>
          <p:spPr bwMode="auto">
            <a:xfrm>
              <a:off x="587" y="201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5" name="Oval 31"/>
            <p:cNvSpPr>
              <a:spLocks noChangeArrowheads="1"/>
            </p:cNvSpPr>
            <p:nvPr/>
          </p:nvSpPr>
          <p:spPr bwMode="auto">
            <a:xfrm>
              <a:off x="746" y="208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6" name="Oval 32"/>
            <p:cNvSpPr>
              <a:spLocks noChangeArrowheads="1"/>
            </p:cNvSpPr>
            <p:nvPr/>
          </p:nvSpPr>
          <p:spPr bwMode="auto">
            <a:xfrm>
              <a:off x="779" y="211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7" name="Oval 33"/>
            <p:cNvSpPr>
              <a:spLocks noChangeArrowheads="1"/>
            </p:cNvSpPr>
            <p:nvPr/>
          </p:nvSpPr>
          <p:spPr bwMode="auto">
            <a:xfrm>
              <a:off x="554" y="217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8" name="Oval 34"/>
            <p:cNvSpPr>
              <a:spLocks noChangeArrowheads="1"/>
            </p:cNvSpPr>
            <p:nvPr/>
          </p:nvSpPr>
          <p:spPr bwMode="auto">
            <a:xfrm>
              <a:off x="587" y="220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7" name="Group 35"/>
          <p:cNvGrpSpPr>
            <a:grpSpLocks/>
          </p:cNvGrpSpPr>
          <p:nvPr/>
        </p:nvGrpSpPr>
        <p:grpSpPr bwMode="auto">
          <a:xfrm>
            <a:off x="1847851" y="3608388"/>
            <a:ext cx="1236663" cy="2773362"/>
            <a:chOff x="204" y="2273"/>
            <a:chExt cx="779" cy="1747"/>
          </a:xfrm>
        </p:grpSpPr>
        <p:sp>
          <p:nvSpPr>
            <p:cNvPr id="28903" name="Text Box 36"/>
            <p:cNvSpPr txBox="1">
              <a:spLocks noChangeArrowheads="1"/>
            </p:cNvSpPr>
            <p:nvPr/>
          </p:nvSpPr>
          <p:spPr bwMode="auto">
            <a:xfrm rot="-5400000">
              <a:off x="-133" y="299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dirty="0">
                  <a:solidFill>
                    <a:srgbClr val="00CC66"/>
                  </a:solidFill>
                  <a:cs typeface="+mn-cs"/>
                </a:rPr>
                <a:t>Memory</a:t>
              </a:r>
            </a:p>
          </p:txBody>
        </p:sp>
        <p:sp>
          <p:nvSpPr>
            <p:cNvPr id="28904" name="Oval 37"/>
            <p:cNvSpPr>
              <a:spLocks noChangeArrowheads="1"/>
            </p:cNvSpPr>
            <p:nvPr/>
          </p:nvSpPr>
          <p:spPr bwMode="auto">
            <a:xfrm>
              <a:off x="746" y="227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5" name="Oval 38"/>
            <p:cNvSpPr>
              <a:spLocks noChangeArrowheads="1"/>
            </p:cNvSpPr>
            <p:nvPr/>
          </p:nvSpPr>
          <p:spPr bwMode="auto">
            <a:xfrm>
              <a:off x="779" y="230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6" name="Oval 39"/>
            <p:cNvSpPr>
              <a:spLocks noChangeArrowheads="1"/>
            </p:cNvSpPr>
            <p:nvPr/>
          </p:nvSpPr>
          <p:spPr bwMode="auto">
            <a:xfrm>
              <a:off x="554" y="235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7" name="Oval 40"/>
            <p:cNvSpPr>
              <a:spLocks noChangeArrowheads="1"/>
            </p:cNvSpPr>
            <p:nvPr/>
          </p:nvSpPr>
          <p:spPr bwMode="auto">
            <a:xfrm>
              <a:off x="587" y="239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8" name="Oval 41"/>
            <p:cNvSpPr>
              <a:spLocks noChangeArrowheads="1"/>
            </p:cNvSpPr>
            <p:nvPr/>
          </p:nvSpPr>
          <p:spPr bwMode="auto">
            <a:xfrm>
              <a:off x="746" y="245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9" name="Oval 42"/>
            <p:cNvSpPr>
              <a:spLocks noChangeArrowheads="1"/>
            </p:cNvSpPr>
            <p:nvPr/>
          </p:nvSpPr>
          <p:spPr bwMode="auto">
            <a:xfrm>
              <a:off x="779" y="248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0" name="Oval 43"/>
            <p:cNvSpPr>
              <a:spLocks noChangeArrowheads="1"/>
            </p:cNvSpPr>
            <p:nvPr/>
          </p:nvSpPr>
          <p:spPr bwMode="auto">
            <a:xfrm>
              <a:off x="554" y="255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1" name="Oval 44"/>
            <p:cNvSpPr>
              <a:spLocks noChangeArrowheads="1"/>
            </p:cNvSpPr>
            <p:nvPr/>
          </p:nvSpPr>
          <p:spPr bwMode="auto">
            <a:xfrm>
              <a:off x="587" y="258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2" name="Oval 45"/>
            <p:cNvSpPr>
              <a:spLocks noChangeArrowheads="1"/>
            </p:cNvSpPr>
            <p:nvPr/>
          </p:nvSpPr>
          <p:spPr bwMode="auto">
            <a:xfrm>
              <a:off x="746" y="264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3" name="Oval 46"/>
            <p:cNvSpPr>
              <a:spLocks noChangeArrowheads="1"/>
            </p:cNvSpPr>
            <p:nvPr/>
          </p:nvSpPr>
          <p:spPr bwMode="auto">
            <a:xfrm>
              <a:off x="779" y="267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4" name="Oval 47"/>
            <p:cNvSpPr>
              <a:spLocks noChangeArrowheads="1"/>
            </p:cNvSpPr>
            <p:nvPr/>
          </p:nvSpPr>
          <p:spPr bwMode="auto">
            <a:xfrm>
              <a:off x="554" y="274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5" name="Oval 48"/>
            <p:cNvSpPr>
              <a:spLocks noChangeArrowheads="1"/>
            </p:cNvSpPr>
            <p:nvPr/>
          </p:nvSpPr>
          <p:spPr bwMode="auto">
            <a:xfrm>
              <a:off x="587" y="277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6" name="Oval 49"/>
            <p:cNvSpPr>
              <a:spLocks noChangeArrowheads="1"/>
            </p:cNvSpPr>
            <p:nvPr/>
          </p:nvSpPr>
          <p:spPr bwMode="auto">
            <a:xfrm>
              <a:off x="746" y="283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7" name="Oval 50"/>
            <p:cNvSpPr>
              <a:spLocks noChangeArrowheads="1"/>
            </p:cNvSpPr>
            <p:nvPr/>
          </p:nvSpPr>
          <p:spPr bwMode="auto">
            <a:xfrm>
              <a:off x="779" y="287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8" name="Oval 51"/>
            <p:cNvSpPr>
              <a:spLocks noChangeArrowheads="1"/>
            </p:cNvSpPr>
            <p:nvPr/>
          </p:nvSpPr>
          <p:spPr bwMode="auto">
            <a:xfrm>
              <a:off x="554" y="293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9" name="Oval 52"/>
            <p:cNvSpPr>
              <a:spLocks noChangeArrowheads="1"/>
            </p:cNvSpPr>
            <p:nvPr/>
          </p:nvSpPr>
          <p:spPr bwMode="auto">
            <a:xfrm>
              <a:off x="587" y="296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0" name="Oval 53"/>
            <p:cNvSpPr>
              <a:spLocks noChangeArrowheads="1"/>
            </p:cNvSpPr>
            <p:nvPr/>
          </p:nvSpPr>
          <p:spPr bwMode="auto">
            <a:xfrm>
              <a:off x="746"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1" name="Oval 54"/>
            <p:cNvSpPr>
              <a:spLocks noChangeArrowheads="1"/>
            </p:cNvSpPr>
            <p:nvPr/>
          </p:nvSpPr>
          <p:spPr bwMode="auto">
            <a:xfrm>
              <a:off x="779"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2" name="Oval 55"/>
            <p:cNvSpPr>
              <a:spLocks noChangeArrowheads="1"/>
            </p:cNvSpPr>
            <p:nvPr/>
          </p:nvSpPr>
          <p:spPr bwMode="auto">
            <a:xfrm>
              <a:off x="554" y="312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3" name="Oval 56"/>
            <p:cNvSpPr>
              <a:spLocks noChangeArrowheads="1"/>
            </p:cNvSpPr>
            <p:nvPr/>
          </p:nvSpPr>
          <p:spPr bwMode="auto">
            <a:xfrm>
              <a:off x="587" y="315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4" name="Oval 57"/>
            <p:cNvSpPr>
              <a:spLocks noChangeArrowheads="1"/>
            </p:cNvSpPr>
            <p:nvPr/>
          </p:nvSpPr>
          <p:spPr bwMode="auto">
            <a:xfrm>
              <a:off x="746" y="322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5" name="Oval 58"/>
            <p:cNvSpPr>
              <a:spLocks noChangeArrowheads="1"/>
            </p:cNvSpPr>
            <p:nvPr/>
          </p:nvSpPr>
          <p:spPr bwMode="auto">
            <a:xfrm>
              <a:off x="779" y="325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6" name="Oval 59"/>
            <p:cNvSpPr>
              <a:spLocks noChangeArrowheads="1"/>
            </p:cNvSpPr>
            <p:nvPr/>
          </p:nvSpPr>
          <p:spPr bwMode="auto">
            <a:xfrm>
              <a:off x="554" y="331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7" name="Oval 60"/>
            <p:cNvSpPr>
              <a:spLocks noChangeArrowheads="1"/>
            </p:cNvSpPr>
            <p:nvPr/>
          </p:nvSpPr>
          <p:spPr bwMode="auto">
            <a:xfrm>
              <a:off x="587" y="335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8" name="Oval 61"/>
            <p:cNvSpPr>
              <a:spLocks noChangeArrowheads="1"/>
            </p:cNvSpPr>
            <p:nvPr/>
          </p:nvSpPr>
          <p:spPr bwMode="auto">
            <a:xfrm>
              <a:off x="746" y="341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9" name="Oval 62"/>
            <p:cNvSpPr>
              <a:spLocks noChangeArrowheads="1"/>
            </p:cNvSpPr>
            <p:nvPr/>
          </p:nvSpPr>
          <p:spPr bwMode="auto">
            <a:xfrm>
              <a:off x="779" y="344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0" name="Oval 63"/>
            <p:cNvSpPr>
              <a:spLocks noChangeArrowheads="1"/>
            </p:cNvSpPr>
            <p:nvPr/>
          </p:nvSpPr>
          <p:spPr bwMode="auto">
            <a:xfrm>
              <a:off x="554" y="351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1" name="Oval 64"/>
            <p:cNvSpPr>
              <a:spLocks noChangeArrowheads="1"/>
            </p:cNvSpPr>
            <p:nvPr/>
          </p:nvSpPr>
          <p:spPr bwMode="auto">
            <a:xfrm>
              <a:off x="587" y="354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2" name="Oval 65"/>
            <p:cNvSpPr>
              <a:spLocks noChangeArrowheads="1"/>
            </p:cNvSpPr>
            <p:nvPr/>
          </p:nvSpPr>
          <p:spPr bwMode="auto">
            <a:xfrm>
              <a:off x="746" y="360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3" name="Oval 66"/>
            <p:cNvSpPr>
              <a:spLocks noChangeArrowheads="1"/>
            </p:cNvSpPr>
            <p:nvPr/>
          </p:nvSpPr>
          <p:spPr bwMode="auto">
            <a:xfrm>
              <a:off x="779" y="363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4" name="Oval 67"/>
            <p:cNvSpPr>
              <a:spLocks noChangeArrowheads="1"/>
            </p:cNvSpPr>
            <p:nvPr/>
          </p:nvSpPr>
          <p:spPr bwMode="auto">
            <a:xfrm>
              <a:off x="554" y="370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5" name="Oval 68"/>
            <p:cNvSpPr>
              <a:spLocks noChangeArrowheads="1"/>
            </p:cNvSpPr>
            <p:nvPr/>
          </p:nvSpPr>
          <p:spPr bwMode="auto">
            <a:xfrm>
              <a:off x="587" y="373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6" name="Oval 69"/>
            <p:cNvSpPr>
              <a:spLocks noChangeArrowheads="1"/>
            </p:cNvSpPr>
            <p:nvPr/>
          </p:nvSpPr>
          <p:spPr bwMode="auto">
            <a:xfrm>
              <a:off x="746" y="379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7" name="Oval 70"/>
            <p:cNvSpPr>
              <a:spLocks noChangeArrowheads="1"/>
            </p:cNvSpPr>
            <p:nvPr/>
          </p:nvSpPr>
          <p:spPr bwMode="auto">
            <a:xfrm>
              <a:off x="779" y="383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782" name="Oval 73"/>
          <p:cNvSpPr>
            <a:spLocks noChangeArrowheads="1"/>
          </p:cNvSpPr>
          <p:nvPr/>
        </p:nvSpPr>
        <p:spPr bwMode="auto">
          <a:xfrm flipH="1">
            <a:off x="9551989" y="1474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3" name="Oval 74"/>
          <p:cNvSpPr>
            <a:spLocks noChangeArrowheads="1"/>
          </p:cNvSpPr>
          <p:nvPr/>
        </p:nvSpPr>
        <p:spPr bwMode="auto">
          <a:xfrm flipH="1">
            <a:off x="9572626" y="1524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6" name="Oval 77"/>
          <p:cNvSpPr>
            <a:spLocks noChangeArrowheads="1"/>
          </p:cNvSpPr>
          <p:nvPr/>
        </p:nvSpPr>
        <p:spPr bwMode="auto">
          <a:xfrm flipH="1">
            <a:off x="9551989" y="1779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7" name="Oval 78"/>
          <p:cNvSpPr>
            <a:spLocks noChangeArrowheads="1"/>
          </p:cNvSpPr>
          <p:nvPr/>
        </p:nvSpPr>
        <p:spPr bwMode="auto">
          <a:xfrm flipH="1">
            <a:off x="9572626" y="1828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0" name="Oval 81"/>
          <p:cNvSpPr>
            <a:spLocks noChangeArrowheads="1"/>
          </p:cNvSpPr>
          <p:nvPr/>
        </p:nvSpPr>
        <p:spPr bwMode="auto">
          <a:xfrm flipH="1">
            <a:off x="9551989" y="2084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1" name="Oval 82"/>
          <p:cNvSpPr>
            <a:spLocks noChangeArrowheads="1"/>
          </p:cNvSpPr>
          <p:nvPr/>
        </p:nvSpPr>
        <p:spPr bwMode="auto">
          <a:xfrm flipH="1">
            <a:off x="9572626" y="2133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4" name="Oval 85"/>
          <p:cNvSpPr>
            <a:spLocks noChangeArrowheads="1"/>
          </p:cNvSpPr>
          <p:nvPr/>
        </p:nvSpPr>
        <p:spPr bwMode="auto">
          <a:xfrm flipH="1">
            <a:off x="9551989" y="2389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5" name="Oval 86"/>
          <p:cNvSpPr>
            <a:spLocks noChangeArrowheads="1"/>
          </p:cNvSpPr>
          <p:nvPr/>
        </p:nvSpPr>
        <p:spPr bwMode="auto">
          <a:xfrm flipH="1">
            <a:off x="9572626" y="2438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8" name="Oval 89"/>
          <p:cNvSpPr>
            <a:spLocks noChangeArrowheads="1"/>
          </p:cNvSpPr>
          <p:nvPr/>
        </p:nvSpPr>
        <p:spPr bwMode="auto">
          <a:xfrm flipH="1">
            <a:off x="9551989" y="2693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9" name="Oval 90"/>
          <p:cNvSpPr>
            <a:spLocks noChangeArrowheads="1"/>
          </p:cNvSpPr>
          <p:nvPr/>
        </p:nvSpPr>
        <p:spPr bwMode="auto">
          <a:xfrm flipH="1">
            <a:off x="9572626" y="2743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2" name="Oval 93"/>
          <p:cNvSpPr>
            <a:spLocks noChangeArrowheads="1"/>
          </p:cNvSpPr>
          <p:nvPr/>
        </p:nvSpPr>
        <p:spPr bwMode="auto">
          <a:xfrm flipH="1">
            <a:off x="9551989" y="2998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3" name="Oval 94"/>
          <p:cNvSpPr>
            <a:spLocks noChangeArrowheads="1"/>
          </p:cNvSpPr>
          <p:nvPr/>
        </p:nvSpPr>
        <p:spPr bwMode="auto">
          <a:xfrm flipH="1">
            <a:off x="9572626" y="3048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6" name="Oval 97"/>
          <p:cNvSpPr>
            <a:spLocks noChangeArrowheads="1"/>
          </p:cNvSpPr>
          <p:nvPr/>
        </p:nvSpPr>
        <p:spPr bwMode="auto">
          <a:xfrm flipH="1">
            <a:off x="9551989" y="33035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7" name="Oval 98"/>
          <p:cNvSpPr>
            <a:spLocks noChangeArrowheads="1"/>
          </p:cNvSpPr>
          <p:nvPr/>
        </p:nvSpPr>
        <p:spPr bwMode="auto">
          <a:xfrm flipH="1">
            <a:off x="9572626" y="33528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0" name="Oval 101"/>
          <p:cNvSpPr>
            <a:spLocks noChangeArrowheads="1"/>
          </p:cNvSpPr>
          <p:nvPr/>
        </p:nvSpPr>
        <p:spPr bwMode="auto">
          <a:xfrm flipH="1">
            <a:off x="9551989" y="36083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1" name="Oval 102"/>
          <p:cNvSpPr>
            <a:spLocks noChangeArrowheads="1"/>
          </p:cNvSpPr>
          <p:nvPr/>
        </p:nvSpPr>
        <p:spPr bwMode="auto">
          <a:xfrm flipH="1">
            <a:off x="9572626" y="36576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4" name="Oval 105"/>
          <p:cNvSpPr>
            <a:spLocks noChangeArrowheads="1"/>
          </p:cNvSpPr>
          <p:nvPr/>
        </p:nvSpPr>
        <p:spPr bwMode="auto">
          <a:xfrm flipH="1">
            <a:off x="9551989" y="3897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5" name="Oval 106"/>
          <p:cNvSpPr>
            <a:spLocks noChangeArrowheads="1"/>
          </p:cNvSpPr>
          <p:nvPr/>
        </p:nvSpPr>
        <p:spPr bwMode="auto">
          <a:xfrm flipH="1">
            <a:off x="9572626" y="3946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8" name="Oval 109"/>
          <p:cNvSpPr>
            <a:spLocks noChangeArrowheads="1"/>
          </p:cNvSpPr>
          <p:nvPr/>
        </p:nvSpPr>
        <p:spPr bwMode="auto">
          <a:xfrm flipH="1">
            <a:off x="9551989" y="4202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9" name="Oval 110"/>
          <p:cNvSpPr>
            <a:spLocks noChangeArrowheads="1"/>
          </p:cNvSpPr>
          <p:nvPr/>
        </p:nvSpPr>
        <p:spPr bwMode="auto">
          <a:xfrm flipH="1">
            <a:off x="9572626" y="4251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2" name="Oval 113"/>
          <p:cNvSpPr>
            <a:spLocks noChangeArrowheads="1"/>
          </p:cNvSpPr>
          <p:nvPr/>
        </p:nvSpPr>
        <p:spPr bwMode="auto">
          <a:xfrm flipH="1">
            <a:off x="9551989" y="4506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3" name="Oval 114"/>
          <p:cNvSpPr>
            <a:spLocks noChangeArrowheads="1"/>
          </p:cNvSpPr>
          <p:nvPr/>
        </p:nvSpPr>
        <p:spPr bwMode="auto">
          <a:xfrm flipH="1">
            <a:off x="9572626" y="4556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892" name="Group 298"/>
          <p:cNvGrpSpPr>
            <a:grpSpLocks/>
          </p:cNvGrpSpPr>
          <p:nvPr/>
        </p:nvGrpSpPr>
        <p:grpSpPr bwMode="auto">
          <a:xfrm>
            <a:off x="9551988" y="4811714"/>
            <a:ext cx="376238" cy="350837"/>
            <a:chOff x="5057" y="3031"/>
            <a:chExt cx="237" cy="221"/>
          </a:xfrm>
        </p:grpSpPr>
        <p:sp>
          <p:nvSpPr>
            <p:cNvPr id="28893" name="Oval 117"/>
            <p:cNvSpPr>
              <a:spLocks noChangeArrowheads="1"/>
            </p:cNvSpPr>
            <p:nvPr/>
          </p:nvSpPr>
          <p:spPr bwMode="auto">
            <a:xfrm flipH="1">
              <a:off x="5057"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94" name="Oval 118"/>
            <p:cNvSpPr>
              <a:spLocks noChangeArrowheads="1"/>
            </p:cNvSpPr>
            <p:nvPr/>
          </p:nvSpPr>
          <p:spPr bwMode="auto">
            <a:xfrm flipH="1">
              <a:off x="5070"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4" name="Group 3"/>
          <p:cNvGrpSpPr/>
          <p:nvPr/>
        </p:nvGrpSpPr>
        <p:grpSpPr>
          <a:xfrm>
            <a:off x="3143250" y="1500188"/>
            <a:ext cx="6370638" cy="4724400"/>
            <a:chOff x="1619250" y="1500188"/>
            <a:chExt cx="6370638" cy="4724400"/>
          </a:xfrm>
        </p:grpSpPr>
        <p:sp>
          <p:nvSpPr>
            <p:cNvPr id="28891" name="Line 141"/>
            <p:cNvSpPr>
              <a:spLocks noChangeShapeType="1"/>
            </p:cNvSpPr>
            <p:nvPr/>
          </p:nvSpPr>
          <p:spPr bwMode="auto">
            <a:xfrm>
              <a:off x="1619250" y="5005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 name="Group 1"/>
            <p:cNvGrpSpPr/>
            <p:nvPr/>
          </p:nvGrpSpPr>
          <p:grpSpPr>
            <a:xfrm>
              <a:off x="1619250" y="1500188"/>
              <a:ext cx="6370638" cy="4724400"/>
              <a:chOff x="1619250" y="1500188"/>
              <a:chExt cx="6370638" cy="4724400"/>
            </a:xfrm>
          </p:grpSpPr>
          <p:sp>
            <p:nvSpPr>
              <p:cNvPr id="28678" name="Line 137"/>
              <p:cNvSpPr>
                <a:spLocks noChangeShapeType="1"/>
              </p:cNvSpPr>
              <p:nvPr/>
            </p:nvSpPr>
            <p:spPr bwMode="auto">
              <a:xfrm>
                <a:off x="1619250" y="591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9" name="Line 138"/>
              <p:cNvSpPr>
                <a:spLocks noChangeShapeType="1"/>
              </p:cNvSpPr>
              <p:nvPr/>
            </p:nvSpPr>
            <p:spPr bwMode="auto">
              <a:xfrm>
                <a:off x="1619250" y="561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0" name="Line 139"/>
              <p:cNvSpPr>
                <a:spLocks noChangeShapeType="1"/>
              </p:cNvSpPr>
              <p:nvPr/>
            </p:nvSpPr>
            <p:spPr bwMode="auto">
              <a:xfrm>
                <a:off x="1619250" y="3938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1" name="Line 140"/>
              <p:cNvSpPr>
                <a:spLocks noChangeShapeType="1"/>
              </p:cNvSpPr>
              <p:nvPr/>
            </p:nvSpPr>
            <p:spPr bwMode="auto">
              <a:xfrm>
                <a:off x="1619250" y="5157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2" name="Line 142"/>
              <p:cNvSpPr>
                <a:spLocks noChangeShapeType="1"/>
              </p:cNvSpPr>
              <p:nvPr/>
            </p:nvSpPr>
            <p:spPr bwMode="auto">
              <a:xfrm>
                <a:off x="1619250" y="622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3" name="Line 143"/>
              <p:cNvSpPr>
                <a:spLocks noChangeShapeType="1"/>
              </p:cNvSpPr>
              <p:nvPr/>
            </p:nvSpPr>
            <p:spPr bwMode="auto">
              <a:xfrm>
                <a:off x="1619250" y="576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4" name="Line 144"/>
              <p:cNvSpPr>
                <a:spLocks noChangeShapeType="1"/>
              </p:cNvSpPr>
              <p:nvPr/>
            </p:nvSpPr>
            <p:spPr bwMode="auto">
              <a:xfrm>
                <a:off x="1619250" y="150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5" name="Line 145"/>
              <p:cNvSpPr>
                <a:spLocks noChangeShapeType="1"/>
              </p:cNvSpPr>
              <p:nvPr/>
            </p:nvSpPr>
            <p:spPr bwMode="auto">
              <a:xfrm>
                <a:off x="1619250" y="165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6" name="Line 146"/>
              <p:cNvSpPr>
                <a:spLocks noChangeShapeType="1"/>
              </p:cNvSpPr>
              <p:nvPr/>
            </p:nvSpPr>
            <p:spPr bwMode="auto">
              <a:xfrm>
                <a:off x="1619250" y="180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7" name="Line 147"/>
              <p:cNvSpPr>
                <a:spLocks noChangeShapeType="1"/>
              </p:cNvSpPr>
              <p:nvPr/>
            </p:nvSpPr>
            <p:spPr bwMode="auto">
              <a:xfrm>
                <a:off x="1619250" y="195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8" name="Line 148"/>
              <p:cNvSpPr>
                <a:spLocks noChangeShapeType="1"/>
              </p:cNvSpPr>
              <p:nvPr/>
            </p:nvSpPr>
            <p:spPr bwMode="auto">
              <a:xfrm>
                <a:off x="1619250" y="226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9" name="Line 149"/>
              <p:cNvSpPr>
                <a:spLocks noChangeShapeType="1"/>
              </p:cNvSpPr>
              <p:nvPr/>
            </p:nvSpPr>
            <p:spPr bwMode="auto">
              <a:xfrm>
                <a:off x="1619250" y="241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0" name="Line 150"/>
              <p:cNvSpPr>
                <a:spLocks noChangeShapeType="1"/>
              </p:cNvSpPr>
              <p:nvPr/>
            </p:nvSpPr>
            <p:spPr bwMode="auto">
              <a:xfrm>
                <a:off x="1619250" y="2566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1" name="Line 151"/>
              <p:cNvSpPr>
                <a:spLocks noChangeShapeType="1"/>
              </p:cNvSpPr>
              <p:nvPr/>
            </p:nvSpPr>
            <p:spPr bwMode="auto">
              <a:xfrm>
                <a:off x="1619250" y="2719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2" name="Line 152"/>
              <p:cNvSpPr>
                <a:spLocks noChangeShapeType="1"/>
              </p:cNvSpPr>
              <p:nvPr/>
            </p:nvSpPr>
            <p:spPr bwMode="auto">
              <a:xfrm>
                <a:off x="1619250" y="2871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3" name="Line 153"/>
              <p:cNvSpPr>
                <a:spLocks noChangeShapeType="1"/>
              </p:cNvSpPr>
              <p:nvPr/>
            </p:nvSpPr>
            <p:spPr bwMode="auto">
              <a:xfrm>
                <a:off x="1619250" y="3024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4" name="Line 154"/>
              <p:cNvSpPr>
                <a:spLocks noChangeShapeType="1"/>
              </p:cNvSpPr>
              <p:nvPr/>
            </p:nvSpPr>
            <p:spPr bwMode="auto">
              <a:xfrm>
                <a:off x="1619250" y="33337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5" name="Line 155"/>
              <p:cNvSpPr>
                <a:spLocks noChangeShapeType="1"/>
              </p:cNvSpPr>
              <p:nvPr/>
            </p:nvSpPr>
            <p:spPr bwMode="auto">
              <a:xfrm>
                <a:off x="1619250" y="3176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7" name="Line 157"/>
              <p:cNvSpPr>
                <a:spLocks noChangeShapeType="1"/>
              </p:cNvSpPr>
              <p:nvPr/>
            </p:nvSpPr>
            <p:spPr bwMode="auto">
              <a:xfrm>
                <a:off x="1619250" y="4090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8" name="Line 158"/>
              <p:cNvSpPr>
                <a:spLocks noChangeShapeType="1"/>
              </p:cNvSpPr>
              <p:nvPr/>
            </p:nvSpPr>
            <p:spPr bwMode="auto">
              <a:xfrm>
                <a:off x="1619250" y="4395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9" name="Line 159"/>
              <p:cNvSpPr>
                <a:spLocks noChangeShapeType="1"/>
              </p:cNvSpPr>
              <p:nvPr/>
            </p:nvSpPr>
            <p:spPr bwMode="auto">
              <a:xfrm>
                <a:off x="1619250" y="4548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0" name="Line 160"/>
              <p:cNvSpPr>
                <a:spLocks noChangeShapeType="1"/>
              </p:cNvSpPr>
              <p:nvPr/>
            </p:nvSpPr>
            <p:spPr bwMode="auto">
              <a:xfrm>
                <a:off x="1619250" y="4700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1" name="Line 161"/>
              <p:cNvSpPr>
                <a:spLocks noChangeShapeType="1"/>
              </p:cNvSpPr>
              <p:nvPr/>
            </p:nvSpPr>
            <p:spPr bwMode="auto">
              <a:xfrm>
                <a:off x="1619250" y="607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2" name="Line 162"/>
              <p:cNvSpPr>
                <a:spLocks noChangeShapeType="1"/>
              </p:cNvSpPr>
              <p:nvPr/>
            </p:nvSpPr>
            <p:spPr bwMode="auto">
              <a:xfrm>
                <a:off x="1619250" y="4852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3" name="Line 163"/>
              <p:cNvSpPr>
                <a:spLocks noChangeShapeType="1"/>
              </p:cNvSpPr>
              <p:nvPr/>
            </p:nvSpPr>
            <p:spPr bwMode="auto">
              <a:xfrm>
                <a:off x="1619250" y="4243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4" name="Line 164"/>
              <p:cNvSpPr>
                <a:spLocks noChangeShapeType="1"/>
              </p:cNvSpPr>
              <p:nvPr/>
            </p:nvSpPr>
            <p:spPr bwMode="auto">
              <a:xfrm>
                <a:off x="1619250" y="210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5" name="Line 165"/>
              <p:cNvSpPr>
                <a:spLocks noChangeShapeType="1"/>
              </p:cNvSpPr>
              <p:nvPr/>
            </p:nvSpPr>
            <p:spPr bwMode="auto">
              <a:xfrm>
                <a:off x="1619250" y="531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6" name="Line 166"/>
              <p:cNvSpPr>
                <a:spLocks noChangeShapeType="1"/>
              </p:cNvSpPr>
              <p:nvPr/>
            </p:nvSpPr>
            <p:spPr bwMode="auto">
              <a:xfrm>
                <a:off x="1619250" y="546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99" name="Line 154"/>
              <p:cNvSpPr>
                <a:spLocks noChangeShapeType="1"/>
              </p:cNvSpPr>
              <p:nvPr/>
            </p:nvSpPr>
            <p:spPr bwMode="auto">
              <a:xfrm>
                <a:off x="1619250" y="36385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00" name="Line 154"/>
              <p:cNvSpPr>
                <a:spLocks noChangeShapeType="1"/>
              </p:cNvSpPr>
              <p:nvPr/>
            </p:nvSpPr>
            <p:spPr bwMode="auto">
              <a:xfrm>
                <a:off x="1619250" y="37909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grpSp>
        <p:nvGrpSpPr>
          <p:cNvPr id="6" name="Group 5"/>
          <p:cNvGrpSpPr/>
          <p:nvPr/>
        </p:nvGrpSpPr>
        <p:grpSpPr>
          <a:xfrm>
            <a:off x="9551989" y="5116514"/>
            <a:ext cx="376237" cy="350837"/>
            <a:chOff x="8027988" y="5116513"/>
            <a:chExt cx="376237" cy="350837"/>
          </a:xfrm>
        </p:grpSpPr>
        <p:sp>
          <p:nvSpPr>
            <p:cNvPr id="28829" name="Oval 121"/>
            <p:cNvSpPr>
              <a:spLocks noChangeArrowheads="1"/>
            </p:cNvSpPr>
            <p:nvPr/>
          </p:nvSpPr>
          <p:spPr bwMode="auto">
            <a:xfrm flipH="1">
              <a:off x="8027988" y="5116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0" name="Oval 122"/>
            <p:cNvSpPr>
              <a:spLocks noChangeArrowheads="1"/>
            </p:cNvSpPr>
            <p:nvPr/>
          </p:nvSpPr>
          <p:spPr bwMode="auto">
            <a:xfrm flipH="1">
              <a:off x="8048625" y="5165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8" name="Group 7"/>
          <p:cNvGrpSpPr/>
          <p:nvPr/>
        </p:nvGrpSpPr>
        <p:grpSpPr>
          <a:xfrm>
            <a:off x="9551989" y="5421314"/>
            <a:ext cx="376237" cy="350837"/>
            <a:chOff x="8027988" y="5421313"/>
            <a:chExt cx="376237" cy="350837"/>
          </a:xfrm>
        </p:grpSpPr>
        <p:sp>
          <p:nvSpPr>
            <p:cNvPr id="28833" name="Oval 125"/>
            <p:cNvSpPr>
              <a:spLocks noChangeArrowheads="1"/>
            </p:cNvSpPr>
            <p:nvPr/>
          </p:nvSpPr>
          <p:spPr bwMode="auto">
            <a:xfrm flipH="1">
              <a:off x="8027988" y="54213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4" name="Oval 126"/>
            <p:cNvSpPr>
              <a:spLocks noChangeArrowheads="1"/>
            </p:cNvSpPr>
            <p:nvPr/>
          </p:nvSpPr>
          <p:spPr bwMode="auto">
            <a:xfrm flipH="1">
              <a:off x="8048625" y="54705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9" name="Group 8"/>
          <p:cNvGrpSpPr/>
          <p:nvPr/>
        </p:nvGrpSpPr>
        <p:grpSpPr>
          <a:xfrm>
            <a:off x="9551989" y="5726114"/>
            <a:ext cx="376237" cy="350837"/>
            <a:chOff x="8027988" y="5726113"/>
            <a:chExt cx="376237" cy="350837"/>
          </a:xfrm>
        </p:grpSpPr>
        <p:sp>
          <p:nvSpPr>
            <p:cNvPr id="28837" name="Oval 129"/>
            <p:cNvSpPr>
              <a:spLocks noChangeArrowheads="1"/>
            </p:cNvSpPr>
            <p:nvPr/>
          </p:nvSpPr>
          <p:spPr bwMode="auto">
            <a:xfrm flipH="1">
              <a:off x="8027988" y="57261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8" name="Oval 130"/>
            <p:cNvSpPr>
              <a:spLocks noChangeArrowheads="1"/>
            </p:cNvSpPr>
            <p:nvPr/>
          </p:nvSpPr>
          <p:spPr bwMode="auto">
            <a:xfrm flipH="1">
              <a:off x="8048625" y="57753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10" name="Group 9"/>
          <p:cNvGrpSpPr/>
          <p:nvPr/>
        </p:nvGrpSpPr>
        <p:grpSpPr>
          <a:xfrm>
            <a:off x="9551989" y="6030914"/>
            <a:ext cx="376237" cy="350837"/>
            <a:chOff x="8027988" y="6030913"/>
            <a:chExt cx="376237" cy="350837"/>
          </a:xfrm>
        </p:grpSpPr>
        <p:sp>
          <p:nvSpPr>
            <p:cNvPr id="28841" name="Oval 133"/>
            <p:cNvSpPr>
              <a:spLocks noChangeArrowheads="1"/>
            </p:cNvSpPr>
            <p:nvPr/>
          </p:nvSpPr>
          <p:spPr bwMode="auto">
            <a:xfrm flipH="1">
              <a:off x="8027988" y="6030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2" name="Oval 134"/>
            <p:cNvSpPr>
              <a:spLocks noChangeArrowheads="1"/>
            </p:cNvSpPr>
            <p:nvPr/>
          </p:nvSpPr>
          <p:spPr bwMode="auto">
            <a:xfrm flipH="1">
              <a:off x="8048625" y="6080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57" name="Oval 169"/>
          <p:cNvSpPr>
            <a:spLocks noChangeArrowheads="1"/>
          </p:cNvSpPr>
          <p:nvPr/>
        </p:nvSpPr>
        <p:spPr bwMode="auto">
          <a:xfrm>
            <a:off x="4616451" y="2573338"/>
            <a:ext cx="4583113" cy="1866900"/>
          </a:xfrm>
          <a:prstGeom prst="ellipse">
            <a:avLst/>
          </a:prstGeom>
          <a:solidFill>
            <a:schemeClr val="bg1"/>
          </a:solidFill>
          <a:ln w="9525">
            <a:solidFill>
              <a:schemeClr val="tx1"/>
            </a:solidFill>
            <a:round/>
            <a:headEnd/>
            <a:tailEnd/>
          </a:ln>
        </p:spPr>
        <p:txBody>
          <a:bodyPr wrap="none" anchor="ctr"/>
          <a:lstStyle/>
          <a:p>
            <a:pPr algn="ctr" fontAlgn="auto">
              <a:spcBef>
                <a:spcPts val="0"/>
              </a:spcBef>
              <a:spcAft>
                <a:spcPts val="0"/>
              </a:spcAft>
            </a:pPr>
            <a:endParaRPr lang="en-US" sz="4000" b="1" u="sng">
              <a:solidFill>
                <a:srgbClr val="003399"/>
              </a:solidFill>
              <a:latin typeface="Calibri"/>
              <a:cs typeface="+mn-cs"/>
            </a:endParaRPr>
          </a:p>
        </p:txBody>
      </p:sp>
      <p:sp>
        <p:nvSpPr>
          <p:cNvPr id="258" name="Line 170"/>
          <p:cNvSpPr>
            <a:spLocks noChangeShapeType="1"/>
          </p:cNvSpPr>
          <p:nvPr/>
        </p:nvSpPr>
        <p:spPr bwMode="auto">
          <a:xfrm flipV="1">
            <a:off x="5972176" y="3417889"/>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59" name="Line 171"/>
          <p:cNvSpPr>
            <a:spLocks noChangeShapeType="1"/>
          </p:cNvSpPr>
          <p:nvPr/>
        </p:nvSpPr>
        <p:spPr bwMode="auto">
          <a:xfrm>
            <a:off x="5972176" y="3498851"/>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0" name="Line 172"/>
          <p:cNvSpPr>
            <a:spLocks noChangeShapeType="1"/>
          </p:cNvSpPr>
          <p:nvPr/>
        </p:nvSpPr>
        <p:spPr bwMode="auto">
          <a:xfrm flipV="1">
            <a:off x="6661150" y="3246438"/>
            <a:ext cx="139700" cy="157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1" name="Line 173"/>
          <p:cNvSpPr>
            <a:spLocks noChangeShapeType="1"/>
          </p:cNvSpPr>
          <p:nvPr/>
        </p:nvSpPr>
        <p:spPr bwMode="auto">
          <a:xfrm flipV="1">
            <a:off x="6662738" y="3384550"/>
            <a:ext cx="146050" cy="206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2" name="Line 174"/>
          <p:cNvSpPr>
            <a:spLocks noChangeShapeType="1"/>
          </p:cNvSpPr>
          <p:nvPr/>
        </p:nvSpPr>
        <p:spPr bwMode="auto">
          <a:xfrm>
            <a:off x="6659563" y="3578226"/>
            <a:ext cx="139700" cy="157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3" name="Line 175"/>
          <p:cNvSpPr>
            <a:spLocks noChangeShapeType="1"/>
          </p:cNvSpPr>
          <p:nvPr/>
        </p:nvSpPr>
        <p:spPr bwMode="auto">
          <a:xfrm>
            <a:off x="6661150" y="3576639"/>
            <a:ext cx="146050" cy="20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4" name="Line 176"/>
          <p:cNvSpPr>
            <a:spLocks noChangeShapeType="1"/>
          </p:cNvSpPr>
          <p:nvPr/>
        </p:nvSpPr>
        <p:spPr bwMode="auto">
          <a:xfrm flipV="1">
            <a:off x="7383464" y="3025776"/>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5" name="Line 177"/>
          <p:cNvSpPr>
            <a:spLocks noChangeShapeType="1"/>
          </p:cNvSpPr>
          <p:nvPr/>
        </p:nvSpPr>
        <p:spPr bwMode="auto">
          <a:xfrm flipV="1">
            <a:off x="7383464" y="3152776"/>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6" name="Text Box 178"/>
          <p:cNvSpPr txBox="1">
            <a:spLocks noChangeArrowheads="1"/>
          </p:cNvSpPr>
          <p:nvPr/>
        </p:nvSpPr>
        <p:spPr bwMode="auto">
          <a:xfrm>
            <a:off x="5133975" y="3133725"/>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Ag</a:t>
            </a:r>
          </a:p>
        </p:txBody>
      </p:sp>
      <p:sp>
        <p:nvSpPr>
          <p:cNvPr id="267" name="Line 179"/>
          <p:cNvSpPr>
            <a:spLocks noChangeShapeType="1"/>
          </p:cNvSpPr>
          <p:nvPr/>
        </p:nvSpPr>
        <p:spPr bwMode="auto">
          <a:xfrm flipV="1">
            <a:off x="7389813" y="3279776"/>
            <a:ext cx="112712" cy="100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8" name="Line 180"/>
          <p:cNvSpPr>
            <a:spLocks noChangeShapeType="1"/>
          </p:cNvSpPr>
          <p:nvPr/>
        </p:nvSpPr>
        <p:spPr bwMode="auto">
          <a:xfrm>
            <a:off x="7389814" y="3379788"/>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9" name="Line 181"/>
          <p:cNvSpPr>
            <a:spLocks noChangeShapeType="1"/>
          </p:cNvSpPr>
          <p:nvPr/>
        </p:nvSpPr>
        <p:spPr bwMode="auto">
          <a:xfrm>
            <a:off x="7383463" y="3573463"/>
            <a:ext cx="112712" cy="100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0" name="Line 182"/>
          <p:cNvSpPr>
            <a:spLocks noChangeShapeType="1"/>
          </p:cNvSpPr>
          <p:nvPr/>
        </p:nvSpPr>
        <p:spPr bwMode="auto">
          <a:xfrm flipV="1">
            <a:off x="7386639" y="3573463"/>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1" name="Line 183"/>
          <p:cNvSpPr>
            <a:spLocks noChangeShapeType="1"/>
          </p:cNvSpPr>
          <p:nvPr/>
        </p:nvSpPr>
        <p:spPr bwMode="auto">
          <a:xfrm>
            <a:off x="7380289" y="3771901"/>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2" name="Line 184"/>
          <p:cNvSpPr>
            <a:spLocks noChangeShapeType="1"/>
          </p:cNvSpPr>
          <p:nvPr/>
        </p:nvSpPr>
        <p:spPr bwMode="auto">
          <a:xfrm>
            <a:off x="7380289" y="3767139"/>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3" name="Oval 185"/>
          <p:cNvSpPr>
            <a:spLocks noChangeArrowheads="1"/>
          </p:cNvSpPr>
          <p:nvPr/>
        </p:nvSpPr>
        <p:spPr bwMode="auto">
          <a:xfrm>
            <a:off x="4870450" y="3317875"/>
            <a:ext cx="376238" cy="350838"/>
          </a:xfrm>
          <a:prstGeom prst="ellipse">
            <a:avLst/>
          </a:prstGeom>
          <a:solidFill>
            <a:srgbClr val="0099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4" name="Oval 186"/>
          <p:cNvSpPr>
            <a:spLocks noChangeArrowheads="1"/>
          </p:cNvSpPr>
          <p:nvPr/>
        </p:nvSpPr>
        <p:spPr bwMode="auto">
          <a:xfrm>
            <a:off x="4922838" y="3367088"/>
            <a:ext cx="303212" cy="271462"/>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5" name="Oval 187"/>
          <p:cNvSpPr>
            <a:spLocks noChangeArrowheads="1"/>
          </p:cNvSpPr>
          <p:nvPr/>
        </p:nvSpPr>
        <p:spPr bwMode="auto">
          <a:xfrm>
            <a:off x="5408613" y="3224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76" name="Oval 188"/>
          <p:cNvSpPr>
            <a:spLocks noChangeArrowheads="1"/>
          </p:cNvSpPr>
          <p:nvPr/>
        </p:nvSpPr>
        <p:spPr bwMode="auto">
          <a:xfrm>
            <a:off x="5532438" y="3355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7" name="Line 189"/>
          <p:cNvSpPr>
            <a:spLocks noChangeShapeType="1"/>
          </p:cNvSpPr>
          <p:nvPr/>
        </p:nvSpPr>
        <p:spPr bwMode="auto">
          <a:xfrm>
            <a:off x="5259388" y="3484563"/>
            <a:ext cx="139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8" name="Oval 190"/>
          <p:cNvSpPr>
            <a:spLocks noChangeArrowheads="1"/>
          </p:cNvSpPr>
          <p:nvPr/>
        </p:nvSpPr>
        <p:spPr bwMode="auto">
          <a:xfrm>
            <a:off x="60960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79" name="Oval 191"/>
          <p:cNvSpPr>
            <a:spLocks noChangeArrowheads="1"/>
          </p:cNvSpPr>
          <p:nvPr/>
        </p:nvSpPr>
        <p:spPr bwMode="auto">
          <a:xfrm>
            <a:off x="62198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0" name="Oval 192"/>
          <p:cNvSpPr>
            <a:spLocks noChangeArrowheads="1"/>
          </p:cNvSpPr>
          <p:nvPr/>
        </p:nvSpPr>
        <p:spPr bwMode="auto">
          <a:xfrm>
            <a:off x="60960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1" name="Oval 193"/>
          <p:cNvSpPr>
            <a:spLocks noChangeArrowheads="1"/>
          </p:cNvSpPr>
          <p:nvPr/>
        </p:nvSpPr>
        <p:spPr bwMode="auto">
          <a:xfrm>
            <a:off x="62198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2" name="Oval 194"/>
          <p:cNvSpPr>
            <a:spLocks noChangeArrowheads="1"/>
          </p:cNvSpPr>
          <p:nvPr/>
        </p:nvSpPr>
        <p:spPr bwMode="auto">
          <a:xfrm>
            <a:off x="6819901" y="29940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3" name="Oval 195"/>
          <p:cNvSpPr>
            <a:spLocks noChangeArrowheads="1"/>
          </p:cNvSpPr>
          <p:nvPr/>
        </p:nvSpPr>
        <p:spPr bwMode="auto">
          <a:xfrm>
            <a:off x="6943726" y="31257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4" name="Oval 196"/>
          <p:cNvSpPr>
            <a:spLocks noChangeArrowheads="1"/>
          </p:cNvSpPr>
          <p:nvPr/>
        </p:nvSpPr>
        <p:spPr bwMode="auto">
          <a:xfrm>
            <a:off x="68199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5" name="Oval 197"/>
          <p:cNvSpPr>
            <a:spLocks noChangeArrowheads="1"/>
          </p:cNvSpPr>
          <p:nvPr/>
        </p:nvSpPr>
        <p:spPr bwMode="auto">
          <a:xfrm>
            <a:off x="69437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6" name="Oval 198"/>
          <p:cNvSpPr>
            <a:spLocks noChangeArrowheads="1"/>
          </p:cNvSpPr>
          <p:nvPr/>
        </p:nvSpPr>
        <p:spPr bwMode="auto">
          <a:xfrm>
            <a:off x="68199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 name="Oval 199"/>
          <p:cNvSpPr>
            <a:spLocks noChangeArrowheads="1"/>
          </p:cNvSpPr>
          <p:nvPr/>
        </p:nvSpPr>
        <p:spPr bwMode="auto">
          <a:xfrm>
            <a:off x="69437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 name="Oval 200"/>
          <p:cNvSpPr>
            <a:spLocks noChangeArrowheads="1"/>
          </p:cNvSpPr>
          <p:nvPr/>
        </p:nvSpPr>
        <p:spPr bwMode="auto">
          <a:xfrm>
            <a:off x="6819901" y="34512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9" name="Oval 201"/>
          <p:cNvSpPr>
            <a:spLocks noChangeArrowheads="1"/>
          </p:cNvSpPr>
          <p:nvPr/>
        </p:nvSpPr>
        <p:spPr bwMode="auto">
          <a:xfrm>
            <a:off x="6943726" y="35829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0" name="Oval 202"/>
          <p:cNvSpPr>
            <a:spLocks noChangeArrowheads="1"/>
          </p:cNvSpPr>
          <p:nvPr/>
        </p:nvSpPr>
        <p:spPr bwMode="auto">
          <a:xfrm>
            <a:off x="7526338" y="2690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91" name="Oval 203"/>
          <p:cNvSpPr>
            <a:spLocks noChangeArrowheads="1"/>
          </p:cNvSpPr>
          <p:nvPr/>
        </p:nvSpPr>
        <p:spPr bwMode="auto">
          <a:xfrm>
            <a:off x="7650163" y="2822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2" name="Oval 204"/>
          <p:cNvSpPr>
            <a:spLocks noChangeArrowheads="1"/>
          </p:cNvSpPr>
          <p:nvPr/>
        </p:nvSpPr>
        <p:spPr bwMode="auto">
          <a:xfrm>
            <a:off x="7526338" y="2843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93" name="Oval 205"/>
          <p:cNvSpPr>
            <a:spLocks noChangeArrowheads="1"/>
          </p:cNvSpPr>
          <p:nvPr/>
        </p:nvSpPr>
        <p:spPr bwMode="auto">
          <a:xfrm>
            <a:off x="7650163" y="2974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4" name="Oval 206"/>
          <p:cNvSpPr>
            <a:spLocks noChangeArrowheads="1"/>
          </p:cNvSpPr>
          <p:nvPr/>
        </p:nvSpPr>
        <p:spPr bwMode="auto">
          <a:xfrm>
            <a:off x="7526338" y="2995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95" name="Oval 207"/>
          <p:cNvSpPr>
            <a:spLocks noChangeArrowheads="1"/>
          </p:cNvSpPr>
          <p:nvPr/>
        </p:nvSpPr>
        <p:spPr bwMode="auto">
          <a:xfrm>
            <a:off x="7650163" y="3127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6" name="Oval 208"/>
          <p:cNvSpPr>
            <a:spLocks noChangeArrowheads="1"/>
          </p:cNvSpPr>
          <p:nvPr/>
        </p:nvSpPr>
        <p:spPr bwMode="auto">
          <a:xfrm>
            <a:off x="7526338" y="31480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1" name="Oval 209"/>
          <p:cNvSpPr>
            <a:spLocks noChangeArrowheads="1"/>
          </p:cNvSpPr>
          <p:nvPr/>
        </p:nvSpPr>
        <p:spPr bwMode="auto">
          <a:xfrm>
            <a:off x="7650163" y="32797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2" name="Oval 210"/>
          <p:cNvSpPr>
            <a:spLocks noChangeArrowheads="1"/>
          </p:cNvSpPr>
          <p:nvPr/>
        </p:nvSpPr>
        <p:spPr bwMode="auto">
          <a:xfrm>
            <a:off x="7526338" y="33004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3" name="Oval 211"/>
          <p:cNvSpPr>
            <a:spLocks noChangeArrowheads="1"/>
          </p:cNvSpPr>
          <p:nvPr/>
        </p:nvSpPr>
        <p:spPr bwMode="auto">
          <a:xfrm>
            <a:off x="7650163" y="34321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4" name="Oval 212"/>
          <p:cNvSpPr>
            <a:spLocks noChangeArrowheads="1"/>
          </p:cNvSpPr>
          <p:nvPr/>
        </p:nvSpPr>
        <p:spPr bwMode="auto">
          <a:xfrm>
            <a:off x="7526338" y="3452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5" name="Oval 213"/>
          <p:cNvSpPr>
            <a:spLocks noChangeArrowheads="1"/>
          </p:cNvSpPr>
          <p:nvPr/>
        </p:nvSpPr>
        <p:spPr bwMode="auto">
          <a:xfrm>
            <a:off x="7650163" y="3584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6" name="Oval 214"/>
          <p:cNvSpPr>
            <a:spLocks noChangeArrowheads="1"/>
          </p:cNvSpPr>
          <p:nvPr/>
        </p:nvSpPr>
        <p:spPr bwMode="auto">
          <a:xfrm>
            <a:off x="7526338" y="3605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7" name="Oval 215"/>
          <p:cNvSpPr>
            <a:spLocks noChangeArrowheads="1"/>
          </p:cNvSpPr>
          <p:nvPr/>
        </p:nvSpPr>
        <p:spPr bwMode="auto">
          <a:xfrm>
            <a:off x="7650163" y="3736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8" name="Oval 216"/>
          <p:cNvSpPr>
            <a:spLocks noChangeArrowheads="1"/>
          </p:cNvSpPr>
          <p:nvPr/>
        </p:nvSpPr>
        <p:spPr bwMode="auto">
          <a:xfrm>
            <a:off x="7526338" y="3757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9" name="Oval 217"/>
          <p:cNvSpPr>
            <a:spLocks noChangeArrowheads="1"/>
          </p:cNvSpPr>
          <p:nvPr/>
        </p:nvSpPr>
        <p:spPr bwMode="auto">
          <a:xfrm>
            <a:off x="7650163" y="3889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0" name="Line 218"/>
          <p:cNvSpPr>
            <a:spLocks noChangeShapeType="1"/>
          </p:cNvSpPr>
          <p:nvPr/>
        </p:nvSpPr>
        <p:spPr bwMode="auto">
          <a:xfrm>
            <a:off x="8069263" y="3486150"/>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1" name="Line 219"/>
          <p:cNvSpPr>
            <a:spLocks noChangeShapeType="1"/>
          </p:cNvSpPr>
          <p:nvPr/>
        </p:nvSpPr>
        <p:spPr bwMode="auto">
          <a:xfrm>
            <a:off x="8088313" y="2921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2" name="Text Box 220"/>
          <p:cNvSpPr txBox="1">
            <a:spLocks noChangeArrowheads="1"/>
          </p:cNvSpPr>
          <p:nvPr/>
        </p:nvSpPr>
        <p:spPr bwMode="auto">
          <a:xfrm>
            <a:off x="8093075" y="2786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313" name="Line 221"/>
          <p:cNvSpPr>
            <a:spLocks noChangeShapeType="1"/>
          </p:cNvSpPr>
          <p:nvPr/>
        </p:nvSpPr>
        <p:spPr bwMode="auto">
          <a:xfrm>
            <a:off x="8088313" y="30734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4" name="Text Box 222"/>
          <p:cNvSpPr txBox="1">
            <a:spLocks noChangeArrowheads="1"/>
          </p:cNvSpPr>
          <p:nvPr/>
        </p:nvSpPr>
        <p:spPr bwMode="auto">
          <a:xfrm>
            <a:off x="8093075" y="29384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315" name="Line 223"/>
          <p:cNvSpPr>
            <a:spLocks noChangeShapeType="1"/>
          </p:cNvSpPr>
          <p:nvPr/>
        </p:nvSpPr>
        <p:spPr bwMode="auto">
          <a:xfrm>
            <a:off x="8088313" y="3225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6" name="Text Box 224"/>
          <p:cNvSpPr txBox="1">
            <a:spLocks noChangeArrowheads="1"/>
          </p:cNvSpPr>
          <p:nvPr/>
        </p:nvSpPr>
        <p:spPr bwMode="auto">
          <a:xfrm>
            <a:off x="8093075" y="3090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317" name="Line 225"/>
          <p:cNvSpPr>
            <a:spLocks noChangeShapeType="1"/>
          </p:cNvSpPr>
          <p:nvPr/>
        </p:nvSpPr>
        <p:spPr bwMode="auto">
          <a:xfrm>
            <a:off x="8088313" y="33782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8" name="Text Box 226"/>
          <p:cNvSpPr txBox="1">
            <a:spLocks noChangeArrowheads="1"/>
          </p:cNvSpPr>
          <p:nvPr/>
        </p:nvSpPr>
        <p:spPr bwMode="auto">
          <a:xfrm>
            <a:off x="8093075" y="32432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319" name="Line 227"/>
          <p:cNvSpPr>
            <a:spLocks noChangeShapeType="1"/>
          </p:cNvSpPr>
          <p:nvPr/>
        </p:nvSpPr>
        <p:spPr bwMode="auto">
          <a:xfrm>
            <a:off x="8088313" y="3683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20" name="Text Box 228"/>
          <p:cNvSpPr txBox="1">
            <a:spLocks noChangeArrowheads="1"/>
          </p:cNvSpPr>
          <p:nvPr/>
        </p:nvSpPr>
        <p:spPr bwMode="auto">
          <a:xfrm>
            <a:off x="8093075" y="3548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321" name="Line 229"/>
          <p:cNvSpPr>
            <a:spLocks noChangeShapeType="1"/>
          </p:cNvSpPr>
          <p:nvPr/>
        </p:nvSpPr>
        <p:spPr bwMode="auto">
          <a:xfrm>
            <a:off x="8088313" y="3987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22" name="Text Box 230"/>
          <p:cNvSpPr txBox="1">
            <a:spLocks noChangeArrowheads="1"/>
          </p:cNvSpPr>
          <p:nvPr/>
        </p:nvSpPr>
        <p:spPr bwMode="auto">
          <a:xfrm>
            <a:off x="8093075" y="3852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a:solidFill>
                  <a:prstClr val="black"/>
                </a:solidFill>
                <a:cs typeface="+mn-cs"/>
              </a:rPr>
              <a:t>†</a:t>
            </a:r>
          </a:p>
        </p:txBody>
      </p:sp>
      <p:sp>
        <p:nvSpPr>
          <p:cNvPr id="323" name="Line 231"/>
          <p:cNvSpPr>
            <a:spLocks noChangeShapeType="1"/>
          </p:cNvSpPr>
          <p:nvPr/>
        </p:nvSpPr>
        <p:spPr bwMode="auto">
          <a:xfrm>
            <a:off x="8905876" y="3482975"/>
            <a:ext cx="608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30" name="Oval 239"/>
          <p:cNvSpPr>
            <a:spLocks noChangeArrowheads="1"/>
          </p:cNvSpPr>
          <p:nvPr/>
        </p:nvSpPr>
        <p:spPr bwMode="auto">
          <a:xfrm>
            <a:off x="8588375" y="33178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31" name="Oval 240"/>
          <p:cNvSpPr>
            <a:spLocks noChangeArrowheads="1"/>
          </p:cNvSpPr>
          <p:nvPr/>
        </p:nvSpPr>
        <p:spPr bwMode="auto">
          <a:xfrm>
            <a:off x="8640763" y="33670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32" name="Oval 241"/>
          <p:cNvSpPr>
            <a:spLocks noChangeArrowheads="1"/>
          </p:cNvSpPr>
          <p:nvPr/>
        </p:nvSpPr>
        <p:spPr bwMode="auto">
          <a:xfrm>
            <a:off x="8588375" y="36226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33" name="Oval 242"/>
          <p:cNvSpPr>
            <a:spLocks noChangeArrowheads="1"/>
          </p:cNvSpPr>
          <p:nvPr/>
        </p:nvSpPr>
        <p:spPr bwMode="auto">
          <a:xfrm>
            <a:off x="8640763" y="36718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34" name="Line 243"/>
          <p:cNvSpPr>
            <a:spLocks noChangeShapeType="1"/>
          </p:cNvSpPr>
          <p:nvPr/>
        </p:nvSpPr>
        <p:spPr bwMode="auto">
          <a:xfrm>
            <a:off x="8069263" y="3811588"/>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41" name="Line 167"/>
          <p:cNvSpPr>
            <a:spLocks noChangeShapeType="1"/>
          </p:cNvSpPr>
          <p:nvPr/>
        </p:nvSpPr>
        <p:spPr bwMode="auto">
          <a:xfrm>
            <a:off x="3143251" y="3476625"/>
            <a:ext cx="1666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spcBef>
                <a:spcPts val="0"/>
              </a:spcBef>
              <a:spcAft>
                <a:spcPts val="0"/>
              </a:spcAft>
            </a:pPr>
            <a:endParaRPr lang="en-US">
              <a:solidFill>
                <a:prstClr val="black"/>
              </a:solidFill>
              <a:latin typeface="Calibri"/>
              <a:cs typeface="+mn-cs"/>
            </a:endParaRPr>
          </a:p>
        </p:txBody>
      </p:sp>
      <p:sp>
        <p:nvSpPr>
          <p:cNvPr id="342" name="Line 296"/>
          <p:cNvSpPr>
            <a:spLocks noChangeShapeType="1"/>
          </p:cNvSpPr>
          <p:nvPr/>
        </p:nvSpPr>
        <p:spPr bwMode="auto">
          <a:xfrm>
            <a:off x="8959850" y="3789363"/>
            <a:ext cx="5540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43" name="Text Box 6"/>
          <p:cNvSpPr txBox="1">
            <a:spLocks noChangeArrowheads="1"/>
          </p:cNvSpPr>
          <p:nvPr/>
        </p:nvSpPr>
        <p:spPr bwMode="auto">
          <a:xfrm>
            <a:off x="3544606" y="1"/>
            <a:ext cx="5113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algn="ctr" eaLnBrk="1" fontAlgn="auto" hangingPunct="1">
              <a:spcBef>
                <a:spcPts val="0"/>
              </a:spcBef>
              <a:spcAft>
                <a:spcPts val="0"/>
              </a:spcAft>
            </a:pPr>
            <a:r>
              <a:rPr lang="en-US" altLang="en-US" sz="4000" dirty="0">
                <a:solidFill>
                  <a:prstClr val="black"/>
                </a:solidFill>
                <a:cs typeface="+mn-cs"/>
              </a:rPr>
              <a:t>Response of resting</a:t>
            </a:r>
          </a:p>
          <a:p>
            <a:pPr algn="ctr" eaLnBrk="1" fontAlgn="auto" hangingPunct="1">
              <a:spcBef>
                <a:spcPts val="0"/>
              </a:spcBef>
              <a:spcAft>
                <a:spcPts val="0"/>
              </a:spcAft>
            </a:pPr>
            <a:r>
              <a:rPr lang="en-US" altLang="en-US" sz="4000" dirty="0">
                <a:solidFill>
                  <a:prstClr val="black"/>
                </a:solidFill>
                <a:cs typeface="+mn-cs"/>
              </a:rPr>
              <a:t>T cells to antigen</a:t>
            </a:r>
          </a:p>
        </p:txBody>
      </p:sp>
    </p:spTree>
    <p:custDataLst>
      <p:tags r:id="rId1"/>
    </p:custDataLst>
    <p:extLst>
      <p:ext uri="{BB962C8B-B14F-4D97-AF65-F5344CB8AC3E}">
        <p14:creationId xmlns:p14="http://schemas.microsoft.com/office/powerpoint/2010/main" val="270740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856789" y="1322388"/>
            <a:ext cx="376237" cy="4906962"/>
            <a:chOff x="8332788" y="1322388"/>
            <a:chExt cx="376237" cy="4906962"/>
          </a:xfrm>
        </p:grpSpPr>
        <p:sp>
          <p:nvSpPr>
            <p:cNvPr id="28780" name="Oval 71"/>
            <p:cNvSpPr>
              <a:spLocks noChangeArrowheads="1"/>
            </p:cNvSpPr>
            <p:nvPr/>
          </p:nvSpPr>
          <p:spPr bwMode="auto">
            <a:xfrm flipH="1">
              <a:off x="8332788" y="13223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1" name="Oval 72"/>
            <p:cNvSpPr>
              <a:spLocks noChangeArrowheads="1"/>
            </p:cNvSpPr>
            <p:nvPr/>
          </p:nvSpPr>
          <p:spPr bwMode="auto">
            <a:xfrm>
              <a:off x="8353425" y="13716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4" name="Oval 75"/>
            <p:cNvSpPr>
              <a:spLocks noChangeArrowheads="1"/>
            </p:cNvSpPr>
            <p:nvPr/>
          </p:nvSpPr>
          <p:spPr bwMode="auto">
            <a:xfrm flipH="1">
              <a:off x="8332788" y="16271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5" name="Oval 76"/>
            <p:cNvSpPr>
              <a:spLocks noChangeArrowheads="1"/>
            </p:cNvSpPr>
            <p:nvPr/>
          </p:nvSpPr>
          <p:spPr bwMode="auto">
            <a:xfrm flipH="1">
              <a:off x="8353425" y="16764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8" name="Oval 79"/>
            <p:cNvSpPr>
              <a:spLocks noChangeArrowheads="1"/>
            </p:cNvSpPr>
            <p:nvPr/>
          </p:nvSpPr>
          <p:spPr bwMode="auto">
            <a:xfrm flipH="1">
              <a:off x="8332788" y="19319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9" name="Oval 80"/>
            <p:cNvSpPr>
              <a:spLocks noChangeArrowheads="1"/>
            </p:cNvSpPr>
            <p:nvPr/>
          </p:nvSpPr>
          <p:spPr bwMode="auto">
            <a:xfrm flipH="1">
              <a:off x="8353425" y="19812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2" name="Oval 83"/>
            <p:cNvSpPr>
              <a:spLocks noChangeArrowheads="1"/>
            </p:cNvSpPr>
            <p:nvPr/>
          </p:nvSpPr>
          <p:spPr bwMode="auto">
            <a:xfrm flipH="1">
              <a:off x="8332788" y="22367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3" name="Oval 84"/>
            <p:cNvSpPr>
              <a:spLocks noChangeArrowheads="1"/>
            </p:cNvSpPr>
            <p:nvPr/>
          </p:nvSpPr>
          <p:spPr bwMode="auto">
            <a:xfrm flipH="1">
              <a:off x="8353425" y="22860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6" name="Oval 87"/>
            <p:cNvSpPr>
              <a:spLocks noChangeArrowheads="1"/>
            </p:cNvSpPr>
            <p:nvPr/>
          </p:nvSpPr>
          <p:spPr bwMode="auto">
            <a:xfrm flipH="1">
              <a:off x="8332788" y="25415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7" name="Oval 88"/>
            <p:cNvSpPr>
              <a:spLocks noChangeArrowheads="1"/>
            </p:cNvSpPr>
            <p:nvPr/>
          </p:nvSpPr>
          <p:spPr bwMode="auto">
            <a:xfrm flipH="1">
              <a:off x="8353425" y="25908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0" name="Oval 91"/>
            <p:cNvSpPr>
              <a:spLocks noChangeArrowheads="1"/>
            </p:cNvSpPr>
            <p:nvPr/>
          </p:nvSpPr>
          <p:spPr bwMode="auto">
            <a:xfrm flipH="1">
              <a:off x="8332788" y="28463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1" name="Oval 92"/>
            <p:cNvSpPr>
              <a:spLocks noChangeArrowheads="1"/>
            </p:cNvSpPr>
            <p:nvPr/>
          </p:nvSpPr>
          <p:spPr bwMode="auto">
            <a:xfrm flipH="1">
              <a:off x="8353425" y="28956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4" name="Oval 95"/>
            <p:cNvSpPr>
              <a:spLocks noChangeArrowheads="1"/>
            </p:cNvSpPr>
            <p:nvPr/>
          </p:nvSpPr>
          <p:spPr bwMode="auto">
            <a:xfrm flipH="1">
              <a:off x="8332788" y="3151188"/>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5" name="Oval 96"/>
            <p:cNvSpPr>
              <a:spLocks noChangeArrowheads="1"/>
            </p:cNvSpPr>
            <p:nvPr/>
          </p:nvSpPr>
          <p:spPr bwMode="auto">
            <a:xfrm flipH="1">
              <a:off x="8353425" y="3200400"/>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8" name="Oval 99"/>
            <p:cNvSpPr>
              <a:spLocks noChangeArrowheads="1"/>
            </p:cNvSpPr>
            <p:nvPr/>
          </p:nvSpPr>
          <p:spPr bwMode="auto">
            <a:xfrm flipH="1">
              <a:off x="8332788" y="3455988"/>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9" name="Oval 100"/>
            <p:cNvSpPr>
              <a:spLocks noChangeArrowheads="1"/>
            </p:cNvSpPr>
            <p:nvPr/>
          </p:nvSpPr>
          <p:spPr bwMode="auto">
            <a:xfrm flipH="1">
              <a:off x="8353425" y="3505200"/>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2" name="Oval 103"/>
            <p:cNvSpPr>
              <a:spLocks noChangeArrowheads="1"/>
            </p:cNvSpPr>
            <p:nvPr/>
          </p:nvSpPr>
          <p:spPr bwMode="auto">
            <a:xfrm flipH="1">
              <a:off x="8332788" y="3744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3" name="Oval 104"/>
            <p:cNvSpPr>
              <a:spLocks noChangeArrowheads="1"/>
            </p:cNvSpPr>
            <p:nvPr/>
          </p:nvSpPr>
          <p:spPr bwMode="auto">
            <a:xfrm flipH="1">
              <a:off x="8353425" y="3794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6" name="Oval 107"/>
            <p:cNvSpPr>
              <a:spLocks noChangeArrowheads="1"/>
            </p:cNvSpPr>
            <p:nvPr/>
          </p:nvSpPr>
          <p:spPr bwMode="auto">
            <a:xfrm flipH="1">
              <a:off x="8332788" y="40497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7" name="Oval 108"/>
            <p:cNvSpPr>
              <a:spLocks noChangeArrowheads="1"/>
            </p:cNvSpPr>
            <p:nvPr/>
          </p:nvSpPr>
          <p:spPr bwMode="auto">
            <a:xfrm flipH="1">
              <a:off x="8353425" y="40989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0" name="Oval 111"/>
            <p:cNvSpPr>
              <a:spLocks noChangeArrowheads="1"/>
            </p:cNvSpPr>
            <p:nvPr/>
          </p:nvSpPr>
          <p:spPr bwMode="auto">
            <a:xfrm flipH="1">
              <a:off x="8332788" y="4354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1" name="Oval 112"/>
            <p:cNvSpPr>
              <a:spLocks noChangeArrowheads="1"/>
            </p:cNvSpPr>
            <p:nvPr/>
          </p:nvSpPr>
          <p:spPr bwMode="auto">
            <a:xfrm flipH="1">
              <a:off x="8353425" y="4403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4" name="Oval 115"/>
            <p:cNvSpPr>
              <a:spLocks noChangeArrowheads="1"/>
            </p:cNvSpPr>
            <p:nvPr/>
          </p:nvSpPr>
          <p:spPr bwMode="auto">
            <a:xfrm flipH="1">
              <a:off x="8332788" y="46593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5" name="Oval 116"/>
            <p:cNvSpPr>
              <a:spLocks noChangeArrowheads="1"/>
            </p:cNvSpPr>
            <p:nvPr/>
          </p:nvSpPr>
          <p:spPr bwMode="auto">
            <a:xfrm flipH="1">
              <a:off x="8353425" y="47085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7" name="Oval 119"/>
            <p:cNvSpPr>
              <a:spLocks noChangeArrowheads="1"/>
            </p:cNvSpPr>
            <p:nvPr/>
          </p:nvSpPr>
          <p:spPr bwMode="auto">
            <a:xfrm flipH="1">
              <a:off x="8332788" y="49641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8" name="Oval 120"/>
            <p:cNvSpPr>
              <a:spLocks noChangeArrowheads="1"/>
            </p:cNvSpPr>
            <p:nvPr/>
          </p:nvSpPr>
          <p:spPr bwMode="auto">
            <a:xfrm flipH="1">
              <a:off x="8353425" y="50133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1" name="Oval 123"/>
            <p:cNvSpPr>
              <a:spLocks noChangeArrowheads="1"/>
            </p:cNvSpPr>
            <p:nvPr/>
          </p:nvSpPr>
          <p:spPr bwMode="auto">
            <a:xfrm flipH="1">
              <a:off x="8332788" y="5268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2" name="Oval 124"/>
            <p:cNvSpPr>
              <a:spLocks noChangeArrowheads="1"/>
            </p:cNvSpPr>
            <p:nvPr/>
          </p:nvSpPr>
          <p:spPr bwMode="auto">
            <a:xfrm flipH="1">
              <a:off x="8353425" y="5318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5" name="Oval 127"/>
            <p:cNvSpPr>
              <a:spLocks noChangeArrowheads="1"/>
            </p:cNvSpPr>
            <p:nvPr/>
          </p:nvSpPr>
          <p:spPr bwMode="auto">
            <a:xfrm flipH="1">
              <a:off x="8332788" y="55737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6" name="Oval 128"/>
            <p:cNvSpPr>
              <a:spLocks noChangeArrowheads="1"/>
            </p:cNvSpPr>
            <p:nvPr/>
          </p:nvSpPr>
          <p:spPr bwMode="auto">
            <a:xfrm flipH="1">
              <a:off x="8353425" y="56229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9" name="Oval 131"/>
            <p:cNvSpPr>
              <a:spLocks noChangeArrowheads="1"/>
            </p:cNvSpPr>
            <p:nvPr/>
          </p:nvSpPr>
          <p:spPr bwMode="auto">
            <a:xfrm flipH="1">
              <a:off x="8332788" y="5878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0" name="Oval 132"/>
            <p:cNvSpPr>
              <a:spLocks noChangeArrowheads="1"/>
            </p:cNvSpPr>
            <p:nvPr/>
          </p:nvSpPr>
          <p:spPr bwMode="auto">
            <a:xfrm flipH="1">
              <a:off x="8353425" y="5927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6" name="Group 3"/>
          <p:cNvGrpSpPr>
            <a:grpSpLocks/>
          </p:cNvGrpSpPr>
          <p:nvPr/>
        </p:nvGrpSpPr>
        <p:grpSpPr bwMode="auto">
          <a:xfrm>
            <a:off x="1847851" y="1322389"/>
            <a:ext cx="1236663" cy="2484437"/>
            <a:chOff x="204" y="833"/>
            <a:chExt cx="779" cy="1565"/>
          </a:xfrm>
        </p:grpSpPr>
        <p:sp>
          <p:nvSpPr>
            <p:cNvPr id="28938" name="Text Box 4"/>
            <p:cNvSpPr txBox="1">
              <a:spLocks noChangeArrowheads="1"/>
            </p:cNvSpPr>
            <p:nvPr/>
          </p:nvSpPr>
          <p:spPr bwMode="auto">
            <a:xfrm rot="-5400000">
              <a:off x="2" y="1374"/>
              <a:ext cx="7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a:solidFill>
                    <a:srgbClr val="33CCFF"/>
                  </a:solidFill>
                  <a:cs typeface="+mn-cs"/>
                </a:rPr>
                <a:t>Naive</a:t>
              </a:r>
            </a:p>
          </p:txBody>
        </p:sp>
        <p:sp>
          <p:nvSpPr>
            <p:cNvPr id="28939" name="Oval 5"/>
            <p:cNvSpPr>
              <a:spLocks noChangeArrowheads="1"/>
            </p:cNvSpPr>
            <p:nvPr/>
          </p:nvSpPr>
          <p:spPr bwMode="auto">
            <a:xfrm>
              <a:off x="554" y="83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0" name="Oval 6"/>
            <p:cNvSpPr>
              <a:spLocks noChangeArrowheads="1"/>
            </p:cNvSpPr>
            <p:nvPr/>
          </p:nvSpPr>
          <p:spPr bwMode="auto">
            <a:xfrm>
              <a:off x="587" y="86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1" name="Oval 7"/>
            <p:cNvSpPr>
              <a:spLocks noChangeArrowheads="1"/>
            </p:cNvSpPr>
            <p:nvPr/>
          </p:nvSpPr>
          <p:spPr bwMode="auto">
            <a:xfrm>
              <a:off x="746" y="92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2" name="Oval 8"/>
            <p:cNvSpPr>
              <a:spLocks noChangeArrowheads="1"/>
            </p:cNvSpPr>
            <p:nvPr/>
          </p:nvSpPr>
          <p:spPr bwMode="auto">
            <a:xfrm>
              <a:off x="779" y="96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3" name="Oval 9"/>
            <p:cNvSpPr>
              <a:spLocks noChangeArrowheads="1"/>
            </p:cNvSpPr>
            <p:nvPr/>
          </p:nvSpPr>
          <p:spPr bwMode="auto">
            <a:xfrm>
              <a:off x="554" y="102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4" name="Oval 10"/>
            <p:cNvSpPr>
              <a:spLocks noChangeArrowheads="1"/>
            </p:cNvSpPr>
            <p:nvPr/>
          </p:nvSpPr>
          <p:spPr bwMode="auto">
            <a:xfrm>
              <a:off x="587" y="105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5" name="Oval 11"/>
            <p:cNvSpPr>
              <a:spLocks noChangeArrowheads="1"/>
            </p:cNvSpPr>
            <p:nvPr/>
          </p:nvSpPr>
          <p:spPr bwMode="auto">
            <a:xfrm>
              <a:off x="746" y="112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6" name="Oval 12"/>
            <p:cNvSpPr>
              <a:spLocks noChangeArrowheads="1"/>
            </p:cNvSpPr>
            <p:nvPr/>
          </p:nvSpPr>
          <p:spPr bwMode="auto">
            <a:xfrm>
              <a:off x="779" y="115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7" name="Oval 13"/>
            <p:cNvSpPr>
              <a:spLocks noChangeArrowheads="1"/>
            </p:cNvSpPr>
            <p:nvPr/>
          </p:nvSpPr>
          <p:spPr bwMode="auto">
            <a:xfrm>
              <a:off x="554" y="121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8" name="Oval 14"/>
            <p:cNvSpPr>
              <a:spLocks noChangeArrowheads="1"/>
            </p:cNvSpPr>
            <p:nvPr/>
          </p:nvSpPr>
          <p:spPr bwMode="auto">
            <a:xfrm>
              <a:off x="587" y="124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9" name="Oval 15"/>
            <p:cNvSpPr>
              <a:spLocks noChangeArrowheads="1"/>
            </p:cNvSpPr>
            <p:nvPr/>
          </p:nvSpPr>
          <p:spPr bwMode="auto">
            <a:xfrm>
              <a:off x="746" y="131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0" name="Oval 16"/>
            <p:cNvSpPr>
              <a:spLocks noChangeArrowheads="1"/>
            </p:cNvSpPr>
            <p:nvPr/>
          </p:nvSpPr>
          <p:spPr bwMode="auto">
            <a:xfrm>
              <a:off x="779" y="134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1" name="Oval 17"/>
            <p:cNvSpPr>
              <a:spLocks noChangeArrowheads="1"/>
            </p:cNvSpPr>
            <p:nvPr/>
          </p:nvSpPr>
          <p:spPr bwMode="auto">
            <a:xfrm>
              <a:off x="554" y="140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2" name="Oval 18"/>
            <p:cNvSpPr>
              <a:spLocks noChangeArrowheads="1"/>
            </p:cNvSpPr>
            <p:nvPr/>
          </p:nvSpPr>
          <p:spPr bwMode="auto">
            <a:xfrm>
              <a:off x="587" y="144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3" name="Oval 19"/>
            <p:cNvSpPr>
              <a:spLocks noChangeArrowheads="1"/>
            </p:cNvSpPr>
            <p:nvPr/>
          </p:nvSpPr>
          <p:spPr bwMode="auto">
            <a:xfrm>
              <a:off x="746" y="150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4" name="Oval 20"/>
            <p:cNvSpPr>
              <a:spLocks noChangeArrowheads="1"/>
            </p:cNvSpPr>
            <p:nvPr/>
          </p:nvSpPr>
          <p:spPr bwMode="auto">
            <a:xfrm>
              <a:off x="779" y="153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5" name="Oval 21"/>
            <p:cNvSpPr>
              <a:spLocks noChangeArrowheads="1"/>
            </p:cNvSpPr>
            <p:nvPr/>
          </p:nvSpPr>
          <p:spPr bwMode="auto">
            <a:xfrm>
              <a:off x="554" y="160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6" name="Oval 22"/>
            <p:cNvSpPr>
              <a:spLocks noChangeArrowheads="1"/>
            </p:cNvSpPr>
            <p:nvPr/>
          </p:nvSpPr>
          <p:spPr bwMode="auto">
            <a:xfrm>
              <a:off x="587" y="163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7" name="Oval 23"/>
            <p:cNvSpPr>
              <a:spLocks noChangeArrowheads="1"/>
            </p:cNvSpPr>
            <p:nvPr/>
          </p:nvSpPr>
          <p:spPr bwMode="auto">
            <a:xfrm>
              <a:off x="746" y="169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8" name="Oval 24"/>
            <p:cNvSpPr>
              <a:spLocks noChangeArrowheads="1"/>
            </p:cNvSpPr>
            <p:nvPr/>
          </p:nvSpPr>
          <p:spPr bwMode="auto">
            <a:xfrm>
              <a:off x="779" y="172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9" name="Oval 25"/>
            <p:cNvSpPr>
              <a:spLocks noChangeArrowheads="1"/>
            </p:cNvSpPr>
            <p:nvPr/>
          </p:nvSpPr>
          <p:spPr bwMode="auto">
            <a:xfrm>
              <a:off x="554" y="179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0" name="Oval 26"/>
            <p:cNvSpPr>
              <a:spLocks noChangeArrowheads="1"/>
            </p:cNvSpPr>
            <p:nvPr/>
          </p:nvSpPr>
          <p:spPr bwMode="auto">
            <a:xfrm>
              <a:off x="587" y="182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1" name="Oval 27"/>
            <p:cNvSpPr>
              <a:spLocks noChangeArrowheads="1"/>
            </p:cNvSpPr>
            <p:nvPr/>
          </p:nvSpPr>
          <p:spPr bwMode="auto">
            <a:xfrm>
              <a:off x="746" y="188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2" name="Oval 28"/>
            <p:cNvSpPr>
              <a:spLocks noChangeArrowheads="1"/>
            </p:cNvSpPr>
            <p:nvPr/>
          </p:nvSpPr>
          <p:spPr bwMode="auto">
            <a:xfrm>
              <a:off x="779" y="192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3" name="Oval 29"/>
            <p:cNvSpPr>
              <a:spLocks noChangeArrowheads="1"/>
            </p:cNvSpPr>
            <p:nvPr/>
          </p:nvSpPr>
          <p:spPr bwMode="auto">
            <a:xfrm>
              <a:off x="554" y="198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4" name="Oval 30"/>
            <p:cNvSpPr>
              <a:spLocks noChangeArrowheads="1"/>
            </p:cNvSpPr>
            <p:nvPr/>
          </p:nvSpPr>
          <p:spPr bwMode="auto">
            <a:xfrm>
              <a:off x="587" y="201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5" name="Oval 31"/>
            <p:cNvSpPr>
              <a:spLocks noChangeArrowheads="1"/>
            </p:cNvSpPr>
            <p:nvPr/>
          </p:nvSpPr>
          <p:spPr bwMode="auto">
            <a:xfrm>
              <a:off x="746" y="208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6" name="Oval 32"/>
            <p:cNvSpPr>
              <a:spLocks noChangeArrowheads="1"/>
            </p:cNvSpPr>
            <p:nvPr/>
          </p:nvSpPr>
          <p:spPr bwMode="auto">
            <a:xfrm>
              <a:off x="779" y="211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7" name="Oval 33"/>
            <p:cNvSpPr>
              <a:spLocks noChangeArrowheads="1"/>
            </p:cNvSpPr>
            <p:nvPr/>
          </p:nvSpPr>
          <p:spPr bwMode="auto">
            <a:xfrm>
              <a:off x="554" y="217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8" name="Oval 34"/>
            <p:cNvSpPr>
              <a:spLocks noChangeArrowheads="1"/>
            </p:cNvSpPr>
            <p:nvPr/>
          </p:nvSpPr>
          <p:spPr bwMode="auto">
            <a:xfrm>
              <a:off x="587" y="220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7" name="Group 35"/>
          <p:cNvGrpSpPr>
            <a:grpSpLocks/>
          </p:cNvGrpSpPr>
          <p:nvPr/>
        </p:nvGrpSpPr>
        <p:grpSpPr bwMode="auto">
          <a:xfrm>
            <a:off x="1847851" y="3608388"/>
            <a:ext cx="1236663" cy="2773362"/>
            <a:chOff x="204" y="2273"/>
            <a:chExt cx="779" cy="1747"/>
          </a:xfrm>
        </p:grpSpPr>
        <p:sp>
          <p:nvSpPr>
            <p:cNvPr id="28903" name="Text Box 36"/>
            <p:cNvSpPr txBox="1">
              <a:spLocks noChangeArrowheads="1"/>
            </p:cNvSpPr>
            <p:nvPr/>
          </p:nvSpPr>
          <p:spPr bwMode="auto">
            <a:xfrm rot="-5400000">
              <a:off x="-133" y="299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dirty="0">
                  <a:solidFill>
                    <a:srgbClr val="00CC66"/>
                  </a:solidFill>
                  <a:cs typeface="+mn-cs"/>
                </a:rPr>
                <a:t>Memory</a:t>
              </a:r>
            </a:p>
          </p:txBody>
        </p:sp>
        <p:sp>
          <p:nvSpPr>
            <p:cNvPr id="28904" name="Oval 37"/>
            <p:cNvSpPr>
              <a:spLocks noChangeArrowheads="1"/>
            </p:cNvSpPr>
            <p:nvPr/>
          </p:nvSpPr>
          <p:spPr bwMode="auto">
            <a:xfrm>
              <a:off x="746" y="227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5" name="Oval 38"/>
            <p:cNvSpPr>
              <a:spLocks noChangeArrowheads="1"/>
            </p:cNvSpPr>
            <p:nvPr/>
          </p:nvSpPr>
          <p:spPr bwMode="auto">
            <a:xfrm>
              <a:off x="779" y="230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6" name="Oval 39"/>
            <p:cNvSpPr>
              <a:spLocks noChangeArrowheads="1"/>
            </p:cNvSpPr>
            <p:nvPr/>
          </p:nvSpPr>
          <p:spPr bwMode="auto">
            <a:xfrm>
              <a:off x="554" y="235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7" name="Oval 40"/>
            <p:cNvSpPr>
              <a:spLocks noChangeArrowheads="1"/>
            </p:cNvSpPr>
            <p:nvPr/>
          </p:nvSpPr>
          <p:spPr bwMode="auto">
            <a:xfrm>
              <a:off x="587" y="239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8" name="Oval 41"/>
            <p:cNvSpPr>
              <a:spLocks noChangeArrowheads="1"/>
            </p:cNvSpPr>
            <p:nvPr/>
          </p:nvSpPr>
          <p:spPr bwMode="auto">
            <a:xfrm>
              <a:off x="746" y="245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9" name="Oval 42"/>
            <p:cNvSpPr>
              <a:spLocks noChangeArrowheads="1"/>
            </p:cNvSpPr>
            <p:nvPr/>
          </p:nvSpPr>
          <p:spPr bwMode="auto">
            <a:xfrm>
              <a:off x="779" y="248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0" name="Oval 43"/>
            <p:cNvSpPr>
              <a:spLocks noChangeArrowheads="1"/>
            </p:cNvSpPr>
            <p:nvPr/>
          </p:nvSpPr>
          <p:spPr bwMode="auto">
            <a:xfrm>
              <a:off x="554" y="255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1" name="Oval 44"/>
            <p:cNvSpPr>
              <a:spLocks noChangeArrowheads="1"/>
            </p:cNvSpPr>
            <p:nvPr/>
          </p:nvSpPr>
          <p:spPr bwMode="auto">
            <a:xfrm>
              <a:off x="587" y="258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2" name="Oval 45"/>
            <p:cNvSpPr>
              <a:spLocks noChangeArrowheads="1"/>
            </p:cNvSpPr>
            <p:nvPr/>
          </p:nvSpPr>
          <p:spPr bwMode="auto">
            <a:xfrm>
              <a:off x="746" y="264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3" name="Oval 46"/>
            <p:cNvSpPr>
              <a:spLocks noChangeArrowheads="1"/>
            </p:cNvSpPr>
            <p:nvPr/>
          </p:nvSpPr>
          <p:spPr bwMode="auto">
            <a:xfrm>
              <a:off x="779" y="267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4" name="Oval 47"/>
            <p:cNvSpPr>
              <a:spLocks noChangeArrowheads="1"/>
            </p:cNvSpPr>
            <p:nvPr/>
          </p:nvSpPr>
          <p:spPr bwMode="auto">
            <a:xfrm>
              <a:off x="554" y="274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5" name="Oval 48"/>
            <p:cNvSpPr>
              <a:spLocks noChangeArrowheads="1"/>
            </p:cNvSpPr>
            <p:nvPr/>
          </p:nvSpPr>
          <p:spPr bwMode="auto">
            <a:xfrm>
              <a:off x="587" y="277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6" name="Oval 49"/>
            <p:cNvSpPr>
              <a:spLocks noChangeArrowheads="1"/>
            </p:cNvSpPr>
            <p:nvPr/>
          </p:nvSpPr>
          <p:spPr bwMode="auto">
            <a:xfrm>
              <a:off x="746" y="283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7" name="Oval 50"/>
            <p:cNvSpPr>
              <a:spLocks noChangeArrowheads="1"/>
            </p:cNvSpPr>
            <p:nvPr/>
          </p:nvSpPr>
          <p:spPr bwMode="auto">
            <a:xfrm>
              <a:off x="779" y="287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8" name="Oval 51"/>
            <p:cNvSpPr>
              <a:spLocks noChangeArrowheads="1"/>
            </p:cNvSpPr>
            <p:nvPr/>
          </p:nvSpPr>
          <p:spPr bwMode="auto">
            <a:xfrm>
              <a:off x="554" y="293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9" name="Oval 52"/>
            <p:cNvSpPr>
              <a:spLocks noChangeArrowheads="1"/>
            </p:cNvSpPr>
            <p:nvPr/>
          </p:nvSpPr>
          <p:spPr bwMode="auto">
            <a:xfrm>
              <a:off x="587" y="296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0" name="Oval 53"/>
            <p:cNvSpPr>
              <a:spLocks noChangeArrowheads="1"/>
            </p:cNvSpPr>
            <p:nvPr/>
          </p:nvSpPr>
          <p:spPr bwMode="auto">
            <a:xfrm>
              <a:off x="746"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1" name="Oval 54"/>
            <p:cNvSpPr>
              <a:spLocks noChangeArrowheads="1"/>
            </p:cNvSpPr>
            <p:nvPr/>
          </p:nvSpPr>
          <p:spPr bwMode="auto">
            <a:xfrm>
              <a:off x="779"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2" name="Oval 55"/>
            <p:cNvSpPr>
              <a:spLocks noChangeArrowheads="1"/>
            </p:cNvSpPr>
            <p:nvPr/>
          </p:nvSpPr>
          <p:spPr bwMode="auto">
            <a:xfrm>
              <a:off x="554" y="312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3" name="Oval 56"/>
            <p:cNvSpPr>
              <a:spLocks noChangeArrowheads="1"/>
            </p:cNvSpPr>
            <p:nvPr/>
          </p:nvSpPr>
          <p:spPr bwMode="auto">
            <a:xfrm>
              <a:off x="587" y="315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4" name="Oval 57"/>
            <p:cNvSpPr>
              <a:spLocks noChangeArrowheads="1"/>
            </p:cNvSpPr>
            <p:nvPr/>
          </p:nvSpPr>
          <p:spPr bwMode="auto">
            <a:xfrm>
              <a:off x="746" y="322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5" name="Oval 58"/>
            <p:cNvSpPr>
              <a:spLocks noChangeArrowheads="1"/>
            </p:cNvSpPr>
            <p:nvPr/>
          </p:nvSpPr>
          <p:spPr bwMode="auto">
            <a:xfrm>
              <a:off x="779" y="325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6" name="Oval 59"/>
            <p:cNvSpPr>
              <a:spLocks noChangeArrowheads="1"/>
            </p:cNvSpPr>
            <p:nvPr/>
          </p:nvSpPr>
          <p:spPr bwMode="auto">
            <a:xfrm>
              <a:off x="554" y="331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7" name="Oval 60"/>
            <p:cNvSpPr>
              <a:spLocks noChangeArrowheads="1"/>
            </p:cNvSpPr>
            <p:nvPr/>
          </p:nvSpPr>
          <p:spPr bwMode="auto">
            <a:xfrm>
              <a:off x="587" y="335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8" name="Oval 61"/>
            <p:cNvSpPr>
              <a:spLocks noChangeArrowheads="1"/>
            </p:cNvSpPr>
            <p:nvPr/>
          </p:nvSpPr>
          <p:spPr bwMode="auto">
            <a:xfrm>
              <a:off x="746" y="341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9" name="Oval 62"/>
            <p:cNvSpPr>
              <a:spLocks noChangeArrowheads="1"/>
            </p:cNvSpPr>
            <p:nvPr/>
          </p:nvSpPr>
          <p:spPr bwMode="auto">
            <a:xfrm>
              <a:off x="779" y="344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0" name="Oval 63"/>
            <p:cNvSpPr>
              <a:spLocks noChangeArrowheads="1"/>
            </p:cNvSpPr>
            <p:nvPr/>
          </p:nvSpPr>
          <p:spPr bwMode="auto">
            <a:xfrm>
              <a:off x="554" y="351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1" name="Oval 64"/>
            <p:cNvSpPr>
              <a:spLocks noChangeArrowheads="1"/>
            </p:cNvSpPr>
            <p:nvPr/>
          </p:nvSpPr>
          <p:spPr bwMode="auto">
            <a:xfrm>
              <a:off x="587" y="354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2" name="Oval 65"/>
            <p:cNvSpPr>
              <a:spLocks noChangeArrowheads="1"/>
            </p:cNvSpPr>
            <p:nvPr/>
          </p:nvSpPr>
          <p:spPr bwMode="auto">
            <a:xfrm>
              <a:off x="746" y="360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3" name="Oval 66"/>
            <p:cNvSpPr>
              <a:spLocks noChangeArrowheads="1"/>
            </p:cNvSpPr>
            <p:nvPr/>
          </p:nvSpPr>
          <p:spPr bwMode="auto">
            <a:xfrm>
              <a:off x="779" y="363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4" name="Oval 67"/>
            <p:cNvSpPr>
              <a:spLocks noChangeArrowheads="1"/>
            </p:cNvSpPr>
            <p:nvPr/>
          </p:nvSpPr>
          <p:spPr bwMode="auto">
            <a:xfrm>
              <a:off x="554" y="370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5" name="Oval 68"/>
            <p:cNvSpPr>
              <a:spLocks noChangeArrowheads="1"/>
            </p:cNvSpPr>
            <p:nvPr/>
          </p:nvSpPr>
          <p:spPr bwMode="auto">
            <a:xfrm>
              <a:off x="587" y="373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6" name="Oval 69"/>
            <p:cNvSpPr>
              <a:spLocks noChangeArrowheads="1"/>
            </p:cNvSpPr>
            <p:nvPr/>
          </p:nvSpPr>
          <p:spPr bwMode="auto">
            <a:xfrm>
              <a:off x="746" y="379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7" name="Oval 70"/>
            <p:cNvSpPr>
              <a:spLocks noChangeArrowheads="1"/>
            </p:cNvSpPr>
            <p:nvPr/>
          </p:nvSpPr>
          <p:spPr bwMode="auto">
            <a:xfrm>
              <a:off x="779" y="383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782" name="Oval 73"/>
          <p:cNvSpPr>
            <a:spLocks noChangeArrowheads="1"/>
          </p:cNvSpPr>
          <p:nvPr/>
        </p:nvSpPr>
        <p:spPr bwMode="auto">
          <a:xfrm flipH="1">
            <a:off x="9551989" y="1474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3" name="Oval 74"/>
          <p:cNvSpPr>
            <a:spLocks noChangeArrowheads="1"/>
          </p:cNvSpPr>
          <p:nvPr/>
        </p:nvSpPr>
        <p:spPr bwMode="auto">
          <a:xfrm flipH="1">
            <a:off x="9572626" y="1524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6" name="Oval 77"/>
          <p:cNvSpPr>
            <a:spLocks noChangeArrowheads="1"/>
          </p:cNvSpPr>
          <p:nvPr/>
        </p:nvSpPr>
        <p:spPr bwMode="auto">
          <a:xfrm flipH="1">
            <a:off x="9551989" y="17795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7" name="Oval 78"/>
          <p:cNvSpPr>
            <a:spLocks noChangeArrowheads="1"/>
          </p:cNvSpPr>
          <p:nvPr/>
        </p:nvSpPr>
        <p:spPr bwMode="auto">
          <a:xfrm flipH="1">
            <a:off x="9572626" y="18288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0" name="Oval 81"/>
          <p:cNvSpPr>
            <a:spLocks noChangeArrowheads="1"/>
          </p:cNvSpPr>
          <p:nvPr/>
        </p:nvSpPr>
        <p:spPr bwMode="auto">
          <a:xfrm flipH="1">
            <a:off x="9551989" y="2084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1" name="Oval 82"/>
          <p:cNvSpPr>
            <a:spLocks noChangeArrowheads="1"/>
          </p:cNvSpPr>
          <p:nvPr/>
        </p:nvSpPr>
        <p:spPr bwMode="auto">
          <a:xfrm flipH="1">
            <a:off x="9572626" y="2133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4" name="Oval 85"/>
          <p:cNvSpPr>
            <a:spLocks noChangeArrowheads="1"/>
          </p:cNvSpPr>
          <p:nvPr/>
        </p:nvSpPr>
        <p:spPr bwMode="auto">
          <a:xfrm flipH="1">
            <a:off x="9551989" y="2389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5" name="Oval 86"/>
          <p:cNvSpPr>
            <a:spLocks noChangeArrowheads="1"/>
          </p:cNvSpPr>
          <p:nvPr/>
        </p:nvSpPr>
        <p:spPr bwMode="auto">
          <a:xfrm flipH="1">
            <a:off x="9572626" y="2438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8" name="Oval 89"/>
          <p:cNvSpPr>
            <a:spLocks noChangeArrowheads="1"/>
          </p:cNvSpPr>
          <p:nvPr/>
        </p:nvSpPr>
        <p:spPr bwMode="auto">
          <a:xfrm flipH="1">
            <a:off x="9551989" y="2693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9" name="Oval 90"/>
          <p:cNvSpPr>
            <a:spLocks noChangeArrowheads="1"/>
          </p:cNvSpPr>
          <p:nvPr/>
        </p:nvSpPr>
        <p:spPr bwMode="auto">
          <a:xfrm flipH="1">
            <a:off x="9572626" y="2743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2" name="Oval 93"/>
          <p:cNvSpPr>
            <a:spLocks noChangeArrowheads="1"/>
          </p:cNvSpPr>
          <p:nvPr/>
        </p:nvSpPr>
        <p:spPr bwMode="auto">
          <a:xfrm flipH="1">
            <a:off x="9551989" y="2998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3" name="Oval 94"/>
          <p:cNvSpPr>
            <a:spLocks noChangeArrowheads="1"/>
          </p:cNvSpPr>
          <p:nvPr/>
        </p:nvSpPr>
        <p:spPr bwMode="auto">
          <a:xfrm flipH="1">
            <a:off x="9572626" y="3048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6" name="Oval 97"/>
          <p:cNvSpPr>
            <a:spLocks noChangeArrowheads="1"/>
          </p:cNvSpPr>
          <p:nvPr/>
        </p:nvSpPr>
        <p:spPr bwMode="auto">
          <a:xfrm flipH="1">
            <a:off x="9551989" y="33035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7" name="Oval 98"/>
          <p:cNvSpPr>
            <a:spLocks noChangeArrowheads="1"/>
          </p:cNvSpPr>
          <p:nvPr/>
        </p:nvSpPr>
        <p:spPr bwMode="auto">
          <a:xfrm flipH="1">
            <a:off x="9572626" y="33528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0" name="Oval 101"/>
          <p:cNvSpPr>
            <a:spLocks noChangeArrowheads="1"/>
          </p:cNvSpPr>
          <p:nvPr/>
        </p:nvSpPr>
        <p:spPr bwMode="auto">
          <a:xfrm flipH="1">
            <a:off x="9551989" y="36083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1" name="Oval 102"/>
          <p:cNvSpPr>
            <a:spLocks noChangeArrowheads="1"/>
          </p:cNvSpPr>
          <p:nvPr/>
        </p:nvSpPr>
        <p:spPr bwMode="auto">
          <a:xfrm flipH="1">
            <a:off x="9572626" y="36576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4" name="Oval 105"/>
          <p:cNvSpPr>
            <a:spLocks noChangeArrowheads="1"/>
          </p:cNvSpPr>
          <p:nvPr/>
        </p:nvSpPr>
        <p:spPr bwMode="auto">
          <a:xfrm flipH="1">
            <a:off x="9551989" y="3897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5" name="Oval 106"/>
          <p:cNvSpPr>
            <a:spLocks noChangeArrowheads="1"/>
          </p:cNvSpPr>
          <p:nvPr/>
        </p:nvSpPr>
        <p:spPr bwMode="auto">
          <a:xfrm flipH="1">
            <a:off x="9572626" y="3946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8" name="Oval 109"/>
          <p:cNvSpPr>
            <a:spLocks noChangeArrowheads="1"/>
          </p:cNvSpPr>
          <p:nvPr/>
        </p:nvSpPr>
        <p:spPr bwMode="auto">
          <a:xfrm flipH="1">
            <a:off x="9551989" y="4202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9" name="Oval 110"/>
          <p:cNvSpPr>
            <a:spLocks noChangeArrowheads="1"/>
          </p:cNvSpPr>
          <p:nvPr/>
        </p:nvSpPr>
        <p:spPr bwMode="auto">
          <a:xfrm flipH="1">
            <a:off x="9572626" y="4251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2" name="Oval 113"/>
          <p:cNvSpPr>
            <a:spLocks noChangeArrowheads="1"/>
          </p:cNvSpPr>
          <p:nvPr/>
        </p:nvSpPr>
        <p:spPr bwMode="auto">
          <a:xfrm flipH="1">
            <a:off x="9551989" y="4506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3" name="Oval 114"/>
          <p:cNvSpPr>
            <a:spLocks noChangeArrowheads="1"/>
          </p:cNvSpPr>
          <p:nvPr/>
        </p:nvSpPr>
        <p:spPr bwMode="auto">
          <a:xfrm flipH="1">
            <a:off x="9572626" y="4556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892" name="Group 298"/>
          <p:cNvGrpSpPr>
            <a:grpSpLocks/>
          </p:cNvGrpSpPr>
          <p:nvPr/>
        </p:nvGrpSpPr>
        <p:grpSpPr bwMode="auto">
          <a:xfrm>
            <a:off x="9551988" y="4811714"/>
            <a:ext cx="376238" cy="350837"/>
            <a:chOff x="5057" y="3031"/>
            <a:chExt cx="237" cy="221"/>
          </a:xfrm>
        </p:grpSpPr>
        <p:sp>
          <p:nvSpPr>
            <p:cNvPr id="28893" name="Oval 117"/>
            <p:cNvSpPr>
              <a:spLocks noChangeArrowheads="1"/>
            </p:cNvSpPr>
            <p:nvPr/>
          </p:nvSpPr>
          <p:spPr bwMode="auto">
            <a:xfrm flipH="1">
              <a:off x="5057"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94" name="Oval 118"/>
            <p:cNvSpPr>
              <a:spLocks noChangeArrowheads="1"/>
            </p:cNvSpPr>
            <p:nvPr/>
          </p:nvSpPr>
          <p:spPr bwMode="auto">
            <a:xfrm flipH="1">
              <a:off x="5070"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4" name="Group 3"/>
          <p:cNvGrpSpPr/>
          <p:nvPr/>
        </p:nvGrpSpPr>
        <p:grpSpPr>
          <a:xfrm>
            <a:off x="3143250" y="1500188"/>
            <a:ext cx="6370638" cy="4724400"/>
            <a:chOff x="1619250" y="1500188"/>
            <a:chExt cx="6370638" cy="4724400"/>
          </a:xfrm>
        </p:grpSpPr>
        <p:sp>
          <p:nvSpPr>
            <p:cNvPr id="28891" name="Line 141"/>
            <p:cNvSpPr>
              <a:spLocks noChangeShapeType="1"/>
            </p:cNvSpPr>
            <p:nvPr/>
          </p:nvSpPr>
          <p:spPr bwMode="auto">
            <a:xfrm>
              <a:off x="1619250" y="5005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2" name="Group 1"/>
            <p:cNvGrpSpPr/>
            <p:nvPr/>
          </p:nvGrpSpPr>
          <p:grpSpPr>
            <a:xfrm>
              <a:off x="1619250" y="1500188"/>
              <a:ext cx="6370638" cy="4724400"/>
              <a:chOff x="1619250" y="1500188"/>
              <a:chExt cx="6370638" cy="4724400"/>
            </a:xfrm>
          </p:grpSpPr>
          <p:sp>
            <p:nvSpPr>
              <p:cNvPr id="28678" name="Line 137"/>
              <p:cNvSpPr>
                <a:spLocks noChangeShapeType="1"/>
              </p:cNvSpPr>
              <p:nvPr/>
            </p:nvSpPr>
            <p:spPr bwMode="auto">
              <a:xfrm>
                <a:off x="1619250" y="591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9" name="Line 138"/>
              <p:cNvSpPr>
                <a:spLocks noChangeShapeType="1"/>
              </p:cNvSpPr>
              <p:nvPr/>
            </p:nvSpPr>
            <p:spPr bwMode="auto">
              <a:xfrm flipV="1">
                <a:off x="1666396" y="5614987"/>
                <a:ext cx="6323491" cy="20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0" name="Line 139"/>
              <p:cNvSpPr>
                <a:spLocks noChangeShapeType="1"/>
              </p:cNvSpPr>
              <p:nvPr/>
            </p:nvSpPr>
            <p:spPr bwMode="auto">
              <a:xfrm>
                <a:off x="1619250" y="3938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1" name="Line 140"/>
              <p:cNvSpPr>
                <a:spLocks noChangeShapeType="1"/>
              </p:cNvSpPr>
              <p:nvPr/>
            </p:nvSpPr>
            <p:spPr bwMode="auto">
              <a:xfrm>
                <a:off x="1619250" y="5157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2" name="Line 142"/>
              <p:cNvSpPr>
                <a:spLocks noChangeShapeType="1"/>
              </p:cNvSpPr>
              <p:nvPr/>
            </p:nvSpPr>
            <p:spPr bwMode="auto">
              <a:xfrm>
                <a:off x="1619250" y="622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3" name="Line 143"/>
              <p:cNvSpPr>
                <a:spLocks noChangeShapeType="1"/>
              </p:cNvSpPr>
              <p:nvPr/>
            </p:nvSpPr>
            <p:spPr bwMode="auto">
              <a:xfrm>
                <a:off x="1619250" y="576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4" name="Line 144"/>
              <p:cNvSpPr>
                <a:spLocks noChangeShapeType="1"/>
              </p:cNvSpPr>
              <p:nvPr/>
            </p:nvSpPr>
            <p:spPr bwMode="auto">
              <a:xfrm>
                <a:off x="1619250" y="150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5" name="Line 145"/>
              <p:cNvSpPr>
                <a:spLocks noChangeShapeType="1"/>
              </p:cNvSpPr>
              <p:nvPr/>
            </p:nvSpPr>
            <p:spPr bwMode="auto">
              <a:xfrm>
                <a:off x="1619250" y="165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6" name="Line 146"/>
              <p:cNvSpPr>
                <a:spLocks noChangeShapeType="1"/>
              </p:cNvSpPr>
              <p:nvPr/>
            </p:nvSpPr>
            <p:spPr bwMode="auto">
              <a:xfrm>
                <a:off x="1619250" y="180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7" name="Line 147"/>
              <p:cNvSpPr>
                <a:spLocks noChangeShapeType="1"/>
              </p:cNvSpPr>
              <p:nvPr/>
            </p:nvSpPr>
            <p:spPr bwMode="auto">
              <a:xfrm>
                <a:off x="1619250" y="195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8" name="Line 148"/>
              <p:cNvSpPr>
                <a:spLocks noChangeShapeType="1"/>
              </p:cNvSpPr>
              <p:nvPr/>
            </p:nvSpPr>
            <p:spPr bwMode="auto">
              <a:xfrm>
                <a:off x="1619250" y="226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9" name="Line 149"/>
              <p:cNvSpPr>
                <a:spLocks noChangeShapeType="1"/>
              </p:cNvSpPr>
              <p:nvPr/>
            </p:nvSpPr>
            <p:spPr bwMode="auto">
              <a:xfrm>
                <a:off x="1619250" y="241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0" name="Line 150"/>
              <p:cNvSpPr>
                <a:spLocks noChangeShapeType="1"/>
              </p:cNvSpPr>
              <p:nvPr/>
            </p:nvSpPr>
            <p:spPr bwMode="auto">
              <a:xfrm>
                <a:off x="1619250" y="2566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1" name="Line 151"/>
              <p:cNvSpPr>
                <a:spLocks noChangeShapeType="1"/>
              </p:cNvSpPr>
              <p:nvPr/>
            </p:nvSpPr>
            <p:spPr bwMode="auto">
              <a:xfrm>
                <a:off x="1619250" y="2719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2" name="Line 152"/>
              <p:cNvSpPr>
                <a:spLocks noChangeShapeType="1"/>
              </p:cNvSpPr>
              <p:nvPr/>
            </p:nvSpPr>
            <p:spPr bwMode="auto">
              <a:xfrm>
                <a:off x="1619250" y="2871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3" name="Line 153"/>
              <p:cNvSpPr>
                <a:spLocks noChangeShapeType="1"/>
              </p:cNvSpPr>
              <p:nvPr/>
            </p:nvSpPr>
            <p:spPr bwMode="auto">
              <a:xfrm>
                <a:off x="1619250" y="3024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4" name="Line 154"/>
              <p:cNvSpPr>
                <a:spLocks noChangeShapeType="1"/>
              </p:cNvSpPr>
              <p:nvPr/>
            </p:nvSpPr>
            <p:spPr bwMode="auto">
              <a:xfrm>
                <a:off x="1619250" y="33337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5" name="Line 155"/>
              <p:cNvSpPr>
                <a:spLocks noChangeShapeType="1"/>
              </p:cNvSpPr>
              <p:nvPr/>
            </p:nvSpPr>
            <p:spPr bwMode="auto">
              <a:xfrm>
                <a:off x="1619250" y="3176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7" name="Line 157"/>
              <p:cNvSpPr>
                <a:spLocks noChangeShapeType="1"/>
              </p:cNvSpPr>
              <p:nvPr/>
            </p:nvSpPr>
            <p:spPr bwMode="auto">
              <a:xfrm>
                <a:off x="1619250" y="4090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8" name="Line 158"/>
              <p:cNvSpPr>
                <a:spLocks noChangeShapeType="1"/>
              </p:cNvSpPr>
              <p:nvPr/>
            </p:nvSpPr>
            <p:spPr bwMode="auto">
              <a:xfrm>
                <a:off x="1619250" y="4395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9" name="Line 159"/>
              <p:cNvSpPr>
                <a:spLocks noChangeShapeType="1"/>
              </p:cNvSpPr>
              <p:nvPr/>
            </p:nvSpPr>
            <p:spPr bwMode="auto">
              <a:xfrm>
                <a:off x="1619250" y="4548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0" name="Line 160"/>
              <p:cNvSpPr>
                <a:spLocks noChangeShapeType="1"/>
              </p:cNvSpPr>
              <p:nvPr/>
            </p:nvSpPr>
            <p:spPr bwMode="auto">
              <a:xfrm>
                <a:off x="1619250" y="4700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1" name="Line 161"/>
              <p:cNvSpPr>
                <a:spLocks noChangeShapeType="1"/>
              </p:cNvSpPr>
              <p:nvPr/>
            </p:nvSpPr>
            <p:spPr bwMode="auto">
              <a:xfrm>
                <a:off x="1619250" y="607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2" name="Line 162"/>
              <p:cNvSpPr>
                <a:spLocks noChangeShapeType="1"/>
              </p:cNvSpPr>
              <p:nvPr/>
            </p:nvSpPr>
            <p:spPr bwMode="auto">
              <a:xfrm>
                <a:off x="1619250" y="4852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3" name="Line 163"/>
              <p:cNvSpPr>
                <a:spLocks noChangeShapeType="1"/>
              </p:cNvSpPr>
              <p:nvPr/>
            </p:nvSpPr>
            <p:spPr bwMode="auto">
              <a:xfrm>
                <a:off x="1619250" y="4243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4" name="Line 164"/>
              <p:cNvSpPr>
                <a:spLocks noChangeShapeType="1"/>
              </p:cNvSpPr>
              <p:nvPr/>
            </p:nvSpPr>
            <p:spPr bwMode="auto">
              <a:xfrm>
                <a:off x="1619250" y="210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5" name="Line 165"/>
              <p:cNvSpPr>
                <a:spLocks noChangeShapeType="1"/>
              </p:cNvSpPr>
              <p:nvPr/>
            </p:nvSpPr>
            <p:spPr bwMode="auto">
              <a:xfrm>
                <a:off x="1619250" y="531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6" name="Line 166"/>
              <p:cNvSpPr>
                <a:spLocks noChangeShapeType="1"/>
              </p:cNvSpPr>
              <p:nvPr/>
            </p:nvSpPr>
            <p:spPr bwMode="auto">
              <a:xfrm>
                <a:off x="1619250" y="546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99" name="Line 154"/>
              <p:cNvSpPr>
                <a:spLocks noChangeShapeType="1"/>
              </p:cNvSpPr>
              <p:nvPr/>
            </p:nvSpPr>
            <p:spPr bwMode="auto">
              <a:xfrm>
                <a:off x="1619250" y="36385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00" name="Line 154"/>
              <p:cNvSpPr>
                <a:spLocks noChangeShapeType="1"/>
              </p:cNvSpPr>
              <p:nvPr/>
            </p:nvSpPr>
            <p:spPr bwMode="auto">
              <a:xfrm>
                <a:off x="1619250" y="37909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grpSp>
      <p:grpSp>
        <p:nvGrpSpPr>
          <p:cNvPr id="6" name="Group 5"/>
          <p:cNvGrpSpPr/>
          <p:nvPr/>
        </p:nvGrpSpPr>
        <p:grpSpPr>
          <a:xfrm>
            <a:off x="9551989" y="5116514"/>
            <a:ext cx="376237" cy="350837"/>
            <a:chOff x="8027988" y="5116513"/>
            <a:chExt cx="376237" cy="350837"/>
          </a:xfrm>
        </p:grpSpPr>
        <p:sp>
          <p:nvSpPr>
            <p:cNvPr id="28829" name="Oval 121"/>
            <p:cNvSpPr>
              <a:spLocks noChangeArrowheads="1"/>
            </p:cNvSpPr>
            <p:nvPr/>
          </p:nvSpPr>
          <p:spPr bwMode="auto">
            <a:xfrm flipH="1">
              <a:off x="8027988" y="5116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0" name="Oval 122"/>
            <p:cNvSpPr>
              <a:spLocks noChangeArrowheads="1"/>
            </p:cNvSpPr>
            <p:nvPr/>
          </p:nvSpPr>
          <p:spPr bwMode="auto">
            <a:xfrm flipH="1">
              <a:off x="8048625" y="5165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8" name="Group 7"/>
          <p:cNvGrpSpPr/>
          <p:nvPr/>
        </p:nvGrpSpPr>
        <p:grpSpPr>
          <a:xfrm>
            <a:off x="9551989" y="5421314"/>
            <a:ext cx="376237" cy="350837"/>
            <a:chOff x="8027988" y="5421313"/>
            <a:chExt cx="376237" cy="350837"/>
          </a:xfrm>
        </p:grpSpPr>
        <p:sp>
          <p:nvSpPr>
            <p:cNvPr id="28833" name="Oval 125"/>
            <p:cNvSpPr>
              <a:spLocks noChangeArrowheads="1"/>
            </p:cNvSpPr>
            <p:nvPr/>
          </p:nvSpPr>
          <p:spPr bwMode="auto">
            <a:xfrm flipH="1">
              <a:off x="8027988" y="54213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4" name="Oval 126"/>
            <p:cNvSpPr>
              <a:spLocks noChangeArrowheads="1"/>
            </p:cNvSpPr>
            <p:nvPr/>
          </p:nvSpPr>
          <p:spPr bwMode="auto">
            <a:xfrm flipH="1">
              <a:off x="8048625" y="54705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9" name="Group 8"/>
          <p:cNvGrpSpPr/>
          <p:nvPr/>
        </p:nvGrpSpPr>
        <p:grpSpPr>
          <a:xfrm>
            <a:off x="9551989" y="5726114"/>
            <a:ext cx="376237" cy="350837"/>
            <a:chOff x="8027988" y="5726113"/>
            <a:chExt cx="376237" cy="350837"/>
          </a:xfrm>
        </p:grpSpPr>
        <p:sp>
          <p:nvSpPr>
            <p:cNvPr id="28837" name="Oval 129"/>
            <p:cNvSpPr>
              <a:spLocks noChangeArrowheads="1"/>
            </p:cNvSpPr>
            <p:nvPr/>
          </p:nvSpPr>
          <p:spPr bwMode="auto">
            <a:xfrm flipH="1">
              <a:off x="8027988" y="57261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8" name="Oval 130"/>
            <p:cNvSpPr>
              <a:spLocks noChangeArrowheads="1"/>
            </p:cNvSpPr>
            <p:nvPr/>
          </p:nvSpPr>
          <p:spPr bwMode="auto">
            <a:xfrm flipH="1">
              <a:off x="8048625" y="57753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10" name="Group 9"/>
          <p:cNvGrpSpPr/>
          <p:nvPr/>
        </p:nvGrpSpPr>
        <p:grpSpPr>
          <a:xfrm>
            <a:off x="9551989" y="6030914"/>
            <a:ext cx="376237" cy="350837"/>
            <a:chOff x="8027988" y="6030913"/>
            <a:chExt cx="376237" cy="350837"/>
          </a:xfrm>
        </p:grpSpPr>
        <p:sp>
          <p:nvSpPr>
            <p:cNvPr id="28841" name="Oval 133"/>
            <p:cNvSpPr>
              <a:spLocks noChangeArrowheads="1"/>
            </p:cNvSpPr>
            <p:nvPr/>
          </p:nvSpPr>
          <p:spPr bwMode="auto">
            <a:xfrm flipH="1">
              <a:off x="8027988" y="6030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2" name="Oval 134"/>
            <p:cNvSpPr>
              <a:spLocks noChangeArrowheads="1"/>
            </p:cNvSpPr>
            <p:nvPr/>
          </p:nvSpPr>
          <p:spPr bwMode="auto">
            <a:xfrm flipH="1">
              <a:off x="8048625" y="6080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57" name="Oval 169"/>
          <p:cNvSpPr>
            <a:spLocks noChangeArrowheads="1"/>
          </p:cNvSpPr>
          <p:nvPr/>
        </p:nvSpPr>
        <p:spPr bwMode="auto">
          <a:xfrm>
            <a:off x="4616451" y="2573338"/>
            <a:ext cx="4583113" cy="1866900"/>
          </a:xfrm>
          <a:prstGeom prst="ellipse">
            <a:avLst/>
          </a:prstGeom>
          <a:solidFill>
            <a:schemeClr val="bg1"/>
          </a:solidFill>
          <a:ln w="9525">
            <a:solidFill>
              <a:schemeClr val="tx1"/>
            </a:solidFill>
            <a:round/>
            <a:headEnd/>
            <a:tailEnd/>
          </a:ln>
        </p:spPr>
        <p:txBody>
          <a:bodyPr wrap="none" anchor="ctr"/>
          <a:lstStyle/>
          <a:p>
            <a:pPr algn="ctr" fontAlgn="auto">
              <a:spcBef>
                <a:spcPts val="0"/>
              </a:spcBef>
              <a:spcAft>
                <a:spcPts val="0"/>
              </a:spcAft>
            </a:pPr>
            <a:endParaRPr lang="en-US" sz="4000" b="1" u="sng">
              <a:solidFill>
                <a:srgbClr val="003399"/>
              </a:solidFill>
              <a:latin typeface="Calibri"/>
              <a:cs typeface="+mn-cs"/>
            </a:endParaRPr>
          </a:p>
        </p:txBody>
      </p:sp>
      <p:sp>
        <p:nvSpPr>
          <p:cNvPr id="258" name="Line 170"/>
          <p:cNvSpPr>
            <a:spLocks noChangeShapeType="1"/>
          </p:cNvSpPr>
          <p:nvPr/>
        </p:nvSpPr>
        <p:spPr bwMode="auto">
          <a:xfrm flipV="1">
            <a:off x="5972176" y="3417889"/>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59" name="Line 171"/>
          <p:cNvSpPr>
            <a:spLocks noChangeShapeType="1"/>
          </p:cNvSpPr>
          <p:nvPr/>
        </p:nvSpPr>
        <p:spPr bwMode="auto">
          <a:xfrm>
            <a:off x="5972176" y="3498851"/>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0" name="Line 172"/>
          <p:cNvSpPr>
            <a:spLocks noChangeShapeType="1"/>
          </p:cNvSpPr>
          <p:nvPr/>
        </p:nvSpPr>
        <p:spPr bwMode="auto">
          <a:xfrm flipV="1">
            <a:off x="6661150" y="3246438"/>
            <a:ext cx="139700" cy="157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1" name="Line 173"/>
          <p:cNvSpPr>
            <a:spLocks noChangeShapeType="1"/>
          </p:cNvSpPr>
          <p:nvPr/>
        </p:nvSpPr>
        <p:spPr bwMode="auto">
          <a:xfrm flipV="1">
            <a:off x="6662738" y="3384550"/>
            <a:ext cx="146050" cy="206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2" name="Line 174"/>
          <p:cNvSpPr>
            <a:spLocks noChangeShapeType="1"/>
          </p:cNvSpPr>
          <p:nvPr/>
        </p:nvSpPr>
        <p:spPr bwMode="auto">
          <a:xfrm>
            <a:off x="6659563" y="3578226"/>
            <a:ext cx="139700" cy="157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3" name="Line 175"/>
          <p:cNvSpPr>
            <a:spLocks noChangeShapeType="1"/>
          </p:cNvSpPr>
          <p:nvPr/>
        </p:nvSpPr>
        <p:spPr bwMode="auto">
          <a:xfrm>
            <a:off x="6661150" y="3576639"/>
            <a:ext cx="146050" cy="20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4" name="Line 176"/>
          <p:cNvSpPr>
            <a:spLocks noChangeShapeType="1"/>
          </p:cNvSpPr>
          <p:nvPr/>
        </p:nvSpPr>
        <p:spPr bwMode="auto">
          <a:xfrm flipV="1">
            <a:off x="7383464" y="3025776"/>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5" name="Line 177"/>
          <p:cNvSpPr>
            <a:spLocks noChangeShapeType="1"/>
          </p:cNvSpPr>
          <p:nvPr/>
        </p:nvSpPr>
        <p:spPr bwMode="auto">
          <a:xfrm flipV="1">
            <a:off x="7383464" y="3152776"/>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6" name="Text Box 178"/>
          <p:cNvSpPr txBox="1">
            <a:spLocks noChangeArrowheads="1"/>
          </p:cNvSpPr>
          <p:nvPr/>
        </p:nvSpPr>
        <p:spPr bwMode="auto">
          <a:xfrm>
            <a:off x="5133975" y="3133725"/>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200" b="1">
                <a:solidFill>
                  <a:prstClr val="black"/>
                </a:solidFill>
                <a:cs typeface="+mn-cs"/>
              </a:rPr>
              <a:t>Ag</a:t>
            </a:r>
          </a:p>
        </p:txBody>
      </p:sp>
      <p:sp>
        <p:nvSpPr>
          <p:cNvPr id="267" name="Line 179"/>
          <p:cNvSpPr>
            <a:spLocks noChangeShapeType="1"/>
          </p:cNvSpPr>
          <p:nvPr/>
        </p:nvSpPr>
        <p:spPr bwMode="auto">
          <a:xfrm flipV="1">
            <a:off x="7389813" y="3279776"/>
            <a:ext cx="112712" cy="100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8" name="Line 180"/>
          <p:cNvSpPr>
            <a:spLocks noChangeShapeType="1"/>
          </p:cNvSpPr>
          <p:nvPr/>
        </p:nvSpPr>
        <p:spPr bwMode="auto">
          <a:xfrm>
            <a:off x="7389814" y="3379788"/>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69" name="Line 181"/>
          <p:cNvSpPr>
            <a:spLocks noChangeShapeType="1"/>
          </p:cNvSpPr>
          <p:nvPr/>
        </p:nvSpPr>
        <p:spPr bwMode="auto">
          <a:xfrm>
            <a:off x="7383463" y="3573463"/>
            <a:ext cx="112712" cy="100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0" name="Line 182"/>
          <p:cNvSpPr>
            <a:spLocks noChangeShapeType="1"/>
          </p:cNvSpPr>
          <p:nvPr/>
        </p:nvSpPr>
        <p:spPr bwMode="auto">
          <a:xfrm flipV="1">
            <a:off x="7386639" y="3573463"/>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1" name="Line 183"/>
          <p:cNvSpPr>
            <a:spLocks noChangeShapeType="1"/>
          </p:cNvSpPr>
          <p:nvPr/>
        </p:nvSpPr>
        <p:spPr bwMode="auto">
          <a:xfrm>
            <a:off x="7380289" y="3771901"/>
            <a:ext cx="115887"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2" name="Line 184"/>
          <p:cNvSpPr>
            <a:spLocks noChangeShapeType="1"/>
          </p:cNvSpPr>
          <p:nvPr/>
        </p:nvSpPr>
        <p:spPr bwMode="auto">
          <a:xfrm>
            <a:off x="7380289" y="3767139"/>
            <a:ext cx="122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3" name="Oval 185"/>
          <p:cNvSpPr>
            <a:spLocks noChangeArrowheads="1"/>
          </p:cNvSpPr>
          <p:nvPr/>
        </p:nvSpPr>
        <p:spPr bwMode="auto">
          <a:xfrm>
            <a:off x="4870450" y="3317875"/>
            <a:ext cx="376238" cy="350838"/>
          </a:xfrm>
          <a:prstGeom prst="ellipse">
            <a:avLst/>
          </a:prstGeom>
          <a:solidFill>
            <a:srgbClr val="0099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4" name="Oval 186"/>
          <p:cNvSpPr>
            <a:spLocks noChangeArrowheads="1"/>
          </p:cNvSpPr>
          <p:nvPr/>
        </p:nvSpPr>
        <p:spPr bwMode="auto">
          <a:xfrm>
            <a:off x="4922838" y="3367088"/>
            <a:ext cx="303212" cy="271462"/>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5" name="Oval 187"/>
          <p:cNvSpPr>
            <a:spLocks noChangeArrowheads="1"/>
          </p:cNvSpPr>
          <p:nvPr/>
        </p:nvSpPr>
        <p:spPr bwMode="auto">
          <a:xfrm>
            <a:off x="5408613" y="3224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76" name="Oval 188"/>
          <p:cNvSpPr>
            <a:spLocks noChangeArrowheads="1"/>
          </p:cNvSpPr>
          <p:nvPr/>
        </p:nvSpPr>
        <p:spPr bwMode="auto">
          <a:xfrm>
            <a:off x="5532438" y="3355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77" name="Line 189"/>
          <p:cNvSpPr>
            <a:spLocks noChangeShapeType="1"/>
          </p:cNvSpPr>
          <p:nvPr/>
        </p:nvSpPr>
        <p:spPr bwMode="auto">
          <a:xfrm>
            <a:off x="5259388" y="3484563"/>
            <a:ext cx="139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78" name="Oval 190"/>
          <p:cNvSpPr>
            <a:spLocks noChangeArrowheads="1"/>
          </p:cNvSpPr>
          <p:nvPr/>
        </p:nvSpPr>
        <p:spPr bwMode="auto">
          <a:xfrm>
            <a:off x="60960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79" name="Oval 191"/>
          <p:cNvSpPr>
            <a:spLocks noChangeArrowheads="1"/>
          </p:cNvSpPr>
          <p:nvPr/>
        </p:nvSpPr>
        <p:spPr bwMode="auto">
          <a:xfrm>
            <a:off x="62198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0" name="Oval 192"/>
          <p:cNvSpPr>
            <a:spLocks noChangeArrowheads="1"/>
          </p:cNvSpPr>
          <p:nvPr/>
        </p:nvSpPr>
        <p:spPr bwMode="auto">
          <a:xfrm>
            <a:off x="60960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1" name="Oval 193"/>
          <p:cNvSpPr>
            <a:spLocks noChangeArrowheads="1"/>
          </p:cNvSpPr>
          <p:nvPr/>
        </p:nvSpPr>
        <p:spPr bwMode="auto">
          <a:xfrm>
            <a:off x="62198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2" name="Oval 194"/>
          <p:cNvSpPr>
            <a:spLocks noChangeArrowheads="1"/>
          </p:cNvSpPr>
          <p:nvPr/>
        </p:nvSpPr>
        <p:spPr bwMode="auto">
          <a:xfrm>
            <a:off x="6819901" y="29940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3" name="Oval 195"/>
          <p:cNvSpPr>
            <a:spLocks noChangeArrowheads="1"/>
          </p:cNvSpPr>
          <p:nvPr/>
        </p:nvSpPr>
        <p:spPr bwMode="auto">
          <a:xfrm>
            <a:off x="6943726" y="31257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4" name="Oval 196"/>
          <p:cNvSpPr>
            <a:spLocks noChangeArrowheads="1"/>
          </p:cNvSpPr>
          <p:nvPr/>
        </p:nvSpPr>
        <p:spPr bwMode="auto">
          <a:xfrm>
            <a:off x="6819901" y="31464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5" name="Oval 197"/>
          <p:cNvSpPr>
            <a:spLocks noChangeArrowheads="1"/>
          </p:cNvSpPr>
          <p:nvPr/>
        </p:nvSpPr>
        <p:spPr bwMode="auto">
          <a:xfrm>
            <a:off x="6943726" y="32781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6" name="Oval 198"/>
          <p:cNvSpPr>
            <a:spLocks noChangeArrowheads="1"/>
          </p:cNvSpPr>
          <p:nvPr/>
        </p:nvSpPr>
        <p:spPr bwMode="auto">
          <a:xfrm>
            <a:off x="6819901" y="32988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7" name="Oval 199"/>
          <p:cNvSpPr>
            <a:spLocks noChangeArrowheads="1"/>
          </p:cNvSpPr>
          <p:nvPr/>
        </p:nvSpPr>
        <p:spPr bwMode="auto">
          <a:xfrm>
            <a:off x="6943726" y="34305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 name="Oval 200"/>
          <p:cNvSpPr>
            <a:spLocks noChangeArrowheads="1"/>
          </p:cNvSpPr>
          <p:nvPr/>
        </p:nvSpPr>
        <p:spPr bwMode="auto">
          <a:xfrm>
            <a:off x="6819901" y="3451226"/>
            <a:ext cx="550863"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89" name="Oval 201"/>
          <p:cNvSpPr>
            <a:spLocks noChangeArrowheads="1"/>
          </p:cNvSpPr>
          <p:nvPr/>
        </p:nvSpPr>
        <p:spPr bwMode="auto">
          <a:xfrm>
            <a:off x="6943726" y="3582988"/>
            <a:ext cx="303213" cy="271462"/>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0" name="Oval 202"/>
          <p:cNvSpPr>
            <a:spLocks noChangeArrowheads="1"/>
          </p:cNvSpPr>
          <p:nvPr/>
        </p:nvSpPr>
        <p:spPr bwMode="auto">
          <a:xfrm>
            <a:off x="7526338" y="2690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91" name="Oval 203"/>
          <p:cNvSpPr>
            <a:spLocks noChangeArrowheads="1"/>
          </p:cNvSpPr>
          <p:nvPr/>
        </p:nvSpPr>
        <p:spPr bwMode="auto">
          <a:xfrm>
            <a:off x="7650163" y="2822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2" name="Oval 204"/>
          <p:cNvSpPr>
            <a:spLocks noChangeArrowheads="1"/>
          </p:cNvSpPr>
          <p:nvPr/>
        </p:nvSpPr>
        <p:spPr bwMode="auto">
          <a:xfrm>
            <a:off x="7526338" y="2843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93" name="Oval 205"/>
          <p:cNvSpPr>
            <a:spLocks noChangeArrowheads="1"/>
          </p:cNvSpPr>
          <p:nvPr/>
        </p:nvSpPr>
        <p:spPr bwMode="auto">
          <a:xfrm>
            <a:off x="7650163" y="2974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4" name="Oval 206"/>
          <p:cNvSpPr>
            <a:spLocks noChangeArrowheads="1"/>
          </p:cNvSpPr>
          <p:nvPr/>
        </p:nvSpPr>
        <p:spPr bwMode="auto">
          <a:xfrm>
            <a:off x="7526338" y="2995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295" name="Oval 207"/>
          <p:cNvSpPr>
            <a:spLocks noChangeArrowheads="1"/>
          </p:cNvSpPr>
          <p:nvPr/>
        </p:nvSpPr>
        <p:spPr bwMode="auto">
          <a:xfrm>
            <a:off x="7650163" y="3127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96" name="Oval 208"/>
          <p:cNvSpPr>
            <a:spLocks noChangeArrowheads="1"/>
          </p:cNvSpPr>
          <p:nvPr/>
        </p:nvSpPr>
        <p:spPr bwMode="auto">
          <a:xfrm>
            <a:off x="7526338" y="31480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1" name="Oval 209"/>
          <p:cNvSpPr>
            <a:spLocks noChangeArrowheads="1"/>
          </p:cNvSpPr>
          <p:nvPr/>
        </p:nvSpPr>
        <p:spPr bwMode="auto">
          <a:xfrm>
            <a:off x="7650163" y="32797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2" name="Oval 210"/>
          <p:cNvSpPr>
            <a:spLocks noChangeArrowheads="1"/>
          </p:cNvSpPr>
          <p:nvPr/>
        </p:nvSpPr>
        <p:spPr bwMode="auto">
          <a:xfrm>
            <a:off x="7526338" y="33004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3" name="Oval 211"/>
          <p:cNvSpPr>
            <a:spLocks noChangeArrowheads="1"/>
          </p:cNvSpPr>
          <p:nvPr/>
        </p:nvSpPr>
        <p:spPr bwMode="auto">
          <a:xfrm>
            <a:off x="7650163" y="34321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4" name="Oval 212"/>
          <p:cNvSpPr>
            <a:spLocks noChangeArrowheads="1"/>
          </p:cNvSpPr>
          <p:nvPr/>
        </p:nvSpPr>
        <p:spPr bwMode="auto">
          <a:xfrm>
            <a:off x="7526338" y="34528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5" name="Oval 213"/>
          <p:cNvSpPr>
            <a:spLocks noChangeArrowheads="1"/>
          </p:cNvSpPr>
          <p:nvPr/>
        </p:nvSpPr>
        <p:spPr bwMode="auto">
          <a:xfrm>
            <a:off x="7650163" y="35845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6" name="Oval 214"/>
          <p:cNvSpPr>
            <a:spLocks noChangeArrowheads="1"/>
          </p:cNvSpPr>
          <p:nvPr/>
        </p:nvSpPr>
        <p:spPr bwMode="auto">
          <a:xfrm>
            <a:off x="7526338" y="36052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7" name="Oval 215"/>
          <p:cNvSpPr>
            <a:spLocks noChangeArrowheads="1"/>
          </p:cNvSpPr>
          <p:nvPr/>
        </p:nvSpPr>
        <p:spPr bwMode="auto">
          <a:xfrm>
            <a:off x="7650163" y="37369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08" name="Oval 216"/>
          <p:cNvSpPr>
            <a:spLocks noChangeArrowheads="1"/>
          </p:cNvSpPr>
          <p:nvPr/>
        </p:nvSpPr>
        <p:spPr bwMode="auto">
          <a:xfrm>
            <a:off x="7526338" y="3757614"/>
            <a:ext cx="550862" cy="536575"/>
          </a:xfrm>
          <a:prstGeom prst="ellipse">
            <a:avLst/>
          </a:prstGeom>
          <a:solidFill>
            <a:srgbClr val="FF5050"/>
          </a:solidFill>
          <a:ln w="9525">
            <a:solidFill>
              <a:schemeClr val="tx1"/>
            </a:solidFill>
            <a:round/>
            <a:headEnd/>
            <a:tailEnd/>
          </a:ln>
        </p:spPr>
        <p:txBody>
          <a:bodyPr wrap="none" anchor="ctr"/>
          <a:lstStyle/>
          <a:p>
            <a:pPr algn="ctr" fontAlgn="auto">
              <a:spcBef>
                <a:spcPts val="0"/>
              </a:spcBef>
              <a:spcAft>
                <a:spcPts val="0"/>
              </a:spcAft>
            </a:pPr>
            <a:endParaRPr lang="en-US">
              <a:solidFill>
                <a:srgbClr val="FF3300"/>
              </a:solidFill>
              <a:latin typeface="Calibri"/>
              <a:cs typeface="+mn-cs"/>
            </a:endParaRPr>
          </a:p>
        </p:txBody>
      </p:sp>
      <p:sp>
        <p:nvSpPr>
          <p:cNvPr id="309" name="Oval 217"/>
          <p:cNvSpPr>
            <a:spLocks noChangeArrowheads="1"/>
          </p:cNvSpPr>
          <p:nvPr/>
        </p:nvSpPr>
        <p:spPr bwMode="auto">
          <a:xfrm>
            <a:off x="7650163" y="3889376"/>
            <a:ext cx="303212" cy="271463"/>
          </a:xfrm>
          <a:prstGeom prst="ellipse">
            <a:avLst/>
          </a:prstGeom>
          <a:solidFill>
            <a:srgbClr val="FF9999"/>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10" name="Line 218"/>
          <p:cNvSpPr>
            <a:spLocks noChangeShapeType="1"/>
          </p:cNvSpPr>
          <p:nvPr/>
        </p:nvSpPr>
        <p:spPr bwMode="auto">
          <a:xfrm>
            <a:off x="8069263" y="3486150"/>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1" name="Line 219"/>
          <p:cNvSpPr>
            <a:spLocks noChangeShapeType="1"/>
          </p:cNvSpPr>
          <p:nvPr/>
        </p:nvSpPr>
        <p:spPr bwMode="auto">
          <a:xfrm>
            <a:off x="8088313" y="2921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2" name="Text Box 220"/>
          <p:cNvSpPr txBox="1">
            <a:spLocks noChangeArrowheads="1"/>
          </p:cNvSpPr>
          <p:nvPr/>
        </p:nvSpPr>
        <p:spPr bwMode="auto">
          <a:xfrm>
            <a:off x="8093075" y="2786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b="1" dirty="0">
                <a:solidFill>
                  <a:prstClr val="black"/>
                </a:solidFill>
                <a:cs typeface="+mn-cs"/>
              </a:rPr>
              <a:t>†</a:t>
            </a:r>
          </a:p>
        </p:txBody>
      </p:sp>
      <p:sp>
        <p:nvSpPr>
          <p:cNvPr id="313" name="Line 221"/>
          <p:cNvSpPr>
            <a:spLocks noChangeShapeType="1"/>
          </p:cNvSpPr>
          <p:nvPr/>
        </p:nvSpPr>
        <p:spPr bwMode="auto">
          <a:xfrm>
            <a:off x="8088313" y="30734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4" name="Text Box 222"/>
          <p:cNvSpPr txBox="1">
            <a:spLocks noChangeArrowheads="1"/>
          </p:cNvSpPr>
          <p:nvPr/>
        </p:nvSpPr>
        <p:spPr bwMode="auto">
          <a:xfrm>
            <a:off x="8093075" y="29384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b="1" dirty="0">
                <a:solidFill>
                  <a:prstClr val="black"/>
                </a:solidFill>
                <a:cs typeface="+mn-cs"/>
              </a:rPr>
              <a:t>†</a:t>
            </a:r>
          </a:p>
        </p:txBody>
      </p:sp>
      <p:sp>
        <p:nvSpPr>
          <p:cNvPr id="315" name="Line 223"/>
          <p:cNvSpPr>
            <a:spLocks noChangeShapeType="1"/>
          </p:cNvSpPr>
          <p:nvPr/>
        </p:nvSpPr>
        <p:spPr bwMode="auto">
          <a:xfrm>
            <a:off x="8088313" y="3225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6" name="Text Box 224"/>
          <p:cNvSpPr txBox="1">
            <a:spLocks noChangeArrowheads="1"/>
          </p:cNvSpPr>
          <p:nvPr/>
        </p:nvSpPr>
        <p:spPr bwMode="auto">
          <a:xfrm>
            <a:off x="8093075" y="3090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b="1">
                <a:solidFill>
                  <a:prstClr val="black"/>
                </a:solidFill>
                <a:cs typeface="+mn-cs"/>
              </a:rPr>
              <a:t>†</a:t>
            </a:r>
          </a:p>
        </p:txBody>
      </p:sp>
      <p:sp>
        <p:nvSpPr>
          <p:cNvPr id="317" name="Line 225"/>
          <p:cNvSpPr>
            <a:spLocks noChangeShapeType="1"/>
          </p:cNvSpPr>
          <p:nvPr/>
        </p:nvSpPr>
        <p:spPr bwMode="auto">
          <a:xfrm>
            <a:off x="8088313" y="33782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18" name="Text Box 226"/>
          <p:cNvSpPr txBox="1">
            <a:spLocks noChangeArrowheads="1"/>
          </p:cNvSpPr>
          <p:nvPr/>
        </p:nvSpPr>
        <p:spPr bwMode="auto">
          <a:xfrm>
            <a:off x="8093075" y="32432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b="1">
                <a:solidFill>
                  <a:prstClr val="black"/>
                </a:solidFill>
                <a:cs typeface="+mn-cs"/>
              </a:rPr>
              <a:t>†</a:t>
            </a:r>
          </a:p>
        </p:txBody>
      </p:sp>
      <p:sp>
        <p:nvSpPr>
          <p:cNvPr id="319" name="Line 227"/>
          <p:cNvSpPr>
            <a:spLocks noChangeShapeType="1"/>
          </p:cNvSpPr>
          <p:nvPr/>
        </p:nvSpPr>
        <p:spPr bwMode="auto">
          <a:xfrm>
            <a:off x="8088313" y="36830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20" name="Text Box 228"/>
          <p:cNvSpPr txBox="1">
            <a:spLocks noChangeArrowheads="1"/>
          </p:cNvSpPr>
          <p:nvPr/>
        </p:nvSpPr>
        <p:spPr bwMode="auto">
          <a:xfrm>
            <a:off x="8093075" y="35480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b="1">
                <a:solidFill>
                  <a:prstClr val="black"/>
                </a:solidFill>
                <a:cs typeface="+mn-cs"/>
              </a:rPr>
              <a:t>†</a:t>
            </a:r>
          </a:p>
        </p:txBody>
      </p:sp>
      <p:sp>
        <p:nvSpPr>
          <p:cNvPr id="321" name="Line 229"/>
          <p:cNvSpPr>
            <a:spLocks noChangeShapeType="1"/>
          </p:cNvSpPr>
          <p:nvPr/>
        </p:nvSpPr>
        <p:spPr bwMode="auto">
          <a:xfrm>
            <a:off x="8088313" y="3987800"/>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22" name="Text Box 230"/>
          <p:cNvSpPr txBox="1">
            <a:spLocks noChangeArrowheads="1"/>
          </p:cNvSpPr>
          <p:nvPr/>
        </p:nvSpPr>
        <p:spPr bwMode="auto">
          <a:xfrm>
            <a:off x="8093075" y="3852864"/>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1000" b="1" dirty="0">
                <a:solidFill>
                  <a:prstClr val="black"/>
                </a:solidFill>
                <a:cs typeface="+mn-cs"/>
              </a:rPr>
              <a:t>†</a:t>
            </a:r>
          </a:p>
        </p:txBody>
      </p:sp>
      <p:sp>
        <p:nvSpPr>
          <p:cNvPr id="323" name="Line 231"/>
          <p:cNvSpPr>
            <a:spLocks noChangeShapeType="1"/>
          </p:cNvSpPr>
          <p:nvPr/>
        </p:nvSpPr>
        <p:spPr bwMode="auto">
          <a:xfrm>
            <a:off x="8905876" y="3482975"/>
            <a:ext cx="608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30" name="Oval 239"/>
          <p:cNvSpPr>
            <a:spLocks noChangeArrowheads="1"/>
          </p:cNvSpPr>
          <p:nvPr/>
        </p:nvSpPr>
        <p:spPr bwMode="auto">
          <a:xfrm>
            <a:off x="8588375" y="33178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31" name="Oval 240"/>
          <p:cNvSpPr>
            <a:spLocks noChangeArrowheads="1"/>
          </p:cNvSpPr>
          <p:nvPr/>
        </p:nvSpPr>
        <p:spPr bwMode="auto">
          <a:xfrm>
            <a:off x="8640763" y="33670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32" name="Oval 241"/>
          <p:cNvSpPr>
            <a:spLocks noChangeArrowheads="1"/>
          </p:cNvSpPr>
          <p:nvPr/>
        </p:nvSpPr>
        <p:spPr bwMode="auto">
          <a:xfrm>
            <a:off x="8588375" y="3622675"/>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33" name="Oval 242"/>
          <p:cNvSpPr>
            <a:spLocks noChangeArrowheads="1"/>
          </p:cNvSpPr>
          <p:nvPr/>
        </p:nvSpPr>
        <p:spPr bwMode="auto">
          <a:xfrm>
            <a:off x="8640763" y="3671888"/>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334" name="Line 243"/>
          <p:cNvSpPr>
            <a:spLocks noChangeShapeType="1"/>
          </p:cNvSpPr>
          <p:nvPr/>
        </p:nvSpPr>
        <p:spPr bwMode="auto">
          <a:xfrm>
            <a:off x="8069263" y="3811588"/>
            <a:ext cx="512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41" name="Line 167"/>
          <p:cNvSpPr>
            <a:spLocks noChangeShapeType="1"/>
          </p:cNvSpPr>
          <p:nvPr/>
        </p:nvSpPr>
        <p:spPr bwMode="auto">
          <a:xfrm>
            <a:off x="3143251" y="3476625"/>
            <a:ext cx="1666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spcBef>
                <a:spcPts val="0"/>
              </a:spcBef>
              <a:spcAft>
                <a:spcPts val="0"/>
              </a:spcAft>
            </a:pPr>
            <a:endParaRPr lang="en-US">
              <a:solidFill>
                <a:prstClr val="black"/>
              </a:solidFill>
              <a:latin typeface="Calibri"/>
              <a:cs typeface="+mn-cs"/>
            </a:endParaRPr>
          </a:p>
        </p:txBody>
      </p:sp>
      <p:sp>
        <p:nvSpPr>
          <p:cNvPr id="342" name="Line 296"/>
          <p:cNvSpPr>
            <a:spLocks noChangeShapeType="1"/>
          </p:cNvSpPr>
          <p:nvPr/>
        </p:nvSpPr>
        <p:spPr bwMode="auto">
          <a:xfrm>
            <a:off x="8959850" y="3789363"/>
            <a:ext cx="5540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44" name="Text Box 6"/>
          <p:cNvSpPr txBox="1">
            <a:spLocks noChangeArrowheads="1"/>
          </p:cNvSpPr>
          <p:nvPr/>
        </p:nvSpPr>
        <p:spPr bwMode="auto">
          <a:xfrm>
            <a:off x="2658948" y="1"/>
            <a:ext cx="68852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algn="ctr" eaLnBrk="1" fontAlgn="auto" hangingPunct="1">
              <a:spcBef>
                <a:spcPts val="0"/>
              </a:spcBef>
              <a:spcAft>
                <a:spcPts val="0"/>
              </a:spcAft>
            </a:pPr>
            <a:r>
              <a:rPr lang="en-US" altLang="en-US" sz="4000" dirty="0">
                <a:solidFill>
                  <a:prstClr val="black"/>
                </a:solidFill>
                <a:cs typeface="+mn-cs"/>
              </a:rPr>
              <a:t>Recall response of memory</a:t>
            </a:r>
          </a:p>
          <a:p>
            <a:pPr algn="ctr" eaLnBrk="1" fontAlgn="auto" hangingPunct="1">
              <a:spcBef>
                <a:spcPts val="0"/>
              </a:spcBef>
              <a:spcAft>
                <a:spcPts val="0"/>
              </a:spcAft>
            </a:pPr>
            <a:r>
              <a:rPr lang="en-US" altLang="en-US" sz="4000" dirty="0">
                <a:solidFill>
                  <a:prstClr val="black"/>
                </a:solidFill>
                <a:cs typeface="+mn-cs"/>
              </a:rPr>
              <a:t>T cells to antigen</a:t>
            </a:r>
          </a:p>
        </p:txBody>
      </p:sp>
      <p:sp>
        <p:nvSpPr>
          <p:cNvPr id="390" name="Oval 106"/>
          <p:cNvSpPr>
            <a:spLocks noChangeArrowheads="1"/>
          </p:cNvSpPr>
          <p:nvPr/>
        </p:nvSpPr>
        <p:spPr bwMode="auto">
          <a:xfrm>
            <a:off x="3173751" y="4691130"/>
            <a:ext cx="4454525" cy="1809750"/>
          </a:xfrm>
          <a:prstGeom prst="ellipse">
            <a:avLst/>
          </a:prstGeom>
          <a:solidFill>
            <a:schemeClr val="bg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91" name="Line 107"/>
          <p:cNvSpPr>
            <a:spLocks noChangeShapeType="1"/>
          </p:cNvSpPr>
          <p:nvPr/>
        </p:nvSpPr>
        <p:spPr bwMode="auto">
          <a:xfrm flipV="1">
            <a:off x="4438989" y="5522981"/>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92" name="Line 108"/>
          <p:cNvSpPr>
            <a:spLocks noChangeShapeType="1"/>
          </p:cNvSpPr>
          <p:nvPr/>
        </p:nvSpPr>
        <p:spPr bwMode="auto">
          <a:xfrm>
            <a:off x="4438989" y="5603944"/>
            <a:ext cx="1111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93" name="Line 109"/>
          <p:cNvSpPr>
            <a:spLocks noChangeShapeType="1"/>
          </p:cNvSpPr>
          <p:nvPr/>
        </p:nvSpPr>
        <p:spPr bwMode="auto">
          <a:xfrm flipV="1">
            <a:off x="5127963" y="5351531"/>
            <a:ext cx="139700" cy="157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94" name="Line 110"/>
          <p:cNvSpPr>
            <a:spLocks noChangeShapeType="1"/>
          </p:cNvSpPr>
          <p:nvPr/>
        </p:nvSpPr>
        <p:spPr bwMode="auto">
          <a:xfrm flipV="1">
            <a:off x="5129550" y="5489644"/>
            <a:ext cx="146050" cy="20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95" name="Line 111"/>
          <p:cNvSpPr>
            <a:spLocks noChangeShapeType="1"/>
          </p:cNvSpPr>
          <p:nvPr/>
        </p:nvSpPr>
        <p:spPr bwMode="auto">
          <a:xfrm>
            <a:off x="5126375" y="5683318"/>
            <a:ext cx="139700" cy="157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96" name="Line 112"/>
          <p:cNvSpPr>
            <a:spLocks noChangeShapeType="1"/>
          </p:cNvSpPr>
          <p:nvPr/>
        </p:nvSpPr>
        <p:spPr bwMode="auto">
          <a:xfrm>
            <a:off x="5127963" y="5681730"/>
            <a:ext cx="146050" cy="206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97" name="Line 113"/>
          <p:cNvSpPr>
            <a:spLocks noChangeShapeType="1"/>
          </p:cNvSpPr>
          <p:nvPr/>
        </p:nvSpPr>
        <p:spPr bwMode="auto">
          <a:xfrm flipV="1">
            <a:off x="5850275" y="5130868"/>
            <a:ext cx="115888" cy="195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98" name="Line 114"/>
          <p:cNvSpPr>
            <a:spLocks noChangeShapeType="1"/>
          </p:cNvSpPr>
          <p:nvPr/>
        </p:nvSpPr>
        <p:spPr bwMode="auto">
          <a:xfrm flipV="1">
            <a:off x="5850275" y="5257869"/>
            <a:ext cx="122238"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99" name="Text Box 115"/>
          <p:cNvSpPr txBox="1">
            <a:spLocks noChangeArrowheads="1"/>
          </p:cNvSpPr>
          <p:nvPr/>
        </p:nvSpPr>
        <p:spPr bwMode="auto">
          <a:xfrm>
            <a:off x="3600788" y="5238819"/>
            <a:ext cx="38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200">
                <a:solidFill>
                  <a:prstClr val="black"/>
                </a:solidFill>
                <a:cs typeface="+mn-cs"/>
              </a:rPr>
              <a:t>Ag</a:t>
            </a:r>
          </a:p>
        </p:txBody>
      </p:sp>
      <p:sp>
        <p:nvSpPr>
          <p:cNvPr id="400" name="Line 116"/>
          <p:cNvSpPr>
            <a:spLocks noChangeShapeType="1"/>
          </p:cNvSpPr>
          <p:nvPr/>
        </p:nvSpPr>
        <p:spPr bwMode="auto">
          <a:xfrm flipV="1">
            <a:off x="5856626" y="5384868"/>
            <a:ext cx="112713" cy="100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01" name="Line 117"/>
          <p:cNvSpPr>
            <a:spLocks noChangeShapeType="1"/>
          </p:cNvSpPr>
          <p:nvPr/>
        </p:nvSpPr>
        <p:spPr bwMode="auto">
          <a:xfrm>
            <a:off x="5856626" y="5484880"/>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02" name="Line 118"/>
          <p:cNvSpPr>
            <a:spLocks noChangeShapeType="1"/>
          </p:cNvSpPr>
          <p:nvPr/>
        </p:nvSpPr>
        <p:spPr bwMode="auto">
          <a:xfrm>
            <a:off x="5850276" y="5678556"/>
            <a:ext cx="112713" cy="100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03" name="Line 119"/>
          <p:cNvSpPr>
            <a:spLocks noChangeShapeType="1"/>
          </p:cNvSpPr>
          <p:nvPr/>
        </p:nvSpPr>
        <p:spPr bwMode="auto">
          <a:xfrm flipV="1">
            <a:off x="5853451" y="5678555"/>
            <a:ext cx="12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04" name="Line 120"/>
          <p:cNvSpPr>
            <a:spLocks noChangeShapeType="1"/>
          </p:cNvSpPr>
          <p:nvPr/>
        </p:nvSpPr>
        <p:spPr bwMode="auto">
          <a:xfrm>
            <a:off x="5847100" y="5876993"/>
            <a:ext cx="115888" cy="195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05" name="Line 121"/>
          <p:cNvSpPr>
            <a:spLocks noChangeShapeType="1"/>
          </p:cNvSpPr>
          <p:nvPr/>
        </p:nvSpPr>
        <p:spPr bwMode="auto">
          <a:xfrm>
            <a:off x="5847100" y="5872231"/>
            <a:ext cx="122238"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08" name="Oval 124"/>
          <p:cNvSpPr>
            <a:spLocks noChangeArrowheads="1"/>
          </p:cNvSpPr>
          <p:nvPr/>
        </p:nvSpPr>
        <p:spPr bwMode="auto">
          <a:xfrm>
            <a:off x="3875426" y="53293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09" name="Oval 125"/>
          <p:cNvSpPr>
            <a:spLocks noChangeArrowheads="1"/>
          </p:cNvSpPr>
          <p:nvPr/>
        </p:nvSpPr>
        <p:spPr bwMode="auto">
          <a:xfrm>
            <a:off x="3999251" y="54610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10" name="Line 126"/>
          <p:cNvSpPr>
            <a:spLocks noChangeShapeType="1"/>
          </p:cNvSpPr>
          <p:nvPr/>
        </p:nvSpPr>
        <p:spPr bwMode="auto">
          <a:xfrm>
            <a:off x="3726200" y="5599180"/>
            <a:ext cx="139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11" name="Oval 127"/>
          <p:cNvSpPr>
            <a:spLocks noChangeArrowheads="1"/>
          </p:cNvSpPr>
          <p:nvPr/>
        </p:nvSpPr>
        <p:spPr bwMode="auto">
          <a:xfrm>
            <a:off x="4562813" y="5251519"/>
            <a:ext cx="550862"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12" name="Oval 128"/>
          <p:cNvSpPr>
            <a:spLocks noChangeArrowheads="1"/>
          </p:cNvSpPr>
          <p:nvPr/>
        </p:nvSpPr>
        <p:spPr bwMode="auto">
          <a:xfrm>
            <a:off x="4686638" y="5383281"/>
            <a:ext cx="303212"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13" name="Oval 129"/>
          <p:cNvSpPr>
            <a:spLocks noChangeArrowheads="1"/>
          </p:cNvSpPr>
          <p:nvPr/>
        </p:nvSpPr>
        <p:spPr bwMode="auto">
          <a:xfrm>
            <a:off x="4562813" y="5403919"/>
            <a:ext cx="550862"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14" name="Oval 130"/>
          <p:cNvSpPr>
            <a:spLocks noChangeArrowheads="1"/>
          </p:cNvSpPr>
          <p:nvPr/>
        </p:nvSpPr>
        <p:spPr bwMode="auto">
          <a:xfrm>
            <a:off x="4686638" y="5535681"/>
            <a:ext cx="303212"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15" name="Oval 131"/>
          <p:cNvSpPr>
            <a:spLocks noChangeArrowheads="1"/>
          </p:cNvSpPr>
          <p:nvPr/>
        </p:nvSpPr>
        <p:spPr bwMode="auto">
          <a:xfrm>
            <a:off x="5286713" y="5099119"/>
            <a:ext cx="550862"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16" name="Oval 132"/>
          <p:cNvSpPr>
            <a:spLocks noChangeArrowheads="1"/>
          </p:cNvSpPr>
          <p:nvPr/>
        </p:nvSpPr>
        <p:spPr bwMode="auto">
          <a:xfrm>
            <a:off x="5410538" y="5230881"/>
            <a:ext cx="303212"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17" name="Oval 133"/>
          <p:cNvSpPr>
            <a:spLocks noChangeArrowheads="1"/>
          </p:cNvSpPr>
          <p:nvPr/>
        </p:nvSpPr>
        <p:spPr bwMode="auto">
          <a:xfrm>
            <a:off x="5286713" y="5251519"/>
            <a:ext cx="550862"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18" name="Oval 134"/>
          <p:cNvSpPr>
            <a:spLocks noChangeArrowheads="1"/>
          </p:cNvSpPr>
          <p:nvPr/>
        </p:nvSpPr>
        <p:spPr bwMode="auto">
          <a:xfrm>
            <a:off x="5410538" y="5383281"/>
            <a:ext cx="303212"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19" name="Oval 135"/>
          <p:cNvSpPr>
            <a:spLocks noChangeArrowheads="1"/>
          </p:cNvSpPr>
          <p:nvPr/>
        </p:nvSpPr>
        <p:spPr bwMode="auto">
          <a:xfrm>
            <a:off x="5286713" y="5403919"/>
            <a:ext cx="550862"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20" name="Oval 136"/>
          <p:cNvSpPr>
            <a:spLocks noChangeArrowheads="1"/>
          </p:cNvSpPr>
          <p:nvPr/>
        </p:nvSpPr>
        <p:spPr bwMode="auto">
          <a:xfrm>
            <a:off x="5410538" y="5535681"/>
            <a:ext cx="303212"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21" name="Oval 137"/>
          <p:cNvSpPr>
            <a:spLocks noChangeArrowheads="1"/>
          </p:cNvSpPr>
          <p:nvPr/>
        </p:nvSpPr>
        <p:spPr bwMode="auto">
          <a:xfrm>
            <a:off x="5286713" y="5556319"/>
            <a:ext cx="550862"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22" name="Oval 138"/>
          <p:cNvSpPr>
            <a:spLocks noChangeArrowheads="1"/>
          </p:cNvSpPr>
          <p:nvPr/>
        </p:nvSpPr>
        <p:spPr bwMode="auto">
          <a:xfrm>
            <a:off x="5410538" y="5688081"/>
            <a:ext cx="303212"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23" name="Oval 139"/>
          <p:cNvSpPr>
            <a:spLocks noChangeArrowheads="1"/>
          </p:cNvSpPr>
          <p:nvPr/>
        </p:nvSpPr>
        <p:spPr bwMode="auto">
          <a:xfrm>
            <a:off x="5993151" y="47959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24" name="Oval 140"/>
          <p:cNvSpPr>
            <a:spLocks noChangeArrowheads="1"/>
          </p:cNvSpPr>
          <p:nvPr/>
        </p:nvSpPr>
        <p:spPr bwMode="auto">
          <a:xfrm>
            <a:off x="6116976" y="49276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25" name="Oval 141"/>
          <p:cNvSpPr>
            <a:spLocks noChangeArrowheads="1"/>
          </p:cNvSpPr>
          <p:nvPr/>
        </p:nvSpPr>
        <p:spPr bwMode="auto">
          <a:xfrm>
            <a:off x="5993151" y="49483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26" name="Oval 142"/>
          <p:cNvSpPr>
            <a:spLocks noChangeArrowheads="1"/>
          </p:cNvSpPr>
          <p:nvPr/>
        </p:nvSpPr>
        <p:spPr bwMode="auto">
          <a:xfrm>
            <a:off x="6116976" y="50800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27" name="Oval 143"/>
          <p:cNvSpPr>
            <a:spLocks noChangeArrowheads="1"/>
          </p:cNvSpPr>
          <p:nvPr/>
        </p:nvSpPr>
        <p:spPr bwMode="auto">
          <a:xfrm>
            <a:off x="5993151" y="51007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28" name="Oval 144"/>
          <p:cNvSpPr>
            <a:spLocks noChangeArrowheads="1"/>
          </p:cNvSpPr>
          <p:nvPr/>
        </p:nvSpPr>
        <p:spPr bwMode="auto">
          <a:xfrm>
            <a:off x="6116976" y="52324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29" name="Oval 145"/>
          <p:cNvSpPr>
            <a:spLocks noChangeArrowheads="1"/>
          </p:cNvSpPr>
          <p:nvPr/>
        </p:nvSpPr>
        <p:spPr bwMode="auto">
          <a:xfrm>
            <a:off x="5993151" y="52531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30" name="Oval 146"/>
          <p:cNvSpPr>
            <a:spLocks noChangeArrowheads="1"/>
          </p:cNvSpPr>
          <p:nvPr/>
        </p:nvSpPr>
        <p:spPr bwMode="auto">
          <a:xfrm>
            <a:off x="6116976" y="53848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31" name="Oval 147"/>
          <p:cNvSpPr>
            <a:spLocks noChangeArrowheads="1"/>
          </p:cNvSpPr>
          <p:nvPr/>
        </p:nvSpPr>
        <p:spPr bwMode="auto">
          <a:xfrm>
            <a:off x="5993151" y="54055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32" name="Oval 148"/>
          <p:cNvSpPr>
            <a:spLocks noChangeArrowheads="1"/>
          </p:cNvSpPr>
          <p:nvPr/>
        </p:nvSpPr>
        <p:spPr bwMode="auto">
          <a:xfrm>
            <a:off x="6116976" y="55372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33" name="Oval 149"/>
          <p:cNvSpPr>
            <a:spLocks noChangeArrowheads="1"/>
          </p:cNvSpPr>
          <p:nvPr/>
        </p:nvSpPr>
        <p:spPr bwMode="auto">
          <a:xfrm>
            <a:off x="5993151" y="55579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34" name="Oval 150"/>
          <p:cNvSpPr>
            <a:spLocks noChangeArrowheads="1"/>
          </p:cNvSpPr>
          <p:nvPr/>
        </p:nvSpPr>
        <p:spPr bwMode="auto">
          <a:xfrm>
            <a:off x="6116976" y="56896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35" name="Oval 151"/>
          <p:cNvSpPr>
            <a:spLocks noChangeArrowheads="1"/>
          </p:cNvSpPr>
          <p:nvPr/>
        </p:nvSpPr>
        <p:spPr bwMode="auto">
          <a:xfrm>
            <a:off x="5993151" y="57103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36" name="Oval 152"/>
          <p:cNvSpPr>
            <a:spLocks noChangeArrowheads="1"/>
          </p:cNvSpPr>
          <p:nvPr/>
        </p:nvSpPr>
        <p:spPr bwMode="auto">
          <a:xfrm>
            <a:off x="6116976" y="58420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37" name="Oval 153"/>
          <p:cNvSpPr>
            <a:spLocks noChangeArrowheads="1"/>
          </p:cNvSpPr>
          <p:nvPr/>
        </p:nvSpPr>
        <p:spPr bwMode="auto">
          <a:xfrm>
            <a:off x="5993151" y="5862706"/>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438" name="Oval 154"/>
          <p:cNvSpPr>
            <a:spLocks noChangeArrowheads="1"/>
          </p:cNvSpPr>
          <p:nvPr/>
        </p:nvSpPr>
        <p:spPr bwMode="auto">
          <a:xfrm>
            <a:off x="6116976" y="5994468"/>
            <a:ext cx="303213" cy="271462"/>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39" name="Line 155"/>
          <p:cNvSpPr>
            <a:spLocks noChangeShapeType="1"/>
          </p:cNvSpPr>
          <p:nvPr/>
        </p:nvSpPr>
        <p:spPr bwMode="auto">
          <a:xfrm>
            <a:off x="6566239" y="5907155"/>
            <a:ext cx="39687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40" name="Line 156"/>
          <p:cNvSpPr>
            <a:spLocks noChangeShapeType="1"/>
          </p:cNvSpPr>
          <p:nvPr/>
        </p:nvSpPr>
        <p:spPr bwMode="auto">
          <a:xfrm>
            <a:off x="6566238" y="5605530"/>
            <a:ext cx="398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41" name="Line 157"/>
          <p:cNvSpPr>
            <a:spLocks noChangeShapeType="1"/>
          </p:cNvSpPr>
          <p:nvPr/>
        </p:nvSpPr>
        <p:spPr bwMode="auto">
          <a:xfrm>
            <a:off x="6563063" y="5011805"/>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42" name="Text Box 158"/>
          <p:cNvSpPr txBox="1">
            <a:spLocks noChangeArrowheads="1"/>
          </p:cNvSpPr>
          <p:nvPr/>
        </p:nvSpPr>
        <p:spPr bwMode="auto">
          <a:xfrm>
            <a:off x="6567825" y="4876869"/>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a:solidFill>
                  <a:prstClr val="black"/>
                </a:solidFill>
                <a:cs typeface="+mn-cs"/>
              </a:rPr>
              <a:t>†</a:t>
            </a:r>
          </a:p>
        </p:txBody>
      </p:sp>
      <p:sp>
        <p:nvSpPr>
          <p:cNvPr id="406" name="Oval 122"/>
          <p:cNvSpPr>
            <a:spLocks noChangeArrowheads="1"/>
          </p:cNvSpPr>
          <p:nvPr/>
        </p:nvSpPr>
        <p:spPr bwMode="auto">
          <a:xfrm>
            <a:off x="3337264" y="542296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445" name="Oval 161"/>
          <p:cNvSpPr>
            <a:spLocks noChangeArrowheads="1"/>
          </p:cNvSpPr>
          <p:nvPr/>
        </p:nvSpPr>
        <p:spPr bwMode="auto">
          <a:xfrm>
            <a:off x="6986925" y="5713480"/>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407" name="Oval 123"/>
          <p:cNvSpPr>
            <a:spLocks noChangeArrowheads="1"/>
          </p:cNvSpPr>
          <p:nvPr/>
        </p:nvSpPr>
        <p:spPr bwMode="auto">
          <a:xfrm>
            <a:off x="3389651" y="547218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grpSp>
        <p:nvGrpSpPr>
          <p:cNvPr id="11" name="Group 10"/>
          <p:cNvGrpSpPr/>
          <p:nvPr/>
        </p:nvGrpSpPr>
        <p:grpSpPr>
          <a:xfrm>
            <a:off x="6986925" y="5408680"/>
            <a:ext cx="376238" cy="350838"/>
            <a:chOff x="5462925" y="5408680"/>
            <a:chExt cx="376238" cy="350838"/>
          </a:xfrm>
        </p:grpSpPr>
        <p:sp>
          <p:nvSpPr>
            <p:cNvPr id="443" name="Oval 159"/>
            <p:cNvSpPr>
              <a:spLocks noChangeArrowheads="1"/>
            </p:cNvSpPr>
            <p:nvPr/>
          </p:nvSpPr>
          <p:spPr bwMode="auto">
            <a:xfrm>
              <a:off x="5462925" y="5408680"/>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444" name="Oval 160"/>
            <p:cNvSpPr>
              <a:spLocks noChangeArrowheads="1"/>
            </p:cNvSpPr>
            <p:nvPr/>
          </p:nvSpPr>
          <p:spPr bwMode="auto">
            <a:xfrm>
              <a:off x="5515313" y="5457893"/>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grpSp>
      <p:sp>
        <p:nvSpPr>
          <p:cNvPr id="446" name="Oval 162"/>
          <p:cNvSpPr>
            <a:spLocks noChangeArrowheads="1"/>
          </p:cNvSpPr>
          <p:nvPr/>
        </p:nvSpPr>
        <p:spPr bwMode="auto">
          <a:xfrm>
            <a:off x="7039313" y="5762693"/>
            <a:ext cx="303212" cy="271462"/>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447" name="Line 163"/>
          <p:cNvSpPr>
            <a:spLocks noChangeShapeType="1"/>
          </p:cNvSpPr>
          <p:nvPr/>
        </p:nvSpPr>
        <p:spPr bwMode="auto">
          <a:xfrm>
            <a:off x="6563063" y="5164205"/>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48" name="Text Box 164"/>
          <p:cNvSpPr txBox="1">
            <a:spLocks noChangeArrowheads="1"/>
          </p:cNvSpPr>
          <p:nvPr/>
        </p:nvSpPr>
        <p:spPr bwMode="auto">
          <a:xfrm>
            <a:off x="6567825" y="5029269"/>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a:solidFill>
                  <a:prstClr val="black"/>
                </a:solidFill>
                <a:cs typeface="+mn-cs"/>
              </a:rPr>
              <a:t>†</a:t>
            </a:r>
          </a:p>
        </p:txBody>
      </p:sp>
      <p:sp>
        <p:nvSpPr>
          <p:cNvPr id="449" name="Line 165"/>
          <p:cNvSpPr>
            <a:spLocks noChangeShapeType="1"/>
          </p:cNvSpPr>
          <p:nvPr/>
        </p:nvSpPr>
        <p:spPr bwMode="auto">
          <a:xfrm>
            <a:off x="6563063" y="5316605"/>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50" name="Text Box 166"/>
          <p:cNvSpPr txBox="1">
            <a:spLocks noChangeArrowheads="1"/>
          </p:cNvSpPr>
          <p:nvPr/>
        </p:nvSpPr>
        <p:spPr bwMode="auto">
          <a:xfrm>
            <a:off x="6567825" y="5181669"/>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a:solidFill>
                  <a:prstClr val="black"/>
                </a:solidFill>
                <a:cs typeface="+mn-cs"/>
              </a:rPr>
              <a:t>†</a:t>
            </a:r>
          </a:p>
        </p:txBody>
      </p:sp>
      <p:sp>
        <p:nvSpPr>
          <p:cNvPr id="451" name="Line 167"/>
          <p:cNvSpPr>
            <a:spLocks noChangeShapeType="1"/>
          </p:cNvSpPr>
          <p:nvPr/>
        </p:nvSpPr>
        <p:spPr bwMode="auto">
          <a:xfrm>
            <a:off x="6563063" y="5469005"/>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52" name="Text Box 168"/>
          <p:cNvSpPr txBox="1">
            <a:spLocks noChangeArrowheads="1"/>
          </p:cNvSpPr>
          <p:nvPr/>
        </p:nvSpPr>
        <p:spPr bwMode="auto">
          <a:xfrm>
            <a:off x="6567825" y="5334069"/>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a:solidFill>
                  <a:prstClr val="black"/>
                </a:solidFill>
                <a:cs typeface="+mn-cs"/>
              </a:rPr>
              <a:t>†</a:t>
            </a:r>
          </a:p>
        </p:txBody>
      </p:sp>
      <p:sp>
        <p:nvSpPr>
          <p:cNvPr id="453" name="Line 169"/>
          <p:cNvSpPr>
            <a:spLocks noChangeShapeType="1"/>
          </p:cNvSpPr>
          <p:nvPr/>
        </p:nvSpPr>
        <p:spPr bwMode="auto">
          <a:xfrm>
            <a:off x="6563063" y="5773805"/>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54" name="Text Box 170"/>
          <p:cNvSpPr txBox="1">
            <a:spLocks noChangeArrowheads="1"/>
          </p:cNvSpPr>
          <p:nvPr/>
        </p:nvSpPr>
        <p:spPr bwMode="auto">
          <a:xfrm>
            <a:off x="6567825" y="5638869"/>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a:solidFill>
                  <a:prstClr val="black"/>
                </a:solidFill>
                <a:cs typeface="+mn-cs"/>
              </a:rPr>
              <a:t>†</a:t>
            </a:r>
          </a:p>
        </p:txBody>
      </p:sp>
      <p:sp>
        <p:nvSpPr>
          <p:cNvPr id="455" name="Line 171"/>
          <p:cNvSpPr>
            <a:spLocks noChangeShapeType="1"/>
          </p:cNvSpPr>
          <p:nvPr/>
        </p:nvSpPr>
        <p:spPr bwMode="auto">
          <a:xfrm>
            <a:off x="6563063" y="6078605"/>
            <a:ext cx="106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56" name="Text Box 172"/>
          <p:cNvSpPr txBox="1">
            <a:spLocks noChangeArrowheads="1"/>
          </p:cNvSpPr>
          <p:nvPr/>
        </p:nvSpPr>
        <p:spPr bwMode="auto">
          <a:xfrm>
            <a:off x="6567825" y="5943669"/>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a:solidFill>
                  <a:prstClr val="black"/>
                </a:solidFill>
                <a:cs typeface="+mn-cs"/>
              </a:rPr>
              <a:t>†</a:t>
            </a:r>
          </a:p>
        </p:txBody>
      </p:sp>
      <p:sp>
        <p:nvSpPr>
          <p:cNvPr id="457" name="Line 174"/>
          <p:cNvSpPr>
            <a:spLocks noChangeShapeType="1"/>
          </p:cNvSpPr>
          <p:nvPr/>
        </p:nvSpPr>
        <p:spPr bwMode="auto">
          <a:xfrm>
            <a:off x="3145175" y="5615411"/>
            <a:ext cx="1730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59" name="Line 176"/>
          <p:cNvSpPr>
            <a:spLocks noChangeShapeType="1"/>
          </p:cNvSpPr>
          <p:nvPr/>
        </p:nvSpPr>
        <p:spPr bwMode="auto">
          <a:xfrm flipH="1" flipV="1">
            <a:off x="7423469" y="5613498"/>
            <a:ext cx="204806" cy="14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60" name="Line 176"/>
          <p:cNvSpPr>
            <a:spLocks noChangeShapeType="1"/>
          </p:cNvSpPr>
          <p:nvPr/>
        </p:nvSpPr>
        <p:spPr bwMode="auto">
          <a:xfrm flipH="1">
            <a:off x="7413586" y="5919788"/>
            <a:ext cx="72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Tree>
    <p:custDataLst>
      <p:tags r:id="rId1"/>
    </p:custDataLst>
    <p:extLst>
      <p:ext uri="{BB962C8B-B14F-4D97-AF65-F5344CB8AC3E}">
        <p14:creationId xmlns:p14="http://schemas.microsoft.com/office/powerpoint/2010/main" val="281887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856789" y="1322388"/>
            <a:ext cx="376237" cy="4906962"/>
            <a:chOff x="8332788" y="1322388"/>
            <a:chExt cx="376237" cy="4906962"/>
          </a:xfrm>
        </p:grpSpPr>
        <p:sp>
          <p:nvSpPr>
            <p:cNvPr id="28780" name="Oval 71"/>
            <p:cNvSpPr>
              <a:spLocks noChangeArrowheads="1"/>
            </p:cNvSpPr>
            <p:nvPr/>
          </p:nvSpPr>
          <p:spPr bwMode="auto">
            <a:xfrm flipH="1">
              <a:off x="8332788" y="13223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1" name="Oval 72"/>
            <p:cNvSpPr>
              <a:spLocks noChangeArrowheads="1"/>
            </p:cNvSpPr>
            <p:nvPr/>
          </p:nvSpPr>
          <p:spPr bwMode="auto">
            <a:xfrm>
              <a:off x="8353425" y="13716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4" name="Oval 75"/>
            <p:cNvSpPr>
              <a:spLocks noChangeArrowheads="1"/>
            </p:cNvSpPr>
            <p:nvPr/>
          </p:nvSpPr>
          <p:spPr bwMode="auto">
            <a:xfrm flipH="1">
              <a:off x="8332788" y="16271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5" name="Oval 76"/>
            <p:cNvSpPr>
              <a:spLocks noChangeArrowheads="1"/>
            </p:cNvSpPr>
            <p:nvPr/>
          </p:nvSpPr>
          <p:spPr bwMode="auto">
            <a:xfrm flipH="1">
              <a:off x="8353425" y="16764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8" name="Oval 79"/>
            <p:cNvSpPr>
              <a:spLocks noChangeArrowheads="1"/>
            </p:cNvSpPr>
            <p:nvPr/>
          </p:nvSpPr>
          <p:spPr bwMode="auto">
            <a:xfrm flipH="1">
              <a:off x="8332788" y="19319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9" name="Oval 80"/>
            <p:cNvSpPr>
              <a:spLocks noChangeArrowheads="1"/>
            </p:cNvSpPr>
            <p:nvPr/>
          </p:nvSpPr>
          <p:spPr bwMode="auto">
            <a:xfrm flipH="1">
              <a:off x="8353425" y="19812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2" name="Oval 83"/>
            <p:cNvSpPr>
              <a:spLocks noChangeArrowheads="1"/>
            </p:cNvSpPr>
            <p:nvPr/>
          </p:nvSpPr>
          <p:spPr bwMode="auto">
            <a:xfrm flipH="1">
              <a:off x="8332788" y="22367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3" name="Oval 84"/>
            <p:cNvSpPr>
              <a:spLocks noChangeArrowheads="1"/>
            </p:cNvSpPr>
            <p:nvPr/>
          </p:nvSpPr>
          <p:spPr bwMode="auto">
            <a:xfrm flipH="1">
              <a:off x="8353425" y="22860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6" name="Oval 87"/>
            <p:cNvSpPr>
              <a:spLocks noChangeArrowheads="1"/>
            </p:cNvSpPr>
            <p:nvPr/>
          </p:nvSpPr>
          <p:spPr bwMode="auto">
            <a:xfrm flipH="1">
              <a:off x="8332788" y="25415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7" name="Oval 88"/>
            <p:cNvSpPr>
              <a:spLocks noChangeArrowheads="1"/>
            </p:cNvSpPr>
            <p:nvPr/>
          </p:nvSpPr>
          <p:spPr bwMode="auto">
            <a:xfrm flipH="1">
              <a:off x="8353425" y="25908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0" name="Oval 91"/>
            <p:cNvSpPr>
              <a:spLocks noChangeArrowheads="1"/>
            </p:cNvSpPr>
            <p:nvPr/>
          </p:nvSpPr>
          <p:spPr bwMode="auto">
            <a:xfrm flipH="1">
              <a:off x="8332788" y="2846388"/>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1" name="Oval 92"/>
            <p:cNvSpPr>
              <a:spLocks noChangeArrowheads="1"/>
            </p:cNvSpPr>
            <p:nvPr/>
          </p:nvSpPr>
          <p:spPr bwMode="auto">
            <a:xfrm flipH="1">
              <a:off x="8353425" y="2895600"/>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4" name="Oval 95"/>
            <p:cNvSpPr>
              <a:spLocks noChangeArrowheads="1"/>
            </p:cNvSpPr>
            <p:nvPr/>
          </p:nvSpPr>
          <p:spPr bwMode="auto">
            <a:xfrm flipH="1">
              <a:off x="8332788" y="3151188"/>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5" name="Oval 96"/>
            <p:cNvSpPr>
              <a:spLocks noChangeArrowheads="1"/>
            </p:cNvSpPr>
            <p:nvPr/>
          </p:nvSpPr>
          <p:spPr bwMode="auto">
            <a:xfrm flipH="1">
              <a:off x="8353425" y="3200400"/>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8" name="Oval 99"/>
            <p:cNvSpPr>
              <a:spLocks noChangeArrowheads="1"/>
            </p:cNvSpPr>
            <p:nvPr/>
          </p:nvSpPr>
          <p:spPr bwMode="auto">
            <a:xfrm flipH="1">
              <a:off x="8332788" y="3455988"/>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9" name="Oval 100"/>
            <p:cNvSpPr>
              <a:spLocks noChangeArrowheads="1"/>
            </p:cNvSpPr>
            <p:nvPr/>
          </p:nvSpPr>
          <p:spPr bwMode="auto">
            <a:xfrm flipH="1">
              <a:off x="8353425" y="3505200"/>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2" name="Oval 103"/>
            <p:cNvSpPr>
              <a:spLocks noChangeArrowheads="1"/>
            </p:cNvSpPr>
            <p:nvPr/>
          </p:nvSpPr>
          <p:spPr bwMode="auto">
            <a:xfrm flipH="1">
              <a:off x="8332788" y="3744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3" name="Oval 104"/>
            <p:cNvSpPr>
              <a:spLocks noChangeArrowheads="1"/>
            </p:cNvSpPr>
            <p:nvPr/>
          </p:nvSpPr>
          <p:spPr bwMode="auto">
            <a:xfrm flipH="1">
              <a:off x="8353425" y="3794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6" name="Oval 107"/>
            <p:cNvSpPr>
              <a:spLocks noChangeArrowheads="1"/>
            </p:cNvSpPr>
            <p:nvPr/>
          </p:nvSpPr>
          <p:spPr bwMode="auto">
            <a:xfrm flipH="1">
              <a:off x="8332788" y="40497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7" name="Oval 108"/>
            <p:cNvSpPr>
              <a:spLocks noChangeArrowheads="1"/>
            </p:cNvSpPr>
            <p:nvPr/>
          </p:nvSpPr>
          <p:spPr bwMode="auto">
            <a:xfrm flipH="1">
              <a:off x="8353425" y="40989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0" name="Oval 111"/>
            <p:cNvSpPr>
              <a:spLocks noChangeArrowheads="1"/>
            </p:cNvSpPr>
            <p:nvPr/>
          </p:nvSpPr>
          <p:spPr bwMode="auto">
            <a:xfrm flipH="1">
              <a:off x="8332788" y="4354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1" name="Oval 112"/>
            <p:cNvSpPr>
              <a:spLocks noChangeArrowheads="1"/>
            </p:cNvSpPr>
            <p:nvPr/>
          </p:nvSpPr>
          <p:spPr bwMode="auto">
            <a:xfrm flipH="1">
              <a:off x="8353425" y="4403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4" name="Oval 115"/>
            <p:cNvSpPr>
              <a:spLocks noChangeArrowheads="1"/>
            </p:cNvSpPr>
            <p:nvPr/>
          </p:nvSpPr>
          <p:spPr bwMode="auto">
            <a:xfrm flipH="1">
              <a:off x="8332788" y="46593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5" name="Oval 116"/>
            <p:cNvSpPr>
              <a:spLocks noChangeArrowheads="1"/>
            </p:cNvSpPr>
            <p:nvPr/>
          </p:nvSpPr>
          <p:spPr bwMode="auto">
            <a:xfrm flipH="1">
              <a:off x="8353425" y="47085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7" name="Oval 119"/>
            <p:cNvSpPr>
              <a:spLocks noChangeArrowheads="1"/>
            </p:cNvSpPr>
            <p:nvPr/>
          </p:nvSpPr>
          <p:spPr bwMode="auto">
            <a:xfrm flipH="1">
              <a:off x="8332788" y="49641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8" name="Oval 120"/>
            <p:cNvSpPr>
              <a:spLocks noChangeArrowheads="1"/>
            </p:cNvSpPr>
            <p:nvPr/>
          </p:nvSpPr>
          <p:spPr bwMode="auto">
            <a:xfrm flipH="1">
              <a:off x="8353425" y="50133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1" name="Oval 123"/>
            <p:cNvSpPr>
              <a:spLocks noChangeArrowheads="1"/>
            </p:cNvSpPr>
            <p:nvPr/>
          </p:nvSpPr>
          <p:spPr bwMode="auto">
            <a:xfrm flipH="1">
              <a:off x="8332788" y="5268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2" name="Oval 124"/>
            <p:cNvSpPr>
              <a:spLocks noChangeArrowheads="1"/>
            </p:cNvSpPr>
            <p:nvPr/>
          </p:nvSpPr>
          <p:spPr bwMode="auto">
            <a:xfrm flipH="1">
              <a:off x="8353425" y="5318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5" name="Oval 127"/>
            <p:cNvSpPr>
              <a:spLocks noChangeArrowheads="1"/>
            </p:cNvSpPr>
            <p:nvPr/>
          </p:nvSpPr>
          <p:spPr bwMode="auto">
            <a:xfrm flipH="1">
              <a:off x="8332788" y="55737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6" name="Oval 128"/>
            <p:cNvSpPr>
              <a:spLocks noChangeArrowheads="1"/>
            </p:cNvSpPr>
            <p:nvPr/>
          </p:nvSpPr>
          <p:spPr bwMode="auto">
            <a:xfrm flipH="1">
              <a:off x="8353425" y="56229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9" name="Oval 131"/>
            <p:cNvSpPr>
              <a:spLocks noChangeArrowheads="1"/>
            </p:cNvSpPr>
            <p:nvPr/>
          </p:nvSpPr>
          <p:spPr bwMode="auto">
            <a:xfrm flipH="1">
              <a:off x="8332788" y="5878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0" name="Oval 132"/>
            <p:cNvSpPr>
              <a:spLocks noChangeArrowheads="1"/>
            </p:cNvSpPr>
            <p:nvPr/>
          </p:nvSpPr>
          <p:spPr bwMode="auto">
            <a:xfrm flipH="1">
              <a:off x="8353425" y="5927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6" name="Group 3"/>
          <p:cNvGrpSpPr>
            <a:grpSpLocks/>
          </p:cNvGrpSpPr>
          <p:nvPr/>
        </p:nvGrpSpPr>
        <p:grpSpPr bwMode="auto">
          <a:xfrm>
            <a:off x="1847851" y="1322389"/>
            <a:ext cx="1236663" cy="2484437"/>
            <a:chOff x="204" y="833"/>
            <a:chExt cx="779" cy="1565"/>
          </a:xfrm>
        </p:grpSpPr>
        <p:sp>
          <p:nvSpPr>
            <p:cNvPr id="28938" name="Text Box 4"/>
            <p:cNvSpPr txBox="1">
              <a:spLocks noChangeArrowheads="1"/>
            </p:cNvSpPr>
            <p:nvPr/>
          </p:nvSpPr>
          <p:spPr bwMode="auto">
            <a:xfrm rot="-5400000">
              <a:off x="2" y="1374"/>
              <a:ext cx="7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a:solidFill>
                    <a:srgbClr val="33CCFF"/>
                  </a:solidFill>
                  <a:cs typeface="+mn-cs"/>
                </a:rPr>
                <a:t>Naive</a:t>
              </a:r>
            </a:p>
          </p:txBody>
        </p:sp>
        <p:sp>
          <p:nvSpPr>
            <p:cNvPr id="28939" name="Oval 5"/>
            <p:cNvSpPr>
              <a:spLocks noChangeArrowheads="1"/>
            </p:cNvSpPr>
            <p:nvPr/>
          </p:nvSpPr>
          <p:spPr bwMode="auto">
            <a:xfrm>
              <a:off x="554" y="83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0" name="Oval 6"/>
            <p:cNvSpPr>
              <a:spLocks noChangeArrowheads="1"/>
            </p:cNvSpPr>
            <p:nvPr/>
          </p:nvSpPr>
          <p:spPr bwMode="auto">
            <a:xfrm>
              <a:off x="587" y="86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1" name="Oval 7"/>
            <p:cNvSpPr>
              <a:spLocks noChangeArrowheads="1"/>
            </p:cNvSpPr>
            <p:nvPr/>
          </p:nvSpPr>
          <p:spPr bwMode="auto">
            <a:xfrm>
              <a:off x="746" y="92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2" name="Oval 8"/>
            <p:cNvSpPr>
              <a:spLocks noChangeArrowheads="1"/>
            </p:cNvSpPr>
            <p:nvPr/>
          </p:nvSpPr>
          <p:spPr bwMode="auto">
            <a:xfrm>
              <a:off x="779" y="96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3" name="Oval 9"/>
            <p:cNvSpPr>
              <a:spLocks noChangeArrowheads="1"/>
            </p:cNvSpPr>
            <p:nvPr/>
          </p:nvSpPr>
          <p:spPr bwMode="auto">
            <a:xfrm>
              <a:off x="554" y="102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4" name="Oval 10"/>
            <p:cNvSpPr>
              <a:spLocks noChangeArrowheads="1"/>
            </p:cNvSpPr>
            <p:nvPr/>
          </p:nvSpPr>
          <p:spPr bwMode="auto">
            <a:xfrm>
              <a:off x="587" y="105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5" name="Oval 11"/>
            <p:cNvSpPr>
              <a:spLocks noChangeArrowheads="1"/>
            </p:cNvSpPr>
            <p:nvPr/>
          </p:nvSpPr>
          <p:spPr bwMode="auto">
            <a:xfrm>
              <a:off x="746" y="112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6" name="Oval 12"/>
            <p:cNvSpPr>
              <a:spLocks noChangeArrowheads="1"/>
            </p:cNvSpPr>
            <p:nvPr/>
          </p:nvSpPr>
          <p:spPr bwMode="auto">
            <a:xfrm>
              <a:off x="779" y="115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7" name="Oval 13"/>
            <p:cNvSpPr>
              <a:spLocks noChangeArrowheads="1"/>
            </p:cNvSpPr>
            <p:nvPr/>
          </p:nvSpPr>
          <p:spPr bwMode="auto">
            <a:xfrm>
              <a:off x="554" y="121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8" name="Oval 14"/>
            <p:cNvSpPr>
              <a:spLocks noChangeArrowheads="1"/>
            </p:cNvSpPr>
            <p:nvPr/>
          </p:nvSpPr>
          <p:spPr bwMode="auto">
            <a:xfrm>
              <a:off x="587" y="124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49" name="Oval 15"/>
            <p:cNvSpPr>
              <a:spLocks noChangeArrowheads="1"/>
            </p:cNvSpPr>
            <p:nvPr/>
          </p:nvSpPr>
          <p:spPr bwMode="auto">
            <a:xfrm>
              <a:off x="746" y="131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0" name="Oval 16"/>
            <p:cNvSpPr>
              <a:spLocks noChangeArrowheads="1"/>
            </p:cNvSpPr>
            <p:nvPr/>
          </p:nvSpPr>
          <p:spPr bwMode="auto">
            <a:xfrm>
              <a:off x="779" y="134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1" name="Oval 17"/>
            <p:cNvSpPr>
              <a:spLocks noChangeArrowheads="1"/>
            </p:cNvSpPr>
            <p:nvPr/>
          </p:nvSpPr>
          <p:spPr bwMode="auto">
            <a:xfrm>
              <a:off x="554" y="140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2" name="Oval 18"/>
            <p:cNvSpPr>
              <a:spLocks noChangeArrowheads="1"/>
            </p:cNvSpPr>
            <p:nvPr/>
          </p:nvSpPr>
          <p:spPr bwMode="auto">
            <a:xfrm>
              <a:off x="587" y="144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3" name="Oval 19"/>
            <p:cNvSpPr>
              <a:spLocks noChangeArrowheads="1"/>
            </p:cNvSpPr>
            <p:nvPr/>
          </p:nvSpPr>
          <p:spPr bwMode="auto">
            <a:xfrm>
              <a:off x="746" y="150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4" name="Oval 20"/>
            <p:cNvSpPr>
              <a:spLocks noChangeArrowheads="1"/>
            </p:cNvSpPr>
            <p:nvPr/>
          </p:nvSpPr>
          <p:spPr bwMode="auto">
            <a:xfrm>
              <a:off x="779" y="153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5" name="Oval 21"/>
            <p:cNvSpPr>
              <a:spLocks noChangeArrowheads="1"/>
            </p:cNvSpPr>
            <p:nvPr/>
          </p:nvSpPr>
          <p:spPr bwMode="auto">
            <a:xfrm>
              <a:off x="554" y="160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6" name="Oval 22"/>
            <p:cNvSpPr>
              <a:spLocks noChangeArrowheads="1"/>
            </p:cNvSpPr>
            <p:nvPr/>
          </p:nvSpPr>
          <p:spPr bwMode="auto">
            <a:xfrm>
              <a:off x="587" y="163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7" name="Oval 23"/>
            <p:cNvSpPr>
              <a:spLocks noChangeArrowheads="1"/>
            </p:cNvSpPr>
            <p:nvPr/>
          </p:nvSpPr>
          <p:spPr bwMode="auto">
            <a:xfrm>
              <a:off x="746" y="169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8" name="Oval 24"/>
            <p:cNvSpPr>
              <a:spLocks noChangeArrowheads="1"/>
            </p:cNvSpPr>
            <p:nvPr/>
          </p:nvSpPr>
          <p:spPr bwMode="auto">
            <a:xfrm>
              <a:off x="779" y="172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59" name="Oval 25"/>
            <p:cNvSpPr>
              <a:spLocks noChangeArrowheads="1"/>
            </p:cNvSpPr>
            <p:nvPr/>
          </p:nvSpPr>
          <p:spPr bwMode="auto">
            <a:xfrm>
              <a:off x="554" y="1793"/>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0" name="Oval 26"/>
            <p:cNvSpPr>
              <a:spLocks noChangeArrowheads="1"/>
            </p:cNvSpPr>
            <p:nvPr/>
          </p:nvSpPr>
          <p:spPr bwMode="auto">
            <a:xfrm>
              <a:off x="587" y="1824"/>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1" name="Oval 27"/>
            <p:cNvSpPr>
              <a:spLocks noChangeArrowheads="1"/>
            </p:cNvSpPr>
            <p:nvPr/>
          </p:nvSpPr>
          <p:spPr bwMode="auto">
            <a:xfrm>
              <a:off x="746" y="1889"/>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2" name="Oval 28"/>
            <p:cNvSpPr>
              <a:spLocks noChangeArrowheads="1"/>
            </p:cNvSpPr>
            <p:nvPr/>
          </p:nvSpPr>
          <p:spPr bwMode="auto">
            <a:xfrm>
              <a:off x="779" y="1920"/>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3" name="Oval 29"/>
            <p:cNvSpPr>
              <a:spLocks noChangeArrowheads="1"/>
            </p:cNvSpPr>
            <p:nvPr/>
          </p:nvSpPr>
          <p:spPr bwMode="auto">
            <a:xfrm>
              <a:off x="554" y="1985"/>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4" name="Oval 30"/>
            <p:cNvSpPr>
              <a:spLocks noChangeArrowheads="1"/>
            </p:cNvSpPr>
            <p:nvPr/>
          </p:nvSpPr>
          <p:spPr bwMode="auto">
            <a:xfrm>
              <a:off x="587" y="2016"/>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5" name="Oval 31"/>
            <p:cNvSpPr>
              <a:spLocks noChangeArrowheads="1"/>
            </p:cNvSpPr>
            <p:nvPr/>
          </p:nvSpPr>
          <p:spPr bwMode="auto">
            <a:xfrm>
              <a:off x="746" y="2081"/>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6" name="Oval 32"/>
            <p:cNvSpPr>
              <a:spLocks noChangeArrowheads="1"/>
            </p:cNvSpPr>
            <p:nvPr/>
          </p:nvSpPr>
          <p:spPr bwMode="auto">
            <a:xfrm>
              <a:off x="779" y="2112"/>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7" name="Oval 33"/>
            <p:cNvSpPr>
              <a:spLocks noChangeArrowheads="1"/>
            </p:cNvSpPr>
            <p:nvPr/>
          </p:nvSpPr>
          <p:spPr bwMode="auto">
            <a:xfrm>
              <a:off x="554" y="2177"/>
              <a:ext cx="237" cy="221"/>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68" name="Oval 34"/>
            <p:cNvSpPr>
              <a:spLocks noChangeArrowheads="1"/>
            </p:cNvSpPr>
            <p:nvPr/>
          </p:nvSpPr>
          <p:spPr bwMode="auto">
            <a:xfrm>
              <a:off x="587" y="2208"/>
              <a:ext cx="191" cy="171"/>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28677" name="Group 35"/>
          <p:cNvGrpSpPr>
            <a:grpSpLocks/>
          </p:cNvGrpSpPr>
          <p:nvPr/>
        </p:nvGrpSpPr>
        <p:grpSpPr bwMode="auto">
          <a:xfrm>
            <a:off x="1847851" y="3608388"/>
            <a:ext cx="1236663" cy="2773362"/>
            <a:chOff x="204" y="2273"/>
            <a:chExt cx="779" cy="1747"/>
          </a:xfrm>
        </p:grpSpPr>
        <p:sp>
          <p:nvSpPr>
            <p:cNvPr id="28903" name="Text Box 36"/>
            <p:cNvSpPr txBox="1">
              <a:spLocks noChangeArrowheads="1"/>
            </p:cNvSpPr>
            <p:nvPr/>
          </p:nvSpPr>
          <p:spPr bwMode="auto">
            <a:xfrm rot="-5400000">
              <a:off x="-133" y="299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defRPr>
              </a:lvl1pPr>
              <a:lvl2pPr marL="742950" indent="-285750" eaLnBrk="0" hangingPunct="0">
                <a:defRPr sz="2000">
                  <a:solidFill>
                    <a:schemeClr val="bg1"/>
                  </a:solidFill>
                  <a:latin typeface="Arial" pitchFamily="34" charset="0"/>
                </a:defRPr>
              </a:lvl2pPr>
              <a:lvl3pPr marL="1143000" indent="-228600" eaLnBrk="0" hangingPunct="0">
                <a:defRPr sz="2000">
                  <a:solidFill>
                    <a:schemeClr val="bg1"/>
                  </a:solidFill>
                  <a:latin typeface="Arial" pitchFamily="34" charset="0"/>
                </a:defRPr>
              </a:lvl3pPr>
              <a:lvl4pPr marL="1600200" indent="-228600" eaLnBrk="0" hangingPunct="0">
                <a:defRPr sz="2000">
                  <a:solidFill>
                    <a:schemeClr val="bg1"/>
                  </a:solidFill>
                  <a:latin typeface="Arial" pitchFamily="34" charset="0"/>
                </a:defRPr>
              </a:lvl4pPr>
              <a:lvl5pPr marL="2057400" indent="-228600" eaLnBrk="0" hangingPunct="0">
                <a:defRPr sz="2000">
                  <a:solidFill>
                    <a:schemeClr val="bg1"/>
                  </a:solidFill>
                  <a:latin typeface="Arial" pitchFamily="34" charset="0"/>
                </a:defRPr>
              </a:lvl5pPr>
              <a:lvl6pPr marL="2514600" indent="-228600" eaLnBrk="0" fontAlgn="base" hangingPunct="0">
                <a:spcBef>
                  <a:spcPct val="0"/>
                </a:spcBef>
                <a:spcAft>
                  <a:spcPct val="0"/>
                </a:spcAft>
                <a:defRPr sz="2000">
                  <a:solidFill>
                    <a:schemeClr val="bg1"/>
                  </a:solidFill>
                  <a:latin typeface="Arial" pitchFamily="34" charset="0"/>
                </a:defRPr>
              </a:lvl6pPr>
              <a:lvl7pPr marL="2971800" indent="-228600" eaLnBrk="0" fontAlgn="base" hangingPunct="0">
                <a:spcBef>
                  <a:spcPct val="0"/>
                </a:spcBef>
                <a:spcAft>
                  <a:spcPct val="0"/>
                </a:spcAft>
                <a:defRPr sz="2000">
                  <a:solidFill>
                    <a:schemeClr val="bg1"/>
                  </a:solidFill>
                  <a:latin typeface="Arial" pitchFamily="34" charset="0"/>
                </a:defRPr>
              </a:lvl7pPr>
              <a:lvl8pPr marL="3429000" indent="-228600" eaLnBrk="0" fontAlgn="base" hangingPunct="0">
                <a:spcBef>
                  <a:spcPct val="0"/>
                </a:spcBef>
                <a:spcAft>
                  <a:spcPct val="0"/>
                </a:spcAft>
                <a:defRPr sz="2000">
                  <a:solidFill>
                    <a:schemeClr val="bg1"/>
                  </a:solidFill>
                  <a:latin typeface="Arial" pitchFamily="34" charset="0"/>
                </a:defRPr>
              </a:lvl8pPr>
              <a:lvl9pPr marL="3886200" indent="-228600" eaLnBrk="0" fontAlgn="base" hangingPunct="0">
                <a:spcBef>
                  <a:spcPct val="0"/>
                </a:spcBef>
                <a:spcAft>
                  <a:spcPct val="0"/>
                </a:spcAft>
                <a:defRPr sz="2000">
                  <a:solidFill>
                    <a:schemeClr val="bg1"/>
                  </a:solidFill>
                  <a:latin typeface="Arial" pitchFamily="34" charset="0"/>
                </a:defRPr>
              </a:lvl9pPr>
            </a:lstStyle>
            <a:p>
              <a:pPr eaLnBrk="1" fontAlgn="auto" hangingPunct="1">
                <a:spcBef>
                  <a:spcPts val="0"/>
                </a:spcBef>
                <a:spcAft>
                  <a:spcPts val="0"/>
                </a:spcAft>
              </a:pPr>
              <a:r>
                <a:rPr lang="en-US" sz="3200" dirty="0">
                  <a:solidFill>
                    <a:srgbClr val="00CC66"/>
                  </a:solidFill>
                  <a:cs typeface="+mn-cs"/>
                </a:rPr>
                <a:t>Memory</a:t>
              </a:r>
            </a:p>
          </p:txBody>
        </p:sp>
        <p:sp>
          <p:nvSpPr>
            <p:cNvPr id="28904" name="Oval 37"/>
            <p:cNvSpPr>
              <a:spLocks noChangeArrowheads="1"/>
            </p:cNvSpPr>
            <p:nvPr/>
          </p:nvSpPr>
          <p:spPr bwMode="auto">
            <a:xfrm>
              <a:off x="746" y="227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5" name="Oval 38"/>
            <p:cNvSpPr>
              <a:spLocks noChangeArrowheads="1"/>
            </p:cNvSpPr>
            <p:nvPr/>
          </p:nvSpPr>
          <p:spPr bwMode="auto">
            <a:xfrm>
              <a:off x="779" y="230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6" name="Oval 39"/>
            <p:cNvSpPr>
              <a:spLocks noChangeArrowheads="1"/>
            </p:cNvSpPr>
            <p:nvPr/>
          </p:nvSpPr>
          <p:spPr bwMode="auto">
            <a:xfrm>
              <a:off x="554" y="235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7" name="Oval 40"/>
            <p:cNvSpPr>
              <a:spLocks noChangeArrowheads="1"/>
            </p:cNvSpPr>
            <p:nvPr/>
          </p:nvSpPr>
          <p:spPr bwMode="auto">
            <a:xfrm>
              <a:off x="587" y="239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8" name="Oval 41"/>
            <p:cNvSpPr>
              <a:spLocks noChangeArrowheads="1"/>
            </p:cNvSpPr>
            <p:nvPr/>
          </p:nvSpPr>
          <p:spPr bwMode="auto">
            <a:xfrm>
              <a:off x="746" y="245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09" name="Oval 42"/>
            <p:cNvSpPr>
              <a:spLocks noChangeArrowheads="1"/>
            </p:cNvSpPr>
            <p:nvPr/>
          </p:nvSpPr>
          <p:spPr bwMode="auto">
            <a:xfrm>
              <a:off x="779" y="248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0" name="Oval 43"/>
            <p:cNvSpPr>
              <a:spLocks noChangeArrowheads="1"/>
            </p:cNvSpPr>
            <p:nvPr/>
          </p:nvSpPr>
          <p:spPr bwMode="auto">
            <a:xfrm>
              <a:off x="554" y="255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1" name="Oval 44"/>
            <p:cNvSpPr>
              <a:spLocks noChangeArrowheads="1"/>
            </p:cNvSpPr>
            <p:nvPr/>
          </p:nvSpPr>
          <p:spPr bwMode="auto">
            <a:xfrm>
              <a:off x="587" y="258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2" name="Oval 45"/>
            <p:cNvSpPr>
              <a:spLocks noChangeArrowheads="1"/>
            </p:cNvSpPr>
            <p:nvPr/>
          </p:nvSpPr>
          <p:spPr bwMode="auto">
            <a:xfrm>
              <a:off x="746" y="264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3" name="Oval 46"/>
            <p:cNvSpPr>
              <a:spLocks noChangeArrowheads="1"/>
            </p:cNvSpPr>
            <p:nvPr/>
          </p:nvSpPr>
          <p:spPr bwMode="auto">
            <a:xfrm>
              <a:off x="779" y="267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4" name="Oval 47"/>
            <p:cNvSpPr>
              <a:spLocks noChangeArrowheads="1"/>
            </p:cNvSpPr>
            <p:nvPr/>
          </p:nvSpPr>
          <p:spPr bwMode="auto">
            <a:xfrm>
              <a:off x="554" y="274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5" name="Oval 48"/>
            <p:cNvSpPr>
              <a:spLocks noChangeArrowheads="1"/>
            </p:cNvSpPr>
            <p:nvPr/>
          </p:nvSpPr>
          <p:spPr bwMode="auto">
            <a:xfrm>
              <a:off x="587" y="277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6" name="Oval 49"/>
            <p:cNvSpPr>
              <a:spLocks noChangeArrowheads="1"/>
            </p:cNvSpPr>
            <p:nvPr/>
          </p:nvSpPr>
          <p:spPr bwMode="auto">
            <a:xfrm>
              <a:off x="746" y="283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7" name="Oval 50"/>
            <p:cNvSpPr>
              <a:spLocks noChangeArrowheads="1"/>
            </p:cNvSpPr>
            <p:nvPr/>
          </p:nvSpPr>
          <p:spPr bwMode="auto">
            <a:xfrm>
              <a:off x="779" y="287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8" name="Oval 51"/>
            <p:cNvSpPr>
              <a:spLocks noChangeArrowheads="1"/>
            </p:cNvSpPr>
            <p:nvPr/>
          </p:nvSpPr>
          <p:spPr bwMode="auto">
            <a:xfrm>
              <a:off x="554" y="293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19" name="Oval 52"/>
            <p:cNvSpPr>
              <a:spLocks noChangeArrowheads="1"/>
            </p:cNvSpPr>
            <p:nvPr/>
          </p:nvSpPr>
          <p:spPr bwMode="auto">
            <a:xfrm>
              <a:off x="587" y="296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0" name="Oval 53"/>
            <p:cNvSpPr>
              <a:spLocks noChangeArrowheads="1"/>
            </p:cNvSpPr>
            <p:nvPr/>
          </p:nvSpPr>
          <p:spPr bwMode="auto">
            <a:xfrm>
              <a:off x="746"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1" name="Oval 54"/>
            <p:cNvSpPr>
              <a:spLocks noChangeArrowheads="1"/>
            </p:cNvSpPr>
            <p:nvPr/>
          </p:nvSpPr>
          <p:spPr bwMode="auto">
            <a:xfrm>
              <a:off x="779"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2" name="Oval 55"/>
            <p:cNvSpPr>
              <a:spLocks noChangeArrowheads="1"/>
            </p:cNvSpPr>
            <p:nvPr/>
          </p:nvSpPr>
          <p:spPr bwMode="auto">
            <a:xfrm>
              <a:off x="554" y="312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3" name="Oval 56"/>
            <p:cNvSpPr>
              <a:spLocks noChangeArrowheads="1"/>
            </p:cNvSpPr>
            <p:nvPr/>
          </p:nvSpPr>
          <p:spPr bwMode="auto">
            <a:xfrm>
              <a:off x="587" y="315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4" name="Oval 57"/>
            <p:cNvSpPr>
              <a:spLocks noChangeArrowheads="1"/>
            </p:cNvSpPr>
            <p:nvPr/>
          </p:nvSpPr>
          <p:spPr bwMode="auto">
            <a:xfrm>
              <a:off x="746" y="322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5" name="Oval 58"/>
            <p:cNvSpPr>
              <a:spLocks noChangeArrowheads="1"/>
            </p:cNvSpPr>
            <p:nvPr/>
          </p:nvSpPr>
          <p:spPr bwMode="auto">
            <a:xfrm>
              <a:off x="779" y="325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6" name="Oval 59"/>
            <p:cNvSpPr>
              <a:spLocks noChangeArrowheads="1"/>
            </p:cNvSpPr>
            <p:nvPr/>
          </p:nvSpPr>
          <p:spPr bwMode="auto">
            <a:xfrm>
              <a:off x="554" y="331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7" name="Oval 60"/>
            <p:cNvSpPr>
              <a:spLocks noChangeArrowheads="1"/>
            </p:cNvSpPr>
            <p:nvPr/>
          </p:nvSpPr>
          <p:spPr bwMode="auto">
            <a:xfrm>
              <a:off x="587" y="335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8" name="Oval 61"/>
            <p:cNvSpPr>
              <a:spLocks noChangeArrowheads="1"/>
            </p:cNvSpPr>
            <p:nvPr/>
          </p:nvSpPr>
          <p:spPr bwMode="auto">
            <a:xfrm>
              <a:off x="746" y="3415"/>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29" name="Oval 62"/>
            <p:cNvSpPr>
              <a:spLocks noChangeArrowheads="1"/>
            </p:cNvSpPr>
            <p:nvPr/>
          </p:nvSpPr>
          <p:spPr bwMode="auto">
            <a:xfrm>
              <a:off x="779" y="3446"/>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0" name="Oval 63"/>
            <p:cNvSpPr>
              <a:spLocks noChangeArrowheads="1"/>
            </p:cNvSpPr>
            <p:nvPr/>
          </p:nvSpPr>
          <p:spPr bwMode="auto">
            <a:xfrm>
              <a:off x="554" y="351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1" name="Oval 64"/>
            <p:cNvSpPr>
              <a:spLocks noChangeArrowheads="1"/>
            </p:cNvSpPr>
            <p:nvPr/>
          </p:nvSpPr>
          <p:spPr bwMode="auto">
            <a:xfrm>
              <a:off x="587" y="354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2" name="Oval 65"/>
            <p:cNvSpPr>
              <a:spLocks noChangeArrowheads="1"/>
            </p:cNvSpPr>
            <p:nvPr/>
          </p:nvSpPr>
          <p:spPr bwMode="auto">
            <a:xfrm>
              <a:off x="746" y="3607"/>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3" name="Oval 66"/>
            <p:cNvSpPr>
              <a:spLocks noChangeArrowheads="1"/>
            </p:cNvSpPr>
            <p:nvPr/>
          </p:nvSpPr>
          <p:spPr bwMode="auto">
            <a:xfrm>
              <a:off x="779" y="3638"/>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4" name="Oval 67"/>
            <p:cNvSpPr>
              <a:spLocks noChangeArrowheads="1"/>
            </p:cNvSpPr>
            <p:nvPr/>
          </p:nvSpPr>
          <p:spPr bwMode="auto">
            <a:xfrm>
              <a:off x="554" y="3703"/>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5" name="Oval 68"/>
            <p:cNvSpPr>
              <a:spLocks noChangeArrowheads="1"/>
            </p:cNvSpPr>
            <p:nvPr/>
          </p:nvSpPr>
          <p:spPr bwMode="auto">
            <a:xfrm>
              <a:off x="587" y="3734"/>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6" name="Oval 69"/>
            <p:cNvSpPr>
              <a:spLocks noChangeArrowheads="1"/>
            </p:cNvSpPr>
            <p:nvPr/>
          </p:nvSpPr>
          <p:spPr bwMode="auto">
            <a:xfrm>
              <a:off x="746" y="3799"/>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937" name="Oval 70"/>
            <p:cNvSpPr>
              <a:spLocks noChangeArrowheads="1"/>
            </p:cNvSpPr>
            <p:nvPr/>
          </p:nvSpPr>
          <p:spPr bwMode="auto">
            <a:xfrm>
              <a:off x="779" y="3830"/>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782" name="Oval 73"/>
          <p:cNvSpPr>
            <a:spLocks noChangeArrowheads="1"/>
          </p:cNvSpPr>
          <p:nvPr/>
        </p:nvSpPr>
        <p:spPr bwMode="auto">
          <a:xfrm flipH="1">
            <a:off x="9551989" y="1474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83" name="Oval 74"/>
          <p:cNvSpPr>
            <a:spLocks noChangeArrowheads="1"/>
          </p:cNvSpPr>
          <p:nvPr/>
        </p:nvSpPr>
        <p:spPr bwMode="auto">
          <a:xfrm flipH="1">
            <a:off x="9572626" y="1524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0" name="Oval 81"/>
          <p:cNvSpPr>
            <a:spLocks noChangeArrowheads="1"/>
          </p:cNvSpPr>
          <p:nvPr/>
        </p:nvSpPr>
        <p:spPr bwMode="auto">
          <a:xfrm flipH="1">
            <a:off x="9551989" y="20843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1" name="Oval 82"/>
          <p:cNvSpPr>
            <a:spLocks noChangeArrowheads="1"/>
          </p:cNvSpPr>
          <p:nvPr/>
        </p:nvSpPr>
        <p:spPr bwMode="auto">
          <a:xfrm flipH="1">
            <a:off x="9572626" y="21336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4" name="Oval 85"/>
          <p:cNvSpPr>
            <a:spLocks noChangeArrowheads="1"/>
          </p:cNvSpPr>
          <p:nvPr/>
        </p:nvSpPr>
        <p:spPr bwMode="auto">
          <a:xfrm flipH="1">
            <a:off x="9551989" y="23891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5" name="Oval 86"/>
          <p:cNvSpPr>
            <a:spLocks noChangeArrowheads="1"/>
          </p:cNvSpPr>
          <p:nvPr/>
        </p:nvSpPr>
        <p:spPr bwMode="auto">
          <a:xfrm flipH="1">
            <a:off x="9572626" y="24384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8" name="Oval 89"/>
          <p:cNvSpPr>
            <a:spLocks noChangeArrowheads="1"/>
          </p:cNvSpPr>
          <p:nvPr/>
        </p:nvSpPr>
        <p:spPr bwMode="auto">
          <a:xfrm flipH="1">
            <a:off x="9551989" y="26939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799" name="Oval 90"/>
          <p:cNvSpPr>
            <a:spLocks noChangeArrowheads="1"/>
          </p:cNvSpPr>
          <p:nvPr/>
        </p:nvSpPr>
        <p:spPr bwMode="auto">
          <a:xfrm flipH="1">
            <a:off x="9572626" y="27432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2" name="Oval 93"/>
          <p:cNvSpPr>
            <a:spLocks noChangeArrowheads="1"/>
          </p:cNvSpPr>
          <p:nvPr/>
        </p:nvSpPr>
        <p:spPr bwMode="auto">
          <a:xfrm flipH="1">
            <a:off x="9551989" y="2998789"/>
            <a:ext cx="376237" cy="350837"/>
          </a:xfrm>
          <a:prstGeom prst="ellipse">
            <a:avLst/>
          </a:prstGeom>
          <a:solidFill>
            <a:srgbClr val="0099CC"/>
          </a:solidFill>
          <a:ln w="9525">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3" name="Oval 94"/>
          <p:cNvSpPr>
            <a:spLocks noChangeArrowheads="1"/>
          </p:cNvSpPr>
          <p:nvPr/>
        </p:nvSpPr>
        <p:spPr bwMode="auto">
          <a:xfrm flipH="1">
            <a:off x="9572626" y="3048001"/>
            <a:ext cx="303213" cy="271463"/>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6" name="Oval 97"/>
          <p:cNvSpPr>
            <a:spLocks noChangeArrowheads="1"/>
          </p:cNvSpPr>
          <p:nvPr/>
        </p:nvSpPr>
        <p:spPr bwMode="auto">
          <a:xfrm flipH="1">
            <a:off x="9551989" y="3303589"/>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07" name="Oval 98"/>
          <p:cNvSpPr>
            <a:spLocks noChangeArrowheads="1"/>
          </p:cNvSpPr>
          <p:nvPr/>
        </p:nvSpPr>
        <p:spPr bwMode="auto">
          <a:xfrm flipH="1">
            <a:off x="9572626" y="3352801"/>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4" name="Oval 105"/>
          <p:cNvSpPr>
            <a:spLocks noChangeArrowheads="1"/>
          </p:cNvSpPr>
          <p:nvPr/>
        </p:nvSpPr>
        <p:spPr bwMode="auto">
          <a:xfrm flipH="1">
            <a:off x="9551989" y="38973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5" name="Oval 106"/>
          <p:cNvSpPr>
            <a:spLocks noChangeArrowheads="1"/>
          </p:cNvSpPr>
          <p:nvPr/>
        </p:nvSpPr>
        <p:spPr bwMode="auto">
          <a:xfrm flipH="1">
            <a:off x="9572626" y="39465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8" name="Oval 109"/>
          <p:cNvSpPr>
            <a:spLocks noChangeArrowheads="1"/>
          </p:cNvSpPr>
          <p:nvPr/>
        </p:nvSpPr>
        <p:spPr bwMode="auto">
          <a:xfrm flipH="1">
            <a:off x="9551989" y="42021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19" name="Oval 110"/>
          <p:cNvSpPr>
            <a:spLocks noChangeArrowheads="1"/>
          </p:cNvSpPr>
          <p:nvPr/>
        </p:nvSpPr>
        <p:spPr bwMode="auto">
          <a:xfrm flipH="1">
            <a:off x="9572626" y="42513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2" name="Oval 113"/>
          <p:cNvSpPr>
            <a:spLocks noChangeArrowheads="1"/>
          </p:cNvSpPr>
          <p:nvPr/>
        </p:nvSpPr>
        <p:spPr bwMode="auto">
          <a:xfrm flipH="1">
            <a:off x="9551989" y="4506914"/>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23" name="Oval 114"/>
          <p:cNvSpPr>
            <a:spLocks noChangeArrowheads="1"/>
          </p:cNvSpPr>
          <p:nvPr/>
        </p:nvSpPr>
        <p:spPr bwMode="auto">
          <a:xfrm flipH="1">
            <a:off x="9572626" y="4556126"/>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nvGrpSpPr>
          <p:cNvPr id="28892" name="Group 298"/>
          <p:cNvGrpSpPr>
            <a:grpSpLocks/>
          </p:cNvGrpSpPr>
          <p:nvPr/>
        </p:nvGrpSpPr>
        <p:grpSpPr bwMode="auto">
          <a:xfrm>
            <a:off x="9551988" y="4811714"/>
            <a:ext cx="376238" cy="350837"/>
            <a:chOff x="5057" y="3031"/>
            <a:chExt cx="237" cy="221"/>
          </a:xfrm>
        </p:grpSpPr>
        <p:sp>
          <p:nvSpPr>
            <p:cNvPr id="28893" name="Oval 117"/>
            <p:cNvSpPr>
              <a:spLocks noChangeArrowheads="1"/>
            </p:cNvSpPr>
            <p:nvPr/>
          </p:nvSpPr>
          <p:spPr bwMode="auto">
            <a:xfrm flipH="1">
              <a:off x="5057" y="3031"/>
              <a:ext cx="237" cy="221"/>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94" name="Oval 118"/>
            <p:cNvSpPr>
              <a:spLocks noChangeArrowheads="1"/>
            </p:cNvSpPr>
            <p:nvPr/>
          </p:nvSpPr>
          <p:spPr bwMode="auto">
            <a:xfrm flipH="1">
              <a:off x="5070" y="3062"/>
              <a:ext cx="191" cy="171"/>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28891" name="Line 141"/>
          <p:cNvSpPr>
            <a:spLocks noChangeShapeType="1"/>
          </p:cNvSpPr>
          <p:nvPr/>
        </p:nvSpPr>
        <p:spPr bwMode="auto">
          <a:xfrm>
            <a:off x="3143250" y="5005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78" name="Line 137"/>
          <p:cNvSpPr>
            <a:spLocks noChangeShapeType="1"/>
          </p:cNvSpPr>
          <p:nvPr/>
        </p:nvSpPr>
        <p:spPr bwMode="auto">
          <a:xfrm>
            <a:off x="3143250" y="591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0" name="Line 139"/>
          <p:cNvSpPr>
            <a:spLocks noChangeShapeType="1"/>
          </p:cNvSpPr>
          <p:nvPr/>
        </p:nvSpPr>
        <p:spPr bwMode="auto">
          <a:xfrm>
            <a:off x="3143250" y="3938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1" name="Line 140"/>
          <p:cNvSpPr>
            <a:spLocks noChangeShapeType="1"/>
          </p:cNvSpPr>
          <p:nvPr/>
        </p:nvSpPr>
        <p:spPr bwMode="auto">
          <a:xfrm>
            <a:off x="3143250" y="5157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2" name="Line 142"/>
          <p:cNvSpPr>
            <a:spLocks noChangeShapeType="1"/>
          </p:cNvSpPr>
          <p:nvPr/>
        </p:nvSpPr>
        <p:spPr bwMode="auto">
          <a:xfrm>
            <a:off x="3143250" y="622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3" name="Line 143"/>
          <p:cNvSpPr>
            <a:spLocks noChangeShapeType="1"/>
          </p:cNvSpPr>
          <p:nvPr/>
        </p:nvSpPr>
        <p:spPr bwMode="auto">
          <a:xfrm>
            <a:off x="3143250" y="5767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4" name="Line 144"/>
          <p:cNvSpPr>
            <a:spLocks noChangeShapeType="1"/>
          </p:cNvSpPr>
          <p:nvPr/>
        </p:nvSpPr>
        <p:spPr bwMode="auto">
          <a:xfrm>
            <a:off x="3143250" y="150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5" name="Line 145"/>
          <p:cNvSpPr>
            <a:spLocks noChangeShapeType="1"/>
          </p:cNvSpPr>
          <p:nvPr/>
        </p:nvSpPr>
        <p:spPr bwMode="auto">
          <a:xfrm>
            <a:off x="3143250" y="165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6" name="Line 146"/>
          <p:cNvSpPr>
            <a:spLocks noChangeShapeType="1"/>
          </p:cNvSpPr>
          <p:nvPr/>
        </p:nvSpPr>
        <p:spPr bwMode="auto">
          <a:xfrm>
            <a:off x="3143250" y="1804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8" name="Line 148"/>
          <p:cNvSpPr>
            <a:spLocks noChangeShapeType="1"/>
          </p:cNvSpPr>
          <p:nvPr/>
        </p:nvSpPr>
        <p:spPr bwMode="auto">
          <a:xfrm>
            <a:off x="3143250" y="226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89" name="Line 149"/>
          <p:cNvSpPr>
            <a:spLocks noChangeShapeType="1"/>
          </p:cNvSpPr>
          <p:nvPr/>
        </p:nvSpPr>
        <p:spPr bwMode="auto">
          <a:xfrm>
            <a:off x="3143250" y="2414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0" name="Line 150"/>
          <p:cNvSpPr>
            <a:spLocks noChangeShapeType="1"/>
          </p:cNvSpPr>
          <p:nvPr/>
        </p:nvSpPr>
        <p:spPr bwMode="auto">
          <a:xfrm>
            <a:off x="3143250" y="2566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1" name="Line 151"/>
          <p:cNvSpPr>
            <a:spLocks noChangeShapeType="1"/>
          </p:cNvSpPr>
          <p:nvPr/>
        </p:nvSpPr>
        <p:spPr bwMode="auto">
          <a:xfrm>
            <a:off x="3143250" y="2719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2" name="Line 152"/>
          <p:cNvSpPr>
            <a:spLocks noChangeShapeType="1"/>
          </p:cNvSpPr>
          <p:nvPr/>
        </p:nvSpPr>
        <p:spPr bwMode="auto">
          <a:xfrm>
            <a:off x="3143250" y="2871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3" name="Line 153"/>
          <p:cNvSpPr>
            <a:spLocks noChangeShapeType="1"/>
          </p:cNvSpPr>
          <p:nvPr/>
        </p:nvSpPr>
        <p:spPr bwMode="auto">
          <a:xfrm>
            <a:off x="3143250" y="3024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4" name="Line 154"/>
          <p:cNvSpPr>
            <a:spLocks noChangeShapeType="1"/>
          </p:cNvSpPr>
          <p:nvPr/>
        </p:nvSpPr>
        <p:spPr bwMode="auto">
          <a:xfrm>
            <a:off x="3143250" y="33337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5" name="Line 155"/>
          <p:cNvSpPr>
            <a:spLocks noChangeShapeType="1"/>
          </p:cNvSpPr>
          <p:nvPr/>
        </p:nvSpPr>
        <p:spPr bwMode="auto">
          <a:xfrm>
            <a:off x="3143250" y="3176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7" name="Line 157"/>
          <p:cNvSpPr>
            <a:spLocks noChangeShapeType="1"/>
          </p:cNvSpPr>
          <p:nvPr/>
        </p:nvSpPr>
        <p:spPr bwMode="auto">
          <a:xfrm>
            <a:off x="3143250" y="4090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8" name="Line 158"/>
          <p:cNvSpPr>
            <a:spLocks noChangeShapeType="1"/>
          </p:cNvSpPr>
          <p:nvPr/>
        </p:nvSpPr>
        <p:spPr bwMode="auto">
          <a:xfrm>
            <a:off x="3143250" y="4395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699" name="Line 159"/>
          <p:cNvSpPr>
            <a:spLocks noChangeShapeType="1"/>
          </p:cNvSpPr>
          <p:nvPr/>
        </p:nvSpPr>
        <p:spPr bwMode="auto">
          <a:xfrm>
            <a:off x="3143250" y="4548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0" name="Line 160"/>
          <p:cNvSpPr>
            <a:spLocks noChangeShapeType="1"/>
          </p:cNvSpPr>
          <p:nvPr/>
        </p:nvSpPr>
        <p:spPr bwMode="auto">
          <a:xfrm>
            <a:off x="3143250" y="4700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1" name="Line 161"/>
          <p:cNvSpPr>
            <a:spLocks noChangeShapeType="1"/>
          </p:cNvSpPr>
          <p:nvPr/>
        </p:nvSpPr>
        <p:spPr bwMode="auto">
          <a:xfrm>
            <a:off x="3143250" y="6072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2" name="Line 162"/>
          <p:cNvSpPr>
            <a:spLocks noChangeShapeType="1"/>
          </p:cNvSpPr>
          <p:nvPr/>
        </p:nvSpPr>
        <p:spPr bwMode="auto">
          <a:xfrm>
            <a:off x="3143250" y="48529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3" name="Line 163"/>
          <p:cNvSpPr>
            <a:spLocks noChangeShapeType="1"/>
          </p:cNvSpPr>
          <p:nvPr/>
        </p:nvSpPr>
        <p:spPr bwMode="auto">
          <a:xfrm>
            <a:off x="3143250" y="42433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4" name="Line 164"/>
          <p:cNvSpPr>
            <a:spLocks noChangeShapeType="1"/>
          </p:cNvSpPr>
          <p:nvPr/>
        </p:nvSpPr>
        <p:spPr bwMode="auto">
          <a:xfrm>
            <a:off x="3143250" y="21097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5" name="Line 165"/>
          <p:cNvSpPr>
            <a:spLocks noChangeShapeType="1"/>
          </p:cNvSpPr>
          <p:nvPr/>
        </p:nvSpPr>
        <p:spPr bwMode="auto">
          <a:xfrm>
            <a:off x="3143250" y="53101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8706" name="Line 166"/>
          <p:cNvSpPr>
            <a:spLocks noChangeShapeType="1"/>
          </p:cNvSpPr>
          <p:nvPr/>
        </p:nvSpPr>
        <p:spPr bwMode="auto">
          <a:xfrm>
            <a:off x="3143250" y="5462588"/>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299" name="Line 154"/>
          <p:cNvSpPr>
            <a:spLocks noChangeShapeType="1"/>
          </p:cNvSpPr>
          <p:nvPr/>
        </p:nvSpPr>
        <p:spPr bwMode="auto">
          <a:xfrm>
            <a:off x="3143250" y="36385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6" name="Group 5"/>
          <p:cNvGrpSpPr/>
          <p:nvPr/>
        </p:nvGrpSpPr>
        <p:grpSpPr>
          <a:xfrm>
            <a:off x="9551989" y="5116514"/>
            <a:ext cx="376237" cy="350837"/>
            <a:chOff x="8027988" y="5116513"/>
            <a:chExt cx="376237" cy="350837"/>
          </a:xfrm>
        </p:grpSpPr>
        <p:sp>
          <p:nvSpPr>
            <p:cNvPr id="28829" name="Oval 121"/>
            <p:cNvSpPr>
              <a:spLocks noChangeArrowheads="1"/>
            </p:cNvSpPr>
            <p:nvPr/>
          </p:nvSpPr>
          <p:spPr bwMode="auto">
            <a:xfrm flipH="1">
              <a:off x="8027988" y="51165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0" name="Oval 122"/>
            <p:cNvSpPr>
              <a:spLocks noChangeArrowheads="1"/>
            </p:cNvSpPr>
            <p:nvPr/>
          </p:nvSpPr>
          <p:spPr bwMode="auto">
            <a:xfrm flipH="1">
              <a:off x="8048625" y="51657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8" name="Group 7"/>
          <p:cNvGrpSpPr/>
          <p:nvPr/>
        </p:nvGrpSpPr>
        <p:grpSpPr>
          <a:xfrm>
            <a:off x="9551989" y="5421314"/>
            <a:ext cx="376237" cy="350837"/>
            <a:chOff x="8027988" y="5421313"/>
            <a:chExt cx="376237" cy="350837"/>
          </a:xfrm>
        </p:grpSpPr>
        <p:sp>
          <p:nvSpPr>
            <p:cNvPr id="28833" name="Oval 125"/>
            <p:cNvSpPr>
              <a:spLocks noChangeArrowheads="1"/>
            </p:cNvSpPr>
            <p:nvPr/>
          </p:nvSpPr>
          <p:spPr bwMode="auto">
            <a:xfrm flipH="1">
              <a:off x="8027988" y="54213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4" name="Oval 126"/>
            <p:cNvSpPr>
              <a:spLocks noChangeArrowheads="1"/>
            </p:cNvSpPr>
            <p:nvPr/>
          </p:nvSpPr>
          <p:spPr bwMode="auto">
            <a:xfrm flipH="1">
              <a:off x="8048625" y="54705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9" name="Group 8"/>
          <p:cNvGrpSpPr/>
          <p:nvPr/>
        </p:nvGrpSpPr>
        <p:grpSpPr>
          <a:xfrm>
            <a:off x="9551989" y="5726114"/>
            <a:ext cx="376237" cy="350837"/>
            <a:chOff x="8027988" y="5726113"/>
            <a:chExt cx="376237" cy="350837"/>
          </a:xfrm>
        </p:grpSpPr>
        <p:sp>
          <p:nvSpPr>
            <p:cNvPr id="28837" name="Oval 129"/>
            <p:cNvSpPr>
              <a:spLocks noChangeArrowheads="1"/>
            </p:cNvSpPr>
            <p:nvPr/>
          </p:nvSpPr>
          <p:spPr bwMode="auto">
            <a:xfrm flipH="1">
              <a:off x="8027988" y="57261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38" name="Oval 130"/>
            <p:cNvSpPr>
              <a:spLocks noChangeArrowheads="1"/>
            </p:cNvSpPr>
            <p:nvPr/>
          </p:nvSpPr>
          <p:spPr bwMode="auto">
            <a:xfrm flipH="1">
              <a:off x="8048625" y="57753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grpSp>
        <p:nvGrpSpPr>
          <p:cNvPr id="10" name="Group 9"/>
          <p:cNvGrpSpPr/>
          <p:nvPr/>
        </p:nvGrpSpPr>
        <p:grpSpPr>
          <a:xfrm>
            <a:off x="9551989" y="6030914"/>
            <a:ext cx="376237" cy="350837"/>
            <a:chOff x="8027988" y="6030913"/>
            <a:chExt cx="376237" cy="350837"/>
          </a:xfrm>
        </p:grpSpPr>
        <p:sp>
          <p:nvSpPr>
            <p:cNvPr id="28841" name="Oval 133"/>
            <p:cNvSpPr>
              <a:spLocks noChangeArrowheads="1"/>
            </p:cNvSpPr>
            <p:nvPr/>
          </p:nvSpPr>
          <p:spPr bwMode="auto">
            <a:xfrm flipH="1">
              <a:off x="8027988" y="6030913"/>
              <a:ext cx="376237" cy="350837"/>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sp>
          <p:nvSpPr>
            <p:cNvPr id="28842" name="Oval 134"/>
            <p:cNvSpPr>
              <a:spLocks noChangeArrowheads="1"/>
            </p:cNvSpPr>
            <p:nvPr/>
          </p:nvSpPr>
          <p:spPr bwMode="auto">
            <a:xfrm flipH="1">
              <a:off x="8048625" y="6080125"/>
              <a:ext cx="303213"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sz="2400">
                <a:solidFill>
                  <a:prstClr val="black"/>
                </a:solidFill>
                <a:latin typeface="Calibri"/>
                <a:cs typeface="+mn-cs"/>
              </a:endParaRPr>
            </a:p>
          </p:txBody>
        </p:sp>
      </p:grpSp>
      <p:sp>
        <p:nvSpPr>
          <p:cNvPr id="324" name="Line 154"/>
          <p:cNvSpPr>
            <a:spLocks noChangeShapeType="1"/>
          </p:cNvSpPr>
          <p:nvPr/>
        </p:nvSpPr>
        <p:spPr bwMode="auto">
          <a:xfrm>
            <a:off x="3143250" y="3486150"/>
            <a:ext cx="63706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25" name="Oval 92"/>
          <p:cNvSpPr>
            <a:spLocks noChangeArrowheads="1"/>
          </p:cNvSpPr>
          <p:nvPr/>
        </p:nvSpPr>
        <p:spPr bwMode="auto">
          <a:xfrm>
            <a:off x="3318226" y="1482536"/>
            <a:ext cx="2514600" cy="965200"/>
          </a:xfrm>
          <a:prstGeom prst="ellipse">
            <a:avLst/>
          </a:prstGeom>
          <a:solidFill>
            <a:schemeClr val="bg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26" name="Text Box 93"/>
          <p:cNvSpPr txBox="1">
            <a:spLocks noChangeArrowheads="1"/>
          </p:cNvSpPr>
          <p:nvPr/>
        </p:nvSpPr>
        <p:spPr bwMode="auto">
          <a:xfrm>
            <a:off x="3719864" y="1600011"/>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200">
                <a:solidFill>
                  <a:prstClr val="black"/>
                </a:solidFill>
                <a:cs typeface="+mn-cs"/>
              </a:rPr>
              <a:t>Ag</a:t>
            </a:r>
          </a:p>
        </p:txBody>
      </p:sp>
      <p:sp>
        <p:nvSpPr>
          <p:cNvPr id="327" name="Oval 94"/>
          <p:cNvSpPr>
            <a:spLocks noChangeArrowheads="1"/>
          </p:cNvSpPr>
          <p:nvPr/>
        </p:nvSpPr>
        <p:spPr bwMode="auto">
          <a:xfrm>
            <a:off x="3456340" y="1784161"/>
            <a:ext cx="376237" cy="350838"/>
          </a:xfrm>
          <a:prstGeom prst="ellipse">
            <a:avLst/>
          </a:prstGeom>
          <a:solidFill>
            <a:srgbClr val="0099CC"/>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28" name="Oval 95"/>
          <p:cNvSpPr>
            <a:spLocks noChangeArrowheads="1"/>
          </p:cNvSpPr>
          <p:nvPr/>
        </p:nvSpPr>
        <p:spPr bwMode="auto">
          <a:xfrm>
            <a:off x="3508727" y="1833374"/>
            <a:ext cx="303213" cy="271462"/>
          </a:xfrm>
          <a:prstGeom prst="ellipse">
            <a:avLst/>
          </a:prstGeom>
          <a:solidFill>
            <a:srgbClr val="33CCCC"/>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329" name="Oval 96"/>
          <p:cNvSpPr>
            <a:spLocks noChangeArrowheads="1"/>
          </p:cNvSpPr>
          <p:nvPr/>
        </p:nvSpPr>
        <p:spPr bwMode="auto">
          <a:xfrm>
            <a:off x="3994502" y="1690500"/>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335" name="Oval 97"/>
          <p:cNvSpPr>
            <a:spLocks noChangeArrowheads="1"/>
          </p:cNvSpPr>
          <p:nvPr/>
        </p:nvSpPr>
        <p:spPr bwMode="auto">
          <a:xfrm>
            <a:off x="4118327" y="1822262"/>
            <a:ext cx="303213"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36" name="Line 98"/>
          <p:cNvSpPr>
            <a:spLocks noChangeShapeType="1"/>
          </p:cNvSpPr>
          <p:nvPr/>
        </p:nvSpPr>
        <p:spPr bwMode="auto">
          <a:xfrm>
            <a:off x="3845276" y="1960374"/>
            <a:ext cx="139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37" name="Oval 99"/>
          <p:cNvSpPr>
            <a:spLocks noChangeArrowheads="1"/>
          </p:cNvSpPr>
          <p:nvPr/>
        </p:nvSpPr>
        <p:spPr bwMode="auto">
          <a:xfrm>
            <a:off x="4834289" y="1690500"/>
            <a:ext cx="550862"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338" name="Text Box 100"/>
          <p:cNvSpPr txBox="1">
            <a:spLocks noChangeArrowheads="1"/>
          </p:cNvSpPr>
          <p:nvPr/>
        </p:nvSpPr>
        <p:spPr bwMode="auto">
          <a:xfrm>
            <a:off x="4459639" y="1493650"/>
            <a:ext cx="43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200">
                <a:solidFill>
                  <a:prstClr val="black"/>
                </a:solidFill>
                <a:cs typeface="+mn-cs"/>
              </a:rPr>
              <a:t>HIV</a:t>
            </a:r>
          </a:p>
        </p:txBody>
      </p:sp>
      <p:sp>
        <p:nvSpPr>
          <p:cNvPr id="339" name="Oval 101"/>
          <p:cNvSpPr>
            <a:spLocks noChangeArrowheads="1"/>
          </p:cNvSpPr>
          <p:nvPr/>
        </p:nvSpPr>
        <p:spPr bwMode="auto">
          <a:xfrm>
            <a:off x="4588226" y="17619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40" name="Oval 102"/>
          <p:cNvSpPr>
            <a:spLocks noChangeArrowheads="1"/>
          </p:cNvSpPr>
          <p:nvPr/>
        </p:nvSpPr>
        <p:spPr bwMode="auto">
          <a:xfrm>
            <a:off x="4727926" y="17492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43" name="Oval 103"/>
          <p:cNvSpPr>
            <a:spLocks noChangeArrowheads="1"/>
          </p:cNvSpPr>
          <p:nvPr/>
        </p:nvSpPr>
        <p:spPr bwMode="auto">
          <a:xfrm>
            <a:off x="4658076" y="18254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44" name="Oval 104"/>
          <p:cNvSpPr>
            <a:spLocks noChangeArrowheads="1"/>
          </p:cNvSpPr>
          <p:nvPr/>
        </p:nvSpPr>
        <p:spPr bwMode="auto">
          <a:xfrm>
            <a:off x="5350226" y="18254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45" name="Oval 105"/>
          <p:cNvSpPr>
            <a:spLocks noChangeArrowheads="1"/>
          </p:cNvSpPr>
          <p:nvPr/>
        </p:nvSpPr>
        <p:spPr bwMode="auto">
          <a:xfrm>
            <a:off x="4893026" y="17047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46" name="Oval 106"/>
          <p:cNvSpPr>
            <a:spLocks noChangeArrowheads="1"/>
          </p:cNvSpPr>
          <p:nvPr/>
        </p:nvSpPr>
        <p:spPr bwMode="auto">
          <a:xfrm>
            <a:off x="5045426" y="22191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47" name="Oval 107"/>
          <p:cNvSpPr>
            <a:spLocks noChangeArrowheads="1"/>
          </p:cNvSpPr>
          <p:nvPr/>
        </p:nvSpPr>
        <p:spPr bwMode="auto">
          <a:xfrm>
            <a:off x="5166076" y="16539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48" name="Oval 108"/>
          <p:cNvSpPr>
            <a:spLocks noChangeArrowheads="1"/>
          </p:cNvSpPr>
          <p:nvPr/>
        </p:nvSpPr>
        <p:spPr bwMode="auto">
          <a:xfrm>
            <a:off x="4778726" y="19905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49" name="Oval 109"/>
          <p:cNvSpPr>
            <a:spLocks noChangeArrowheads="1"/>
          </p:cNvSpPr>
          <p:nvPr/>
        </p:nvSpPr>
        <p:spPr bwMode="auto">
          <a:xfrm>
            <a:off x="4873976" y="21556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0" name="Oval 110"/>
          <p:cNvSpPr>
            <a:spLocks noChangeArrowheads="1"/>
          </p:cNvSpPr>
          <p:nvPr/>
        </p:nvSpPr>
        <p:spPr bwMode="auto">
          <a:xfrm>
            <a:off x="5293076" y="17174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1" name="Oval 111"/>
          <p:cNvSpPr>
            <a:spLocks noChangeArrowheads="1"/>
          </p:cNvSpPr>
          <p:nvPr/>
        </p:nvSpPr>
        <p:spPr bwMode="auto">
          <a:xfrm>
            <a:off x="4918426" y="22254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2" name="Oval 112"/>
          <p:cNvSpPr>
            <a:spLocks noChangeArrowheads="1"/>
          </p:cNvSpPr>
          <p:nvPr/>
        </p:nvSpPr>
        <p:spPr bwMode="auto">
          <a:xfrm>
            <a:off x="5547076" y="18571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3" name="Oval 113"/>
          <p:cNvSpPr>
            <a:spLocks noChangeArrowheads="1"/>
          </p:cNvSpPr>
          <p:nvPr/>
        </p:nvSpPr>
        <p:spPr bwMode="auto">
          <a:xfrm>
            <a:off x="5077176" y="16349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4" name="Oval 114"/>
          <p:cNvSpPr>
            <a:spLocks noChangeArrowheads="1"/>
          </p:cNvSpPr>
          <p:nvPr/>
        </p:nvSpPr>
        <p:spPr bwMode="auto">
          <a:xfrm>
            <a:off x="5312126" y="16158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5" name="Oval 115"/>
          <p:cNvSpPr>
            <a:spLocks noChangeArrowheads="1"/>
          </p:cNvSpPr>
          <p:nvPr/>
        </p:nvSpPr>
        <p:spPr bwMode="auto">
          <a:xfrm>
            <a:off x="5451826" y="18317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6" name="Text Box 116"/>
          <p:cNvSpPr txBox="1">
            <a:spLocks noChangeArrowheads="1"/>
          </p:cNvSpPr>
          <p:nvPr/>
        </p:nvSpPr>
        <p:spPr bwMode="auto">
          <a:xfrm>
            <a:off x="5567714" y="182385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a:solidFill>
                  <a:prstClr val="black"/>
                </a:solidFill>
                <a:cs typeface="+mn-cs"/>
              </a:rPr>
              <a:t>†</a:t>
            </a:r>
          </a:p>
        </p:txBody>
      </p:sp>
      <p:sp>
        <p:nvSpPr>
          <p:cNvPr id="357" name="Oval 117"/>
          <p:cNvSpPr>
            <a:spLocks noChangeArrowheads="1"/>
          </p:cNvSpPr>
          <p:nvPr/>
        </p:nvSpPr>
        <p:spPr bwMode="auto">
          <a:xfrm>
            <a:off x="5032726" y="23080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8" name="Oval 118"/>
          <p:cNvSpPr>
            <a:spLocks noChangeArrowheads="1"/>
          </p:cNvSpPr>
          <p:nvPr/>
        </p:nvSpPr>
        <p:spPr bwMode="auto">
          <a:xfrm>
            <a:off x="4829526" y="20921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59" name="Line 119"/>
          <p:cNvSpPr>
            <a:spLocks noChangeShapeType="1"/>
          </p:cNvSpPr>
          <p:nvPr/>
        </p:nvSpPr>
        <p:spPr bwMode="auto">
          <a:xfrm>
            <a:off x="4594576" y="1958786"/>
            <a:ext cx="190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60" name="Oval 120"/>
          <p:cNvSpPr>
            <a:spLocks noChangeArrowheads="1"/>
          </p:cNvSpPr>
          <p:nvPr/>
        </p:nvSpPr>
        <p:spPr bwMode="auto">
          <a:xfrm>
            <a:off x="4515201" y="17111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61" name="Line 121"/>
          <p:cNvSpPr>
            <a:spLocks noChangeShapeType="1"/>
          </p:cNvSpPr>
          <p:nvPr/>
        </p:nvSpPr>
        <p:spPr bwMode="auto">
          <a:xfrm>
            <a:off x="3143251" y="1955611"/>
            <a:ext cx="2841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62" name="Oval 128"/>
          <p:cNvSpPr>
            <a:spLocks noChangeArrowheads="1"/>
          </p:cNvSpPr>
          <p:nvPr/>
        </p:nvSpPr>
        <p:spPr bwMode="auto">
          <a:xfrm>
            <a:off x="3305526" y="3298636"/>
            <a:ext cx="2514600" cy="965200"/>
          </a:xfrm>
          <a:prstGeom prst="ellipse">
            <a:avLst/>
          </a:prstGeom>
          <a:solidFill>
            <a:schemeClr val="bg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63" name="Text Box 129"/>
          <p:cNvSpPr txBox="1">
            <a:spLocks noChangeArrowheads="1"/>
          </p:cNvSpPr>
          <p:nvPr/>
        </p:nvSpPr>
        <p:spPr bwMode="auto">
          <a:xfrm>
            <a:off x="3707164" y="3416111"/>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200">
                <a:solidFill>
                  <a:prstClr val="black"/>
                </a:solidFill>
                <a:cs typeface="+mn-cs"/>
              </a:rPr>
              <a:t>Ag</a:t>
            </a:r>
          </a:p>
        </p:txBody>
      </p:sp>
      <p:sp>
        <p:nvSpPr>
          <p:cNvPr id="364" name="Oval 130"/>
          <p:cNvSpPr>
            <a:spLocks noChangeArrowheads="1"/>
          </p:cNvSpPr>
          <p:nvPr/>
        </p:nvSpPr>
        <p:spPr bwMode="auto">
          <a:xfrm>
            <a:off x="3981802" y="3506600"/>
            <a:ext cx="550863"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365" name="Oval 131"/>
          <p:cNvSpPr>
            <a:spLocks noChangeArrowheads="1"/>
          </p:cNvSpPr>
          <p:nvPr/>
        </p:nvSpPr>
        <p:spPr bwMode="auto">
          <a:xfrm>
            <a:off x="4105627" y="3638362"/>
            <a:ext cx="303213"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66" name="Line 132"/>
          <p:cNvSpPr>
            <a:spLocks noChangeShapeType="1"/>
          </p:cNvSpPr>
          <p:nvPr/>
        </p:nvSpPr>
        <p:spPr bwMode="auto">
          <a:xfrm>
            <a:off x="3832576" y="3776474"/>
            <a:ext cx="139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67" name="Oval 133"/>
          <p:cNvSpPr>
            <a:spLocks noChangeArrowheads="1"/>
          </p:cNvSpPr>
          <p:nvPr/>
        </p:nvSpPr>
        <p:spPr bwMode="auto">
          <a:xfrm>
            <a:off x="4821589" y="3506600"/>
            <a:ext cx="550862" cy="536575"/>
          </a:xfrm>
          <a:prstGeom prst="ellipse">
            <a:avLst/>
          </a:prstGeom>
          <a:solidFill>
            <a:srgbClr val="FF5050"/>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sz="1800">
              <a:solidFill>
                <a:srgbClr val="FF3300"/>
              </a:solidFill>
              <a:cs typeface="+mn-cs"/>
            </a:endParaRPr>
          </a:p>
        </p:txBody>
      </p:sp>
      <p:sp>
        <p:nvSpPr>
          <p:cNvPr id="368" name="Oval 134"/>
          <p:cNvSpPr>
            <a:spLocks noChangeArrowheads="1"/>
          </p:cNvSpPr>
          <p:nvPr/>
        </p:nvSpPr>
        <p:spPr bwMode="auto">
          <a:xfrm>
            <a:off x="4945414" y="3638362"/>
            <a:ext cx="303212"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69" name="Text Box 135"/>
          <p:cNvSpPr txBox="1">
            <a:spLocks noChangeArrowheads="1"/>
          </p:cNvSpPr>
          <p:nvPr/>
        </p:nvSpPr>
        <p:spPr bwMode="auto">
          <a:xfrm>
            <a:off x="4446939" y="3309750"/>
            <a:ext cx="43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200">
                <a:solidFill>
                  <a:prstClr val="black"/>
                </a:solidFill>
                <a:cs typeface="+mn-cs"/>
              </a:rPr>
              <a:t>HIV</a:t>
            </a:r>
          </a:p>
        </p:txBody>
      </p:sp>
      <p:sp>
        <p:nvSpPr>
          <p:cNvPr id="370" name="Oval 136"/>
          <p:cNvSpPr>
            <a:spLocks noChangeArrowheads="1"/>
          </p:cNvSpPr>
          <p:nvPr/>
        </p:nvSpPr>
        <p:spPr bwMode="auto">
          <a:xfrm>
            <a:off x="4575526" y="35780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1" name="Oval 137"/>
          <p:cNvSpPr>
            <a:spLocks noChangeArrowheads="1"/>
          </p:cNvSpPr>
          <p:nvPr/>
        </p:nvSpPr>
        <p:spPr bwMode="auto">
          <a:xfrm>
            <a:off x="4715226" y="35653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2" name="Oval 138"/>
          <p:cNvSpPr>
            <a:spLocks noChangeArrowheads="1"/>
          </p:cNvSpPr>
          <p:nvPr/>
        </p:nvSpPr>
        <p:spPr bwMode="auto">
          <a:xfrm>
            <a:off x="4645376" y="36415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3" name="Oval 139"/>
          <p:cNvSpPr>
            <a:spLocks noChangeArrowheads="1"/>
          </p:cNvSpPr>
          <p:nvPr/>
        </p:nvSpPr>
        <p:spPr bwMode="auto">
          <a:xfrm>
            <a:off x="5337526" y="36415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4" name="Oval 140"/>
          <p:cNvSpPr>
            <a:spLocks noChangeArrowheads="1"/>
          </p:cNvSpPr>
          <p:nvPr/>
        </p:nvSpPr>
        <p:spPr bwMode="auto">
          <a:xfrm>
            <a:off x="4880326" y="35208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5" name="Oval 141"/>
          <p:cNvSpPr>
            <a:spLocks noChangeArrowheads="1"/>
          </p:cNvSpPr>
          <p:nvPr/>
        </p:nvSpPr>
        <p:spPr bwMode="auto">
          <a:xfrm>
            <a:off x="5032726" y="40352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6" name="Oval 142"/>
          <p:cNvSpPr>
            <a:spLocks noChangeArrowheads="1"/>
          </p:cNvSpPr>
          <p:nvPr/>
        </p:nvSpPr>
        <p:spPr bwMode="auto">
          <a:xfrm>
            <a:off x="5153376" y="34700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7" name="Oval 143"/>
          <p:cNvSpPr>
            <a:spLocks noChangeArrowheads="1"/>
          </p:cNvSpPr>
          <p:nvPr/>
        </p:nvSpPr>
        <p:spPr bwMode="auto">
          <a:xfrm>
            <a:off x="4766026" y="38066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8" name="Oval 144"/>
          <p:cNvSpPr>
            <a:spLocks noChangeArrowheads="1"/>
          </p:cNvSpPr>
          <p:nvPr/>
        </p:nvSpPr>
        <p:spPr bwMode="auto">
          <a:xfrm>
            <a:off x="4861276" y="39717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79" name="Oval 145"/>
          <p:cNvSpPr>
            <a:spLocks noChangeArrowheads="1"/>
          </p:cNvSpPr>
          <p:nvPr/>
        </p:nvSpPr>
        <p:spPr bwMode="auto">
          <a:xfrm>
            <a:off x="5280376" y="35335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80" name="Oval 146"/>
          <p:cNvSpPr>
            <a:spLocks noChangeArrowheads="1"/>
          </p:cNvSpPr>
          <p:nvPr/>
        </p:nvSpPr>
        <p:spPr bwMode="auto">
          <a:xfrm>
            <a:off x="4905726" y="40415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81" name="Oval 147"/>
          <p:cNvSpPr>
            <a:spLocks noChangeArrowheads="1"/>
          </p:cNvSpPr>
          <p:nvPr/>
        </p:nvSpPr>
        <p:spPr bwMode="auto">
          <a:xfrm>
            <a:off x="5534376" y="36732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82" name="Oval 148"/>
          <p:cNvSpPr>
            <a:spLocks noChangeArrowheads="1"/>
          </p:cNvSpPr>
          <p:nvPr/>
        </p:nvSpPr>
        <p:spPr bwMode="auto">
          <a:xfrm>
            <a:off x="5064476" y="34510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83" name="Oval 149"/>
          <p:cNvSpPr>
            <a:spLocks noChangeArrowheads="1"/>
          </p:cNvSpPr>
          <p:nvPr/>
        </p:nvSpPr>
        <p:spPr bwMode="auto">
          <a:xfrm>
            <a:off x="5299426" y="34319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84" name="Oval 150"/>
          <p:cNvSpPr>
            <a:spLocks noChangeArrowheads="1"/>
          </p:cNvSpPr>
          <p:nvPr/>
        </p:nvSpPr>
        <p:spPr bwMode="auto">
          <a:xfrm>
            <a:off x="5439126" y="364788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85" name="Text Box 151"/>
          <p:cNvSpPr txBox="1">
            <a:spLocks noChangeArrowheads="1"/>
          </p:cNvSpPr>
          <p:nvPr/>
        </p:nvSpPr>
        <p:spPr bwMode="auto">
          <a:xfrm>
            <a:off x="5555014" y="363995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dirty="0">
                <a:solidFill>
                  <a:prstClr val="black"/>
                </a:solidFill>
                <a:cs typeface="+mn-cs"/>
              </a:rPr>
              <a:t>†</a:t>
            </a:r>
          </a:p>
        </p:txBody>
      </p:sp>
      <p:sp>
        <p:nvSpPr>
          <p:cNvPr id="386" name="Oval 152"/>
          <p:cNvSpPr>
            <a:spLocks noChangeArrowheads="1"/>
          </p:cNvSpPr>
          <p:nvPr/>
        </p:nvSpPr>
        <p:spPr bwMode="auto">
          <a:xfrm>
            <a:off x="5020026" y="41241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87" name="Oval 153"/>
          <p:cNvSpPr>
            <a:spLocks noChangeArrowheads="1"/>
          </p:cNvSpPr>
          <p:nvPr/>
        </p:nvSpPr>
        <p:spPr bwMode="auto">
          <a:xfrm>
            <a:off x="4816826" y="39082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388" name="Line 154"/>
          <p:cNvSpPr>
            <a:spLocks noChangeShapeType="1"/>
          </p:cNvSpPr>
          <p:nvPr/>
        </p:nvSpPr>
        <p:spPr bwMode="auto">
          <a:xfrm>
            <a:off x="4581876" y="3774886"/>
            <a:ext cx="190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389" name="Oval 155"/>
          <p:cNvSpPr>
            <a:spLocks noChangeArrowheads="1"/>
          </p:cNvSpPr>
          <p:nvPr/>
        </p:nvSpPr>
        <p:spPr bwMode="auto">
          <a:xfrm>
            <a:off x="4502501" y="3527236"/>
            <a:ext cx="57150" cy="50800"/>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63" name="Line 160"/>
          <p:cNvSpPr>
            <a:spLocks noChangeShapeType="1"/>
          </p:cNvSpPr>
          <p:nvPr/>
        </p:nvSpPr>
        <p:spPr bwMode="auto">
          <a:xfrm>
            <a:off x="3143251" y="3784411"/>
            <a:ext cx="2841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64" name="Oval 161"/>
          <p:cNvSpPr>
            <a:spLocks noChangeArrowheads="1"/>
          </p:cNvSpPr>
          <p:nvPr/>
        </p:nvSpPr>
        <p:spPr bwMode="auto">
          <a:xfrm>
            <a:off x="3267427" y="5133786"/>
            <a:ext cx="1786953" cy="965200"/>
          </a:xfrm>
          <a:prstGeom prst="ellipse">
            <a:avLst/>
          </a:prstGeom>
          <a:solidFill>
            <a:schemeClr val="bg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65" name="Line 162"/>
          <p:cNvSpPr>
            <a:spLocks noChangeShapeType="1"/>
          </p:cNvSpPr>
          <p:nvPr/>
        </p:nvSpPr>
        <p:spPr bwMode="auto">
          <a:xfrm>
            <a:off x="3832576" y="5611624"/>
            <a:ext cx="268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66" name="Line 163"/>
          <p:cNvSpPr>
            <a:spLocks noChangeShapeType="1"/>
          </p:cNvSpPr>
          <p:nvPr/>
        </p:nvSpPr>
        <p:spPr bwMode="auto">
          <a:xfrm>
            <a:off x="4543776" y="5610036"/>
            <a:ext cx="190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467" name="Group 164"/>
          <p:cNvGrpSpPr>
            <a:grpSpLocks/>
          </p:cNvGrpSpPr>
          <p:nvPr/>
        </p:nvGrpSpPr>
        <p:grpSpPr bwMode="auto">
          <a:xfrm>
            <a:off x="3713514" y="5187761"/>
            <a:ext cx="438150" cy="382588"/>
            <a:chOff x="1687" y="3159"/>
            <a:chExt cx="276" cy="241"/>
          </a:xfrm>
        </p:grpSpPr>
        <p:sp>
          <p:nvSpPr>
            <p:cNvPr id="468" name="Text Box 165"/>
            <p:cNvSpPr txBox="1">
              <a:spLocks noChangeArrowheads="1"/>
            </p:cNvSpPr>
            <p:nvPr/>
          </p:nvSpPr>
          <p:spPr bwMode="auto">
            <a:xfrm>
              <a:off x="1687" y="3159"/>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200">
                  <a:solidFill>
                    <a:prstClr val="black"/>
                  </a:solidFill>
                  <a:cs typeface="+mn-cs"/>
                </a:rPr>
                <a:t>HIV</a:t>
              </a:r>
            </a:p>
          </p:txBody>
        </p:sp>
        <p:sp>
          <p:nvSpPr>
            <p:cNvPr id="469" name="Oval 166"/>
            <p:cNvSpPr>
              <a:spLocks noChangeArrowheads="1"/>
            </p:cNvSpPr>
            <p:nvPr/>
          </p:nvSpPr>
          <p:spPr bwMode="auto">
            <a:xfrm>
              <a:off x="1768" y="3328"/>
              <a:ext cx="36" cy="32"/>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70" name="Oval 167"/>
            <p:cNvSpPr>
              <a:spLocks noChangeArrowheads="1"/>
            </p:cNvSpPr>
            <p:nvPr/>
          </p:nvSpPr>
          <p:spPr bwMode="auto">
            <a:xfrm>
              <a:off x="1856" y="3320"/>
              <a:ext cx="36" cy="32"/>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71" name="Oval 168"/>
            <p:cNvSpPr>
              <a:spLocks noChangeArrowheads="1"/>
            </p:cNvSpPr>
            <p:nvPr/>
          </p:nvSpPr>
          <p:spPr bwMode="auto">
            <a:xfrm>
              <a:off x="1812" y="3368"/>
              <a:ext cx="36" cy="32"/>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sp>
          <p:nvSpPr>
            <p:cNvPr id="472" name="Oval 169"/>
            <p:cNvSpPr>
              <a:spLocks noChangeArrowheads="1"/>
            </p:cNvSpPr>
            <p:nvPr/>
          </p:nvSpPr>
          <p:spPr bwMode="auto">
            <a:xfrm>
              <a:off x="1722" y="3296"/>
              <a:ext cx="36" cy="32"/>
            </a:xfrm>
            <a:prstGeom prst="ellipse">
              <a:avLst/>
            </a:prstGeom>
            <a:solidFill>
              <a:schemeClr val="tx1"/>
            </a:solidFill>
            <a:ln w="9525">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grpSp>
      <p:sp>
        <p:nvSpPr>
          <p:cNvPr id="476" name="Line 174"/>
          <p:cNvSpPr>
            <a:spLocks noChangeShapeType="1"/>
          </p:cNvSpPr>
          <p:nvPr/>
        </p:nvSpPr>
        <p:spPr bwMode="auto">
          <a:xfrm>
            <a:off x="3143251" y="5613211"/>
            <a:ext cx="2841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77" name="Line 175"/>
          <p:cNvSpPr>
            <a:spLocks noChangeShapeType="1"/>
          </p:cNvSpPr>
          <p:nvPr/>
        </p:nvSpPr>
        <p:spPr bwMode="auto">
          <a:xfrm>
            <a:off x="5458176" y="1954024"/>
            <a:ext cx="211138" cy="4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78" name="Line 176"/>
          <p:cNvSpPr>
            <a:spLocks noChangeShapeType="1"/>
          </p:cNvSpPr>
          <p:nvPr/>
        </p:nvSpPr>
        <p:spPr bwMode="auto">
          <a:xfrm>
            <a:off x="5435951" y="3774887"/>
            <a:ext cx="211138"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81" name="Oval 239"/>
          <p:cNvSpPr>
            <a:spLocks noChangeArrowheads="1"/>
          </p:cNvSpPr>
          <p:nvPr/>
        </p:nvSpPr>
        <p:spPr bwMode="auto">
          <a:xfrm>
            <a:off x="4951764" y="1828612"/>
            <a:ext cx="303212" cy="271463"/>
          </a:xfrm>
          <a:prstGeom prst="ellipse">
            <a:avLst/>
          </a:prstGeom>
          <a:solidFill>
            <a:srgbClr val="FF9999"/>
          </a:solidFill>
          <a:ln w="9525" algn="ctr">
            <a:solidFill>
              <a:schemeClr val="tx1"/>
            </a:solidFill>
            <a:round/>
            <a:headEnd/>
            <a:tailEnd/>
          </a:ln>
        </p:spPr>
        <p:txBody>
          <a:bodyPr wrap="none" anchor="ct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endParaRPr lang="en-US" altLang="en-US">
              <a:solidFill>
                <a:prstClr val="black"/>
              </a:solidFill>
              <a:cs typeface="+mn-cs"/>
            </a:endParaRPr>
          </a:p>
        </p:txBody>
      </p:sp>
      <p:grpSp>
        <p:nvGrpSpPr>
          <p:cNvPr id="11" name="Group 10"/>
          <p:cNvGrpSpPr/>
          <p:nvPr/>
        </p:nvGrpSpPr>
        <p:grpSpPr>
          <a:xfrm>
            <a:off x="3437290" y="3622486"/>
            <a:ext cx="1069975" cy="2185988"/>
            <a:chOff x="1913289" y="3622486"/>
            <a:chExt cx="1069975" cy="2185988"/>
          </a:xfrm>
        </p:grpSpPr>
        <p:sp>
          <p:nvSpPr>
            <p:cNvPr id="461" name="Oval 158"/>
            <p:cNvSpPr>
              <a:spLocks noChangeArrowheads="1"/>
            </p:cNvSpPr>
            <p:nvPr/>
          </p:nvSpPr>
          <p:spPr bwMode="auto">
            <a:xfrm flipH="1">
              <a:off x="1916464" y="3622486"/>
              <a:ext cx="376237"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474" name="Oval 172"/>
            <p:cNvSpPr>
              <a:spLocks noChangeArrowheads="1"/>
            </p:cNvSpPr>
            <p:nvPr/>
          </p:nvSpPr>
          <p:spPr bwMode="auto">
            <a:xfrm flipH="1">
              <a:off x="1913289" y="5457636"/>
              <a:ext cx="376237"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479" name="Oval 237"/>
            <p:cNvSpPr>
              <a:spLocks noChangeArrowheads="1"/>
            </p:cNvSpPr>
            <p:nvPr/>
          </p:nvSpPr>
          <p:spPr bwMode="auto">
            <a:xfrm flipH="1">
              <a:off x="2607026" y="5457636"/>
              <a:ext cx="376238" cy="350838"/>
            </a:xfrm>
            <a:prstGeom prst="ellipse">
              <a:avLst/>
            </a:prstGeom>
            <a:solidFill>
              <a:srgbClr val="66FF33"/>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grpSp>
      <p:grpSp>
        <p:nvGrpSpPr>
          <p:cNvPr id="3" name="Group 2"/>
          <p:cNvGrpSpPr/>
          <p:nvPr/>
        </p:nvGrpSpPr>
        <p:grpSpPr>
          <a:xfrm>
            <a:off x="3457927" y="3671699"/>
            <a:ext cx="1014413" cy="2127250"/>
            <a:chOff x="1933926" y="3671699"/>
            <a:chExt cx="1014413" cy="2127250"/>
          </a:xfrm>
        </p:grpSpPr>
        <p:sp>
          <p:nvSpPr>
            <p:cNvPr id="462" name="Oval 159"/>
            <p:cNvSpPr>
              <a:spLocks noChangeArrowheads="1"/>
            </p:cNvSpPr>
            <p:nvPr/>
          </p:nvSpPr>
          <p:spPr bwMode="auto">
            <a:xfrm flipH="1">
              <a:off x="1937101" y="3671699"/>
              <a:ext cx="303212"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475" name="Oval 173"/>
            <p:cNvSpPr>
              <a:spLocks noChangeArrowheads="1"/>
            </p:cNvSpPr>
            <p:nvPr/>
          </p:nvSpPr>
          <p:spPr bwMode="auto">
            <a:xfrm flipH="1">
              <a:off x="1933926" y="5506849"/>
              <a:ext cx="303212" cy="27146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sp>
          <p:nvSpPr>
            <p:cNvPr id="480" name="Oval 238"/>
            <p:cNvSpPr>
              <a:spLocks noChangeArrowheads="1"/>
            </p:cNvSpPr>
            <p:nvPr/>
          </p:nvSpPr>
          <p:spPr bwMode="auto">
            <a:xfrm flipH="1">
              <a:off x="2654651" y="5546536"/>
              <a:ext cx="293688" cy="252413"/>
            </a:xfrm>
            <a:prstGeom prst="ellipse">
              <a:avLst/>
            </a:prstGeom>
            <a:solidFill>
              <a:srgbClr val="00CC66"/>
            </a:solidFill>
            <a:ln w="9525" algn="ctr">
              <a:solidFill>
                <a:schemeClr val="tx1"/>
              </a:solidFill>
              <a:round/>
              <a:headEnd/>
              <a:tailEnd/>
            </a:ln>
          </p:spPr>
          <p:txBody>
            <a:bodyPr wrap="none" anchor="ctr"/>
            <a:lstStyle/>
            <a:p>
              <a:pPr fontAlgn="auto">
                <a:spcBef>
                  <a:spcPts val="0"/>
                </a:spcBef>
                <a:spcAft>
                  <a:spcPts val="0"/>
                </a:spcAft>
              </a:pPr>
              <a:endParaRPr lang="en-US" altLang="en-US" sz="2400">
                <a:solidFill>
                  <a:prstClr val="black"/>
                </a:solidFill>
                <a:latin typeface="Calibri"/>
                <a:cs typeface="+mn-cs"/>
              </a:endParaRPr>
            </a:p>
          </p:txBody>
        </p:sp>
      </p:grpSp>
      <p:sp>
        <p:nvSpPr>
          <p:cNvPr id="485" name="Freeform 244"/>
          <p:cNvSpPr>
            <a:spLocks/>
          </p:cNvSpPr>
          <p:nvPr/>
        </p:nvSpPr>
        <p:spPr bwMode="auto">
          <a:xfrm>
            <a:off x="4966051" y="3727261"/>
            <a:ext cx="254000" cy="76200"/>
          </a:xfrm>
          <a:custGeom>
            <a:avLst/>
            <a:gdLst>
              <a:gd name="T0" fmla="*/ 9525 w 160"/>
              <a:gd name="T1" fmla="*/ 76200 h 48"/>
              <a:gd name="T2" fmla="*/ 9525 w 160"/>
              <a:gd name="T3" fmla="*/ 41275 h 48"/>
              <a:gd name="T4" fmla="*/ 47625 w 160"/>
              <a:gd name="T5" fmla="*/ 28575 h 48"/>
              <a:gd name="T6" fmla="*/ 25400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86" name="Freeform 245"/>
          <p:cNvSpPr>
            <a:spLocks/>
          </p:cNvSpPr>
          <p:nvPr/>
        </p:nvSpPr>
        <p:spPr bwMode="auto">
          <a:xfrm>
            <a:off x="5035901" y="3752661"/>
            <a:ext cx="133350" cy="6350"/>
          </a:xfrm>
          <a:custGeom>
            <a:avLst/>
            <a:gdLst>
              <a:gd name="T0" fmla="*/ 0 w 84"/>
              <a:gd name="T1" fmla="*/ 6350 h 4"/>
              <a:gd name="T2" fmla="*/ 133350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nvGrpSpPr>
          <p:cNvPr id="487" name="Group 246"/>
          <p:cNvGrpSpPr>
            <a:grpSpLocks/>
          </p:cNvGrpSpPr>
          <p:nvPr/>
        </p:nvGrpSpPr>
        <p:grpSpPr bwMode="auto">
          <a:xfrm>
            <a:off x="4981926" y="1917511"/>
            <a:ext cx="254000" cy="76200"/>
            <a:chOff x="2048" y="1128"/>
            <a:chExt cx="160" cy="48"/>
          </a:xfrm>
        </p:grpSpPr>
        <p:sp>
          <p:nvSpPr>
            <p:cNvPr id="488" name="Freeform 247"/>
            <p:cNvSpPr>
              <a:spLocks/>
            </p:cNvSpPr>
            <p:nvPr/>
          </p:nvSpPr>
          <p:spPr bwMode="auto">
            <a:xfrm>
              <a:off x="2048" y="1128"/>
              <a:ext cx="160" cy="48"/>
            </a:xfrm>
            <a:custGeom>
              <a:avLst/>
              <a:gdLst>
                <a:gd name="T0" fmla="*/ 6 w 160"/>
                <a:gd name="T1" fmla="*/ 48 h 48"/>
                <a:gd name="T2" fmla="*/ 6 w 160"/>
                <a:gd name="T3" fmla="*/ 26 h 48"/>
                <a:gd name="T4" fmla="*/ 30 w 160"/>
                <a:gd name="T5" fmla="*/ 18 h 48"/>
                <a:gd name="T6" fmla="*/ 160 w 160"/>
                <a:gd name="T7" fmla="*/ 0 h 48"/>
                <a:gd name="T8" fmla="*/ 0 60000 65536"/>
                <a:gd name="T9" fmla="*/ 0 60000 65536"/>
                <a:gd name="T10" fmla="*/ 0 60000 65536"/>
                <a:gd name="T11" fmla="*/ 0 60000 65536"/>
                <a:gd name="T12" fmla="*/ 0 w 160"/>
                <a:gd name="T13" fmla="*/ 0 h 48"/>
                <a:gd name="T14" fmla="*/ 160 w 160"/>
                <a:gd name="T15" fmla="*/ 48 h 48"/>
              </a:gdLst>
              <a:ahLst/>
              <a:cxnLst>
                <a:cxn ang="T8">
                  <a:pos x="T0" y="T1"/>
                </a:cxn>
                <a:cxn ang="T9">
                  <a:pos x="T2" y="T3"/>
                </a:cxn>
                <a:cxn ang="T10">
                  <a:pos x="T4" y="T5"/>
                </a:cxn>
                <a:cxn ang="T11">
                  <a:pos x="T6" y="T7"/>
                </a:cxn>
              </a:cxnLst>
              <a:rect l="T12" t="T13" r="T14" b="T15"/>
              <a:pathLst>
                <a:path w="160" h="48">
                  <a:moveTo>
                    <a:pt x="6" y="48"/>
                  </a:moveTo>
                  <a:cubicBezTo>
                    <a:pt x="4" y="41"/>
                    <a:pt x="0" y="34"/>
                    <a:pt x="6" y="26"/>
                  </a:cubicBezTo>
                  <a:cubicBezTo>
                    <a:pt x="11" y="19"/>
                    <a:pt x="30" y="18"/>
                    <a:pt x="30" y="18"/>
                  </a:cubicBezTo>
                  <a:cubicBezTo>
                    <a:pt x="55" y="19"/>
                    <a:pt x="134" y="26"/>
                    <a:pt x="1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89" name="Freeform 248"/>
            <p:cNvSpPr>
              <a:spLocks/>
            </p:cNvSpPr>
            <p:nvPr/>
          </p:nvSpPr>
          <p:spPr bwMode="auto">
            <a:xfrm>
              <a:off x="2092" y="1144"/>
              <a:ext cx="84" cy="4"/>
            </a:xfrm>
            <a:custGeom>
              <a:avLst/>
              <a:gdLst>
                <a:gd name="T0" fmla="*/ 0 w 84"/>
                <a:gd name="T1" fmla="*/ 4 h 4"/>
                <a:gd name="T2" fmla="*/ 84 w 84"/>
                <a:gd name="T3" fmla="*/ 0 h 4"/>
                <a:gd name="T4" fmla="*/ 0 60000 65536"/>
                <a:gd name="T5" fmla="*/ 0 60000 65536"/>
                <a:gd name="T6" fmla="*/ 0 w 84"/>
                <a:gd name="T7" fmla="*/ 0 h 4"/>
                <a:gd name="T8" fmla="*/ 84 w 84"/>
                <a:gd name="T9" fmla="*/ 4 h 4"/>
              </a:gdLst>
              <a:ahLst/>
              <a:cxnLst>
                <a:cxn ang="T4">
                  <a:pos x="T0" y="T1"/>
                </a:cxn>
                <a:cxn ang="T5">
                  <a:pos x="T2" y="T3"/>
                </a:cxn>
              </a:cxnLst>
              <a:rect l="T6" t="T7" r="T8" b="T9"/>
              <a:pathLst>
                <a:path w="84" h="4">
                  <a:moveTo>
                    <a:pt x="0" y="4"/>
                  </a:moveTo>
                  <a:cubicBezTo>
                    <a:pt x="35" y="2"/>
                    <a:pt x="70" y="1"/>
                    <a:pt x="84"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490" name="Freeform 249"/>
          <p:cNvSpPr>
            <a:spLocks/>
          </p:cNvSpPr>
          <p:nvPr/>
        </p:nvSpPr>
        <p:spPr bwMode="auto">
          <a:xfrm>
            <a:off x="4238977" y="5500499"/>
            <a:ext cx="125413" cy="23812"/>
          </a:xfrm>
          <a:custGeom>
            <a:avLst/>
            <a:gdLst>
              <a:gd name="T0" fmla="*/ 0 w 79"/>
              <a:gd name="T1" fmla="*/ 23812 h 15"/>
              <a:gd name="T2" fmla="*/ 44450 w 79"/>
              <a:gd name="T3" fmla="*/ 6350 h 15"/>
              <a:gd name="T4" fmla="*/ 90488 w 79"/>
              <a:gd name="T5" fmla="*/ 0 h 15"/>
              <a:gd name="T6" fmla="*/ 125413 w 79"/>
              <a:gd name="T7" fmla="*/ 1587 h 15"/>
              <a:gd name="T8" fmla="*/ 0 60000 65536"/>
              <a:gd name="T9" fmla="*/ 0 60000 65536"/>
              <a:gd name="T10" fmla="*/ 0 60000 65536"/>
              <a:gd name="T11" fmla="*/ 0 60000 65536"/>
              <a:gd name="T12" fmla="*/ 0 w 79"/>
              <a:gd name="T13" fmla="*/ 0 h 15"/>
              <a:gd name="T14" fmla="*/ 79 w 79"/>
              <a:gd name="T15" fmla="*/ 15 h 15"/>
            </a:gdLst>
            <a:ahLst/>
            <a:cxnLst>
              <a:cxn ang="T8">
                <a:pos x="T0" y="T1"/>
              </a:cxn>
              <a:cxn ang="T9">
                <a:pos x="T2" y="T3"/>
              </a:cxn>
              <a:cxn ang="T10">
                <a:pos x="T4" y="T5"/>
              </a:cxn>
              <a:cxn ang="T11">
                <a:pos x="T6" y="T7"/>
              </a:cxn>
            </a:cxnLst>
            <a:rect l="T12" t="T13" r="T14" b="T15"/>
            <a:pathLst>
              <a:path w="79" h="15">
                <a:moveTo>
                  <a:pt x="0" y="15"/>
                </a:moveTo>
                <a:cubicBezTo>
                  <a:pt x="9" y="10"/>
                  <a:pt x="19" y="6"/>
                  <a:pt x="28" y="4"/>
                </a:cubicBezTo>
                <a:cubicBezTo>
                  <a:pt x="37" y="2"/>
                  <a:pt x="49" y="0"/>
                  <a:pt x="57" y="0"/>
                </a:cubicBezTo>
                <a:cubicBezTo>
                  <a:pt x="65" y="0"/>
                  <a:pt x="72" y="0"/>
                  <a:pt x="79" y="1"/>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prstClr val="black"/>
              </a:solidFill>
              <a:latin typeface="Calibri"/>
              <a:cs typeface="+mn-cs"/>
            </a:endParaRPr>
          </a:p>
        </p:txBody>
      </p:sp>
      <p:sp>
        <p:nvSpPr>
          <p:cNvPr id="491" name="Text Box 151"/>
          <p:cNvSpPr txBox="1">
            <a:spLocks noChangeArrowheads="1"/>
          </p:cNvSpPr>
          <p:nvPr/>
        </p:nvSpPr>
        <p:spPr bwMode="auto">
          <a:xfrm>
            <a:off x="4697600" y="5478026"/>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eaLnBrk="1" fontAlgn="auto" hangingPunct="1">
              <a:spcBef>
                <a:spcPts val="0"/>
              </a:spcBef>
              <a:spcAft>
                <a:spcPts val="0"/>
              </a:spcAft>
            </a:pPr>
            <a:r>
              <a:rPr lang="en-US" altLang="en-US" sz="1000" dirty="0">
                <a:solidFill>
                  <a:prstClr val="black"/>
                </a:solidFill>
                <a:cs typeface="+mn-cs"/>
              </a:rPr>
              <a:t>†</a:t>
            </a:r>
          </a:p>
        </p:txBody>
      </p:sp>
      <p:sp>
        <p:nvSpPr>
          <p:cNvPr id="492" name="Text Box 123"/>
          <p:cNvSpPr txBox="1">
            <a:spLocks noChangeArrowheads="1"/>
          </p:cNvSpPr>
          <p:nvPr/>
        </p:nvSpPr>
        <p:spPr bwMode="auto">
          <a:xfrm>
            <a:off x="3175794" y="1"/>
            <a:ext cx="63690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algn="ctr" eaLnBrk="1" fontAlgn="auto" hangingPunct="1">
              <a:spcBef>
                <a:spcPts val="0"/>
              </a:spcBef>
              <a:spcAft>
                <a:spcPts val="0"/>
              </a:spcAft>
            </a:pPr>
            <a:r>
              <a:rPr lang="en-US" altLang="en-US" sz="4000" dirty="0">
                <a:solidFill>
                  <a:prstClr val="black"/>
                </a:solidFill>
                <a:cs typeface="+mn-cs"/>
              </a:rPr>
              <a:t>Infection of activated and</a:t>
            </a:r>
          </a:p>
          <a:p>
            <a:pPr algn="ctr" eaLnBrk="1" fontAlgn="auto" hangingPunct="1">
              <a:spcBef>
                <a:spcPts val="0"/>
              </a:spcBef>
              <a:spcAft>
                <a:spcPts val="0"/>
              </a:spcAft>
            </a:pPr>
            <a:r>
              <a:rPr lang="en-US" altLang="en-US" sz="4000" dirty="0">
                <a:solidFill>
                  <a:prstClr val="black"/>
                </a:solidFill>
                <a:cs typeface="+mn-cs"/>
              </a:rPr>
              <a:t>resting CD4</a:t>
            </a:r>
            <a:r>
              <a:rPr lang="en-US" altLang="en-US" sz="4000" baseline="30000" dirty="0">
                <a:solidFill>
                  <a:prstClr val="black"/>
                </a:solidFill>
                <a:cs typeface="+mn-cs"/>
              </a:rPr>
              <a:t>+</a:t>
            </a:r>
            <a:r>
              <a:rPr lang="en-US" altLang="en-US" sz="4000" dirty="0">
                <a:solidFill>
                  <a:prstClr val="black"/>
                </a:solidFill>
                <a:cs typeface="+mn-cs"/>
              </a:rPr>
              <a:t> T cells</a:t>
            </a:r>
          </a:p>
        </p:txBody>
      </p:sp>
    </p:spTree>
    <p:custDataLst>
      <p:tags r:id="rId1"/>
    </p:custDataLst>
    <p:extLst>
      <p:ext uri="{BB962C8B-B14F-4D97-AF65-F5344CB8AC3E}">
        <p14:creationId xmlns:p14="http://schemas.microsoft.com/office/powerpoint/2010/main" val="343162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PRRESPONSE4" val="7"/>
  <p:tag name="PRRESPONSE8" val="3"/>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722948"/>
  <p:tag name="GRIDSIZE" val="{Width=800, Height=600}"/>
  <p:tag name="INCORRECTPOINTVALUE" val="0"/>
  <p:tag name="PRRESPONSE5" val="6"/>
  <p:tag name="REVIEWONLY" val="False"/>
  <p:tag name="CUSTOMCELLBACKCOLOR3" val="-268652"/>
  <p:tag name="MULTIRESPDIVISOR" val="1"/>
  <p:tag name="FIBINCLUDEOTHER" val="True"/>
  <p:tag name="COUNTDOWNSTYLE" val="-1"/>
  <p:tag name="TEAMSINLEADERBOARD" val="5"/>
  <p:tag name="GRIDPOSITION" val="1"/>
  <p:tag name="PRRESPONSE6" val="5"/>
  <p:tag name="CHARTVALUEFORMAT" val="0.0%"/>
  <p:tag name="GRIDOPACITY" val="90"/>
  <p:tag name="PRRESPONSE7" val="4"/>
  <p:tag name="BUBBLEVALUEFORMAT" val="0.0"/>
  <p:tag name="FIBDISPLAYRESULTS" val="True"/>
  <p:tag name="CUSTOMCELLBACKCOLOR4" val="-8355712"/>
  <p:tag name="INPUTSOURCE" val="1"/>
  <p:tag name="POWERPOINTVERSION" val="12.0"/>
  <p:tag name="PARTICIPANTSINLEADERBOARD" val="5"/>
  <p:tag name="AUTOADJUSTPARTRANGE" val="True"/>
  <p:tag name="PARTLISTDEFAULT" val="1"/>
  <p:tag name="DELIMITERS" val="3.1"/>
  <p:tag name="ADVANCEDSETTINGSVIEW" val="False"/>
  <p:tag name="USESECONDARYMONITOR" val="False"/>
  <p:tag name="LUIDIAENABLED" val="False"/>
  <p:tag name="EXPANDSHOWBAR" val="True"/>
  <p:tag name="MMPROD_NEXTUNIQUEID" val="10009"/>
  <p:tag name="WASPOLLED" val="31A639B4DF2F4B22B3CACC1A0C9A4B26"/>
  <p:tag name="TPVERSION" val="5"/>
  <p:tag name="TPFULLVERSION" val="5.3.2.24"/>
  <p:tag name="PPTVERSION" val="15"/>
  <p:tag name="TPOS" val="2"/>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 - &amp;quot;Conference Chairs&amp;quot;&quot;/&gt;&lt;property id=&quot;20307&quot; value=&quot;256&quot;/&gt;&lt;/object&gt;&lt;object type=&quot;3&quot; unique_id=&quot;10007&quot;&gt;&lt;property id=&quot;20148&quot; value=&quot;5&quot;/&gt;&lt;property id=&quot;20300&quot; value=&quot;Slide 6 - &amp;quot;This conference has been approved for up to:  14.25 CME credits 14.25 Nursing contact hours 14.25 Pharmacy contact &quot;/&gt;&lt;property id=&quot;20307&quot; value=&quot;261&quot;/&gt;&lt;/object&gt;&lt;object type=&quot;3&quot; unique_id=&quot;10017&quot;&gt;&lt;property id=&quot;20148&quot; value=&quot;5&quot;/&gt;&lt;property id=&quot;20300&quot; value=&quot;Slide 23 - &amp;quot;Help Everyone Enjoy Today’s Conference&amp;quot;&quot;/&gt;&lt;property id=&quot;20307&quot; value=&quot;260&quot;/&gt;&lt;/object&gt;&lt;object type=&quot;3&quot; unique_id=&quot;25329&quot;&gt;&lt;property id=&quot;20148&quot; value=&quot;5&quot;/&gt;&lt;property id=&quot;20300&quot; value=&quot;Slide 24&quot;/&gt;&lt;property id=&quot;20307&quot; value=&quot;343&quot;/&gt;&lt;/object&gt;&lt;object type=&quot;3&quot; unique_id=&quot;35675&quot;&gt;&lt;property id=&quot;20148&quot; value=&quot;5&quot;/&gt;&lt;property id=&quot;20300&quot; value=&quot;Slide 1&quot;/&gt;&lt;property id=&quot;20307&quot; value=&quot;392&quot;/&gt;&lt;/object&gt;&lt;object type=&quot;3&quot; unique_id=&quot;35679&quot;&gt;&lt;property id=&quot;20148&quot; value=&quot;5&quot;/&gt;&lt;property id=&quot;20300&quot; value=&quot;Slide 5 - &amp;quot;IAS–USA&amp;quot;&quot;/&gt;&lt;property id=&quot;20307&quot; value=&quot;375&quot;/&gt;&lt;/object&gt;&lt;object type=&quot;3&quot; unique_id=&quot;35685&quot;&gt;&lt;property id=&quot;20148&quot; value=&quot;5&quot;/&gt;&lt;property id=&quot;20300&quot; value=&quot;Slide 25&quot;/&gt;&lt;property id=&quot;20307&quot; value=&quot;398&quot;/&gt;&lt;/object&gt;&lt;object type=&quot;3&quot; unique_id=&quot;36193&quot;&gt;&lt;property id=&quot;20148&quot; value=&quot;5&quot;/&gt;&lt;property id=&quot;20300&quot; value=&quot;Slide 26&quot;/&gt;&lt;property id=&quot;20307&quot; value=&quot;416&quot;/&gt;&lt;/object&gt;&lt;object type=&quot;3&quot; unique_id=&quot;36194&quot;&gt;&lt;property id=&quot;20148&quot; value=&quot;5&quot;/&gt;&lt;property id=&quot;20300&quot; value=&quot;Slide 27&quot;/&gt;&lt;property id=&quot;20307&quot; value=&quot;417&quot;/&gt;&lt;/object&gt;&lt;object type=&quot;3&quot; unique_id=&quot;36272&quot;&gt;&lt;property id=&quot;20148&quot; value=&quot;5&quot;/&gt;&lt;property id=&quot;20300&quot; value=&quot;Slide 12 - &amp;quot;Audience Response System (ARS)&amp;quot;&quot;/&gt;&lt;property id=&quot;20307&quot; value=&quot;418&quot;/&gt;&lt;/object&gt;&lt;object type=&quot;3&quot; unique_id=&quot;37250&quot;&gt;&lt;property id=&quot;20148&quot; value=&quot;5&quot;/&gt;&lt;property id=&quot;20300&quot; value=&quot;Slide 3 - &amp;quot;Grant Information&amp;quot;&quot;/&gt;&lt;property id=&quot;20307&quot; value=&quot;420&quot;/&gt;&lt;/object&gt;&lt;object type=&quot;3&quot; unique_id=&quot;37251&quot;&gt;&lt;property id=&quot;20148&quot; value=&quot;5&quot;/&gt;&lt;property id=&quot;20300&quot; value=&quot;Slide 4 - &amp;quot;AETC NCRC&amp;quot;&quot;/&gt;&lt;property id=&quot;20307&quot; value=&quot;421&quot;/&gt;&lt;/object&gt;&lt;object type=&quot;3&quot; unique_id=&quot;37252&quot;&gt;&lt;property id=&quot;20148&quot; value=&quot;5&quot;/&gt;&lt;property id=&quot;20300&quot; value=&quot;Slide 28&quot;/&gt;&lt;property id=&quot;20307&quot; value=&quot;419&quot;/&gt;&lt;/object&gt;&lt;object type=&quot;3&quot; unique_id=&quot;37388&quot;&gt;&lt;property id=&quot;20148&quot; value=&quot;5&quot;/&gt;&lt;property id=&quot;20300&quot; value=&quot;Slide 7 - &amp;quot;Financial Relationships With Commercial Entities&amp;quot;&quot;/&gt;&lt;property id=&quot;20307&quot; value=&quot;422&quot;/&gt;&lt;/object&gt;&lt;object type=&quot;3&quot; unique_id=&quot;37389&quot;&gt;&lt;property id=&quot;20148&quot; value=&quot;5&quot;/&gt;&lt;property id=&quot;20300&quot; value=&quot;Slide 9 - &amp;quot;Demographic Information&amp;quot;&quot;/&gt;&lt;property id=&quot;20307&quot; value=&quot;423&quot;/&gt;&lt;/object&gt;&lt;object type=&quot;3&quot; unique_id=&quot;37390&quot;&gt;&lt;property id=&quot;20148&quot; value=&quot;5&quot;/&gt;&lt;property id=&quot;20300&quot; value=&quot;Slide 10 - &amp;quot;Internet&amp;quot;&quot;/&gt;&lt;property id=&quot;20307&quot; value=&quot;424&quot;/&gt;&lt;/object&gt;&lt;object type=&quot;3&quot; unique_id=&quot;37871&quot;&gt;&lt;property id=&quot;20148&quot; value=&quot;5&quot;/&gt;&lt;property id=&quot;20300&quot; value=&quot;Slide 8 - &amp;quot;Workshop Explanation&amp;quot;&quot;/&gt;&lt;property id=&quot;20307&quot; value=&quot;427&quot;/&gt;&lt;/object&gt;&lt;object type=&quot;3&quot; unique_id=&quot;37872&quot;&gt;&lt;property id=&quot;20148&quot; value=&quot;5&quot;/&gt;&lt;property id=&quot;20300&quot; value=&quot;Slide 11 - &amp;quot;Meals and Beverages On Own&amp;quot;&quot;/&gt;&lt;property id=&quot;20307&quot; value=&quot;425&quot;/&gt;&lt;/object&gt;&lt;object type=&quot;3&quot; unique_id=&quot;37875&quot;&gt;&lt;property id=&quot;20148&quot; value=&quot;5&quot;/&gt;&lt;property id=&quot;20300&quot; value=&quot;Slide 17 - &amp;quot;What is your clinical/academic training or background? Please select ONE answer that best describes your current p&quot;/&gt;&lt;property id=&quot;20307&quot; value=&quot;429&quot;/&gt;&lt;/object&gt;&lt;object type=&quot;3&quot; unique_id=&quot;37876&quot;&gt;&lt;property id=&quot;20148&quot; value=&quot;5&quot;/&gt;&lt;property id=&quot;20300&quot; value=&quot;Slide 18 - &amp;quot;What is your primary specialty?&amp;quot;&quot;/&gt;&lt;property id=&quot;20307&quot; value=&quot;430&quot;/&gt;&lt;/object&gt;&lt;object type=&quot;3&quot; unique_id=&quot;37877&quot;&gt;&lt;property id=&quot;20148&quot; value=&quot;5&quot;/&gt;&lt;property id=&quot;20300&quot; value=&quot;Slide 19 - &amp;quot;How many years have you been providing HIV care?&amp;quot;&quot;/&gt;&lt;property id=&quot;20307&quot; value=&quot;431&quot;/&gt;&lt;/object&gt;&lt;object type=&quot;3&quot; unique_id=&quot;37878&quot;&gt;&lt;property id=&quot;20148&quot; value=&quot;5&quot;/&gt;&lt;property id=&quot;20300&quot; value=&quot;Slide 20 - &amp;quot;How many HIV-infected patients are presently under your direct care?&amp;quot;&quot;/&gt;&lt;property id=&quot;20307&quot; value=&quot;432&quot;/&gt;&lt;/object&gt;&lt;object type=&quot;3&quot; unique_id=&quot;37879&quot;&gt;&lt;property id=&quot;20148&quot; value=&quot;5&quot;/&gt;&lt;property id=&quot;20300&quot; value=&quot;Slide 21 - &amp;quot;If you have treated patients for HCV, how many have you treated in the last 2 years?&amp;quot;&quot;/&gt;&lt;property id=&quot;20307&quot; value=&quot;433&quot;/&gt;&lt;/object&gt;&lt;object type=&quot;3&quot; unique_id=&quot;37880&quot;&gt;&lt;property id=&quot;20148&quot; value=&quot;5&quot;/&gt;&lt;property id=&quot;20300&quot; value=&quot;Slide 22 - &amp;quot;How would you classify your work setting?&amp;quot;&quot;/&gt;&lt;property id=&quot;20307&quot; value=&quot;434&quot;/&gt;&lt;/object&gt;&lt;object type=&quot;3&quot; unique_id=&quot;39399&quot;&gt;&lt;property id=&quot;20148&quot; value=&quot;5&quot;/&gt;&lt;property id=&quot;20300&quot; value=&quot;Slide 13 - &amp;quot;Concurrent Workshops&amp;quot;&quot;/&gt;&lt;property id=&quot;20307&quot; value=&quot;439&quot;/&gt;&lt;/object&gt;&lt;object type=&quot;3&quot; unique_id=&quot;39400&quot;&gt;&lt;property id=&quot;20148&quot; value=&quot;5&quot;/&gt;&lt;property id=&quot;20300&quot; value=&quot;Slide 14 - &amp;quot;Concurrent Workshops: Tuesday&amp;quot;&quot;/&gt;&lt;property id=&quot;20307&quot; value=&quot;438&quot;/&gt;&lt;/object&gt;&lt;object type=&quot;3&quot; unique_id=&quot;39853&quot;&gt;&lt;property id=&quot;20148&quot; value=&quot;5&quot;/&gt;&lt;property id=&quot;20300&quot; value=&quot;Slide 15 - &amp;quot;Concurrent Workshops: Wednesday&amp;quot;&quot;/&gt;&lt;property id=&quot;20307&quot; value=&quot;440&quot;/&gt;&lt;/object&gt;&lt;object type=&quot;3&quot; unique_id=&quot;39986&quot;&gt;&lt;property id=&quot;20148&quot; value=&quot;5&quot;/&gt;&lt;property id=&quot;20300&quot; value=&quot;Slide 16 - &amp;quot;Concurrent Workshops: Thursday&amp;quot;&quot;/&gt;&lt;property id=&quot;20307&quot; value=&quot;441&quot;/&gt;&lt;/object&gt;&lt;/object&gt;&lt;object type=&quot;8&quot; unique_id=&quot;1005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17.1"/>
</p:tagLst>
</file>

<file path=ppt/tags/tag11.xml><?xml version="1.0" encoding="utf-8"?>
<p:tagLst xmlns:a="http://schemas.openxmlformats.org/drawingml/2006/main" xmlns:r="http://schemas.openxmlformats.org/officeDocument/2006/relationships" xmlns:p="http://schemas.openxmlformats.org/presentationml/2006/main">
  <p:tag name="TIMING" val="|1.7|6.9|7.2|16.9|2.2|3.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TIMING" val="|17.1"/>
</p:tagLst>
</file>

<file path=ppt/tags/tag4.xml><?xml version="1.0" encoding="utf-8"?>
<p:tagLst xmlns:a="http://schemas.openxmlformats.org/drawingml/2006/main" xmlns:r="http://schemas.openxmlformats.org/officeDocument/2006/relationships" xmlns:p="http://schemas.openxmlformats.org/presentationml/2006/main">
  <p:tag name="TIMING" val="|17.1"/>
</p:tagLst>
</file>

<file path=ppt/tags/tag5.xml><?xml version="1.0" encoding="utf-8"?>
<p:tagLst xmlns:a="http://schemas.openxmlformats.org/drawingml/2006/main" xmlns:r="http://schemas.openxmlformats.org/officeDocument/2006/relationships" xmlns:p="http://schemas.openxmlformats.org/presentationml/2006/main">
  <p:tag name="TIMING" val="|17.1"/>
</p:tagLst>
</file>

<file path=ppt/tags/tag6.xml><?xml version="1.0" encoding="utf-8"?>
<p:tagLst xmlns:a="http://schemas.openxmlformats.org/drawingml/2006/main" xmlns:r="http://schemas.openxmlformats.org/officeDocument/2006/relationships" xmlns:p="http://schemas.openxmlformats.org/presentationml/2006/main">
  <p:tag name="TIMING" val="|17.1"/>
</p:tagLst>
</file>

<file path=ppt/tags/tag7.xml><?xml version="1.0" encoding="utf-8"?>
<p:tagLst xmlns:a="http://schemas.openxmlformats.org/drawingml/2006/main" xmlns:r="http://schemas.openxmlformats.org/officeDocument/2006/relationships" xmlns:p="http://schemas.openxmlformats.org/presentationml/2006/main">
  <p:tag name="TIMING" val="|17.1"/>
</p:tagLst>
</file>

<file path=ppt/tags/tag8.xml><?xml version="1.0" encoding="utf-8"?>
<p:tagLst xmlns:a="http://schemas.openxmlformats.org/drawingml/2006/main" xmlns:r="http://schemas.openxmlformats.org/officeDocument/2006/relationships" xmlns:p="http://schemas.openxmlformats.org/presentationml/2006/main">
  <p:tag name="TIMING" val="|8.2"/>
</p:tagLst>
</file>

<file path=ppt/tags/tag9.xml><?xml version="1.0" encoding="utf-8"?>
<p:tagLst xmlns:a="http://schemas.openxmlformats.org/drawingml/2006/main" xmlns:r="http://schemas.openxmlformats.org/officeDocument/2006/relationships" xmlns:p="http://schemas.openxmlformats.org/presentationml/2006/main">
  <p:tag name="TIMING" val="|17.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6589</TotalTime>
  <Words>5660</Words>
  <Application>Microsoft Office PowerPoint</Application>
  <PresentationFormat>Widescreen</PresentationFormat>
  <Paragraphs>788</Paragraphs>
  <Slides>44</Slides>
  <Notes>41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44</vt:i4>
      </vt:variant>
    </vt:vector>
  </HeadingPairs>
  <TitlesOfParts>
    <vt:vector size="62" baseType="lpstr">
      <vt:lpstr>ＭＳ Ｐゴシック</vt:lpstr>
      <vt:lpstr>宋体</vt:lpstr>
      <vt:lpstr>宋体</vt:lpstr>
      <vt:lpstr>Arial</vt:lpstr>
      <vt:lpstr>Arial MT</vt:lpstr>
      <vt:lpstr>Calibri</vt:lpstr>
      <vt:lpstr>Calibri Light</vt:lpstr>
      <vt:lpstr>Georgia</vt:lpstr>
      <vt:lpstr>Helvetica</vt:lpstr>
      <vt:lpstr>Helvetica 55 Roman</vt:lpstr>
      <vt:lpstr>Symbol</vt:lpstr>
      <vt:lpstr>Times New Roman</vt:lpstr>
      <vt:lpstr>Wingdings</vt:lpstr>
      <vt:lpstr>Wingdings 2</vt:lpstr>
      <vt:lpstr>1_Civic</vt:lpstr>
      <vt:lpstr>Custom Design</vt:lpstr>
      <vt:lpstr>1_Custom Design</vt:lpstr>
      <vt:lpstr>Office 主题</vt:lpstr>
      <vt:lpstr>Update on Cure Research for HIV Infection</vt:lpstr>
      <vt:lpstr>Financial Relationships With Commercial Entities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Tayag Valderama</dc:creator>
  <cp:lastModifiedBy>Michelle Valderama</cp:lastModifiedBy>
  <cp:revision>720</cp:revision>
  <cp:lastPrinted>2017-08-10T19:35:38Z</cp:lastPrinted>
  <dcterms:created xsi:type="dcterms:W3CDTF">2012-03-01T16:52:01Z</dcterms:created>
  <dcterms:modified xsi:type="dcterms:W3CDTF">2018-12-17T19:18:25Z</dcterms:modified>
</cp:coreProperties>
</file>