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theme/theme1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1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9.xml" ContentType="application/vnd.openxmlformats-officedocument.presentationml.tags+xml"/>
  <Override PartName="/ppt/notesSlides/notesSlide28.xml" ContentType="application/vnd.openxmlformats-officedocument.presentationml.notesSlide+xml"/>
  <Override PartName="/ppt/tags/tag1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1.xml" ContentType="application/vnd.openxmlformats-officedocument.presentationml.tags+xml"/>
  <Override PartName="/ppt/notesSlides/notesSlide34.xml" ContentType="application/vnd.openxmlformats-officedocument.presentationml.notesSlide+xml"/>
  <Override PartName="/ppt/tags/tag12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4.xml" ContentType="application/vnd.openxmlformats-officedocument.drawingml.chart+xml"/>
  <Override PartName="/ppt/notesSlides/notesSlide37.xml" ContentType="application/vnd.openxmlformats-officedocument.presentationml.notesSlide+xml"/>
  <Override PartName="/ppt/tags/tag13.xml" ContentType="application/vnd.openxmlformats-officedocument.presentationml.tags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tags/tag14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15.xml" ContentType="application/vnd.openxmlformats-officedocument.presentationml.tags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994" r:id="rId2"/>
    <p:sldMasterId id="2147483998" r:id="rId3"/>
    <p:sldMasterId id="2147484004" r:id="rId4"/>
    <p:sldMasterId id="2147484006" r:id="rId5"/>
    <p:sldMasterId id="2147484008" r:id="rId6"/>
    <p:sldMasterId id="2147484011" r:id="rId7"/>
    <p:sldMasterId id="2147484013" r:id="rId8"/>
    <p:sldMasterId id="2147484015" r:id="rId9"/>
    <p:sldMasterId id="2147484031" r:id="rId10"/>
    <p:sldMasterId id="2147484044" r:id="rId11"/>
    <p:sldMasterId id="2147484053" r:id="rId12"/>
    <p:sldMasterId id="2147484057" r:id="rId13"/>
    <p:sldMasterId id="2147484117" r:id="rId14"/>
    <p:sldMasterId id="2147484131" r:id="rId15"/>
    <p:sldMasterId id="2147484143" r:id="rId16"/>
    <p:sldMasterId id="2147484144" r:id="rId17"/>
    <p:sldMasterId id="2147484157" r:id="rId18"/>
    <p:sldMasterId id="2147484161" r:id="rId19"/>
    <p:sldMasterId id="2147484176" r:id="rId20"/>
    <p:sldMasterId id="2147484185" r:id="rId21"/>
    <p:sldMasterId id="2147484197" r:id="rId22"/>
    <p:sldMasterId id="2147484205" r:id="rId23"/>
  </p:sldMasterIdLst>
  <p:notesMasterIdLst>
    <p:notesMasterId r:id="rId85"/>
  </p:notesMasterIdLst>
  <p:handoutMasterIdLst>
    <p:handoutMasterId r:id="rId86"/>
  </p:handoutMasterIdLst>
  <p:sldIdLst>
    <p:sldId id="723" r:id="rId24"/>
    <p:sldId id="700" r:id="rId25"/>
    <p:sldId id="702" r:id="rId26"/>
    <p:sldId id="707" r:id="rId27"/>
    <p:sldId id="709" r:id="rId28"/>
    <p:sldId id="710" r:id="rId29"/>
    <p:sldId id="703" r:id="rId30"/>
    <p:sldId id="711" r:id="rId31"/>
    <p:sldId id="705" r:id="rId32"/>
    <p:sldId id="713" r:id="rId33"/>
    <p:sldId id="714" r:id="rId34"/>
    <p:sldId id="716" r:id="rId35"/>
    <p:sldId id="718" r:id="rId36"/>
    <p:sldId id="712" r:id="rId37"/>
    <p:sldId id="721" r:id="rId38"/>
    <p:sldId id="722" r:id="rId39"/>
    <p:sldId id="724" r:id="rId40"/>
    <p:sldId id="725" r:id="rId41"/>
    <p:sldId id="727" r:id="rId42"/>
    <p:sldId id="728" r:id="rId43"/>
    <p:sldId id="730" r:id="rId44"/>
    <p:sldId id="732" r:id="rId45"/>
    <p:sldId id="736" r:id="rId46"/>
    <p:sldId id="760" r:id="rId47"/>
    <p:sldId id="761" r:id="rId48"/>
    <p:sldId id="759" r:id="rId49"/>
    <p:sldId id="743" r:id="rId50"/>
    <p:sldId id="745" r:id="rId51"/>
    <p:sldId id="746" r:id="rId52"/>
    <p:sldId id="676" r:id="rId53"/>
    <p:sldId id="610" r:id="rId54"/>
    <p:sldId id="757" r:id="rId55"/>
    <p:sldId id="616" r:id="rId56"/>
    <p:sldId id="617" r:id="rId57"/>
    <p:sldId id="620" r:id="rId58"/>
    <p:sldId id="619" r:id="rId59"/>
    <p:sldId id="758" r:id="rId60"/>
    <p:sldId id="622" r:id="rId61"/>
    <p:sldId id="658" r:id="rId62"/>
    <p:sldId id="659" r:id="rId63"/>
    <p:sldId id="661" r:id="rId64"/>
    <p:sldId id="662" r:id="rId65"/>
    <p:sldId id="663" r:id="rId66"/>
    <p:sldId id="667" r:id="rId67"/>
    <p:sldId id="764" r:id="rId68"/>
    <p:sldId id="671" r:id="rId69"/>
    <p:sldId id="669" r:id="rId70"/>
    <p:sldId id="766" r:id="rId71"/>
    <p:sldId id="767" r:id="rId72"/>
    <p:sldId id="779" r:id="rId73"/>
    <p:sldId id="768" r:id="rId74"/>
    <p:sldId id="770" r:id="rId75"/>
    <p:sldId id="771" r:id="rId76"/>
    <p:sldId id="772" r:id="rId77"/>
    <p:sldId id="773" r:id="rId78"/>
    <p:sldId id="774" r:id="rId79"/>
    <p:sldId id="775" r:id="rId80"/>
    <p:sldId id="776" r:id="rId81"/>
    <p:sldId id="777" r:id="rId82"/>
    <p:sldId id="756" r:id="rId83"/>
    <p:sldId id="762" r:id="rId84"/>
  </p:sldIdLst>
  <p:sldSz cx="9144000" cy="5143500" type="screen16x9"/>
  <p:notesSz cx="6954838" cy="9309100"/>
  <p:defaultTextStyle>
    <a:defPPr>
      <a:defRPr lang="en-US"/>
    </a:defPPr>
    <a:lvl1pPr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3429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6858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0287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371600" algn="l" defTabSz="3429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, Marilyn" initials="SM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0C0C0"/>
    <a:srgbClr val="FF0000"/>
    <a:srgbClr val="003399"/>
    <a:srgbClr val="FF3300"/>
    <a:srgbClr val="A6A6A6"/>
    <a:srgbClr val="DDDDDD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578"/>
  </p:normalViewPr>
  <p:slideViewPr>
    <p:cSldViewPr snapToObjects="1">
      <p:cViewPr varScale="1">
        <p:scale>
          <a:sx n="120" d="100"/>
          <a:sy n="120" d="100"/>
        </p:scale>
        <p:origin x="200" y="48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6144"/>
    </p:cViewPr>
  </p:sorterViewPr>
  <p:notesViewPr>
    <p:cSldViewPr snapToObjects="1">
      <p:cViewPr varScale="1">
        <p:scale>
          <a:sx n="87" d="100"/>
          <a:sy n="87" d="100"/>
        </p:scale>
        <p:origin x="269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0" Type="http://schemas.openxmlformats.org/officeDocument/2006/relationships/slide" Target="slides/slide7.xml"/><Relationship Id="rId31" Type="http://schemas.openxmlformats.org/officeDocument/2006/relationships/slide" Target="slides/slide8.xml"/><Relationship Id="rId32" Type="http://schemas.openxmlformats.org/officeDocument/2006/relationships/slide" Target="slides/slide9.xml"/><Relationship Id="rId33" Type="http://schemas.openxmlformats.org/officeDocument/2006/relationships/slide" Target="slides/slide10.xml"/><Relationship Id="rId34" Type="http://schemas.openxmlformats.org/officeDocument/2006/relationships/slide" Target="slides/slide11.xml"/><Relationship Id="rId35" Type="http://schemas.openxmlformats.org/officeDocument/2006/relationships/slide" Target="slides/slide12.xml"/><Relationship Id="rId36" Type="http://schemas.openxmlformats.org/officeDocument/2006/relationships/slide" Target="slides/slide13.xml"/><Relationship Id="rId37" Type="http://schemas.openxmlformats.org/officeDocument/2006/relationships/slide" Target="slides/slide14.xml"/><Relationship Id="rId38" Type="http://schemas.openxmlformats.org/officeDocument/2006/relationships/slide" Target="slides/slide15.xml"/><Relationship Id="rId39" Type="http://schemas.openxmlformats.org/officeDocument/2006/relationships/slide" Target="slides/slide16.xml"/><Relationship Id="rId50" Type="http://schemas.openxmlformats.org/officeDocument/2006/relationships/slide" Target="slides/slide27.xml"/><Relationship Id="rId51" Type="http://schemas.openxmlformats.org/officeDocument/2006/relationships/slide" Target="slides/slide28.xml"/><Relationship Id="rId52" Type="http://schemas.openxmlformats.org/officeDocument/2006/relationships/slide" Target="slides/slide29.xml"/><Relationship Id="rId53" Type="http://schemas.openxmlformats.org/officeDocument/2006/relationships/slide" Target="slides/slide30.xml"/><Relationship Id="rId54" Type="http://schemas.openxmlformats.org/officeDocument/2006/relationships/slide" Target="slides/slide31.xml"/><Relationship Id="rId55" Type="http://schemas.openxmlformats.org/officeDocument/2006/relationships/slide" Target="slides/slide32.xml"/><Relationship Id="rId56" Type="http://schemas.openxmlformats.org/officeDocument/2006/relationships/slide" Target="slides/slide33.xml"/><Relationship Id="rId57" Type="http://schemas.openxmlformats.org/officeDocument/2006/relationships/slide" Target="slides/slide34.xml"/><Relationship Id="rId58" Type="http://schemas.openxmlformats.org/officeDocument/2006/relationships/slide" Target="slides/slide35.xml"/><Relationship Id="rId59" Type="http://schemas.openxmlformats.org/officeDocument/2006/relationships/slide" Target="slides/slide36.xml"/><Relationship Id="rId70" Type="http://schemas.openxmlformats.org/officeDocument/2006/relationships/slide" Target="slides/slide47.xml"/><Relationship Id="rId71" Type="http://schemas.openxmlformats.org/officeDocument/2006/relationships/slide" Target="slides/slide48.xml"/><Relationship Id="rId72" Type="http://schemas.openxmlformats.org/officeDocument/2006/relationships/slide" Target="slides/slide49.xml"/><Relationship Id="rId73" Type="http://schemas.openxmlformats.org/officeDocument/2006/relationships/slide" Target="slides/slide50.xml"/><Relationship Id="rId74" Type="http://schemas.openxmlformats.org/officeDocument/2006/relationships/slide" Target="slides/slide51.xml"/><Relationship Id="rId75" Type="http://schemas.openxmlformats.org/officeDocument/2006/relationships/slide" Target="slides/slide52.xml"/><Relationship Id="rId76" Type="http://schemas.openxmlformats.org/officeDocument/2006/relationships/slide" Target="slides/slide53.xml"/><Relationship Id="rId77" Type="http://schemas.openxmlformats.org/officeDocument/2006/relationships/slide" Target="slides/slide54.xml"/><Relationship Id="rId78" Type="http://schemas.openxmlformats.org/officeDocument/2006/relationships/slide" Target="slides/slide55.xml"/><Relationship Id="rId79" Type="http://schemas.openxmlformats.org/officeDocument/2006/relationships/slide" Target="slides/slide56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" Target="slides/slide1.xml"/><Relationship Id="rId25" Type="http://schemas.openxmlformats.org/officeDocument/2006/relationships/slide" Target="slides/slide2.xml"/><Relationship Id="rId26" Type="http://schemas.openxmlformats.org/officeDocument/2006/relationships/slide" Target="slides/slide3.xml"/><Relationship Id="rId27" Type="http://schemas.openxmlformats.org/officeDocument/2006/relationships/slide" Target="slides/slide4.xml"/><Relationship Id="rId28" Type="http://schemas.openxmlformats.org/officeDocument/2006/relationships/slide" Target="slides/slide5.xml"/><Relationship Id="rId29" Type="http://schemas.openxmlformats.org/officeDocument/2006/relationships/slide" Target="slides/slide6.xml"/><Relationship Id="rId40" Type="http://schemas.openxmlformats.org/officeDocument/2006/relationships/slide" Target="slides/slide17.xml"/><Relationship Id="rId41" Type="http://schemas.openxmlformats.org/officeDocument/2006/relationships/slide" Target="slides/slide18.xml"/><Relationship Id="rId42" Type="http://schemas.openxmlformats.org/officeDocument/2006/relationships/slide" Target="slides/slide19.xml"/><Relationship Id="rId43" Type="http://schemas.openxmlformats.org/officeDocument/2006/relationships/slide" Target="slides/slide20.xml"/><Relationship Id="rId44" Type="http://schemas.openxmlformats.org/officeDocument/2006/relationships/slide" Target="slides/slide21.xml"/><Relationship Id="rId45" Type="http://schemas.openxmlformats.org/officeDocument/2006/relationships/slide" Target="slides/slide22.xml"/><Relationship Id="rId46" Type="http://schemas.openxmlformats.org/officeDocument/2006/relationships/slide" Target="slides/slide23.xml"/><Relationship Id="rId47" Type="http://schemas.openxmlformats.org/officeDocument/2006/relationships/slide" Target="slides/slide24.xml"/><Relationship Id="rId48" Type="http://schemas.openxmlformats.org/officeDocument/2006/relationships/slide" Target="slides/slide25.xml"/><Relationship Id="rId49" Type="http://schemas.openxmlformats.org/officeDocument/2006/relationships/slide" Target="slides/slide26.xml"/><Relationship Id="rId60" Type="http://schemas.openxmlformats.org/officeDocument/2006/relationships/slide" Target="slides/slide37.xml"/><Relationship Id="rId61" Type="http://schemas.openxmlformats.org/officeDocument/2006/relationships/slide" Target="slides/slide38.xml"/><Relationship Id="rId62" Type="http://schemas.openxmlformats.org/officeDocument/2006/relationships/slide" Target="slides/slide39.xml"/><Relationship Id="rId63" Type="http://schemas.openxmlformats.org/officeDocument/2006/relationships/slide" Target="slides/slide40.xml"/><Relationship Id="rId64" Type="http://schemas.openxmlformats.org/officeDocument/2006/relationships/slide" Target="slides/slide41.xml"/><Relationship Id="rId65" Type="http://schemas.openxmlformats.org/officeDocument/2006/relationships/slide" Target="slides/slide42.xml"/><Relationship Id="rId66" Type="http://schemas.openxmlformats.org/officeDocument/2006/relationships/slide" Target="slides/slide43.xml"/><Relationship Id="rId67" Type="http://schemas.openxmlformats.org/officeDocument/2006/relationships/slide" Target="slides/slide44.xml"/><Relationship Id="rId68" Type="http://schemas.openxmlformats.org/officeDocument/2006/relationships/slide" Target="slides/slide45.xml"/><Relationship Id="rId69" Type="http://schemas.openxmlformats.org/officeDocument/2006/relationships/slide" Target="slides/slide46.xml"/><Relationship Id="rId80" Type="http://schemas.openxmlformats.org/officeDocument/2006/relationships/slide" Target="slides/slide57.xml"/><Relationship Id="rId81" Type="http://schemas.openxmlformats.org/officeDocument/2006/relationships/slide" Target="slides/slide58.xml"/><Relationship Id="rId82" Type="http://schemas.openxmlformats.org/officeDocument/2006/relationships/slide" Target="slides/slide59.xml"/><Relationship Id="rId83" Type="http://schemas.openxmlformats.org/officeDocument/2006/relationships/slide" Target="slides/slide60.xml"/><Relationship Id="rId84" Type="http://schemas.openxmlformats.org/officeDocument/2006/relationships/slide" Target="slides/slide61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commentAuthors" Target="commentAuthors.xml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Sheet1!$B$2:$B$4</c:f>
              <c:numCache>
                <c:formatCode>General</c:formatCode>
                <c:ptCount val="3"/>
                <c:pt idx="0">
                  <c:v>96.0</c:v>
                </c:pt>
                <c:pt idx="1">
                  <c:v>50.0</c:v>
                </c:pt>
                <c:pt idx="2">
                  <c:v>47.0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D9-4CF5-B6BC-5F234C784A7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42.0</c:v>
                </c:pt>
                <c:pt idx="1">
                  <c:v>14.0</c:v>
                </c:pt>
                <c:pt idx="2">
                  <c:v>29.0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D9-4CF5-B6BC-5F234C784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1497916352"/>
        <c:axId val="1485177680"/>
        <c:axId val="0"/>
      </c:bar3DChart>
      <c:catAx>
        <c:axId val="149791635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1485177680"/>
        <c:crosses val="autoZero"/>
        <c:auto val="1"/>
        <c:lblAlgn val="ctr"/>
        <c:lblOffset val="100"/>
        <c:noMultiLvlLbl val="0"/>
      </c:catAx>
      <c:valAx>
        <c:axId val="1485177680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97916352"/>
        <c:crosses val="autoZero"/>
        <c:crossBetween val="between"/>
        <c:majorUnit val="20.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92.0</c:v>
                </c:pt>
                <c:pt idx="1">
                  <c:v>71.0</c:v>
                </c:pt>
                <c:pt idx="2">
                  <c:v>42.0</c:v>
                </c:pt>
                <c:pt idx="3">
                  <c:v>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7A-4FA8-8106-592DF90FC60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100.0</c:v>
                </c:pt>
                <c:pt idx="1">
                  <c:v>80.0</c:v>
                </c:pt>
                <c:pt idx="2">
                  <c:v>54.0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7A-4FA8-8106-592DF90FC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1"/>
        <c:gapDepth val="149"/>
        <c:shape val="box"/>
        <c:axId val="1523280160"/>
        <c:axId val="1523284416"/>
        <c:axId val="0"/>
      </c:bar3DChart>
      <c:catAx>
        <c:axId val="15232801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1523284416"/>
        <c:crosses val="autoZero"/>
        <c:auto val="1"/>
        <c:lblAlgn val="ctr"/>
        <c:lblOffset val="100"/>
        <c:noMultiLvlLbl val="0"/>
      </c:catAx>
      <c:valAx>
        <c:axId val="1523284416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 cmpd="sng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23280160"/>
        <c:crosses val="autoZero"/>
        <c:crossBetween val="between"/>
        <c:majorUnit val="20.0"/>
      </c:valAx>
      <c:spPr>
        <a:noFill/>
        <a:ln w="25395">
          <a:noFill/>
        </a:ln>
      </c:spPr>
    </c:plotArea>
    <c:plotVisOnly val="1"/>
    <c:dispBlanksAs val="gap"/>
    <c:showDLblsOverMax val="0"/>
  </c:chart>
  <c:txPr>
    <a:bodyPr/>
    <a:lstStyle/>
    <a:p>
      <a:pPr>
        <a:defRPr sz="1393" b="1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00183543491"/>
          <c:y val="0.0462932038911127"/>
          <c:w val="0.871064001615183"/>
          <c:h val="0.9074135922177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9DF-48A4-90DD-A90801B4D1CA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9DF-48A4-90DD-A90801B4D1CA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82.0</c:v>
                </c:pt>
                <c:pt idx="1">
                  <c:v>74.0</c:v>
                </c:pt>
                <c:pt idx="2">
                  <c:v>84.0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9DF-48A4-90DD-A90801B4D1CA}"/>
            </c:ext>
          </c:extLst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Sheet1!$C$2:$C$4</c:f>
              <c:numCache>
                <c:formatCode>General</c:formatCode>
                <c:ptCount val="3"/>
                <c:pt idx="0">
                  <c:v>69.0</c:v>
                </c:pt>
                <c:pt idx="1">
                  <c:v>55.0</c:v>
                </c:pt>
                <c:pt idx="2">
                  <c:v>73.0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9DF-48A4-90DD-A90801B4D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524137264"/>
        <c:axId val="1524141440"/>
      </c:barChart>
      <c:catAx>
        <c:axId val="1524137264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1524141440"/>
        <c:crosses val="autoZero"/>
        <c:auto val="1"/>
        <c:lblAlgn val="ctr"/>
        <c:lblOffset val="100"/>
        <c:noMultiLvlLbl val="0"/>
      </c:catAx>
      <c:valAx>
        <c:axId val="1524141440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crossAx val="1524137264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398" b="1">
          <a:latin typeface="Calibri" panose="020F0502020204030204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000183543491"/>
          <c:y val="0.0462932038911127"/>
          <c:w val="0.871064001615183"/>
          <c:h val="0.9074135922177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EF2-4F63-AF06-857DEA03DC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EF2-4F63-AF06-857DEA03DCF6}"/>
              </c:ext>
            </c:extLst>
          </c:dPt>
          <c:val>
            <c:numRef>
              <c:f>Sheet1!$B$2:$B$3</c:f>
              <c:numCache>
                <c:formatCode>General</c:formatCode>
                <c:ptCount val="2"/>
                <c:pt idx="0">
                  <c:v>95.0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F2-4F63-AF06-857DEA03DCF6}"/>
            </c:ext>
          </c:extLst>
        </c:ser>
        <c:ser>
          <c:idx val="1"/>
          <c:order val="1"/>
          <c:spPr>
            <a:ln>
              <a:solidFill>
                <a:schemeClr val="tx1"/>
              </a:solidFill>
            </a:ln>
          </c:spPr>
          <c:invertIfNegative val="0"/>
          <c:val>
            <c:numRef>
              <c:f>Sheet1!$C$2:$C$3</c:f>
              <c:numCache>
                <c:formatCode>General</c:formatCode>
                <c:ptCount val="2"/>
                <c:pt idx="0">
                  <c:v>97.0</c:v>
                </c:pt>
                <c:pt idx="1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A9-47ED-B4A8-13A2D7EF7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1525067232"/>
        <c:axId val="1525071408"/>
      </c:barChart>
      <c:catAx>
        <c:axId val="1525067232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28575">
            <a:solidFill>
              <a:schemeClr val="tx1"/>
            </a:solidFill>
          </a:ln>
        </c:spPr>
        <c:crossAx val="1525071408"/>
        <c:crosses val="autoZero"/>
        <c:auto val="1"/>
        <c:lblAlgn val="ctr"/>
        <c:lblOffset val="100"/>
        <c:noMultiLvlLbl val="0"/>
      </c:catAx>
      <c:valAx>
        <c:axId val="1525071408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400" b="0">
                <a:solidFill>
                  <a:schemeClr val="tx1"/>
                </a:solidFill>
                <a:latin typeface="Calibri" panose="020F0502020204030204" pitchFamily="34" charset="0"/>
              </a:defRPr>
            </a:pPr>
            <a:endParaRPr lang="en-US"/>
          </a:p>
        </c:txPr>
        <c:crossAx val="1525067232"/>
        <c:crosses val="autoZero"/>
        <c:crossBetween val="between"/>
        <c:majorUnit val="20.0"/>
      </c:valAx>
    </c:plotArea>
    <c:plotVisOnly val="1"/>
    <c:dispBlanksAs val="gap"/>
    <c:showDLblsOverMax val="0"/>
  </c:chart>
  <c:txPr>
    <a:bodyPr/>
    <a:lstStyle/>
    <a:p>
      <a:pPr>
        <a:defRPr sz="1398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2630988468982"/>
          <c:y val="0.0261706168926673"/>
          <c:w val="0.838386661699913"/>
          <c:h val="0.8438770264011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DTG + RPV (n=513)</c:v>
                </c:pt>
              </c:strCache>
            </c:strRef>
          </c:tx>
          <c:spPr>
            <a:solidFill>
              <a:srgbClr val="002F5F"/>
            </a:solidFill>
            <a:ln w="635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95.0</c:v>
                </c:pt>
                <c:pt idx="1">
                  <c:v>0.9</c:v>
                </c:pt>
                <c:pt idx="2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31-4831-9F08-603F8B214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CAR (n=511)</c:v>
                </c:pt>
              </c:strCache>
            </c:strRef>
          </c:tx>
          <c:spPr>
            <a:solidFill>
              <a:srgbClr val="FF6600"/>
            </a:solidFill>
            <a:ln w="6350"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Virologic
success</c:v>
                </c:pt>
                <c:pt idx="1">
                  <c:v>Virologic
non-response</c:v>
                </c:pt>
                <c:pt idx="2">
                  <c:v>No virologic
data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95.0</c:v>
                </c:pt>
                <c:pt idx="1">
                  <c:v>0.9</c:v>
                </c:pt>
                <c:pt idx="2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631-4831-9F08-603F8B214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5287456"/>
        <c:axId val="1525291856"/>
      </c:barChart>
      <c:catAx>
        <c:axId val="15252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25291856"/>
        <c:crosses val="autoZero"/>
        <c:auto val="1"/>
        <c:lblAlgn val="ctr"/>
        <c:lblOffset val="100"/>
        <c:noMultiLvlLbl val="0"/>
      </c:catAx>
      <c:valAx>
        <c:axId val="1525291856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</a:defRPr>
                </a:pPr>
                <a:r>
                  <a:rPr lang="en-US" sz="12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HIV RNA &lt;50, %</a:t>
                </a:r>
              </a:p>
            </c:rich>
          </c:tx>
          <c:layout>
            <c:manualLayout>
              <c:xMode val="edge"/>
              <c:yMode val="edge"/>
              <c:x val="0.0262252592819218"/>
              <c:y val="0.16670181171121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19038">
            <a:solidFill>
              <a:srgbClr val="000000"/>
            </a:solidFill>
          </a:ln>
        </c:spPr>
        <c:txPr>
          <a:bodyPr/>
          <a:lstStyle/>
          <a:p>
            <a:pPr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525287456"/>
        <c:crosses val="autoZero"/>
        <c:crossBetween val="between"/>
        <c:majorUnit val="20.0"/>
      </c:valAx>
      <c:spPr>
        <a:noFill/>
        <a:ln w="2538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10734486088215"/>
          <c:y val="0.21691069012305"/>
          <c:w val="0.36401086912785"/>
          <c:h val="0.135904365341354"/>
        </c:manualLayout>
      </c:layout>
      <c:overlay val="0"/>
      <c:txPr>
        <a:bodyPr/>
        <a:lstStyle/>
        <a:p>
          <a:pPr>
            <a:defRPr sz="1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1" y="0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865B-5318-4EB3-844F-4CDB86653886}" type="datetimeFigureOut">
              <a:rPr lang="en-US" smtClean="0"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1" y="8841738"/>
            <a:ext cx="3014393" cy="46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26F6B-83DF-42DA-9C64-8FCF6BB02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06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72597D-623E-4A2C-AC0D-D1969EBBCD05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4650" y="698500"/>
            <a:ext cx="62055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545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545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C2C8B1-C4D2-48D9-8699-87BE8623B2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3429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6858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0287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371600" algn="l" defTabSz="3429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/>
              <a:t>c/w</a:t>
            </a:r>
            <a:r>
              <a:rPr lang="en-US" baseline="0" dirty="0"/>
              <a:t> 10/15 version: </a:t>
            </a:r>
            <a:r>
              <a:rPr lang="en-US" baseline="0" dirty="0" smtClean="0"/>
              <a:t>consolidated slides 13/14; modified </a:t>
            </a:r>
            <a:r>
              <a:rPr lang="en-US" baseline="0" dirty="0"/>
              <a:t>slide </a:t>
            </a:r>
            <a:r>
              <a:rPr lang="en-US" baseline="0" dirty="0" smtClean="0"/>
              <a:t>21 </a:t>
            </a:r>
            <a:r>
              <a:rPr lang="en-US" baseline="0" dirty="0"/>
              <a:t>(in the current version’s numbering</a:t>
            </a:r>
            <a:r>
              <a:rPr lang="en-US" baseline="0" dirty="0" smtClean="0"/>
              <a:t>); consolidated ANDES study slides; fixed animations on </a:t>
            </a:r>
            <a:r>
              <a:rPr lang="en-US" baseline="0" smtClean="0"/>
              <a:t>2-drug maintenance slide; added </a:t>
            </a:r>
            <a:r>
              <a:rPr lang="en-US" baseline="0" dirty="0"/>
              <a:t>slide </a:t>
            </a:r>
            <a:r>
              <a:rPr lang="en-US" baseline="0" dirty="0" smtClean="0"/>
              <a:t>51.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5816-B48B-4556-9A63-9763CB047B3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780F3-3C3F-4255-99B7-4A211BDC55EE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28325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4650" y="698500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1000" dirty="0">
              <a:ea typeface="ＭＳ Ｐゴシック" pitchFamily="34" charset="-128"/>
            </a:endParaRPr>
          </a:p>
          <a:p>
            <a:pPr eaLnBrk="1" hangingPunct="1"/>
            <a:endParaRPr lang="en-US" sz="900" b="1" dirty="0">
              <a:ea typeface="ＭＳ Ｐゴシック" pitchFamily="34" charset="-128"/>
            </a:endParaRPr>
          </a:p>
          <a:p>
            <a:pPr eaLnBrk="1" hangingPunct="1"/>
            <a:r>
              <a:rPr lang="en-US" sz="900" b="1" dirty="0">
                <a:ea typeface="ＭＳ Ｐゴシック" pitchFamily="34" charset="-128"/>
              </a:rPr>
              <a:t>Reference </a:t>
            </a:r>
          </a:p>
          <a:p>
            <a:pPr eaLnBrk="1" hangingPunct="1"/>
            <a:r>
              <a:rPr lang="en-US" sz="800" dirty="0">
                <a:ea typeface="ＭＳ Ｐゴシック" pitchFamily="34" charset="-128"/>
              </a:rPr>
              <a:t>Adapted from Panel on Antiretroviral Guidelines for Adult and Adolescents. Guidelines for the use of antiretroviral agents in HIV-1-infected adults and adolescents. US Department of Health and Human Services; Revised January 29, 2008. http://aidsinfo.nih.gov/contentfiles/adultandadolescnetGL.pdf. Accessed March 13, 2008. </a:t>
            </a: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779803" cy="468243"/>
          </a:xfrm>
          <a:prstGeom prst="rect">
            <a:avLst/>
          </a:prstGeom>
          <a:noFill/>
        </p:spPr>
        <p:txBody>
          <a:bodyPr vert="horz" lIns="91430" tIns="45714" rIns="91430" bIns="45714" rtlCol="0">
            <a:spAutoFit/>
          </a:bodyPr>
          <a:lstStyle/>
          <a:p>
            <a:pPr defTabSz="914300"/>
            <a:endParaRPr lang="en-US" sz="2400" dirty="0">
              <a:solidFill>
                <a:prstClr val="black"/>
              </a:solidFill>
              <a:latin typeface="Arial" charset="0"/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65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5816-B48B-4556-9A63-9763CB047B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24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5816-B48B-4556-9A63-9763CB047B3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6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058780F3-3C3F-4255-99B7-4A211BDC55EE}" type="slidenum">
              <a:rPr lang="en-US" sz="1800" kern="0">
                <a:solidFill>
                  <a:prstClr val="black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80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780F3-3C3F-4255-99B7-4A211BDC55EE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0080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780F3-3C3F-4255-99B7-4A211BDC55EE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49465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058780F3-3C3F-4255-99B7-4A211BDC55EE}" type="slidenum">
              <a:rPr lang="en-US" sz="1800" kern="0">
                <a:solidFill>
                  <a:prstClr val="black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407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058780F3-3C3F-4255-99B7-4A211BDC55EE}" type="slidenum">
              <a:rPr lang="en-US" sz="1800" kern="0">
                <a:solidFill>
                  <a:prstClr val="black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55469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780F3-3C3F-4255-99B7-4A211BDC55EE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773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2CD86812-A15C-429C-B2A1-C2DF92C247E4}" type="slidenum">
              <a:rPr lang="en-US" sz="1800" kern="0" smtClea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89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780F3-3C3F-4255-99B7-4A211BDC55EE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35402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780F3-3C3F-4255-99B7-4A211BDC55EE}" type="slidenum">
              <a:rPr lang="en-US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1390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138" y="176213"/>
            <a:ext cx="6226175" cy="3503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Slide:        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Study enrolled</a:t>
            </a:r>
            <a:r>
              <a:rPr lang="en-US" b="1" baseline="0" dirty="0"/>
              <a:t> 629 treatment naïve adults</a:t>
            </a:r>
          </a:p>
          <a:p>
            <a:pPr marL="171450" indent="-171450">
              <a:buFontTx/>
              <a:buChar char="-"/>
            </a:pPr>
            <a:r>
              <a:rPr lang="en-US" b="1" baseline="0" dirty="0"/>
              <a:t>&gt;90% of participants in both group had VL &lt;50 at </a:t>
            </a:r>
            <a:r>
              <a:rPr lang="en-US" b="1" baseline="0" dirty="0" err="1"/>
              <a:t>wk</a:t>
            </a:r>
            <a:r>
              <a:rPr lang="en-US" b="1" baseline="0" dirty="0"/>
              <a:t> 48: BIC/FTC/TAF non-inferior to DTG/3TC/ABC</a:t>
            </a:r>
          </a:p>
          <a:p>
            <a:pPr marL="171450" indent="-171450">
              <a:buFontTx/>
              <a:buChar char="-"/>
            </a:pPr>
            <a:r>
              <a:rPr lang="en-US" b="1" baseline="0" dirty="0"/>
              <a:t>No resistance detected in either group</a:t>
            </a:r>
          </a:p>
          <a:p>
            <a:pPr marL="171450" indent="-171450">
              <a:buFontTx/>
              <a:buChar char="-"/>
            </a:pPr>
            <a:r>
              <a:rPr lang="en-US" b="1" baseline="0" dirty="0"/>
              <a:t>Both regimens well tolerated</a:t>
            </a:r>
          </a:p>
          <a:p>
            <a:pPr marL="171450" indent="-171450">
              <a:buFontTx/>
              <a:buChar char="-"/>
            </a:pPr>
            <a:r>
              <a:rPr lang="en-US" b="1" baseline="0" dirty="0"/>
              <a:t>Similar changes in </a:t>
            </a:r>
            <a:r>
              <a:rPr lang="en-US" b="1" baseline="0" dirty="0" err="1"/>
              <a:t>eGFR</a:t>
            </a:r>
            <a:r>
              <a:rPr lang="en-US" b="1" baseline="0" dirty="0"/>
              <a:t>, BMD and lipid parameters</a:t>
            </a:r>
            <a:endParaRPr lang="en-US" b="1" dirty="0"/>
          </a:p>
          <a:p>
            <a:endParaRPr lang="en-US" b="0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C07F-197D-4C71-9C57-5BCA7895808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7642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843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138" y="176213"/>
            <a:ext cx="6226175" cy="3503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Slide:  DAWNING Study: Dolutegravir + 2 NRTIs for Patients Failing NNRTI + 2 NRTIs      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In many areas, people who fail first line NNRTI containing regimen switched to a boosted PI, often LPV/r</a:t>
            </a:r>
          </a:p>
          <a:p>
            <a:pPr marL="171450" indent="-171450">
              <a:buFontTx/>
              <a:buChar char="-"/>
            </a:pPr>
            <a:r>
              <a:rPr lang="en-US" b="1" dirty="0"/>
              <a:t>Is a</a:t>
            </a:r>
            <a:r>
              <a:rPr lang="en-US" b="1" baseline="0" dirty="0"/>
              <a:t> DTG-based regimen better for 2</a:t>
            </a:r>
            <a:r>
              <a:rPr lang="en-US" b="1" baseline="30000" dirty="0"/>
              <a:t>nd</a:t>
            </a:r>
            <a:r>
              <a:rPr lang="en-US" b="1" baseline="0" dirty="0"/>
              <a:t> line?</a:t>
            </a:r>
            <a:endParaRPr lang="en-US" b="1" dirty="0"/>
          </a:p>
          <a:p>
            <a:pPr marL="171450" indent="-171450">
              <a:buFontTx/>
              <a:buChar char="-"/>
            </a:pPr>
            <a:r>
              <a:rPr lang="en-US" b="1" dirty="0"/>
              <a:t>DAWNING randomized</a:t>
            </a:r>
            <a:r>
              <a:rPr lang="en-US" b="1" baseline="0" dirty="0"/>
              <a:t> &gt;600 people with 1</a:t>
            </a:r>
            <a:r>
              <a:rPr lang="en-US" b="1" baseline="30000" dirty="0"/>
              <a:t>st</a:t>
            </a:r>
            <a:r>
              <a:rPr lang="en-US" b="1" baseline="0" dirty="0"/>
              <a:t> line NNRTI failure to receive DTG + 2 NRTI or LPV/r + 2 NRTI</a:t>
            </a:r>
          </a:p>
          <a:p>
            <a:pPr marL="171450" indent="-171450">
              <a:buFontTx/>
              <a:buChar char="-"/>
            </a:pPr>
            <a:r>
              <a:rPr lang="en-US" b="1" baseline="0" dirty="0"/>
              <a:t>IDMC recommended discontinuation of the LPV/r arm because of higher rates of virologic non-response</a:t>
            </a:r>
            <a:endParaRPr lang="en-US" b="1" dirty="0"/>
          </a:p>
          <a:p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DAWNING is a non-inferiority study that compared PI-sparing regimen of dolutegravir + 2 NRTIs versus lopinavir/r</a:t>
            </a:r>
            <a:r>
              <a:rPr lang="en-US" b="0" baseline="0" dirty="0"/>
              <a:t> </a:t>
            </a:r>
            <a:r>
              <a:rPr lang="en-US" b="0" dirty="0"/>
              <a:t>+ 2 NRTIs in HIV-infected patients who failed</a:t>
            </a:r>
            <a:r>
              <a:rPr lang="en-US" b="0" baseline="0" dirty="0"/>
              <a:t> </a:t>
            </a:r>
            <a:r>
              <a:rPr lang="en-US" b="0" dirty="0"/>
              <a:t>first-line ART comprising an NNRTI + 2 NRTIs. The Independent Data Monitoring Committee (</a:t>
            </a:r>
            <a:r>
              <a:rPr lang="en-US" b="0" dirty="0" err="1"/>
              <a:t>IDMC</a:t>
            </a:r>
            <a:r>
              <a:rPr lang="en-US" b="0" dirty="0"/>
              <a:t>) recommended discontinuation of lopinavir/r arm following post-hoc review of week-24 </a:t>
            </a:r>
            <a:r>
              <a:rPr lang="en-US" b="0" dirty="0" err="1"/>
              <a:t>results.</a:t>
            </a:r>
            <a:r>
              <a:rPr lang="en-US" b="0" baseline="30000" dirty="0" err="1"/>
              <a:t>1</a:t>
            </a:r>
            <a:endParaRPr lang="en-US" b="0" dirty="0"/>
          </a:p>
          <a:p>
            <a:endParaRPr lang="en-US" b="0" dirty="0"/>
          </a:p>
          <a:p>
            <a:r>
              <a:rPr lang="en-US" b="1" i="1" dirty="0"/>
              <a:t>Reference</a:t>
            </a:r>
          </a:p>
          <a:p>
            <a:pPr marL="228600" indent="-228600">
              <a:buAutoNum type="arabicPeriod"/>
            </a:pPr>
            <a:r>
              <a:rPr lang="en-US" b="0" i="0" dirty="0" err="1"/>
              <a:t>Aboud</a:t>
            </a:r>
            <a:r>
              <a:rPr lang="en-US" b="0" i="0" dirty="0"/>
              <a:t> M, Kaplan R, </a:t>
            </a:r>
            <a:r>
              <a:rPr lang="en-US" b="0" i="0" dirty="0" err="1"/>
              <a:t>Lombaard</a:t>
            </a:r>
            <a:r>
              <a:rPr lang="en-US" b="0" i="0" dirty="0"/>
              <a:t> J, et al. Superior efficacy of dolutegravir (</a:t>
            </a:r>
            <a:r>
              <a:rPr lang="en-US" b="0" i="0" dirty="0" err="1"/>
              <a:t>DTG</a:t>
            </a:r>
            <a:r>
              <a:rPr lang="en-US" b="0" i="0" dirty="0"/>
              <a:t>) plus 2 nucleoside reverse transcriptase inhibitors (NRTIs) compared with lopinavir/ritonavir (LPV/RTV) plus 2 NRTIs in second-line treatment: interim data from the DAWNING study. </a:t>
            </a:r>
            <a:r>
              <a:rPr lang="en-US" b="0" i="1" dirty="0"/>
              <a:t>J </a:t>
            </a:r>
            <a:r>
              <a:rPr lang="en-US" b="0" i="1" dirty="0" err="1"/>
              <a:t>Int</a:t>
            </a:r>
            <a:r>
              <a:rPr lang="en-US" b="0" i="1" dirty="0"/>
              <a:t> AIDS Soc</a:t>
            </a:r>
            <a:r>
              <a:rPr lang="en-US" b="0" i="0" dirty="0"/>
              <a:t>. 2017;20(suppl 5):111-112. Abstract </a:t>
            </a:r>
            <a:r>
              <a:rPr lang="en-US" b="0" i="0" dirty="0" err="1"/>
              <a:t>TUAB0105LB</a:t>
            </a:r>
            <a:r>
              <a:rPr lang="en-US" b="0" i="0" dirty="0"/>
              <a:t>.</a:t>
            </a:r>
          </a:p>
          <a:p>
            <a:pPr marL="0" indent="0">
              <a:buNone/>
            </a:pPr>
            <a:endParaRPr lang="en-US" b="0" i="0" dirty="0"/>
          </a:p>
          <a:p>
            <a:pPr marL="0" indent="0">
              <a:buNone/>
            </a:pPr>
            <a:endParaRPr lang="en-US" b="0" i="0" dirty="0"/>
          </a:p>
          <a:p>
            <a:pPr marL="0" indent="0">
              <a:buNone/>
            </a:pPr>
            <a:endParaRPr lang="en-US" b="0" i="0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C07F-197D-4C71-9C57-5BCA7895808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6622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8138" y="176213"/>
            <a:ext cx="6226175" cy="3503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Treatment Outcomes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At </a:t>
            </a:r>
            <a:r>
              <a:rPr lang="en-US" b="0" dirty="0" err="1"/>
              <a:t>wk</a:t>
            </a:r>
            <a:r>
              <a:rPr lang="en-US" b="0" dirty="0"/>
              <a:t> 24, dolutegravir + 2 NRTIs was superior to lopinavir/r + 2 NRTIs with respect to achieving</a:t>
            </a:r>
            <a:r>
              <a:rPr lang="en-US" b="0" baseline="0" dirty="0"/>
              <a:t> VL &lt;50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Similar results were noted</a:t>
            </a:r>
            <a:r>
              <a:rPr lang="en-US" b="0" baseline="0" dirty="0"/>
              <a:t> at </a:t>
            </a:r>
            <a:r>
              <a:rPr lang="en-US" b="0" dirty="0"/>
              <a:t>weeks 36 and 48,</a:t>
            </a:r>
            <a:r>
              <a:rPr lang="en-US" b="0" baseline="0" dirty="0"/>
              <a:t> and in different subgroups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 err="1"/>
              <a:t>Virologic</a:t>
            </a:r>
            <a:r>
              <a:rPr lang="en-US" b="0" baseline="0" dirty="0"/>
              <a:t> non-response: 12 </a:t>
            </a:r>
            <a:r>
              <a:rPr lang="en-US" b="0" baseline="0" dirty="0" err="1"/>
              <a:t>vs</a:t>
            </a:r>
            <a:r>
              <a:rPr lang="en-US" b="0" baseline="0" dirty="0"/>
              <a:t> 25%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No emergent INSTI or NRTI resistance in the DTG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DTG arm:</a:t>
            </a:r>
            <a:r>
              <a:rPr lang="en-US" b="0" baseline="0" dirty="0"/>
              <a:t> </a:t>
            </a:r>
            <a:r>
              <a:rPr lang="en-US" b="0" dirty="0"/>
              <a:t>fewer drug-related adverse events (15% versus 36%) and less grade 2-4 diarrhea (&lt;1% versus 7%).</a:t>
            </a:r>
            <a:r>
              <a:rPr lang="en-US" b="0" baseline="30000" dirty="0"/>
              <a:t>1</a:t>
            </a:r>
            <a:endParaRPr lang="en-US" b="0" dirty="0"/>
          </a:p>
          <a:p>
            <a:endParaRPr lang="en-US" b="0" dirty="0"/>
          </a:p>
          <a:p>
            <a:r>
              <a:rPr lang="en-US" b="1" i="1" dirty="0"/>
              <a:t>Reference</a:t>
            </a:r>
          </a:p>
          <a:p>
            <a:pPr marL="228600" indent="-228600">
              <a:buAutoNum type="arabicPeriod"/>
            </a:pPr>
            <a:r>
              <a:rPr lang="en-US" b="0" i="0" dirty="0" err="1"/>
              <a:t>Aboud</a:t>
            </a:r>
            <a:r>
              <a:rPr lang="en-US" b="0" i="0" dirty="0"/>
              <a:t> M, Kaplan R, </a:t>
            </a:r>
            <a:r>
              <a:rPr lang="en-US" b="0" i="0" dirty="0" err="1"/>
              <a:t>Lombaard</a:t>
            </a:r>
            <a:r>
              <a:rPr lang="en-US" b="0" i="0" dirty="0"/>
              <a:t> J, et al. Superior efficacy of dolutegravir (</a:t>
            </a:r>
            <a:r>
              <a:rPr lang="en-US" b="0" i="0" dirty="0" err="1"/>
              <a:t>DTG</a:t>
            </a:r>
            <a:r>
              <a:rPr lang="en-US" b="0" i="0" dirty="0"/>
              <a:t>) plus 2 nucleoside reverse transcriptase inhibitors (NRTIs) compared with lopinavir/ritonavir (LPV/RTV) plus 2 NRTIs in second-line treatment: interim data from the DAWNING study. </a:t>
            </a:r>
            <a:r>
              <a:rPr lang="en-US" b="0" i="1" dirty="0"/>
              <a:t>J </a:t>
            </a:r>
            <a:r>
              <a:rPr lang="en-US" b="0" i="1" dirty="0" err="1"/>
              <a:t>Int</a:t>
            </a:r>
            <a:r>
              <a:rPr lang="en-US" b="0" i="1" dirty="0"/>
              <a:t> AIDS Soc</a:t>
            </a:r>
            <a:r>
              <a:rPr lang="en-US" b="0" i="0" dirty="0"/>
              <a:t>. 2017;20(suppl 5):111-112. Abstract </a:t>
            </a:r>
            <a:r>
              <a:rPr lang="en-US" b="0" i="0" dirty="0" err="1"/>
              <a:t>TUAB0105LB</a:t>
            </a:r>
            <a:r>
              <a:rPr lang="en-US" b="0" i="0" dirty="0"/>
              <a:t>.</a:t>
            </a:r>
          </a:p>
          <a:p>
            <a:pPr marL="0" indent="0">
              <a:buNone/>
            </a:pPr>
            <a:endParaRPr lang="en-US" b="0" i="0" dirty="0"/>
          </a:p>
          <a:p>
            <a:pPr marL="0" indent="0">
              <a:buNone/>
            </a:pPr>
            <a:endParaRPr lang="en-US" b="0" i="0" dirty="0"/>
          </a:p>
          <a:p>
            <a:pPr marL="0" indent="0">
              <a:buNone/>
            </a:pPr>
            <a:endParaRPr lang="en-US" b="0" i="0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C07F-197D-4C71-9C57-5BCA7895808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08509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5846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4371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4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59796B3-25E1-480D-8173-C68ED37D4236}" type="slidenum">
              <a:rPr lang="en-US" altLang="en-US" sz="1200" kern="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n-US" altLang="en-US" sz="1200" ker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687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419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7621379C-6967-46D3-B7A5-0768B55CB7BF}" type="slidenum">
              <a:rPr lang="en-US" altLang="en-US" sz="1200" kern="0" smtClean="0">
                <a:solidFill>
                  <a:srgbClr val="000000"/>
                </a:solidFill>
                <a:latin typeface="Calibri" panose="020F0502020204030204" pitchFamily="34" charset="0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n-US" altLang="en-US" sz="1200" ker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0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32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058780F3-3C3F-4255-99B7-4A211BDC55EE}" type="slidenum">
              <a:rPr lang="en-US" sz="1800" ker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sz="1800" ker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96506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5188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E18C-9371-4C32-A1C5-23BF50F7DF1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6173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4E18C-9371-4C32-A1C5-23BF50F7DF1F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9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56957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711200"/>
            <a:ext cx="6316663" cy="3554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B95816-B48B-4556-9A63-9763CB047B37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5842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86812-A15C-429C-B2A1-C2DF92C247E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66713" y="711200"/>
            <a:ext cx="6318250" cy="35544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24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179388"/>
            <a:ext cx="6330950" cy="356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Slide:        </a:t>
            </a:r>
          </a:p>
          <a:p>
            <a:pPr marL="174708" indent="-174708">
              <a:buFontTx/>
              <a:buChar char="-"/>
            </a:pPr>
            <a:r>
              <a:rPr lang="en-US" b="1" dirty="0"/>
              <a:t>In small study of 20 pts (PADDLE), DTG + lamivudine looked</a:t>
            </a:r>
            <a:r>
              <a:rPr lang="en-US" b="1" baseline="0" dirty="0"/>
              <a:t> promising; however, small study, excluded people with </a:t>
            </a:r>
            <a:r>
              <a:rPr lang="en-US" b="1" baseline="0" dirty="0" err="1"/>
              <a:t>bVL</a:t>
            </a:r>
            <a:r>
              <a:rPr lang="en-US" b="1" baseline="0" dirty="0"/>
              <a:t> &gt;100K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Larger trial, ACTG A5353, evaluated DTG + lamivudine for people with </a:t>
            </a:r>
            <a:r>
              <a:rPr lang="en-US" b="1" baseline="0" dirty="0" err="1"/>
              <a:t>bVL</a:t>
            </a:r>
            <a:r>
              <a:rPr lang="en-US" b="1" baseline="0" dirty="0"/>
              <a:t> up to 500K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Single arm study: 120 ppt enrolled: 37 with VL &gt;100K, 83 with VL &lt;100K</a:t>
            </a:r>
          </a:p>
          <a:p>
            <a:pPr marL="174708" indent="-174708">
              <a:buFontTx/>
              <a:buChar char="-"/>
            </a:pPr>
            <a:r>
              <a:rPr lang="en-US" b="1" baseline="0" dirty="0" err="1"/>
              <a:t>Wk</a:t>
            </a:r>
            <a:r>
              <a:rPr lang="en-US" b="1" baseline="0" dirty="0"/>
              <a:t> 24: VL &lt;50 in 90%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VL &lt;100 K and &gt;100 K both did well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VF uncommon; associated with suboptimal adherence; on person developed resistance mutations, including an INSTI mutation (R263K – low level DTG resistance)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DTG + lamivudine being evaluated in two fully-enrolled phase III trials in treatment naïve adults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If efficacious, would be attractive in that it has fewer drugs: may be less expensive to produce, avoids toxicities of 2</a:t>
            </a:r>
            <a:r>
              <a:rPr lang="en-US" b="1" baseline="30000" dirty="0"/>
              <a:t>nd</a:t>
            </a:r>
            <a:r>
              <a:rPr lang="en-US" b="1" baseline="0" dirty="0"/>
              <a:t> NRTI</a:t>
            </a:r>
          </a:p>
          <a:p>
            <a:pPr marL="174708" indent="-174708">
              <a:buFontTx/>
              <a:buChar char="-"/>
            </a:pPr>
            <a:r>
              <a:rPr lang="en-US" b="1" baseline="0" dirty="0"/>
              <a:t>HBV coinfected </a:t>
            </a:r>
            <a:r>
              <a:rPr lang="en-US" b="1" baseline="0" dirty="0" err="1"/>
              <a:t>pt</a:t>
            </a:r>
            <a:r>
              <a:rPr lang="en-US" b="1" baseline="0" dirty="0"/>
              <a:t> would still need tenofovir</a:t>
            </a:r>
            <a:endParaRPr lang="en-US" b="1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6C07F-197D-4C71-9C57-5BCA7895808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06625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1950" y="179388"/>
            <a:ext cx="6330950" cy="356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  <a:p>
            <a:endParaRPr lang="en-US" b="0" i="0" dirty="0"/>
          </a:p>
          <a:p>
            <a:endParaRPr lang="en-US" b="0" i="0" dirty="0"/>
          </a:p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26C07F-197D-4C71-9C57-5BCA7895808A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48505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2CD86812-A15C-429C-B2A1-C2DF92C247E4}" type="slidenum">
              <a:rPr lang="en-US" sz="1800" kern="0">
                <a:solidFill>
                  <a:prstClr val="black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74650" y="698500"/>
            <a:ext cx="6205538" cy="34909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045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86812-A15C-429C-B2A1-C2DF92C247E4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366713" y="711200"/>
            <a:ext cx="6318250" cy="35544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551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0819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588" y="173038"/>
            <a:ext cx="6283325" cy="35353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C07F-197D-4C71-9C57-5BCA7895808A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4300" indent="-224300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07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75750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148870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524877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95835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021665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709747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9026846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73685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27402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79408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588" y="173038"/>
            <a:ext cx="6283325" cy="35353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C07F-197D-4C71-9C57-5BCA7895808A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4300" indent="-224300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003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854845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1825262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8780F3-3C3F-4255-99B7-4A211BDC55EE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347516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700088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3"/>
          <p:cNvSpPr>
            <a:spLocks noGrp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/>
          <a:lstStyle/>
          <a:p>
            <a:pPr defTabSz="440004">
              <a:spcBef>
                <a:spcPct val="0"/>
              </a:spcBef>
            </a:pPr>
            <a:endParaRPr lang="en-US" sz="2300">
              <a:latin typeface="Times" charset="0"/>
            </a:endParaRPr>
          </a:p>
          <a:p>
            <a:pPr defTabSz="440004">
              <a:spcBef>
                <a:spcPct val="0"/>
              </a:spcBef>
            </a:pPr>
            <a:r>
              <a:rPr lang="en-US" sz="23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27617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700088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3"/>
          <p:cNvSpPr>
            <a:spLocks noGrp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/>
          <a:lstStyle/>
          <a:p>
            <a:pPr defTabSz="440004">
              <a:spcBef>
                <a:spcPct val="0"/>
              </a:spcBef>
            </a:pPr>
            <a:endParaRPr lang="en-US" sz="2300">
              <a:latin typeface="Times" charset="0"/>
            </a:endParaRPr>
          </a:p>
          <a:p>
            <a:pPr defTabSz="440004">
              <a:spcBef>
                <a:spcPct val="0"/>
              </a:spcBef>
            </a:pPr>
            <a:r>
              <a:rPr lang="en-US" sz="23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791549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700088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3"/>
          <p:cNvSpPr>
            <a:spLocks noGrp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/>
          <a:lstStyle/>
          <a:p>
            <a:pPr defTabSz="440004">
              <a:spcBef>
                <a:spcPct val="0"/>
              </a:spcBef>
            </a:pPr>
            <a:endParaRPr lang="en-US" sz="2300">
              <a:latin typeface="Times" charset="0"/>
            </a:endParaRPr>
          </a:p>
          <a:p>
            <a:pPr defTabSz="440004">
              <a:spcBef>
                <a:spcPct val="0"/>
              </a:spcBef>
            </a:pPr>
            <a:r>
              <a:rPr lang="en-US" sz="23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39967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700088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3"/>
          <p:cNvSpPr>
            <a:spLocks noGrp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/>
          <a:lstStyle/>
          <a:p>
            <a:pPr defTabSz="440004">
              <a:spcBef>
                <a:spcPct val="0"/>
              </a:spcBef>
            </a:pPr>
            <a:endParaRPr lang="en-US" sz="2300">
              <a:latin typeface="Times" charset="0"/>
            </a:endParaRPr>
          </a:p>
          <a:p>
            <a:pPr defTabSz="440004">
              <a:spcBef>
                <a:spcPct val="0"/>
              </a:spcBef>
            </a:pPr>
            <a:r>
              <a:rPr lang="en-US" sz="23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8035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700088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3"/>
          <p:cNvSpPr>
            <a:spLocks noGrp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/>
          <a:lstStyle/>
          <a:p>
            <a:pPr defTabSz="440004">
              <a:spcBef>
                <a:spcPct val="0"/>
              </a:spcBef>
            </a:pPr>
            <a:endParaRPr lang="en-US" sz="2300">
              <a:latin typeface="Times" charset="0"/>
            </a:endParaRPr>
          </a:p>
          <a:p>
            <a:pPr defTabSz="440004">
              <a:spcBef>
                <a:spcPct val="0"/>
              </a:spcBef>
            </a:pPr>
            <a:r>
              <a:rPr lang="en-US" sz="23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249436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77825" y="700088"/>
            <a:ext cx="6202363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3"/>
          <p:cNvSpPr>
            <a:spLocks noGrp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/>
          <a:lstStyle/>
          <a:p>
            <a:pPr defTabSz="440004">
              <a:spcBef>
                <a:spcPct val="0"/>
              </a:spcBef>
            </a:pPr>
            <a:endParaRPr lang="en-US" sz="2300">
              <a:latin typeface="Times" charset="0"/>
            </a:endParaRPr>
          </a:p>
          <a:p>
            <a:pPr defTabSz="440004">
              <a:spcBef>
                <a:spcPct val="0"/>
              </a:spcBef>
            </a:pPr>
            <a:r>
              <a:rPr lang="en-US" sz="2300">
                <a:latin typeface="Time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31949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 txBox="1">
            <a:spLocks noGrp="1" noChangeArrowheads="1"/>
          </p:cNvSpPr>
          <p:nvPr/>
        </p:nvSpPr>
        <p:spPr bwMode="auto">
          <a:xfrm>
            <a:off x="3941075" y="8843645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9" tIns="46585" rIns="93169" bIns="46585" anchor="b"/>
          <a:lstStyle/>
          <a:p>
            <a:pPr marL="0" marR="0" lvl="0" indent="0" algn="r" defTabSz="9317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86347C-BB31-4404-9516-23C2B925AC35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pPr marL="0" marR="0" lvl="0" indent="0" algn="r" defTabSz="93177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4650" y="698500"/>
            <a:ext cx="6205538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9095"/>
          </a:xfrm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588" y="173038"/>
            <a:ext cx="6283325" cy="353536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26C07F-197D-4C71-9C57-5BCA7895808A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4300" indent="-224300">
              <a:buFontTx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971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68B95816-B48B-4556-9A63-9763CB047B37}" type="slidenum">
              <a:rPr lang="en-US" sz="1800" kern="0">
                <a:solidFill>
                  <a:prstClr val="black"/>
                </a:solidFill>
                <a:latin typeface="Calibri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60</a:t>
            </a:fld>
            <a:endParaRPr lang="en-US" sz="1800" ker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209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1774" fontAlgn="auto">
              <a:spcBef>
                <a:spcPts val="0"/>
              </a:spcBef>
              <a:spcAft>
                <a:spcPts val="0"/>
              </a:spcAft>
              <a:defRPr/>
            </a:pPr>
            <a:fld id="{058780F3-3C3F-4255-99B7-4A211BDC55EE}" type="slidenum">
              <a:rPr lang="en-US" sz="1800" kern="0">
                <a:solidFill>
                  <a:prstClr val="black"/>
                </a:solidFill>
              </a:rPr>
              <a:pPr defTabSz="931774" fontAlgn="auto">
                <a:spcBef>
                  <a:spcPts val="0"/>
                </a:spcBef>
                <a:spcAft>
                  <a:spcPts val="0"/>
                </a:spcAft>
                <a:defRPr/>
              </a:pPr>
              <a:t>61</a:t>
            </a:fld>
            <a:endParaRPr lang="en-US" sz="1800" kern="0">
              <a:solidFill>
                <a:prstClr val="black"/>
              </a:solidFill>
            </a:endParaRPr>
          </a:p>
        </p:txBody>
      </p:sp>
      <p:sp>
        <p:nvSpPr>
          <p:cNvPr id="398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700088"/>
            <a:ext cx="6200775" cy="34893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312" y="4421823"/>
            <a:ext cx="5100215" cy="41874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2744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93163" tIns="46582" rIns="93163" bIns="46582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4CBE227-9BBB-4F97-A81D-98B883ED5EAF}" type="slidenum">
              <a:rPr lang="en-US" sz="1800" kern="0">
                <a:solidFill>
                  <a:srgbClr val="1F497D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800" kern="0" dirty="0">
              <a:solidFill>
                <a:srgbClr val="1F497D"/>
              </a:solidFill>
            </a:endParaRPr>
          </a:p>
        </p:txBody>
      </p:sp>
      <p:sp>
        <p:nvSpPr>
          <p:cNvPr id="410627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-3390900" y="649288"/>
            <a:ext cx="13736638" cy="7727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98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93163" tIns="46582" rIns="93163" bIns="46582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4CBE227-9BBB-4F97-A81D-98B883ED5EAF}" type="slidenum">
              <a:rPr lang="en-US" sz="1800" kern="0">
                <a:solidFill>
                  <a:srgbClr val="1F497D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n-US" sz="1800" kern="0" dirty="0">
              <a:solidFill>
                <a:srgbClr val="1F497D"/>
              </a:solidFill>
            </a:endParaRPr>
          </a:p>
        </p:txBody>
      </p:sp>
      <p:sp>
        <p:nvSpPr>
          <p:cNvPr id="410627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-3390900" y="649288"/>
            <a:ext cx="13736638" cy="7727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070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0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lIns="93163" tIns="46582" rIns="93163" bIns="46582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fld id="{F4CBE227-9BBB-4F97-A81D-98B883ED5EAF}" type="slidenum">
              <a:rPr lang="en-US" sz="1800" kern="0">
                <a:solidFill>
                  <a:srgbClr val="1F497D"/>
                </a:solidFill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800" kern="0" dirty="0">
              <a:solidFill>
                <a:srgbClr val="1F497D"/>
              </a:solidFill>
            </a:endParaRPr>
          </a:p>
        </p:txBody>
      </p:sp>
      <p:sp>
        <p:nvSpPr>
          <p:cNvPr id="410627" name="Slide Image Placeholder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 bwMode="auto">
          <a:xfrm>
            <a:off x="-3390900" y="649288"/>
            <a:ext cx="13736638" cy="77279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62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24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jpeg"/><Relationship Id="rId3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0.jpeg"/><Relationship Id="rId3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1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914400"/>
            <a:ext cx="0" cy="154305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4" y="1577578"/>
            <a:ext cx="347662" cy="26074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685800"/>
            <a:endParaRPr lang="en-US" sz="18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6" y="1578770"/>
            <a:ext cx="349250" cy="26074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685800"/>
            <a:endParaRPr lang="en-US" sz="18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6" y="1578770"/>
            <a:ext cx="347663" cy="260747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685800"/>
            <a:endParaRPr lang="en-US" sz="18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028700"/>
            <a:ext cx="6477000" cy="1314450"/>
          </a:xfrm>
        </p:spPr>
        <p:txBody>
          <a:bodyPr/>
          <a:lstStyle>
            <a:lvl1pPr>
              <a:defRPr sz="405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00350"/>
            <a:ext cx="6477000" cy="14859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4686300"/>
            <a:ext cx="1524000" cy="342900"/>
          </a:xfrm>
        </p:spPr>
        <p:txBody>
          <a:bodyPr/>
          <a:lstStyle>
            <a:lvl1pPr>
              <a:defRPr/>
            </a:lvl1pPr>
          </a:lstStyle>
          <a:p>
            <a:fld id="{96B58F77-561A-4039-AD6B-8D7BEB310BBD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4686300"/>
            <a:ext cx="2895600" cy="3429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4686300"/>
            <a:ext cx="1219200" cy="342900"/>
          </a:xfrm>
        </p:spPr>
        <p:txBody>
          <a:bodyPr/>
          <a:lstStyle>
            <a:lvl1pPr>
              <a:defRPr/>
            </a:lvl1pPr>
          </a:lstStyle>
          <a:p>
            <a:fld id="{2F624F3F-BBE8-401B-AB72-69E4882D79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42875"/>
            <a:ext cx="1752600" cy="4371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42875"/>
            <a:ext cx="5105400" cy="4371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78345E-34C9-4929-BE1D-E48D9798EE37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3D16-4028-4A5E-8A3A-35CBADE7D2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10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2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 userDrawn="1"/>
        </p:nvSpPr>
        <p:spPr>
          <a:xfrm>
            <a:off x="8834439" y="4792244"/>
            <a:ext cx="314325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923BB6F8-7B62-4095-9E60-1E3CB36F69DD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3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33FFB9C0-2010-47BE-B15E-E0A29655D2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9077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21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89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03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295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597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386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857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9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A3339B20-7F90-4E37-9EC4-A2220E08F93E}" type="slidenum">
              <a:rPr lang="en-US" sz="1350" kern="0" smtClean="0">
                <a:solidFill>
                  <a:sysClr val="windowText" lastClr="000000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129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07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31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DC2B42D-3F99-4AA9-B8E9-31DECCFE908C}" type="slidenum">
              <a:rPr lang="en-US" sz="1350" kern="0" smtClean="0">
                <a:solidFill>
                  <a:sysClr val="windowText" lastClr="000000"/>
                </a:solidFill>
              </a:rPr>
              <a:pPr defTabSz="685800">
                <a:defRPr/>
              </a:pPr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3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25BBFE23-2ED1-4BAC-B264-8E43E2A3043B}" type="slidenum">
              <a:rPr lang="en-US" sz="1350" kern="0" smtClean="0">
                <a:solidFill>
                  <a:sysClr val="windowText" lastClr="000000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111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DC2B42D-3F99-4AA9-B8E9-31DECCFE908C}" type="slidenum">
              <a:rPr lang="en-US" sz="1350" kern="0" smtClean="0">
                <a:solidFill>
                  <a:sysClr val="windowText" lastClr="000000"/>
                </a:solidFill>
              </a:rPr>
              <a:pPr defTabSz="685800">
                <a:defRPr/>
              </a:pPr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marL="0" marR="0" lvl="0" indent="0" defTabSz="6858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itchFamily="34" charset="0"/>
              <a:sym typeface="Helvetica"/>
            </a:endParaRPr>
          </a:p>
        </p:txBody>
      </p:sp>
      <p:pic>
        <p:nvPicPr>
          <p:cNvPr id="3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83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200027" y="142876"/>
            <a:ext cx="8791575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00025" y="1085850"/>
            <a:ext cx="8686800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483489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545211" indent="-92583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29675" y="4793538"/>
            <a:ext cx="3048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marL="0" marR="0" lvl="0" indent="0" defTabSz="6858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23737-DBEB-4B06-B6D7-44E1230B1939}" type="slidenum">
              <a:rPr kumimoji="0" lang="en-US" sz="563" b="0" i="0" u="none" strike="noStrike" kern="0" cap="none" spc="0" normalizeH="0" baseline="0" noProof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/>
                <a:cs typeface="Arial" pitchFamily="34" charset="0"/>
                <a:sym typeface="Helvetica"/>
              </a:rPr>
              <a:pPr marL="0" marR="0" lvl="0" indent="0" defTabSz="6858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3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200899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132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6" orient="horz" pos="432" userDrawn="1">
          <p15:clr>
            <a:srgbClr val="FBAE40"/>
          </p15:clr>
        </p15:guide>
        <p15:guide id="7" orient="horz" pos="82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DC2B42D-3F99-4AA9-B8E9-31DECCFE908C}" type="slidenum">
              <a:rPr lang="en-US" sz="1350" kern="0" smtClean="0">
                <a:solidFill>
                  <a:sysClr val="windowText" lastClr="000000"/>
                </a:solidFill>
              </a:rPr>
              <a:pPr defTabSz="685800">
                <a:defRPr/>
              </a:pPr>
              <a:t>‹#›</a:t>
            </a:fld>
            <a:endParaRPr 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0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3CC8C6-B03C-4CD5-9212-FE3E7E99A20F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1607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339B20-7F90-4E37-9EC4-A2220E08F93E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7637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12117B-0760-41AE-B07C-3CABAB01A72A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6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73279B-76A4-4D27-B90B-C8DC71B80816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5005-3643-4208-9293-CD893B867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7A60E0-F39E-44F7-A479-AE1D71EF796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8752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6F3C0D-616A-4C5E-9780-AD60C96DD55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30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E25753-A0FD-4E57-8CB4-AEF6E761AA7A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978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DF3430-2363-4E93-83BC-FF9A491F533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2642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C58F3C-8B20-48AC-B639-2821DCD47A3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705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F6CFC2-5D7E-45C2-91CB-E24DBE7ED8A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305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60861D-B9E4-472E-9099-1EDF7A104CAA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7419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F3EC29-2912-43FD-8711-0D17A28E5B2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8596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1D3C04-4E88-4858-B396-E38C446EB09F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688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CO_HIVHEP_2011_SlideTemplate_Artwor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CCO_HEP_RGB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175" y="247723"/>
            <a:ext cx="1970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CCO_HIV_RGB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1195" y="247719"/>
            <a:ext cx="1985963" cy="52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Picture2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" y="989516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8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98172"/>
            <a:ext cx="3886200" cy="84058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5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199" name="Rectangle 55"/>
          <p:cNvSpPr>
            <a:spLocks noGrp="1" noChangeArrowheads="1"/>
          </p:cNvSpPr>
          <p:nvPr>
            <p:ph type="ctrTitle"/>
          </p:nvPr>
        </p:nvSpPr>
        <p:spPr bwMode="invGray">
          <a:xfrm>
            <a:off x="447675" y="1021842"/>
            <a:ext cx="8458200" cy="1611630"/>
          </a:xfrm>
        </p:spPr>
        <p:txBody>
          <a:bodyPr/>
          <a:lstStyle>
            <a:lvl1pPr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796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39852B-44F9-44E8-9DFE-B9D6C3ED8D12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C00B5-08E6-46C9-97A1-4AFF5796A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6776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Corrections_TU_SlideTemplate_Artwork_Transiti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Picture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" y="4211348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764" y="247719"/>
            <a:ext cx="8462962" cy="3485431"/>
          </a:xfrm>
        </p:spPr>
        <p:txBody>
          <a:bodyPr anchorCtr="1"/>
          <a:lstStyle>
            <a:lvl1pPr algn="ctr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98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5" y="1371600"/>
            <a:ext cx="4151312" cy="340995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99" y="1371600"/>
            <a:ext cx="4151313" cy="340995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5108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500634"/>
            <a:ext cx="8464550" cy="8274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5765" y="1371600"/>
            <a:ext cx="4151312" cy="3409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9499" y="1371600"/>
            <a:ext cx="4151313" cy="340995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6748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47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52400" y="4791843"/>
            <a:ext cx="1524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78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788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514350"/>
              <a:t>‹#›</a:t>
            </a:fld>
            <a:r>
              <a:rPr lang="en-US" sz="78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1514134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Corrections_TU_SlideTemplate_Artwork_Transitio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Picture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" y="4211348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247723"/>
            <a:ext cx="8464550" cy="1188245"/>
          </a:xfrm>
        </p:spPr>
        <p:txBody>
          <a:bodyPr/>
          <a:lstStyle>
            <a:lvl1pPr algn="ctr">
              <a:defRPr sz="2925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85764" y="1435897"/>
            <a:ext cx="8462962" cy="1954288"/>
          </a:xfrm>
        </p:spPr>
        <p:txBody>
          <a:bodyPr/>
          <a:lstStyle>
            <a:lvl1pPr marL="0" indent="0">
              <a:buFontTx/>
              <a:buNone/>
              <a:defRPr sz="1500" b="1">
                <a:solidFill>
                  <a:schemeClr val="accent3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5763" y="4457700"/>
            <a:ext cx="8467344" cy="480060"/>
          </a:xfrm>
        </p:spPr>
        <p:txBody>
          <a:bodyPr anchor="ctr"/>
          <a:lstStyle>
            <a:lvl1pPr>
              <a:buFontTx/>
              <a:buNone/>
              <a:defRPr sz="1800" b="1">
                <a:solidFill>
                  <a:schemeClr val="bg2">
                    <a:lumMod val="10000"/>
                  </a:schemeClr>
                </a:solidFill>
              </a:defRPr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676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D09A-D74B-4761-9B54-0D33EE32DBC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1/7/18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02AA-FB0E-4A7A-AB2B-3E160236CE7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95792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C05BCC-B19F-4C7B-9623-740832D37DC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4788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C2B42D-3F99-4AA9-B8E9-31DECCFE908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9143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28750"/>
            <a:ext cx="3429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428750"/>
            <a:ext cx="3429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0BC1F3-2BE2-46F0-908C-169F3E21799B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2B58F-FB59-42D8-B226-C5A80D70FB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BF5DD0-35B7-4F42-BC34-D3D0044C2783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31813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FEB2904-C6EE-47A5-9A48-6F9A02B47F2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18592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C2F810-C7F3-4487-8936-8C6F91AC5B2A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960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809D7C5-DF4B-4700-BC36-6A79923B662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87015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568C70E-F85D-40FD-BC44-868288CA7824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233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B49F875-624A-41A4-8D95-765EB4A670F4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45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5E0937-71A4-4250-B87B-8C99F2D7284F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7161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0BAD2C-3027-4A30-B0C3-D5C4552EF454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0072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F67BBF-E000-44B1-BDF2-A51EF6594B34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6386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FF634A-A2F0-4488-866C-C94BF86301B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602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4EF6A4-1A16-466E-AA94-4D2B0BAE2D67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49245-CAE9-4A14-A9CC-FBB5BDABD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28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6036E-23E6-44D8-931C-A2D86B437AE4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37B67-B467-45BB-9D69-452ECB24D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E8812-1E1D-43A2-8345-7BCECDE9B863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882B3-C597-4A4D-B754-66DD1424A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57D87-BEF9-42FD-A296-C20B29C9FAAC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DB32A-DB48-4154-9A1E-F22341BDA0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979B7-0BBC-4E8C-BB39-ABD8BA6577C3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E2E58-778A-4E6F-95AC-F0DBC4C8B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22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6" indent="0">
              <a:buNone/>
              <a:defRPr sz="1600" b="1"/>
            </a:lvl5pPr>
            <a:lvl6pPr marL="2285049" indent="0">
              <a:buNone/>
              <a:defRPr sz="1600" b="1"/>
            </a:lvl6pPr>
            <a:lvl7pPr marL="2742053" indent="0">
              <a:buNone/>
              <a:defRPr sz="1600" b="1"/>
            </a:lvl7pPr>
            <a:lvl8pPr marL="3199066" indent="0">
              <a:buNone/>
              <a:defRPr sz="1600" b="1"/>
            </a:lvl8pPr>
            <a:lvl9pPr marL="36560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4" indent="0">
              <a:buNone/>
              <a:defRPr sz="2000" b="1"/>
            </a:lvl2pPr>
            <a:lvl3pPr marL="914022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6" indent="0">
              <a:buNone/>
              <a:defRPr sz="1600" b="1"/>
            </a:lvl5pPr>
            <a:lvl6pPr marL="2285049" indent="0">
              <a:buNone/>
              <a:defRPr sz="1600" b="1"/>
            </a:lvl6pPr>
            <a:lvl7pPr marL="2742053" indent="0">
              <a:buNone/>
              <a:defRPr sz="1600" b="1"/>
            </a:lvl7pPr>
            <a:lvl8pPr marL="3199066" indent="0">
              <a:buNone/>
              <a:defRPr sz="1600" b="1"/>
            </a:lvl8pPr>
            <a:lvl9pPr marL="365607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9B2077-5A22-4052-AF87-201370646027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4AD4C-4813-462B-9AFE-9813C153D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C0CDE-308A-482B-8776-37912BB58500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C8381-B067-4585-A9AF-152CD6A75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DCDFE1-60E3-4B25-A922-1609D7AA47F5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AA3F0-AB91-476A-BF6F-998B98510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4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22" indent="0">
              <a:buNone/>
              <a:defRPr sz="1000"/>
            </a:lvl3pPr>
            <a:lvl4pPr marL="1371032" indent="0">
              <a:buNone/>
              <a:defRPr sz="900"/>
            </a:lvl4pPr>
            <a:lvl5pPr marL="1828046" indent="0">
              <a:buNone/>
              <a:defRPr sz="900"/>
            </a:lvl5pPr>
            <a:lvl6pPr marL="2285049" indent="0">
              <a:buNone/>
              <a:defRPr sz="900"/>
            </a:lvl6pPr>
            <a:lvl7pPr marL="2742053" indent="0">
              <a:buNone/>
              <a:defRPr sz="900"/>
            </a:lvl7pPr>
            <a:lvl8pPr marL="3199066" indent="0">
              <a:buNone/>
              <a:defRPr sz="900"/>
            </a:lvl8pPr>
            <a:lvl9pPr marL="36560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4B2A63-6291-43D3-85C9-23168771C514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077EB-3580-4AA2-8CA4-72F38D5BBB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04" indent="0">
              <a:buNone/>
              <a:defRPr sz="2800"/>
            </a:lvl2pPr>
            <a:lvl3pPr marL="914022" indent="0">
              <a:buNone/>
              <a:defRPr sz="2400"/>
            </a:lvl3pPr>
            <a:lvl4pPr marL="1371032" indent="0">
              <a:buNone/>
              <a:defRPr sz="2000"/>
            </a:lvl4pPr>
            <a:lvl5pPr marL="1828046" indent="0">
              <a:buNone/>
              <a:defRPr sz="2000"/>
            </a:lvl5pPr>
            <a:lvl6pPr marL="2285049" indent="0">
              <a:buNone/>
              <a:defRPr sz="2000"/>
            </a:lvl6pPr>
            <a:lvl7pPr marL="2742053" indent="0">
              <a:buNone/>
              <a:defRPr sz="2000"/>
            </a:lvl7pPr>
            <a:lvl8pPr marL="3199066" indent="0">
              <a:buNone/>
              <a:defRPr sz="2000"/>
            </a:lvl8pPr>
            <a:lvl9pPr marL="365607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04" indent="0">
              <a:buNone/>
              <a:defRPr sz="1200"/>
            </a:lvl2pPr>
            <a:lvl3pPr marL="914022" indent="0">
              <a:buNone/>
              <a:defRPr sz="1000"/>
            </a:lvl3pPr>
            <a:lvl4pPr marL="1371032" indent="0">
              <a:buNone/>
              <a:defRPr sz="900"/>
            </a:lvl4pPr>
            <a:lvl5pPr marL="1828046" indent="0">
              <a:buNone/>
              <a:defRPr sz="900"/>
            </a:lvl5pPr>
            <a:lvl6pPr marL="2285049" indent="0">
              <a:buNone/>
              <a:defRPr sz="900"/>
            </a:lvl6pPr>
            <a:lvl7pPr marL="2742053" indent="0">
              <a:buNone/>
              <a:defRPr sz="900"/>
            </a:lvl7pPr>
            <a:lvl8pPr marL="3199066" indent="0">
              <a:buNone/>
              <a:defRPr sz="900"/>
            </a:lvl8pPr>
            <a:lvl9pPr marL="365607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16BC1-6EC9-420A-BCA1-DA13A03E0E9F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D4EDF-F0E3-4D6D-AC02-1197DFDF3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5930A6-B2A6-4A19-BE1C-54FA31D01D0C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5DEBB-5B65-4867-91C3-6EF106D6E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5CD82-D3CF-4B1B-892D-F7B3C60D3AD2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158F-C072-453E-995F-91F3E565E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5A587-24C4-4C18-B6EC-8D6736F699A6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EF98D-15B7-4CAD-82C5-00FD23DEAC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3CC8C6-B03C-4CD5-9212-FE3E7E99A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339B20-7F90-4E37-9EC4-A2220E08F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12117B-0760-41AE-B07C-3CABAB01A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7A60E0-F39E-44F7-A479-AE1D71EF7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6F3C0D-616A-4C5E-9780-AD60C96DD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E25753-A0FD-4E57-8CB4-AEF6E761A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3DF3430-2363-4E93-83BC-FF9A491F5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9C58F3C-8B20-48AC-B639-2821DCD4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2F6CFC2-5D7E-45C2-91CB-E24DBE7ED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168D8-9743-4CFE-82C3-2EBC4D5B3D6A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463EE-8EC3-40D1-B5AC-BD7F6BFF1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160861D-B9E4-472E-9099-1EDF7A104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F3EC29-2912-43FD-8711-0D17A28E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1D3C04-4E88-4858-B396-E38C446E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2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5D09A-D74B-4761-9B54-0D33EE32DB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02AA-FB0E-4A7A-AB2B-3E160236CE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93C0-8B9E-4E20-8FDB-57EC0294C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1/7/18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8F6D-EC42-4B0E-B222-1F85C34AC1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91" y="601266"/>
            <a:ext cx="8464550" cy="8274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5820" y="1485902"/>
            <a:ext cx="8455025" cy="3283744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2400" y="4791843"/>
            <a:ext cx="1524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dirty="0">
                <a:solidFill>
                  <a:srgbClr val="000000"/>
                </a:solidFill>
                <a:latin typeface="Calibri"/>
                <a:ea typeface=""/>
                <a:cs typeface="Arial" pitchFamily="34" charset="0"/>
              </a:rPr>
              <a:t>Slide </a:t>
            </a:r>
            <a:fld id="{855F7D49-8920-4811-BC76-0E9BF1D8C467}" type="slidenum">
              <a:rPr lang="en-US" sz="788" smtClean="0">
                <a:solidFill>
                  <a:srgbClr val="000000"/>
                </a:solidFill>
                <a:latin typeface="Calibri"/>
                <a:ea typeface=""/>
                <a:cs typeface="Arial" pitchFamily="34" charset="0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788" dirty="0">
                <a:solidFill>
                  <a:srgbClr val="000000"/>
                </a:solidFill>
                <a:latin typeface="Calibri"/>
                <a:ea typeface=""/>
                <a:cs typeface="Arial" pitchFamily="34" charset="0"/>
              </a:rPr>
              <a:t> of 45</a:t>
            </a:r>
          </a:p>
        </p:txBody>
      </p:sp>
    </p:spTree>
    <p:extLst/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1"/>
          <a:stretch/>
        </p:blipFill>
        <p:spPr bwMode="auto">
          <a:xfrm>
            <a:off x="0" y="4852775"/>
            <a:ext cx="9144000" cy="3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" y="3042046"/>
            <a:ext cx="9128126" cy="152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-9525" y="5163741"/>
            <a:ext cx="9150352" cy="2"/>
          </a:xfrm>
          <a:prstGeom prst="line">
            <a:avLst/>
          </a:prstGeom>
          <a:ln w="28575">
            <a:solidFill>
              <a:srgbClr val="161955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17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9" y="3157537"/>
            <a:ext cx="9144001" cy="6191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-20637" y="5166122"/>
            <a:ext cx="9150353" cy="2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90502" y="1955064"/>
            <a:ext cx="8496945" cy="1086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2475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190500" y="3309398"/>
            <a:ext cx="6858000" cy="3237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350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6155" y="4906418"/>
            <a:ext cx="7811691" cy="209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6" b="1">
                <a:solidFill>
                  <a:schemeClr val="bg1"/>
                </a:solidFill>
              </a:defRPr>
            </a:lvl1pPr>
            <a:lvl2pPr marL="257175" indent="0">
              <a:buNone/>
              <a:defRPr sz="506" b="1">
                <a:solidFill>
                  <a:schemeClr val="bg1"/>
                </a:solidFill>
              </a:defRPr>
            </a:lvl2pPr>
            <a:lvl3pPr marL="514350" indent="0">
              <a:buNone/>
              <a:defRPr sz="506" b="1">
                <a:solidFill>
                  <a:schemeClr val="bg1"/>
                </a:solidFill>
              </a:defRPr>
            </a:lvl3pPr>
            <a:lvl4pPr marL="771525" indent="0">
              <a:buNone/>
              <a:defRPr sz="506" b="1">
                <a:solidFill>
                  <a:schemeClr val="bg1"/>
                </a:solidFill>
              </a:defRPr>
            </a:lvl4pPr>
            <a:lvl5pPr marL="1028700" indent="0">
              <a:buNone/>
              <a:defRPr sz="506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3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2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501" y="1085850"/>
            <a:ext cx="8696325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483489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545211" indent="-92583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29675" y="4793457"/>
            <a:ext cx="3048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BDC23737-DBEB-4B06-B6D7-44E1230B1939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3132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6" orient="horz" pos="432" userDrawn="1">
          <p15:clr>
            <a:srgbClr val="FBAE40"/>
          </p15:clr>
        </p15:guide>
        <p15:guide id="7" orient="horz" pos="828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5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3"/>
            <a:ext cx="9144000" cy="8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3"/>
            <a:ext cx="9144000" cy="8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7.png"/>
          <p:cNvPicPr>
            <a:picLocks noChangeAspect="1"/>
          </p:cNvPicPr>
          <p:nvPr/>
        </p:nvPicPr>
        <p:blipFill>
          <a:blip r:embed="rId5">
            <a:extLst/>
          </a:blip>
          <a:srcRect t="77000" b="9502"/>
          <a:stretch>
            <a:fillRect/>
          </a:stretch>
        </p:blipFill>
        <p:spPr>
          <a:xfrm>
            <a:off x="4764" y="5056587"/>
            <a:ext cx="9144001" cy="1071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 userDrawn="1"/>
        </p:nvSpPr>
        <p:spPr>
          <a:xfrm>
            <a:off x="8823666" y="4790650"/>
            <a:ext cx="2286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8B1E516B-7449-4EE9-BC65-F3F6291476BF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190501" y="1085850"/>
            <a:ext cx="8696325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483489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545211" indent="-92583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828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" y="2851546"/>
            <a:ext cx="9128126" cy="15240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-9525" y="5163741"/>
            <a:ext cx="9150352" cy="2"/>
          </a:xfrm>
          <a:prstGeom prst="line">
            <a:avLst/>
          </a:prstGeom>
          <a:ln w="28575">
            <a:solidFill>
              <a:srgbClr val="161955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20637" y="5166122"/>
            <a:ext cx="9150353" cy="2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8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9" y="2967037"/>
            <a:ext cx="9144001" cy="6191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90502" y="1763337"/>
            <a:ext cx="8496945" cy="1086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2250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90500" y="3118898"/>
            <a:ext cx="6858000" cy="3237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350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B0EE77-9FDF-4650-8892-F56B4C0AA6B3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3F1FE-DA57-48FB-BE72-6BF6AC35A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9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3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190501" y="1081087"/>
            <a:ext cx="4188619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524637" indent="-138875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612077" indent="-159449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00601" y="1081087"/>
            <a:ext cx="4086225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524637" indent="-138875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612077" indent="-159449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834438" y="4792244"/>
            <a:ext cx="314325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923BB6F8-7B62-4095-9E60-1E3CB36F69DD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828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8836248" y="4807322"/>
            <a:ext cx="180497" cy="1789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563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0E024BFA-D84F-487D-838C-1C12BB001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108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3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/>
          <p:cNvSpPr txBox="1"/>
          <p:nvPr userDrawn="1"/>
        </p:nvSpPr>
        <p:spPr>
          <a:xfrm>
            <a:off x="8834438" y="4792244"/>
            <a:ext cx="314325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923BB6F8-7B62-4095-9E60-1E3CB36F69DD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3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33FFB9C0-2010-47BE-B15E-E0A29655D2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533E6A-B122-4ADA-BB8C-76E287D60C9A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7316D-CBD9-4C14-B8E9-6D59CE439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B2519-98F1-48E2-A7A7-20300DBE2708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0C4A7-F364-485A-AFA7-3DE6B43A90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6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4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15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02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87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8711D-7B99-4539-9B85-E7A9151C4D33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2070-EFBB-4A23-ABA4-88FDDF77E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07876D-FD01-4B67-BB12-137894665393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4E2B7-A9F9-4363-94FE-DDB4633EE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0" indent="0">
              <a:buNone/>
              <a:defRPr sz="1500" b="1"/>
            </a:lvl2pPr>
            <a:lvl3pPr marL="685720" indent="0">
              <a:buNone/>
              <a:defRPr sz="1350" b="1"/>
            </a:lvl3pPr>
            <a:lvl4pPr marL="1028580" indent="0">
              <a:buNone/>
              <a:defRPr sz="1200" b="1"/>
            </a:lvl4pPr>
            <a:lvl5pPr marL="1371440" indent="0">
              <a:buNone/>
              <a:defRPr sz="1200" b="1"/>
            </a:lvl5pPr>
            <a:lvl6pPr marL="1714300" indent="0">
              <a:buNone/>
              <a:defRPr sz="1200" b="1"/>
            </a:lvl6pPr>
            <a:lvl7pPr marL="2057159" indent="0">
              <a:buNone/>
              <a:defRPr sz="1200" b="1"/>
            </a:lvl7pPr>
            <a:lvl8pPr marL="2400020" indent="0">
              <a:buNone/>
              <a:defRPr sz="1200" b="1"/>
            </a:lvl8pPr>
            <a:lvl9pPr marL="274287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6F84A8-3F76-411F-9E5C-71A773A98337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68FA-3AEF-48FA-BB8C-33F20504D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300C4-7B63-49EF-8435-C423860B8E25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23B53-FC2C-4E67-8A3A-F7E71B392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8F9C9-E1B5-4485-8B45-1463971BE1EF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67004-B845-410D-83A8-02AF8ADF0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F0794F-596D-47A0-914A-EEEF8875E917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E1260-BF12-4592-B927-E0C56C368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89BAB-8A4A-4AC6-99AC-AEB4CEF9C762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87880-DDF4-4570-9998-C841BB428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60" indent="0">
              <a:buNone/>
              <a:defRPr sz="2100"/>
            </a:lvl2pPr>
            <a:lvl3pPr marL="685720" indent="0">
              <a:buNone/>
              <a:defRPr sz="1800"/>
            </a:lvl3pPr>
            <a:lvl4pPr marL="1028580" indent="0">
              <a:buNone/>
              <a:defRPr sz="1500"/>
            </a:lvl4pPr>
            <a:lvl5pPr marL="1371440" indent="0">
              <a:buNone/>
              <a:defRPr sz="1500"/>
            </a:lvl5pPr>
            <a:lvl6pPr marL="1714300" indent="0">
              <a:buNone/>
              <a:defRPr sz="1500"/>
            </a:lvl6pPr>
            <a:lvl7pPr marL="2057159" indent="0">
              <a:buNone/>
              <a:defRPr sz="1500"/>
            </a:lvl7pPr>
            <a:lvl8pPr marL="2400020" indent="0">
              <a:buNone/>
              <a:defRPr sz="1500"/>
            </a:lvl8pPr>
            <a:lvl9pPr marL="2742879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60" indent="0">
              <a:buNone/>
              <a:defRPr sz="900"/>
            </a:lvl2pPr>
            <a:lvl3pPr marL="685720" indent="0">
              <a:buNone/>
              <a:defRPr sz="750"/>
            </a:lvl3pPr>
            <a:lvl4pPr marL="1028580" indent="0">
              <a:buNone/>
              <a:defRPr sz="675"/>
            </a:lvl4pPr>
            <a:lvl5pPr marL="1371440" indent="0">
              <a:buNone/>
              <a:defRPr sz="675"/>
            </a:lvl5pPr>
            <a:lvl6pPr marL="1714300" indent="0">
              <a:buNone/>
              <a:defRPr sz="675"/>
            </a:lvl6pPr>
            <a:lvl7pPr marL="2057159" indent="0">
              <a:buNone/>
              <a:defRPr sz="675"/>
            </a:lvl7pPr>
            <a:lvl8pPr marL="2400020" indent="0">
              <a:buNone/>
              <a:defRPr sz="675"/>
            </a:lvl8pPr>
            <a:lvl9pPr marL="2742879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4889EF-7443-4620-B30F-CBA969EB0A31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5B09-3CE2-40D1-A11D-BC1764204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AFFC7-DCDD-480A-AE3D-FE6237E083EF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92FB6-92A3-4D11-971C-9697F487F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71FA8-A285-4B77-B0AD-B9FB365DB5F2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9AA40-5444-492F-B371-ABFB58E9B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1"/>
          <a:stretch/>
        </p:blipFill>
        <p:spPr bwMode="auto">
          <a:xfrm>
            <a:off x="0" y="4852774"/>
            <a:ext cx="9144000" cy="33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" y="3042046"/>
            <a:ext cx="9128126" cy="15240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/>
        </p:nvSpPr>
        <p:spPr>
          <a:xfrm>
            <a:off x="-9525" y="5163741"/>
            <a:ext cx="9150352" cy="2"/>
          </a:xfrm>
          <a:prstGeom prst="line">
            <a:avLst/>
          </a:prstGeom>
          <a:ln w="28575">
            <a:solidFill>
              <a:srgbClr val="161955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17" name="image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89" y="3157537"/>
            <a:ext cx="9144001" cy="61913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18"/>
          <p:cNvSpPr/>
          <p:nvPr/>
        </p:nvSpPr>
        <p:spPr>
          <a:xfrm>
            <a:off x="-20638" y="5166122"/>
            <a:ext cx="9150353" cy="2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90502" y="1955064"/>
            <a:ext cx="8496945" cy="1086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2475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190500" y="3309398"/>
            <a:ext cx="6858000" cy="3237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350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6156" y="4906418"/>
            <a:ext cx="7811691" cy="209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6" b="1">
                <a:solidFill>
                  <a:schemeClr val="bg1"/>
                </a:solidFill>
              </a:defRPr>
            </a:lvl1pPr>
            <a:lvl2pPr marL="257175" indent="0">
              <a:buNone/>
              <a:defRPr sz="506" b="1">
                <a:solidFill>
                  <a:schemeClr val="bg1"/>
                </a:solidFill>
              </a:defRPr>
            </a:lvl2pPr>
            <a:lvl3pPr marL="514350" indent="0">
              <a:buNone/>
              <a:defRPr sz="506" b="1">
                <a:solidFill>
                  <a:schemeClr val="bg1"/>
                </a:solidFill>
              </a:defRPr>
            </a:lvl3pPr>
            <a:lvl4pPr marL="771525" indent="0">
              <a:buNone/>
              <a:defRPr sz="506" b="1">
                <a:solidFill>
                  <a:schemeClr val="bg1"/>
                </a:solidFill>
              </a:defRPr>
            </a:lvl4pPr>
            <a:lvl5pPr marL="1028700" indent="0">
              <a:buNone/>
              <a:defRPr sz="506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30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1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0501" y="1085850"/>
            <a:ext cx="8696325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483489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545211" indent="-92583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829675" y="4793457"/>
            <a:ext cx="3048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BDC23737-DBEB-4B06-B6D7-44E1230B1939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4176">
          <p15:clr>
            <a:srgbClr val="FBAE40"/>
          </p15:clr>
        </p15:guide>
        <p15:guide id="3" pos="2880">
          <p15:clr>
            <a:srgbClr val="FBAE40"/>
          </p15:clr>
        </p15:guide>
        <p15:guide id="6" orient="horz" pos="576">
          <p15:clr>
            <a:srgbClr val="FBAE40"/>
          </p15:clr>
        </p15:guide>
        <p15:guide id="7" orient="horz" pos="110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_INSTRUC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5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2"/>
            <a:ext cx="9144000" cy="8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2"/>
            <a:ext cx="9144000" cy="889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7.png"/>
          <p:cNvPicPr>
            <a:picLocks noChangeAspect="1"/>
          </p:cNvPicPr>
          <p:nvPr/>
        </p:nvPicPr>
        <p:blipFill>
          <a:blip r:embed="rId5">
            <a:extLst/>
          </a:blip>
          <a:srcRect t="77000" b="9502"/>
          <a:stretch>
            <a:fillRect/>
          </a:stretch>
        </p:blipFill>
        <p:spPr>
          <a:xfrm>
            <a:off x="4764" y="5056587"/>
            <a:ext cx="9144001" cy="10715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 userDrawn="1"/>
        </p:nvSpPr>
        <p:spPr>
          <a:xfrm>
            <a:off x="8823666" y="4790650"/>
            <a:ext cx="2286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8B1E516B-7449-4EE9-BC65-F3F6291476BF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190501" y="1085850"/>
            <a:ext cx="8696325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483489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545211" indent="-92583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04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" y="2851546"/>
            <a:ext cx="9128126" cy="15240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-9525" y="5163741"/>
            <a:ext cx="9150352" cy="2"/>
          </a:xfrm>
          <a:prstGeom prst="line">
            <a:avLst/>
          </a:prstGeom>
          <a:ln w="28575">
            <a:solidFill>
              <a:srgbClr val="161955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-20638" y="5166122"/>
            <a:ext cx="9150353" cy="2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8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9" y="2967037"/>
            <a:ext cx="9144001" cy="61913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90502" y="1763337"/>
            <a:ext cx="8496945" cy="10868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rmAutofit/>
          </a:bodyPr>
          <a:lstStyle>
            <a:lvl1pPr>
              <a:defRPr sz="2250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90500" y="3118898"/>
            <a:ext cx="6858000" cy="3237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350">
                <a:solidFill>
                  <a:srgbClr val="1E217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125641"/>
            <a:ext cx="9144000" cy="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-9525" y="5110163"/>
            <a:ext cx="9150352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9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2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2"/>
          <p:cNvSpPr>
            <a:spLocks noGrp="1"/>
          </p:cNvSpPr>
          <p:nvPr>
            <p:ph sz="quarter" idx="11"/>
          </p:nvPr>
        </p:nvSpPr>
        <p:spPr>
          <a:xfrm>
            <a:off x="190501" y="1081087"/>
            <a:ext cx="4188619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524637" indent="-138875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612077" indent="-159449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00600" y="1081087"/>
            <a:ext cx="4086225" cy="3633788"/>
          </a:xfrm>
          <a:prstGeom prst="rect">
            <a:avLst/>
          </a:prstGeom>
        </p:spPr>
        <p:txBody>
          <a:bodyPr/>
          <a:lstStyle>
            <a:lvl1pPr marL="97727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1125"/>
            </a:lvl1pPr>
            <a:lvl2pPr marL="257175" indent="-128588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1013"/>
            </a:lvl2pPr>
            <a:lvl3pPr marL="354902" indent="-97727">
              <a:lnSpc>
                <a:spcPct val="100000"/>
              </a:lnSpc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900"/>
            </a:lvl3pPr>
            <a:lvl4pPr marL="524637" indent="-138875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buFont typeface="Arial" panose="020B0604020202020204" pitchFamily="34" charset="0"/>
              <a:buChar char="–"/>
              <a:defRPr sz="788"/>
            </a:lvl4pPr>
            <a:lvl5pPr marL="612077" indent="-159449">
              <a:spcBef>
                <a:spcPts val="675"/>
              </a:spcBef>
              <a:buClr>
                <a:schemeClr val="bg1">
                  <a:lumMod val="65000"/>
                </a:schemeClr>
              </a:buClr>
              <a:buSzPct val="90000"/>
              <a:defRPr sz="78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834439" y="4792244"/>
            <a:ext cx="314325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923BB6F8-7B62-4095-9E60-1E3CB36F69DD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sp>
        <p:nvSpPr>
          <p:cNvPr id="17" name="Shape 32"/>
          <p:cNvSpPr>
            <a:spLocks noGrp="1"/>
          </p:cNvSpPr>
          <p:nvPr>
            <p:ph type="title"/>
          </p:nvPr>
        </p:nvSpPr>
        <p:spPr>
          <a:xfrm>
            <a:off x="190500" y="142876"/>
            <a:ext cx="88011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>
              <a:def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104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8836248" y="4807321"/>
            <a:ext cx="180496" cy="17896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563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="" xmlns:a16="http://schemas.microsoft.com/office/drawing/2014/main" id="{0E024BFA-D84F-487D-838C-1C12BB0015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e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theme" Target="../theme/theme11.xml"/><Relationship Id="rId10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theme" Target="../theme/theme14.xml"/><Relationship Id="rId2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theme" Target="../theme/theme16.xml"/><Relationship Id="rId2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17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4" Type="http://schemas.openxmlformats.org/officeDocument/2006/relationships/theme" Target="../theme/theme18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theme" Target="../theme/theme19.xml"/><Relationship Id="rId2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theme" Target="../theme/theme20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3.xml"/><Relationship Id="rId12" Type="http://schemas.openxmlformats.org/officeDocument/2006/relationships/theme" Target="../theme/theme21.xml"/><Relationship Id="rId1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4.xml"/><Relationship Id="rId3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7.xml"/><Relationship Id="rId6" Type="http://schemas.openxmlformats.org/officeDocument/2006/relationships/slideLayout" Target="../slideLayouts/slideLayout88.xml"/><Relationship Id="rId7" Type="http://schemas.openxmlformats.org/officeDocument/2006/relationships/slideLayout" Target="../slideLayouts/slideLayout89.xml"/><Relationship Id="rId8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2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theme" Target="../theme/theme2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23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42876"/>
            <a:ext cx="7010400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428750"/>
            <a:ext cx="7010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336666"/>
                </a:solidFill>
              </a:defRPr>
            </a:lvl1pPr>
          </a:lstStyle>
          <a:p>
            <a:fld id="{7FD2B408-9851-4721-A8B7-B31747402872}" type="datetime1">
              <a:rPr lang="en-US"/>
              <a:pPr/>
              <a:t>1/7/18</a:t>
            </a:fld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 smtClean="0">
                <a:solidFill>
                  <a:srgbClr val="3366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4686300"/>
            <a:ext cx="12954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336666"/>
                </a:solidFill>
              </a:defRPr>
            </a:lvl1pPr>
          </a:lstStyle>
          <a:p>
            <a:fld id="{7E255E59-4343-4377-A08B-BA5DBBE198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1371600" y="228600"/>
            <a:ext cx="0" cy="9715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152400" y="628650"/>
            <a:ext cx="228600" cy="1714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685800"/>
            <a:endParaRPr lang="en-US" sz="18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539750" y="628650"/>
            <a:ext cx="228600" cy="17145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685800"/>
            <a:endParaRPr lang="en-US" sz="1800">
              <a:solidFill>
                <a:srgbClr val="336666"/>
              </a:solidFill>
              <a:latin typeface="Times New Roman" pitchFamily="18" charset="0"/>
            </a:endParaRP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27100" y="628650"/>
            <a:ext cx="228600" cy="17145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defTabSz="685800"/>
            <a:endParaRPr lang="en-US" sz="1800">
              <a:solidFill>
                <a:srgbClr val="336666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  <a:ea typeface="ＭＳ Ｐゴシック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225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100">
          <a:solidFill>
            <a:schemeClr val="tx2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2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2"/>
          </a:solidFill>
          <a:latin typeface="+mn-lt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2"/>
          </a:solidFill>
          <a:latin typeface="+mn-lt"/>
          <a:ea typeface="ＭＳ Ｐゴシック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2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2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2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•"/>
        <a:defRPr sz="15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C8A878B6-E6C5-4D86-AD26-82D130C60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80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67"/>
            <a:ext cx="9144000" cy="478631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68564" tIns="34282" rIns="68564" bIns="34282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2227" name="Picture 14" descr="CCO_HEP_RGB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7338" y="50104"/>
            <a:ext cx="1287462" cy="33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5" descr="CCO_HIV_RGB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81916" y="50112"/>
            <a:ext cx="1298575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287338" y="217901"/>
            <a:ext cx="8559800" cy="20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4" tIns="34282" rIns="68564" bIns="342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98989D"/>
                </a:solidFill>
                <a:ea typeface="MS PGothic" pitchFamily="34" charset="-128"/>
                <a:cs typeface="Arial" pitchFamily="34" charset="0"/>
              </a:rPr>
              <a:t>clinicaloptions.com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84198" y="39430"/>
            <a:ext cx="8462963" cy="242358"/>
          </a:xfrm>
          <a:prstGeom prst="rect">
            <a:avLst/>
          </a:prstGeom>
          <a:noFill/>
          <a:ln>
            <a:noFill/>
          </a:ln>
          <a:extLst/>
        </p:spPr>
        <p:txBody>
          <a:bodyPr lIns="68564" tIns="34282" rIns="68564" bIns="34282">
            <a:spAutoFit/>
          </a:bodyPr>
          <a:lstStyle>
            <a:lvl1pPr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25" u="none" dirty="0">
                <a:solidFill>
                  <a:srgbClr val="141415"/>
                </a:solidFill>
                <a:latin typeface="Arial" pitchFamily="34" charset="0"/>
                <a:ea typeface="MS PGothic"/>
              </a:rPr>
              <a:t>2011 Annual CCO HIV and Hepatitis C Symposium</a:t>
            </a:r>
          </a:p>
        </p:txBody>
      </p:sp>
      <p:pic>
        <p:nvPicPr>
          <p:cNvPr id="52231" name="Picture 12" descr="Picture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" y="445400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500133"/>
            <a:ext cx="846455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87" y="1371600"/>
            <a:ext cx="8455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4791843"/>
            <a:ext cx="1524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78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788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514350"/>
              <a:t>‹#›</a:t>
            </a:fld>
            <a:r>
              <a:rPr lang="en-US" sz="78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50666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5pPr>
      <a:lvl6pPr marL="342803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615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42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228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102" indent="-257102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Wingdings" pitchFamily="2" charset="2"/>
        <a:buChar char="§"/>
        <a:defRPr sz="18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1pPr>
      <a:lvl2pPr marL="557063" indent="-214255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65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2pPr>
      <a:lvl3pPr marL="857015" indent="-171401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5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3pPr>
      <a:lvl4pPr marL="1199820" indent="-171401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5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4pPr>
      <a:lvl5pPr marL="1542629" indent="-171401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2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5pPr>
      <a:lvl6pPr marL="1885430" indent="-1714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8240" indent="-1714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1045" indent="-1714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3850" indent="-1714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3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5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0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28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30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32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40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46" algn="l" defTabSz="68561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defTabSz="34286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55378-66E1-4094-B7AC-8888B6BE898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1/7/18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defTabSz="34286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defTabSz="34286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AD744-D3BB-4F49-8EE7-145379869F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407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</p:sldLayoutIdLst>
  <p:transition/>
  <p:txStyles>
    <p:titleStyle>
      <a:lvl1pPr algn="ctr" defTabSz="34286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8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8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8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86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2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58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44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45" indent="-257145" algn="l" defTabSz="3428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47" indent="-214288" algn="l" defTabSz="3428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50" indent="-171430" algn="l" defTabSz="3428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10" indent="-171430" algn="l" defTabSz="3428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69" indent="-171430" algn="l" defTabSz="34286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30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9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0BAB25-A015-4EAE-AEC0-6B09AC34F424}" type="slidenum">
              <a:rPr lang="en-US" smtClean="0">
                <a:cs typeface="Arial" pitchFamily="34" charset="0"/>
              </a:rPr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34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67"/>
            <a:ext cx="9144000" cy="478631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68555" tIns="34277" rIns="68555" bIns="34277"/>
          <a:lstStyle/>
          <a:p>
            <a:pPr fontAlgn="base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2227" name="Picture 14" descr="CCO_HEP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50104"/>
            <a:ext cx="1287462" cy="33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5" descr="CCO_HIV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916" y="50114"/>
            <a:ext cx="1298575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287338" y="217909"/>
            <a:ext cx="8559800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5" tIns="34277" rIns="68555" bIns="34277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98989D"/>
                </a:solidFill>
                <a:ea typeface="MS PGothic" pitchFamily="34" charset="-128"/>
                <a:cs typeface="Arial" pitchFamily="34" charset="0"/>
              </a:rPr>
              <a:t>clinicaloptions.com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84198" y="39421"/>
            <a:ext cx="8462963" cy="242348"/>
          </a:xfrm>
          <a:prstGeom prst="rect">
            <a:avLst/>
          </a:prstGeom>
          <a:noFill/>
          <a:ln>
            <a:noFill/>
          </a:ln>
          <a:extLst/>
        </p:spPr>
        <p:txBody>
          <a:bodyPr lIns="68555" tIns="34277" rIns="68555" bIns="34277">
            <a:spAutoFit/>
          </a:bodyPr>
          <a:lstStyle>
            <a:lvl1pPr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sz="1125" u="none" dirty="0">
                <a:solidFill>
                  <a:srgbClr val="141415"/>
                </a:solidFill>
                <a:latin typeface="Arial" pitchFamily="34" charset="0"/>
                <a:ea typeface="MS PGothic"/>
              </a:rPr>
              <a:t>2011 Annual CCO HIV and Hepatitis C Symposium</a:t>
            </a:r>
          </a:p>
        </p:txBody>
      </p:sp>
      <p:pic>
        <p:nvPicPr>
          <p:cNvPr id="52231" name="Picture 12" descr="Pictu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445401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91" y="500133"/>
            <a:ext cx="846455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87" y="1371600"/>
            <a:ext cx="8455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4791843"/>
            <a:ext cx="1524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78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788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defTabSz="514350"/>
              <a:t>‹#›</a:t>
            </a:fld>
            <a:r>
              <a:rPr lang="en-US" sz="788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2081217694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5pPr>
      <a:lvl6pPr marL="342762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534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3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068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071" indent="-257071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Wingdings" pitchFamily="2" charset="2"/>
        <a:buChar char="§"/>
        <a:defRPr sz="18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1pPr>
      <a:lvl2pPr marL="556998" indent="-21423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65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2pPr>
      <a:lvl3pPr marL="856916" indent="-17138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5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3pPr>
      <a:lvl4pPr marL="1199680" indent="-17138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5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4pPr>
      <a:lvl5pPr marL="1542449" indent="-17138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2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5pPr>
      <a:lvl6pPr marL="1885210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7979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0744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3509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2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4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0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8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3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2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4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7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defTabSz="45547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9CA3DAA-1D9D-4F61-9B3F-1068DBF9B06D}" type="datetimeFigureOut">
              <a:rPr lang="en-US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ctr" defTabSz="45700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>
            <a:lvl1pPr algn="r" defTabSz="45547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EE7FC61-7AD9-45E0-8032-45DDCCE87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8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  <p:sldLayoutId id="2147484133" r:id="rId2"/>
    <p:sldLayoutId id="2147484134" r:id="rId3"/>
    <p:sldLayoutId id="2147484135" r:id="rId4"/>
    <p:sldLayoutId id="2147484136" r:id="rId5"/>
    <p:sldLayoutId id="2147484137" r:id="rId6"/>
    <p:sldLayoutId id="2147484138" r:id="rId7"/>
    <p:sldLayoutId id="2147484139" r:id="rId8"/>
    <p:sldLayoutId id="2147484140" r:id="rId9"/>
    <p:sldLayoutId id="2147484141" r:id="rId10"/>
    <p:sldLayoutId id="2147484142" r:id="rId11"/>
  </p:sldLayoutIdLst>
  <p:transition/>
  <p:txStyles>
    <p:titleStyle>
      <a:lvl1pPr algn="ctr" defTabSz="455471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547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547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547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5471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004" algn="ctr" defTabSz="45700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22" algn="ctr" defTabSz="45700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32" algn="ctr" defTabSz="45700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046" algn="ctr" defTabSz="457004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207" indent="-341207" algn="l" defTabSz="45547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1146" indent="-284079" algn="l" defTabSz="45547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1072" indent="-226941" algn="l" defTabSz="45547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598133" indent="-226941" algn="l" defTabSz="45547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5200" indent="-226941" algn="l" defTabSz="45547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3550" indent="-228501" algn="l" defTabSz="4570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5" indent="-228501" algn="l" defTabSz="4570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2" indent="-228501" algn="l" defTabSz="4570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2" indent="-228501" algn="l" defTabSz="45700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9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3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6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4570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58"/>
            <a:ext cx="9144000" cy="478631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91407" tIns="45703" rIns="91407" bIns="45703"/>
          <a:lstStyle/>
          <a:p>
            <a:pPr defTabSz="91413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2227" name="Picture 14" descr="CCO_HEP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50095"/>
            <a:ext cx="1287462" cy="33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5" descr="CCO_HIV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916" y="50105"/>
            <a:ext cx="1298575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287338" y="217908"/>
            <a:ext cx="8559800" cy="27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>
            <a:spAutoFit/>
          </a:bodyPr>
          <a:lstStyle/>
          <a:p>
            <a:pPr algn="ctr" defTabSz="914130">
              <a:defRPr/>
            </a:pPr>
            <a:r>
              <a:rPr lang="en-US" sz="1200" dirty="0">
                <a:solidFill>
                  <a:srgbClr val="98989D"/>
                </a:solidFill>
                <a:latin typeface="Arial"/>
                <a:ea typeface="MS PGothic" pitchFamily="34" charset="-128"/>
                <a:cs typeface="Arial" pitchFamily="34" charset="0"/>
              </a:rPr>
              <a:t>clinicaloptions.com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84198" y="39409"/>
            <a:ext cx="8462963" cy="323131"/>
          </a:xfrm>
          <a:prstGeom prst="rect">
            <a:avLst/>
          </a:prstGeom>
          <a:noFill/>
          <a:ln>
            <a:noFill/>
          </a:ln>
          <a:extLst/>
        </p:spPr>
        <p:txBody>
          <a:bodyPr lIns="91407" tIns="45703" rIns="91407" bIns="45703">
            <a:spAutoFit/>
          </a:bodyPr>
          <a:lstStyle>
            <a:lvl1pPr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914130" eaLnBrk="1" hangingPunct="1">
              <a:buFont typeface="Arial" pitchFamily="34" charset="0"/>
              <a:buNone/>
              <a:defRPr/>
            </a:pPr>
            <a:r>
              <a:rPr lang="en-US" sz="1500" u="none" dirty="0">
                <a:solidFill>
                  <a:srgbClr val="141415"/>
                </a:solidFill>
                <a:latin typeface="Arial" pitchFamily="34" charset="0"/>
                <a:ea typeface="MS PGothic"/>
              </a:rPr>
              <a:t>2011 Annual CCO HIV and Hepatitis C Symposium</a:t>
            </a:r>
          </a:p>
        </p:txBody>
      </p:sp>
      <p:pic>
        <p:nvPicPr>
          <p:cNvPr id="52231" name="Picture 12" descr="Pictu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445392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91" y="500124"/>
            <a:ext cx="846455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87" y="1371600"/>
            <a:ext cx="8455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995244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5pPr>
      <a:lvl6pPr marL="457004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6pPr>
      <a:lvl7pPr marL="914022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7pPr>
      <a:lvl8pPr marL="1371032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8pPr>
      <a:lvl9pPr marL="1828046" algn="l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Arial" charset="0"/>
        </a:defRPr>
      </a:lvl9pPr>
    </p:titleStyle>
    <p:bodyStyle>
      <a:lvl1pPr marL="342752" indent="-342752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Wingdings" pitchFamily="2" charset="2"/>
        <a:buChar char="§"/>
        <a:defRPr sz="24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1pPr>
      <a:lvl2pPr marL="742646" indent="-285633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pitchFamily="34" charset="0"/>
        <a:buChar char="–"/>
        <a:defRPr sz="22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2pPr>
      <a:lvl3pPr marL="1142525" indent="-228501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3pPr>
      <a:lvl4pPr marL="1599533" indent="-228501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pitchFamily="34" charset="0"/>
        <a:buChar char="–"/>
        <a:defRPr sz="20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4pPr>
      <a:lvl5pPr marL="2056547" indent="-228501" algn="l" rtl="0" eaLnBrk="0" fontAlgn="base" hangingPunct="0">
        <a:lnSpc>
          <a:spcPct val="90000"/>
        </a:lnSpc>
        <a:spcBef>
          <a:spcPts val="1000"/>
        </a:spcBef>
        <a:spcAft>
          <a:spcPts val="700"/>
        </a:spcAft>
        <a:buClr>
          <a:srgbClr val="4FAD26"/>
        </a:buClr>
        <a:buFont typeface="Arial" pitchFamily="34" charset="0"/>
        <a:buChar char="–"/>
        <a:defRPr sz="16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5pPr>
      <a:lvl6pPr marL="2513550" indent="-2285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6pPr>
      <a:lvl7pPr marL="2970565" indent="-2285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7pPr>
      <a:lvl8pPr marL="3427572" indent="-2285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8pPr>
      <a:lvl9pPr marL="3884582" indent="-228501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4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49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53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66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4" algn="l" defTabSz="9140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ea typeface="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ea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C8A878B6-E6C5-4D86-AD26-82D130C603A6}" type="slidenum">
              <a:rPr lang="en-US">
                <a:ea typeface=""/>
              </a:rPr>
              <a:pPr>
                <a:defRPr/>
              </a:pPr>
              <a:t>‹#›</a:t>
            </a:fld>
            <a:endParaRPr lang="en-US"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974238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l" defTabSz="342762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E55378-66E1-4094-B7AC-8888B6BE898C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"/>
              </a:rPr>
              <a:pPr>
                <a:defRPr/>
              </a:pPr>
              <a:t>1/7/18</a:t>
            </a:fld>
            <a:endParaRPr lang="en-US" dirty="0">
              <a:solidFill>
                <a:prstClr val="black">
                  <a:tint val="75000"/>
                </a:prstClr>
              </a:solidFill>
              <a:ea typeface="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ctr" defTabSz="342762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07" tIns="45703" rIns="91407" bIns="45703" rtlCol="0" anchor="ctr"/>
          <a:lstStyle>
            <a:lvl1pPr algn="r" defTabSz="342762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7AD744-D3BB-4F49-8EE7-145379869F28}" type="slidenum">
              <a:rPr lang="en-US" smtClean="0">
                <a:solidFill>
                  <a:prstClr val="black">
                    <a:tint val="75000"/>
                  </a:prstClr>
                </a:solidFill>
                <a:ea typeface="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0" y="4791843"/>
            <a:ext cx="1524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dirty="0">
                <a:solidFill>
                  <a:prstClr val="black"/>
                </a:solidFill>
                <a:ea typeface=""/>
                <a:cs typeface="Arial" pitchFamily="34" charset="0"/>
              </a:rPr>
              <a:t>Slide </a:t>
            </a:r>
            <a:fld id="{855F7D49-8920-4811-BC76-0E9BF1D8C467}" type="slidenum">
              <a:rPr lang="en-US" sz="788" smtClean="0">
                <a:solidFill>
                  <a:prstClr val="black"/>
                </a:solidFill>
                <a:ea typeface=""/>
                <a:cs typeface="Arial" pitchFamily="34" charset="0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788" dirty="0">
                <a:solidFill>
                  <a:prstClr val="black"/>
                </a:solidFill>
                <a:ea typeface=""/>
                <a:cs typeface="Arial" pitchFamily="34" charset="0"/>
              </a:rPr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90592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</p:sldLayoutIdLst>
  <p:transition/>
  <p:txStyles>
    <p:titleStyle>
      <a:lvl1pPr algn="ctr" defTabSz="34276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76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76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76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76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762" algn="ctr" defTabSz="34276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534" algn="ctr" defTabSz="34276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300" algn="ctr" defTabSz="34276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068" algn="ctr" defTabSz="34276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071" indent="-257071" algn="l" defTabSz="3427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998" indent="-214230" algn="l" defTabSz="3427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16" indent="-171380" algn="l" defTabSz="3427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0" algn="l" defTabSz="3427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9" indent="-171380" algn="l" defTabSz="34276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0" indent="-171380" algn="l" defTabSz="34276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9" indent="-171380" algn="l" defTabSz="34276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4" indent="-171380" algn="l" defTabSz="34276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9" indent="-171380" algn="l" defTabSz="34276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2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4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00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8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30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2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4" algn="l" defTabSz="34276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/>
        </p:nvSpPr>
        <p:spPr bwMode="auto">
          <a:xfrm>
            <a:off x="0" y="67"/>
            <a:ext cx="9144000" cy="478631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lIns="68555" tIns="34277" rIns="68555" bIns="34277"/>
          <a:lstStyle/>
          <a:p>
            <a:pPr defTabSz="685615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rgbClr val="2B85B8"/>
              </a:buClr>
              <a:buFont typeface="Arial" pitchFamily="34" charset="0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2227" name="Picture 14" descr="CCO_HEP_RG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50104"/>
            <a:ext cx="1287462" cy="33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15" descr="CCO_HIV_RG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1916" y="50114"/>
            <a:ext cx="1298575" cy="34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287338" y="217909"/>
            <a:ext cx="8559800" cy="20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55" tIns="34277" rIns="68555" bIns="34277">
            <a:spAutoFit/>
          </a:bodyPr>
          <a:lstStyle/>
          <a:p>
            <a:pPr algn="ctr" defTabSz="685615">
              <a:defRPr/>
            </a:pPr>
            <a:r>
              <a:rPr lang="en-US" sz="900" dirty="0">
                <a:solidFill>
                  <a:srgbClr val="98989D"/>
                </a:solidFill>
                <a:latin typeface="Arial"/>
                <a:ea typeface="MS PGothic" pitchFamily="34" charset="-128"/>
                <a:cs typeface="Arial" pitchFamily="34" charset="0"/>
              </a:rPr>
              <a:t>clinicaloptions.com</a:t>
            </a:r>
          </a:p>
        </p:txBody>
      </p:sp>
      <p:sp>
        <p:nvSpPr>
          <p:cNvPr id="4102" name="Text Box 13"/>
          <p:cNvSpPr txBox="1">
            <a:spLocks noChangeArrowheads="1"/>
          </p:cNvSpPr>
          <p:nvPr/>
        </p:nvSpPr>
        <p:spPr bwMode="auto">
          <a:xfrm>
            <a:off x="384198" y="39421"/>
            <a:ext cx="8462963" cy="242348"/>
          </a:xfrm>
          <a:prstGeom prst="rect">
            <a:avLst/>
          </a:prstGeom>
          <a:noFill/>
          <a:ln>
            <a:noFill/>
          </a:ln>
          <a:extLst/>
        </p:spPr>
        <p:txBody>
          <a:bodyPr lIns="68555" tIns="34277" rIns="68555" bIns="34277">
            <a:spAutoFit/>
          </a:bodyPr>
          <a:lstStyle>
            <a:lvl1pPr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2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defTabSz="685615" eaLnBrk="1" hangingPunct="1">
              <a:buFont typeface="Arial" pitchFamily="34" charset="0"/>
              <a:buNone/>
              <a:defRPr/>
            </a:pPr>
            <a:r>
              <a:rPr lang="en-US" sz="1125" u="none" dirty="0">
                <a:solidFill>
                  <a:srgbClr val="141415"/>
                </a:solidFill>
                <a:latin typeface="Arial" pitchFamily="34" charset="0"/>
                <a:ea typeface="MS PGothic"/>
              </a:rPr>
              <a:t>2011 Annual CCO HIV and Hepatitis C Symposium</a:t>
            </a:r>
          </a:p>
        </p:txBody>
      </p:sp>
      <p:pic>
        <p:nvPicPr>
          <p:cNvPr id="52231" name="Picture 12" descr="Picture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" y="445401"/>
            <a:ext cx="9153525" cy="4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2591" y="500133"/>
            <a:ext cx="846455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87" y="1371600"/>
            <a:ext cx="84550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4791843"/>
            <a:ext cx="1524000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fontAlgn="auto">
              <a:spcBef>
                <a:spcPts val="0"/>
              </a:spcBef>
              <a:spcAft>
                <a:spcPts val="0"/>
              </a:spcAft>
            </a:pPr>
            <a:r>
              <a:rPr lang="en-US" sz="788" dirty="0">
                <a:solidFill>
                  <a:srgbClr val="000000"/>
                </a:solidFill>
                <a:ea typeface=""/>
                <a:cs typeface="Arial" pitchFamily="34" charset="0"/>
              </a:rPr>
              <a:t>Slide </a:t>
            </a:r>
            <a:fld id="{855F7D49-8920-4811-BC76-0E9BF1D8C467}" type="slidenum">
              <a:rPr lang="en-US" sz="788" smtClean="0">
                <a:solidFill>
                  <a:srgbClr val="000000"/>
                </a:solidFill>
                <a:ea typeface=""/>
                <a:cs typeface="Arial" pitchFamily="34" charset="0"/>
              </a:rPr>
              <a:pPr defTabSz="51435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r>
              <a:rPr lang="en-US" sz="788" dirty="0">
                <a:solidFill>
                  <a:srgbClr val="000000"/>
                </a:solidFill>
                <a:ea typeface=""/>
                <a:cs typeface="Arial" pitchFamily="34" charset="0"/>
              </a:rPr>
              <a:t> of 45</a:t>
            </a:r>
          </a:p>
        </p:txBody>
      </p:sp>
    </p:spTree>
    <p:extLst>
      <p:ext uri="{BB962C8B-B14F-4D97-AF65-F5344CB8AC3E}">
        <p14:creationId xmlns:p14="http://schemas.microsoft.com/office/powerpoint/2010/main" val="661326792"/>
      </p:ext>
    </p:extLst>
  </p:cSld>
  <p:clrMap bg1="lt1" tx1="dk1" bg2="lt2" tx2="dk2" accent1="accent1" accent2="accent2" accent3="accent3" accent4="accent4" accent5="accent5" accent6="accent6" hlink="hlink" folHlink="folHlink"/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ＭＳ Ｐゴシック" pitchFamily="34" charset="-128"/>
          <a:cs typeface="MS PGothic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pitchFamily="34" charset="-128"/>
          <a:cs typeface="MS PGothic"/>
        </a:defRPr>
      </a:lvl5pPr>
      <a:lvl6pPr marL="342762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6pPr>
      <a:lvl7pPr marL="685534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7pPr>
      <a:lvl8pPr marL="10283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8pPr>
      <a:lvl9pPr marL="1371068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charset="0"/>
        </a:defRPr>
      </a:lvl9pPr>
    </p:titleStyle>
    <p:bodyStyle>
      <a:lvl1pPr marL="257071" indent="-257071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Wingdings" pitchFamily="2" charset="2"/>
        <a:buChar char="§"/>
        <a:defRPr sz="18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1pPr>
      <a:lvl2pPr marL="556998" indent="-21423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65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2pPr>
      <a:lvl3pPr marL="856916" indent="-17138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5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3pPr>
      <a:lvl4pPr marL="1199680" indent="-17138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5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4pPr>
      <a:lvl5pPr marL="1542449" indent="-171380" algn="l" rtl="0" eaLnBrk="0" fontAlgn="base" hangingPunct="0">
        <a:lnSpc>
          <a:spcPct val="90000"/>
        </a:lnSpc>
        <a:spcBef>
          <a:spcPts val="750"/>
        </a:spcBef>
        <a:spcAft>
          <a:spcPts val="525"/>
        </a:spcAft>
        <a:buClr>
          <a:srgbClr val="4FAD26"/>
        </a:buClr>
        <a:buFont typeface="Arial" pitchFamily="34" charset="0"/>
        <a:buChar char="–"/>
        <a:defRPr sz="1200">
          <a:solidFill>
            <a:srgbClr val="FEFDDE"/>
          </a:solidFill>
          <a:latin typeface="+mn-lt"/>
          <a:ea typeface="ＭＳ Ｐゴシック" pitchFamily="34" charset="-128"/>
          <a:cs typeface="MS PGothic"/>
        </a:defRPr>
      </a:lvl5pPr>
      <a:lvl6pPr marL="1885210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6pPr>
      <a:lvl7pPr marL="2227979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7pPr>
      <a:lvl8pPr marL="2570744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8pPr>
      <a:lvl9pPr marL="2913509" indent="-171380" algn="l" rtl="0" fontAlgn="base">
        <a:lnSpc>
          <a:spcPct val="90000"/>
        </a:lnSpc>
        <a:spcBef>
          <a:spcPct val="35000"/>
        </a:spcBef>
        <a:spcAft>
          <a:spcPct val="25000"/>
        </a:spcAft>
        <a:buClr>
          <a:schemeClr val="accent2"/>
        </a:buClr>
        <a:buFont typeface="Arial" charset="0"/>
        <a:buChar char="–"/>
        <a:defRPr sz="1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2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4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0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8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3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2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4" algn="l" defTabSz="68553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Times New Roman" pitchFamily="16" charset="0"/>
                <a:cs typeface="Arial" charset="0"/>
              </a:defRPr>
            </a:lvl1pPr>
          </a:lstStyle>
          <a:p>
            <a:pPr>
              <a:defRPr/>
            </a:pPr>
            <a:fld id="{C8A878B6-E6C5-4D86-AD26-82D130C60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3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5125644"/>
            <a:ext cx="9144000" cy="3214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" y="5103417"/>
            <a:ext cx="9150351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5" name="image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9525" y="3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/>
          <p:cNvSpPr txBox="1"/>
          <p:nvPr/>
        </p:nvSpPr>
        <p:spPr>
          <a:xfrm>
            <a:off x="8829675" y="4793457"/>
            <a:ext cx="3048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03EC0E6C-2131-4D46-BFFE-97DA108921A1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39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</p:sldLayoutIdLst>
  <p:txStyles>
    <p:titleStyle>
      <a:lvl1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8588" marR="0" indent="-128588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07194" marR="0" indent="-150019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4372" marR="0" indent="-180022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7155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2872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8590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4307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0025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5742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5717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1435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77152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02870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28587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54305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80022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05740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3" pos="4226" userDrawn="1">
          <p15:clr>
            <a:srgbClr val="F26B43"/>
          </p15:clr>
        </p15:guide>
        <p15:guide id="4" pos="95" userDrawn="1">
          <p15:clr>
            <a:srgbClr val="F26B43"/>
          </p15:clr>
        </p15:guide>
        <p15:guide id="5" orient="horz" pos="2952" userDrawn="1">
          <p15:clr>
            <a:srgbClr val="F26B43"/>
          </p15:clr>
        </p15:guide>
        <p15:guide id="6" orient="horz" pos="3132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3024" userDrawn="1">
          <p15:clr>
            <a:srgbClr val="F26B43"/>
          </p15:clr>
        </p15:guide>
        <p15:guide id="9" orient="horz" pos="828" userDrawn="1">
          <p15:clr>
            <a:srgbClr val="F26B43"/>
          </p15:clr>
        </p15:guide>
      </p15:sldGuideLst>
    </p:ext>
  </p:extLst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76DEC57-0565-4544-946D-31D4A498ED84}" type="datetimeFigureOut">
              <a:rPr lang="en-US" altLang="en-US"/>
              <a:pPr/>
              <a:t>1/7/18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A4524C3-9FE9-4E83-9B6F-070AAFFAF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ransition/>
  <p:txStyles>
    <p:titleStyle>
      <a:lvl1pPr algn="ctr" defTabSz="34171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34171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34286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72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58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440" algn="ctr" defTabSz="3428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985" indent="-255985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556022" indent="-213122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856060" indent="-170260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98960" indent="-170260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541860" indent="-170260" algn="l" defTabSz="34171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885730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0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49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0" indent="-171430" algn="l" defTabSz="34286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2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59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0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79" algn="l" defTabSz="34286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0" y="5125643"/>
            <a:ext cx="9144000" cy="3214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" y="5103417"/>
            <a:ext cx="9150351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5" name="image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-9525" y="2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/>
          <p:cNvSpPr txBox="1"/>
          <p:nvPr/>
        </p:nvSpPr>
        <p:spPr>
          <a:xfrm>
            <a:off x="8829675" y="4793457"/>
            <a:ext cx="3048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defTabSz="685800" fontAlgn="auto" hangingPunct="0">
              <a:spcBef>
                <a:spcPts val="0"/>
              </a:spcBef>
              <a:spcAft>
                <a:spcPts val="0"/>
              </a:spcAft>
            </a:pPr>
            <a:fld id="{03EC0E6C-2131-4D46-BFFE-97DA108921A1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ea typeface=""/>
                <a:cs typeface="Arial" pitchFamily="34" charset="0"/>
                <a:sym typeface="Helvetica"/>
              </a:rPr>
              <a:pPr defTabSz="68580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ea typeface=""/>
              <a:cs typeface="Arial" pitchFamily="34" charset="0"/>
              <a:sym typeface="Helvetica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799" y="4688690"/>
            <a:ext cx="598545" cy="32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36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</p:sldLayoutIdLst>
  <p:txStyles>
    <p:titleStyle>
      <a:lvl1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8588" marR="0" indent="-128588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07194" marR="0" indent="-150019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4372" marR="0" indent="-180022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7155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2872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8590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4307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0025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5742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5717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1435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77152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02870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28587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54305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80022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05740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3" pos="5634">
          <p15:clr>
            <a:srgbClr val="F26B43"/>
          </p15:clr>
        </p15:guide>
        <p15:guide id="4" pos="126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576">
          <p15:clr>
            <a:srgbClr val="F26B43"/>
          </p15:clr>
        </p15:guide>
        <p15:guide id="8" orient="horz" pos="4032">
          <p15:clr>
            <a:srgbClr val="F26B43"/>
          </p15:clr>
        </p15:guide>
        <p15:guide id="9" orient="horz" pos="1104">
          <p15:clr>
            <a:srgbClr val="F26B43"/>
          </p15:clr>
        </p15:guide>
      </p15:sldGuideLst>
    </p:ext>
  </p:extLst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35B6-6B47-4AAF-8F88-5A828E2F375D}" type="datetimeFigureOut">
              <a:rPr lang="en-US" smtClean="0"/>
              <a:pPr/>
              <a:t>1/7/18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D4D25-E8D7-48B3-BE4A-1A26CBABE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0BAB25-A015-4EAE-AEC0-6B09AC34F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1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8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257175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257175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257175">
              <a:defRPr/>
            </a:pPr>
            <a:fld id="{DFCF2FB0-A029-481D-AE18-D05073EBD127}" type="slidenum">
              <a:rPr lang="en-US" smtClean="0"/>
              <a:pPr defTabSz="25717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3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88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257175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88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257175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88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defTabSz="257175">
              <a:defRPr/>
            </a:pPr>
            <a:fld id="{010BAB25-A015-4EAE-AEC0-6B09AC34F424}" type="slidenum">
              <a:rPr lang="en-US" smtClean="0">
                <a:cs typeface="Arial" pitchFamily="34" charset="0"/>
              </a:rPr>
              <a:pPr defTabSz="257175"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851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Times New Roman" pitchFamily="18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50"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125725"/>
            <a:ext cx="9144000" cy="32147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2" y="5103417"/>
            <a:ext cx="9150351" cy="0"/>
          </a:xfrm>
          <a:prstGeom prst="line">
            <a:avLst/>
          </a:prstGeom>
          <a:ln w="28575">
            <a:solidFill>
              <a:srgbClr val="57649B"/>
            </a:solidFill>
            <a:miter/>
          </a:ln>
        </p:spPr>
        <p:txBody>
          <a:bodyPr lIns="25717" tIns="25717" rIns="25717" bIns="25717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endParaRPr kern="0" dirty="0">
              <a:solidFill>
                <a:srgbClr val="000000"/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  <p:pic>
        <p:nvPicPr>
          <p:cNvPr id="5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9525" y="84"/>
            <a:ext cx="9144000" cy="889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/>
          <p:cNvSpPr txBox="1"/>
          <p:nvPr userDrawn="1"/>
        </p:nvSpPr>
        <p:spPr>
          <a:xfrm>
            <a:off x="8829675" y="4793538"/>
            <a:ext cx="304800" cy="1385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03EC0E6C-2131-4D46-BFFE-97DA108921A1}" type="slidenum">
              <a:rPr lang="en-US" sz="563" kern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/>
                <a:cs typeface="Arial" pitchFamily="34" charset="0"/>
                <a:sym typeface="Helvetica"/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563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/>
              <a:cs typeface="Arial" pitchFamily="34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708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</p:sldLayoutIdLst>
  <p:txStyles>
    <p:titleStyle>
      <a:lvl1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51435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75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28588" marR="0" indent="-128588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07194" marR="0" indent="-150019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4372" marR="0" indent="-180022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7155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2872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8590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4307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00250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57425" marR="0" indent="-200025" algn="l" defTabSz="514350" rtl="0" latinLnBrk="0">
        <a:lnSpc>
          <a:spcPct val="90000"/>
        </a:lnSpc>
        <a:spcBef>
          <a:spcPts val="563"/>
        </a:spcBef>
        <a:spcAft>
          <a:spcPts val="0"/>
        </a:spcAft>
        <a:buClrTx/>
        <a:buSzPct val="100000"/>
        <a:buFont typeface="Arial"/>
        <a:buChar char="•"/>
        <a:tabLst/>
        <a:defRPr sz="15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5717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51435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77152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02870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28587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54305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800225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057400" algn="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3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3" pos="4226" userDrawn="1">
          <p15:clr>
            <a:srgbClr val="F26B43"/>
          </p15:clr>
        </p15:guide>
        <p15:guide id="4" pos="95" userDrawn="1">
          <p15:clr>
            <a:srgbClr val="F26B43"/>
          </p15:clr>
        </p15:guide>
        <p15:guide id="5" orient="horz" pos="2952" userDrawn="1">
          <p15:clr>
            <a:srgbClr val="F26B43"/>
          </p15:clr>
        </p15:guide>
        <p15:guide id="6" orient="horz" pos="3132" userDrawn="1">
          <p15:clr>
            <a:srgbClr val="F26B43"/>
          </p15:clr>
        </p15:guide>
        <p15:guide id="7" orient="horz" pos="432" userDrawn="1">
          <p15:clr>
            <a:srgbClr val="F26B43"/>
          </p15:clr>
        </p15:guide>
        <p15:guide id="8" orient="horz" pos="3024" userDrawn="1">
          <p15:clr>
            <a:srgbClr val="F26B43"/>
          </p15:clr>
        </p15:guide>
        <p15:guide id="9" orient="horz" pos="828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10BAB25-A015-4EAE-AEC0-6B09AC34F424}" type="slidenum">
              <a:rPr lang="en-US" smtClean="0">
                <a:cs typeface="Arial" pitchFamily="34" charset="0"/>
              </a:rPr>
              <a:pPr>
                <a:defRPr/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5246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Times New Roman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1" y="33338"/>
            <a:ext cx="8193088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1057275"/>
            <a:ext cx="9024938" cy="39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987817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1500">
          <a:solidFill>
            <a:srgbClr val="CC330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100">
          <a:solidFill>
            <a:srgbClr val="000066"/>
          </a:solidFill>
          <a:latin typeface="+mn-lt"/>
          <a:ea typeface="ＭＳ Ｐゴシック" pitchFamily="-109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200">
          <a:solidFill>
            <a:srgbClr val="000066"/>
          </a:solidFill>
          <a:latin typeface="+mn-lt"/>
          <a:ea typeface="ＭＳ Ｐゴシック" pitchFamily="-109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050">
          <a:solidFill>
            <a:srgbClr val="000066"/>
          </a:solidFill>
          <a:latin typeface="+mn-lt"/>
          <a:ea typeface="ＭＳ Ｐゴシック" pitchFamily="-109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1" y="33338"/>
            <a:ext cx="8193088" cy="82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" y="1057275"/>
            <a:ext cx="9024938" cy="3977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59782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 b="1">
          <a:solidFill>
            <a:srgbClr val="333399"/>
          </a:solidFill>
          <a:latin typeface="Calibri" pitchFamily="-109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Wingdings" pitchFamily="2" charset="2"/>
        <a:buChar char="§"/>
        <a:defRPr sz="1500">
          <a:solidFill>
            <a:srgbClr val="CC330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2100">
          <a:solidFill>
            <a:srgbClr val="000066"/>
          </a:solidFill>
          <a:latin typeface="+mn-lt"/>
          <a:ea typeface="ＭＳ Ｐゴシック" pitchFamily="-109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1200">
          <a:solidFill>
            <a:srgbClr val="000066"/>
          </a:solidFill>
          <a:latin typeface="+mn-lt"/>
          <a:ea typeface="ＭＳ Ｐゴシック" pitchFamily="-109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–"/>
        <a:defRPr sz="1050">
          <a:solidFill>
            <a:srgbClr val="000066"/>
          </a:solidFill>
          <a:latin typeface="+mn-lt"/>
          <a:ea typeface="ＭＳ Ｐゴシック" pitchFamily="-109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CC3300"/>
        </a:buClr>
        <a:buChar char="»"/>
        <a:defRPr sz="1050">
          <a:solidFill>
            <a:srgbClr val="000066"/>
          </a:solidFill>
          <a:latin typeface="+mn-lt"/>
          <a:ea typeface="ＭＳ Ｐゴシック" pitchFamily="-109" charset="-128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6.xml"/><Relationship Id="rId3" Type="http://schemas.openxmlformats.org/officeDocument/2006/relationships/chart" Target="../charts/char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IV false colo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74" y="1047750"/>
            <a:ext cx="3092441" cy="1944932"/>
          </a:xfrm>
          <a:prstGeom prst="rect">
            <a:avLst/>
          </a:prstGeom>
          <a:noFill/>
        </p:spPr>
      </p:pic>
      <p:sp>
        <p:nvSpPr>
          <p:cNvPr id="9" name="Rectangle 67"/>
          <p:cNvSpPr>
            <a:spLocks noChangeArrowheads="1"/>
          </p:cNvSpPr>
          <p:nvPr/>
        </p:nvSpPr>
        <p:spPr bwMode="auto">
          <a:xfrm>
            <a:off x="152400" y="1276350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/>
          <a:p>
            <a:pPr algn="ctr"/>
            <a:r>
              <a:rPr lang="en-US" sz="3000" b="1" dirty="0">
                <a:solidFill>
                  <a:srgbClr val="CC3300"/>
                </a:solidFill>
                <a:latin typeface="Calibri" pitchFamily="34" charset="0"/>
                <a:cs typeface="Arial" pitchFamily="34" charset="0"/>
              </a:rPr>
              <a:t>IAS – USA Fall New York Course: Case Discussion</a:t>
            </a:r>
          </a:p>
          <a:p>
            <a:pPr algn="ctr"/>
            <a:endParaRPr lang="en-US" sz="3300" b="1" dirty="0">
              <a:solidFill>
                <a:srgbClr val="CC3300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endParaRPr lang="en-US" sz="2100" b="1" dirty="0">
              <a:solidFill>
                <a:srgbClr val="FF0000"/>
              </a:solidFill>
              <a:latin typeface="Times New Roman" pitchFamily="18" charset="0"/>
              <a:cs typeface="Arial" pitchFamily="34" charset="0"/>
            </a:endParaRPr>
          </a:p>
          <a:p>
            <a:pPr algn="ctr"/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en-US" sz="21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</a:br>
            <a:endParaRPr lang="en-US" sz="2100" b="1" dirty="0">
              <a:solidFill>
                <a:srgbClr val="333399">
                  <a:lumMod val="50000"/>
                </a:srgbClr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5650" y="2752611"/>
            <a:ext cx="156845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" dirty="0">
                <a:solidFill>
                  <a:srgbClr val="000000"/>
                </a:solidFill>
                <a:cs typeface="Arial" pitchFamily="34" charset="0"/>
              </a:rPr>
              <a:t>Luke </a:t>
            </a:r>
            <a:r>
              <a:rPr lang="en-US" sz="525" dirty="0" err="1">
                <a:solidFill>
                  <a:srgbClr val="000000"/>
                </a:solidFill>
                <a:cs typeface="Arial" pitchFamily="34" charset="0"/>
              </a:rPr>
              <a:t>Jerram</a:t>
            </a:r>
            <a:endParaRPr lang="en-US" sz="525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304800" y="4114801"/>
            <a:ext cx="8458200" cy="107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29" tIns="25715" rIns="51429" bIns="25715">
            <a:spAutoFit/>
          </a:bodyPr>
          <a:lstStyle/>
          <a:p>
            <a:pPr algn="ctr">
              <a:spcBef>
                <a:spcPts val="360"/>
              </a:spcBef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Disclosures: Educational grant support to MGH from Gilead, Merck, </a:t>
            </a:r>
            <a:r>
              <a:rPr lang="en-US" sz="1600" dirty="0" err="1">
                <a:solidFill>
                  <a:srgbClr val="000000"/>
                </a:solidFill>
                <a:cs typeface="Arial" pitchFamily="34" charset="0"/>
              </a:rPr>
              <a:t>Viiv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; </a:t>
            </a:r>
          </a:p>
          <a:p>
            <a:pPr algn="ctr">
              <a:spcBef>
                <a:spcPts val="360"/>
              </a:spcBef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Consultant: EMD </a:t>
            </a:r>
            <a:r>
              <a:rPr lang="en-US" sz="1600" dirty="0" err="1">
                <a:solidFill>
                  <a:srgbClr val="000000"/>
                </a:solidFill>
                <a:cs typeface="Arial" pitchFamily="34" charset="0"/>
              </a:rPr>
              <a:t>Serono</a:t>
            </a: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cs typeface="Arial" pitchFamily="34" charset="0"/>
              </a:rPr>
              <a:t>Theratechnologies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algn="ctr">
              <a:spcBef>
                <a:spcPts val="360"/>
              </a:spcBef>
            </a:pPr>
            <a:r>
              <a:rPr lang="en-US" sz="1600" dirty="0">
                <a:solidFill>
                  <a:srgbClr val="000000"/>
                </a:solidFill>
                <a:cs typeface="Arial" pitchFamily="34" charset="0"/>
              </a:rPr>
              <a:t>Thanks to Drs. Robert Goldstein, Sarah Turbett, Virginia Pierce; and Marilyn Shi</a:t>
            </a:r>
          </a:p>
          <a:p>
            <a:pPr algn="ctr">
              <a:spcBef>
                <a:spcPct val="50000"/>
              </a:spcBef>
            </a:pPr>
            <a:endParaRPr lang="en-US" sz="788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9754" y="3133611"/>
            <a:ext cx="37369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336699"/>
                </a:solidFill>
                <a:cs typeface="Arial" pitchFamily="34" charset="0"/>
              </a:rPr>
              <a:t>Raj Gandhi, M.D.</a:t>
            </a:r>
          </a:p>
          <a:p>
            <a:pPr algn="ctr"/>
            <a:r>
              <a:rPr lang="en-US" b="1" dirty="0">
                <a:solidFill>
                  <a:srgbClr val="336699"/>
                </a:solidFill>
                <a:cs typeface="Arial" pitchFamily="34" charset="0"/>
              </a:rPr>
              <a:t>Massachusetts General Hospital</a:t>
            </a:r>
          </a:p>
          <a:p>
            <a:pPr algn="ctr"/>
            <a:r>
              <a:rPr lang="en-US" b="1" dirty="0">
                <a:solidFill>
                  <a:srgbClr val="336699"/>
                </a:solidFill>
                <a:cs typeface="Arial" pitchFamily="34" charset="0"/>
              </a:rPr>
              <a:t>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0019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75" y="64294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2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01050" cy="4514850"/>
          </a:xfrm>
        </p:spPr>
        <p:txBody>
          <a:bodyPr/>
          <a:lstStyle/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29 </a:t>
            </a:r>
            <a:r>
              <a:rPr lang="en-US" sz="220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</a:t>
            </a:r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M undergoes testing for HIV at an STI clinic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Recent unprotected sex with multiple partners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Rapid HIV test positive. HIV Ag/</a:t>
            </a:r>
            <a:r>
              <a:rPr lang="en-US" sz="220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Ab</a:t>
            </a:r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and confirmatory test positive.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HIV RNA, HIV genotype, CD4 count, BUN/Cr, other labs pending</a:t>
            </a: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7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43000" y="2495550"/>
            <a:ext cx="69151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r>
              <a:rPr lang="en-US" sz="2200" b="1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Would you recommend initiating ART on the same day?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Yes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No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2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It depends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61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64" name="Straight Arrow Connector 8"/>
          <p:cNvCxnSpPr>
            <a:cxnSpLocks noChangeShapeType="1"/>
          </p:cNvCxnSpPr>
          <p:nvPr/>
        </p:nvCxnSpPr>
        <p:spPr bwMode="auto">
          <a:xfrm>
            <a:off x="4419601" y="3543300"/>
            <a:ext cx="609600" cy="685800"/>
          </a:xfrm>
          <a:prstGeom prst="straightConnector1">
            <a:avLst/>
          </a:prstGeom>
          <a:noFill/>
          <a:ln w="9525">
            <a:noFill/>
            <a:round/>
            <a:headEnd/>
            <a:tailEnd type="arrow" w="med" len="med"/>
          </a:ln>
        </p:spPr>
      </p:cxn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57300" y="1047750"/>
            <a:ext cx="6572250" cy="1981200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lIns="68564" tIns="34282" rIns="68564" bIns="34282" anchor="ctr"/>
          <a:lstStyle/>
          <a:p>
            <a:pPr algn="ctr" defTabSz="685615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Book Antiqu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257300" y="1200151"/>
            <a:ext cx="6572250" cy="1015612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68531" tIns="34265" rIns="68531" bIns="34265">
            <a:spAutoFit/>
          </a:bodyPr>
          <a:lstStyle/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Calibri" pitchFamily="34" charset="0"/>
                <a:ea typeface=""/>
                <a:cs typeface="Arial" charset="0"/>
              </a:rPr>
              <a:t>Delays in initiating ART may lead to clinical progression, disengagement from care, sub-optimal outcomes</a:t>
            </a:r>
          </a:p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0" dirty="0">
              <a:solidFill>
                <a:srgbClr val="000000"/>
              </a:solidFill>
              <a:latin typeface="Calibri" pitchFamily="34" charset="0"/>
              <a:ea typeface=""/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57300" y="1747332"/>
            <a:ext cx="6572250" cy="1338778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68531" tIns="34265" rIns="68531" bIns="34265">
            <a:spAutoFit/>
          </a:bodyPr>
          <a:lstStyle/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dirty="0">
              <a:solidFill>
                <a:srgbClr val="000000"/>
              </a:solidFill>
              <a:latin typeface="Calibri" pitchFamily="34" charset="0"/>
              <a:ea typeface=""/>
              <a:cs typeface="Arial" charset="0"/>
            </a:endParaRPr>
          </a:p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srgbClr val="000000"/>
                </a:solidFill>
                <a:latin typeface="Calibri" pitchFamily="34" charset="0"/>
                <a:ea typeface=""/>
                <a:cs typeface="Arial" charset="0"/>
              </a:rPr>
              <a:t>Does initiation of ART on the same day as HIV diagnosis improve outcomes?</a:t>
            </a:r>
          </a:p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50" dirty="0">
              <a:solidFill>
                <a:srgbClr val="000000"/>
              </a:solidFill>
              <a:latin typeface="Calibri" pitchFamily="34" charset="0"/>
              <a:ea typeface=""/>
              <a:cs typeface="Arial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20" y="57150"/>
            <a:ext cx="6311900" cy="729774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alibri" pitchFamily="34" charset="0"/>
              </a:rPr>
              <a:t>When to Start?</a:t>
            </a:r>
          </a:p>
        </p:txBody>
      </p:sp>
    </p:spTree>
    <p:extLst>
      <p:ext uri="{BB962C8B-B14F-4D97-AF65-F5344CB8AC3E}">
        <p14:creationId xmlns:p14="http://schemas.microsoft.com/office/powerpoint/2010/main" val="16184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5716" y="857250"/>
            <a:ext cx="3976286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803" eaLnBrk="1" hangingPunct="1">
              <a:buNone/>
            </a:pPr>
            <a:endParaRPr lang="en-US" sz="2100" b="1" dirty="0">
              <a:solidFill>
                <a:srgbClr val="000000"/>
              </a:solidFill>
            </a:endParaRPr>
          </a:p>
          <a:p>
            <a:pPr defTabSz="685615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86 people with HIV referred to SFGH with recent infection (&lt;6 mo) or CD4 &lt;200</a:t>
            </a:r>
          </a:p>
          <a:p>
            <a:pPr defTabSz="685615">
              <a:buFont typeface="Wingdings" panose="05000000000000000000" pitchFamily="2" charset="2"/>
              <a:buChar char="§"/>
            </a:pPr>
            <a:endParaRPr lang="en-US" sz="750" dirty="0">
              <a:solidFill>
                <a:srgbClr val="000000"/>
              </a:solidFill>
            </a:endParaRPr>
          </a:p>
          <a:p>
            <a:pPr defTabSz="685615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RAPID group (n=39): ART (usually DTG + TDF/FTC) on day of dx, usually 1st dose in clinic. </a:t>
            </a:r>
          </a:p>
          <a:p>
            <a:pPr lvl="1" defTabSz="68561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"/>
              </a:rPr>
              <a:t>Baseline CD4 474 (3-1391)</a:t>
            </a:r>
          </a:p>
          <a:p>
            <a:pPr defTabSz="685615">
              <a:buFont typeface="Wingdings" panose="05000000000000000000" pitchFamily="2" charset="2"/>
              <a:buChar char="§"/>
            </a:pPr>
            <a:endParaRPr lang="en-US" sz="750" dirty="0">
              <a:solidFill>
                <a:srgbClr val="000000"/>
              </a:solidFill>
            </a:endParaRPr>
          </a:p>
          <a:p>
            <a:pPr defTabSz="685615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0000"/>
                </a:solidFill>
              </a:rPr>
              <a:t>Standard of care universal ART (n=47): ART started median of 21 d. </a:t>
            </a:r>
          </a:p>
          <a:p>
            <a:pPr lvl="1" defTabSz="685615"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ea typeface=""/>
              </a:rPr>
              <a:t>Baseline CD4 417 (11-1194)</a:t>
            </a:r>
          </a:p>
          <a:p>
            <a:pPr defTabSz="685615">
              <a:buFont typeface="Wingdings" panose="05000000000000000000" pitchFamily="2" charset="2"/>
              <a:buChar char="§"/>
            </a:pPr>
            <a:endParaRPr lang="en-US" sz="21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759306" y="70326"/>
            <a:ext cx="7584594" cy="729774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alibri" pitchFamily="34" charset="0"/>
              </a:rPr>
              <a:t>Same day Initiation of ART</a:t>
            </a:r>
            <a:r>
              <a:rPr lang="en-US" sz="3000" b="1">
                <a:latin typeface="Calibri" pitchFamily="34" charset="0"/>
              </a:rPr>
              <a:t>: San Francisco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692877" y="739624"/>
            <a:ext cx="2971800" cy="108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2" rIns="68564" bIns="34282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07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15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22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30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defTabSz="685615"/>
            <a:r>
              <a:rPr lang="en-US" sz="1500" b="1" dirty="0">
                <a:solidFill>
                  <a:srgbClr val="000000"/>
                </a:solidFill>
              </a:rPr>
              <a:t>Time to VL suppression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1858" y="1828800"/>
            <a:ext cx="3294943" cy="251460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5726017" y="1547059"/>
            <a:ext cx="609347" cy="512561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51435" tIns="25718" rIns="51435" bIns="2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</a:rPr>
              <a:t>RAPID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29568" y="4400550"/>
            <a:ext cx="426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/>
                <a:ea typeface=""/>
              </a:rPr>
              <a:t>Median time from referral to viral suppression, 1.8 mo in RAPID vs. 4.3 mo. in Standard p&lt;0.001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099346" y="1657350"/>
            <a:ext cx="1456799" cy="3429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51435" tIns="25718" rIns="51435" bIns="2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</a:rPr>
              <a:t>Standard of care universal ART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928057" y="2914651"/>
            <a:ext cx="1943098" cy="345617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51435" tIns="25718" rIns="51435" bIns="25718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350" b="1" dirty="0">
                <a:solidFill>
                  <a:srgbClr val="FF0000"/>
                </a:solidFill>
              </a:rPr>
              <a:t>CD4-guided ART (started when &lt;500)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267240" y="2429712"/>
            <a:ext cx="300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alibri"/>
                <a:ea typeface=""/>
              </a:rPr>
              <a:t>Proportion  &lt;200 copies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4550" y="4743458"/>
            <a:ext cx="200025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615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latin typeface="Calibri"/>
                <a:ea typeface=""/>
              </a:rPr>
              <a:t>C </a:t>
            </a:r>
            <a:r>
              <a:rPr lang="en-US" sz="1050" dirty="0" err="1">
                <a:solidFill>
                  <a:srgbClr val="000000"/>
                </a:solidFill>
                <a:latin typeface="Calibri"/>
                <a:ea typeface=""/>
              </a:rPr>
              <a:t>Pilcher</a:t>
            </a:r>
            <a:r>
              <a:rPr lang="en-US" sz="1050" dirty="0">
                <a:solidFill>
                  <a:srgbClr val="000000"/>
                </a:solidFill>
                <a:latin typeface="Calibri"/>
                <a:ea typeface=""/>
              </a:rPr>
              <a:t> et al, JAIDS, 2016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6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3737" y="57150"/>
            <a:ext cx="6311900" cy="729774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</a:rPr>
              <a:t>Same day Initiation: Haiti</a:t>
            </a:r>
          </a:p>
        </p:txBody>
      </p:sp>
      <p:graphicFrame>
        <p:nvGraphicFramePr>
          <p:cNvPr id="3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8264"/>
              </p:ext>
            </p:extLst>
          </p:nvPr>
        </p:nvGraphicFramePr>
        <p:xfrm>
          <a:off x="2977486" y="1391081"/>
          <a:ext cx="6318914" cy="283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7"/>
          <p:cNvSpPr txBox="1">
            <a:spLocks noChangeArrowheads="1"/>
          </p:cNvSpPr>
          <p:nvPr/>
        </p:nvSpPr>
        <p:spPr bwMode="auto">
          <a:xfrm rot="16200000">
            <a:off x="1789602" y="2670430"/>
            <a:ext cx="2563064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61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Patients (%)</a:t>
            </a:r>
          </a:p>
        </p:txBody>
      </p:sp>
      <p:sp>
        <p:nvSpPr>
          <p:cNvPr id="36" name="TextBox 31"/>
          <p:cNvSpPr txBox="1">
            <a:spLocks noChangeArrowheads="1"/>
          </p:cNvSpPr>
          <p:nvPr/>
        </p:nvSpPr>
        <p:spPr bwMode="auto">
          <a:xfrm>
            <a:off x="7924800" y="3638550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7%</a:t>
            </a: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8382000" y="3765634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3%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6553200" y="2800350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42%</a:t>
            </a: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7010400" y="2470234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54%</a:t>
            </a:r>
          </a:p>
        </p:txBody>
      </p:sp>
      <p:sp>
        <p:nvSpPr>
          <p:cNvPr id="40" name="TextBox 31"/>
          <p:cNvSpPr txBox="1">
            <a:spLocks noChangeArrowheads="1"/>
          </p:cNvSpPr>
          <p:nvPr/>
        </p:nvSpPr>
        <p:spPr bwMode="auto">
          <a:xfrm>
            <a:off x="5105400" y="2077439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71%</a:t>
            </a:r>
          </a:p>
        </p:txBody>
      </p:sp>
      <p:sp>
        <p:nvSpPr>
          <p:cNvPr id="41" name="TextBox 31"/>
          <p:cNvSpPr txBox="1">
            <a:spLocks noChangeArrowheads="1"/>
          </p:cNvSpPr>
          <p:nvPr/>
        </p:nvSpPr>
        <p:spPr bwMode="auto">
          <a:xfrm>
            <a:off x="5638800" y="1849111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80%</a:t>
            </a:r>
          </a:p>
        </p:txBody>
      </p:sp>
      <p:sp>
        <p:nvSpPr>
          <p:cNvPr id="42" name="TextBox 31"/>
          <p:cNvSpPr txBox="1">
            <a:spLocks noChangeArrowheads="1"/>
          </p:cNvSpPr>
          <p:nvPr/>
        </p:nvSpPr>
        <p:spPr bwMode="auto">
          <a:xfrm>
            <a:off x="3826049" y="4087095"/>
            <a:ext cx="10815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Initiated</a:t>
            </a:r>
          </a:p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ART</a:t>
            </a:r>
          </a:p>
        </p:txBody>
      </p:sp>
      <p:sp>
        <p:nvSpPr>
          <p:cNvPr id="43" name="TextBox 31"/>
          <p:cNvSpPr txBox="1">
            <a:spLocks noChangeArrowheads="1"/>
          </p:cNvSpPr>
          <p:nvPr/>
        </p:nvSpPr>
        <p:spPr bwMode="auto">
          <a:xfrm>
            <a:off x="6223430" y="4081618"/>
            <a:ext cx="20246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In Care and</a:t>
            </a:r>
          </a:p>
          <a:p>
            <a:pPr algn="ctr" defTabSz="68561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HIV RNA &lt;50 copies/mL</a:t>
            </a:r>
          </a:p>
        </p:txBody>
      </p:sp>
      <p:sp>
        <p:nvSpPr>
          <p:cNvPr id="44" name="TextBox 31"/>
          <p:cNvSpPr txBox="1">
            <a:spLocks noChangeArrowheads="1"/>
          </p:cNvSpPr>
          <p:nvPr/>
        </p:nvSpPr>
        <p:spPr bwMode="auto">
          <a:xfrm>
            <a:off x="8187740" y="4080694"/>
            <a:ext cx="964876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Died</a:t>
            </a:r>
          </a:p>
        </p:txBody>
      </p:sp>
      <p:sp>
        <p:nvSpPr>
          <p:cNvPr id="45" name="TextBox 1"/>
          <p:cNvSpPr txBox="1">
            <a:spLocks noChangeArrowheads="1"/>
          </p:cNvSpPr>
          <p:nvPr/>
        </p:nvSpPr>
        <p:spPr bwMode="auto">
          <a:xfrm>
            <a:off x="6781837" y="1506676"/>
            <a:ext cx="1986078" cy="44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615" eaLnBrk="1" fontAlgn="auto" hangingPunct="1">
              <a:spcBef>
                <a:spcPts val="0"/>
              </a:spcBef>
              <a:spcAft>
                <a:spcPts val="225"/>
              </a:spcAft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Standard ART group (n=285)</a:t>
            </a:r>
          </a:p>
          <a:p>
            <a:pPr defTabSz="685615" eaLnBrk="1" fontAlgn="auto" hangingPunct="1">
              <a:spcBef>
                <a:spcPts val="0"/>
              </a:spcBef>
              <a:spcAft>
                <a:spcPts val="225"/>
              </a:spcAft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Same-day ART (n=279)</a:t>
            </a:r>
          </a:p>
        </p:txBody>
      </p:sp>
      <p:sp>
        <p:nvSpPr>
          <p:cNvPr id="46" name="Rectangle 45"/>
          <p:cNvSpPr>
            <a:spLocks noChangeAspect="1"/>
          </p:cNvSpPr>
          <p:nvPr/>
        </p:nvSpPr>
        <p:spPr>
          <a:xfrm>
            <a:off x="6611406" y="1565666"/>
            <a:ext cx="123825" cy="123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Rectangle 46"/>
          <p:cNvSpPr>
            <a:spLocks noChangeAspect="1"/>
          </p:cNvSpPr>
          <p:nvPr/>
        </p:nvSpPr>
        <p:spPr>
          <a:xfrm>
            <a:off x="6610387" y="1747427"/>
            <a:ext cx="123825" cy="123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61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8077200" y="3409950"/>
            <a:ext cx="80215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=0.035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947731" y="2266950"/>
            <a:ext cx="7675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=0.004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2723798" y="1043633"/>
            <a:ext cx="657022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1600"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1600" b="1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1600" b="1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1600" b="1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1600" b="1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800"/>
              </a:buClr>
              <a:buSzPct val="125000"/>
              <a:defRPr sz="1600" b="1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800"/>
              </a:buClr>
              <a:buSzPct val="125000"/>
              <a:defRPr sz="1600" b="1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800"/>
              </a:buClr>
              <a:buSzPct val="125000"/>
              <a:defRPr sz="1600" b="1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EE800"/>
              </a:buClr>
              <a:buSzPct val="125000"/>
              <a:defRPr sz="1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685615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12-Month Outcomes</a:t>
            </a:r>
          </a:p>
        </p:txBody>
      </p:sp>
      <p:sp>
        <p:nvSpPr>
          <p:cNvPr id="51" name="TextBox 31"/>
          <p:cNvSpPr txBox="1">
            <a:spLocks noChangeArrowheads="1"/>
          </p:cNvSpPr>
          <p:nvPr/>
        </p:nvSpPr>
        <p:spPr bwMode="auto">
          <a:xfrm>
            <a:off x="4779630" y="4075220"/>
            <a:ext cx="202464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Alive and</a:t>
            </a:r>
          </a:p>
          <a:p>
            <a:pPr algn="ctr" defTabSz="685615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in Care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410200" y="1657350"/>
            <a:ext cx="7318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=0.007</a:t>
            </a:r>
          </a:p>
        </p:txBody>
      </p:sp>
      <p:sp>
        <p:nvSpPr>
          <p:cNvPr id="53" name="TextBox 31"/>
          <p:cNvSpPr txBox="1">
            <a:spLocks noChangeArrowheads="1"/>
          </p:cNvSpPr>
          <p:nvPr/>
        </p:nvSpPr>
        <p:spPr bwMode="auto">
          <a:xfrm>
            <a:off x="3831983" y="1536917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92%</a:t>
            </a: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4323444" y="1330535"/>
            <a:ext cx="60069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50" b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100%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905287" y="1121718"/>
            <a:ext cx="10092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615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"/>
                <a:cs typeface="Arial" pitchFamily="34" charset="0"/>
              </a:rPr>
              <a:t>&lt;0.001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953000" y="4635912"/>
            <a:ext cx="391778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/>
            <a:r>
              <a:rPr lang="en-US" sz="1050" dirty="0">
                <a:solidFill>
                  <a:srgbClr val="000000"/>
                </a:solidFill>
                <a:latin typeface="Calibri" pitchFamily="34" charset="0"/>
                <a:ea typeface=""/>
                <a:cs typeface="Arial" charset="0"/>
              </a:rPr>
              <a:t>Koenig S et al, </a:t>
            </a:r>
            <a:r>
              <a:rPr lang="en-US" sz="1050" dirty="0" err="1">
                <a:solidFill>
                  <a:srgbClr val="000000"/>
                </a:solidFill>
                <a:latin typeface="Calibri" pitchFamily="34" charset="0"/>
                <a:ea typeface=""/>
                <a:cs typeface="Arial" charset="0"/>
              </a:rPr>
              <a:t>PLoS</a:t>
            </a:r>
            <a:r>
              <a:rPr lang="en-US" sz="1050" dirty="0">
                <a:solidFill>
                  <a:srgbClr val="000000"/>
                </a:solidFill>
                <a:latin typeface="Calibri" pitchFamily="34" charset="0"/>
                <a:ea typeface=""/>
                <a:cs typeface="Arial" charset="0"/>
              </a:rPr>
              <a:t> Med, 2017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64171" y="900806"/>
            <a:ext cx="2146311" cy="124649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defTabSz="685800"/>
            <a:r>
              <a:rPr lang="en-US" sz="1500" b="1" dirty="0">
                <a:solidFill>
                  <a:prstClr val="black"/>
                </a:solidFill>
                <a:latin typeface="Calibri" pitchFamily="34" charset="0"/>
                <a:ea typeface=""/>
                <a:cs typeface="Arial" charset="0"/>
              </a:rPr>
              <a:t>Only 4% of same-day patients required regimen adjustment because of abnormal baseline renal function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14350" y="786924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52400" y="742950"/>
            <a:ext cx="279978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1423" tIns="25712" rIns="51423" bIns="2571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257102" eaLnBrk="1" hangingPunct="1">
              <a:buNone/>
            </a:pPr>
            <a:endParaRPr lang="en-US" sz="2000" b="1" dirty="0">
              <a:solidFill>
                <a:srgbClr val="000000"/>
              </a:solidFill>
            </a:endParaRP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cs typeface="Calibri"/>
              </a:rPr>
              <a:t>Randomized trial: ART-naïve </a:t>
            </a:r>
            <a:r>
              <a:rPr lang="en-US" sz="1900" dirty="0">
                <a:solidFill>
                  <a:srgbClr val="000000"/>
                </a:solidFill>
                <a:cs typeface="Calibri"/>
              </a:rPr>
              <a:t>adults, CD4 &lt;500, no evidence for </a:t>
            </a:r>
            <a:r>
              <a:rPr lang="en-US" sz="1900" dirty="0" smtClean="0">
                <a:solidFill>
                  <a:srgbClr val="000000"/>
                </a:solidFill>
                <a:cs typeface="Calibri"/>
              </a:rPr>
              <a:t>TB</a:t>
            </a: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rgbClr val="000000"/>
              </a:solidFill>
              <a:cs typeface="Calibri"/>
            </a:endParaRP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cs typeface="Calibri"/>
              </a:rPr>
              <a:t>Standard group: started ART on day 21</a:t>
            </a: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rgbClr val="000000"/>
              </a:solidFill>
              <a:cs typeface="Calibri"/>
            </a:endParaRP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cs typeface="Calibri"/>
              </a:rPr>
              <a:t>Same day group: started ART on day 1</a:t>
            </a: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endParaRPr lang="en-US" sz="400" dirty="0" smtClean="0">
              <a:solidFill>
                <a:srgbClr val="000000"/>
              </a:solidFill>
              <a:cs typeface="Calibri"/>
            </a:endParaRPr>
          </a:p>
          <a:p>
            <a:pPr defTabSz="685800">
              <a:buSzPct val="118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rgbClr val="000000"/>
                </a:solidFill>
                <a:cs typeface="Calibri"/>
              </a:rPr>
              <a:t>Both groups had multiple visits for physician/social work counseling</a:t>
            </a:r>
          </a:p>
          <a:p>
            <a:pPr lvl="1" defTabSz="685800"/>
            <a:endParaRPr lang="en-US" sz="1600" dirty="0">
              <a:solidFill>
                <a:srgbClr val="000000"/>
              </a:solidFill>
              <a:ea typeface=""/>
              <a:cs typeface="Calibri"/>
            </a:endParaRPr>
          </a:p>
          <a:p>
            <a:pPr defTabSz="685800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0000"/>
              </a:solidFill>
            </a:endParaRPr>
          </a:p>
          <a:p>
            <a:pPr marL="0" indent="0" defTabSz="685800">
              <a:buNone/>
            </a:pPr>
            <a:endParaRPr lang="en-US" sz="1350" dirty="0">
              <a:solidFill>
                <a:srgbClr val="000000"/>
              </a:solidFill>
            </a:endParaRPr>
          </a:p>
          <a:p>
            <a:pPr defTabSz="685800">
              <a:buFont typeface="Wingdings" panose="05000000000000000000" pitchFamily="2" charset="2"/>
              <a:buChar char="§"/>
            </a:pPr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71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4229"/>
            <a:ext cx="8001000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Same-day ART Initiation: Conclusions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85850"/>
            <a:ext cx="8172450" cy="4514850"/>
          </a:xfrm>
        </p:spPr>
        <p:txBody>
          <a:bodyPr/>
          <a:lstStyle/>
          <a:p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Need to build systems customized to one’s own setting to facilitate rapid ART initiation</a:t>
            </a:r>
          </a:p>
          <a:p>
            <a:endParaRPr lang="en-US" sz="21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Need to develop delivery systems to improve retention in care</a:t>
            </a:r>
          </a:p>
          <a:p>
            <a:endParaRPr lang="en-US" sz="21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Even if we don’t start ART on the day of diagnosis, initiation should be as soon as possible – no reason to delay unnecessarily based on outdated traditions</a:t>
            </a:r>
          </a:p>
          <a:p>
            <a:endParaRPr lang="en-US" sz="2100" dirty="0">
              <a:solidFill>
                <a:schemeClr val="bg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75" y="64294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2 -- Continued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123950"/>
            <a:ext cx="4152900" cy="4514850"/>
          </a:xfrm>
        </p:spPr>
        <p:txBody>
          <a:bodyPr/>
          <a:lstStyle/>
          <a:p>
            <a:r>
              <a:rPr lang="en-US" sz="2100" dirty="0">
                <a:solidFill>
                  <a:schemeClr val="bg2"/>
                </a:solidFill>
                <a:latin typeface="Calibri"/>
                <a:cs typeface="Calibri"/>
              </a:rPr>
              <a:t>29 </a:t>
            </a:r>
            <a:r>
              <a:rPr lang="en-US" sz="2100" dirty="0" err="1">
                <a:solidFill>
                  <a:schemeClr val="bg2"/>
                </a:solidFill>
                <a:latin typeface="Calibri"/>
                <a:cs typeface="Calibri"/>
              </a:rPr>
              <a:t>yo</a:t>
            </a:r>
            <a:r>
              <a:rPr lang="en-US" sz="2100" dirty="0">
                <a:solidFill>
                  <a:schemeClr val="bg2"/>
                </a:solidFill>
                <a:latin typeface="Calibri"/>
                <a:cs typeface="Calibri"/>
              </a:rPr>
              <a:t> M with positive HIV Ag/Ab and confirmatory test</a:t>
            </a:r>
          </a:p>
          <a:p>
            <a:endParaRPr lang="en-US" sz="2100" dirty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2100" dirty="0">
                <a:solidFill>
                  <a:schemeClr val="bg2"/>
                </a:solidFill>
                <a:latin typeface="Calibri"/>
                <a:cs typeface="Calibri"/>
              </a:rPr>
              <a:t>HIV RNA, CD4 count, BUN/Cr, other labs pending</a:t>
            </a:r>
          </a:p>
          <a:p>
            <a:endParaRPr lang="en-US" sz="2100" dirty="0">
              <a:solidFill>
                <a:schemeClr val="bg2"/>
              </a:solidFill>
              <a:latin typeface="Calibri"/>
              <a:cs typeface="Calibri"/>
            </a:endParaRPr>
          </a:p>
          <a:p>
            <a:r>
              <a:rPr lang="en-US" sz="2100" dirty="0">
                <a:solidFill>
                  <a:schemeClr val="bg2"/>
                </a:solidFill>
                <a:latin typeface="Calibri"/>
                <a:cs typeface="Calibri"/>
              </a:rPr>
              <a:t>In addition to HIV RT and PR genotype, which other resistance tests would you order?</a:t>
            </a:r>
            <a:endParaRPr lang="en-US" sz="2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7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29250" y="946731"/>
            <a:ext cx="3600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HIV Integrase genotype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 err="1">
                <a:solidFill>
                  <a:srgbClr val="000000"/>
                </a:solidFill>
                <a:latin typeface="Calibri"/>
                <a:ea typeface=""/>
                <a:cs typeface="Calibri"/>
              </a:rPr>
              <a:t>Trofile</a:t>
            </a:r>
            <a:endParaRPr lang="en-US" sz="21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 err="1">
                <a:solidFill>
                  <a:srgbClr val="000000"/>
                </a:solidFill>
                <a:latin typeface="Calibri"/>
                <a:ea typeface=""/>
                <a:cs typeface="Calibri"/>
              </a:rPr>
              <a:t>Proviral</a:t>
            </a: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 DNA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 err="1">
                <a:solidFill>
                  <a:srgbClr val="000000"/>
                </a:solidFill>
                <a:latin typeface="Calibri"/>
                <a:ea typeface=""/>
                <a:cs typeface="Calibri"/>
              </a:rPr>
              <a:t>Trofile</a:t>
            </a: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 DNA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None of the above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All of the above</a:t>
            </a: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75" y="64294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HIV Drug Resistance Testing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85900" y="2356246"/>
            <a:ext cx="6057900" cy="387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graphicFrame>
        <p:nvGraphicFramePr>
          <p:cNvPr id="10" name="Group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21584"/>
              </p:ext>
            </p:extLst>
          </p:nvPr>
        </p:nvGraphicFramePr>
        <p:xfrm>
          <a:off x="1400175" y="1371600"/>
          <a:ext cx="6229350" cy="2855558"/>
        </p:xfrm>
        <a:graphic>
          <a:graphicData uri="http://schemas.openxmlformats.org/drawingml/2006/table">
            <a:tbl>
              <a:tblPr firstRow="1" bandRow="1">
                <a:solidFill>
                  <a:schemeClr val="tx1"/>
                </a:solidFill>
              </a:tblPr>
              <a:tblGrid>
                <a:gridCol w="3028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Patient</a:t>
                      </a:r>
                    </a:p>
                  </a:txBody>
                  <a:tcPr marL="68580" marR="68580" marT="34307" marB="3430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Resistance Test</a:t>
                      </a:r>
                      <a:endParaRPr kumimoji="0" lang="en-US" sz="2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68580" marR="68580" marT="34307" marB="34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Newly Diagnosed or Treatment Naive</a:t>
                      </a:r>
                    </a:p>
                  </a:txBody>
                  <a:tcPr marL="68580" marR="68580" marT="34307" marB="3430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Genotype (RT and PR)</a:t>
                      </a:r>
                    </a:p>
                  </a:txBody>
                  <a:tcPr marL="68580" marR="68580" marT="34307" marB="34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21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Virologic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Failure to 1</a:t>
                      </a:r>
                      <a:r>
                        <a:rPr kumimoji="0" lang="en-US" sz="21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st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or 2</a:t>
                      </a:r>
                      <a:r>
                        <a:rPr kumimoji="0" lang="en-US" sz="21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nd</a:t>
                      </a: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Lines of Therapy</a:t>
                      </a:r>
                    </a:p>
                  </a:txBody>
                  <a:tcPr marL="68580" marR="68580" marT="34307" marB="3430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Genotype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Integrase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genotype if failing INSTI)</a:t>
                      </a:r>
                    </a:p>
                  </a:txBody>
                  <a:tcPr marL="68580" marR="68580" marT="34307" marB="34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8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Suspected Complex Resistance</a:t>
                      </a:r>
                    </a:p>
                  </a:txBody>
                  <a:tcPr marL="68580" marR="68580" marT="34307" marB="3430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Phenotype and Genotype</a:t>
                      </a:r>
                    </a:p>
                  </a:txBody>
                  <a:tcPr marL="68580" marR="68580" marT="34307" marB="343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6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74229"/>
            <a:ext cx="8001000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Transmitted Drug Resistance Mutations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85850"/>
            <a:ext cx="8172450" cy="4514850"/>
          </a:xfrm>
        </p:spPr>
        <p:txBody>
          <a:bodyPr/>
          <a:lstStyle/>
          <a:p>
            <a:r>
              <a:rPr lang="en-US" sz="2100" b="1" dirty="0">
                <a:solidFill>
                  <a:schemeClr val="bg2"/>
                </a:solidFill>
                <a:latin typeface="Calibri" panose="020F0502020204030204" pitchFamily="34" charset="0"/>
              </a:rPr>
              <a:t>CDC study of ART-naive people</a:t>
            </a:r>
          </a:p>
          <a:p>
            <a:pPr lvl="1"/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</a:rPr>
              <a:t>Overall: 18%</a:t>
            </a:r>
          </a:p>
          <a:p>
            <a:pPr lvl="1"/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</a:rPr>
              <a:t>NRTI: 5.7%</a:t>
            </a:r>
          </a:p>
          <a:p>
            <a:pPr lvl="1"/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</a:rPr>
              <a:t>NNRTI: 11.5%</a:t>
            </a:r>
          </a:p>
          <a:p>
            <a:pPr lvl="1"/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</a:rPr>
              <a:t>PI: 3.9%</a:t>
            </a:r>
          </a:p>
          <a:p>
            <a:pPr lvl="1"/>
            <a:endParaRPr lang="en-US" sz="10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100" b="1" dirty="0">
                <a:solidFill>
                  <a:schemeClr val="bg2"/>
                </a:solidFill>
                <a:latin typeface="Calibri" panose="020F0502020204030204" pitchFamily="34" charset="0"/>
              </a:rPr>
              <a:t>US National HIV Surveillance System</a:t>
            </a:r>
          </a:p>
          <a:p>
            <a:pPr lvl="1"/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</a:rPr>
              <a:t>Overall INSTI resistance: 0.4%</a:t>
            </a:r>
          </a:p>
          <a:p>
            <a:pPr lvl="1"/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</a:rPr>
              <a:t>Transmitted INSTI resistance: 2/4631 (0.04%) (N155H; E92Q) (high level resistance to EVG, RAL; low level resistance to DTG)</a:t>
            </a:r>
            <a:endParaRPr lang="en-US" sz="1900" dirty="0">
              <a:solidFill>
                <a:schemeClr val="bg2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14247" y="4686300"/>
            <a:ext cx="524855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105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Porter SE et al. CROI 2017, abstract 477; Hernandez AL, et al. CROI 2017. Abstract 478.</a:t>
            </a:r>
            <a:endParaRPr lang="en-US" sz="105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2964" y="2552700"/>
            <a:ext cx="8172450" cy="4514850"/>
          </a:xfrm>
        </p:spPr>
        <p:txBody>
          <a:bodyPr/>
          <a:lstStyle/>
          <a:p>
            <a:r>
              <a:rPr lang="en-US" sz="21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Compared 96-week clinical outcomes and cost-effectiveness of integrase resistance testing in newly diagnosed patients</a:t>
            </a:r>
          </a:p>
          <a:p>
            <a:endParaRPr lang="en-US" sz="21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100" u="sng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Conclusion</a:t>
            </a:r>
            <a:r>
              <a:rPr lang="en-US" sz="21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: Integrase resistance testing projected to result in worse outcomes and was not cost effective</a:t>
            </a:r>
          </a:p>
          <a:p>
            <a:endParaRPr lang="en-US" sz="2100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78708" y="4629150"/>
            <a:ext cx="18117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en-US" sz="105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Koullias</a:t>
            </a:r>
            <a:r>
              <a:rPr lang="en-US" altLang="en-US" sz="105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et al, CID, 2017</a:t>
            </a:r>
            <a:endParaRPr lang="en-US" sz="105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88" y="209550"/>
            <a:ext cx="5862212" cy="20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75" y="64294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2 – What to Start?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00150"/>
            <a:ext cx="4057650" cy="45148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29 </a:t>
            </a:r>
            <a:r>
              <a:rPr lang="en-US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</a:t>
            </a:r>
            <a:r>
              <a:rPr lang="en-US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M with positive HIV Ag/Ab and confirmatory test</a:t>
            </a:r>
          </a:p>
          <a:p>
            <a:endParaRPr lang="en-US" sz="20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HIV RNA, HIV genotype, CD4 count, BUN/Cr, other labs pending</a:t>
            </a:r>
          </a:p>
          <a:p>
            <a:endParaRPr lang="en-US" sz="20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You decide to initiate same-day ART. </a:t>
            </a: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7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29250" y="1200150"/>
            <a:ext cx="3257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r>
              <a:rPr lang="en-US" sz="2400" b="1" dirty="0">
                <a:solidFill>
                  <a:schemeClr val="bg2"/>
                </a:solidFill>
                <a:latin typeface="Calibri"/>
                <a:cs typeface="Calibri"/>
              </a:rPr>
              <a:t>Which regimen would you choose?</a:t>
            </a:r>
            <a:endParaRPr lang="en-US" sz="2400" b="1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EFV/TDF/FTC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RPV/TAF/FTC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DRV/r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EVG/c/FTC/TAF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DTG/ABC/3TC</a:t>
            </a: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36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074"/>
          <p:cNvSpPr>
            <a:spLocks noGrp="1" noChangeArrowheads="1"/>
          </p:cNvSpPr>
          <p:nvPr>
            <p:ph idx="1"/>
          </p:nvPr>
        </p:nvSpPr>
        <p:spPr>
          <a:xfrm>
            <a:off x="3057319" y="728995"/>
            <a:ext cx="3648281" cy="3714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b="1" dirty="0">
              <a:solidFill>
                <a:srgbClr val="FF0000"/>
              </a:solidFill>
              <a:latin typeface="Calibri" pitchFamily="34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itchFamily="34" charset="0"/>
                <a:cs typeface="Arial"/>
              </a:rPr>
              <a:t>Who to Start</a:t>
            </a:r>
            <a:endParaRPr lang="en-US" sz="750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itchFamily="34" charset="0"/>
                <a:cs typeface="Arial"/>
              </a:rPr>
              <a:t>How to Start</a:t>
            </a:r>
            <a:endParaRPr lang="en-US" sz="750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itchFamily="34" charset="0"/>
                <a:cs typeface="Arial"/>
              </a:rPr>
              <a:t>When to switch</a:t>
            </a:r>
            <a:endParaRPr lang="en-US" sz="750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itchFamily="34" charset="0"/>
                <a:cs typeface="Arial"/>
              </a:rPr>
              <a:t>Managing ART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>
                <a:solidFill>
                  <a:schemeClr val="bg2"/>
                </a:solidFill>
                <a:latin typeface="Calibri" pitchFamily="34" charset="0"/>
                <a:cs typeface="Arial"/>
              </a:rPr>
              <a:t>PrEP</a:t>
            </a:r>
            <a:endParaRPr lang="en-US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2"/>
                </a:solidFill>
                <a:latin typeface="Calibri" pitchFamily="34" charset="0"/>
                <a:cs typeface="Arial"/>
              </a:rPr>
              <a:t>Surprises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850" y="228600"/>
            <a:ext cx="6657975" cy="857250"/>
          </a:xfrm>
        </p:spPr>
        <p:txBody>
          <a:bodyPr/>
          <a:lstStyle/>
          <a:p>
            <a:pPr eaLnBrk="1" hangingPunct="1"/>
            <a:r>
              <a:rPr lang="en-US" sz="2775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Case-based Discussion</a:t>
            </a:r>
            <a:br>
              <a:rPr lang="en-US" sz="2775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</a:br>
            <a:endParaRPr lang="en-US" sz="2775" b="1" dirty="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5750" y="85725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968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14850" y="685800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195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EFV/TDF/FTC – risk of non-response if NNRTI TDR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195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RPV/TAF/FTC – less potent if VL &gt;100K, CD4 &lt;200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195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DRV/r + FTC/TAF – less well tolerated than DTG 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195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EVG/c/FTC/TAF – EVG lower genetic barrier to resistance than DTG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1950" kern="0" dirty="0">
                <a:solidFill>
                  <a:srgbClr val="FF0000"/>
                </a:solidFill>
                <a:latin typeface="Calibri"/>
                <a:ea typeface=""/>
                <a:cs typeface="Calibri"/>
              </a:rPr>
              <a:t>DTG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195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DTG/ABC/3TC – Need HLAB5701 first </a:t>
            </a: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75" y="64294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2 – What to Start?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85750" y="1200150"/>
            <a:ext cx="4057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29 </a:t>
            </a:r>
            <a:r>
              <a:rPr lang="en-US" kern="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M with positive HIV Ag/Ab and confirmatory test</a:t>
            </a:r>
          </a:p>
          <a:p>
            <a:pPr defTabSz="914400"/>
            <a:endParaRPr lang="en-US" sz="2000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/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HIV RNA, HIV genotype, CD4 count, BUN/Cr, other labs pending</a:t>
            </a:r>
          </a:p>
          <a:p>
            <a:pPr defTabSz="914400"/>
            <a:endParaRPr lang="en-US" sz="2000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/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You decide to initiate same-day ART. </a:t>
            </a:r>
          </a:p>
          <a:p>
            <a:pPr defTabSz="914400"/>
            <a:endParaRPr lang="en-US" sz="18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20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20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75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3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543075" y="64294"/>
            <a:ext cx="606028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b="1" kern="0" dirty="0">
                <a:solidFill>
                  <a:schemeClr val="bg2"/>
                </a:solidFill>
                <a:latin typeface="Calibri"/>
                <a:cs typeface="Calibri"/>
              </a:rPr>
              <a:t>Possible Case Scenario 2 – 2018</a:t>
            </a:r>
            <a:endParaRPr lang="en-US" sz="4050" b="1" kern="0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1200150"/>
            <a:ext cx="40576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29 </a:t>
            </a:r>
            <a:r>
              <a:rPr lang="en-US" kern="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</a:t>
            </a:r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M with positive HIV Ag/Ab and confirmatory test</a:t>
            </a:r>
          </a:p>
          <a:p>
            <a:pPr defTabSz="914400"/>
            <a:endParaRPr lang="en-US" sz="2000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/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HIV RNA, HIV genotype, CD4 count, BUN/Cr, other labs pending</a:t>
            </a:r>
          </a:p>
          <a:p>
            <a:pPr defTabSz="914400"/>
            <a:endParaRPr lang="en-US" sz="2000" kern="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defTabSz="914400"/>
            <a:r>
              <a:rPr lang="en-US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You decide to initiate same-day ART. </a:t>
            </a:r>
          </a:p>
          <a:p>
            <a:pPr defTabSz="914400"/>
            <a:endParaRPr lang="en-US" sz="180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20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20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750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76800" y="1257300"/>
            <a:ext cx="40957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r>
              <a:rPr lang="en-US" sz="2000" b="1" dirty="0">
                <a:solidFill>
                  <a:schemeClr val="bg2"/>
                </a:solidFill>
                <a:latin typeface="Calibri"/>
                <a:cs typeface="Calibri"/>
              </a:rPr>
              <a:t>Which regimen would you choose?</a:t>
            </a:r>
            <a:endParaRPr lang="en-US" sz="2000" b="1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EFV/TDF/FTC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RPV/TAF/FTC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DRV/r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EVG/c/FTC/TAF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DTG/ABC/3TC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i="1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BIC/FTC/TAF (under review)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endParaRPr lang="en-US" sz="21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33400" y="971550"/>
            <a:ext cx="8001000" cy="2725341"/>
          </a:xfrm>
        </p:spPr>
        <p:txBody>
          <a:bodyPr/>
          <a:lstStyle/>
          <a:p>
            <a:pPr marL="179388" indent="-158750">
              <a:buClr>
                <a:schemeClr val="tx1"/>
              </a:buClr>
            </a:pPr>
            <a:r>
              <a:rPr lang="en-US" sz="2200" dirty="0" err="1">
                <a:latin typeface="Calibri" pitchFamily="34" charset="0"/>
                <a:cs typeface="Arial" charset="0"/>
              </a:rPr>
              <a:t>Unboosted</a:t>
            </a:r>
            <a:r>
              <a:rPr lang="en-US" sz="2200" dirty="0">
                <a:latin typeface="Calibri" pitchFamily="34" charset="0"/>
                <a:cs typeface="Arial" charset="0"/>
              </a:rPr>
              <a:t> integrase inhibitor; high in vitro genetic barrier to resistance, low potential for drug interactions</a:t>
            </a:r>
          </a:p>
          <a:p>
            <a:pPr marL="179388" indent="-158750">
              <a:buClr>
                <a:schemeClr val="tx1"/>
              </a:buClr>
            </a:pPr>
            <a:endParaRPr lang="en-US" sz="800" dirty="0">
              <a:latin typeface="Calibri" pitchFamily="34" charset="0"/>
              <a:cs typeface="Arial" charset="0"/>
            </a:endParaRPr>
          </a:p>
          <a:p>
            <a:pPr marL="179388" indent="-158750">
              <a:buClr>
                <a:schemeClr val="tx1"/>
              </a:buClr>
            </a:pPr>
            <a:r>
              <a:rPr lang="en-US" sz="2200" dirty="0">
                <a:latin typeface="Calibri" panose="020F0502020204030204" pitchFamily="34" charset="0"/>
              </a:rPr>
              <a:t>Phase 3 trials in treatment naïve people: BIC/FTC/TAF vs DTG/ABC/3TC; BIC/FTC/TAF vs. DTG + FTC/TAF: </a:t>
            </a:r>
          </a:p>
          <a:p>
            <a:pPr marL="338836" lvl="1" indent="-158750">
              <a:buClr>
                <a:schemeClr val="tx1"/>
              </a:buClr>
            </a:pPr>
            <a:r>
              <a:rPr lang="en-US" sz="2000" dirty="0">
                <a:latin typeface="Calibri" panose="020F0502020204030204" pitchFamily="34" charset="0"/>
              </a:rPr>
              <a:t>BIC non inferior to DTG in terms of </a:t>
            </a:r>
            <a:r>
              <a:rPr lang="en-US" sz="2000" dirty="0" err="1">
                <a:latin typeface="Calibri" panose="020F0502020204030204" pitchFamily="34" charset="0"/>
              </a:rPr>
              <a:t>virologic</a:t>
            </a:r>
            <a:r>
              <a:rPr lang="en-US" sz="2000" dirty="0">
                <a:latin typeface="Calibri" panose="020F0502020204030204" pitchFamily="34" charset="0"/>
              </a:rPr>
              <a:t> suppression; no resistance</a:t>
            </a:r>
          </a:p>
          <a:p>
            <a:pPr marL="179388" indent="-169863">
              <a:buClr>
                <a:schemeClr val="tx1"/>
              </a:buClr>
            </a:pPr>
            <a:endParaRPr lang="en-US" sz="800" dirty="0">
              <a:latin typeface="Calibri" panose="020F0502020204030204" pitchFamily="34" charset="0"/>
            </a:endParaRPr>
          </a:p>
          <a:p>
            <a:pPr marL="179388" indent="-169863">
              <a:buClr>
                <a:schemeClr val="tx1"/>
              </a:buClr>
            </a:pPr>
            <a:r>
              <a:rPr lang="en-US" sz="2200" dirty="0">
                <a:latin typeface="Calibri" panose="020F0502020204030204" pitchFamily="34" charset="0"/>
              </a:rPr>
              <a:t>Randomized switch study in people suppressed on boosted PI:</a:t>
            </a:r>
          </a:p>
          <a:p>
            <a:pPr marL="338836" lvl="1" indent="-169863">
              <a:buClr>
                <a:schemeClr val="tx1"/>
              </a:buClr>
            </a:pPr>
            <a:r>
              <a:rPr lang="en-US" sz="2000" dirty="0">
                <a:latin typeface="Calibri" panose="020F0502020204030204" pitchFamily="34" charset="0"/>
              </a:rPr>
              <a:t>Switching to BIC/FTC/TAF non-inferior to continuing boosted PI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9388" indent="-169863">
              <a:buClr>
                <a:schemeClr val="tx1"/>
              </a:buClr>
            </a:pPr>
            <a:endParaRPr lang="en-US" sz="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9388" indent="-169863">
              <a:buClr>
                <a:schemeClr val="tx1"/>
              </a:buClr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NDA for BIC/FTC/TAF submitted to FDA; decision by Feb 2018</a:t>
            </a:r>
          </a:p>
          <a:p>
            <a:pPr marL="179388" indent="-169863">
              <a:buClr>
                <a:schemeClr val="tx1"/>
              </a:buClr>
            </a:pPr>
            <a:endParaRPr lang="en-US" sz="1800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US" sz="1800" dirty="0">
              <a:latin typeface="Calibri" panose="020F0502020204030204" pitchFamily="34" charset="0"/>
            </a:endParaRPr>
          </a:p>
          <a:p>
            <a:endParaRPr lang="en-US" sz="1350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571500" y="133350"/>
            <a:ext cx="8001000" cy="6286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>
            <a:noAutofit/>
          </a:bodyPr>
          <a:lstStyle>
            <a:lvl1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6858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fontAlgn="auto"/>
            <a:r>
              <a:rPr lang="en-US" sz="2800" b="1" kern="0" dirty="0" err="1">
                <a:solidFill>
                  <a:schemeClr val="tx1"/>
                </a:solidFill>
                <a:latin typeface="Calibri" panose="020F0502020204030204" pitchFamily="34" charset="0"/>
              </a:rPr>
              <a:t>Bictegravir</a:t>
            </a:r>
            <a:endParaRPr lang="en-US" sz="2800" b="1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71500" y="8572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98614" y="4779318"/>
            <a:ext cx="446438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Gallant J et al, Lancet 2017; Sax P et al Lancet 2017; </a:t>
            </a:r>
            <a:r>
              <a:rPr lang="en-US" sz="1000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Daar</a:t>
            </a:r>
            <a:r>
              <a:rPr lang="en-US" sz="10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E et al </a:t>
            </a:r>
            <a:r>
              <a:rPr lang="en-US" sz="1000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IDWeek</a:t>
            </a:r>
            <a:r>
              <a:rPr lang="en-US" sz="10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68020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74229"/>
            <a:ext cx="6060281" cy="85725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  <a:latin typeface="Calibri"/>
                <a:cs typeface="Calibri"/>
              </a:rPr>
              <a:t>Case Scenario 3</a:t>
            </a:r>
            <a:endParaRPr lang="en-US" sz="45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4848225" cy="451485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50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yo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 woman with HIV 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On TDF/FTC/EFV with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virologic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 suppression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Developed H/A and stiff neck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CSF exam: WBC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11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(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94%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L); CSF VL: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20,000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Plasma VL: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50,000</a:t>
            </a:r>
            <a:endParaRPr lang="en-US" sz="2000" dirty="0">
              <a:solidFill>
                <a:schemeClr val="bg2"/>
              </a:solidFill>
              <a:latin typeface="Calibri" panose="020F0502020204030204" pitchFamily="34" charset="0"/>
              <a:cs typeface="Calibri"/>
            </a:endParaRP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Reported non-adherence with ARVs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HIV Genotype:</a:t>
            </a:r>
          </a:p>
          <a:p>
            <a:pPr lvl="1">
              <a:spcBef>
                <a:spcPts val="900"/>
              </a:spcBef>
            </a:pPr>
            <a:r>
              <a:rPr lang="pt-BR" sz="2000" dirty="0">
                <a:solidFill>
                  <a:schemeClr val="bg2"/>
                </a:solidFill>
                <a:latin typeface="Calibri" panose="020F0502020204030204" pitchFamily="34" charset="0"/>
              </a:rPr>
              <a:t>RT: K103N</a:t>
            </a: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67350" y="723900"/>
            <a:ext cx="3600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Which would you prescribe?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ATV/r + FTC/TDF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DRV/c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LPV/r + FTC/TDF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EVG/</a:t>
            </a:r>
            <a:r>
              <a:rPr lang="en-US" sz="2100" kern="0" dirty="0" err="1">
                <a:solidFill>
                  <a:srgbClr val="000000"/>
                </a:solidFill>
                <a:latin typeface="Calibri"/>
                <a:ea typeface=""/>
                <a:cs typeface="Calibri"/>
              </a:rPr>
              <a:t>cobi</a:t>
            </a: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/FTC/TAF</a:t>
            </a:r>
          </a:p>
        </p:txBody>
      </p:sp>
    </p:spTree>
    <p:extLst>
      <p:ext uri="{BB962C8B-B14F-4D97-AF65-F5344CB8AC3E}">
        <p14:creationId xmlns:p14="http://schemas.microsoft.com/office/powerpoint/2010/main" val="196753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67700" cy="628649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DTG + 2 NRTIs </a:t>
            </a:r>
            <a:r>
              <a:rPr lang="en-US" sz="2800" b="1">
                <a:solidFill>
                  <a:schemeClr val="tx1"/>
                </a:solidFill>
                <a:latin typeface="Calibri" panose="020F0502020204030204" pitchFamily="34" charset="0"/>
              </a:rPr>
              <a:t>for People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Failing 1</a:t>
            </a:r>
            <a:r>
              <a:rPr lang="en-US" sz="2800" b="1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st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 line NNRTI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200" y="4781550"/>
            <a:ext cx="4953000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Aboud</a:t>
            </a: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M, et al. </a:t>
            </a:r>
            <a:r>
              <a:rPr lang="en-US" sz="1050" i="1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J </a:t>
            </a:r>
            <a:r>
              <a:rPr lang="en-US" sz="1050" i="1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Int</a:t>
            </a:r>
            <a:r>
              <a:rPr lang="en-US" sz="1050" i="1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AIDS Soc</a:t>
            </a: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. 2017;20(suppl 5):111-112. Abstract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TUAB0105LB</a:t>
            </a: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.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="" xmlns:a16="http://schemas.microsoft.com/office/drawing/2014/main" id="{EEC6F30C-4514-4821-95E7-73E0AC3B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7" y="1226574"/>
            <a:ext cx="3433177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DAWNING study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Phase 3b (ongoing)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sz="800" b="1" kern="0" dirty="0">
              <a:solidFill>
                <a:srgbClr val="1E2171"/>
              </a:solidFill>
              <a:latin typeface="Calibri" pitchFamily="34" charset="0"/>
              <a:ea typeface=""/>
              <a:cs typeface="Arial" pitchFamily="34" charset="0"/>
            </a:endParaRP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Open-label, non-inferiority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Virologic failure with NNRTI + 2 NRTIs   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No primary resistance to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   PIs or INSTIs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FF0000"/>
                </a:solidFill>
                <a:latin typeface="Calibri" pitchFamily="34" charset="0"/>
                <a:ea typeface=""/>
                <a:cs typeface="Arial" pitchFamily="34" charset="0"/>
              </a:rPr>
              <a:t>Investigator-selected </a:t>
            </a:r>
            <a:r>
              <a:rPr lang="en-US" sz="1500" b="1" kern="0" dirty="0" err="1">
                <a:solidFill>
                  <a:srgbClr val="FF0000"/>
                </a:solidFill>
                <a:latin typeface="Calibri" pitchFamily="34" charset="0"/>
                <a:ea typeface=""/>
                <a:cs typeface="Arial" pitchFamily="34" charset="0"/>
              </a:rPr>
              <a:t>NRTIs</a:t>
            </a:r>
            <a:r>
              <a:rPr lang="en-US" sz="1500" b="1" kern="0" dirty="0">
                <a:solidFill>
                  <a:srgbClr val="FF0000"/>
                </a:solidFill>
                <a:latin typeface="Calibri" pitchFamily="34" charset="0"/>
                <a:ea typeface=""/>
                <a:cs typeface="Arial" pitchFamily="34" charset="0"/>
              </a:rPr>
              <a:t>                 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500" b="1" kern="0" dirty="0">
                <a:solidFill>
                  <a:srgbClr val="FF0000"/>
                </a:solidFill>
                <a:latin typeface="Calibri" pitchFamily="34" charset="0"/>
                <a:ea typeface=""/>
                <a:cs typeface="Arial" pitchFamily="34" charset="0"/>
              </a:rPr>
              <a:t>   (≥1 fully active)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kern="0" dirty="0">
              <a:solidFill>
                <a:srgbClr val="1E2171"/>
              </a:solidFill>
              <a:latin typeface="Calibri" pitchFamily="34" charset="0"/>
              <a:ea typeface=""/>
              <a:cs typeface="Arial" pitchFamily="34" charset="0"/>
            </a:endParaRP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kern="0" dirty="0">
              <a:solidFill>
                <a:srgbClr val="1E2171"/>
              </a:solidFill>
              <a:latin typeface="Calibri" pitchFamily="34" charset="0"/>
              <a:ea typeface=""/>
              <a:cs typeface="Arial" pitchFamily="34" charset="0"/>
            </a:endParaRP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kern="0" dirty="0">
              <a:solidFill>
                <a:srgbClr val="1E2171"/>
              </a:solidFill>
              <a:latin typeface="Calibri" pitchFamily="34" charset="0"/>
              <a:ea typeface=""/>
              <a:cs typeface="Arial" pitchFamily="34" charset="0"/>
            </a:endParaRP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endParaRPr lang="en-US" b="1" kern="0" dirty="0">
              <a:solidFill>
                <a:srgbClr val="1E2171"/>
              </a:solidFill>
              <a:latin typeface="Calibri" pitchFamily="34" charset="0"/>
              <a:ea typeface="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9865C4D-5EBF-47F6-82D6-F25D8555FFC9}"/>
              </a:ext>
            </a:extLst>
          </p:cNvPr>
          <p:cNvCxnSpPr/>
          <p:nvPr/>
        </p:nvCxnSpPr>
        <p:spPr>
          <a:xfrm>
            <a:off x="3831398" y="2665203"/>
            <a:ext cx="39604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>
            <a:extLst>
              <a:ext uri="{FF2B5EF4-FFF2-40B4-BE49-F238E27FC236}">
                <a16:creationId xmlns="" xmlns:a16="http://schemas.microsoft.com/office/drawing/2014/main" id="{B1DDA4A3-A21F-477E-AF9D-90A4A3208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967" y="2671794"/>
            <a:ext cx="4900459" cy="2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lnSpc>
                <a:spcPct val="90000"/>
              </a:lnSpc>
            </a:pPr>
            <a:r>
              <a:rPr lang="en-US" sz="90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Week  0                                  24                                          48    52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="" xmlns:a16="http://schemas.microsoft.com/office/drawing/2014/main" id="{1548C9D1-B055-4B6E-B775-3ED699840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75" y="3650471"/>
            <a:ext cx="3166030" cy="113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.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Baseline demographics: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  HIV RNA &gt;100K copies/mL: 21%.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  CD4 &lt;200 cells/mm</a:t>
            </a:r>
            <a:r>
              <a:rPr lang="en-US" sz="900" kern="0" baseline="3000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3</a:t>
            </a: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: 50%.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  AIDS: 32%</a:t>
            </a:r>
            <a:r>
              <a:rPr lang="en-US" sz="900" b="1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.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  </a:t>
            </a: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Duration of 1</a:t>
            </a:r>
            <a:r>
              <a:rPr lang="en-US" sz="900" kern="0" baseline="3000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st</a:t>
            </a: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line ART: 36 months. </a:t>
            </a:r>
            <a:endParaRPr lang="en-US" sz="1200" kern="0" dirty="0">
              <a:solidFill>
                <a:srgbClr val="000000"/>
              </a:solidFill>
              <a:latin typeface="Calibri" pitchFamily="34" charset="0"/>
              <a:ea typeface=""/>
              <a:cs typeface="Arial" pitchFamily="34" charset="0"/>
            </a:endParaRP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Prior therapy agent:</a:t>
            </a:r>
          </a:p>
          <a:p>
            <a:pPr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90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  EFV (78%), TDF (59%), AZT (29%), abacavir (2%).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B613D7-B934-4391-8A0B-15B21D876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486" y="1753852"/>
            <a:ext cx="2501235" cy="3600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defTabSz="685800" eaLnBrk="0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</a:pPr>
            <a:endParaRPr lang="en-US" sz="788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="" xmlns:a16="http://schemas.microsoft.com/office/drawing/2014/main" id="{03170E27-F944-4CAD-AA47-773A620B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35" y="1772918"/>
            <a:ext cx="249708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DTG + 2 NRTIs (n=312)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93AB74F-D168-4A80-B3FD-C292A6FCA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7485" y="2199401"/>
            <a:ext cx="2501236" cy="36004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defTabSz="685800" eaLnBrk="0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</a:pPr>
            <a:endParaRPr lang="en-US" sz="788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sp>
        <p:nvSpPr>
          <p:cNvPr id="12" name="TextBox 55">
            <a:extLst>
              <a:ext uri="{FF2B5EF4-FFF2-40B4-BE49-F238E27FC236}">
                <a16:creationId xmlns="" xmlns:a16="http://schemas.microsoft.com/office/drawing/2014/main" id="{E87CF834-A1FE-4DE9-A0C7-2D484293C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635" y="2174993"/>
            <a:ext cx="249708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LPV/r + 2 NRTIs (n=312)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="" xmlns:a16="http://schemas.microsoft.com/office/drawing/2014/main" id="{976BA1EF-F0D8-48FC-87AA-F6A3483EF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007419"/>
            <a:ext cx="2175411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0"/>
              </a:spcAft>
            </a:pPr>
            <a:r>
              <a:rPr lang="en-US" sz="1600" b="1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Current Interim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  <a:p>
            <a:pPr algn="ctr" defTabSz="685800">
              <a:lnSpc>
                <a:spcPct val="90000"/>
              </a:lnSpc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Analysis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167B2FB9-DB5C-4D67-927F-28FA38F3ACD0}"/>
              </a:ext>
            </a:extLst>
          </p:cNvPr>
          <p:cNvCxnSpPr/>
          <p:nvPr/>
        </p:nvCxnSpPr>
        <p:spPr bwMode="auto">
          <a:xfrm flipV="1">
            <a:off x="4798874" y="2827339"/>
            <a:ext cx="0" cy="23431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6">
            <a:extLst>
              <a:ext uri="{FF2B5EF4-FFF2-40B4-BE49-F238E27FC236}">
                <a16:creationId xmlns="" xmlns:a16="http://schemas.microsoft.com/office/drawing/2014/main" id="{2280B533-93D2-47DC-BD49-C5C8F5FC0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9033" y="2810564"/>
            <a:ext cx="644728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  <a:defRPr sz="14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Primary</a:t>
            </a:r>
          </a:p>
          <a:p>
            <a:pPr algn="ctr" defTabSz="685800">
              <a:lnSpc>
                <a:spcPct val="90000"/>
              </a:lnSpc>
              <a:spcAft>
                <a:spcPts val="0"/>
              </a:spcAft>
            </a:pPr>
            <a:r>
              <a:rPr lang="en-US" sz="1100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Analysis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83E1C55-AEAF-4865-BE9A-6AEC0DB9E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670" y="1980608"/>
            <a:ext cx="1407224" cy="36004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defTabSz="685800" eaLnBrk="0" hangingPunct="0">
              <a:spcBef>
                <a:spcPct val="20000"/>
              </a:spcBef>
              <a:spcAft>
                <a:spcPct val="20000"/>
              </a:spcAft>
              <a:buClr>
                <a:srgbClr val="EEE800"/>
              </a:buClr>
              <a:buSzPct val="125000"/>
            </a:pPr>
            <a:endParaRPr lang="en-US" sz="788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  <p:sp>
        <p:nvSpPr>
          <p:cNvPr id="17" name="TextBox 55">
            <a:extLst>
              <a:ext uri="{FF2B5EF4-FFF2-40B4-BE49-F238E27FC236}">
                <a16:creationId xmlns="" xmlns:a16="http://schemas.microsoft.com/office/drawing/2014/main" id="{A3DC6555-0850-4F83-B5D3-50EC76C63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38350"/>
            <a:ext cx="184493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DTG +2 NRTI</a:t>
            </a:r>
          </a:p>
        </p:txBody>
      </p:sp>
      <p:sp>
        <p:nvSpPr>
          <p:cNvPr id="18" name="TextBox 55">
            <a:extLst>
              <a:ext uri="{FF2B5EF4-FFF2-40B4-BE49-F238E27FC236}">
                <a16:creationId xmlns="" xmlns:a16="http://schemas.microsoft.com/office/drawing/2014/main" id="{665003BD-C1AC-4DD6-A93D-7EA4D42DF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8721" y="1350419"/>
            <a:ext cx="144317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Continuation 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4001" y="3724504"/>
            <a:ext cx="2946999" cy="938333"/>
          </a:xfrm>
          <a:prstGeom prst="rect">
            <a:avLst/>
          </a:prstGeom>
          <a:noFill/>
          <a:ln w="12700" cap="flat">
            <a:solidFill>
              <a:srgbClr val="9C9CDF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717" tIns="25717" rIns="25717" bIns="25717" numCol="1" spcCol="38100" rtlCol="0" anchor="t">
            <a:spAutoFit/>
          </a:bodyPr>
          <a:lstStyle/>
          <a:p>
            <a:pPr algn="ctr" defTabSz="6858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600" b="1" kern="0" dirty="0">
                <a:solidFill>
                  <a:srgbClr val="1E2171"/>
                </a:solidFill>
                <a:latin typeface="Calibri" pitchFamily="34" charset="0"/>
                <a:ea typeface=""/>
                <a:cs typeface="Arial" pitchFamily="34" charset="0"/>
              </a:rPr>
              <a:t>Data Monitoring Committee recommended discontinuation of LPV/r arm following post-hoc review of week-24 results</a:t>
            </a:r>
            <a:endParaRPr lang="en-US" sz="1600" dirty="0">
              <a:solidFill>
                <a:srgbClr val="000000"/>
              </a:solidFill>
              <a:latin typeface="Calibri" pitchFamily="34" charset="0"/>
              <a:ea typeface=""/>
              <a:cs typeface="Arial" charset="0"/>
              <a:sym typeface="Helvetica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167B2FB9-DB5C-4D67-927F-28FA38F3ACD0}"/>
              </a:ext>
            </a:extLst>
          </p:cNvPr>
          <p:cNvCxnSpPr/>
          <p:nvPr/>
        </p:nvCxnSpPr>
        <p:spPr bwMode="auto">
          <a:xfrm>
            <a:off x="4852039" y="3538967"/>
            <a:ext cx="253361" cy="10129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3350"/>
            <a:ext cx="8610600" cy="628649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DAWNING: DTG + 2 NRTI superior to LPV/r + 2 NRTI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41688A-A594-437B-9325-62068C9FAA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600" y="1218009"/>
            <a:ext cx="4794502" cy="2725341"/>
          </a:xfrm>
        </p:spPr>
        <p:txBody>
          <a:bodyPr/>
          <a:lstStyle/>
          <a:p>
            <a:pPr marL="179388" indent="-169863"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800" dirty="0">
                <a:latin typeface="Calibri" panose="020F0502020204030204" pitchFamily="34" charset="0"/>
              </a:rPr>
              <a:t>DTG + 2 NRTIs superior to LPV/r + 2 NRTIs for VL &lt;50 at </a:t>
            </a:r>
            <a:r>
              <a:rPr lang="en-US" sz="1800" dirty="0" err="1">
                <a:latin typeface="Calibri" panose="020F0502020204030204" pitchFamily="34" charset="0"/>
              </a:rPr>
              <a:t>wk</a:t>
            </a:r>
            <a:r>
              <a:rPr lang="en-US" sz="1800" dirty="0">
                <a:latin typeface="Calibri" panose="020F0502020204030204" pitchFamily="34" charset="0"/>
              </a:rPr>
              <a:t> 24</a:t>
            </a:r>
          </a:p>
          <a:p>
            <a:pPr marL="349250" lvl="1" indent="-127000"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600" dirty="0">
                <a:latin typeface="Calibri" panose="020F0502020204030204" pitchFamily="34" charset="0"/>
              </a:rPr>
              <a:t>Similar in subgroups: VL ≤ or &gt;100K, 2 or &lt;2 active NRTIs, and CD4 &lt; or ≥200 </a:t>
            </a:r>
          </a:p>
          <a:p>
            <a:pPr marL="179388" indent="-169863"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800" dirty="0">
                <a:latin typeface="Calibri" panose="020F0502020204030204" pitchFamily="34" charset="0"/>
              </a:rPr>
              <a:t>Virologic non-response: 12% (DTG) vs 25% (LPV)</a:t>
            </a:r>
          </a:p>
          <a:p>
            <a:pPr marL="179388" indent="-169863"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800" dirty="0">
                <a:latin typeface="Calibri" panose="020F0502020204030204" pitchFamily="34" charset="0"/>
              </a:rPr>
              <a:t>No emergent INSTI, NRTI resistance in DTG arm</a:t>
            </a:r>
          </a:p>
          <a:p>
            <a:pPr marL="349250" lvl="1" indent="-127000"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600" dirty="0">
                <a:latin typeface="Calibri" panose="020F0502020204030204" pitchFamily="34" charset="0"/>
              </a:rPr>
              <a:t>NRTI resistance in LPV/r arm (n=3, 2 with K70R, M184V,  1 with K70R and K219E)</a:t>
            </a:r>
          </a:p>
          <a:p>
            <a:pPr marL="179388" indent="-169863">
              <a:spcAft>
                <a:spcPts val="300"/>
              </a:spcAft>
              <a:buClr>
                <a:schemeClr val="tx1"/>
              </a:buClr>
              <a:buSzPct val="100000"/>
            </a:pPr>
            <a:r>
              <a:rPr lang="en-US" sz="1800" dirty="0">
                <a:latin typeface="Calibri" panose="020F0502020204030204" pitchFamily="34" charset="0"/>
              </a:rPr>
              <a:t>DTG: fewer drug-related adverse events (</a:t>
            </a:r>
            <a:r>
              <a:rPr lang="en-US" sz="1800" dirty="0" smtClean="0">
                <a:latin typeface="Calibri" panose="020F0502020204030204" pitchFamily="34" charset="0"/>
              </a:rPr>
              <a:t>15 </a:t>
            </a:r>
            <a:r>
              <a:rPr lang="en-US" sz="1800" dirty="0">
                <a:latin typeface="Calibri" panose="020F0502020204030204" pitchFamily="34" charset="0"/>
              </a:rPr>
              <a:t>vs 36%)</a:t>
            </a: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A9FE04EA-1D9E-4E90-81ED-01C4F1145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1200938"/>
            <a:ext cx="265747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HIV RNA &lt;50 (ITT)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="" xmlns:a16="http://schemas.microsoft.com/office/drawing/2014/main" id="{AFA010BD-99BA-44D6-BEEA-0C1318A5CE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6923" y="1675733"/>
            <a:ext cx="87440" cy="86680"/>
          </a:xfrm>
          <a:prstGeom prst="rect">
            <a:avLst/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685800"/>
            <a:endParaRPr lang="en-US" sz="1050" dirty="0">
              <a:solidFill>
                <a:srgbClr val="000000"/>
              </a:solidFill>
              <a:latin typeface="Calibri" pitchFamily="34" charset="0"/>
              <a:ea typeface=""/>
              <a:cs typeface="Arial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="" xmlns:a16="http://schemas.microsoft.com/office/drawing/2014/main" id="{EB320681-3B8F-4ED3-BE1D-919F523FA6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49167" y="1675733"/>
            <a:ext cx="87440" cy="86680"/>
          </a:xfrm>
          <a:prstGeom prst="rect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defTabSz="685800"/>
            <a:endParaRPr lang="en-US" sz="1050" dirty="0">
              <a:solidFill>
                <a:srgbClr val="000000"/>
              </a:solidFill>
              <a:latin typeface="Calibri" pitchFamily="34" charset="0"/>
              <a:ea typeface="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7EEC8CF-86DB-4BDA-BE46-184AD09529D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426992" y="2773909"/>
            <a:ext cx="1671638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Patients (%)</a:t>
            </a:r>
          </a:p>
        </p:txBody>
      </p:sp>
      <p:graphicFrame>
        <p:nvGraphicFramePr>
          <p:cNvPr id="23" name="Object 1">
            <a:extLst>
              <a:ext uri="{FF2B5EF4-FFF2-40B4-BE49-F238E27FC236}">
                <a16:creationId xmlns="" xmlns:a16="http://schemas.microsoft.com/office/drawing/2014/main" id="{A73B8622-BB30-4F4A-8F73-8B9C1DD4DD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560038"/>
              </p:ext>
            </p:extLst>
          </p:nvPr>
        </p:nvGraphicFramePr>
        <p:xfrm>
          <a:off x="5317331" y="2067356"/>
          <a:ext cx="3064669" cy="1711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9">
            <a:extLst>
              <a:ext uri="{FF2B5EF4-FFF2-40B4-BE49-F238E27FC236}">
                <a16:creationId xmlns="" xmlns:a16="http://schemas.microsoft.com/office/drawing/2014/main" id="{D2D091D4-7894-4CFE-A6BF-0BBBB724E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587" y="2366707"/>
            <a:ext cx="37120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74%</a:t>
            </a:r>
            <a:endParaRPr lang="en-US" sz="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25" name="TextBox 9">
            <a:extLst>
              <a:ext uri="{FF2B5EF4-FFF2-40B4-BE49-F238E27FC236}">
                <a16:creationId xmlns="" xmlns:a16="http://schemas.microsoft.com/office/drawing/2014/main" id="{A58DF778-6E0F-4672-AAB2-E21BD0051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2053" y="2647950"/>
            <a:ext cx="39934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55%</a:t>
            </a:r>
            <a:endParaRPr lang="en-US" sz="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26" name="TextBox 9">
            <a:extLst>
              <a:ext uri="{FF2B5EF4-FFF2-40B4-BE49-F238E27FC236}">
                <a16:creationId xmlns="" xmlns:a16="http://schemas.microsoft.com/office/drawing/2014/main" id="{18F17DCE-070E-44CF-8C4C-D75D76AB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300" y="2247064"/>
            <a:ext cx="38896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82%</a:t>
            </a:r>
            <a:endParaRPr lang="en-US" sz="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="" xmlns:a16="http://schemas.microsoft.com/office/drawing/2014/main" id="{C6A3F4C4-7D35-4545-AF05-75018B9E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232" y="2419350"/>
            <a:ext cx="378968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69%</a:t>
            </a:r>
            <a:endParaRPr lang="en-US" sz="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="" xmlns:a16="http://schemas.microsoft.com/office/drawing/2014/main" id="{1A26BBDB-4CBA-46B2-8775-2C6D57EED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7159" y="3694370"/>
            <a:ext cx="6254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Overall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  <a:p>
            <a:pPr algn="ctr" defTabSz="685800" eaLnBrk="1" hangingPunct="1">
              <a:lnSpc>
                <a:spcPct val="90000"/>
              </a:lnSpc>
            </a:pP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(n=312/312)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A96CB317-1C78-4307-8B76-0C43B9C3B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982" y="3697732"/>
            <a:ext cx="64972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2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  <a:p>
            <a:pPr algn="ctr" defTabSz="685800" eaLnBrk="1" hangingPunct="1">
              <a:lnSpc>
                <a:spcPct val="90000"/>
              </a:lnSpc>
            </a:pP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(n=61/64)</a:t>
            </a:r>
          </a:p>
        </p:txBody>
      </p:sp>
      <p:sp>
        <p:nvSpPr>
          <p:cNvPr id="30" name="Text Box 6">
            <a:extLst>
              <a:ext uri="{FF2B5EF4-FFF2-40B4-BE49-F238E27FC236}">
                <a16:creationId xmlns="" xmlns:a16="http://schemas.microsoft.com/office/drawing/2014/main" id="{4BEB867D-A964-4FC7-A305-1DC9401D3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192" y="1856967"/>
            <a:ext cx="858272" cy="2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412" tIns="26207" rIns="52412" bIns="26207">
            <a:spAutoFit/>
          </a:bodyPr>
          <a:lstStyle/>
          <a:p>
            <a:pPr algn="ctr" defTabSz="685800">
              <a:defRPr/>
            </a:pPr>
            <a:r>
              <a:rPr lang="en-US" sz="675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ea typeface=""/>
                <a:cs typeface="Arial" pitchFamily="34" charset="0"/>
              </a:rPr>
              <a:t>Difference (%):</a:t>
            </a:r>
          </a:p>
          <a:p>
            <a:pPr algn="ctr" defTabSz="685800">
              <a:defRPr/>
            </a:pPr>
            <a:r>
              <a:rPr lang="en-US" sz="675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ea typeface=""/>
                <a:cs typeface="Arial" pitchFamily="34" charset="0"/>
              </a:rPr>
              <a:t>-13.8 (7.3, 20.3)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="" xmlns:a16="http://schemas.microsoft.com/office/drawing/2014/main" id="{939753FB-B03D-40B1-B480-D6ADAA30B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8788" y="1627605"/>
            <a:ext cx="167950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 eaLnBrk="1" hangingPunct="1">
              <a:spcAft>
                <a:spcPts val="169"/>
              </a:spcAft>
            </a:pPr>
            <a:r>
              <a:rPr lang="en-US" sz="750" dirty="0">
                <a:solidFill>
                  <a:prstClr val="black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Dolutegravir       Lopinavir/r</a:t>
            </a:r>
          </a:p>
        </p:txBody>
      </p:sp>
      <p:sp>
        <p:nvSpPr>
          <p:cNvPr id="32" name="TextBox 9">
            <a:extLst>
              <a:ext uri="{FF2B5EF4-FFF2-40B4-BE49-F238E27FC236}">
                <a16:creationId xmlns="" xmlns:a16="http://schemas.microsoft.com/office/drawing/2014/main" id="{751C868E-6121-4301-81E0-4E877FD49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115" y="2213681"/>
            <a:ext cx="37120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84%</a:t>
            </a:r>
            <a:endParaRPr lang="en-US" sz="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33" name="TextBox 9">
            <a:extLst>
              <a:ext uri="{FF2B5EF4-FFF2-40B4-BE49-F238E27FC236}">
                <a16:creationId xmlns="" xmlns:a16="http://schemas.microsoft.com/office/drawing/2014/main" id="{91AE5EF2-6B8D-41B7-838E-4F454529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453" y="2384637"/>
            <a:ext cx="399347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75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73%</a:t>
            </a:r>
            <a:endParaRPr lang="en-US" sz="6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sp>
        <p:nvSpPr>
          <p:cNvPr id="34" name="TextBox 12">
            <a:extLst>
              <a:ext uri="{FF2B5EF4-FFF2-40B4-BE49-F238E27FC236}">
                <a16:creationId xmlns="" xmlns:a16="http://schemas.microsoft.com/office/drawing/2014/main" id="{F5402327-8CFE-42D4-9F13-F25FCCD0B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932" y="3696051"/>
            <a:ext cx="587232" cy="39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eaLnBrk="1" hangingPunct="1">
              <a:lnSpc>
                <a:spcPct val="90000"/>
              </a:lnSpc>
            </a:pPr>
            <a:r>
              <a:rPr lang="en-US" sz="825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&lt;2</a:t>
            </a:r>
            <a:endParaRPr lang="en-US" sz="675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  <a:p>
            <a:pPr algn="ctr" defTabSz="685800" eaLnBrk="1" hangingPunct="1">
              <a:lnSpc>
                <a:spcPct val="90000"/>
              </a:lnSpc>
            </a:pPr>
            <a:r>
              <a:rPr lang="en-US" sz="675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(n=251/248)</a:t>
            </a:r>
          </a:p>
        </p:txBody>
      </p:sp>
      <p:sp>
        <p:nvSpPr>
          <p:cNvPr id="35" name="TextBox 39">
            <a:extLst>
              <a:ext uri="{FF2B5EF4-FFF2-40B4-BE49-F238E27FC236}">
                <a16:creationId xmlns="" xmlns:a16="http://schemas.microsoft.com/office/drawing/2014/main" id="{D43A6A8F-6EDF-4628-838F-7DDDC7042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465" y="4168959"/>
            <a:ext cx="1640669" cy="46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685800" eaLnBrk="1" hangingPunct="1">
              <a:lnSpc>
                <a:spcPct val="85000"/>
              </a:lnSpc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Number of Fully Active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Arial" pitchFamily="34" charset="0"/>
              </a:rPr>
              <a:t>NRTIs</a:t>
            </a:r>
            <a:endParaRPr lang="en-US" sz="1400" b="1" dirty="0">
              <a:solidFill>
                <a:srgbClr val="000000"/>
              </a:solidFill>
              <a:latin typeface="Calibri" panose="020F0502020204030204" pitchFamily="34" charset="0"/>
              <a:ea typeface=""/>
              <a:cs typeface="Arial" pitchFamily="34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943702D6-35D3-45C4-AD99-31B4D7274D27}"/>
              </a:ext>
            </a:extLst>
          </p:cNvPr>
          <p:cNvCxnSpPr/>
          <p:nvPr/>
        </p:nvCxnSpPr>
        <p:spPr>
          <a:xfrm>
            <a:off x="6538464" y="4095750"/>
            <a:ext cx="16502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57600" y="4781550"/>
            <a:ext cx="4953000" cy="23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Aboud</a:t>
            </a: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M, et al. </a:t>
            </a:r>
            <a:r>
              <a:rPr lang="en-US" sz="1050" i="1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J </a:t>
            </a:r>
            <a:r>
              <a:rPr lang="en-US" sz="1050" i="1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Int</a:t>
            </a:r>
            <a:r>
              <a:rPr lang="en-US" sz="1050" i="1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 AIDS Soc</a:t>
            </a: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. 2017;20(suppl 5):111-112. Abstract </a:t>
            </a:r>
            <a:r>
              <a:rPr lang="en-US" sz="1050" kern="0" dirty="0" err="1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TUAB0105LB</a:t>
            </a: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ea typeface="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4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74229"/>
            <a:ext cx="6060281" cy="85725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  <a:latin typeface="Calibri"/>
                <a:cs typeface="Calibri"/>
              </a:rPr>
              <a:t>Case Scenario 4</a:t>
            </a:r>
            <a:endParaRPr lang="en-US" sz="45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333500"/>
            <a:ext cx="4772025" cy="4514850"/>
          </a:xfrm>
        </p:spPr>
        <p:txBody>
          <a:bodyPr/>
          <a:lstStyle/>
          <a:p>
            <a:r>
              <a:rPr lang="en-US" sz="195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50 </a:t>
            </a:r>
            <a:r>
              <a:rPr lang="en-US" sz="195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yo</a:t>
            </a:r>
            <a:r>
              <a:rPr lang="en-US" sz="195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 </a:t>
            </a:r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man with HIV (diagnosed </a:t>
            </a:r>
            <a:r>
              <a:rPr lang="en-US" sz="1950" dirty="0" smtClean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1998)</a:t>
            </a:r>
            <a:endParaRPr lang="en-US" sz="1950" dirty="0">
              <a:solidFill>
                <a:schemeClr val="bg2"/>
              </a:solidFill>
              <a:latin typeface="Calibri" panose="020F0502020204030204" pitchFamily="34" charset="0"/>
              <a:cs typeface="Calibri"/>
            </a:endParaRPr>
          </a:p>
          <a:p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</a:rPr>
              <a:t>Multiple previous regimens: </a:t>
            </a:r>
          </a:p>
          <a:p>
            <a:pPr lvl="1"/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</a:rPr>
              <a:t>IDV/r + AZT/3TC; LPV/r + AZT/3TC; </a:t>
            </a:r>
            <a:r>
              <a:rPr lang="en-US" sz="1950" dirty="0" smtClean="0">
                <a:solidFill>
                  <a:schemeClr val="bg2"/>
                </a:solidFill>
                <a:latin typeface="Calibri" panose="020F0502020204030204" pitchFamily="34" charset="0"/>
              </a:rPr>
              <a:t>EFV/TDF/FTC</a:t>
            </a:r>
            <a:endParaRPr lang="en-US" sz="195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</a:rPr>
              <a:t>Genotype:</a:t>
            </a:r>
          </a:p>
          <a:p>
            <a:pPr lvl="1"/>
            <a:r>
              <a:rPr lang="pt-BR" sz="1950" dirty="0">
                <a:solidFill>
                  <a:schemeClr val="bg2"/>
                </a:solidFill>
                <a:latin typeface="Calibri" panose="020F0502020204030204" pitchFamily="34" charset="0"/>
              </a:rPr>
              <a:t>RT: M41L, L100I, K103N, M184V, L210W, T215Y</a:t>
            </a:r>
          </a:p>
          <a:p>
            <a:pPr lvl="1"/>
            <a:r>
              <a:rPr lang="pt-BR" sz="1950" dirty="0">
                <a:solidFill>
                  <a:schemeClr val="bg2"/>
                </a:solidFill>
                <a:latin typeface="Calibri" panose="020F0502020204030204" pitchFamily="34" charset="0"/>
              </a:rPr>
              <a:t>PR: M36L, D60E, L63P</a:t>
            </a:r>
          </a:p>
          <a:p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</a:rPr>
              <a:t>VL &lt;50 on DRV/r + DTG + ETR (5 pills/d)</a:t>
            </a: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29250" y="946731"/>
            <a:ext cx="3600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Requests simpler regimen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RAL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RPV/FTC/TAF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DRV/r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EVG/c/FTC/TAF + DRV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 + FTC/TAF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No simpler regimen</a:t>
            </a: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0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9"/>
          <p:cNvSpPr>
            <a:spLocks noChangeArrowheads="1"/>
          </p:cNvSpPr>
          <p:nvPr/>
        </p:nvSpPr>
        <p:spPr bwMode="auto">
          <a:xfrm>
            <a:off x="228600" y="89346"/>
            <a:ext cx="8610600" cy="80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24" tIns="34262" rIns="68524" bIns="34262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kern="0" dirty="0">
                <a:solidFill>
                  <a:prstClr val="black"/>
                </a:solidFill>
                <a:latin typeface="Calibri"/>
              </a:rPr>
              <a:t>Switching to E/C/F/TAF + DRV in treatment-experienced patients</a:t>
            </a:r>
          </a:p>
        </p:txBody>
      </p:sp>
      <p:grpSp>
        <p:nvGrpSpPr>
          <p:cNvPr id="288773" name="Group 7"/>
          <p:cNvGrpSpPr>
            <a:grpSpLocks/>
          </p:cNvGrpSpPr>
          <p:nvPr/>
        </p:nvGrpSpPr>
        <p:grpSpPr bwMode="auto">
          <a:xfrm>
            <a:off x="457200" y="1239442"/>
            <a:ext cx="7543800" cy="2612692"/>
            <a:chOff x="-1970326" y="1006084"/>
            <a:chExt cx="10595216" cy="3569345"/>
          </a:xfrm>
        </p:grpSpPr>
        <p:grpSp>
          <p:nvGrpSpPr>
            <p:cNvPr id="288776" name="Group 12"/>
            <p:cNvGrpSpPr>
              <a:grpSpLocks/>
            </p:cNvGrpSpPr>
            <p:nvPr/>
          </p:nvGrpSpPr>
          <p:grpSpPr bwMode="auto">
            <a:xfrm>
              <a:off x="3820589" y="1342784"/>
              <a:ext cx="4804301" cy="2514693"/>
              <a:chOff x="3820589" y="1342782"/>
              <a:chExt cx="4804301" cy="2514693"/>
            </a:xfrm>
          </p:grpSpPr>
          <p:sp>
            <p:nvSpPr>
              <p:cNvPr id="14" name="Line 6"/>
              <p:cNvSpPr>
                <a:spLocks noChangeShapeType="1"/>
              </p:cNvSpPr>
              <p:nvPr/>
            </p:nvSpPr>
            <p:spPr bwMode="auto">
              <a:xfrm flipV="1">
                <a:off x="3820589" y="3283293"/>
                <a:ext cx="27424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/>
              </a:extLst>
            </p:spPr>
            <p:txBody>
              <a:bodyPr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kern="0">
                  <a:solidFill>
                    <a:prstClr val="black"/>
                  </a:solidFill>
                  <a:latin typeface="Arial"/>
                  <a:ea typeface=""/>
                </a:endParaRPr>
              </a:p>
            </p:txBody>
          </p:sp>
          <p:sp>
            <p:nvSpPr>
              <p:cNvPr id="288782" name="Text Box 36"/>
              <p:cNvSpPr txBox="1">
                <a:spLocks noChangeArrowheads="1"/>
              </p:cNvSpPr>
              <p:nvPr/>
            </p:nvSpPr>
            <p:spPr bwMode="auto">
              <a:xfrm>
                <a:off x="4375124" y="1342782"/>
                <a:ext cx="2365910" cy="8199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de-DE" altLang="en-US" sz="1200" b="1" kern="0" dirty="0">
                    <a:solidFill>
                      <a:srgbClr val="CC0000"/>
                    </a:solidFill>
                  </a:rPr>
                  <a:t>Primary Efficacy Endpoint</a:t>
                </a:r>
                <a:r>
                  <a:rPr lang="de-DE" altLang="en-US" sz="900" b="1" kern="0" dirty="0">
                    <a:solidFill>
                      <a:srgbClr val="CC0000"/>
                    </a:solidFill>
                  </a:rPr>
                  <a:t/>
                </a:r>
                <a:br>
                  <a:rPr lang="de-DE" altLang="en-US" sz="900" b="1" kern="0" dirty="0">
                    <a:solidFill>
                      <a:srgbClr val="CC0000"/>
                    </a:solidFill>
                  </a:rPr>
                </a:br>
                <a:endParaRPr lang="de-DE" altLang="en-US" sz="900" b="1" kern="0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288783" name="Left Bracket 5"/>
              <p:cNvSpPr>
                <a:spLocks/>
              </p:cNvSpPr>
              <p:nvPr/>
            </p:nvSpPr>
            <p:spPr bwMode="auto">
              <a:xfrm>
                <a:off x="4094834" y="2964483"/>
                <a:ext cx="625412" cy="622980"/>
              </a:xfrm>
              <a:prstGeom prst="leftBracket">
                <a:avLst>
                  <a:gd name="adj" fmla="val 0"/>
                </a:avLst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altLang="en-US" sz="1200" kern="0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784" name="TextBox 11"/>
              <p:cNvSpPr txBox="1">
                <a:spLocks noChangeArrowheads="1"/>
              </p:cNvSpPr>
              <p:nvPr/>
            </p:nvSpPr>
            <p:spPr bwMode="auto">
              <a:xfrm>
                <a:off x="3957161" y="2097548"/>
                <a:ext cx="1038436" cy="34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050" kern="0">
                    <a:solidFill>
                      <a:srgbClr val="595959"/>
                    </a:solidFill>
                  </a:rPr>
                  <a:t>Week 0</a:t>
                </a: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5481107" y="2006427"/>
                <a:ext cx="207356" cy="130126"/>
              </a:xfrm>
              <a:prstGeom prst="triangle">
                <a:avLst/>
              </a:prstGeom>
              <a:solidFill>
                <a:srgbClr val="CC0000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2"/>
              <p:cNvSpPr/>
              <p:nvPr/>
            </p:nvSpPr>
            <p:spPr>
              <a:xfrm>
                <a:off x="4730279" y="2634287"/>
                <a:ext cx="3657155" cy="562797"/>
              </a:xfrm>
              <a:prstGeom prst="rect">
                <a:avLst/>
              </a:prstGeom>
              <a:solidFill>
                <a:srgbClr val="6338A2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685800" fontAlgn="auto">
                  <a:lnSpc>
                    <a:spcPct val="13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ea typeface="MS Mincho" pitchFamily="49" charset="-128"/>
                    <a:cs typeface="Arial" charset="0"/>
                  </a:rPr>
                  <a:t>E/C/F/TAF + DRV 800 mg QD</a:t>
                </a:r>
                <a:endParaRPr lang="en-US" sz="1200" b="1" kern="0" baseline="30000" dirty="0">
                  <a:solidFill>
                    <a:prstClr val="white"/>
                  </a:solidFill>
                  <a:ea typeface="MS Mincho" pitchFamily="49" charset="-128"/>
                  <a:cs typeface="Arial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730279" y="3294678"/>
                <a:ext cx="1827741" cy="562797"/>
              </a:xfrm>
              <a:prstGeom prst="rect">
                <a:avLst/>
              </a:prstGeom>
              <a:solidFill>
                <a:srgbClr val="3D9CC7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anchor="ctr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990000"/>
                  </a:buClr>
                  <a:buSzPct val="120000"/>
                  <a:defRPr/>
                </a:pPr>
                <a:r>
                  <a:rPr lang="en-US" sz="1200" b="1" kern="0" dirty="0">
                    <a:solidFill>
                      <a:prstClr val="white"/>
                    </a:solidFill>
                    <a:ea typeface="MS Mincho" pitchFamily="49" charset="-128"/>
                    <a:cs typeface="Arial" charset="0"/>
                  </a:rPr>
                  <a:t>Baseline Regimen</a:t>
                </a:r>
              </a:p>
            </p:txBody>
          </p:sp>
          <p:sp>
            <p:nvSpPr>
              <p:cNvPr id="21" name="Right Bracket 20"/>
              <p:cNvSpPr/>
              <p:nvPr/>
            </p:nvSpPr>
            <p:spPr>
              <a:xfrm rot="5400000">
                <a:off x="6489727" y="627599"/>
                <a:ext cx="138260" cy="3657155"/>
              </a:xfrm>
              <a:prstGeom prst="rightBracket">
                <a:avLst>
                  <a:gd name="adj" fmla="val 0"/>
                </a:avLst>
              </a:prstGeom>
              <a:ln w="12700">
                <a:solidFill>
                  <a:schemeClr val="bg2">
                    <a:lumMod val="50000"/>
                  </a:schemeClr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789" name="TextBox 11"/>
              <p:cNvSpPr txBox="1">
                <a:spLocks noChangeArrowheads="1"/>
              </p:cNvSpPr>
              <p:nvPr/>
            </p:nvSpPr>
            <p:spPr bwMode="auto">
              <a:xfrm>
                <a:off x="8107336" y="2097548"/>
                <a:ext cx="517554" cy="567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050" kern="0">
                    <a:solidFill>
                      <a:srgbClr val="595959"/>
                    </a:solidFill>
                  </a:rPr>
                  <a:t>144</a:t>
                </a:r>
              </a:p>
            </p:txBody>
          </p:sp>
          <p:sp>
            <p:nvSpPr>
              <p:cNvPr id="23" name="Right Bracket 22"/>
              <p:cNvSpPr/>
              <p:nvPr/>
            </p:nvSpPr>
            <p:spPr>
              <a:xfrm rot="5400000">
                <a:off x="5575020" y="1542305"/>
                <a:ext cx="138260" cy="1827741"/>
              </a:xfrm>
              <a:prstGeom prst="rightBracket">
                <a:avLst>
                  <a:gd name="adj" fmla="val 0"/>
                </a:avLst>
              </a:prstGeom>
              <a:ln w="12700">
                <a:solidFill>
                  <a:schemeClr val="bg2">
                    <a:lumMod val="50000"/>
                  </a:schemeClr>
                </a:solidFill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8791" name="TextBox 11"/>
              <p:cNvSpPr txBox="1">
                <a:spLocks noChangeArrowheads="1"/>
              </p:cNvSpPr>
              <p:nvPr/>
            </p:nvSpPr>
            <p:spPr bwMode="auto">
              <a:xfrm>
                <a:off x="6244600" y="2097553"/>
                <a:ext cx="652190" cy="346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050" kern="0">
                    <a:solidFill>
                      <a:srgbClr val="595959"/>
                    </a:solidFill>
                  </a:rPr>
                  <a:t>48</a:t>
                </a:r>
              </a:p>
            </p:txBody>
          </p:sp>
          <p:sp>
            <p:nvSpPr>
              <p:cNvPr id="288792" name="TextBox 11"/>
              <p:cNvSpPr txBox="1">
                <a:spLocks noChangeArrowheads="1"/>
              </p:cNvSpPr>
              <p:nvPr/>
            </p:nvSpPr>
            <p:spPr bwMode="auto">
              <a:xfrm>
                <a:off x="3900382" y="2658150"/>
                <a:ext cx="1038436" cy="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200" kern="0" dirty="0">
                    <a:solidFill>
                      <a:srgbClr val="000000"/>
                    </a:solidFill>
                  </a:rPr>
                  <a:t>n=89</a:t>
                </a:r>
              </a:p>
            </p:txBody>
          </p:sp>
          <p:sp>
            <p:nvSpPr>
              <p:cNvPr id="288793" name="TextBox 11"/>
              <p:cNvSpPr txBox="1">
                <a:spLocks noChangeArrowheads="1"/>
              </p:cNvSpPr>
              <p:nvPr/>
            </p:nvSpPr>
            <p:spPr bwMode="auto">
              <a:xfrm>
                <a:off x="3900382" y="3278704"/>
                <a:ext cx="1038436" cy="378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en-US" sz="1200" kern="0" dirty="0">
                    <a:solidFill>
                      <a:srgbClr val="000000"/>
                    </a:solidFill>
                  </a:rPr>
                  <a:t>n=46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-1809792" y="1006084"/>
              <a:ext cx="5456469" cy="258626"/>
            </a:xfrm>
            <a:prstGeom prst="rect">
              <a:avLst/>
            </a:prstGeom>
            <a:noFill/>
          </p:spPr>
          <p:txBody>
            <a:bodyPr lIns="0" tIns="0" rIns="0" bIns="0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ea typeface=""/>
                </a:rPr>
                <a:t>Randomized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defRPr/>
              </a:pPr>
              <a:r>
                <a:rPr lang="en-US" b="1" kern="0" dirty="0">
                  <a:solidFill>
                    <a:prstClr val="black"/>
                  </a:solidFill>
                  <a:latin typeface="Arial"/>
                  <a:ea typeface=""/>
                </a:rPr>
                <a:t>Open-label (n=135) trial</a:t>
              </a:r>
            </a:p>
          </p:txBody>
        </p:sp>
        <p:sp>
          <p:nvSpPr>
            <p:cNvPr id="11" name="Right Bracket 10"/>
            <p:cNvSpPr/>
            <p:nvPr/>
          </p:nvSpPr>
          <p:spPr>
            <a:xfrm rot="5400000">
              <a:off x="5089330" y="2019819"/>
              <a:ext cx="144766" cy="866212"/>
            </a:xfrm>
            <a:prstGeom prst="rightBracket">
              <a:avLst>
                <a:gd name="adj" fmla="val 0"/>
              </a:avLst>
            </a:prstGeom>
            <a:ln w="12700">
              <a:solidFill>
                <a:schemeClr val="bg2">
                  <a:lumMod val="50000"/>
                </a:schemeClr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288779" name="TextBox 11"/>
            <p:cNvSpPr txBox="1">
              <a:spLocks noChangeArrowheads="1"/>
            </p:cNvSpPr>
            <p:nvPr/>
          </p:nvSpPr>
          <p:spPr bwMode="auto">
            <a:xfrm>
              <a:off x="5277505" y="2097557"/>
              <a:ext cx="585261" cy="34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050" kern="0">
                  <a:solidFill>
                    <a:srgbClr val="595959"/>
                  </a:solidFill>
                </a:rPr>
                <a:t>24</a:t>
              </a:r>
            </a:p>
          </p:txBody>
        </p:sp>
        <p:sp>
          <p:nvSpPr>
            <p:cNvPr id="288780" name="Rectangle 12"/>
            <p:cNvSpPr>
              <a:spLocks noChangeArrowheads="1"/>
            </p:cNvSpPr>
            <p:nvPr/>
          </p:nvSpPr>
          <p:spPr bwMode="auto">
            <a:xfrm>
              <a:off x="-1970326" y="2021068"/>
              <a:ext cx="5814327" cy="2554361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1600" u="sng" kern="0" dirty="0">
                  <a:solidFill>
                    <a:srgbClr val="000000"/>
                  </a:solidFill>
                  <a:latin typeface="+mn-lt"/>
                </a:rPr>
                <a:t>Eligibility criteria</a:t>
              </a:r>
            </a:p>
            <a:p>
              <a:pPr marL="115888" indent="-106363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altLang="en-US" sz="1600" kern="0" dirty="0">
                  <a:solidFill>
                    <a:srgbClr val="000000"/>
                  </a:solidFill>
                  <a:latin typeface="+mn-lt"/>
                </a:rPr>
                <a:t>≥4 </a:t>
              </a:r>
              <a:r>
                <a:rPr lang="en-US" altLang="en-US" sz="1600" kern="0" dirty="0" err="1">
                  <a:solidFill>
                    <a:srgbClr val="000000"/>
                  </a:solidFill>
                  <a:latin typeface="+mn-lt"/>
                </a:rPr>
                <a:t>mo</a:t>
              </a:r>
              <a:r>
                <a:rPr lang="en-US" altLang="en-US" sz="1600" kern="0" dirty="0">
                  <a:solidFill>
                    <a:srgbClr val="000000"/>
                  </a:solidFill>
                  <a:latin typeface="+mn-lt"/>
                </a:rPr>
                <a:t> VL &lt;50 on ART containing DRV</a:t>
              </a:r>
            </a:p>
            <a:p>
              <a:pPr marL="115888" indent="-106363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altLang="en-US" sz="1600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2 </a:t>
              </a:r>
              <a:r>
                <a:rPr lang="en-US" altLang="en-US" sz="1600" kern="0" dirty="0">
                  <a:solidFill>
                    <a:srgbClr val="000000"/>
                  </a:solidFill>
                  <a:latin typeface="+mn-lt"/>
                </a:rPr>
                <a:t>prior failures ≥ 2-class resistance by historical genotype (</a:t>
              </a:r>
              <a:r>
                <a:rPr lang="en-US" altLang="en-US" sz="1600" kern="0" dirty="0" err="1">
                  <a:solidFill>
                    <a:srgbClr val="000000"/>
                  </a:solidFill>
                  <a:latin typeface="+mn-lt"/>
                </a:rPr>
                <a:t>inc.</a:t>
              </a:r>
              <a:r>
                <a:rPr lang="en-US" altLang="en-US" sz="1600" kern="0" dirty="0">
                  <a:solidFill>
                    <a:srgbClr val="000000"/>
                  </a:solidFill>
                  <a:latin typeface="+mn-lt"/>
                </a:rPr>
                <a:t> ≤3 TAMs and K65R)</a:t>
              </a:r>
            </a:p>
            <a:p>
              <a:pPr marL="115888" indent="-106363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altLang="en-US" sz="1600" kern="0" dirty="0">
                  <a:solidFill>
                    <a:srgbClr val="000000"/>
                  </a:solidFill>
                  <a:latin typeface="+mn-lt"/>
                </a:rPr>
                <a:t>Historical genotype with no INSTI-R or currently on RAL</a:t>
              </a:r>
            </a:p>
            <a:p>
              <a:pPr marL="115888" indent="-106363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</a:pPr>
              <a:r>
                <a:rPr lang="en-US" altLang="en-US" sz="1600" kern="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No Q151M, T69ins, or DRV RAMS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515100" y="2911826"/>
            <a:ext cx="1302544" cy="410766"/>
          </a:xfrm>
          <a:prstGeom prst="rect">
            <a:avLst/>
          </a:prstGeom>
          <a:solidFill>
            <a:srgbClr val="6338A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Pct val="120000"/>
              <a:defRPr/>
            </a:pPr>
            <a:r>
              <a:rPr lang="en-US" sz="1200" b="1" kern="0" dirty="0">
                <a:solidFill>
                  <a:prstClr val="white"/>
                </a:solidFill>
                <a:ea typeface="MS Mincho" pitchFamily="49" charset="-128"/>
                <a:cs typeface="Arial" charset="0"/>
              </a:rPr>
              <a:t>E/C/F/TAF + DRV</a:t>
            </a:r>
            <a:endParaRPr lang="en-US" sz="1200" b="1" kern="0" baseline="30000" dirty="0">
              <a:solidFill>
                <a:prstClr val="white"/>
              </a:solidFill>
              <a:ea typeface="MS Mincho" pitchFamily="49" charset="-128"/>
              <a:cs typeface="Arial" charset="0"/>
            </a:endParaRPr>
          </a:p>
        </p:txBody>
      </p:sp>
      <p:sp>
        <p:nvSpPr>
          <p:cNvPr id="288775" name="TextBox 1"/>
          <p:cNvSpPr txBox="1">
            <a:spLocks noChangeArrowheads="1"/>
          </p:cNvSpPr>
          <p:nvPr/>
        </p:nvSpPr>
        <p:spPr bwMode="auto">
          <a:xfrm>
            <a:off x="2191941" y="4175522"/>
            <a:ext cx="480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1800" b="1" kern="0" dirty="0">
                <a:solidFill>
                  <a:srgbClr val="FF0000"/>
                </a:solidFill>
              </a:rPr>
              <a:t>E/C/F/TAF + DRV: 2 pills once a day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254696" y="4714353"/>
            <a:ext cx="213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Huhn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GD et al, JAIDS, 2017</a:t>
            </a:r>
          </a:p>
        </p:txBody>
      </p:sp>
    </p:spTree>
    <p:extLst>
      <p:ext uri="{BB962C8B-B14F-4D97-AF65-F5344CB8AC3E}">
        <p14:creationId xmlns:p14="http://schemas.microsoft.com/office/powerpoint/2010/main" val="530300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8"/>
          <p:cNvSpPr>
            <a:spLocks noChangeArrowheads="1"/>
          </p:cNvSpPr>
          <p:nvPr/>
        </p:nvSpPr>
        <p:spPr bwMode="auto">
          <a:xfrm>
            <a:off x="285750" y="169829"/>
            <a:ext cx="8572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1363" indent="-2841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1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kern="0" dirty="0">
                <a:solidFill>
                  <a:prstClr val="black"/>
                </a:solidFill>
                <a:latin typeface="Calibri"/>
              </a:rPr>
              <a:t>Switching to E/C/F/TAF + DRV in treatment-experienced patients: VL &lt;50</a:t>
            </a:r>
          </a:p>
        </p:txBody>
      </p:sp>
      <p:graphicFrame>
        <p:nvGraphicFramePr>
          <p:cNvPr id="4098" name="Content Placeholder 5"/>
          <p:cNvGraphicFramePr>
            <a:graphicFrameLocks/>
          </p:cNvGraphicFramePr>
          <p:nvPr/>
        </p:nvGraphicFramePr>
        <p:xfrm>
          <a:off x="2245519" y="1454945"/>
          <a:ext cx="4705350" cy="2250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r:id="rId4" imgW="6272265" imgH="2998984" progId="Excel.Chart.8">
                  <p:embed/>
                </p:oleObj>
              </mc:Choice>
              <mc:Fallback>
                <p:oleObj r:id="rId4" imgW="6272265" imgH="299898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5519" y="1454945"/>
                        <a:ext cx="4705350" cy="2250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49153" y="1213249"/>
            <a:ext cx="1565672" cy="240506"/>
          </a:xfrm>
          <a:prstGeom prst="rect">
            <a:avLst/>
          </a:prstGeom>
          <a:solidFill>
            <a:srgbClr val="002A7E"/>
          </a:solidFill>
        </p:spPr>
        <p:txBody>
          <a:bodyPr lIns="0" tIns="0" rIns="0" bIns="0" anchor="ctr"/>
          <a:lstStyle/>
          <a:p>
            <a:pPr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/>
                <a:ea typeface=""/>
              </a:rPr>
              <a:t>Week 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0176" y="1206105"/>
            <a:ext cx="1565672" cy="240506"/>
          </a:xfrm>
          <a:prstGeom prst="rect">
            <a:avLst/>
          </a:prstGeom>
          <a:solidFill>
            <a:srgbClr val="002A7E"/>
          </a:solidFill>
        </p:spPr>
        <p:txBody>
          <a:bodyPr lIns="0" tIns="0" rIns="0" bIns="0" anchor="ctr"/>
          <a:lstStyle/>
          <a:p>
            <a:pPr algn="ct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prstClr val="white"/>
                </a:solidFill>
                <a:latin typeface="Arial"/>
                <a:ea typeface=""/>
              </a:rPr>
              <a:t>Week 48</a:t>
            </a:r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152651" y="4336257"/>
            <a:ext cx="5061347" cy="70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 eaLnBrk="1" fontAlgn="auto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en-US" sz="2100" b="1" kern="0" dirty="0">
                <a:solidFill>
                  <a:prstClr val="black"/>
                </a:solidFill>
                <a:latin typeface="Calibri" panose="020F0502020204030204" pitchFamily="34" charset="0"/>
              </a:rPr>
              <a:t>No participants in E/C/F/TAF + DRV developed resistance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01467" y="3658792"/>
          <a:ext cx="4983956" cy="617164"/>
        </p:xfrm>
        <a:graphic>
          <a:graphicData uri="http://schemas.openxmlformats.org/drawingml/2006/table">
            <a:tbl>
              <a:tblPr/>
              <a:tblGrid>
                <a:gridCol w="1069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93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7163"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Proportional 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difference (95% CI)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†</a:t>
                      </a:r>
                    </a:p>
                  </a:txBody>
                  <a:tcPr marL="51455" marR="51455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5.3% (-3.4%, 17.4%)</a:t>
                      </a:r>
                    </a:p>
                    <a:p>
                      <a:pPr marL="0" marR="0" lvl="0" indent="0" algn="l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           p=0.23</a:t>
                      </a:r>
                    </a:p>
                  </a:txBody>
                  <a:tcPr marL="51455" marR="51455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18.3% (3.5%, 33.0%)</a:t>
                      </a:r>
                    </a:p>
                    <a:p>
                      <a:pPr marL="0" marR="0" lvl="0" indent="0" algn="ctr" defTabSz="455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p=0.004</a:t>
                      </a:r>
                    </a:p>
                  </a:txBody>
                  <a:tcPr marL="51455" marR="51455" marT="34262" marB="34262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28248" y="4714353"/>
            <a:ext cx="21347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Huhn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GD et al, JAIDS, 2017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461647" y="1453755"/>
            <a:ext cx="1301353" cy="411957"/>
          </a:xfrm>
          <a:prstGeom prst="rect">
            <a:avLst/>
          </a:prstGeom>
          <a:solidFill>
            <a:srgbClr val="3D9CC7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ct val="120000"/>
              <a:defRPr/>
            </a:pPr>
            <a:r>
              <a:rPr lang="en-US" sz="1200" b="1" kern="0" dirty="0">
                <a:solidFill>
                  <a:prstClr val="white"/>
                </a:solidFill>
                <a:ea typeface="MS Mincho" pitchFamily="49" charset="-128"/>
                <a:cs typeface="Arial" charset="0"/>
              </a:rPr>
              <a:t>Baseline Regimen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67600" y="1962150"/>
            <a:ext cx="1302544" cy="410766"/>
          </a:xfrm>
          <a:prstGeom prst="rect">
            <a:avLst/>
          </a:prstGeom>
          <a:solidFill>
            <a:srgbClr val="6338A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Pct val="120000"/>
              <a:defRPr/>
            </a:pPr>
            <a:r>
              <a:rPr lang="en-US" sz="1200" b="1" kern="0" dirty="0">
                <a:solidFill>
                  <a:prstClr val="white"/>
                </a:solidFill>
                <a:ea typeface="MS Mincho" pitchFamily="49" charset="-128"/>
                <a:cs typeface="Arial" charset="0"/>
              </a:rPr>
              <a:t>E/C/F/TAF + DRV</a:t>
            </a:r>
            <a:endParaRPr lang="en-US" sz="1200" b="1" kern="0" baseline="30000" dirty="0">
              <a:solidFill>
                <a:prstClr val="white"/>
              </a:solidFill>
              <a:ea typeface="MS Mincho" pitchFamily="49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60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74229"/>
            <a:ext cx="6060281" cy="85725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  <a:latin typeface="Calibri"/>
                <a:cs typeface="Calibri"/>
              </a:rPr>
              <a:t>Case Scenario 4: Continued</a:t>
            </a:r>
            <a:endParaRPr lang="en-US" sz="45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485900"/>
            <a:ext cx="3057525" cy="45148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50 </a:t>
            </a:r>
            <a:r>
              <a:rPr lang="en-US" sz="1950" dirty="0" err="1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yo</a:t>
            </a:r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  <a:cs typeface="Calibri"/>
              </a:rPr>
              <a:t> man with HIV</a:t>
            </a:r>
          </a:p>
          <a:p>
            <a:pPr>
              <a:spcAft>
                <a:spcPts val="600"/>
              </a:spcAft>
            </a:pPr>
            <a:r>
              <a:rPr lang="en-US" sz="1950" dirty="0">
                <a:solidFill>
                  <a:schemeClr val="bg2"/>
                </a:solidFill>
                <a:latin typeface="Calibri" panose="020F0502020204030204" pitchFamily="34" charset="0"/>
              </a:rPr>
              <a:t>Genotype:</a:t>
            </a:r>
          </a:p>
          <a:p>
            <a:pPr lvl="1">
              <a:spcAft>
                <a:spcPts val="600"/>
              </a:spcAft>
            </a:pPr>
            <a:r>
              <a:rPr lang="pt-BR" sz="1950" dirty="0">
                <a:solidFill>
                  <a:schemeClr val="bg2"/>
                </a:solidFill>
                <a:latin typeface="Calibri" panose="020F0502020204030204" pitchFamily="34" charset="0"/>
              </a:rPr>
              <a:t>RT: M41L, L100I, K103N, M184V, L210W, T215Y</a:t>
            </a:r>
          </a:p>
          <a:p>
            <a:pPr lvl="1">
              <a:spcAft>
                <a:spcPts val="600"/>
              </a:spcAft>
            </a:pPr>
            <a:r>
              <a:rPr lang="pt-BR" sz="1950" dirty="0">
                <a:solidFill>
                  <a:schemeClr val="bg2"/>
                </a:solidFill>
                <a:latin typeface="Calibri" panose="020F0502020204030204" pitchFamily="34" charset="0"/>
              </a:rPr>
              <a:t>PR: M36L, D60E, L63P</a:t>
            </a:r>
          </a:p>
          <a:p>
            <a:pPr>
              <a:spcAft>
                <a:spcPts val="600"/>
              </a:spcAft>
            </a:pPr>
            <a:r>
              <a:rPr lang="en-US" sz="1950" dirty="0">
                <a:solidFill>
                  <a:srgbClr val="000000"/>
                </a:solidFill>
                <a:latin typeface="Calibri" panose="020F0502020204030204" pitchFamily="34" charset="0"/>
              </a:rPr>
              <a:t>VL &lt; 50 on DRV/r + DTG + ETR (5 pills/d)</a:t>
            </a:r>
          </a:p>
          <a:p>
            <a:endParaRPr lang="en-US" sz="195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95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71950" y="946731"/>
            <a:ext cx="4572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endParaRPr lang="en-US" sz="2400" kern="0" dirty="0">
              <a:solidFill>
                <a:srgbClr val="000000"/>
              </a:solidFill>
              <a:latin typeface="Calibri"/>
              <a:ea typeface=""/>
              <a:cs typeface="Calibri"/>
            </a:endParaRPr>
          </a:p>
          <a:p>
            <a:pPr defTabSz="685800" eaLnBrk="0" hangingPunct="0">
              <a:spcBef>
                <a:spcPct val="20000"/>
              </a:spcBef>
              <a:spcAft>
                <a:spcPts val="450"/>
              </a:spcAft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Requests simpler regimen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RAL + FTC/TAF – TAM1, M184V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RPV/FTC/TAF – L100I affects RPV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DRV/r + FTC/TAF – TAM1, M184V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FF0000"/>
                </a:solidFill>
                <a:latin typeface="Calibri"/>
                <a:ea typeface=""/>
                <a:cs typeface="Calibri"/>
              </a:rPr>
              <a:t>EVG/c/FTC/TAF + DRV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DTG + FTC/TAF – TAM1, M184V</a:t>
            </a:r>
          </a:p>
          <a:p>
            <a:pPr marL="342900" indent="-342900" defTabSz="685800" eaLnBrk="0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100" kern="0" dirty="0">
                <a:solidFill>
                  <a:srgbClr val="000000"/>
                </a:solidFill>
                <a:latin typeface="Calibri"/>
                <a:ea typeface=""/>
                <a:cs typeface="Calibri"/>
              </a:rPr>
              <a:t>No simpler regimen</a:t>
            </a:r>
          </a:p>
          <a:p>
            <a:pPr marL="342900" indent="-342900" defTabSz="685800" eaLnBrk="0" hangingPunct="0">
              <a:spcBef>
                <a:spcPct val="20000"/>
              </a:spcBef>
              <a:buFontTx/>
              <a:buAutoNum type="arabicPeriod"/>
              <a:defRPr/>
            </a:pPr>
            <a:endParaRPr lang="en-US" kern="0" dirty="0">
              <a:solidFill>
                <a:srgbClr val="000000"/>
              </a:solidFill>
              <a:ea typeface="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1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75" y="64294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1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28700"/>
            <a:ext cx="4114800" cy="45148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40 </a:t>
            </a:r>
            <a:r>
              <a:rPr lang="en-US" sz="2300" dirty="0" err="1">
                <a:solidFill>
                  <a:schemeClr val="bg2"/>
                </a:solidFill>
                <a:latin typeface="Calibri"/>
                <a:cs typeface="Calibri"/>
              </a:rPr>
              <a:t>yo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 M diagnosed with HIV in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2007</a:t>
            </a:r>
            <a:endParaRPr lang="en-US" sz="23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Family history of CAD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2007-2010: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CD4 &gt;1000, VL &lt;50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2010-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2016: intermittent viremia; highest VL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172</a:t>
            </a:r>
            <a:endParaRPr lang="en-US" sz="23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2017: VL: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102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; CD4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503;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CD4:CD8 ratio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0.80</a:t>
            </a:r>
            <a:endParaRPr lang="en-US" sz="2300" dirty="0">
              <a:solidFill>
                <a:schemeClr val="bg2"/>
              </a:solidFill>
              <a:latin typeface="Calibri"/>
              <a:cs typeface="Calibri"/>
            </a:endParaRPr>
          </a:p>
          <a:p>
            <a:endParaRPr lang="en-US" sz="2100" dirty="0">
              <a:solidFill>
                <a:schemeClr val="bg2"/>
              </a:solidFill>
              <a:latin typeface="Calibri"/>
              <a:cs typeface="Calibri"/>
            </a:endParaRP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20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75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" y="8572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105400" y="1047750"/>
            <a:ext cx="3886200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en-US" sz="2300" b="1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Would you recommend starting ART?</a:t>
            </a:r>
          </a:p>
          <a:p>
            <a:pPr indent="-257175">
              <a:spcBef>
                <a:spcPts val="450"/>
              </a:spcBef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Yes</a:t>
            </a:r>
          </a:p>
          <a:p>
            <a:pPr indent="-257175">
              <a:spcBef>
                <a:spcPts val="450"/>
              </a:spcBef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No</a:t>
            </a:r>
          </a:p>
          <a:p>
            <a:pPr indent="-257175">
              <a:spcBef>
                <a:spcPts val="450"/>
              </a:spcBef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Only if CD4 &lt; 500 or VL &gt;200</a:t>
            </a:r>
          </a:p>
          <a:p>
            <a:pPr indent="-257175">
              <a:spcBef>
                <a:spcPts val="450"/>
              </a:spcBef>
              <a:buAutoNum type="arabicPeriod"/>
            </a:pPr>
            <a:r>
              <a:rPr lang="en-US" sz="23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Not sure </a:t>
            </a:r>
          </a:p>
        </p:txBody>
      </p:sp>
    </p:spTree>
    <p:extLst>
      <p:ext uri="{BB962C8B-B14F-4D97-AF65-F5344CB8AC3E}">
        <p14:creationId xmlns:p14="http://schemas.microsoft.com/office/powerpoint/2010/main" val="10390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  <a:latin typeface="Calibri"/>
                <a:cs typeface="Calibri"/>
              </a:rPr>
              <a:t>Case Scenario 5</a:t>
            </a:r>
            <a:endParaRPr lang="en-US" sz="45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276350"/>
            <a:ext cx="8172450" cy="45148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dirty="0" smtClean="0">
                <a:solidFill>
                  <a:schemeClr val="bg2"/>
                </a:solidFill>
                <a:latin typeface="Calibri"/>
                <a:cs typeface="Calibri"/>
              </a:rPr>
              <a:t>55 </a:t>
            </a:r>
            <a:r>
              <a:rPr lang="en-US" sz="2600" dirty="0" err="1">
                <a:solidFill>
                  <a:schemeClr val="bg2"/>
                </a:solidFill>
                <a:latin typeface="Calibri"/>
                <a:cs typeface="Calibri"/>
              </a:rPr>
              <a:t>yo</a:t>
            </a: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 HIV+ M with diabetes, hypertension, chronic renal insufficiency (creatinine clearance of 25)</a:t>
            </a:r>
          </a:p>
          <a:p>
            <a:pPr>
              <a:spcAft>
                <a:spcPts val="600"/>
              </a:spcAft>
            </a:pPr>
            <a:endParaRPr lang="en-US" sz="6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HIV RNA 30,000, CD4 cell count 450</a:t>
            </a:r>
          </a:p>
          <a:p>
            <a:pPr>
              <a:spcAft>
                <a:spcPts val="600"/>
              </a:spcAft>
            </a:pPr>
            <a:endParaRPr lang="en-US" sz="6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HLA-B5701 positive</a:t>
            </a:r>
          </a:p>
          <a:p>
            <a:pPr>
              <a:spcAft>
                <a:spcPts val="600"/>
              </a:spcAft>
            </a:pPr>
            <a:endParaRPr lang="en-US" sz="6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You want to choose a regimen that avoids TAF, TDF, ABC</a:t>
            </a: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228600"/>
            <a:ext cx="8115300" cy="8572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chemeClr val="bg2"/>
                </a:solidFill>
                <a:latin typeface="Calibri"/>
                <a:cs typeface="Calibri"/>
              </a:rPr>
              <a:t>For which NRTI-limiting regimen is there supportive phase 3 data for initial therapy?</a:t>
            </a:r>
            <a:endParaRPr lang="en-US" sz="36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" y="12763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790950" y="1657350"/>
            <a:ext cx="4972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cobicistat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+ FTC</a:t>
            </a: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/ritonavir +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raltegravir</a:t>
            </a: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/ritonavir +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dolutegravir</a:t>
            </a: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/ritonavir + 3TC</a:t>
            </a: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Dolutegravir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+ 3TC</a:t>
            </a: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Dolutegravir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+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rilpivirine</a:t>
            </a: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endParaRPr lang="en-US" sz="30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762502"/>
            <a:ext cx="3223572" cy="1266448"/>
            <a:chOff x="6324600" y="1938979"/>
            <a:chExt cx="2667000" cy="1665647"/>
          </a:xfrm>
        </p:grpSpPr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6400800" y="2001120"/>
              <a:ext cx="2590800" cy="1153869"/>
            </a:xfrm>
            <a:prstGeom prst="rect">
              <a:avLst/>
            </a:prstGeom>
          </p:spPr>
          <p:txBody>
            <a:bodyPr/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CD4 count 450, VL 30,000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2000" kern="0" dirty="0" err="1">
                  <a:solidFill>
                    <a:srgbClr val="000000"/>
                  </a:solidFill>
                  <a:latin typeface="Calibri"/>
                  <a:cs typeface="Calibri"/>
                </a:rPr>
                <a:t>CrCl</a:t>
              </a: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: 25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HLA-B5701+</a:t>
              </a:r>
              <a:endParaRPr lang="en-US" sz="20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324600" y="1938979"/>
              <a:ext cx="2667000" cy="1665647"/>
            </a:xfrm>
            <a:prstGeom prst="rect">
              <a:avLst/>
            </a:prstGeom>
            <a:noFill/>
            <a:ln w="28575">
              <a:solidFill>
                <a:srgbClr val="0099CC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2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5725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2"/>
                </a:solidFill>
                <a:latin typeface="Calibri"/>
                <a:cs typeface="Calibri"/>
              </a:rPr>
              <a:t>Which NRTI-limiting regimen would you use for initial therapy in someone who cannot take TAF, TDF or ABC?</a:t>
            </a:r>
            <a:endParaRPr lang="en-US" sz="32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" y="13525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790950" y="1657350"/>
            <a:ext cx="49720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cobicistat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+ FTC</a:t>
            </a: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/ritonavir +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raltegravir</a:t>
            </a: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/ritonavir +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dolutegravir</a:t>
            </a: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Darunavir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/ritonavir + 3TC</a:t>
            </a: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Dolutegravir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+ 3TC</a:t>
            </a: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Dolutegravir</a:t>
            </a:r>
            <a:r>
              <a:rPr lang="en-US" sz="2400" kern="0" dirty="0">
                <a:solidFill>
                  <a:srgbClr val="000000"/>
                </a:solidFill>
                <a:latin typeface="Calibri"/>
                <a:cs typeface="Calibri"/>
              </a:rPr>
              <a:t> + </a:t>
            </a:r>
            <a:r>
              <a:rPr lang="en-US" sz="2400" kern="0" dirty="0" err="1">
                <a:solidFill>
                  <a:srgbClr val="000000"/>
                </a:solidFill>
                <a:latin typeface="Calibri"/>
                <a:cs typeface="Calibri"/>
              </a:rPr>
              <a:t>rilpivirine</a:t>
            </a:r>
            <a:endParaRPr lang="en-US" sz="24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450"/>
              </a:spcAft>
              <a:buFontTx/>
              <a:buAutoNum type="arabicPeriod"/>
              <a:defRPr/>
            </a:pPr>
            <a:endParaRPr lang="en-US" sz="300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 defTabSz="685800" eaLnBrk="0" fontAlgn="auto" hangingPunct="0">
              <a:spcBef>
                <a:spcPct val="2000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400" kern="0" dirty="0">
              <a:solidFill>
                <a:srgbClr val="00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28600" y="1762502"/>
            <a:ext cx="3223572" cy="1266448"/>
            <a:chOff x="6324600" y="1938979"/>
            <a:chExt cx="2667000" cy="1665647"/>
          </a:xfrm>
        </p:grpSpPr>
        <p:sp>
          <p:nvSpPr>
            <p:cNvPr id="27" name="Content Placeholder 1"/>
            <p:cNvSpPr txBox="1">
              <a:spLocks/>
            </p:cNvSpPr>
            <p:nvPr/>
          </p:nvSpPr>
          <p:spPr>
            <a:xfrm>
              <a:off x="6400800" y="2001120"/>
              <a:ext cx="2590800" cy="1153869"/>
            </a:xfrm>
            <a:prstGeom prst="rect">
              <a:avLst/>
            </a:prstGeom>
          </p:spPr>
          <p:txBody>
            <a:bodyPr/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CD4 count 450, VL 30,000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2000" kern="0" dirty="0" err="1">
                  <a:solidFill>
                    <a:srgbClr val="000000"/>
                  </a:solidFill>
                  <a:latin typeface="Calibri"/>
                  <a:cs typeface="Calibri"/>
                </a:rPr>
                <a:t>CrCl</a:t>
              </a: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: 25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2000" kern="0" dirty="0">
                  <a:solidFill>
                    <a:srgbClr val="000000"/>
                  </a:solidFill>
                  <a:latin typeface="Calibri"/>
                  <a:cs typeface="Calibri"/>
                </a:rPr>
                <a:t>HLA-B5701+</a:t>
              </a:r>
              <a:endParaRPr lang="en-US" sz="20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6324600" y="1938979"/>
              <a:ext cx="2667000" cy="1665647"/>
            </a:xfrm>
            <a:prstGeom prst="rect">
              <a:avLst/>
            </a:prstGeom>
            <a:noFill/>
            <a:ln w="28575">
              <a:solidFill>
                <a:srgbClr val="0099CC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2" y="190500"/>
            <a:ext cx="4762500" cy="476250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3943350" y="1143000"/>
            <a:ext cx="171450" cy="114300"/>
          </a:xfrm>
          <a:prstGeom prst="triangle">
            <a:avLst/>
          </a:prstGeom>
          <a:solidFill>
            <a:srgbClr val="800000"/>
          </a:solidFill>
          <a:ln>
            <a:solidFill>
              <a:srgbClr val="A343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b="1" kern="0">
              <a:ln w="18000">
                <a:solidFill>
                  <a:srgbClr val="A34341"/>
                </a:solidFill>
                <a:prstDash val="solid"/>
                <a:miter lim="800000"/>
              </a:ln>
              <a:solidFill>
                <a:srgbClr val="A3434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3300" y="285793"/>
            <a:ext cx="12001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A34341"/>
                </a:solidFill>
                <a:latin typeface="Calibri"/>
              </a:rPr>
              <a:t>OR FEW</a:t>
            </a:r>
          </a:p>
        </p:txBody>
      </p:sp>
    </p:spTree>
    <p:extLst>
      <p:ext uri="{BB962C8B-B14F-4D97-AF65-F5344CB8AC3E}">
        <p14:creationId xmlns:p14="http://schemas.microsoft.com/office/powerpoint/2010/main" val="26645496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074"/>
          <p:cNvSpPr>
            <a:spLocks noGrp="1" noChangeArrowheads="1"/>
          </p:cNvSpPr>
          <p:nvPr>
            <p:ph idx="1"/>
          </p:nvPr>
        </p:nvSpPr>
        <p:spPr>
          <a:xfrm>
            <a:off x="653903" y="628650"/>
            <a:ext cx="7543800" cy="2786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700" dirty="0">
              <a:solidFill>
                <a:srgbClr val="FF0000"/>
              </a:solidFill>
              <a:latin typeface="Calibri" pitchFamily="34" charset="0"/>
              <a:cs typeface="Arial"/>
            </a:endParaRPr>
          </a:p>
          <a:p>
            <a:r>
              <a:rPr lang="en-US" sz="2700" b="1" dirty="0">
                <a:solidFill>
                  <a:schemeClr val="bg2"/>
                </a:solidFill>
                <a:latin typeface="Calibri" pitchFamily="34" charset="0"/>
                <a:cs typeface="Arial"/>
              </a:rPr>
              <a:t>LPV/r + 3TC (GARDEL)</a:t>
            </a:r>
            <a:r>
              <a:rPr lang="en-US" sz="2700" b="1" baseline="30000" dirty="0">
                <a:solidFill>
                  <a:schemeClr val="bg2"/>
                </a:solidFill>
                <a:latin typeface="Calibri" pitchFamily="34" charset="0"/>
                <a:cs typeface="Arial"/>
              </a:rPr>
              <a:t>1</a:t>
            </a:r>
          </a:p>
          <a:p>
            <a:pPr lvl="1"/>
            <a:r>
              <a:rPr lang="en-US" sz="2400" dirty="0">
                <a:solidFill>
                  <a:schemeClr val="bg2"/>
                </a:solidFill>
                <a:latin typeface="Calibri" pitchFamily="34" charset="0"/>
                <a:cs typeface="Arial"/>
              </a:rPr>
              <a:t>Non-inferior to LPV/r + 2 NRTI</a:t>
            </a:r>
          </a:p>
          <a:p>
            <a:pPr lvl="1"/>
            <a:r>
              <a:rPr lang="en-US" sz="2400" dirty="0">
                <a:solidFill>
                  <a:schemeClr val="bg2"/>
                </a:solidFill>
                <a:latin typeface="Calibri" pitchFamily="34" charset="0"/>
                <a:cs typeface="Arial"/>
              </a:rPr>
              <a:t>Disadvantages: high pill burden, toxicities</a:t>
            </a:r>
          </a:p>
          <a:p>
            <a:pPr lvl="1"/>
            <a:endParaRPr lang="en-US" sz="750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pPr lvl="1"/>
            <a:endParaRPr lang="en-US" sz="525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r>
              <a:rPr lang="en-US" sz="2700" b="1" dirty="0">
                <a:solidFill>
                  <a:schemeClr val="bg2"/>
                </a:solidFill>
                <a:latin typeface="Calibri" pitchFamily="34" charset="0"/>
                <a:cs typeface="Arial"/>
              </a:rPr>
              <a:t>DRV/r + RAL (NEAT001)</a:t>
            </a:r>
            <a:r>
              <a:rPr lang="en-US" sz="2700" b="1" baseline="30000" dirty="0">
                <a:solidFill>
                  <a:schemeClr val="bg2"/>
                </a:solidFill>
                <a:latin typeface="Calibri" pitchFamily="34" charset="0"/>
                <a:cs typeface="Arial"/>
              </a:rPr>
              <a:t>2,3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Non-inferior to DRV/r + TDF/FTC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CD4 &lt;200: DRV/r + RAL inferior to DRV/r + 2 NRTI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VL &gt;100 K: more failures with DRV/r + RAL</a:t>
            </a:r>
          </a:p>
          <a:p>
            <a:pPr lvl="1"/>
            <a:endParaRPr lang="en-US" sz="675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marL="257175" lvl="1" indent="0">
              <a:buNone/>
            </a:pPr>
            <a:endParaRPr lang="en-US" sz="375" dirty="0">
              <a:solidFill>
                <a:schemeClr val="bg2"/>
              </a:solidFill>
              <a:latin typeface="Calibri" pitchFamily="34" charset="0"/>
              <a:cs typeface="Arial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132" y="420223"/>
            <a:ext cx="8801100" cy="642938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  <a:t>Current NRTI-limiting Regimens for Initial Therapy</a:t>
            </a:r>
            <a:br>
              <a:rPr lang="en-US" sz="3000" b="1" dirty="0">
                <a:solidFill>
                  <a:schemeClr val="bg2"/>
                </a:solidFill>
                <a:latin typeface="Calibri" pitchFamily="34" charset="0"/>
                <a:cs typeface="Arial" pitchFamily="34" charset="0"/>
              </a:rPr>
            </a:br>
            <a:endParaRPr lang="en-US" sz="30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200" y="4817934"/>
            <a:ext cx="7222127" cy="34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71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baseline="30000" dirty="0">
                <a:solidFill>
                  <a:schemeClr val="bg2"/>
                </a:solidFill>
                <a:cs typeface="Arial" pitchFamily="34" charset="0"/>
              </a:rPr>
              <a:t>1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Cahn P et al, Lancet ID 2014; </a:t>
            </a:r>
            <a:r>
              <a:rPr lang="en-US" sz="825" kern="0" baseline="30000" dirty="0">
                <a:solidFill>
                  <a:schemeClr val="bg2"/>
                </a:solidFill>
                <a:cs typeface="Arial" pitchFamily="34" charset="0"/>
              </a:rPr>
              <a:t>2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Raffi F et al, Lancet, 2014; </a:t>
            </a:r>
            <a:r>
              <a:rPr lang="en-US" sz="825" kern="0" baseline="30000" dirty="0">
                <a:solidFill>
                  <a:schemeClr val="bg2"/>
                </a:solidFill>
                <a:cs typeface="Arial" pitchFamily="34" charset="0"/>
              </a:rPr>
              <a:t>3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Lambert-Niclot S et al, J </a:t>
            </a:r>
            <a:r>
              <a:rPr lang="en-US" sz="825" kern="0" dirty="0" err="1">
                <a:solidFill>
                  <a:schemeClr val="bg2"/>
                </a:solidFill>
                <a:cs typeface="Arial" pitchFamily="34" charset="0"/>
              </a:rPr>
              <a:t>Antimicrob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 </a:t>
            </a:r>
            <a:r>
              <a:rPr lang="en-US" sz="825" kern="0" dirty="0" err="1">
                <a:solidFill>
                  <a:schemeClr val="bg2"/>
                </a:solidFill>
                <a:cs typeface="Arial" pitchFamily="34" charset="0"/>
              </a:rPr>
              <a:t>Chemother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, 2016; </a:t>
            </a:r>
            <a:r>
              <a:rPr lang="en-US" sz="825" kern="0" baseline="30000" dirty="0">
                <a:solidFill>
                  <a:schemeClr val="bg2"/>
                </a:solidFill>
                <a:cs typeface="Arial" pitchFamily="34" charset="0"/>
              </a:rPr>
              <a:t>4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Figueroa MI et al, 15</a:t>
            </a:r>
            <a:r>
              <a:rPr lang="en-US" sz="825" kern="0" baseline="30000" dirty="0">
                <a:solidFill>
                  <a:schemeClr val="bg2"/>
                </a:solidFill>
                <a:cs typeface="Arial" pitchFamily="34" charset="0"/>
              </a:rPr>
              <a:t>th</a:t>
            </a:r>
            <a:r>
              <a:rPr lang="en-US" sz="825" kern="0" dirty="0">
                <a:solidFill>
                  <a:schemeClr val="bg2"/>
                </a:solidFill>
                <a:cs typeface="Arial" pitchFamily="34" charset="0"/>
              </a:rPr>
              <a:t> EACS, 2015</a:t>
            </a:r>
          </a:p>
          <a:p>
            <a:pPr algn="ctr" defTabSz="2571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88" kern="0" dirty="0">
              <a:solidFill>
                <a:srgbClr val="000090"/>
              </a:solidFill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4506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"/>
            <a:ext cx="7477125" cy="628649"/>
          </a:xfrm>
        </p:spPr>
        <p:txBody>
          <a:bodyPr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Dolutegravir</a:t>
            </a:r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 + 3TC in Treatment-Naïve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218009"/>
            <a:ext cx="4800600" cy="272534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2000" b="1" dirty="0">
                <a:latin typeface="Calibri" panose="020F0502020204030204" pitchFamily="34" charset="0"/>
              </a:rPr>
              <a:t>PADDLE: </a:t>
            </a:r>
            <a:r>
              <a:rPr lang="en-US" sz="2000" dirty="0">
                <a:latin typeface="Calibri" panose="020F0502020204030204" pitchFamily="34" charset="0"/>
              </a:rPr>
              <a:t>promising in 20 pts with VL &lt;100K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2000" b="1" dirty="0">
                <a:latin typeface="Calibri" panose="020F0502020204030204" pitchFamily="34" charset="0"/>
              </a:rPr>
              <a:t>A5353: </a:t>
            </a:r>
            <a:r>
              <a:rPr lang="en-US" sz="2000" dirty="0">
                <a:latin typeface="Calibri" panose="020F0502020204030204" pitchFamily="34" charset="0"/>
              </a:rPr>
              <a:t>Phase 2 single-arm study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1500" dirty="0">
                <a:latin typeface="Calibri" panose="020F0502020204030204" pitchFamily="34" charset="0"/>
              </a:rPr>
              <a:t>HIV RNA ≥1000 to &lt;500,000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2000" dirty="0">
                <a:latin typeface="Calibri" panose="020F0502020204030204" pitchFamily="34" charset="0"/>
              </a:rPr>
              <a:t>120 participants enrolled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2000" dirty="0">
                <a:latin typeface="Calibri" panose="020F0502020204030204" pitchFamily="34" charset="0"/>
              </a:rPr>
              <a:t>Week 24, HIV RNA &lt;50 in 90%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2000" dirty="0" err="1">
                <a:latin typeface="Calibri" panose="020F0502020204030204" pitchFamily="34" charset="0"/>
              </a:rPr>
              <a:t>Virologic</a:t>
            </a:r>
            <a:r>
              <a:rPr lang="en-US" sz="2000" dirty="0">
                <a:latin typeface="Calibri" panose="020F0502020204030204" pitchFamily="34" charset="0"/>
              </a:rPr>
              <a:t> failure (n=3); suboptimal adherence</a:t>
            </a:r>
          </a:p>
          <a:p>
            <a:pPr lvl="1"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1500" dirty="0">
                <a:latin typeface="Calibri" panose="020F0502020204030204" pitchFamily="34" charset="0"/>
              </a:rPr>
              <a:t>1 person with </a:t>
            </a:r>
            <a:r>
              <a:rPr lang="en-US" sz="1500" dirty="0" err="1">
                <a:latin typeface="Calibri" panose="020F0502020204030204" pitchFamily="34" charset="0"/>
              </a:rPr>
              <a:t>virologic</a:t>
            </a:r>
            <a:r>
              <a:rPr lang="en-US" sz="1500" dirty="0">
                <a:latin typeface="Calibri" panose="020F0502020204030204" pitchFamily="34" charset="0"/>
              </a:rPr>
              <a:t> failure: R263RK and M184V</a:t>
            </a:r>
          </a:p>
          <a:p>
            <a:pPr>
              <a:spcBef>
                <a:spcPts val="600"/>
              </a:spcBef>
              <a:spcAft>
                <a:spcPts val="300"/>
              </a:spcAft>
              <a:buClrTx/>
            </a:pPr>
            <a:r>
              <a:rPr lang="en-US" sz="2000" dirty="0">
                <a:latin typeface="Calibri" panose="020F0502020204030204" pitchFamily="34" charset="0"/>
              </a:rPr>
              <a:t>GEMINI-1 and -2: ongoing phase 3 trials</a:t>
            </a:r>
          </a:p>
          <a:p>
            <a:pPr>
              <a:spcBef>
                <a:spcPts val="563"/>
              </a:spcBef>
            </a:pP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7701" y="4629150"/>
            <a:ext cx="4464386" cy="320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baseline="300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825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Figueroa MI et al, 15</a:t>
            </a:r>
            <a:r>
              <a:rPr lang="en-US" sz="825" kern="0" baseline="300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th</a:t>
            </a:r>
            <a:r>
              <a:rPr lang="en-US" sz="825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EACS, 2015</a:t>
            </a:r>
          </a:p>
          <a:p>
            <a:pPr algn="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Taiwo</a:t>
            </a:r>
            <a:r>
              <a:rPr lang="en-US" sz="825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BO, et al. </a:t>
            </a:r>
            <a:r>
              <a:rPr lang="en-US" sz="825" i="1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J </a:t>
            </a:r>
            <a:r>
              <a:rPr lang="en-US" sz="825" i="1" kern="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Int</a:t>
            </a:r>
            <a:r>
              <a:rPr lang="en-US" sz="825" i="1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AIDS Soc</a:t>
            </a:r>
            <a:r>
              <a:rPr lang="en-US" sz="825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. 2017;20(suppl 4). Abstract </a:t>
            </a:r>
            <a:r>
              <a:rPr lang="en-US" sz="825" kern="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MOAB0107LB</a:t>
            </a:r>
            <a:r>
              <a:rPr lang="en-US" sz="825" kern="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4894373" y="1468118"/>
            <a:ext cx="4060370" cy="2223202"/>
            <a:chOff x="6684832" y="1637854"/>
            <a:chExt cx="4136982" cy="2223202"/>
          </a:xfrm>
        </p:grpSpPr>
        <p:graphicFrame>
          <p:nvGraphicFramePr>
            <p:cNvPr id="33" name="Content Placeholder 4">
              <a:extLst>
                <a:ext uri="{FF2B5EF4-FFF2-40B4-BE49-F238E27FC236}">
                  <a16:creationId xmlns="" xmlns:a16="http://schemas.microsoft.com/office/drawing/2014/main" id="{505B6560-6CF2-4D8F-AD21-E5A23F49389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1278587"/>
                </p:ext>
              </p:extLst>
            </p:nvPr>
          </p:nvGraphicFramePr>
          <p:xfrm>
            <a:off x="6684832" y="1979486"/>
            <a:ext cx="4136982" cy="1881570"/>
          </p:xfrm>
          <a:graphic>
            <a:graphicData uri="http://schemas.openxmlformats.org/drawingml/2006/table">
              <a:tbl>
                <a:tblPr firstRow="1" bandRow="1">
                  <a:tableStyleId>{9D7B26C5-4107-4FEC-AEDC-1716B250A1EF}</a:tableStyleId>
                </a:tblPr>
                <a:tblGrid>
                  <a:gridCol w="2273846">
                    <a:extLst>
                      <a:ext uri="{9D8B030D-6E8A-4147-A177-3AD203B41FA5}">
                        <a16:colId xmlns="" xmlns:a16="http://schemas.microsoft.com/office/drawing/2014/main" val="3899713967"/>
                      </a:ext>
                    </a:extLst>
                  </a:gridCol>
                  <a:gridCol w="934421">
                    <a:extLst>
                      <a:ext uri="{9D8B030D-6E8A-4147-A177-3AD203B41FA5}">
                        <a16:colId xmlns="" xmlns:a16="http://schemas.microsoft.com/office/drawing/2014/main" val="3293889255"/>
                      </a:ext>
                    </a:extLst>
                  </a:gridCol>
                  <a:gridCol w="852103">
                    <a:extLst>
                      <a:ext uri="{9D8B030D-6E8A-4147-A177-3AD203B41FA5}">
                        <a16:colId xmlns="" xmlns:a16="http://schemas.microsoft.com/office/drawing/2014/main" val="4114324186"/>
                      </a:ext>
                    </a:extLst>
                  </a:gridCol>
                </a:tblGrid>
                <a:tr h="304800">
                  <a:tc>
                    <a:txBody>
                      <a:bodyPr/>
                      <a:lstStyle/>
                      <a:p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tc gridSpan="2"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  <a:cs typeface="Arial" panose="020B0604020202020204" pitchFamily="34" charset="0"/>
                          </a:rPr>
                          <a:t>Baseline HIV RNA</a:t>
                        </a:r>
                      </a:p>
                    </a:txBody>
                    <a:tcPr marL="68580" marR="68580" marT="13716" marB="13716"/>
                  </a:tc>
                  <a:tc hMerge="1">
                    <a:txBody>
                      <a:bodyPr/>
                      <a:lstStyle/>
                      <a:p>
                        <a:pPr algn="ctr"/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extLst>
                    <a:ext uri="{0D108BD9-81ED-4DB2-BD59-A6C34878D82A}">
                      <a16:rowId xmlns="" xmlns:a16="http://schemas.microsoft.com/office/drawing/2014/main" val="10000"/>
                    </a:ext>
                  </a:extLst>
                </a:tr>
                <a:tr h="467329">
                  <a:tc>
                    <a:txBody>
                      <a:bodyPr/>
                      <a:lstStyle/>
                      <a:p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  <a:cs typeface="Arial" panose="020B0604020202020204" pitchFamily="34" charset="0"/>
                          </a:rPr>
                          <a:t>&gt;100K</a:t>
                        </a:r>
                      </a:p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  <a:cs typeface="Arial" panose="020B0604020202020204" pitchFamily="34" charset="0"/>
                          </a:rPr>
                          <a:t>(n=37)</a:t>
                        </a:r>
                      </a:p>
                    </a:txBody>
                    <a:tcPr marL="68580" marR="68580" marT="13716" marB="13716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≤100K</a:t>
                        </a:r>
                      </a:p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(n=83)</a:t>
                        </a:r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extLst>
                    <a:ext uri="{0D108BD9-81ED-4DB2-BD59-A6C34878D82A}">
                      <a16:rowId xmlns="" xmlns:a16="http://schemas.microsoft.com/office/drawing/2014/main" val="600401480"/>
                    </a:ext>
                  </a:extLst>
                </a:tr>
                <a:tr h="302706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VL &lt;50 (%)</a:t>
                        </a:r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  <a:cs typeface="Arial" panose="020B0604020202020204" pitchFamily="34" charset="0"/>
                          </a:rPr>
                          <a:t>89</a:t>
                        </a:r>
                      </a:p>
                    </a:txBody>
                    <a:tcPr marL="68580" marR="68580" marT="13716" marB="13716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90</a:t>
                        </a:r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extLst>
                    <a:ext uri="{0D108BD9-81ED-4DB2-BD59-A6C34878D82A}">
                      <a16:rowId xmlns="" xmlns:a16="http://schemas.microsoft.com/office/drawing/2014/main" val="10001"/>
                    </a:ext>
                  </a:extLst>
                </a:tr>
                <a:tr h="688549">
                  <a:tc>
                    <a:txBody>
                      <a:bodyPr/>
                      <a:lstStyle/>
                      <a:p>
                        <a:pPr algn="l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Virologic non-success (%)</a:t>
                        </a:r>
                      </a:p>
                      <a:p>
                        <a:pPr algn="l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   HIV RNA &gt;50 copies/mL</a:t>
                        </a:r>
                      </a:p>
                      <a:p>
                        <a:pPr algn="l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   Other reasons</a:t>
                        </a:r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  <a:cs typeface="Arial" panose="020B0604020202020204" pitchFamily="34" charset="0"/>
                          </a:rPr>
                          <a:t>8</a:t>
                        </a:r>
                      </a:p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  <a:cs typeface="Arial" panose="020B0604020202020204" pitchFamily="34" charset="0"/>
                          </a:rPr>
                          <a:t>0</a:t>
                        </a:r>
                      </a:p>
                    </a:txBody>
                    <a:tcPr marL="68580" marR="68580" marT="13716" marB="13716"/>
                  </a:tc>
                  <a:tc>
                    <a:txBody>
                      <a:bodyPr/>
                      <a:lstStyle/>
                      <a:p>
                        <a:pPr algn="ctr"/>
                        <a:endParaRPr lang="en-US" sz="1600" dirty="0">
                          <a:latin typeface="Calibri" panose="020F0502020204030204" pitchFamily="34" charset="0"/>
                        </a:endParaRPr>
                      </a:p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0</a:t>
                        </a:r>
                      </a:p>
                      <a:p>
                        <a:pPr algn="ctr"/>
                        <a:r>
                          <a:rPr lang="en-US" sz="1600" dirty="0">
                            <a:latin typeface="Calibri" panose="020F0502020204030204" pitchFamily="34" charset="0"/>
                          </a:rPr>
                          <a:t>2</a:t>
                        </a:r>
                        <a:endParaRPr lang="en-US" sz="1600" dirty="0">
                          <a:latin typeface="Calibri" panose="020F050202020403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68580" marR="68580" marT="13716" marB="13716"/>
                  </a:tc>
                  <a:extLst>
                    <a:ext uri="{0D108BD9-81ED-4DB2-BD59-A6C34878D82A}">
                      <a16:rowId xmlns="" xmlns:a16="http://schemas.microsoft.com/office/drawing/2014/main" val="4120543943"/>
                    </a:ext>
                  </a:extLst>
                </a:tr>
              </a:tbl>
            </a:graphicData>
          </a:graphic>
        </p:graphicFrame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CE95DE2-3214-4B43-9253-A13312756471}"/>
                </a:ext>
              </a:extLst>
            </p:cNvPr>
            <p:cNvSpPr txBox="1"/>
            <p:nvPr/>
          </p:nvSpPr>
          <p:spPr>
            <a:xfrm>
              <a:off x="6684832" y="1637854"/>
              <a:ext cx="4114800" cy="341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rPr>
                <a:t>Wk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rPr>
                <a:t> 24 Virologic 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9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4261" y="342901"/>
            <a:ext cx="8158239" cy="628649"/>
          </a:xfrm>
        </p:spPr>
        <p:txBody>
          <a:bodyPr/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Calibri" panose="020F0502020204030204" pitchFamily="34" charset="0"/>
              </a:rPr>
              <a:t>ANDES: Treatment Outcomes With DRV/r + 3TC in Treatment-Naïve </a:t>
            </a:r>
            <a:r>
              <a:rPr lang="en-US" sz="2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Patients</a:t>
            </a:r>
            <a:endParaRPr lang="en-US" sz="27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41692" y="1218009"/>
            <a:ext cx="4335108" cy="2725341"/>
          </a:xfrm>
        </p:spPr>
        <p:txBody>
          <a:bodyPr/>
          <a:lstStyle/>
          <a:p>
            <a:pPr>
              <a:buClrTx/>
            </a:pPr>
            <a:r>
              <a:rPr lang="en-US" sz="2100" dirty="0" smtClean="0">
                <a:latin typeface="Calibri" panose="020F0502020204030204" pitchFamily="34" charset="0"/>
              </a:rPr>
              <a:t>Randomized trial</a:t>
            </a:r>
          </a:p>
          <a:p>
            <a:pPr lvl="1">
              <a:buClrTx/>
            </a:pPr>
            <a:r>
              <a:rPr lang="en-US" sz="1800" dirty="0" smtClean="0">
                <a:latin typeface="Calibri" panose="020F0502020204030204" pitchFamily="34" charset="0"/>
              </a:rPr>
              <a:t>DRV/r + 3TC (n=75)</a:t>
            </a:r>
          </a:p>
          <a:p>
            <a:pPr lvl="1">
              <a:buClrTx/>
            </a:pPr>
            <a:r>
              <a:rPr lang="en-US" sz="1800" dirty="0" smtClean="0">
                <a:latin typeface="Calibri" panose="020F0502020204030204" pitchFamily="34" charset="0"/>
              </a:rPr>
              <a:t>DRV/r + 3TC/TDF (n=70)</a:t>
            </a:r>
          </a:p>
          <a:p>
            <a:pPr lvl="1">
              <a:buClrTx/>
            </a:pPr>
            <a:endParaRPr lang="en-US" sz="200" dirty="0" smtClean="0">
              <a:latin typeface="Calibri" panose="020F0502020204030204" pitchFamily="34" charset="0"/>
            </a:endParaRPr>
          </a:p>
          <a:p>
            <a:pPr>
              <a:buClrTx/>
            </a:pPr>
            <a:r>
              <a:rPr lang="en-US" sz="2100" dirty="0" smtClean="0">
                <a:latin typeface="Calibri" panose="020F0502020204030204" pitchFamily="34" charset="0"/>
              </a:rPr>
              <a:t>VL </a:t>
            </a:r>
            <a:r>
              <a:rPr lang="en-US" sz="2100" dirty="0">
                <a:latin typeface="Calibri" panose="020F0502020204030204" pitchFamily="34" charset="0"/>
              </a:rPr>
              <a:t>&lt;400 at </a:t>
            </a:r>
            <a:r>
              <a:rPr lang="en-US" sz="2100" dirty="0" err="1">
                <a:latin typeface="Calibri" panose="020F0502020204030204" pitchFamily="34" charset="0"/>
              </a:rPr>
              <a:t>wk</a:t>
            </a:r>
            <a:r>
              <a:rPr lang="en-US" sz="2100" dirty="0">
                <a:latin typeface="Calibri" panose="020F0502020204030204" pitchFamily="34" charset="0"/>
              </a:rPr>
              <a:t> 24: 95-97%</a:t>
            </a:r>
          </a:p>
          <a:p>
            <a:pPr lvl="1">
              <a:buClrTx/>
            </a:pPr>
            <a:r>
              <a:rPr lang="en-US" sz="1800" dirty="0">
                <a:latin typeface="Calibri" panose="020F0502020204030204" pitchFamily="34" charset="0"/>
              </a:rPr>
              <a:t>Baseline VL &gt;</a:t>
            </a:r>
            <a:r>
              <a:rPr lang="en-US" sz="1800" dirty="0" smtClean="0">
                <a:latin typeface="Calibri" panose="020F0502020204030204" pitchFamily="34" charset="0"/>
              </a:rPr>
              <a:t>100K: high </a:t>
            </a:r>
            <a:r>
              <a:rPr lang="en-US" sz="1800" dirty="0">
                <a:latin typeface="Calibri" panose="020F0502020204030204" pitchFamily="34" charset="0"/>
              </a:rPr>
              <a:t>response rate</a:t>
            </a:r>
          </a:p>
          <a:p>
            <a:pPr>
              <a:buClrTx/>
            </a:pPr>
            <a:endParaRPr lang="en-US" sz="200" dirty="0" smtClean="0">
              <a:latin typeface="Calibri" panose="020F0502020204030204" pitchFamily="34" charset="0"/>
            </a:endParaRPr>
          </a:p>
          <a:p>
            <a:pPr>
              <a:buClrTx/>
            </a:pPr>
            <a:r>
              <a:rPr lang="en-US" sz="2100" dirty="0" smtClean="0">
                <a:latin typeface="Calibri" panose="020F0502020204030204" pitchFamily="34" charset="0"/>
              </a:rPr>
              <a:t>Dual </a:t>
            </a:r>
            <a:r>
              <a:rPr lang="en-US" sz="2100" dirty="0">
                <a:latin typeface="Calibri" panose="020F0502020204030204" pitchFamily="34" charset="0"/>
              </a:rPr>
              <a:t>therapy non-inferior to triple therapy at </a:t>
            </a:r>
            <a:r>
              <a:rPr lang="en-US" sz="2100" dirty="0" err="1" smtClean="0">
                <a:latin typeface="Calibri" panose="020F0502020204030204" pitchFamily="34" charset="0"/>
              </a:rPr>
              <a:t>wk</a:t>
            </a:r>
            <a:r>
              <a:rPr lang="en-US" sz="2100" dirty="0" smtClean="0">
                <a:latin typeface="Calibri" panose="020F0502020204030204" pitchFamily="34" charset="0"/>
              </a:rPr>
              <a:t> 24</a:t>
            </a:r>
          </a:p>
          <a:p>
            <a:pPr>
              <a:buClrTx/>
            </a:pPr>
            <a:endParaRPr lang="en-US" sz="200" dirty="0"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en-US" sz="2100" dirty="0" smtClean="0">
                <a:latin typeface="Calibri" panose="020F0502020204030204" pitchFamily="34" charset="0"/>
              </a:rPr>
              <a:t>Promising </a:t>
            </a:r>
            <a:r>
              <a:rPr lang="en-US" sz="2100" dirty="0">
                <a:latin typeface="Calibri" panose="020F0502020204030204" pitchFamily="34" charset="0"/>
              </a:rPr>
              <a:t>results; larger trial ongoing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08114" y="4757381"/>
            <a:ext cx="4464386" cy="206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kern="0" dirty="0">
                <a:solidFill>
                  <a:sysClr val="windowText" lastClr="000000"/>
                </a:solidFill>
                <a:cs typeface="Arial" pitchFamily="34" charset="0"/>
              </a:rPr>
              <a:t>Sued O, et al. </a:t>
            </a:r>
            <a:r>
              <a:rPr lang="en-US" sz="825" i="1" kern="0" dirty="0">
                <a:solidFill>
                  <a:sysClr val="windowText" lastClr="000000"/>
                </a:solidFill>
                <a:cs typeface="Arial" pitchFamily="34" charset="0"/>
              </a:rPr>
              <a:t>J </a:t>
            </a:r>
            <a:r>
              <a:rPr lang="en-US" sz="825" i="1" kern="0" dirty="0" err="1">
                <a:solidFill>
                  <a:sysClr val="windowText" lastClr="000000"/>
                </a:solidFill>
                <a:cs typeface="Arial" pitchFamily="34" charset="0"/>
              </a:rPr>
              <a:t>Int</a:t>
            </a:r>
            <a:r>
              <a:rPr lang="en-US" sz="825" i="1" kern="0" dirty="0">
                <a:solidFill>
                  <a:sysClr val="windowText" lastClr="000000"/>
                </a:solidFill>
                <a:cs typeface="Arial" pitchFamily="34" charset="0"/>
              </a:rPr>
              <a:t> AIDS Soc</a:t>
            </a:r>
            <a:r>
              <a:rPr lang="en-US" sz="825" kern="0" dirty="0">
                <a:solidFill>
                  <a:sysClr val="windowText" lastClr="000000"/>
                </a:solidFill>
                <a:cs typeface="Arial" pitchFamily="34" charset="0"/>
              </a:rPr>
              <a:t>. 2017;20(suppl 4):104. Abstract </a:t>
            </a:r>
            <a:r>
              <a:rPr lang="en-US" sz="825" kern="0" dirty="0" err="1">
                <a:solidFill>
                  <a:sysClr val="windowText" lastClr="000000"/>
                </a:solidFill>
                <a:cs typeface="Arial" pitchFamily="34" charset="0"/>
              </a:rPr>
              <a:t>MOAB0106LB</a:t>
            </a:r>
            <a:r>
              <a:rPr lang="en-US" sz="825" kern="0" dirty="0">
                <a:solidFill>
                  <a:sysClr val="windowText" lastClr="000000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53000" y="1276350"/>
            <a:ext cx="3294623" cy="3276600"/>
            <a:chOff x="6310810" y="1851532"/>
            <a:chExt cx="4272542" cy="3813630"/>
          </a:xfrm>
        </p:grpSpPr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6931674" y="1851532"/>
              <a:ext cx="3543300" cy="333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HIV RNA &lt;</a:t>
              </a:r>
              <a:r>
                <a:rPr lang="en-US" sz="1400" b="1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400 </a:t>
              </a:r>
              <a:r>
                <a:rPr lang="en-US" sz="14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(ITT)</a:t>
              </a:r>
            </a:p>
          </p:txBody>
        </p:sp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7097760" y="2169303"/>
              <a:ext cx="3463384" cy="24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ts val="169"/>
                </a:spcAft>
                <a:defRPr/>
              </a:pPr>
              <a:r>
                <a:rPr lang="en-US" sz="788" kern="0" dirty="0">
                  <a:latin typeface="Calibri" panose="020F0502020204030204" pitchFamily="34" charset="0"/>
                  <a:cs typeface="Arial" pitchFamily="34" charset="0"/>
                </a:rPr>
                <a:t>Darunavir/r +:       Lamivudine       </a:t>
              </a:r>
              <a:r>
                <a:rPr lang="en-US" sz="788" kern="0" dirty="0" err="1">
                  <a:latin typeface="Calibri" panose="020F0502020204030204" pitchFamily="34" charset="0"/>
                  <a:cs typeface="Arial" pitchFamily="34" charset="0"/>
                </a:rPr>
                <a:t>Lamivudine</a:t>
              </a:r>
              <a:r>
                <a:rPr lang="en-US" sz="788" kern="0" dirty="0">
                  <a:latin typeface="Calibri" panose="020F0502020204030204" pitchFamily="34" charset="0"/>
                  <a:cs typeface="Arial" pitchFamily="34" charset="0"/>
                </a:rPr>
                <a:t> + tenofovir DF</a:t>
              </a:r>
            </a:p>
          </p:txBody>
        </p:sp>
        <p:sp>
          <p:nvSpPr>
            <p:cNvPr id="24" name="Rectangle 12"/>
            <p:cNvSpPr>
              <a:spLocks noChangeAspect="1" noChangeArrowheads="1"/>
            </p:cNvSpPr>
            <p:nvPr/>
          </p:nvSpPr>
          <p:spPr bwMode="auto">
            <a:xfrm>
              <a:off x="7986100" y="2242136"/>
              <a:ext cx="116586" cy="11557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25" name="Rectangle 13"/>
            <p:cNvSpPr>
              <a:spLocks noChangeAspect="1" noChangeArrowheads="1"/>
            </p:cNvSpPr>
            <p:nvPr/>
          </p:nvSpPr>
          <p:spPr bwMode="auto">
            <a:xfrm>
              <a:off x="8798076" y="2238838"/>
              <a:ext cx="116586" cy="115573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 dirty="0">
                <a:solidFill>
                  <a:sysClr val="windowText" lastClr="000000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 rot="16200000">
              <a:off x="5364020" y="3853870"/>
              <a:ext cx="2228850" cy="335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Patients (%)</a:t>
              </a:r>
            </a:p>
          </p:txBody>
        </p:sp>
        <p:graphicFrame>
          <p:nvGraphicFramePr>
            <p:cNvPr id="27" name="Object 1"/>
            <p:cNvGraphicFramePr>
              <a:graphicFrameLocks/>
            </p:cNvGraphicFramePr>
            <p:nvPr>
              <p:extLst/>
            </p:nvPr>
          </p:nvGraphicFramePr>
          <p:xfrm>
            <a:off x="6497127" y="2922807"/>
            <a:ext cx="4086225" cy="2282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9045332" y="2723866"/>
              <a:ext cx="693433" cy="25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100%</a:t>
              </a:r>
              <a:endParaRPr lang="en-US" sz="788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9610163" y="2723866"/>
              <a:ext cx="840540" cy="25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100%</a:t>
              </a:r>
              <a:endParaRPr lang="en-US" sz="788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7307684" y="2904812"/>
              <a:ext cx="499448" cy="25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95%</a:t>
              </a:r>
              <a:endParaRPr lang="en-US" sz="788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7931899" y="2857295"/>
              <a:ext cx="641263" cy="252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97%</a:t>
              </a:r>
              <a:endParaRPr lang="en-US" sz="788" b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33" name="TextBox 12"/>
            <p:cNvSpPr txBox="1">
              <a:spLocks noChangeArrowheads="1"/>
            </p:cNvSpPr>
            <p:nvPr/>
          </p:nvSpPr>
          <p:spPr bwMode="auto">
            <a:xfrm>
              <a:off x="7416109" y="5130933"/>
              <a:ext cx="782049" cy="40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Overall</a:t>
              </a:r>
            </a:p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(n=75/70</a:t>
              </a:r>
              <a:r>
                <a:rPr lang="en-US" sz="825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34" name="TextBox 12"/>
            <p:cNvSpPr txBox="1">
              <a:spLocks noChangeArrowheads="1"/>
            </p:cNvSpPr>
            <p:nvPr/>
          </p:nvSpPr>
          <p:spPr bwMode="auto">
            <a:xfrm>
              <a:off x="8670391" y="5092158"/>
              <a:ext cx="1804585" cy="57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Baseline HIV RNA</a:t>
              </a:r>
            </a:p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&gt;</a:t>
              </a:r>
              <a:r>
                <a:rPr lang="en-US" sz="1050" b="1" kern="0" dirty="0" err="1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100K</a:t>
              </a:r>
              <a:r>
                <a:rPr lang="en-US" sz="1050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 Copies/mL</a:t>
              </a:r>
            </a:p>
            <a:p>
              <a:pPr algn="ctr" defTabSz="6858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b="1" kern="0" dirty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</a:rPr>
                <a:t>(n=20/15)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7167450" y="2465191"/>
              <a:ext cx="1372788" cy="3438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52412" tIns="26207" rIns="52412" bIns="26207">
              <a:sp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Difference (%):</a:t>
              </a:r>
            </a:p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88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-2.5 (-7.9, 2.9)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571500" y="10477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9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074"/>
          <p:cNvSpPr>
            <a:spLocks noGrp="1" noChangeArrowheads="1"/>
          </p:cNvSpPr>
          <p:nvPr>
            <p:ph idx="1"/>
          </p:nvPr>
        </p:nvSpPr>
        <p:spPr>
          <a:xfrm>
            <a:off x="571500" y="800100"/>
            <a:ext cx="8001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100" dirty="0">
              <a:solidFill>
                <a:srgbClr val="FF0000"/>
              </a:solidFill>
              <a:latin typeface="Calibri" pitchFamily="34" charset="0"/>
              <a:cs typeface="Arial"/>
            </a:endParaRPr>
          </a:p>
          <a:p>
            <a:r>
              <a:rPr lang="en-US" sz="1950" dirty="0">
                <a:solidFill>
                  <a:schemeClr val="bg2"/>
                </a:solidFill>
                <a:latin typeface="Calibri" pitchFamily="34" charset="0"/>
                <a:cs typeface="Arial"/>
              </a:rPr>
              <a:t>LPV/r + 3TC/FTC (OLE)</a:t>
            </a:r>
            <a:r>
              <a:rPr lang="en-US" sz="1950" baseline="30000" dirty="0">
                <a:solidFill>
                  <a:schemeClr val="bg2"/>
                </a:solidFill>
                <a:latin typeface="Calibri" pitchFamily="34" charset="0"/>
                <a:cs typeface="Arial"/>
              </a:rPr>
              <a:t>1</a:t>
            </a:r>
          </a:p>
          <a:p>
            <a:r>
              <a:rPr lang="en-US" sz="1950" dirty="0">
                <a:solidFill>
                  <a:schemeClr val="bg2"/>
                </a:solidFill>
                <a:latin typeface="Calibri" pitchFamily="34" charset="0"/>
                <a:cs typeface="Arial"/>
              </a:rPr>
              <a:t>ATV/r + 3TC (SALT, ATLAS-M)</a:t>
            </a:r>
            <a:r>
              <a:rPr lang="en-US" sz="1950" baseline="30000" dirty="0">
                <a:solidFill>
                  <a:schemeClr val="bg2"/>
                </a:solidFill>
                <a:latin typeface="Calibri" pitchFamily="34" charset="0"/>
                <a:cs typeface="Arial"/>
              </a:rPr>
              <a:t>2-3</a:t>
            </a:r>
          </a:p>
          <a:p>
            <a:r>
              <a:rPr lang="en-US" sz="1950" dirty="0">
                <a:solidFill>
                  <a:schemeClr val="bg2"/>
                </a:solidFill>
                <a:latin typeface="Calibri" pitchFamily="34" charset="0"/>
                <a:cs typeface="Arial"/>
              </a:rPr>
              <a:t>DRV/r + 3TC (DUAL)</a:t>
            </a:r>
            <a:r>
              <a:rPr lang="en-US" sz="1950" baseline="30000" dirty="0">
                <a:solidFill>
                  <a:schemeClr val="bg2"/>
                </a:solidFill>
                <a:latin typeface="Calibri" pitchFamily="34" charset="0"/>
                <a:cs typeface="Arial"/>
              </a:rPr>
              <a:t>4</a:t>
            </a:r>
          </a:p>
          <a:p>
            <a:r>
              <a:rPr lang="en-US" sz="1950" dirty="0">
                <a:solidFill>
                  <a:schemeClr val="bg2"/>
                </a:solidFill>
                <a:latin typeface="Calibri" pitchFamily="34" charset="0"/>
                <a:cs typeface="Arial"/>
              </a:rPr>
              <a:t>DRV/r + RPV (small trial, n=60)</a:t>
            </a:r>
            <a:r>
              <a:rPr lang="en-US" sz="1950" baseline="30000" dirty="0">
                <a:solidFill>
                  <a:schemeClr val="bg2"/>
                </a:solidFill>
                <a:latin typeface="Calibri" pitchFamily="34" charset="0"/>
                <a:cs typeface="Arial"/>
              </a:rPr>
              <a:t>5</a:t>
            </a:r>
          </a:p>
          <a:p>
            <a:r>
              <a:rPr lang="en-US" sz="1950" dirty="0">
                <a:solidFill>
                  <a:schemeClr val="bg2"/>
                </a:solidFill>
                <a:latin typeface="Calibri" pitchFamily="34" charset="0"/>
                <a:cs typeface="Arial"/>
              </a:rPr>
              <a:t>DTG + RPV (SWORD-1 and -2)</a:t>
            </a:r>
          </a:p>
          <a:p>
            <a:endParaRPr lang="en-US" sz="1950" i="1" dirty="0">
              <a:solidFill>
                <a:schemeClr val="bg2"/>
              </a:solidFill>
              <a:latin typeface="Calibri" pitchFamily="34" charset="0"/>
              <a:cs typeface="Arial"/>
            </a:endParaRPr>
          </a:p>
          <a:p>
            <a:r>
              <a:rPr lang="en-US" sz="1950" i="1" dirty="0">
                <a:solidFill>
                  <a:srgbClr val="FF0000"/>
                </a:solidFill>
                <a:latin typeface="Calibri" pitchFamily="34" charset="0"/>
                <a:cs typeface="Arial"/>
              </a:rPr>
              <a:t>DRV/r + DTG (DUALIS) – being studied</a:t>
            </a:r>
          </a:p>
          <a:p>
            <a:r>
              <a:rPr lang="en-US" sz="1950" i="1" dirty="0">
                <a:solidFill>
                  <a:srgbClr val="FF0000"/>
                </a:solidFill>
                <a:latin typeface="Calibri" pitchFamily="34" charset="0"/>
                <a:cs typeface="Arial"/>
              </a:rPr>
              <a:t>DTG + 3TC (LAMIDOL, ASPIRE)</a:t>
            </a:r>
          </a:p>
          <a:p>
            <a:r>
              <a:rPr lang="en-US" sz="1950" i="1" dirty="0">
                <a:solidFill>
                  <a:srgbClr val="FF0000"/>
                </a:solidFill>
                <a:latin typeface="Calibri" pitchFamily="34" charset="0"/>
                <a:cs typeface="Arial"/>
              </a:rPr>
              <a:t>IM </a:t>
            </a:r>
            <a:r>
              <a:rPr lang="en-US" sz="1950" i="1" dirty="0" err="1">
                <a:solidFill>
                  <a:srgbClr val="FF0000"/>
                </a:solidFill>
                <a:latin typeface="Calibri" pitchFamily="34" charset="0"/>
                <a:cs typeface="Arial"/>
              </a:rPr>
              <a:t>Cabotegravir</a:t>
            </a:r>
            <a:r>
              <a:rPr lang="en-US" sz="1950" i="1" dirty="0">
                <a:solidFill>
                  <a:srgbClr val="FF0000"/>
                </a:solidFill>
                <a:latin typeface="Calibri" pitchFamily="34" charset="0"/>
                <a:cs typeface="Arial"/>
              </a:rPr>
              <a:t> + IM RPV (LATTE-2 supportive</a:t>
            </a:r>
            <a:r>
              <a:rPr lang="en-US" sz="1950" i="1" baseline="30000" dirty="0">
                <a:solidFill>
                  <a:srgbClr val="FF0000"/>
                </a:solidFill>
                <a:latin typeface="Calibri" pitchFamily="34" charset="0"/>
                <a:cs typeface="Arial"/>
              </a:rPr>
              <a:t>6</a:t>
            </a:r>
            <a:r>
              <a:rPr lang="en-US" sz="1950" i="1" dirty="0">
                <a:solidFill>
                  <a:srgbClr val="FF0000"/>
                </a:solidFill>
                <a:latin typeface="Calibri" pitchFamily="34" charset="0"/>
                <a:cs typeface="Arial"/>
              </a:rPr>
              <a:t>; ATLAS, FLAIR ongoing)</a:t>
            </a:r>
          </a:p>
        </p:txBody>
      </p:sp>
      <p:sp>
        <p:nvSpPr>
          <p:cNvPr id="88068" name="Rectangle 3076"/>
          <p:cNvSpPr>
            <a:spLocks noChangeArrowheads="1"/>
          </p:cNvSpPr>
          <p:nvPr/>
        </p:nvSpPr>
        <p:spPr bwMode="auto">
          <a:xfrm>
            <a:off x="284857" y="-114300"/>
            <a:ext cx="85742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Switching to NRTI-limiting regimens after </a:t>
            </a:r>
            <a:r>
              <a:rPr lang="en-US" sz="2400" b="1" kern="0" dirty="0" err="1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virologic</a:t>
            </a:r>
            <a:r>
              <a:rPr lang="en-US" sz="2400" b="1" kern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suppression (maintenance)</a:t>
            </a:r>
            <a:endParaRPr lang="en-US" sz="3300" b="1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4572000"/>
            <a:ext cx="8401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baseline="30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Arribas JR et al, Lancet ID, 2015; </a:t>
            </a:r>
            <a:r>
              <a:rPr lang="en-US" sz="1050" kern="0" baseline="30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Perez-Molina JA et al, Lancet ID, 2015; </a:t>
            </a:r>
            <a:r>
              <a:rPr lang="en-US" sz="1050" kern="0" baseline="30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Di </a:t>
            </a:r>
            <a:r>
              <a:rPr lang="en-US" sz="1050" kern="0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Giambenedetto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S et al, J </a:t>
            </a:r>
            <a:r>
              <a:rPr lang="en-US" sz="1050" kern="0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Antimicrob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050" kern="0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Chemother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2017; </a:t>
            </a:r>
            <a:r>
              <a:rPr lang="en-US" sz="1050" kern="0" baseline="30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Pulido T HIV Drug Therapy 2016 Glasgow, O331; </a:t>
            </a:r>
            <a:r>
              <a:rPr lang="en-US" sz="1050" kern="0" baseline="30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Maggiolo F, JAIDS, 2016; </a:t>
            </a:r>
            <a:r>
              <a:rPr lang="en-US" sz="1050" kern="0" baseline="300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Margolis DA, et al. </a:t>
            </a:r>
            <a:r>
              <a:rPr lang="en-US" sz="1050" i="1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Lancet.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2017Jul 21. [</a:t>
            </a:r>
            <a:r>
              <a:rPr lang="en-US" sz="1050" kern="0" dirty="0" err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Epub</a:t>
            </a:r>
            <a:r>
              <a:rPr lang="en-US" sz="1050" kern="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ahead of print].</a:t>
            </a:r>
          </a:p>
          <a:p>
            <a:pPr marL="171450" indent="-171450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rgbClr val="3333CC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392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28600" y="1352550"/>
            <a:ext cx="2994972" cy="3476248"/>
            <a:chOff x="6324600" y="1676400"/>
            <a:chExt cx="2667000" cy="4572000"/>
          </a:xfrm>
        </p:grpSpPr>
        <p:sp>
          <p:nvSpPr>
            <p:cNvPr id="11" name="Content Placeholder 1"/>
            <p:cNvSpPr txBox="1">
              <a:spLocks/>
            </p:cNvSpPr>
            <p:nvPr/>
          </p:nvSpPr>
          <p:spPr>
            <a:xfrm>
              <a:off x="6324600" y="1741730"/>
              <a:ext cx="2590800" cy="1153870"/>
            </a:xfrm>
            <a:prstGeom prst="rect">
              <a:avLst/>
            </a:prstGeom>
          </p:spPr>
          <p:txBody>
            <a:bodyPr/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5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Pts on stable 1</a:t>
              </a:r>
              <a:r>
                <a:rPr lang="en-GB" sz="1800" kern="0" baseline="30000" dirty="0">
                  <a:solidFill>
                    <a:srgbClr val="000000"/>
                  </a:solidFill>
                  <a:latin typeface="Calibri"/>
                  <a:cs typeface="Calibri"/>
                </a:rPr>
                <a:t>st</a:t>
              </a:r>
              <a:r>
                <a:rPr lang="en-GB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 or 2</a:t>
              </a:r>
              <a:r>
                <a:rPr lang="en-GB" sz="1800" kern="0" baseline="30000" dirty="0">
                  <a:solidFill>
                    <a:srgbClr val="000000"/>
                  </a:solidFill>
                  <a:latin typeface="Calibri"/>
                  <a:cs typeface="Calibri"/>
                </a:rPr>
                <a:t>nd</a:t>
              </a:r>
              <a:r>
                <a:rPr lang="en-GB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 ART (no change due to VF) and VL &lt;50 for &gt;12 mo.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Randomized 1:1 to continue antiretroviral regimen (CAR) or switch to DTG + RPV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GB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DTG + RPV </a:t>
              </a:r>
              <a:r>
                <a:rPr lang="en-GB" sz="1800" b="1" kern="0" dirty="0">
                  <a:solidFill>
                    <a:srgbClr val="000000"/>
                  </a:solidFill>
                  <a:latin typeface="Calibri"/>
                  <a:cs typeface="Calibri"/>
                </a:rPr>
                <a:t>non-inferior</a:t>
              </a:r>
              <a:r>
                <a:rPr lang="en-GB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 to CAR</a:t>
              </a:r>
              <a:endParaRPr lang="en-GB" sz="750" kern="0" dirty="0">
                <a:solidFill>
                  <a:srgbClr val="000000"/>
                </a:solidFill>
                <a:latin typeface="Calibri"/>
                <a:cs typeface="Calibri"/>
              </a:endParaRP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r>
                <a:rPr lang="en-US" sz="1800" kern="0" dirty="0">
                  <a:solidFill>
                    <a:srgbClr val="000000"/>
                  </a:solidFill>
                  <a:latin typeface="Calibri"/>
                  <a:cs typeface="Calibri"/>
                </a:rPr>
                <a:t>DTG/RPV single pill regimen anticipated soon</a:t>
              </a:r>
            </a:p>
            <a:p>
              <a:pPr marL="142875" indent="-142875" defTabSz="685800">
                <a:spcAft>
                  <a:spcPts val="375"/>
                </a:spcAft>
                <a:buClr>
                  <a:srgbClr val="C00000"/>
                </a:buClr>
                <a:buFont typeface="Arial"/>
                <a:buChar char="•"/>
                <a:defRPr/>
              </a:pPr>
              <a:endParaRPr lang="en-US" sz="1800" kern="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6324600" y="1676400"/>
              <a:ext cx="2667000" cy="4572000"/>
            </a:xfrm>
            <a:prstGeom prst="rect">
              <a:avLst/>
            </a:prstGeom>
            <a:noFill/>
            <a:ln w="28575">
              <a:solidFill>
                <a:srgbClr val="0099CC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000000"/>
                </a:solidFill>
                <a:latin typeface="Book Antiqua" pitchFamily="18" charset="0"/>
                <a:ea typeface="MS PGothic" pitchFamily="34" charset="-128"/>
              </a:endParaRPr>
            </a:p>
          </p:txBody>
        </p:sp>
      </p:grp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3276600" y="1284352"/>
            <a:ext cx="5350643" cy="3455138"/>
            <a:chOff x="-439863" y="1344074"/>
            <a:chExt cx="7256761" cy="4685998"/>
          </a:xfrm>
        </p:grpSpPr>
        <p:sp>
          <p:nvSpPr>
            <p:cNvPr id="26" name="Rectangle 25"/>
            <p:cNvSpPr/>
            <p:nvPr/>
          </p:nvSpPr>
          <p:spPr>
            <a:xfrm>
              <a:off x="332348" y="1344074"/>
              <a:ext cx="6227233" cy="339725"/>
            </a:xfrm>
            <a:prstGeom prst="rect">
              <a:avLst/>
            </a:prstGeom>
            <a:solidFill>
              <a:srgbClr val="002F5F"/>
            </a:solidFill>
            <a:ln w="25400" cap="flat" cmpd="sng" algn="ctr">
              <a:noFill/>
              <a:prstDash val="solid"/>
            </a:ln>
            <a:effectLst/>
          </p:spPr>
          <p:txBody>
            <a:bodyPr tIns="67500" bIns="67500" anchor="ctr"/>
            <a:lstStyle/>
            <a:p>
              <a:pPr marL="0" lvl="1"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350" b="1" kern="0" dirty="0" err="1">
                  <a:solidFill>
                    <a:prstClr val="white"/>
                  </a:solidFill>
                  <a:cs typeface="Arial" panose="020B0604020202020204" pitchFamily="34" charset="0"/>
                </a:rPr>
                <a:t>Virologic</a:t>
              </a:r>
              <a:r>
                <a:rPr lang="en-GB" sz="135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 outcomes at wk 48 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439863" y="1746603"/>
              <a:ext cx="7256761" cy="4283469"/>
              <a:chOff x="-287464" y="1562871"/>
              <a:chExt cx="7256761" cy="4283469"/>
            </a:xfrm>
          </p:grpSpPr>
          <p:graphicFrame>
            <p:nvGraphicFramePr>
              <p:cNvPr id="41" name="Chart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019635035"/>
                  </p:ext>
                </p:extLst>
              </p:nvPr>
            </p:nvGraphicFramePr>
            <p:xfrm>
              <a:off x="-287464" y="1562871"/>
              <a:ext cx="7256761" cy="42834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2" name="TextBox 41"/>
              <p:cNvSpPr txBox="1"/>
              <p:nvPr/>
            </p:nvSpPr>
            <p:spPr>
              <a:xfrm>
                <a:off x="1672046" y="1690731"/>
                <a:ext cx="182621" cy="219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rgbClr val="FFFFFF"/>
                    </a:solidFill>
                    <a:latin typeface="Times New Roman"/>
                  </a:rPr>
                  <a:t>95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42455" y="1690731"/>
                <a:ext cx="182621" cy="219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srgbClr val="FFFFFF"/>
                    </a:solidFill>
                    <a:latin typeface="Times New Roman"/>
                  </a:rPr>
                  <a:t>95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705497" y="5098554"/>
                <a:ext cx="195665" cy="219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b="1" kern="0" dirty="0">
                    <a:solidFill>
                      <a:srgbClr val="FFFFFF"/>
                    </a:solidFill>
                    <a:latin typeface="Times New Roman"/>
                  </a:rPr>
                  <a:t>&lt;1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328161" y="5072427"/>
                <a:ext cx="91310" cy="219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b="1" kern="0" dirty="0">
                    <a:solidFill>
                      <a:srgbClr val="FFFFFF"/>
                    </a:solidFill>
                    <a:latin typeface="Times New Roman"/>
                  </a:rPr>
                  <a:t>1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328569" y="4980336"/>
                <a:ext cx="88" cy="219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kern="0" dirty="0">
                  <a:solidFill>
                    <a:srgbClr val="FFFFFF"/>
                  </a:solidFill>
                  <a:latin typeface="Times New Roman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213666" y="1746603"/>
              <a:ext cx="186969" cy="219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 fontAlgn="auto">
                <a:spcBef>
                  <a:spcPct val="20000"/>
                </a:spcBef>
                <a:spcAft>
                  <a:spcPts val="0"/>
                </a:spcAft>
                <a:buClr>
                  <a:srgbClr val="969696"/>
                </a:buClr>
                <a:defRPr/>
              </a:pPr>
              <a:r>
                <a:rPr lang="en-US" sz="1050" b="1" kern="0" dirty="0">
                  <a:solidFill>
                    <a:srgbClr val="000000"/>
                  </a:solidFill>
                  <a:latin typeface="Calibri"/>
                  <a:cs typeface="Calibri"/>
                </a:rPr>
                <a:t>95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33739" y="1746603"/>
              <a:ext cx="186969" cy="2191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 fontAlgn="auto">
                <a:spcBef>
                  <a:spcPct val="20000"/>
                </a:spcBef>
                <a:spcAft>
                  <a:spcPts val="0"/>
                </a:spcAft>
                <a:buClr>
                  <a:srgbClr val="969696"/>
                </a:buClr>
                <a:defRPr/>
              </a:pPr>
              <a:r>
                <a:rPr lang="en-US" sz="1050" b="1" kern="0" dirty="0">
                  <a:solidFill>
                    <a:srgbClr val="000000"/>
                  </a:solidFill>
                  <a:latin typeface="Calibri"/>
                  <a:cs typeface="Calibri"/>
                </a:rPr>
                <a:t>95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77232" y="4846969"/>
              <a:ext cx="263062" cy="3130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 fontAlgn="auto">
                <a:spcBef>
                  <a:spcPct val="20000"/>
                </a:spcBef>
                <a:spcAft>
                  <a:spcPts val="0"/>
                </a:spcAft>
                <a:buClr>
                  <a:srgbClr val="969696"/>
                </a:buClr>
                <a:defRPr/>
              </a:pPr>
              <a:r>
                <a:rPr lang="en-US" sz="1500" b="1" kern="0" dirty="0">
                  <a:solidFill>
                    <a:srgbClr val="000000"/>
                  </a:solidFill>
                  <a:latin typeface="Calibri"/>
                  <a:cs typeface="Calibri"/>
                </a:rPr>
                <a:t>&lt;1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00650" y="4846969"/>
              <a:ext cx="132619" cy="3130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 fontAlgn="auto">
                <a:spcBef>
                  <a:spcPct val="20000"/>
                </a:spcBef>
                <a:spcAft>
                  <a:spcPts val="0"/>
                </a:spcAft>
                <a:buClr>
                  <a:srgbClr val="969696"/>
                </a:buClr>
                <a:defRPr/>
              </a:pPr>
              <a:r>
                <a:rPr lang="en-US" sz="1500" b="1" kern="0" dirty="0">
                  <a:solidFill>
                    <a:srgbClr val="000000"/>
                  </a:solidFill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47488" y="4640278"/>
              <a:ext cx="132619" cy="3130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 fontAlgn="auto">
                <a:spcBef>
                  <a:spcPct val="20000"/>
                </a:spcBef>
                <a:spcAft>
                  <a:spcPts val="0"/>
                </a:spcAft>
                <a:buClr>
                  <a:srgbClr val="969696"/>
                </a:buClr>
                <a:defRPr/>
              </a:pPr>
              <a:r>
                <a:rPr lang="en-US" sz="1500" b="1" kern="0" dirty="0">
                  <a:solidFill>
                    <a:srgbClr val="000000"/>
                  </a:solidFill>
                  <a:latin typeface="Calibri"/>
                  <a:cs typeface="Calibri"/>
                </a:rPr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64216" y="4640278"/>
              <a:ext cx="132619" cy="3130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defTabSz="685800" fontAlgn="auto">
                <a:spcBef>
                  <a:spcPct val="20000"/>
                </a:spcBef>
                <a:spcAft>
                  <a:spcPts val="0"/>
                </a:spcAft>
                <a:buClr>
                  <a:srgbClr val="969696"/>
                </a:buClr>
                <a:defRPr/>
              </a:pPr>
              <a:r>
                <a:rPr lang="en-US" sz="1500" b="1" kern="0" dirty="0">
                  <a:solidFill>
                    <a:srgbClr val="0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sp>
        <p:nvSpPr>
          <p:cNvPr id="48" name="Text Placeholder 1"/>
          <p:cNvSpPr txBox="1">
            <a:spLocks/>
          </p:cNvSpPr>
          <p:nvPr/>
        </p:nvSpPr>
        <p:spPr bwMode="auto">
          <a:xfrm>
            <a:off x="-585216" y="4834890"/>
            <a:ext cx="8357616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r" rtl="0" eaLnBrk="0" fontAlgn="base" hangingPunct="0">
              <a:spcBef>
                <a:spcPct val="0"/>
              </a:spcBef>
              <a:spcAft>
                <a:spcPts val="500"/>
              </a:spcAft>
              <a:buClr>
                <a:srgbClr val="E31836"/>
              </a:buClr>
              <a:buSzPct val="115000"/>
              <a:buFont typeface="Arial" charset="0"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defTabSz="685800">
              <a:spcAft>
                <a:spcPts val="375"/>
              </a:spcAft>
              <a:defRPr/>
            </a:pPr>
            <a:r>
              <a:rPr lang="en-US" sz="788" i="1" kern="0" dirty="0" err="1">
                <a:solidFill>
                  <a:srgbClr val="000000"/>
                </a:solidFill>
              </a:rPr>
              <a:t>Llibre</a:t>
            </a:r>
            <a:r>
              <a:rPr lang="en-US" sz="788" i="1" kern="0" dirty="0">
                <a:solidFill>
                  <a:srgbClr val="000000"/>
                </a:solidFill>
              </a:rPr>
              <a:t> JM et al. CROI 2017; Abstract 44LB.</a:t>
            </a:r>
          </a:p>
          <a:p>
            <a:pPr defTabSz="685800">
              <a:spcAft>
                <a:spcPts val="375"/>
              </a:spcAft>
              <a:defRPr/>
            </a:pPr>
            <a:endParaRPr lang="en-US" sz="788" i="1" kern="0" dirty="0">
              <a:solidFill>
                <a:srgbClr val="00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6751" y="354686"/>
            <a:ext cx="616373" cy="619125"/>
          </a:xfrm>
          <a:prstGeom prst="rect">
            <a:avLst/>
          </a:prstGeom>
        </p:spPr>
      </p:pic>
      <p:sp>
        <p:nvSpPr>
          <p:cNvPr id="32" name="Rectangle 3076"/>
          <p:cNvSpPr>
            <a:spLocks noChangeArrowheads="1"/>
          </p:cNvSpPr>
          <p:nvPr/>
        </p:nvSpPr>
        <p:spPr bwMode="auto">
          <a:xfrm>
            <a:off x="1359361" y="0"/>
            <a:ext cx="691514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2" tIns="34286" rIns="68572" bIns="34286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Switching to DTG + RPV in </a:t>
            </a:r>
            <a:r>
              <a:rPr lang="en-US" sz="24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Virologically</a:t>
            </a:r>
            <a:r>
              <a:rPr lang="en-US" sz="2400" b="1" kern="0" dirty="0">
                <a:solidFill>
                  <a:srgbClr val="000000"/>
                </a:solidFill>
                <a:latin typeface="Calibri" panose="020F0502020204030204" pitchFamily="34" charset="0"/>
                <a:cs typeface="Times New Roman" pitchFamily="18" charset="0"/>
              </a:rPr>
              <a:t> Suppressed Patients: SWORD-1 and -2</a:t>
            </a:r>
            <a:endParaRPr lang="en-US" sz="3300" b="1" kern="0" dirty="0">
              <a:solidFill>
                <a:srgbClr val="000000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85800" y="10484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8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  <a:latin typeface="Calibri"/>
                <a:cs typeface="Calibri"/>
              </a:rPr>
              <a:t>Case Scenario 6</a:t>
            </a:r>
            <a:endParaRPr lang="en-US" sz="45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123950"/>
            <a:ext cx="8172450" cy="4514850"/>
          </a:xfrm>
        </p:spPr>
        <p:txBody>
          <a:bodyPr/>
          <a:lstStyle/>
          <a:p>
            <a:pPr>
              <a:spcAft>
                <a:spcPts val="450"/>
              </a:spcAft>
            </a:pP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30 </a:t>
            </a:r>
            <a:r>
              <a:rPr lang="en-US" sz="2300" dirty="0" err="1">
                <a:solidFill>
                  <a:schemeClr val="bg2"/>
                </a:solidFill>
                <a:latin typeface="Calibri"/>
                <a:cs typeface="Calibri"/>
              </a:rPr>
              <a:t>yo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 M with well controlled HIV on ABC/3TC/DTG</a:t>
            </a:r>
          </a:p>
          <a:p>
            <a:pPr>
              <a:spcAft>
                <a:spcPts val="450"/>
              </a:spcAft>
            </a:pP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Presented with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4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days of abdominal cramping and diarrhea: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1-2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BM per hour throughout day and night</a:t>
            </a:r>
          </a:p>
          <a:p>
            <a:pPr>
              <a:spcAft>
                <a:spcPts val="450"/>
              </a:spcAft>
            </a:pP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Noted blood on toilet paper but not in stool</a:t>
            </a:r>
          </a:p>
          <a:p>
            <a:pPr>
              <a:spcAft>
                <a:spcPts val="450"/>
              </a:spcAft>
            </a:pP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Mild chills; temperature 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100.3</a:t>
            </a:r>
            <a:endParaRPr lang="en-US" sz="23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Aft>
                <a:spcPts val="450"/>
              </a:spcAft>
            </a:pP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Travel</a:t>
            </a: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: Nantucket.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Ate at cookouts, including salads with mayonnaise</a:t>
            </a:r>
          </a:p>
          <a:p>
            <a:pPr>
              <a:spcAft>
                <a:spcPts val="450"/>
              </a:spcAft>
            </a:pPr>
            <a:r>
              <a:rPr lang="en-US" sz="2300" dirty="0" smtClean="0">
                <a:solidFill>
                  <a:schemeClr val="bg2"/>
                </a:solidFill>
                <a:latin typeface="Calibri"/>
                <a:cs typeface="Calibri"/>
              </a:rPr>
              <a:t>Two </a:t>
            </a:r>
            <a:r>
              <a:rPr lang="en-US" sz="2300" dirty="0">
                <a:solidFill>
                  <a:schemeClr val="bg2"/>
                </a:solidFill>
                <a:latin typeface="Calibri"/>
                <a:cs typeface="Calibri"/>
              </a:rPr>
              <a:t>new male sexual partners; oral anal stimulation</a:t>
            </a:r>
          </a:p>
          <a:p>
            <a:endParaRPr lang="en-US" sz="3000" dirty="0">
              <a:solidFill>
                <a:srgbClr val="FF0000"/>
              </a:solidFill>
              <a:latin typeface="Calibri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9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55590"/>
            <a:ext cx="8458200" cy="383160"/>
          </a:xfrm>
          <a:prstGeom prst="rect">
            <a:avLst/>
          </a:prstGeom>
          <a:noFill/>
        </p:spPr>
        <p:txBody>
          <a:bodyPr wrap="square" lIns="91418" tIns="45709" rIns="91418" bIns="45709">
            <a:spAutoFit/>
          </a:bodyPr>
          <a:lstStyle/>
          <a:p>
            <a:pPr defTabSz="45705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Lundgren J, et al. </a:t>
            </a:r>
            <a:r>
              <a:rPr lang="en-US" sz="9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INSIGHT START Study Group. </a:t>
            </a:r>
            <a:r>
              <a:rPr lang="en-US" sz="900" i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N Engl J Med. </a:t>
            </a:r>
            <a:r>
              <a:rPr lang="en-US" sz="9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2015.  Borges et al, CROI 2016, #160; Molina J et al, International AIDS Conference 2016,  Abstract THAB0201</a:t>
            </a:r>
          </a:p>
          <a:p>
            <a:pPr defTabSz="45705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100" kern="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</p:txBody>
      </p:sp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41659"/>
              </p:ext>
            </p:extLst>
          </p:nvPr>
        </p:nvGraphicFramePr>
        <p:xfrm>
          <a:off x="3657799" y="1529699"/>
          <a:ext cx="5114800" cy="2584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9"/>
          <p:cNvSpPr txBox="1">
            <a:spLocks noChangeArrowheads="1"/>
          </p:cNvSpPr>
          <p:nvPr/>
        </p:nvSpPr>
        <p:spPr bwMode="auto">
          <a:xfrm rot="16200000">
            <a:off x="2604751" y="2647734"/>
            <a:ext cx="1939910" cy="33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Number of Events</a:t>
            </a: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5867599" y="3966733"/>
            <a:ext cx="1049072" cy="4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AIDS-Related</a:t>
            </a:r>
            <a:endParaRPr lang="en-US" sz="800" b="1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7162999" y="3966638"/>
            <a:ext cx="1528762" cy="4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Non-AIDS Related</a:t>
            </a:r>
            <a:endParaRPr lang="en-US" sz="800" b="1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4696769" y="4425299"/>
            <a:ext cx="2923431" cy="43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Components</a:t>
            </a:r>
          </a:p>
          <a:p>
            <a:pPr algn="ctr" defTabSz="457058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(Serious Events)</a:t>
            </a:r>
            <a:endParaRPr lang="en-US" sz="700" b="1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4265838" y="3966637"/>
            <a:ext cx="1259405" cy="45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Composite</a:t>
            </a:r>
          </a:p>
          <a:p>
            <a:pPr algn="ctr" defTabSz="457058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Endpoint</a:t>
            </a:r>
            <a:endParaRPr lang="en-US" sz="800" b="1" dirty="0">
              <a:solidFill>
                <a:prstClr val="black"/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724599" y="4425298"/>
            <a:ext cx="2926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41"/>
          <p:cNvSpPr txBox="1">
            <a:spLocks noChangeArrowheads="1"/>
          </p:cNvSpPr>
          <p:nvPr/>
        </p:nvSpPr>
        <p:spPr bwMode="auto">
          <a:xfrm>
            <a:off x="4191199" y="1510648"/>
            <a:ext cx="737832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96</a:t>
            </a:r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6934432" y="1584601"/>
            <a:ext cx="2266718" cy="47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Deferred ART (n=2359)</a:t>
            </a:r>
          </a:p>
          <a:p>
            <a:pPr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Immediate ART (n=2326)</a:t>
            </a:r>
          </a:p>
        </p:txBody>
      </p:sp>
      <p:sp>
        <p:nvSpPr>
          <p:cNvPr id="41" name="Rectangle 40"/>
          <p:cNvSpPr>
            <a:spLocks noChangeAspect="1"/>
          </p:cNvSpPr>
          <p:nvPr/>
        </p:nvSpPr>
        <p:spPr>
          <a:xfrm>
            <a:off x="6730903" y="1648496"/>
            <a:ext cx="165100" cy="123825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>
            <a:spLocks noChangeAspect="1"/>
          </p:cNvSpPr>
          <p:nvPr/>
        </p:nvSpPr>
        <p:spPr>
          <a:xfrm>
            <a:off x="6730903" y="1812896"/>
            <a:ext cx="165100" cy="12263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anchor="ctr"/>
          <a:lstStyle/>
          <a:p>
            <a:pPr algn="ctr" defTabSz="45705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3" name="TextBox 41"/>
          <p:cNvSpPr txBox="1">
            <a:spLocks noChangeArrowheads="1"/>
          </p:cNvSpPr>
          <p:nvPr/>
        </p:nvSpPr>
        <p:spPr bwMode="auto">
          <a:xfrm>
            <a:off x="4800799" y="2748898"/>
            <a:ext cx="737832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42</a:t>
            </a: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5791399" y="2520298"/>
            <a:ext cx="737832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50</a:t>
            </a:r>
          </a:p>
        </p:txBody>
      </p:sp>
      <p:sp>
        <p:nvSpPr>
          <p:cNvPr id="45" name="TextBox 41"/>
          <p:cNvSpPr txBox="1">
            <a:spLocks noChangeArrowheads="1"/>
          </p:cNvSpPr>
          <p:nvPr/>
        </p:nvSpPr>
        <p:spPr bwMode="auto">
          <a:xfrm>
            <a:off x="6326852" y="3380623"/>
            <a:ext cx="737832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14</a:t>
            </a:r>
          </a:p>
        </p:txBody>
      </p:sp>
      <p:sp>
        <p:nvSpPr>
          <p:cNvPr id="46" name="TextBox 41"/>
          <p:cNvSpPr txBox="1">
            <a:spLocks noChangeArrowheads="1"/>
          </p:cNvSpPr>
          <p:nvPr/>
        </p:nvSpPr>
        <p:spPr bwMode="auto">
          <a:xfrm>
            <a:off x="7239199" y="2596498"/>
            <a:ext cx="737832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47</a:t>
            </a:r>
          </a:p>
        </p:txBody>
      </p:sp>
      <p:sp>
        <p:nvSpPr>
          <p:cNvPr id="47" name="TextBox 41"/>
          <p:cNvSpPr txBox="1">
            <a:spLocks noChangeArrowheads="1"/>
          </p:cNvSpPr>
          <p:nvPr/>
        </p:nvSpPr>
        <p:spPr bwMode="auto">
          <a:xfrm>
            <a:off x="7772599" y="3005320"/>
            <a:ext cx="737832" cy="27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45705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prstClr val="black"/>
                </a:solidFill>
                <a:latin typeface="Arial" pitchFamily="34" charset="0"/>
                <a:ea typeface=""/>
                <a:cs typeface="Arial" pitchFamily="34" charset="0"/>
              </a:rPr>
              <a:t>29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4038600" y="1121790"/>
            <a:ext cx="4730417" cy="38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Number of Serious Events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999476" y="1847044"/>
            <a:ext cx="170239" cy="873082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5"/>
          <p:cNvSpPr txBox="1">
            <a:spLocks noChangeArrowheads="1"/>
          </p:cNvSpPr>
          <p:nvPr/>
        </p:nvSpPr>
        <p:spPr bwMode="auto">
          <a:xfrm>
            <a:off x="5105400" y="1911541"/>
            <a:ext cx="811396" cy="50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57%</a:t>
            </a:r>
          </a:p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Reduction</a:t>
            </a:r>
          </a:p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(</a:t>
            </a:r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&lt;0.001)</a:t>
            </a:r>
            <a:endParaRPr lang="en-US" sz="8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420049" y="2898050"/>
            <a:ext cx="249841" cy="5119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5"/>
          <p:cNvSpPr txBox="1">
            <a:spLocks noChangeArrowheads="1"/>
          </p:cNvSpPr>
          <p:nvPr/>
        </p:nvSpPr>
        <p:spPr bwMode="auto">
          <a:xfrm>
            <a:off x="6477000" y="2673541"/>
            <a:ext cx="811396" cy="50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72%</a:t>
            </a:r>
          </a:p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Reduction</a:t>
            </a:r>
          </a:p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(</a:t>
            </a:r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&lt;0.001)</a:t>
            </a:r>
            <a:endParaRPr lang="en-US" sz="8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924800" y="2859950"/>
            <a:ext cx="147141" cy="170606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5"/>
          <p:cNvSpPr txBox="1">
            <a:spLocks noChangeArrowheads="1"/>
          </p:cNvSpPr>
          <p:nvPr/>
        </p:nvSpPr>
        <p:spPr bwMode="auto">
          <a:xfrm>
            <a:off x="8104205" y="2596499"/>
            <a:ext cx="811396" cy="50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9" rIns="91418" bIns="45709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39%</a:t>
            </a:r>
          </a:p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Reduction</a:t>
            </a:r>
          </a:p>
          <a:p>
            <a:pPr algn="ctr" defTabSz="45705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(</a:t>
            </a:r>
            <a:r>
              <a:rPr lang="en-US" sz="1000" b="1" i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P</a:t>
            </a: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ea typeface=""/>
                <a:cs typeface="Arial" pitchFamily="34" charset="0"/>
              </a:rPr>
              <a:t>=0.04)</a:t>
            </a:r>
            <a:endParaRPr lang="en-US" sz="800" b="1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ea typeface=""/>
              <a:cs typeface="Arial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-228600" y="742950"/>
            <a:ext cx="3489397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3" rIns="91407" bIns="45703"/>
          <a:lstStyle/>
          <a:p>
            <a:pPr marL="742646" lvl="1" indent="-285633" defTabSz="914130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Calibri"/>
              <a:ea typeface=""/>
              <a:cs typeface="Arial" charset="0"/>
            </a:endParaRPr>
          </a:p>
          <a:p>
            <a:pPr marL="742646" lvl="1" indent="-285633" defTabSz="914130" fontAlgn="auto">
              <a:lnSpc>
                <a:spcPct val="95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2000" kern="0" dirty="0">
              <a:solidFill>
                <a:srgbClr val="000000"/>
              </a:solidFill>
              <a:latin typeface="Calibri"/>
              <a:ea typeface=""/>
              <a:cs typeface="Arial" charset="0"/>
            </a:endParaRP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HIV-infected adults with CD4 &gt;500</a:t>
            </a: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Randomized to immediate or deferred ART</a:t>
            </a: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Greatest benefit:</a:t>
            </a: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	age &gt;50, VL &gt;50,000, CD4:CD8 &lt;0.5, Framingham score &gt;10%</a:t>
            </a:r>
            <a:endParaRPr lang="en-US" sz="2000" baseline="300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2000" baseline="300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  <a:p>
            <a:pPr marL="799860" lvl="1" indent="-342794" defTabSz="914130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315913" y="361950"/>
            <a:ext cx="863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algn="ctr" defTabSz="4570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HIV Therapy Recommended Regardless of CD4: START 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</a:br>
            <a:endParaRPr lang="en-US" sz="32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4108" y="958957"/>
            <a:ext cx="8291917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85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 bwMode="auto">
          <a:xfrm>
            <a:off x="1657350" y="2438400"/>
            <a:ext cx="5829300" cy="66675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6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2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58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44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Would you treat this patient?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6950" y="3257550"/>
            <a:ext cx="45910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Calibri"/>
              </a:rPr>
              <a:t> Yes</a:t>
            </a:r>
          </a:p>
          <a:p>
            <a:pPr defTabSz="685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Calibri"/>
              </a:rPr>
              <a:t>2. No</a:t>
            </a:r>
          </a:p>
          <a:p>
            <a:pPr defTabSz="68580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600" kern="0" dirty="0">
                <a:solidFill>
                  <a:sysClr val="windowText" lastClr="000000"/>
                </a:solidFill>
                <a:latin typeface="Calibri"/>
              </a:rPr>
              <a:t>3. Only if he doesn’t improve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43815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Stool culture result: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Shigella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sonnei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(Group D) </a:t>
            </a:r>
            <a:endParaRPr 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3815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Stool culture result: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Shigella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sonnei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(Group D)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Resistant to ampicillin, azithromycin, </a:t>
            </a:r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ciprofloxaxin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, TMP/SMX </a:t>
            </a:r>
            <a:endParaRPr 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9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bg2"/>
                </a:solidFill>
                <a:latin typeface="Calibri"/>
                <a:cs typeface="Calibri"/>
              </a:rPr>
              <a:t>Case Scenario 7</a:t>
            </a:r>
            <a:endParaRPr lang="en-US" sz="45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314450"/>
            <a:ext cx="8172450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chemeClr val="bg2"/>
                </a:solidFill>
                <a:latin typeface="Calibri"/>
                <a:cs typeface="Calibri"/>
              </a:rPr>
              <a:t>41 </a:t>
            </a:r>
            <a:r>
              <a:rPr lang="en-US" sz="2600" dirty="0" err="1">
                <a:solidFill>
                  <a:schemeClr val="bg2"/>
                </a:solidFill>
                <a:latin typeface="Calibri"/>
                <a:cs typeface="Calibri"/>
              </a:rPr>
              <a:t>yo</a:t>
            </a: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 HIV negative MSM on </a:t>
            </a:r>
            <a:r>
              <a:rPr lang="en-US" sz="2600" dirty="0" err="1">
                <a:solidFill>
                  <a:schemeClr val="bg2"/>
                </a:solidFill>
                <a:latin typeface="Calibri"/>
                <a:cs typeface="Calibri"/>
              </a:rPr>
              <a:t>PrEP</a:t>
            </a: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 presents with 4 days of watery diarrhea, abdominal cramping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endParaRPr lang="en-US" sz="10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Denies blood in stools, fevers, chills</a:t>
            </a:r>
          </a:p>
          <a:p>
            <a:pPr>
              <a:spcBef>
                <a:spcPts val="900"/>
              </a:spcBef>
              <a:spcAft>
                <a:spcPts val="600"/>
              </a:spcAft>
            </a:pPr>
            <a:endParaRPr lang="en-US" sz="1000" dirty="0">
              <a:solidFill>
                <a:schemeClr val="bg2"/>
              </a:solidFill>
              <a:latin typeface="Calibri"/>
              <a:cs typeface="Calibri"/>
            </a:endParaRPr>
          </a:p>
          <a:p>
            <a:pPr>
              <a:spcBef>
                <a:spcPts val="90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2"/>
                </a:solidFill>
                <a:latin typeface="Calibri"/>
                <a:cs typeface="Calibri"/>
              </a:rPr>
              <a:t>Reports recent oral anal contact</a:t>
            </a: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 bwMode="auto">
          <a:xfrm>
            <a:off x="762000" y="3429000"/>
            <a:ext cx="3295650" cy="971550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>
            <a:lvl1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34286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86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72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58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440" algn="ctr" defTabSz="342860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1" indent="0" algn="ct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</a:rPr>
              <a:t>How would you treat this patient?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3105150"/>
            <a:ext cx="28194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oral Cipro</a:t>
            </a:r>
          </a:p>
          <a:p>
            <a:pPr marL="257175" indent="-257175" defTabSz="6858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oral TMP/SMX</a:t>
            </a:r>
          </a:p>
          <a:p>
            <a:pPr marL="257175" indent="-257175" defTabSz="6858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No treatment</a:t>
            </a:r>
          </a:p>
          <a:p>
            <a:pPr marL="257175" indent="-257175" defTabSz="685800" fontAlgn="auto">
              <a:spcBef>
                <a:spcPts val="6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IV ceftriaxone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438150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Stool culture result: 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Shigella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flexneri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(Group B)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Resistant to ampicillin; </a:t>
            </a:r>
            <a:r>
              <a:rPr lang="en-US" sz="2800" b="1" dirty="0" err="1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cipro</a:t>
            </a:r>
            <a:r>
              <a:rPr lang="en-US" sz="2800" b="1" dirty="0" smtClean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MIC 0.12; sensitive to TMP/SMX </a:t>
            </a:r>
            <a:endParaRPr lang="en-US" sz="28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7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Antibiotic-resistant </a:t>
            </a:r>
            <a:r>
              <a:rPr lang="en-US" b="1" dirty="0" err="1">
                <a:solidFill>
                  <a:schemeClr val="bg2"/>
                </a:solidFill>
                <a:latin typeface="Calibri"/>
                <a:cs typeface="Calibri"/>
              </a:rPr>
              <a:t>Shigella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27" y="550160"/>
            <a:ext cx="8172450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</a:rPr>
              <a:t>Increased risk of antibiotic-resistant </a:t>
            </a:r>
            <a:r>
              <a:rPr lang="en-US" sz="2600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2600" dirty="0">
                <a:solidFill>
                  <a:schemeClr val="bg2"/>
                </a:solidFill>
                <a:latin typeface="Calibri" panose="020F0502020204030204" pitchFamily="34" charset="0"/>
              </a:rPr>
              <a:t> in MSM</a:t>
            </a:r>
            <a:r>
              <a:rPr lang="en-US" sz="26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1</a:t>
            </a:r>
          </a:p>
          <a:p>
            <a:pPr lvl="1">
              <a:spcBef>
                <a:spcPts val="900"/>
              </a:spcBef>
              <a:spcAft>
                <a:spcPts val="300"/>
              </a:spcAft>
            </a:pP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7 outbreaks between 2011 and 2015</a:t>
            </a:r>
          </a:p>
          <a:p>
            <a:pPr lvl="1">
              <a:spcBef>
                <a:spcPts val="900"/>
              </a:spcBef>
              <a:spcAft>
                <a:spcPts val="300"/>
              </a:spcAft>
            </a:pP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6 outbreaks: azithromycin resistance; 2: </a:t>
            </a:r>
            <a:r>
              <a:rPr lang="en-US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cipro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 resistance; 2: ceftriaxone resistance; 3: multi-drug resistance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∼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20% of 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 isolates tested in NYC during 2013–2015:  decreased azithromycin susceptibility (&gt;=32 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</a:rPr>
              <a:t>ug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/mL)</a:t>
            </a:r>
            <a:r>
              <a:rPr lang="en-US" sz="2400" baseline="30000" dirty="0">
                <a:solidFill>
                  <a:schemeClr val="bg2"/>
                </a:solidFill>
                <a:latin typeface="Calibri" panose="020F0502020204030204" pitchFamily="34" charset="0"/>
              </a:rPr>
              <a:t>2</a:t>
            </a:r>
            <a:endParaRPr lang="en-US" sz="21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>
              <a:spcBef>
                <a:spcPts val="900"/>
              </a:spcBef>
              <a:spcAft>
                <a:spcPts val="300"/>
              </a:spcAft>
            </a:pP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Almost exclusively among MSM, most infected with HIV</a:t>
            </a: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0" y="4626173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1. Bowen A et al,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Emerg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Infect Dis, 2016; 2. Murray K et al, MMWR, 2017</a:t>
            </a:r>
          </a:p>
        </p:txBody>
      </p:sp>
    </p:spTree>
    <p:extLst>
      <p:ext uri="{BB962C8B-B14F-4D97-AF65-F5344CB8AC3E}">
        <p14:creationId xmlns:p14="http://schemas.microsoft.com/office/powerpoint/2010/main" val="15294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581150"/>
            <a:ext cx="8172450" cy="3810000"/>
          </a:xfrm>
        </p:spPr>
        <p:txBody>
          <a:bodyPr/>
          <a:lstStyle/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Current CSLI criteria categorize 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 isolates with Cipro MIC &lt;=1 mcg/mL as susceptible</a:t>
            </a:r>
            <a:endParaRPr lang="en-US" sz="10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CDC: increase in 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 isolates with Cipro MIC of 0.12 – 1 mcg/mL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Rising MIC may be related to plasmid-mediated quinolone resistance genes (PMQR): found in outbreak of multi-drug resistant </a:t>
            </a:r>
            <a:r>
              <a:rPr lang="en-US" sz="18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1800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flexneri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 (many in MSM), sporadic cases of </a:t>
            </a:r>
            <a:r>
              <a:rPr lang="en-US" sz="18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1800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18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sonnei</a:t>
            </a:r>
            <a:endParaRPr lang="en-US" sz="1800" i="1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Not yet known whether FQ use for these isolates associated with worse clinical outcomes or increased risk for transmission</a:t>
            </a:r>
          </a:p>
          <a:p>
            <a:pPr lvl="1"/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In Salmonella, MIC in this range considered intermediate or resistant b/o worse clinical outcomes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555" t="32222" r="5556" b="42223"/>
          <a:stretch/>
        </p:blipFill>
        <p:spPr>
          <a:xfrm>
            <a:off x="568188" y="209550"/>
            <a:ext cx="4537212" cy="127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3279"/>
            <a:ext cx="9143999" cy="8572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chemeClr val="bg2"/>
                </a:solidFill>
                <a:latin typeface="Calibri"/>
                <a:cs typeface="Calibri"/>
              </a:rPr>
              <a:t>CDC Recommendations</a:t>
            </a:r>
            <a:endParaRPr lang="en-US" sz="36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85850"/>
            <a:ext cx="8172450" cy="4514850"/>
          </a:xfrm>
        </p:spPr>
        <p:txBody>
          <a:bodyPr/>
          <a:lstStyle/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Diagnosis: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Order stool culture for suspected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; confirm lab tests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</a:rPr>
              <a:t>cipro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 dilutions according to recent guidance </a:t>
            </a:r>
          </a:p>
          <a:p>
            <a:r>
              <a:rPr lang="en-US" b="1" dirty="0">
                <a:solidFill>
                  <a:schemeClr val="bg2"/>
                </a:solidFill>
                <a:latin typeface="Calibri" panose="020F0502020204030204" pitchFamily="34" charset="0"/>
              </a:rPr>
              <a:t>Management: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Avoid antibiotics except in those with severe illness and those at risk for systemic infection (immunocompromised)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When antibiotics indicated, avoid FQ if MIC &gt;=0.12 even when lab report identifies isolate as sensitive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If MIC not included, consider contacting Micro lab for this data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Counsel patients to wait to have sex for 2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</a:rPr>
              <a:t>wk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 after diarrhea resolves</a:t>
            </a:r>
          </a:p>
          <a:p>
            <a:pPr lvl="1"/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55" t="32222" r="5556" b="42223"/>
          <a:stretch/>
        </p:blipFill>
        <p:spPr>
          <a:xfrm>
            <a:off x="7040304" y="193664"/>
            <a:ext cx="1600200" cy="44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91507"/>
            <a:ext cx="8401050" cy="857250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chemeClr val="bg2"/>
                </a:solidFill>
                <a:latin typeface="Calibri"/>
                <a:cs typeface="Calibri"/>
              </a:rPr>
              <a:t>Recent </a:t>
            </a:r>
            <a:r>
              <a:rPr lang="en-US" sz="3200" b="1" dirty="0" smtClean="0">
                <a:solidFill>
                  <a:schemeClr val="bg2"/>
                </a:solidFill>
                <a:latin typeface="Calibri"/>
                <a:cs typeface="Calibri"/>
              </a:rPr>
              <a:t>Cases</a:t>
            </a:r>
            <a:endParaRPr lang="en-US" sz="40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85850"/>
            <a:ext cx="8172450" cy="4514850"/>
          </a:xfrm>
        </p:spPr>
        <p:txBody>
          <a:bodyPr/>
          <a:lstStyle/>
          <a:p>
            <a:r>
              <a:rPr lang="en-US" sz="23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2300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sonnei</a:t>
            </a:r>
            <a:r>
              <a:rPr lang="en-US" sz="2300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(group D): resistant to ampicillin, TMP/SMX, azithromycin (&gt;256) and ciprofloxacin (MIC 8); CTX susceptible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Patient 1: treated for Giardia, not 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Patient 2: treated with </a:t>
            </a:r>
            <a:r>
              <a:rPr lang="en-US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cefixime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; symptoms resolved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Patient 3: not treated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Patient 4: not treated; partner also </a:t>
            </a:r>
            <a:r>
              <a:rPr lang="en-US" dirty="0" smtClean="0">
                <a:solidFill>
                  <a:schemeClr val="bg2"/>
                </a:solidFill>
                <a:latin typeface="Calibri" panose="020F0502020204030204" pitchFamily="34" charset="0"/>
              </a:rPr>
              <a:t>infected</a:t>
            </a:r>
            <a:endParaRPr lang="en-US" sz="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lvl="1"/>
            <a:endParaRPr lang="en-US" sz="75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3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Shigella</a:t>
            </a:r>
            <a:r>
              <a:rPr lang="en-US" sz="2300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300" i="1" dirty="0" err="1">
                <a:solidFill>
                  <a:schemeClr val="bg2"/>
                </a:solidFill>
                <a:latin typeface="Calibri" panose="020F0502020204030204" pitchFamily="34" charset="0"/>
              </a:rPr>
              <a:t>flexneri</a:t>
            </a:r>
            <a:r>
              <a:rPr lang="en-US" sz="2300" i="1" dirty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(group B): resistant to amp, susceptible to TMP/SMX, </a:t>
            </a:r>
            <a:r>
              <a:rPr lang="en-US" sz="2300" dirty="0" err="1">
                <a:solidFill>
                  <a:schemeClr val="bg2"/>
                </a:solidFill>
                <a:latin typeface="Calibri" panose="020F0502020204030204" pitchFamily="34" charset="0"/>
              </a:rPr>
              <a:t>cipro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 MIC 0.12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Patient 5: not treated</a:t>
            </a:r>
          </a:p>
          <a:p>
            <a:pPr marL="0" indent="0">
              <a:buNone/>
            </a:pPr>
            <a:endParaRPr lang="en-US" sz="3000" dirty="0">
              <a:solidFill>
                <a:schemeClr val="bg2"/>
              </a:solidFill>
              <a:latin typeface="Calibri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6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-19050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8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8150"/>
            <a:ext cx="8115300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Man in his 50s on TDF/FTC for 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PrEP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Developed increasing serum creatinine: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Baseline 1.02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1 month later: 1.11</a:t>
            </a:r>
          </a:p>
          <a:p>
            <a:pPr lvl="1"/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6 months later: 1.32 (</a:t>
            </a:r>
            <a:r>
              <a:rPr lang="en-US" dirty="0" err="1">
                <a:solidFill>
                  <a:schemeClr val="bg2"/>
                </a:solidFill>
                <a:latin typeface="Calibri" panose="020F0502020204030204" pitchFamily="34" charset="0"/>
              </a:rPr>
              <a:t>eGFR</a:t>
            </a: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 57)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PMH: </a:t>
            </a:r>
            <a:r>
              <a:rPr lang="en-US" sz="2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hypertension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Meds: </a:t>
            </a:r>
            <a:r>
              <a:rPr lang="en-US" sz="22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lisinopril</a:t>
            </a: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, </a:t>
            </a:r>
            <a:r>
              <a:rPr lang="en-US" sz="2200" dirty="0" smtClean="0">
                <a:solidFill>
                  <a:schemeClr val="bg2"/>
                </a:solidFill>
                <a:latin typeface="Calibri" panose="020F0502020204030204" pitchFamily="34" charset="0"/>
              </a:rPr>
              <a:t>TDF/FTC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Social history: MSM; sexually active with multiple partners whom he knows; no illicit drug or excessive alcohol use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BP 140/82. Normal exam</a:t>
            </a:r>
          </a:p>
          <a:p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8191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64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8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27" y="550160"/>
            <a:ext cx="4705673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Serum Cr: 1.32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Serum phosphate 1.7 mg/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UA: no glycosuria, hematuria, pyuria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Urine protein/creatinine ratio: 0.11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Urine albumin/creatinine ratio: 10</a:t>
            </a: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Urine phosphate: 62 mg/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Urine creatinine: 186 mg/</a:t>
            </a:r>
            <a:r>
              <a:rPr lang="en-US" sz="22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endParaRPr lang="en-US" sz="22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200" dirty="0">
                <a:solidFill>
                  <a:schemeClr val="bg2"/>
                </a:solidFill>
                <a:latin typeface="Calibri" panose="020F0502020204030204" pitchFamily="34" charset="0"/>
              </a:rPr>
              <a:t>Fractional excretion phosphate: 22%</a:t>
            </a:r>
          </a:p>
          <a:p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38800" y="590550"/>
            <a:ext cx="3352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900"/>
              </a:spcBef>
              <a:spcAft>
                <a:spcPts val="600"/>
              </a:spcAft>
            </a:pPr>
            <a:endParaRPr lang="en-US" kern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2300" kern="0" dirty="0">
                <a:solidFill>
                  <a:schemeClr val="bg2"/>
                </a:solidFill>
                <a:latin typeface="Calibri" panose="020F0502020204030204" pitchFamily="34" charset="0"/>
              </a:rPr>
              <a:t>Would you:</a:t>
            </a:r>
          </a:p>
          <a:p>
            <a:pPr marL="800100" lvl="1" indent="-457200" defTabSz="914400">
              <a:buAutoNum type="arabicPeriod"/>
            </a:pPr>
            <a:r>
              <a:rPr lang="en-US" sz="2200" kern="0" dirty="0">
                <a:solidFill>
                  <a:schemeClr val="bg2"/>
                </a:solidFill>
                <a:latin typeface="Calibri" panose="020F0502020204030204" pitchFamily="34" charset="0"/>
              </a:rPr>
              <a:t>Stop TDF/FTC</a:t>
            </a:r>
          </a:p>
          <a:p>
            <a:pPr marL="800100" lvl="1" indent="-457200" defTabSz="914400">
              <a:buAutoNum type="arabicPeriod"/>
            </a:pPr>
            <a:r>
              <a:rPr lang="en-US" sz="2200" kern="0" dirty="0">
                <a:solidFill>
                  <a:schemeClr val="bg2"/>
                </a:solidFill>
                <a:latin typeface="Calibri" panose="020F0502020204030204" pitchFamily="34" charset="0"/>
              </a:rPr>
              <a:t>Change TDF/FTC to TAF/FTC</a:t>
            </a:r>
          </a:p>
          <a:p>
            <a:pPr marL="800100" lvl="1" indent="-457200" defTabSz="914400">
              <a:buAutoNum type="arabicPeriod"/>
            </a:pPr>
            <a:r>
              <a:rPr lang="en-US" sz="2200" kern="0" dirty="0">
                <a:solidFill>
                  <a:schemeClr val="bg2"/>
                </a:solidFill>
                <a:latin typeface="Calibri" panose="020F0502020204030204" pitchFamily="34" charset="0"/>
              </a:rPr>
              <a:t>Change TDF/FTC to MVC</a:t>
            </a:r>
          </a:p>
          <a:p>
            <a:pPr marL="800100" lvl="1" indent="-457200" defTabSz="914400">
              <a:buAutoNum type="arabicPeriod"/>
            </a:pPr>
            <a:r>
              <a:rPr lang="en-US" sz="2200" kern="0" dirty="0">
                <a:solidFill>
                  <a:schemeClr val="bg2"/>
                </a:solidFill>
                <a:latin typeface="Calibri" panose="020F0502020204030204" pitchFamily="34" charset="0"/>
              </a:rPr>
              <a:t>Continue TDF/FTC</a:t>
            </a:r>
          </a:p>
          <a:p>
            <a:pPr marL="800100" lvl="1" indent="-457200" defTabSz="914400">
              <a:buAutoNum type="arabicPeriod"/>
            </a:pPr>
            <a:r>
              <a:rPr lang="en-US" sz="2200" kern="0" dirty="0">
                <a:solidFill>
                  <a:schemeClr val="bg2"/>
                </a:solidFill>
                <a:latin typeface="Calibri" panose="020F0502020204030204" pitchFamily="34" charset="0"/>
              </a:rPr>
              <a:t>Something else</a:t>
            </a:r>
          </a:p>
          <a:p>
            <a:pPr defTabSz="914400"/>
            <a:endParaRPr lang="en-US" kern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defTabSz="914400">
              <a:buFontTx/>
              <a:buNone/>
            </a:pPr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8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315913" y="361950"/>
            <a:ext cx="863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algn="ctr" defTabSz="4570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Do the START Results Apply to HIV Controllers?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</a:br>
            <a:endParaRPr lang="en-US" sz="32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4108" y="958957"/>
            <a:ext cx="8291917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85775" y="1314450"/>
            <a:ext cx="81724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/>
            <a:r>
              <a:rPr lang="en-US" sz="2100" kern="0" dirty="0">
                <a:solidFill>
                  <a:srgbClr val="000000"/>
                </a:solidFill>
                <a:latin typeface="Calibri" panose="020F0502020204030204" pitchFamily="34" charset="0"/>
                <a:ea typeface=""/>
                <a:cs typeface=""/>
              </a:rPr>
              <a:t>Who was in START?</a:t>
            </a:r>
          </a:p>
          <a:p>
            <a:pPr marL="557213" lvl="1" indent="-214313" defTabSz="685800"/>
            <a:r>
              <a:rPr lang="en-US" sz="2100" kern="0" dirty="0">
                <a:solidFill>
                  <a:srgbClr val="000000"/>
                </a:solidFill>
                <a:cs typeface="Arial" charset="0"/>
              </a:rPr>
              <a:t>Median baseline CD4 count 651. </a:t>
            </a:r>
          </a:p>
          <a:p>
            <a:pPr marL="557213" lvl="1" indent="-214313" defTabSz="685800"/>
            <a:r>
              <a:rPr lang="en-US" sz="2100" kern="0" dirty="0">
                <a:solidFill>
                  <a:srgbClr val="000000"/>
                </a:solidFill>
                <a:cs typeface="Arial" charset="0"/>
              </a:rPr>
              <a:t>Median HIV RNA: ≈13,000 (IQR ≈ 3,000, 43,000)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451485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kern="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Lundgren J, et al.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INSIGHT START Study Group. 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N </a:t>
            </a:r>
            <a:r>
              <a:rPr lang="en-US" sz="1200" i="1" dirty="0" err="1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Engl</a:t>
            </a:r>
            <a:r>
              <a:rPr lang="en-US" sz="1200" i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 J Med. </a:t>
            </a:r>
            <a:r>
              <a:rPr lang="en-US" sz="1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2015.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5264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91507"/>
            <a:ext cx="8001000" cy="85725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bg2"/>
                </a:solidFill>
                <a:latin typeface="Calibri"/>
                <a:cs typeface="Calibri"/>
              </a:rPr>
              <a:t>Changes in Kidney Function with TDF/FTC for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cs typeface="Calibri"/>
              </a:rPr>
              <a:t>PrEP</a:t>
            </a:r>
            <a:endParaRPr lang="en-US" sz="36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50160"/>
            <a:ext cx="4705673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US 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PrEP</a:t>
            </a: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 Demonstration Project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N=557; MSM/TGW. Median age 33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Mean 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CrCl</a:t>
            </a: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 decrease 4.8 mL/min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Mean Cr increase: 0.03 mg/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dL</a:t>
            </a:r>
            <a:endParaRPr lang="en-US" sz="21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Changes stable through 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wk</a:t>
            </a: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 48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15.7% developed worsening proteinuria between baseline and 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wk</a:t>
            </a: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 12; remained stable through 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wk</a:t>
            </a: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 48</a:t>
            </a:r>
          </a:p>
          <a:p>
            <a:pPr>
              <a:spcBef>
                <a:spcPts val="600"/>
              </a:spcBef>
            </a:pP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5% developed new onset </a:t>
            </a:r>
            <a:r>
              <a:rPr lang="en-US" sz="2100" dirty="0" err="1">
                <a:solidFill>
                  <a:schemeClr val="bg2"/>
                </a:solidFill>
                <a:latin typeface="Calibri" panose="020F0502020204030204" pitchFamily="34" charset="0"/>
              </a:rPr>
              <a:t>eGFR</a:t>
            </a:r>
            <a:r>
              <a:rPr lang="en-US" sz="2100" dirty="0">
                <a:solidFill>
                  <a:schemeClr val="bg2"/>
                </a:solidFill>
                <a:latin typeface="Calibri" panose="020F0502020204030204" pitchFamily="34" charset="0"/>
              </a:rPr>
              <a:t> &lt; 70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Predictors: age &gt;=40; baseline </a:t>
            </a:r>
            <a:r>
              <a:rPr lang="en-US" sz="1800" dirty="0" err="1">
                <a:solidFill>
                  <a:schemeClr val="bg2"/>
                </a:solidFill>
                <a:latin typeface="Calibri" panose="020F0502020204030204" pitchFamily="34" charset="0"/>
              </a:rPr>
              <a:t>eGFR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</a:rPr>
              <a:t> &lt; 90</a:t>
            </a:r>
          </a:p>
          <a:p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507"/>
          <a:stretch/>
        </p:blipFill>
        <p:spPr>
          <a:xfrm>
            <a:off x="5334000" y="971550"/>
            <a:ext cx="332047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7400" y="4781550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Tang EC et al, JAIDS, in press</a:t>
            </a:r>
          </a:p>
        </p:txBody>
      </p:sp>
    </p:spTree>
    <p:extLst>
      <p:ext uri="{BB962C8B-B14F-4D97-AF65-F5344CB8AC3E}">
        <p14:creationId xmlns:p14="http://schemas.microsoft.com/office/powerpoint/2010/main" val="28847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9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50160"/>
            <a:ext cx="4858073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Man in his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30s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. MSM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On TDF/FTC for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</a:rPr>
              <a:t>PrEP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 for approximately 2 months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1 month after starting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</a:rPr>
              <a:t>PrEP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 developed pruritic </a:t>
            </a:r>
            <a:r>
              <a:rPr lang="en-US" sz="20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rash which spread 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to his trunk and legs; treated with topical steroids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Evaluated by dermatology: circular red-pink shallowly eroded plaques on arms, hands, upper legs; overlying fine scale/crust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</a:rPr>
              <a:t>Biopsy: spongiotic dermatitis</a:t>
            </a:r>
          </a:p>
          <a:p>
            <a:endParaRPr lang="en-US" sz="8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51987"/>
            <a:ext cx="3200400" cy="11435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05400" y="1011580"/>
            <a:ext cx="3845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</a:rPr>
              <a:t>Concern for TDF cutaneous reaction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7424" y="2190750"/>
            <a:ext cx="14334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AIDS. </a:t>
            </a:r>
            <a:r>
              <a:rPr lang="en-US" sz="110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2007;21:1370-3</a:t>
            </a:r>
            <a:endParaRPr lang="en-US" sz="11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257800" y="1943100"/>
            <a:ext cx="3733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spcBef>
                <a:spcPts val="900"/>
              </a:spcBef>
              <a:spcAft>
                <a:spcPts val="600"/>
              </a:spcAft>
            </a:pPr>
            <a:endParaRPr lang="en-US" kern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defTabSz="914400"/>
            <a:r>
              <a:rPr lang="en-US" sz="2000" kern="0" dirty="0">
                <a:solidFill>
                  <a:schemeClr val="bg2"/>
                </a:solidFill>
                <a:latin typeface="Calibri" panose="020F0502020204030204" pitchFamily="34" charset="0"/>
              </a:rPr>
              <a:t>Would you:</a:t>
            </a:r>
          </a:p>
          <a:p>
            <a:pPr marL="800100" lvl="1" indent="-457200" defTabSz="914400">
              <a:buAutoNum type="arabicPeriod"/>
            </a:pPr>
            <a:r>
              <a:rPr lang="en-US" sz="2000" kern="0" dirty="0">
                <a:solidFill>
                  <a:schemeClr val="bg2"/>
                </a:solidFill>
                <a:latin typeface="Calibri" panose="020F0502020204030204" pitchFamily="34" charset="0"/>
              </a:rPr>
              <a:t>Stop TDF/FTC</a:t>
            </a:r>
          </a:p>
          <a:p>
            <a:pPr marL="800100" lvl="1" indent="-457200" defTabSz="914400">
              <a:buAutoNum type="arabicPeriod"/>
            </a:pPr>
            <a:r>
              <a:rPr lang="en-US" sz="2000" kern="0" dirty="0">
                <a:solidFill>
                  <a:schemeClr val="bg2"/>
                </a:solidFill>
                <a:latin typeface="Calibri" panose="020F0502020204030204" pitchFamily="34" charset="0"/>
              </a:rPr>
              <a:t>Change TDF/FTC to TAF/FTC</a:t>
            </a:r>
          </a:p>
          <a:p>
            <a:pPr marL="800100" lvl="1" indent="-457200" defTabSz="914400">
              <a:buAutoNum type="arabicPeriod"/>
            </a:pPr>
            <a:r>
              <a:rPr lang="en-US" sz="2000" kern="0" dirty="0">
                <a:solidFill>
                  <a:schemeClr val="bg2"/>
                </a:solidFill>
                <a:latin typeface="Calibri" panose="020F0502020204030204" pitchFamily="34" charset="0"/>
              </a:rPr>
              <a:t>Change TDF/FTC to MVC</a:t>
            </a:r>
          </a:p>
          <a:p>
            <a:pPr marL="800100" lvl="1" indent="-457200" defTabSz="914400">
              <a:buAutoNum type="arabicPeriod"/>
            </a:pPr>
            <a:r>
              <a:rPr lang="en-US" sz="2000" kern="0" dirty="0">
                <a:solidFill>
                  <a:schemeClr val="bg2"/>
                </a:solidFill>
                <a:latin typeface="Calibri" panose="020F0502020204030204" pitchFamily="34" charset="0"/>
              </a:rPr>
              <a:t>Continue TDF/FTC</a:t>
            </a:r>
          </a:p>
          <a:p>
            <a:pPr marL="800100" lvl="1" indent="-457200" defTabSz="914400">
              <a:buAutoNum type="arabicPeriod"/>
            </a:pPr>
            <a:r>
              <a:rPr lang="en-US" sz="2000" kern="0" dirty="0">
                <a:solidFill>
                  <a:schemeClr val="bg2"/>
                </a:solidFill>
                <a:latin typeface="Calibri" panose="020F0502020204030204" pitchFamily="34" charset="0"/>
              </a:rPr>
              <a:t>Something else</a:t>
            </a:r>
          </a:p>
          <a:p>
            <a:pPr defTabSz="914400"/>
            <a:endParaRPr lang="en-US" kern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defTabSz="914400">
              <a:buFontTx/>
              <a:buNone/>
            </a:pPr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8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91507"/>
            <a:ext cx="6060281" cy="85725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2"/>
                </a:solidFill>
                <a:latin typeface="Calibri"/>
                <a:cs typeface="Calibri"/>
              </a:rPr>
              <a:t>Case Scenario 9 </a:t>
            </a:r>
            <a:r>
              <a:rPr lang="en-US" b="1" dirty="0" err="1">
                <a:solidFill>
                  <a:schemeClr val="bg2"/>
                </a:solidFill>
                <a:latin typeface="Calibri"/>
                <a:cs typeface="Calibri"/>
              </a:rPr>
              <a:t>Followup</a:t>
            </a:r>
            <a:endParaRPr lang="en-US" sz="405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27" y="723900"/>
            <a:ext cx="4629473" cy="4514850"/>
          </a:xfrm>
        </p:spPr>
        <p:txBody>
          <a:bodyPr/>
          <a:lstStyle/>
          <a:p>
            <a:pPr>
              <a:spcBef>
                <a:spcPts val="900"/>
              </a:spcBef>
              <a:spcAft>
                <a:spcPts val="600"/>
              </a:spcAft>
            </a:pPr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TDF/FTC was stopped</a:t>
            </a:r>
          </a:p>
          <a:p>
            <a:r>
              <a:rPr lang="en-US" sz="23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About 1 </a:t>
            </a:r>
            <a:r>
              <a:rPr lang="en-US" sz="23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yr</a:t>
            </a:r>
            <a:r>
              <a:rPr lang="en-US" sz="2300" dirty="0" smtClean="0">
                <a:solidFill>
                  <a:schemeClr val="bg2"/>
                </a:solidFill>
                <a:latin typeface="Calibri" panose="020F0502020204030204" pitchFamily="34" charset="0"/>
              </a:rPr>
              <a:t> 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later, patient had repeat HIV testing: Ag/Ab positive; HIV RNA </a:t>
            </a:r>
            <a:r>
              <a:rPr lang="en-US" sz="2300" dirty="0" smtClean="0">
                <a:solidFill>
                  <a:schemeClr val="bg2"/>
                </a:solidFill>
                <a:latin typeface="Calibri" panose="020F0502020204030204" pitchFamily="34" charset="0"/>
              </a:rPr>
              <a:t>100,000</a:t>
            </a:r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; CD4 cell count </a:t>
            </a:r>
            <a:r>
              <a:rPr lang="en-US" sz="2300" dirty="0" smtClean="0">
                <a:solidFill>
                  <a:schemeClr val="bg2"/>
                </a:solidFill>
                <a:latin typeface="Calibri" panose="020F0502020204030204" pitchFamily="34" charset="0"/>
              </a:rPr>
              <a:t>600</a:t>
            </a:r>
            <a:endParaRPr lang="en-US" sz="23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r>
              <a:rPr lang="en-US" sz="2300" dirty="0">
                <a:solidFill>
                  <a:schemeClr val="bg2"/>
                </a:solidFill>
                <a:latin typeface="Calibri" panose="020F0502020204030204" pitchFamily="34" charset="0"/>
              </a:rPr>
              <a:t>Patient started on TAF/FTC + DTG, which he tolerated</a:t>
            </a:r>
          </a:p>
          <a:p>
            <a:endParaRPr lang="en-US" sz="20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sz="23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 </a:t>
            </a:r>
          </a:p>
          <a:p>
            <a:endParaRPr lang="en-US" sz="18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30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29200" y="2019300"/>
            <a:ext cx="38862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800100" lvl="1" indent="-457200" defTabSz="914400">
              <a:buAutoNum type="arabicPeriod"/>
            </a:pPr>
            <a:r>
              <a:rPr lang="en-US" sz="2400" kern="0" dirty="0">
                <a:solidFill>
                  <a:schemeClr val="bg2"/>
                </a:solidFill>
                <a:latin typeface="Calibri" panose="020F0502020204030204" pitchFamily="34" charset="0"/>
              </a:rPr>
              <a:t>ABC-based regimen</a:t>
            </a:r>
          </a:p>
          <a:p>
            <a:pPr marL="800100" lvl="1" indent="-457200" defTabSz="914400">
              <a:buAutoNum type="arabicPeriod"/>
            </a:pPr>
            <a:r>
              <a:rPr lang="en-US" sz="2400" kern="0" dirty="0">
                <a:solidFill>
                  <a:schemeClr val="bg2"/>
                </a:solidFill>
                <a:latin typeface="Calibri" panose="020F0502020204030204" pitchFamily="34" charset="0"/>
              </a:rPr>
              <a:t>TAF-based regimen</a:t>
            </a:r>
          </a:p>
          <a:p>
            <a:pPr marL="800100" lvl="1" indent="-457200" defTabSz="914400">
              <a:buAutoNum type="arabicPeriod"/>
            </a:pPr>
            <a:r>
              <a:rPr lang="en-US" sz="2400" kern="0" dirty="0">
                <a:solidFill>
                  <a:schemeClr val="bg2"/>
                </a:solidFill>
                <a:latin typeface="Calibri" panose="020F0502020204030204" pitchFamily="34" charset="0"/>
              </a:rPr>
              <a:t>TDF-based regimen</a:t>
            </a:r>
          </a:p>
          <a:p>
            <a:pPr marL="800100" lvl="1" indent="-457200" defTabSz="914400">
              <a:buAutoNum type="arabicPeriod"/>
            </a:pPr>
            <a:r>
              <a:rPr lang="en-US" sz="2400" kern="0" dirty="0">
                <a:solidFill>
                  <a:schemeClr val="bg2"/>
                </a:solidFill>
                <a:latin typeface="Calibri" panose="020F0502020204030204" pitchFamily="34" charset="0"/>
              </a:rPr>
              <a:t>NRTI limiting regimen</a:t>
            </a:r>
          </a:p>
          <a:p>
            <a:pPr marL="800100" lvl="1" indent="-457200" defTabSz="914400">
              <a:buAutoNum type="arabicPeriod"/>
            </a:pPr>
            <a:r>
              <a:rPr lang="en-US" sz="2400" kern="0" dirty="0">
                <a:solidFill>
                  <a:schemeClr val="bg2"/>
                </a:solidFill>
                <a:latin typeface="Calibri" panose="020F0502020204030204" pitchFamily="34" charset="0"/>
              </a:rPr>
              <a:t>Something else</a:t>
            </a:r>
          </a:p>
          <a:p>
            <a:pPr defTabSz="914400"/>
            <a:endParaRPr lang="en-US" kern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0" indent="0" defTabSz="914400">
              <a:buFontTx/>
              <a:buNone/>
            </a:pPr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endParaRPr lang="en-US" sz="825" kern="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112395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</a:rPr>
              <a:t>Which regimen would you start him on?</a:t>
            </a:r>
          </a:p>
        </p:txBody>
      </p:sp>
    </p:spTree>
    <p:extLst>
      <p:ext uri="{BB962C8B-B14F-4D97-AF65-F5344CB8AC3E}">
        <p14:creationId xmlns:p14="http://schemas.microsoft.com/office/powerpoint/2010/main" val="7181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625" y="108984"/>
            <a:ext cx="8286750" cy="8572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700" b="1" dirty="0">
                <a:latin typeface="Calibri" pitchFamily="34" charset="0"/>
                <a:ea typeface="ＭＳ Ｐゴシック" pitchFamily="34" charset="-128"/>
              </a:rPr>
              <a:t>Case Scenario 10: </a:t>
            </a:r>
            <a:br>
              <a:rPr lang="en-US" sz="2700" b="1" dirty="0">
                <a:latin typeface="Calibri" pitchFamily="34" charset="0"/>
                <a:ea typeface="ＭＳ Ｐゴシック" pitchFamily="34" charset="-128"/>
              </a:rPr>
            </a:br>
            <a:r>
              <a:rPr lang="en-US" sz="2700" b="1" dirty="0">
                <a:latin typeface="Calibri" pitchFamily="34" charset="0"/>
                <a:ea typeface="ＭＳ Ｐゴシック" pitchFamily="34" charset="-128"/>
              </a:rPr>
              <a:t>Pulmonary and Hepatic Nodules in a Man with HIV</a:t>
            </a:r>
            <a:endParaRPr lang="en-US" sz="3000" b="1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8625" y="1257301"/>
            <a:ext cx="81153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Middle-aged man with HIV 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CD4 count &gt;500, </a:t>
            </a:r>
            <a:r>
              <a:rPr lang="en-US" sz="2300" kern="0" dirty="0">
                <a:solidFill>
                  <a:srgbClr val="000000"/>
                </a:solidFill>
                <a:latin typeface="Calibri" pitchFamily="34" charset="0"/>
              </a:rPr>
              <a:t>VL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&lt;50 for many years on TDF/FTC + </a:t>
            </a:r>
            <a:r>
              <a:rPr lang="en-US" sz="2300" kern="0" dirty="0">
                <a:solidFill>
                  <a:srgbClr val="000000"/>
                </a:solidFill>
                <a:latin typeface="Calibri" pitchFamily="34" charset="0"/>
              </a:rPr>
              <a:t>ATV/r</a:t>
            </a: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Patient presented with 3-4 weeks of abdominal pain and chest wall discomfort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Admitted to outside hospital for evaluation of chest discomfort.  Found to have pulmonary nodules and rim-enhancing lesions in the liver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03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3099"/>
            <a:ext cx="8991600" cy="857250"/>
          </a:xfrm>
        </p:spPr>
        <p:txBody>
          <a:bodyPr/>
          <a:lstStyle/>
          <a:p>
            <a:pPr eaLnBrk="1" hangingPunct="1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Case - continued 	</a:t>
            </a:r>
          </a:p>
        </p:txBody>
      </p:sp>
      <p:sp>
        <p:nvSpPr>
          <p:cNvPr id="134146" name="Rectangle 3"/>
          <p:cNvSpPr txBox="1">
            <a:spLocks noChangeArrowheads="1"/>
          </p:cNvSpPr>
          <p:nvPr/>
        </p:nvSpPr>
        <p:spPr bwMode="auto">
          <a:xfrm>
            <a:off x="457200" y="1257300"/>
            <a:ext cx="828675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Past medical history: secondary syphilis several years ago, s/p treatment; non-reactive RPR 4 months prior to presentation</a:t>
            </a:r>
          </a:p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Multiple sexual partners, does not always use condoms.  No TB exposures.  </a:t>
            </a:r>
          </a:p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Afebrile. No rash or adenopathy. No abdominal tenderness, HSM</a:t>
            </a:r>
          </a:p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endParaRPr kumimoji="0" lang="en-US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AP 695.  ALT 119.  AST 70.  </a:t>
            </a:r>
            <a:r>
              <a:rPr kumimoji="0" lang="en-US" sz="23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Bilirubin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2.5/0.3 (LFTs had been normal 4 months ago)</a:t>
            </a:r>
          </a:p>
          <a:p>
            <a:pPr marL="257175" marR="0" lvl="0" indent="-257175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257175" marR="0" lvl="0" indent="-257175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257175" marR="0" lvl="0" indent="-257175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264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114300"/>
            <a:ext cx="6172200" cy="857250"/>
          </a:xfrm>
        </p:spPr>
        <p:txBody>
          <a:bodyPr/>
          <a:lstStyle/>
          <a:p>
            <a:pPr eaLnBrk="1" hangingPunct="1"/>
            <a:r>
              <a:rPr lang="en-US" sz="3450" dirty="0">
                <a:ea typeface="ＭＳ Ｐゴシック" pitchFamily="34" charset="-128"/>
              </a:rPr>
              <a:t>	</a:t>
            </a:r>
          </a:p>
        </p:txBody>
      </p:sp>
      <p:pic>
        <p:nvPicPr>
          <p:cNvPr id="136194" name="Picture 5" descr="Image22"/>
          <p:cNvPicPr>
            <a:picLocks noChangeAspect="1" noChangeArrowheads="1"/>
          </p:cNvPicPr>
          <p:nvPr/>
        </p:nvPicPr>
        <p:blipFill>
          <a:blip r:embed="rId3"/>
          <a:srcRect l="21312" t="8485" r="21312" b="12315"/>
          <a:stretch>
            <a:fillRect/>
          </a:stretch>
        </p:blipFill>
        <p:spPr bwMode="auto">
          <a:xfrm>
            <a:off x="6406116" y="1568580"/>
            <a:ext cx="2628900" cy="210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5" name="Picture 6" descr="Image89"/>
          <p:cNvPicPr>
            <a:picLocks noChangeAspect="1" noChangeArrowheads="1"/>
          </p:cNvPicPr>
          <p:nvPr/>
        </p:nvPicPr>
        <p:blipFill>
          <a:blip r:embed="rId4"/>
          <a:srcRect l="24356" t="13594" r="23186" b="12112"/>
          <a:stretch>
            <a:fillRect/>
          </a:stretch>
        </p:blipFill>
        <p:spPr bwMode="auto">
          <a:xfrm>
            <a:off x="3304732" y="1575439"/>
            <a:ext cx="2628900" cy="21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TextBox 6"/>
          <p:cNvSpPr txBox="1">
            <a:spLocks noChangeArrowheads="1"/>
          </p:cNvSpPr>
          <p:nvPr/>
        </p:nvSpPr>
        <p:spPr bwMode="auto">
          <a:xfrm>
            <a:off x="3647632" y="3780728"/>
            <a:ext cx="2286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Multiple pulmonary nodules, measuring 2-10 mm</a:t>
            </a:r>
          </a:p>
        </p:txBody>
      </p:sp>
      <p:sp>
        <p:nvSpPr>
          <p:cNvPr id="136198" name="TextBox 6"/>
          <p:cNvSpPr txBox="1">
            <a:spLocks noChangeArrowheads="1"/>
          </p:cNvSpPr>
          <p:nvPr/>
        </p:nvSpPr>
        <p:spPr bwMode="auto">
          <a:xfrm>
            <a:off x="6782243" y="3780728"/>
            <a:ext cx="19431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Multiple rim-enhancing lesions in the liver</a:t>
            </a:r>
          </a:p>
        </p:txBody>
      </p:sp>
      <p:sp>
        <p:nvSpPr>
          <p:cNvPr id="252935" name="Content Placeholder 5"/>
          <p:cNvSpPr>
            <a:spLocks/>
          </p:cNvSpPr>
          <p:nvPr/>
        </p:nvSpPr>
        <p:spPr bwMode="auto">
          <a:xfrm>
            <a:off x="317814" y="1459075"/>
            <a:ext cx="3076132" cy="306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marR="0" lvl="0" indent="-385763" defTabSz="6858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66"/>
              </a:buClr>
              <a:buSzPct val="7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Malignancy</a:t>
            </a:r>
          </a:p>
          <a:p>
            <a:pPr marL="385763" marR="0" lvl="0" indent="-385763" defTabSz="6858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66"/>
              </a:buClr>
              <a:buSzPct val="7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Syphilis</a:t>
            </a:r>
          </a:p>
          <a:p>
            <a:pPr marL="385763" marR="0" lvl="0" indent="-385763" defTabSz="6858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66"/>
              </a:buClr>
              <a:buSzPct val="7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Peliosis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hepatis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Bartonella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)</a:t>
            </a:r>
          </a:p>
          <a:p>
            <a:pPr marL="385763" marR="0" lvl="0" indent="-385763" defTabSz="6858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66"/>
              </a:buClr>
              <a:buSzPct val="7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Fungal infection</a:t>
            </a:r>
          </a:p>
          <a:p>
            <a:pPr marL="385763" marR="0" lvl="0" indent="-385763" defTabSz="6858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36666"/>
              </a:buClr>
              <a:buSzPct val="70000"/>
              <a:buFontTx/>
              <a:buAutoNum type="arabicPeriod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Mycobacterial infection</a:t>
            </a: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1943100" y="255512"/>
            <a:ext cx="5257800" cy="11453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</a:rPr>
              <a:t>Question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62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1650" y="92023"/>
            <a:ext cx="6172200" cy="857250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Tests	</a:t>
            </a:r>
          </a:p>
        </p:txBody>
      </p:sp>
      <p:sp>
        <p:nvSpPr>
          <p:cNvPr id="138242" name="Rectangle 3"/>
          <p:cNvSpPr txBox="1">
            <a:spLocks noChangeArrowheads="1"/>
          </p:cNvSpPr>
          <p:nvPr/>
        </p:nvSpPr>
        <p:spPr bwMode="auto">
          <a:xfrm>
            <a:off x="724343" y="1200150"/>
            <a:ext cx="7905307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Blood cultures negative.  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Cryptococcal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antigen negative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Urine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histoplasma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antigen negative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Serologic testing for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Bartonella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Brucella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Coxiella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negative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Interferon-gamma release assay negative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HIV RNA undetectable.  CD4 cell count 500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HCV RNA undetectable.  HCV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Ab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negative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9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66424" y="85755"/>
            <a:ext cx="6172200" cy="857250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Liver biopsy	</a:t>
            </a:r>
          </a:p>
        </p:txBody>
      </p:sp>
      <p:sp>
        <p:nvSpPr>
          <p:cNvPr id="140290" name="Rectangle 3"/>
          <p:cNvSpPr txBox="1">
            <a:spLocks noChangeArrowheads="1"/>
          </p:cNvSpPr>
          <p:nvPr/>
        </p:nvSpPr>
        <p:spPr bwMode="auto">
          <a:xfrm>
            <a:off x="776350" y="1217557"/>
            <a:ext cx="7898546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Periportal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 inflammation and edema; </a:t>
            </a:r>
            <a:r>
              <a:rPr kumimoji="0" lang="en-US" sz="2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granulomas</a:t>
            </a:r>
            <a:r>
              <a:rPr kumimoji="0" lang="en-US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; microbiologic stains negative</a:t>
            </a:r>
          </a:p>
          <a:p>
            <a:pPr marL="257175" marR="0" lvl="0" indent="-257175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336666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1402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5267" y="2274140"/>
            <a:ext cx="2703909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357212" y="4398467"/>
            <a:ext cx="33027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7A"/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Periportal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 inflammation and edema</a:t>
            </a:r>
          </a:p>
        </p:txBody>
      </p:sp>
      <p:pic>
        <p:nvPicPr>
          <p:cNvPr id="14029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3526" y="2216990"/>
            <a:ext cx="28003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4897852" y="4403028"/>
            <a:ext cx="288463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5C7A7A"/>
            </a:prstShdw>
          </a:effectLst>
        </p:spPr>
        <p:txBody>
          <a:bodyPr wrap="square">
            <a:spAutoFit/>
          </a:bodyPr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Granuloma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40295" name="TextBox 8"/>
          <p:cNvSpPr txBox="1">
            <a:spLocks noChangeArrowheads="1"/>
          </p:cNvSpPr>
          <p:nvPr/>
        </p:nvSpPr>
        <p:spPr bwMode="auto">
          <a:xfrm>
            <a:off x="5143500" y="4862590"/>
            <a:ext cx="38862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Slides courtesy of Dr. Joseph </a:t>
            </a: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Misdraji</a:t>
            </a: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</a:rPr>
              <a:t>, Mass. General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1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2482" y="171451"/>
            <a:ext cx="6172200" cy="857250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 Follow-up</a:t>
            </a:r>
            <a:r>
              <a:rPr lang="en-US" dirty="0"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b="1" dirty="0">
                <a:latin typeface="Calibri" pitchFamily="34" charset="0"/>
                <a:ea typeface="ＭＳ Ｐゴシック" pitchFamily="34" charset="-128"/>
              </a:rPr>
              <a:t>	</a:t>
            </a:r>
          </a:p>
        </p:txBody>
      </p:sp>
      <p:sp>
        <p:nvSpPr>
          <p:cNvPr id="142338" name="Rectangle 3"/>
          <p:cNvSpPr txBox="1">
            <a:spLocks noChangeArrowheads="1"/>
          </p:cNvSpPr>
          <p:nvPr/>
        </p:nvSpPr>
        <p:spPr bwMode="auto">
          <a:xfrm>
            <a:off x="717698" y="1314450"/>
            <a:ext cx="691515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RPR + 1:64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Treated with 3 weekly shots of IM penicillin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AP declined from 695 to normal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ALT declined from 119 to normal</a:t>
            </a:r>
          </a:p>
          <a:p>
            <a:pPr marL="342900" marR="0" lvl="0" indent="-342900" defTabSz="68580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Repeating imaging revealed markedly decreased size of pulmonary nodules and liver lesions!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4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95694"/>
            <a:ext cx="6057900" cy="857250"/>
          </a:xfrm>
        </p:spPr>
        <p:txBody>
          <a:bodyPr/>
          <a:lstStyle/>
          <a:p>
            <a:pPr algn="ctr" eaLnBrk="1" hangingPunct="1"/>
            <a:r>
              <a:rPr lang="en-US" b="1" dirty="0">
                <a:latin typeface="Calibri" pitchFamily="34" charset="0"/>
                <a:ea typeface="ＭＳ Ｐゴシック" pitchFamily="34" charset="-128"/>
              </a:rPr>
              <a:t>Syphilitic hepatitis</a:t>
            </a:r>
          </a:p>
        </p:txBody>
      </p:sp>
      <p:sp>
        <p:nvSpPr>
          <p:cNvPr id="263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9920" y="1314450"/>
            <a:ext cx="8100680" cy="3771900"/>
          </a:xfrm>
        </p:spPr>
        <p:txBody>
          <a:bodyPr/>
          <a:lstStyle/>
          <a:p>
            <a:pPr>
              <a:lnSpc>
                <a:spcPct val="95000"/>
              </a:lnSpc>
              <a:spcAft>
                <a:spcPts val="45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200" dirty="0">
                <a:latin typeface="Calibri" pitchFamily="34" charset="0"/>
              </a:rPr>
              <a:t>LFT abnormalities may occur during secondary syphilis</a:t>
            </a:r>
          </a:p>
          <a:p>
            <a:pPr>
              <a:lnSpc>
                <a:spcPct val="95000"/>
              </a:lnSpc>
              <a:spcAft>
                <a:spcPts val="45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200" dirty="0">
                <a:latin typeface="Calibri" pitchFamily="34" charset="0"/>
              </a:rPr>
              <a:t>AP may be disproportionately elevated, but not always</a:t>
            </a:r>
          </a:p>
          <a:p>
            <a:pPr lvl="1">
              <a:lnSpc>
                <a:spcPct val="95000"/>
              </a:lnSpc>
              <a:spcAft>
                <a:spcPts val="450"/>
              </a:spcAft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US" sz="1800" dirty="0">
                <a:latin typeface="Calibri" pitchFamily="34" charset="0"/>
              </a:rPr>
              <a:t>In one case series, median AP 186 (129-1836), median ALT 105 (82-614)</a:t>
            </a:r>
          </a:p>
          <a:p>
            <a:pPr lvl="1">
              <a:lnSpc>
                <a:spcPct val="95000"/>
              </a:lnSpc>
              <a:spcAft>
                <a:spcPts val="450"/>
              </a:spcAft>
              <a:buClr>
                <a:schemeClr val="tx1"/>
              </a:buClr>
              <a:buSzPct val="75000"/>
              <a:buFont typeface="Arial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LFTs normalized after penicillin (within 5 d to 3 mo.)</a:t>
            </a:r>
            <a:endParaRPr lang="en-US" sz="750" dirty="0">
              <a:latin typeface="Calibri" pitchFamily="34" charset="0"/>
            </a:endParaRPr>
          </a:p>
          <a:p>
            <a:pPr>
              <a:lnSpc>
                <a:spcPct val="95000"/>
              </a:lnSpc>
              <a:spcAft>
                <a:spcPts val="45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200" dirty="0">
                <a:latin typeface="Calibri" pitchFamily="34" charset="0"/>
              </a:rPr>
              <a:t>Pathology: </a:t>
            </a:r>
            <a:r>
              <a:rPr lang="en-US" sz="2200" dirty="0" err="1">
                <a:latin typeface="Calibri" pitchFamily="34" charset="0"/>
                <a:cs typeface="Arial" charset="0"/>
              </a:rPr>
              <a:t>pericholangiolar</a:t>
            </a:r>
            <a:r>
              <a:rPr lang="en-US" sz="2200" dirty="0">
                <a:latin typeface="Calibri" pitchFamily="34" charset="0"/>
                <a:cs typeface="Arial" charset="0"/>
              </a:rPr>
              <a:t> inflammation, periportal hepatocyte necrosis; spirochetes seen on liver biopsy in some but not all cases</a:t>
            </a:r>
            <a:endParaRPr lang="en-US" sz="2200" dirty="0">
              <a:latin typeface="Calibri" pitchFamily="34" charset="0"/>
            </a:endParaRPr>
          </a:p>
          <a:p>
            <a:pPr>
              <a:lnSpc>
                <a:spcPct val="95000"/>
              </a:lnSpc>
              <a:spcAft>
                <a:spcPts val="450"/>
              </a:spcAft>
              <a:buClr>
                <a:schemeClr val="tx1"/>
              </a:buClr>
              <a:buSzPct val="100000"/>
              <a:buFont typeface="Arial" charset="0"/>
              <a:buChar char="•"/>
              <a:defRPr/>
            </a:pPr>
            <a:r>
              <a:rPr lang="en-US" sz="2200" dirty="0">
                <a:latin typeface="Calibri" pitchFamily="34" charset="0"/>
              </a:rPr>
              <a:t>Rare cases of hepatic </a:t>
            </a:r>
            <a:r>
              <a:rPr lang="en-US" sz="2200" dirty="0" err="1">
                <a:latin typeface="Calibri" pitchFamily="34" charset="0"/>
              </a:rPr>
              <a:t>gumma</a:t>
            </a:r>
            <a:r>
              <a:rPr lang="en-US" sz="2200" dirty="0">
                <a:latin typeface="Calibri" pitchFamily="34" charset="0"/>
              </a:rPr>
              <a:t> mimicking cancer have been reported</a:t>
            </a:r>
          </a:p>
          <a:p>
            <a:pPr eaLnBrk="1" hangingPunct="1">
              <a:lnSpc>
                <a:spcPct val="95000"/>
              </a:lnSpc>
              <a:defRPr/>
            </a:pPr>
            <a:endParaRPr lang="en-US" sz="6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44387" name="TextBox 4"/>
          <p:cNvSpPr txBox="1">
            <a:spLocks noChangeArrowheads="1"/>
          </p:cNvSpPr>
          <p:nvPr/>
        </p:nvSpPr>
        <p:spPr bwMode="auto">
          <a:xfrm>
            <a:off x="2171700" y="4629150"/>
            <a:ext cx="57721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Crum-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Cianflone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N et al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Int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J STD AIDS, 2009. 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Mullick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CJ et al, CID, 2004.  Shim HJ.  World J </a:t>
            </a:r>
            <a:r>
              <a:rPr kumimoji="0" lang="en-US" sz="9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Hepatol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2010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85750" y="1028701"/>
            <a:ext cx="8572500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84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315913" y="209550"/>
            <a:ext cx="8636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3" rIns="91407" bIns="45703" numCol="1" anchor="ctr" anchorCtr="0" compatLnSpc="1">
            <a:prstTxWarp prst="textNoShape">
              <a:avLst/>
            </a:prstTxWarp>
          </a:bodyPr>
          <a:lstStyle/>
          <a:p>
            <a:pPr algn="ctr" defTabSz="457004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ART in People with VL&lt;3000</a:t>
            </a:r>
            <a:r>
              <a:rPr lang="en-US" sz="3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/>
            </a:r>
            <a:br>
              <a:rPr lang="en-US" sz="320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</a:br>
            <a:endParaRPr lang="en-US" sz="3200" dirty="0">
              <a:solidFill>
                <a:prstClr val="black"/>
              </a:solidFill>
              <a:latin typeface="Calibri"/>
              <a:ea typeface="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04108" y="819150"/>
            <a:ext cx="8291917" cy="12593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304800" y="1047750"/>
            <a:ext cx="52292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/>
            <a:r>
              <a:rPr lang="en-US" sz="2000" kern="0" dirty="0">
                <a:solidFill>
                  <a:srgbClr val="000000"/>
                </a:solidFill>
                <a:ea typeface=""/>
                <a:cs typeface=""/>
              </a:rPr>
              <a:t>n=1138</a:t>
            </a:r>
          </a:p>
          <a:p>
            <a:pPr lvl="1" defTabSz="685800"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Baseline VL &lt;400 (n=347)</a:t>
            </a:r>
          </a:p>
          <a:p>
            <a:pPr lvl="1" defTabSz="685800"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Baseline VL &lt;50 (n=94)</a:t>
            </a:r>
            <a:endParaRPr lang="en-US" sz="1800" kern="0" dirty="0">
              <a:solidFill>
                <a:srgbClr val="000000"/>
              </a:solidFill>
              <a:ea typeface=""/>
              <a:cs typeface=""/>
            </a:endParaRPr>
          </a:p>
          <a:p>
            <a:pPr marL="257175" indent="-257175" defTabSz="685800"/>
            <a:r>
              <a:rPr lang="en-US" sz="2000" kern="0" dirty="0">
                <a:solidFill>
                  <a:srgbClr val="000000"/>
                </a:solidFill>
                <a:ea typeface=""/>
                <a:cs typeface=""/>
              </a:rPr>
              <a:t>Immediate ART group: greater time with suppressed viremia</a:t>
            </a:r>
          </a:p>
          <a:p>
            <a:pPr lvl="1" defTabSz="685800">
              <a:defRPr/>
            </a:pP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Projected to significantly reduce transmission (0.3 vs. 3.7/100 person-</a:t>
            </a:r>
            <a:r>
              <a:rPr lang="en-US" sz="1800" kern="0" dirty="0" err="1">
                <a:solidFill>
                  <a:srgbClr val="000000"/>
                </a:solidFill>
                <a:cs typeface="Arial" charset="0"/>
              </a:rPr>
              <a:t>yr</a:t>
            </a:r>
            <a:r>
              <a:rPr lang="en-US" sz="1800" kern="0" dirty="0">
                <a:solidFill>
                  <a:srgbClr val="000000"/>
                </a:solidFill>
                <a:cs typeface="Arial" charset="0"/>
              </a:rPr>
              <a:t>)</a:t>
            </a:r>
            <a:endParaRPr lang="en-US" sz="1800" kern="0" dirty="0">
              <a:solidFill>
                <a:srgbClr val="000000"/>
              </a:solidFill>
              <a:ea typeface=""/>
              <a:cs typeface=""/>
            </a:endParaRPr>
          </a:p>
          <a:p>
            <a:pPr marL="257175" indent="-257175" defTabSz="685800"/>
            <a:r>
              <a:rPr lang="en-US" sz="2000" kern="0" dirty="0">
                <a:solidFill>
                  <a:srgbClr val="000000"/>
                </a:solidFill>
                <a:ea typeface=""/>
                <a:cs typeface=""/>
              </a:rPr>
              <a:t>Serious clinical events did not differ between immediate and deferred groups</a:t>
            </a:r>
          </a:p>
          <a:p>
            <a:pPr marL="257175" indent="-257175" defTabSz="685800"/>
            <a:r>
              <a:rPr lang="en-US" sz="2000" b="1" dirty="0">
                <a:solidFill>
                  <a:srgbClr val="333333"/>
                </a:solidFill>
                <a:ea typeface="Calibri" charset="0"/>
                <a:cs typeface="Calibri" charset="0"/>
              </a:rPr>
              <a:t>DHHS: “Significant uncertainty remains about optimal management of elite controllers”</a:t>
            </a:r>
            <a:endParaRPr lang="en-US" sz="2000" b="1" dirty="0">
              <a:ea typeface="Calibri" charset="0"/>
              <a:cs typeface="Calibri" charset="0"/>
            </a:endParaRPr>
          </a:p>
          <a:p>
            <a:pPr marL="257175" indent="-257175" defTabSz="685800"/>
            <a:endParaRPr lang="en-US" sz="1800" kern="0" dirty="0">
              <a:solidFill>
                <a:srgbClr val="000000"/>
              </a:solidFill>
              <a:latin typeface="Calibri" panose="020F0502020204030204" pitchFamily="34" charset="0"/>
              <a:ea typeface=""/>
              <a:cs typeface="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0773" y="46648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kern="0" dirty="0" err="1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Sereti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 I,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Gulick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"/>
                <a:cs typeface="Arial" pitchFamily="34" charset="0"/>
              </a:rPr>
              <a:t> R et al, CROI 2017, abstract 473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7"/>
          <a:stretch/>
        </p:blipFill>
        <p:spPr>
          <a:xfrm>
            <a:off x="6093115" y="1149457"/>
            <a:ext cx="2517485" cy="1762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9"/>
          <a:stretch/>
        </p:blipFill>
        <p:spPr>
          <a:xfrm>
            <a:off x="6093115" y="2911696"/>
            <a:ext cx="2517485" cy="157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7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657350" y="857250"/>
            <a:ext cx="5829300" cy="10287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1" defTabSz="342900"/>
            <a:r>
              <a:rPr lang="en-US" sz="3000" b="1" dirty="0">
                <a:solidFill>
                  <a:srgbClr val="000000"/>
                </a:solidFill>
                <a:latin typeface="Calibri"/>
                <a:cs typeface="Calibri"/>
              </a:rPr>
              <a:t>Take home points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t="17000"/>
          <a:stretch/>
        </p:blipFill>
        <p:spPr>
          <a:xfrm>
            <a:off x="3200400" y="2343150"/>
            <a:ext cx="285750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10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1860" y="57150"/>
            <a:ext cx="6060281" cy="857250"/>
          </a:xfrm>
        </p:spPr>
        <p:txBody>
          <a:bodyPr/>
          <a:lstStyle/>
          <a:p>
            <a:pPr eaLnBrk="1" hangingPunct="1"/>
            <a:r>
              <a:rPr lang="en-US" sz="3000" b="1" dirty="0">
                <a:solidFill>
                  <a:schemeClr val="bg2"/>
                </a:solidFill>
                <a:latin typeface="Calibri"/>
                <a:cs typeface="Calibri"/>
              </a:rPr>
              <a:t>Take Home Points</a:t>
            </a:r>
            <a:endParaRPr lang="en-US" sz="3600" b="1" dirty="0">
              <a:solidFill>
                <a:schemeClr val="bg2"/>
              </a:solidFill>
              <a:latin typeface="Calibri"/>
              <a:cs typeface="Calibri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3124" y="973619"/>
            <a:ext cx="8172450" cy="4514850"/>
          </a:xfrm>
        </p:spPr>
        <p:txBody>
          <a:bodyPr/>
          <a:lstStyle/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Whether to treat elite controllers is uncertain; a case can be made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In newly diagnosed patient, initiate ART as soon as the person is ready -- same day if possible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In patients with first line NNRTI failure, DTG based regimen was superior to a PI based regimen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Simplifying ART often possible, even in those with drug resistance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New CDC guidance on diagnosing and managing </a:t>
            </a:r>
            <a:r>
              <a:rPr lang="en-US" sz="220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Shigella</a:t>
            </a:r>
            <a:endParaRPr lang="en-US" sz="22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In people who discontinue </a:t>
            </a:r>
            <a:r>
              <a:rPr lang="en-US" sz="2200" dirty="0" err="1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PrEP</a:t>
            </a:r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 because of toxicity, extra counseling, close follow-up are critical</a:t>
            </a:r>
          </a:p>
          <a:p>
            <a:r>
              <a:rPr lang="en-US" sz="2200" dirty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rPr>
              <a:t>Look out for unusual manifestations of syphilis</a:t>
            </a: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en-US" sz="825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" y="895350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9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itle 1"/>
          <p:cNvSpPr>
            <a:spLocks noGrp="1"/>
          </p:cNvSpPr>
          <p:nvPr>
            <p:ph type="title" idx="4294967295"/>
          </p:nvPr>
        </p:nvSpPr>
        <p:spPr>
          <a:xfrm>
            <a:off x="1028700" y="68548"/>
            <a:ext cx="7175302" cy="827485"/>
          </a:xfrm>
        </p:spPr>
        <p:txBody>
          <a:bodyPr vert="horz" wrap="square" lIns="67021" tIns="33510" rIns="67021" bIns="3351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700" dirty="0">
                <a:latin typeface="Calibri"/>
                <a:cs typeface="Calibri"/>
              </a:rPr>
              <a:t>Should HIV Elite Controllers (EC) Receive ART?</a:t>
            </a: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4170845" y="3775471"/>
            <a:ext cx="744140" cy="68222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4" tIns="34282" rIns="68564" bIns="34282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00101" y="1276350"/>
            <a:ext cx="3218258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4" tIns="34282" rIns="68564" bIns="34282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b="1" kern="0" dirty="0">
                <a:solidFill>
                  <a:srgbClr val="09003E"/>
                </a:solidFill>
                <a:ea typeface="MS PGothic" pitchFamily="34" charset="-128"/>
                <a:cs typeface="Arial" pitchFamily="34" charset="0"/>
              </a:rPr>
              <a:t>Reasons to not start 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785" y="1771650"/>
            <a:ext cx="2772965" cy="1592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68564" tIns="34282" rIns="68564" bIns="34282">
            <a:spAutoFit/>
          </a:bodyPr>
          <a:lstStyle/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Drug toxicities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Risk of drug resistance if patient non-adherent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Cost of ART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No proof that ART prevents complications</a:t>
            </a:r>
          </a:p>
        </p:txBody>
      </p:sp>
      <p:cxnSp>
        <p:nvCxnSpPr>
          <p:cNvPr id="16" name="Straight Connector 7"/>
          <p:cNvCxnSpPr>
            <a:cxnSpLocks noChangeShapeType="1"/>
          </p:cNvCxnSpPr>
          <p:nvPr/>
        </p:nvCxnSpPr>
        <p:spPr bwMode="auto">
          <a:xfrm>
            <a:off x="800100" y="3714759"/>
            <a:ext cx="760095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diamond" w="med" len="med"/>
            <a:tailEnd type="diamond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cxnSp>
        <p:nvCxnSpPr>
          <p:cNvPr id="9" name="Straight Connector 8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8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itle 1"/>
          <p:cNvSpPr>
            <a:spLocks noGrp="1"/>
          </p:cNvSpPr>
          <p:nvPr>
            <p:ph type="title" idx="4294967295"/>
          </p:nvPr>
        </p:nvSpPr>
        <p:spPr>
          <a:xfrm>
            <a:off x="1028700" y="68548"/>
            <a:ext cx="7175302" cy="827485"/>
          </a:xfrm>
        </p:spPr>
        <p:txBody>
          <a:bodyPr vert="horz" wrap="square" lIns="67021" tIns="33510" rIns="67021" bIns="3351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700" dirty="0">
                <a:latin typeface="Calibri"/>
                <a:cs typeface="Calibri"/>
              </a:rPr>
              <a:t>Should HIV Elite Controllers (EC) Receive ART?</a:t>
            </a:r>
          </a:p>
        </p:txBody>
      </p:sp>
      <p:sp>
        <p:nvSpPr>
          <p:cNvPr id="3" name="Isosceles Triangle 2"/>
          <p:cNvSpPr>
            <a:spLocks noChangeArrowheads="1"/>
          </p:cNvSpPr>
          <p:nvPr/>
        </p:nvSpPr>
        <p:spPr bwMode="auto">
          <a:xfrm>
            <a:off x="4170845" y="3775471"/>
            <a:ext cx="744140" cy="682229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64" tIns="34282" rIns="68564" bIns="34282"/>
          <a:lstStyle/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  <a:p>
            <a:pPr defTabSz="6858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CDCDCF"/>
              </a:solidFill>
              <a:latin typeface="Arial"/>
              <a:ea typeface="MS PGothic"/>
              <a:cs typeface="Arial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00101" y="1276350"/>
            <a:ext cx="3218258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4" tIns="34282" rIns="68564" bIns="34282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b="1" kern="0" dirty="0">
                <a:solidFill>
                  <a:srgbClr val="09003E"/>
                </a:solidFill>
                <a:ea typeface="MS PGothic" pitchFamily="34" charset="-128"/>
                <a:cs typeface="Arial" pitchFamily="34" charset="0"/>
              </a:rPr>
              <a:t>Reasons to not start ART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1785" y="1771650"/>
            <a:ext cx="2772965" cy="1592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68564" tIns="34282" rIns="68564" bIns="34282">
            <a:spAutoFit/>
          </a:bodyPr>
          <a:lstStyle/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Drug toxicities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Risk of drug resistance if patient non-adherent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Cost of ART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50" kern="0" dirty="0">
                <a:solidFill>
                  <a:srgbClr val="09003E"/>
                </a:solidFill>
                <a:latin typeface="Calibri" pitchFamily="34" charset="0"/>
                <a:ea typeface="MS PGothic"/>
                <a:cs typeface="Arial" charset="0"/>
              </a:rPr>
              <a:t>No proof that ART prevents complications</a:t>
            </a:r>
          </a:p>
        </p:txBody>
      </p:sp>
      <p:cxnSp>
        <p:nvCxnSpPr>
          <p:cNvPr id="16" name="Straight Connector 7"/>
          <p:cNvCxnSpPr>
            <a:cxnSpLocks noChangeShapeType="1"/>
          </p:cNvCxnSpPr>
          <p:nvPr/>
        </p:nvCxnSpPr>
        <p:spPr bwMode="auto">
          <a:xfrm>
            <a:off x="800100" y="3429000"/>
            <a:ext cx="7403902" cy="628641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diamond" w="med" len="med"/>
            <a:tailEnd type="diamond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/>
        </p:spPr>
      </p:cxnSp>
      <p:cxnSp>
        <p:nvCxnSpPr>
          <p:cNvPr id="9" name="Straight Connector 8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8934" y="1714500"/>
            <a:ext cx="3935016" cy="26083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68564" tIns="34282" rIns="68564" bIns="34282">
            <a:spAutoFit/>
          </a:bodyPr>
          <a:lstStyle/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50" kern="0" dirty="0">
                <a:solidFill>
                  <a:srgbClr val="09003E"/>
                </a:solidFill>
                <a:latin typeface="Calibri"/>
                <a:ea typeface="MS PGothic" pitchFamily="34" charset="-128"/>
                <a:cs typeface="Calibri"/>
              </a:rPr>
              <a:t>EC have higher HIV RNA levels, immune activation and inflammation than ART-treated patients – ongoing replication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50" kern="0" dirty="0">
                <a:solidFill>
                  <a:srgbClr val="09003E"/>
                </a:solidFill>
                <a:latin typeface="Calibri"/>
                <a:ea typeface="MS PGothic" pitchFamily="34" charset="-128"/>
                <a:cs typeface="Calibri"/>
              </a:rPr>
              <a:t>EC have higher rates of subclinical atherosclerosis and hospitalization for CVD than ART-treated patients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50" kern="0" dirty="0">
                <a:solidFill>
                  <a:srgbClr val="09003E"/>
                </a:solidFill>
                <a:latin typeface="Calibri"/>
                <a:ea typeface="MS PGothic" pitchFamily="34" charset="-128"/>
                <a:cs typeface="Calibri"/>
              </a:rPr>
              <a:t>EC may develop low CD4 counts , low CD4/CD8 ratio</a:t>
            </a:r>
          </a:p>
          <a:p>
            <a:pPr marL="135695" indent="-135695" defTabSz="685800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650" kern="0" dirty="0">
                <a:solidFill>
                  <a:srgbClr val="09003E"/>
                </a:solidFill>
                <a:latin typeface="Calibri"/>
                <a:ea typeface="MS PGothic" pitchFamily="34" charset="-128"/>
                <a:cs typeface="Calibri"/>
              </a:rPr>
              <a:t>Treating EC increases CD4 counts; CD4/CD8 ratio; decreases T cell activation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969680" y="1288035"/>
            <a:ext cx="3488520" cy="36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4" tIns="34282" rIns="68564" bIns="34282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b="1" kern="0" dirty="0">
                <a:solidFill>
                  <a:srgbClr val="09003E"/>
                </a:solidFill>
                <a:ea typeface="MS PGothic" pitchFamily="34" charset="-128"/>
                <a:cs typeface="Arial" pitchFamily="34" charset="0"/>
              </a:rPr>
              <a:t>Reasons to start ART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57879" y="3877696"/>
            <a:ext cx="2571750" cy="925116"/>
          </a:xfrm>
          <a:prstGeom prst="rect">
            <a:avLst/>
          </a:prstGeom>
          <a:noFill/>
          <a:ln w="28575">
            <a:solidFill>
              <a:srgbClr val="0099CC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lIns="68564" tIns="34282" rIns="68564" bIns="34282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000000"/>
              </a:solidFill>
              <a:latin typeface="Book Antiqua" pitchFamily="18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971550" y="3771900"/>
            <a:ext cx="2571750" cy="1015612"/>
          </a:xfrm>
          <a:prstGeom prst="rect">
            <a:avLst/>
          </a:prstGeom>
          <a:noFill/>
          <a:ln w="25400" cmpd="dbl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square" lIns="68531" tIns="34265" rIns="68531" bIns="34265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kern="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Landay A, AIDS 2014; Dinoso JB, CID 2008; Chun TW, JID 2013; Pereyra F AIDS 2012; Crowell TA, JID, 2015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kern="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Hatano H, PLoS Pathogens, 2013; Kim CJ JAIDS, 2014</a:t>
            </a:r>
          </a:p>
        </p:txBody>
      </p:sp>
    </p:spTree>
    <p:extLst>
      <p:ext uri="{BB962C8B-B14F-4D97-AF65-F5344CB8AC3E}">
        <p14:creationId xmlns:p14="http://schemas.microsoft.com/office/powerpoint/2010/main" val="450462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itle 1"/>
          <p:cNvSpPr>
            <a:spLocks noGrp="1"/>
          </p:cNvSpPr>
          <p:nvPr>
            <p:ph type="title" idx="4294967295"/>
          </p:nvPr>
        </p:nvSpPr>
        <p:spPr>
          <a:xfrm>
            <a:off x="1412081" y="106653"/>
            <a:ext cx="6349604" cy="827485"/>
          </a:xfrm>
        </p:spPr>
        <p:txBody>
          <a:bodyPr vert="horz" wrap="square" lIns="67021" tIns="33510" rIns="67021" bIns="3351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50" dirty="0">
                <a:latin typeface="Calibri"/>
                <a:cs typeface="Calibri"/>
              </a:rPr>
              <a:t>Should all EC be treated?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52400" y="800100"/>
            <a:ext cx="44577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803" eaLnBrk="1" hangingPunct="1">
              <a:buNone/>
            </a:pPr>
            <a:endParaRPr lang="en-US" sz="1650" kern="0" dirty="0">
              <a:solidFill>
                <a:srgbClr val="000000"/>
              </a:solidFill>
              <a:latin typeface="Calibri" pitchFamily="34" charset="0"/>
            </a:endParaRPr>
          </a:p>
          <a:p>
            <a:pPr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Some EC have “quiescent” phenotype</a:t>
            </a:r>
          </a:p>
          <a:p>
            <a:pPr lvl="1"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Higher CD4 count</a:t>
            </a:r>
          </a:p>
          <a:p>
            <a:pPr lvl="1"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Lower HIV RNA (ultrasensitive assays)</a:t>
            </a:r>
          </a:p>
          <a:p>
            <a:pPr lvl="1" defTabSz="342803"/>
            <a:endParaRPr lang="en-US" sz="750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257102" lvl="1" indent="-257102" defTabSz="342803">
              <a:buFontTx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Other EC have more “active” phenotype</a:t>
            </a:r>
          </a:p>
          <a:p>
            <a:pPr lvl="1"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Decreased CD4 counts; elevated CD8 counts; decreased CD4:CD8 ratio</a:t>
            </a:r>
          </a:p>
          <a:p>
            <a:pPr lvl="1"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Elevated CRP</a:t>
            </a:r>
          </a:p>
          <a:p>
            <a:pPr lvl="1"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Intermittently detectable VL (predicts loss of EC status</a:t>
            </a:r>
            <a:r>
              <a:rPr lang="en-US" sz="1800" kern="0" baseline="30000" dirty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 lvl="1" defTabSz="342803"/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Different transcriptional profile of immune activation, cytokine genes</a:t>
            </a:r>
          </a:p>
          <a:p>
            <a:pPr lvl="1" defTabSz="342803"/>
            <a:endParaRPr lang="en-US" sz="1800" kern="0" baseline="300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19" name="Picture 1" descr="Picture2.png"/>
          <p:cNvPicPr>
            <a:picLocks noChangeAspect="1"/>
          </p:cNvPicPr>
          <p:nvPr/>
        </p:nvPicPr>
        <p:blipFill>
          <a:blip r:embed="rId3" cstate="print"/>
          <a:srcRect t="12966"/>
          <a:stretch>
            <a:fillRect/>
          </a:stretch>
        </p:blipFill>
        <p:spPr bwMode="auto">
          <a:xfrm>
            <a:off x="5314951" y="1314450"/>
            <a:ext cx="3028949" cy="190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972050" y="2971800"/>
            <a:ext cx="4057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64" tIns="34282" rIns="68564" bIns="34282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342803" eaLnBrk="1" hangingPunct="1">
              <a:buNone/>
            </a:pPr>
            <a:endParaRPr lang="en-US" sz="18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257102" lvl="1" indent="-257102" defTabSz="342803">
              <a:buFontTx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I recommend treatment to latter group, citing theoretic rationale</a:t>
            </a:r>
          </a:p>
          <a:p>
            <a:pPr marL="257102" lvl="1" indent="-257102" defTabSz="342803">
              <a:buFontTx/>
              <a:buChar char="•"/>
            </a:pP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EC who are not treated </a:t>
            </a:r>
            <a:r>
              <a:rPr lang="en-US" sz="1800" u="sng" kern="0" dirty="0">
                <a:solidFill>
                  <a:srgbClr val="000000"/>
                </a:solidFill>
                <a:latin typeface="Calibri"/>
                <a:cs typeface="Calibri"/>
              </a:rPr>
              <a:t>must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 be monitored – may lose control of HIV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  <a:sym typeface="Wingdings" panose="05000000000000000000" pitchFamily="2" charset="2"/>
              </a:rPr>
              <a:t></a:t>
            </a:r>
            <a:r>
              <a:rPr lang="en-US" sz="1800" kern="0" dirty="0">
                <a:solidFill>
                  <a:srgbClr val="000000"/>
                </a:solidFill>
                <a:latin typeface="Calibri"/>
                <a:cs typeface="Calibri"/>
              </a:rPr>
              <a:t> declining CD4 counts, complications</a:t>
            </a:r>
          </a:p>
          <a:p>
            <a:pPr lvl="1" defTabSz="342803"/>
            <a:endParaRPr lang="en-US" sz="1575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342803"/>
            <a:endParaRPr lang="en-US" sz="1575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defTabSz="342803"/>
            <a:endParaRPr lang="en-US" sz="1575" kern="0" dirty="0">
              <a:solidFill>
                <a:srgbClr val="000000"/>
              </a:solidFill>
              <a:latin typeface="Calibri"/>
              <a:cs typeface="Calibri"/>
            </a:endParaRPr>
          </a:p>
          <a:p>
            <a:pPr lvl="1" defTabSz="342803"/>
            <a:endParaRPr lang="en-US" sz="1575" kern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pPr lvl="1" defTabSz="342803"/>
            <a:endParaRPr lang="en-US" sz="1575" kern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  <a:p>
            <a:pPr defTabSz="342803">
              <a:buNone/>
            </a:pPr>
            <a:endParaRPr lang="en-US" sz="1575" b="1" kern="0" dirty="0">
              <a:solidFill>
                <a:srgbClr val="000000"/>
              </a:solidFill>
              <a:latin typeface="Calibri" pitchFamily="34" charset="0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1037467"/>
            <a:ext cx="4343400" cy="315455"/>
          </a:xfrm>
          <a:prstGeom prst="rect">
            <a:avLst/>
          </a:prstGeom>
          <a:noFill/>
        </p:spPr>
        <p:txBody>
          <a:bodyPr wrap="square" lIns="68564" tIns="34282" rIns="68564" bIns="34282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kern="0" dirty="0">
                <a:solidFill>
                  <a:srgbClr val="09003E">
                    <a:lumMod val="75000"/>
                    <a:lumOff val="25000"/>
                  </a:srgbClr>
                </a:solidFill>
                <a:latin typeface="Calibri" pitchFamily="34" charset="0"/>
              </a:rPr>
              <a:t>Transcriptional profiling: distinct EC subgroups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71500" y="934137"/>
            <a:ext cx="8001000" cy="0"/>
          </a:xfrm>
          <a:prstGeom prst="line">
            <a:avLst/>
          </a:prstGeom>
          <a:ln w="57150" cmpd="sng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28700" y="4800600"/>
            <a:ext cx="19335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aseline="30000" dirty="0">
                <a:solidFill>
                  <a:srgbClr val="0000FF"/>
                </a:solidFill>
                <a:latin typeface="Calibri" charset="0"/>
              </a:rPr>
              <a:t>1</a:t>
            </a:r>
            <a:r>
              <a:rPr lang="en-US" sz="1050" dirty="0">
                <a:solidFill>
                  <a:srgbClr val="0000FF"/>
                </a:solidFill>
                <a:latin typeface="Calibri" charset="0"/>
              </a:rPr>
              <a:t>Grabar S et al, </a:t>
            </a:r>
            <a:r>
              <a:rPr lang="en-US" sz="1050" dirty="0" err="1">
                <a:solidFill>
                  <a:srgbClr val="0000FF"/>
                </a:solidFill>
                <a:latin typeface="Calibri" charset="0"/>
              </a:rPr>
              <a:t>PLoS</a:t>
            </a:r>
            <a:r>
              <a:rPr lang="en-US" sz="1050" dirty="0">
                <a:solidFill>
                  <a:srgbClr val="0000FF"/>
                </a:solidFill>
                <a:latin typeface="Calibri" charset="0"/>
              </a:rPr>
              <a:t> One, 2017</a:t>
            </a:r>
            <a:r>
              <a:rPr lang="en-US" sz="1050" baseline="30000" dirty="0">
                <a:solidFill>
                  <a:srgbClr val="000000"/>
                </a:solidFill>
                <a:latin typeface="Calibri" charset="0"/>
              </a:rPr>
              <a:t>,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31967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1_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4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6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47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48_Custom Design">
  <a:themeElements>
    <a:clrScheme name="CCO HIV">
      <a:dk1>
        <a:srgbClr val="CDCDCF"/>
      </a:dk1>
      <a:lt1>
        <a:srgbClr val="FFFFFF"/>
      </a:lt1>
      <a:dk2>
        <a:srgbClr val="09003E"/>
      </a:dk2>
      <a:lt2>
        <a:srgbClr val="F8F45A"/>
      </a:lt2>
      <a:accent1>
        <a:srgbClr val="12AD2B"/>
      </a:accent1>
      <a:accent2>
        <a:srgbClr val="5AAACE"/>
      </a:accent2>
      <a:accent3>
        <a:srgbClr val="F6A108"/>
      </a:accent3>
      <a:accent4>
        <a:srgbClr val="4FAD26"/>
      </a:accent4>
      <a:accent5>
        <a:srgbClr val="2B85B8"/>
      </a:accent5>
      <a:accent6>
        <a:srgbClr val="8B3D9A"/>
      </a:accent6>
      <a:hlink>
        <a:srgbClr val="F6A108"/>
      </a:hlink>
      <a:folHlink>
        <a:srgbClr val="2B85B8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35000"/>
          </a:spcBef>
          <a:spcAft>
            <a:spcPct val="25000"/>
          </a:spcAft>
          <a:buClr>
            <a:schemeClr val="folHlink"/>
          </a:buClr>
          <a:buSzTx/>
          <a:buFont typeface="Arial" charset="0"/>
          <a:buChar char="•"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ustom Design 1">
        <a:dk1>
          <a:srgbClr val="CDCDCF"/>
        </a:dk1>
        <a:lt1>
          <a:srgbClr val="FFFFFF"/>
        </a:lt1>
        <a:dk2>
          <a:srgbClr val="09003E"/>
        </a:dk2>
        <a:lt2>
          <a:srgbClr val="F2F23A"/>
        </a:lt2>
        <a:accent1>
          <a:srgbClr val="12AD2B"/>
        </a:accent1>
        <a:accent2>
          <a:srgbClr val="5AAACE"/>
        </a:accent2>
        <a:accent3>
          <a:srgbClr val="AAAAAF"/>
        </a:accent3>
        <a:accent4>
          <a:srgbClr val="DADADA"/>
        </a:accent4>
        <a:accent5>
          <a:srgbClr val="AAD3AC"/>
        </a:accent5>
        <a:accent6>
          <a:srgbClr val="519ABA"/>
        </a:accent6>
        <a:hlink>
          <a:srgbClr val="F6A108"/>
        </a:hlink>
        <a:folHlink>
          <a:srgbClr val="2B85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Practice Point - Simply Speaking Template V1">
  <a:themeElements>
    <a:clrScheme name="PR 16to9 ratio">
      <a:dk1>
        <a:srgbClr val="000000"/>
      </a:dk1>
      <a:lt1>
        <a:srgbClr val="FFFFFF"/>
      </a:lt1>
      <a:dk2>
        <a:srgbClr val="203D32"/>
      </a:dk2>
      <a:lt2>
        <a:srgbClr val="1E2171"/>
      </a:lt2>
      <a:accent1>
        <a:srgbClr val="70AD47"/>
      </a:accent1>
      <a:accent2>
        <a:srgbClr val="0A9CA5"/>
      </a:accent2>
      <a:accent3>
        <a:srgbClr val="7FCAF1"/>
      </a:accent3>
      <a:accent4>
        <a:srgbClr val="94F6DC"/>
      </a:accent4>
      <a:accent5>
        <a:srgbClr val="FCC200"/>
      </a:accent5>
      <a:accent6>
        <a:srgbClr val="FBAF85"/>
      </a:accent6>
      <a:hlink>
        <a:srgbClr val="1E2171"/>
      </a:hlink>
      <a:folHlink>
        <a:srgbClr val="0775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4_Practice Point - Simply Speaking Template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8_Practice Point - Simply Speaking Template V1">
  <a:themeElements>
    <a:clrScheme name="PR 16to9 ratio">
      <a:dk1>
        <a:srgbClr val="000000"/>
      </a:dk1>
      <a:lt1>
        <a:srgbClr val="FFFFFF"/>
      </a:lt1>
      <a:dk2>
        <a:srgbClr val="203D32"/>
      </a:dk2>
      <a:lt2>
        <a:srgbClr val="1E2171"/>
      </a:lt2>
      <a:accent1>
        <a:srgbClr val="70AD47"/>
      </a:accent1>
      <a:accent2>
        <a:srgbClr val="0A9CA5"/>
      </a:accent2>
      <a:accent3>
        <a:srgbClr val="7FCAF1"/>
      </a:accent3>
      <a:accent4>
        <a:srgbClr val="94F6DC"/>
      </a:accent4>
      <a:accent5>
        <a:srgbClr val="FCC200"/>
      </a:accent5>
      <a:accent6>
        <a:srgbClr val="FBAF85"/>
      </a:accent6>
      <a:hlink>
        <a:srgbClr val="1E2171"/>
      </a:hlink>
      <a:folHlink>
        <a:srgbClr val="0775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4_Practice Point - Simply Speaking Template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ractice Point - Simply Speaking Template V1">
  <a:themeElements>
    <a:clrScheme name="PR 16to9 ratio">
      <a:dk1>
        <a:srgbClr val="000000"/>
      </a:dk1>
      <a:lt1>
        <a:srgbClr val="FFFFFF"/>
      </a:lt1>
      <a:dk2>
        <a:srgbClr val="203D32"/>
      </a:dk2>
      <a:lt2>
        <a:srgbClr val="1E2171"/>
      </a:lt2>
      <a:accent1>
        <a:srgbClr val="70AD47"/>
      </a:accent1>
      <a:accent2>
        <a:srgbClr val="0A9CA5"/>
      </a:accent2>
      <a:accent3>
        <a:srgbClr val="7FCAF1"/>
      </a:accent3>
      <a:accent4>
        <a:srgbClr val="94F6DC"/>
      </a:accent4>
      <a:accent5>
        <a:srgbClr val="FCC200"/>
      </a:accent5>
      <a:accent6>
        <a:srgbClr val="FBAF85"/>
      </a:accent6>
      <a:hlink>
        <a:srgbClr val="1E2171"/>
      </a:hlink>
      <a:folHlink>
        <a:srgbClr val="07757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4_Practice Point - Simply Speaking Template V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RV_trials_2017">
  <a:themeElements>
    <a:clrScheme name="ARV_trials_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V_trials_2010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ARV_trials_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ARV_trials_2015">
  <a:themeElements>
    <a:clrScheme name="ARV_trials_20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V_trials_2010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  <a:alpha val="74998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ARV_trials_20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V_trials_20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V_trials_20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6005</TotalTime>
  <Words>5046</Words>
  <Application>Microsoft Macintosh PowerPoint</Application>
  <PresentationFormat>On-screen Show (16:9)</PresentationFormat>
  <Paragraphs>976</Paragraphs>
  <Slides>61</Slides>
  <Notes>61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96" baseType="lpstr">
      <vt:lpstr>Book Antiqua</vt:lpstr>
      <vt:lpstr>Calibri</vt:lpstr>
      <vt:lpstr>Calibri Light</vt:lpstr>
      <vt:lpstr>Helvetica</vt:lpstr>
      <vt:lpstr>MS Mincho</vt:lpstr>
      <vt:lpstr>MS PGothic</vt:lpstr>
      <vt:lpstr>ＭＳ Ｐゴシック</vt:lpstr>
      <vt:lpstr>Times</vt:lpstr>
      <vt:lpstr>Times New Roman</vt:lpstr>
      <vt:lpstr>Wingdings</vt:lpstr>
      <vt:lpstr>Arial</vt:lpstr>
      <vt:lpstr>1_Echo</vt:lpstr>
      <vt:lpstr>3_Default Design</vt:lpstr>
      <vt:lpstr>9_Default Design</vt:lpstr>
      <vt:lpstr>13_Default Design</vt:lpstr>
      <vt:lpstr>7_Default Design</vt:lpstr>
      <vt:lpstr>6_Practice Point - Simply Speaking Template V1</vt:lpstr>
      <vt:lpstr>8_Default Design</vt:lpstr>
      <vt:lpstr>ARV_trials_2017</vt:lpstr>
      <vt:lpstr>ARV_trials_2015</vt:lpstr>
      <vt:lpstr>4_Default Design</vt:lpstr>
      <vt:lpstr>44_Custom Design</vt:lpstr>
      <vt:lpstr>11_Office Theme</vt:lpstr>
      <vt:lpstr>10_Default Design</vt:lpstr>
      <vt:lpstr>46_Custom Design</vt:lpstr>
      <vt:lpstr>4_Office Theme</vt:lpstr>
      <vt:lpstr>47_Custom Design</vt:lpstr>
      <vt:lpstr>5_Default Design</vt:lpstr>
      <vt:lpstr>15_Office Theme</vt:lpstr>
      <vt:lpstr>48_Custom Design</vt:lpstr>
      <vt:lpstr>7_Practice Point - Simply Speaking Template V1</vt:lpstr>
      <vt:lpstr>2_Office Theme</vt:lpstr>
      <vt:lpstr>8_Practice Point - Simply Speaking Template V1</vt:lpstr>
      <vt:lpstr>Office Theme</vt:lpstr>
      <vt:lpstr>Excel.Chart.8</vt:lpstr>
      <vt:lpstr>PowerPoint Presentation</vt:lpstr>
      <vt:lpstr>Case-based Discussion </vt:lpstr>
      <vt:lpstr>Case Scenario 1</vt:lpstr>
      <vt:lpstr>PowerPoint Presentation</vt:lpstr>
      <vt:lpstr>PowerPoint Presentation</vt:lpstr>
      <vt:lpstr>PowerPoint Presentation</vt:lpstr>
      <vt:lpstr>Should HIV Elite Controllers (EC) Receive ART?</vt:lpstr>
      <vt:lpstr>Should HIV Elite Controllers (EC) Receive ART?</vt:lpstr>
      <vt:lpstr>Should all EC be treated?</vt:lpstr>
      <vt:lpstr>Case Scenario 2</vt:lpstr>
      <vt:lpstr>When to Start?</vt:lpstr>
      <vt:lpstr>Same day Initiation of ART: San Francisco</vt:lpstr>
      <vt:lpstr>Same day Initiation: Haiti</vt:lpstr>
      <vt:lpstr>Same-day ART Initiation: Conclusions</vt:lpstr>
      <vt:lpstr>Case Scenario 2 -- Continued</vt:lpstr>
      <vt:lpstr>HIV Drug Resistance Testing</vt:lpstr>
      <vt:lpstr>Transmitted Drug Resistance Mutations</vt:lpstr>
      <vt:lpstr>PowerPoint Presentation</vt:lpstr>
      <vt:lpstr>Case Scenario 2 – What to Start?</vt:lpstr>
      <vt:lpstr>Case Scenario 2 – What to Start?</vt:lpstr>
      <vt:lpstr>PowerPoint Presentation</vt:lpstr>
      <vt:lpstr>PowerPoint Presentation</vt:lpstr>
      <vt:lpstr>Case Scenario 3</vt:lpstr>
      <vt:lpstr>DTG + 2 NRTIs for People Failing 1st line NNRTI therapy</vt:lpstr>
      <vt:lpstr>DAWNING: DTG + 2 NRTI superior to LPV/r + 2 NRTI</vt:lpstr>
      <vt:lpstr>Case Scenario 4</vt:lpstr>
      <vt:lpstr>PowerPoint Presentation</vt:lpstr>
      <vt:lpstr>PowerPoint Presentation</vt:lpstr>
      <vt:lpstr>Case Scenario 4: Continued</vt:lpstr>
      <vt:lpstr>Case Scenario 5</vt:lpstr>
      <vt:lpstr>For which NRTI-limiting regimen is there supportive phase 3 data for initial therapy?</vt:lpstr>
      <vt:lpstr>Which NRTI-limiting regimen would you use for initial therapy in someone who cannot take TAF, TDF or ABC?</vt:lpstr>
      <vt:lpstr>PowerPoint Presentation</vt:lpstr>
      <vt:lpstr>Current NRTI-limiting Regimens for Initial Therapy </vt:lpstr>
      <vt:lpstr>Dolutegravir + 3TC in Treatment-Naïve Patients</vt:lpstr>
      <vt:lpstr>ANDES: Treatment Outcomes With DRV/r + 3TC in Treatment-Naïve Patients</vt:lpstr>
      <vt:lpstr>PowerPoint Presentation</vt:lpstr>
      <vt:lpstr>PowerPoint Presentation</vt:lpstr>
      <vt:lpstr>Case Scenario 6</vt:lpstr>
      <vt:lpstr>PowerPoint Presentation</vt:lpstr>
      <vt:lpstr>PowerPoint Presentation</vt:lpstr>
      <vt:lpstr>Case Scenario 7</vt:lpstr>
      <vt:lpstr>PowerPoint Presentation</vt:lpstr>
      <vt:lpstr>Antibiotic-resistant Shigella</vt:lpstr>
      <vt:lpstr>PowerPoint Presentation</vt:lpstr>
      <vt:lpstr>CDC Recommendations</vt:lpstr>
      <vt:lpstr>Recent Cases</vt:lpstr>
      <vt:lpstr>Case Scenario 8</vt:lpstr>
      <vt:lpstr>Case Scenario 8</vt:lpstr>
      <vt:lpstr>Changes in Kidney Function with TDF/FTC for PrEP</vt:lpstr>
      <vt:lpstr>Case Scenario 9</vt:lpstr>
      <vt:lpstr>Case Scenario 9 Followup</vt:lpstr>
      <vt:lpstr>Case Scenario 10:  Pulmonary and Hepatic Nodules in a Man with HIV</vt:lpstr>
      <vt:lpstr>Case - continued  </vt:lpstr>
      <vt:lpstr> </vt:lpstr>
      <vt:lpstr>Tests </vt:lpstr>
      <vt:lpstr>Liver biopsy </vt:lpstr>
      <vt:lpstr> Follow-up  </vt:lpstr>
      <vt:lpstr>Syphilitic hepatitis</vt:lpstr>
      <vt:lpstr>Take home points</vt:lpstr>
      <vt:lpstr>Take Home Points</vt:lpstr>
    </vt:vector>
  </TitlesOfParts>
  <Company>Partners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Gandhi, Rajesh Tim,M.D.</dc:creator>
  <cp:lastModifiedBy>Gandhi, Rajesh Tim,M.D.</cp:lastModifiedBy>
  <cp:revision>1121</cp:revision>
  <cp:lastPrinted>2017-10-10T23:12:33Z</cp:lastPrinted>
  <dcterms:created xsi:type="dcterms:W3CDTF">2010-06-11T02:03:33Z</dcterms:created>
  <dcterms:modified xsi:type="dcterms:W3CDTF">2018-01-08T02:53:07Z</dcterms:modified>
</cp:coreProperties>
</file>