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28" r:id="rId2"/>
    <p:sldMasterId id="2147483739" r:id="rId3"/>
    <p:sldMasterId id="2147483751" r:id="rId4"/>
  </p:sldMasterIdLst>
  <p:notesMasterIdLst>
    <p:notesMasterId r:id="rId20"/>
  </p:notesMasterIdLst>
  <p:handoutMasterIdLst>
    <p:handoutMasterId r:id="rId21"/>
  </p:handoutMasterIdLst>
  <p:sldIdLst>
    <p:sldId id="266" r:id="rId5"/>
    <p:sldId id="263" r:id="rId6"/>
    <p:sldId id="324" r:id="rId7"/>
    <p:sldId id="325" r:id="rId8"/>
    <p:sldId id="316" r:id="rId9"/>
    <p:sldId id="317" r:id="rId10"/>
    <p:sldId id="283" r:id="rId11"/>
    <p:sldId id="351" r:id="rId12"/>
    <p:sldId id="308" r:id="rId13"/>
    <p:sldId id="352" r:id="rId14"/>
    <p:sldId id="359" r:id="rId15"/>
    <p:sldId id="360" r:id="rId16"/>
    <p:sldId id="364" r:id="rId17"/>
    <p:sldId id="365" r:id="rId18"/>
    <p:sldId id="368" r:id="rId19"/>
  </p:sldIdLst>
  <p:sldSz cx="12192000" cy="6858000"/>
  <p:notesSz cx="6881813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99"/>
    <a:srgbClr val="336699"/>
    <a:srgbClr val="0099FF"/>
    <a:srgbClr val="006666"/>
    <a:srgbClr val="3366FF"/>
    <a:srgbClr val="0066FF"/>
    <a:srgbClr val="8CA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711" autoAdjust="0"/>
  </p:normalViewPr>
  <p:slideViewPr>
    <p:cSldViewPr>
      <p:cViewPr varScale="1">
        <p:scale>
          <a:sx n="45" d="100"/>
          <a:sy n="45" d="100"/>
        </p:scale>
        <p:origin x="950" y="3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3904"/>
    </p:cViewPr>
  </p:sorterViewPr>
  <p:notesViewPr>
    <p:cSldViewPr>
      <p:cViewPr varScale="1">
        <p:scale>
          <a:sx n="65" d="100"/>
          <a:sy n="65" d="100"/>
        </p:scale>
        <p:origin x="2395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EED8D-9FD2-4787-B1F0-FC5742A0707F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6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433F-8FA2-4B64-AA5F-C27567854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75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3BB7F-040B-A242-8448-C3FAC0E64C68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313" y="696913"/>
            <a:ext cx="61991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426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675"/>
            <a:ext cx="298211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43768-37FD-EC46-8A95-06F4DF457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6913"/>
            <a:ext cx="6199187" cy="3486150"/>
          </a:xfrm>
          <a:ln/>
        </p:spPr>
      </p:sp>
      <p:sp>
        <p:nvSpPr>
          <p:cNvPr id="67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37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97609" y="8829989"/>
            <a:ext cx="2982641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2" rIns="86486" bIns="43242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1286" indent="-2812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5055" indent="-2250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5077" indent="-2250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5099" indent="-2250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75121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25143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75165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25187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27C58E-5DD9-49E4-9ACB-848B42FE8825}" type="slidenum">
              <a:rPr lang="en-US" altLang="en-US" sz="430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z="43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696913"/>
            <a:ext cx="6199187" cy="3486150"/>
          </a:xfrm>
          <a:ln/>
        </p:spPr>
      </p:sp>
      <p:sp>
        <p:nvSpPr>
          <p:cNvPr id="67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37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97609" y="8829989"/>
            <a:ext cx="2982641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2" rIns="86486" bIns="43242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1286" indent="-2812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5055" indent="-2250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5077" indent="-2250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5099" indent="-2250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75121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25143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75165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25187" indent="-2250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27C58E-5DD9-49E4-9ACB-848B42FE8825}" type="slidenum">
              <a:rPr lang="en-US" altLang="en-US" sz="4300">
                <a:solidFill>
                  <a:srgbClr val="1F497D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z="43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0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52463" y="1162050"/>
            <a:ext cx="5576887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503"/>
              </a:spcAft>
              <a:buClr>
                <a:srgbClr val="C00000"/>
              </a:buClr>
              <a:buSzPct val="90000"/>
              <a:defRPr/>
            </a:pPr>
            <a:r>
              <a:rPr lang="en-US" spc="-21" dirty="0">
                <a:solidFill>
                  <a:prstClr val="black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“Tenofovir alafenamide, or “TAF,” is a novel prodrug of tenofovir that is more stable in plasma, allowing about one-tenth the starting dose.</a:t>
            </a:r>
          </a:p>
          <a:p>
            <a:pPr>
              <a:spcAft>
                <a:spcPts val="503"/>
              </a:spcAft>
              <a:buClr>
                <a:srgbClr val="C00000"/>
              </a:buClr>
              <a:buSzPct val="90000"/>
              <a:defRPr/>
            </a:pPr>
            <a:r>
              <a:rPr lang="en-US" spc="-21" dirty="0">
                <a:solidFill>
                  <a:prstClr val="black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While TDF releases higher concentrations of tenofovir in the plasma, TAF has 91% lower circulating plasma tenofovir.</a:t>
            </a:r>
          </a:p>
          <a:p>
            <a:pPr>
              <a:spcAft>
                <a:spcPts val="503"/>
              </a:spcAft>
              <a:buClr>
                <a:srgbClr val="C00000"/>
              </a:buClr>
              <a:buSzPct val="90000"/>
              <a:defRPr/>
            </a:pPr>
            <a:r>
              <a:rPr lang="en-US" spc="-21" dirty="0">
                <a:solidFill>
                  <a:prstClr val="black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TAF’s lower plasma tenofovir translates into minimizing the off-target renal and bone effects of tenofovir, while maintaining high potency in suppressing HIV through inhibition of reverse transcriptase.”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  <a:ea typeface="MS PGothic" panose="020B0600070205080204" pitchFamily="34" charset="-128"/>
              </a:rPr>
              <a:t>Please note that HIV target cells include lymphocytes and other PMBCs, as well as macrophages.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E97DF4C-4A59-4C73-B414-FA38420DE0B8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60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482" eaLnBrk="0" hangingPunct="0"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17" indent="-280391" defTabSz="903482" eaLnBrk="0" hangingPunct="0"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564" indent="-224312" defTabSz="903482" eaLnBrk="0" hangingPunct="0"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189" indent="-224312" defTabSz="903482" eaLnBrk="0" hangingPunct="0"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816" indent="-224312" defTabSz="903482" eaLnBrk="0" hangingPunct="0"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441" indent="-224312" defTabSz="903482" eaLnBrk="0" fontAlgn="base" hangingPunct="0">
              <a:spcBef>
                <a:spcPct val="0"/>
              </a:spcBef>
              <a:spcAft>
                <a:spcPct val="0"/>
              </a:spcAft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065" indent="-224312" defTabSz="903482" eaLnBrk="0" fontAlgn="base" hangingPunct="0">
              <a:spcBef>
                <a:spcPct val="0"/>
              </a:spcBef>
              <a:spcAft>
                <a:spcPct val="0"/>
              </a:spcAft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692" indent="-224312" defTabSz="903482" eaLnBrk="0" fontAlgn="base" hangingPunct="0">
              <a:spcBef>
                <a:spcPct val="0"/>
              </a:spcBef>
              <a:spcAft>
                <a:spcPct val="0"/>
              </a:spcAft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317" indent="-224312" defTabSz="903482" eaLnBrk="0" fontAlgn="base" hangingPunct="0">
              <a:spcBef>
                <a:spcPct val="0"/>
              </a:spcBef>
              <a:spcAft>
                <a:spcPct val="0"/>
              </a:spcAft>
              <a:defRPr sz="35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E8F1F455-CCE5-464D-97EB-B7842E01D2A5}" type="slidenum">
              <a:rPr lang="en-US" sz="1200" b="0" baseline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9</a:t>
            </a:fld>
            <a:endParaRPr lang="en-US" sz="1200" b="0" baseline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5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29057" indent="-280406" defTabSz="9019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1626" indent="-224325" defTabSz="9019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0276" indent="-224325" defTabSz="9019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18927" indent="-224325" defTabSz="9019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6757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1622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6487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1352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70E257E-D4B4-454C-84E6-BF568E81D430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/>
              <a:t>10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01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</a:rPr>
              <a:t>We have previously shown that 46% percent of events are Type 2 MI</a:t>
            </a:r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08B385E-A6B9-B644-BE64-D64A49C40C0E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>
                <a:defRPr/>
              </a:pPr>
              <a:t>11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7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209249" y="2819400"/>
            <a:ext cx="1177142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000" b="1" cap="none" spc="0" baseline="0">
                <a:solidFill>
                  <a:schemeClr val="bg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gray">
          <a:xfrm>
            <a:off x="211328" y="5877681"/>
            <a:ext cx="11785600" cy="294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gray">
          <a:xfrm>
            <a:off x="208420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890441" y="2209801"/>
            <a:ext cx="40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EW_IASUSAlogo-transparent-backgroun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69728" y="6009431"/>
            <a:ext cx="1524000" cy="266700"/>
          </a:xfrm>
          <a:prstGeom prst="rect">
            <a:avLst/>
          </a:prstGeom>
        </p:spPr>
      </p:pic>
      <p:sp>
        <p:nvSpPr>
          <p:cNvPr id="20" name="Footer Placeholder 16"/>
          <p:cNvSpPr txBox="1">
            <a:spLocks/>
          </p:cNvSpPr>
          <p:nvPr userDrawn="1"/>
        </p:nvSpPr>
        <p:spPr bwMode="gray">
          <a:xfrm>
            <a:off x="6908126" y="6404984"/>
            <a:ext cx="6028716" cy="2974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81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 userDrawn="1"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084634"/>
            <a:ext cx="11777472" cy="1353767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1" name="Straight Connector 30"/>
          <p:cNvSpPr>
            <a:spLocks noChangeShapeType="1"/>
          </p:cNvSpPr>
          <p:nvPr userDrawn="1"/>
        </p:nvSpPr>
        <p:spPr bwMode="auto">
          <a:xfrm flipV="1">
            <a:off x="6084108" y="1219200"/>
            <a:ext cx="11893" cy="50292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2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219200"/>
            <a:ext cx="5384800" cy="4834128"/>
          </a:xfrm>
        </p:spPr>
        <p:txBody>
          <a:bodyPr/>
          <a:lstStyle>
            <a:lvl1pPr>
              <a:buClr>
                <a:schemeClr val="tx2"/>
              </a:buClr>
              <a:defRPr sz="2500" b="1">
                <a:solidFill>
                  <a:schemeClr val="bg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3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219200"/>
            <a:ext cx="5384800" cy="4834128"/>
          </a:xfrm>
        </p:spPr>
        <p:txBody>
          <a:bodyPr/>
          <a:lstStyle>
            <a:lvl1pPr>
              <a:buClr>
                <a:schemeClr val="tx2"/>
              </a:buClr>
              <a:defRPr sz="2500" b="1">
                <a:solidFill>
                  <a:schemeClr val="bg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3200" y="6389582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Straight Connector 22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4" name="Title Placeholder 21"/>
          <p:cNvSpPr>
            <a:spLocks noGrp="1"/>
          </p:cNvSpPr>
          <p:nvPr>
            <p:ph type="title"/>
          </p:nvPr>
        </p:nvSpPr>
        <p:spPr bwMode="gray">
          <a:xfrm>
            <a:off x="219964" y="210766"/>
            <a:ext cx="11752072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sz="3200">
                <a:solidFill>
                  <a:srgbClr val="006699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ooter Placeholder 16"/>
          <p:cNvSpPr txBox="1">
            <a:spLocks/>
          </p:cNvSpPr>
          <p:nvPr userDrawn="1"/>
        </p:nvSpPr>
        <p:spPr bwMode="gray">
          <a:xfrm>
            <a:off x="6889610" y="6439234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Saag</a:t>
            </a:r>
            <a:r>
              <a:rPr lang="en-US" dirty="0" smtClean="0">
                <a:solidFill>
                  <a:schemeClr val="tx1"/>
                </a:solidFill>
              </a:rPr>
              <a:t>, MD, at </a:t>
            </a:r>
            <a:r>
              <a:rPr lang="en-US" dirty="0" smtClean="0">
                <a:solidFill>
                  <a:schemeClr val="tx1"/>
                </a:solidFill>
              </a:rPr>
              <a:t>New York, New York, on February 24,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40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 userDrawn="1"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932234"/>
            <a:ext cx="11777472" cy="1353767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1" name="Straight Connector 30"/>
          <p:cNvSpPr>
            <a:spLocks noChangeShapeType="1"/>
          </p:cNvSpPr>
          <p:nvPr userDrawn="1"/>
        </p:nvSpPr>
        <p:spPr bwMode="auto">
          <a:xfrm flipV="1">
            <a:off x="6084108" y="993649"/>
            <a:ext cx="11893" cy="54015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2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828800"/>
            <a:ext cx="5384800" cy="4224528"/>
          </a:xfrm>
        </p:spPr>
        <p:txBody>
          <a:bodyPr/>
          <a:lstStyle>
            <a:lvl1pPr>
              <a:buClr>
                <a:schemeClr val="tx2"/>
              </a:buClr>
              <a:defRPr sz="2500">
                <a:solidFill>
                  <a:schemeClr val="bg1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3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828800"/>
            <a:ext cx="5384800" cy="4224528"/>
          </a:xfrm>
        </p:spPr>
        <p:txBody>
          <a:bodyPr/>
          <a:lstStyle>
            <a:lvl1pPr>
              <a:buClr>
                <a:schemeClr val="tx2"/>
              </a:buClr>
              <a:defRPr sz="2500">
                <a:solidFill>
                  <a:schemeClr val="bg1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3200" y="6389582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Straight Connector 22"/>
          <p:cNvSpPr>
            <a:spLocks noChangeShapeType="1"/>
          </p:cNvSpPr>
          <p:nvPr userDrawn="1"/>
        </p:nvSpPr>
        <p:spPr bwMode="gray">
          <a:xfrm>
            <a:off x="203200" y="8382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4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10768"/>
            <a:ext cx="11379200" cy="533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sz="30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2"/>
          </p:nvPr>
        </p:nvSpPr>
        <p:spPr>
          <a:xfrm>
            <a:off x="402336" y="990600"/>
            <a:ext cx="5386917" cy="732974"/>
          </a:xfrm>
          <a:noFill/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baseline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990600"/>
            <a:ext cx="5389033" cy="731520"/>
          </a:xfrm>
          <a:noFill/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ooter Placeholder 16"/>
          <p:cNvSpPr txBox="1">
            <a:spLocks/>
          </p:cNvSpPr>
          <p:nvPr userDrawn="1"/>
        </p:nvSpPr>
        <p:spPr bwMode="gray">
          <a:xfrm>
            <a:off x="6976478" y="6404984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Saag</a:t>
            </a:r>
            <a:r>
              <a:rPr lang="en-US" dirty="0" smtClean="0">
                <a:solidFill>
                  <a:schemeClr val="tx1"/>
                </a:solidFill>
              </a:rPr>
              <a:t>, MD, at </a:t>
            </a:r>
            <a:r>
              <a:rPr lang="en-US" dirty="0" smtClean="0">
                <a:solidFill>
                  <a:schemeClr val="tx1"/>
                </a:solidFill>
              </a:rPr>
              <a:t>New York, New York, on February 24,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41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6858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9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689600" y="6324600"/>
            <a:ext cx="8128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83620-211C-40E7-A668-7CE799962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1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/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gray">
          <a:xfrm>
            <a:off x="209249" y="5975288"/>
            <a:ext cx="11777472" cy="72593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689600" y="6324600"/>
            <a:ext cx="8128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83620-211C-40E7-A668-7CE799962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6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/ wide footer and hea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gray">
          <a:xfrm>
            <a:off x="209249" y="6324600"/>
            <a:ext cx="11777472" cy="37662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689600" y="6324600"/>
            <a:ext cx="8128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83620-211C-40E7-A668-7CE799962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 bwMode="gray">
          <a:xfrm>
            <a:off x="211328" y="228600"/>
            <a:ext cx="11769344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1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4_Blank w/ header_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203200" y="10668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Saag</a:t>
            </a:r>
            <a:r>
              <a:rPr lang="en-US" dirty="0" smtClean="0">
                <a:solidFill>
                  <a:schemeClr val="tx1"/>
                </a:solidFill>
              </a:rPr>
              <a:t>, MD, at </a:t>
            </a:r>
            <a:r>
              <a:rPr lang="en-US" dirty="0" smtClean="0">
                <a:solidFill>
                  <a:schemeClr val="tx1"/>
                </a:solidFill>
              </a:rPr>
              <a:t>New York, New York, on February 24,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2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Saag</a:t>
            </a:r>
            <a:r>
              <a:rPr lang="en-US" dirty="0" smtClean="0">
                <a:solidFill>
                  <a:schemeClr val="tx1"/>
                </a:solidFill>
              </a:rPr>
              <a:t>, MD, at </a:t>
            </a:r>
            <a:r>
              <a:rPr lang="en-US" dirty="0" smtClean="0">
                <a:solidFill>
                  <a:schemeClr val="tx1"/>
                </a:solidFill>
              </a:rPr>
              <a:t>New York, New York, on February 24,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8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C83620-211C-40E7-A668-7CE799962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ltGray">
          <a:xfrm>
            <a:off x="214813" y="6388386"/>
            <a:ext cx="11765860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58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/>
          <a:p>
            <a:fld id="{18C83620-211C-40E7-A668-7CE799962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ltGray">
          <a:xfrm>
            <a:off x="222360" y="6397095"/>
            <a:ext cx="1175831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9855201" y="44452"/>
            <a:ext cx="2278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r>
              <a:rPr lang="en-US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4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64" y="228600"/>
            <a:ext cx="11731151" cy="68580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816" y="6403848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19200"/>
            <a:ext cx="11338560" cy="4879848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89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5"/>
          <p:cNvSpPr txBox="1">
            <a:spLocks noChangeArrowheads="1"/>
          </p:cNvSpPr>
          <p:nvPr userDrawn="1"/>
        </p:nvSpPr>
        <p:spPr bwMode="auto">
          <a:xfrm>
            <a:off x="9948333" y="25401"/>
            <a:ext cx="2279651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Slide </a:t>
            </a:r>
            <a:fld id="{543B144E-EB16-5645-A118-FD86F7A57721}" type="slidenum">
              <a:rPr lang="en-US" altLang="en-US" sz="1400" b="1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altLang="en-US" sz="14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 of </a:t>
            </a:r>
            <a:r>
              <a:rPr lang="en-US" altLang="en-US" sz="14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51</a:t>
            </a:r>
            <a:endParaRPr lang="en-US" altLang="en-US" sz="1400" b="1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7" y="428858"/>
            <a:ext cx="109728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697" y="1524000"/>
            <a:ext cx="109728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709" y="6248408"/>
            <a:ext cx="10854153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8600" y="6613526"/>
            <a:ext cx="330200" cy="1682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1100">
                <a:solidFill>
                  <a:srgbClr val="7F7F7F"/>
                </a:solidFill>
                <a:latin typeface="Arial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89938DB-E8EA-8C48-9CCB-EA8DF4FD66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1278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26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CO_HIVHEP_2011_SlideTemplate_Art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CO_HEP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33" y="330200"/>
            <a:ext cx="2626784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CCO_HIV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234" y="330201"/>
            <a:ext cx="2647951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icture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19214"/>
            <a:ext cx="122047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98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30849"/>
            <a:ext cx="5181600" cy="11207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20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</a:p>
        </p:txBody>
      </p:sp>
      <p:sp>
        <p:nvSpPr>
          <p:cNvPr id="6199" name="Rectangle 55"/>
          <p:cNvSpPr>
            <a:spLocks noGrp="1" noChangeArrowheads="1"/>
          </p:cNvSpPr>
          <p:nvPr>
            <p:ph type="ctrTitle"/>
          </p:nvPr>
        </p:nvSpPr>
        <p:spPr bwMode="invGray">
          <a:xfrm>
            <a:off x="596900" y="1362456"/>
            <a:ext cx="11277600" cy="2148840"/>
          </a:xfrm>
        </p:spPr>
        <p:txBody>
          <a:bodyPr/>
          <a:lstStyle>
            <a:lvl1pPr>
              <a:defRPr sz="3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512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840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Corrections_TU_SlideTemplate_Artwork_Transi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Picture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14989"/>
            <a:ext cx="122047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1" y="330298"/>
            <a:ext cx="11283949" cy="4647241"/>
          </a:xfrm>
        </p:spPr>
        <p:txBody>
          <a:bodyPr anchorCtr="1"/>
          <a:lstStyle>
            <a:lvl1pPr algn="ctr"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53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828800"/>
            <a:ext cx="5535083" cy="45466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2698" y="1828800"/>
            <a:ext cx="5535084" cy="45466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784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117" y="667512"/>
            <a:ext cx="11286067" cy="11033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1" y="1828800"/>
            <a:ext cx="5535083" cy="4546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252698" y="1828800"/>
            <a:ext cx="5535084" cy="4546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45636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7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8439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orrections_TU_SlideTemplate_Artwork_Transi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Picture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14989"/>
            <a:ext cx="122047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117" y="330200"/>
            <a:ext cx="11286067" cy="1584326"/>
          </a:xfrm>
        </p:spPr>
        <p:txBody>
          <a:bodyPr/>
          <a:lstStyle>
            <a:lvl1pPr algn="ctr">
              <a:defRPr sz="3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14351" y="1914622"/>
            <a:ext cx="11283949" cy="2605717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accent3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14351" y="5943600"/>
            <a:ext cx="11289792" cy="640080"/>
          </a:xfrm>
        </p:spPr>
        <p:txBody>
          <a:bodyPr anchor="ctr"/>
          <a:lstStyle>
            <a:lvl1pPr>
              <a:buFontTx/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98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379200" cy="68580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6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117" y="801688"/>
            <a:ext cx="11286067" cy="1103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426" y="1981203"/>
            <a:ext cx="11273367" cy="437832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5346350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7" y="428859"/>
            <a:ext cx="109728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8600" y="6613530"/>
            <a:ext cx="33020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>
                <a:latin typeface="Arial"/>
              </a:rPr>
              <a:pPr>
                <a:defRPr/>
              </a:pPr>
              <a:t>‹#›</a:t>
            </a:fld>
            <a:endParaRPr lang="en-US" altLang="en-US" dirty="0">
              <a:latin typeface="Arial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898" y="6248400"/>
            <a:ext cx="10854153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34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D3B5-466E-F445-B012-DA29E9D98FEC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A6F03-C33F-3D40-A449-4E705230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67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7CE8-9C1D-BA47-A275-AFD20EA10CCA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4ED2F-8F2E-FB4C-881C-729F85078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206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8AAF7-AA51-EE4E-AE6C-BAC8B46B3BE4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745E-13C9-D04A-A109-F4112D81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57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00564-366A-6246-9816-6E2775EF0F34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D0F64-E340-E64B-A347-07A6E5C79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255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C2902-7F49-6B4D-81A0-E6704A676760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9E00D-88FC-BA45-A78A-FAFDDC428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922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99AC-9AB9-1344-A31A-C09F349B0B46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EB697-C678-EF40-8FF3-E493FF269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67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E26AF-B6FA-D74C-9406-F228D9DD3E28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D119C-0843-1740-809D-65699775E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B10BD-92DF-214E-9C8E-18C0789CCEC9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6FA5-AA01-4043-B80F-B412EC9BE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3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19200"/>
            <a:ext cx="11338560" cy="5164086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Straight Connector 24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6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5236"/>
            <a:ext cx="11379200" cy="68916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vert="horz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7824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Saag</a:t>
            </a:r>
            <a:r>
              <a:rPr lang="en-US" dirty="0" smtClean="0">
                <a:solidFill>
                  <a:schemeClr val="tx1"/>
                </a:solidFill>
              </a:rPr>
              <a:t>, MD, at </a:t>
            </a:r>
            <a:r>
              <a:rPr lang="en-US" dirty="0" smtClean="0">
                <a:solidFill>
                  <a:schemeClr val="tx1"/>
                </a:solidFill>
              </a:rPr>
              <a:t>New York, New York, on February 24,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5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53AC-04F3-2C48-8FE0-A15C44D2F11C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FF7A5-9E7C-9841-A62D-868C398D8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47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5D47-3FD5-CE45-B921-EDEE47472CD2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DC07-F9D9-B44D-B868-A5F5B1B13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590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5371-A469-DD45-AF4A-64AAD28A321C}" type="datetime1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ea typeface="MS P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9F2FC-0566-E940-82D4-357E8E050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25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209249" y="2819400"/>
            <a:ext cx="1177142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000" b="1" cap="none" spc="0" baseline="0">
                <a:solidFill>
                  <a:schemeClr val="bg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gray">
          <a:xfrm>
            <a:off x="211328" y="5877681"/>
            <a:ext cx="11785600" cy="294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gray">
          <a:xfrm>
            <a:off x="208420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890441" y="2209801"/>
            <a:ext cx="40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EW_IASUSAlogo-transparent-backgroun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269728" y="6009431"/>
            <a:ext cx="15240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4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64" y="228600"/>
            <a:ext cx="11731151" cy="68580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816" y="6403848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19200"/>
            <a:ext cx="11338560" cy="4879848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37381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379200" cy="68580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71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3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19200"/>
            <a:ext cx="11338560" cy="5164086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Straight Connector 24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6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5236"/>
            <a:ext cx="11379200" cy="68916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txBody>
          <a:bodyPr vert="horz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7824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73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123432"/>
            <a:ext cx="11777472" cy="577788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</p:spPr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200" y="6389582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Straight Connector 21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3" name="Title Placeholder 21"/>
          <p:cNvSpPr>
            <a:spLocks noGrp="1"/>
          </p:cNvSpPr>
          <p:nvPr>
            <p:ph type="title"/>
          </p:nvPr>
        </p:nvSpPr>
        <p:spPr bwMode="gray">
          <a:xfrm>
            <a:off x="211328" y="247633"/>
            <a:ext cx="11769344" cy="685800"/>
          </a:xfrm>
          <a:prstGeom prst="rect">
            <a:avLst/>
          </a:prstGeom>
          <a:solidFill>
            <a:srgbClr val="006699"/>
          </a:solidFill>
        </p:spPr>
        <p:txBody>
          <a:bodyPr vert="horz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4" name="Text Placeholder 12"/>
          <p:cNvSpPr>
            <a:spLocks noGrp="1"/>
          </p:cNvSpPr>
          <p:nvPr>
            <p:ph idx="1"/>
          </p:nvPr>
        </p:nvSpPr>
        <p:spPr bwMode="gray">
          <a:xfrm>
            <a:off x="402336" y="1219200"/>
            <a:ext cx="11379200" cy="4904232"/>
          </a:xfrm>
          <a:prstGeom prst="rect">
            <a:avLst/>
          </a:prstGeom>
        </p:spPr>
        <p:txBody>
          <a:bodyPr vert="horz">
            <a:normAutofit/>
          </a:bodyPr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3386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8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Wid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402290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203200" y="1371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9456" y="228600"/>
            <a:ext cx="11753088" cy="1066800"/>
          </a:xfrm>
          <a:solidFill>
            <a:srgbClr val="006699"/>
          </a:solidFill>
        </p:spPr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02336" y="1591960"/>
            <a:ext cx="11383264" cy="4504041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574675" indent="-2349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- Wid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402290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203200" y="1493526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9456" y="228600"/>
            <a:ext cx="11753088" cy="1177836"/>
          </a:xfrm>
          <a:solidFill>
            <a:srgbClr val="006699"/>
          </a:solidFill>
        </p:spPr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02336" y="1709748"/>
            <a:ext cx="11383264" cy="438625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574675" indent="-2349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8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123432"/>
            <a:ext cx="11777472" cy="577788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721600" y="6404984"/>
            <a:ext cx="4059936" cy="365760"/>
          </a:xfrm>
        </p:spPr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200" y="6389582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Straight Connector 21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3" name="Title Placeholder 21"/>
          <p:cNvSpPr>
            <a:spLocks noGrp="1"/>
          </p:cNvSpPr>
          <p:nvPr>
            <p:ph type="title"/>
          </p:nvPr>
        </p:nvSpPr>
        <p:spPr bwMode="gray">
          <a:xfrm>
            <a:off x="211328" y="247633"/>
            <a:ext cx="11769344" cy="685800"/>
          </a:xfrm>
          <a:prstGeom prst="rect">
            <a:avLst/>
          </a:prstGeom>
          <a:solidFill>
            <a:srgbClr val="006699"/>
          </a:solidFill>
        </p:spPr>
        <p:txBody>
          <a:bodyPr vert="horz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4" name="Text Placeholder 12"/>
          <p:cNvSpPr>
            <a:spLocks noGrp="1"/>
          </p:cNvSpPr>
          <p:nvPr>
            <p:ph idx="1"/>
          </p:nvPr>
        </p:nvSpPr>
        <p:spPr bwMode="gray">
          <a:xfrm>
            <a:off x="402336" y="1219200"/>
            <a:ext cx="11379200" cy="4904232"/>
          </a:xfrm>
          <a:prstGeom prst="rect">
            <a:avLst/>
          </a:prstGeom>
        </p:spPr>
        <p:txBody>
          <a:bodyPr vert="horz">
            <a:normAutofit/>
          </a:bodyPr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3386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29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Wide Header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 userDrawn="1"/>
        </p:nvSpPr>
        <p:spPr bwMode="auto">
          <a:xfrm>
            <a:off x="203200" y="1371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Title 12"/>
          <p:cNvSpPr>
            <a:spLocks noGrp="1"/>
          </p:cNvSpPr>
          <p:nvPr>
            <p:ph type="title"/>
          </p:nvPr>
        </p:nvSpPr>
        <p:spPr>
          <a:xfrm>
            <a:off x="211328" y="228600"/>
            <a:ext cx="11769344" cy="1066800"/>
          </a:xfrm>
          <a:solidFill>
            <a:srgbClr val="006699"/>
          </a:solidFill>
        </p:spPr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02336" y="1603177"/>
            <a:ext cx="11383264" cy="4794646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574675" indent="-2349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3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207264" y="142352"/>
            <a:ext cx="11777472" cy="2139696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gray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gray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892800" y="2297295"/>
            <a:ext cx="40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52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 userDrawn="1"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084634"/>
            <a:ext cx="11777472" cy="1353767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1" name="Straight Connector 30"/>
          <p:cNvSpPr>
            <a:spLocks noChangeShapeType="1"/>
          </p:cNvSpPr>
          <p:nvPr userDrawn="1"/>
        </p:nvSpPr>
        <p:spPr bwMode="auto">
          <a:xfrm flipV="1">
            <a:off x="6084108" y="1219200"/>
            <a:ext cx="11893" cy="502920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2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219200"/>
            <a:ext cx="5384800" cy="4834128"/>
          </a:xfrm>
        </p:spPr>
        <p:txBody>
          <a:bodyPr/>
          <a:lstStyle>
            <a:lvl1pPr>
              <a:buClr>
                <a:schemeClr val="tx2"/>
              </a:buClr>
              <a:defRPr sz="2500" b="1">
                <a:solidFill>
                  <a:schemeClr val="bg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3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219200"/>
            <a:ext cx="5384800" cy="4834128"/>
          </a:xfrm>
        </p:spPr>
        <p:txBody>
          <a:bodyPr/>
          <a:lstStyle>
            <a:lvl1pPr>
              <a:buClr>
                <a:schemeClr val="tx2"/>
              </a:buClr>
              <a:defRPr sz="2500" b="1">
                <a:solidFill>
                  <a:schemeClr val="bg2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3200" y="6389582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Straight Connector 22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4" name="Title Placeholder 21"/>
          <p:cNvSpPr>
            <a:spLocks noGrp="1"/>
          </p:cNvSpPr>
          <p:nvPr>
            <p:ph type="title"/>
          </p:nvPr>
        </p:nvSpPr>
        <p:spPr bwMode="gray">
          <a:xfrm>
            <a:off x="219964" y="210766"/>
            <a:ext cx="11752072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sz="3200">
                <a:solidFill>
                  <a:srgbClr val="006699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54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 userDrawn="1"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932234"/>
            <a:ext cx="11777472" cy="1353767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1" name="Straight Connector 30"/>
          <p:cNvSpPr>
            <a:spLocks noChangeShapeType="1"/>
          </p:cNvSpPr>
          <p:nvPr userDrawn="1"/>
        </p:nvSpPr>
        <p:spPr bwMode="auto">
          <a:xfrm flipV="1">
            <a:off x="6084108" y="993649"/>
            <a:ext cx="11893" cy="54015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32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828800"/>
            <a:ext cx="5384800" cy="4224528"/>
          </a:xfrm>
        </p:spPr>
        <p:txBody>
          <a:bodyPr/>
          <a:lstStyle>
            <a:lvl1pPr>
              <a:buClr>
                <a:schemeClr val="tx2"/>
              </a:buClr>
              <a:defRPr sz="2500">
                <a:solidFill>
                  <a:schemeClr val="bg1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3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828800"/>
            <a:ext cx="5384800" cy="4224528"/>
          </a:xfrm>
        </p:spPr>
        <p:txBody>
          <a:bodyPr/>
          <a:lstStyle>
            <a:lvl1pPr>
              <a:buClr>
                <a:schemeClr val="tx2"/>
              </a:buClr>
              <a:defRPr sz="2500">
                <a:solidFill>
                  <a:schemeClr val="bg1"/>
                </a:solidFill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3200" y="6389582"/>
            <a:ext cx="11785600" cy="294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Straight Connector 22"/>
          <p:cNvSpPr>
            <a:spLocks noChangeShapeType="1"/>
          </p:cNvSpPr>
          <p:nvPr userDrawn="1"/>
        </p:nvSpPr>
        <p:spPr bwMode="gray">
          <a:xfrm>
            <a:off x="203200" y="8382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4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10768"/>
            <a:ext cx="11379200" cy="533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sz="30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2"/>
          </p:nvPr>
        </p:nvSpPr>
        <p:spPr>
          <a:xfrm>
            <a:off x="402336" y="990600"/>
            <a:ext cx="5386917" cy="732974"/>
          </a:xfrm>
          <a:noFill/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baseline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990600"/>
            <a:ext cx="5389033" cy="731520"/>
          </a:xfrm>
          <a:noFill/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79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1734800" cy="6858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689600" y="6324600"/>
            <a:ext cx="8128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83620-211C-40E7-A668-7CE799962B39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7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/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gray">
          <a:xfrm>
            <a:off x="209249" y="5975288"/>
            <a:ext cx="11777472" cy="72593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689600" y="6324600"/>
            <a:ext cx="8128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83620-211C-40E7-A668-7CE799962B39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/ wide footer and hea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gray">
          <a:xfrm>
            <a:off x="209249" y="6324600"/>
            <a:ext cx="11777472" cy="37662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>
          <a:xfrm>
            <a:off x="5689600" y="6324600"/>
            <a:ext cx="8128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C83620-211C-40E7-A668-7CE799962B39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 userDrawn="1"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 bwMode="gray">
          <a:xfrm>
            <a:off x="211328" y="228600"/>
            <a:ext cx="11769344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4_Blank w/ header_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203200" y="10668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8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0" y="6694967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203200" y="147863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9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Wid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402290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203200" y="1371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9456" y="228600"/>
            <a:ext cx="11753088" cy="1066800"/>
          </a:xfrm>
          <a:solidFill>
            <a:srgbClr val="006699"/>
          </a:solidFill>
        </p:spPr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02336" y="1591960"/>
            <a:ext cx="11383264" cy="4504041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574675" indent="-2349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48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C83620-211C-40E7-A668-7CE799962B39}" type="slidenum">
              <a:rPr lang="en-US" smtClean="0">
                <a:solidFill>
                  <a:srgbClr val="A0BC9D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A0BC9D">
                  <a:shade val="75000"/>
                </a:srgbClr>
              </a:solidFill>
              <a:latin typeface="Georgia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ltGray">
          <a:xfrm>
            <a:off x="214813" y="6388386"/>
            <a:ext cx="11765860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6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rgbClr val="006699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  <a:prstGeom prst="rect">
            <a:avLst/>
          </a:prstGeom>
        </p:spPr>
        <p:txBody>
          <a:bodyPr/>
          <a:lstStyle/>
          <a:p>
            <a:fld id="{18C83620-211C-40E7-A668-7CE799962B39}" type="slidenum">
              <a:rPr lang="en-US" smtClean="0">
                <a:solidFill>
                  <a:prstClr val="black"/>
                </a:solidFill>
                <a:latin typeface="Georgia"/>
              </a:rPr>
              <a:pPr/>
              <a:t>‹#›</a:t>
            </a:fld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ltGray">
          <a:xfrm>
            <a:off x="222360" y="6397095"/>
            <a:ext cx="1175831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9855201" y="44452"/>
            <a:ext cx="2278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r>
              <a:rPr lang="en-US" sz="14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5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5"/>
          <p:cNvSpPr txBox="1">
            <a:spLocks noChangeArrowheads="1"/>
          </p:cNvSpPr>
          <p:nvPr userDrawn="1"/>
        </p:nvSpPr>
        <p:spPr bwMode="auto">
          <a:xfrm>
            <a:off x="9948333" y="25401"/>
            <a:ext cx="2279651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Slide </a:t>
            </a:r>
            <a:fld id="{543B144E-EB16-5645-A118-FD86F7A57721}" type="slidenum">
              <a:rPr lang="en-US" altLang="en-US" sz="1400" b="1">
                <a:solidFill>
                  <a:prstClr val="black"/>
                </a:solidFill>
                <a:cs typeface="Arial" panose="020B0604020202020204" pitchFamily="34" charset="0"/>
              </a:rPr>
              <a:pPr algn="r">
                <a:defRPr/>
              </a:pPr>
              <a:t>‹#›</a:t>
            </a:fld>
            <a:r>
              <a:rPr lang="en-US" alt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 of </a:t>
            </a:r>
            <a:r>
              <a:rPr lang="en-US" altLang="en-US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51</a:t>
            </a:r>
            <a:endParaRPr lang="en-US" altLang="en-US" sz="1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7" y="428858"/>
            <a:ext cx="109728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697" y="1524000"/>
            <a:ext cx="109728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709" y="6248408"/>
            <a:ext cx="10854153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8600" y="6613526"/>
            <a:ext cx="330200" cy="1682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1100">
                <a:solidFill>
                  <a:srgbClr val="7F7F7F"/>
                </a:solidFill>
                <a:latin typeface="Arial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89938DB-E8EA-8C48-9CCB-EA8DF4FD66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39674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7" y="428859"/>
            <a:ext cx="109728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8600" y="6613530"/>
            <a:ext cx="33020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>
                <a:latin typeface="Georgia"/>
              </a:rPr>
              <a:pPr>
                <a:defRPr/>
              </a:pPr>
              <a:t>‹#›</a:t>
            </a:fld>
            <a:endParaRPr lang="en-US" altLang="en-US" dirty="0">
              <a:latin typeface="Georgia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898" y="6248400"/>
            <a:ext cx="10854153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0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7" y="428858"/>
            <a:ext cx="109728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698" y="6248400"/>
            <a:ext cx="10854153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8600" y="6613526"/>
            <a:ext cx="33020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>
                <a:solidFill>
                  <a:prstClr val="black"/>
                </a:solidFill>
                <a:latin typeface="Georgia"/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410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- Wid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402290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203200" y="1493526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9456" y="228600"/>
            <a:ext cx="11753088" cy="1177836"/>
          </a:xfrm>
          <a:solidFill>
            <a:srgbClr val="006699"/>
          </a:solidFill>
        </p:spPr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02336" y="1709748"/>
            <a:ext cx="11383264" cy="438625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574675" indent="-2349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99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Wide Header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Straight Connector 13"/>
          <p:cNvSpPr>
            <a:spLocks noChangeShapeType="1"/>
          </p:cNvSpPr>
          <p:nvPr userDrawn="1"/>
        </p:nvSpPr>
        <p:spPr bwMode="auto">
          <a:xfrm>
            <a:off x="203200" y="1371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Title 12"/>
          <p:cNvSpPr>
            <a:spLocks noGrp="1"/>
          </p:cNvSpPr>
          <p:nvPr>
            <p:ph type="title"/>
          </p:nvPr>
        </p:nvSpPr>
        <p:spPr>
          <a:xfrm>
            <a:off x="211328" y="228600"/>
            <a:ext cx="11769344" cy="1066800"/>
          </a:xfrm>
          <a:solidFill>
            <a:srgbClr val="006699"/>
          </a:solidFill>
        </p:spPr>
        <p:txBody>
          <a:bodyPr anchor="ctr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02336" y="1603177"/>
            <a:ext cx="11383264" cy="4794646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 marL="574675" indent="-2349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From </a:t>
            </a: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 smtClean="0">
                <a:solidFill>
                  <a:schemeClr val="tx1"/>
                </a:solidFill>
              </a:rPr>
              <a:t>Saag</a:t>
            </a:r>
            <a:r>
              <a:rPr lang="en-US" dirty="0" smtClean="0">
                <a:solidFill>
                  <a:schemeClr val="tx1"/>
                </a:solidFill>
              </a:rPr>
              <a:t>, MD, at </a:t>
            </a:r>
            <a:r>
              <a:rPr lang="en-US" dirty="0" smtClean="0">
                <a:solidFill>
                  <a:schemeClr val="tx1"/>
                </a:solidFill>
              </a:rPr>
              <a:t>New York, New York, on February 24,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1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207264" y="142352"/>
            <a:ext cx="11777472" cy="2139696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gray">
          <a:xfrm>
            <a:off x="209249" y="6391657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gray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gray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892800" y="2297295"/>
            <a:ext cx="40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49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121920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213313" y="6388386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4986C9F-0C03-4D77-AD8F-A767FF5D7500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753"/>
            <a:ext cx="11785600" cy="29475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0" y="144815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336" y="1208143"/>
            <a:ext cx="11379200" cy="4915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ooter Placeholder 16"/>
          <p:cNvSpPr txBox="1">
            <a:spLocks/>
          </p:cNvSpPr>
          <p:nvPr userDrawn="1"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4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74" r:id="rId2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75" indent="-23495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"/>
          <p:cNvSpPr>
            <a:spLocks noChangeArrowheads="1"/>
          </p:cNvSpPr>
          <p:nvPr userDrawn="1"/>
        </p:nvSpPr>
        <p:spPr bwMode="auto">
          <a:xfrm>
            <a:off x="0" y="1"/>
            <a:ext cx="12192000" cy="638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pitchFamily="34" charset="0"/>
              <a:buChar char="•"/>
            </a:pPr>
            <a:endParaRPr lang="en-US" b="1">
              <a:solidFill>
                <a:srgbClr val="FFFFFF"/>
              </a:solidFill>
              <a:latin typeface="Arial"/>
              <a:cs typeface="Arial" pitchFamily="34" charset="0"/>
            </a:endParaRPr>
          </a:p>
        </p:txBody>
      </p:sp>
      <p:pic>
        <p:nvPicPr>
          <p:cNvPr id="71683" name="Picture 14" descr="CCO_HEP_RGB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17" y="66675"/>
            <a:ext cx="1716616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15" descr="CCO_HIV_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201" y="66676"/>
            <a:ext cx="173143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13"/>
          <p:cNvSpPr>
            <a:spLocks noChangeArrowheads="1"/>
          </p:cNvSpPr>
          <p:nvPr userDrawn="1"/>
        </p:nvSpPr>
        <p:spPr bwMode="auto">
          <a:xfrm>
            <a:off x="383117" y="290514"/>
            <a:ext cx="1141306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98989D"/>
                </a:solidFill>
                <a:latin typeface="Arial"/>
                <a:cs typeface="Arial" pitchFamily="34" charset="0"/>
              </a:rPr>
              <a:t>clinicaloptions.com</a:t>
            </a:r>
          </a:p>
        </p:txBody>
      </p:sp>
      <p:sp>
        <p:nvSpPr>
          <p:cNvPr id="4102" name="Text Box 13"/>
          <p:cNvSpPr txBox="1">
            <a:spLocks noChangeArrowheads="1"/>
          </p:cNvSpPr>
          <p:nvPr userDrawn="1"/>
        </p:nvSpPr>
        <p:spPr bwMode="auto">
          <a:xfrm>
            <a:off x="512234" y="52388"/>
            <a:ext cx="11283951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u="sng">
                <a:solidFill>
                  <a:schemeClr val="tx2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en-US" sz="1500" u="none" smtClean="0">
                <a:solidFill>
                  <a:srgbClr val="141415"/>
                </a:solidFill>
                <a:latin typeface="Arial" pitchFamily="34" charset="0"/>
              </a:rPr>
              <a:t>2011 Annual CCO HIV and Hepatitis C Symposium</a:t>
            </a:r>
          </a:p>
        </p:txBody>
      </p:sp>
      <p:pic>
        <p:nvPicPr>
          <p:cNvPr id="71687" name="Picture 12" descr="Picture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3726"/>
            <a:ext cx="122047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0117" y="666751"/>
            <a:ext cx="11286067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1" y="1828800"/>
            <a:ext cx="11273367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15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4FAD26"/>
        </a:buClr>
        <a:buFont typeface="Wingdings" pitchFamily="2" charset="2"/>
        <a:buChar char="§"/>
        <a:defRPr sz="2400">
          <a:solidFill>
            <a:srgbClr val="FEFDD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4FAD26"/>
        </a:buClr>
        <a:buFont typeface="Arial" pitchFamily="34" charset="0"/>
        <a:buChar char="–"/>
        <a:defRPr sz="2200">
          <a:solidFill>
            <a:srgbClr val="FEFDDE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4FAD26"/>
        </a:buClr>
        <a:buFont typeface="Arial" pitchFamily="34" charset="0"/>
        <a:buChar char="–"/>
        <a:defRPr sz="2000">
          <a:solidFill>
            <a:srgbClr val="FEFDDE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4FAD26"/>
        </a:buClr>
        <a:buFont typeface="Arial" pitchFamily="34" charset="0"/>
        <a:buChar char="–"/>
        <a:defRPr>
          <a:solidFill>
            <a:srgbClr val="FEFDDE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4FAD26"/>
        </a:buClr>
        <a:buFont typeface="Arial" pitchFamily="34" charset="0"/>
        <a:buChar char="–"/>
        <a:defRPr sz="1600">
          <a:solidFill>
            <a:srgbClr val="FEFDDE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FF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49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ea typeface="MS PGothic" charset="0"/>
                <a:cs typeface="MS PGothic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8CD007E-02CE-7B44-9D6B-C05AF0C2863C}" type="datetime1">
              <a:rPr lang="en-US"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12/20/2017</a:t>
            </a:fld>
            <a:endParaRPr lang="en-US">
              <a:latin typeface="Arial" charset="0"/>
            </a:endParaRPr>
          </a:p>
        </p:txBody>
      </p:sp>
      <p:sp>
        <p:nvSpPr>
          <p:cNvPr id="949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MS PGothic"/>
            </a:endParaRPr>
          </a:p>
        </p:txBody>
      </p:sp>
      <p:sp>
        <p:nvSpPr>
          <p:cNvPr id="949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ea typeface="MS PGothic" charset="0"/>
                <a:cs typeface="MS PGothic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66F283-1B0E-A643-B91E-96FA0ECF4951}" type="slidenum">
              <a:rPr lang="en-US"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8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121920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213313" y="6388386"/>
            <a:ext cx="11777472" cy="309563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4986C9F-0C03-4D77-AD8F-A767FF5D7500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508000" y="5840753"/>
            <a:ext cx="11785600" cy="294752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203200" y="144815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203200" y="990600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402336" y="228600"/>
            <a:ext cx="11379200" cy="6858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402336" y="1208143"/>
            <a:ext cx="11379200" cy="4915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89122"/>
            <a:ext cx="20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r>
              <a:rPr lang="en-US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51</a:t>
            </a: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9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4675" indent="-234950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c.oxfordjournals.org/lookup/doi/10.1093/jac/dkv35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9249" y="2819400"/>
            <a:ext cx="11771423" cy="2438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Michael Saag, MD</a:t>
            </a:r>
            <a:endParaRPr lang="en-US" sz="4000" dirty="0"/>
          </a:p>
          <a:p>
            <a:r>
              <a:rPr lang="en-US" dirty="0" smtClean="0"/>
              <a:t>Professor of Medicine</a:t>
            </a:r>
          </a:p>
          <a:p>
            <a:r>
              <a:rPr lang="en-US" dirty="0" smtClean="0"/>
              <a:t>Associate Dean for Global Health</a:t>
            </a:r>
          </a:p>
          <a:p>
            <a:r>
              <a:rPr lang="en-US" dirty="0" smtClean="0"/>
              <a:t>University of Alabama at Birmingham</a:t>
            </a:r>
          </a:p>
          <a:p>
            <a:r>
              <a:rPr lang="en-US" dirty="0" smtClean="0"/>
              <a:t>Birmingham, Alabama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10363200" cy="160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rgbClr val="006699"/>
                </a:solidFill>
              </a:rPr>
              <a:t>Cases from the Clinic(</a:t>
            </a:r>
            <a:r>
              <a:rPr lang="en-US" sz="4000" dirty="0" err="1">
                <a:solidFill>
                  <a:srgbClr val="006699"/>
                </a:solidFill>
              </a:rPr>
              <a:t>ians</a:t>
            </a:r>
            <a:r>
              <a:rPr lang="en-US" sz="4000" dirty="0">
                <a:solidFill>
                  <a:srgbClr val="006699"/>
                </a:solidFill>
              </a:rPr>
              <a:t>): </a:t>
            </a:r>
            <a:r>
              <a:rPr lang="en-US" sz="4000" dirty="0" smtClean="0">
                <a:solidFill>
                  <a:srgbClr val="006699"/>
                </a:solidFill>
              </a:rPr>
              <a:t/>
            </a:r>
            <a:br>
              <a:rPr lang="en-US" sz="4000" dirty="0" smtClean="0">
                <a:solidFill>
                  <a:srgbClr val="006699"/>
                </a:solidFill>
              </a:rPr>
            </a:br>
            <a:r>
              <a:rPr lang="en-US" sz="4000" dirty="0" smtClean="0">
                <a:solidFill>
                  <a:srgbClr val="006699"/>
                </a:solidFill>
              </a:rPr>
              <a:t>Case</a:t>
            </a:r>
            <a:r>
              <a:rPr lang="en-US" sz="4000" dirty="0">
                <a:solidFill>
                  <a:srgbClr val="006699"/>
                </a:solidFill>
              </a:rPr>
              <a:t>-based Panel Discussion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60960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Final: 02/21/17</a:t>
            </a:r>
            <a:endParaRPr lang="en-US" sz="14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249" y="63974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York, New York: February 24, 2017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711200" y="396767"/>
            <a:ext cx="10972800" cy="67627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/>
              <a:t>GS 1089: Switch from F/TDF to F/TAF</a:t>
            </a:r>
            <a:br>
              <a:rPr lang="en-US" altLang="en-US" b="1" dirty="0" smtClean="0"/>
            </a:br>
            <a:r>
              <a:rPr lang="en-US" altLang="en-US" b="1" dirty="0" smtClean="0"/>
              <a:t>Changes in </a:t>
            </a:r>
            <a:r>
              <a:rPr lang="en-US" altLang="en-US" b="1" dirty="0" err="1" smtClean="0"/>
              <a:t>eGFR</a:t>
            </a:r>
            <a:endParaRPr lang="en-US" altLang="en-US" b="1" dirty="0" smtClean="0"/>
          </a:p>
        </p:txBody>
      </p:sp>
      <p:sp>
        <p:nvSpPr>
          <p:cNvPr id="2970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" y="5867400"/>
            <a:ext cx="10854267" cy="457200"/>
          </a:xfrm>
        </p:spPr>
        <p:txBody>
          <a:bodyPr/>
          <a:lstStyle/>
          <a:p>
            <a:pPr>
              <a:defRPr/>
            </a:pPr>
            <a:r>
              <a:rPr lang="en-US" altLang="en-US" kern="0" baseline="30000" dirty="0">
                <a:solidFill>
                  <a:prstClr val="black"/>
                </a:solidFill>
              </a:rPr>
              <a:t>*</a:t>
            </a:r>
            <a:r>
              <a:rPr lang="en-US" altLang="en-US" kern="0" dirty="0" err="1">
                <a:solidFill>
                  <a:prstClr val="black"/>
                </a:solidFill>
              </a:rPr>
              <a:t>eGFR</a:t>
            </a:r>
            <a:r>
              <a:rPr lang="en-US" altLang="en-US" kern="0" dirty="0">
                <a:solidFill>
                  <a:prstClr val="black"/>
                </a:solidFill>
              </a:rPr>
              <a:t> calculated with Cockcroft-</a:t>
            </a:r>
            <a:r>
              <a:rPr lang="en-US" altLang="en-US" kern="0" dirty="0" err="1">
                <a:solidFill>
                  <a:prstClr val="black"/>
                </a:solidFill>
              </a:rPr>
              <a:t>Gault</a:t>
            </a:r>
            <a:r>
              <a:rPr lang="en-US" altLang="en-US" kern="0" dirty="0">
                <a:solidFill>
                  <a:prstClr val="black"/>
                </a:solidFill>
              </a:rPr>
              <a:t> equation</a:t>
            </a:r>
            <a:endParaRPr lang="en-US" altLang="en-US" kern="0" baseline="-25000" dirty="0">
              <a:solidFill>
                <a:prstClr val="black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914400" y="409575"/>
            <a:ext cx="1060026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>
              <a:solidFill>
                <a:srgbClr val="A6A6A6"/>
              </a:solidFill>
              <a:latin typeface="Georgia"/>
              <a:cs typeface="Arial" pitchFamily="34" charset="0"/>
            </a:endParaRPr>
          </a:p>
        </p:txBody>
      </p:sp>
      <p:sp>
        <p:nvSpPr>
          <p:cNvPr id="16389" name="Rectangle 13"/>
          <p:cNvSpPr>
            <a:spLocks noChangeArrowheads="1"/>
          </p:cNvSpPr>
          <p:nvPr/>
        </p:nvSpPr>
        <p:spPr bwMode="auto">
          <a:xfrm>
            <a:off x="11684000" y="29289"/>
            <a:ext cx="50800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7F7F7F"/>
              </a:solidFill>
              <a:latin typeface="Arial Narrow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639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515396"/>
              </p:ext>
            </p:extLst>
          </p:nvPr>
        </p:nvGraphicFramePr>
        <p:xfrm>
          <a:off x="1037167" y="1565276"/>
          <a:ext cx="10049933" cy="475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Prism 6" r:id="rId4" imgW="5035778" imgH="3179080" progId="Prism6.Document">
                  <p:embed/>
                </p:oleObj>
              </mc:Choice>
              <mc:Fallback>
                <p:oleObj name="Prism 6" r:id="rId4" imgW="5035778" imgH="3179080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167" y="1565276"/>
                        <a:ext cx="10049933" cy="475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9163051" y="3167064"/>
            <a:ext cx="1930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ea typeface="MS PGothic" pitchFamily="34" charset="-128"/>
              </a:rPr>
              <a:t>8.4 mL/min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9158818" y="3752851"/>
            <a:ext cx="154093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B605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ea typeface="MS PGothic" pitchFamily="34" charset="-128"/>
              </a:rPr>
              <a:t>2.8 mL/min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10833100" y="3435350"/>
            <a:ext cx="12784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ea typeface="MS PGothic" pitchFamily="34" charset="-128"/>
              </a:rPr>
              <a:t>p &lt;0.001</a:t>
            </a:r>
          </a:p>
        </p:txBody>
      </p:sp>
      <p:sp>
        <p:nvSpPr>
          <p:cNvPr id="16394" name="AutoShape 9"/>
          <p:cNvSpPr>
            <a:spLocks/>
          </p:cNvSpPr>
          <p:nvPr/>
        </p:nvSpPr>
        <p:spPr bwMode="auto">
          <a:xfrm>
            <a:off x="10640484" y="3313003"/>
            <a:ext cx="99483" cy="646331"/>
          </a:xfrm>
          <a:prstGeom prst="rightBracket">
            <a:avLst>
              <a:gd name="adj" fmla="val 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600" b="1">
              <a:solidFill>
                <a:srgbClr val="000000"/>
              </a:solidFill>
              <a:latin typeface="Georgia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5486" y="5347633"/>
            <a:ext cx="8318500" cy="24492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81000" y="5867400"/>
            <a:ext cx="114151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b="1" dirty="0" smtClean="0">
                <a:solidFill>
                  <a:srgbClr val="09003E"/>
                </a:solidFill>
              </a:rPr>
              <a:t>Gallant J, et al. CROI 2016</a:t>
            </a:r>
            <a:endParaRPr lang="en-US" altLang="en-US" sz="1200" b="1" dirty="0">
              <a:solidFill>
                <a:srgbClr val="09003E"/>
              </a:solidFill>
            </a:endParaRPr>
          </a:p>
        </p:txBody>
      </p:sp>
      <p:cxnSp>
        <p:nvCxnSpPr>
          <p:cNvPr id="14" name="Straight Connector 4"/>
          <p:cNvCxnSpPr>
            <a:cxnSpLocks noChangeShapeType="1"/>
          </p:cNvCxnSpPr>
          <p:nvPr/>
        </p:nvCxnSpPr>
        <p:spPr bwMode="auto">
          <a:xfrm>
            <a:off x="-17285" y="1219200"/>
            <a:ext cx="12192000" cy="0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Footer Placeholder 16"/>
          <p:cNvSpPr txBox="1">
            <a:spLocks/>
          </p:cNvSpPr>
          <p:nvPr/>
        </p:nvSpPr>
        <p:spPr bwMode="gray">
          <a:xfrm>
            <a:off x="3604270" y="6426373"/>
            <a:ext cx="4995558" cy="27611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228600" indent="228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2pPr>
            <a:lvl3pPr marL="457200"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3pPr>
            <a:lvl4pPr marL="685800" indent="685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4pPr>
            <a:lvl5pPr marL="914400"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 smtClean="0">
                <a:solidFill>
                  <a:schemeClr val="bg1"/>
                </a:solidFill>
              </a:rPr>
              <a:t>Michael </a:t>
            </a:r>
            <a:r>
              <a:rPr lang="en-US" dirty="0" err="1" smtClean="0">
                <a:solidFill>
                  <a:schemeClr val="bg1"/>
                </a:solidFill>
              </a:rPr>
              <a:t>Saag</a:t>
            </a:r>
            <a:r>
              <a:rPr lang="en-US" dirty="0" smtClean="0">
                <a:solidFill>
                  <a:schemeClr val="bg1"/>
                </a:solidFill>
              </a:rPr>
              <a:t>, MD, at </a:t>
            </a:r>
            <a:r>
              <a:rPr lang="en-US" dirty="0" smtClean="0">
                <a:solidFill>
                  <a:schemeClr val="bg1"/>
                </a:solidFill>
              </a:rPr>
              <a:t>New York, New York, on February 24, 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08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FF"/>
                </a:solidFill>
                <a:latin typeface="Avenir Medium" charset="0"/>
                <a:cs typeface="Avenir Medium" charset="0"/>
              </a:rPr>
              <a:t>Universal Definition of MI</a:t>
            </a:r>
          </a:p>
        </p:txBody>
      </p:sp>
      <p:sp>
        <p:nvSpPr>
          <p:cNvPr id="181250" name="Rectangle 4"/>
          <p:cNvSpPr>
            <a:spLocks noChangeArrowheads="1"/>
          </p:cNvSpPr>
          <p:nvPr/>
        </p:nvSpPr>
        <p:spPr bwMode="auto">
          <a:xfrm>
            <a:off x="8868834" y="6642100"/>
            <a:ext cx="24874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Adapted from Thygesen K, et al. </a:t>
            </a:r>
            <a:r>
              <a:rPr lang="en-US" sz="800" i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J Am Coll Cardiol</a:t>
            </a:r>
            <a:r>
              <a:rPr lang="en-US" sz="80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. 2012 </a:t>
            </a:r>
          </a:p>
        </p:txBody>
      </p:sp>
      <p:pic>
        <p:nvPicPr>
          <p:cNvPr id="181251" name="Picture 2" descr="Untitled8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84" y="1579563"/>
            <a:ext cx="353906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2" name="Picture 3" descr="Untitled8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2462213"/>
            <a:ext cx="194733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3" name="Picture 6" descr="Untitled8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67" y="3560763"/>
            <a:ext cx="193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4" name="Picture 7" descr="Untitled8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67" y="4654550"/>
            <a:ext cx="191346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5" name="TextBox 8"/>
          <p:cNvSpPr txBox="1">
            <a:spLocks noChangeArrowheads="1"/>
          </p:cNvSpPr>
          <p:nvPr/>
        </p:nvSpPr>
        <p:spPr bwMode="auto">
          <a:xfrm>
            <a:off x="4800600" y="2174875"/>
            <a:ext cx="28648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cs typeface="Arial" charset="0"/>
              </a:rPr>
              <a:t>Plaque rupture with thrombus</a:t>
            </a:r>
          </a:p>
        </p:txBody>
      </p:sp>
      <p:sp>
        <p:nvSpPr>
          <p:cNvPr id="181256" name="TextBox 9"/>
          <p:cNvSpPr txBox="1">
            <a:spLocks noChangeArrowheads="1"/>
          </p:cNvSpPr>
          <p:nvPr/>
        </p:nvSpPr>
        <p:spPr bwMode="auto">
          <a:xfrm>
            <a:off x="6256868" y="3262314"/>
            <a:ext cx="12414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cs typeface="Arial" charset="0"/>
              </a:rPr>
              <a:t>Vasospasm</a:t>
            </a:r>
          </a:p>
        </p:txBody>
      </p:sp>
      <p:sp>
        <p:nvSpPr>
          <p:cNvPr id="181257" name="TextBox 10"/>
          <p:cNvSpPr txBox="1">
            <a:spLocks noChangeArrowheads="1"/>
          </p:cNvSpPr>
          <p:nvPr/>
        </p:nvSpPr>
        <p:spPr bwMode="auto">
          <a:xfrm>
            <a:off x="4912784" y="4337050"/>
            <a:ext cx="2545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cs typeface="Arial" charset="0"/>
              </a:rPr>
              <a:t>Supply demand mismatch</a:t>
            </a:r>
          </a:p>
        </p:txBody>
      </p:sp>
      <p:sp>
        <p:nvSpPr>
          <p:cNvPr id="181258" name="TextBox 11"/>
          <p:cNvSpPr txBox="1">
            <a:spLocks noChangeArrowheads="1"/>
          </p:cNvSpPr>
          <p:nvPr/>
        </p:nvSpPr>
        <p:spPr bwMode="auto">
          <a:xfrm>
            <a:off x="9512300" y="2519364"/>
            <a:ext cx="16783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cs typeface="Arial" charset="0"/>
              </a:rPr>
              <a:t>Type 1 / Primary</a:t>
            </a:r>
          </a:p>
        </p:txBody>
      </p:sp>
      <p:sp>
        <p:nvSpPr>
          <p:cNvPr id="181259" name="TextBox 12"/>
          <p:cNvSpPr txBox="1">
            <a:spLocks noChangeArrowheads="1"/>
          </p:cNvSpPr>
          <p:nvPr/>
        </p:nvSpPr>
        <p:spPr bwMode="auto">
          <a:xfrm>
            <a:off x="9501718" y="4187826"/>
            <a:ext cx="19525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cs typeface="Arial" charset="0"/>
              </a:rPr>
              <a:t>Type 2 / Secondary</a:t>
            </a:r>
          </a:p>
        </p:txBody>
      </p:sp>
      <p:cxnSp>
        <p:nvCxnSpPr>
          <p:cNvPr id="15" name="Straight Arrow Connector 14"/>
          <p:cNvCxnSpPr>
            <a:stCxn id="181258" idx="1"/>
          </p:cNvCxnSpPr>
          <p:nvPr/>
        </p:nvCxnSpPr>
        <p:spPr>
          <a:xfrm flipH="1">
            <a:off x="7954434" y="2688641"/>
            <a:ext cx="1557866" cy="13284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81259" idx="1"/>
            <a:endCxn id="181253" idx="3"/>
          </p:cNvCxnSpPr>
          <p:nvPr/>
        </p:nvCxnSpPr>
        <p:spPr>
          <a:xfrm rot="10800000">
            <a:off x="7971368" y="3827463"/>
            <a:ext cx="1530351" cy="529640"/>
          </a:xfrm>
          <a:prstGeom prst="bentConnector3">
            <a:avLst>
              <a:gd name="adj1" fmla="val 50000"/>
            </a:avLst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17"/>
          <p:cNvCxnSpPr/>
          <p:nvPr/>
        </p:nvCxnSpPr>
        <p:spPr>
          <a:xfrm rot="10800000" flipV="1">
            <a:off x="7965017" y="4373564"/>
            <a:ext cx="1547283" cy="515937"/>
          </a:xfrm>
          <a:prstGeom prst="bentConnector3">
            <a:avLst>
              <a:gd name="adj1" fmla="val 50000"/>
            </a:avLst>
          </a:prstGeom>
          <a:ln w="539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 bwMode="auto">
          <a:xfrm>
            <a:off x="0" y="0"/>
            <a:ext cx="965200" cy="6858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02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35" y="1"/>
            <a:ext cx="11598764" cy="1023467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Avenir Roman"/>
                <a:cs typeface="Avenir Roman"/>
              </a:rPr>
              <a:t>MI Classification Protocol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Avenir Roman"/>
              <a:cs typeface="Avenir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1" y="4648200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Secondary MIs common in HIV-infected individuals before age 50</a:t>
            </a:r>
            <a:endParaRPr lang="en-US" sz="20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21778" y="1906607"/>
            <a:ext cx="2198038" cy="849326"/>
            <a:chOff x="995433" y="3879396"/>
            <a:chExt cx="1648529" cy="849326"/>
          </a:xfrm>
        </p:grpSpPr>
        <p:pic>
          <p:nvPicPr>
            <p:cNvPr id="4" name="Picture 3" descr="Untitled8b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670" y="3879396"/>
              <a:ext cx="1460500" cy="596900"/>
            </a:xfrm>
            <a:prstGeom prst="rect">
              <a:avLst/>
            </a:prstGeom>
            <a:effectLst>
              <a:outerShdw blurRad="1270000" dist="50800" dir="5400000" algn="ctr" rotWithShape="0">
                <a:schemeClr val="tx1">
                  <a:alpha val="41000"/>
                </a:schemeClr>
              </a:outerShdw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995433" y="4451723"/>
              <a:ext cx="16485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Plaque rupture with thrombus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28761" y="3586543"/>
            <a:ext cx="4066332" cy="780894"/>
            <a:chOff x="1103914" y="5206468"/>
            <a:chExt cx="3049749" cy="780894"/>
          </a:xfrm>
        </p:grpSpPr>
        <p:grpSp>
          <p:nvGrpSpPr>
            <p:cNvPr id="12" name="Group 11"/>
            <p:cNvGrpSpPr/>
            <p:nvPr/>
          </p:nvGrpSpPr>
          <p:grpSpPr>
            <a:xfrm>
              <a:off x="1103914" y="5206468"/>
              <a:ext cx="1528455" cy="780894"/>
              <a:chOff x="1103914" y="5206468"/>
              <a:chExt cx="1528455" cy="780894"/>
            </a:xfrm>
          </p:grpSpPr>
          <p:pic>
            <p:nvPicPr>
              <p:cNvPr id="7" name="Picture 6" descr="Untitled8c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569" y="5206468"/>
                <a:ext cx="1447800" cy="533400"/>
              </a:xfrm>
              <a:prstGeom prst="rect">
                <a:avLst/>
              </a:prstGeom>
              <a:effectLst>
                <a:outerShdw blurRad="1270000" dist="50800" dir="5400000" algn="ctr" rotWithShape="0">
                  <a:schemeClr val="tx1">
                    <a:alpha val="41000"/>
                  </a:schemeClr>
                </a:outerShdw>
              </a:effectLst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103914" y="5710363"/>
                <a:ext cx="7444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9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</a:lstStyle>
              <a:p>
                <a:r>
                  <a:rPr lang="en-US" sz="1200" dirty="0">
                    <a:solidFill>
                      <a:schemeClr val="accent1">
                        <a:lumMod val="50000"/>
                      </a:schemeClr>
                    </a:solidFill>
                  </a:rPr>
                  <a:t>Vasospasm</a:t>
                </a:r>
              </a:p>
            </p:txBody>
          </p:sp>
        </p:grpSp>
        <p:pic>
          <p:nvPicPr>
            <p:cNvPr id="8" name="Picture 7" descr="Untitled8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8563" y="5206468"/>
              <a:ext cx="1435100" cy="469900"/>
            </a:xfrm>
            <a:prstGeom prst="rect">
              <a:avLst/>
            </a:prstGeom>
            <a:effectLst>
              <a:outerShdw blurRad="1270000" dist="50800" dir="5400000" algn="ctr" rotWithShape="0">
                <a:schemeClr val="tx1">
                  <a:alpha val="41000"/>
                </a:schemeClr>
              </a:outerShdw>
            </a:effectLst>
          </p:spPr>
        </p:pic>
      </p:grpSp>
      <p:grpSp>
        <p:nvGrpSpPr>
          <p:cNvPr id="16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723899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0"/>
              <a:ext cx="91440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44417" y="2965931"/>
            <a:ext cx="4935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Secondary MI (Type 2 supply-demand mismatch)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3235" y="1023468"/>
            <a:ext cx="750670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23875">
              <a:spcAft>
                <a:spcPts val="600"/>
              </a:spcAft>
              <a:tabLst>
                <a:tab pos="263525" algn="ctr"/>
              </a:tabLst>
            </a:pPr>
            <a:r>
              <a:rPr lang="en-US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Universal </a:t>
            </a:r>
            <a:r>
              <a: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Definition of MI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 defTabSz="523875">
              <a:spcAft>
                <a:spcPts val="600"/>
              </a:spcAft>
              <a:tabLst>
                <a:tab pos="263525" algn="ctr"/>
              </a:tabLs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	     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Primary MI (Type 1 ‘traditional’ MI atherosclerosis)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58156"/>
              </p:ext>
            </p:extLst>
          </p:nvPr>
        </p:nvGraphicFramePr>
        <p:xfrm>
          <a:off x="6806451" y="1073995"/>
          <a:ext cx="4882737" cy="5337487"/>
        </p:xfrm>
        <a:graphic>
          <a:graphicData uri="http://schemas.openxmlformats.org/drawingml/2006/table">
            <a:tbl>
              <a:tblPr firstRow="1" bandRow="1">
                <a:effectLst>
                  <a:outerShdw blurRad="55245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602344"/>
                <a:gridCol w="1280393"/>
              </a:tblGrid>
              <a:tr h="783619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/>
                          <a:cs typeface="Arial"/>
                        </a:rPr>
                        <a:t>Causes of Secondary MI in HIV-infected Individuals*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60960" marR="60960" marT="9144" marB="9144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000" baseline="0" dirty="0" smtClean="0">
                          <a:latin typeface="Arial"/>
                          <a:cs typeface="Arial"/>
                        </a:rPr>
                        <a:t> (%)</a:t>
                      </a:r>
                      <a:r>
                        <a:rPr lang="en-US" sz="100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60960" marR="60960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Sepsis/bacteremia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100 (35%)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Cocaine induced/illicit drug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39 (14%)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Hypertensive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urgency/emergency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28 (10%)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Respiratory failure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26 (9%)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Non-coronary cardiac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23 (8%)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Hypotension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15 (5%)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Procedure related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12 (4%)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GI bleed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11 (4%)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Neurologic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6 (2%)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Overdose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 (2%)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3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Other/unknown</a:t>
                      </a:r>
                    </a:p>
                  </a:txBody>
                  <a:tcPr marL="60960" marR="60960" marT="9144" marB="9144" anchor="b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23 (8%)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0960" marR="60960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7358" y="6365026"/>
            <a:ext cx="444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*Crane et al. </a:t>
            </a:r>
            <a:r>
              <a:rPr lang="en-US" i="1" dirty="0">
                <a:solidFill>
                  <a:schemeClr val="tx2"/>
                </a:solidFill>
              </a:rPr>
              <a:t>Am J </a:t>
            </a:r>
            <a:r>
              <a:rPr lang="en-US" i="1" dirty="0" err="1">
                <a:solidFill>
                  <a:schemeClr val="tx2"/>
                </a:solidFill>
              </a:rPr>
              <a:t>Epidemiol</a:t>
            </a:r>
            <a:r>
              <a:rPr lang="en-US" dirty="0">
                <a:solidFill>
                  <a:schemeClr val="tx2"/>
                </a:solidFill>
              </a:rPr>
              <a:t> Apr 15 </a:t>
            </a:r>
            <a:r>
              <a:rPr lang="en-US" dirty="0" smtClean="0">
                <a:solidFill>
                  <a:schemeClr val="tx2"/>
                </a:solidFill>
              </a:rPr>
              <a:t>2014</a:t>
            </a:r>
            <a:endParaRPr 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7635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a typeface="+mj-ea"/>
                <a:cs typeface="+mj-cs"/>
              </a:rPr>
              <a:t>Dolutegravir in pregnancy:  Background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3409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</a:rPr>
              <a:t>No fetal toxicity or teratogenicity in animal studies described in manufacturer’s submission for regulatory </a:t>
            </a:r>
            <a:r>
              <a:rPr lang="en-US" sz="3200" dirty="0" smtClean="0">
                <a:latin typeface="Arial" charset="0"/>
              </a:rPr>
              <a:t>approval</a:t>
            </a:r>
            <a:r>
              <a:rPr lang="en-US" sz="3200" baseline="30000" dirty="0" smtClean="0">
                <a:latin typeface="Arial" charset="0"/>
              </a:rPr>
              <a:t>1</a:t>
            </a:r>
            <a:endParaRPr lang="en-US" sz="3200" dirty="0">
              <a:latin typeface="Arial" charset="0"/>
            </a:endParaRPr>
          </a:p>
          <a:p>
            <a:r>
              <a:rPr lang="en-US" sz="3200" dirty="0">
                <a:latin typeface="Arial" charset="0"/>
              </a:rPr>
              <a:t>H</a:t>
            </a:r>
            <a:r>
              <a:rPr lang="en-US" sz="3200" dirty="0" smtClean="0">
                <a:latin typeface="Arial" charset="0"/>
              </a:rPr>
              <a:t>igh </a:t>
            </a:r>
            <a:r>
              <a:rPr lang="en-US" sz="3200" dirty="0">
                <a:latin typeface="Arial" charset="0"/>
              </a:rPr>
              <a:t>placental transfer of DTG relative to other ARVs in an ex vivo </a:t>
            </a:r>
            <a:r>
              <a:rPr lang="en-US" sz="3200" dirty="0" smtClean="0">
                <a:latin typeface="Arial" charset="0"/>
              </a:rPr>
              <a:t>study</a:t>
            </a:r>
            <a:r>
              <a:rPr lang="en-US" sz="3200" baseline="30000" dirty="0" smtClean="0">
                <a:latin typeface="Arial" charset="0"/>
              </a:rPr>
              <a:t>2</a:t>
            </a:r>
            <a:endParaRPr lang="en-US" sz="3200" baseline="30000" dirty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“</a:t>
            </a:r>
            <a:r>
              <a:rPr lang="en-GB" sz="3200" i="1" dirty="0" smtClean="0">
                <a:latin typeface="Arial" charset="0"/>
              </a:rPr>
              <a:t>U</a:t>
            </a:r>
            <a:r>
              <a:rPr lang="en-GB" altLang="ja-JP" sz="3200" i="1" dirty="0" smtClean="0">
                <a:latin typeface="Arial" charset="0"/>
              </a:rPr>
              <a:t>nexpected </a:t>
            </a:r>
            <a:r>
              <a:rPr lang="en-GB" altLang="ja-JP" sz="3200" i="1" dirty="0">
                <a:latin typeface="Arial" charset="0"/>
              </a:rPr>
              <a:t>placental transfer of DTG with </a:t>
            </a:r>
            <a:r>
              <a:rPr lang="en-GB" altLang="ja-JP" sz="3200" i="1" dirty="0" err="1">
                <a:latin typeface="Arial" charset="0"/>
              </a:rPr>
              <a:t>fetal</a:t>
            </a:r>
            <a:r>
              <a:rPr lang="en-GB" altLang="ja-JP" sz="3200" i="1" dirty="0">
                <a:latin typeface="Arial" charset="0"/>
              </a:rPr>
              <a:t> accumulation and then slow neonatal clearance</a:t>
            </a:r>
            <a:r>
              <a:rPr lang="en-GB" sz="3200" dirty="0" smtClean="0">
                <a:latin typeface="Arial" charset="0"/>
              </a:rPr>
              <a:t>”</a:t>
            </a:r>
            <a:r>
              <a:rPr lang="en-GB" sz="3200" baseline="30000" dirty="0" smtClean="0">
                <a:latin typeface="Arial" charset="0"/>
              </a:rPr>
              <a:t>3</a:t>
            </a:r>
            <a:endParaRPr lang="en-US" sz="3200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105400"/>
            <a:ext cx="11353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 smtClean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1.  European </a:t>
            </a:r>
            <a:r>
              <a:rPr lang="en-GB" sz="1000" b="1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Medicines Agency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.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Tivicay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, INN-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dolutegravir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. Annex I: Summary of Product Characteristics. http://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www.ema.europa.eu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/docs/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en_GB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/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document_library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/EPAR_-_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Product_Information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/human/002753/WC500160680.pdf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 smtClean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2.  </a:t>
            </a:r>
            <a:r>
              <a:rPr lang="en-GB" sz="1000" b="1" dirty="0" err="1" smtClean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Schalkwijk</a:t>
            </a:r>
            <a:r>
              <a:rPr lang="en-GB" sz="1000" dirty="0" smtClean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S,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Greupink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R,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Colbers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AP,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Wouterse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AC,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Verweij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VGM, van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Drongelen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J, et al. Placental transfer of the HIV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integrase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inhibitor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dolutegravir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in an ex vivo human cotyledon perfusion model. J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Antimicrob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Chemother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. 2015 Nov 3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pii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: dkv358. [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Epub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ahead of print] Available from: 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  <a:hlinkClick r:id="rId2"/>
              </a:rPr>
              <a:t>http://www.jac.oxfordjournals.org/lookup/doi/10.1093/jac/dkv358</a:t>
            </a:r>
            <a:endParaRPr lang="en-GB" sz="1000" dirty="0">
              <a:solidFill>
                <a:srgbClr val="292934"/>
              </a:solidFill>
              <a:latin typeface="Arial"/>
              <a:ea typeface="+mn-ea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 smtClean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3.  Pain</a:t>
            </a:r>
            <a:r>
              <a:rPr lang="en-GB" sz="1000" dirty="0" smtClean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JB,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Lê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MP,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Caseris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M,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Amiel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C,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Lassel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L,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Charpentier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C, et al. Pharmacokinetics of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Dolutegravir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in a Premature Neonate after HIV Treatment Intensification during Pregnancy: FIG 1.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Antimicrob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Agents 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Chemother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 [Internet]. 2015 Jun;59(6):3660–2. Available from: http://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aac.asm.org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/lookup/</a:t>
            </a:r>
            <a:r>
              <a:rPr lang="en-GB" sz="1000" dirty="0" err="1">
                <a:solidFill>
                  <a:srgbClr val="292934"/>
                </a:solidFill>
                <a:latin typeface="Arial"/>
                <a:ea typeface="+mn-ea"/>
                <a:cs typeface="+mn-cs"/>
              </a:rPr>
              <a:t>doi</a:t>
            </a:r>
            <a:r>
              <a:rPr lang="en-GB" sz="1000" dirty="0">
                <a:solidFill>
                  <a:srgbClr val="292934"/>
                </a:solidFill>
                <a:latin typeface="Arial"/>
                <a:ea typeface="+mn-ea"/>
                <a:cs typeface="+mn-cs"/>
              </a:rPr>
              <a:t>/10.1128/AAC.00173-15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>
              <a:solidFill>
                <a:srgbClr val="292934"/>
              </a:solidFill>
              <a:latin typeface="Arial"/>
              <a:ea typeface="+mn-ea"/>
              <a:cs typeface="+mn-cs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rgbClr val="292934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TAF PK - Fetus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Futura"/>
              <a:ea typeface="Futura"/>
              <a:cs typeface="Futura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Intracellular concentration of 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Tenofovir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-DP is 4-5 times higher for TAF compared to TDF</a:t>
            </a: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Does this expose the fetus to a higher risk of birth abnormalities?</a:t>
            </a:r>
          </a:p>
          <a:p>
            <a:endParaRPr lang="en-US" dirty="0">
              <a:solidFill>
                <a:srgbClr val="00000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Does this lower the risk of vertical transmission?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5638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99"/>
                </a:solidFill>
              </a:rPr>
              <a:t>Andrew Hill, 2016 WHO meeting</a:t>
            </a:r>
            <a:endParaRPr lang="en-US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3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0"/>
            <a:ext cx="102679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1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Learning Objectives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After attending this presentation, participants will be able to: </a:t>
            </a:r>
          </a:p>
          <a:p>
            <a:endParaRPr lang="en-US" dirty="0"/>
          </a:p>
        </p:txBody>
      </p:sp>
      <p:sp>
        <p:nvSpPr>
          <p:cNvPr id="4" name="Content Placeholder 8"/>
          <p:cNvSpPr txBox="1">
            <a:spLocks/>
          </p:cNvSpPr>
          <p:nvPr/>
        </p:nvSpPr>
        <p:spPr bwMode="gray">
          <a:xfrm>
            <a:off x="838200" y="2667000"/>
            <a:ext cx="11049000" cy="3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tx2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4675" indent="-234950" algn="l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Arial" panose="020B0604020202020204" pitchFamily="34" charset="0"/>
              <a:buChar char="–"/>
              <a:defRPr kumimoji="0" sz="22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/>
              <a:t>Select antiretroviral Rx in patients who are:  </a:t>
            </a:r>
          </a:p>
          <a:p>
            <a:pPr lvl="1"/>
            <a:r>
              <a:rPr lang="en-US" sz="3500" b="1" dirty="0" smtClean="0"/>
              <a:t>Starting initial therapy</a:t>
            </a:r>
          </a:p>
          <a:p>
            <a:pPr lvl="1"/>
            <a:r>
              <a:rPr lang="en-US" sz="3500" b="1" dirty="0" smtClean="0"/>
              <a:t>Suppressed virologically </a:t>
            </a:r>
          </a:p>
          <a:p>
            <a:pPr lvl="1"/>
            <a:r>
              <a:rPr lang="en-US" sz="3500" b="1" dirty="0" smtClean="0"/>
              <a:t>Partners of </a:t>
            </a:r>
            <a:r>
              <a:rPr lang="en-US" sz="3500" b="1" dirty="0" err="1" smtClean="0"/>
              <a:t>sero</a:t>
            </a:r>
            <a:r>
              <a:rPr lang="en-US" sz="3500" b="1" dirty="0" smtClean="0"/>
              <a:t>+ pts</a:t>
            </a:r>
          </a:p>
          <a:p>
            <a:pPr lvl="1"/>
            <a:r>
              <a:rPr lang="en-US" sz="3500" b="1" dirty="0" smtClean="0"/>
              <a:t>Dealing with CAD</a:t>
            </a:r>
          </a:p>
          <a:p>
            <a:pPr lvl="1"/>
            <a:endParaRPr lang="en-US" sz="3500" b="1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5753" y="1600202"/>
            <a:ext cx="8385047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rgbClr val="0099CC"/>
              </a:buClr>
              <a:defRPr/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7620001" y="6172200"/>
            <a:ext cx="452966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Hunt JID 2008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(see also Lopez Abstract 366)</a:t>
            </a:r>
          </a:p>
        </p:txBody>
      </p:sp>
      <p:pic>
        <p:nvPicPr>
          <p:cNvPr id="2447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600203"/>
            <a:ext cx="9448800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01600" y="6191251"/>
            <a:ext cx="6705600" cy="5847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Activation higher in elites that other </a:t>
            </a:r>
            <a:r>
              <a:rPr lang="ja-JP" altLang="en-US" sz="1600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“</a:t>
            </a:r>
            <a:r>
              <a:rPr lang="en-US" sz="1600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aviremic</a:t>
            </a:r>
            <a:r>
              <a:rPr lang="ja-JP" altLang="en-US" sz="1600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”</a:t>
            </a:r>
            <a:r>
              <a:rPr lang="en-US" sz="1600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 groups even after adjustment of CD4, age and other factors</a:t>
            </a:r>
          </a:p>
        </p:txBody>
      </p:sp>
      <p:sp>
        <p:nvSpPr>
          <p:cNvPr id="399364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11684000" cy="1143000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MS PGothic" charset="0"/>
              </a:rPr>
              <a:t>Elite </a:t>
            </a:r>
            <a:r>
              <a:rPr lang="en-US" sz="2800" b="1" dirty="0">
                <a:latin typeface="Arial" charset="0"/>
                <a:ea typeface="MS PGothic" charset="0"/>
              </a:rPr>
              <a:t>controllers have higher levels of CD8 </a:t>
            </a:r>
            <a:r>
              <a:rPr lang="ja-JP" altLang="en-US" sz="2800" b="1" dirty="0">
                <a:latin typeface="Arial" charset="0"/>
                <a:ea typeface="MS PGothic" charset="0"/>
              </a:rPr>
              <a:t>“</a:t>
            </a:r>
            <a:r>
              <a:rPr lang="en-US" altLang="ja-JP" sz="2800" b="1" dirty="0">
                <a:latin typeface="Arial" charset="0"/>
                <a:ea typeface="MS PGothic" charset="0"/>
              </a:rPr>
              <a:t>activation</a:t>
            </a:r>
            <a:r>
              <a:rPr lang="ja-JP" altLang="en-US" sz="2800" b="1" dirty="0">
                <a:latin typeface="Arial" charset="0"/>
                <a:ea typeface="MS PGothic" charset="0"/>
              </a:rPr>
              <a:t>”</a:t>
            </a:r>
            <a:r>
              <a:rPr lang="en-US" altLang="ja-JP" sz="2800" b="1" dirty="0">
                <a:latin typeface="Arial" charset="0"/>
                <a:ea typeface="MS PGothic" charset="0"/>
              </a:rPr>
              <a:t> than other </a:t>
            </a:r>
            <a:r>
              <a:rPr lang="en-US" altLang="ja-JP" sz="2800" b="1" dirty="0" err="1">
                <a:latin typeface="Arial" charset="0"/>
                <a:ea typeface="MS PGothic" charset="0"/>
              </a:rPr>
              <a:t>aviremic</a:t>
            </a:r>
            <a:r>
              <a:rPr lang="en-US" altLang="ja-JP" sz="2800" b="1" dirty="0">
                <a:latin typeface="Arial" charset="0"/>
                <a:ea typeface="MS PGothic" charset="0"/>
              </a:rPr>
              <a:t> groups, including  those on HAART and HIV negatives</a:t>
            </a:r>
            <a:endParaRPr lang="en-US" sz="2800" b="1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/>
          <p:cNvSpPr txBox="1">
            <a:spLocks noChangeArrowheads="1"/>
          </p:cNvSpPr>
          <p:nvPr/>
        </p:nvSpPr>
        <p:spPr bwMode="auto">
          <a:xfrm>
            <a:off x="9375951" y="6491288"/>
            <a:ext cx="2321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EBE114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i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Hsue et al, AIDS 09</a:t>
            </a:r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609600" y="3810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rPr>
              <a:t>Elite controllers also have higher levels of atherosclerosis than HIV negatives, after controlling for all known risk factors</a:t>
            </a:r>
          </a:p>
        </p:txBody>
      </p:sp>
      <p:pic>
        <p:nvPicPr>
          <p:cNvPr id="2467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676400"/>
            <a:ext cx="10126133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5" y="157163"/>
            <a:ext cx="11286067" cy="1103312"/>
          </a:xfrm>
        </p:spPr>
        <p:txBody>
          <a:bodyPr/>
          <a:lstStyle/>
          <a:p>
            <a:r>
              <a:rPr lang="en-US" altLang="en-US" dirty="0" smtClean="0"/>
              <a:t>IAS-USA </a:t>
            </a:r>
            <a:r>
              <a:rPr lang="en-US" altLang="en-US" dirty="0"/>
              <a:t>Guidelines, </a:t>
            </a:r>
            <a:r>
              <a:rPr lang="en-US" altLang="en-US" dirty="0" smtClean="0"/>
              <a:t>July 2016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What to Start</a:t>
            </a:r>
          </a:p>
        </p:txBody>
      </p:sp>
      <p:graphicFrame>
        <p:nvGraphicFramePr>
          <p:cNvPr id="4611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68461"/>
              </p:ext>
            </p:extLst>
          </p:nvPr>
        </p:nvGraphicFramePr>
        <p:xfrm>
          <a:off x="381205" y="1524001"/>
          <a:ext cx="11283951" cy="4633133"/>
        </p:xfrm>
        <a:graphic>
          <a:graphicData uri="http://schemas.openxmlformats.org/drawingml/2006/table">
            <a:tbl>
              <a:tblPr/>
              <a:tblGrid>
                <a:gridCol w="3156739"/>
                <a:gridCol w="8127212"/>
              </a:tblGrid>
              <a:tr h="4419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Recommended regimens</a:t>
                      </a:r>
                      <a:r>
                        <a:rPr lang="en-US" sz="23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51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INSTI-based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RAL + FTC/TAF (or TDF)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EVG/COBI/FTC/TAF (or TDF)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 + FTC/TAF (or TDF)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DTG/3TC/ABC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EVG/COBI/FTC/TAF (or TDF)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19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Alternative regimens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670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NNRTI-based 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EFV/FTC/TDF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RPV/FTC/TAF or TDF (VL &lt;100,000; CD4 &gt;200)</a:t>
                      </a:r>
                      <a:endParaRPr kumimoji="0" lang="en-US" sz="1900" b="0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49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PI-based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ATV/c + FTC/TDF (</a:t>
                      </a:r>
                      <a:r>
                        <a:rPr kumimoji="0" lang="en-US" sz="1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CrCl</a:t>
                      </a: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900" b="0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70)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ATV/r + FTC/TDF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DRV/r + FTC/TDF 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(DRV/c or DRV/r) + 3TC/ABC 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DRV/c + FTC/TDF (</a:t>
                      </a:r>
                      <a:r>
                        <a:rPr kumimoji="0" lang="en-US" sz="1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CrCl</a:t>
                      </a: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900" b="0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70)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5151" name="Text Box 15"/>
          <p:cNvSpPr txBox="1">
            <a:spLocks noChangeArrowheads="1"/>
          </p:cNvSpPr>
          <p:nvPr/>
        </p:nvSpPr>
        <p:spPr bwMode="auto">
          <a:xfrm>
            <a:off x="457200" y="6400800"/>
            <a:ext cx="11461751" cy="27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b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Wingdings" pitchFamily="2" charset="2"/>
              <a:buChar char="§"/>
              <a:defRPr sz="2400">
                <a:solidFill>
                  <a:srgbClr val="FEFDDE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2200">
                <a:solidFill>
                  <a:srgbClr val="FEFDDE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2000">
                <a:solidFill>
                  <a:srgbClr val="FEFDDE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>
                <a:solidFill>
                  <a:srgbClr val="FEFDDE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1600">
                <a:solidFill>
                  <a:srgbClr val="FEFDDE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1600">
                <a:solidFill>
                  <a:srgbClr val="FEFDDE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1600">
                <a:solidFill>
                  <a:srgbClr val="FEFDDE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1600">
                <a:solidFill>
                  <a:srgbClr val="FEFDDE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4FAD26"/>
              </a:buClr>
              <a:buFont typeface="Arial" pitchFamily="34" charset="0"/>
              <a:buChar char="–"/>
              <a:defRPr sz="1600">
                <a:solidFill>
                  <a:srgbClr val="FEFDDE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itchFamily="34" charset="0"/>
              <a:buNone/>
            </a:pPr>
            <a:r>
              <a:rPr lang="en-US" altLang="en-US" sz="1200" b="1" dirty="0">
                <a:solidFill>
                  <a:srgbClr val="FFFFFF"/>
                </a:solidFill>
                <a:cs typeface="Arial" pitchFamily="34" charset="0"/>
              </a:rPr>
              <a:t>DHHS Guidelines for Antiretroviral Therapy in Adults and Adolescents, </a:t>
            </a:r>
            <a:r>
              <a:rPr lang="en-US" altLang="en-US" sz="1200" b="1" dirty="0" smtClean="0">
                <a:solidFill>
                  <a:srgbClr val="FFFFFF"/>
                </a:solidFill>
                <a:cs typeface="Arial" pitchFamily="34" charset="0"/>
              </a:rPr>
              <a:t>January 2016</a:t>
            </a:r>
            <a:endParaRPr lang="en-US" altLang="en-US" sz="1200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25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85" y="157163"/>
            <a:ext cx="11286067" cy="1103312"/>
          </a:xfrm>
        </p:spPr>
        <p:txBody>
          <a:bodyPr/>
          <a:lstStyle/>
          <a:p>
            <a:r>
              <a:rPr lang="en-US" altLang="en-US" dirty="0" smtClean="0"/>
              <a:t>The 6 initial regimens we’ll probably be using most</a:t>
            </a:r>
            <a:endParaRPr lang="en-US" altLang="en-US" dirty="0"/>
          </a:p>
        </p:txBody>
      </p:sp>
      <p:graphicFrame>
        <p:nvGraphicFramePr>
          <p:cNvPr id="4611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03847"/>
              </p:ext>
            </p:extLst>
          </p:nvPr>
        </p:nvGraphicFramePr>
        <p:xfrm>
          <a:off x="304802" y="1905001"/>
          <a:ext cx="11283951" cy="2639798"/>
        </p:xfrm>
        <a:graphic>
          <a:graphicData uri="http://schemas.openxmlformats.org/drawingml/2006/table">
            <a:tbl>
              <a:tblPr/>
              <a:tblGrid>
                <a:gridCol w="3156739"/>
                <a:gridCol w="8127212"/>
              </a:tblGrid>
              <a:tr h="43691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94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INSTI-based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EVG/COBI/FTC/TAF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 + FTC/TAF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DTG/3TC/ABC</a:t>
                      </a:r>
                    </a:p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RAL + FTC/ TAF (once daily)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PI-based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DRV/c + FTC/TAF 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1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</a:rPr>
                        <a:t>NNRTI-based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1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RPV/FTC/TAF</a:t>
                      </a:r>
                    </a:p>
                  </a:txBody>
                  <a:tcPr marL="121920" marR="121920" marT="45737" marB="45737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1407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4873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l-BE" sz="2800" dirty="0">
                <a:latin typeface="Arial" charset="0"/>
                <a:cs typeface="Arial" charset="0"/>
              </a:rPr>
              <a:t>Minimum Costs of ARV treatments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43933" y="685800"/>
            <a:ext cx="12048067" cy="54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kern="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______________________________________________________________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Combination			Estimated price / year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______________________________________________________________</a:t>
            </a:r>
            <a:endParaRPr lang="en-GB" altLang="en-US" sz="2000" b="1" kern="0" dirty="0" smtClean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008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TDF/3TC/ATV/r			$279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TDF/FTC/ELV/c			$184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ABC/3TC/DTG			$179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TDF/FTC/EFV600			$144</a:t>
            </a:r>
            <a:r>
              <a:rPr lang="en-GB" alt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	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008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TDF/3TC/EFV600			$130        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008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TDF/3TC/EFV400			$100</a:t>
            </a:r>
            <a:r>
              <a:rPr lang="en-GB" altLang="en-US" sz="2000" b="1" kern="0" dirty="0" smtClean="0">
                <a:solidFill>
                  <a:srgbClr val="9BBB59">
                    <a:lumMod val="50000"/>
                  </a:srgbClr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	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TAF/3TC/DTG			$60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DTG/3TC				$46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_______________________________________________________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0400" y="2743200"/>
            <a:ext cx="4572000" cy="203132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kern="0" dirty="0">
                <a:solidFill>
                  <a:srgbClr val="008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GREEN – FULLY GENERIC </a:t>
            </a:r>
            <a:r>
              <a:rPr lang="en-GB" altLang="en-US" b="1" kern="0" dirty="0" smtClean="0">
                <a:solidFill>
                  <a:srgbClr val="008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  	 	   WORLDWIDE </a:t>
            </a:r>
            <a:r>
              <a:rPr lang="en-GB" altLang="en-US" b="1" kern="0" dirty="0">
                <a:solidFill>
                  <a:srgbClr val="008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IN 2017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RED – </a:t>
            </a:r>
            <a:r>
              <a:rPr lang="en-GB" altLang="en-US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    STILL </a:t>
            </a:r>
            <a:r>
              <a:rPr lang="en-GB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PATENTED </a:t>
            </a:r>
            <a:r>
              <a:rPr lang="en-GB" altLang="en-US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TO </a:t>
            </a:r>
            <a:r>
              <a:rPr lang="en-GB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2025+ : </a:t>
            </a:r>
            <a:endParaRPr lang="en-GB" altLang="en-US" b="1" kern="0" dirty="0" smtClean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kern="0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	  VOLUNTARY LICENSES</a:t>
            </a:r>
            <a:endParaRPr lang="en-GB" altLang="en-US" b="1" kern="0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 241"/>
          <p:cNvSpPr/>
          <p:nvPr/>
        </p:nvSpPr>
        <p:spPr bwMode="auto">
          <a:xfrm>
            <a:off x="2836924" y="1266827"/>
            <a:ext cx="7445317" cy="5109772"/>
          </a:xfrm>
          <a:prstGeom prst="rect">
            <a:avLst/>
          </a:prstGeom>
          <a:gradFill flip="none" rotWithShape="1">
            <a:gsLst>
              <a:gs pos="98333">
                <a:srgbClr val="FFDFE5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194552" y="2187189"/>
            <a:ext cx="3473451" cy="33115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412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13" name="Rectangle 145"/>
          <p:cNvSpPr>
            <a:spLocks noChangeArrowheads="1"/>
          </p:cNvSpPr>
          <p:nvPr/>
        </p:nvSpPr>
        <p:spPr bwMode="auto">
          <a:xfrm>
            <a:off x="8218488" y="2533304"/>
            <a:ext cx="1727200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>
            <a:spAutoFit/>
          </a:bodyPr>
          <a:lstStyle/>
          <a:p>
            <a:pPr algn="ctr" defTabSz="685783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LYMPHOCYTE</a:t>
            </a:r>
            <a:endParaRPr lang="en-US" alt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700973" y="3904879"/>
            <a:ext cx="1266825" cy="3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685783" eaLnBrk="1" hangingPunct="1"/>
            <a:r>
              <a:rPr lang="en-US" altLang="en-US" sz="2100" b="1" dirty="0">
                <a:solidFill>
                  <a:srgbClr val="646B86"/>
                </a:solidFill>
              </a:rPr>
              <a:t>TFV</a:t>
            </a:r>
          </a:p>
        </p:txBody>
      </p:sp>
      <p:sp>
        <p:nvSpPr>
          <p:cNvPr id="251" name="Oval 250"/>
          <p:cNvSpPr/>
          <p:nvPr/>
        </p:nvSpPr>
        <p:spPr bwMode="auto">
          <a:xfrm>
            <a:off x="6689728" y="4760525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Oval 251"/>
          <p:cNvSpPr/>
          <p:nvPr/>
        </p:nvSpPr>
        <p:spPr bwMode="auto">
          <a:xfrm>
            <a:off x="6392867" y="5044789"/>
            <a:ext cx="49212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611" name="Group 14"/>
          <p:cNvGrpSpPr>
            <a:grpSpLocks/>
          </p:cNvGrpSpPr>
          <p:nvPr/>
        </p:nvGrpSpPr>
        <p:grpSpPr bwMode="auto">
          <a:xfrm>
            <a:off x="8458236" y="4004888"/>
            <a:ext cx="468313" cy="333375"/>
            <a:chOff x="6151416" y="3553756"/>
            <a:chExt cx="427512" cy="333901"/>
          </a:xfrm>
        </p:grpSpPr>
        <p:cxnSp>
          <p:nvCxnSpPr>
            <p:cNvPr id="292" name="Straight Connector 291"/>
            <p:cNvCxnSpPr/>
            <p:nvPr/>
          </p:nvCxnSpPr>
          <p:spPr>
            <a:xfrm>
              <a:off x="6151416" y="3720707"/>
              <a:ext cx="427512" cy="0"/>
            </a:xfrm>
            <a:prstGeom prst="line">
              <a:avLst/>
            </a:prstGeom>
            <a:ln w="76200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578928" y="3553756"/>
              <a:ext cx="0" cy="333901"/>
            </a:xfrm>
            <a:prstGeom prst="line">
              <a:avLst/>
            </a:prstGeom>
            <a:ln w="76200">
              <a:solidFill>
                <a:srgbClr val="2E75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2" name="TextBox 109"/>
          <p:cNvSpPr txBox="1">
            <a:spLocks noChangeArrowheads="1"/>
          </p:cNvSpPr>
          <p:nvPr/>
        </p:nvSpPr>
        <p:spPr bwMode="auto">
          <a:xfrm>
            <a:off x="6043613" y="2871397"/>
            <a:ext cx="715963" cy="3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783" eaLnBrk="1" hangingPunct="1"/>
            <a:r>
              <a:rPr lang="en-US" altLang="en-US" sz="1500" b="1" dirty="0">
                <a:solidFill>
                  <a:srgbClr val="646B86"/>
                </a:solidFill>
              </a:rPr>
              <a:t>TFV</a:t>
            </a:r>
          </a:p>
        </p:txBody>
      </p:sp>
      <p:sp>
        <p:nvSpPr>
          <p:cNvPr id="262" name="Oval 261"/>
          <p:cNvSpPr/>
          <p:nvPr/>
        </p:nvSpPr>
        <p:spPr bwMode="auto">
          <a:xfrm>
            <a:off x="6724652" y="2812663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6389693" y="2860287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val 264"/>
          <p:cNvSpPr/>
          <p:nvPr/>
        </p:nvSpPr>
        <p:spPr bwMode="auto">
          <a:xfrm>
            <a:off x="6402388" y="2609463"/>
            <a:ext cx="50800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val 265"/>
          <p:cNvSpPr/>
          <p:nvPr/>
        </p:nvSpPr>
        <p:spPr bwMode="auto">
          <a:xfrm>
            <a:off x="6665949" y="3074601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Oval 266"/>
          <p:cNvSpPr/>
          <p:nvPr/>
        </p:nvSpPr>
        <p:spPr bwMode="auto">
          <a:xfrm>
            <a:off x="6453205" y="3274625"/>
            <a:ext cx="47625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val 267"/>
          <p:cNvSpPr/>
          <p:nvPr/>
        </p:nvSpPr>
        <p:spPr bwMode="auto">
          <a:xfrm>
            <a:off x="6886594" y="2855523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Oval 268"/>
          <p:cNvSpPr/>
          <p:nvPr/>
        </p:nvSpPr>
        <p:spPr bwMode="auto">
          <a:xfrm>
            <a:off x="6318252" y="2695187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6242052" y="2831711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>
            <a:off x="6661152" y="3225411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Oval 271"/>
          <p:cNvSpPr/>
          <p:nvPr/>
        </p:nvSpPr>
        <p:spPr bwMode="auto">
          <a:xfrm>
            <a:off x="6062664" y="3177889"/>
            <a:ext cx="49213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>
            <a:off x="6027938" y="2769801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Oval 274"/>
          <p:cNvSpPr/>
          <p:nvPr/>
        </p:nvSpPr>
        <p:spPr bwMode="auto">
          <a:xfrm>
            <a:off x="5902526" y="2670581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Oval 275"/>
          <p:cNvSpPr/>
          <p:nvPr/>
        </p:nvSpPr>
        <p:spPr bwMode="auto">
          <a:xfrm>
            <a:off x="5940628" y="3066663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6110297" y="2861877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6088090" y="3030149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Oval 278"/>
          <p:cNvSpPr/>
          <p:nvPr/>
        </p:nvSpPr>
        <p:spPr bwMode="auto">
          <a:xfrm>
            <a:off x="6838971" y="3314414"/>
            <a:ext cx="47625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6735775" y="2957226"/>
            <a:ext cx="47625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5771357" y="2645973"/>
            <a:ext cx="50800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5896177" y="2907911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6956458" y="3098411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6126177" y="3361937"/>
            <a:ext cx="47625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5664203" y="2893625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6184899" y="2517389"/>
            <a:ext cx="50800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Oval 286"/>
          <p:cNvSpPr/>
          <p:nvPr/>
        </p:nvSpPr>
        <p:spPr bwMode="auto">
          <a:xfrm>
            <a:off x="7043762" y="2692803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Oval 287"/>
          <p:cNvSpPr/>
          <p:nvPr/>
        </p:nvSpPr>
        <p:spPr bwMode="auto">
          <a:xfrm>
            <a:off x="6013452" y="2614225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Oval 288"/>
          <p:cNvSpPr/>
          <p:nvPr/>
        </p:nvSpPr>
        <p:spPr bwMode="auto">
          <a:xfrm>
            <a:off x="6864352" y="2663538"/>
            <a:ext cx="49213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Oval 289"/>
          <p:cNvSpPr/>
          <p:nvPr/>
        </p:nvSpPr>
        <p:spPr bwMode="auto">
          <a:xfrm>
            <a:off x="6675438" y="3371563"/>
            <a:ext cx="49212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Oval 290"/>
          <p:cNvSpPr/>
          <p:nvPr/>
        </p:nvSpPr>
        <p:spPr bwMode="auto">
          <a:xfrm>
            <a:off x="6261103" y="3225411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6705627" y="5033675"/>
            <a:ext cx="47625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4648201" y="1018827"/>
            <a:ext cx="2609851" cy="1231900"/>
          </a:xfrm>
          <a:prstGeom prst="roundRect">
            <a:avLst>
              <a:gd name="adj" fmla="val 30805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4648201" y="5281149"/>
            <a:ext cx="2609851" cy="1190625"/>
          </a:xfrm>
          <a:prstGeom prst="roundRect">
            <a:avLst>
              <a:gd name="adj" fmla="val 28857"/>
            </a:avLst>
          </a:prstGeom>
          <a:solidFill>
            <a:schemeClr val="bg1">
              <a:lumMod val="95000"/>
            </a:schemeClr>
          </a:solidFill>
          <a:ln w="2540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H="1" flipV="1">
            <a:off x="6629425" y="2033202"/>
            <a:ext cx="11113" cy="600075"/>
          </a:xfrm>
          <a:prstGeom prst="straightConnector1">
            <a:avLst/>
          </a:prstGeom>
          <a:ln w="85725">
            <a:solidFill>
              <a:schemeClr val="tx1">
                <a:lumMod val="50000"/>
                <a:lumOff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610351" y="5061443"/>
            <a:ext cx="0" cy="640080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 bwMode="auto">
          <a:xfrm>
            <a:off x="5961262" y="1788373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6773867" y="1837586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6708009" y="1550249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>
            <a:off x="6537328" y="1521671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val 173"/>
          <p:cNvSpPr/>
          <p:nvPr/>
        </p:nvSpPr>
        <p:spPr bwMode="auto">
          <a:xfrm>
            <a:off x="6745309" y="1710587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>
            <a:off x="5942214" y="1980459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6085684" y="1576441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6464321" y="1685287"/>
            <a:ext cx="47625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6477003" y="1909024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6026947" y="2085237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6076952" y="1685184"/>
            <a:ext cx="49213" cy="5080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6931042" y="1931247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6156328" y="2028147"/>
            <a:ext cx="49213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6819900" y="1624861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6910388" y="1732811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6823079" y="2018583"/>
            <a:ext cx="47625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6318252" y="1661373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val 232"/>
          <p:cNvSpPr/>
          <p:nvPr/>
        </p:nvSpPr>
        <p:spPr bwMode="auto">
          <a:xfrm>
            <a:off x="7020727" y="1796311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6357953" y="2018559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6024765" y="1891559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Oval 240"/>
          <p:cNvSpPr/>
          <p:nvPr/>
        </p:nvSpPr>
        <p:spPr bwMode="auto">
          <a:xfrm>
            <a:off x="6246061" y="2134449"/>
            <a:ext cx="47625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Rectangle 145"/>
          <p:cNvSpPr>
            <a:spLocks noChangeArrowheads="1"/>
          </p:cNvSpPr>
          <p:nvPr/>
        </p:nvSpPr>
        <p:spPr bwMode="auto">
          <a:xfrm>
            <a:off x="4635503" y="1421627"/>
            <a:ext cx="1177925" cy="62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>
            <a:spAutoFit/>
          </a:bodyPr>
          <a:lstStyle/>
          <a:p>
            <a:pPr algn="ctr" defTabSz="685783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TUBULAR CELL</a:t>
            </a:r>
            <a:endParaRPr lang="en-US" alt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Oval 312"/>
          <p:cNvSpPr/>
          <p:nvPr/>
        </p:nvSpPr>
        <p:spPr bwMode="auto">
          <a:xfrm>
            <a:off x="6586542" y="4917687"/>
            <a:ext cx="49212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6588128" y="4822538"/>
            <a:ext cx="49213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Rectangle 145"/>
          <p:cNvSpPr>
            <a:spLocks noChangeArrowheads="1"/>
          </p:cNvSpPr>
          <p:nvPr/>
        </p:nvSpPr>
        <p:spPr bwMode="auto">
          <a:xfrm>
            <a:off x="4662491" y="5446731"/>
            <a:ext cx="1177925" cy="62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>
            <a:spAutoFit/>
          </a:bodyPr>
          <a:lstStyle/>
          <a:p>
            <a:pPr algn="ctr" defTabSz="685783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TUBULAR CELL</a:t>
            </a:r>
            <a:endParaRPr lang="en-US" alt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2"/>
            <a:ext cx="91440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1858964" y="6172200"/>
            <a:ext cx="6283325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96" name="TextBox 13"/>
          <p:cNvSpPr txBox="1">
            <a:spLocks noChangeArrowheads="1"/>
          </p:cNvSpPr>
          <p:nvPr/>
        </p:nvSpPr>
        <p:spPr bwMode="auto">
          <a:xfrm>
            <a:off x="4873827" y="4700197"/>
            <a:ext cx="1755775" cy="40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685783" eaLnBrk="1" hangingPunct="1"/>
            <a:r>
              <a:rPr lang="en-US" altLang="en-US" sz="1100" b="1" dirty="0">
                <a:solidFill>
                  <a:srgbClr val="646B86"/>
                </a:solidFill>
              </a:rPr>
              <a:t>91% lower </a:t>
            </a:r>
          </a:p>
          <a:p>
            <a:pPr algn="ctr" defTabSz="685783" eaLnBrk="1" hangingPunct="1"/>
            <a:r>
              <a:rPr lang="en-US" altLang="en-US" sz="1100" b="1" dirty="0">
                <a:solidFill>
                  <a:srgbClr val="646B86"/>
                </a:solidFill>
              </a:rPr>
              <a:t>plasma TFV</a:t>
            </a:r>
          </a:p>
        </p:txBody>
      </p:sp>
      <p:sp>
        <p:nvSpPr>
          <p:cNvPr id="264" name="Oval 263"/>
          <p:cNvSpPr/>
          <p:nvPr/>
        </p:nvSpPr>
        <p:spPr bwMode="auto">
          <a:xfrm>
            <a:off x="6615142" y="2663538"/>
            <a:ext cx="49212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Oval 272"/>
          <p:cNvSpPr/>
          <p:nvPr/>
        </p:nvSpPr>
        <p:spPr bwMode="auto">
          <a:xfrm>
            <a:off x="6616700" y="2772972"/>
            <a:ext cx="50800" cy="5080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785" name="Group 149"/>
          <p:cNvGrpSpPr>
            <a:grpSpLocks/>
          </p:cNvGrpSpPr>
          <p:nvPr/>
        </p:nvGrpSpPr>
        <p:grpSpPr bwMode="auto">
          <a:xfrm>
            <a:off x="9136079" y="3776272"/>
            <a:ext cx="790575" cy="776288"/>
            <a:chOff x="7770019" y="3410744"/>
            <a:chExt cx="790575" cy="776288"/>
          </a:xfrm>
        </p:grpSpPr>
        <p:grpSp>
          <p:nvGrpSpPr>
            <p:cNvPr id="21620" name="Group 156"/>
            <p:cNvGrpSpPr>
              <a:grpSpLocks/>
            </p:cNvGrpSpPr>
            <p:nvPr/>
          </p:nvGrpSpPr>
          <p:grpSpPr bwMode="auto">
            <a:xfrm>
              <a:off x="7770019" y="3412332"/>
              <a:ext cx="790575" cy="774700"/>
              <a:chOff x="5105787" y="2540428"/>
              <a:chExt cx="791075" cy="774432"/>
            </a:xfrm>
          </p:grpSpPr>
          <p:grpSp>
            <p:nvGrpSpPr>
              <p:cNvPr id="21651" name="Group 473"/>
              <p:cNvGrpSpPr>
                <a:grpSpLocks/>
              </p:cNvGrpSpPr>
              <p:nvPr/>
            </p:nvGrpSpPr>
            <p:grpSpPr bwMode="auto">
              <a:xfrm>
                <a:off x="5221605" y="2653893"/>
                <a:ext cx="552259" cy="552259"/>
                <a:chOff x="1950041" y="3297466"/>
                <a:chExt cx="552259" cy="552259"/>
              </a:xfrm>
            </p:grpSpPr>
            <p:sp>
              <p:nvSpPr>
                <p:cNvPr id="248" name="Oval 247"/>
                <p:cNvSpPr/>
                <p:nvPr/>
              </p:nvSpPr>
              <p:spPr bwMode="auto">
                <a:xfrm>
                  <a:off x="1950183" y="3296674"/>
                  <a:ext cx="552799" cy="552259"/>
                </a:xfrm>
                <a:prstGeom prst="ellipse">
                  <a:avLst/>
                </a:prstGeom>
                <a:solidFill>
                  <a:schemeClr val="tx1"/>
                </a:solidFill>
                <a:ln w="44450" cmpd="dbl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685783">
                    <a:defRPr/>
                  </a:pPr>
                  <a:endParaRPr lang="en-US" sz="1400" dirty="0">
                    <a:solidFill>
                      <a:srgbClr val="646B86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668" name="TextBox 270"/>
                <p:cNvSpPr txBox="1">
                  <a:spLocks noChangeArrowheads="1"/>
                </p:cNvSpPr>
                <p:nvPr/>
              </p:nvSpPr>
              <p:spPr bwMode="auto">
                <a:xfrm>
                  <a:off x="2098253" y="3450736"/>
                  <a:ext cx="268963" cy="261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defTabSz="685783" eaLnBrk="1" hangingPunct="1"/>
                  <a:r>
                    <a:rPr lang="en-US" altLang="en-US" sz="800" b="1">
                      <a:solidFill>
                        <a:srgbClr val="646B86"/>
                      </a:solidFill>
                    </a:rPr>
                    <a:t>HIV</a:t>
                  </a:r>
                </a:p>
              </p:txBody>
            </p:sp>
          </p:grpSp>
          <p:grpSp>
            <p:nvGrpSpPr>
              <p:cNvPr id="21652" name="Group 213"/>
              <p:cNvGrpSpPr>
                <a:grpSpLocks/>
              </p:cNvGrpSpPr>
              <p:nvPr/>
            </p:nvGrpSpPr>
            <p:grpSpPr bwMode="auto">
              <a:xfrm>
                <a:off x="5105787" y="2540428"/>
                <a:ext cx="791075" cy="774432"/>
                <a:chOff x="5143887" y="2540428"/>
                <a:chExt cx="791075" cy="774432"/>
              </a:xfrm>
            </p:grpSpPr>
            <p:grpSp>
              <p:nvGrpSpPr>
                <p:cNvPr id="21653" name="Group 214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774432"/>
                  <a:chOff x="5490904" y="2540428"/>
                  <a:chExt cx="91440" cy="774432"/>
                </a:xfrm>
              </p:grpSpPr>
              <p:grpSp>
                <p:nvGrpSpPr>
                  <p:cNvPr id="21661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5490904" y="2540428"/>
                    <a:ext cx="91440" cy="119222"/>
                    <a:chOff x="4835465" y="2693096"/>
                    <a:chExt cx="91440" cy="119222"/>
                  </a:xfrm>
                </p:grpSpPr>
                <p:cxnSp>
                  <p:nvCxnSpPr>
                    <p:cNvPr id="245" name="Straight Connector 244"/>
                    <p:cNvCxnSpPr/>
                    <p:nvPr/>
                  </p:nvCxnSpPr>
                  <p:spPr bwMode="auto">
                    <a:xfrm>
                      <a:off x="4880808" y="2750226"/>
                      <a:ext cx="0" cy="61891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" name="Chord 245"/>
                    <p:cNvSpPr/>
                    <p:nvPr/>
                  </p:nvSpPr>
                  <p:spPr>
                    <a:xfrm rot="16200000">
                      <a:off x="4834787" y="2693051"/>
                      <a:ext cx="92043" cy="9213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685783">
                        <a:defRPr/>
                      </a:pPr>
                      <a:endParaRPr lang="en-US" sz="1400" dirty="0">
                        <a:solidFill>
                          <a:srgbClr val="646B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662" name="Group 225"/>
                  <p:cNvGrpSpPr>
                    <a:grpSpLocks/>
                  </p:cNvGrpSpPr>
                  <p:nvPr/>
                </p:nvGrpSpPr>
                <p:grpSpPr bwMode="auto">
                  <a:xfrm flipV="1">
                    <a:off x="5490904" y="3195638"/>
                    <a:ext cx="91440" cy="119222"/>
                    <a:chOff x="4835465" y="2693096"/>
                    <a:chExt cx="91440" cy="119222"/>
                  </a:xfrm>
                </p:grpSpPr>
                <p:cxnSp>
                  <p:nvCxnSpPr>
                    <p:cNvPr id="243" name="Straight Connector 242"/>
                    <p:cNvCxnSpPr/>
                    <p:nvPr/>
                  </p:nvCxnSpPr>
                  <p:spPr bwMode="auto">
                    <a:xfrm>
                      <a:off x="4880808" y="2750226"/>
                      <a:ext cx="0" cy="61892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4" name="Chord 243"/>
                    <p:cNvSpPr/>
                    <p:nvPr/>
                  </p:nvSpPr>
                  <p:spPr>
                    <a:xfrm rot="16200000">
                      <a:off x="4834787" y="2693051"/>
                      <a:ext cx="92043" cy="9213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685783">
                        <a:defRPr/>
                      </a:pPr>
                      <a:endParaRPr lang="en-US" sz="1400" dirty="0">
                        <a:solidFill>
                          <a:srgbClr val="646B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1654" name="Group 215"/>
                <p:cNvGrpSpPr>
                  <a:grpSpLocks/>
                </p:cNvGrpSpPr>
                <p:nvPr/>
              </p:nvGrpSpPr>
              <p:grpSpPr bwMode="auto">
                <a:xfrm rot="-5400000">
                  <a:off x="5493402" y="2532121"/>
                  <a:ext cx="92045" cy="791075"/>
                  <a:chOff x="5490599" y="2528545"/>
                  <a:chExt cx="92045" cy="791075"/>
                </a:xfrm>
              </p:grpSpPr>
              <p:grpSp>
                <p:nvGrpSpPr>
                  <p:cNvPr id="21655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5490599" y="2528545"/>
                    <a:ext cx="92043" cy="130905"/>
                    <a:chOff x="4835160" y="2681213"/>
                    <a:chExt cx="92043" cy="130905"/>
                  </a:xfrm>
                </p:grpSpPr>
                <p:cxnSp>
                  <p:nvCxnSpPr>
                    <p:cNvPr id="223" name="Straight Connector 222"/>
                    <p:cNvCxnSpPr/>
                    <p:nvPr/>
                  </p:nvCxnSpPr>
                  <p:spPr bwMode="auto">
                    <a:xfrm>
                      <a:off x="4881197" y="2749518"/>
                      <a:ext cx="0" cy="61952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4" name="Chord 223"/>
                    <p:cNvSpPr/>
                    <p:nvPr/>
                  </p:nvSpPr>
                  <p:spPr>
                    <a:xfrm rot="16200000">
                      <a:off x="4835130" y="2681258"/>
                      <a:ext cx="92133" cy="9204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685783">
                        <a:defRPr/>
                      </a:pPr>
                      <a:endParaRPr lang="en-US" sz="1400" dirty="0">
                        <a:solidFill>
                          <a:srgbClr val="646B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1656" name="Group 217"/>
                  <p:cNvGrpSpPr>
                    <a:grpSpLocks/>
                  </p:cNvGrpSpPr>
                  <p:nvPr/>
                </p:nvGrpSpPr>
                <p:grpSpPr bwMode="auto">
                  <a:xfrm flipV="1">
                    <a:off x="5490601" y="3186319"/>
                    <a:ext cx="92043" cy="133301"/>
                    <a:chOff x="4835162" y="2688336"/>
                    <a:chExt cx="92043" cy="133301"/>
                  </a:xfrm>
                </p:grpSpPr>
                <p:cxnSp>
                  <p:nvCxnSpPr>
                    <p:cNvPr id="217" name="Straight Connector 216"/>
                    <p:cNvCxnSpPr/>
                    <p:nvPr/>
                  </p:nvCxnSpPr>
                  <p:spPr bwMode="auto">
                    <a:xfrm>
                      <a:off x="4881197" y="2759819"/>
                      <a:ext cx="0" cy="61951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8" name="Chord 217"/>
                    <p:cNvSpPr/>
                    <p:nvPr/>
                  </p:nvSpPr>
                  <p:spPr>
                    <a:xfrm rot="16200000">
                      <a:off x="4835131" y="2688381"/>
                      <a:ext cx="92133" cy="92043"/>
                    </a:xfrm>
                    <a:prstGeom prst="chord">
                      <a:avLst>
                        <a:gd name="adj1" fmla="val 5323177"/>
                        <a:gd name="adj2" fmla="val 16200000"/>
                      </a:avLst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685783">
                        <a:defRPr/>
                      </a:pPr>
                      <a:endParaRPr lang="en-US" sz="1400" dirty="0">
                        <a:solidFill>
                          <a:srgbClr val="646B8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21621" name="Group 157"/>
            <p:cNvGrpSpPr>
              <a:grpSpLocks/>
            </p:cNvGrpSpPr>
            <p:nvPr/>
          </p:nvGrpSpPr>
          <p:grpSpPr bwMode="auto">
            <a:xfrm rot="1800000">
              <a:off x="7781131" y="3410744"/>
              <a:ext cx="771525" cy="774700"/>
              <a:chOff x="5155759" y="2540428"/>
              <a:chExt cx="770514" cy="774432"/>
            </a:xfrm>
          </p:grpSpPr>
          <p:grpSp>
            <p:nvGrpSpPr>
              <p:cNvPr id="21637" name="Group 194"/>
              <p:cNvGrpSpPr>
                <a:grpSpLocks/>
              </p:cNvGrpSpPr>
              <p:nvPr/>
            </p:nvGrpSpPr>
            <p:grpSpPr bwMode="auto">
              <a:xfrm>
                <a:off x="5490904" y="2540428"/>
                <a:ext cx="91440" cy="774432"/>
                <a:chOff x="5490904" y="2540428"/>
                <a:chExt cx="91440" cy="774432"/>
              </a:xfrm>
            </p:grpSpPr>
            <p:grpSp>
              <p:nvGrpSpPr>
                <p:cNvPr id="21645" name="Group 206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>
                    <a:off x="4843855" y="2733436"/>
                    <a:ext cx="0" cy="6030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2" name="Chord 201"/>
                  <p:cNvSpPr/>
                  <p:nvPr/>
                </p:nvSpPr>
                <p:spPr>
                  <a:xfrm rot="16200000">
                    <a:off x="4797848" y="2671827"/>
                    <a:ext cx="90457" cy="98296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646" name="Group 207"/>
                <p:cNvGrpSpPr>
                  <a:grpSpLocks/>
                </p:cNvGrpSpPr>
                <p:nvPr/>
              </p:nvGrpSpPr>
              <p:grpSpPr bwMode="auto">
                <a:xfrm flipV="1">
                  <a:off x="5490904" y="319563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195" name="Straight Connector 194"/>
                  <p:cNvCxnSpPr/>
                  <p:nvPr/>
                </p:nvCxnSpPr>
                <p:spPr bwMode="auto">
                  <a:xfrm>
                    <a:off x="4833409" y="2752596"/>
                    <a:ext cx="0" cy="6189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9" name="Chord 198"/>
                  <p:cNvSpPr/>
                  <p:nvPr/>
                </p:nvSpPr>
                <p:spPr>
                  <a:xfrm rot="16200000">
                    <a:off x="4785817" y="2689296"/>
                    <a:ext cx="90457" cy="101467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638" name="Group 195"/>
              <p:cNvGrpSpPr>
                <a:grpSpLocks/>
              </p:cNvGrpSpPr>
              <p:nvPr/>
            </p:nvGrpSpPr>
            <p:grpSpPr bwMode="auto">
              <a:xfrm rot="-5400000">
                <a:off x="5494443" y="2541535"/>
                <a:ext cx="93146" cy="770514"/>
                <a:chOff x="5490904" y="2540428"/>
                <a:chExt cx="93146" cy="770514"/>
              </a:xfrm>
            </p:grpSpPr>
            <p:grpSp>
              <p:nvGrpSpPr>
                <p:cNvPr id="21639" name="Group 196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>
                    <a:off x="4862177" y="2713317"/>
                    <a:ext cx="0" cy="6183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9" name="Chord 188"/>
                  <p:cNvSpPr/>
                  <p:nvPr/>
                </p:nvSpPr>
                <p:spPr>
                  <a:xfrm rot="16200000">
                    <a:off x="4826443" y="2652729"/>
                    <a:ext cx="90369" cy="95218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640" name="Group 197"/>
                <p:cNvGrpSpPr>
                  <a:grpSpLocks/>
                </p:cNvGrpSpPr>
                <p:nvPr/>
              </p:nvGrpSpPr>
              <p:grpSpPr bwMode="auto">
                <a:xfrm flipV="1">
                  <a:off x="5492007" y="3192157"/>
                  <a:ext cx="92043" cy="118785"/>
                  <a:chOff x="4836568" y="2697014"/>
                  <a:chExt cx="92043" cy="118785"/>
                </a:xfrm>
              </p:grpSpPr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>
                    <a:off x="4864911" y="2771943"/>
                    <a:ext cx="0" cy="6183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6" name="Chord 185"/>
                  <p:cNvSpPr/>
                  <p:nvPr/>
                </p:nvSpPr>
                <p:spPr>
                  <a:xfrm rot="16200000">
                    <a:off x="4819319" y="2713579"/>
                    <a:ext cx="93539" cy="92043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21622" name="Group 159"/>
            <p:cNvGrpSpPr>
              <a:grpSpLocks/>
            </p:cNvGrpSpPr>
            <p:nvPr/>
          </p:nvGrpSpPr>
          <p:grpSpPr bwMode="auto">
            <a:xfrm rot="3600000">
              <a:off x="7781131" y="3412332"/>
              <a:ext cx="774700" cy="774700"/>
              <a:chOff x="5155758" y="2540428"/>
              <a:chExt cx="774432" cy="774432"/>
            </a:xfrm>
          </p:grpSpPr>
          <p:grpSp>
            <p:nvGrpSpPr>
              <p:cNvPr id="21623" name="Group 160"/>
              <p:cNvGrpSpPr>
                <a:grpSpLocks/>
              </p:cNvGrpSpPr>
              <p:nvPr/>
            </p:nvGrpSpPr>
            <p:grpSpPr bwMode="auto">
              <a:xfrm>
                <a:off x="5490904" y="2540428"/>
                <a:ext cx="91440" cy="774432"/>
                <a:chOff x="5490904" y="2540428"/>
                <a:chExt cx="91440" cy="774432"/>
              </a:xfrm>
            </p:grpSpPr>
            <p:grpSp>
              <p:nvGrpSpPr>
                <p:cNvPr id="21631" name="Group 184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>
                    <a:off x="4841125" y="2774273"/>
                    <a:ext cx="0" cy="6189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7" name="Chord 176"/>
                  <p:cNvSpPr/>
                  <p:nvPr/>
                </p:nvSpPr>
                <p:spPr>
                  <a:xfrm rot="16200000">
                    <a:off x="4805802" y="2698768"/>
                    <a:ext cx="87282" cy="101564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632" name="Group 185"/>
                <p:cNvGrpSpPr>
                  <a:grpSpLocks/>
                </p:cNvGrpSpPr>
                <p:nvPr/>
              </p:nvGrpSpPr>
              <p:grpSpPr bwMode="auto">
                <a:xfrm flipV="1">
                  <a:off x="5490904" y="319563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167" name="Straight Connector 166"/>
                  <p:cNvCxnSpPr/>
                  <p:nvPr/>
                </p:nvCxnSpPr>
                <p:spPr bwMode="auto">
                  <a:xfrm>
                    <a:off x="4835485" y="2721173"/>
                    <a:ext cx="0" cy="6189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3" name="Chord 172"/>
                  <p:cNvSpPr/>
                  <p:nvPr/>
                </p:nvSpPr>
                <p:spPr>
                  <a:xfrm rot="16200000">
                    <a:off x="4794614" y="2687245"/>
                    <a:ext cx="92043" cy="99978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624" name="Group 166"/>
              <p:cNvGrpSpPr>
                <a:grpSpLocks/>
              </p:cNvGrpSpPr>
              <p:nvPr/>
            </p:nvGrpSpPr>
            <p:grpSpPr bwMode="auto">
              <a:xfrm rot="-5400000">
                <a:off x="5497254" y="2540428"/>
                <a:ext cx="91440" cy="774432"/>
                <a:chOff x="5490904" y="2540428"/>
                <a:chExt cx="91440" cy="774432"/>
              </a:xfrm>
            </p:grpSpPr>
            <p:grpSp>
              <p:nvGrpSpPr>
                <p:cNvPr id="21625" name="Group 167"/>
                <p:cNvGrpSpPr>
                  <a:grpSpLocks/>
                </p:cNvGrpSpPr>
                <p:nvPr/>
              </p:nvGrpSpPr>
              <p:grpSpPr bwMode="auto">
                <a:xfrm>
                  <a:off x="5490904" y="254042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160" name="Straight Connector 159"/>
                  <p:cNvCxnSpPr/>
                  <p:nvPr/>
                </p:nvCxnSpPr>
                <p:spPr bwMode="auto">
                  <a:xfrm>
                    <a:off x="4883034" y="2723219"/>
                    <a:ext cx="0" cy="6030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1" name="Chord 160"/>
                  <p:cNvSpPr/>
                  <p:nvPr/>
                </p:nvSpPr>
                <p:spPr>
                  <a:xfrm rot="16200000">
                    <a:off x="4839777" y="2660875"/>
                    <a:ext cx="88869" cy="98391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626" name="Group 168"/>
                <p:cNvGrpSpPr>
                  <a:grpSpLocks/>
                </p:cNvGrpSpPr>
                <p:nvPr/>
              </p:nvGrpSpPr>
              <p:grpSpPr bwMode="auto">
                <a:xfrm flipV="1">
                  <a:off x="5490904" y="3195638"/>
                  <a:ext cx="91440" cy="119222"/>
                  <a:chOff x="4835465" y="2693096"/>
                  <a:chExt cx="91440" cy="119222"/>
                </a:xfrm>
              </p:grpSpPr>
              <p:cxnSp>
                <p:nvCxnSpPr>
                  <p:cNvPr id="158" name="Straight Connector 157"/>
                  <p:cNvCxnSpPr/>
                  <p:nvPr/>
                </p:nvCxnSpPr>
                <p:spPr bwMode="auto">
                  <a:xfrm>
                    <a:off x="4875625" y="2774715"/>
                    <a:ext cx="0" cy="58717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9" name="Chord 158"/>
                  <p:cNvSpPr/>
                  <p:nvPr/>
                </p:nvSpPr>
                <p:spPr>
                  <a:xfrm rot="16200000">
                    <a:off x="4831813" y="2714908"/>
                    <a:ext cx="87282" cy="101564"/>
                  </a:xfrm>
                  <a:prstGeom prst="chord">
                    <a:avLst>
                      <a:gd name="adj1" fmla="val 5323177"/>
                      <a:gd name="adj2" fmla="val 1620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685783">
                      <a:defRPr/>
                    </a:pPr>
                    <a:endParaRPr lang="en-US" sz="1400" dirty="0">
                      <a:solidFill>
                        <a:srgbClr val="646B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66" name="Rectangle 145"/>
          <p:cNvSpPr>
            <a:spLocks noChangeArrowheads="1"/>
          </p:cNvSpPr>
          <p:nvPr/>
        </p:nvSpPr>
        <p:spPr bwMode="auto">
          <a:xfrm>
            <a:off x="2895610" y="1528208"/>
            <a:ext cx="1600199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 anchor="ctr">
            <a:spAutoFit/>
          </a:bodyPr>
          <a:lstStyle/>
          <a:p>
            <a:pPr algn="ctr" defTabSz="685783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</a:t>
            </a:r>
            <a:endParaRPr lang="en-US" alt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1513504" y="49218"/>
            <a:ext cx="1686899" cy="6656387"/>
          </a:xfrm>
          <a:prstGeom prst="ellipse">
            <a:avLst/>
          </a:prstGeom>
          <a:gradFill>
            <a:gsLst>
              <a:gs pos="75815">
                <a:srgbClr val="FFFBDD"/>
              </a:gs>
              <a:gs pos="98333">
                <a:srgbClr val="FFFBDD"/>
              </a:gs>
              <a:gs pos="0">
                <a:schemeClr val="bg1"/>
              </a:gs>
            </a:gsLst>
            <a:lin ang="0" scaled="1"/>
          </a:gradFill>
          <a:ln w="1143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145"/>
          <p:cNvSpPr>
            <a:spLocks noChangeArrowheads="1"/>
          </p:cNvSpPr>
          <p:nvPr/>
        </p:nvSpPr>
        <p:spPr bwMode="auto">
          <a:xfrm>
            <a:off x="1905022" y="1528208"/>
            <a:ext cx="1066799" cy="25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 anchor="ctr">
            <a:spAutoFit/>
          </a:bodyPr>
          <a:lstStyle/>
          <a:p>
            <a:pPr algn="ctr" defTabSz="685783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 TRACT</a:t>
            </a:r>
            <a:endParaRPr lang="en-US" altLang="en-US" sz="12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1905017" y="2642807"/>
            <a:ext cx="914399" cy="158591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0" bIns="68579" anchor="ctr"/>
          <a:lstStyle/>
          <a:p>
            <a:pPr algn="ctr" defTabSz="685783">
              <a:defRPr/>
            </a:pPr>
            <a:r>
              <a:rPr lang="en-US" sz="1500" b="1" spc="-23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TDF</a:t>
            </a:r>
          </a:p>
          <a:p>
            <a:pPr algn="ctr" defTabSz="685783">
              <a:defRPr/>
            </a:pPr>
            <a:r>
              <a:rPr lang="en-US" sz="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" dirty="0" err="1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tenofovir</a:t>
            </a:r>
            <a:r>
              <a:rPr lang="en-US" sz="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disoproxil</a:t>
            </a:r>
            <a:r>
              <a:rPr lang="en-US" sz="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685783">
              <a:spcAft>
                <a:spcPts val="150"/>
              </a:spcAft>
              <a:defRPr/>
            </a:pPr>
            <a:r>
              <a:rPr lang="en-US" sz="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fumarate)</a:t>
            </a:r>
          </a:p>
          <a:p>
            <a:pPr algn="ctr" defTabSz="685783">
              <a:defRPr/>
            </a:pPr>
            <a:r>
              <a:rPr lang="en-US" sz="1200" b="1" spc="-23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mg</a:t>
            </a:r>
            <a:endParaRPr lang="en-US" sz="1500" spc="-23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1905001" y="4762214"/>
            <a:ext cx="914400" cy="4397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r>
              <a:rPr lang="en-US" sz="1500" b="1" spc="-23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</a:t>
            </a:r>
          </a:p>
          <a:p>
            <a:pPr algn="ctr" defTabSz="685783">
              <a:defRPr/>
            </a:pPr>
            <a:r>
              <a:rPr lang="en-US" sz="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(tenofovir alafenamide)</a:t>
            </a:r>
          </a:p>
          <a:p>
            <a:pPr algn="ctr" defTabSz="685783">
              <a:defRPr/>
            </a:pPr>
            <a:r>
              <a:rPr lang="en-US" sz="1200" b="1" spc="-23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mg</a:t>
            </a:r>
            <a:endParaRPr lang="en-US" sz="800" spc="-23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Arc 178"/>
          <p:cNvSpPr/>
          <p:nvPr/>
        </p:nvSpPr>
        <p:spPr bwMode="auto">
          <a:xfrm rot="159796">
            <a:off x="3326610" y="3511577"/>
            <a:ext cx="4602279" cy="274317"/>
          </a:xfrm>
          <a:prstGeom prst="arc">
            <a:avLst>
              <a:gd name="adj1" fmla="val 11177067"/>
              <a:gd name="adj2" fmla="val 21485863"/>
            </a:avLst>
          </a:prstGeom>
          <a:ln w="155575">
            <a:solidFill>
              <a:srgbClr val="7F7F7F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Arc 179"/>
          <p:cNvSpPr/>
          <p:nvPr/>
        </p:nvSpPr>
        <p:spPr bwMode="auto">
          <a:xfrm rot="21386793" flipV="1">
            <a:off x="2431771" y="3936306"/>
            <a:ext cx="5803679" cy="676275"/>
          </a:xfrm>
          <a:prstGeom prst="arc">
            <a:avLst>
              <a:gd name="adj1" fmla="val 11160497"/>
              <a:gd name="adj2" fmla="val 21329343"/>
            </a:avLst>
          </a:prstGeom>
          <a:ln w="155575">
            <a:solidFill>
              <a:srgbClr val="FE060C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 dirty="0">
              <a:ln>
                <a:solidFill>
                  <a:srgbClr val="000000"/>
                </a:solidFill>
              </a:ln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Arc 193"/>
          <p:cNvSpPr/>
          <p:nvPr/>
        </p:nvSpPr>
        <p:spPr bwMode="auto">
          <a:xfrm rot="21356574">
            <a:off x="4951413" y="4657439"/>
            <a:ext cx="1484312" cy="511175"/>
          </a:xfrm>
          <a:prstGeom prst="arc">
            <a:avLst>
              <a:gd name="adj1" fmla="val 16200000"/>
              <a:gd name="adj2" fmla="val 21445681"/>
            </a:avLst>
          </a:prstGeom>
          <a:ln w="25400">
            <a:solidFill>
              <a:srgbClr val="FE060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Arc 212"/>
          <p:cNvSpPr/>
          <p:nvPr/>
        </p:nvSpPr>
        <p:spPr bwMode="auto">
          <a:xfrm rot="20798056" flipV="1">
            <a:off x="3029608" y="2815009"/>
            <a:ext cx="2883952" cy="644525"/>
          </a:xfrm>
          <a:prstGeom prst="arc">
            <a:avLst>
              <a:gd name="adj1" fmla="val 11190434"/>
              <a:gd name="adj2" fmla="val 21298589"/>
            </a:avLst>
          </a:prstGeom>
          <a:ln w="254000">
            <a:solidFill>
              <a:srgbClr val="7F7F7F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524012" y="102"/>
            <a:ext cx="9147175" cy="1207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6285708" y="1526437"/>
            <a:ext cx="49213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6946927" y="1589141"/>
            <a:ext cx="49212" cy="49213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6617496" y="2774559"/>
            <a:ext cx="49213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val 182"/>
          <p:cNvSpPr/>
          <p:nvPr/>
        </p:nvSpPr>
        <p:spPr bwMode="auto">
          <a:xfrm>
            <a:off x="6615935" y="2663435"/>
            <a:ext cx="47625" cy="49212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247" y="1194997"/>
            <a:ext cx="690983" cy="51816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6606839" y="5747697"/>
            <a:ext cx="47625" cy="47625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5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"/>
          <p:cNvSpPr txBox="1">
            <a:spLocks noChangeArrowheads="1"/>
          </p:cNvSpPr>
          <p:nvPr/>
        </p:nvSpPr>
        <p:spPr bwMode="auto">
          <a:xfrm>
            <a:off x="2151179" y="6115048"/>
            <a:ext cx="8958944" cy="6794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274313" tIns="34289" rIns="274313" bIns="34289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Char char="–"/>
              <a:defRPr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Char char="–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83" eaLnBrk="1" hangingPunct="1">
              <a:buFont typeface="Wingdings" pitchFamily="2" charset="2"/>
              <a:buNone/>
            </a:pPr>
            <a:endParaRPr lang="en-US" altLang="en-US" sz="800" dirty="0">
              <a:solidFill>
                <a:srgbClr val="646B86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3400" y="228600"/>
            <a:ext cx="10972800" cy="676564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TAF vs. TDF: Mechanism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 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Action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1904999" y="6376597"/>
            <a:ext cx="10058401" cy="457200"/>
          </a:xfrm>
        </p:spPr>
        <p:txBody>
          <a:bodyPr>
            <a:normAutofit fontScale="92500"/>
          </a:bodyPr>
          <a:lstStyle/>
          <a:p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1. Lee W et al. </a:t>
            </a:r>
            <a:r>
              <a:rPr lang="en-US" altLang="en-US" sz="1200" b="1" dirty="0" err="1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Antimicr</a:t>
            </a:r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Agents Chemo 2005;49:1898-906; </a:t>
            </a:r>
            <a:r>
              <a:rPr lang="fr-FR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2. </a:t>
            </a:r>
            <a:r>
              <a:rPr lang="fr-FR" altLang="en-US" sz="1200" b="1" dirty="0" err="1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Birkus</a:t>
            </a:r>
            <a:r>
              <a:rPr lang="fr-FR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G, et al. </a:t>
            </a:r>
            <a:r>
              <a:rPr lang="fr-FR" altLang="en-US" sz="1200" b="1" dirty="0" err="1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Antimicr</a:t>
            </a:r>
            <a:r>
              <a:rPr lang="fr-FR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Agents </a:t>
            </a:r>
            <a:r>
              <a:rPr lang="fr-FR" altLang="en-US" sz="1200" b="1" dirty="0" err="1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Chemo</a:t>
            </a:r>
            <a:r>
              <a:rPr lang="fr-FR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2007;51:543-50;</a:t>
            </a:r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3. </a:t>
            </a:r>
            <a:r>
              <a:rPr lang="en-US" altLang="en-US" sz="1200" b="1" dirty="0" err="1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Babusis</a:t>
            </a:r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D, et al. </a:t>
            </a:r>
            <a:r>
              <a:rPr lang="en-US" altLang="en-US" sz="1200" b="1" dirty="0" err="1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Mol</a:t>
            </a:r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Pharm 2013;10:459-66; 4. </a:t>
            </a:r>
            <a:r>
              <a:rPr lang="en-US" altLang="en-US" sz="12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Ruane</a:t>
            </a:r>
            <a:r>
              <a:rPr lang="en-US" altLang="en-US" sz="1200" b="1" dirty="0" smtClean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P, et al. JAIDS 2013;63:449-5; </a:t>
            </a:r>
            <a:r>
              <a:rPr lang="fr-FR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5. Sax P, et al. JAIDS 2014;67:52-8; </a:t>
            </a:r>
            <a:r>
              <a:rPr lang="en-US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6. </a:t>
            </a:r>
            <a:r>
              <a:rPr lang="da-DK" altLang="en-US" sz="12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Sax P, et al. Lancet 2015;385:2606-15</a:t>
            </a:r>
            <a:r>
              <a:rPr lang="da-DK" altLang="en-US" sz="1200" b="1" dirty="0" smtClean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  <a:endParaRPr lang="en-US" altLang="en-US" sz="1200" b="1" dirty="0">
              <a:solidFill>
                <a:schemeClr val="tx2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193975" y="1201842"/>
            <a:ext cx="10149840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>
              <a:defRPr/>
            </a:pPr>
            <a:endParaRPr lang="en-US" sz="140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1" y="1256067"/>
            <a:ext cx="8247123" cy="490378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lnSpc>
                <a:spcPct val="90000"/>
              </a:lnSpc>
            </a:pPr>
            <a:endParaRPr lang="en-US" sz="1400" dirty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92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1265" objId="8"/>
        <p14:playEvt time="17158" objId="9"/>
        <p14:stopEvt time="17634" objId="8"/>
        <p14:stopEvt time="62597" objId="9"/>
        <p14:playEvt time="62663" objId="10"/>
        <p14:stopEvt time="91830" objId="10"/>
        <p14:playEvt time="92864" objId="6"/>
        <p14:stopEvt time="116494" objId="6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914400" y="409575"/>
            <a:ext cx="1060026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b="1">
              <a:solidFill>
                <a:srgbClr val="A6A6A6"/>
              </a:solidFill>
              <a:latin typeface="Arial"/>
              <a:ea typeface="+mn-ea"/>
              <a:cs typeface="Arial" charset="0"/>
            </a:endParaRPr>
          </a:p>
        </p:txBody>
      </p:sp>
      <p:sp>
        <p:nvSpPr>
          <p:cNvPr id="185346" name="Text Box 4"/>
          <p:cNvSpPr txBox="1">
            <a:spLocks noChangeArrowheads="1"/>
          </p:cNvSpPr>
          <p:nvPr/>
        </p:nvSpPr>
        <p:spPr bwMode="auto">
          <a:xfrm>
            <a:off x="304800" y="5943601"/>
            <a:ext cx="375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srgbClr val="000000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166" name="Title 2"/>
          <p:cNvSpPr>
            <a:spLocks noGrp="1"/>
          </p:cNvSpPr>
          <p:nvPr>
            <p:ph type="title"/>
          </p:nvPr>
        </p:nvSpPr>
        <p:spPr>
          <a:xfrm>
            <a:off x="645584" y="428626"/>
            <a:ext cx="10972800" cy="676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Change in </a:t>
            </a:r>
            <a:r>
              <a:rPr lang="en-US" dirty="0" err="1" smtClean="0">
                <a:ea typeface="+mj-ea"/>
                <a:cs typeface="+mj-cs"/>
              </a:rPr>
              <a:t>eGFR</a:t>
            </a:r>
            <a:r>
              <a:rPr lang="en-US" dirty="0" smtClean="0">
                <a:ea typeface="+mj-ea"/>
                <a:cs typeface="+mj-cs"/>
              </a:rPr>
              <a:t> (Cockcroft-</a:t>
            </a:r>
            <a:r>
              <a:rPr lang="en-US" dirty="0" err="1" smtClean="0">
                <a:ea typeface="+mj-ea"/>
                <a:cs typeface="+mj-cs"/>
              </a:rPr>
              <a:t>Gault</a:t>
            </a:r>
            <a:r>
              <a:rPr lang="en-US" dirty="0" smtClean="0">
                <a:ea typeface="+mj-ea"/>
                <a:cs typeface="+mj-cs"/>
              </a:rPr>
              <a:t>) with TAF vs TDF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ea typeface="+mj-ea"/>
                <a:cs typeface="Arial" pitchFamily="34" charset="0"/>
              </a:rPr>
              <a:t>Studies 104 and 111: Week 48 Combined Analysis </a:t>
            </a:r>
            <a:endParaRPr lang="en-US" sz="2000" dirty="0" smtClean="0">
              <a:solidFill>
                <a:srgbClr val="717171"/>
              </a:solidFill>
              <a:ea typeface="+mj-ea"/>
              <a:cs typeface="+mj-cs"/>
            </a:endParaRPr>
          </a:p>
        </p:txBody>
      </p:sp>
      <p:sp>
        <p:nvSpPr>
          <p:cNvPr id="18534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5867400"/>
            <a:ext cx="10854267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 dirty="0">
                <a:latin typeface="Arial" charset="0"/>
              </a:rPr>
              <a:t>*</a:t>
            </a:r>
            <a:r>
              <a:rPr lang="en-US" sz="1200" dirty="0" err="1">
                <a:latin typeface="Arial" charset="0"/>
              </a:rPr>
              <a:t>Cockroft-Gault</a:t>
            </a:r>
            <a:r>
              <a:rPr lang="en-US" sz="1200" dirty="0">
                <a:latin typeface="Arial" charset="0"/>
              </a:rPr>
              <a:t> (mL/min).</a:t>
            </a:r>
          </a:p>
        </p:txBody>
      </p:sp>
      <p:graphicFrame>
        <p:nvGraphicFramePr>
          <p:cNvPr id="185349" name="Object 2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239305"/>
              </p:ext>
            </p:extLst>
          </p:nvPr>
        </p:nvGraphicFramePr>
        <p:xfrm>
          <a:off x="609600" y="1295400"/>
          <a:ext cx="10926955" cy="4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Prism 6" r:id="rId4" imgW="32372300" imgH="18935700" progId="Prism6.Document">
                  <p:embed/>
                </p:oleObj>
              </mc:Choice>
              <mc:Fallback>
                <p:oleObj name="Prism 6" r:id="rId4" imgW="32372300" imgH="18935700" progId="Prism6.Document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10926955" cy="4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8989484" y="3478213"/>
            <a:ext cx="1117600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ea typeface="MS PGothic" charset="0"/>
                <a:cs typeface="MS PGothic" charset="0"/>
              </a:rPr>
              <a:t>-6.6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8913284" y="3903664"/>
            <a:ext cx="11176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B605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ea typeface="MS PGothic" charset="0"/>
                <a:cs typeface="MS PGothic" charset="0"/>
              </a:rPr>
              <a:t>-11.2</a:t>
            </a:r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10003367" y="3667126"/>
            <a:ext cx="1524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2C9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ea typeface="MS PGothic" charset="0"/>
                <a:cs typeface="MS PGothic" charset="0"/>
              </a:rPr>
              <a:t>p &lt;0.001</a:t>
            </a:r>
          </a:p>
        </p:txBody>
      </p:sp>
      <p:sp>
        <p:nvSpPr>
          <p:cNvPr id="25" name="AutoShape 9"/>
          <p:cNvSpPr>
            <a:spLocks/>
          </p:cNvSpPr>
          <p:nvPr/>
        </p:nvSpPr>
        <p:spPr bwMode="auto">
          <a:xfrm>
            <a:off x="9738785" y="3646488"/>
            <a:ext cx="198967" cy="379412"/>
          </a:xfrm>
          <a:prstGeom prst="rightBracket">
            <a:avLst>
              <a:gd name="adj" fmla="val 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 sz="1800">
              <a:solidFill>
                <a:srgbClr val="000000"/>
              </a:solidFill>
              <a:latin typeface="Arial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8584" y="5508626"/>
            <a:ext cx="2944283" cy="569913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Time (Weeks)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-722312" y="3084512"/>
            <a:ext cx="3730625" cy="914401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Mean (SD) Change </a:t>
            </a:r>
            <a:br>
              <a:rPr lang="en-US" sz="1600" dirty="0">
                <a:solidFill>
                  <a:prstClr val="black"/>
                </a:solidFill>
                <a:latin typeface="Arial"/>
              </a:rPr>
            </a:br>
            <a:r>
              <a:rPr lang="en-US" sz="1600" dirty="0">
                <a:solidFill>
                  <a:prstClr val="black"/>
                </a:solidFill>
                <a:latin typeface="Arial"/>
              </a:rPr>
              <a:t>from Baseline </a:t>
            </a:r>
            <a:r>
              <a:rPr lang="en-US" sz="1600" dirty="0" err="1">
                <a:solidFill>
                  <a:prstClr val="black"/>
                </a:solidFill>
                <a:latin typeface="Arial"/>
              </a:rPr>
              <a:t>eGFR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* </a:t>
            </a:r>
          </a:p>
        </p:txBody>
      </p:sp>
    </p:spTree>
    <p:extLst>
      <p:ext uri="{BB962C8B-B14F-4D97-AF65-F5344CB8AC3E}">
        <p14:creationId xmlns:p14="http://schemas.microsoft.com/office/powerpoint/2010/main" val="21833199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WASPOLLED" val="0A2AD8FF1B7242679D1E5D8C8091CE6F"/>
  <p:tag name="TPVERSION" val="5"/>
  <p:tag name="TPFULLVERSION" val="5.4.1.2"/>
  <p:tag name="PPTVERSION" val="15"/>
  <p:tag name="TPOS" val="2"/>
  <p:tag name="MMPROD_UIDATA" val="&lt;database version=&quot;11.0&quot;&gt;&lt;object type=&quot;1&quot; unique_id=&quot;10001&quot;&gt;&lt;object type=&quot;2&quot; unique_id=&quot;25442&quot;&gt;&lt;object type=&quot;3&quot; unique_id=&quot;25455&quot;&gt;&lt;property id=&quot;20148&quot; value=&quot;5&quot;/&gt;&lt;property id=&quot;20300&quot; value=&quot;Slide 1 - &amp;quot;Cases from the Clinic(ians):  Case-based Panel Discussion&amp;quot;&quot;/&gt;&lt;property id=&quot;20307&quot; value=&quot;266&quot;/&gt;&lt;/object&gt;&lt;object type=&quot;3&quot; unique_id=&quot;25456&quot;&gt;&lt;property id=&quot;20148&quot; value=&quot;5&quot;/&gt;&lt;property id=&quot;20300&quot; value=&quot;Slide 2 - &amp;quot;Learning Objectives&amp;quot;&quot;/&gt;&lt;property id=&quot;20307&quot; value=&quot;263&quot;/&gt;&lt;/object&gt;&lt;object type=&quot;3&quot; unique_id=&quot;25460&quot;&gt;&lt;property id=&quot;20148&quot; value=&quot;5&quot;/&gt;&lt;property id=&quot;20300&quot; value=&quot;Slide 3 - &amp;quot;Elite controllers have higher levels of CD8 “activation” than other aviremic groups, including  those on HAART and &quot;/&gt;&lt;property id=&quot;20307&quot; value=&quot;324&quot;/&gt;&lt;/object&gt;&lt;object type=&quot;3&quot; unique_id=&quot;25461&quot;&gt;&lt;property id=&quot;20148&quot; value=&quot;5&quot;/&gt;&lt;property id=&quot;20300&quot; value=&quot;Slide 4&quot;/&gt;&lt;property id=&quot;20307&quot; value=&quot;325&quot;/&gt;&lt;/object&gt;&lt;object type=&quot;3&quot; unique_id=&quot;25467&quot;&gt;&lt;property id=&quot;20148&quot; value=&quot;5&quot;/&gt;&lt;property id=&quot;20300&quot; value=&quot;Slide 5 - &amp;quot;IAS-USA Guidelines, July 2016 What to Start&amp;quot;&quot;/&gt;&lt;property id=&quot;20307&quot; value=&quot;316&quot;/&gt;&lt;/object&gt;&lt;object type=&quot;3&quot; unique_id=&quot;25468&quot;&gt;&lt;property id=&quot;20148&quot; value=&quot;5&quot;/&gt;&lt;property id=&quot;20300&quot; value=&quot;Slide 6 - &amp;quot;The 6 initial regimens we’ll probably be using most&amp;quot;&quot;/&gt;&lt;property id=&quot;20307&quot; value=&quot;317&quot;/&gt;&lt;/object&gt;&lt;object type=&quot;3&quot; unique_id=&quot;25469&quot;&gt;&lt;property id=&quot;20148&quot; value=&quot;5&quot;/&gt;&lt;property id=&quot;20300&quot; value=&quot;Slide 7 - &amp;quot;Minimum Costs of ARV treatments&amp;quot;&quot;/&gt;&lt;property id=&quot;20307&quot; value=&quot;283&quot;/&gt;&lt;/object&gt;&lt;object type=&quot;3&quot; unique_id=&quot;25482&quot;&gt;&lt;property id=&quot;20148&quot; value=&quot;5&quot;/&gt;&lt;property id=&quot;20300&quot; value=&quot;Slide 8 - &amp;quot;TAF vs. TDF: Mechanism of Action&amp;quot;&quot;/&gt;&lt;property id=&quot;20307&quot; value=&quot;351&quot;/&gt;&lt;/object&gt;&lt;object type=&quot;3&quot; unique_id=&quot;25483&quot;&gt;&lt;property id=&quot;20148&quot; value=&quot;5&quot;/&gt;&lt;property id=&quot;20300&quot; value=&quot;Slide 9 - &amp;quot;Change in eGFR (Cockcroft-Gault) with TAF vs TDF Studies 104 and 111: Week 48 Combined Analysis &amp;quot;&quot;/&gt;&lt;property id=&quot;20307&quot; value=&quot;308&quot;/&gt;&lt;/object&gt;&lt;object type=&quot;3&quot; unique_id=&quot;25484&quot;&gt;&lt;property id=&quot;20148&quot; value=&quot;5&quot;/&gt;&lt;property id=&quot;20300&quot; value=&quot;Slide 10 - &amp;quot; GS 1089: Switch from F/TDF to F/TAF Changes in eGFR&amp;quot;&quot;/&gt;&lt;property id=&quot;20307&quot; value=&quot;352&quot;/&gt;&lt;/object&gt;&lt;object type=&quot;3&quot; unique_id=&quot;25488&quot;&gt;&lt;property id=&quot;20148&quot; value=&quot;5&quot;/&gt;&lt;property id=&quot;20300&quot; value=&quot;Slide 11 - &amp;quot;Universal Definition of MI&amp;quot;&quot;/&gt;&lt;property id=&quot;20307&quot; value=&quot;359&quot;/&gt;&lt;/object&gt;&lt;object type=&quot;3&quot; unique_id=&quot;25489&quot;&gt;&lt;property id=&quot;20148&quot; value=&quot;5&quot;/&gt;&lt;property id=&quot;20300&quot; value=&quot;Slide 12 - &amp;quot;MI Classification Protocol&amp;quot;&quot;/&gt;&lt;property id=&quot;20307&quot; value=&quot;360&quot;/&gt;&lt;/object&gt;&lt;object type=&quot;3&quot; unique_id=&quot;25496&quot;&gt;&lt;property id=&quot;20148&quot; value=&quot;5&quot;/&gt;&lt;property id=&quot;20300&quot; value=&quot;Slide 13 - &amp;quot;Dolutegravir in pregnancy:  Background&amp;quot;&quot;/&gt;&lt;property id=&quot;20307&quot; value=&quot;364&quot;/&gt;&lt;/object&gt;&lt;object type=&quot;3&quot; unique_id=&quot;25497&quot;&gt;&lt;property id=&quot;20148&quot; value=&quot;5&quot;/&gt;&lt;property id=&quot;20300&quot; value=&quot;Slide 14 - &amp;quot;TAF PK - Fetus&amp;quot;&quot;/&gt;&lt;property id=&quot;20307&quot; value=&quot;365&quot;/&gt;&lt;/object&gt;&lt;object type=&quot;3&quot; unique_id=&quot;25503&quot;&gt;&lt;property id=&quot;20148&quot; value=&quot;5&quot;/&gt;&lt;property id=&quot;20300&quot; value=&quot;Slide 15&quot;/&gt;&lt;property id=&quot;20307&quot; value=&quot;368&quot;/&gt;&lt;/object&gt;&lt;/object&gt;&lt;object type=&quot;8&quot; unique_id=&quot;25454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9_Custom Design">
  <a:themeElements>
    <a:clrScheme name="CCO HIV">
      <a:dk1>
        <a:srgbClr val="CDCDCF"/>
      </a:dk1>
      <a:lt1>
        <a:srgbClr val="FFFFFF"/>
      </a:lt1>
      <a:dk2>
        <a:srgbClr val="09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2B85B8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5000"/>
          </a:spcBef>
          <a:spcAft>
            <a:spcPct val="25000"/>
          </a:spcAft>
          <a:buClr>
            <a:schemeClr val="folHlink"/>
          </a:buClr>
          <a:buSzTx/>
          <a:buFont typeface="Arial" charset="0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060516LabMtg">
  <a:themeElements>
    <a:clrScheme name="060516LabMt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60516LabMtg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60516LabMt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516LabMt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516LabMt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516LabMt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516LabMt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516LabMt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516LabMt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516LabMt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516LabMt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516LabMt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516LabMt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516LabMt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961</Words>
  <Application>Microsoft Office PowerPoint</Application>
  <PresentationFormat>Widescreen</PresentationFormat>
  <Paragraphs>166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4" baseType="lpstr">
      <vt:lpstr>ＭＳ Ｐゴシック</vt:lpstr>
      <vt:lpstr>ＭＳ Ｐゴシック</vt:lpstr>
      <vt:lpstr>ＭＳ Ｐ明朝</vt:lpstr>
      <vt:lpstr>Arial</vt:lpstr>
      <vt:lpstr>Arial Narrow</vt:lpstr>
      <vt:lpstr>Avenir Medium</vt:lpstr>
      <vt:lpstr>Avenir Roman</vt:lpstr>
      <vt:lpstr>Calibri</vt:lpstr>
      <vt:lpstr>Futura</vt:lpstr>
      <vt:lpstr>Georgia</vt:lpstr>
      <vt:lpstr>Helvetica</vt:lpstr>
      <vt:lpstr>Times New Roman</vt:lpstr>
      <vt:lpstr>Wingdings</vt:lpstr>
      <vt:lpstr>Wingdings 2</vt:lpstr>
      <vt:lpstr>2_Civic</vt:lpstr>
      <vt:lpstr>39_Custom Design</vt:lpstr>
      <vt:lpstr>060516LabMtg</vt:lpstr>
      <vt:lpstr>3_Civic</vt:lpstr>
      <vt:lpstr>Prism 6</vt:lpstr>
      <vt:lpstr>Cases from the Clinic(ians):  Case-based Panel Discussion</vt:lpstr>
      <vt:lpstr>Learning Objectives</vt:lpstr>
      <vt:lpstr>Elite controllers have higher levels of CD8 “activation” than other aviremic groups, including  those on HAART and HIV negatives</vt:lpstr>
      <vt:lpstr>PowerPoint Presentation</vt:lpstr>
      <vt:lpstr>IAS-USA Guidelines, July 2016 What to Start</vt:lpstr>
      <vt:lpstr>The 6 initial regimens we’ll probably be using most</vt:lpstr>
      <vt:lpstr>Minimum Costs of ARV treatments</vt:lpstr>
      <vt:lpstr>TAF vs. TDF: Mechanism of Action</vt:lpstr>
      <vt:lpstr>Change in eGFR (Cockcroft-Gault) with TAF vs TDF Studies 104 and 111: Week 48 Combined Analysis </vt:lpstr>
      <vt:lpstr> GS 1089: Switch from F/TDF to F/TAF Changes in eGFR</vt:lpstr>
      <vt:lpstr>Universal Definition of MI</vt:lpstr>
      <vt:lpstr>MI Classification Protocol</vt:lpstr>
      <vt:lpstr>Dolutegravir in pregnancy:  Background</vt:lpstr>
      <vt:lpstr>TAF PK - Fetus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$$$Presentation Title$$$</dc:title>
  <dc:creator>editorial2</dc:creator>
  <cp:lastModifiedBy>Treva Obbard</cp:lastModifiedBy>
  <cp:revision>212</cp:revision>
  <cp:lastPrinted>2017-02-21T17:59:51Z</cp:lastPrinted>
  <dcterms:created xsi:type="dcterms:W3CDTF">2013-03-05T22:21:25Z</dcterms:created>
  <dcterms:modified xsi:type="dcterms:W3CDTF">2017-12-20T17:50:59Z</dcterms:modified>
</cp:coreProperties>
</file>