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tags/tag3.xml" ContentType="application/vnd.openxmlformats-officedocument.presentationml.tags+xml"/>
  <Default Extension="emf" ContentType="image/x-emf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 autoCompressPictures="0">
  <p:sldMasterIdLst>
    <p:sldMasterId id="2147483651" r:id="rId1"/>
    <p:sldMasterId id="2147483652" r:id="rId2"/>
    <p:sldMasterId id="2147483709" r:id="rId3"/>
    <p:sldMasterId id="2147483829" r:id="rId4"/>
    <p:sldMasterId id="2147483845" r:id="rId5"/>
  </p:sldMasterIdLst>
  <p:notesMasterIdLst>
    <p:notesMasterId r:id="rId18"/>
  </p:notesMasterIdLst>
  <p:handoutMasterIdLst>
    <p:handoutMasterId r:id="rId19"/>
  </p:handoutMasterIdLst>
  <p:sldIdLst>
    <p:sldId id="324" r:id="rId6"/>
    <p:sldId id="322" r:id="rId7"/>
    <p:sldId id="320" r:id="rId8"/>
    <p:sldId id="331" r:id="rId9"/>
    <p:sldId id="309" r:id="rId10"/>
    <p:sldId id="311" r:id="rId11"/>
    <p:sldId id="277" r:id="rId12"/>
    <p:sldId id="289" r:id="rId13"/>
    <p:sldId id="293" r:id="rId14"/>
    <p:sldId id="301" r:id="rId15"/>
    <p:sldId id="316" r:id="rId16"/>
    <p:sldId id="321" r:id="rId17"/>
  </p:sldIdLst>
  <p:sldSz cx="9144000" cy="6858000" type="screen4x3"/>
  <p:notesSz cx="6858000" cy="9296400"/>
  <p:custDataLst>
    <p:tags r:id="rId20"/>
  </p:custDataLst>
  <p:defaultTextStyle>
    <a:defPPr>
      <a:defRPr lang="en-US"/>
    </a:defPPr>
    <a:lvl1pPr algn="l" defTabSz="457200" rtl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" charset="0"/>
        <a:ea typeface="ＭＳ Ｐゴシック" charset="0"/>
        <a:cs typeface="ＭＳ Ｐゴシック" charset="0"/>
        <a:sym typeface="Helvetica" charset="0"/>
      </a:defRPr>
    </a:lvl1pPr>
    <a:lvl2pPr marL="228600" indent="228600" algn="l" defTabSz="457200" rtl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" charset="0"/>
        <a:ea typeface="ＭＳ Ｐゴシック" charset="0"/>
        <a:cs typeface="ＭＳ Ｐゴシック" charset="0"/>
        <a:sym typeface="Helvetica" charset="0"/>
      </a:defRPr>
    </a:lvl2pPr>
    <a:lvl3pPr marL="457200" indent="457200" algn="l" defTabSz="457200" rtl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" charset="0"/>
        <a:ea typeface="ＭＳ Ｐゴシック" charset="0"/>
        <a:cs typeface="ＭＳ Ｐゴシック" charset="0"/>
        <a:sym typeface="Helvetica" charset="0"/>
      </a:defRPr>
    </a:lvl3pPr>
    <a:lvl4pPr marL="685800" indent="685800" algn="l" defTabSz="457200" rtl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" charset="0"/>
        <a:ea typeface="ＭＳ Ｐゴシック" charset="0"/>
        <a:cs typeface="ＭＳ Ｐゴシック" charset="0"/>
        <a:sym typeface="Helvetica" charset="0"/>
      </a:defRPr>
    </a:lvl4pPr>
    <a:lvl5pPr marL="914400" indent="914400" algn="l" defTabSz="457200" rtl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Helvetica" charset="0"/>
        <a:ea typeface="ＭＳ Ｐゴシック" charset="0"/>
        <a:cs typeface="ＭＳ Ｐゴシック" charset="0"/>
        <a:sym typeface="Helvetica" charset="0"/>
      </a:defRPr>
    </a:lvl5pPr>
    <a:lvl6pPr marL="2286000" algn="l" defTabSz="457200" rtl="0" eaLnBrk="1" latinLnBrk="0" hangingPunct="1">
      <a:defRPr sz="1200" kern="1200">
        <a:solidFill>
          <a:srgbClr val="000000"/>
        </a:solidFill>
        <a:latin typeface="Helvetica" charset="0"/>
        <a:ea typeface="ＭＳ Ｐゴシック" charset="0"/>
        <a:cs typeface="ＭＳ Ｐゴシック" charset="0"/>
        <a:sym typeface="Helvetica" charset="0"/>
      </a:defRPr>
    </a:lvl6pPr>
    <a:lvl7pPr marL="2743200" algn="l" defTabSz="457200" rtl="0" eaLnBrk="1" latinLnBrk="0" hangingPunct="1">
      <a:defRPr sz="1200" kern="1200">
        <a:solidFill>
          <a:srgbClr val="000000"/>
        </a:solidFill>
        <a:latin typeface="Helvetica" charset="0"/>
        <a:ea typeface="ＭＳ Ｐゴシック" charset="0"/>
        <a:cs typeface="ＭＳ Ｐゴシック" charset="0"/>
        <a:sym typeface="Helvetica" charset="0"/>
      </a:defRPr>
    </a:lvl7pPr>
    <a:lvl8pPr marL="3200400" algn="l" defTabSz="457200" rtl="0" eaLnBrk="1" latinLnBrk="0" hangingPunct="1">
      <a:defRPr sz="1200" kern="1200">
        <a:solidFill>
          <a:srgbClr val="000000"/>
        </a:solidFill>
        <a:latin typeface="Helvetica" charset="0"/>
        <a:ea typeface="ＭＳ Ｐゴシック" charset="0"/>
        <a:cs typeface="ＭＳ Ｐゴシック" charset="0"/>
        <a:sym typeface="Helvetica" charset="0"/>
      </a:defRPr>
    </a:lvl8pPr>
    <a:lvl9pPr marL="3657600" algn="l" defTabSz="457200" rtl="0" eaLnBrk="1" latinLnBrk="0" hangingPunct="1">
      <a:defRPr sz="1200" kern="1200">
        <a:solidFill>
          <a:srgbClr val="000000"/>
        </a:solidFill>
        <a:latin typeface="Helvetica" charset="0"/>
        <a:ea typeface="ＭＳ Ｐゴシック" charset="0"/>
        <a:cs typeface="ＭＳ Ｐゴシック" charset="0"/>
        <a:sym typeface="Helvetica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ic Lefebvre" initials="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EFF04"/>
    <a:srgbClr val="FFFFFF"/>
    <a:srgbClr val="FFD75F"/>
    <a:srgbClr val="57ED4D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2464" autoAdjust="0"/>
  </p:normalViewPr>
  <p:slideViewPr>
    <p:cSldViewPr>
      <p:cViewPr varScale="1">
        <p:scale>
          <a:sx n="84" d="100"/>
          <a:sy n="84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10906-1E67-47D0-876F-E469427AF794}" type="datetimeFigureOut">
              <a:rPr lang="en-US" smtClean="0"/>
              <a:pPr/>
              <a:t>6/27/2013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3C6F6-60B6-4408-BDB1-EDC2CEB83E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7904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6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415790"/>
            <a:ext cx="502920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>
                <a:sym typeface="Noteworthy Bold" charset="0"/>
              </a:rPr>
              <a:t>Click to edit Master text styles</a:t>
            </a:r>
          </a:p>
          <a:p>
            <a:pPr lvl="1"/>
            <a:r>
              <a:rPr lang="en-US" noProof="0" smtClean="0">
                <a:sym typeface="Noteworthy Bold" charset="0"/>
              </a:rPr>
              <a:t>Second level</a:t>
            </a:r>
          </a:p>
          <a:p>
            <a:pPr lvl="2"/>
            <a:r>
              <a:rPr lang="en-US" noProof="0" smtClean="0">
                <a:sym typeface="Noteworthy Bold" charset="0"/>
              </a:rPr>
              <a:t>Third level</a:t>
            </a:r>
          </a:p>
          <a:p>
            <a:pPr lvl="3"/>
            <a:r>
              <a:rPr lang="en-US" noProof="0" smtClean="0">
                <a:sym typeface="Noteworthy Bold" charset="0"/>
              </a:rPr>
              <a:t>Fourth level</a:t>
            </a:r>
          </a:p>
          <a:p>
            <a:pPr lvl="4"/>
            <a:r>
              <a:rPr lang="en-US" noProof="0" smtClean="0">
                <a:sym typeface="Noteworthy Bold" charset="0"/>
              </a:rPr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4260128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ＭＳ Ｐゴシック" charset="0"/>
        <a:cs typeface="Noteworthy Bold" charset="0"/>
        <a:sym typeface="Noteworthy Bold" charset="0"/>
      </a:defRPr>
    </a:lvl1pPr>
    <a:lvl2pPr marL="2286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2pPr>
    <a:lvl3pPr marL="4572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3pPr>
    <a:lvl4pPr marL="6858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4pPr>
    <a:lvl5pPr marL="9144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Keywords: CROI 2013;</a:t>
            </a:r>
            <a:r>
              <a:rPr lang="en-US" baseline="0" dirty="0" smtClean="0"/>
              <a:t> Conference on Retroviruses and Opportunistic Infections; ART; antiretroviral therapy; Roy M. </a:t>
            </a:r>
            <a:r>
              <a:rPr lang="en-US" baseline="0" dirty="0" err="1" smtClean="0"/>
              <a:t>Gulick</a:t>
            </a:r>
            <a:r>
              <a:rPr lang="en-US" baseline="0" dirty="0" smtClean="0"/>
              <a:t>, MD, MPH; Atlanta 2013; HIV 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0" fontAlgn="base" latinLnBrk="0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Keywords: CROI 2013;</a:t>
            </a:r>
            <a:r>
              <a:rPr lang="en-US" baseline="0" dirty="0" smtClean="0"/>
              <a:t> Conference on Retroviruses and Opportunistic Infections; ART; antiretroviral therapy; Roy M. </a:t>
            </a:r>
            <a:r>
              <a:rPr lang="en-US" baseline="0" dirty="0" err="1" smtClean="0"/>
              <a:t>Gulick</a:t>
            </a:r>
            <a:r>
              <a:rPr lang="en-US" baseline="0" dirty="0" smtClean="0"/>
              <a:t>, MD, MPH; Atlanta 2013; HIV; </a:t>
            </a:r>
            <a:r>
              <a:rPr lang="en-US" baseline="0" dirty="0" err="1" smtClean="0"/>
              <a:t>cenicriviroc</a:t>
            </a:r>
            <a:r>
              <a:rPr lang="en-US" baseline="0" dirty="0" smtClean="0"/>
              <a:t>; CVC; sCD14</a:t>
            </a:r>
            <a:endParaRPr lang="en-US" dirty="0" smtClean="0"/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1pPr>
            <a:lvl2pPr marL="742950" indent="-285750" eaLnBrk="0"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2pPr>
            <a:lvl3pPr marL="1143000" indent="-228600" eaLnBrk="0"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3pPr>
            <a:lvl4pPr marL="1600200" indent="-228600" eaLnBrk="0"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4pPr>
            <a:lvl5pPr marL="2057400" indent="-228600" eaLnBrk="0"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9pPr>
          </a:lstStyle>
          <a:p>
            <a:pPr eaLnBrk="1"/>
            <a:fld id="{D2F12571-AD8C-4442-919C-E81B8ABC6E68}" type="slidenum">
              <a:rPr lang="en-GB">
                <a:latin typeface="Calibri" charset="0"/>
              </a:rPr>
              <a:pPr eaLnBrk="1"/>
              <a:t>10</a:t>
            </a:fld>
            <a:endParaRPr lang="en-GB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0" fontAlgn="base" latinLnBrk="0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Keywords: CROI 2013;</a:t>
            </a:r>
            <a:r>
              <a:rPr lang="en-US" baseline="0" dirty="0" smtClean="0"/>
              <a:t> Conference on Retroviruses and Opportunistic Infections; ART; antiretroviral therapy; Roy M. </a:t>
            </a:r>
            <a:r>
              <a:rPr lang="en-US" baseline="0" dirty="0" err="1" smtClean="0"/>
              <a:t>Gulick</a:t>
            </a:r>
            <a:r>
              <a:rPr lang="en-US" baseline="0" dirty="0" smtClean="0"/>
              <a:t>, MD, MPH; Atlanta 2013; HIV;GSK744LAP; </a:t>
            </a:r>
            <a:r>
              <a:rPr lang="en-US" baseline="0" dirty="0" err="1" smtClean="0"/>
              <a:t>PrEP</a:t>
            </a:r>
            <a:r>
              <a:rPr lang="en-US" baseline="0" dirty="0" smtClean="0"/>
              <a:t>; </a:t>
            </a:r>
            <a:r>
              <a:rPr lang="en-US" baseline="0" dirty="0" err="1" smtClean="0"/>
              <a:t>preexposure</a:t>
            </a:r>
            <a:r>
              <a:rPr lang="en-US" baseline="0" dirty="0" smtClean="0"/>
              <a:t> prophylaxis; macaque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Keywords: CROI 2013;</a:t>
            </a:r>
            <a:r>
              <a:rPr lang="en-US" baseline="0" dirty="0" smtClean="0"/>
              <a:t> Conference on Retroviruses and Opportunistic Infections; ART; antiretroviral therapy; Roy M. </a:t>
            </a:r>
            <a:r>
              <a:rPr lang="en-US" baseline="0" dirty="0" err="1" smtClean="0"/>
              <a:t>Gulick</a:t>
            </a:r>
            <a:r>
              <a:rPr lang="en-US" baseline="0" dirty="0" smtClean="0"/>
              <a:t>, MD, MPH; Atlanta 2013; HIV; TDF; </a:t>
            </a:r>
            <a:r>
              <a:rPr lang="en-US" baseline="0" dirty="0" err="1" smtClean="0"/>
              <a:t>tenofovir</a:t>
            </a:r>
            <a:r>
              <a:rPr lang="en-US" baseline="0" dirty="0" smtClean="0"/>
              <a:t>; </a:t>
            </a:r>
            <a:r>
              <a:rPr lang="en-US" baseline="0" dirty="0" err="1" smtClean="0"/>
              <a:t>PrEP</a:t>
            </a:r>
            <a:r>
              <a:rPr lang="en-US" baseline="0" dirty="0" smtClean="0"/>
              <a:t>; </a:t>
            </a:r>
            <a:r>
              <a:rPr lang="en-US" baseline="0" dirty="0" err="1" smtClean="0"/>
              <a:t>preexposure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pprophylaxis</a:t>
            </a:r>
            <a:r>
              <a:rPr lang="en-US" baseline="0" dirty="0" smtClean="0"/>
              <a:t>; </a:t>
            </a:r>
            <a:r>
              <a:rPr lang="en-US" baseline="0" dirty="0" err="1" smtClean="0"/>
              <a:t>tenofovir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disoproxil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fumarate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intravaginal</a:t>
            </a:r>
            <a:r>
              <a:rPr lang="en-US" baseline="0" dirty="0" smtClean="0"/>
              <a:t> ring; IVR; </a:t>
            </a:r>
            <a:r>
              <a:rPr lang="en-US" baseline="0" dirty="0" err="1" smtClean="0"/>
              <a:t>intravaginal</a:t>
            </a:r>
            <a:r>
              <a:rPr lang="en-US" baseline="0" smtClean="0"/>
              <a:t> ring 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0" fontAlgn="base" latinLnBrk="0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Keywords: CROI 2013;</a:t>
            </a:r>
            <a:r>
              <a:rPr lang="en-US" baseline="0" dirty="0" smtClean="0"/>
              <a:t> Conference on Retroviruses and Opportunistic Infections; ART; antiretroviral therapy; Roy M. </a:t>
            </a:r>
            <a:r>
              <a:rPr lang="en-US" baseline="0" dirty="0" err="1" smtClean="0"/>
              <a:t>Gulick</a:t>
            </a:r>
            <a:r>
              <a:rPr lang="en-US" baseline="0" dirty="0" smtClean="0"/>
              <a:t>, MD, MPH; Atlanta 2013; HIV; baby; cure; HIV RNA; HIV DNA; negative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0" fontAlgn="base" latinLnBrk="0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Keywords: CROI 2013;</a:t>
            </a:r>
            <a:r>
              <a:rPr lang="en-US" baseline="0" dirty="0" smtClean="0"/>
              <a:t> Conference on Retroviruses and Opportunistic Infections; ART; antiretroviral therapy; Roy M. </a:t>
            </a:r>
            <a:r>
              <a:rPr lang="en-US" baseline="0" dirty="0" err="1" smtClean="0"/>
              <a:t>Gulick</a:t>
            </a:r>
            <a:r>
              <a:rPr lang="en-US" baseline="0" dirty="0" smtClean="0"/>
              <a:t>, MD, MPH; Atlanta 2013; HIV; CDC; mutations; NRTI; NNRTI; PI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0" fontAlgn="base" latinLnBrk="0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Keywords: CROI 2013;</a:t>
            </a:r>
            <a:r>
              <a:rPr lang="en-US" baseline="0" dirty="0" smtClean="0"/>
              <a:t> Conference on Retroviruses and Opportunistic Infections; ART; antiretroviral therapy; Roy M. </a:t>
            </a:r>
            <a:r>
              <a:rPr lang="en-US" baseline="0" dirty="0" err="1" smtClean="0"/>
              <a:t>Gulick</a:t>
            </a:r>
            <a:r>
              <a:rPr lang="en-US" baseline="0" dirty="0" smtClean="0"/>
              <a:t>, MD, MPH; Atlanta 2013; HIV; TAF; TDF; </a:t>
            </a:r>
            <a:r>
              <a:rPr lang="en-US" baseline="0" dirty="0" err="1" smtClean="0"/>
              <a:t>tenofovir</a:t>
            </a:r>
            <a:r>
              <a:rPr lang="en-US" baseline="0" dirty="0" smtClean="0"/>
              <a:t>; </a:t>
            </a:r>
            <a:r>
              <a:rPr lang="en-US" baseline="0" dirty="0" err="1" smtClean="0"/>
              <a:t>tenofovir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alafenamide</a:t>
            </a:r>
            <a:r>
              <a:rPr lang="en-US" baseline="0" dirty="0" smtClean="0"/>
              <a:t>; </a:t>
            </a:r>
            <a:r>
              <a:rPr lang="en-US" baseline="0" dirty="0" err="1" smtClean="0"/>
              <a:t>tenofonavir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disoproxil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fumarate</a:t>
            </a:r>
            <a:r>
              <a:rPr lang="en-US" baseline="0" dirty="0" smtClean="0"/>
              <a:t>; viral load; CD4 count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0" fontAlgn="base" latinLnBrk="0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Keywords: CROI 2013;</a:t>
            </a:r>
            <a:r>
              <a:rPr lang="en-US" baseline="0" dirty="0" smtClean="0"/>
              <a:t> Conference on Retroviruses and Opportunistic Infections; ART; antiretroviral therapy; Roy M. </a:t>
            </a:r>
            <a:r>
              <a:rPr lang="en-US" baseline="0" dirty="0" err="1" smtClean="0"/>
              <a:t>Gulick</a:t>
            </a:r>
            <a:r>
              <a:rPr lang="en-US" baseline="0" dirty="0" smtClean="0"/>
              <a:t>, MD, MPH; Atlanta 2013; HIV; DEXA; BMD; bone mineral density; TDF; </a:t>
            </a:r>
            <a:r>
              <a:rPr lang="en-US" baseline="0" dirty="0" err="1" smtClean="0"/>
              <a:t>tenofovir</a:t>
            </a:r>
            <a:r>
              <a:rPr lang="en-US" baseline="0" dirty="0" smtClean="0"/>
              <a:t>; </a:t>
            </a:r>
            <a:r>
              <a:rPr lang="en-US" baseline="0" dirty="0" err="1" smtClean="0"/>
              <a:t>disoproxil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fumarate</a:t>
            </a:r>
            <a:r>
              <a:rPr lang="en-US" baseline="0" dirty="0" smtClean="0"/>
              <a:t>; TAF; </a:t>
            </a:r>
            <a:r>
              <a:rPr lang="en-US" baseline="0" dirty="0" err="1" smtClean="0"/>
              <a:t>tenofovir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alafenamide</a:t>
            </a:r>
            <a:r>
              <a:rPr lang="en-US" baseline="0" dirty="0" smtClean="0"/>
              <a:t>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0" fontAlgn="base" latinLnBrk="0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Keywords: CROI 2013;</a:t>
            </a:r>
            <a:r>
              <a:rPr lang="en-US" baseline="0" dirty="0" smtClean="0"/>
              <a:t> Conference on Retroviruses and Opportunistic Infections; ART; antiretroviral therapy; Roy M. </a:t>
            </a:r>
            <a:r>
              <a:rPr lang="en-US" baseline="0" dirty="0" err="1" smtClean="0"/>
              <a:t>Gulick</a:t>
            </a:r>
            <a:r>
              <a:rPr lang="en-US" baseline="0" dirty="0" smtClean="0"/>
              <a:t>, MD, MPH; Atlanta 2013; HIV; </a:t>
            </a:r>
            <a:r>
              <a:rPr lang="en-US" baseline="0" dirty="0" err="1" smtClean="0"/>
              <a:t>lopinavir</a:t>
            </a:r>
            <a:r>
              <a:rPr lang="en-US" baseline="0" dirty="0" smtClean="0"/>
              <a:t>; LPV; NRTI; RAL; </a:t>
            </a:r>
            <a:r>
              <a:rPr lang="en-US" baseline="0" dirty="0" err="1" smtClean="0"/>
              <a:t>raltegravir</a:t>
            </a:r>
            <a:r>
              <a:rPr lang="en-US" baseline="0" dirty="0" smtClean="0"/>
              <a:t> 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0" fontAlgn="base" latinLnBrk="0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Keywords: CROI 2013;</a:t>
            </a:r>
            <a:r>
              <a:rPr lang="en-US" baseline="0" dirty="0" smtClean="0"/>
              <a:t> Conference on Retroviruses and Opportunistic Infections; ART; antiretroviral therapy; Roy M. </a:t>
            </a:r>
            <a:r>
              <a:rPr lang="en-US" baseline="0" dirty="0" err="1" smtClean="0"/>
              <a:t>Gulick</a:t>
            </a:r>
            <a:r>
              <a:rPr lang="en-US" baseline="0" dirty="0" smtClean="0"/>
              <a:t>, MD, MPH; Atlanta 2013; HIV; MK-1439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0" fontAlgn="base" latinLnBrk="0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Keywords: CROI 2013;</a:t>
            </a:r>
            <a:r>
              <a:rPr lang="en-US" baseline="0" dirty="0" smtClean="0"/>
              <a:t> Conference on Retroviruses and Opportunistic Infections; ART; antiretroviral therapy; Roy M. </a:t>
            </a:r>
            <a:r>
              <a:rPr lang="en-US" baseline="0" dirty="0" err="1" smtClean="0"/>
              <a:t>Gulick</a:t>
            </a:r>
            <a:r>
              <a:rPr lang="en-US" baseline="0" dirty="0" smtClean="0"/>
              <a:t>, MD, MPH; Atlanta 2013; HIV; BMS-663068; CD4 count; </a:t>
            </a:r>
            <a:r>
              <a:rPr lang="en-US" baseline="0" dirty="0" err="1" smtClean="0"/>
              <a:t>prodrug</a:t>
            </a:r>
            <a:r>
              <a:rPr lang="en-US" baseline="0" dirty="0" smtClean="0"/>
              <a:t>; BMS-626529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0" fontAlgn="base" latinLnBrk="0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Keywords: CROI 2013;</a:t>
            </a:r>
            <a:r>
              <a:rPr lang="en-US" baseline="0" dirty="0" smtClean="0"/>
              <a:t> Conference on Retroviruses and Opportunistic Infections; ART; antiretroviral therapy; Roy M. </a:t>
            </a:r>
            <a:r>
              <a:rPr lang="en-US" baseline="0" dirty="0" err="1" smtClean="0"/>
              <a:t>Gulick</a:t>
            </a:r>
            <a:r>
              <a:rPr lang="en-US" baseline="0" dirty="0" smtClean="0"/>
              <a:t>, MD, MPH; Atlanta 2013; HIV; </a:t>
            </a:r>
            <a:r>
              <a:rPr lang="en-US" baseline="0" dirty="0" err="1" smtClean="0"/>
              <a:t>cenicriviroc</a:t>
            </a:r>
            <a:r>
              <a:rPr lang="en-US" baseline="0" dirty="0" smtClean="0"/>
              <a:t>; CVC; TDF; </a:t>
            </a:r>
            <a:r>
              <a:rPr lang="en-US" baseline="0" dirty="0" err="1" smtClean="0"/>
              <a:t>tenofovir</a:t>
            </a:r>
            <a:r>
              <a:rPr lang="en-US" baseline="0" dirty="0" smtClean="0"/>
              <a:t>; FTC; </a:t>
            </a:r>
            <a:r>
              <a:rPr lang="en-US" baseline="0" dirty="0" err="1" smtClean="0"/>
              <a:t>emtricitabine</a:t>
            </a:r>
            <a:r>
              <a:rPr lang="en-US" baseline="0" dirty="0" smtClean="0"/>
              <a:t>; EFV; </a:t>
            </a:r>
            <a:r>
              <a:rPr lang="en-US" baseline="0" dirty="0" err="1" smtClean="0"/>
              <a:t>efavirenz</a:t>
            </a:r>
            <a:r>
              <a:rPr lang="en-US" baseline="0" dirty="0" smtClean="0"/>
              <a:t>; FDA snapshot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514" y="2130926"/>
            <a:ext cx="7772977" cy="146887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023" y="3886093"/>
            <a:ext cx="6401955" cy="1751913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9294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91" y="274906"/>
            <a:ext cx="8229023" cy="1143542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491" y="1600635"/>
            <a:ext cx="8229023" cy="452536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2231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977" y="274906"/>
            <a:ext cx="2056535" cy="585109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491" y="274906"/>
            <a:ext cx="6033943" cy="585109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1626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514" y="2130926"/>
            <a:ext cx="7772977" cy="146887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023" y="3886093"/>
            <a:ext cx="6401955" cy="1751913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9736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91" y="274906"/>
            <a:ext cx="8229023" cy="1143542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491" y="1600635"/>
            <a:ext cx="8229023" cy="4525369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3813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037" y="4406625"/>
            <a:ext cx="7771534" cy="1363141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037" y="2906844"/>
            <a:ext cx="7771534" cy="1499781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491115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91" y="274906"/>
            <a:ext cx="8229023" cy="1143542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489" y="1600635"/>
            <a:ext cx="4045238" cy="4525369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275" y="1600635"/>
            <a:ext cx="4045239" cy="4525369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6747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91" y="274906"/>
            <a:ext cx="8229023" cy="1143542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89" y="1535567"/>
            <a:ext cx="4039465" cy="63927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89" y="2174847"/>
            <a:ext cx="4039465" cy="3951157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603" y="1535567"/>
            <a:ext cx="4040909" cy="63927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603" y="2174847"/>
            <a:ext cx="4040909" cy="3951157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6562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91" y="274906"/>
            <a:ext cx="8229023" cy="1143542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69861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1297879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89" y="273280"/>
            <a:ext cx="3007591" cy="1161435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764" y="273280"/>
            <a:ext cx="5111750" cy="5852724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489" y="1434715"/>
            <a:ext cx="3007591" cy="46912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39460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91" y="274906"/>
            <a:ext cx="8229023" cy="1143542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491" y="1600635"/>
            <a:ext cx="8229023" cy="4525369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09211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434" y="4800277"/>
            <a:ext cx="5486977" cy="567704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434" y="613253"/>
            <a:ext cx="5486977" cy="411382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434" y="5367981"/>
            <a:ext cx="5486977" cy="80357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3343910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91" y="274906"/>
            <a:ext cx="8229023" cy="1143542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491" y="1600635"/>
            <a:ext cx="8229023" cy="452536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42844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977" y="274906"/>
            <a:ext cx="2056535" cy="585109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491" y="274906"/>
            <a:ext cx="6033943" cy="585109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32365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6" y="1556793"/>
            <a:ext cx="8280399" cy="2306687"/>
          </a:xfrm>
        </p:spPr>
        <p:txBody>
          <a:bodyPr anchor="ctr">
            <a:normAutofit/>
          </a:bodyPr>
          <a:lstStyle>
            <a:lvl1pPr algn="ctr"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316" y="4293096"/>
            <a:ext cx="8280399" cy="1319014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5903176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457200" fontAlgn="base" hangingPunct="0">
              <a:spcBef>
                <a:spcPct val="0"/>
              </a:spcBef>
              <a:spcAft>
                <a:spcPct val="0"/>
              </a:spcAft>
              <a:defRPr smtClean="0">
                <a:solidFill>
                  <a:srgbClr val="FFFFFF"/>
                </a:solidFill>
                <a:ea typeface="ＭＳ Ｐゴシック" charset="0"/>
              </a:defRPr>
            </a:lvl1pPr>
          </a:lstStyle>
          <a:p>
            <a:pPr>
              <a:defRPr/>
            </a:pPr>
            <a:fld id="{0E4A4AE7-204E-D34A-887F-786722EB617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4767839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5" y="4406901"/>
            <a:ext cx="82804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45720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</a:defRPr>
            </a:lvl1pPr>
          </a:lstStyle>
          <a:p>
            <a:pPr>
              <a:defRPr/>
            </a:pPr>
            <a:fld id="{53BBB784-F576-2A43-9361-01614166FE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243958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323976"/>
            <a:ext cx="4244280" cy="5418137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24113"/>
            <a:ext cx="4244280" cy="541800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45720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</a:defRPr>
            </a:lvl1pPr>
          </a:lstStyle>
          <a:p>
            <a:pPr>
              <a:defRPr/>
            </a:pPr>
            <a:fld id="{D7A209A1-3E51-1B4D-8A3F-DF3DA0F5D0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10466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1" y="1340769"/>
            <a:ext cx="424586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1" y="1988839"/>
            <a:ext cx="4245868" cy="4753273"/>
          </a:xfrm>
        </p:spPr>
        <p:txBody>
          <a:bodyPr/>
          <a:lstStyle>
            <a:lvl1pPr>
              <a:lnSpc>
                <a:spcPts val="2600"/>
              </a:lnSpc>
              <a:defRPr sz="2000"/>
            </a:lvl1pPr>
            <a:lvl2pPr>
              <a:lnSpc>
                <a:spcPts val="2600"/>
              </a:lnSpc>
              <a:defRPr sz="1800"/>
            </a:lvl2pPr>
            <a:lvl3pPr>
              <a:lnSpc>
                <a:spcPts val="2600"/>
              </a:lnSpc>
              <a:defRPr sz="1600"/>
            </a:lvl3pPr>
            <a:lvl4pPr>
              <a:lnSpc>
                <a:spcPts val="2600"/>
              </a:lnSpc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340769"/>
            <a:ext cx="424745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988839"/>
            <a:ext cx="4247455" cy="4753273"/>
          </a:xfrm>
        </p:spPr>
        <p:txBody>
          <a:bodyPr/>
          <a:lstStyle>
            <a:lvl1pPr>
              <a:lnSpc>
                <a:spcPts val="2600"/>
              </a:lnSpc>
              <a:defRPr sz="2000"/>
            </a:lvl1pPr>
            <a:lvl2pPr>
              <a:lnSpc>
                <a:spcPts val="2600"/>
              </a:lnSpc>
              <a:defRPr sz="1800"/>
            </a:lvl2pPr>
            <a:lvl3pPr>
              <a:lnSpc>
                <a:spcPts val="2600"/>
              </a:lnSpc>
              <a:defRPr sz="1600"/>
            </a:lvl3pPr>
            <a:lvl4pPr>
              <a:lnSpc>
                <a:spcPts val="2600"/>
              </a:lnSpc>
              <a:defRPr sz="14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45720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</a:defRPr>
            </a:lvl1pPr>
          </a:lstStyle>
          <a:p>
            <a:pPr>
              <a:defRPr/>
            </a:pPr>
            <a:fld id="{4762C8DC-4623-834A-BABC-5B1084817F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9646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45720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</a:defRPr>
            </a:lvl1pPr>
          </a:lstStyle>
          <a:p>
            <a:pPr>
              <a:defRPr/>
            </a:pPr>
            <a:fld id="{6B0C256B-5CAC-DF4F-B2DD-17CCE5C4B4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014625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with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45720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</a:defRPr>
            </a:lvl1pPr>
          </a:lstStyle>
          <a:p>
            <a:pPr>
              <a:defRPr/>
            </a:pPr>
            <a:fld id="{898F0D43-40FB-B74B-A4A5-D277ED4439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5199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037" y="4406625"/>
            <a:ext cx="7771534" cy="1363141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037" y="2906844"/>
            <a:ext cx="7771534" cy="1499781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3052646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n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2722698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4626"/>
            <a:ext cx="3141985" cy="1007889"/>
          </a:xfrm>
        </p:spPr>
        <p:txBody>
          <a:bodyPr>
            <a:norm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44625"/>
            <a:ext cx="5318125" cy="6697488"/>
          </a:xfrm>
        </p:spPr>
        <p:txBody>
          <a:bodyPr/>
          <a:lstStyle>
            <a:lvl1pPr>
              <a:lnSpc>
                <a:spcPts val="2600"/>
              </a:lnSpc>
              <a:defRPr sz="2800"/>
            </a:lvl1pPr>
            <a:lvl2pPr>
              <a:lnSpc>
                <a:spcPts val="2600"/>
              </a:lnSpc>
              <a:defRPr sz="2600"/>
            </a:lvl2pPr>
            <a:lvl3pPr>
              <a:lnSpc>
                <a:spcPts val="2600"/>
              </a:lnSpc>
              <a:defRPr sz="2400"/>
            </a:lvl3pPr>
            <a:lvl4pPr>
              <a:lnSpc>
                <a:spcPts val="2600"/>
              </a:lnSpc>
              <a:defRPr sz="22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528" y="1323976"/>
            <a:ext cx="3141985" cy="5418137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45720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</a:defRPr>
            </a:lvl1pPr>
          </a:lstStyle>
          <a:p>
            <a:pPr>
              <a:defRPr/>
            </a:pPr>
            <a:fld id="{AB1A6FFF-353D-6A41-A495-18D56DEF81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001534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225752"/>
            <a:ext cx="5486400" cy="566738"/>
          </a:xfrm>
        </p:spPr>
        <p:txBody>
          <a:bodyPr>
            <a:norm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4451"/>
            <a:ext cx="5486400" cy="518474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92490"/>
            <a:ext cx="5486400" cy="94962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45720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</a:defRPr>
            </a:lvl1pPr>
          </a:lstStyle>
          <a:p>
            <a:pPr>
              <a:defRPr/>
            </a:pPr>
            <a:fld id="{C07A752E-3BE7-C842-8832-4D38B00A18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696732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457200" fontAlgn="base" hangingPunct="0">
              <a:spcBef>
                <a:spcPct val="0"/>
              </a:spcBef>
              <a:spcAft>
                <a:spcPct val="0"/>
              </a:spcAft>
              <a:defRPr>
                <a:ea typeface="ＭＳ Ｐゴシック" charset="0"/>
              </a:defRPr>
            </a:lvl1pPr>
          </a:lstStyle>
          <a:p>
            <a:pPr>
              <a:defRPr/>
            </a:pPr>
            <a:fld id="{22B8BB45-8B33-044D-A433-28BCC34B9C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310955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525" y="2131145"/>
            <a:ext cx="7772977" cy="1470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036" y="3885455"/>
            <a:ext cx="6401955" cy="175267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A57EA-391A-4035-99F0-930C5F8F99E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2BA2A-0463-4FA5-B735-53AB20F1EE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039" y="4406858"/>
            <a:ext cx="7771534" cy="1362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039" y="2905961"/>
            <a:ext cx="7771534" cy="150089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BCDFA-A68D-48C8-8B4F-595FA463A92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6954" y="1981706"/>
            <a:ext cx="3815773" cy="4114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274" y="1981706"/>
            <a:ext cx="3815773" cy="4114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F54C2-E5FA-4244-9E0E-8BCD4064C1F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02" y="274528"/>
            <a:ext cx="8229023" cy="114354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89" y="1535023"/>
            <a:ext cx="4039465" cy="63999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89" y="2175003"/>
            <a:ext cx="4039465" cy="3950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606" y="1535023"/>
            <a:ext cx="4040909" cy="63999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606" y="2175003"/>
            <a:ext cx="4040909" cy="3950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683F1-46DE-481D-B687-463B5C4A3AB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F4172-7147-4623-9799-7C104142A5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91" y="274906"/>
            <a:ext cx="8229023" cy="1143542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489" y="1600635"/>
            <a:ext cx="4045238" cy="4525369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275" y="1600635"/>
            <a:ext cx="4045239" cy="4525369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47458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9B95B-82BE-4AE7-B692-B4CB74BC708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95" y="272892"/>
            <a:ext cx="3007591" cy="11614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763" y="272904"/>
            <a:ext cx="5111750" cy="58525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495" y="1434301"/>
            <a:ext cx="3007591" cy="46911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6F879-BE6C-47C1-BF17-7F333D1318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445" y="4799963"/>
            <a:ext cx="5486977" cy="5668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445" y="612393"/>
            <a:ext cx="5486977" cy="41144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445" y="5366852"/>
            <a:ext cx="5486977" cy="8056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21868-839B-4859-87A5-87540EBB174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25CB0-7FFA-4AF1-9967-A3A443A75E4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4536" y="609144"/>
            <a:ext cx="1942523" cy="5487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6967" y="609144"/>
            <a:ext cx="5689023" cy="5487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94F4F-4586-46BC-B49E-B1C0496AFC2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6955" y="609144"/>
            <a:ext cx="7770091" cy="5487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277B3-4F8B-4192-BBF6-7E062DCCC03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955" y="609131"/>
            <a:ext cx="7770091" cy="114354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6954" y="1981706"/>
            <a:ext cx="3815773" cy="4114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274" y="1981706"/>
            <a:ext cx="3815773" cy="4114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2F138-BE82-4B13-AC51-D905B07DF8D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955" y="609131"/>
            <a:ext cx="7770091" cy="114354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6955" y="1981706"/>
            <a:ext cx="7770091" cy="41144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3A89F-7CB1-418B-A844-9905F03B69E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955" y="609131"/>
            <a:ext cx="7770091" cy="114354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6954" y="1981706"/>
            <a:ext cx="3815773" cy="4114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1274" y="1981718"/>
            <a:ext cx="3815773" cy="1978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1274" y="4116112"/>
            <a:ext cx="3815773" cy="19800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25B8-894D-4B5E-8A20-D6AD680B673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038600"/>
            <a:ext cx="9144000" cy="2286000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958850"/>
            <a:ext cx="9144000" cy="2393950"/>
          </a:xfrm>
        </p:spPr>
        <p:txBody>
          <a:bodyPr/>
          <a:lstStyle>
            <a:lvl1pPr algn="ctr">
              <a:defRPr b="1">
                <a:solidFill>
                  <a:srgbClr val="0099C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 userDrawn="1"/>
        </p:nvSpPr>
        <p:spPr bwMode="black">
          <a:xfrm>
            <a:off x="125415" y="3657600"/>
            <a:ext cx="8866187" cy="76200"/>
          </a:xfrm>
          <a:prstGeom prst="rect">
            <a:avLst/>
          </a:prstGeom>
          <a:solidFill>
            <a:srgbClr val="0099CC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auto">
              <a:spcBef>
                <a:spcPts val="0"/>
              </a:spcBef>
              <a:spcAft>
                <a:spcPts val="0"/>
              </a:spcAft>
            </a:pPr>
            <a:endParaRPr lang="en-US" sz="2400">
              <a:solidFill>
                <a:srgbClr val="FFFFFF"/>
              </a:solidFill>
              <a:latin typeface="Times New Roman" pitchFamily="18" charset="0"/>
              <a:ea typeface="Arial Unicode MS" pitchFamily="34" charset="-128"/>
              <a:cs typeface="+mn-cs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 userDrawn="1"/>
        </p:nvSpPr>
        <p:spPr bwMode="auto">
          <a:xfrm>
            <a:off x="7927977" y="6416676"/>
            <a:ext cx="1127125" cy="3311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419" tIns="45710" rIns="91419" bIns="45710">
            <a:spAutoFit/>
          </a:bodyPr>
          <a:lstStyle/>
          <a:p>
            <a:pPr algn="r" eaLnBrk="0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500" b="1" i="1" dirty="0">
                <a:solidFill>
                  <a:srgbClr val="0099CC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IAS–USA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4A1A1-70E4-4CC2-9FBA-52179C4654D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9B834B-04C0-4D58-A55E-81DD73178D3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 bwMode="white">
          <a:xfrm>
            <a:off x="7315200" y="76202"/>
            <a:ext cx="17526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91" y="274906"/>
            <a:ext cx="8229023" cy="1143542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89" y="1535567"/>
            <a:ext cx="4039465" cy="63927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89" y="2174847"/>
            <a:ext cx="4039465" cy="3951157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603" y="1535567"/>
            <a:ext cx="4040909" cy="63927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603" y="2174847"/>
            <a:ext cx="4040909" cy="3951157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2145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91" y="274906"/>
            <a:ext cx="8229023" cy="1143542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8477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803626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89" y="273280"/>
            <a:ext cx="3007591" cy="1161435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764" y="273280"/>
            <a:ext cx="5111750" cy="5852724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489" y="1434715"/>
            <a:ext cx="3007591" cy="46912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410718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434" y="4800277"/>
            <a:ext cx="5486977" cy="567704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434" y="613253"/>
            <a:ext cx="5486977" cy="411382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434" y="5367981"/>
            <a:ext cx="5486977" cy="80357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92751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 userDrawn="1"/>
        </p:nvSpPr>
        <p:spPr bwMode="auto">
          <a:xfrm>
            <a:off x="7113179" y="31899"/>
            <a:ext cx="1977656" cy="3447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89383" tIns="44691" rIns="89383" bIns="44691">
            <a:spAutoFit/>
          </a:bodyPr>
          <a:lstStyle/>
          <a:p>
            <a:pPr algn="r" defTabSz="893763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FFFF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Slide </a:t>
            </a:r>
            <a:fld id="{4B248C28-A8A5-4BA3-B7BF-9AC890F67AF7}" type="slidenum">
              <a:rPr lang="en-US" sz="1600" b="1" smtClean="0">
                <a:solidFill>
                  <a:srgbClr val="FFFFFF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pPr algn="r" defTabSz="893763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sz="1600" b="1" dirty="0" smtClean="0">
                <a:solidFill>
                  <a:srgbClr val="FFFFFF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of 12</a:t>
            </a:r>
            <a:endParaRPr lang="en-US" sz="1600" b="1" dirty="0">
              <a:solidFill>
                <a:srgbClr val="FFFFFF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6200" y="6477001"/>
            <a:ext cx="906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From RM </a:t>
            </a:r>
            <a:r>
              <a:rPr lang="en-US" sz="14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Gulick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, MD, at Atlanta, GA: April 10, 2013, IAS-USA. </a:t>
            </a:r>
            <a:endParaRPr lang="en-US" sz="14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j-lt"/>
          <a:ea typeface="+mj-ea"/>
          <a:cs typeface="+mj-cs"/>
          <a:sym typeface="Helvetica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9pPr>
    </p:titleStyle>
    <p:bodyStyle>
      <a:lvl1pPr marL="342900" indent="-342900" algn="l" defTabSz="912813" rtl="0" eaLnBrk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Arial" charset="0"/>
        </a:defRPr>
      </a:lvl1pPr>
      <a:lvl2pPr marL="457200" algn="l" defTabSz="912813" rtl="0" eaLnBrk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Arial" charset="0"/>
          <a:cs typeface="+mn-cs"/>
          <a:sym typeface="Arial" charset="0"/>
        </a:defRPr>
      </a:lvl2pPr>
      <a:lvl3pPr marL="914400" algn="l" defTabSz="912813" rtl="0" eaLnBrk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Arial" charset="0"/>
          <a:cs typeface="+mn-cs"/>
          <a:sym typeface="Arial" charset="0"/>
        </a:defRPr>
      </a:lvl3pPr>
      <a:lvl4pPr marL="1371600" algn="l" defTabSz="912813" rtl="0" eaLnBrk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Arial" charset="0"/>
          <a:cs typeface="+mn-cs"/>
          <a:sym typeface="Arial" charset="0"/>
        </a:defRPr>
      </a:lvl4pPr>
      <a:lvl5pPr marL="1828800" algn="l" defTabSz="912813" rtl="0" eaLnBrk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Arial" charset="0"/>
          <a:cs typeface="+mn-cs"/>
          <a:sym typeface="Arial" charset="0"/>
        </a:defRPr>
      </a:lvl5pPr>
      <a:lvl6pPr marL="2286000" algn="l" defTabSz="912813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Arial" charset="0"/>
          <a:cs typeface="+mn-cs"/>
          <a:sym typeface="Arial" charset="0"/>
        </a:defRPr>
      </a:lvl6pPr>
      <a:lvl7pPr marL="2743200" algn="l" defTabSz="912813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Arial" charset="0"/>
          <a:cs typeface="+mn-cs"/>
          <a:sym typeface="Arial" charset="0"/>
        </a:defRPr>
      </a:lvl7pPr>
      <a:lvl8pPr marL="3200400" algn="l" defTabSz="912813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Arial" charset="0"/>
          <a:cs typeface="+mn-cs"/>
          <a:sym typeface="Arial" charset="0"/>
        </a:defRPr>
      </a:lvl8pPr>
      <a:lvl9pPr marL="3657600" algn="l" defTabSz="912813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Arial" charset="0"/>
          <a:cs typeface="+mn-cs"/>
          <a:sym typeface="Arial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auto">
          <a:xfrm>
            <a:off x="7113179" y="31899"/>
            <a:ext cx="1977656" cy="3447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89383" tIns="44691" rIns="89383" bIns="44691">
            <a:spAutoFit/>
          </a:bodyPr>
          <a:lstStyle/>
          <a:p>
            <a:pPr algn="r" defTabSz="893763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FFFF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Slide </a:t>
            </a:r>
            <a:fld id="{4B248C28-A8A5-4BA3-B7BF-9AC890F67AF7}" type="slidenum">
              <a:rPr lang="en-US" sz="1600" b="1" smtClean="0">
                <a:solidFill>
                  <a:srgbClr val="FFFFFF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pPr algn="r" defTabSz="893763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sz="1600" b="1" dirty="0" smtClean="0">
                <a:solidFill>
                  <a:srgbClr val="FFFFFF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of 12</a:t>
            </a:r>
            <a:endParaRPr lang="en-US" sz="1600" b="1" dirty="0">
              <a:solidFill>
                <a:srgbClr val="FFFFFF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76200" y="6477001"/>
            <a:ext cx="906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From RM </a:t>
            </a:r>
            <a:r>
              <a:rPr lang="en-US" sz="14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Gulick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, MD, at Atlanta, GA: April 10, 2013, IAS-USA. </a:t>
            </a:r>
            <a:endParaRPr lang="en-US" sz="14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j-lt"/>
          <a:ea typeface="+mj-ea"/>
          <a:cs typeface="+mj-cs"/>
          <a:sym typeface="Helvetica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charset="0"/>
          <a:ea typeface="ＭＳ Ｐゴシック" charset="0"/>
          <a:cs typeface="Helvetica" charset="0"/>
          <a:sym typeface="Helvetica" charset="0"/>
        </a:defRPr>
      </a:lvl9pPr>
    </p:titleStyle>
    <p:bodyStyle>
      <a:lvl1pPr marL="342900" indent="-342900" algn="l" defTabSz="912813" rtl="0" eaLnBrk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Arial" charset="0"/>
        </a:defRPr>
      </a:lvl1pPr>
      <a:lvl2pPr marL="457200" algn="l" defTabSz="912813" rtl="0" eaLnBrk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Arial" charset="0"/>
          <a:cs typeface="+mn-cs"/>
          <a:sym typeface="Arial" charset="0"/>
        </a:defRPr>
      </a:lvl2pPr>
      <a:lvl3pPr marL="914400" algn="l" defTabSz="912813" rtl="0" eaLnBrk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Arial" charset="0"/>
          <a:cs typeface="+mn-cs"/>
          <a:sym typeface="Arial" charset="0"/>
        </a:defRPr>
      </a:lvl3pPr>
      <a:lvl4pPr marL="1371600" algn="l" defTabSz="912813" rtl="0" eaLnBrk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Arial" charset="0"/>
          <a:cs typeface="+mn-cs"/>
          <a:sym typeface="Arial" charset="0"/>
        </a:defRPr>
      </a:lvl4pPr>
      <a:lvl5pPr marL="1828800" algn="l" defTabSz="912813" rtl="0" eaLnBrk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Arial" charset="0"/>
          <a:cs typeface="+mn-cs"/>
          <a:sym typeface="Arial" charset="0"/>
        </a:defRPr>
      </a:lvl5pPr>
      <a:lvl6pPr marL="2286000" algn="l" defTabSz="912813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Arial" charset="0"/>
          <a:cs typeface="+mn-cs"/>
          <a:sym typeface="Arial" charset="0"/>
        </a:defRPr>
      </a:lvl6pPr>
      <a:lvl7pPr marL="2743200" algn="l" defTabSz="912813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Arial" charset="0"/>
          <a:cs typeface="+mn-cs"/>
          <a:sym typeface="Arial" charset="0"/>
        </a:defRPr>
      </a:lvl7pPr>
      <a:lvl8pPr marL="3200400" algn="l" defTabSz="912813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Arial" charset="0"/>
          <a:cs typeface="+mn-cs"/>
          <a:sym typeface="Arial" charset="0"/>
        </a:defRPr>
      </a:lvl8pPr>
      <a:lvl9pPr marL="3657600" algn="l" defTabSz="912813" rtl="0" fontAlgn="base" hangingPunct="0">
        <a:spcBef>
          <a:spcPct val="0"/>
        </a:spcBef>
        <a:spcAft>
          <a:spcPct val="0"/>
        </a:spcAft>
        <a:defRPr>
          <a:solidFill>
            <a:srgbClr val="FFFFFF"/>
          </a:solidFill>
          <a:latin typeface="+mn-lt"/>
          <a:ea typeface="Arial" charset="0"/>
          <a:cs typeface="+mn-cs"/>
          <a:sym typeface="Arial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Placeholder 1"/>
          <p:cNvSpPr>
            <a:spLocks noGrp="1"/>
          </p:cNvSpPr>
          <p:nvPr>
            <p:ph type="title"/>
          </p:nvPr>
        </p:nvSpPr>
        <p:spPr bwMode="auto">
          <a:xfrm>
            <a:off x="251114" y="43922"/>
            <a:ext cx="8641773" cy="1008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two lines only</a:t>
            </a:r>
            <a:endParaRPr lang="en-GB"/>
          </a:p>
        </p:txBody>
      </p:sp>
      <p:sp>
        <p:nvSpPr>
          <p:cNvPr id="532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1114" y="1340369"/>
            <a:ext cx="8641773" cy="5402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7207" y="6669309"/>
            <a:ext cx="2133023" cy="1154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914400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AA09B52E-A3A8-2446-8BB0-87FE00210A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Text Box 3"/>
          <p:cNvSpPr txBox="1">
            <a:spLocks noChangeArrowheads="1"/>
          </p:cNvSpPr>
          <p:nvPr userDrawn="1"/>
        </p:nvSpPr>
        <p:spPr bwMode="auto">
          <a:xfrm>
            <a:off x="7113179" y="31899"/>
            <a:ext cx="1977656" cy="3447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89383" tIns="44691" rIns="89383" bIns="44691">
            <a:spAutoFit/>
          </a:bodyPr>
          <a:lstStyle/>
          <a:p>
            <a:pPr algn="r" defTabSz="893763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FFFF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Slide </a:t>
            </a:r>
            <a:fld id="{4B248C28-A8A5-4BA3-B7BF-9AC890F67AF7}" type="slidenum">
              <a:rPr lang="en-US" sz="1600" b="1" smtClean="0">
                <a:solidFill>
                  <a:srgbClr val="FFFFFF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pPr algn="r" defTabSz="893763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sz="1600" b="1" dirty="0" smtClean="0">
                <a:solidFill>
                  <a:srgbClr val="FFFFFF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of 12</a:t>
            </a:r>
            <a:endParaRPr lang="en-US" sz="1600" b="1" dirty="0">
              <a:solidFill>
                <a:srgbClr val="FFFFFF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" y="6477001"/>
            <a:ext cx="906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From RM </a:t>
            </a:r>
            <a:r>
              <a:rPr lang="en-US" sz="14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Gulick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, MD, at Atlanta, GA: April 10, 2013, IAS-USA. </a:t>
            </a:r>
            <a:endParaRPr lang="en-US" sz="14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rgbClr val="FFFF00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charset="0"/>
          <a:ea typeface="ＭＳ Ｐゴシック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charset="0"/>
          <a:ea typeface="ＭＳ Ｐゴシック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charset="0"/>
          <a:ea typeface="ＭＳ Ｐゴシック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457200" indent="-431800" algn="l" rtl="0" fontAlgn="base">
        <a:lnSpc>
          <a:spcPts val="3200"/>
        </a:lnSpc>
        <a:spcBef>
          <a:spcPts val="675"/>
        </a:spcBef>
        <a:spcAft>
          <a:spcPct val="0"/>
        </a:spcAft>
        <a:buClr>
          <a:srgbClr val="FFFF00"/>
        </a:buClr>
        <a:buFont typeface="Arial" charset="0"/>
        <a:buChar char="•"/>
        <a:defRPr sz="2800" kern="1200">
          <a:solidFill>
            <a:schemeClr val="bg2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898525" indent="-431800" algn="l" rtl="0" fontAlgn="base">
        <a:lnSpc>
          <a:spcPts val="3200"/>
        </a:lnSpc>
        <a:spcBef>
          <a:spcPts val="675"/>
        </a:spcBef>
        <a:spcAft>
          <a:spcPct val="0"/>
        </a:spcAft>
        <a:buClr>
          <a:srgbClr val="FFFF00"/>
        </a:buClr>
        <a:buSzPct val="100000"/>
        <a:buFont typeface="Arial" charset="0"/>
        <a:buChar char="−"/>
        <a:defRPr sz="2600" kern="1200">
          <a:solidFill>
            <a:schemeClr val="bg2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1258888" indent="-358775" algn="l" rtl="0" fontAlgn="base">
        <a:lnSpc>
          <a:spcPts val="3200"/>
        </a:lnSpc>
        <a:spcBef>
          <a:spcPts val="675"/>
        </a:spcBef>
        <a:spcAft>
          <a:spcPct val="0"/>
        </a:spcAft>
        <a:buClr>
          <a:srgbClr val="FFFF00"/>
        </a:buClr>
        <a:buSzPct val="100000"/>
        <a:buFont typeface="Wingdings" charset="0"/>
        <a:buChar char="§"/>
        <a:defRPr sz="2400" kern="1200">
          <a:solidFill>
            <a:schemeClr val="bg2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1600200" indent="-323850" algn="l" rtl="0" fontAlgn="base">
        <a:lnSpc>
          <a:spcPts val="3200"/>
        </a:lnSpc>
        <a:spcBef>
          <a:spcPts val="675"/>
        </a:spcBef>
        <a:spcAft>
          <a:spcPct val="0"/>
        </a:spcAft>
        <a:buClr>
          <a:srgbClr val="FFFF00"/>
        </a:buClr>
        <a:buSzPct val="75000"/>
        <a:buFont typeface="Wingdings" charset="0"/>
        <a:buChar char="Ø"/>
        <a:defRPr sz="2200" kern="1200">
          <a:solidFill>
            <a:schemeClr val="bg2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6955" y="609131"/>
            <a:ext cx="7770091" cy="1143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955" y="1981706"/>
            <a:ext cx="7770091" cy="41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6956" y="6248871"/>
            <a:ext cx="1903557" cy="456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4400" hangingPunct="1">
              <a:defRPr/>
            </a:pPr>
            <a:endParaRPr lang="en-US">
              <a:solidFill>
                <a:srgbClr val="FFFFFF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5932" y="6248871"/>
            <a:ext cx="2892136" cy="456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4400" hangingPunct="1">
              <a:defRPr/>
            </a:pPr>
            <a:endParaRPr lang="en-US">
              <a:solidFill>
                <a:srgbClr val="FFFFFF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489" y="6248871"/>
            <a:ext cx="1903556" cy="456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4400" hangingPunct="1">
              <a:defRPr/>
            </a:pPr>
            <a:fld id="{0856CA00-1F46-4FC0-A597-A990524CA2FE}" type="slidenum">
              <a:rPr lang="en-US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rPr>
              <a:pPr defTabSz="914400" hangingPunct="1">
                <a:defRPr/>
              </a:pPr>
              <a:t>‹#›</a:t>
            </a:fld>
            <a:endParaRPr lang="en-US">
              <a:solidFill>
                <a:srgbClr val="FFFFFF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 userDrawn="1"/>
        </p:nvSpPr>
        <p:spPr bwMode="auto">
          <a:xfrm>
            <a:off x="7113179" y="31899"/>
            <a:ext cx="1977656" cy="3447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89383" tIns="44691" rIns="89383" bIns="44691">
            <a:spAutoFit/>
          </a:bodyPr>
          <a:lstStyle/>
          <a:p>
            <a:pPr algn="r" defTabSz="893763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FFFF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Slide </a:t>
            </a:r>
            <a:fld id="{4B248C28-A8A5-4BA3-B7BF-9AC890F67AF7}" type="slidenum">
              <a:rPr lang="en-US" sz="1600" b="1" smtClean="0">
                <a:solidFill>
                  <a:srgbClr val="FFFFFF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pPr algn="r" defTabSz="893763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sz="1600" b="1" dirty="0" smtClean="0">
                <a:solidFill>
                  <a:srgbClr val="FFFFFF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of 12</a:t>
            </a:r>
            <a:endParaRPr lang="en-US" sz="1600" b="1" dirty="0">
              <a:solidFill>
                <a:srgbClr val="FFFFFF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6200" y="6477001"/>
            <a:ext cx="906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From RM </a:t>
            </a:r>
            <a:r>
              <a:rPr lang="en-US" sz="14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Gulick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, MD, at Atlanta, GA: April 10, 2013, IAS-USA. </a:t>
            </a:r>
            <a:endParaRPr lang="en-US" sz="14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  <p:sldLayoutId id="2147483843" r:id="rId14"/>
    <p:sldLayoutId id="2147483844" r:id="rId15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fld id="{57C4A1A1-70E4-4CC2-9FBA-52179C4654DB}" type="datetimeFigureOut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 defTabSz="914400" fontAlgn="auto" hangingPunct="1">
                <a:spcBef>
                  <a:spcPts val="0"/>
                </a:spcBef>
                <a:spcAft>
                  <a:spcPts val="0"/>
                </a:spcAft>
              </a:pPr>
              <a:t>6/27/2013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fld id="{489B834B-04C0-4D58-A55E-81DD73178D3E}" type="slidenum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 defTabSz="914400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 userDrawn="1"/>
        </p:nvSpPr>
        <p:spPr bwMode="auto">
          <a:xfrm>
            <a:off x="7113179" y="31899"/>
            <a:ext cx="1977656" cy="3447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89383" tIns="44691" rIns="89383" bIns="44691">
            <a:spAutoFit/>
          </a:bodyPr>
          <a:lstStyle/>
          <a:p>
            <a:pPr algn="r" defTabSz="893763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prstClr val="black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Slide </a:t>
            </a:r>
            <a:fld id="{4B248C28-A8A5-4BA3-B7BF-9AC890F67AF7}" type="slidenum">
              <a:rPr lang="en-US" sz="1600" b="1" smtClean="0">
                <a:solidFill>
                  <a:prstClr val="black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pPr algn="r" defTabSz="893763" fontAlgn="auto" hangingPunct="1"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sz="1600" b="1" dirty="0" smtClean="0">
                <a:solidFill>
                  <a:prstClr val="black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of 12</a:t>
            </a:r>
            <a:endParaRPr lang="en-US" sz="1600" b="1" dirty="0">
              <a:solidFill>
                <a:prstClr val="black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6200" y="6477001"/>
            <a:ext cx="906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From RM </a:t>
            </a:r>
            <a:r>
              <a:rPr lang="en-US" sz="14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Gulick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, MD, at Atlanta, GA: April 10, 2013, IAS-USA. </a:t>
            </a:r>
            <a:endParaRPr lang="en-US" sz="14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rgbClr val="0099CC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99CC"/>
        </a:buClr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99CC"/>
        </a:buClr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99CC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99CC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99CC"/>
        </a:buClr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9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11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35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5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tags" Target="../tags/tag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0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3962400"/>
            <a:ext cx="9144000" cy="2362200"/>
          </a:xfrm>
        </p:spPr>
        <p:txBody>
          <a:bodyPr>
            <a:normAutofit/>
          </a:bodyPr>
          <a:lstStyle/>
          <a:p>
            <a:r>
              <a:rPr lang="en-US" dirty="0" smtClean="0"/>
              <a:t>Roy M. </a:t>
            </a:r>
            <a:r>
              <a:rPr lang="en-US" dirty="0" err="1" smtClean="0"/>
              <a:t>Gulick</a:t>
            </a:r>
            <a:r>
              <a:rPr lang="en-US" dirty="0" smtClean="0"/>
              <a:t>, MD, MPH</a:t>
            </a:r>
            <a:br>
              <a:rPr lang="en-US" dirty="0" smtClean="0"/>
            </a:br>
            <a:r>
              <a:rPr lang="en-US" sz="3200" dirty="0" smtClean="0"/>
              <a:t>Professor of Medicine</a:t>
            </a:r>
            <a:br>
              <a:rPr lang="en-US" sz="3200" dirty="0" smtClean="0"/>
            </a:br>
            <a:r>
              <a:rPr lang="en-US" sz="3200" dirty="0" smtClean="0"/>
              <a:t>Weill Cornell Medical College</a:t>
            </a:r>
            <a:br>
              <a:rPr lang="en-US" sz="3200" dirty="0" smtClean="0"/>
            </a:br>
            <a:r>
              <a:rPr lang="en-US" sz="3200" dirty="0" smtClean="0"/>
              <a:t>New York, NY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2819400"/>
          </a:xfrm>
        </p:spPr>
        <p:txBody>
          <a:bodyPr>
            <a:normAutofit/>
          </a:bodyPr>
          <a:lstStyle/>
          <a:p>
            <a:r>
              <a:rPr lang="en-US" sz="4300" dirty="0" smtClean="0"/>
              <a:t>Update from the 2013 </a:t>
            </a:r>
            <a:br>
              <a:rPr lang="en-US" sz="4300" dirty="0" smtClean="0"/>
            </a:br>
            <a:r>
              <a:rPr lang="en-US" sz="4300" dirty="0" smtClean="0"/>
              <a:t>Conference on Retroviruses and Opportunistic Infections: </a:t>
            </a:r>
            <a:br>
              <a:rPr lang="en-US" sz="4300" dirty="0" smtClean="0"/>
            </a:br>
            <a:r>
              <a:rPr lang="en-US" sz="4300" dirty="0" smtClean="0"/>
              <a:t>Focus on ART</a:t>
            </a:r>
            <a:endParaRPr lang="en-US" sz="43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" y="6477001"/>
            <a:ext cx="906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From RM </a:t>
            </a:r>
            <a:r>
              <a:rPr lang="en-US" sz="14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Gulick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, MD, at Atlanta, GA: April 10, 2013, IAS-USA. </a:t>
            </a:r>
            <a:endParaRPr lang="en-US" sz="1400" dirty="0">
              <a:solidFill>
                <a:schemeClr val="tx1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>
          <a:xfrm>
            <a:off x="251114" y="210671"/>
            <a:ext cx="8641773" cy="1008529"/>
          </a:xfrm>
        </p:spPr>
        <p:txBody>
          <a:bodyPr/>
          <a:lstStyle/>
          <a:p>
            <a:pPr algn="ctr"/>
            <a:r>
              <a:rPr lang="en-GB" dirty="0">
                <a:latin typeface="Arial" charset="0"/>
                <a:cs typeface="Arial" charset="0"/>
              </a:rPr>
              <a:t>sCD14 Changes from Baseline </a:t>
            </a:r>
          </a:p>
        </p:txBody>
      </p:sp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1691412" y="5660778"/>
          <a:ext cx="5976215" cy="68973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68049"/>
                <a:gridCol w="3276118"/>
                <a:gridCol w="1332048"/>
              </a:tblGrid>
              <a:tr h="215899">
                <a:tc>
                  <a:txBody>
                    <a:bodyPr/>
                    <a:lstStyle/>
                    <a:p>
                      <a:pPr algn="l"/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0476">
                <a:tc>
                  <a:txBody>
                    <a:bodyPr/>
                    <a:lstStyle/>
                    <a:p>
                      <a:pPr algn="l"/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391">
                <a:tc>
                  <a:txBody>
                    <a:bodyPr/>
                    <a:lstStyle/>
                    <a:p>
                      <a:pPr algn="l"/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6574" name="Group 3"/>
          <p:cNvGrpSpPr>
            <a:grpSpLocks/>
          </p:cNvGrpSpPr>
          <p:nvPr/>
        </p:nvGrpSpPr>
        <p:grpSpPr bwMode="auto">
          <a:xfrm>
            <a:off x="-828386" y="1180956"/>
            <a:ext cx="9216159" cy="5206940"/>
            <a:chOff x="-540568" y="1340768"/>
            <a:chExt cx="9217024" cy="5206798"/>
          </a:xfrm>
        </p:grpSpPr>
        <p:sp>
          <p:nvSpPr>
            <p:cNvPr id="22" name="Rectangle 21"/>
            <p:cNvSpPr/>
            <p:nvPr/>
          </p:nvSpPr>
          <p:spPr>
            <a:xfrm rot="16200000">
              <a:off x="-235988" y="2939168"/>
              <a:ext cx="2866348" cy="5232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defTabSz="914400" fontAlgn="auto" hangingPunct="1">
                <a:spcBef>
                  <a:spcPts val="0"/>
                </a:spcBef>
                <a:spcAft>
                  <a:spcPts val="0"/>
                </a:spcAft>
                <a:defRPr sz="1200" b="1" i="0" u="none" strike="noStrike" kern="1200" baseline="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pPr>
              <a:r>
                <a:rPr lang="en-GB" sz="1400" b="1" dirty="0">
                  <a:solidFill>
                    <a:srgbClr val="FFFFFF"/>
                  </a:solidFill>
                  <a:latin typeface="Arial"/>
                  <a:ea typeface="+mn-ea"/>
                  <a:cs typeface="+mn-cs"/>
                </a:rPr>
                <a:t>Mean change from baseline in </a:t>
              </a:r>
              <a:br>
                <a:rPr lang="en-GB" sz="1400" b="1" dirty="0">
                  <a:solidFill>
                    <a:srgbClr val="FFFFFF"/>
                  </a:solidFill>
                  <a:latin typeface="Arial"/>
                  <a:ea typeface="+mn-ea"/>
                  <a:cs typeface="+mn-cs"/>
                </a:rPr>
              </a:br>
              <a:r>
                <a:rPr lang="en-GB" sz="1400" b="1" dirty="0">
                  <a:solidFill>
                    <a:srgbClr val="FFFFFF"/>
                  </a:solidFill>
                  <a:latin typeface="Arial"/>
                  <a:ea typeface="+mn-ea"/>
                  <a:cs typeface="+mn-cs"/>
                </a:rPr>
                <a:t>sCD14 </a:t>
              </a:r>
              <a:r>
                <a:rPr lang="en-GB" sz="1400" b="1" dirty="0" err="1">
                  <a:solidFill>
                    <a:srgbClr val="FFFFFF"/>
                  </a:solidFill>
                  <a:latin typeface="Arial"/>
                  <a:ea typeface="+mn-ea"/>
                  <a:cs typeface="+mn-cs"/>
                </a:rPr>
                <a:t>levels,</a:t>
              </a:r>
              <a:r>
                <a:rPr lang="en-GB" sz="1400" b="1" baseline="30000" dirty="0" err="1">
                  <a:solidFill>
                    <a:srgbClr val="FFFFFF"/>
                  </a:solidFill>
                  <a:latin typeface="Arial"/>
                  <a:ea typeface="+mn-ea"/>
                  <a:cs typeface="+mn-cs"/>
                </a:rPr>
                <a:t>a</a:t>
              </a:r>
              <a:r>
                <a:rPr lang="en-GB" sz="1400" b="1" dirty="0">
                  <a:solidFill>
                    <a:srgbClr val="FFFFFF"/>
                  </a:solidFill>
                  <a:latin typeface="Arial"/>
                  <a:ea typeface="+mn-ea"/>
                  <a:cs typeface="+mn-cs"/>
                </a:rPr>
                <a:t> x 10</a:t>
              </a:r>
              <a:r>
                <a:rPr lang="en-GB" sz="1400" b="1" baseline="30000" dirty="0">
                  <a:solidFill>
                    <a:srgbClr val="FFFFFF"/>
                  </a:solidFill>
                  <a:latin typeface="Arial"/>
                  <a:ea typeface="+mn-ea"/>
                  <a:cs typeface="+mn-cs"/>
                </a:rPr>
                <a:t>6 </a:t>
              </a:r>
              <a:r>
                <a:rPr lang="en-GB" sz="1400" b="1" dirty="0" err="1">
                  <a:solidFill>
                    <a:srgbClr val="FFFFFF"/>
                  </a:solidFill>
                  <a:latin typeface="Arial"/>
                  <a:ea typeface="+mn-ea"/>
                  <a:cs typeface="+mn-cs"/>
                </a:rPr>
                <a:t>ng</a:t>
              </a:r>
              <a:r>
                <a:rPr lang="en-GB" sz="1400" b="1" dirty="0">
                  <a:solidFill>
                    <a:srgbClr val="FFFFFF"/>
                  </a:solidFill>
                  <a:latin typeface="Arial"/>
                  <a:ea typeface="+mn-ea"/>
                  <a:cs typeface="+mn-cs"/>
                </a:rPr>
                <a:t>/L (±SE)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 rot="19130941">
              <a:off x="1263579" y="4914444"/>
              <a:ext cx="1440431" cy="3155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00" b="1" dirty="0">
                  <a:solidFill>
                    <a:srgbClr val="FFFFFF"/>
                  </a:solidFill>
                  <a:latin typeface="Arial"/>
                  <a:ea typeface="+mn-ea"/>
                  <a:cs typeface="+mn-cs"/>
                </a:rPr>
                <a:t>Baseline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 rot="19130941">
              <a:off x="4216606" y="4914444"/>
              <a:ext cx="1440431" cy="3155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00" b="1" dirty="0">
                  <a:solidFill>
                    <a:srgbClr val="FFFFFF"/>
                  </a:solidFill>
                  <a:latin typeface="Arial"/>
                  <a:ea typeface="+mn-ea"/>
                  <a:cs typeface="+mn-cs"/>
                </a:rPr>
                <a:t>Week 12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 rot="19130941">
              <a:off x="7168190" y="4914444"/>
              <a:ext cx="1440431" cy="3155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00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400" b="1" dirty="0">
                  <a:solidFill>
                    <a:srgbClr val="FFFFFF"/>
                  </a:solidFill>
                  <a:latin typeface="Arial"/>
                  <a:ea typeface="+mn-ea"/>
                  <a:cs typeface="+mn-cs"/>
                </a:rPr>
                <a:t>Week 24</a:t>
              </a:r>
            </a:p>
          </p:txBody>
        </p:sp>
        <p:grpSp>
          <p:nvGrpSpPr>
            <p:cNvPr id="66580" name="Group 22"/>
            <p:cNvGrpSpPr>
              <a:grpSpLocks/>
            </p:cNvGrpSpPr>
            <p:nvPr/>
          </p:nvGrpSpPr>
          <p:grpSpPr bwMode="auto">
            <a:xfrm>
              <a:off x="-540568" y="5820468"/>
              <a:ext cx="2724983" cy="727098"/>
              <a:chOff x="-540568" y="5820468"/>
              <a:chExt cx="2724983" cy="727098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129131" y="5820468"/>
                <a:ext cx="2055284" cy="28303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defTabSz="914400" hangingPunct="1">
                  <a:defRPr/>
                </a:pPr>
                <a:r>
                  <a:rPr lang="en-GB" b="1" dirty="0">
                    <a:solidFill>
                      <a:srgbClr val="FFFFFF"/>
                    </a:solidFill>
                    <a:latin typeface="Arial"/>
                    <a:ea typeface="+mn-ea"/>
                    <a:cs typeface="+mn-cs"/>
                  </a:rPr>
                  <a:t>CVC 100 mg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-540568" y="6048194"/>
                <a:ext cx="2199615" cy="28303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r" defTabSz="914400" hangingPunct="1">
                  <a:defRPr/>
                </a:pPr>
                <a:r>
                  <a:rPr lang="en-GB" b="1" dirty="0">
                    <a:solidFill>
                      <a:srgbClr val="FFFFFF"/>
                    </a:solidFill>
                    <a:latin typeface="Arial"/>
                    <a:ea typeface="+mn-ea"/>
                    <a:cs typeface="+mn-cs"/>
                  </a:rPr>
                  <a:t>CVC 200 mg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-3654" y="6264535"/>
                <a:ext cx="1623732" cy="28303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r" defTabSz="914400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b="1" dirty="0">
                    <a:solidFill>
                      <a:srgbClr val="FFFFFF"/>
                    </a:solidFill>
                    <a:latin typeface="Arial"/>
                    <a:ea typeface="+mn-ea"/>
                    <a:cs typeface="+mn-cs"/>
                  </a:rPr>
                  <a:t>EFV</a:t>
                </a:r>
              </a:p>
            </p:txBody>
          </p:sp>
          <p:sp>
            <p:nvSpPr>
              <p:cNvPr id="27" name="Rectangle 26"/>
              <p:cNvSpPr>
                <a:spLocks noChangeAspect="1"/>
              </p:cNvSpPr>
              <p:nvPr/>
            </p:nvSpPr>
            <p:spPr>
              <a:xfrm rot="2700000">
                <a:off x="1708864" y="5904308"/>
                <a:ext cx="76452" cy="77939"/>
              </a:xfrm>
              <a:prstGeom prst="rect">
                <a:avLst/>
              </a:prstGeom>
              <a:solidFill>
                <a:srgbClr val="66FFFF"/>
              </a:solidFill>
              <a:ln w="25400" cap="flat" cmpd="sng" algn="ctr">
                <a:solidFill>
                  <a:srgbClr val="66FF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kern="0">
                  <a:solidFill>
                    <a:srgbClr val="FFFFFF"/>
                  </a:solidFill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692244" y="6119765"/>
                <a:ext cx="96702" cy="108984"/>
              </a:xfrm>
              <a:prstGeom prst="rect">
                <a:avLst/>
              </a:prstGeom>
              <a:solidFill>
                <a:srgbClr val="FF00FF"/>
              </a:solidFill>
              <a:ln w="25400" cap="flat" cmpd="sng" algn="ctr">
                <a:solidFill>
                  <a:srgbClr val="FF00FF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kern="0">
                  <a:solidFill>
                    <a:srgbClr val="FFFFFF"/>
                  </a:solidFill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35" name="Isosceles Triangle 34"/>
              <p:cNvSpPr/>
              <p:nvPr/>
            </p:nvSpPr>
            <p:spPr>
              <a:xfrm>
                <a:off x="1692244" y="6344238"/>
                <a:ext cx="96702" cy="95971"/>
              </a:xfrm>
              <a:prstGeom prst="triangle">
                <a:avLst/>
              </a:prstGeom>
              <a:solidFill>
                <a:srgbClr val="00FF00"/>
              </a:solidFill>
              <a:ln w="25400" cap="flat" cmpd="sng" algn="ctr">
                <a:solidFill>
                  <a:srgbClr val="00FF00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defTabSz="914400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sz="1800" kern="0">
                  <a:solidFill>
                    <a:srgbClr val="FFFFFF"/>
                  </a:solidFill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7" name="Rectangle 36"/>
            <p:cNvSpPr/>
            <p:nvPr/>
          </p:nvSpPr>
          <p:spPr>
            <a:xfrm>
              <a:off x="6742411" y="3697735"/>
              <a:ext cx="1281240" cy="3077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 hangingPunct="1">
                <a:defRPr/>
              </a:pPr>
              <a:r>
                <a:rPr lang="en-US" sz="1400" b="1" dirty="0">
                  <a:solidFill>
                    <a:srgbClr val="FFFFFF"/>
                  </a:solidFill>
                  <a:latin typeface="Arial" pitchFamily="34" charset="0"/>
                  <a:ea typeface="+mn-ea"/>
                  <a:cs typeface="Arial" pitchFamily="34" charset="0"/>
                </a:rPr>
                <a:t>CVC 100 mg 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742411" y="4221505"/>
              <a:ext cx="1281240" cy="3077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 hangingPunct="1">
                <a:defRPr/>
              </a:pPr>
              <a:r>
                <a:rPr lang="en-US" sz="1400" b="1" dirty="0">
                  <a:solidFill>
                    <a:srgbClr val="FFFFFF"/>
                  </a:solidFill>
                  <a:latin typeface="Arial" pitchFamily="34" charset="0"/>
                  <a:ea typeface="+mn-ea"/>
                  <a:cs typeface="Arial" pitchFamily="34" charset="0"/>
                </a:rPr>
                <a:t>CVC 200 mg 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443863" y="1916590"/>
              <a:ext cx="583869" cy="3077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 hangingPunct="1">
                <a:defRPr/>
              </a:pPr>
              <a:r>
                <a:rPr lang="en-US" sz="1400" b="1" dirty="0">
                  <a:solidFill>
                    <a:srgbClr val="FFFFFF"/>
                  </a:solidFill>
                  <a:latin typeface="Arial" pitchFamily="34" charset="0"/>
                  <a:ea typeface="+mn-ea"/>
                  <a:cs typeface="Arial" pitchFamily="34" charset="0"/>
                </a:rPr>
                <a:t>EFV </a:t>
              </a: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1998228" y="3213003"/>
              <a:ext cx="5939250" cy="0"/>
            </a:xfrm>
            <a:prstGeom prst="line">
              <a:avLst/>
            </a:prstGeom>
            <a:ln w="635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6585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081" y="1340768"/>
              <a:ext cx="7572375" cy="3736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8" name="TextBox 27"/>
          <p:cNvSpPr txBox="1"/>
          <p:nvPr/>
        </p:nvSpPr>
        <p:spPr>
          <a:xfrm>
            <a:off x="1" y="136547"/>
            <a:ext cx="9144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err="1" smtClean="0">
                <a:solidFill>
                  <a:schemeClr val="accent3"/>
                </a:solidFill>
                <a:latin typeface="Arial"/>
                <a:ea typeface="+mn-ea"/>
                <a:cs typeface="+mn-cs"/>
              </a:rPr>
              <a:t>Cenicriviroc</a:t>
            </a:r>
            <a:r>
              <a:rPr lang="en-US" sz="3600" b="1" dirty="0" smtClean="0">
                <a:solidFill>
                  <a:schemeClr val="accent3"/>
                </a:solidFill>
                <a:latin typeface="Arial"/>
                <a:ea typeface="+mn-ea"/>
                <a:cs typeface="+mn-cs"/>
              </a:rPr>
              <a:t> (CVC) </a:t>
            </a:r>
            <a:r>
              <a:rPr lang="en-US" sz="3600" b="1" dirty="0">
                <a:solidFill>
                  <a:schemeClr val="accent3"/>
                </a:solidFill>
                <a:latin typeface="Arial"/>
                <a:ea typeface="+mn-ea"/>
                <a:cs typeface="+mn-cs"/>
              </a:rPr>
              <a:t>Study 202</a:t>
            </a:r>
          </a:p>
        </p:txBody>
      </p:sp>
      <p:sp>
        <p:nvSpPr>
          <p:cNvPr id="23" name="AutoShape 119"/>
          <p:cNvSpPr>
            <a:spLocks/>
          </p:cNvSpPr>
          <p:nvPr/>
        </p:nvSpPr>
        <p:spPr bwMode="auto">
          <a:xfrm>
            <a:off x="285750" y="6324600"/>
            <a:ext cx="8560955" cy="53679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 anchor="b"/>
          <a:lstStyle/>
          <a:p>
            <a:pPr algn="r" defTabSz="914400">
              <a:spcBef>
                <a:spcPts val="1100"/>
              </a:spcBef>
              <a:defRPr/>
            </a:pPr>
            <a:r>
              <a:rPr lang="en-US" sz="1800" dirty="0" err="1">
                <a:solidFill>
                  <a:srgbClr val="FFFF00"/>
                </a:solidFill>
                <a:latin typeface="Arial" charset="0"/>
                <a:cs typeface="Arial" charset="0"/>
                <a:sym typeface="Arial" charset="0"/>
              </a:rPr>
              <a:t>Gathe</a:t>
            </a:r>
            <a:r>
              <a:rPr lang="en-US" sz="1800" dirty="0">
                <a:solidFill>
                  <a:srgbClr val="FFFF00"/>
                </a:solidFill>
                <a:latin typeface="Arial" charset="0"/>
                <a:cs typeface="Arial" charset="0"/>
                <a:sym typeface="Arial" charset="0"/>
              </a:rPr>
              <a:t> CROI 2013 #106LB</a:t>
            </a:r>
            <a:endParaRPr lang="en-US" sz="1800" dirty="0">
              <a:cs typeface="Helvetica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/>
          </p:cNvSpPr>
          <p:nvPr>
            <p:ph type="title"/>
          </p:nvPr>
        </p:nvSpPr>
        <p:spPr bwMode="auto">
          <a:xfrm>
            <a:off x="0" y="154533"/>
            <a:ext cx="9144000" cy="1145169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algn="ctr" defTabSz="914400" eaLnBrk="1">
              <a:defRPr/>
            </a:pPr>
            <a:r>
              <a:rPr lang="en-US" sz="4000" b="1" dirty="0" smtClean="0">
                <a:solidFill>
                  <a:srgbClr val="00FFFF"/>
                </a:solidFill>
                <a:latin typeface="Times New Roman" charset="0"/>
                <a:cs typeface="Times New Roman" charset="0"/>
                <a:sym typeface="Times New Roman" charset="0"/>
              </a:rPr>
              <a:t>GSK744 LAP:  </a:t>
            </a:r>
            <a:r>
              <a:rPr lang="en-US" sz="4000" b="1" dirty="0" err="1" smtClean="0">
                <a:solidFill>
                  <a:srgbClr val="00FFFF"/>
                </a:solidFill>
                <a:latin typeface="Times New Roman" charset="0"/>
                <a:cs typeface="Times New Roman" charset="0"/>
                <a:sym typeface="Times New Roman" charset="0"/>
              </a:rPr>
              <a:t>PrEP</a:t>
            </a:r>
            <a:r>
              <a:rPr lang="en-US" sz="4000" b="1" dirty="0" smtClean="0">
                <a:solidFill>
                  <a:srgbClr val="00FFFF"/>
                </a:solidFill>
                <a:latin typeface="Times New Roman" charset="0"/>
                <a:cs typeface="Times New Roman" charset="0"/>
                <a:sym typeface="Times New Roman" charset="0"/>
              </a:rPr>
              <a:t> Study in Macaques</a:t>
            </a:r>
            <a:endParaRPr lang="en-US" sz="4000" dirty="0" smtClean="0"/>
          </a:p>
        </p:txBody>
      </p:sp>
      <p:sp>
        <p:nvSpPr>
          <p:cNvPr id="41986" name="Rectangle 2"/>
          <p:cNvSpPr>
            <a:spLocks noGrp="1"/>
          </p:cNvSpPr>
          <p:nvPr>
            <p:ph idx="1"/>
          </p:nvPr>
        </p:nvSpPr>
        <p:spPr bwMode="auto">
          <a:xfrm>
            <a:off x="685514" y="1481890"/>
            <a:ext cx="7772977" cy="5376110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22263" indent="-322263" defTabSz="914400" eaLnBrk="1">
              <a:spcBef>
                <a:spcPts val="700"/>
              </a:spcBef>
              <a:buFontTx/>
              <a:buChar char="•"/>
              <a:defRPr/>
            </a:pPr>
            <a:r>
              <a:rPr lang="en-US" dirty="0" smtClean="0">
                <a:latin typeface="Times New Roman" charset="0"/>
                <a:cs typeface="Times New Roman" charset="0"/>
                <a:sym typeface="Times New Roman" charset="0"/>
              </a:rPr>
              <a:t>Study population: male macaques (N=16)</a:t>
            </a:r>
          </a:p>
          <a:p>
            <a:pPr marL="322263" indent="-322263" defTabSz="914400" eaLnBrk="1">
              <a:spcBef>
                <a:spcPts val="700"/>
              </a:spcBef>
              <a:buFontTx/>
              <a:buChar char="•"/>
              <a:defRPr/>
            </a:pPr>
            <a:r>
              <a:rPr lang="en-US" dirty="0" smtClean="0">
                <a:latin typeface="Times New Roman" charset="0"/>
                <a:cs typeface="Times New Roman" charset="0"/>
                <a:sym typeface="Times New Roman" charset="0"/>
              </a:rPr>
              <a:t>Study treatment:	</a:t>
            </a:r>
          </a:p>
          <a:p>
            <a:pPr marL="725488" lvl="1" indent="-268288" defTabSz="914400" eaLnBrk="1">
              <a:spcBef>
                <a:spcPts val="600"/>
              </a:spcBef>
              <a:buFontTx/>
              <a:buChar char="–"/>
              <a:defRPr/>
            </a:pPr>
            <a:r>
              <a:rPr lang="en-US" dirty="0" smtClean="0">
                <a:latin typeface="Times New Roman" charset="0"/>
                <a:ea typeface="ＭＳ Ｐゴシック" charset="0"/>
                <a:cs typeface="Times New Roman" charset="0"/>
                <a:sym typeface="Times New Roman" charset="0"/>
              </a:rPr>
              <a:t>GSK 744LAP 50mg/kg X 2, 4 weeks apart</a:t>
            </a:r>
          </a:p>
          <a:p>
            <a:pPr marL="725488" lvl="1" indent="-268288" defTabSz="914400" eaLnBrk="1">
              <a:spcBef>
                <a:spcPts val="600"/>
              </a:spcBef>
              <a:buFontTx/>
              <a:buChar char="–"/>
              <a:defRPr/>
            </a:pPr>
            <a:r>
              <a:rPr lang="en-US" dirty="0" smtClean="0">
                <a:latin typeface="Times New Roman" charset="0"/>
                <a:ea typeface="ＭＳ Ｐゴシック" charset="0"/>
                <a:cs typeface="Times New Roman" charset="0"/>
                <a:sym typeface="Times New Roman" charset="0"/>
              </a:rPr>
              <a:t>Placebo</a:t>
            </a:r>
          </a:p>
          <a:p>
            <a:pPr marL="322263" indent="-322263" defTabSz="914400" eaLnBrk="1">
              <a:spcBef>
                <a:spcPts val="700"/>
              </a:spcBef>
              <a:buFontTx/>
              <a:buChar char="•"/>
              <a:defRPr/>
            </a:pPr>
            <a:r>
              <a:rPr lang="en-US" dirty="0" smtClean="0">
                <a:latin typeface="Times New Roman" charset="0"/>
                <a:cs typeface="Times New Roman" charset="0"/>
                <a:sym typeface="Times New Roman" charset="0"/>
              </a:rPr>
              <a:t>Weekly SHIV rectal challenge X 8</a:t>
            </a:r>
          </a:p>
          <a:p>
            <a:pPr marL="322263" indent="-322263" defTabSz="914400" eaLnBrk="1">
              <a:spcBef>
                <a:spcPts val="700"/>
              </a:spcBef>
              <a:buFontTx/>
              <a:buChar char="•"/>
              <a:defRPr/>
            </a:pPr>
            <a:r>
              <a:rPr lang="en-US" dirty="0" smtClean="0">
                <a:latin typeface="Times New Roman" charset="0"/>
                <a:cs typeface="Times New Roman" charset="0"/>
                <a:sym typeface="Times New Roman" charset="0"/>
              </a:rPr>
              <a:t>Results (preliminary)</a:t>
            </a:r>
          </a:p>
          <a:p>
            <a:pPr marL="725488" lvl="1" indent="-268288" defTabSz="914400" eaLnBrk="1">
              <a:spcBef>
                <a:spcPts val="600"/>
              </a:spcBef>
              <a:buFontTx/>
              <a:buChar char="–"/>
              <a:defRPr/>
            </a:pPr>
            <a:r>
              <a:rPr lang="en-US" dirty="0" smtClean="0">
                <a:latin typeface="Times New Roman" charset="0"/>
                <a:ea typeface="ＭＳ Ｐゴシック" charset="0"/>
                <a:cs typeface="Times New Roman" charset="0"/>
                <a:sym typeface="Times New Roman" charset="0"/>
              </a:rPr>
              <a:t>GSK 744LAP:  no infections</a:t>
            </a:r>
          </a:p>
          <a:p>
            <a:pPr marL="725488" lvl="1" indent="-268288" defTabSz="914400" eaLnBrk="1">
              <a:spcBef>
                <a:spcPts val="600"/>
              </a:spcBef>
              <a:buFontTx/>
              <a:buChar char="–"/>
              <a:defRPr/>
            </a:pPr>
            <a:r>
              <a:rPr lang="en-US" dirty="0" smtClean="0">
                <a:latin typeface="Times New Roman" charset="0"/>
                <a:ea typeface="ＭＳ Ｐゴシック" charset="0"/>
                <a:cs typeface="Times New Roman" charset="0"/>
                <a:sym typeface="Times New Roman" charset="0"/>
              </a:rPr>
              <a:t>Placebo:  all infected</a:t>
            </a:r>
            <a:endParaRPr lang="en-US" dirty="0" smtClean="0"/>
          </a:p>
        </p:txBody>
      </p:sp>
      <p:sp>
        <p:nvSpPr>
          <p:cNvPr id="41987" name="AutoShape 3"/>
          <p:cNvSpPr>
            <a:spLocks/>
          </p:cNvSpPr>
          <p:nvPr/>
        </p:nvSpPr>
        <p:spPr bwMode="auto">
          <a:xfrm>
            <a:off x="5126182" y="6244749"/>
            <a:ext cx="3789218" cy="47335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r" defTabSz="914400">
              <a:defRPr/>
            </a:pPr>
            <a:r>
              <a:rPr lang="en-US" sz="1800" dirty="0">
                <a:solidFill>
                  <a:srgbClr val="FFFF00"/>
                </a:solidFill>
                <a:latin typeface="Times New Roman" charset="0"/>
                <a:cs typeface="Times New Roman" charset="0"/>
                <a:sym typeface="Times New Roman" charset="0"/>
              </a:rPr>
              <a:t>Andrews CROI 2013 #24LB</a:t>
            </a:r>
            <a:endParaRPr lang="en-US" sz="1800" dirty="0">
              <a:cs typeface="Helvetica" charset="0"/>
            </a:endParaRPr>
          </a:p>
        </p:txBody>
      </p: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955" y="-542"/>
            <a:ext cx="7770091" cy="1143542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accent2"/>
                </a:solidFill>
              </a:rPr>
              <a:t>TDF </a:t>
            </a:r>
            <a:r>
              <a:rPr lang="en-US" sz="4000" b="1" dirty="0" err="1" smtClean="0">
                <a:solidFill>
                  <a:schemeClr val="accent2"/>
                </a:solidFill>
              </a:rPr>
              <a:t>Intravaginal</a:t>
            </a:r>
            <a:r>
              <a:rPr lang="en-US" sz="4000" b="1" dirty="0" smtClean="0">
                <a:solidFill>
                  <a:schemeClr val="accent2"/>
                </a:solidFill>
              </a:rPr>
              <a:t> Ring for </a:t>
            </a:r>
            <a:r>
              <a:rPr lang="en-US" sz="4000" b="1" dirty="0" err="1" smtClean="0">
                <a:solidFill>
                  <a:schemeClr val="accent2"/>
                </a:solidFill>
              </a:rPr>
              <a:t>PrEP</a:t>
            </a:r>
            <a:endParaRPr lang="en-US" sz="4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964" y="1067125"/>
            <a:ext cx="8797636" cy="4114475"/>
          </a:xfrm>
        </p:spPr>
        <p:txBody>
          <a:bodyPr/>
          <a:lstStyle/>
          <a:p>
            <a:r>
              <a:rPr lang="en-US" sz="3000" dirty="0" smtClean="0"/>
              <a:t>Polyurethane drug reservoir ring that contains 130 mg of TDF and delivers 2.3 mg/day; replaced every 28 days over 16 weeks</a:t>
            </a:r>
          </a:p>
          <a:p>
            <a:r>
              <a:rPr lang="en-US" sz="3000" dirty="0" smtClean="0"/>
              <a:t>18 macaques (6 ring, 12 controls -- 6 real-time, 6 </a:t>
            </a:r>
            <a:r>
              <a:rPr lang="en-US" sz="3000" dirty="0" err="1" smtClean="0"/>
              <a:t>hx</a:t>
            </a:r>
            <a:r>
              <a:rPr lang="en-US" sz="3000" dirty="0" smtClean="0"/>
              <a:t>)</a:t>
            </a:r>
          </a:p>
          <a:p>
            <a:r>
              <a:rPr lang="en-US" sz="3000" dirty="0" smtClean="0"/>
              <a:t>Low-dose challenge model:  once-weekly SHIV vaginally up to 16 weeks</a:t>
            </a:r>
          </a:p>
          <a:p>
            <a:r>
              <a:rPr lang="en-US" sz="3000" dirty="0" smtClean="0"/>
              <a:t>Results (over 16 weeks):</a:t>
            </a:r>
          </a:p>
          <a:p>
            <a:pPr lvl="1"/>
            <a:r>
              <a:rPr lang="en-US" dirty="0" smtClean="0"/>
              <a:t>0/6 macaques with rings vs. 11/12 without rings infected (after median 4 exposures) (P&lt;0.0004)</a:t>
            </a:r>
          </a:p>
          <a:p>
            <a:pPr lvl="1"/>
            <a:r>
              <a:rPr lang="en-US" dirty="0" smtClean="0"/>
              <a:t>Rings well retained and well-tolerated X 5 months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64727" y="6412468"/>
            <a:ext cx="3671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Smith, CROI 2013 #25LB</a:t>
            </a:r>
            <a:endParaRPr lang="en-US" sz="1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91" y="71573"/>
            <a:ext cx="8229023" cy="1143542"/>
          </a:xfrm>
        </p:spPr>
        <p:txBody>
          <a:bodyPr/>
          <a:lstStyle/>
          <a:p>
            <a:pPr algn="ctr"/>
            <a:r>
              <a:rPr lang="en-US" sz="6000" b="1" dirty="0" smtClean="0">
                <a:solidFill>
                  <a:schemeClr val="accent2"/>
                </a:solidFill>
                <a:latin typeface="+mn-lt"/>
              </a:rPr>
              <a:t>Oh, Baby!</a:t>
            </a:r>
            <a:endParaRPr lang="en-US" sz="60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8" y="990600"/>
            <a:ext cx="8936182" cy="5486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200" dirty="0" smtClean="0"/>
              <a:t>Mother presented in labor, unaware of HIV status, found HIV+</a:t>
            </a:r>
          </a:p>
          <a:p>
            <a:pPr>
              <a:spcBef>
                <a:spcPts val="6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200" dirty="0" smtClean="0"/>
              <a:t>Baby treated with 3-drug ART (ZDV/3TC + NVP) within 30 hours  </a:t>
            </a:r>
          </a:p>
          <a:p>
            <a:pPr>
              <a:spcBef>
                <a:spcPts val="6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200" dirty="0" smtClean="0"/>
              <a:t>Mother VL 2K, baby VL 20K</a:t>
            </a:r>
          </a:p>
          <a:p>
            <a:pPr>
              <a:spcBef>
                <a:spcPts val="6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200" dirty="0" smtClean="0"/>
              <a:t>Matched wild-type virus, subtype B</a:t>
            </a:r>
          </a:p>
          <a:p>
            <a:pPr>
              <a:spcBef>
                <a:spcPts val="6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200" dirty="0" smtClean="0"/>
              <a:t>Baby HIV RNA decreased at days 7, 12, 20, then &lt;20 at day 29</a:t>
            </a:r>
          </a:p>
          <a:p>
            <a:pPr>
              <a:spcBef>
                <a:spcPts val="6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200" dirty="0" smtClean="0"/>
              <a:t>HIV RNA continued &lt;20 cps/ml X 16 determinations</a:t>
            </a:r>
          </a:p>
          <a:p>
            <a:pPr>
              <a:spcBef>
                <a:spcPts val="6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200" dirty="0" smtClean="0"/>
              <a:t>Mother and baby lost-to-follow-up; ART stopped at 18 months</a:t>
            </a:r>
          </a:p>
          <a:p>
            <a:pPr>
              <a:spcBef>
                <a:spcPts val="6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200" dirty="0" smtClean="0"/>
              <a:t>Re-presented for follow-up</a:t>
            </a:r>
          </a:p>
          <a:p>
            <a:pPr lvl="1">
              <a:spcAft>
                <a:spcPts val="200"/>
              </a:spcAft>
              <a:buFont typeface="Arial" pitchFamily="34" charset="0"/>
              <a:buChar char="•"/>
            </a:pPr>
            <a:r>
              <a:rPr lang="en-US" sz="2200" dirty="0" smtClean="0"/>
              <a:t> HIV RNA &lt;20 copies/ml (1 copy/ml) at 24 months</a:t>
            </a:r>
          </a:p>
          <a:p>
            <a:pPr lvl="1">
              <a:spcAft>
                <a:spcPts val="200"/>
              </a:spcAft>
              <a:buFont typeface="Arial" pitchFamily="34" charset="0"/>
              <a:buChar char="•"/>
            </a:pPr>
            <a:r>
              <a:rPr lang="en-US" sz="2200" dirty="0" smtClean="0"/>
              <a:t> HIV DNA 4 copies / 1 million PBMC at  26 months</a:t>
            </a:r>
          </a:p>
          <a:p>
            <a:pPr lvl="1">
              <a:spcAft>
                <a:spcPts val="200"/>
              </a:spcAft>
              <a:buFont typeface="Arial" pitchFamily="34" charset="0"/>
              <a:buChar char="•"/>
            </a:pPr>
            <a:r>
              <a:rPr lang="en-US" sz="2200" dirty="0" smtClean="0"/>
              <a:t> No replication-competent virus</a:t>
            </a:r>
          </a:p>
          <a:p>
            <a:pPr lvl="1">
              <a:spcAft>
                <a:spcPts val="200"/>
              </a:spcAft>
              <a:buFont typeface="Arial" pitchFamily="34" charset="0"/>
              <a:buChar char="•"/>
            </a:pPr>
            <a:r>
              <a:rPr lang="en-US" sz="2200" dirty="0" smtClean="0"/>
              <a:t> HIV Antibody negative</a:t>
            </a:r>
          </a:p>
          <a:p>
            <a:pPr>
              <a:spcBef>
                <a:spcPts val="6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200" dirty="0" smtClean="0"/>
              <a:t>Cure(?)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65618" y="6400800"/>
            <a:ext cx="3602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err="1" smtClean="0">
                <a:solidFill>
                  <a:srgbClr val="FFFF00"/>
                </a:solidFill>
                <a:latin typeface="+mn-lt"/>
              </a:rPr>
              <a:t>Persaud</a:t>
            </a:r>
            <a:r>
              <a:rPr lang="en-US" sz="1800" dirty="0" smtClean="0">
                <a:solidFill>
                  <a:srgbClr val="FFFF00"/>
                </a:solidFill>
                <a:latin typeface="+mn-lt"/>
              </a:rPr>
              <a:t> CROI 2013 #48LB</a:t>
            </a:r>
            <a:endParaRPr lang="en-US" sz="1800" dirty="0">
              <a:solidFill>
                <a:srgbClr val="FFFF00"/>
              </a:solidFill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906"/>
            <a:ext cx="9144000" cy="1143542"/>
          </a:xfrm>
        </p:spPr>
        <p:txBody>
          <a:bodyPr/>
          <a:lstStyle/>
          <a:p>
            <a:pPr algn="ctr"/>
            <a:r>
              <a:rPr lang="en-US" sz="3400" b="1" dirty="0" smtClean="0">
                <a:solidFill>
                  <a:schemeClr val="accent2"/>
                </a:solidFill>
                <a:latin typeface="+mn-lt"/>
              </a:rPr>
              <a:t>CDC: U.S. ART Drug Resistance 2007-2010</a:t>
            </a:r>
            <a:endParaRPr lang="en-US" sz="34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491" y="930450"/>
            <a:ext cx="8686509" cy="4525369"/>
          </a:xfrm>
        </p:spPr>
        <p:txBody>
          <a:bodyPr/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Study population: Convenience sample of newly diagnosed HIV+ without prior ART use in 10 U.S. surveillance areas reported to the CDC through 6/11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Assessed NRTI, NNRTI and PI mutations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18,144 patients had viral sequences assessed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C000"/>
                </a:solidFill>
              </a:rPr>
              <a:t>2932 (16%) of patients </a:t>
            </a:r>
            <a:r>
              <a:rPr lang="en-US" sz="2400" dirty="0" smtClean="0"/>
              <a:t>had 4788 drug mutation sequences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Of these viral sequences –</a:t>
            </a:r>
          </a:p>
          <a:p>
            <a:pPr marL="688975" lvl="1" indent="-231775"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 smtClean="0"/>
              <a:t>14% 1-class resistance; 2% 2-class; 0.5% 3-class</a:t>
            </a:r>
          </a:p>
          <a:p>
            <a:pPr marL="688975" lvl="1" indent="-231775"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 smtClean="0"/>
              <a:t>7% to NRTIs; 8% to NNRTIs; 4% to PIs</a:t>
            </a:r>
          </a:p>
          <a:p>
            <a:pPr marL="688975" lvl="1" indent="-231775"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 smtClean="0"/>
              <a:t>Estimated annual change for any 1 mutation not significant (3%, p=0.06)</a:t>
            </a:r>
          </a:p>
          <a:p>
            <a:pPr lvl="2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 Significant increases in </a:t>
            </a:r>
          </a:p>
          <a:p>
            <a:pPr lvl="3"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 smtClean="0"/>
              <a:t> 1-class mutations (4%, p=0.01)</a:t>
            </a:r>
          </a:p>
          <a:p>
            <a:pPr lvl="3">
              <a:spcAft>
                <a:spcPts val="0"/>
              </a:spcAft>
              <a:buFont typeface="Arial" pitchFamily="34" charset="0"/>
              <a:buChar char="•"/>
            </a:pPr>
            <a:r>
              <a:rPr lang="en-US" sz="2400" dirty="0" smtClean="0"/>
              <a:t> NNRTI mutations (5%, p=0.03)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endParaRPr lang="en-US" sz="2400" dirty="0" smtClean="0"/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818909" y="6477000"/>
            <a:ext cx="3172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solidFill>
                  <a:srgbClr val="FFFF00"/>
                </a:solidFill>
                <a:latin typeface="+mn-lt"/>
              </a:rPr>
              <a:t>Kim CROI 2013 # 149</a:t>
            </a:r>
            <a:endParaRPr lang="en-US" sz="1800" dirty="0">
              <a:solidFill>
                <a:srgbClr val="FFFF00"/>
              </a:solidFill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19600" y="6477758"/>
            <a:ext cx="4631176" cy="456442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1pPr>
            <a:lvl2pPr marL="742950" indent="-285750" eaLnBrk="0"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2pPr>
            <a:lvl3pPr marL="1143000" indent="-228600" eaLnBrk="0"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3pPr>
            <a:lvl4pPr marL="1600200" indent="-228600" eaLnBrk="0"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4pPr>
            <a:lvl5pPr marL="2057400" indent="-228600" eaLnBrk="0"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9pPr>
          </a:lstStyle>
          <a:p>
            <a:pPr eaLnBrk="1">
              <a:defRPr/>
            </a:pPr>
            <a:r>
              <a:rPr lang="en-US" sz="1800" dirty="0" smtClean="0">
                <a:solidFill>
                  <a:srgbClr val="FFFF00"/>
                </a:solidFill>
                <a:latin typeface="Times New Roman"/>
              </a:rPr>
              <a:t>Zolopa </a:t>
            </a:r>
            <a:r>
              <a:rPr lang="en-US" sz="1800" dirty="0">
                <a:solidFill>
                  <a:srgbClr val="FFFF00"/>
                </a:solidFill>
                <a:latin typeface="Times New Roman"/>
              </a:rPr>
              <a:t>CROI </a:t>
            </a:r>
            <a:r>
              <a:rPr lang="en-US" sz="1800" dirty="0" smtClean="0">
                <a:solidFill>
                  <a:srgbClr val="FFFF00"/>
                </a:solidFill>
                <a:latin typeface="Times New Roman"/>
              </a:rPr>
              <a:t>2013 # </a:t>
            </a:r>
            <a:r>
              <a:rPr lang="en-US" sz="1800" dirty="0">
                <a:solidFill>
                  <a:srgbClr val="FFFF00"/>
                </a:solidFill>
                <a:latin typeface="Times New Roman"/>
              </a:rPr>
              <a:t>99LB</a:t>
            </a:r>
          </a:p>
        </p:txBody>
      </p:sp>
      <p:sp>
        <p:nvSpPr>
          <p:cNvPr id="3966978" name="Rectangle 2"/>
          <p:cNvSpPr>
            <a:spLocks noChangeArrowheads="1"/>
          </p:cNvSpPr>
          <p:nvPr/>
        </p:nvSpPr>
        <p:spPr bwMode="auto">
          <a:xfrm>
            <a:off x="584494" y="76091"/>
            <a:ext cx="8559506" cy="914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defTabSz="914400" hangingPunct="1">
              <a:defRPr/>
            </a:pPr>
            <a:r>
              <a:rPr lang="en-US" sz="3600" b="1" dirty="0" smtClean="0">
                <a:solidFill>
                  <a:srgbClr val="00FFFF"/>
                </a:solidFill>
                <a:latin typeface="Times New Roman" pitchFamily="18" charset="0"/>
                <a:ea typeface="+mn-ea"/>
                <a:cs typeface="+mn-cs"/>
              </a:rPr>
              <a:t>TAF vs TDF Phase 2,</a:t>
            </a:r>
            <a:r>
              <a:rPr lang="en-US" sz="3600" dirty="0" smtClean="0">
                <a:solidFill>
                  <a:srgbClr val="00FFFF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3600" b="1" dirty="0" smtClean="0">
                <a:solidFill>
                  <a:srgbClr val="00FFFF"/>
                </a:solidFill>
                <a:latin typeface="Times New Roman" pitchFamily="18" charset="0"/>
                <a:ea typeface="+mn-ea"/>
                <a:cs typeface="+mn-cs"/>
              </a:rPr>
              <a:t>Week </a:t>
            </a:r>
            <a:r>
              <a:rPr lang="en-US" sz="3600" b="1" dirty="0">
                <a:solidFill>
                  <a:srgbClr val="00FFFF"/>
                </a:solidFill>
                <a:latin typeface="Times New Roman" pitchFamily="18" charset="0"/>
                <a:ea typeface="+mn-ea"/>
                <a:cs typeface="+mn-cs"/>
              </a:rPr>
              <a:t>24 </a:t>
            </a:r>
            <a:r>
              <a:rPr lang="en-US" sz="3600" b="1" dirty="0" smtClean="0">
                <a:solidFill>
                  <a:srgbClr val="00FFFF"/>
                </a:solidFill>
                <a:latin typeface="Times New Roman" pitchFamily="18" charset="0"/>
                <a:ea typeface="+mn-ea"/>
                <a:cs typeface="+mn-cs"/>
              </a:rPr>
              <a:t>Analysis</a:t>
            </a:r>
            <a:endParaRPr lang="en-US" sz="3600" b="1" dirty="0">
              <a:solidFill>
                <a:srgbClr val="00FFFF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966979" name="Text Box 3"/>
          <p:cNvSpPr txBox="1">
            <a:spLocks noChangeArrowheads="1"/>
          </p:cNvSpPr>
          <p:nvPr/>
        </p:nvSpPr>
        <p:spPr bwMode="auto">
          <a:xfrm>
            <a:off x="1905000" y="5563397"/>
            <a:ext cx="6477000" cy="471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hangingPunct="1">
              <a:spcBef>
                <a:spcPct val="50000"/>
              </a:spcBef>
              <a:spcAft>
                <a:spcPct val="25000"/>
              </a:spcAft>
              <a:buFontTx/>
              <a:buChar char="•"/>
              <a:defRPr/>
            </a:pPr>
            <a:endParaRPr lang="en-GB" sz="3600" b="1" baseline="-25000">
              <a:solidFill>
                <a:srgbClr val="FFFFFF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27833" y="1373037"/>
            <a:ext cx="5835477" cy="3984069"/>
            <a:chOff x="851" y="1185"/>
            <a:chExt cx="3675" cy="2509"/>
          </a:xfrm>
        </p:grpSpPr>
        <p:sp>
          <p:nvSpPr>
            <p:cNvPr id="3966981" name="Line 5"/>
            <p:cNvSpPr>
              <a:spLocks noChangeShapeType="1"/>
            </p:cNvSpPr>
            <p:nvPr/>
          </p:nvSpPr>
          <p:spPr bwMode="auto">
            <a:xfrm>
              <a:off x="1474" y="1366"/>
              <a:ext cx="0" cy="1744"/>
            </a:xfrm>
            <a:prstGeom prst="line">
              <a:avLst/>
            </a:prstGeom>
            <a:noFill/>
            <a:ln w="9525">
              <a:solidFill>
                <a:schemeClr val="accent2">
                  <a:lumMod val="20000"/>
                  <a:lumOff val="8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hangingPunct="1">
                <a:defRPr/>
              </a:pPr>
              <a:endParaRPr lang="en-US" sz="24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6982" name="Line 6"/>
            <p:cNvSpPr>
              <a:spLocks noChangeShapeType="1"/>
            </p:cNvSpPr>
            <p:nvPr/>
          </p:nvSpPr>
          <p:spPr bwMode="auto">
            <a:xfrm>
              <a:off x="1427" y="3110"/>
              <a:ext cx="4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hangingPunct="1">
                <a:defRPr/>
              </a:pPr>
              <a:endParaRPr lang="en-US" sz="24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6983" name="Line 7"/>
            <p:cNvSpPr>
              <a:spLocks noChangeShapeType="1"/>
            </p:cNvSpPr>
            <p:nvPr/>
          </p:nvSpPr>
          <p:spPr bwMode="auto">
            <a:xfrm>
              <a:off x="1427" y="2938"/>
              <a:ext cx="47" cy="0"/>
            </a:xfrm>
            <a:prstGeom prst="line">
              <a:avLst/>
            </a:prstGeom>
            <a:noFill/>
            <a:ln w="9525">
              <a:solidFill>
                <a:srgbClr val="CCFF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hangingPunct="1">
                <a:defRPr/>
              </a:pPr>
              <a:endParaRPr lang="en-US" sz="24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6984" name="Line 8"/>
            <p:cNvSpPr>
              <a:spLocks noChangeShapeType="1"/>
            </p:cNvSpPr>
            <p:nvPr/>
          </p:nvSpPr>
          <p:spPr bwMode="auto">
            <a:xfrm>
              <a:off x="1427" y="2761"/>
              <a:ext cx="47" cy="0"/>
            </a:xfrm>
            <a:prstGeom prst="line">
              <a:avLst/>
            </a:prstGeom>
            <a:noFill/>
            <a:ln w="9525">
              <a:solidFill>
                <a:srgbClr val="CCFF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hangingPunct="1">
                <a:defRPr/>
              </a:pPr>
              <a:endParaRPr lang="en-US" sz="24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6985" name="Line 9"/>
            <p:cNvSpPr>
              <a:spLocks noChangeShapeType="1"/>
            </p:cNvSpPr>
            <p:nvPr/>
          </p:nvSpPr>
          <p:spPr bwMode="auto">
            <a:xfrm>
              <a:off x="1427" y="2588"/>
              <a:ext cx="47" cy="0"/>
            </a:xfrm>
            <a:prstGeom prst="line">
              <a:avLst/>
            </a:prstGeom>
            <a:noFill/>
            <a:ln w="9525">
              <a:solidFill>
                <a:srgbClr val="CCFF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hangingPunct="1">
                <a:defRPr/>
              </a:pPr>
              <a:endParaRPr lang="en-US" sz="24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6986" name="Line 10"/>
            <p:cNvSpPr>
              <a:spLocks noChangeShapeType="1"/>
            </p:cNvSpPr>
            <p:nvPr/>
          </p:nvSpPr>
          <p:spPr bwMode="auto">
            <a:xfrm>
              <a:off x="1427" y="2410"/>
              <a:ext cx="47" cy="0"/>
            </a:xfrm>
            <a:prstGeom prst="line">
              <a:avLst/>
            </a:prstGeom>
            <a:noFill/>
            <a:ln w="9525">
              <a:solidFill>
                <a:srgbClr val="CCFF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hangingPunct="1">
                <a:defRPr/>
              </a:pPr>
              <a:endParaRPr lang="en-US" sz="24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6987" name="Line 11"/>
            <p:cNvSpPr>
              <a:spLocks noChangeShapeType="1"/>
            </p:cNvSpPr>
            <p:nvPr/>
          </p:nvSpPr>
          <p:spPr bwMode="auto">
            <a:xfrm>
              <a:off x="1427" y="2238"/>
              <a:ext cx="47" cy="0"/>
            </a:xfrm>
            <a:prstGeom prst="line">
              <a:avLst/>
            </a:prstGeom>
            <a:noFill/>
            <a:ln w="9525">
              <a:solidFill>
                <a:srgbClr val="CCFF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hangingPunct="1">
                <a:defRPr/>
              </a:pPr>
              <a:endParaRPr lang="en-US" sz="24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6988" name="Line 12"/>
            <p:cNvSpPr>
              <a:spLocks noChangeShapeType="1"/>
            </p:cNvSpPr>
            <p:nvPr/>
          </p:nvSpPr>
          <p:spPr bwMode="auto">
            <a:xfrm>
              <a:off x="1427" y="2066"/>
              <a:ext cx="47" cy="0"/>
            </a:xfrm>
            <a:prstGeom prst="line">
              <a:avLst/>
            </a:prstGeom>
            <a:noFill/>
            <a:ln w="9525">
              <a:solidFill>
                <a:srgbClr val="CCFF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hangingPunct="1">
                <a:defRPr/>
              </a:pPr>
              <a:endParaRPr lang="en-US" sz="24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6989" name="Line 13"/>
            <p:cNvSpPr>
              <a:spLocks noChangeShapeType="1"/>
            </p:cNvSpPr>
            <p:nvPr/>
          </p:nvSpPr>
          <p:spPr bwMode="auto">
            <a:xfrm>
              <a:off x="1427" y="1888"/>
              <a:ext cx="47" cy="0"/>
            </a:xfrm>
            <a:prstGeom prst="line">
              <a:avLst/>
            </a:prstGeom>
            <a:noFill/>
            <a:ln w="9525">
              <a:solidFill>
                <a:srgbClr val="CCFF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hangingPunct="1">
                <a:defRPr/>
              </a:pPr>
              <a:endParaRPr lang="en-US" sz="24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6990" name="Line 14"/>
            <p:cNvSpPr>
              <a:spLocks noChangeShapeType="1"/>
            </p:cNvSpPr>
            <p:nvPr/>
          </p:nvSpPr>
          <p:spPr bwMode="auto">
            <a:xfrm>
              <a:off x="1427" y="1715"/>
              <a:ext cx="47" cy="0"/>
            </a:xfrm>
            <a:prstGeom prst="line">
              <a:avLst/>
            </a:prstGeom>
            <a:noFill/>
            <a:ln w="9525">
              <a:solidFill>
                <a:srgbClr val="CCFF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hangingPunct="1">
                <a:defRPr/>
              </a:pPr>
              <a:endParaRPr lang="en-US" sz="24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6991" name="Line 15"/>
            <p:cNvSpPr>
              <a:spLocks noChangeShapeType="1"/>
            </p:cNvSpPr>
            <p:nvPr/>
          </p:nvSpPr>
          <p:spPr bwMode="auto">
            <a:xfrm>
              <a:off x="1427" y="1538"/>
              <a:ext cx="47" cy="0"/>
            </a:xfrm>
            <a:prstGeom prst="line">
              <a:avLst/>
            </a:prstGeom>
            <a:noFill/>
            <a:ln w="9525">
              <a:solidFill>
                <a:srgbClr val="CCFF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hangingPunct="1">
                <a:defRPr/>
              </a:pPr>
              <a:endParaRPr lang="en-US" sz="24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6992" name="Line 16"/>
            <p:cNvSpPr>
              <a:spLocks noChangeShapeType="1"/>
            </p:cNvSpPr>
            <p:nvPr/>
          </p:nvSpPr>
          <p:spPr bwMode="auto">
            <a:xfrm>
              <a:off x="1427" y="1366"/>
              <a:ext cx="47" cy="0"/>
            </a:xfrm>
            <a:prstGeom prst="line">
              <a:avLst/>
            </a:prstGeom>
            <a:noFill/>
            <a:ln w="9525">
              <a:solidFill>
                <a:srgbClr val="CCFF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hangingPunct="1">
                <a:defRPr/>
              </a:pPr>
              <a:endParaRPr lang="en-US" sz="24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6993" name="Line 17"/>
            <p:cNvSpPr>
              <a:spLocks noChangeShapeType="1"/>
            </p:cNvSpPr>
            <p:nvPr/>
          </p:nvSpPr>
          <p:spPr bwMode="auto">
            <a:xfrm>
              <a:off x="1474" y="3110"/>
              <a:ext cx="2927" cy="0"/>
            </a:xfrm>
            <a:prstGeom prst="line">
              <a:avLst/>
            </a:prstGeom>
            <a:noFill/>
            <a:ln w="9525">
              <a:solidFill>
                <a:srgbClr val="CCFF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hangingPunct="1">
                <a:defRPr/>
              </a:pPr>
              <a:endParaRPr lang="en-US" sz="24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6994" name="Line 18"/>
            <p:cNvSpPr>
              <a:spLocks noChangeShapeType="1"/>
            </p:cNvSpPr>
            <p:nvPr/>
          </p:nvSpPr>
          <p:spPr bwMode="auto">
            <a:xfrm flipV="1">
              <a:off x="1474" y="3110"/>
              <a:ext cx="0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hangingPunct="1">
                <a:defRPr/>
              </a:pPr>
              <a:endParaRPr lang="en-US" sz="24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6995" name="Line 19"/>
            <p:cNvSpPr>
              <a:spLocks noChangeShapeType="1"/>
            </p:cNvSpPr>
            <p:nvPr/>
          </p:nvSpPr>
          <p:spPr bwMode="auto">
            <a:xfrm flipV="1">
              <a:off x="1961" y="3110"/>
              <a:ext cx="0" cy="48"/>
            </a:xfrm>
            <a:prstGeom prst="line">
              <a:avLst/>
            </a:prstGeom>
            <a:noFill/>
            <a:ln w="9525">
              <a:solidFill>
                <a:srgbClr val="CCFF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hangingPunct="1">
                <a:defRPr/>
              </a:pPr>
              <a:endParaRPr lang="en-US" sz="24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6996" name="Line 20"/>
            <p:cNvSpPr>
              <a:spLocks noChangeShapeType="1"/>
            </p:cNvSpPr>
            <p:nvPr/>
          </p:nvSpPr>
          <p:spPr bwMode="auto">
            <a:xfrm flipV="1">
              <a:off x="2453" y="3110"/>
              <a:ext cx="0" cy="48"/>
            </a:xfrm>
            <a:prstGeom prst="line">
              <a:avLst/>
            </a:prstGeom>
            <a:noFill/>
            <a:ln w="9525">
              <a:solidFill>
                <a:srgbClr val="CCFF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hangingPunct="1">
                <a:defRPr/>
              </a:pPr>
              <a:endParaRPr lang="en-US" sz="24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6997" name="Line 21"/>
            <p:cNvSpPr>
              <a:spLocks noChangeShapeType="1"/>
            </p:cNvSpPr>
            <p:nvPr/>
          </p:nvSpPr>
          <p:spPr bwMode="auto">
            <a:xfrm flipV="1">
              <a:off x="2939" y="3110"/>
              <a:ext cx="0" cy="48"/>
            </a:xfrm>
            <a:prstGeom prst="line">
              <a:avLst/>
            </a:prstGeom>
            <a:noFill/>
            <a:ln w="9525">
              <a:solidFill>
                <a:srgbClr val="CCFF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hangingPunct="1">
                <a:defRPr/>
              </a:pPr>
              <a:endParaRPr lang="en-US" sz="24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6998" name="Line 22"/>
            <p:cNvSpPr>
              <a:spLocks noChangeShapeType="1"/>
            </p:cNvSpPr>
            <p:nvPr/>
          </p:nvSpPr>
          <p:spPr bwMode="auto">
            <a:xfrm flipV="1">
              <a:off x="3425" y="3110"/>
              <a:ext cx="0" cy="48"/>
            </a:xfrm>
            <a:prstGeom prst="line">
              <a:avLst/>
            </a:prstGeom>
            <a:noFill/>
            <a:ln w="9525">
              <a:solidFill>
                <a:srgbClr val="CCFF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hangingPunct="1">
                <a:defRPr/>
              </a:pPr>
              <a:endParaRPr lang="en-US" sz="24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6999" name="Line 23"/>
            <p:cNvSpPr>
              <a:spLocks noChangeShapeType="1"/>
            </p:cNvSpPr>
            <p:nvPr/>
          </p:nvSpPr>
          <p:spPr bwMode="auto">
            <a:xfrm flipV="1">
              <a:off x="3917" y="3110"/>
              <a:ext cx="0" cy="48"/>
            </a:xfrm>
            <a:prstGeom prst="line">
              <a:avLst/>
            </a:prstGeom>
            <a:noFill/>
            <a:ln w="9525">
              <a:solidFill>
                <a:srgbClr val="CCFF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hangingPunct="1">
                <a:defRPr/>
              </a:pPr>
              <a:endParaRPr lang="en-US" sz="24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7000" name="Line 24"/>
            <p:cNvSpPr>
              <a:spLocks noChangeShapeType="1"/>
            </p:cNvSpPr>
            <p:nvPr/>
          </p:nvSpPr>
          <p:spPr bwMode="auto">
            <a:xfrm flipV="1">
              <a:off x="4404" y="3110"/>
              <a:ext cx="0" cy="48"/>
            </a:xfrm>
            <a:prstGeom prst="line">
              <a:avLst/>
            </a:prstGeom>
            <a:noFill/>
            <a:ln w="9525">
              <a:solidFill>
                <a:srgbClr val="CCFFFF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hangingPunct="1">
                <a:defRPr/>
              </a:pPr>
              <a:endParaRPr lang="en-US" sz="24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7001" name="Freeform 25"/>
            <p:cNvSpPr>
              <a:spLocks/>
            </p:cNvSpPr>
            <p:nvPr/>
          </p:nvSpPr>
          <p:spPr bwMode="auto">
            <a:xfrm>
              <a:off x="1474" y="1538"/>
              <a:ext cx="2927" cy="1572"/>
            </a:xfrm>
            <a:custGeom>
              <a:avLst/>
              <a:gdLst>
                <a:gd name="T0" fmla="*/ 0 w 494"/>
                <a:gd name="T1" fmla="*/ 265 h 265"/>
                <a:gd name="T2" fmla="*/ 82 w 494"/>
                <a:gd name="T3" fmla="*/ 197 h 265"/>
                <a:gd name="T4" fmla="*/ 165 w 494"/>
                <a:gd name="T5" fmla="*/ 94 h 265"/>
                <a:gd name="T6" fmla="*/ 247 w 494"/>
                <a:gd name="T7" fmla="*/ 30 h 265"/>
                <a:gd name="T8" fmla="*/ 329 w 494"/>
                <a:gd name="T9" fmla="*/ 18 h 265"/>
                <a:gd name="T10" fmla="*/ 412 w 494"/>
                <a:gd name="T11" fmla="*/ 0 h 265"/>
                <a:gd name="T12" fmla="*/ 494 w 494"/>
                <a:gd name="T13" fmla="*/ 9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4" h="265">
                  <a:moveTo>
                    <a:pt x="0" y="265"/>
                  </a:moveTo>
                  <a:lnTo>
                    <a:pt x="82" y="197"/>
                  </a:lnTo>
                  <a:lnTo>
                    <a:pt x="165" y="94"/>
                  </a:lnTo>
                  <a:lnTo>
                    <a:pt x="247" y="30"/>
                  </a:lnTo>
                  <a:lnTo>
                    <a:pt x="329" y="18"/>
                  </a:lnTo>
                  <a:lnTo>
                    <a:pt x="412" y="0"/>
                  </a:lnTo>
                  <a:lnTo>
                    <a:pt x="494" y="9"/>
                  </a:lnTo>
                </a:path>
              </a:pathLst>
            </a:custGeom>
            <a:noFill/>
            <a:ln w="28575">
              <a:solidFill>
                <a:srgbClr val="00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4400" hangingPunct="1">
                <a:defRPr/>
              </a:pPr>
              <a:endParaRPr lang="en-US" sz="24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7002" name="Freeform 26"/>
            <p:cNvSpPr>
              <a:spLocks/>
            </p:cNvSpPr>
            <p:nvPr/>
          </p:nvSpPr>
          <p:spPr bwMode="auto">
            <a:xfrm>
              <a:off x="1474" y="1538"/>
              <a:ext cx="2927" cy="1572"/>
            </a:xfrm>
            <a:custGeom>
              <a:avLst/>
              <a:gdLst>
                <a:gd name="T0" fmla="*/ 0 w 494"/>
                <a:gd name="T1" fmla="*/ 265 h 265"/>
                <a:gd name="T2" fmla="*/ 82 w 494"/>
                <a:gd name="T3" fmla="*/ 218 h 265"/>
                <a:gd name="T4" fmla="*/ 165 w 494"/>
                <a:gd name="T5" fmla="*/ 92 h 265"/>
                <a:gd name="T6" fmla="*/ 247 w 494"/>
                <a:gd name="T7" fmla="*/ 62 h 265"/>
                <a:gd name="T8" fmla="*/ 329 w 494"/>
                <a:gd name="T9" fmla="*/ 15 h 265"/>
                <a:gd name="T10" fmla="*/ 412 w 494"/>
                <a:gd name="T11" fmla="*/ 15 h 265"/>
                <a:gd name="T12" fmla="*/ 494 w 494"/>
                <a:gd name="T1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4" h="265">
                  <a:moveTo>
                    <a:pt x="0" y="265"/>
                  </a:moveTo>
                  <a:lnTo>
                    <a:pt x="82" y="218"/>
                  </a:lnTo>
                  <a:lnTo>
                    <a:pt x="165" y="92"/>
                  </a:lnTo>
                  <a:lnTo>
                    <a:pt x="247" y="62"/>
                  </a:lnTo>
                  <a:lnTo>
                    <a:pt x="329" y="15"/>
                  </a:lnTo>
                  <a:lnTo>
                    <a:pt x="412" y="15"/>
                  </a:lnTo>
                  <a:lnTo>
                    <a:pt x="494" y="0"/>
                  </a:lnTo>
                </a:path>
              </a:pathLst>
            </a:custGeom>
            <a:noFill/>
            <a:ln w="28575">
              <a:solidFill>
                <a:srgbClr val="F5B60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defTabSz="914400" hangingPunct="1">
                <a:defRPr/>
              </a:pPr>
              <a:endParaRPr lang="en-US" sz="24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7003" name="Rectangle 27"/>
            <p:cNvSpPr>
              <a:spLocks noChangeArrowheads="1"/>
            </p:cNvSpPr>
            <p:nvPr/>
          </p:nvSpPr>
          <p:spPr bwMode="auto">
            <a:xfrm>
              <a:off x="1439" y="3075"/>
              <a:ext cx="65" cy="63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 hangingPunct="1">
                <a:defRPr/>
              </a:pPr>
              <a:endParaRPr lang="en-US" sz="24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7004" name="Rectangle 28"/>
            <p:cNvSpPr>
              <a:spLocks noChangeArrowheads="1"/>
            </p:cNvSpPr>
            <p:nvPr/>
          </p:nvSpPr>
          <p:spPr bwMode="auto">
            <a:xfrm>
              <a:off x="1925" y="2671"/>
              <a:ext cx="65" cy="64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 hangingPunct="1">
                <a:defRPr/>
              </a:pPr>
              <a:endParaRPr lang="en-US" sz="24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7005" name="Rectangle 29"/>
            <p:cNvSpPr>
              <a:spLocks noChangeArrowheads="1"/>
            </p:cNvSpPr>
            <p:nvPr/>
          </p:nvSpPr>
          <p:spPr bwMode="auto">
            <a:xfrm>
              <a:off x="2417" y="2060"/>
              <a:ext cx="65" cy="65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 hangingPunct="1">
                <a:defRPr/>
              </a:pPr>
              <a:endParaRPr lang="en-US" sz="24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7006" name="Rectangle 30"/>
            <p:cNvSpPr>
              <a:spLocks noChangeArrowheads="1"/>
            </p:cNvSpPr>
            <p:nvPr/>
          </p:nvSpPr>
          <p:spPr bwMode="auto">
            <a:xfrm>
              <a:off x="2903" y="1681"/>
              <a:ext cx="66" cy="66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 hangingPunct="1">
                <a:defRPr/>
              </a:pPr>
              <a:endParaRPr lang="en-US" sz="24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7007" name="Rectangle 31"/>
            <p:cNvSpPr>
              <a:spLocks noChangeArrowheads="1"/>
            </p:cNvSpPr>
            <p:nvPr/>
          </p:nvSpPr>
          <p:spPr bwMode="auto">
            <a:xfrm>
              <a:off x="3390" y="1609"/>
              <a:ext cx="65" cy="64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 hangingPunct="1">
                <a:defRPr/>
              </a:pPr>
              <a:endParaRPr lang="en-US" sz="24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7008" name="Rectangle 32"/>
            <p:cNvSpPr>
              <a:spLocks noChangeArrowheads="1"/>
            </p:cNvSpPr>
            <p:nvPr/>
          </p:nvSpPr>
          <p:spPr bwMode="auto">
            <a:xfrm>
              <a:off x="3882" y="1503"/>
              <a:ext cx="65" cy="65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 hangingPunct="1">
                <a:defRPr/>
              </a:pPr>
              <a:endParaRPr lang="en-US" sz="24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7009" name="Rectangle 33"/>
            <p:cNvSpPr>
              <a:spLocks noChangeArrowheads="1"/>
            </p:cNvSpPr>
            <p:nvPr/>
          </p:nvSpPr>
          <p:spPr bwMode="auto">
            <a:xfrm>
              <a:off x="4368" y="1556"/>
              <a:ext cx="65" cy="65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FFFF"/>
              </a:solidFill>
              <a:miter lim="800000"/>
              <a:headEnd/>
              <a:tailEnd/>
            </a:ln>
          </p:spPr>
          <p:txBody>
            <a:bodyPr/>
            <a:lstStyle/>
            <a:p>
              <a:pPr defTabSz="914400" hangingPunct="1">
                <a:defRPr/>
              </a:pPr>
              <a:endParaRPr lang="en-US" sz="24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7010" name="Freeform 34"/>
            <p:cNvSpPr>
              <a:spLocks/>
            </p:cNvSpPr>
            <p:nvPr/>
          </p:nvSpPr>
          <p:spPr bwMode="auto">
            <a:xfrm>
              <a:off x="1439" y="3075"/>
              <a:ext cx="71" cy="71"/>
            </a:xfrm>
            <a:custGeom>
              <a:avLst/>
              <a:gdLst>
                <a:gd name="T0" fmla="*/ 35 w 71"/>
                <a:gd name="T1" fmla="*/ 0 h 71"/>
                <a:gd name="T2" fmla="*/ 71 w 71"/>
                <a:gd name="T3" fmla="*/ 35 h 71"/>
                <a:gd name="T4" fmla="*/ 35 w 71"/>
                <a:gd name="T5" fmla="*/ 71 h 71"/>
                <a:gd name="T6" fmla="*/ 0 w 71"/>
                <a:gd name="T7" fmla="*/ 35 h 71"/>
                <a:gd name="T8" fmla="*/ 35 w 71"/>
                <a:gd name="T9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71">
                  <a:moveTo>
                    <a:pt x="35" y="0"/>
                  </a:moveTo>
                  <a:lnTo>
                    <a:pt x="71" y="35"/>
                  </a:lnTo>
                  <a:lnTo>
                    <a:pt x="35" y="71"/>
                  </a:lnTo>
                  <a:lnTo>
                    <a:pt x="0" y="35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F5B605"/>
            </a:solidFill>
            <a:ln w="9525">
              <a:solidFill>
                <a:srgbClr val="F5B60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hangingPunct="1">
                <a:defRPr/>
              </a:pPr>
              <a:endParaRPr lang="en-US" sz="24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7011" name="Freeform 35"/>
            <p:cNvSpPr>
              <a:spLocks/>
            </p:cNvSpPr>
            <p:nvPr/>
          </p:nvSpPr>
          <p:spPr bwMode="auto">
            <a:xfrm>
              <a:off x="1925" y="2796"/>
              <a:ext cx="71" cy="73"/>
            </a:xfrm>
            <a:custGeom>
              <a:avLst/>
              <a:gdLst>
                <a:gd name="T0" fmla="*/ 36 w 71"/>
                <a:gd name="T1" fmla="*/ 0 h 71"/>
                <a:gd name="T2" fmla="*/ 71 w 71"/>
                <a:gd name="T3" fmla="*/ 36 h 71"/>
                <a:gd name="T4" fmla="*/ 36 w 71"/>
                <a:gd name="T5" fmla="*/ 71 h 71"/>
                <a:gd name="T6" fmla="*/ 0 w 71"/>
                <a:gd name="T7" fmla="*/ 36 h 71"/>
                <a:gd name="T8" fmla="*/ 36 w 71"/>
                <a:gd name="T9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71">
                  <a:moveTo>
                    <a:pt x="36" y="0"/>
                  </a:moveTo>
                  <a:lnTo>
                    <a:pt x="71" y="36"/>
                  </a:lnTo>
                  <a:lnTo>
                    <a:pt x="36" y="71"/>
                  </a:lnTo>
                  <a:lnTo>
                    <a:pt x="0" y="36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5B605"/>
            </a:solidFill>
            <a:ln w="9525">
              <a:solidFill>
                <a:srgbClr val="F5B60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hangingPunct="1">
                <a:defRPr/>
              </a:pPr>
              <a:endParaRPr lang="en-US" sz="24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7012" name="Freeform 36"/>
            <p:cNvSpPr>
              <a:spLocks/>
            </p:cNvSpPr>
            <p:nvPr/>
          </p:nvSpPr>
          <p:spPr bwMode="auto">
            <a:xfrm>
              <a:off x="2417" y="2048"/>
              <a:ext cx="71" cy="72"/>
            </a:xfrm>
            <a:custGeom>
              <a:avLst/>
              <a:gdLst>
                <a:gd name="T0" fmla="*/ 36 w 71"/>
                <a:gd name="T1" fmla="*/ 0 h 72"/>
                <a:gd name="T2" fmla="*/ 71 w 71"/>
                <a:gd name="T3" fmla="*/ 36 h 72"/>
                <a:gd name="T4" fmla="*/ 36 w 71"/>
                <a:gd name="T5" fmla="*/ 72 h 72"/>
                <a:gd name="T6" fmla="*/ 0 w 71"/>
                <a:gd name="T7" fmla="*/ 36 h 72"/>
                <a:gd name="T8" fmla="*/ 36 w 71"/>
                <a:gd name="T9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72">
                  <a:moveTo>
                    <a:pt x="36" y="0"/>
                  </a:moveTo>
                  <a:lnTo>
                    <a:pt x="71" y="36"/>
                  </a:lnTo>
                  <a:lnTo>
                    <a:pt x="36" y="72"/>
                  </a:lnTo>
                  <a:lnTo>
                    <a:pt x="0" y="36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5B605"/>
            </a:solidFill>
            <a:ln w="9525">
              <a:solidFill>
                <a:srgbClr val="F5B60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hangingPunct="1">
                <a:defRPr/>
              </a:pPr>
              <a:endParaRPr lang="en-US" sz="24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7013" name="Freeform 37"/>
            <p:cNvSpPr>
              <a:spLocks/>
            </p:cNvSpPr>
            <p:nvPr/>
          </p:nvSpPr>
          <p:spPr bwMode="auto">
            <a:xfrm>
              <a:off x="2903" y="1870"/>
              <a:ext cx="72" cy="72"/>
            </a:xfrm>
            <a:custGeom>
              <a:avLst/>
              <a:gdLst>
                <a:gd name="T0" fmla="*/ 36 w 72"/>
                <a:gd name="T1" fmla="*/ 0 h 72"/>
                <a:gd name="T2" fmla="*/ 72 w 72"/>
                <a:gd name="T3" fmla="*/ 36 h 72"/>
                <a:gd name="T4" fmla="*/ 36 w 72"/>
                <a:gd name="T5" fmla="*/ 72 h 72"/>
                <a:gd name="T6" fmla="*/ 0 w 72"/>
                <a:gd name="T7" fmla="*/ 36 h 72"/>
                <a:gd name="T8" fmla="*/ 36 w 72"/>
                <a:gd name="T9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72">
                  <a:moveTo>
                    <a:pt x="36" y="0"/>
                  </a:moveTo>
                  <a:lnTo>
                    <a:pt x="72" y="36"/>
                  </a:lnTo>
                  <a:lnTo>
                    <a:pt x="36" y="72"/>
                  </a:lnTo>
                  <a:lnTo>
                    <a:pt x="0" y="36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5B605"/>
            </a:solidFill>
            <a:ln w="9525">
              <a:solidFill>
                <a:srgbClr val="F5B60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hangingPunct="1">
                <a:defRPr/>
              </a:pPr>
              <a:endParaRPr lang="en-US" sz="24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7014" name="Freeform 38"/>
            <p:cNvSpPr>
              <a:spLocks/>
            </p:cNvSpPr>
            <p:nvPr/>
          </p:nvSpPr>
          <p:spPr bwMode="auto">
            <a:xfrm>
              <a:off x="3390" y="1592"/>
              <a:ext cx="71" cy="74"/>
            </a:xfrm>
            <a:custGeom>
              <a:avLst/>
              <a:gdLst>
                <a:gd name="T0" fmla="*/ 35 w 71"/>
                <a:gd name="T1" fmla="*/ 0 h 71"/>
                <a:gd name="T2" fmla="*/ 71 w 71"/>
                <a:gd name="T3" fmla="*/ 35 h 71"/>
                <a:gd name="T4" fmla="*/ 35 w 71"/>
                <a:gd name="T5" fmla="*/ 71 h 71"/>
                <a:gd name="T6" fmla="*/ 0 w 71"/>
                <a:gd name="T7" fmla="*/ 35 h 71"/>
                <a:gd name="T8" fmla="*/ 35 w 71"/>
                <a:gd name="T9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71">
                  <a:moveTo>
                    <a:pt x="35" y="0"/>
                  </a:moveTo>
                  <a:lnTo>
                    <a:pt x="71" y="35"/>
                  </a:lnTo>
                  <a:lnTo>
                    <a:pt x="35" y="71"/>
                  </a:lnTo>
                  <a:lnTo>
                    <a:pt x="0" y="35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F5B605"/>
            </a:solidFill>
            <a:ln w="9525">
              <a:solidFill>
                <a:srgbClr val="F5B60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hangingPunct="1">
                <a:defRPr/>
              </a:pPr>
              <a:endParaRPr lang="en-US" sz="24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7015" name="Freeform 39"/>
            <p:cNvSpPr>
              <a:spLocks/>
            </p:cNvSpPr>
            <p:nvPr/>
          </p:nvSpPr>
          <p:spPr bwMode="auto">
            <a:xfrm>
              <a:off x="3882" y="1592"/>
              <a:ext cx="71" cy="74"/>
            </a:xfrm>
            <a:custGeom>
              <a:avLst/>
              <a:gdLst>
                <a:gd name="T0" fmla="*/ 35 w 71"/>
                <a:gd name="T1" fmla="*/ 0 h 71"/>
                <a:gd name="T2" fmla="*/ 71 w 71"/>
                <a:gd name="T3" fmla="*/ 35 h 71"/>
                <a:gd name="T4" fmla="*/ 35 w 71"/>
                <a:gd name="T5" fmla="*/ 71 h 71"/>
                <a:gd name="T6" fmla="*/ 0 w 71"/>
                <a:gd name="T7" fmla="*/ 35 h 71"/>
                <a:gd name="T8" fmla="*/ 35 w 71"/>
                <a:gd name="T9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71">
                  <a:moveTo>
                    <a:pt x="35" y="0"/>
                  </a:moveTo>
                  <a:lnTo>
                    <a:pt x="71" y="35"/>
                  </a:lnTo>
                  <a:lnTo>
                    <a:pt x="35" y="71"/>
                  </a:lnTo>
                  <a:lnTo>
                    <a:pt x="0" y="35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F5B605"/>
            </a:solidFill>
            <a:ln w="9525">
              <a:solidFill>
                <a:srgbClr val="F5B60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hangingPunct="1">
                <a:defRPr/>
              </a:pPr>
              <a:endParaRPr lang="en-US" sz="24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7016" name="Freeform 40"/>
            <p:cNvSpPr>
              <a:spLocks/>
            </p:cNvSpPr>
            <p:nvPr/>
          </p:nvSpPr>
          <p:spPr bwMode="auto">
            <a:xfrm>
              <a:off x="4368" y="1503"/>
              <a:ext cx="71" cy="73"/>
            </a:xfrm>
            <a:custGeom>
              <a:avLst/>
              <a:gdLst>
                <a:gd name="T0" fmla="*/ 36 w 71"/>
                <a:gd name="T1" fmla="*/ 0 h 71"/>
                <a:gd name="T2" fmla="*/ 71 w 71"/>
                <a:gd name="T3" fmla="*/ 35 h 71"/>
                <a:gd name="T4" fmla="*/ 36 w 71"/>
                <a:gd name="T5" fmla="*/ 71 h 71"/>
                <a:gd name="T6" fmla="*/ 0 w 71"/>
                <a:gd name="T7" fmla="*/ 35 h 71"/>
                <a:gd name="T8" fmla="*/ 36 w 71"/>
                <a:gd name="T9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" h="71">
                  <a:moveTo>
                    <a:pt x="36" y="0"/>
                  </a:moveTo>
                  <a:lnTo>
                    <a:pt x="71" y="35"/>
                  </a:lnTo>
                  <a:lnTo>
                    <a:pt x="36" y="71"/>
                  </a:lnTo>
                  <a:lnTo>
                    <a:pt x="0" y="35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5B605"/>
            </a:solidFill>
            <a:ln w="9525">
              <a:solidFill>
                <a:srgbClr val="F5B60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defTabSz="914400" hangingPunct="1">
                <a:defRPr/>
              </a:pPr>
              <a:endParaRPr lang="en-US" sz="24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7017" name="Rectangle 41"/>
            <p:cNvSpPr>
              <a:spLocks noChangeArrowheads="1"/>
            </p:cNvSpPr>
            <p:nvPr/>
          </p:nvSpPr>
          <p:spPr bwMode="auto">
            <a:xfrm>
              <a:off x="1279" y="3027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 hangingPunct="1">
                <a:spcAft>
                  <a:spcPct val="25000"/>
                </a:spcAft>
                <a:defRPr/>
              </a:pPr>
              <a:r>
                <a:rPr lang="en-US" sz="2400" b="1">
                  <a:solidFill>
                    <a:srgbClr val="00FFFF">
                      <a:lumMod val="20000"/>
                      <a:lumOff val="80000"/>
                    </a:srgbClr>
                  </a:solidFill>
                  <a:latin typeface="Times New Roman" pitchFamily="18" charset="0"/>
                  <a:ea typeface="+mn-ea"/>
                  <a:cs typeface="+mn-cs"/>
                </a:rPr>
                <a:t>0</a:t>
              </a:r>
              <a:endParaRPr lang="en-US" sz="2400" b="1" baseline="-250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7018" name="Rectangle 42"/>
            <p:cNvSpPr>
              <a:spLocks noChangeArrowheads="1"/>
            </p:cNvSpPr>
            <p:nvPr/>
          </p:nvSpPr>
          <p:spPr bwMode="auto">
            <a:xfrm>
              <a:off x="1201" y="2855"/>
              <a:ext cx="19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 hangingPunct="1">
                <a:spcAft>
                  <a:spcPct val="25000"/>
                </a:spcAft>
                <a:defRPr/>
              </a:pPr>
              <a:r>
                <a:rPr lang="en-US" sz="2400" b="1">
                  <a:solidFill>
                    <a:srgbClr val="00FFFF">
                      <a:lumMod val="20000"/>
                      <a:lumOff val="80000"/>
                    </a:srgbClr>
                  </a:solidFill>
                  <a:latin typeface="Times New Roman" pitchFamily="18" charset="0"/>
                  <a:ea typeface="+mn-ea"/>
                  <a:cs typeface="+mn-cs"/>
                </a:rPr>
                <a:t>10</a:t>
              </a:r>
              <a:endParaRPr lang="en-US" sz="2400" b="1" baseline="-250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7019" name="Rectangle 43"/>
            <p:cNvSpPr>
              <a:spLocks noChangeArrowheads="1"/>
            </p:cNvSpPr>
            <p:nvPr/>
          </p:nvSpPr>
          <p:spPr bwMode="auto">
            <a:xfrm>
              <a:off x="1201" y="2676"/>
              <a:ext cx="19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 hangingPunct="1">
                <a:spcAft>
                  <a:spcPct val="25000"/>
                </a:spcAft>
                <a:defRPr/>
              </a:pPr>
              <a:r>
                <a:rPr lang="en-US" sz="2400" b="1">
                  <a:solidFill>
                    <a:srgbClr val="00FFFF">
                      <a:lumMod val="20000"/>
                      <a:lumOff val="80000"/>
                    </a:srgbClr>
                  </a:solidFill>
                  <a:latin typeface="Times New Roman" pitchFamily="18" charset="0"/>
                  <a:ea typeface="+mn-ea"/>
                  <a:cs typeface="+mn-cs"/>
                </a:rPr>
                <a:t>20</a:t>
              </a:r>
              <a:endParaRPr lang="en-US" sz="2400" b="1" baseline="-250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7020" name="Rectangle 44"/>
            <p:cNvSpPr>
              <a:spLocks noChangeArrowheads="1"/>
            </p:cNvSpPr>
            <p:nvPr/>
          </p:nvSpPr>
          <p:spPr bwMode="auto">
            <a:xfrm>
              <a:off x="1201" y="2505"/>
              <a:ext cx="19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 hangingPunct="1">
                <a:spcAft>
                  <a:spcPct val="25000"/>
                </a:spcAft>
                <a:defRPr/>
              </a:pPr>
              <a:r>
                <a:rPr lang="en-US" sz="2400" b="1">
                  <a:solidFill>
                    <a:srgbClr val="00FFFF">
                      <a:lumMod val="20000"/>
                      <a:lumOff val="80000"/>
                    </a:srgbClr>
                  </a:solidFill>
                  <a:latin typeface="Times New Roman" pitchFamily="18" charset="0"/>
                  <a:ea typeface="+mn-ea"/>
                  <a:cs typeface="+mn-cs"/>
                </a:rPr>
                <a:t>30</a:t>
              </a:r>
              <a:endParaRPr lang="en-US" sz="2400" b="1" baseline="-250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7021" name="Rectangle 45"/>
            <p:cNvSpPr>
              <a:spLocks noChangeArrowheads="1"/>
            </p:cNvSpPr>
            <p:nvPr/>
          </p:nvSpPr>
          <p:spPr bwMode="auto">
            <a:xfrm>
              <a:off x="1201" y="2327"/>
              <a:ext cx="19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 hangingPunct="1">
                <a:spcAft>
                  <a:spcPct val="25000"/>
                </a:spcAft>
                <a:defRPr/>
              </a:pPr>
              <a:r>
                <a:rPr lang="en-US" sz="2400" b="1">
                  <a:solidFill>
                    <a:srgbClr val="00FFFF">
                      <a:lumMod val="20000"/>
                      <a:lumOff val="80000"/>
                    </a:srgbClr>
                  </a:solidFill>
                  <a:latin typeface="Times New Roman" pitchFamily="18" charset="0"/>
                  <a:ea typeface="+mn-ea"/>
                  <a:cs typeface="+mn-cs"/>
                </a:rPr>
                <a:t>40</a:t>
              </a:r>
              <a:endParaRPr lang="en-US" sz="2400" b="1" baseline="-250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7022" name="Rectangle 46"/>
            <p:cNvSpPr>
              <a:spLocks noChangeArrowheads="1"/>
            </p:cNvSpPr>
            <p:nvPr/>
          </p:nvSpPr>
          <p:spPr bwMode="auto">
            <a:xfrm>
              <a:off x="1201" y="2155"/>
              <a:ext cx="19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 hangingPunct="1">
                <a:spcAft>
                  <a:spcPct val="25000"/>
                </a:spcAft>
                <a:defRPr/>
              </a:pPr>
              <a:r>
                <a:rPr lang="en-US" sz="2400" b="1">
                  <a:solidFill>
                    <a:srgbClr val="00FFFF">
                      <a:lumMod val="20000"/>
                      <a:lumOff val="80000"/>
                    </a:srgbClr>
                  </a:solidFill>
                  <a:latin typeface="Times New Roman" pitchFamily="18" charset="0"/>
                  <a:ea typeface="+mn-ea"/>
                  <a:cs typeface="+mn-cs"/>
                </a:rPr>
                <a:t>50</a:t>
              </a:r>
              <a:endParaRPr lang="en-US" sz="2400" b="1" baseline="-250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7023" name="Rectangle 47"/>
            <p:cNvSpPr>
              <a:spLocks noChangeArrowheads="1"/>
            </p:cNvSpPr>
            <p:nvPr/>
          </p:nvSpPr>
          <p:spPr bwMode="auto">
            <a:xfrm>
              <a:off x="1201" y="1983"/>
              <a:ext cx="19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 hangingPunct="1">
                <a:spcAft>
                  <a:spcPct val="25000"/>
                </a:spcAft>
                <a:defRPr/>
              </a:pPr>
              <a:r>
                <a:rPr lang="en-US" sz="2400" b="1">
                  <a:solidFill>
                    <a:srgbClr val="00FFFF">
                      <a:lumMod val="20000"/>
                      <a:lumOff val="80000"/>
                    </a:srgbClr>
                  </a:solidFill>
                  <a:latin typeface="Times New Roman" pitchFamily="18" charset="0"/>
                  <a:ea typeface="+mn-ea"/>
                  <a:cs typeface="+mn-cs"/>
                </a:rPr>
                <a:t>60</a:t>
              </a:r>
              <a:endParaRPr lang="en-US" sz="2400" b="1" baseline="-250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7024" name="Rectangle 48"/>
            <p:cNvSpPr>
              <a:spLocks noChangeArrowheads="1"/>
            </p:cNvSpPr>
            <p:nvPr/>
          </p:nvSpPr>
          <p:spPr bwMode="auto">
            <a:xfrm>
              <a:off x="1201" y="1805"/>
              <a:ext cx="19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 hangingPunct="1">
                <a:spcAft>
                  <a:spcPct val="25000"/>
                </a:spcAft>
                <a:defRPr/>
              </a:pPr>
              <a:r>
                <a:rPr lang="en-US" sz="2400" b="1">
                  <a:solidFill>
                    <a:srgbClr val="00FFFF">
                      <a:lumMod val="20000"/>
                      <a:lumOff val="80000"/>
                    </a:srgbClr>
                  </a:solidFill>
                  <a:latin typeface="Times New Roman" pitchFamily="18" charset="0"/>
                  <a:ea typeface="+mn-ea"/>
                  <a:cs typeface="+mn-cs"/>
                </a:rPr>
                <a:t>70</a:t>
              </a:r>
              <a:endParaRPr lang="en-US" sz="2400" b="1" baseline="-250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7025" name="Rectangle 49"/>
            <p:cNvSpPr>
              <a:spLocks noChangeArrowheads="1"/>
            </p:cNvSpPr>
            <p:nvPr/>
          </p:nvSpPr>
          <p:spPr bwMode="auto">
            <a:xfrm>
              <a:off x="1201" y="1633"/>
              <a:ext cx="19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 hangingPunct="1">
                <a:spcAft>
                  <a:spcPct val="25000"/>
                </a:spcAft>
                <a:defRPr/>
              </a:pPr>
              <a:r>
                <a:rPr lang="en-US" sz="2400" b="1">
                  <a:solidFill>
                    <a:srgbClr val="00FFFF">
                      <a:lumMod val="20000"/>
                      <a:lumOff val="80000"/>
                    </a:srgbClr>
                  </a:solidFill>
                  <a:latin typeface="Times New Roman" pitchFamily="18" charset="0"/>
                  <a:ea typeface="+mn-ea"/>
                  <a:cs typeface="+mn-cs"/>
                </a:rPr>
                <a:t>80</a:t>
              </a:r>
              <a:endParaRPr lang="en-US" sz="2400" b="1" baseline="-250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7026" name="Rectangle 50"/>
            <p:cNvSpPr>
              <a:spLocks noChangeArrowheads="1"/>
            </p:cNvSpPr>
            <p:nvPr/>
          </p:nvSpPr>
          <p:spPr bwMode="auto">
            <a:xfrm>
              <a:off x="1201" y="1455"/>
              <a:ext cx="19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 hangingPunct="1">
                <a:spcAft>
                  <a:spcPct val="25000"/>
                </a:spcAft>
                <a:defRPr/>
              </a:pPr>
              <a:r>
                <a:rPr lang="en-US" sz="2400" b="1">
                  <a:solidFill>
                    <a:srgbClr val="00FFFF">
                      <a:lumMod val="20000"/>
                      <a:lumOff val="80000"/>
                    </a:srgbClr>
                  </a:solidFill>
                  <a:latin typeface="Times New Roman" pitchFamily="18" charset="0"/>
                  <a:ea typeface="+mn-ea"/>
                  <a:cs typeface="+mn-cs"/>
                </a:rPr>
                <a:t>90</a:t>
              </a:r>
              <a:endParaRPr lang="en-US" sz="2400" b="1" baseline="-250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7027" name="Rectangle 51"/>
            <p:cNvSpPr>
              <a:spLocks noChangeArrowheads="1"/>
            </p:cNvSpPr>
            <p:nvPr/>
          </p:nvSpPr>
          <p:spPr bwMode="auto">
            <a:xfrm>
              <a:off x="1154" y="1289"/>
              <a:ext cx="29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 hangingPunct="1">
                <a:spcAft>
                  <a:spcPct val="25000"/>
                </a:spcAft>
                <a:defRPr/>
              </a:pPr>
              <a:r>
                <a:rPr lang="en-US" sz="2400" b="1">
                  <a:solidFill>
                    <a:srgbClr val="00FFFF">
                      <a:lumMod val="20000"/>
                      <a:lumOff val="80000"/>
                    </a:srgbClr>
                  </a:solidFill>
                  <a:latin typeface="Times New Roman" pitchFamily="18" charset="0"/>
                  <a:ea typeface="+mn-ea"/>
                  <a:cs typeface="+mn-cs"/>
                </a:rPr>
                <a:t>100</a:t>
              </a:r>
              <a:endParaRPr lang="en-US" sz="2400" b="1" baseline="-250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7028" name="Rectangle 52"/>
            <p:cNvSpPr>
              <a:spLocks noChangeArrowheads="1"/>
            </p:cNvSpPr>
            <p:nvPr/>
          </p:nvSpPr>
          <p:spPr bwMode="auto">
            <a:xfrm>
              <a:off x="1923" y="3216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 hangingPunct="1">
                <a:spcAft>
                  <a:spcPct val="25000"/>
                </a:spcAft>
                <a:defRPr/>
              </a:pPr>
              <a:r>
                <a:rPr lang="en-US" sz="2400" b="1">
                  <a:solidFill>
                    <a:srgbClr val="00FFFF">
                      <a:lumMod val="20000"/>
                      <a:lumOff val="80000"/>
                    </a:srgbClr>
                  </a:solidFill>
                  <a:latin typeface="Times New Roman" pitchFamily="18" charset="0"/>
                  <a:ea typeface="+mn-ea"/>
                  <a:cs typeface="+mn-cs"/>
                </a:rPr>
                <a:t>2</a:t>
              </a:r>
              <a:endParaRPr lang="en-US" sz="2400" b="1" baseline="-250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7035" name="Rectangle 59"/>
            <p:cNvSpPr>
              <a:spLocks noChangeArrowheads="1"/>
            </p:cNvSpPr>
            <p:nvPr/>
          </p:nvSpPr>
          <p:spPr bwMode="auto">
            <a:xfrm>
              <a:off x="2418" y="3222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 hangingPunct="1">
                <a:spcAft>
                  <a:spcPct val="25000"/>
                </a:spcAft>
                <a:defRPr/>
              </a:pPr>
              <a:r>
                <a:rPr lang="en-US" sz="2400" b="1">
                  <a:solidFill>
                    <a:srgbClr val="00FFFF">
                      <a:lumMod val="20000"/>
                      <a:lumOff val="80000"/>
                    </a:srgbClr>
                  </a:solidFill>
                  <a:latin typeface="Times New Roman" pitchFamily="18" charset="0"/>
                  <a:ea typeface="+mn-ea"/>
                  <a:cs typeface="+mn-cs"/>
                </a:rPr>
                <a:t>4</a:t>
              </a:r>
              <a:endParaRPr lang="en-US" sz="2400" b="1" baseline="-250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7036" name="Rectangle 60"/>
            <p:cNvSpPr>
              <a:spLocks noChangeArrowheads="1"/>
            </p:cNvSpPr>
            <p:nvPr/>
          </p:nvSpPr>
          <p:spPr bwMode="auto">
            <a:xfrm>
              <a:off x="2910" y="3222"/>
              <a:ext cx="9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 hangingPunct="1">
                <a:spcAft>
                  <a:spcPct val="25000"/>
                </a:spcAft>
                <a:defRPr/>
              </a:pPr>
              <a:r>
                <a:rPr lang="en-US" sz="2400" b="1">
                  <a:solidFill>
                    <a:srgbClr val="00FFFF">
                      <a:lumMod val="20000"/>
                      <a:lumOff val="80000"/>
                    </a:srgbClr>
                  </a:solidFill>
                  <a:latin typeface="Times New Roman" pitchFamily="18" charset="0"/>
                  <a:ea typeface="+mn-ea"/>
                  <a:cs typeface="+mn-cs"/>
                </a:rPr>
                <a:t>8</a:t>
              </a:r>
              <a:endParaRPr lang="en-US" sz="2400" b="1" baseline="-250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7037" name="Rectangle 61"/>
            <p:cNvSpPr>
              <a:spLocks noChangeArrowheads="1"/>
            </p:cNvSpPr>
            <p:nvPr/>
          </p:nvSpPr>
          <p:spPr bwMode="auto">
            <a:xfrm>
              <a:off x="3360" y="3216"/>
              <a:ext cx="19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 hangingPunct="1">
                <a:spcAft>
                  <a:spcPct val="25000"/>
                </a:spcAft>
                <a:defRPr/>
              </a:pPr>
              <a:r>
                <a:rPr lang="en-US" sz="2400" b="1" dirty="0">
                  <a:solidFill>
                    <a:srgbClr val="00FFFF">
                      <a:lumMod val="20000"/>
                      <a:lumOff val="80000"/>
                    </a:srgbClr>
                  </a:solidFill>
                  <a:latin typeface="Times New Roman" pitchFamily="18" charset="0"/>
                  <a:ea typeface="+mn-ea"/>
                  <a:cs typeface="+mn-cs"/>
                </a:rPr>
                <a:t>12</a:t>
              </a:r>
              <a:endParaRPr lang="en-US" sz="2400" b="1" baseline="-25000" dirty="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7038" name="Rectangle 62"/>
            <p:cNvSpPr>
              <a:spLocks noChangeArrowheads="1"/>
            </p:cNvSpPr>
            <p:nvPr/>
          </p:nvSpPr>
          <p:spPr bwMode="auto">
            <a:xfrm>
              <a:off x="3864" y="3210"/>
              <a:ext cx="19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 hangingPunct="1">
                <a:spcAft>
                  <a:spcPct val="25000"/>
                </a:spcAft>
                <a:defRPr/>
              </a:pPr>
              <a:r>
                <a:rPr lang="en-US" sz="2400" b="1" dirty="0">
                  <a:solidFill>
                    <a:srgbClr val="00FFFF">
                      <a:lumMod val="20000"/>
                      <a:lumOff val="80000"/>
                    </a:srgbClr>
                  </a:solidFill>
                  <a:latin typeface="Times New Roman" pitchFamily="18" charset="0"/>
                  <a:ea typeface="+mn-ea"/>
                  <a:cs typeface="+mn-cs"/>
                </a:rPr>
                <a:t>16</a:t>
              </a:r>
              <a:endParaRPr lang="en-US" sz="2400" b="1" baseline="-25000" dirty="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7039" name="Rectangle 63"/>
            <p:cNvSpPr>
              <a:spLocks noChangeArrowheads="1"/>
            </p:cNvSpPr>
            <p:nvPr/>
          </p:nvSpPr>
          <p:spPr bwMode="auto">
            <a:xfrm>
              <a:off x="4332" y="3210"/>
              <a:ext cx="19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 hangingPunct="1">
                <a:spcAft>
                  <a:spcPct val="25000"/>
                </a:spcAft>
                <a:defRPr/>
              </a:pPr>
              <a:r>
                <a:rPr lang="en-US" sz="2400" b="1">
                  <a:solidFill>
                    <a:srgbClr val="00FFFF">
                      <a:lumMod val="20000"/>
                      <a:lumOff val="80000"/>
                    </a:srgbClr>
                  </a:solidFill>
                  <a:latin typeface="Times New Roman" pitchFamily="18" charset="0"/>
                  <a:ea typeface="+mn-ea"/>
                  <a:cs typeface="+mn-cs"/>
                </a:rPr>
                <a:t>24</a:t>
              </a:r>
              <a:endParaRPr lang="en-US" sz="2400" b="1" baseline="-250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7040" name="Rectangle 64"/>
            <p:cNvSpPr>
              <a:spLocks noChangeArrowheads="1"/>
            </p:cNvSpPr>
            <p:nvPr/>
          </p:nvSpPr>
          <p:spPr bwMode="auto">
            <a:xfrm rot="16200000">
              <a:off x="-88" y="2124"/>
              <a:ext cx="211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defTabSz="914400" hangingPunct="1">
                <a:spcAft>
                  <a:spcPct val="25000"/>
                </a:spcAft>
                <a:defRPr/>
              </a:pPr>
              <a:r>
                <a:rPr lang="en-US" sz="2400" b="1" dirty="0">
                  <a:solidFill>
                    <a:srgbClr val="00FFFF">
                      <a:lumMod val="20000"/>
                      <a:lumOff val="80000"/>
                    </a:srgbClr>
                  </a:solidFill>
                  <a:latin typeface="Times New Roman" pitchFamily="18" charset="0"/>
                  <a:ea typeface="+mn-ea"/>
                  <a:cs typeface="+mn-cs"/>
                </a:rPr>
                <a:t>% Subjects </a:t>
              </a:r>
              <a:r>
                <a:rPr lang="en-US" sz="2400" b="1" dirty="0" smtClean="0">
                  <a:solidFill>
                    <a:srgbClr val="00FFFF">
                      <a:lumMod val="20000"/>
                      <a:lumOff val="80000"/>
                    </a:srgbClr>
                  </a:solidFill>
                  <a:latin typeface="Times New Roman" pitchFamily="18" charset="0"/>
                  <a:ea typeface="+mn-ea"/>
                  <a:cs typeface="+mn-cs"/>
                </a:rPr>
                <a:t>VL &lt;50 </a:t>
              </a:r>
              <a:r>
                <a:rPr lang="en-US" sz="2400" b="1" dirty="0">
                  <a:solidFill>
                    <a:srgbClr val="00FFFF">
                      <a:lumMod val="20000"/>
                      <a:lumOff val="80000"/>
                    </a:srgbClr>
                  </a:solidFill>
                  <a:latin typeface="Times New Roman" pitchFamily="18" charset="0"/>
                  <a:ea typeface="+mn-ea"/>
                  <a:cs typeface="+mn-cs"/>
                </a:rPr>
                <a:t>c/mL </a:t>
              </a:r>
              <a:endParaRPr lang="en-US" sz="2400" b="1" baseline="-25000" dirty="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967041" name="Rectangle 65"/>
            <p:cNvSpPr>
              <a:spLocks noChangeArrowheads="1"/>
            </p:cNvSpPr>
            <p:nvPr/>
          </p:nvSpPr>
          <p:spPr bwMode="auto">
            <a:xfrm>
              <a:off x="1680" y="3456"/>
              <a:ext cx="2400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defTabSz="914400" hangingPunct="1">
                <a:spcAft>
                  <a:spcPct val="25000"/>
                </a:spcAft>
                <a:defRPr/>
              </a:pPr>
              <a:r>
                <a:rPr lang="en-US" sz="2400" b="1">
                  <a:solidFill>
                    <a:srgbClr val="00FFFF">
                      <a:lumMod val="20000"/>
                      <a:lumOff val="80000"/>
                    </a:srgbClr>
                  </a:solidFill>
                  <a:latin typeface="Times New Roman" pitchFamily="18" charset="0"/>
                  <a:ea typeface="+mn-ea"/>
                  <a:cs typeface="+mn-cs"/>
                </a:rPr>
                <a:t>Time (Weeks)</a:t>
              </a:r>
              <a:endParaRPr lang="en-US" sz="2400" b="1" baseline="-25000">
                <a:solidFill>
                  <a:srgbClr val="00FFFF">
                    <a:lumMod val="20000"/>
                    <a:lumOff val="80000"/>
                  </a:srgbClr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3967042" name="Text Box 66"/>
          <p:cNvSpPr txBox="1">
            <a:spLocks noChangeArrowheads="1"/>
          </p:cNvSpPr>
          <p:nvPr/>
        </p:nvSpPr>
        <p:spPr bwMode="auto">
          <a:xfrm>
            <a:off x="5803035" y="2045055"/>
            <a:ext cx="3340965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hangingPunct="1">
              <a:spcBef>
                <a:spcPct val="50000"/>
              </a:spcBef>
              <a:spcAft>
                <a:spcPct val="25000"/>
              </a:spcAft>
              <a:defRPr/>
            </a:pPr>
            <a:r>
              <a:rPr lang="en-US" sz="1800" b="1" dirty="0">
                <a:solidFill>
                  <a:srgbClr val="00FFFF"/>
                </a:solidFill>
                <a:latin typeface="Times New Roman" pitchFamily="18" charset="0"/>
                <a:ea typeface="+mn-ea"/>
                <a:cs typeface="+mn-cs"/>
              </a:rPr>
              <a:t>TAF/FTC/EVG/c 88% </a:t>
            </a:r>
            <a:r>
              <a:rPr lang="en-US" sz="2000" b="1" dirty="0">
                <a:solidFill>
                  <a:srgbClr val="00FFFF"/>
                </a:solidFill>
                <a:latin typeface="Times New Roman" pitchFamily="18" charset="0"/>
                <a:ea typeface="+mn-ea"/>
                <a:cs typeface="+mn-cs"/>
              </a:rPr>
              <a:t>(n=112)</a:t>
            </a:r>
            <a:endParaRPr lang="en-US" sz="4800" b="1" baseline="-25000" dirty="0">
              <a:solidFill>
                <a:srgbClr val="00FFFF"/>
              </a:solidFill>
              <a:latin typeface="Times New Roman" pitchFamily="18" charset="0"/>
              <a:ea typeface="+mn-ea"/>
              <a:cs typeface="+mn-cs"/>
            </a:endParaRPr>
          </a:p>
          <a:p>
            <a:pPr defTabSz="914400" hangingPunct="1">
              <a:spcBef>
                <a:spcPct val="50000"/>
              </a:spcBef>
              <a:spcAft>
                <a:spcPct val="25000"/>
              </a:spcAft>
              <a:defRPr/>
            </a:pPr>
            <a:endParaRPr lang="en-US" sz="2000" b="1" dirty="0">
              <a:solidFill>
                <a:srgbClr val="00FFFF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967043" name="Text Box 67"/>
          <p:cNvSpPr txBox="1">
            <a:spLocks noChangeArrowheads="1"/>
          </p:cNvSpPr>
          <p:nvPr/>
        </p:nvSpPr>
        <p:spPr bwMode="auto">
          <a:xfrm>
            <a:off x="5772727" y="1504147"/>
            <a:ext cx="3371273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hangingPunct="1">
              <a:spcBef>
                <a:spcPct val="50000"/>
              </a:spcBef>
              <a:spcAft>
                <a:spcPct val="25000"/>
              </a:spcAft>
              <a:defRPr/>
            </a:pPr>
            <a:r>
              <a:rPr lang="en-US" sz="1800" b="1" dirty="0">
                <a:solidFill>
                  <a:srgbClr val="FF9900"/>
                </a:solidFill>
                <a:latin typeface="Times New Roman" pitchFamily="18" charset="0"/>
                <a:ea typeface="+mn-ea"/>
                <a:cs typeface="+mn-cs"/>
              </a:rPr>
              <a:t>TDF/FTC/EVG/c 90% </a:t>
            </a:r>
            <a:r>
              <a:rPr lang="en-US" sz="2000" b="1" dirty="0">
                <a:solidFill>
                  <a:srgbClr val="FF9900"/>
                </a:solidFill>
                <a:latin typeface="Times New Roman" pitchFamily="18" charset="0"/>
                <a:ea typeface="+mn-ea"/>
                <a:cs typeface="+mn-cs"/>
              </a:rPr>
              <a:t>(n=58)</a:t>
            </a:r>
            <a:endParaRPr lang="en-US" sz="4800" b="1" baseline="-25000" dirty="0">
              <a:solidFill>
                <a:srgbClr val="FF9900"/>
              </a:solidFill>
              <a:latin typeface="Times New Roman" pitchFamily="18" charset="0"/>
              <a:ea typeface="+mn-ea"/>
              <a:cs typeface="+mn-cs"/>
            </a:endParaRPr>
          </a:p>
          <a:p>
            <a:pPr defTabSz="914400" hangingPunct="1">
              <a:spcBef>
                <a:spcPct val="50000"/>
              </a:spcBef>
              <a:spcAft>
                <a:spcPct val="25000"/>
              </a:spcAft>
              <a:defRPr/>
            </a:pPr>
            <a:endParaRPr lang="en-US" sz="2000" b="1" dirty="0">
              <a:solidFill>
                <a:srgbClr val="FF99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0" name="Rectangle 3"/>
          <p:cNvSpPr>
            <a:spLocks noChangeArrowheads="1"/>
          </p:cNvSpPr>
          <p:nvPr/>
        </p:nvSpPr>
        <p:spPr bwMode="auto">
          <a:xfrm>
            <a:off x="228600" y="5562600"/>
            <a:ext cx="3948545" cy="937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31775" indent="-231775" defTabSz="914400" hangingPunct="1">
              <a:buFont typeface="Symbol" charset="0"/>
              <a:buChar char="¨"/>
              <a:defRPr/>
            </a:pPr>
            <a:r>
              <a:rPr lang="en-US" sz="1700" b="1" i="1" dirty="0">
                <a:solidFill>
                  <a:srgbClr val="CCFFFF"/>
                </a:solidFill>
                <a:latin typeface="Times New Roman" pitchFamily="18" charset="0"/>
                <a:ea typeface="+mn-ea"/>
                <a:cs typeface="+mn-cs"/>
              </a:rPr>
              <a:t>Change in serum creatinine at Week 24</a:t>
            </a:r>
          </a:p>
          <a:p>
            <a:pPr marL="742950" lvl="1" indent="-285750" defTabSz="914400" hangingPunct="1">
              <a:buFontTx/>
              <a:buChar char="–"/>
              <a:defRPr/>
            </a:pPr>
            <a:r>
              <a:rPr lang="en-US" sz="1700" b="1" i="1" dirty="0">
                <a:solidFill>
                  <a:srgbClr val="00FFFF"/>
                </a:solidFill>
                <a:latin typeface="Times New Roman" pitchFamily="18" charset="0"/>
                <a:ea typeface="+mn-ea"/>
                <a:cs typeface="+mn-cs"/>
              </a:rPr>
              <a:t>TAF</a:t>
            </a:r>
            <a:r>
              <a:rPr lang="en-US" sz="1700" b="1" i="1" dirty="0">
                <a:solidFill>
                  <a:srgbClr val="CCFFFF"/>
                </a:solidFill>
                <a:latin typeface="Times New Roman" pitchFamily="18" charset="0"/>
                <a:ea typeface="+mn-ea"/>
                <a:cs typeface="+mn-cs"/>
              </a:rPr>
              <a:t> +0.07 mg/</a:t>
            </a:r>
            <a:r>
              <a:rPr lang="en-US" sz="1700" b="1" i="1" dirty="0" err="1">
                <a:solidFill>
                  <a:srgbClr val="CCFFFF"/>
                </a:solidFill>
                <a:latin typeface="Times New Roman" pitchFamily="18" charset="0"/>
                <a:ea typeface="+mn-ea"/>
                <a:cs typeface="+mn-cs"/>
              </a:rPr>
              <a:t>dL</a:t>
            </a:r>
            <a:endParaRPr lang="en-US" sz="1700" b="1" i="1" dirty="0">
              <a:solidFill>
                <a:srgbClr val="CCFFFF"/>
              </a:solidFill>
              <a:latin typeface="Times New Roman" pitchFamily="18" charset="0"/>
              <a:ea typeface="+mn-ea"/>
              <a:cs typeface="+mn-cs"/>
            </a:endParaRPr>
          </a:p>
          <a:p>
            <a:pPr marL="742950" lvl="1" indent="-285750" defTabSz="914400" hangingPunct="1">
              <a:buFontTx/>
              <a:buChar char="–"/>
              <a:defRPr/>
            </a:pPr>
            <a:r>
              <a:rPr lang="en-US" sz="1700" b="1" i="1" dirty="0">
                <a:solidFill>
                  <a:srgbClr val="FF9900"/>
                </a:solidFill>
                <a:latin typeface="Times New Roman" pitchFamily="18" charset="0"/>
                <a:ea typeface="+mn-ea"/>
                <a:cs typeface="+mn-cs"/>
              </a:rPr>
              <a:t>TDF</a:t>
            </a:r>
            <a:r>
              <a:rPr lang="en-US" sz="1700" b="1" i="1" dirty="0">
                <a:solidFill>
                  <a:srgbClr val="CCFFFF"/>
                </a:solidFill>
                <a:latin typeface="Times New Roman" pitchFamily="18" charset="0"/>
                <a:ea typeface="+mn-ea"/>
                <a:cs typeface="+mn-cs"/>
              </a:rPr>
              <a:t> +0.12 mg/</a:t>
            </a:r>
            <a:r>
              <a:rPr lang="en-US" sz="1700" b="1" i="1" dirty="0" err="1">
                <a:solidFill>
                  <a:srgbClr val="CCFFFF"/>
                </a:solidFill>
                <a:latin typeface="Times New Roman" pitchFamily="18" charset="0"/>
                <a:ea typeface="+mn-ea"/>
                <a:cs typeface="+mn-cs"/>
              </a:rPr>
              <a:t>dL</a:t>
            </a:r>
            <a:r>
              <a:rPr lang="en-US" sz="1700" b="1" i="1" dirty="0">
                <a:solidFill>
                  <a:srgbClr val="CCFFFF"/>
                </a:solidFill>
                <a:latin typeface="Times New Roman" pitchFamily="18" charset="0"/>
                <a:ea typeface="+mn-ea"/>
                <a:cs typeface="+mn-cs"/>
              </a:rPr>
              <a:t> (p=0.02)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84838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hangingPunct="1">
              <a:defRPr/>
            </a:pP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Study population:  Rx-naïve, VL </a:t>
            </a:r>
            <a:r>
              <a:rPr lang="en-US" sz="2800" u="sng" dirty="0">
                <a:solidFill>
                  <a:srgbClr val="FFFFFF"/>
                </a:solidFill>
                <a:latin typeface="Times New Roman" pitchFamily="18" charset="0"/>
              </a:rPr>
              <a:t>&gt;</a:t>
            </a:r>
            <a:r>
              <a:rPr lang="en-US" sz="2800" dirty="0">
                <a:solidFill>
                  <a:srgbClr val="FFFFFF"/>
                </a:solidFill>
                <a:latin typeface="Times New Roman" pitchFamily="18" charset="0"/>
              </a:rPr>
              <a:t>5000, CD4 &gt;50 (N=170)</a:t>
            </a:r>
            <a:endParaRPr lang="en-US" sz="2800" b="1" dirty="0">
              <a:solidFill>
                <a:srgbClr val="CCFFFF"/>
              </a:solidFill>
              <a:latin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2"/>
          <p:cNvGraphicFramePr>
            <a:graphicFrameLocks noChangeAspect="1"/>
          </p:cNvGraphicFramePr>
          <p:nvPr/>
        </p:nvGraphicFramePr>
        <p:xfrm>
          <a:off x="399762" y="1668210"/>
          <a:ext cx="4102965" cy="3310422"/>
        </p:xfrm>
        <a:graphic>
          <a:graphicData uri="http://schemas.openxmlformats.org/presentationml/2006/ole">
            <p:oleObj spid="_x0000_s183302" name="Prism Project" r:id="rId5" imgW="4104000" imgH="3312000" progId="">
              <p:embed/>
            </p:oleObj>
          </a:graphicData>
        </a:graphic>
      </p:graphicFrame>
      <p:graphicFrame>
        <p:nvGraphicFramePr>
          <p:cNvPr id="20483" name="Object 24"/>
          <p:cNvGraphicFramePr>
            <a:graphicFrameLocks noChangeAspect="1"/>
          </p:cNvGraphicFramePr>
          <p:nvPr/>
        </p:nvGraphicFramePr>
        <p:xfrm>
          <a:off x="4528705" y="1668210"/>
          <a:ext cx="4104409" cy="3310422"/>
        </p:xfrm>
        <a:graphic>
          <a:graphicData uri="http://schemas.openxmlformats.org/presentationml/2006/ole">
            <p:oleObj spid="_x0000_s183303" name="Prism Project" r:id="rId6" imgW="4104000" imgH="3312000" progId="">
              <p:embed/>
            </p:oleObj>
          </a:graphicData>
        </a:graphic>
      </p:graphicFrame>
      <p:sp>
        <p:nvSpPr>
          <p:cNvPr id="3931139" name="Rectangle 2"/>
          <p:cNvSpPr>
            <a:spLocks noChangeArrowheads="1"/>
          </p:cNvSpPr>
          <p:nvPr/>
        </p:nvSpPr>
        <p:spPr bwMode="auto">
          <a:xfrm>
            <a:off x="0" y="380892"/>
            <a:ext cx="9144000" cy="914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defTabSz="914400" hangingPunct="1">
              <a:defRPr/>
            </a:pPr>
            <a:r>
              <a:rPr lang="en-US" sz="3200" b="1" dirty="0">
                <a:solidFill>
                  <a:srgbClr val="00FFFF"/>
                </a:solidFill>
                <a:latin typeface="Times New Roman" pitchFamily="18" charset="0"/>
                <a:ea typeface="+mn-ea"/>
                <a:cs typeface="+mn-cs"/>
              </a:rPr>
              <a:t>Percent Change in Bone Mineral Density (DEXA)</a:t>
            </a:r>
            <a:r>
              <a:rPr lang="en-US" sz="3600" b="1" dirty="0">
                <a:solidFill>
                  <a:srgbClr val="00FFFF"/>
                </a:solidFill>
                <a:latin typeface="Times New Roman" pitchFamily="18" charset="0"/>
                <a:ea typeface="+mn-ea"/>
                <a:cs typeface="+mn-cs"/>
              </a:rPr>
              <a:t/>
            </a:r>
            <a:br>
              <a:rPr lang="en-US" sz="3600" b="1" dirty="0">
                <a:solidFill>
                  <a:srgbClr val="00FFFF"/>
                </a:solidFill>
                <a:latin typeface="Times New Roman" pitchFamily="18" charset="0"/>
                <a:ea typeface="+mn-ea"/>
                <a:cs typeface="+mn-cs"/>
              </a:rPr>
            </a:br>
            <a:r>
              <a:rPr lang="en-US" sz="3200" b="1" dirty="0">
                <a:solidFill>
                  <a:srgbClr val="00FFFF"/>
                </a:solidFill>
                <a:latin typeface="Times New Roman" pitchFamily="18" charset="0"/>
                <a:ea typeface="+mn-ea"/>
                <a:cs typeface="+mn-cs"/>
              </a:rPr>
              <a:t>GS-US-292-0102 – Week 24 Analysis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402773" y="1671456"/>
            <a:ext cx="2401455" cy="410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defTabSz="914400" hangingPunct="1">
              <a:spcBef>
                <a:spcPct val="50000"/>
              </a:spcBef>
              <a:spcAft>
                <a:spcPct val="25000"/>
              </a:spcAft>
            </a:pPr>
            <a:r>
              <a:rPr lang="en-US" sz="2000" b="1" u="sng" smtClean="0">
                <a:solidFill>
                  <a:srgbClr val="FFFFFF"/>
                </a:solidFill>
                <a:latin typeface="Arial" pitchFamily="34" charset="0"/>
                <a:ea typeface="ＭＳ Ｐゴシック" pitchFamily="34" charset="-128"/>
                <a:cs typeface="+mn-cs"/>
                <a:sym typeface="Helvetica" pitchFamily="34" charset="0"/>
              </a:rPr>
              <a:t>SPINE</a:t>
            </a:r>
          </a:p>
        </p:txBody>
      </p:sp>
      <p:sp>
        <p:nvSpPr>
          <p:cNvPr id="3931146" name="Rectangle 3"/>
          <p:cNvSpPr>
            <a:spLocks noChangeArrowheads="1"/>
          </p:cNvSpPr>
          <p:nvPr/>
        </p:nvSpPr>
        <p:spPr bwMode="auto">
          <a:xfrm>
            <a:off x="1590386" y="5287255"/>
            <a:ext cx="6165273" cy="1182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defTabSz="914400" hangingPunct="1">
              <a:buFont typeface="Symbol" charset="0"/>
              <a:buChar char="¨"/>
              <a:defRPr/>
            </a:pPr>
            <a:r>
              <a:rPr lang="en-US" sz="2200" b="1" i="1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rPr>
              <a:t>Proportion of subjects with </a:t>
            </a:r>
            <a:r>
              <a:rPr lang="en-US" sz="2200" b="1" i="1" u="sng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rPr>
              <a:t>no decrease</a:t>
            </a:r>
            <a:r>
              <a:rPr lang="en-US" sz="2200" b="1" i="1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rPr>
              <a:t> in BMD</a:t>
            </a:r>
          </a:p>
          <a:p>
            <a:pPr marL="742950" lvl="1" indent="-285750" defTabSz="914400" hangingPunct="1">
              <a:buFontTx/>
              <a:buChar char="–"/>
              <a:defRPr/>
            </a:pPr>
            <a:r>
              <a:rPr lang="en-US" sz="2200" b="1" i="1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rPr>
              <a:t>Spine: </a:t>
            </a:r>
            <a:r>
              <a:rPr lang="en-US" sz="2200" b="1" i="1" dirty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TAF 38</a:t>
            </a:r>
            <a:r>
              <a:rPr lang="en-US" sz="2200" b="1" i="1" dirty="0" smtClean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% </a:t>
            </a:r>
            <a:r>
              <a:rPr lang="en-US" sz="2200" b="1" i="1" dirty="0">
                <a:solidFill>
                  <a:srgbClr val="FF9900"/>
                </a:solidFill>
                <a:latin typeface="Times New Roman" pitchFamily="18" charset="0"/>
                <a:ea typeface="+mn-ea"/>
                <a:cs typeface="+mn-cs"/>
              </a:rPr>
              <a:t>TDF</a:t>
            </a:r>
            <a:r>
              <a:rPr lang="en-US" sz="2200" b="1" i="1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2200" b="1" i="1" dirty="0">
                <a:solidFill>
                  <a:schemeClr val="accent1"/>
                </a:solidFill>
                <a:latin typeface="Times New Roman" pitchFamily="18" charset="0"/>
                <a:ea typeface="+mn-ea"/>
                <a:cs typeface="+mn-cs"/>
              </a:rPr>
              <a:t>12%</a:t>
            </a:r>
          </a:p>
          <a:p>
            <a:pPr marL="742950" lvl="1" indent="-285750" defTabSz="914400" hangingPunct="1">
              <a:buFontTx/>
              <a:buChar char="–"/>
              <a:defRPr/>
            </a:pPr>
            <a:r>
              <a:rPr lang="en-US" sz="2200" b="1" i="1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rPr>
              <a:t>Hip: </a:t>
            </a:r>
            <a:r>
              <a:rPr lang="en-US" sz="2200" b="1" i="1" dirty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TAF 41</a:t>
            </a:r>
            <a:r>
              <a:rPr lang="en-US" sz="2200" b="1" i="1" dirty="0" smtClean="0">
                <a:solidFill>
                  <a:schemeClr val="accent2"/>
                </a:solidFill>
                <a:latin typeface="Times New Roman" pitchFamily="18" charset="0"/>
                <a:ea typeface="+mn-ea"/>
                <a:cs typeface="+mn-cs"/>
              </a:rPr>
              <a:t>% </a:t>
            </a:r>
            <a:r>
              <a:rPr lang="en-US" sz="2200" b="1" i="1" dirty="0">
                <a:solidFill>
                  <a:srgbClr val="FF9900"/>
                </a:solidFill>
                <a:latin typeface="Times New Roman" pitchFamily="18" charset="0"/>
                <a:ea typeface="+mn-ea"/>
                <a:cs typeface="+mn-cs"/>
              </a:rPr>
              <a:t>TDF</a:t>
            </a:r>
            <a:r>
              <a:rPr lang="en-US" sz="2200" b="1" i="1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2200" b="1" i="1" dirty="0">
                <a:solidFill>
                  <a:schemeClr val="accent1"/>
                </a:solidFill>
                <a:latin typeface="Times New Roman" pitchFamily="18" charset="0"/>
                <a:ea typeface="+mn-ea"/>
                <a:cs typeface="+mn-cs"/>
              </a:rPr>
              <a:t>23%</a:t>
            </a:r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5603875" y="1671456"/>
            <a:ext cx="2400011" cy="410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Ctr="1">
            <a:spAutoFit/>
          </a:bodyPr>
          <a:lstStyle/>
          <a:p>
            <a:pPr defTabSz="914400" hangingPunct="1">
              <a:spcBef>
                <a:spcPct val="50000"/>
              </a:spcBef>
              <a:spcAft>
                <a:spcPct val="25000"/>
              </a:spcAft>
            </a:pPr>
            <a:r>
              <a:rPr lang="en-US" sz="2000" b="1" u="sng" smtClean="0">
                <a:solidFill>
                  <a:srgbClr val="FFFFFF"/>
                </a:solidFill>
                <a:latin typeface="Arial" pitchFamily="34" charset="0"/>
                <a:ea typeface="ＭＳ Ｐゴシック" pitchFamily="34" charset="-128"/>
                <a:cs typeface="+mn-cs"/>
                <a:sym typeface="Helvetica" pitchFamily="34" charset="0"/>
              </a:rPr>
              <a:t>HIP</a:t>
            </a:r>
          </a:p>
        </p:txBody>
      </p:sp>
      <p:sp>
        <p:nvSpPr>
          <p:cNvPr id="20488" name="Rectangle 17"/>
          <p:cNvSpPr>
            <a:spLocks noChangeArrowheads="1"/>
          </p:cNvSpPr>
          <p:nvPr/>
        </p:nvSpPr>
        <p:spPr bwMode="auto">
          <a:xfrm>
            <a:off x="3522806" y="3195094"/>
            <a:ext cx="9729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914400" hangingPunct="1">
              <a:spcAft>
                <a:spcPct val="25000"/>
              </a:spcAft>
            </a:pPr>
            <a:r>
              <a:rPr lang="en-US" sz="2400" b="1" dirty="0" smtClean="0">
                <a:solidFill>
                  <a:srgbClr val="00FFFF"/>
                </a:solidFill>
                <a:latin typeface="Times New Roman" pitchFamily="18" charset="0"/>
                <a:ea typeface="+mn-ea"/>
                <a:cs typeface="+mn-cs"/>
              </a:rPr>
              <a:t>-0.8%</a:t>
            </a:r>
            <a:endParaRPr lang="en-US" sz="3600" b="1" baseline="-25000" dirty="0" smtClean="0">
              <a:solidFill>
                <a:srgbClr val="00FFFF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489" name="Rectangle 18"/>
          <p:cNvSpPr>
            <a:spLocks noChangeArrowheads="1"/>
          </p:cNvSpPr>
          <p:nvPr/>
        </p:nvSpPr>
        <p:spPr bwMode="auto">
          <a:xfrm>
            <a:off x="3535801" y="4052754"/>
            <a:ext cx="828386" cy="37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4400" hangingPunct="1">
              <a:spcAft>
                <a:spcPct val="25000"/>
              </a:spcAft>
            </a:pPr>
            <a:r>
              <a:rPr lang="en-US" sz="2400" b="1" dirty="0" smtClean="0">
                <a:solidFill>
                  <a:srgbClr val="FF9900"/>
                </a:solidFill>
                <a:latin typeface="Times New Roman" pitchFamily="18" charset="0"/>
                <a:ea typeface="+mn-ea"/>
                <a:cs typeface="+mn-cs"/>
              </a:rPr>
              <a:t>-2.5%</a:t>
            </a:r>
            <a:endParaRPr lang="en-US" sz="3600" b="1" baseline="-25000" dirty="0" smtClean="0">
              <a:solidFill>
                <a:srgbClr val="FF99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490" name="Rectangle 19"/>
          <p:cNvSpPr>
            <a:spLocks noChangeArrowheads="1"/>
          </p:cNvSpPr>
          <p:nvPr/>
        </p:nvSpPr>
        <p:spPr bwMode="auto">
          <a:xfrm>
            <a:off x="7700818" y="3128495"/>
            <a:ext cx="819727" cy="378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914400" hangingPunct="1">
              <a:spcAft>
                <a:spcPct val="25000"/>
              </a:spcAft>
            </a:pPr>
            <a:r>
              <a:rPr lang="en-US" sz="2400" b="1" dirty="0" smtClean="0">
                <a:solidFill>
                  <a:srgbClr val="00FFFF"/>
                </a:solidFill>
                <a:latin typeface="Times New Roman" pitchFamily="18" charset="0"/>
                <a:ea typeface="+mn-ea"/>
                <a:cs typeface="+mn-cs"/>
              </a:rPr>
              <a:t>-0.3%</a:t>
            </a:r>
            <a:endParaRPr lang="en-US" sz="3600" b="1" baseline="-25000" dirty="0" smtClean="0">
              <a:solidFill>
                <a:srgbClr val="00FFFF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491" name="Rectangle 20"/>
          <p:cNvSpPr>
            <a:spLocks noChangeArrowheads="1"/>
          </p:cNvSpPr>
          <p:nvPr/>
        </p:nvSpPr>
        <p:spPr bwMode="auto">
          <a:xfrm>
            <a:off x="7689272" y="3986152"/>
            <a:ext cx="9975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914400" hangingPunct="1">
              <a:spcAft>
                <a:spcPct val="25000"/>
              </a:spcAft>
            </a:pPr>
            <a:r>
              <a:rPr lang="en-US" sz="2400" b="1" dirty="0" smtClean="0">
                <a:solidFill>
                  <a:srgbClr val="FF9900"/>
                </a:solidFill>
                <a:latin typeface="Times New Roman" pitchFamily="18" charset="0"/>
                <a:ea typeface="+mn-ea"/>
                <a:cs typeface="+mn-cs"/>
              </a:rPr>
              <a:t>-2.0%</a:t>
            </a:r>
            <a:endParaRPr lang="en-US" sz="3600" b="1" baseline="-25000" dirty="0" smtClean="0">
              <a:solidFill>
                <a:srgbClr val="FF99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492" name="Rectangle 27"/>
          <p:cNvSpPr>
            <a:spLocks noChangeArrowheads="1"/>
          </p:cNvSpPr>
          <p:nvPr/>
        </p:nvSpPr>
        <p:spPr bwMode="auto">
          <a:xfrm>
            <a:off x="3333755" y="3662910"/>
            <a:ext cx="1099705" cy="315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4400" hangingPunct="1">
              <a:spcAft>
                <a:spcPct val="25000"/>
              </a:spcAft>
            </a:pPr>
            <a:r>
              <a:rPr lang="en-US" sz="2000" b="1" i="1" dirty="0" smtClean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rPr>
              <a:t>p = 0.002</a:t>
            </a:r>
            <a:endParaRPr lang="en-US" sz="3200" b="1" i="1" baseline="-25000" dirty="0" smtClean="0">
              <a:solidFill>
                <a:srgbClr val="FFFFFF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493" name="Rectangle 28"/>
          <p:cNvSpPr>
            <a:spLocks noChangeArrowheads="1"/>
          </p:cNvSpPr>
          <p:nvPr/>
        </p:nvSpPr>
        <p:spPr bwMode="auto">
          <a:xfrm>
            <a:off x="7481455" y="3545957"/>
            <a:ext cx="1069398" cy="315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914400" hangingPunct="1">
              <a:spcAft>
                <a:spcPct val="25000"/>
              </a:spcAft>
            </a:pPr>
            <a:r>
              <a:rPr lang="en-US" sz="2000" b="1" i="1" smtClean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rPr>
              <a:t>p &lt; 0.001</a:t>
            </a:r>
            <a:endParaRPr lang="en-US" sz="3200" b="1" i="1" baseline="-25000" smtClean="0">
              <a:solidFill>
                <a:srgbClr val="FFFFFF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638800" y="6476999"/>
            <a:ext cx="3390029" cy="375471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cs typeface="ＭＳ Ｐゴシック" charset="0"/>
                <a:sym typeface="Helvetica" charset="0"/>
              </a:defRPr>
            </a:lvl1pPr>
            <a:lvl2pPr marL="742950" indent="-285750" eaLnBrk="0"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2pPr>
            <a:lvl3pPr marL="1143000" indent="-228600" eaLnBrk="0"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3pPr>
            <a:lvl4pPr marL="1600200" indent="-228600" eaLnBrk="0"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4pPr>
            <a:lvl5pPr marL="2057400" indent="-228600" eaLnBrk="0"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charset="0"/>
                <a:ea typeface="ＭＳ Ｐゴシック" charset="0"/>
                <a:sym typeface="Helvetica" charset="0"/>
              </a:defRPr>
            </a:lvl9pPr>
          </a:lstStyle>
          <a:p>
            <a:pPr eaLnBrk="1">
              <a:defRPr/>
            </a:pPr>
            <a:r>
              <a:rPr lang="en-US" sz="1800" dirty="0" smtClean="0">
                <a:solidFill>
                  <a:srgbClr val="FFFF00"/>
                </a:solidFill>
                <a:latin typeface="Times New Roman"/>
              </a:rPr>
              <a:t>Zolopa </a:t>
            </a:r>
            <a:r>
              <a:rPr lang="en-US" sz="1800" dirty="0">
                <a:solidFill>
                  <a:srgbClr val="FFFF00"/>
                </a:solidFill>
                <a:latin typeface="Times New Roman"/>
              </a:rPr>
              <a:t>CROI </a:t>
            </a:r>
            <a:r>
              <a:rPr lang="en-US" sz="1800" dirty="0" smtClean="0">
                <a:solidFill>
                  <a:srgbClr val="FFFF00"/>
                </a:solidFill>
                <a:latin typeface="Times New Roman"/>
              </a:rPr>
              <a:t>2013 # </a:t>
            </a:r>
            <a:r>
              <a:rPr lang="en-US" sz="1800" dirty="0">
                <a:solidFill>
                  <a:srgbClr val="FFFF00"/>
                </a:solidFill>
                <a:latin typeface="Times New Roman"/>
              </a:rPr>
              <a:t>99LB</a:t>
            </a:r>
          </a:p>
        </p:txBody>
      </p:sp>
    </p:spTree>
    <p:custDataLst>
      <p:tags r:id="rId2"/>
    </p:custData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3782"/>
            <a:ext cx="9144000" cy="1143542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chemeClr val="accent2"/>
                </a:solidFill>
                <a:latin typeface="Times New Roman" charset="0"/>
                <a:cs typeface="Times New Roman" charset="0"/>
                <a:sym typeface="Times New Roman" charset="0"/>
              </a:rPr>
              <a:t>Second-Line Study:  LPV/r + [</a:t>
            </a:r>
            <a:r>
              <a:rPr lang="en-US" sz="3200" b="1" dirty="0" smtClean="0">
                <a:solidFill>
                  <a:srgbClr val="1EFF04"/>
                </a:solidFill>
                <a:latin typeface="Times New Roman" charset="0"/>
                <a:cs typeface="Times New Roman" charset="0"/>
                <a:sym typeface="Times New Roman" charset="0"/>
              </a:rPr>
              <a:t>NRTIs</a:t>
            </a:r>
            <a:r>
              <a:rPr lang="en-US" sz="3200" b="1" dirty="0" smtClean="0">
                <a:solidFill>
                  <a:schemeClr val="accent2"/>
                </a:solidFill>
                <a:latin typeface="Times New Roman" charset="0"/>
                <a:cs typeface="Times New Roman" charset="0"/>
                <a:sym typeface="Times New Roman" charset="0"/>
              </a:rPr>
              <a:t> or </a:t>
            </a:r>
            <a:r>
              <a:rPr lang="en-US" sz="3200" b="1" dirty="0" smtClean="0">
                <a:solidFill>
                  <a:schemeClr val="accent1"/>
                </a:solidFill>
                <a:latin typeface="Times New Roman" charset="0"/>
                <a:cs typeface="Times New Roman" charset="0"/>
                <a:sym typeface="Times New Roman" charset="0"/>
              </a:rPr>
              <a:t>RAL</a:t>
            </a:r>
            <a:r>
              <a:rPr lang="en-US" sz="3200" b="1" dirty="0" smtClean="0">
                <a:solidFill>
                  <a:schemeClr val="accent2"/>
                </a:solidFill>
                <a:latin typeface="Times New Roman" charset="0"/>
                <a:cs typeface="Times New Roman" charset="0"/>
                <a:sym typeface="Times New Roman" charset="0"/>
              </a:rPr>
              <a:t>]</a:t>
            </a:r>
            <a:endParaRPr lang="en-US" sz="32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826126"/>
            <a:ext cx="8991600" cy="5117474"/>
          </a:xfrm>
        </p:spPr>
        <p:txBody>
          <a:bodyPr/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smtClean="0"/>
              <a:t>Design:  Randomized, open-label non-inferiority study (margin 12%)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smtClean="0"/>
              <a:t>Study population:  HIV+ patients who failed a 2 NRTI + NNRTI regimen with no prior PI or RAL (N=541)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smtClean="0"/>
              <a:t>Baseline:  55% men; 42% Asian, 36% African, 14% Hispanic;                   VL 4.2 log; CD4 211; 47% prior AIDS illness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smtClean="0"/>
              <a:t>Study </a:t>
            </a:r>
            <a:r>
              <a:rPr lang="en-US" sz="2200" dirty="0" err="1" smtClean="0"/>
              <a:t>rx</a:t>
            </a:r>
            <a:r>
              <a:rPr lang="en-US" sz="2200" dirty="0" smtClean="0"/>
              <a:t>:  LPV/r + </a:t>
            </a:r>
            <a:r>
              <a:rPr lang="en-US" sz="2200" dirty="0" smtClean="0">
                <a:solidFill>
                  <a:srgbClr val="1EFF04"/>
                </a:solidFill>
              </a:rPr>
              <a:t>2-3 NRTIs </a:t>
            </a:r>
            <a:r>
              <a:rPr lang="en-US" sz="2200" dirty="0" smtClean="0"/>
              <a:t>(most common regimen TDF + FTC/3TC 46%; genotyping used in 73%) </a:t>
            </a:r>
            <a:r>
              <a:rPr lang="en-US" sz="2200" u="sng" dirty="0" smtClean="0"/>
              <a:t>or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chemeClr val="accent1"/>
                </a:solidFill>
              </a:rPr>
              <a:t>RAL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200" dirty="0" smtClean="0"/>
              <a:t>Results (week 48):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 HIV RNA &lt;200:  </a:t>
            </a:r>
            <a:r>
              <a:rPr lang="en-US" sz="2200" dirty="0" smtClean="0">
                <a:solidFill>
                  <a:srgbClr val="1EFF04"/>
                </a:solidFill>
              </a:rPr>
              <a:t>81% (NRTIs) </a:t>
            </a:r>
            <a:r>
              <a:rPr lang="en-US" sz="2200" dirty="0" smtClean="0"/>
              <a:t>vs. </a:t>
            </a:r>
            <a:r>
              <a:rPr lang="en-US" sz="2200" dirty="0" smtClean="0">
                <a:solidFill>
                  <a:schemeClr val="accent1"/>
                </a:solidFill>
              </a:rPr>
              <a:t>83% (RAL) </a:t>
            </a:r>
            <a:r>
              <a:rPr lang="en-US" sz="2200" dirty="0" smtClean="0"/>
              <a:t>p=0.59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 HIV RNA &lt;50:  </a:t>
            </a:r>
            <a:r>
              <a:rPr lang="en-US" sz="2200" dirty="0" smtClean="0">
                <a:solidFill>
                  <a:srgbClr val="1EFF04"/>
                </a:solidFill>
              </a:rPr>
              <a:t>70% (NRTIs) </a:t>
            </a:r>
            <a:r>
              <a:rPr lang="en-US" sz="2200" dirty="0" smtClean="0"/>
              <a:t>vs. </a:t>
            </a:r>
            <a:r>
              <a:rPr lang="en-US" sz="2200" dirty="0" smtClean="0">
                <a:solidFill>
                  <a:schemeClr val="accent1"/>
                </a:solidFill>
              </a:rPr>
              <a:t>71% (RAL)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 CD4:  </a:t>
            </a:r>
            <a:r>
              <a:rPr lang="en-US" sz="2200" dirty="0" smtClean="0">
                <a:solidFill>
                  <a:srgbClr val="1EFF04"/>
                </a:solidFill>
              </a:rPr>
              <a:t>+114 (NRTIs) </a:t>
            </a:r>
            <a:r>
              <a:rPr lang="en-US" sz="2200" dirty="0" smtClean="0"/>
              <a:t>vs. +</a:t>
            </a:r>
            <a:r>
              <a:rPr lang="en-US" sz="2200" dirty="0" smtClean="0">
                <a:solidFill>
                  <a:schemeClr val="accent1"/>
                </a:solidFill>
              </a:rPr>
              <a:t>150 (RAL) </a:t>
            </a:r>
            <a:r>
              <a:rPr lang="en-US" sz="2200" dirty="0" smtClean="0"/>
              <a:t>(p=0.01)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 Treatment d/c:  </a:t>
            </a:r>
            <a:r>
              <a:rPr lang="en-US" sz="2200" dirty="0" smtClean="0">
                <a:solidFill>
                  <a:srgbClr val="1EFF04"/>
                </a:solidFill>
              </a:rPr>
              <a:t>29 (NRTIs)</a:t>
            </a:r>
            <a:r>
              <a:rPr lang="en-US" sz="2200" dirty="0" smtClean="0"/>
              <a:t> vs. </a:t>
            </a:r>
            <a:r>
              <a:rPr lang="en-US" sz="2200" dirty="0" smtClean="0">
                <a:solidFill>
                  <a:schemeClr val="accent1"/>
                </a:solidFill>
              </a:rPr>
              <a:t>28 (RAL)</a:t>
            </a:r>
          </a:p>
          <a:p>
            <a:pPr lvl="1">
              <a:buFont typeface="Arial" pitchFamily="34" charset="0"/>
              <a:buChar char="•"/>
            </a:pPr>
            <a:r>
              <a:rPr lang="en-US" sz="2200" dirty="0" smtClean="0"/>
              <a:t> Grade 3/4 events:  </a:t>
            </a:r>
            <a:r>
              <a:rPr lang="en-US" sz="2200" dirty="0" smtClean="0">
                <a:solidFill>
                  <a:srgbClr val="1EFF04"/>
                </a:solidFill>
              </a:rPr>
              <a:t>28 (NRTIs) </a:t>
            </a:r>
            <a:r>
              <a:rPr lang="en-US" sz="2200" dirty="0" smtClean="0"/>
              <a:t>vs. </a:t>
            </a:r>
            <a:r>
              <a:rPr lang="en-US" sz="2200" dirty="0" smtClean="0">
                <a:solidFill>
                  <a:srgbClr val="1EFF04"/>
                </a:solidFill>
              </a:rPr>
              <a:t>19 (RAL)</a:t>
            </a:r>
          </a:p>
          <a:p>
            <a:pPr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2200" dirty="0" smtClean="0"/>
              <a:t>Conclusion:  RAL non-inferior to NRTIs as second-line </a:t>
            </a:r>
            <a:r>
              <a:rPr lang="en-US" sz="2200" dirty="0" err="1" smtClean="0"/>
              <a:t>rx</a:t>
            </a:r>
            <a:r>
              <a:rPr lang="en-US" sz="2200" dirty="0" smtClean="0"/>
              <a:t> with a PI/r</a:t>
            </a:r>
          </a:p>
          <a:p>
            <a:pPr>
              <a:buFont typeface="Arial" pitchFamily="34" charset="0"/>
              <a:buChar char="•"/>
            </a:pP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0" y="6488668"/>
            <a:ext cx="3532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solidFill>
                  <a:srgbClr val="FFFF00"/>
                </a:solidFill>
                <a:latin typeface="+mn-lt"/>
              </a:rPr>
              <a:t>Boyd CROI 2013 #180LB</a:t>
            </a:r>
            <a:endParaRPr lang="en-US" sz="1800" dirty="0">
              <a:solidFill>
                <a:srgbClr val="FFFF00"/>
              </a:solidFill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/>
          </p:cNvSpPr>
          <p:nvPr>
            <p:ph type="title"/>
          </p:nvPr>
        </p:nvSpPr>
        <p:spPr bwMode="auto">
          <a:xfrm>
            <a:off x="458933" y="1008530"/>
            <a:ext cx="8229023" cy="405039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algn="ctr" defTabSz="914400" eaLnBrk="1">
              <a:defRPr/>
            </a:pPr>
            <a:r>
              <a:rPr lang="en-US" sz="3200" b="1" dirty="0" smtClean="0">
                <a:solidFill>
                  <a:srgbClr val="00FFFF"/>
                </a:solidFill>
                <a:latin typeface="Times New Roman" charset="0"/>
                <a:cs typeface="Times New Roman" charset="0"/>
                <a:sym typeface="Times New Roman" charset="0"/>
              </a:rPr>
              <a:t>MK-1439:  Phase </a:t>
            </a:r>
            <a:r>
              <a:rPr lang="en-US" sz="3200" b="1" dirty="0" err="1" smtClean="0">
                <a:solidFill>
                  <a:srgbClr val="00FFFF"/>
                </a:solidFill>
                <a:latin typeface="Times New Roman" charset="0"/>
                <a:cs typeface="Times New Roman" charset="0"/>
                <a:sym typeface="Times New Roman" charset="0"/>
              </a:rPr>
              <a:t>Ib</a:t>
            </a:r>
            <a:r>
              <a:rPr lang="en-US" sz="3200" b="1" dirty="0" smtClean="0">
                <a:solidFill>
                  <a:srgbClr val="00FFFF"/>
                </a:solidFill>
                <a:latin typeface="Times New Roman" charset="0"/>
                <a:cs typeface="Times New Roman" charset="0"/>
                <a:sym typeface="Times New Roman" charset="0"/>
              </a:rPr>
              <a:t/>
            </a:r>
            <a:br>
              <a:rPr lang="en-US" sz="3200" b="1" dirty="0" smtClean="0">
                <a:solidFill>
                  <a:srgbClr val="00FFFF"/>
                </a:solidFill>
                <a:latin typeface="Times New Roman" charset="0"/>
                <a:cs typeface="Times New Roman" charset="0"/>
                <a:sym typeface="Times New Roman" charset="0"/>
              </a:rPr>
            </a:br>
            <a:r>
              <a:rPr lang="en-US" sz="2400" dirty="0" smtClean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Double-blind, randomized, placebo-controlled</a:t>
            </a:r>
            <a:br>
              <a:rPr lang="en-US" sz="2400" dirty="0" smtClean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</a:br>
            <a:r>
              <a:rPr lang="en-US" sz="2400" dirty="0" smtClean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Study population: HIV+, treatment-naïve (N=18)</a:t>
            </a:r>
            <a:br>
              <a:rPr lang="en-US" sz="2400" dirty="0" smtClean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</a:br>
            <a:r>
              <a:rPr lang="en-US" sz="2400" dirty="0" smtClean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/>
            </a:r>
            <a:br>
              <a:rPr lang="en-US" sz="2400" dirty="0" smtClean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</a:br>
            <a:endParaRPr lang="en-US" sz="2400" dirty="0" smtClean="0"/>
          </a:p>
        </p:txBody>
      </p:sp>
      <p:sp>
        <p:nvSpPr>
          <p:cNvPr id="28674" name="Rectangle 2"/>
          <p:cNvSpPr>
            <a:spLocks noGrp="1"/>
          </p:cNvSpPr>
          <p:nvPr>
            <p:ph idx="1"/>
          </p:nvPr>
        </p:nvSpPr>
        <p:spPr bwMode="auto">
          <a:xfrm>
            <a:off x="685514" y="1984526"/>
            <a:ext cx="7772977" cy="4120331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619125" lvl="1" indent="-161925" defTabSz="914400" eaLnBrk="1">
              <a:spcBef>
                <a:spcPts val="600"/>
              </a:spcBef>
              <a:buFontTx/>
              <a:buChar char="–"/>
              <a:defRPr/>
            </a:pPr>
            <a:endParaRPr lang="en-US" sz="1600" smtClean="0">
              <a:latin typeface="Times New Roman" charset="0"/>
              <a:ea typeface="ＭＳ Ｐゴシック" charset="0"/>
              <a:cs typeface="Times New Roman" charset="0"/>
              <a:sym typeface="Times New Roman" charset="0"/>
            </a:endParaRPr>
          </a:p>
        </p:txBody>
      </p:sp>
      <p:sp>
        <p:nvSpPr>
          <p:cNvPr id="28675" name="AutoShape 3"/>
          <p:cNvSpPr>
            <a:spLocks/>
          </p:cNvSpPr>
          <p:nvPr/>
        </p:nvSpPr>
        <p:spPr bwMode="auto">
          <a:xfrm>
            <a:off x="5541818" y="6317949"/>
            <a:ext cx="3405909" cy="4164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r" defTabSz="914400">
              <a:defRPr/>
            </a:pPr>
            <a:r>
              <a:rPr lang="en-US" sz="1800" dirty="0">
                <a:solidFill>
                  <a:srgbClr val="FFFF00"/>
                </a:solidFill>
                <a:latin typeface="Times New Roman" charset="0"/>
                <a:cs typeface="Times New Roman" charset="0"/>
                <a:sym typeface="Times New Roman" charset="0"/>
              </a:rPr>
              <a:t>Anderson, CROI 2013; #100</a:t>
            </a:r>
            <a:endParaRPr lang="en-US" sz="1800" dirty="0">
              <a:cs typeface="Helvetica" charset="0"/>
            </a:endParaRPr>
          </a:p>
        </p:txBody>
      </p:sp>
      <p:pic>
        <p:nvPicPr>
          <p:cNvPr id="28676" name="Picture 4" descr="imag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23" y="1883673"/>
            <a:ext cx="7516091" cy="4282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/>
          </p:cNvSpPr>
          <p:nvPr>
            <p:ph type="title"/>
          </p:nvPr>
        </p:nvSpPr>
        <p:spPr bwMode="auto">
          <a:xfrm>
            <a:off x="0" y="76454"/>
            <a:ext cx="9144000" cy="1106129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algn="ctr" defTabSz="914400" eaLnBrk="1">
              <a:defRPr/>
            </a:pPr>
            <a:r>
              <a:rPr lang="en-US" sz="3400" b="1" dirty="0" smtClean="0">
                <a:solidFill>
                  <a:srgbClr val="00FFFF"/>
                </a:solidFill>
                <a:latin typeface="Times New Roman" charset="0"/>
                <a:cs typeface="Times New Roman" charset="0"/>
                <a:sym typeface="Times New Roman" charset="0"/>
              </a:rPr>
              <a:t>BMS-663068: Oral HIV Attachment Inhibitor</a:t>
            </a:r>
            <a:endParaRPr lang="en-US" sz="3400" b="1" dirty="0" smtClean="0"/>
          </a:p>
        </p:txBody>
      </p:sp>
      <p:sp>
        <p:nvSpPr>
          <p:cNvPr id="44034" name="Rectangle 2"/>
          <p:cNvSpPr>
            <a:spLocks noGrp="1"/>
          </p:cNvSpPr>
          <p:nvPr>
            <p:ph type="body" idx="1"/>
          </p:nvPr>
        </p:nvSpPr>
        <p:spPr bwMode="auto">
          <a:xfrm>
            <a:off x="138545" y="2082127"/>
            <a:ext cx="4001944" cy="4553023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defTabSz="914400" eaLnBrk="1">
              <a:spcBef>
                <a:spcPts val="600"/>
              </a:spcBef>
              <a:buFontTx/>
              <a:buChar char="•"/>
              <a:defRPr/>
            </a:pPr>
            <a:r>
              <a:rPr lang="en-US" sz="2700" dirty="0" err="1" smtClean="0">
                <a:latin typeface="Times New Roman" charset="0"/>
                <a:cs typeface="Times New Roman" charset="0"/>
                <a:sym typeface="Times New Roman" charset="0"/>
              </a:rPr>
              <a:t>Prodrug</a:t>
            </a:r>
            <a:r>
              <a:rPr lang="en-US" sz="2700" dirty="0" smtClean="0">
                <a:latin typeface="Times New Roman" charset="0"/>
                <a:cs typeface="Times New Roman" charset="0"/>
                <a:sym typeface="Times New Roman" charset="0"/>
              </a:rPr>
              <a:t> of BMS-626529</a:t>
            </a:r>
          </a:p>
          <a:p>
            <a:pPr defTabSz="914400" eaLnBrk="1">
              <a:spcBef>
                <a:spcPts val="600"/>
              </a:spcBef>
              <a:buFontTx/>
              <a:buChar char="•"/>
              <a:defRPr/>
            </a:pPr>
            <a:r>
              <a:rPr lang="en-US" sz="2700" dirty="0" smtClean="0">
                <a:latin typeface="Times New Roman" charset="0"/>
                <a:cs typeface="Times New Roman" charset="0"/>
                <a:sym typeface="Times New Roman" charset="0"/>
              </a:rPr>
              <a:t>Inhibits CD4 binding by binding to gp120</a:t>
            </a:r>
          </a:p>
          <a:p>
            <a:pPr defTabSz="914400" eaLnBrk="1">
              <a:spcBef>
                <a:spcPts val="600"/>
              </a:spcBef>
              <a:buFontTx/>
              <a:buChar char="•"/>
              <a:defRPr/>
            </a:pPr>
            <a:r>
              <a:rPr lang="en-US" sz="2700" dirty="0" smtClean="0">
                <a:latin typeface="Times New Roman" charset="0"/>
                <a:cs typeface="Times New Roman" charset="0"/>
                <a:sym typeface="Times New Roman" charset="0"/>
              </a:rPr>
              <a:t>PK suggest QD or BID dosing without boosting</a:t>
            </a:r>
          </a:p>
          <a:p>
            <a:pPr defTabSz="914400" eaLnBrk="1">
              <a:spcBef>
                <a:spcPts val="600"/>
              </a:spcBef>
              <a:buFontTx/>
              <a:buChar char="•"/>
              <a:defRPr/>
            </a:pPr>
            <a:r>
              <a:rPr lang="en-US" sz="2700" dirty="0" smtClean="0">
                <a:latin typeface="Times New Roman" charset="0"/>
                <a:cs typeface="Times New Roman" charset="0"/>
                <a:sym typeface="Times New Roman" charset="0"/>
              </a:rPr>
              <a:t>↓ baseline susceptibility in some pts due to envelope polymorphisms; screened by baseline IC</a:t>
            </a:r>
            <a:r>
              <a:rPr lang="en-US" sz="2700" baseline="-25000" dirty="0" smtClean="0">
                <a:latin typeface="Times New Roman" charset="0"/>
                <a:cs typeface="Times New Roman" charset="0"/>
                <a:sym typeface="Times New Roman" charset="0"/>
              </a:rPr>
              <a:t>50</a:t>
            </a:r>
            <a:endParaRPr lang="en-US" sz="2700" dirty="0" smtClean="0"/>
          </a:p>
        </p:txBody>
      </p:sp>
      <p:sp>
        <p:nvSpPr>
          <p:cNvPr id="44035" name="AutoShape 3"/>
          <p:cNvSpPr>
            <a:spLocks/>
          </p:cNvSpPr>
          <p:nvPr/>
        </p:nvSpPr>
        <p:spPr bwMode="auto">
          <a:xfrm>
            <a:off x="285750" y="6254511"/>
            <a:ext cx="8560955" cy="53679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 anchor="b"/>
          <a:lstStyle/>
          <a:p>
            <a:pPr algn="r" defTabSz="914400">
              <a:spcBef>
                <a:spcPts val="1100"/>
              </a:spcBef>
              <a:defRPr/>
            </a:pPr>
            <a:r>
              <a:rPr lang="en-US" sz="1800" dirty="0">
                <a:solidFill>
                  <a:srgbClr val="FFFF00"/>
                </a:solidFill>
                <a:latin typeface="Arial" charset="0"/>
                <a:cs typeface="Arial" charset="0"/>
                <a:sym typeface="Arial" charset="0"/>
              </a:rPr>
              <a:t>Nettles JID 2012;206:1002</a:t>
            </a:r>
            <a:endParaRPr lang="en-US" sz="1800" dirty="0">
              <a:cs typeface="Helvetica" charset="0"/>
            </a:endParaRPr>
          </a:p>
        </p:txBody>
      </p:sp>
      <p:pic>
        <p:nvPicPr>
          <p:cNvPr id="44036" name="Picture 4" descr="imag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070" y="1950366"/>
            <a:ext cx="4950114" cy="3435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44037" name="AutoShape 5"/>
          <p:cNvSpPr>
            <a:spLocks/>
          </p:cNvSpPr>
          <p:nvPr/>
        </p:nvSpPr>
        <p:spPr bwMode="auto">
          <a:xfrm>
            <a:off x="0" y="1169569"/>
            <a:ext cx="9144000" cy="85074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ctr" defTabSz="914400">
              <a:defRPr/>
            </a:pPr>
            <a:r>
              <a:rPr lang="en-US" sz="2200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Study pop: CD4 </a:t>
            </a:r>
            <a:r>
              <a:rPr lang="en-US" sz="2200" u="sng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&gt;</a:t>
            </a:r>
            <a:r>
              <a:rPr lang="en-US" sz="2200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200, VL </a:t>
            </a:r>
            <a:r>
              <a:rPr lang="en-US" sz="2200" u="sng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&gt;</a:t>
            </a:r>
            <a:r>
              <a:rPr lang="en-US" sz="2200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5000 off ART X </a:t>
            </a:r>
            <a:r>
              <a:rPr lang="en-US" sz="2200" u="sng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&gt;</a:t>
            </a:r>
            <a:r>
              <a:rPr lang="en-US" sz="2200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8 </a:t>
            </a:r>
            <a:r>
              <a:rPr lang="en-US" sz="2200" dirty="0" err="1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wks</a:t>
            </a:r>
            <a:r>
              <a:rPr lang="en-US" sz="2200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 or ART-naive (N=50)</a:t>
            </a:r>
            <a:endParaRPr lang="en-US" sz="2200" dirty="0">
              <a:cs typeface="Helvetica" charset="0"/>
            </a:endParaRPr>
          </a:p>
        </p:txBody>
      </p: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1" descr="imag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830" y="1198851"/>
            <a:ext cx="6725227" cy="412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48130" name="Rectangle 2"/>
          <p:cNvSpPr>
            <a:spLocks noGrp="1"/>
          </p:cNvSpPr>
          <p:nvPr>
            <p:ph type="title"/>
          </p:nvPr>
        </p:nvSpPr>
        <p:spPr bwMode="auto">
          <a:xfrm>
            <a:off x="686955" y="-150168"/>
            <a:ext cx="7770091" cy="1755167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algn="ctr" defTabSz="914400" eaLnBrk="1">
              <a:defRPr/>
            </a:pPr>
            <a:r>
              <a:rPr lang="en-US" sz="4000" b="1" dirty="0" err="1" smtClean="0">
                <a:solidFill>
                  <a:srgbClr val="00FFFF"/>
                </a:solidFill>
                <a:latin typeface="Times New Roman" charset="0"/>
                <a:cs typeface="Times New Roman" charset="0"/>
                <a:sym typeface="Times New Roman" charset="0"/>
              </a:rPr>
              <a:t>Cenicriviroc</a:t>
            </a:r>
            <a:r>
              <a:rPr lang="en-US" sz="4000" b="1" dirty="0" smtClean="0">
                <a:solidFill>
                  <a:srgbClr val="00FFFF"/>
                </a:solidFill>
                <a:latin typeface="Times New Roman" charset="0"/>
                <a:cs typeface="Times New Roman" charset="0"/>
                <a:sym typeface="Times New Roman" charset="0"/>
              </a:rPr>
              <a:t> (CVC) 202:  Phase 2</a:t>
            </a:r>
            <a:br>
              <a:rPr lang="en-US" sz="4000" b="1" dirty="0" smtClean="0">
                <a:solidFill>
                  <a:srgbClr val="00FFFF"/>
                </a:solidFill>
                <a:latin typeface="Times New Roman" charset="0"/>
                <a:cs typeface="Times New Roman" charset="0"/>
                <a:sym typeface="Times New Roman" charset="0"/>
              </a:rPr>
            </a:br>
            <a:r>
              <a:rPr lang="en-US" sz="2800" dirty="0" smtClean="0">
                <a:solidFill>
                  <a:srgbClr val="FFFF00"/>
                </a:solidFill>
                <a:latin typeface="Times New Roman" charset="0"/>
                <a:cs typeface="Times New Roman" charset="0"/>
                <a:sym typeface="Times New Roman" charset="0"/>
              </a:rPr>
              <a:t>VL &lt;50 copies/mL (ITT-FDA Snapshot)</a:t>
            </a:r>
            <a:endParaRPr lang="en-US" sz="2800" dirty="0" smtClean="0"/>
          </a:p>
        </p:txBody>
      </p:sp>
      <p:sp>
        <p:nvSpPr>
          <p:cNvPr id="48132" name="AutoShape 4"/>
          <p:cNvSpPr>
            <a:spLocks/>
          </p:cNvSpPr>
          <p:nvPr/>
        </p:nvSpPr>
        <p:spPr bwMode="auto">
          <a:xfrm rot="16200000">
            <a:off x="-663038" y="2989984"/>
            <a:ext cx="3606306" cy="4762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ctr" defTabSz="914400">
              <a:defRPr/>
            </a:pPr>
            <a:r>
              <a:rPr lang="en-US" sz="1400" b="1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Subjects with HIV-1 RNA </a:t>
            </a:r>
            <a:br>
              <a:rPr lang="en-US" sz="1400" b="1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n-US" sz="1400" b="1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&lt;50 c/mL, % (±SE)  </a:t>
            </a:r>
            <a:endParaRPr lang="en-US">
              <a:cs typeface="Helvetica" charset="0"/>
            </a:endParaRPr>
          </a:p>
        </p:txBody>
      </p:sp>
      <p:sp>
        <p:nvSpPr>
          <p:cNvPr id="48133" name="AutoShape 5"/>
          <p:cNvSpPr>
            <a:spLocks/>
          </p:cNvSpPr>
          <p:nvPr/>
        </p:nvSpPr>
        <p:spPr bwMode="auto">
          <a:xfrm>
            <a:off x="1360921" y="4279745"/>
            <a:ext cx="396875" cy="3155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defTabSz="914400">
              <a:defRPr/>
            </a:pPr>
            <a:r>
              <a:rPr lang="en-US" sz="1400" b="1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20</a:t>
            </a:r>
            <a:endParaRPr lang="en-US">
              <a:cs typeface="Helvetica" charset="0"/>
            </a:endParaRPr>
          </a:p>
        </p:txBody>
      </p:sp>
      <p:sp>
        <p:nvSpPr>
          <p:cNvPr id="48134" name="AutoShape 6"/>
          <p:cNvSpPr>
            <a:spLocks/>
          </p:cNvSpPr>
          <p:nvPr/>
        </p:nvSpPr>
        <p:spPr bwMode="auto">
          <a:xfrm>
            <a:off x="1360921" y="3505455"/>
            <a:ext cx="396875" cy="3155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defTabSz="914400">
              <a:defRPr/>
            </a:pPr>
            <a:r>
              <a:rPr lang="en-US" sz="1400" b="1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40</a:t>
            </a:r>
            <a:endParaRPr lang="en-US">
              <a:cs typeface="Helvetica" charset="0"/>
            </a:endParaRPr>
          </a:p>
        </p:txBody>
      </p:sp>
      <p:sp>
        <p:nvSpPr>
          <p:cNvPr id="48135" name="AutoShape 7"/>
          <p:cNvSpPr>
            <a:spLocks/>
          </p:cNvSpPr>
          <p:nvPr/>
        </p:nvSpPr>
        <p:spPr bwMode="auto">
          <a:xfrm>
            <a:off x="1360921" y="2736044"/>
            <a:ext cx="396875" cy="3155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defTabSz="914400">
              <a:defRPr/>
            </a:pPr>
            <a:r>
              <a:rPr lang="en-US" sz="1400" b="1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60</a:t>
            </a:r>
            <a:endParaRPr lang="en-US">
              <a:cs typeface="Helvetica" charset="0"/>
            </a:endParaRPr>
          </a:p>
        </p:txBody>
      </p:sp>
      <p:sp>
        <p:nvSpPr>
          <p:cNvPr id="48136" name="AutoShape 8"/>
          <p:cNvSpPr>
            <a:spLocks/>
          </p:cNvSpPr>
          <p:nvPr/>
        </p:nvSpPr>
        <p:spPr bwMode="auto">
          <a:xfrm>
            <a:off x="1360921" y="1943861"/>
            <a:ext cx="396875" cy="3155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defTabSz="914400">
              <a:defRPr/>
            </a:pPr>
            <a:r>
              <a:rPr lang="en-US" sz="1400" b="1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80</a:t>
            </a:r>
            <a:endParaRPr lang="en-US">
              <a:cs typeface="Helvetica" charset="0"/>
            </a:endParaRPr>
          </a:p>
        </p:txBody>
      </p:sp>
      <p:sp>
        <p:nvSpPr>
          <p:cNvPr id="48137" name="AutoShape 9"/>
          <p:cNvSpPr>
            <a:spLocks/>
          </p:cNvSpPr>
          <p:nvPr/>
        </p:nvSpPr>
        <p:spPr bwMode="auto">
          <a:xfrm>
            <a:off x="1272886" y="1193970"/>
            <a:ext cx="567171" cy="3155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defTabSz="914400">
              <a:defRPr/>
            </a:pPr>
            <a:r>
              <a:rPr lang="en-US" sz="1400" b="1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100</a:t>
            </a:r>
            <a:endParaRPr lang="en-US">
              <a:cs typeface="Helvetica" charset="0"/>
            </a:endParaRPr>
          </a:p>
        </p:txBody>
      </p:sp>
      <p:sp>
        <p:nvSpPr>
          <p:cNvPr id="48138" name="AutoShape 10"/>
          <p:cNvSpPr>
            <a:spLocks/>
          </p:cNvSpPr>
          <p:nvPr/>
        </p:nvSpPr>
        <p:spPr bwMode="auto">
          <a:xfrm>
            <a:off x="1547091" y="5176035"/>
            <a:ext cx="577273" cy="3155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defTabSz="914400">
              <a:defRPr/>
            </a:pPr>
            <a:r>
              <a:rPr lang="en-US" sz="1400" b="1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BL</a:t>
            </a:r>
            <a:endParaRPr lang="en-US">
              <a:cs typeface="Helvetica" charset="0"/>
            </a:endParaRPr>
          </a:p>
        </p:txBody>
      </p:sp>
      <p:sp>
        <p:nvSpPr>
          <p:cNvPr id="48139" name="AutoShape 11"/>
          <p:cNvSpPr>
            <a:spLocks/>
          </p:cNvSpPr>
          <p:nvPr/>
        </p:nvSpPr>
        <p:spPr bwMode="auto">
          <a:xfrm>
            <a:off x="2646798" y="5176035"/>
            <a:ext cx="396875" cy="3155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defTabSz="914400">
              <a:defRPr/>
            </a:pPr>
            <a:r>
              <a:rPr lang="en-US" sz="1400" b="1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4</a:t>
            </a:r>
            <a:endParaRPr lang="en-US">
              <a:cs typeface="Helvetica" charset="0"/>
            </a:endParaRPr>
          </a:p>
        </p:txBody>
      </p:sp>
      <p:sp>
        <p:nvSpPr>
          <p:cNvPr id="48140" name="AutoShape 12"/>
          <p:cNvSpPr>
            <a:spLocks/>
          </p:cNvSpPr>
          <p:nvPr/>
        </p:nvSpPr>
        <p:spPr bwMode="auto">
          <a:xfrm>
            <a:off x="4768275" y="5176035"/>
            <a:ext cx="396875" cy="3155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defTabSz="914400">
              <a:defRPr/>
            </a:pPr>
            <a:r>
              <a:rPr lang="en-US" sz="1400" b="1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12</a:t>
            </a:r>
            <a:endParaRPr lang="en-US">
              <a:cs typeface="Helvetica" charset="0"/>
            </a:endParaRPr>
          </a:p>
        </p:txBody>
      </p:sp>
      <p:sp>
        <p:nvSpPr>
          <p:cNvPr id="48141" name="AutoShape 13"/>
          <p:cNvSpPr>
            <a:spLocks/>
          </p:cNvSpPr>
          <p:nvPr/>
        </p:nvSpPr>
        <p:spPr bwMode="auto">
          <a:xfrm>
            <a:off x="7990900" y="5176035"/>
            <a:ext cx="395432" cy="3155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defTabSz="914400">
              <a:defRPr/>
            </a:pPr>
            <a:r>
              <a:rPr lang="en-US" sz="1400" b="1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24</a:t>
            </a:r>
            <a:endParaRPr lang="en-US">
              <a:cs typeface="Helvetica" charset="0"/>
            </a:endParaRPr>
          </a:p>
        </p:txBody>
      </p:sp>
      <p:sp>
        <p:nvSpPr>
          <p:cNvPr id="48142" name="AutoShape 14"/>
          <p:cNvSpPr>
            <a:spLocks/>
          </p:cNvSpPr>
          <p:nvPr/>
        </p:nvSpPr>
        <p:spPr bwMode="auto">
          <a:xfrm>
            <a:off x="3203864" y="5380994"/>
            <a:ext cx="3095625" cy="3155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ctr" defTabSz="914400">
              <a:defRPr/>
            </a:pPr>
            <a:r>
              <a:rPr lang="en-US" sz="1400" b="1">
                <a:solidFill>
                  <a:srgbClr val="FFFFFF"/>
                </a:solidFill>
                <a:latin typeface="Arial" charset="0"/>
                <a:cs typeface="Arial" charset="0"/>
                <a:sym typeface="Arial" charset="0"/>
              </a:rPr>
              <a:t>Weeks</a:t>
            </a:r>
            <a:endParaRPr lang="en-US">
              <a:cs typeface="Helvetica" charset="0"/>
            </a:endParaRPr>
          </a:p>
        </p:txBody>
      </p:sp>
      <p:sp>
        <p:nvSpPr>
          <p:cNvPr id="48143" name="AutoShape 15"/>
          <p:cNvSpPr>
            <a:spLocks/>
          </p:cNvSpPr>
          <p:nvPr/>
        </p:nvSpPr>
        <p:spPr bwMode="auto">
          <a:xfrm>
            <a:off x="8250673" y="1794207"/>
            <a:ext cx="857250" cy="4164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defTabSz="914400">
              <a:defRPr/>
            </a:pPr>
            <a:r>
              <a:rPr lang="en-US" sz="2000" b="1">
                <a:solidFill>
                  <a:srgbClr val="66FFFF"/>
                </a:solidFill>
                <a:latin typeface="Times New Roman" charset="0"/>
                <a:cs typeface="Times New Roman" charset="0"/>
                <a:sym typeface="Times New Roman" charset="0"/>
              </a:rPr>
              <a:t>76%</a:t>
            </a:r>
            <a:endParaRPr lang="en-US">
              <a:cs typeface="Helvetica" charset="0"/>
            </a:endParaRPr>
          </a:p>
        </p:txBody>
      </p:sp>
      <p:sp>
        <p:nvSpPr>
          <p:cNvPr id="48144" name="AutoShape 16"/>
          <p:cNvSpPr>
            <a:spLocks/>
          </p:cNvSpPr>
          <p:nvPr/>
        </p:nvSpPr>
        <p:spPr bwMode="auto">
          <a:xfrm>
            <a:off x="8250673" y="2028446"/>
            <a:ext cx="857250" cy="4164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defTabSz="914400">
              <a:defRPr/>
            </a:pPr>
            <a:r>
              <a:rPr lang="en-US" sz="2000" b="1">
                <a:solidFill>
                  <a:srgbClr val="FF00FF"/>
                </a:solidFill>
                <a:latin typeface="Times New Roman" charset="0"/>
                <a:cs typeface="Times New Roman" charset="0"/>
                <a:sym typeface="Times New Roman" charset="0"/>
              </a:rPr>
              <a:t>73%</a:t>
            </a:r>
            <a:endParaRPr lang="en-US">
              <a:cs typeface="Helvetica" charset="0"/>
            </a:endParaRPr>
          </a:p>
        </p:txBody>
      </p:sp>
      <p:sp>
        <p:nvSpPr>
          <p:cNvPr id="48145" name="AutoShape 17"/>
          <p:cNvSpPr>
            <a:spLocks/>
          </p:cNvSpPr>
          <p:nvPr/>
        </p:nvSpPr>
        <p:spPr bwMode="auto">
          <a:xfrm>
            <a:off x="8250673" y="2366791"/>
            <a:ext cx="857250" cy="4164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defTabSz="914400">
              <a:defRPr/>
            </a:pPr>
            <a:r>
              <a:rPr lang="en-US" sz="2000" b="1">
                <a:solidFill>
                  <a:srgbClr val="00FF00"/>
                </a:solidFill>
                <a:latin typeface="Times New Roman" charset="0"/>
                <a:cs typeface="Times New Roman" charset="0"/>
                <a:sym typeface="Times New Roman" charset="0"/>
              </a:rPr>
              <a:t>71%</a:t>
            </a:r>
            <a:endParaRPr lang="en-US">
              <a:cs typeface="Helvetica" charset="0"/>
            </a:endParaRPr>
          </a:p>
        </p:txBody>
      </p:sp>
      <p:sp>
        <p:nvSpPr>
          <p:cNvPr id="48146" name="AutoShape 18"/>
          <p:cNvSpPr>
            <a:spLocks/>
          </p:cNvSpPr>
          <p:nvPr/>
        </p:nvSpPr>
        <p:spPr bwMode="auto">
          <a:xfrm>
            <a:off x="7016752" y="3559134"/>
            <a:ext cx="95250" cy="108987"/>
          </a:xfrm>
          <a:prstGeom prst="triangle">
            <a:avLst>
              <a:gd name="adj" fmla="val 50000"/>
            </a:avLst>
          </a:prstGeom>
          <a:solidFill>
            <a:srgbClr val="FF00FF"/>
          </a:solidFill>
          <a:ln w="25400" cap="flat" cmpd="sng">
            <a:solidFill>
              <a:srgbClr val="FF00F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400">
              <a:defRPr/>
            </a:pPr>
            <a:endParaRPr lang="en-US" sz="1400">
              <a:solidFill>
                <a:srgbClr val="FFFFFF"/>
              </a:solidFill>
              <a:latin typeface="Times New Roman" charset="0"/>
              <a:cs typeface="Times New Roman" charset="0"/>
              <a:sym typeface="Times New Roman" charset="0"/>
            </a:endParaRPr>
          </a:p>
        </p:txBody>
      </p:sp>
      <p:sp>
        <p:nvSpPr>
          <p:cNvPr id="48147" name="AutoShape 19"/>
          <p:cNvSpPr>
            <a:spLocks/>
          </p:cNvSpPr>
          <p:nvPr/>
        </p:nvSpPr>
        <p:spPr bwMode="auto">
          <a:xfrm>
            <a:off x="7016752" y="3804759"/>
            <a:ext cx="95250" cy="976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0FF00"/>
          </a:solidFill>
          <a:ln w="2540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400">
              <a:defRPr/>
            </a:pPr>
            <a:endParaRPr lang="en-US" sz="1400">
              <a:solidFill>
                <a:srgbClr val="FFFFFF"/>
              </a:solidFill>
              <a:latin typeface="Times New Roman" charset="0"/>
              <a:cs typeface="Times New Roman" charset="0"/>
              <a:sym typeface="Times New Roman" charset="0"/>
            </a:endParaRPr>
          </a:p>
        </p:txBody>
      </p:sp>
      <p:sp>
        <p:nvSpPr>
          <p:cNvPr id="48148" name="AutoShape 20"/>
          <p:cNvSpPr>
            <a:spLocks/>
          </p:cNvSpPr>
          <p:nvPr/>
        </p:nvSpPr>
        <p:spPr bwMode="auto">
          <a:xfrm rot="2700000">
            <a:off x="7033995" y="3248516"/>
            <a:ext cx="78080" cy="779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66FFFF"/>
          </a:solidFill>
          <a:ln w="25400" cap="flat" cmpd="sng">
            <a:solidFill>
              <a:srgbClr val="66FFF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400">
              <a:defRPr/>
            </a:pPr>
            <a:endParaRPr lang="en-US" sz="1400">
              <a:solidFill>
                <a:srgbClr val="FFFFFF"/>
              </a:solidFill>
              <a:latin typeface="Times New Roman" charset="0"/>
              <a:cs typeface="Times New Roman" charset="0"/>
              <a:sym typeface="Times New Roman" charset="0"/>
            </a:endParaRPr>
          </a:p>
        </p:txBody>
      </p:sp>
      <p:sp>
        <p:nvSpPr>
          <p:cNvPr id="48149" name="AutoShape 21"/>
          <p:cNvSpPr>
            <a:spLocks/>
          </p:cNvSpPr>
          <p:nvPr/>
        </p:nvSpPr>
        <p:spPr bwMode="auto">
          <a:xfrm>
            <a:off x="7124989" y="3121562"/>
            <a:ext cx="1593273" cy="4164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defTabSz="914400">
              <a:defRPr/>
            </a:pPr>
            <a:r>
              <a:rPr lang="en-US" sz="2000" b="1">
                <a:solidFill>
                  <a:srgbClr val="00FFFF"/>
                </a:solidFill>
                <a:latin typeface="Arial" charset="0"/>
                <a:cs typeface="Arial" charset="0"/>
                <a:sym typeface="Arial" charset="0"/>
              </a:rPr>
              <a:t>CVC 100 mg </a:t>
            </a:r>
            <a:endParaRPr lang="en-US">
              <a:cs typeface="Helvetica" charset="0"/>
            </a:endParaRPr>
          </a:p>
        </p:txBody>
      </p:sp>
      <p:sp>
        <p:nvSpPr>
          <p:cNvPr id="48150" name="AutoShape 22"/>
          <p:cNvSpPr>
            <a:spLocks/>
          </p:cNvSpPr>
          <p:nvPr/>
        </p:nvSpPr>
        <p:spPr bwMode="auto">
          <a:xfrm>
            <a:off x="7124989" y="3422493"/>
            <a:ext cx="1593273" cy="4164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defTabSz="914400">
              <a:defRPr/>
            </a:pPr>
            <a:r>
              <a:rPr lang="en-US" sz="2000" b="1">
                <a:solidFill>
                  <a:srgbClr val="FF00FF"/>
                </a:solidFill>
                <a:latin typeface="Arial" charset="0"/>
                <a:cs typeface="Arial" charset="0"/>
                <a:sym typeface="Arial" charset="0"/>
              </a:rPr>
              <a:t>CVC 200 mg </a:t>
            </a:r>
            <a:endParaRPr lang="en-US">
              <a:cs typeface="Helvetica" charset="0"/>
            </a:endParaRPr>
          </a:p>
        </p:txBody>
      </p:sp>
      <p:sp>
        <p:nvSpPr>
          <p:cNvPr id="48151" name="AutoShape 23"/>
          <p:cNvSpPr>
            <a:spLocks/>
          </p:cNvSpPr>
          <p:nvPr/>
        </p:nvSpPr>
        <p:spPr bwMode="auto">
          <a:xfrm>
            <a:off x="7124989" y="3676252"/>
            <a:ext cx="686955" cy="4164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defTabSz="914400">
              <a:defRPr/>
            </a:pPr>
            <a:r>
              <a:rPr lang="en-US" sz="2000" b="1">
                <a:solidFill>
                  <a:srgbClr val="00FF00"/>
                </a:solidFill>
                <a:latin typeface="Arial" charset="0"/>
                <a:cs typeface="Arial" charset="0"/>
                <a:sym typeface="Arial" charset="0"/>
              </a:rPr>
              <a:t>EFV </a:t>
            </a:r>
            <a:endParaRPr lang="en-US">
              <a:cs typeface="Helvetica" charset="0"/>
            </a:endParaRPr>
          </a:p>
        </p:txBody>
      </p:sp>
      <p:sp>
        <p:nvSpPr>
          <p:cNvPr id="48152" name="AutoShape 24"/>
          <p:cNvSpPr>
            <a:spLocks/>
          </p:cNvSpPr>
          <p:nvPr/>
        </p:nvSpPr>
        <p:spPr bwMode="auto">
          <a:xfrm>
            <a:off x="-264227" y="5585951"/>
            <a:ext cx="2199409" cy="35135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ctr" defTabSz="914400">
              <a:defRPr/>
            </a:pPr>
            <a:r>
              <a:rPr lang="en-US" sz="1400" b="1" dirty="0">
                <a:solidFill>
                  <a:srgbClr val="00FFFF"/>
                </a:solidFill>
                <a:latin typeface="Times New Roman" charset="0"/>
                <a:cs typeface="Times New Roman" charset="0"/>
                <a:sym typeface="Times New Roman" charset="0"/>
              </a:rPr>
              <a:t>CVC 100 mg (N=59)</a:t>
            </a:r>
            <a:endParaRPr lang="en-US" sz="1400" dirty="0">
              <a:cs typeface="Helvetica" charset="0"/>
            </a:endParaRPr>
          </a:p>
        </p:txBody>
      </p:sp>
      <p:graphicFrame>
        <p:nvGraphicFramePr>
          <p:cNvPr id="48153" name="Group 25"/>
          <p:cNvGraphicFramePr>
            <a:graphicFrameLocks noGrp="1"/>
          </p:cNvGraphicFramePr>
          <p:nvPr/>
        </p:nvGraphicFramePr>
        <p:xfrm>
          <a:off x="1811194" y="5698191"/>
          <a:ext cx="6471227" cy="689972"/>
        </p:xfrm>
        <a:graphic>
          <a:graphicData uri="http://schemas.openxmlformats.org/drawingml/2006/table">
            <a:tbl>
              <a:tblPr/>
              <a:tblGrid>
                <a:gridCol w="395432"/>
                <a:gridCol w="295852"/>
                <a:gridCol w="632114"/>
                <a:gridCol w="1547091"/>
                <a:gridCol w="611909"/>
                <a:gridCol w="1440295"/>
                <a:gridCol w="792307"/>
                <a:gridCol w="756227"/>
              </a:tblGrid>
              <a:tr h="216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  <a:sym typeface="Times New Roman" charset="0"/>
                        </a:rPr>
                        <a:t>0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  <a:sym typeface="Arial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  <a:sym typeface="Times New Roman" charset="0"/>
                        </a:rPr>
                        <a:t>3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  <a:sym typeface="Arial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  <a:sym typeface="Times New Roman" charset="0"/>
                        </a:rPr>
                        <a:t>11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  <a:sym typeface="Arial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  <a:sym typeface="Times New Roman" charset="0"/>
                        </a:rPr>
                        <a:t>25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  <a:sym typeface="Arial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  <a:sym typeface="Times New Roman" charset="0"/>
                        </a:rPr>
                        <a:t>37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  <a:sym typeface="Arial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  <a:sym typeface="Times New Roman" charset="0"/>
                        </a:rPr>
                        <a:t>44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  <a:sym typeface="Arial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  <a:sym typeface="Times New Roman" charset="0"/>
                        </a:rPr>
                        <a:t>42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  <a:sym typeface="Arial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  <a:sym typeface="Times New Roman" charset="0"/>
                        </a:rPr>
                        <a:t>45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  <a:sym typeface="Arial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2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  <a:sym typeface="Times New Roman" charset="0"/>
                        </a:rPr>
                        <a:t>2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  <a:sym typeface="Arial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  <a:sym typeface="Times New Roman" charset="0"/>
                        </a:rPr>
                        <a:t>2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  <a:sym typeface="Arial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  <a:sym typeface="Times New Roman" charset="0"/>
                        </a:rPr>
                        <a:t>4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  <a:sym typeface="Arial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  <a:sym typeface="Times New Roman" charset="0"/>
                        </a:rPr>
                        <a:t>17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  <a:sym typeface="Arial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  <a:sym typeface="Times New Roman" charset="0"/>
                        </a:rPr>
                        <a:t>28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  <a:sym typeface="Arial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  <a:sym typeface="Times New Roman" charset="0"/>
                        </a:rPr>
                        <a:t>13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  <a:sym typeface="Arial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  <a:sym typeface="Times New Roman" charset="0"/>
                        </a:rPr>
                        <a:t>40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  <a:sym typeface="Arial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  <a:sym typeface="Times New Roman" charset="0"/>
                        </a:rPr>
                        <a:t>41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  <a:sym typeface="Arial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6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  <a:sym typeface="Times New Roman" charset="0"/>
                        </a:rPr>
                        <a:t>0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  <a:sym typeface="Arial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  <a:sym typeface="Times New Roman" charset="0"/>
                        </a:rPr>
                        <a:t>4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  <a:sym typeface="Arial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  <a:sym typeface="Times New Roman" charset="0"/>
                        </a:rPr>
                        <a:t>5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  <a:sym typeface="Arial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  <a:sym typeface="Times New Roman" charset="0"/>
                        </a:rPr>
                        <a:t>12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  <a:sym typeface="Arial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  <a:sym typeface="Times New Roman" charset="0"/>
                        </a:rPr>
                        <a:t>16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  <a:sym typeface="Arial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  <a:sym typeface="Times New Roman" charset="0"/>
                        </a:rPr>
                        <a:t>18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  <a:sym typeface="Arial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  <a:sym typeface="Times New Roman" charset="0"/>
                        </a:rPr>
                        <a:t>19</a:t>
                      </a: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  <a:sym typeface="Arial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  <a:sym typeface="Times New Roman" charset="0"/>
                        </a:rPr>
                        <a:t>20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  <a:sym typeface="Arial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237" name="AutoShape 109"/>
          <p:cNvSpPr>
            <a:spLocks/>
          </p:cNvSpPr>
          <p:nvPr/>
        </p:nvSpPr>
        <p:spPr bwMode="auto">
          <a:xfrm>
            <a:off x="-264227" y="5854351"/>
            <a:ext cx="2199409" cy="35135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ctr" defTabSz="914400">
              <a:defRPr/>
            </a:pPr>
            <a:r>
              <a:rPr lang="en-US" sz="1400" b="1">
                <a:solidFill>
                  <a:srgbClr val="FF00FF"/>
                </a:solidFill>
                <a:latin typeface="Times New Roman" charset="0"/>
                <a:cs typeface="Times New Roman" charset="0"/>
                <a:sym typeface="Times New Roman" charset="0"/>
              </a:rPr>
              <a:t>CVC 200 mg (N=56)</a:t>
            </a:r>
            <a:endParaRPr lang="en-US" sz="1400">
              <a:cs typeface="Helvetica" charset="0"/>
            </a:endParaRPr>
          </a:p>
        </p:txBody>
      </p:sp>
      <p:sp>
        <p:nvSpPr>
          <p:cNvPr id="48238" name="AutoShape 110"/>
          <p:cNvSpPr>
            <a:spLocks/>
          </p:cNvSpPr>
          <p:nvPr/>
        </p:nvSpPr>
        <p:spPr bwMode="auto">
          <a:xfrm>
            <a:off x="266989" y="6088592"/>
            <a:ext cx="1622136" cy="37901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algn="ctr" defTabSz="914400">
              <a:defRPr/>
            </a:pPr>
            <a:r>
              <a:rPr lang="en-US" sz="1800" b="1">
                <a:solidFill>
                  <a:srgbClr val="00FF00"/>
                </a:solidFill>
                <a:latin typeface="Times New Roman" charset="0"/>
                <a:cs typeface="Times New Roman" charset="0"/>
                <a:sym typeface="Times New Roman" charset="0"/>
              </a:rPr>
              <a:t>EFV (N=28)</a:t>
            </a:r>
            <a:endParaRPr lang="en-US">
              <a:cs typeface="Helvetica" charset="0"/>
            </a:endParaRPr>
          </a:p>
        </p:txBody>
      </p:sp>
      <p:sp>
        <p:nvSpPr>
          <p:cNvPr id="48239" name="AutoShape 111"/>
          <p:cNvSpPr>
            <a:spLocks/>
          </p:cNvSpPr>
          <p:nvPr/>
        </p:nvSpPr>
        <p:spPr bwMode="auto">
          <a:xfrm>
            <a:off x="1704398" y="5932431"/>
            <a:ext cx="96693" cy="107360"/>
          </a:xfrm>
          <a:prstGeom prst="triangle">
            <a:avLst>
              <a:gd name="adj" fmla="val 50000"/>
            </a:avLst>
          </a:prstGeom>
          <a:solidFill>
            <a:srgbClr val="FF00FF"/>
          </a:solidFill>
          <a:ln w="25400" cap="flat" cmpd="sng">
            <a:solidFill>
              <a:srgbClr val="FF00F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400">
              <a:defRPr/>
            </a:pPr>
            <a:endParaRPr lang="en-US">
              <a:cs typeface="Helvetica" charset="0"/>
            </a:endParaRPr>
          </a:p>
        </p:txBody>
      </p:sp>
      <p:sp>
        <p:nvSpPr>
          <p:cNvPr id="48240" name="AutoShape 112"/>
          <p:cNvSpPr>
            <a:spLocks/>
          </p:cNvSpPr>
          <p:nvPr/>
        </p:nvSpPr>
        <p:spPr bwMode="auto">
          <a:xfrm>
            <a:off x="1704398" y="6226857"/>
            <a:ext cx="96693" cy="9597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00FF00"/>
          </a:solidFill>
          <a:ln w="25400" cap="flat" cmpd="sng">
            <a:solidFill>
              <a:srgbClr val="00FF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400">
              <a:defRPr/>
            </a:pPr>
            <a:endParaRPr lang="en-US">
              <a:cs typeface="Helvetica" charset="0"/>
            </a:endParaRPr>
          </a:p>
        </p:txBody>
      </p:sp>
      <p:sp>
        <p:nvSpPr>
          <p:cNvPr id="48241" name="AutoShape 113"/>
          <p:cNvSpPr>
            <a:spLocks/>
          </p:cNvSpPr>
          <p:nvPr/>
        </p:nvSpPr>
        <p:spPr bwMode="auto">
          <a:xfrm rot="2700000">
            <a:off x="1710097" y="5717786"/>
            <a:ext cx="78080" cy="779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66FFFF"/>
          </a:solidFill>
          <a:ln w="25400" cap="flat" cmpd="sng">
            <a:solidFill>
              <a:srgbClr val="66FFFF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914400">
              <a:defRPr/>
            </a:pPr>
            <a:endParaRPr lang="en-US">
              <a:cs typeface="Helvetica" charset="0"/>
            </a:endParaRPr>
          </a:p>
        </p:txBody>
      </p:sp>
      <p:sp>
        <p:nvSpPr>
          <p:cNvPr id="48242" name="AutoShape 114"/>
          <p:cNvSpPr>
            <a:spLocks/>
          </p:cNvSpPr>
          <p:nvPr/>
        </p:nvSpPr>
        <p:spPr bwMode="auto">
          <a:xfrm>
            <a:off x="1845832" y="5176035"/>
            <a:ext cx="395432" cy="3155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defTabSz="914400">
              <a:defRPr/>
            </a:pPr>
            <a:r>
              <a:rPr lang="en-US" sz="1400" b="1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1</a:t>
            </a:r>
            <a:endParaRPr lang="en-US">
              <a:cs typeface="Helvetica" charset="0"/>
            </a:endParaRPr>
          </a:p>
        </p:txBody>
      </p:sp>
      <p:sp>
        <p:nvSpPr>
          <p:cNvPr id="48243" name="AutoShape 115"/>
          <p:cNvSpPr>
            <a:spLocks/>
          </p:cNvSpPr>
          <p:nvPr/>
        </p:nvSpPr>
        <p:spPr bwMode="auto">
          <a:xfrm>
            <a:off x="2124366" y="5176035"/>
            <a:ext cx="395432" cy="3155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defTabSz="914400">
              <a:defRPr/>
            </a:pPr>
            <a:r>
              <a:rPr lang="en-US" sz="1400" b="1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2</a:t>
            </a:r>
            <a:endParaRPr lang="en-US">
              <a:cs typeface="Helvetica" charset="0"/>
            </a:endParaRPr>
          </a:p>
        </p:txBody>
      </p:sp>
      <p:sp>
        <p:nvSpPr>
          <p:cNvPr id="48244" name="AutoShape 116"/>
          <p:cNvSpPr>
            <a:spLocks/>
          </p:cNvSpPr>
          <p:nvPr/>
        </p:nvSpPr>
        <p:spPr bwMode="auto">
          <a:xfrm>
            <a:off x="3750830" y="5176035"/>
            <a:ext cx="396875" cy="3155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defTabSz="914400">
              <a:defRPr/>
            </a:pPr>
            <a:r>
              <a:rPr lang="en-US" sz="1400" b="1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8</a:t>
            </a:r>
            <a:endParaRPr lang="en-US">
              <a:cs typeface="Helvetica" charset="0"/>
            </a:endParaRPr>
          </a:p>
        </p:txBody>
      </p:sp>
      <p:sp>
        <p:nvSpPr>
          <p:cNvPr id="48245" name="AutoShape 117"/>
          <p:cNvSpPr>
            <a:spLocks/>
          </p:cNvSpPr>
          <p:nvPr/>
        </p:nvSpPr>
        <p:spPr bwMode="auto">
          <a:xfrm>
            <a:off x="5834785" y="5176035"/>
            <a:ext cx="395432" cy="3155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defTabSz="914400">
              <a:defRPr/>
            </a:pPr>
            <a:r>
              <a:rPr lang="en-US" sz="1400" b="1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16</a:t>
            </a:r>
            <a:endParaRPr lang="en-US">
              <a:cs typeface="Helvetica" charset="0"/>
            </a:endParaRPr>
          </a:p>
        </p:txBody>
      </p:sp>
      <p:sp>
        <p:nvSpPr>
          <p:cNvPr id="48246" name="AutoShape 118"/>
          <p:cNvSpPr>
            <a:spLocks/>
          </p:cNvSpPr>
          <p:nvPr/>
        </p:nvSpPr>
        <p:spPr bwMode="auto">
          <a:xfrm>
            <a:off x="6931603" y="5176035"/>
            <a:ext cx="396875" cy="31557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defTabSz="914400">
              <a:defRPr/>
            </a:pPr>
            <a:r>
              <a:rPr lang="en-US" sz="1400" b="1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20</a:t>
            </a:r>
            <a:endParaRPr lang="en-US">
              <a:cs typeface="Helvetica" charset="0"/>
            </a:endParaRPr>
          </a:p>
        </p:txBody>
      </p:sp>
      <p:sp>
        <p:nvSpPr>
          <p:cNvPr id="48247" name="AutoShape 119"/>
          <p:cNvSpPr>
            <a:spLocks/>
          </p:cNvSpPr>
          <p:nvPr/>
        </p:nvSpPr>
        <p:spPr bwMode="auto">
          <a:xfrm>
            <a:off x="285750" y="6324600"/>
            <a:ext cx="8560955" cy="53679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 anchor="b"/>
          <a:lstStyle/>
          <a:p>
            <a:pPr algn="r" defTabSz="914400">
              <a:spcBef>
                <a:spcPts val="1100"/>
              </a:spcBef>
              <a:defRPr/>
            </a:pPr>
            <a:r>
              <a:rPr lang="en-US" sz="1800" dirty="0" err="1">
                <a:solidFill>
                  <a:srgbClr val="FFFF00"/>
                </a:solidFill>
                <a:latin typeface="Arial" charset="0"/>
                <a:cs typeface="Arial" charset="0"/>
                <a:sym typeface="Arial" charset="0"/>
              </a:rPr>
              <a:t>Gathe</a:t>
            </a:r>
            <a:r>
              <a:rPr lang="en-US" sz="1800" dirty="0">
                <a:solidFill>
                  <a:srgbClr val="FFFF00"/>
                </a:solidFill>
                <a:latin typeface="Arial" charset="0"/>
                <a:cs typeface="Arial" charset="0"/>
                <a:sym typeface="Arial" charset="0"/>
              </a:rPr>
              <a:t> CROI 2013 #106LB</a:t>
            </a:r>
            <a:endParaRPr lang="en-US" sz="1800" dirty="0">
              <a:cs typeface="Helvetica" charset="0"/>
            </a:endParaRPr>
          </a:p>
        </p:txBody>
      </p:sp>
      <p:sp>
        <p:nvSpPr>
          <p:cNvPr id="48248" name="AutoShape 120"/>
          <p:cNvSpPr>
            <a:spLocks/>
          </p:cNvSpPr>
          <p:nvPr/>
        </p:nvSpPr>
        <p:spPr bwMode="auto">
          <a:xfrm>
            <a:off x="2216727" y="1169569"/>
            <a:ext cx="5056909" cy="85074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defTabSz="914400">
              <a:defRPr/>
            </a:pPr>
            <a:r>
              <a:rPr lang="en-US" sz="2200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Study population:  Rx-naïve, VL </a:t>
            </a:r>
            <a:r>
              <a:rPr lang="en-US" sz="2200" u="sng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&gt;</a:t>
            </a:r>
            <a:r>
              <a:rPr lang="en-US" sz="2200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1000, CD4 </a:t>
            </a:r>
            <a:r>
              <a:rPr lang="en-US" sz="2200" u="sng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&gt;</a:t>
            </a:r>
            <a:r>
              <a:rPr lang="en-US" sz="2200" dirty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200, documented R5 virus (N=143</a:t>
            </a:r>
            <a:r>
              <a:rPr lang="en-US" sz="2200" dirty="0" smtClean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)</a:t>
            </a:r>
          </a:p>
          <a:p>
            <a:pPr defTabSz="914400">
              <a:defRPr/>
            </a:pPr>
            <a:r>
              <a:rPr lang="en-US" sz="2200" dirty="0" smtClean="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All arms with TDF/FTC</a:t>
            </a:r>
            <a:endParaRPr lang="en-US" sz="2200" dirty="0">
              <a:cs typeface="Helvetica" charset="0"/>
            </a:endParaRPr>
          </a:p>
        </p:txBody>
      </p:sp>
      <p:sp>
        <p:nvSpPr>
          <p:cNvPr id="48249" name="AutoShape 121"/>
          <p:cNvSpPr>
            <a:spLocks/>
          </p:cNvSpPr>
          <p:nvPr/>
        </p:nvSpPr>
        <p:spPr bwMode="auto">
          <a:xfrm>
            <a:off x="0" y="4761235"/>
            <a:ext cx="1662545" cy="85074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defTabSz="914400">
              <a:defRPr/>
            </a:pPr>
            <a:r>
              <a:rPr lang="en-US" sz="180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randomized 2:2:1</a:t>
            </a:r>
            <a:endParaRPr lang="en-US">
              <a:cs typeface="Helvetica" charset="0"/>
            </a:endParaRPr>
          </a:p>
        </p:txBody>
      </p: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POLLINGCYCLE" val="2"/>
  <p:tag name="INCLUDEPPT" val="True"/>
  <p:tag name="REALTIMEBACKUPPATH" val="C:\Users\iasusa\Documents\TurningPoint\Backup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.0%"/>
  <p:tag name="CUSTOMCELLBACKCOLOR2" val="-13395457"/>
  <p:tag name="CORRECTPOINTVALUE" val="100"/>
  <p:tag name="USESECONDARYMONITOR" val="False"/>
  <p:tag name="PARTICIPANTSINLEADERBOARD" val="5"/>
  <p:tag name="INCLUDENONRESPONDERS" val="False"/>
  <p:tag name="SAVECSVWITHSESSION" val="Tru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False"/>
  <p:tag name="DELIMITERS" val="3.1"/>
  <p:tag name="LUIDIAENABLED" val="False"/>
  <p:tag name="TPFULLVERSION" val="4.5.1.2243"/>
  <p:tag name="INCLUDESESSION" val="True"/>
  <p:tag name="EXPANDSHOWBAR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3_Office Theme">
  <a:themeElements>
    <a:clrScheme name="">
      <a:dk1>
        <a:srgbClr val="000000"/>
      </a:dk1>
      <a:lt1>
        <a:srgbClr val="0000FF"/>
      </a:lt1>
      <a:dk2>
        <a:srgbClr val="A7A7A7"/>
      </a:dk2>
      <a:lt2>
        <a:srgbClr val="535353"/>
      </a:lt2>
      <a:accent1>
        <a:srgbClr val="FF9900"/>
      </a:accent1>
      <a:accent2>
        <a:srgbClr val="00FFFF"/>
      </a:accent2>
      <a:accent3>
        <a:srgbClr val="AAAAFF"/>
      </a:accent3>
      <a:accent4>
        <a:srgbClr val="000000"/>
      </a:accent4>
      <a:accent5>
        <a:srgbClr val="FFCAAA"/>
      </a:accent5>
      <a:accent6>
        <a:srgbClr val="00E7E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ＭＳ Ｐゴシック"/>
        <a:cs typeface="Helvetica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FF9900"/>
          </a:solidFill>
          <a:prstDash val="solid"/>
          <a:round/>
          <a:headEnd type="none" w="med" len="med"/>
          <a:tailEnd type="none" w="med" len="med"/>
        </a:ln>
        <a:effectLst>
          <a:outerShdw blurRad="63500" dist="17961" dir="2700000" algn="ctr" rotWithShape="0">
            <a:srgbClr val="999999"/>
          </a:outerShdw>
        </a:effectLst>
      </a:spPr>
      <a:bodyPr vert="horz" wrap="square" lIns="50800" tIns="50800" rIns="50800" bIns="50800" numCol="1" anchor="t" anchorCtr="0" compatLnSpc="1">
        <a:prstTxWarp prst="textNoShape">
          <a:avLst/>
        </a:prstTxWarp>
      </a:bodyPr>
      <a:lstStyle>
        <a:defPPr marL="22860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  <a:cs typeface="Helvetica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FF9900"/>
          </a:solidFill>
          <a:prstDash val="solid"/>
          <a:round/>
          <a:headEnd type="none" w="med" len="med"/>
          <a:tailEnd type="none" w="med" len="med"/>
        </a:ln>
        <a:effectLst>
          <a:outerShdw blurRad="63500" dist="17961" dir="2700000" algn="ctr" rotWithShape="0">
            <a:srgbClr val="999999"/>
          </a:outerShdw>
        </a:effectLst>
      </a:spPr>
      <a:bodyPr vert="horz" wrap="square" lIns="50800" tIns="50800" rIns="50800" bIns="50800" numCol="1" anchor="t" anchorCtr="0" compatLnSpc="1">
        <a:prstTxWarp prst="textNoShape">
          <a:avLst/>
        </a:prstTxWarp>
      </a:bodyPr>
      <a:lstStyle>
        <a:defPPr marL="22860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  <a:cs typeface="Helvetica" charset="0"/>
            <a:sym typeface="Helvetica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4_Office Theme">
  <a:themeElements>
    <a:clrScheme name="">
      <a:dk1>
        <a:srgbClr val="000000"/>
      </a:dk1>
      <a:lt1>
        <a:srgbClr val="0000FF"/>
      </a:lt1>
      <a:dk2>
        <a:srgbClr val="A7A7A7"/>
      </a:dk2>
      <a:lt2>
        <a:srgbClr val="535353"/>
      </a:lt2>
      <a:accent1>
        <a:srgbClr val="FF9900"/>
      </a:accent1>
      <a:accent2>
        <a:srgbClr val="00FFFF"/>
      </a:accent2>
      <a:accent3>
        <a:srgbClr val="AAAAFF"/>
      </a:accent3>
      <a:accent4>
        <a:srgbClr val="000000"/>
      </a:accent4>
      <a:accent5>
        <a:srgbClr val="FFCAAA"/>
      </a:accent5>
      <a:accent6>
        <a:srgbClr val="00E7E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ＭＳ Ｐゴシック"/>
        <a:cs typeface="Helvetica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FF9900"/>
          </a:solidFill>
          <a:prstDash val="solid"/>
          <a:round/>
          <a:headEnd type="none" w="med" len="med"/>
          <a:tailEnd type="none" w="med" len="med"/>
        </a:ln>
        <a:effectLst>
          <a:outerShdw blurRad="63500" dist="17961" dir="2700000" algn="ctr" rotWithShape="0">
            <a:srgbClr val="999999"/>
          </a:outerShdw>
        </a:effectLst>
      </a:spPr>
      <a:bodyPr vert="horz" wrap="square" lIns="50800" tIns="50800" rIns="50800" bIns="50800" numCol="1" anchor="t" anchorCtr="0" compatLnSpc="1">
        <a:prstTxWarp prst="textNoShape">
          <a:avLst/>
        </a:prstTxWarp>
      </a:bodyPr>
      <a:lstStyle>
        <a:defPPr marL="22860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  <a:cs typeface="Helvetica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FF9900"/>
          </a:solidFill>
          <a:prstDash val="solid"/>
          <a:round/>
          <a:headEnd type="none" w="med" len="med"/>
          <a:tailEnd type="none" w="med" len="med"/>
        </a:ln>
        <a:effectLst>
          <a:outerShdw blurRad="63500" dist="17961" dir="2700000" algn="ctr" rotWithShape="0">
            <a:srgbClr val="999999"/>
          </a:outerShdw>
        </a:effectLst>
      </a:spPr>
      <a:bodyPr vert="horz" wrap="square" lIns="50800" tIns="50800" rIns="50800" bIns="50800" numCol="1" anchor="t" anchorCtr="0" compatLnSpc="1">
        <a:prstTxWarp prst="textNoShape">
          <a:avLst/>
        </a:prstTxWarp>
      </a:bodyPr>
      <a:lstStyle>
        <a:defPPr marL="22860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ＭＳ Ｐゴシック" charset="0"/>
            <a:cs typeface="Helvetica" charset="0"/>
            <a:sym typeface="Helvetica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Flat blue_TOBIRA">
  <a:themeElements>
    <a:clrScheme name="Flat blue">
      <a:dk1>
        <a:srgbClr val="FFFFFF"/>
      </a:dk1>
      <a:lt1>
        <a:srgbClr val="333399"/>
      </a:lt1>
      <a:dk2>
        <a:srgbClr val="000000"/>
      </a:dk2>
      <a:lt2>
        <a:srgbClr val="FFFFFF"/>
      </a:lt2>
      <a:accent1>
        <a:srgbClr val="00FF00"/>
      </a:accent1>
      <a:accent2>
        <a:srgbClr val="FF00FF"/>
      </a:accent2>
      <a:accent3>
        <a:srgbClr val="66FFFF"/>
      </a:accent3>
      <a:accent4>
        <a:srgbClr val="FFC000"/>
      </a:accent4>
      <a:accent5>
        <a:srgbClr val="808080"/>
      </a:accent5>
      <a:accent6>
        <a:srgbClr val="FFFF00"/>
      </a:accent6>
      <a:hlink>
        <a:srgbClr val="009999"/>
      </a:hlink>
      <a:folHlink>
        <a:srgbClr val="99CC00"/>
      </a:folHlink>
    </a:clrScheme>
    <a:fontScheme name="TOBI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572E2D"/>
      </a:dk1>
      <a:lt1>
        <a:srgbClr val="2A5657"/>
      </a:lt1>
      <a:dk2>
        <a:srgbClr val="A7A7A7"/>
      </a:dk2>
      <a:lt2>
        <a:srgbClr val="535353"/>
      </a:lt2>
      <a:accent1>
        <a:srgbClr val="FF9900"/>
      </a:accent1>
      <a:accent2>
        <a:srgbClr val="00FFFF"/>
      </a:accent2>
      <a:accent3>
        <a:srgbClr val="ACB4B4"/>
      </a:accent3>
      <a:accent4>
        <a:srgbClr val="492625"/>
      </a:accent4>
      <a:accent5>
        <a:srgbClr val="FFCAAA"/>
      </a:accent5>
      <a:accent6>
        <a:srgbClr val="00E7E7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1470</Words>
  <Application>Microsoft Office PowerPoint</Application>
  <PresentationFormat>On-screen Show (4:3)</PresentationFormat>
  <Paragraphs>200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3_Office Theme</vt:lpstr>
      <vt:lpstr>4_Office Theme</vt:lpstr>
      <vt:lpstr>Flat blue_TOBIRA</vt:lpstr>
      <vt:lpstr>1_Default Design</vt:lpstr>
      <vt:lpstr>Office Theme</vt:lpstr>
      <vt:lpstr>Prism Project</vt:lpstr>
      <vt:lpstr>Update from the 2013  Conference on Retroviruses and Opportunistic Infections:  Focus on ART</vt:lpstr>
      <vt:lpstr>Oh, Baby!</vt:lpstr>
      <vt:lpstr>CDC: U.S. ART Drug Resistance 2007-2010</vt:lpstr>
      <vt:lpstr>Slide 4</vt:lpstr>
      <vt:lpstr>Slide 5</vt:lpstr>
      <vt:lpstr>Second-Line Study:  LPV/r + [NRTIs or RAL]</vt:lpstr>
      <vt:lpstr>MK-1439:  Phase Ib Double-blind, randomized, placebo-controlled Study population: HIV+, treatment-naïve (N=18)  </vt:lpstr>
      <vt:lpstr>BMS-663068: Oral HIV Attachment Inhibitor</vt:lpstr>
      <vt:lpstr>Cenicriviroc (CVC) 202:  Phase 2 VL &lt;50 copies/mL (ITT-FDA Snapshot)</vt:lpstr>
      <vt:lpstr>sCD14 Changes from Baseline </vt:lpstr>
      <vt:lpstr>GSK744 LAP:  PrEP Study in Macaques</vt:lpstr>
      <vt:lpstr>TDF Intravaginal Ring for PrEP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Drugs and Formulations:  Effect on Therapeutic Paradigms</dc:title>
  <dc:creator>rgulick</dc:creator>
  <cp:lastModifiedBy>shammer</cp:lastModifiedBy>
  <cp:revision>97</cp:revision>
  <cp:lastPrinted>2013-03-26T21:32:35Z</cp:lastPrinted>
  <dcterms:modified xsi:type="dcterms:W3CDTF">2013-06-27T16:34:19Z</dcterms:modified>
</cp:coreProperties>
</file>