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88" r:id="rId3"/>
    <p:sldMasterId id="2147483712" r:id="rId4"/>
    <p:sldMasterId id="2147483750" r:id="rId5"/>
    <p:sldMasterId id="2147483756" r:id="rId6"/>
    <p:sldMasterId id="2147483759" r:id="rId7"/>
    <p:sldMasterId id="2147483761" r:id="rId8"/>
    <p:sldMasterId id="2147483763" r:id="rId9"/>
    <p:sldMasterId id="2147483765" r:id="rId10"/>
    <p:sldMasterId id="2147483767" r:id="rId11"/>
  </p:sldMasterIdLst>
  <p:notesMasterIdLst>
    <p:notesMasterId r:id="rId31"/>
  </p:notesMasterIdLst>
  <p:handoutMasterIdLst>
    <p:handoutMasterId r:id="rId32"/>
  </p:handoutMasterIdLst>
  <p:sldIdLst>
    <p:sldId id="1477" r:id="rId12"/>
    <p:sldId id="1479" r:id="rId13"/>
    <p:sldId id="1285" r:id="rId14"/>
    <p:sldId id="1456" r:id="rId15"/>
    <p:sldId id="1294" r:id="rId16"/>
    <p:sldId id="1466" r:id="rId17"/>
    <p:sldId id="1467" r:id="rId18"/>
    <p:sldId id="1409" r:id="rId19"/>
    <p:sldId id="1410" r:id="rId20"/>
    <p:sldId id="1411" r:id="rId21"/>
    <p:sldId id="1472" r:id="rId22"/>
    <p:sldId id="1473" r:id="rId23"/>
    <p:sldId id="1419" r:id="rId24"/>
    <p:sldId id="1421" r:id="rId25"/>
    <p:sldId id="1315" r:id="rId26"/>
    <p:sldId id="1422" r:id="rId27"/>
    <p:sldId id="1296" r:id="rId28"/>
    <p:sldId id="1297" r:id="rId29"/>
    <p:sldId id="1434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22"/>
    <a:srgbClr val="F56C11"/>
    <a:srgbClr val="CC2027"/>
    <a:srgbClr val="9999FF"/>
    <a:srgbClr val="B2B2B2"/>
    <a:srgbClr val="F41700"/>
    <a:srgbClr val="E78D98"/>
    <a:srgbClr val="ECA2AB"/>
    <a:srgbClr val="6EA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33" autoAdjust="0"/>
    <p:restoredTop sz="91504" autoAdjust="0"/>
  </p:normalViewPr>
  <p:slideViewPr>
    <p:cSldViewPr snapToObjects="1">
      <p:cViewPr varScale="1">
        <p:scale>
          <a:sx n="79" d="100"/>
          <a:sy n="79" d="100"/>
        </p:scale>
        <p:origin x="132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1939" y="-7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BC5203E-36AE-4F61-88B3-D527705A48AC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8DE83B-679A-4D35-B1E2-F8586C4D6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AU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A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2B88461-58EE-4D34-A759-273D3847B9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Cortistatin A is a steroidal alkaloid isolated from the marine sponge Corticium simplex found in Southeast Asia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047BF-9067-4E4D-AA2A-2A71E9EA02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1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3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15B1-3667-4315-A1D5-309B75CDE0D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3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15B1-3667-4315-A1D5-309B75CDE0D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1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2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ACFE8-F3E2-41CB-BCA0-E8F711A3E4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46346-5F04-41AF-B311-7966813FB6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3798"/>
            <a:ext cx="2057400" cy="5922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3798"/>
            <a:ext cx="6019800" cy="5922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08820-BD49-4707-AFCE-E808FFA72E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3798"/>
            <a:ext cx="82296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63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63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74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74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00747-438F-4461-9876-F330D6AFF5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798"/>
            <a:ext cx="82296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6363"/>
            <a:ext cx="8229600" cy="4749800"/>
          </a:xfrm>
        </p:spPr>
        <p:txBody>
          <a:bodyPr/>
          <a:lstStyle/>
          <a:p>
            <a:pPr lvl="0"/>
            <a:endParaRPr lang="en-A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2607-5F26-4DAA-B7C7-A847BB1C31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798"/>
            <a:ext cx="82296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6363"/>
            <a:ext cx="8229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27463"/>
            <a:ext cx="8229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E3F43-0753-4D70-97C6-767504CD58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798"/>
            <a:ext cx="82296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6363"/>
            <a:ext cx="40386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6363"/>
            <a:ext cx="40386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87F13-4589-4D7C-BAB4-F95946B64AA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798"/>
            <a:ext cx="82296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6363"/>
            <a:ext cx="40386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63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56CFF-573B-48AE-907A-65BC8AD125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723"/>
            <a:ext cx="82296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63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6363"/>
            <a:ext cx="4038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27463"/>
            <a:ext cx="82296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0CE00-9687-45E0-A507-5F48F391EF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02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4FFA-6FB9-445D-B2DE-24AE311DF6CA}" type="datetime1">
              <a:rPr lang="en-US"/>
              <a:pPr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995B-28F0-44B3-B365-1A44E3F8C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91B86126-BA33-4C79-824E-119F8B31122D}" type="datetime1">
              <a:rPr lang="en-US" smtClean="0"/>
              <a:pPr defTabSz="457200"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D1BF45E1-65C5-4530-A05B-82EB3BA8EC79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5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ABC7-1B4A-4095-9305-4B2794D523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B1FA-DCED-40AC-B887-4DFAB7BB42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C4B-14D3-4437-933D-B8BE508785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9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B1FA-DCED-40AC-B887-4DFAB7BB42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6C4B-14D3-4437-933D-B8BE508785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21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A6D2-AD4D-9E48-AFA7-2DFD163AE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D2956-BFF3-2244-A462-B9D418E16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81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156937" y="6391658"/>
            <a:ext cx="8833104" cy="30956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 bwMode="gray">
          <a:xfrm>
            <a:off x="156937" y="2819400"/>
            <a:ext cx="882856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50" b="1" cap="none" spc="0" baseline="0">
                <a:solidFill>
                  <a:schemeClr val="bg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gray">
          <a:xfrm>
            <a:off x="158496" y="5877681"/>
            <a:ext cx="88392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gray">
          <a:xfrm>
            <a:off x="156315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685800" y="381000"/>
            <a:ext cx="7772400" cy="1752600"/>
          </a:xfrm>
        </p:spPr>
        <p:txBody>
          <a:bodyPr anchor="b"/>
          <a:lstStyle>
            <a:lvl1pPr>
              <a:defRPr sz="315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417831" y="2209802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EW_IASUSAlogo-transparent-backgroun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2296" y="6009431"/>
            <a:ext cx="1143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6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9" y="228600"/>
            <a:ext cx="8798363" cy="68580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" y="6403848"/>
            <a:ext cx="88392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219200"/>
            <a:ext cx="8503920" cy="487984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614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2234F-B7B1-4CFA-930C-D0FD6BF7B4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6363"/>
            <a:ext cx="40386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6363"/>
            <a:ext cx="40386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42564-676B-4450-90A7-02055947BC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2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2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5DE20-887B-4E71-8BCA-963FB0F9A0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DF355-4A52-4D4C-AFA3-1DA2E52BBB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1A67F-003D-4D77-8C3B-3BE7AB9E48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4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C56D9-E431-4EED-8FE8-E71DB5F6CF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ABAA9-51B3-43EF-9E98-0D330A4F44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723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6363"/>
            <a:ext cx="82296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C32FD2CE-1CDD-4641-AED6-2334BB8D6C0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0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>
          <a:solidFill>
            <a:schemeClr val="bg1"/>
          </a:solidFill>
          <a:latin typeface="Helvetica" pitchFamily="-12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-1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-1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-1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-1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2027"/>
        </a:buClr>
        <a:buSzPct val="130000"/>
        <a:buFont typeface="Wingdings" pitchFamily="2" charset="2"/>
        <a:buChar char="§"/>
        <a:defRPr sz="3600">
          <a:solidFill>
            <a:schemeClr val="tx1"/>
          </a:solidFill>
          <a:latin typeface="Helvetica" pitchFamily="-12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0" i="0" u="none">
          <a:solidFill>
            <a:schemeClr val="tx1"/>
          </a:solidFill>
          <a:latin typeface="Helvetica" pitchFamily="-12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" pitchFamily="-12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-12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Helvetica" pitchFamily="-12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9985" y="6388387"/>
            <a:ext cx="8833104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986C9F-0C03-4D77-AD8F-A767FF5D7500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381000" y="5840753"/>
            <a:ext cx="88392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44815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152400" y="9906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301752" y="228600"/>
            <a:ext cx="8534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301752" y="1208143"/>
            <a:ext cx="85344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086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2475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006" indent="-176213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9985" y="6388387"/>
            <a:ext cx="8833104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986C9F-0C03-4D77-AD8F-A767FF5D7500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381000" y="5840753"/>
            <a:ext cx="88392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44815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152400" y="9906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301752" y="228600"/>
            <a:ext cx="8534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301752" y="1208143"/>
            <a:ext cx="85344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5965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2475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006" indent="-176213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4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>
              <a:defRPr/>
            </a:pPr>
            <a:fld id="{91B86126-BA33-4C79-824E-119F8B31122D}" type="datetime1">
              <a:rPr lang="en-US"/>
              <a:pPr defTabSz="457200">
                <a:defRPr/>
              </a:pPr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4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>
              <a:defRPr/>
            </a:pPr>
            <a:fld id="{D1BF45E1-65C5-4530-A05B-82EB3BA8EC79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6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9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DFB1FA-DCED-40AC-B887-4DFAB7BB42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9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9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F16C4B-14D3-4437-933D-B8BE508785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9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7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DFB1FA-DCED-40AC-B887-4DFAB7BB42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7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7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F16C4B-14D3-4437-933D-B8BE508785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9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10A6D2-AD4D-9E48-AFA7-2DFD163AEE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3DD2956-BFF3-2244-A462-B9D418E161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8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00200"/>
            <a:ext cx="7721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3764" name="Line 4"/>
          <p:cNvSpPr>
            <a:spLocks noChangeShapeType="1"/>
          </p:cNvSpPr>
          <p:nvPr/>
        </p:nvSpPr>
        <p:spPr bwMode="auto">
          <a:xfrm>
            <a:off x="708025" y="1371600"/>
            <a:ext cx="7727950" cy="0"/>
          </a:xfrm>
          <a:prstGeom prst="line">
            <a:avLst/>
          </a:prstGeom>
          <a:noFill/>
          <a:ln w="508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2400" dirty="0" smtClean="0">
              <a:solidFill>
                <a:srgbClr val="FFFF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373766" name="Picture 3" descr="https://www.actgnetwork.org/pub/download/images/ACTG_logo_2007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388100"/>
            <a:ext cx="990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" y="65415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452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ebdings" pitchFamily="18" charset="2"/>
        <a:buChar char="n"/>
        <a:tabLst>
          <a:tab pos="971550" algn="l"/>
        </a:tabLst>
        <a:defRPr sz="2400" b="1">
          <a:solidFill>
            <a:schemeClr val="bg2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E7FE"/>
        </a:buClr>
        <a:buSzPct val="100000"/>
        <a:buChar char="–"/>
        <a:tabLst>
          <a:tab pos="971550" algn="l"/>
        </a:tabLst>
        <a:defRPr sz="2000">
          <a:solidFill>
            <a:schemeClr val="bg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tabLst>
          <a:tab pos="971550" algn="l"/>
        </a:tabLst>
        <a:defRPr sz="2000">
          <a:solidFill>
            <a:schemeClr val="bg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tabLst>
          <a:tab pos="971550" algn="l"/>
        </a:tabLst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tabLst>
          <a:tab pos="971550" algn="l"/>
        </a:tabLst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tabLst>
          <a:tab pos="971550" algn="l"/>
        </a:tabLst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tabLst>
          <a:tab pos="971550" algn="l"/>
        </a:tabLst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tabLst>
          <a:tab pos="971550" algn="l"/>
        </a:tabLst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tabLst>
          <a:tab pos="971550" algn="l"/>
        </a:tabLst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9985" y="6388387"/>
            <a:ext cx="8833104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986C9F-0C03-4D77-AD8F-A767FF5D7500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381000" y="5840753"/>
            <a:ext cx="88392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44815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152400" y="9906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301752" y="228600"/>
            <a:ext cx="8534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301752" y="1208143"/>
            <a:ext cx="85344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1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2475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006" indent="-176213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9985" y="6388387"/>
            <a:ext cx="8833104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986C9F-0C03-4D77-AD8F-A767FF5D7500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381000" y="5840753"/>
            <a:ext cx="88392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44815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152400" y="9906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301752" y="228600"/>
            <a:ext cx="8534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301752" y="1208143"/>
            <a:ext cx="85344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042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2475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006" indent="-176213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9144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159985" y="6388387"/>
            <a:ext cx="8833104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986C9F-0C03-4D77-AD8F-A767FF5D7500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381000" y="5840753"/>
            <a:ext cx="88392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152400" y="144815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152400" y="990600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301752" y="228600"/>
            <a:ext cx="8534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301752" y="1208143"/>
            <a:ext cx="85344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389122"/>
            <a:ext cx="152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05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 19</a:t>
            </a:r>
            <a:endParaRPr lang="en-US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8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2475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31006" indent="-176213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16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Alan L. Landay, PhD</a:t>
            </a:r>
            <a:endParaRPr lang="en-US" sz="3000" dirty="0"/>
          </a:p>
          <a:p>
            <a:r>
              <a:rPr lang="en-US" dirty="0" smtClean="0"/>
              <a:t>Professor and Chairman of </a:t>
            </a:r>
          </a:p>
          <a:p>
            <a:r>
              <a:rPr lang="en-US" dirty="0" smtClean="0"/>
              <a:t>Immunology, Microbiology, and Medicine</a:t>
            </a:r>
          </a:p>
          <a:p>
            <a:r>
              <a:rPr lang="en-US" dirty="0" smtClean="0"/>
              <a:t>Rush University Medical Center</a:t>
            </a:r>
          </a:p>
          <a:p>
            <a:r>
              <a:rPr lang="en-US" dirty="0" smtClean="0"/>
              <a:t>Chicago, Illinois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Road to an HIV Cure:</a:t>
            </a:r>
            <a:br>
              <a:rPr lang="en-US" dirty="0" smtClean="0"/>
            </a:br>
            <a:r>
              <a:rPr lang="en-US" dirty="0" smtClean="0"/>
              <a:t>How Far Have We Come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429250"/>
            <a:ext cx="2571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FORMATTED: 05/03/2016</a:t>
            </a:r>
            <a:endParaRPr lang="en-US" sz="105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937" y="6413458"/>
            <a:ext cx="2571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Chicago, Illinois: May 9, 2016</a:t>
            </a:r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584219"/>
            <a:ext cx="921013" cy="742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6104" y="6386527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IAS-USA. </a:t>
            </a:r>
            <a:endParaRPr lang="en-US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0628"/>
            <a:ext cx="762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Therapeutic Vaccines to Augment HIV Specific Responses</a:t>
            </a:r>
          </a:p>
          <a:p>
            <a:endParaRPr lang="en-US" sz="36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Old Therapeutic Vaccine Targets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Canary Pox, Ad5, Plasmid DNA</a:t>
            </a:r>
          </a:p>
          <a:p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New Therapeutic Vaccine Targets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CMV, AD26, Dendritic cells, MVA HIV Cons</a:t>
            </a:r>
          </a:p>
          <a:p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73325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 Barouch et al, Science </a:t>
            </a:r>
          </a:p>
          <a:p>
            <a:r>
              <a:rPr lang="en-US" b="1" dirty="0" smtClean="0"/>
              <a:t>July 11, 2014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7544"/>
            <a:ext cx="8382000" cy="563231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Hypotheses - A5326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ingle 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doses of anti-PD-L1 antibody (BMS-936559) 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in 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patients on 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suppressive cART will be safe and well-tolerated</a:t>
            </a:r>
          </a:p>
          <a:p>
            <a:endParaRPr lang="en-US" dirty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Blocking the PD-1/PD-L1 pathway with anti-PD-L1 antibody will enhance HIV-1 specific immune responses</a:t>
            </a:r>
          </a:p>
          <a:p>
            <a:endParaRPr lang="en-US" dirty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Enhancement of 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HIV-1 specific immune 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responses will promote clearance 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</a:rPr>
              <a:t>of HIV-1 expressing cells, and reduce persistent 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viremia</a:t>
            </a:r>
            <a:endParaRPr lang="en-U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8FA21-376B-46EB-86C2-734E0F129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6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21600" cy="8382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Summary</a:t>
            </a:r>
            <a:endParaRPr lang="en-US" sz="32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101" y="1473200"/>
            <a:ext cx="8569406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A </a:t>
            </a:r>
            <a:r>
              <a:rPr lang="en-US" sz="2000" dirty="0" smtClean="0"/>
              <a:t>single low dose </a:t>
            </a:r>
            <a:r>
              <a:rPr lang="en-US" sz="2000" dirty="0"/>
              <a:t>infusion of anti-PD-L1 (</a:t>
            </a:r>
            <a:r>
              <a:rPr lang="en-US" sz="2000" dirty="0" smtClean="0"/>
              <a:t>BMS-936559</a:t>
            </a:r>
            <a:r>
              <a:rPr lang="en-US" sz="2000" dirty="0"/>
              <a:t>)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dirty="0" smtClean="0"/>
              <a:t>Generally well tolerated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Associated with </a:t>
            </a:r>
            <a:r>
              <a:rPr lang="en-US" dirty="0" smtClean="0"/>
              <a:t>one adverse </a:t>
            </a:r>
            <a:r>
              <a:rPr lang="en-US" dirty="0"/>
              <a:t>event </a:t>
            </a:r>
            <a:r>
              <a:rPr lang="en-US" dirty="0" smtClean="0"/>
              <a:t>consistent with </a:t>
            </a:r>
            <a:r>
              <a:rPr lang="en-US" dirty="0"/>
              <a:t>autoimmunity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Resulted in high but short-lived receptor occupancy post-infusion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Appeared to increase HIV-1 specific CD8+ T cell responses in two of six participants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Corresponded to their </a:t>
            </a:r>
            <a:r>
              <a:rPr lang="en-US" i="1" dirty="0" smtClean="0"/>
              <a:t>ex vivo </a:t>
            </a:r>
            <a:r>
              <a:rPr lang="en-US" dirty="0" smtClean="0"/>
              <a:t>proliferative response to gag peptides after exposure </a:t>
            </a:r>
            <a:r>
              <a:rPr lang="en-US" dirty="0"/>
              <a:t>of </a:t>
            </a:r>
            <a:r>
              <a:rPr lang="en-US" dirty="0" smtClean="0"/>
              <a:t>pre-therapy samples to anti-PD-L1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Response rate similar to anti-tumor response in humans and SIV control in rhesus macaques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No clear impact on viremia, cell associated-RNA or –DNA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sz="1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/>
              <a:t>PD1:PDL1 pathway blockade may improve HIV-1 specific CD8+ responses and may be a useful component of HIV-1 cure strategies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2101" y="5496480"/>
            <a:ext cx="8460945" cy="8649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21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598"/>
            <a:ext cx="693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Immune Modulator Drugs</a:t>
            </a:r>
          </a:p>
          <a:p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Rapamycin-M tor inhibitor</a:t>
            </a:r>
          </a:p>
          <a:p>
            <a:endParaRPr lang="en-US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Jak Stat Inhibitor</a:t>
            </a:r>
          </a:p>
          <a:p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Interferon alpha</a:t>
            </a:r>
          </a:p>
          <a:p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IL15</a:t>
            </a:r>
          </a:p>
          <a:p>
            <a:endParaRPr lang="en-US" sz="28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IL21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207" y="548122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D. Barouch et al, Science July 11, 2014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Box 218"/>
          <p:cNvSpPr txBox="1"/>
          <p:nvPr/>
        </p:nvSpPr>
        <p:spPr>
          <a:xfrm>
            <a:off x="304800" y="1493782"/>
            <a:ext cx="71080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prstClr val="black"/>
                </a:solidFill>
              </a:rPr>
              <a:t>Total PBMCs from HIV-infected patients under cART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prstClr val="black"/>
                </a:solidFill>
              </a:rPr>
              <a:t>Stimulated with Gag MHC-I peptides with hIL-21, hIL-21/2P2 or hIL-21/3A3 (control)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prstClr val="black"/>
                </a:solidFill>
              </a:rPr>
              <a:t>Measured intracellular cytokines in total NK cells</a:t>
            </a:r>
          </a:p>
        </p:txBody>
      </p:sp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2" y="2272396"/>
            <a:ext cx="3958323" cy="24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900" y="2348778"/>
            <a:ext cx="3810000" cy="23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46" y="4514850"/>
            <a:ext cx="31659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" name="Rectangle 240"/>
          <p:cNvSpPr/>
          <p:nvPr/>
        </p:nvSpPr>
        <p:spPr>
          <a:xfrm>
            <a:off x="3930346" y="5048250"/>
            <a:ext cx="121920" cy="1219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3930346" y="5276850"/>
            <a:ext cx="121920" cy="121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3930346" y="5706249"/>
            <a:ext cx="121920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3930346" y="5477649"/>
            <a:ext cx="121920" cy="1219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158948" y="4972648"/>
            <a:ext cx="1083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prstClr val="black"/>
                </a:solidFill>
              </a:rPr>
              <a:t>0ng/mL IL-21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158948" y="5201248"/>
            <a:ext cx="1083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prstClr val="black"/>
                </a:solidFill>
              </a:rPr>
              <a:t>2ng/mL IL-21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158946" y="5429848"/>
            <a:ext cx="1531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prstClr val="black"/>
                </a:solidFill>
              </a:rPr>
              <a:t>2ng/mL IL-21 + 2P2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158946" y="5658448"/>
            <a:ext cx="1531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prstClr val="black"/>
                </a:solidFill>
              </a:rPr>
              <a:t>2ng/mL IL-21 + 3A3</a:t>
            </a:r>
            <a:endParaRPr lang="en-AU" sz="1200" dirty="0">
              <a:solidFill>
                <a:prstClr val="black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996124" y="211091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prstClr val="black"/>
                </a:solidFill>
              </a:rPr>
              <a:t>Perforin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6100430" y="2113709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prstClr val="black"/>
                </a:solidFill>
              </a:rPr>
              <a:t>Granzyme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6885" y="6325198"/>
            <a:ext cx="20894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solidFill>
                  <a:prstClr val="black"/>
                </a:solidFill>
              </a:rPr>
              <a:t>Perforin</a:t>
            </a:r>
            <a:endParaRPr lang="en-AU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1375" y="6091429"/>
            <a:ext cx="37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 smtClean="0">
                <a:solidFill>
                  <a:prstClr val="black"/>
                </a:solidFill>
              </a:rPr>
              <a:t>In collaboration with Sharon Lewin’s lab</a:t>
            </a:r>
            <a:endParaRPr lang="en-AU" sz="16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81226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Agonistic IL21 Ab enhances cytotoxicity of NK cells from HIV patients/cART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The Berlin patient: CCR5 negative stem cell transplantation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520788"/>
            <a:ext cx="71310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1304764"/>
            <a:ext cx="537527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39394"/>
              </p:ext>
            </p:extLst>
          </p:nvPr>
        </p:nvGraphicFramePr>
        <p:xfrm>
          <a:off x="602560" y="1880828"/>
          <a:ext cx="7708928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7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1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1553">
                <a:tc>
                  <a:txBody>
                    <a:bodyPr/>
                    <a:lstStyle/>
                    <a:p>
                      <a:endPara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something that inhibits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Transdominant RevM10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Fusion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inhibitor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Anti-HIV antisense RNA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something that’s necessary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CCR5 co-receptor</a:t>
                      </a:r>
                    </a:p>
                    <a:p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antisense,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ribozymes, RNAi,</a:t>
                      </a:r>
                      <a:b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intrabodies,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nucleases</a:t>
                      </a:r>
                      <a:endParaRPr lang="en-US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647">
                <a:tc>
                  <a:txBody>
                    <a:bodyPr/>
                    <a:lstStyle/>
                    <a:p>
                      <a:endParaRPr lang="en-US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Sacrifice any newly infected cells</a:t>
                      </a:r>
                    </a:p>
                    <a:p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LTR-inducible suicide genes, toxins, MazF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endonuclease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905" y="440210"/>
            <a:ext cx="7881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T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herapy Strategy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cells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HIV-resistant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576926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by Paula Cannon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Gene therapy to eliminate CCR5</a:t>
            </a:r>
          </a:p>
        </p:txBody>
      </p:sp>
      <p:sp>
        <p:nvSpPr>
          <p:cNvPr id="4" name="Oval 3"/>
          <p:cNvSpPr/>
          <p:nvPr/>
        </p:nvSpPr>
        <p:spPr>
          <a:xfrm>
            <a:off x="2270125" y="2368550"/>
            <a:ext cx="2895600" cy="3505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5060" name="Picture 2" descr="http://www.wfcc.nig.ac.jp/tis/images/tis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50" y="366395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89125" y="480695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9600931">
            <a:off x="5041900" y="3540125"/>
            <a:ext cx="152400" cy="1524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063" name="TextBox 177"/>
          <p:cNvSpPr txBox="1">
            <a:spLocks noChangeArrowheads="1"/>
          </p:cNvSpPr>
          <p:nvPr/>
        </p:nvSpPr>
        <p:spPr bwMode="auto">
          <a:xfrm>
            <a:off x="2445049" y="1428758"/>
            <a:ext cx="2449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cs typeface="Arial" charset="0"/>
              </a:rPr>
            </a:br>
            <a:r>
              <a:rPr lang="en-US" sz="1600" b="1" dirty="0">
                <a:latin typeface="Arial" charset="0"/>
                <a:cs typeface="Arial" charset="0"/>
              </a:rPr>
              <a:t>Leukapharesis</a:t>
            </a:r>
          </a:p>
          <a:p>
            <a:pPr algn="ctr"/>
            <a:r>
              <a:rPr lang="en-US" sz="1600" b="1" dirty="0">
                <a:latin typeface="Arial" charset="0"/>
                <a:cs typeface="Arial" charset="0"/>
              </a:rPr>
              <a:t>CD4+ T-cell isolation</a:t>
            </a:r>
          </a:p>
        </p:txBody>
      </p:sp>
      <p:sp>
        <p:nvSpPr>
          <p:cNvPr id="45064" name="Rectangle 152"/>
          <p:cNvSpPr>
            <a:spLocks noChangeArrowheads="1"/>
          </p:cNvSpPr>
          <p:nvPr/>
        </p:nvSpPr>
        <p:spPr bwMode="auto">
          <a:xfrm>
            <a:off x="5731174" y="3841758"/>
            <a:ext cx="3044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ZFN modification of CCR5</a:t>
            </a:r>
          </a:p>
          <a:p>
            <a:endParaRPr lang="en-US" dirty="0"/>
          </a:p>
        </p:txBody>
      </p:sp>
      <p:sp>
        <p:nvSpPr>
          <p:cNvPr id="10" name="Freeform 10"/>
          <p:cNvSpPr>
            <a:spLocks noChangeAspect="1"/>
          </p:cNvSpPr>
          <p:nvPr/>
        </p:nvSpPr>
        <p:spPr bwMode="auto">
          <a:xfrm>
            <a:off x="1789113" y="2673350"/>
            <a:ext cx="838200" cy="3049588"/>
          </a:xfrm>
          <a:custGeom>
            <a:avLst/>
            <a:gdLst/>
            <a:ahLst/>
            <a:cxnLst>
              <a:cxn ang="0">
                <a:pos x="844" y="99"/>
              </a:cxn>
              <a:cxn ang="0">
                <a:pos x="863" y="330"/>
              </a:cxn>
              <a:cxn ang="0">
                <a:pos x="792" y="439"/>
              </a:cxn>
              <a:cxn ang="0">
                <a:pos x="1084" y="737"/>
              </a:cxn>
              <a:cxn ang="0">
                <a:pos x="1247" y="1155"/>
              </a:cxn>
              <a:cxn ang="0">
                <a:pos x="1332" y="1631"/>
              </a:cxn>
              <a:cxn ang="0">
                <a:pos x="1318" y="2016"/>
              </a:cxn>
              <a:cxn ang="0">
                <a:pos x="1240" y="2368"/>
              </a:cxn>
              <a:cxn ang="0">
                <a:pos x="1248" y="2157"/>
              </a:cxn>
              <a:cxn ang="0">
                <a:pos x="1205" y="2122"/>
              </a:cxn>
              <a:cxn ang="0">
                <a:pos x="1177" y="1855"/>
              </a:cxn>
              <a:cxn ang="0">
                <a:pos x="1098" y="1469"/>
              </a:cxn>
              <a:cxn ang="0">
                <a:pos x="1044" y="1124"/>
              </a:cxn>
              <a:cxn ang="0">
                <a:pos x="986" y="1588"/>
              </a:cxn>
              <a:cxn ang="0">
                <a:pos x="1080" y="2205"/>
              </a:cxn>
              <a:cxn ang="0">
                <a:pos x="937" y="2837"/>
              </a:cxn>
              <a:cxn ang="0">
                <a:pos x="971" y="3036"/>
              </a:cxn>
              <a:cxn ang="0">
                <a:pos x="882" y="3631"/>
              </a:cxn>
              <a:cxn ang="0">
                <a:pos x="946" y="3863"/>
              </a:cxn>
              <a:cxn ang="0">
                <a:pos x="792" y="3888"/>
              </a:cxn>
              <a:cxn ang="0">
                <a:pos x="733" y="3732"/>
              </a:cxn>
              <a:cxn ang="0">
                <a:pos x="760" y="3575"/>
              </a:cxn>
              <a:cxn ang="0">
                <a:pos x="695" y="3175"/>
              </a:cxn>
              <a:cxn ang="0">
                <a:pos x="695" y="2782"/>
              </a:cxn>
              <a:cxn ang="0">
                <a:pos x="679" y="2227"/>
              </a:cxn>
              <a:cxn ang="0">
                <a:pos x="616" y="2499"/>
              </a:cxn>
              <a:cxn ang="0">
                <a:pos x="587" y="3005"/>
              </a:cxn>
              <a:cxn ang="0">
                <a:pos x="530" y="3523"/>
              </a:cxn>
              <a:cxn ang="0">
                <a:pos x="589" y="3787"/>
              </a:cxn>
              <a:cxn ang="0">
                <a:pos x="517" y="3881"/>
              </a:cxn>
              <a:cxn ang="0">
                <a:pos x="364" y="3869"/>
              </a:cxn>
              <a:cxn ang="0">
                <a:pos x="421" y="3615"/>
              </a:cxn>
              <a:cxn ang="0">
                <a:pos x="373" y="2907"/>
              </a:cxn>
              <a:cxn ang="0">
                <a:pos x="253" y="2395"/>
              </a:cxn>
              <a:cxn ang="0">
                <a:pos x="340" y="1610"/>
              </a:cxn>
              <a:cxn ang="0">
                <a:pos x="278" y="1272"/>
              </a:cxn>
              <a:cxn ang="0">
                <a:pos x="234" y="1448"/>
              </a:cxn>
              <a:cxn ang="0">
                <a:pos x="185" y="1806"/>
              </a:cxn>
              <a:cxn ang="0">
                <a:pos x="157" y="2094"/>
              </a:cxn>
              <a:cxn ang="0">
                <a:pos x="157" y="2256"/>
              </a:cxn>
              <a:cxn ang="0">
                <a:pos x="143" y="2375"/>
              </a:cxn>
              <a:cxn ang="0">
                <a:pos x="18" y="2093"/>
              </a:cxn>
              <a:cxn ang="0">
                <a:pos x="16" y="1736"/>
              </a:cxn>
              <a:cxn ang="0">
                <a:pos x="82" y="1130"/>
              </a:cxn>
              <a:cxn ang="0">
                <a:pos x="352" y="682"/>
              </a:cxn>
              <a:cxn ang="0">
                <a:pos x="485" y="368"/>
              </a:cxn>
              <a:cxn ang="0">
                <a:pos x="428" y="259"/>
              </a:cxn>
              <a:cxn ang="0">
                <a:pos x="524" y="34"/>
              </a:cxn>
            </a:cxnLst>
            <a:rect l="0" t="0" r="r" b="b"/>
            <a:pathLst>
              <a:path w="1352" h="3895">
                <a:moveTo>
                  <a:pt x="645" y="3"/>
                </a:moveTo>
                <a:cubicBezTo>
                  <a:pt x="682" y="0"/>
                  <a:pt x="715" y="1"/>
                  <a:pt x="748" y="17"/>
                </a:cubicBezTo>
                <a:cubicBezTo>
                  <a:pt x="781" y="33"/>
                  <a:pt x="826" y="59"/>
                  <a:pt x="844" y="99"/>
                </a:cubicBezTo>
                <a:cubicBezTo>
                  <a:pt x="862" y="139"/>
                  <a:pt x="850" y="231"/>
                  <a:pt x="856" y="259"/>
                </a:cubicBezTo>
                <a:cubicBezTo>
                  <a:pt x="862" y="287"/>
                  <a:pt x="881" y="257"/>
                  <a:pt x="882" y="269"/>
                </a:cubicBezTo>
                <a:cubicBezTo>
                  <a:pt x="883" y="281"/>
                  <a:pt x="869" y="310"/>
                  <a:pt x="863" y="330"/>
                </a:cubicBezTo>
                <a:cubicBezTo>
                  <a:pt x="857" y="350"/>
                  <a:pt x="850" y="382"/>
                  <a:pt x="844" y="387"/>
                </a:cubicBezTo>
                <a:cubicBezTo>
                  <a:pt x="838" y="392"/>
                  <a:pt x="833" y="353"/>
                  <a:pt x="824" y="362"/>
                </a:cubicBezTo>
                <a:cubicBezTo>
                  <a:pt x="815" y="371"/>
                  <a:pt x="795" y="403"/>
                  <a:pt x="792" y="439"/>
                </a:cubicBezTo>
                <a:cubicBezTo>
                  <a:pt x="789" y="475"/>
                  <a:pt x="783" y="540"/>
                  <a:pt x="805" y="579"/>
                </a:cubicBezTo>
                <a:cubicBezTo>
                  <a:pt x="827" y="618"/>
                  <a:pt x="880" y="649"/>
                  <a:pt x="927" y="675"/>
                </a:cubicBezTo>
                <a:cubicBezTo>
                  <a:pt x="974" y="701"/>
                  <a:pt x="1038" y="709"/>
                  <a:pt x="1084" y="737"/>
                </a:cubicBezTo>
                <a:cubicBezTo>
                  <a:pt x="1130" y="765"/>
                  <a:pt x="1173" y="801"/>
                  <a:pt x="1201" y="845"/>
                </a:cubicBezTo>
                <a:cubicBezTo>
                  <a:pt x="1229" y="889"/>
                  <a:pt x="1246" y="951"/>
                  <a:pt x="1254" y="1003"/>
                </a:cubicBezTo>
                <a:cubicBezTo>
                  <a:pt x="1262" y="1055"/>
                  <a:pt x="1245" y="1091"/>
                  <a:pt x="1247" y="1155"/>
                </a:cubicBezTo>
                <a:cubicBezTo>
                  <a:pt x="1249" y="1219"/>
                  <a:pt x="1260" y="1329"/>
                  <a:pt x="1268" y="1385"/>
                </a:cubicBezTo>
                <a:cubicBezTo>
                  <a:pt x="1276" y="1441"/>
                  <a:pt x="1285" y="1449"/>
                  <a:pt x="1296" y="1490"/>
                </a:cubicBezTo>
                <a:cubicBezTo>
                  <a:pt x="1307" y="1531"/>
                  <a:pt x="1325" y="1587"/>
                  <a:pt x="1332" y="1631"/>
                </a:cubicBezTo>
                <a:cubicBezTo>
                  <a:pt x="1339" y="1675"/>
                  <a:pt x="1340" y="1705"/>
                  <a:pt x="1339" y="1757"/>
                </a:cubicBezTo>
                <a:cubicBezTo>
                  <a:pt x="1338" y="1809"/>
                  <a:pt x="1328" y="1903"/>
                  <a:pt x="1325" y="1946"/>
                </a:cubicBezTo>
                <a:cubicBezTo>
                  <a:pt x="1322" y="1989"/>
                  <a:pt x="1319" y="1994"/>
                  <a:pt x="1318" y="2016"/>
                </a:cubicBezTo>
                <a:cubicBezTo>
                  <a:pt x="1317" y="2038"/>
                  <a:pt x="1315" y="2049"/>
                  <a:pt x="1318" y="2079"/>
                </a:cubicBezTo>
                <a:cubicBezTo>
                  <a:pt x="1321" y="2109"/>
                  <a:pt x="1352" y="2151"/>
                  <a:pt x="1339" y="2199"/>
                </a:cubicBezTo>
                <a:cubicBezTo>
                  <a:pt x="1326" y="2247"/>
                  <a:pt x="1262" y="2343"/>
                  <a:pt x="1240" y="2368"/>
                </a:cubicBezTo>
                <a:cubicBezTo>
                  <a:pt x="1218" y="2393"/>
                  <a:pt x="1200" y="2370"/>
                  <a:pt x="1205" y="2347"/>
                </a:cubicBezTo>
                <a:cubicBezTo>
                  <a:pt x="1210" y="2324"/>
                  <a:pt x="1261" y="2259"/>
                  <a:pt x="1268" y="2227"/>
                </a:cubicBezTo>
                <a:lnTo>
                  <a:pt x="1248" y="2157"/>
                </a:lnTo>
                <a:cubicBezTo>
                  <a:pt x="1236" y="2161"/>
                  <a:pt x="1211" y="2237"/>
                  <a:pt x="1198" y="2249"/>
                </a:cubicBezTo>
                <a:cubicBezTo>
                  <a:pt x="1185" y="2261"/>
                  <a:pt x="1169" y="2249"/>
                  <a:pt x="1170" y="2228"/>
                </a:cubicBezTo>
                <a:cubicBezTo>
                  <a:pt x="1171" y="2207"/>
                  <a:pt x="1200" y="2148"/>
                  <a:pt x="1205" y="2122"/>
                </a:cubicBezTo>
                <a:cubicBezTo>
                  <a:pt x="1210" y="2096"/>
                  <a:pt x="1196" y="2094"/>
                  <a:pt x="1198" y="2073"/>
                </a:cubicBezTo>
                <a:cubicBezTo>
                  <a:pt x="1200" y="2052"/>
                  <a:pt x="1222" y="2032"/>
                  <a:pt x="1219" y="1996"/>
                </a:cubicBezTo>
                <a:cubicBezTo>
                  <a:pt x="1216" y="1960"/>
                  <a:pt x="1191" y="1903"/>
                  <a:pt x="1177" y="1855"/>
                </a:cubicBezTo>
                <a:cubicBezTo>
                  <a:pt x="1163" y="1807"/>
                  <a:pt x="1143" y="1752"/>
                  <a:pt x="1135" y="1708"/>
                </a:cubicBezTo>
                <a:cubicBezTo>
                  <a:pt x="1127" y="1664"/>
                  <a:pt x="1134" y="1628"/>
                  <a:pt x="1128" y="1588"/>
                </a:cubicBezTo>
                <a:cubicBezTo>
                  <a:pt x="1122" y="1548"/>
                  <a:pt x="1104" y="1509"/>
                  <a:pt x="1098" y="1469"/>
                </a:cubicBezTo>
                <a:cubicBezTo>
                  <a:pt x="1092" y="1429"/>
                  <a:pt x="1100" y="1397"/>
                  <a:pt x="1091" y="1350"/>
                </a:cubicBezTo>
                <a:cubicBezTo>
                  <a:pt x="1082" y="1303"/>
                  <a:pt x="1050" y="1225"/>
                  <a:pt x="1042" y="1187"/>
                </a:cubicBezTo>
                <a:cubicBezTo>
                  <a:pt x="1034" y="1149"/>
                  <a:pt x="1044" y="1115"/>
                  <a:pt x="1044" y="1124"/>
                </a:cubicBezTo>
                <a:cubicBezTo>
                  <a:pt x="1044" y="1133"/>
                  <a:pt x="1049" y="1203"/>
                  <a:pt x="1044" y="1244"/>
                </a:cubicBezTo>
                <a:cubicBezTo>
                  <a:pt x="1039" y="1285"/>
                  <a:pt x="1024" y="1314"/>
                  <a:pt x="1014" y="1371"/>
                </a:cubicBezTo>
                <a:cubicBezTo>
                  <a:pt x="1004" y="1428"/>
                  <a:pt x="984" y="1526"/>
                  <a:pt x="986" y="1588"/>
                </a:cubicBezTo>
                <a:cubicBezTo>
                  <a:pt x="988" y="1650"/>
                  <a:pt x="1015" y="1690"/>
                  <a:pt x="1029" y="1744"/>
                </a:cubicBezTo>
                <a:cubicBezTo>
                  <a:pt x="1043" y="1798"/>
                  <a:pt x="1060" y="1834"/>
                  <a:pt x="1068" y="1911"/>
                </a:cubicBezTo>
                <a:cubicBezTo>
                  <a:pt x="1076" y="1988"/>
                  <a:pt x="1085" y="2109"/>
                  <a:pt x="1080" y="2205"/>
                </a:cubicBezTo>
                <a:cubicBezTo>
                  <a:pt x="1075" y="2301"/>
                  <a:pt x="1057" y="2412"/>
                  <a:pt x="1040" y="2489"/>
                </a:cubicBezTo>
                <a:cubicBezTo>
                  <a:pt x="1023" y="2566"/>
                  <a:pt x="995" y="2608"/>
                  <a:pt x="978" y="2666"/>
                </a:cubicBezTo>
                <a:cubicBezTo>
                  <a:pt x="961" y="2724"/>
                  <a:pt x="943" y="2801"/>
                  <a:pt x="937" y="2837"/>
                </a:cubicBezTo>
                <a:cubicBezTo>
                  <a:pt x="931" y="2873"/>
                  <a:pt x="940" y="2865"/>
                  <a:pt x="940" y="2883"/>
                </a:cubicBezTo>
                <a:cubicBezTo>
                  <a:pt x="940" y="2901"/>
                  <a:pt x="935" y="2922"/>
                  <a:pt x="940" y="2947"/>
                </a:cubicBezTo>
                <a:cubicBezTo>
                  <a:pt x="945" y="2972"/>
                  <a:pt x="966" y="2990"/>
                  <a:pt x="971" y="3036"/>
                </a:cubicBezTo>
                <a:cubicBezTo>
                  <a:pt x="976" y="3082"/>
                  <a:pt x="980" y="3159"/>
                  <a:pt x="971" y="3226"/>
                </a:cubicBezTo>
                <a:cubicBezTo>
                  <a:pt x="962" y="3293"/>
                  <a:pt x="929" y="3373"/>
                  <a:pt x="914" y="3440"/>
                </a:cubicBezTo>
                <a:cubicBezTo>
                  <a:pt x="899" y="3507"/>
                  <a:pt x="888" y="3581"/>
                  <a:pt x="882" y="3631"/>
                </a:cubicBezTo>
                <a:cubicBezTo>
                  <a:pt x="876" y="3681"/>
                  <a:pt x="867" y="3708"/>
                  <a:pt x="880" y="3739"/>
                </a:cubicBezTo>
                <a:cubicBezTo>
                  <a:pt x="893" y="3770"/>
                  <a:pt x="948" y="3797"/>
                  <a:pt x="959" y="3818"/>
                </a:cubicBezTo>
                <a:cubicBezTo>
                  <a:pt x="970" y="3839"/>
                  <a:pt x="956" y="3854"/>
                  <a:pt x="946" y="3863"/>
                </a:cubicBezTo>
                <a:cubicBezTo>
                  <a:pt x="936" y="3872"/>
                  <a:pt x="916" y="3871"/>
                  <a:pt x="899" y="3874"/>
                </a:cubicBezTo>
                <a:cubicBezTo>
                  <a:pt x="882" y="3877"/>
                  <a:pt x="859" y="3877"/>
                  <a:pt x="841" y="3879"/>
                </a:cubicBezTo>
                <a:cubicBezTo>
                  <a:pt x="823" y="3881"/>
                  <a:pt x="812" y="3895"/>
                  <a:pt x="792" y="3888"/>
                </a:cubicBezTo>
                <a:cubicBezTo>
                  <a:pt x="772" y="3881"/>
                  <a:pt x="735" y="3852"/>
                  <a:pt x="722" y="3837"/>
                </a:cubicBezTo>
                <a:cubicBezTo>
                  <a:pt x="709" y="3822"/>
                  <a:pt x="714" y="3816"/>
                  <a:pt x="716" y="3799"/>
                </a:cubicBezTo>
                <a:cubicBezTo>
                  <a:pt x="718" y="3782"/>
                  <a:pt x="731" y="3752"/>
                  <a:pt x="733" y="3732"/>
                </a:cubicBezTo>
                <a:cubicBezTo>
                  <a:pt x="735" y="3712"/>
                  <a:pt x="726" y="3694"/>
                  <a:pt x="728" y="3677"/>
                </a:cubicBezTo>
                <a:cubicBezTo>
                  <a:pt x="730" y="3660"/>
                  <a:pt x="740" y="3644"/>
                  <a:pt x="745" y="3627"/>
                </a:cubicBezTo>
                <a:cubicBezTo>
                  <a:pt x="750" y="3610"/>
                  <a:pt x="760" y="3605"/>
                  <a:pt x="760" y="3575"/>
                </a:cubicBezTo>
                <a:cubicBezTo>
                  <a:pt x="760" y="3545"/>
                  <a:pt x="754" y="3498"/>
                  <a:pt x="748" y="3449"/>
                </a:cubicBezTo>
                <a:cubicBezTo>
                  <a:pt x="742" y="3400"/>
                  <a:pt x="730" y="3327"/>
                  <a:pt x="721" y="3281"/>
                </a:cubicBezTo>
                <a:cubicBezTo>
                  <a:pt x="712" y="3235"/>
                  <a:pt x="694" y="3221"/>
                  <a:pt x="695" y="3175"/>
                </a:cubicBezTo>
                <a:cubicBezTo>
                  <a:pt x="696" y="3129"/>
                  <a:pt x="723" y="3051"/>
                  <a:pt x="728" y="3005"/>
                </a:cubicBezTo>
                <a:cubicBezTo>
                  <a:pt x="733" y="2959"/>
                  <a:pt x="733" y="2933"/>
                  <a:pt x="728" y="2896"/>
                </a:cubicBezTo>
                <a:cubicBezTo>
                  <a:pt x="723" y="2859"/>
                  <a:pt x="698" y="2847"/>
                  <a:pt x="695" y="2782"/>
                </a:cubicBezTo>
                <a:cubicBezTo>
                  <a:pt x="692" y="2717"/>
                  <a:pt x="708" y="2569"/>
                  <a:pt x="709" y="2508"/>
                </a:cubicBezTo>
                <a:cubicBezTo>
                  <a:pt x="710" y="2447"/>
                  <a:pt x="708" y="2463"/>
                  <a:pt x="703" y="2416"/>
                </a:cubicBezTo>
                <a:cubicBezTo>
                  <a:pt x="698" y="2369"/>
                  <a:pt x="684" y="2289"/>
                  <a:pt x="679" y="2227"/>
                </a:cubicBezTo>
                <a:cubicBezTo>
                  <a:pt x="674" y="2165"/>
                  <a:pt x="677" y="2044"/>
                  <a:pt x="672" y="2044"/>
                </a:cubicBezTo>
                <a:cubicBezTo>
                  <a:pt x="667" y="2044"/>
                  <a:pt x="659" y="2151"/>
                  <a:pt x="650" y="2227"/>
                </a:cubicBezTo>
                <a:cubicBezTo>
                  <a:pt x="641" y="2303"/>
                  <a:pt x="621" y="2409"/>
                  <a:pt x="616" y="2499"/>
                </a:cubicBezTo>
                <a:cubicBezTo>
                  <a:pt x="611" y="2589"/>
                  <a:pt x="627" y="2701"/>
                  <a:pt x="620" y="2768"/>
                </a:cubicBezTo>
                <a:cubicBezTo>
                  <a:pt x="613" y="2835"/>
                  <a:pt x="580" y="2864"/>
                  <a:pt x="575" y="2903"/>
                </a:cubicBezTo>
                <a:cubicBezTo>
                  <a:pt x="570" y="2942"/>
                  <a:pt x="580" y="2958"/>
                  <a:pt x="587" y="3005"/>
                </a:cubicBezTo>
                <a:cubicBezTo>
                  <a:pt x="594" y="3052"/>
                  <a:pt x="620" y="3139"/>
                  <a:pt x="620" y="3187"/>
                </a:cubicBezTo>
                <a:cubicBezTo>
                  <a:pt x="620" y="3235"/>
                  <a:pt x="603" y="3237"/>
                  <a:pt x="588" y="3293"/>
                </a:cubicBezTo>
                <a:cubicBezTo>
                  <a:pt x="573" y="3349"/>
                  <a:pt x="533" y="3463"/>
                  <a:pt x="530" y="3523"/>
                </a:cubicBezTo>
                <a:cubicBezTo>
                  <a:pt x="527" y="3583"/>
                  <a:pt x="562" y="3620"/>
                  <a:pt x="568" y="3651"/>
                </a:cubicBezTo>
                <a:cubicBezTo>
                  <a:pt x="574" y="3682"/>
                  <a:pt x="565" y="3686"/>
                  <a:pt x="568" y="3709"/>
                </a:cubicBezTo>
                <a:cubicBezTo>
                  <a:pt x="571" y="3732"/>
                  <a:pt x="585" y="3765"/>
                  <a:pt x="589" y="3787"/>
                </a:cubicBezTo>
                <a:cubicBezTo>
                  <a:pt x="593" y="3809"/>
                  <a:pt x="595" y="3831"/>
                  <a:pt x="592" y="3843"/>
                </a:cubicBezTo>
                <a:cubicBezTo>
                  <a:pt x="589" y="3855"/>
                  <a:pt x="580" y="3853"/>
                  <a:pt x="568" y="3859"/>
                </a:cubicBezTo>
                <a:cubicBezTo>
                  <a:pt x="556" y="3865"/>
                  <a:pt x="533" y="3878"/>
                  <a:pt x="517" y="3881"/>
                </a:cubicBezTo>
                <a:cubicBezTo>
                  <a:pt x="501" y="3884"/>
                  <a:pt x="490" y="3880"/>
                  <a:pt x="474" y="3879"/>
                </a:cubicBezTo>
                <a:cubicBezTo>
                  <a:pt x="458" y="3878"/>
                  <a:pt x="439" y="3876"/>
                  <a:pt x="421" y="3874"/>
                </a:cubicBezTo>
                <a:cubicBezTo>
                  <a:pt x="403" y="3872"/>
                  <a:pt x="375" y="3879"/>
                  <a:pt x="364" y="3869"/>
                </a:cubicBezTo>
                <a:cubicBezTo>
                  <a:pt x="353" y="3859"/>
                  <a:pt x="344" y="3833"/>
                  <a:pt x="354" y="3811"/>
                </a:cubicBezTo>
                <a:cubicBezTo>
                  <a:pt x="364" y="3789"/>
                  <a:pt x="413" y="3772"/>
                  <a:pt x="424" y="3739"/>
                </a:cubicBezTo>
                <a:cubicBezTo>
                  <a:pt x="435" y="3706"/>
                  <a:pt x="432" y="3699"/>
                  <a:pt x="421" y="3615"/>
                </a:cubicBezTo>
                <a:cubicBezTo>
                  <a:pt x="410" y="3531"/>
                  <a:pt x="371" y="3319"/>
                  <a:pt x="357" y="3235"/>
                </a:cubicBezTo>
                <a:cubicBezTo>
                  <a:pt x="343" y="3151"/>
                  <a:pt x="334" y="3166"/>
                  <a:pt x="337" y="3111"/>
                </a:cubicBezTo>
                <a:cubicBezTo>
                  <a:pt x="340" y="3056"/>
                  <a:pt x="370" y="2963"/>
                  <a:pt x="373" y="2907"/>
                </a:cubicBezTo>
                <a:cubicBezTo>
                  <a:pt x="376" y="2851"/>
                  <a:pt x="360" y="2809"/>
                  <a:pt x="354" y="2772"/>
                </a:cubicBezTo>
                <a:cubicBezTo>
                  <a:pt x="348" y="2735"/>
                  <a:pt x="355" y="2748"/>
                  <a:pt x="338" y="2685"/>
                </a:cubicBezTo>
                <a:cubicBezTo>
                  <a:pt x="321" y="2622"/>
                  <a:pt x="269" y="2503"/>
                  <a:pt x="253" y="2395"/>
                </a:cubicBezTo>
                <a:cubicBezTo>
                  <a:pt x="237" y="2287"/>
                  <a:pt x="233" y="2147"/>
                  <a:pt x="244" y="2040"/>
                </a:cubicBezTo>
                <a:cubicBezTo>
                  <a:pt x="255" y="1933"/>
                  <a:pt x="303" y="1822"/>
                  <a:pt x="319" y="1750"/>
                </a:cubicBezTo>
                <a:cubicBezTo>
                  <a:pt x="335" y="1678"/>
                  <a:pt x="337" y="1655"/>
                  <a:pt x="340" y="1610"/>
                </a:cubicBezTo>
                <a:cubicBezTo>
                  <a:pt x="343" y="1565"/>
                  <a:pt x="341" y="1521"/>
                  <a:pt x="335" y="1479"/>
                </a:cubicBezTo>
                <a:cubicBezTo>
                  <a:pt x="329" y="1437"/>
                  <a:pt x="314" y="1391"/>
                  <a:pt x="305" y="1357"/>
                </a:cubicBezTo>
                <a:cubicBezTo>
                  <a:pt x="296" y="1323"/>
                  <a:pt x="281" y="1311"/>
                  <a:pt x="278" y="1272"/>
                </a:cubicBezTo>
                <a:cubicBezTo>
                  <a:pt x="275" y="1233"/>
                  <a:pt x="285" y="1135"/>
                  <a:pt x="285" y="1124"/>
                </a:cubicBezTo>
                <a:cubicBezTo>
                  <a:pt x="285" y="1113"/>
                  <a:pt x="286" y="1154"/>
                  <a:pt x="278" y="1208"/>
                </a:cubicBezTo>
                <a:cubicBezTo>
                  <a:pt x="270" y="1262"/>
                  <a:pt x="241" y="1390"/>
                  <a:pt x="234" y="1448"/>
                </a:cubicBezTo>
                <a:cubicBezTo>
                  <a:pt x="227" y="1506"/>
                  <a:pt x="237" y="1519"/>
                  <a:pt x="234" y="1553"/>
                </a:cubicBezTo>
                <a:cubicBezTo>
                  <a:pt x="231" y="1587"/>
                  <a:pt x="221" y="1610"/>
                  <a:pt x="213" y="1652"/>
                </a:cubicBezTo>
                <a:cubicBezTo>
                  <a:pt x="205" y="1694"/>
                  <a:pt x="199" y="1755"/>
                  <a:pt x="185" y="1806"/>
                </a:cubicBezTo>
                <a:cubicBezTo>
                  <a:pt x="171" y="1857"/>
                  <a:pt x="139" y="1924"/>
                  <a:pt x="129" y="1961"/>
                </a:cubicBezTo>
                <a:cubicBezTo>
                  <a:pt x="119" y="1998"/>
                  <a:pt x="117" y="2009"/>
                  <a:pt x="122" y="2031"/>
                </a:cubicBezTo>
                <a:cubicBezTo>
                  <a:pt x="127" y="2053"/>
                  <a:pt x="151" y="2075"/>
                  <a:pt x="157" y="2094"/>
                </a:cubicBezTo>
                <a:cubicBezTo>
                  <a:pt x="163" y="2113"/>
                  <a:pt x="154" y="2121"/>
                  <a:pt x="157" y="2143"/>
                </a:cubicBezTo>
                <a:cubicBezTo>
                  <a:pt x="160" y="2165"/>
                  <a:pt x="178" y="2209"/>
                  <a:pt x="178" y="2228"/>
                </a:cubicBezTo>
                <a:cubicBezTo>
                  <a:pt x="178" y="2247"/>
                  <a:pt x="170" y="2265"/>
                  <a:pt x="157" y="2256"/>
                </a:cubicBezTo>
                <a:cubicBezTo>
                  <a:pt x="144" y="2247"/>
                  <a:pt x="115" y="2177"/>
                  <a:pt x="101" y="2171"/>
                </a:cubicBezTo>
                <a:lnTo>
                  <a:pt x="72" y="2221"/>
                </a:lnTo>
                <a:cubicBezTo>
                  <a:pt x="79" y="2255"/>
                  <a:pt x="136" y="2347"/>
                  <a:pt x="143" y="2375"/>
                </a:cubicBezTo>
                <a:cubicBezTo>
                  <a:pt x="150" y="2403"/>
                  <a:pt x="136" y="2415"/>
                  <a:pt x="115" y="2389"/>
                </a:cubicBezTo>
                <a:cubicBezTo>
                  <a:pt x="94" y="2363"/>
                  <a:pt x="32" y="2270"/>
                  <a:pt x="16" y="2221"/>
                </a:cubicBezTo>
                <a:cubicBezTo>
                  <a:pt x="0" y="2172"/>
                  <a:pt x="17" y="2129"/>
                  <a:pt x="18" y="2093"/>
                </a:cubicBezTo>
                <a:cubicBezTo>
                  <a:pt x="19" y="2057"/>
                  <a:pt x="24" y="2039"/>
                  <a:pt x="25" y="2002"/>
                </a:cubicBezTo>
                <a:cubicBezTo>
                  <a:pt x="26" y="1965"/>
                  <a:pt x="24" y="1913"/>
                  <a:pt x="23" y="1869"/>
                </a:cubicBezTo>
                <a:cubicBezTo>
                  <a:pt x="22" y="1825"/>
                  <a:pt x="15" y="1785"/>
                  <a:pt x="16" y="1736"/>
                </a:cubicBezTo>
                <a:cubicBezTo>
                  <a:pt x="17" y="1687"/>
                  <a:pt x="21" y="1628"/>
                  <a:pt x="30" y="1574"/>
                </a:cubicBezTo>
                <a:cubicBezTo>
                  <a:pt x="39" y="1520"/>
                  <a:pt x="64" y="1487"/>
                  <a:pt x="73" y="1413"/>
                </a:cubicBezTo>
                <a:cubicBezTo>
                  <a:pt x="82" y="1339"/>
                  <a:pt x="82" y="1206"/>
                  <a:pt x="82" y="1130"/>
                </a:cubicBezTo>
                <a:cubicBezTo>
                  <a:pt x="82" y="1054"/>
                  <a:pt x="62" y="1017"/>
                  <a:pt x="76" y="958"/>
                </a:cubicBezTo>
                <a:cubicBezTo>
                  <a:pt x="90" y="899"/>
                  <a:pt x="121" y="821"/>
                  <a:pt x="167" y="775"/>
                </a:cubicBezTo>
                <a:cubicBezTo>
                  <a:pt x="213" y="729"/>
                  <a:pt x="296" y="716"/>
                  <a:pt x="352" y="682"/>
                </a:cubicBezTo>
                <a:cubicBezTo>
                  <a:pt x="408" y="648"/>
                  <a:pt x="479" y="613"/>
                  <a:pt x="504" y="573"/>
                </a:cubicBezTo>
                <a:cubicBezTo>
                  <a:pt x="529" y="533"/>
                  <a:pt x="507" y="473"/>
                  <a:pt x="504" y="439"/>
                </a:cubicBezTo>
                <a:cubicBezTo>
                  <a:pt x="501" y="405"/>
                  <a:pt x="492" y="374"/>
                  <a:pt x="485" y="368"/>
                </a:cubicBezTo>
                <a:cubicBezTo>
                  <a:pt x="478" y="362"/>
                  <a:pt x="467" y="404"/>
                  <a:pt x="460" y="400"/>
                </a:cubicBezTo>
                <a:cubicBezTo>
                  <a:pt x="453" y="396"/>
                  <a:pt x="445" y="366"/>
                  <a:pt x="440" y="343"/>
                </a:cubicBezTo>
                <a:cubicBezTo>
                  <a:pt x="435" y="320"/>
                  <a:pt x="425" y="273"/>
                  <a:pt x="428" y="259"/>
                </a:cubicBezTo>
                <a:cubicBezTo>
                  <a:pt x="431" y="245"/>
                  <a:pt x="457" y="278"/>
                  <a:pt x="460" y="259"/>
                </a:cubicBezTo>
                <a:cubicBezTo>
                  <a:pt x="463" y="240"/>
                  <a:pt x="436" y="181"/>
                  <a:pt x="447" y="144"/>
                </a:cubicBezTo>
                <a:cubicBezTo>
                  <a:pt x="458" y="107"/>
                  <a:pt x="491" y="57"/>
                  <a:pt x="524" y="34"/>
                </a:cubicBezTo>
                <a:cubicBezTo>
                  <a:pt x="557" y="11"/>
                  <a:pt x="620" y="9"/>
                  <a:pt x="645" y="3"/>
                </a:cubicBezTo>
                <a:close/>
              </a:path>
            </a:pathLst>
          </a:custGeom>
          <a:solidFill>
            <a:srgbClr val="0070C0"/>
          </a:soli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19811101">
            <a:off x="2451100" y="5064125"/>
            <a:ext cx="152400" cy="1524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Box 308"/>
          <p:cNvSpPr txBox="1">
            <a:spLocks noChangeArrowheads="1"/>
          </p:cNvSpPr>
          <p:nvPr/>
        </p:nvSpPr>
        <p:spPr bwMode="auto">
          <a:xfrm>
            <a:off x="3014663" y="5722938"/>
            <a:ext cx="13906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latin typeface="+mn-lt"/>
              </a:rPr>
              <a:t>R</a:t>
            </a:r>
            <a:r>
              <a:rPr lang="en-US" b="1" dirty="0" smtClean="0">
                <a:latin typeface="+mn-lt"/>
              </a:rPr>
              <a:t>e-infuse</a:t>
            </a:r>
            <a:endParaRPr lang="en-US" b="1" dirty="0">
              <a:latin typeface="+mn-lt"/>
            </a:endParaRP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6384925" y="2943822"/>
            <a:ext cx="1836738" cy="929429"/>
            <a:chOff x="1700600" y="1774531"/>
            <a:chExt cx="3596613" cy="1327054"/>
          </a:xfrm>
        </p:grpSpPr>
        <p:pic>
          <p:nvPicPr>
            <p:cNvPr id="14" name="Picture 83" descr="scissor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723545">
              <a:off x="3087021" y="2565596"/>
              <a:ext cx="441417" cy="419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 rot="699221">
              <a:off x="3121216" y="2481728"/>
              <a:ext cx="332616" cy="580265"/>
            </a:xfrm>
            <a:prstGeom prst="ellipse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6" name="Picture 83" descr="scissor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923545">
              <a:off x="3254884" y="1851597"/>
              <a:ext cx="441417" cy="4170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 bwMode="auto">
            <a:xfrm rot="11499221">
              <a:off x="3329489" y="1774531"/>
              <a:ext cx="332618" cy="577999"/>
            </a:xfrm>
            <a:prstGeom prst="ellipse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078" name="Rectangle 13"/>
            <p:cNvSpPr>
              <a:spLocks noChangeArrowheads="1"/>
            </p:cNvSpPr>
            <p:nvPr/>
          </p:nvSpPr>
          <p:spPr bwMode="auto">
            <a:xfrm>
              <a:off x="3666283" y="2082966"/>
              <a:ext cx="361731" cy="52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5079" name="Group 1"/>
            <p:cNvGrpSpPr>
              <a:grpSpLocks/>
            </p:cNvGrpSpPr>
            <p:nvPr/>
          </p:nvGrpSpPr>
          <p:grpSpPr bwMode="auto">
            <a:xfrm>
              <a:off x="1700600" y="2370533"/>
              <a:ext cx="3596613" cy="88888"/>
              <a:chOff x="3596387" y="4398883"/>
              <a:chExt cx="2294957" cy="9326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596387" y="4491769"/>
                <a:ext cx="229297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98371" y="4399019"/>
                <a:ext cx="229297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080" name="Rectangle 13"/>
            <p:cNvSpPr>
              <a:spLocks noChangeArrowheads="1"/>
            </p:cNvSpPr>
            <p:nvPr/>
          </p:nvSpPr>
          <p:spPr bwMode="auto">
            <a:xfrm>
              <a:off x="2407867" y="2574247"/>
              <a:ext cx="361731" cy="52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4508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2166612" y="2515428"/>
              <a:ext cx="956975" cy="40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0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9494" y="1916934"/>
              <a:ext cx="956975" cy="40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5069" name="Picture 4"/>
          <p:cNvPicPr>
            <a:picLocks noChangeAspect="1"/>
          </p:cNvPicPr>
          <p:nvPr/>
        </p:nvPicPr>
        <p:blipFill>
          <a:blip r:embed="rId5" cstate="print"/>
          <a:srcRect l="35529" t="72626" r="27470"/>
          <a:stretch>
            <a:fillRect/>
          </a:stretch>
        </p:blipFill>
        <p:spPr bwMode="auto">
          <a:xfrm>
            <a:off x="6394450" y="4199536"/>
            <a:ext cx="20653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70" name="Group 29"/>
          <p:cNvGrpSpPr>
            <a:grpSpLocks/>
          </p:cNvGrpSpPr>
          <p:nvPr/>
        </p:nvGrpSpPr>
        <p:grpSpPr bwMode="auto">
          <a:xfrm>
            <a:off x="4746625" y="1562698"/>
            <a:ext cx="1609725" cy="1331913"/>
            <a:chOff x="4746371" y="1281297"/>
            <a:chExt cx="1610575" cy="1332513"/>
          </a:xfrm>
        </p:grpSpPr>
        <p:pic>
          <p:nvPicPr>
            <p:cNvPr id="45072" name="Picture 4"/>
            <p:cNvPicPr>
              <a:picLocks noChangeAspect="1"/>
            </p:cNvPicPr>
            <p:nvPr/>
          </p:nvPicPr>
          <p:blipFill>
            <a:blip r:embed="rId5" cstate="print"/>
            <a:srcRect l="52757" t="7051" r="22951" b="72816"/>
            <a:stretch>
              <a:fillRect/>
            </a:stretch>
          </p:blipFill>
          <p:spPr bwMode="auto">
            <a:xfrm>
              <a:off x="4746371" y="1281297"/>
              <a:ext cx="1355834" cy="110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5832794" y="2348578"/>
              <a:ext cx="524152" cy="265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AU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3508" y="5928739"/>
            <a:ext cx="3002745" cy="461665"/>
          </a:xfrm>
          <a:prstGeom prst="rect">
            <a:avLst/>
          </a:prstGeom>
          <a:solidFill>
            <a:srgbClr val="F56C1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+ cyclophosphamide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Infusion of CCR5 modified cells is safe and cells survive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1557338"/>
            <a:ext cx="7808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5184068" y="6083399"/>
            <a:ext cx="37250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dirty="0"/>
              <a:t>Tebas et al., </a:t>
            </a:r>
            <a:r>
              <a:rPr lang="en-AU" sz="1400" i="1" dirty="0"/>
              <a:t>N Engl J Med </a:t>
            </a:r>
            <a:r>
              <a:rPr lang="en-AU" sz="1400" dirty="0"/>
              <a:t>2014; 370:901-10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018" y="1124744"/>
            <a:ext cx="810987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 of ZFN-treated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vivo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autologous T-cells is generally safe and well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urable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in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CD4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 and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T-cell counts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CD4+CD8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CCR5 modified T-cells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 long-term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Cytoxan conditioning further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total T-cell counts and the frequency of CCR5 modified cells, in a dose-dependent manner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                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Provided by Paula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             Cannon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755" y="405298"/>
            <a:ext cx="4261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findings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8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Learning 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After attending this presentation, participants will be able to: </a:t>
            </a:r>
          </a:p>
        </p:txBody>
      </p:sp>
      <p:sp>
        <p:nvSpPr>
          <p:cNvPr id="4" name="Content Placeholder 8"/>
          <p:cNvSpPr txBox="1">
            <a:spLocks/>
          </p:cNvSpPr>
          <p:nvPr/>
        </p:nvSpPr>
        <p:spPr bwMode="gray">
          <a:xfrm>
            <a:off x="628650" y="2857500"/>
            <a:ext cx="8115300" cy="25740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2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34950" algn="l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  <a:buFont typeface="Arial" panose="020B0604020202020204" pitchFamily="34" charset="0"/>
              <a:buChar char="–"/>
              <a:defRPr kumimoji="0" sz="2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646B86"/>
              </a:buClr>
            </a:pPr>
            <a:r>
              <a:rPr lang="en-US" sz="3900" dirty="0" smtClean="0">
                <a:solidFill>
                  <a:prstClr val="black"/>
                </a:solidFill>
              </a:rPr>
              <a:t>Describe the barriers </a:t>
            </a:r>
            <a:r>
              <a:rPr lang="en-US" sz="3900" smtClean="0">
                <a:solidFill>
                  <a:prstClr val="black"/>
                </a:solidFill>
              </a:rPr>
              <a:t>that exist </a:t>
            </a:r>
            <a:r>
              <a:rPr lang="en-US" sz="3900" dirty="0" smtClean="0">
                <a:solidFill>
                  <a:prstClr val="black"/>
                </a:solidFill>
              </a:rPr>
              <a:t>to achieving an HIV cure</a:t>
            </a:r>
            <a:endParaRPr lang="en-US" sz="39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Clr>
                <a:srgbClr val="646B86"/>
              </a:buClr>
            </a:pPr>
            <a:r>
              <a:rPr lang="en-US" sz="3900" dirty="0" smtClean="0">
                <a:solidFill>
                  <a:prstClr val="black"/>
                </a:solidFill>
              </a:rPr>
              <a:t>Provide insights from current clinical trials focused on eliminating latently infected positive HIV cells</a:t>
            </a:r>
            <a:endParaRPr lang="en-US" sz="39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Clr>
                <a:srgbClr val="646B86"/>
              </a:buClr>
            </a:pPr>
            <a:r>
              <a:rPr lang="en-US" sz="3900" dirty="0" smtClean="0">
                <a:solidFill>
                  <a:prstClr val="black"/>
                </a:solidFill>
              </a:rPr>
              <a:t>Describe the advances we have made in host-directed therapies for cure research and their clinical applications</a:t>
            </a:r>
            <a:endParaRPr lang="en-US" sz="39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646B86"/>
              </a:buClr>
              <a:buNone/>
            </a:pP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69315" y="2057402"/>
            <a:ext cx="6288785" cy="8000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99CC"/>
              </a:buClr>
              <a:defRPr/>
            </a:pPr>
            <a:endParaRPr lang="en-US" sz="22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869" name="Rectangle 1285"/>
          <p:cNvSpPr>
            <a:spLocks noChangeArrowheads="1"/>
          </p:cNvSpPr>
          <p:nvPr/>
        </p:nvSpPr>
        <p:spPr bwMode="auto">
          <a:xfrm>
            <a:off x="900113" y="4803775"/>
            <a:ext cx="7612062" cy="1612900"/>
          </a:xfrm>
          <a:prstGeom prst="rect">
            <a:avLst/>
          </a:prstGeom>
          <a:gradFill rotWithShape="1"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dirty="0">
              <a:latin typeface="Arial" charset="0"/>
            </a:endParaRPr>
          </a:p>
        </p:txBody>
      </p:sp>
      <p:pic>
        <p:nvPicPr>
          <p:cNvPr id="16387" name="Picture 56" descr="virus replication background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537" y="1304925"/>
            <a:ext cx="7881937" cy="3498850"/>
          </a:xfrm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Latently infected T-cells</a:t>
            </a:r>
          </a:p>
        </p:txBody>
      </p:sp>
      <p:grpSp>
        <p:nvGrpSpPr>
          <p:cNvPr id="16389" name="Group 1282"/>
          <p:cNvGrpSpPr>
            <a:grpSpLocks/>
          </p:cNvGrpSpPr>
          <p:nvPr/>
        </p:nvGrpSpPr>
        <p:grpSpPr bwMode="auto">
          <a:xfrm>
            <a:off x="1476375" y="5322888"/>
            <a:ext cx="914400" cy="914400"/>
            <a:chOff x="930" y="3376"/>
            <a:chExt cx="576" cy="576"/>
          </a:xfrm>
        </p:grpSpPr>
        <p:sp>
          <p:nvSpPr>
            <p:cNvPr id="17278" name="Oval 1270"/>
            <p:cNvSpPr>
              <a:spLocks noChangeArrowheads="1"/>
            </p:cNvSpPr>
            <p:nvPr/>
          </p:nvSpPr>
          <p:spPr bwMode="auto">
            <a:xfrm>
              <a:off x="930" y="3376"/>
              <a:ext cx="576" cy="576"/>
            </a:xfrm>
            <a:prstGeom prst="ellipse">
              <a:avLst/>
            </a:prstGeom>
            <a:solidFill>
              <a:schemeClr val="bg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sp>
          <p:nvSpPr>
            <p:cNvPr id="17279" name="Line 1271"/>
            <p:cNvSpPr>
              <a:spLocks noChangeShapeType="1"/>
            </p:cNvSpPr>
            <p:nvPr/>
          </p:nvSpPr>
          <p:spPr bwMode="auto">
            <a:xfrm>
              <a:off x="1043" y="3657"/>
              <a:ext cx="3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7280" name="Rectangle 1272"/>
            <p:cNvSpPr>
              <a:spLocks noChangeArrowheads="1"/>
            </p:cNvSpPr>
            <p:nvPr/>
          </p:nvSpPr>
          <p:spPr bwMode="auto">
            <a:xfrm>
              <a:off x="1134" y="3612"/>
              <a:ext cx="159" cy="89"/>
            </a:xfrm>
            <a:prstGeom prst="rect">
              <a:avLst/>
            </a:prstGeom>
            <a:solidFill>
              <a:srgbClr val="F417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</p:grpSp>
      <p:grpSp>
        <p:nvGrpSpPr>
          <p:cNvPr id="16390" name="Group 1"/>
          <p:cNvGrpSpPr>
            <a:grpSpLocks/>
          </p:cNvGrpSpPr>
          <p:nvPr/>
        </p:nvGrpSpPr>
        <p:grpSpPr bwMode="auto">
          <a:xfrm>
            <a:off x="5940425" y="5322888"/>
            <a:ext cx="914400" cy="914400"/>
            <a:chOff x="5940425" y="5322888"/>
            <a:chExt cx="914400" cy="914400"/>
          </a:xfrm>
        </p:grpSpPr>
        <p:sp>
          <p:nvSpPr>
            <p:cNvPr id="43872" name="Oval 1276"/>
            <p:cNvSpPr>
              <a:spLocks noChangeArrowheads="1"/>
            </p:cNvSpPr>
            <p:nvPr/>
          </p:nvSpPr>
          <p:spPr bwMode="auto">
            <a:xfrm>
              <a:off x="5940425" y="53228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sp>
          <p:nvSpPr>
            <p:cNvPr id="17276" name="Line 1277"/>
            <p:cNvSpPr>
              <a:spLocks noChangeShapeType="1"/>
            </p:cNvSpPr>
            <p:nvPr/>
          </p:nvSpPr>
          <p:spPr bwMode="auto">
            <a:xfrm>
              <a:off x="6118225" y="5768976"/>
              <a:ext cx="5762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7277" name="Rectangle 1278"/>
            <p:cNvSpPr>
              <a:spLocks noChangeArrowheads="1"/>
            </p:cNvSpPr>
            <p:nvPr/>
          </p:nvSpPr>
          <p:spPr bwMode="auto">
            <a:xfrm>
              <a:off x="6262688" y="5697538"/>
              <a:ext cx="252413" cy="141288"/>
            </a:xfrm>
            <a:prstGeom prst="rect">
              <a:avLst/>
            </a:prstGeom>
            <a:solidFill>
              <a:srgbClr val="F417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</p:grpSp>
      <p:grpSp>
        <p:nvGrpSpPr>
          <p:cNvPr id="16391" name="Group 1283"/>
          <p:cNvGrpSpPr>
            <a:grpSpLocks/>
          </p:cNvGrpSpPr>
          <p:nvPr/>
        </p:nvGrpSpPr>
        <p:grpSpPr bwMode="auto">
          <a:xfrm>
            <a:off x="3924300" y="5322888"/>
            <a:ext cx="914400" cy="914400"/>
            <a:chOff x="2472" y="3407"/>
            <a:chExt cx="576" cy="576"/>
          </a:xfrm>
        </p:grpSpPr>
        <p:sp>
          <p:nvSpPr>
            <p:cNvPr id="17270" name="Oval 1279"/>
            <p:cNvSpPr>
              <a:spLocks noChangeArrowheads="1"/>
            </p:cNvSpPr>
            <p:nvPr/>
          </p:nvSpPr>
          <p:spPr bwMode="auto">
            <a:xfrm>
              <a:off x="2472" y="3407"/>
              <a:ext cx="576" cy="576"/>
            </a:xfrm>
            <a:prstGeom prst="ellipse">
              <a:avLst/>
            </a:prstGeom>
            <a:solidFill>
              <a:schemeClr val="bg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sp>
          <p:nvSpPr>
            <p:cNvPr id="17271" name="Line 1280"/>
            <p:cNvSpPr>
              <a:spLocks noChangeShapeType="1"/>
            </p:cNvSpPr>
            <p:nvPr/>
          </p:nvSpPr>
          <p:spPr bwMode="auto">
            <a:xfrm>
              <a:off x="2584" y="3688"/>
              <a:ext cx="3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7272" name="Rectangle 1281"/>
            <p:cNvSpPr>
              <a:spLocks noChangeArrowheads="1"/>
            </p:cNvSpPr>
            <p:nvPr/>
          </p:nvSpPr>
          <p:spPr bwMode="auto">
            <a:xfrm>
              <a:off x="2675" y="3643"/>
              <a:ext cx="159" cy="89"/>
            </a:xfrm>
            <a:prstGeom prst="rect">
              <a:avLst/>
            </a:prstGeom>
            <a:solidFill>
              <a:srgbClr val="F417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</p:grpSp>
      <p:grpSp>
        <p:nvGrpSpPr>
          <p:cNvPr id="964873" name="Group 1289"/>
          <p:cNvGrpSpPr>
            <a:grpSpLocks/>
          </p:cNvGrpSpPr>
          <p:nvPr/>
        </p:nvGrpSpPr>
        <p:grpSpPr bwMode="auto">
          <a:xfrm>
            <a:off x="3940176" y="3111502"/>
            <a:ext cx="2108200" cy="2117725"/>
            <a:chOff x="2482" y="2051"/>
            <a:chExt cx="1328" cy="1334"/>
          </a:xfrm>
        </p:grpSpPr>
        <p:sp>
          <p:nvSpPr>
            <p:cNvPr id="16847" name="Oval 426"/>
            <p:cNvSpPr>
              <a:spLocks noChangeArrowheads="1"/>
            </p:cNvSpPr>
            <p:nvPr/>
          </p:nvSpPr>
          <p:spPr bwMode="auto">
            <a:xfrm>
              <a:off x="2482" y="2438"/>
              <a:ext cx="576" cy="576"/>
            </a:xfrm>
            <a:prstGeom prst="ellipse">
              <a:avLst/>
            </a:prstGeom>
            <a:solidFill>
              <a:srgbClr val="F41700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grpSp>
          <p:nvGrpSpPr>
            <p:cNvPr id="16848" name="Group 427"/>
            <p:cNvGrpSpPr>
              <a:grpSpLocks/>
            </p:cNvGrpSpPr>
            <p:nvPr/>
          </p:nvGrpSpPr>
          <p:grpSpPr bwMode="auto">
            <a:xfrm>
              <a:off x="3079" y="2051"/>
              <a:ext cx="731" cy="845"/>
              <a:chOff x="4203" y="834"/>
              <a:chExt cx="731" cy="845"/>
            </a:xfrm>
          </p:grpSpPr>
          <p:grpSp>
            <p:nvGrpSpPr>
              <p:cNvPr id="16850" name="Group 428"/>
              <p:cNvGrpSpPr>
                <a:grpSpLocks/>
              </p:cNvGrpSpPr>
              <p:nvPr/>
            </p:nvGrpSpPr>
            <p:grpSpPr bwMode="auto">
              <a:xfrm>
                <a:off x="4411" y="1419"/>
                <a:ext cx="250" cy="260"/>
                <a:chOff x="2176" y="960"/>
                <a:chExt cx="1184" cy="1261"/>
              </a:xfrm>
            </p:grpSpPr>
            <p:sp>
              <p:nvSpPr>
                <p:cNvPr id="17187" name="Oval 429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88" name="AutoShape 430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89" name="Freeform 431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0" name="Freeform 432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1" name="Freeform 433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2" name="Freeform 434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3" name="Freeform 435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4" name="Freeform 436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5" name="Freeform 437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6" name="Oval 438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97" name="Oval 439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98" name="Freeform 440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99" name="Oval 441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7200" name="Group 442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7201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02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03" name="Oval 445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04" name="AutoShape 44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05" name="AutoShape 447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06" name="Freeform 448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07" name="Freeform 449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08" name="Freeform 450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09" name="Freeform 451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10" name="Freeform 452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11" name="Freeform 453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12" name="Freeform 454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13" name="Freeform 455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14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15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16" name="Oval 458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17" name="AutoShape 459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18" name="AutoShape 460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19" name="Freeform 461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0" name="Freeform 462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1" name="Freeform 463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2" name="Freeform 464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3" name="Freeform 465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4" name="Freeform 466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5" name="Freeform 467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6" name="Freeform 468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27" name="Oval 469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28" name="Oval 470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29" name="Oval 471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30" name="AutoShape 472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31" name="AutoShape 473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32" name="Freeform 474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33" name="Freeform 475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34" name="Freeform 476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35" name="Freeform 477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36" name="Freeform 478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37" name="Freeform 479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38" name="Freeform 480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39" name="Freeform 481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40" name="Oval 482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41" name="Oval 483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42" name="Oval 484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43" name="AutoShape 485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44" name="AutoShape 486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45" name="Freeform 487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46" name="Freeform 488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47" name="Freeform 489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48" name="Freeform 490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49" name="Freeform 491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50" name="Freeform 492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51" name="Freeform 493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52" name="Freeform 494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53" name="Oval 495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54" name="Oval 496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55" name="Oval 497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56" name="AutoShape 498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57" name="AutoShape 499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58" name="Freeform 500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59" name="Freeform 501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60" name="Freeform 502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61" name="Freeform 503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62" name="Freeform 504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63" name="Freeform 505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64" name="Freeform 506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65" name="Freeform 507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266" name="Oval 508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67" name="Oval 509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68" name="AutoShape 51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269" name="Freeform 511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851" name="Group 512"/>
              <p:cNvGrpSpPr>
                <a:grpSpLocks/>
              </p:cNvGrpSpPr>
              <p:nvPr/>
            </p:nvGrpSpPr>
            <p:grpSpPr bwMode="auto">
              <a:xfrm>
                <a:off x="4684" y="1277"/>
                <a:ext cx="250" cy="260"/>
                <a:chOff x="2176" y="960"/>
                <a:chExt cx="1184" cy="1261"/>
              </a:xfrm>
            </p:grpSpPr>
            <p:sp>
              <p:nvSpPr>
                <p:cNvPr id="17104" name="Oval 513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05" name="AutoShape 514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06" name="Freeform 515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07" name="Freeform 516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08" name="Freeform 517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09" name="Freeform 518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10" name="Freeform 519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11" name="Freeform 520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12" name="Freeform 521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13" name="Oval 522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14" name="Oval 523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115" name="Freeform 524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116" name="Oval 525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7117" name="Group 526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7118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19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20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21" name="AutoShape 5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22" name="AutoShape 531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23" name="Freeform 532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24" name="Freeform 533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25" name="Freeform 534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26" name="Freeform 535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27" name="Freeform 536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28" name="Freeform 537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29" name="Freeform 538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30" name="Freeform 539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31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32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33" name="Oval 542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34" name="AutoShape 543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35" name="AutoShape 544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36" name="Freeform 545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37" name="Freeform 546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38" name="Freeform 547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39" name="Freeform 548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40" name="Freeform 549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41" name="Freeform 550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42" name="Freeform 551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43" name="Freeform 552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44" name="Oval 553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45" name="Oval 554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46" name="Oval 555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47" name="AutoShape 556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48" name="AutoShape 557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49" name="Freeform 558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0" name="Freeform 559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1" name="Freeform 560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2" name="Freeform 561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3" name="Freeform 562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4" name="Freeform 563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5" name="Freeform 564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6" name="Freeform 565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57" name="Oval 566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58" name="Oval 567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59" name="Oval 568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60" name="AutoShape 569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61" name="AutoShape 570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62" name="Freeform 571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63" name="Freeform 572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64" name="Freeform 573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65" name="Freeform 574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66" name="Freeform 575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67" name="Freeform 576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68" name="Freeform 577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69" name="Freeform 578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70" name="Oval 579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71" name="Oval 580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72" name="Oval 581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73" name="AutoShape 582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74" name="AutoShape 583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75" name="Freeform 584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76" name="Freeform 585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77" name="Freeform 586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78" name="Freeform 587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79" name="Freeform 588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80" name="Freeform 589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81" name="Freeform 590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82" name="Freeform 591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83" name="Oval 592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84" name="Oval 593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85" name="AutoShape 594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86" name="Freeform 595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852" name="Group 596"/>
              <p:cNvGrpSpPr>
                <a:grpSpLocks/>
              </p:cNvGrpSpPr>
              <p:nvPr/>
            </p:nvGrpSpPr>
            <p:grpSpPr bwMode="auto">
              <a:xfrm>
                <a:off x="4527" y="1041"/>
                <a:ext cx="250" cy="260"/>
                <a:chOff x="2176" y="960"/>
                <a:chExt cx="1184" cy="1261"/>
              </a:xfrm>
            </p:grpSpPr>
            <p:sp>
              <p:nvSpPr>
                <p:cNvPr id="17021" name="Oval 597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022" name="AutoShape 598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023" name="Freeform 599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24" name="Freeform 600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25" name="Freeform 601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26" name="Freeform 602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27" name="Freeform 603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28" name="Freeform 604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29" name="Freeform 605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30" name="Oval 606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031" name="Oval 607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7032" name="Freeform 608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7033" name="Oval 609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7034" name="Group 610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7035" name="Oval 611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36" name="Oval 612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37" name="Oval 613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38" name="AutoShape 61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39" name="AutoShape 615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40" name="Freeform 616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1" name="Freeform 617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2" name="Freeform 618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3" name="Freeform 619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4" name="Freeform 620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5" name="Freeform 621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6" name="Freeform 622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7" name="Freeform 623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48" name="Oval 624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49" name="Oval 625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50" name="Oval 626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51" name="AutoShape 627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52" name="AutoShape 628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53" name="Freeform 629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54" name="Freeform 630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55" name="Freeform 631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56" name="Freeform 632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57" name="Freeform 633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58" name="Freeform 634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59" name="Freeform 635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60" name="Freeform 636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61" name="Oval 637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62" name="Oval 638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63" name="Oval 639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64" name="AutoShape 640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65" name="AutoShape 641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66" name="Freeform 642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67" name="Freeform 643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68" name="Freeform 644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69" name="Freeform 645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70" name="Freeform 646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71" name="Freeform 647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72" name="Freeform 648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73" name="Freeform 649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74" name="Oval 650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75" name="Oval 651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76" name="Oval 652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77" name="AutoShape 653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78" name="AutoShape 654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79" name="Freeform 655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0" name="Freeform 656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1" name="Freeform 657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2" name="Freeform 658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3" name="Freeform 659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4" name="Freeform 660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5" name="Freeform 661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6" name="Freeform 662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87" name="Oval 663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88" name="Oval 664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89" name="Oval 665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90" name="AutoShape 666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91" name="AutoShape 667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92" name="Freeform 668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93" name="Freeform 669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94" name="Freeform 670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95" name="Freeform 671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96" name="Freeform 672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97" name="Freeform 673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98" name="Freeform 674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99" name="Freeform 675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100" name="Oval 676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01" name="Oval 677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02" name="AutoShape 67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103" name="Freeform 679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853" name="Group 680"/>
              <p:cNvGrpSpPr>
                <a:grpSpLocks/>
              </p:cNvGrpSpPr>
              <p:nvPr/>
            </p:nvGrpSpPr>
            <p:grpSpPr bwMode="auto">
              <a:xfrm>
                <a:off x="4203" y="1187"/>
                <a:ext cx="250" cy="260"/>
                <a:chOff x="2176" y="960"/>
                <a:chExt cx="1184" cy="1261"/>
              </a:xfrm>
            </p:grpSpPr>
            <p:sp>
              <p:nvSpPr>
                <p:cNvPr id="16938" name="Oval 681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939" name="AutoShape 682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940" name="Freeform 683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41" name="Freeform 684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42" name="Freeform 685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43" name="Freeform 686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44" name="Freeform 687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45" name="Freeform 688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46" name="Freeform 689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47" name="Oval 690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948" name="Oval 691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949" name="Freeform 692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950" name="Oval 693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6951" name="Group 694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6952" name="Oval 695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53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54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55" name="AutoShape 69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56" name="AutoShape 699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57" name="Freeform 700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58" name="Freeform 701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59" name="Freeform 702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60" name="Freeform 703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61" name="Freeform 704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62" name="Freeform 705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63" name="Freeform 706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64" name="Freeform 707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65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66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67" name="Oval 710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68" name="AutoShape 711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69" name="AutoShape 712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70" name="Freeform 713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1" name="Freeform 714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2" name="Freeform 715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3" name="Freeform 716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4" name="Freeform 717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5" name="Freeform 718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6" name="Freeform 719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7" name="Freeform 720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78" name="Oval 721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79" name="Oval 722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80" name="Oval 723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81" name="AutoShape 724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82" name="AutoShape 725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83" name="Freeform 726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84" name="Freeform 727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85" name="Freeform 728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86" name="Freeform 729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87" name="Freeform 730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88" name="Freeform 731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89" name="Freeform 732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90" name="Freeform 733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91" name="Oval 734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92" name="Oval 735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93" name="Oval 736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94" name="AutoShape 737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95" name="AutoShape 738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96" name="Freeform 739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97" name="Freeform 740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98" name="Freeform 741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99" name="Freeform 742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00" name="Freeform 743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01" name="Freeform 744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02" name="Freeform 745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03" name="Freeform 746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04" name="Oval 747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05" name="Oval 748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06" name="Oval 749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07" name="AutoShape 750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08" name="AutoShape 751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09" name="Freeform 752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0" name="Freeform 753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1" name="Freeform 754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2" name="Freeform 755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3" name="Freeform 756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4" name="Freeform 757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5" name="Freeform 758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6" name="Freeform 759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7017" name="Oval 760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18" name="Oval 761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19" name="AutoShape 762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7020" name="Freeform 763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854" name="Group 764"/>
              <p:cNvGrpSpPr>
                <a:grpSpLocks/>
              </p:cNvGrpSpPr>
              <p:nvPr/>
            </p:nvGrpSpPr>
            <p:grpSpPr bwMode="auto">
              <a:xfrm>
                <a:off x="4277" y="834"/>
                <a:ext cx="250" cy="260"/>
                <a:chOff x="2176" y="960"/>
                <a:chExt cx="1184" cy="1261"/>
              </a:xfrm>
            </p:grpSpPr>
            <p:sp>
              <p:nvSpPr>
                <p:cNvPr id="16855" name="Oval 765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856" name="AutoShape 766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857" name="Freeform 767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58" name="Freeform 768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59" name="Freeform 769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60" name="Freeform 770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61" name="Freeform 771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62" name="Freeform 772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63" name="Freeform 773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64" name="Oval 774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865" name="Oval 775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866" name="Freeform 776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867" name="Oval 777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6868" name="Group 778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6869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70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71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72" name="AutoShape 78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73" name="AutoShape 783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74" name="Freeform 784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75" name="Freeform 785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76" name="Freeform 786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77" name="Freeform 787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78" name="Freeform 788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79" name="Freeform 789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80" name="Freeform 790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81" name="Freeform 791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82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83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84" name="Oval 794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85" name="AutoShape 795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86" name="AutoShape 796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87" name="Freeform 797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88" name="Freeform 798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89" name="Freeform 799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90" name="Freeform 800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91" name="Freeform 801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92" name="Freeform 802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93" name="Freeform 803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94" name="Freeform 804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95" name="Oval 805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96" name="Oval 806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97" name="Oval 807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98" name="AutoShape 808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99" name="AutoShape 809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00" name="Freeform 810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1" name="Freeform 811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2" name="Freeform 812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3" name="Freeform 813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4" name="Freeform 814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5" name="Freeform 815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6" name="Freeform 816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7" name="Freeform 817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08" name="Oval 818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09" name="Oval 819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10" name="Oval 820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11" name="AutoShape 821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12" name="AutoShape 822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13" name="Freeform 823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14" name="Freeform 824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15" name="Freeform 825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16" name="Freeform 826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17" name="Freeform 827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18" name="Freeform 828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19" name="Freeform 829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20" name="Freeform 830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21" name="Oval 831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22" name="Oval 832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23" name="Oval 833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24" name="AutoShape 834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25" name="AutoShape 835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26" name="Freeform 836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27" name="Freeform 837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28" name="Freeform 838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29" name="Freeform 839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30" name="Freeform 840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31" name="Freeform 841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32" name="Freeform 842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33" name="Freeform 843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934" name="Oval 844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35" name="Oval 845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36" name="AutoShape 84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937" name="Freeform 847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</p:grpSp>
        <p:sp>
          <p:nvSpPr>
            <p:cNvPr id="16849" name="Line 1288"/>
            <p:cNvSpPr>
              <a:spLocks noChangeShapeType="1"/>
            </p:cNvSpPr>
            <p:nvPr/>
          </p:nvSpPr>
          <p:spPr bwMode="auto">
            <a:xfrm flipV="1">
              <a:off x="2767" y="3023"/>
              <a:ext cx="0" cy="362"/>
            </a:xfrm>
            <a:prstGeom prst="line">
              <a:avLst/>
            </a:prstGeom>
            <a:noFill/>
            <a:ln w="57150">
              <a:solidFill>
                <a:srgbClr val="F417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965296" name="Group 1712"/>
          <p:cNvGrpSpPr>
            <a:grpSpLocks/>
          </p:cNvGrpSpPr>
          <p:nvPr/>
        </p:nvGrpSpPr>
        <p:grpSpPr bwMode="auto">
          <a:xfrm>
            <a:off x="1403351" y="3307361"/>
            <a:ext cx="1160463" cy="1906587"/>
            <a:chOff x="884" y="2174"/>
            <a:chExt cx="731" cy="1201"/>
          </a:xfrm>
        </p:grpSpPr>
        <p:grpSp>
          <p:nvGrpSpPr>
            <p:cNvPr id="16425" name="Group 1290"/>
            <p:cNvGrpSpPr>
              <a:grpSpLocks/>
            </p:cNvGrpSpPr>
            <p:nvPr/>
          </p:nvGrpSpPr>
          <p:grpSpPr bwMode="auto">
            <a:xfrm>
              <a:off x="884" y="2174"/>
              <a:ext cx="731" cy="845"/>
              <a:chOff x="4203" y="834"/>
              <a:chExt cx="731" cy="845"/>
            </a:xfrm>
          </p:grpSpPr>
          <p:grpSp>
            <p:nvGrpSpPr>
              <p:cNvPr id="16427" name="Group 1291"/>
              <p:cNvGrpSpPr>
                <a:grpSpLocks/>
              </p:cNvGrpSpPr>
              <p:nvPr/>
            </p:nvGrpSpPr>
            <p:grpSpPr bwMode="auto">
              <a:xfrm>
                <a:off x="4411" y="1419"/>
                <a:ext cx="250" cy="260"/>
                <a:chOff x="2176" y="960"/>
                <a:chExt cx="1184" cy="1261"/>
              </a:xfrm>
            </p:grpSpPr>
            <p:sp>
              <p:nvSpPr>
                <p:cNvPr id="16764" name="Oval 1292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765" name="AutoShape 1293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766" name="Freeform 1294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67" name="Freeform 1295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68" name="Freeform 1296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69" name="Freeform 1297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70" name="Freeform 1298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71" name="Freeform 1299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72" name="Freeform 1300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73" name="Oval 1301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774" name="Oval 1302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775" name="Freeform 1303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776" name="Oval 1304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6777" name="Group 1305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6778" name="Oval 1306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79" name="Oval 1307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80" name="Oval 1308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81" name="AutoShape 130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82" name="AutoShape 1310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83" name="Freeform 1311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84" name="Freeform 1312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85" name="Freeform 1313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86" name="Freeform 1314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87" name="Freeform 1315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88" name="Freeform 1316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89" name="Freeform 1317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90" name="Freeform 1318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91" name="Oval 131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92" name="Oval 132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93" name="Oval 1321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94" name="AutoShape 1322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95" name="AutoShape 1323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96" name="Freeform 1324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97" name="Freeform 1325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98" name="Freeform 1326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99" name="Freeform 1327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00" name="Freeform 1328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01" name="Freeform 1329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02" name="Freeform 1330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03" name="Freeform 1331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04" name="Oval 1332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05" name="Oval 1333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06" name="Oval 1334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07" name="AutoShape 1335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08" name="AutoShape 1336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09" name="Freeform 1337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0" name="Freeform 1338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1" name="Freeform 1339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2" name="Freeform 1340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3" name="Freeform 1341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4" name="Freeform 1342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5" name="Freeform 1343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6" name="Freeform 1344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17" name="Oval 1345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18" name="Oval 1346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19" name="Oval 1347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20" name="AutoShape 1348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21" name="AutoShape 1349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22" name="Freeform 1350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23" name="Freeform 1351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24" name="Freeform 1352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25" name="Freeform 1353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26" name="Freeform 1354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27" name="Freeform 1355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28" name="Freeform 1356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29" name="Freeform 1357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30" name="Oval 1358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31" name="Oval 1359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32" name="Oval 1360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33" name="AutoShape 1361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34" name="AutoShape 1362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35" name="Freeform 1363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36" name="Freeform 1364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37" name="Freeform 1365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38" name="Freeform 1366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39" name="Freeform 1367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40" name="Freeform 1368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41" name="Freeform 1369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42" name="Freeform 1370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843" name="Oval 1371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44" name="Oval 1372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45" name="AutoShape 1373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846" name="Freeform 1374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428" name="Group 1375"/>
              <p:cNvGrpSpPr>
                <a:grpSpLocks/>
              </p:cNvGrpSpPr>
              <p:nvPr/>
            </p:nvGrpSpPr>
            <p:grpSpPr bwMode="auto">
              <a:xfrm>
                <a:off x="4684" y="1277"/>
                <a:ext cx="250" cy="260"/>
                <a:chOff x="2176" y="960"/>
                <a:chExt cx="1184" cy="1261"/>
              </a:xfrm>
            </p:grpSpPr>
            <p:sp>
              <p:nvSpPr>
                <p:cNvPr id="16681" name="Oval 1376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682" name="AutoShape 1377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683" name="Freeform 1378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84" name="Freeform 1379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85" name="Freeform 1380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86" name="Freeform 1381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87" name="Freeform 1382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88" name="Freeform 1383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89" name="Freeform 1384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90" name="Oval 1385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691" name="Oval 1386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692" name="Freeform 1387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93" name="Oval 1388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6694" name="Group 1389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6695" name="Oval 1390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96" name="Oval 1391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97" name="Oval 1392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98" name="AutoShape 139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99" name="AutoShape 1394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00" name="Freeform 1395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1" name="Freeform 1396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2" name="Freeform 1397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3" name="Freeform 1398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4" name="Freeform 1399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5" name="Freeform 1400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6" name="Freeform 1401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7" name="Freeform 1402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08" name="Oval 1403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09" name="Oval 1404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10" name="Oval 1405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11" name="AutoShape 1406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12" name="AutoShape 1407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13" name="Freeform 1408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14" name="Freeform 1409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15" name="Freeform 1410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16" name="Freeform 1411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17" name="Freeform 1412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18" name="Freeform 1413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19" name="Freeform 1414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20" name="Freeform 1415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21" name="Oval 1416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22" name="Oval 1417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23" name="Oval 1418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24" name="AutoShape 1419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25" name="AutoShape 1420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26" name="Freeform 1421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27" name="Freeform 1422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28" name="Freeform 1423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29" name="Freeform 1424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30" name="Freeform 1425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31" name="Freeform 1426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32" name="Freeform 1427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33" name="Freeform 1428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34" name="Oval 1429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35" name="Oval 1430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36" name="Oval 1431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37" name="AutoShape 1432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38" name="AutoShape 1433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39" name="Freeform 1434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0" name="Freeform 1435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1" name="Freeform 1436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2" name="Freeform 1437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3" name="Freeform 1438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4" name="Freeform 1439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5" name="Freeform 1440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6" name="Freeform 1441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47" name="Oval 1442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48" name="Oval 1443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49" name="Oval 1444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50" name="AutoShape 1445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51" name="AutoShape 1446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52" name="Freeform 1447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53" name="Freeform 1448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54" name="Freeform 1449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55" name="Freeform 1450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56" name="Freeform 1451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57" name="Freeform 1452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58" name="Freeform 1453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59" name="Freeform 1454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760" name="Oval 1455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61" name="Oval 1456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62" name="AutoShape 145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763" name="Freeform 1458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429" name="Group 1459"/>
              <p:cNvGrpSpPr>
                <a:grpSpLocks/>
              </p:cNvGrpSpPr>
              <p:nvPr/>
            </p:nvGrpSpPr>
            <p:grpSpPr bwMode="auto">
              <a:xfrm>
                <a:off x="4527" y="1041"/>
                <a:ext cx="250" cy="260"/>
                <a:chOff x="2176" y="960"/>
                <a:chExt cx="1184" cy="1261"/>
              </a:xfrm>
            </p:grpSpPr>
            <p:sp>
              <p:nvSpPr>
                <p:cNvPr id="16598" name="Oval 1460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599" name="AutoShape 1461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600" name="Freeform 1462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01" name="Freeform 1463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02" name="Freeform 1464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03" name="Freeform 1465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04" name="Freeform 1466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05" name="Freeform 1467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06" name="Freeform 1468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07" name="Oval 1469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608" name="Oval 1470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609" name="Freeform 1471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610" name="Oval 1472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6611" name="Group 1473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6612" name="Oval 1474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13" name="Oval 1475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14" name="Oval 1476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15" name="AutoShape 147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16" name="AutoShape 1478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17" name="Freeform 1479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18" name="Freeform 1480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19" name="Freeform 1481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20" name="Freeform 1482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21" name="Freeform 1483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22" name="Freeform 1484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23" name="Freeform 1485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24" name="Freeform 1486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25" name="Oval 1487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26" name="Oval 1488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27" name="Oval 1489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28" name="AutoShape 1490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29" name="AutoShape 1491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30" name="Freeform 1492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1" name="Freeform 1493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2" name="Freeform 1494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3" name="Freeform 1495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4" name="Freeform 1496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5" name="Freeform 1497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6" name="Freeform 1498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7" name="Freeform 1499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38" name="Oval 1500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39" name="Oval 1501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40" name="Oval 1502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41" name="AutoShape 1503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42" name="AutoShape 1504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43" name="Freeform 1505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44" name="Freeform 1506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45" name="Freeform 1507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46" name="Freeform 1508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47" name="Freeform 1509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48" name="Freeform 1510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49" name="Freeform 1511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50" name="Freeform 1512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51" name="Oval 1513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52" name="Oval 1514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53" name="Oval 1515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54" name="AutoShape 1516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55" name="AutoShape 1517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56" name="Freeform 1518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57" name="Freeform 1519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58" name="Freeform 1520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59" name="Freeform 1521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60" name="Freeform 1522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61" name="Freeform 1523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62" name="Freeform 1524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63" name="Freeform 1525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64" name="Oval 1526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65" name="Oval 1527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66" name="Oval 1528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67" name="AutoShape 1529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68" name="AutoShape 1530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69" name="Freeform 1531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0" name="Freeform 1532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1" name="Freeform 1533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2" name="Freeform 1534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3" name="Freeform 1535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4" name="Freeform 1536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5" name="Freeform 1537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6" name="Freeform 1538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677" name="Oval 1539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78" name="Oval 1540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79" name="AutoShape 154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680" name="Freeform 1542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430" name="Group 1543"/>
              <p:cNvGrpSpPr>
                <a:grpSpLocks/>
              </p:cNvGrpSpPr>
              <p:nvPr/>
            </p:nvGrpSpPr>
            <p:grpSpPr bwMode="auto">
              <a:xfrm>
                <a:off x="4203" y="1187"/>
                <a:ext cx="250" cy="260"/>
                <a:chOff x="2176" y="960"/>
                <a:chExt cx="1184" cy="1261"/>
              </a:xfrm>
            </p:grpSpPr>
            <p:sp>
              <p:nvSpPr>
                <p:cNvPr id="16515" name="Oval 1544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516" name="AutoShape 1545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517" name="Freeform 1546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18" name="Freeform 1547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19" name="Freeform 1548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20" name="Freeform 1549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21" name="Freeform 1550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22" name="Freeform 1551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23" name="Freeform 1552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24" name="Oval 1553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525" name="Oval 1554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526" name="Freeform 1555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527" name="Oval 1556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6528" name="Group 1557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6529" name="Oval 1558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30" name="Oval 1559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31" name="Oval 1560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32" name="AutoShape 156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33" name="AutoShape 1562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34" name="Freeform 1563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35" name="Freeform 1564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36" name="Freeform 1565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37" name="Freeform 1566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38" name="Freeform 1567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39" name="Freeform 1568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40" name="Freeform 1569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41" name="Freeform 1570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42" name="Oval 1571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43" name="Oval 1572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44" name="Oval 1573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45" name="AutoShape 1574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46" name="AutoShape 1575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47" name="Freeform 1576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48" name="Freeform 1577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49" name="Freeform 1578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50" name="Freeform 1579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51" name="Freeform 1580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52" name="Freeform 1581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53" name="Freeform 1582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54" name="Freeform 1583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55" name="Oval 1584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56" name="Oval 1585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57" name="Oval 1586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58" name="AutoShape 1587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59" name="AutoShape 1588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60" name="Freeform 1589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1" name="Freeform 1590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2" name="Freeform 1591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3" name="Freeform 1592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4" name="Freeform 1593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5" name="Freeform 1594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6" name="Freeform 1595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7" name="Freeform 1596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68" name="Oval 1597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69" name="Oval 1598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70" name="Oval 1599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71" name="AutoShape 1600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72" name="AutoShape 1601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73" name="Freeform 1602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74" name="Freeform 1603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75" name="Freeform 1604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76" name="Freeform 1605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77" name="Freeform 1606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78" name="Freeform 1607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79" name="Freeform 1608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80" name="Freeform 1609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81" name="Oval 1610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82" name="Oval 1611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83" name="Oval 1612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84" name="AutoShape 1613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85" name="AutoShape 1614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86" name="Freeform 1615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87" name="Freeform 1616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88" name="Freeform 1617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89" name="Freeform 1618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90" name="Freeform 1619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91" name="Freeform 1620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92" name="Freeform 1621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93" name="Freeform 1622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94" name="Oval 1623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95" name="Oval 1624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96" name="AutoShape 162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97" name="Freeform 1626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  <p:grpSp>
            <p:nvGrpSpPr>
              <p:cNvPr id="16431" name="Group 1627"/>
              <p:cNvGrpSpPr>
                <a:grpSpLocks/>
              </p:cNvGrpSpPr>
              <p:nvPr/>
            </p:nvGrpSpPr>
            <p:grpSpPr bwMode="auto">
              <a:xfrm>
                <a:off x="4277" y="834"/>
                <a:ext cx="250" cy="260"/>
                <a:chOff x="2176" y="960"/>
                <a:chExt cx="1184" cy="1261"/>
              </a:xfrm>
            </p:grpSpPr>
            <p:sp>
              <p:nvSpPr>
                <p:cNvPr id="16432" name="Oval 1628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02" y="1951"/>
                  <a:ext cx="160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6699"/>
                    </a:gs>
                    <a:gs pos="100000">
                      <a:srgbClr val="42426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433" name="AutoShape 1629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815" y="2006"/>
                  <a:ext cx="75" cy="66"/>
                </a:xfrm>
                <a:prstGeom prst="moon">
                  <a:avLst>
                    <a:gd name="adj" fmla="val 6406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434" name="Freeform 1630"/>
                <p:cNvSpPr>
                  <a:spLocks/>
                </p:cNvSpPr>
                <p:nvPr/>
              </p:nvSpPr>
              <p:spPr bwMode="auto">
                <a:xfrm rot="296451" flipV="1">
                  <a:off x="2748" y="2138"/>
                  <a:ext cx="38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35" name="Freeform 1631"/>
                <p:cNvSpPr>
                  <a:spLocks/>
                </p:cNvSpPr>
                <p:nvPr/>
              </p:nvSpPr>
              <p:spPr bwMode="auto">
                <a:xfrm rot="20640388" flipV="1">
                  <a:off x="2763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36" name="Freeform 1632"/>
                <p:cNvSpPr>
                  <a:spLocks/>
                </p:cNvSpPr>
                <p:nvPr/>
              </p:nvSpPr>
              <p:spPr bwMode="auto">
                <a:xfrm rot="-5162351" flipH="1" flipV="1">
                  <a:off x="2828" y="209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37" name="Freeform 1633"/>
                <p:cNvSpPr>
                  <a:spLocks/>
                </p:cNvSpPr>
                <p:nvPr/>
              </p:nvSpPr>
              <p:spPr bwMode="auto">
                <a:xfrm rot="-4056255" flipH="1" flipV="1">
                  <a:off x="2826" y="2108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38" name="Freeform 1634"/>
                <p:cNvSpPr>
                  <a:spLocks/>
                </p:cNvSpPr>
                <p:nvPr/>
              </p:nvSpPr>
              <p:spPr bwMode="auto">
                <a:xfrm rot="-2800192" flipH="1" flipV="1">
                  <a:off x="2818" y="2119"/>
                  <a:ext cx="36" cy="88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39" name="Freeform 1635"/>
                <p:cNvSpPr>
                  <a:spLocks/>
                </p:cNvSpPr>
                <p:nvPr/>
              </p:nvSpPr>
              <p:spPr bwMode="auto">
                <a:xfrm rot="21359473" flipV="1">
                  <a:off x="2751" y="1892"/>
                  <a:ext cx="32" cy="56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2 h 68"/>
                    <a:gd name="T4" fmla="*/ 4 w 36"/>
                    <a:gd name="T5" fmla="*/ 2 h 68"/>
                    <a:gd name="T6" fmla="*/ 4 w 36"/>
                    <a:gd name="T7" fmla="*/ 3 h 68"/>
                    <a:gd name="T8" fmla="*/ 4 w 36"/>
                    <a:gd name="T9" fmla="*/ 5 h 68"/>
                    <a:gd name="T10" fmla="*/ 0 w 36"/>
                    <a:gd name="T11" fmla="*/ 7 h 68"/>
                    <a:gd name="T12" fmla="*/ 6 w 36"/>
                    <a:gd name="T13" fmla="*/ 7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40" name="Freeform 1636"/>
                <p:cNvSpPr>
                  <a:spLocks/>
                </p:cNvSpPr>
                <p:nvPr/>
              </p:nvSpPr>
              <p:spPr bwMode="auto">
                <a:xfrm rot="21359473" flipV="1">
                  <a:off x="2770" y="1889"/>
                  <a:ext cx="32" cy="57"/>
                </a:xfrm>
                <a:custGeom>
                  <a:avLst/>
                  <a:gdLst>
                    <a:gd name="T0" fmla="*/ 4 w 36"/>
                    <a:gd name="T1" fmla="*/ 0 h 68"/>
                    <a:gd name="T2" fmla="*/ 7 w 36"/>
                    <a:gd name="T3" fmla="*/ 3 h 68"/>
                    <a:gd name="T4" fmla="*/ 4 w 36"/>
                    <a:gd name="T5" fmla="*/ 3 h 68"/>
                    <a:gd name="T6" fmla="*/ 4 w 36"/>
                    <a:gd name="T7" fmla="*/ 4 h 68"/>
                    <a:gd name="T8" fmla="*/ 4 w 36"/>
                    <a:gd name="T9" fmla="*/ 6 h 68"/>
                    <a:gd name="T10" fmla="*/ 0 w 36"/>
                    <a:gd name="T11" fmla="*/ 8 h 68"/>
                    <a:gd name="T12" fmla="*/ 6 w 36"/>
                    <a:gd name="T13" fmla="*/ 9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68"/>
                    <a:gd name="T23" fmla="*/ 36 w 36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68">
                      <a:moveTo>
                        <a:pt x="9" y="0"/>
                      </a:moveTo>
                      <a:cubicBezTo>
                        <a:pt x="10" y="0"/>
                        <a:pt x="30" y="5"/>
                        <a:pt x="24" y="12"/>
                      </a:cubicBezTo>
                      <a:cubicBezTo>
                        <a:pt x="20" y="17"/>
                        <a:pt x="6" y="18"/>
                        <a:pt x="6" y="18"/>
                      </a:cubicBezTo>
                      <a:cubicBezTo>
                        <a:pt x="8" y="21"/>
                        <a:pt x="9" y="25"/>
                        <a:pt x="12" y="27"/>
                      </a:cubicBezTo>
                      <a:cubicBezTo>
                        <a:pt x="22" y="35"/>
                        <a:pt x="32" y="35"/>
                        <a:pt x="6" y="42"/>
                      </a:cubicBezTo>
                      <a:cubicBezTo>
                        <a:pt x="36" y="52"/>
                        <a:pt x="23" y="55"/>
                        <a:pt x="0" y="60"/>
                      </a:cubicBezTo>
                      <a:cubicBezTo>
                        <a:pt x="13" y="68"/>
                        <a:pt x="8" y="63"/>
                        <a:pt x="21" y="63"/>
                      </a:cubicBezTo>
                    </a:path>
                  </a:pathLst>
                </a:custGeom>
                <a:noFill/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41" name="Oval 1637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50" y="1854"/>
                  <a:ext cx="19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442" name="Oval 1638"/>
                <p:cNvSpPr>
                  <a:spLocks noChangeArrowheads="1"/>
                </p:cNvSpPr>
                <p:nvPr/>
              </p:nvSpPr>
              <p:spPr bwMode="auto">
                <a:xfrm rot="21359473" flipV="1">
                  <a:off x="2768" y="1852"/>
                  <a:ext cx="21" cy="38"/>
                </a:xfrm>
                <a:prstGeom prst="ellipse">
                  <a:avLst/>
                </a:prstGeom>
                <a:solidFill>
                  <a:srgbClr val="663366"/>
                </a:solidFill>
                <a:ln w="952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sp>
              <p:nvSpPr>
                <p:cNvPr id="16443" name="Freeform 1639"/>
                <p:cNvSpPr>
                  <a:spLocks/>
                </p:cNvSpPr>
                <p:nvPr/>
              </p:nvSpPr>
              <p:spPr bwMode="auto">
                <a:xfrm rot="1402549" flipV="1">
                  <a:off x="2738" y="2136"/>
                  <a:ext cx="39" cy="83"/>
                </a:xfrm>
                <a:custGeom>
                  <a:avLst/>
                  <a:gdLst>
                    <a:gd name="T0" fmla="*/ 0 w 90"/>
                    <a:gd name="T1" fmla="*/ 0 h 181"/>
                    <a:gd name="T2" fmla="*/ 0 w 90"/>
                    <a:gd name="T3" fmla="*/ 0 h 181"/>
                    <a:gd name="T4" fmla="*/ 0 w 90"/>
                    <a:gd name="T5" fmla="*/ 0 h 181"/>
                    <a:gd name="T6" fmla="*/ 0 w 90"/>
                    <a:gd name="T7" fmla="*/ 0 h 181"/>
                    <a:gd name="T8" fmla="*/ 0 w 90"/>
                    <a:gd name="T9" fmla="*/ 0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1"/>
                    <a:gd name="T17" fmla="*/ 90 w 90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1">
                      <a:moveTo>
                        <a:pt x="45" y="181"/>
                      </a:moveTo>
                      <a:cubicBezTo>
                        <a:pt x="30" y="181"/>
                        <a:pt x="0" y="120"/>
                        <a:pt x="0" y="90"/>
                      </a:cubicBezTo>
                      <a:cubicBezTo>
                        <a:pt x="0" y="60"/>
                        <a:pt x="30" y="0"/>
                        <a:pt x="45" y="0"/>
                      </a:cubicBezTo>
                      <a:cubicBezTo>
                        <a:pt x="60" y="0"/>
                        <a:pt x="90" y="60"/>
                        <a:pt x="90" y="90"/>
                      </a:cubicBezTo>
                      <a:cubicBezTo>
                        <a:pt x="90" y="120"/>
                        <a:pt x="60" y="181"/>
                        <a:pt x="45" y="181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 dirty="0"/>
                </a:p>
              </p:txBody>
            </p:sp>
            <p:sp>
              <p:nvSpPr>
                <p:cNvPr id="16444" name="Oval 1640"/>
                <p:cNvSpPr>
                  <a:spLocks noChangeArrowheads="1"/>
                </p:cNvSpPr>
                <p:nvPr/>
              </p:nvSpPr>
              <p:spPr bwMode="auto">
                <a:xfrm rot="720536">
                  <a:off x="2688" y="2020"/>
                  <a:ext cx="59" cy="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AU" dirty="0">
                    <a:latin typeface="Arial" charset="0"/>
                  </a:endParaRPr>
                </a:p>
              </p:txBody>
            </p:sp>
            <p:grpSp>
              <p:nvGrpSpPr>
                <p:cNvPr id="16445" name="Group 1641"/>
                <p:cNvGrpSpPr>
                  <a:grpSpLocks/>
                </p:cNvGrpSpPr>
                <p:nvPr/>
              </p:nvGrpSpPr>
              <p:grpSpPr bwMode="auto">
                <a:xfrm>
                  <a:off x="2176" y="960"/>
                  <a:ext cx="1184" cy="1038"/>
                  <a:chOff x="0" y="1344"/>
                  <a:chExt cx="1184" cy="1038"/>
                </a:xfrm>
              </p:grpSpPr>
              <p:sp>
                <p:nvSpPr>
                  <p:cNvPr id="16446" name="Oval 1642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1603"/>
                    <a:ext cx="758" cy="724"/>
                  </a:xfrm>
                  <a:prstGeom prst="ellipse">
                    <a:avLst/>
                  </a:prstGeom>
                  <a:solidFill>
                    <a:srgbClr val="666699">
                      <a:alpha val="39999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47" name="Oval 1643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1663"/>
                    <a:ext cx="632" cy="603"/>
                  </a:xfrm>
                  <a:prstGeom prst="ellipse">
                    <a:avLst/>
                  </a:prstGeom>
                  <a:solidFill>
                    <a:srgbClr val="66669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48" name="Oval 1644"/>
                  <p:cNvSpPr>
                    <a:spLocks noChangeArrowheads="1"/>
                  </p:cNvSpPr>
                  <p:nvPr/>
                </p:nvSpPr>
                <p:spPr bwMode="auto">
                  <a:xfrm>
                    <a:off x="534" y="1414"/>
                    <a:ext cx="159" cy="19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49" name="AutoShape 16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5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50" name="AutoShape 1646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477"/>
                    <a:ext cx="74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51" name="Freeform 1647"/>
                  <p:cNvSpPr>
                    <a:spLocks/>
                  </p:cNvSpPr>
                  <p:nvPr/>
                </p:nvSpPr>
                <p:spPr bwMode="auto">
                  <a:xfrm rot="-4921824">
                    <a:off x="530" y="1363"/>
                    <a:ext cx="38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2" name="Freeform 1648"/>
                  <p:cNvSpPr>
                    <a:spLocks/>
                  </p:cNvSpPr>
                  <p:nvPr/>
                </p:nvSpPr>
                <p:spPr bwMode="auto">
                  <a:xfrm rot="-3815728">
                    <a:off x="534" y="1354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3" name="Freeform 1649"/>
                  <p:cNvSpPr>
                    <a:spLocks/>
                  </p:cNvSpPr>
                  <p:nvPr/>
                </p:nvSpPr>
                <p:spPr bwMode="auto">
                  <a:xfrm rot="-2559664">
                    <a:off x="542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4" name="Freeform 1650"/>
                  <p:cNvSpPr>
                    <a:spLocks/>
                  </p:cNvSpPr>
                  <p:nvPr/>
                </p:nvSpPr>
                <p:spPr bwMode="auto">
                  <a:xfrm rot="4921824" flipH="1">
                    <a:off x="652" y="1363"/>
                    <a:ext cx="38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5" name="Freeform 1651"/>
                  <p:cNvSpPr>
                    <a:spLocks/>
                  </p:cNvSpPr>
                  <p:nvPr/>
                </p:nvSpPr>
                <p:spPr bwMode="auto">
                  <a:xfrm rot="3815728" flipH="1">
                    <a:off x="650" y="1354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6" name="Freeform 1652"/>
                  <p:cNvSpPr>
                    <a:spLocks/>
                  </p:cNvSpPr>
                  <p:nvPr/>
                </p:nvSpPr>
                <p:spPr bwMode="auto">
                  <a:xfrm rot="2559664" flipH="1">
                    <a:off x="639" y="1344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7" name="Freeform 1653"/>
                  <p:cNvSpPr>
                    <a:spLocks/>
                  </p:cNvSpPr>
                  <p:nvPr/>
                </p:nvSpPr>
                <p:spPr bwMode="auto">
                  <a:xfrm>
                    <a:off x="593" y="1607"/>
                    <a:ext cx="31" cy="57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4 h 68"/>
                      <a:gd name="T8" fmla="*/ 3 w 36"/>
                      <a:gd name="T9" fmla="*/ 6 h 68"/>
                      <a:gd name="T10" fmla="*/ 0 w 36"/>
                      <a:gd name="T11" fmla="*/ 8 h 68"/>
                      <a:gd name="T12" fmla="*/ 4 w 36"/>
                      <a:gd name="T13" fmla="*/ 9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8" name="Freeform 1654"/>
                  <p:cNvSpPr>
                    <a:spLocks/>
                  </p:cNvSpPr>
                  <p:nvPr/>
                </p:nvSpPr>
                <p:spPr bwMode="auto">
                  <a:xfrm>
                    <a:off x="612" y="1609"/>
                    <a:ext cx="31" cy="56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2 h 68"/>
                      <a:gd name="T4" fmla="*/ 3 w 36"/>
                      <a:gd name="T5" fmla="*/ 2 h 68"/>
                      <a:gd name="T6" fmla="*/ 3 w 36"/>
                      <a:gd name="T7" fmla="*/ 3 h 68"/>
                      <a:gd name="T8" fmla="*/ 3 w 36"/>
                      <a:gd name="T9" fmla="*/ 5 h 68"/>
                      <a:gd name="T10" fmla="*/ 0 w 36"/>
                      <a:gd name="T11" fmla="*/ 7 h 68"/>
                      <a:gd name="T12" fmla="*/ 4 w 36"/>
                      <a:gd name="T13" fmla="*/ 7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59" name="Oval 1655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4"/>
                    <a:ext cx="19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60" name="Oval 1656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1665"/>
                    <a:ext cx="20" cy="38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61" name="Oval 1657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933" y="1613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62" name="AutoShape 1658"/>
                  <p:cNvSpPr>
                    <a:spLocks noChangeArrowheads="1"/>
                  </p:cNvSpPr>
                  <p:nvPr/>
                </p:nvSpPr>
                <p:spPr bwMode="auto">
                  <a:xfrm rot="3347586" flipH="1">
                    <a:off x="931" y="1621"/>
                    <a:ext cx="72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63" name="AutoShape 1659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1012" y="1734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64" name="Freeform 1660"/>
                  <p:cNvSpPr>
                    <a:spLocks/>
                  </p:cNvSpPr>
                  <p:nvPr/>
                </p:nvSpPr>
                <p:spPr bwMode="auto">
                  <a:xfrm rot="-1574237">
                    <a:off x="1040" y="1561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65" name="Freeform 1661"/>
                  <p:cNvSpPr>
                    <a:spLocks/>
                  </p:cNvSpPr>
                  <p:nvPr/>
                </p:nvSpPr>
                <p:spPr bwMode="auto">
                  <a:xfrm rot="-468140">
                    <a:off x="1051" y="1558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66" name="Freeform 1662"/>
                  <p:cNvSpPr>
                    <a:spLocks/>
                  </p:cNvSpPr>
                  <p:nvPr/>
                </p:nvSpPr>
                <p:spPr bwMode="auto">
                  <a:xfrm rot="787921">
                    <a:off x="1065" y="1560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67" name="Freeform 1663"/>
                  <p:cNvSpPr>
                    <a:spLocks/>
                  </p:cNvSpPr>
                  <p:nvPr/>
                </p:nvSpPr>
                <p:spPr bwMode="auto">
                  <a:xfrm rot="8269410" flipH="1">
                    <a:off x="1110" y="165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68" name="Freeform 1664"/>
                  <p:cNvSpPr>
                    <a:spLocks/>
                  </p:cNvSpPr>
                  <p:nvPr/>
                </p:nvSpPr>
                <p:spPr bwMode="auto">
                  <a:xfrm rot="7163313" flipH="1">
                    <a:off x="1118" y="1647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69" name="Freeform 1665"/>
                  <p:cNvSpPr>
                    <a:spLocks/>
                  </p:cNvSpPr>
                  <p:nvPr/>
                </p:nvSpPr>
                <p:spPr bwMode="auto">
                  <a:xfrm rot="5907250" flipH="1">
                    <a:off x="1122" y="1634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70" name="Freeform 1666"/>
                  <p:cNvSpPr>
                    <a:spLocks/>
                  </p:cNvSpPr>
                  <p:nvPr/>
                </p:nvSpPr>
                <p:spPr bwMode="auto">
                  <a:xfrm rot="3347586">
                    <a:off x="883" y="174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71" name="Freeform 1667"/>
                  <p:cNvSpPr>
                    <a:spLocks/>
                  </p:cNvSpPr>
                  <p:nvPr/>
                </p:nvSpPr>
                <p:spPr bwMode="auto">
                  <a:xfrm rot="3347586">
                    <a:off x="893" y="1765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72" name="Oval 1668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45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73" name="Oval 1669"/>
                  <p:cNvSpPr>
                    <a:spLocks noChangeArrowheads="1"/>
                  </p:cNvSpPr>
                  <p:nvPr/>
                </p:nvSpPr>
                <p:spPr bwMode="auto">
                  <a:xfrm rot="3347586">
                    <a:off x="855" y="1798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74" name="Oval 1670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0" y="1597"/>
                    <a:ext cx="152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75" name="AutoShape 1671"/>
                  <p:cNvSpPr>
                    <a:spLocks noChangeArrowheads="1"/>
                  </p:cNvSpPr>
                  <p:nvPr/>
                </p:nvSpPr>
                <p:spPr bwMode="auto">
                  <a:xfrm rot="-3347586">
                    <a:off x="222" y="1606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76" name="AutoShape 1672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141" y="1720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77" name="Freeform 1673"/>
                  <p:cNvSpPr>
                    <a:spLocks/>
                  </p:cNvSpPr>
                  <p:nvPr/>
                </p:nvSpPr>
                <p:spPr bwMode="auto">
                  <a:xfrm rot="1574237" flipH="1">
                    <a:off x="145" y="154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78" name="Freeform 1674"/>
                  <p:cNvSpPr>
                    <a:spLocks/>
                  </p:cNvSpPr>
                  <p:nvPr/>
                </p:nvSpPr>
                <p:spPr bwMode="auto">
                  <a:xfrm rot="468140" flipH="1">
                    <a:off x="136" y="1543"/>
                    <a:ext cx="38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79" name="Freeform 1675"/>
                  <p:cNvSpPr>
                    <a:spLocks/>
                  </p:cNvSpPr>
                  <p:nvPr/>
                </p:nvSpPr>
                <p:spPr bwMode="auto">
                  <a:xfrm rot="20812079" flipH="1">
                    <a:off x="120" y="1544"/>
                    <a:ext cx="39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80" name="Freeform 1676"/>
                  <p:cNvSpPr>
                    <a:spLocks/>
                  </p:cNvSpPr>
                  <p:nvPr/>
                </p:nvSpPr>
                <p:spPr bwMode="auto">
                  <a:xfrm rot="-8269410">
                    <a:off x="76" y="1642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81" name="Freeform 1677"/>
                  <p:cNvSpPr>
                    <a:spLocks/>
                  </p:cNvSpPr>
                  <p:nvPr/>
                </p:nvSpPr>
                <p:spPr bwMode="auto">
                  <a:xfrm rot="-7163313">
                    <a:off x="71" y="1632"/>
                    <a:ext cx="35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82" name="Freeform 1678"/>
                  <p:cNvSpPr>
                    <a:spLocks/>
                  </p:cNvSpPr>
                  <p:nvPr/>
                </p:nvSpPr>
                <p:spPr bwMode="auto">
                  <a:xfrm rot="-5907250">
                    <a:off x="66" y="1619"/>
                    <a:ext cx="37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83" name="Freeform 1679"/>
                  <p:cNvSpPr>
                    <a:spLocks/>
                  </p:cNvSpPr>
                  <p:nvPr/>
                </p:nvSpPr>
                <p:spPr bwMode="auto">
                  <a:xfrm rot="18252414" flipH="1">
                    <a:off x="315" y="173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84" name="Freeform 1680"/>
                  <p:cNvSpPr>
                    <a:spLocks/>
                  </p:cNvSpPr>
                  <p:nvPr/>
                </p:nvSpPr>
                <p:spPr bwMode="auto">
                  <a:xfrm rot="18252414" flipH="1">
                    <a:off x="305" y="1749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85" name="Oval 1681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63" y="1766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86" name="Oval 1682"/>
                  <p:cNvSpPr>
                    <a:spLocks noChangeArrowheads="1"/>
                  </p:cNvSpPr>
                  <p:nvPr/>
                </p:nvSpPr>
                <p:spPr bwMode="auto">
                  <a:xfrm rot="18252414" flipH="1">
                    <a:off x="352" y="1782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87" name="Oval 1683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929" y="2131"/>
                    <a:ext cx="152" cy="19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88" name="AutoShape 1684"/>
                  <p:cNvSpPr>
                    <a:spLocks noChangeArrowheads="1"/>
                  </p:cNvSpPr>
                  <p:nvPr/>
                </p:nvSpPr>
                <p:spPr bwMode="auto">
                  <a:xfrm rot="-3347586" flipH="1" flipV="1">
                    <a:off x="925" y="2252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89" name="AutoShape 1685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1007" y="2139"/>
                    <a:ext cx="71" cy="68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90" name="Freeform 1686"/>
                  <p:cNvSpPr>
                    <a:spLocks/>
                  </p:cNvSpPr>
                  <p:nvPr/>
                </p:nvSpPr>
                <p:spPr bwMode="auto">
                  <a:xfrm rot="1574237" flipV="1">
                    <a:off x="1035" y="2295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1" name="Freeform 1687"/>
                  <p:cNvSpPr>
                    <a:spLocks/>
                  </p:cNvSpPr>
                  <p:nvPr/>
                </p:nvSpPr>
                <p:spPr bwMode="auto">
                  <a:xfrm rot="468140" flipV="1">
                    <a:off x="1045" y="2298"/>
                    <a:ext cx="37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2" name="Freeform 1688"/>
                  <p:cNvSpPr>
                    <a:spLocks/>
                  </p:cNvSpPr>
                  <p:nvPr/>
                </p:nvSpPr>
                <p:spPr bwMode="auto">
                  <a:xfrm rot="20812079" flipV="1">
                    <a:off x="1060" y="2298"/>
                    <a:ext cx="38" cy="82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3" name="Freeform 1689"/>
                  <p:cNvSpPr>
                    <a:spLocks/>
                  </p:cNvSpPr>
                  <p:nvPr/>
                </p:nvSpPr>
                <p:spPr bwMode="auto">
                  <a:xfrm rot="-8269410" flipH="1" flipV="1">
                    <a:off x="1105" y="2200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4" name="Freeform 1690"/>
                  <p:cNvSpPr>
                    <a:spLocks/>
                  </p:cNvSpPr>
                  <p:nvPr/>
                </p:nvSpPr>
                <p:spPr bwMode="auto">
                  <a:xfrm rot="-7163313" flipH="1" flipV="1">
                    <a:off x="1112" y="2204"/>
                    <a:ext cx="36" cy="89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5" name="Freeform 1691"/>
                  <p:cNvSpPr>
                    <a:spLocks/>
                  </p:cNvSpPr>
                  <p:nvPr/>
                </p:nvSpPr>
                <p:spPr bwMode="auto">
                  <a:xfrm rot="-5907250" flipH="1" flipV="1">
                    <a:off x="1117" y="2219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6" name="Freeform 1692"/>
                  <p:cNvSpPr>
                    <a:spLocks/>
                  </p:cNvSpPr>
                  <p:nvPr/>
                </p:nvSpPr>
                <p:spPr bwMode="auto">
                  <a:xfrm rot="18252414" flipV="1">
                    <a:off x="877" y="2134"/>
                    <a:ext cx="31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5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4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7" name="Freeform 1693"/>
                  <p:cNvSpPr>
                    <a:spLocks/>
                  </p:cNvSpPr>
                  <p:nvPr/>
                </p:nvSpPr>
                <p:spPr bwMode="auto">
                  <a:xfrm rot="18252414" flipV="1">
                    <a:off x="888" y="2118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498" name="Oval 1694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0" y="2119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499" name="Oval 1695"/>
                  <p:cNvSpPr>
                    <a:spLocks noChangeArrowheads="1"/>
                  </p:cNvSpPr>
                  <p:nvPr/>
                </p:nvSpPr>
                <p:spPr bwMode="auto">
                  <a:xfrm rot="18252414" flipV="1">
                    <a:off x="849" y="2104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00" name="Oval 1696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2" y="2050"/>
                    <a:ext cx="151" cy="19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666699"/>
                      </a:gs>
                      <a:gs pos="100000">
                        <a:srgbClr val="424267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01" name="AutoShape 1697"/>
                  <p:cNvSpPr>
                    <a:spLocks noChangeArrowheads="1"/>
                  </p:cNvSpPr>
                  <p:nvPr/>
                </p:nvSpPr>
                <p:spPr bwMode="auto">
                  <a:xfrm rot="3728272" flipV="1">
                    <a:off x="178" y="2173"/>
                    <a:ext cx="71" cy="69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02" name="AutoShape 1698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109" y="2053"/>
                    <a:ext cx="71" cy="70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03" name="Freeform 1699"/>
                  <p:cNvSpPr>
                    <a:spLocks/>
                  </p:cNvSpPr>
                  <p:nvPr/>
                </p:nvSpPr>
                <p:spPr bwMode="auto">
                  <a:xfrm rot="-1193552" flipH="1" flipV="1">
                    <a:off x="95" y="2207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04" name="Freeform 1700"/>
                  <p:cNvSpPr>
                    <a:spLocks/>
                  </p:cNvSpPr>
                  <p:nvPr/>
                </p:nvSpPr>
                <p:spPr bwMode="auto">
                  <a:xfrm rot="-87455" flipH="1" flipV="1">
                    <a:off x="86" y="2209"/>
                    <a:ext cx="38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05" name="Freeform 1701"/>
                  <p:cNvSpPr>
                    <a:spLocks/>
                  </p:cNvSpPr>
                  <p:nvPr/>
                </p:nvSpPr>
                <p:spPr bwMode="auto">
                  <a:xfrm rot="1168608" flipH="1" flipV="1">
                    <a:off x="70" y="2207"/>
                    <a:ext cx="39" cy="83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06" name="Freeform 1702"/>
                  <p:cNvSpPr>
                    <a:spLocks/>
                  </p:cNvSpPr>
                  <p:nvPr/>
                </p:nvSpPr>
                <p:spPr bwMode="auto">
                  <a:xfrm rot="8650096" flipV="1">
                    <a:off x="37" y="2105"/>
                    <a:ext cx="39" cy="84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07" name="Freeform 1703"/>
                  <p:cNvSpPr>
                    <a:spLocks/>
                  </p:cNvSpPr>
                  <p:nvPr/>
                </p:nvSpPr>
                <p:spPr bwMode="auto">
                  <a:xfrm rot="7543998" flipV="1">
                    <a:off x="32" y="2110"/>
                    <a:ext cx="36" cy="88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08" name="Freeform 1704"/>
                  <p:cNvSpPr>
                    <a:spLocks/>
                  </p:cNvSpPr>
                  <p:nvPr/>
                </p:nvSpPr>
                <p:spPr bwMode="auto">
                  <a:xfrm rot="6287937" flipV="1">
                    <a:off x="26" y="2123"/>
                    <a:ext cx="36" cy="87"/>
                  </a:xfrm>
                  <a:custGeom>
                    <a:avLst/>
                    <a:gdLst>
                      <a:gd name="T0" fmla="*/ 0 w 90"/>
                      <a:gd name="T1" fmla="*/ 0 h 181"/>
                      <a:gd name="T2" fmla="*/ 0 w 90"/>
                      <a:gd name="T3" fmla="*/ 0 h 181"/>
                      <a:gd name="T4" fmla="*/ 0 w 90"/>
                      <a:gd name="T5" fmla="*/ 0 h 181"/>
                      <a:gd name="T6" fmla="*/ 0 w 90"/>
                      <a:gd name="T7" fmla="*/ 0 h 181"/>
                      <a:gd name="T8" fmla="*/ 0 w 90"/>
                      <a:gd name="T9" fmla="*/ 0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81"/>
                      <a:gd name="T17" fmla="*/ 90 w 90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81">
                        <a:moveTo>
                          <a:pt x="45" y="181"/>
                        </a:moveTo>
                        <a:cubicBezTo>
                          <a:pt x="30" y="181"/>
                          <a:pt x="0" y="120"/>
                          <a:pt x="0" y="90"/>
                        </a:cubicBezTo>
                        <a:cubicBezTo>
                          <a:pt x="0" y="60"/>
                          <a:pt x="30" y="0"/>
                          <a:pt x="45" y="0"/>
                        </a:cubicBezTo>
                        <a:cubicBezTo>
                          <a:pt x="60" y="0"/>
                          <a:pt x="90" y="60"/>
                          <a:pt x="90" y="90"/>
                        </a:cubicBezTo>
                        <a:cubicBezTo>
                          <a:pt x="90" y="120"/>
                          <a:pt x="60" y="181"/>
                          <a:pt x="45" y="181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09" name="Freeform 1705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84" y="2063"/>
                    <a:ext cx="30" cy="59"/>
                  </a:xfrm>
                  <a:custGeom>
                    <a:avLst/>
                    <a:gdLst>
                      <a:gd name="T0" fmla="*/ 3 w 36"/>
                      <a:gd name="T1" fmla="*/ 0 h 68"/>
                      <a:gd name="T2" fmla="*/ 3 w 36"/>
                      <a:gd name="T3" fmla="*/ 3 h 68"/>
                      <a:gd name="T4" fmla="*/ 3 w 36"/>
                      <a:gd name="T5" fmla="*/ 3 h 68"/>
                      <a:gd name="T6" fmla="*/ 3 w 36"/>
                      <a:gd name="T7" fmla="*/ 6 h 68"/>
                      <a:gd name="T8" fmla="*/ 3 w 36"/>
                      <a:gd name="T9" fmla="*/ 9 h 68"/>
                      <a:gd name="T10" fmla="*/ 0 w 36"/>
                      <a:gd name="T11" fmla="*/ 13 h 68"/>
                      <a:gd name="T12" fmla="*/ 3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10" name="Freeform 1706"/>
                  <p:cNvSpPr>
                    <a:spLocks/>
                  </p:cNvSpPr>
                  <p:nvPr/>
                </p:nvSpPr>
                <p:spPr bwMode="auto">
                  <a:xfrm rot="3728272" flipH="1" flipV="1">
                    <a:off x="276" y="2047"/>
                    <a:ext cx="29" cy="59"/>
                  </a:xfrm>
                  <a:custGeom>
                    <a:avLst/>
                    <a:gdLst>
                      <a:gd name="T0" fmla="*/ 2 w 36"/>
                      <a:gd name="T1" fmla="*/ 0 h 68"/>
                      <a:gd name="T2" fmla="*/ 2 w 36"/>
                      <a:gd name="T3" fmla="*/ 3 h 68"/>
                      <a:gd name="T4" fmla="*/ 2 w 36"/>
                      <a:gd name="T5" fmla="*/ 3 h 68"/>
                      <a:gd name="T6" fmla="*/ 2 w 36"/>
                      <a:gd name="T7" fmla="*/ 6 h 68"/>
                      <a:gd name="T8" fmla="*/ 2 w 36"/>
                      <a:gd name="T9" fmla="*/ 9 h 68"/>
                      <a:gd name="T10" fmla="*/ 0 w 36"/>
                      <a:gd name="T11" fmla="*/ 13 h 68"/>
                      <a:gd name="T12" fmla="*/ 2 w 36"/>
                      <a:gd name="T13" fmla="*/ 13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68"/>
                      <a:gd name="T23" fmla="*/ 36 w 36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68">
                        <a:moveTo>
                          <a:pt x="9" y="0"/>
                        </a:moveTo>
                        <a:cubicBezTo>
                          <a:pt x="10" y="0"/>
                          <a:pt x="30" y="5"/>
                          <a:pt x="24" y="12"/>
                        </a:cubicBezTo>
                        <a:cubicBezTo>
                          <a:pt x="20" y="17"/>
                          <a:pt x="6" y="18"/>
                          <a:pt x="6" y="18"/>
                        </a:cubicBezTo>
                        <a:cubicBezTo>
                          <a:pt x="8" y="21"/>
                          <a:pt x="9" y="25"/>
                          <a:pt x="12" y="27"/>
                        </a:cubicBezTo>
                        <a:cubicBezTo>
                          <a:pt x="22" y="35"/>
                          <a:pt x="32" y="35"/>
                          <a:pt x="6" y="42"/>
                        </a:cubicBezTo>
                        <a:cubicBezTo>
                          <a:pt x="36" y="52"/>
                          <a:pt x="23" y="55"/>
                          <a:pt x="0" y="60"/>
                        </a:cubicBezTo>
                        <a:cubicBezTo>
                          <a:pt x="13" y="68"/>
                          <a:pt x="8" y="63"/>
                          <a:pt x="21" y="63"/>
                        </a:cubicBezTo>
                      </a:path>
                    </a:pathLst>
                  </a:cu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  <p:sp>
                <p:nvSpPr>
                  <p:cNvPr id="16511" name="Oval 1707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35" y="2055"/>
                    <a:ext cx="19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12" name="Oval 1708"/>
                  <p:cNvSpPr>
                    <a:spLocks noChangeArrowheads="1"/>
                  </p:cNvSpPr>
                  <p:nvPr/>
                </p:nvSpPr>
                <p:spPr bwMode="auto">
                  <a:xfrm rot="3728272" flipH="1" flipV="1">
                    <a:off x="326" y="2038"/>
                    <a:ext cx="20" cy="40"/>
                  </a:xfrm>
                  <a:prstGeom prst="ellipse">
                    <a:avLst/>
                  </a:prstGeom>
                  <a:solidFill>
                    <a:srgbClr val="663366"/>
                  </a:solidFill>
                  <a:ln w="9525">
                    <a:solidFill>
                      <a:srgbClr val="663366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13" name="AutoShape 170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097" y="2281"/>
                    <a:ext cx="73" cy="66"/>
                  </a:xfrm>
                  <a:prstGeom prst="moon">
                    <a:avLst>
                      <a:gd name="adj" fmla="val 6406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AU" dirty="0">
                      <a:latin typeface="Arial" charset="0"/>
                    </a:endParaRPr>
                  </a:p>
                </p:txBody>
              </p:sp>
              <p:sp>
                <p:nvSpPr>
                  <p:cNvPr id="16514" name="Freeform 1710" descr="60%"/>
                  <p:cNvSpPr>
                    <a:spLocks/>
                  </p:cNvSpPr>
                  <p:nvPr/>
                </p:nvSpPr>
                <p:spPr bwMode="auto">
                  <a:xfrm rot="444376">
                    <a:off x="493" y="1773"/>
                    <a:ext cx="251" cy="416"/>
                  </a:xfrm>
                  <a:custGeom>
                    <a:avLst/>
                    <a:gdLst>
                      <a:gd name="T0" fmla="*/ 223 w 196"/>
                      <a:gd name="T1" fmla="*/ 42 h 430"/>
                      <a:gd name="T2" fmla="*/ 1617 w 196"/>
                      <a:gd name="T3" fmla="*/ 14 h 430"/>
                      <a:gd name="T4" fmla="*/ 2971 w 196"/>
                      <a:gd name="T5" fmla="*/ 73 h 430"/>
                      <a:gd name="T6" fmla="*/ 1617 w 196"/>
                      <a:gd name="T7" fmla="*/ 263 h 430"/>
                      <a:gd name="T8" fmla="*/ 223 w 196"/>
                      <a:gd name="T9" fmla="*/ 263 h 430"/>
                      <a:gd name="T10" fmla="*/ 223 w 196"/>
                      <a:gd name="T11" fmla="*/ 42 h 4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430"/>
                      <a:gd name="T20" fmla="*/ 196 w 196"/>
                      <a:gd name="T21" fmla="*/ 430 h 4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430">
                        <a:moveTo>
                          <a:pt x="15" y="60"/>
                        </a:moveTo>
                        <a:cubicBezTo>
                          <a:pt x="30" y="0"/>
                          <a:pt x="76" y="7"/>
                          <a:pt x="106" y="14"/>
                        </a:cubicBezTo>
                        <a:cubicBezTo>
                          <a:pt x="136" y="21"/>
                          <a:pt x="196" y="45"/>
                          <a:pt x="196" y="105"/>
                        </a:cubicBezTo>
                        <a:cubicBezTo>
                          <a:pt x="196" y="165"/>
                          <a:pt x="136" y="332"/>
                          <a:pt x="106" y="377"/>
                        </a:cubicBezTo>
                        <a:cubicBezTo>
                          <a:pt x="76" y="422"/>
                          <a:pt x="30" y="430"/>
                          <a:pt x="15" y="377"/>
                        </a:cubicBezTo>
                        <a:cubicBezTo>
                          <a:pt x="0" y="324"/>
                          <a:pt x="0" y="120"/>
                          <a:pt x="15" y="60"/>
                        </a:cubicBezTo>
                        <a:close/>
                      </a:path>
                    </a:pathLst>
                  </a:custGeom>
                  <a:pattFill prst="pct60">
                    <a:fgClr>
                      <a:srgbClr val="9999BB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6666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 dirty="0"/>
                  </a:p>
                </p:txBody>
              </p:sp>
            </p:grpSp>
          </p:grpSp>
        </p:grpSp>
        <p:sp>
          <p:nvSpPr>
            <p:cNvPr id="16426" name="Line 1711"/>
            <p:cNvSpPr>
              <a:spLocks noChangeShapeType="1"/>
            </p:cNvSpPr>
            <p:nvPr/>
          </p:nvSpPr>
          <p:spPr bwMode="auto">
            <a:xfrm flipV="1">
              <a:off x="1229" y="3022"/>
              <a:ext cx="6" cy="353"/>
            </a:xfrm>
            <a:prstGeom prst="line">
              <a:avLst/>
            </a:prstGeom>
            <a:noFill/>
            <a:ln w="57150">
              <a:solidFill>
                <a:srgbClr val="F417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965301" name="Group 1717"/>
          <p:cNvGrpSpPr>
            <a:grpSpLocks/>
          </p:cNvGrpSpPr>
          <p:nvPr/>
        </p:nvGrpSpPr>
        <p:grpSpPr bwMode="auto">
          <a:xfrm>
            <a:off x="6335714" y="3144838"/>
            <a:ext cx="1220787" cy="1497012"/>
            <a:chOff x="4878" y="919"/>
            <a:chExt cx="769" cy="943"/>
          </a:xfrm>
        </p:grpSpPr>
        <p:sp>
          <p:nvSpPr>
            <p:cNvPr id="16420" name="Oval 1718"/>
            <p:cNvSpPr>
              <a:spLocks noChangeArrowheads="1"/>
            </p:cNvSpPr>
            <p:nvPr/>
          </p:nvSpPr>
          <p:spPr bwMode="auto">
            <a:xfrm>
              <a:off x="5071" y="1286"/>
              <a:ext cx="576" cy="576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grpSp>
          <p:nvGrpSpPr>
            <p:cNvPr id="16421" name="Group 1719"/>
            <p:cNvGrpSpPr>
              <a:grpSpLocks/>
            </p:cNvGrpSpPr>
            <p:nvPr/>
          </p:nvGrpSpPr>
          <p:grpSpPr bwMode="auto">
            <a:xfrm>
              <a:off x="4878" y="1143"/>
              <a:ext cx="302" cy="269"/>
              <a:chOff x="4878" y="1087"/>
              <a:chExt cx="302" cy="269"/>
            </a:xfrm>
          </p:grpSpPr>
          <p:sp>
            <p:nvSpPr>
              <p:cNvPr id="16423" name="Line 1720"/>
              <p:cNvSpPr>
                <a:spLocks noChangeShapeType="1"/>
              </p:cNvSpPr>
              <p:nvPr/>
            </p:nvSpPr>
            <p:spPr bwMode="auto">
              <a:xfrm>
                <a:off x="4878" y="1087"/>
                <a:ext cx="270" cy="2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16424" name="Line 1721"/>
              <p:cNvSpPr>
                <a:spLocks noChangeShapeType="1"/>
              </p:cNvSpPr>
              <p:nvPr/>
            </p:nvSpPr>
            <p:spPr bwMode="auto">
              <a:xfrm flipH="1">
                <a:off x="5103" y="1253"/>
                <a:ext cx="7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/>
              </a:p>
            </p:txBody>
          </p:sp>
        </p:grpSp>
        <p:sp>
          <p:nvSpPr>
            <p:cNvPr id="16422" name="Text Box 1722"/>
            <p:cNvSpPr txBox="1">
              <a:spLocks noChangeArrowheads="1"/>
            </p:cNvSpPr>
            <p:nvPr/>
          </p:nvSpPr>
          <p:spPr bwMode="auto">
            <a:xfrm>
              <a:off x="5061" y="919"/>
              <a:ext cx="477" cy="23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charset="0"/>
                </a:rPr>
                <a:t>cART</a:t>
              </a:r>
            </a:p>
          </p:txBody>
        </p:sp>
      </p:grpSp>
      <p:grpSp>
        <p:nvGrpSpPr>
          <p:cNvPr id="883" name="Group 882"/>
          <p:cNvGrpSpPr>
            <a:grpSpLocks/>
          </p:cNvGrpSpPr>
          <p:nvPr/>
        </p:nvGrpSpPr>
        <p:grpSpPr bwMode="auto">
          <a:xfrm>
            <a:off x="6389688" y="5076825"/>
            <a:ext cx="914400" cy="914400"/>
            <a:chOff x="5940425" y="5322888"/>
            <a:chExt cx="914400" cy="914400"/>
          </a:xfrm>
        </p:grpSpPr>
        <p:sp>
          <p:nvSpPr>
            <p:cNvPr id="884" name="Oval 1276"/>
            <p:cNvSpPr>
              <a:spLocks noChangeArrowheads="1"/>
            </p:cNvSpPr>
            <p:nvPr/>
          </p:nvSpPr>
          <p:spPr bwMode="auto">
            <a:xfrm>
              <a:off x="5940425" y="53228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sp>
          <p:nvSpPr>
            <p:cNvPr id="16418" name="Line 1277"/>
            <p:cNvSpPr>
              <a:spLocks noChangeShapeType="1"/>
            </p:cNvSpPr>
            <p:nvPr/>
          </p:nvSpPr>
          <p:spPr bwMode="auto">
            <a:xfrm>
              <a:off x="6118225" y="5768976"/>
              <a:ext cx="5762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6419" name="Rectangle 1278"/>
            <p:cNvSpPr>
              <a:spLocks noChangeArrowheads="1"/>
            </p:cNvSpPr>
            <p:nvPr/>
          </p:nvSpPr>
          <p:spPr bwMode="auto">
            <a:xfrm>
              <a:off x="6262688" y="5697538"/>
              <a:ext cx="252413" cy="141288"/>
            </a:xfrm>
            <a:prstGeom prst="rect">
              <a:avLst/>
            </a:prstGeom>
            <a:solidFill>
              <a:srgbClr val="F417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</p:grpSp>
      <p:grpSp>
        <p:nvGrpSpPr>
          <p:cNvPr id="887" name="Group 886"/>
          <p:cNvGrpSpPr>
            <a:grpSpLocks/>
          </p:cNvGrpSpPr>
          <p:nvPr/>
        </p:nvGrpSpPr>
        <p:grpSpPr bwMode="auto">
          <a:xfrm>
            <a:off x="6542088" y="5721350"/>
            <a:ext cx="914400" cy="914400"/>
            <a:chOff x="5940425" y="5322888"/>
            <a:chExt cx="914400" cy="914400"/>
          </a:xfrm>
        </p:grpSpPr>
        <p:sp>
          <p:nvSpPr>
            <p:cNvPr id="888" name="Oval 1276"/>
            <p:cNvSpPr>
              <a:spLocks noChangeArrowheads="1"/>
            </p:cNvSpPr>
            <p:nvPr/>
          </p:nvSpPr>
          <p:spPr bwMode="auto">
            <a:xfrm>
              <a:off x="5940425" y="53228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sp>
          <p:nvSpPr>
            <p:cNvPr id="16413" name="Line 1277"/>
            <p:cNvSpPr>
              <a:spLocks noChangeShapeType="1"/>
            </p:cNvSpPr>
            <p:nvPr/>
          </p:nvSpPr>
          <p:spPr bwMode="auto">
            <a:xfrm>
              <a:off x="6118225" y="5768976"/>
              <a:ext cx="5762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6414" name="Rectangle 1278"/>
            <p:cNvSpPr>
              <a:spLocks noChangeArrowheads="1"/>
            </p:cNvSpPr>
            <p:nvPr/>
          </p:nvSpPr>
          <p:spPr bwMode="auto">
            <a:xfrm>
              <a:off x="6262688" y="5697538"/>
              <a:ext cx="252413" cy="141288"/>
            </a:xfrm>
            <a:prstGeom prst="rect">
              <a:avLst/>
            </a:prstGeom>
            <a:solidFill>
              <a:srgbClr val="F417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</p:grpSp>
      <p:grpSp>
        <p:nvGrpSpPr>
          <p:cNvPr id="891" name="Group 890"/>
          <p:cNvGrpSpPr>
            <a:grpSpLocks/>
          </p:cNvGrpSpPr>
          <p:nvPr/>
        </p:nvGrpSpPr>
        <p:grpSpPr bwMode="auto">
          <a:xfrm>
            <a:off x="6964363" y="5237163"/>
            <a:ext cx="914400" cy="914400"/>
            <a:chOff x="5940425" y="5322888"/>
            <a:chExt cx="914400" cy="914400"/>
          </a:xfrm>
        </p:grpSpPr>
        <p:sp>
          <p:nvSpPr>
            <p:cNvPr id="892" name="Oval 1276"/>
            <p:cNvSpPr>
              <a:spLocks noChangeArrowheads="1"/>
            </p:cNvSpPr>
            <p:nvPr/>
          </p:nvSpPr>
          <p:spPr bwMode="auto">
            <a:xfrm>
              <a:off x="5940425" y="53228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sp>
          <p:nvSpPr>
            <p:cNvPr id="16408" name="Line 1277"/>
            <p:cNvSpPr>
              <a:spLocks noChangeShapeType="1"/>
            </p:cNvSpPr>
            <p:nvPr/>
          </p:nvSpPr>
          <p:spPr bwMode="auto">
            <a:xfrm>
              <a:off x="6118225" y="5768976"/>
              <a:ext cx="5762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6409" name="Rectangle 1278"/>
            <p:cNvSpPr>
              <a:spLocks noChangeArrowheads="1"/>
            </p:cNvSpPr>
            <p:nvPr/>
          </p:nvSpPr>
          <p:spPr bwMode="auto">
            <a:xfrm>
              <a:off x="6262688" y="5697538"/>
              <a:ext cx="252413" cy="141288"/>
            </a:xfrm>
            <a:prstGeom prst="rect">
              <a:avLst/>
            </a:prstGeom>
            <a:solidFill>
              <a:srgbClr val="F417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</p:grpSp>
      <p:grpSp>
        <p:nvGrpSpPr>
          <p:cNvPr id="895" name="Group 894"/>
          <p:cNvGrpSpPr>
            <a:grpSpLocks/>
          </p:cNvGrpSpPr>
          <p:nvPr/>
        </p:nvGrpSpPr>
        <p:grpSpPr bwMode="auto">
          <a:xfrm>
            <a:off x="7261225" y="5780088"/>
            <a:ext cx="914400" cy="914400"/>
            <a:chOff x="5940425" y="5322888"/>
            <a:chExt cx="914400" cy="914400"/>
          </a:xfrm>
        </p:grpSpPr>
        <p:sp>
          <p:nvSpPr>
            <p:cNvPr id="896" name="Oval 1276"/>
            <p:cNvSpPr>
              <a:spLocks noChangeArrowheads="1"/>
            </p:cNvSpPr>
            <p:nvPr/>
          </p:nvSpPr>
          <p:spPr bwMode="auto">
            <a:xfrm>
              <a:off x="5940425" y="53228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  <p:sp>
          <p:nvSpPr>
            <p:cNvPr id="16403" name="Line 1277"/>
            <p:cNvSpPr>
              <a:spLocks noChangeShapeType="1"/>
            </p:cNvSpPr>
            <p:nvPr/>
          </p:nvSpPr>
          <p:spPr bwMode="auto">
            <a:xfrm>
              <a:off x="6118225" y="5768976"/>
              <a:ext cx="5762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6404" name="Rectangle 1278"/>
            <p:cNvSpPr>
              <a:spLocks noChangeArrowheads="1"/>
            </p:cNvSpPr>
            <p:nvPr/>
          </p:nvSpPr>
          <p:spPr bwMode="auto">
            <a:xfrm>
              <a:off x="6262688" y="5697538"/>
              <a:ext cx="252413" cy="141288"/>
            </a:xfrm>
            <a:prstGeom prst="rect">
              <a:avLst/>
            </a:prstGeom>
            <a:solidFill>
              <a:srgbClr val="F417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>
                <a:latin typeface="Arial" charset="0"/>
              </a:endParaRP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96188" y="4559898"/>
            <a:ext cx="1467068" cy="646331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Homeostatic</a:t>
            </a:r>
          </a:p>
          <a:p>
            <a:r>
              <a:rPr lang="en-AU" dirty="0">
                <a:solidFill>
                  <a:schemeClr val="bg1"/>
                </a:solidFill>
              </a:rPr>
              <a:t>proliferation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645" y="86580"/>
            <a:ext cx="9005099" cy="923541"/>
          </a:xfrm>
          <a:prstGeom prst="rect">
            <a:avLst/>
          </a:prstGeom>
          <a:solidFill>
            <a:srgbClr val="163864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Arial"/>
                <a:cs typeface="Arial"/>
              </a:rPr>
              <a:t>“Shock and kill” strategies</a:t>
            </a:r>
            <a:endParaRPr lang="en-US" sz="3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86" y="1010121"/>
            <a:ext cx="87353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Many researchers believe that the best chance to eliminate HIV is to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reactivate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the virus in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reservoir cells,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which would then make it susceptible to killing by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ART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ntense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research into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these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“shock and kill” approaches is being undertaken and several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classes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latency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-reversing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agents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(LRAs)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being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assessed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8750" y="2449315"/>
            <a:ext cx="7669797" cy="2407797"/>
            <a:chOff x="1338750" y="2590800"/>
            <a:chExt cx="7669797" cy="2407797"/>
          </a:xfrm>
        </p:grpSpPr>
        <p:pic>
          <p:nvPicPr>
            <p:cNvPr id="3" name="Picture 2" descr="Screen Shot 2016-03-28 at 3.48.46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750" y="2590800"/>
              <a:ext cx="5100150" cy="24077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63973" y="4580113"/>
              <a:ext cx="2844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/>
                  <a:cs typeface="Arial"/>
                </a:rPr>
                <a:t>Garrido &amp; 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cs typeface="Arial"/>
                </a:rPr>
                <a:t>Margolis, </a:t>
              </a:r>
              <a:r>
                <a:rPr lang="en-US" sz="1200" i="1" dirty="0" smtClean="0">
                  <a:solidFill>
                    <a:prstClr val="black"/>
                  </a:solidFill>
                  <a:latin typeface="Arial"/>
                  <a:cs typeface="Arial"/>
                </a:rPr>
                <a:t>J Neurovirol.</a:t>
              </a:r>
              <a:r>
                <a:rPr lang="en-US" sz="1200" dirty="0" smtClean="0">
                  <a:solidFill>
                    <a:prstClr val="black"/>
                  </a:solidFill>
                  <a:latin typeface="Arial"/>
                  <a:cs typeface="Arial"/>
                </a:rPr>
                <a:t>, 2014 </a:t>
              </a:r>
              <a:endParaRPr lang="en-US" sz="12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7915" y="4729135"/>
            <a:ext cx="87353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Histone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deacetylase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(HDAC) inhibitors, PKC agonists,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PTEN inhibitor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TLR agonists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are showing potential, but it has become apparent that one LRA class alone will not be able to reactivate 100% of latent HIV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More effective latency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-reversing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interventions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combinations of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LRAs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and/or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LRAs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with immune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modulation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are needed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optimize potency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6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Will “activation” of virus be enough?</a:t>
            </a:r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76220" y="2660655"/>
            <a:ext cx="2225675" cy="2024063"/>
            <a:chOff x="6325307" y="1376772"/>
            <a:chExt cx="2226546" cy="2023728"/>
          </a:xfrm>
        </p:grpSpPr>
        <p:sp>
          <p:nvSpPr>
            <p:cNvPr id="35863" name="TextBox 6"/>
            <p:cNvSpPr txBox="1">
              <a:spLocks noChangeArrowheads="1"/>
            </p:cNvSpPr>
            <p:nvPr/>
          </p:nvSpPr>
          <p:spPr bwMode="auto">
            <a:xfrm>
              <a:off x="6325307" y="1376772"/>
              <a:ext cx="914391" cy="30772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HIV DNA</a:t>
              </a:r>
            </a:p>
          </p:txBody>
        </p:sp>
        <p:pic>
          <p:nvPicPr>
            <p:cNvPr id="35864" name="Picture 7"/>
            <p:cNvPicPr>
              <a:picLocks noChangeAspect="1"/>
            </p:cNvPicPr>
            <p:nvPr/>
          </p:nvPicPr>
          <p:blipFill>
            <a:blip r:embed="rId2" cstate="print"/>
            <a:srcRect b="75047"/>
            <a:stretch>
              <a:fillRect/>
            </a:stretch>
          </p:blipFill>
          <p:spPr bwMode="auto">
            <a:xfrm rot="-5400000">
              <a:off x="6578846" y="1427494"/>
              <a:ext cx="1841213" cy="21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6607993" y="1670411"/>
              <a:ext cx="384325" cy="67775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4" name="Picture 15"/>
          <p:cNvPicPr>
            <a:picLocks noChangeAspect="1"/>
          </p:cNvPicPr>
          <p:nvPr/>
        </p:nvPicPr>
        <p:blipFill>
          <a:blip r:embed="rId3" cstate="print"/>
          <a:srcRect l="34496" r="34441"/>
          <a:stretch>
            <a:fillRect/>
          </a:stretch>
        </p:blipFill>
        <p:spPr bwMode="auto">
          <a:xfrm>
            <a:off x="3527438" y="2908301"/>
            <a:ext cx="262096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24"/>
          <p:cNvSpPr txBox="1">
            <a:spLocks noChangeArrowheads="1"/>
          </p:cNvSpPr>
          <p:nvPr/>
        </p:nvSpPr>
        <p:spPr bwMode="auto">
          <a:xfrm>
            <a:off x="358791" y="4868864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dirty="0"/>
              <a:t>Latent infection</a:t>
            </a:r>
          </a:p>
        </p:txBody>
      </p:sp>
      <p:grpSp>
        <p:nvGrpSpPr>
          <p:cNvPr id="35846" name="Group 28"/>
          <p:cNvGrpSpPr>
            <a:grpSpLocks/>
          </p:cNvGrpSpPr>
          <p:nvPr/>
        </p:nvGrpSpPr>
        <p:grpSpPr bwMode="auto">
          <a:xfrm>
            <a:off x="2124093" y="2124075"/>
            <a:ext cx="1368425" cy="2025650"/>
            <a:chOff x="2123728" y="2123564"/>
            <a:chExt cx="1368152" cy="2025516"/>
          </a:xfrm>
        </p:grpSpPr>
        <p:sp>
          <p:nvSpPr>
            <p:cNvPr id="10" name="Right Arrow 9"/>
            <p:cNvSpPr/>
            <p:nvPr/>
          </p:nvSpPr>
          <p:spPr>
            <a:xfrm>
              <a:off x="2520524" y="3501423"/>
              <a:ext cx="971356" cy="647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26" name="Lightning Bolt 25"/>
            <p:cNvSpPr/>
            <p:nvPr/>
          </p:nvSpPr>
          <p:spPr>
            <a:xfrm>
              <a:off x="2407834" y="2588671"/>
              <a:ext cx="485678" cy="1027044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35862" name="TextBox 26"/>
            <p:cNvSpPr txBox="1">
              <a:spLocks noChangeArrowheads="1"/>
            </p:cNvSpPr>
            <p:nvPr/>
          </p:nvSpPr>
          <p:spPr bwMode="auto">
            <a:xfrm>
              <a:off x="2123728" y="2123564"/>
              <a:ext cx="1274454" cy="36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b="1" dirty="0"/>
                <a:t>“activate”</a:t>
              </a:r>
            </a:p>
          </p:txBody>
        </p:sp>
      </p:grpSp>
      <p:grpSp>
        <p:nvGrpSpPr>
          <p:cNvPr id="35847" name="Group 29"/>
          <p:cNvGrpSpPr>
            <a:grpSpLocks/>
          </p:cNvGrpSpPr>
          <p:nvPr/>
        </p:nvGrpSpPr>
        <p:grpSpPr bwMode="auto">
          <a:xfrm>
            <a:off x="6192839" y="2708276"/>
            <a:ext cx="2916237" cy="2530343"/>
            <a:chOff x="6192180" y="2708918"/>
            <a:chExt cx="2916324" cy="2529442"/>
          </a:xfrm>
        </p:grpSpPr>
        <p:pic>
          <p:nvPicPr>
            <p:cNvPr id="35857" name="Picture 3"/>
            <p:cNvPicPr>
              <a:picLocks noChangeAspect="1"/>
            </p:cNvPicPr>
            <p:nvPr/>
          </p:nvPicPr>
          <p:blipFill>
            <a:blip r:embed="rId4" cstate="print"/>
            <a:srcRect t="76466"/>
            <a:stretch>
              <a:fillRect/>
            </a:stretch>
          </p:blipFill>
          <p:spPr bwMode="auto">
            <a:xfrm rot="-5400000">
              <a:off x="6912692" y="2853368"/>
              <a:ext cx="2340261" cy="205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ight Arrow 10"/>
            <p:cNvSpPr/>
            <p:nvPr/>
          </p:nvSpPr>
          <p:spPr>
            <a:xfrm>
              <a:off x="6192180" y="3500799"/>
              <a:ext cx="971579" cy="649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35859" name="TextBox 27"/>
            <p:cNvSpPr txBox="1">
              <a:spLocks noChangeArrowheads="1"/>
            </p:cNvSpPr>
            <p:nvPr/>
          </p:nvSpPr>
          <p:spPr bwMode="auto">
            <a:xfrm>
              <a:off x="7560332" y="4869160"/>
              <a:ext cx="1287570" cy="36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b="1" dirty="0"/>
                <a:t>Cell death</a:t>
              </a:r>
            </a:p>
          </p:txBody>
        </p:sp>
      </p:grpSp>
      <p:sp>
        <p:nvSpPr>
          <p:cNvPr id="29704" name="Text Box 616"/>
          <p:cNvSpPr txBox="1">
            <a:spLocks noChangeArrowheads="1"/>
          </p:cNvSpPr>
          <p:nvPr/>
        </p:nvSpPr>
        <p:spPr bwMode="auto">
          <a:xfrm>
            <a:off x="7771112" y="1576986"/>
            <a:ext cx="7489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7200" b="1" dirty="0">
                <a:solidFill>
                  <a:srgbClr val="CC2027"/>
                </a:solidFill>
              </a:rPr>
              <a:t>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24089" y="2124075"/>
            <a:ext cx="736099" cy="1492250"/>
            <a:chOff x="5924550" y="2124075"/>
            <a:chExt cx="736099" cy="1492250"/>
          </a:xfrm>
        </p:grpSpPr>
        <p:sp>
          <p:nvSpPr>
            <p:cNvPr id="39" name="Lightning Bolt 38"/>
            <p:cNvSpPr/>
            <p:nvPr/>
          </p:nvSpPr>
          <p:spPr>
            <a:xfrm>
              <a:off x="6148388" y="2589213"/>
              <a:ext cx="485775" cy="1027112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35856" name="TextBox 39"/>
            <p:cNvSpPr txBox="1">
              <a:spLocks noChangeArrowheads="1"/>
            </p:cNvSpPr>
            <p:nvPr/>
          </p:nvSpPr>
          <p:spPr bwMode="auto">
            <a:xfrm>
              <a:off x="5924550" y="2124075"/>
              <a:ext cx="7360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b="1" dirty="0"/>
                <a:t>“kill”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80248" y="4020148"/>
            <a:ext cx="4259499" cy="2390797"/>
            <a:chOff x="4680012" y="4019549"/>
            <a:chExt cx="4258211" cy="2390315"/>
          </a:xfrm>
        </p:grpSpPr>
        <p:grpSp>
          <p:nvGrpSpPr>
            <p:cNvPr id="35851" name="Group 2"/>
            <p:cNvGrpSpPr>
              <a:grpSpLocks/>
            </p:cNvGrpSpPr>
            <p:nvPr/>
          </p:nvGrpSpPr>
          <p:grpSpPr bwMode="auto">
            <a:xfrm>
              <a:off x="5005388" y="4019549"/>
              <a:ext cx="2838380" cy="1671904"/>
              <a:chOff x="5005882" y="4018864"/>
              <a:chExt cx="2837299" cy="1671910"/>
            </a:xfrm>
          </p:grpSpPr>
          <p:sp>
            <p:nvSpPr>
              <p:cNvPr id="35853" name="TextBox 1"/>
              <p:cNvSpPr txBox="1">
                <a:spLocks noChangeArrowheads="1"/>
              </p:cNvSpPr>
              <p:nvPr/>
            </p:nvSpPr>
            <p:spPr bwMode="auto">
              <a:xfrm>
                <a:off x="5005882" y="5229200"/>
                <a:ext cx="2837299" cy="461574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2400" dirty="0">
                    <a:solidFill>
                      <a:schemeClr val="bg1"/>
                    </a:solidFill>
                  </a:rPr>
                  <a:t>therapeutic vaccine</a:t>
                </a:r>
              </a:p>
            </p:txBody>
          </p:sp>
          <p:sp>
            <p:nvSpPr>
              <p:cNvPr id="23" name="Lightning Bolt 22"/>
              <p:cNvSpPr/>
              <p:nvPr/>
            </p:nvSpPr>
            <p:spPr>
              <a:xfrm>
                <a:off x="6290843" y="4018864"/>
                <a:ext cx="487029" cy="1026910"/>
              </a:xfrm>
              <a:prstGeom prst="lightningBol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A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852" name="TextBox 1"/>
            <p:cNvSpPr txBox="1">
              <a:spLocks noChangeArrowheads="1"/>
            </p:cNvSpPr>
            <p:nvPr/>
          </p:nvSpPr>
          <p:spPr bwMode="auto">
            <a:xfrm>
              <a:off x="4680012" y="5948292"/>
              <a:ext cx="4258211" cy="461572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2400" dirty="0">
                  <a:solidFill>
                    <a:schemeClr val="bg1"/>
                  </a:solidFill>
                </a:rPr>
                <a:t>Immunomodulation eg., </a:t>
              </a:r>
              <a:r>
                <a:rPr lang="en-AU" sz="2400" dirty="0" smtClean="0">
                  <a:solidFill>
                    <a:schemeClr val="bg1"/>
                  </a:solidFill>
                </a:rPr>
                <a:t>PDL1</a:t>
              </a:r>
              <a:endParaRPr lang="en-A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52400"/>
            <a:ext cx="904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HDAC inhibitors reactivate latent HIV but fail to eliminate latent reservoirs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SAHA(vorinostat):  It is able to reactivate latent HIV(mean 4.8 fold in 8 Pts.) in patient sunder </a:t>
            </a:r>
            <a:r>
              <a:rPr lang="en-US" dirty="0"/>
              <a:t>ART. No reservoir reduction observed.</a:t>
            </a:r>
            <a:endParaRPr lang="en-US" dirty="0" smtClean="0"/>
          </a:p>
          <a:p>
            <a:r>
              <a:rPr lang="en-US" dirty="0" smtClean="0"/>
              <a:t>(Archin N, et al. Nature 2014)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Romidepsin</a:t>
            </a:r>
            <a:r>
              <a:rPr lang="en-US" dirty="0"/>
              <a:t>:  It is able to reactivate latent </a:t>
            </a:r>
            <a:r>
              <a:rPr lang="en-US" dirty="0" smtClean="0"/>
              <a:t>HIV(2.4-5 fold in 6 </a:t>
            </a:r>
            <a:r>
              <a:rPr lang="en-US" dirty="0"/>
              <a:t>Pts.) in </a:t>
            </a:r>
            <a:r>
              <a:rPr lang="en-US" dirty="0" smtClean="0"/>
              <a:t>patients under ART. No reservoir reduction observed.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smtClean="0"/>
              <a:t>Søgaard OS et al., PLoS Pathogens 2015)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Panobinostat</a:t>
            </a:r>
            <a:r>
              <a:rPr lang="en-US" dirty="0"/>
              <a:t>: It is able to reactivate latent HIV(mean </a:t>
            </a:r>
            <a:r>
              <a:rPr lang="en-US" dirty="0" smtClean="0"/>
              <a:t>3.5 </a:t>
            </a:r>
            <a:r>
              <a:rPr lang="en-US" dirty="0"/>
              <a:t>fold in </a:t>
            </a:r>
            <a:r>
              <a:rPr lang="en-US" dirty="0" smtClean="0"/>
              <a:t>15 </a:t>
            </a:r>
            <a:r>
              <a:rPr lang="en-US" dirty="0"/>
              <a:t>Pts.) in patients under ART. No reservoir reduction observed. </a:t>
            </a:r>
          </a:p>
          <a:p>
            <a:r>
              <a:rPr lang="en-US" dirty="0"/>
              <a:t>(Rasmussen </a:t>
            </a:r>
            <a:r>
              <a:rPr lang="en-US" dirty="0" smtClean="0"/>
              <a:t>TA et </a:t>
            </a:r>
            <a:r>
              <a:rPr lang="en-US" dirty="0"/>
              <a:t>al., </a:t>
            </a:r>
            <a:r>
              <a:rPr lang="en-US" dirty="0" smtClean="0"/>
              <a:t>Lancet HIV 2014)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8244" y="5805264"/>
            <a:ext cx="223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Provided by Satya Dandekar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645" y="86580"/>
            <a:ext cx="9005099" cy="923541"/>
          </a:xfrm>
          <a:prstGeom prst="rect">
            <a:avLst/>
          </a:prstGeom>
          <a:solidFill>
            <a:srgbClr val="163864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The “block and lock” strategy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152"/>
          <a:stretch/>
        </p:blipFill>
        <p:spPr>
          <a:xfrm>
            <a:off x="171450" y="1010121"/>
            <a:ext cx="3261810" cy="5457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8413" y="6153272"/>
            <a:ext cx="3924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Mousseau et al., </a:t>
            </a:r>
            <a:r>
              <a:rPr lang="en-US" sz="1200" i="1" dirty="0">
                <a:latin typeface="Arial"/>
                <a:cs typeface="Arial"/>
              </a:rPr>
              <a:t>mBio</a:t>
            </a:r>
            <a:r>
              <a:rPr lang="en-US" sz="1200" dirty="0">
                <a:latin typeface="Arial"/>
                <a:cs typeface="Arial"/>
              </a:rPr>
              <a:t>, 2015 – Susana Valente’s group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492668" y="1174234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Hypothetical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approaches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to a functional HIV cure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7044" y="1736812"/>
            <a:ext cx="4975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(1)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After HIV-1 infection, there is a sharp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increase of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viral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load in circulating plasma of infected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individuals.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(2)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viral load sharply decreases during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ART,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but episodes of detectable viremia “blips” are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observed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HIV-1 remains latent in most infected individuals, but if ART is discontinued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(3)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there is an immediate rebound of virus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Arial"/>
                <a:cs typeface="Arial"/>
              </a:rPr>
              <a:t>(4) </a:t>
            </a:r>
            <a:r>
              <a:rPr lang="en-US" sz="1600" dirty="0">
                <a:latin typeface="Arial"/>
                <a:cs typeface="Arial"/>
              </a:rPr>
              <a:t>HIV Tat inhibitor – didehydro-Cortistatin A (dCA) – in combination with ARVs, potently inhibits HIV-1 transcription and mediates </a:t>
            </a:r>
            <a:r>
              <a:rPr lang="en-US" sz="1600" b="1" dirty="0">
                <a:latin typeface="Arial"/>
                <a:cs typeface="Arial"/>
              </a:rPr>
              <a:t>deep latency </a:t>
            </a:r>
            <a:r>
              <a:rPr lang="en-US" sz="1600" dirty="0">
                <a:latin typeface="Arial"/>
                <a:cs typeface="Arial"/>
              </a:rPr>
              <a:t>in cell line models and primary human CD4+ T cells, even after treatment cessation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4644"/>
            <a:ext cx="7315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Host Directed Therapies</a:t>
            </a:r>
          </a:p>
          <a:p>
            <a:pPr algn="ctr"/>
            <a:endParaRPr lang="en-US" sz="3600" dirty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Therapeutic Vaccine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Checkpoint Inhibitors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Immune Modulator Drugs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Cell Therapy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077" y="598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Therapeutic Vaccines to Augment HIV Specific Responses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Result in decay of reservoir on ARV</a:t>
            </a:r>
          </a:p>
          <a:p>
            <a:endParaRPr 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Result in control of virus rebound off ARV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TPVERSION" val="5"/>
  <p:tag name="TPFULLVERSION" val="5.3.2.24"/>
  <p:tag name="PPTVERSION" val="15"/>
  <p:tag name="TPOS" val="2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3 - &amp;quot;Latently infected T-cells&amp;quot;&quot;/&gt;&lt;property id=&quot;20307&quot; value=&quot;1285&quot;/&gt;&lt;/object&gt;&lt;object type=&quot;3&quot; unique_id=&quot;10013&quot;&gt;&lt;property id=&quot;20148&quot; value=&quot;5&quot;/&gt;&lt;property id=&quot;20300&quot; value=&quot;Slide 4&quot;/&gt;&lt;property id=&quot;20307&quot; value=&quot;1456&quot;/&gt;&lt;/object&gt;&lt;object type=&quot;3&quot; unique_id=&quot;10014&quot;&gt;&lt;property id=&quot;20148&quot; value=&quot;5&quot;/&gt;&lt;property id=&quot;20300&quot; value=&quot;Slide 5 - &amp;quot;Will “activation” of virus be enough?&amp;quot;&quot;/&gt;&lt;property id=&quot;20307&quot; value=&quot;1294&quot;/&gt;&lt;/object&gt;&lt;object type=&quot;3&quot; unique_id=&quot;10015&quot;&gt;&lt;property id=&quot;20148&quot; value=&quot;5&quot;/&gt;&lt;property id=&quot;20300&quot; value=&quot;Slide 6&quot;/&gt;&lt;property id=&quot;20307&quot; value=&quot;1466&quot;/&gt;&lt;/object&gt;&lt;object type=&quot;3&quot; unique_id=&quot;10016&quot;&gt;&lt;property id=&quot;20148&quot; value=&quot;5&quot;/&gt;&lt;property id=&quot;20300&quot; value=&quot;Slide 7&quot;/&gt;&lt;property id=&quot;20307&quot; value=&quot;1467&quot;/&gt;&lt;/object&gt;&lt;object type=&quot;3&quot; unique_id=&quot;10017&quot;&gt;&lt;property id=&quot;20148&quot; value=&quot;5&quot;/&gt;&lt;property id=&quot;20300&quot; value=&quot;Slide 8&quot;/&gt;&lt;property id=&quot;20307&quot; value=&quot;1409&quot;/&gt;&lt;/object&gt;&lt;object type=&quot;3&quot; unique_id=&quot;10018&quot;&gt;&lt;property id=&quot;20148&quot; value=&quot;5&quot;/&gt;&lt;property id=&quot;20300&quot; value=&quot;Slide 9&quot;/&gt;&lt;property id=&quot;20307&quot; value=&quot;1410&quot;/&gt;&lt;/object&gt;&lt;object type=&quot;3&quot; unique_id=&quot;10019&quot;&gt;&lt;property id=&quot;20148&quot; value=&quot;5&quot;/&gt;&lt;property id=&quot;20300&quot; value=&quot;Slide 10&quot;/&gt;&lt;property id=&quot;20307&quot; value=&quot;1411&quot;/&gt;&lt;/object&gt;&lt;object type=&quot;3&quot; unique_id=&quot;10023&quot;&gt;&lt;property id=&quot;20148&quot; value=&quot;5&quot;/&gt;&lt;property id=&quot;20300&quot; value=&quot;Slide 11 - &amp;quot;Hypotheses - A5326&amp;quot;&quot;/&gt;&lt;property id=&quot;20307&quot; value=&quot;1472&quot;/&gt;&lt;/object&gt;&lt;object type=&quot;3&quot; unique_id=&quot;10024&quot;&gt;&lt;property id=&quot;20148&quot; value=&quot;5&quot;/&gt;&lt;property id=&quot;20300&quot; value=&quot;Slide 12 - &amp;quot;Summary&amp;quot;&quot;/&gt;&lt;property id=&quot;20307&quot; value=&quot;1473&quot;/&gt;&lt;/object&gt;&lt;object type=&quot;3&quot; unique_id=&quot;10025&quot;&gt;&lt;property id=&quot;20148&quot; value=&quot;5&quot;/&gt;&lt;property id=&quot;20300&quot; value=&quot;Slide 13&quot;/&gt;&lt;property id=&quot;20307&quot; value=&quot;1419&quot;/&gt;&lt;/object&gt;&lt;object type=&quot;3&quot; unique_id=&quot;10026&quot;&gt;&lt;property id=&quot;20148&quot; value=&quot;5&quot;/&gt;&lt;property id=&quot;20300&quot; value=&quot;Slide 14&quot;/&gt;&lt;property id=&quot;20307&quot; value=&quot;1421&quot;/&gt;&lt;/object&gt;&lt;object type=&quot;3&quot; unique_id=&quot;10027&quot;&gt;&lt;property id=&quot;20148&quot; value=&quot;5&quot;/&gt;&lt;property id=&quot;20300&quot; value=&quot;Slide 15 - &amp;quot;The Berlin patient: CCR5 negative stem cell transplantation&amp;quot;&quot;/&gt;&lt;property id=&quot;20307&quot; value=&quot;1315&quot;/&gt;&lt;/object&gt;&lt;object type=&quot;3&quot; unique_id=&quot;10028&quot;&gt;&lt;property id=&quot;20148&quot; value=&quot;5&quot;/&gt;&lt;property id=&quot;20300&quot; value=&quot;Slide 16&quot;/&gt;&lt;property id=&quot;20307&quot; value=&quot;1422&quot;/&gt;&lt;/object&gt;&lt;object type=&quot;3&quot; unique_id=&quot;10029&quot;&gt;&lt;property id=&quot;20148&quot; value=&quot;5&quot;/&gt;&lt;property id=&quot;20300&quot; value=&quot;Slide 17 - &amp;quot;Gene therapy to eliminate CCR5&amp;quot;&quot;/&gt;&lt;property id=&quot;20307&quot; value=&quot;1296&quot;/&gt;&lt;/object&gt;&lt;object type=&quot;3&quot; unique_id=&quot;10030&quot;&gt;&lt;property id=&quot;20148&quot; value=&quot;5&quot;/&gt;&lt;property id=&quot;20300&quot; value=&quot;Slide 18 - &amp;quot;Infusion of CCR5 modified cells is safe and cells survive&amp;quot;&quot;/&gt;&lt;property id=&quot;20307&quot; value=&quot;1297&quot;/&gt;&lt;/object&gt;&lt;object type=&quot;3&quot; unique_id=&quot;10031&quot;&gt;&lt;property id=&quot;20148&quot; value=&quot;5&quot;/&gt;&lt;property id=&quot;20300&quot; value=&quot;Slide 19&quot;/&gt;&lt;property id=&quot;20307&quot; value=&quot;1434&quot;/&gt;&lt;/object&gt;&lt;object type=&quot;3&quot; unique_id=&quot;10079&quot;&gt;&lt;property id=&quot;20148&quot; value=&quot;5&quot;/&gt;&lt;property id=&quot;20300&quot; value=&quot;Slide 1 - &amp;quot;On The Road to an HIV Cure: How Far Have We Come&amp;quot;&quot;/&gt;&lt;property id=&quot;20307&quot; value=&quot;1477&quot;/&gt;&lt;/object&gt;&lt;object type=&quot;3&quot; unique_id=&quot;10081&quot;&gt;&lt;property id=&quot;20148&quot; value=&quot;5&quot;/&gt;&lt;property id=&quot;20300&quot; value=&quot;Slide 2 - &amp;quot;Learning Objectives&amp;quot;&quot;/&gt;&lt;property id=&quot;20307&quot; value=&quot;1479&quot;/&gt;&lt;/object&gt;&lt;/object&gt;&lt;object type=&quot;8&quot; unique_id=&quot;10078&quot;&gt;&lt;/object&gt;&lt;/object&gt;&lt;/database&gt;"/>
  <p:tag name="SECTOMILLISECCONVERTED" val="1"/>
</p:tagLst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ACTG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F8203"/>
      </a:accent1>
      <a:accent2>
        <a:srgbClr val="E84400"/>
      </a:accent2>
      <a:accent3>
        <a:srgbClr val="AAACCD"/>
      </a:accent3>
      <a:accent4>
        <a:srgbClr val="DADADA"/>
      </a:accent4>
      <a:accent5>
        <a:srgbClr val="FFC1AA"/>
      </a:accent5>
      <a:accent6>
        <a:srgbClr val="D23D00"/>
      </a:accent6>
      <a:hlink>
        <a:srgbClr val="00DFCA"/>
      </a:hlink>
      <a:folHlink>
        <a:srgbClr val="618FFD"/>
      </a:folHlink>
    </a:clrScheme>
    <a:fontScheme name="1_blan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57787</TotalTime>
  <Words>996</Words>
  <Application>Microsoft Office PowerPoint</Application>
  <PresentationFormat>On-screen Show (4:3)</PresentationFormat>
  <Paragraphs>162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Calibri Light</vt:lpstr>
      <vt:lpstr>Georgia</vt:lpstr>
      <vt:lpstr>Helvetica</vt:lpstr>
      <vt:lpstr>Times New Roman</vt:lpstr>
      <vt:lpstr>Webdings</vt:lpstr>
      <vt:lpstr>Wingdings</vt:lpstr>
      <vt:lpstr>Wingdings 2</vt:lpstr>
      <vt:lpstr>Default Design</vt:lpstr>
      <vt:lpstr>3_Office Theme</vt:lpstr>
      <vt:lpstr>1_Office Theme</vt:lpstr>
      <vt:lpstr>14_Office Theme</vt:lpstr>
      <vt:lpstr>11_Office Theme</vt:lpstr>
      <vt:lpstr>ACTG</vt:lpstr>
      <vt:lpstr>2_Civic</vt:lpstr>
      <vt:lpstr>3_Civic</vt:lpstr>
      <vt:lpstr>4_Civic</vt:lpstr>
      <vt:lpstr>5_Civic</vt:lpstr>
      <vt:lpstr>6_Civic</vt:lpstr>
      <vt:lpstr>On The Road to an HIV Cure: How Far Have We Come</vt:lpstr>
      <vt:lpstr>Learning Objectives</vt:lpstr>
      <vt:lpstr>Latently infected T-cells</vt:lpstr>
      <vt:lpstr>PowerPoint Presentation</vt:lpstr>
      <vt:lpstr>Will “activation” of virus be enough?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Hypotheses - A5326</vt:lpstr>
      <vt:lpstr>Summary</vt:lpstr>
      <vt:lpstr>PowerPoint Presentation</vt:lpstr>
      <vt:lpstr>PowerPoint Presentation</vt:lpstr>
      <vt:lpstr>The Berlin patient: CCR5 negative stem cell transplantation</vt:lpstr>
      <vt:lpstr>PowerPoint Presentation</vt:lpstr>
      <vt:lpstr>Gene therapy to eliminate CCR5</vt:lpstr>
      <vt:lpstr>Infusion of CCR5 modified cells is safe and cells survive</vt:lpstr>
      <vt:lpstr>PowerPoint Presentation</vt:lpstr>
    </vt:vector>
  </TitlesOfParts>
  <Company>Monash Uni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 of Medicine</dc:creator>
  <cp:lastModifiedBy>Michelle Valderama</cp:lastModifiedBy>
  <cp:revision>597</cp:revision>
  <cp:lastPrinted>2016-06-06T22:02:44Z</cp:lastPrinted>
  <dcterms:created xsi:type="dcterms:W3CDTF">2007-09-23T23:37:43Z</dcterms:created>
  <dcterms:modified xsi:type="dcterms:W3CDTF">2016-06-16T22:16:02Z</dcterms:modified>
</cp:coreProperties>
</file>