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 id="2147483693" r:id="rId3"/>
    <p:sldMasterId id="2147483695" r:id="rId4"/>
    <p:sldMasterId id="2147483697" r:id="rId5"/>
    <p:sldMasterId id="2147483699" r:id="rId6"/>
    <p:sldMasterId id="2147483701" r:id="rId7"/>
  </p:sldMasterIdLst>
  <p:notesMasterIdLst>
    <p:notesMasterId r:id="rId38"/>
  </p:notesMasterIdLst>
  <p:handoutMasterIdLst>
    <p:handoutMasterId r:id="rId39"/>
  </p:handoutMasterIdLst>
  <p:sldIdLst>
    <p:sldId id="365" r:id="rId8"/>
    <p:sldId id="367" r:id="rId9"/>
    <p:sldId id="290" r:id="rId10"/>
    <p:sldId id="292" r:id="rId11"/>
    <p:sldId id="293" r:id="rId12"/>
    <p:sldId id="371" r:id="rId13"/>
    <p:sldId id="349" r:id="rId14"/>
    <p:sldId id="350" r:id="rId15"/>
    <p:sldId id="341" r:id="rId16"/>
    <p:sldId id="369" r:id="rId17"/>
    <p:sldId id="361" r:id="rId18"/>
    <p:sldId id="342" r:id="rId19"/>
    <p:sldId id="343" r:id="rId20"/>
    <p:sldId id="344" r:id="rId21"/>
    <p:sldId id="345" r:id="rId22"/>
    <p:sldId id="346" r:id="rId23"/>
    <p:sldId id="347" r:id="rId24"/>
    <p:sldId id="348" r:id="rId25"/>
    <p:sldId id="338" r:id="rId26"/>
    <p:sldId id="372" r:id="rId27"/>
    <p:sldId id="340" r:id="rId28"/>
    <p:sldId id="339" r:id="rId29"/>
    <p:sldId id="351" r:id="rId30"/>
    <p:sldId id="373" r:id="rId31"/>
    <p:sldId id="352" r:id="rId32"/>
    <p:sldId id="353" r:id="rId33"/>
    <p:sldId id="370" r:id="rId34"/>
    <p:sldId id="362" r:id="rId35"/>
    <p:sldId id="319" r:id="rId36"/>
    <p:sldId id="297" r:id="rId37"/>
  </p:sldIdLst>
  <p:sldSz cx="9144000" cy="5143500" type="screen16x9"/>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136" autoAdjust="0"/>
  </p:normalViewPr>
  <p:slideViewPr>
    <p:cSldViewPr>
      <p:cViewPr varScale="1">
        <p:scale>
          <a:sx n="88" d="100"/>
          <a:sy n="88" d="100"/>
        </p:scale>
        <p:origin x="1234" y="82"/>
      </p:cViewPr>
      <p:guideLst>
        <p:guide orient="horz" pos="1620"/>
        <p:guide pos="2880"/>
      </p:guideLst>
    </p:cSldViewPr>
  </p:slideViewPr>
  <p:notesTextViewPr>
    <p:cViewPr>
      <p:scale>
        <a:sx n="1" d="1"/>
        <a:sy n="1" d="1"/>
      </p:scale>
      <p:origin x="0" y="0"/>
    </p:cViewPr>
  </p:notesTextViewPr>
  <p:sorterViewPr>
    <p:cViewPr varScale="1">
      <p:scale>
        <a:sx n="1" d="1"/>
        <a:sy n="1" d="1"/>
      </p:scale>
      <p:origin x="0" y="-2798"/>
    </p:cViewPr>
  </p:sorterViewPr>
  <p:notesViewPr>
    <p:cSldViewPr>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A1D0DF6B-4F57-4E64-A517-76AC6983FF3D}" type="datetimeFigureOut">
              <a:rPr lang="en-US" smtClean="0"/>
              <a:t>6/16/2016</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142BD5B1-1D1B-4091-BF3D-DA87ED720EEF}" type="slidenum">
              <a:rPr lang="en-US" smtClean="0"/>
              <a:t>‹#›</a:t>
            </a:fld>
            <a:endParaRPr lang="en-US" dirty="0"/>
          </a:p>
        </p:txBody>
      </p:sp>
    </p:spTree>
    <p:extLst>
      <p:ext uri="{BB962C8B-B14F-4D97-AF65-F5344CB8AC3E}">
        <p14:creationId xmlns:p14="http://schemas.microsoft.com/office/powerpoint/2010/main" val="2835091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4EC73669-5465-45DC-8F76-D17939E37653}" type="datetimeFigureOut">
              <a:rPr lang="en-US" smtClean="0"/>
              <a:t>6/16/2016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30CE9967-E1DB-4756-99F9-E8EC6B496BFD}" type="slidenum">
              <a:rPr lang="en-US" smtClean="0"/>
              <a:t>‹#›</a:t>
            </a:fld>
            <a:endParaRPr lang="en-US" dirty="0"/>
          </a:p>
        </p:txBody>
      </p:sp>
    </p:spTree>
    <p:extLst>
      <p:ext uri="{BB962C8B-B14F-4D97-AF65-F5344CB8AC3E}">
        <p14:creationId xmlns:p14="http://schemas.microsoft.com/office/powerpoint/2010/main" val="13965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1" defTabSz="909432">
              <a:defRPr/>
            </a:pPr>
            <a:r>
              <a:rPr lang="en-US" dirty="0" smtClean="0"/>
              <a:t>CD4 nadir 188 in 4/2008</a:t>
            </a:r>
          </a:p>
          <a:p>
            <a:pPr marL="0" lvl="1" defTabSz="909432">
              <a:defRPr/>
            </a:pPr>
            <a:endParaRPr lang="en-US" dirty="0"/>
          </a:p>
        </p:txBody>
      </p:sp>
      <p:sp>
        <p:nvSpPr>
          <p:cNvPr id="4" name="Slide Number Placeholder 3"/>
          <p:cNvSpPr>
            <a:spLocks noGrp="1"/>
          </p:cNvSpPr>
          <p:nvPr>
            <p:ph type="sldNum" sz="quarter" idx="10"/>
          </p:nvPr>
        </p:nvSpPr>
        <p:spPr/>
        <p:txBody>
          <a:bodyPr/>
          <a:lstStyle/>
          <a:p>
            <a:fld id="{5C1EAF85-A2D2-4387-9F1F-9A0DB2A2EAD0}" type="slidenum">
              <a:rPr lang="en-US" smtClean="0"/>
              <a:pPr/>
              <a:t>3</a:t>
            </a:fld>
            <a:endParaRPr lang="en-US" dirty="0"/>
          </a:p>
        </p:txBody>
      </p:sp>
    </p:spTree>
    <p:extLst>
      <p:ext uri="{BB962C8B-B14F-4D97-AF65-F5344CB8AC3E}">
        <p14:creationId xmlns:p14="http://schemas.microsoft.com/office/powerpoint/2010/main" val="171980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F7568000-0B98-4B41-A05F-7D05CC86E1A9}" type="slidenum">
              <a:rPr lang="en-US">
                <a:solidFill>
                  <a:prstClr val="black"/>
                </a:solidFill>
                <a:latin typeface="Calibri" panose="020F0502020204030204"/>
              </a:rPr>
              <a:pPr defTabSz="462229">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5788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F7568000-0B98-4B41-A05F-7D05CC86E1A9}" type="slidenum">
              <a:rPr lang="en-US">
                <a:solidFill>
                  <a:prstClr val="black"/>
                </a:solidFill>
                <a:latin typeface="Calibri" panose="020F0502020204030204"/>
              </a:rPr>
              <a:pPr defTabSz="462229">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35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F7568000-0B98-4B41-A05F-7D05CC86E1A9}" type="slidenum">
              <a:rPr lang="en-US">
                <a:solidFill>
                  <a:prstClr val="black"/>
                </a:solidFill>
                <a:latin typeface="Calibri" panose="020F0502020204030204"/>
              </a:rPr>
              <a:pPr defTabSz="462229">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1017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EFCA8C2D-C83B-44C3-92FB-5D8EA3AFC636}" type="slidenum">
              <a:rPr lang="en-US">
                <a:solidFill>
                  <a:prstClr val="black"/>
                </a:solidFill>
                <a:latin typeface="Calibri" panose="020F0502020204030204"/>
              </a:rPr>
              <a:pPr defTabSz="462229">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544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E9967-E1DB-4756-99F9-E8EC6B496BFD}" type="slidenum">
              <a:rPr lang="en-US" smtClean="0"/>
              <a:t>20</a:t>
            </a:fld>
            <a:endParaRPr lang="en-US" dirty="0"/>
          </a:p>
        </p:txBody>
      </p:sp>
    </p:spTree>
    <p:extLst>
      <p:ext uri="{BB962C8B-B14F-4D97-AF65-F5344CB8AC3E}">
        <p14:creationId xmlns:p14="http://schemas.microsoft.com/office/powerpoint/2010/main" val="410395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30CE9967-E1DB-4756-99F9-E8EC6B496BFD}" type="slidenum">
              <a:rPr lang="en-US">
                <a:solidFill>
                  <a:prstClr val="black"/>
                </a:solidFill>
                <a:latin typeface="Calibri" panose="020F0502020204030204"/>
              </a:rPr>
              <a:pPr defTabSz="462229">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0378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in boosted group on TDF/FTC/ELV/cobi (60%), TDF/FTC + HIV PI/r (32%), 2 (8%) on TDF/FTC/ELV/cobi plus DRV. </a:t>
            </a:r>
          </a:p>
          <a:p>
            <a:endParaRPr lang="en-US" dirty="0"/>
          </a:p>
          <a:p>
            <a:r>
              <a:rPr lang="en-US" dirty="0" smtClean="0"/>
              <a:t>Small case series, no renal measures other than eGFR, but reassuring that for 12-24 weeks of SOF/LDV treatment, no major impact of elevated TFV levels on eGFR</a:t>
            </a:r>
          </a:p>
          <a:p>
            <a:endParaRPr lang="en-US" dirty="0"/>
          </a:p>
          <a:p>
            <a:r>
              <a:rPr lang="en-US" dirty="0" smtClean="0"/>
              <a:t>5 patients on TDF + boosted HIV PI received 24 weeks of treatment (guessing they were tx exp cirrhotics)</a:t>
            </a:r>
          </a:p>
          <a:p>
            <a:endParaRPr lang="en-US" dirty="0"/>
          </a:p>
          <a:p>
            <a:r>
              <a:rPr lang="en-US" dirty="0" smtClean="0"/>
              <a:t>Patients with eGFR &lt; 70 mL/min at end of treatment were on:</a:t>
            </a:r>
          </a:p>
          <a:p>
            <a:r>
              <a:rPr lang="en-US" dirty="0" smtClean="0"/>
              <a:t>TDF/FTC/RPV (n=2)</a:t>
            </a:r>
          </a:p>
          <a:p>
            <a:r>
              <a:rPr lang="en-US" dirty="0" smtClean="0"/>
              <a:t>TDF/FTC/ELV/cobi (n=2) – patient with eGFR of 56 d/c TDF due to renal impairment at day 74 of SOF/LDV treatment </a:t>
            </a:r>
          </a:p>
          <a:p>
            <a:r>
              <a:rPr lang="en-US" dirty="0" smtClean="0"/>
              <a:t>TDF/FTC/ATV/r (n=1)</a:t>
            </a:r>
            <a:endParaRPr lang="en-US" dirty="0"/>
          </a:p>
        </p:txBody>
      </p:sp>
      <p:sp>
        <p:nvSpPr>
          <p:cNvPr id="4" name="Slide Number Placeholder 3"/>
          <p:cNvSpPr>
            <a:spLocks noGrp="1"/>
          </p:cNvSpPr>
          <p:nvPr>
            <p:ph type="sldNum" sz="quarter" idx="10"/>
          </p:nvPr>
        </p:nvSpPr>
        <p:spPr/>
        <p:txBody>
          <a:bodyPr/>
          <a:lstStyle/>
          <a:p>
            <a:fld id="{EFCA8C2D-C83B-44C3-92FB-5D8EA3AFC636}" type="slidenum">
              <a:rPr lang="en-US" smtClean="0"/>
              <a:t>23</a:t>
            </a:fld>
            <a:endParaRPr lang="en-US" dirty="0"/>
          </a:p>
        </p:txBody>
      </p:sp>
    </p:spTree>
    <p:extLst>
      <p:ext uri="{BB962C8B-B14F-4D97-AF65-F5344CB8AC3E}">
        <p14:creationId xmlns:p14="http://schemas.microsoft.com/office/powerpoint/2010/main" val="154648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F1E48-FC97-470C-850E-D5E99FFD10B9}" type="slidenum">
              <a:rPr lang="en-US" smtClean="0"/>
              <a:t>25</a:t>
            </a:fld>
            <a:endParaRPr lang="en-US" dirty="0"/>
          </a:p>
        </p:txBody>
      </p:sp>
    </p:spTree>
    <p:extLst>
      <p:ext uri="{BB962C8B-B14F-4D97-AF65-F5344CB8AC3E}">
        <p14:creationId xmlns:p14="http://schemas.microsoft.com/office/powerpoint/2010/main" val="539619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E9967-E1DB-4756-99F9-E8EC6B496BFD}" type="slidenum">
              <a:rPr lang="en-US" smtClean="0"/>
              <a:t>26</a:t>
            </a:fld>
            <a:endParaRPr lang="en-US" dirty="0"/>
          </a:p>
        </p:txBody>
      </p:sp>
    </p:spTree>
    <p:extLst>
      <p:ext uri="{BB962C8B-B14F-4D97-AF65-F5344CB8AC3E}">
        <p14:creationId xmlns:p14="http://schemas.microsoft.com/office/powerpoint/2010/main" val="311015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B18D5-E2C6-4C13-B1CF-E135677AC5F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7238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Liver biopsy (~10 years ago):</a:t>
            </a:r>
          </a:p>
          <a:p>
            <a:pPr lvl="1"/>
            <a:r>
              <a:rPr lang="en-US" sz="2900" dirty="0"/>
              <a:t>grade 2 inflammation, stage 2 fibrosis</a:t>
            </a:r>
          </a:p>
          <a:p>
            <a:endParaRPr lang="en-US" dirty="0"/>
          </a:p>
        </p:txBody>
      </p:sp>
      <p:sp>
        <p:nvSpPr>
          <p:cNvPr id="4" name="Slide Number Placeholder 3"/>
          <p:cNvSpPr>
            <a:spLocks noGrp="1"/>
          </p:cNvSpPr>
          <p:nvPr>
            <p:ph type="sldNum" sz="quarter" idx="10"/>
          </p:nvPr>
        </p:nvSpPr>
        <p:spPr/>
        <p:txBody>
          <a:bodyPr/>
          <a:lstStyle/>
          <a:p>
            <a:fld id="{F7568000-0B98-4B41-A05F-7D05CC86E1A9}" type="slidenum">
              <a:rPr lang="en-US" smtClean="0"/>
              <a:t>4</a:t>
            </a:fld>
            <a:endParaRPr lang="en-US" dirty="0"/>
          </a:p>
        </p:txBody>
      </p:sp>
    </p:spTree>
    <p:extLst>
      <p:ext uri="{BB962C8B-B14F-4D97-AF65-F5344CB8AC3E}">
        <p14:creationId xmlns:p14="http://schemas.microsoft.com/office/powerpoint/2010/main" val="2365796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68000-0B98-4B41-A05F-7D05CC86E1A9}" type="slidenum">
              <a:rPr lang="en-US" smtClean="0"/>
              <a:t>29</a:t>
            </a:fld>
            <a:endParaRPr lang="en-US" dirty="0"/>
          </a:p>
        </p:txBody>
      </p:sp>
    </p:spTree>
    <p:extLst>
      <p:ext uri="{BB962C8B-B14F-4D97-AF65-F5344CB8AC3E}">
        <p14:creationId xmlns:p14="http://schemas.microsoft.com/office/powerpoint/2010/main" val="529230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E9967-E1DB-4756-99F9-E8EC6B496BFD}" type="slidenum">
              <a:rPr lang="en-US" smtClean="0"/>
              <a:t>30</a:t>
            </a:fld>
            <a:endParaRPr lang="en-US" dirty="0"/>
          </a:p>
        </p:txBody>
      </p:sp>
    </p:spTree>
    <p:extLst>
      <p:ext uri="{BB962C8B-B14F-4D97-AF65-F5344CB8AC3E}">
        <p14:creationId xmlns:p14="http://schemas.microsoft.com/office/powerpoint/2010/main" val="58564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B18D5-E2C6-4C13-B1CF-E135677AC5F8}" type="slidenum">
              <a:rPr lang="en-US" smtClean="0"/>
              <a:t>5</a:t>
            </a:fld>
            <a:endParaRPr lang="en-US" dirty="0"/>
          </a:p>
        </p:txBody>
      </p:sp>
    </p:spTree>
    <p:extLst>
      <p:ext uri="{BB962C8B-B14F-4D97-AF65-F5344CB8AC3E}">
        <p14:creationId xmlns:p14="http://schemas.microsoft.com/office/powerpoint/2010/main" val="66362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E9967-E1DB-4756-99F9-E8EC6B496BFD}" type="slidenum">
              <a:rPr lang="en-US" smtClean="0"/>
              <a:t>7</a:t>
            </a:fld>
            <a:endParaRPr lang="en-US" dirty="0"/>
          </a:p>
        </p:txBody>
      </p:sp>
    </p:spTree>
    <p:extLst>
      <p:ext uri="{BB962C8B-B14F-4D97-AF65-F5344CB8AC3E}">
        <p14:creationId xmlns:p14="http://schemas.microsoft.com/office/powerpoint/2010/main" val="4938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F7568000-0B98-4B41-A05F-7D05CC86E1A9}" type="slidenum">
              <a:rPr lang="en-US">
                <a:solidFill>
                  <a:prstClr val="black"/>
                </a:solidFill>
                <a:latin typeface="Calibri" panose="020F0502020204030204"/>
              </a:rPr>
              <a:pPr defTabSz="46222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3712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Chew showed results</a:t>
            </a:r>
            <a:r>
              <a:rPr lang="en-US" baseline="0" dirty="0" smtClean="0"/>
              <a:t> of the HCV Target trial, higher SVR  in those not on a PPI. These results were very c</a:t>
            </a:r>
            <a:r>
              <a:rPr lang="en-US" dirty="0" smtClean="0"/>
              <a:t>oncerning but many unanswered questions</a:t>
            </a:r>
            <a:r>
              <a:rPr lang="en-US" baseline="0" dirty="0" smtClean="0"/>
              <a:t> because there were no data on actual PPI use, dose, or duration in HCV Target.</a:t>
            </a:r>
            <a:r>
              <a:rPr lang="en-US" dirty="0" smtClean="0"/>
              <a:t> A retrospective analysis</a:t>
            </a:r>
            <a:r>
              <a:rPr lang="en-US" baseline="0" dirty="0" smtClean="0"/>
              <a:t> from another group (TRIO network) suggests PPI may not be as problematic as indicated in TRIO. They compared SVR rates in those receiving PPI vs. no PPI using propensity analysis which matched on other clinical and demographic factors and found no difference in SVR rates. Does this mean we can use PPI freely with SOF/LDV?  No. Same dosing guidelines on the use of gastric acid modifiers with SOF/LDV apply. </a:t>
            </a:r>
            <a:endParaRPr lang="en-US" dirty="0"/>
          </a:p>
        </p:txBody>
      </p:sp>
      <p:sp>
        <p:nvSpPr>
          <p:cNvPr id="4" name="Slide Number Placeholder 3"/>
          <p:cNvSpPr>
            <a:spLocks noGrp="1"/>
          </p:cNvSpPr>
          <p:nvPr>
            <p:ph type="sldNum" sz="quarter" idx="10"/>
          </p:nvPr>
        </p:nvSpPr>
        <p:spPr/>
        <p:txBody>
          <a:bodyPr/>
          <a:lstStyle/>
          <a:p>
            <a:fld id="{30CE9967-E1DB-4756-99F9-E8EC6B496BFD}" type="slidenum">
              <a:rPr lang="en-US" smtClean="0"/>
              <a:t>10</a:t>
            </a:fld>
            <a:endParaRPr lang="en-US" dirty="0"/>
          </a:p>
        </p:txBody>
      </p:sp>
    </p:spTree>
    <p:extLst>
      <p:ext uri="{BB962C8B-B14F-4D97-AF65-F5344CB8AC3E}">
        <p14:creationId xmlns:p14="http://schemas.microsoft.com/office/powerpoint/2010/main" val="213978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04813" y="698500"/>
            <a:ext cx="6200775" cy="3487738"/>
          </a:xfrm>
          <a:ln/>
        </p:spPr>
      </p:sp>
      <p:sp>
        <p:nvSpPr>
          <p:cNvPr id="17411" name="Rectangle 3"/>
          <p:cNvSpPr>
            <a:spLocks noGrp="1" noChangeArrowheads="1"/>
          </p:cNvSpPr>
          <p:nvPr>
            <p:ph type="body" idx="1"/>
          </p:nvPr>
        </p:nvSpPr>
        <p:spPr>
          <a:xfrm>
            <a:off x="703268" y="4416429"/>
            <a:ext cx="5603875" cy="4181474"/>
          </a:xfrm>
          <a:noFill/>
        </p:spPr>
        <p:txBody>
          <a:bodyPr lIns="93359" tIns="46679" rIns="93359" bIns="46679"/>
          <a:lstStyle/>
          <a:p>
            <a:pPr lvl="1">
              <a:spcBef>
                <a:spcPct val="0"/>
              </a:spcBef>
            </a:pPr>
            <a:endParaRPr lang="en-US" dirty="0"/>
          </a:p>
        </p:txBody>
      </p:sp>
    </p:spTree>
    <p:extLst>
      <p:ext uri="{BB962C8B-B14F-4D97-AF65-F5344CB8AC3E}">
        <p14:creationId xmlns:p14="http://schemas.microsoft.com/office/powerpoint/2010/main" val="45870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F7568000-0B98-4B41-A05F-7D05CC86E1A9}" type="slidenum">
              <a:rPr lang="en-US">
                <a:solidFill>
                  <a:prstClr val="black"/>
                </a:solidFill>
                <a:latin typeface="Calibri" panose="020F0502020204030204"/>
              </a:rPr>
              <a:pPr defTabSz="46222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1093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229">
              <a:defRPr/>
            </a:pPr>
            <a:fld id="{F7568000-0B98-4B41-A05F-7D05CC86E1A9}" type="slidenum">
              <a:rPr lang="en-US">
                <a:solidFill>
                  <a:prstClr val="black"/>
                </a:solidFill>
                <a:latin typeface="Calibri" panose="020F0502020204030204"/>
              </a:rPr>
              <a:pPr defTabSz="462229">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9685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23097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105852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278285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270639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75187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88696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239202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99920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2710652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3696358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6422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13390187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2167881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3711360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2816584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0E135-051E-4698-BC2D-9589ED0A87E1}"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798A8-0B39-41E4-A5DF-F04D8B040671}" type="slidenum">
              <a:rPr lang="en-US" smtClean="0"/>
              <a:t>‹#›</a:t>
            </a:fld>
            <a:endParaRPr lang="en-US" dirty="0"/>
          </a:p>
        </p:txBody>
      </p:sp>
    </p:spTree>
    <p:extLst>
      <p:ext uri="{BB962C8B-B14F-4D97-AF65-F5344CB8AC3E}">
        <p14:creationId xmlns:p14="http://schemas.microsoft.com/office/powerpoint/2010/main" val="1835757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6699"/>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9" name="Rectangle 18"/>
          <p:cNvSpPr>
            <a:spLocks noChangeArrowheads="1"/>
          </p:cNvSpPr>
          <p:nvPr/>
        </p:nvSpPr>
        <p:spPr bwMode="gray">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6" name="Rectangle 15"/>
          <p:cNvSpPr>
            <a:spLocks noChangeArrowheads="1"/>
          </p:cNvSpPr>
          <p:nvPr/>
        </p:nvSpPr>
        <p:spPr bwMode="gray">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2" name="Rectangle 11"/>
          <p:cNvSpPr>
            <a:spLocks noChangeArrowheads="1"/>
          </p:cNvSpPr>
          <p:nvPr/>
        </p:nvSpPr>
        <p:spPr bwMode="gray">
          <a:xfrm>
            <a:off x="156937" y="4793743"/>
            <a:ext cx="8833104" cy="232172"/>
          </a:xfrm>
          <a:prstGeom prst="rect">
            <a:avLst/>
          </a:prstGeom>
          <a:solidFill>
            <a:schemeClr val="accent4"/>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Subtitle 8"/>
          <p:cNvSpPr>
            <a:spLocks noGrp="1"/>
          </p:cNvSpPr>
          <p:nvPr>
            <p:ph type="subTitle" idx="1"/>
          </p:nvPr>
        </p:nvSpPr>
        <p:spPr bwMode="gray">
          <a:xfrm>
            <a:off x="156937" y="2114550"/>
            <a:ext cx="8828567" cy="1314450"/>
          </a:xfrm>
        </p:spPr>
        <p:txBody>
          <a:bodyPr>
            <a:normAutofit/>
          </a:bodyPr>
          <a:lstStyle>
            <a:lvl1pPr marL="0" indent="0" algn="ctr">
              <a:spcBef>
                <a:spcPts val="0"/>
              </a:spcBef>
              <a:buNone/>
              <a:defRPr sz="2250" b="1" cap="none" spc="0" baseline="0">
                <a:solidFill>
                  <a:schemeClr val="bg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6/16/2016</a:t>
            </a:fld>
            <a:endParaRPr lang="en-US" dirty="0"/>
          </a:p>
        </p:txBody>
      </p:sp>
      <p:sp>
        <p:nvSpPr>
          <p:cNvPr id="17" name="Footer Placeholder 16"/>
          <p:cNvSpPr>
            <a:spLocks noGrp="1"/>
          </p:cNvSpPr>
          <p:nvPr>
            <p:ph type="ftr" sz="quarter" idx="11"/>
          </p:nvPr>
        </p:nvSpPr>
        <p:spPr bwMode="gray">
          <a:xfrm>
            <a:off x="158496" y="4408261"/>
            <a:ext cx="8839200" cy="221064"/>
          </a:xfrm>
        </p:spPr>
        <p:txBody>
          <a:bodyPr/>
          <a:lstStyle/>
          <a:p>
            <a:endParaRPr lang="en-US" dirty="0"/>
          </a:p>
        </p:txBody>
      </p:sp>
      <p:sp>
        <p:nvSpPr>
          <p:cNvPr id="7" name="Straight Connector 6"/>
          <p:cNvSpPr>
            <a:spLocks noChangeShapeType="1"/>
          </p:cNvSpPr>
          <p:nvPr/>
        </p:nvSpPr>
        <p:spPr bwMode="gray">
          <a:xfrm>
            <a:off x="156315"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Rectangle 9"/>
          <p:cNvSpPr>
            <a:spLocks noChangeArrowheads="1"/>
          </p:cNvSpPr>
          <p:nvPr/>
        </p:nvSpPr>
        <p:spPr bwMode="gray">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8" name="Title 7"/>
          <p:cNvSpPr>
            <a:spLocks noGrp="1"/>
          </p:cNvSpPr>
          <p:nvPr>
            <p:ph type="ctrTitle"/>
          </p:nvPr>
        </p:nvSpPr>
        <p:spPr bwMode="gray">
          <a:xfrm>
            <a:off x="685800" y="285750"/>
            <a:ext cx="7772400" cy="1314450"/>
          </a:xfrm>
        </p:spPr>
        <p:txBody>
          <a:bodyPr anchor="b"/>
          <a:lstStyle>
            <a:lvl1pPr>
              <a:defRPr sz="3150" b="1">
                <a:solidFill>
                  <a:schemeClr val="bg2">
                    <a:lumMod val="25000"/>
                  </a:schemeClr>
                </a:solidFill>
              </a:defRPr>
            </a:lvl1pPr>
          </a:lstStyle>
          <a:p>
            <a:r>
              <a:rPr kumimoji="0" lang="en-US" dirty="0" smtClean="0"/>
              <a:t>Click to edit Master title style</a:t>
            </a:r>
            <a:endParaRPr kumimoji="0" lang="en-US" dirty="0"/>
          </a:p>
        </p:txBody>
      </p:sp>
      <p:pic>
        <p:nvPicPr>
          <p:cNvPr id="3074" name="Picture 2"/>
          <p:cNvPicPr>
            <a:picLocks noChangeAspect="1" noChangeArrowheads="1"/>
          </p:cNvPicPr>
          <p:nvPr userDrawn="1"/>
        </p:nvPicPr>
        <p:blipFill>
          <a:blip r:embed="rId2" cstate="print"/>
          <a:srcRect/>
          <a:stretch>
            <a:fillRect/>
          </a:stretch>
        </p:blipFill>
        <p:spPr bwMode="gray">
          <a:xfrm>
            <a:off x="4417831" y="1657351"/>
            <a:ext cx="304800" cy="221456"/>
          </a:xfrm>
          <a:prstGeom prst="rect">
            <a:avLst/>
          </a:prstGeom>
          <a:noFill/>
          <a:ln w="9525">
            <a:noFill/>
            <a:miter lim="800000"/>
            <a:headEnd/>
            <a:tailEnd/>
          </a:ln>
        </p:spPr>
      </p:pic>
      <p:pic>
        <p:nvPicPr>
          <p:cNvPr id="14" name="Picture 13" descr="NEW_IASUSAlogo-transparent-background.gif"/>
          <p:cNvPicPr>
            <a:picLocks noChangeAspect="1"/>
          </p:cNvPicPr>
          <p:nvPr userDrawn="1"/>
        </p:nvPicPr>
        <p:blipFill>
          <a:blip r:embed="rId3" cstate="print"/>
          <a:stretch>
            <a:fillRect/>
          </a:stretch>
        </p:blipFill>
        <p:spPr>
          <a:xfrm>
            <a:off x="7702296" y="4507073"/>
            <a:ext cx="1143000" cy="200025"/>
          </a:xfrm>
          <a:prstGeom prst="rect">
            <a:avLst/>
          </a:prstGeom>
        </p:spPr>
      </p:pic>
    </p:spTree>
    <p:extLst>
      <p:ext uri="{BB962C8B-B14F-4D97-AF65-F5344CB8AC3E}">
        <p14:creationId xmlns:p14="http://schemas.microsoft.com/office/powerpoint/2010/main" val="14268278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949" y="171450"/>
            <a:ext cx="8798363" cy="514350"/>
          </a:xfrm>
          <a:solidFill>
            <a:srgbClr val="006699"/>
          </a:solidFill>
        </p:spPr>
        <p:txBody>
          <a:bodyPr>
            <a:noAutofit/>
          </a:bodyPr>
          <a:lstStyle>
            <a:lvl1pPr>
              <a:defRPr sz="24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6/16/2016</a:t>
            </a:fld>
            <a:endParaRPr lang="en-US" dirty="0"/>
          </a:p>
        </p:txBody>
      </p:sp>
      <p:sp>
        <p:nvSpPr>
          <p:cNvPr id="5" name="Footer Placeholder 4"/>
          <p:cNvSpPr>
            <a:spLocks noGrp="1"/>
          </p:cNvSpPr>
          <p:nvPr>
            <p:ph type="ftr" sz="quarter" idx="11"/>
          </p:nvPr>
        </p:nvSpPr>
        <p:spPr>
          <a:xfrm>
            <a:off x="134112" y="4802886"/>
            <a:ext cx="8839200" cy="221064"/>
          </a:xfrm>
        </p:spPr>
        <p:txBody>
          <a:bodyPr/>
          <a:lstStyle/>
          <a:p>
            <a:endParaRPr lang="en-US" dirty="0"/>
          </a:p>
        </p:txBody>
      </p:sp>
      <p:sp>
        <p:nvSpPr>
          <p:cNvPr id="8" name="Content Placeholder 7"/>
          <p:cNvSpPr>
            <a:spLocks noGrp="1"/>
          </p:cNvSpPr>
          <p:nvPr>
            <p:ph sz="quarter" idx="1"/>
          </p:nvPr>
        </p:nvSpPr>
        <p:spPr>
          <a:xfrm>
            <a:off x="301752" y="914400"/>
            <a:ext cx="8503920" cy="3659886"/>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6822871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250311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38296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412768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116525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204164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267961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11030-EDF2-4587-9093-27C548CD711D}" type="datetimeFigureOut">
              <a:rPr lang="en-US" smtClean="0"/>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0A27D3-E8A9-4F37-AC37-80E7120278DB}" type="slidenum">
              <a:rPr lang="en-US" smtClean="0"/>
              <a:t>‹#›</a:t>
            </a:fld>
            <a:endParaRPr lang="en-US" dirty="0"/>
          </a:p>
        </p:txBody>
      </p:sp>
    </p:spTree>
    <p:extLst>
      <p:ext uri="{BB962C8B-B14F-4D97-AF65-F5344CB8AC3E}">
        <p14:creationId xmlns:p14="http://schemas.microsoft.com/office/powerpoint/2010/main" val="69796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6411030-EDF2-4587-9093-27C548CD711D}" type="datetimeFigureOut">
              <a:rPr lang="en-US" smtClean="0"/>
              <a:t>6/16/2016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0A27D3-E8A9-4F37-AC37-80E7120278DB}" type="slidenum">
              <a:rPr lang="en-US" smtClean="0"/>
              <a:t>‹#›</a:t>
            </a:fld>
            <a:endParaRPr lang="en-US" dirty="0"/>
          </a:p>
        </p:txBody>
      </p:sp>
      <p:sp>
        <p:nvSpPr>
          <p:cNvPr id="7" name="TextBox 6"/>
          <p:cNvSpPr txBox="1"/>
          <p:nvPr userDrawn="1"/>
        </p:nvSpPr>
        <p:spPr>
          <a:xfrm>
            <a:off x="152400" y="4791842"/>
            <a:ext cx="1524000" cy="253916"/>
          </a:xfrm>
          <a:prstGeom prst="rect">
            <a:avLst/>
          </a:prstGeom>
          <a:noFill/>
        </p:spPr>
        <p:txBody>
          <a:bodyPr wrap="square" rtlCol="0">
            <a:spAutoFit/>
          </a:bodyPr>
          <a:lstStyle/>
          <a:p>
            <a:r>
              <a:rPr lang="en-US" sz="1050" dirty="0" smtClean="0">
                <a:solidFill>
                  <a:schemeClr val="tx1"/>
                </a:solidFill>
                <a:latin typeface="Arial" pitchFamily="34" charset="0"/>
                <a:cs typeface="Arial" pitchFamily="34" charset="0"/>
              </a:rPr>
              <a:t>Slide </a:t>
            </a:r>
            <a:fld id="{855F7D49-8920-4811-BC76-0E9BF1D8C467}" type="slidenum">
              <a:rPr lang="en-US" sz="1050" smtClean="0">
                <a:solidFill>
                  <a:schemeClr val="tx1"/>
                </a:solidFill>
                <a:latin typeface="Arial" pitchFamily="34" charset="0"/>
                <a:cs typeface="Arial" pitchFamily="34" charset="0"/>
              </a:rPr>
              <a:pPr/>
              <a:t>‹#›</a:t>
            </a:fld>
            <a:r>
              <a:rPr lang="en-US" sz="1050" dirty="0" smtClean="0">
                <a:solidFill>
                  <a:schemeClr val="tx1"/>
                </a:solidFill>
                <a:latin typeface="Arial" pitchFamily="34" charset="0"/>
                <a:cs typeface="Arial" pitchFamily="34" charset="0"/>
              </a:rPr>
              <a:t> </a:t>
            </a:r>
            <a:r>
              <a:rPr lang="en-US" sz="1050" dirty="0" smtClean="0">
                <a:solidFill>
                  <a:schemeClr val="tx1"/>
                </a:solidFill>
                <a:latin typeface="Arial" pitchFamily="34" charset="0"/>
                <a:cs typeface="Arial" pitchFamily="34" charset="0"/>
              </a:rPr>
              <a:t>of 30</a:t>
            </a:r>
            <a:endParaRPr lang="en-US" sz="1050" dirty="0">
              <a:solidFill>
                <a:schemeClr val="tx1"/>
              </a:solidFill>
              <a:latin typeface="Arial" pitchFamily="34" charset="0"/>
              <a:cs typeface="Arial" pitchFamily="34" charset="0"/>
            </a:endParaRPr>
          </a:p>
        </p:txBody>
      </p:sp>
      <p:sp>
        <p:nvSpPr>
          <p:cNvPr id="8" name="Rectangle 7"/>
          <p:cNvSpPr/>
          <p:nvPr userDrawn="1"/>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tx1"/>
                </a:solidFill>
                <a:latin typeface="Arial" panose="020B0604020202020204" pitchFamily="34" charset="0"/>
                <a:cs typeface="Arial" panose="020B0604020202020204" pitchFamily="34" charset="0"/>
              </a:rPr>
              <a:t>From </a:t>
            </a:r>
            <a:r>
              <a:rPr lang="en-US" sz="1200" dirty="0" smtClean="0">
                <a:solidFill>
                  <a:schemeClr val="tx1"/>
                </a:solidFill>
                <a:latin typeface="Arial" panose="020B0604020202020204" pitchFamily="34" charset="0"/>
                <a:cs typeface="Arial" panose="020B0604020202020204" pitchFamily="34" charset="0"/>
              </a:rPr>
              <a:t>JJ Kiser, </a:t>
            </a:r>
            <a:r>
              <a:rPr lang="en-US" sz="1200" dirty="0" err="1" smtClean="0">
                <a:solidFill>
                  <a:schemeClr val="tx1"/>
                </a:solidFill>
                <a:latin typeface="Arial" panose="020B0604020202020204" pitchFamily="34" charset="0"/>
                <a:cs typeface="Arial" panose="020B0604020202020204" pitchFamily="34" charset="0"/>
              </a:rPr>
              <a:t>PharmD</a:t>
            </a:r>
            <a:r>
              <a:rPr lang="en-US" sz="1200" b="0" dirty="0" smtClean="0">
                <a:solidFill>
                  <a:schemeClr val="tx1"/>
                </a:solidFill>
                <a:latin typeface="Arial" panose="020B0604020202020204" pitchFamily="34" charset="0"/>
                <a:cs typeface="Arial" panose="020B0604020202020204" pitchFamily="34" charset="0"/>
              </a:rPr>
              <a:t>, </a:t>
            </a:r>
            <a:r>
              <a:rPr lang="en-US" sz="1200" b="0" dirty="0" smtClean="0">
                <a:solidFill>
                  <a:schemeClr val="tx1"/>
                </a:solidFill>
                <a:latin typeface="Arial" panose="020B0604020202020204" pitchFamily="34" charset="0"/>
                <a:cs typeface="Arial" panose="020B0604020202020204" pitchFamily="34" charset="0"/>
              </a:rPr>
              <a:t>at </a:t>
            </a:r>
            <a:r>
              <a:rPr lang="en-US" sz="1200" dirty="0" smtClean="0">
                <a:solidFill>
                  <a:schemeClr val="tx1"/>
                </a:solidFill>
                <a:latin typeface="Arial" panose="020B0604020202020204" pitchFamily="34" charset="0"/>
                <a:cs typeface="Arial" panose="020B0604020202020204" pitchFamily="34" charset="0"/>
              </a:rPr>
              <a:t>Los Angeles, CA</a:t>
            </a:r>
            <a:r>
              <a:rPr lang="en-US" sz="1200" b="0" dirty="0" smtClean="0">
                <a:solidFill>
                  <a:schemeClr val="tx1"/>
                </a:solidFill>
                <a:latin typeface="Arial" panose="020B0604020202020204" pitchFamily="34" charset="0"/>
                <a:cs typeface="Arial" panose="020B0604020202020204" pitchFamily="34" charset="0"/>
              </a:rPr>
              <a:t>: April 25, 2016, IAS-USA. </a:t>
            </a:r>
            <a:endParaRPr lang="en-US" sz="1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309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C0E135-051E-4698-BC2D-9589ED0A87E1}" type="datetimeFigureOut">
              <a:rPr lang="en-US" smtClean="0"/>
              <a:t>6/16/2016</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F798A8-0B39-41E4-A5DF-F04D8B040671}" type="slidenum">
              <a:rPr lang="en-US" smtClean="0"/>
              <a:t>‹#›</a:t>
            </a:fld>
            <a:endParaRPr lang="en-US" dirty="0"/>
          </a:p>
        </p:txBody>
      </p:sp>
      <p:sp>
        <p:nvSpPr>
          <p:cNvPr id="7" name="TextBox 6"/>
          <p:cNvSpPr txBox="1"/>
          <p:nvPr userDrawn="1"/>
        </p:nvSpPr>
        <p:spPr>
          <a:xfrm>
            <a:off x="152400" y="4791842"/>
            <a:ext cx="1524000" cy="253916"/>
          </a:xfrm>
          <a:prstGeom prst="rect">
            <a:avLst/>
          </a:prstGeom>
          <a:noFill/>
        </p:spPr>
        <p:txBody>
          <a:bodyPr wrap="square" rtlCol="0">
            <a:spAutoFit/>
          </a:bodyPr>
          <a:lstStyle/>
          <a:p>
            <a:r>
              <a:rPr lang="en-US" sz="1050" dirty="0" smtClean="0">
                <a:solidFill>
                  <a:schemeClr val="tx1"/>
                </a:solidFill>
                <a:latin typeface="Arial" pitchFamily="34" charset="0"/>
                <a:cs typeface="Arial" pitchFamily="34" charset="0"/>
              </a:rPr>
              <a:t>Slide </a:t>
            </a:r>
            <a:fld id="{855F7D49-8920-4811-BC76-0E9BF1D8C467}" type="slidenum">
              <a:rPr lang="en-US" sz="1050" smtClean="0">
                <a:solidFill>
                  <a:schemeClr val="tx1"/>
                </a:solidFill>
                <a:latin typeface="Arial" pitchFamily="34" charset="0"/>
                <a:cs typeface="Arial" pitchFamily="34" charset="0"/>
              </a:rPr>
              <a:pPr/>
              <a:t>‹#›</a:t>
            </a:fld>
            <a:r>
              <a:rPr lang="en-US" sz="1050" dirty="0" smtClean="0">
                <a:solidFill>
                  <a:schemeClr val="tx1"/>
                </a:solidFill>
                <a:latin typeface="Arial" pitchFamily="34" charset="0"/>
                <a:cs typeface="Arial" pitchFamily="34" charset="0"/>
              </a:rPr>
              <a:t> </a:t>
            </a:r>
            <a:r>
              <a:rPr lang="en-US" sz="1050" dirty="0" smtClean="0">
                <a:solidFill>
                  <a:schemeClr val="tx1"/>
                </a:solidFill>
                <a:latin typeface="Arial" pitchFamily="34" charset="0"/>
                <a:cs typeface="Arial" pitchFamily="34" charset="0"/>
              </a:rPr>
              <a:t>of 30</a:t>
            </a:r>
            <a:endParaRPr lang="en-US" sz="1050" dirty="0">
              <a:solidFill>
                <a:schemeClr val="tx1"/>
              </a:solidFill>
              <a:latin typeface="Arial" pitchFamily="34" charset="0"/>
              <a:cs typeface="Arial" pitchFamily="34" charset="0"/>
            </a:endParaRPr>
          </a:p>
        </p:txBody>
      </p:sp>
      <p:sp>
        <p:nvSpPr>
          <p:cNvPr id="8" name="Rectangle 7"/>
          <p:cNvSpPr/>
          <p:nvPr userDrawn="1"/>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tx1"/>
                </a:solidFill>
                <a:latin typeface="Arial" panose="020B0604020202020204" pitchFamily="34" charset="0"/>
                <a:cs typeface="Arial" panose="020B0604020202020204" pitchFamily="34" charset="0"/>
              </a:rPr>
              <a:t>From </a:t>
            </a:r>
            <a:r>
              <a:rPr lang="en-US" sz="1200" dirty="0" smtClean="0">
                <a:solidFill>
                  <a:schemeClr val="tx1"/>
                </a:solidFill>
                <a:latin typeface="Arial" panose="020B0604020202020204" pitchFamily="34" charset="0"/>
                <a:cs typeface="Arial" panose="020B0604020202020204" pitchFamily="34" charset="0"/>
              </a:rPr>
              <a:t>JJ Kiser, </a:t>
            </a:r>
            <a:r>
              <a:rPr lang="en-US" sz="1200" dirty="0" err="1" smtClean="0">
                <a:solidFill>
                  <a:schemeClr val="tx1"/>
                </a:solidFill>
                <a:latin typeface="Arial" panose="020B0604020202020204" pitchFamily="34" charset="0"/>
                <a:cs typeface="Arial" panose="020B0604020202020204" pitchFamily="34" charset="0"/>
              </a:rPr>
              <a:t>PharmD</a:t>
            </a:r>
            <a:r>
              <a:rPr lang="en-US" sz="1200" b="0" dirty="0" smtClean="0">
                <a:solidFill>
                  <a:schemeClr val="tx1"/>
                </a:solidFill>
                <a:latin typeface="Arial" panose="020B0604020202020204" pitchFamily="34" charset="0"/>
                <a:cs typeface="Arial" panose="020B0604020202020204" pitchFamily="34" charset="0"/>
              </a:rPr>
              <a:t>, </a:t>
            </a:r>
            <a:r>
              <a:rPr lang="en-US" sz="1200" b="0" dirty="0" smtClean="0">
                <a:solidFill>
                  <a:schemeClr val="tx1"/>
                </a:solidFill>
                <a:latin typeface="Arial" panose="020B0604020202020204" pitchFamily="34" charset="0"/>
                <a:cs typeface="Arial" panose="020B0604020202020204" pitchFamily="34" charset="0"/>
              </a:rPr>
              <a:t>at </a:t>
            </a:r>
            <a:r>
              <a:rPr lang="en-US" sz="1200" dirty="0" smtClean="0">
                <a:solidFill>
                  <a:schemeClr val="tx1"/>
                </a:solidFill>
                <a:latin typeface="Arial" panose="020B0604020202020204" pitchFamily="34" charset="0"/>
                <a:cs typeface="Arial" panose="020B0604020202020204" pitchFamily="34" charset="0"/>
              </a:rPr>
              <a:t>Los Angeles, CA</a:t>
            </a:r>
            <a:r>
              <a:rPr lang="en-US" sz="1200" b="0" dirty="0" smtClean="0">
                <a:solidFill>
                  <a:schemeClr val="tx1"/>
                </a:solidFill>
                <a:latin typeface="Arial" panose="020B0604020202020204" pitchFamily="34" charset="0"/>
                <a:cs typeface="Arial" panose="020B0604020202020204" pitchFamily="34" charset="0"/>
              </a:rPr>
              <a:t>: April 25, 2016, IAS-USA. </a:t>
            </a:r>
            <a:endParaRPr lang="en-US" sz="1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4089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fld id="{64986C9F-0C03-4D77-AD8F-A767FF5D7500}" type="datetimeFigureOut">
              <a:rPr lang="en-US" smtClean="0"/>
              <a:pPr/>
              <a:t>6/16/2016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a:t>‹#›</a:t>
            </a:fld>
            <a:r>
              <a:rPr lang="en-US" sz="1050" dirty="0" smtClean="0">
                <a:solidFill>
                  <a:prstClr val="white"/>
                </a:solidFill>
                <a:latin typeface="Arial" pitchFamily="34" charset="0"/>
                <a:cs typeface="Arial" pitchFamily="34" charset="0"/>
              </a:rPr>
              <a:t> </a:t>
            </a:r>
            <a:r>
              <a:rPr lang="en-US" sz="1050" dirty="0" smtClean="0">
                <a:solidFill>
                  <a:prstClr val="white"/>
                </a:solidFill>
                <a:latin typeface="Arial" pitchFamily="34" charset="0"/>
                <a:cs typeface="Arial" pitchFamily="34" charset="0"/>
              </a:rPr>
              <a:t>of 30</a:t>
            </a:r>
            <a:endParaRPr lang="en-US" sz="1050" dirty="0">
              <a:solidFill>
                <a:prstClr val="white"/>
              </a:solidFill>
              <a:latin typeface="Arial" pitchFamily="34" charset="0"/>
              <a:cs typeface="Arial" pitchFamily="34" charset="0"/>
            </a:endParaRPr>
          </a:p>
        </p:txBody>
      </p:sp>
      <p:sp>
        <p:nvSpPr>
          <p:cNvPr id="20" name="Rectangle 19"/>
          <p:cNvSpPr/>
          <p:nvPr userDrawn="1"/>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bg1"/>
                </a:solidFill>
                <a:latin typeface="Arial" panose="020B0604020202020204" pitchFamily="34" charset="0"/>
                <a:cs typeface="Arial" panose="020B0604020202020204" pitchFamily="34" charset="0"/>
              </a:rPr>
              <a:t>From </a:t>
            </a:r>
            <a:r>
              <a:rPr lang="en-US" sz="1200" dirty="0" smtClean="0">
                <a:solidFill>
                  <a:schemeClr val="bg1"/>
                </a:solidFill>
                <a:latin typeface="Arial" panose="020B0604020202020204" pitchFamily="34" charset="0"/>
                <a:cs typeface="Arial" panose="020B0604020202020204" pitchFamily="34" charset="0"/>
              </a:rPr>
              <a:t>JJ Kiser, </a:t>
            </a:r>
            <a:r>
              <a:rPr lang="en-US" sz="1200" dirty="0" err="1" smtClean="0">
                <a:solidFill>
                  <a:schemeClr val="bg1"/>
                </a:solidFill>
                <a:latin typeface="Arial" panose="020B0604020202020204" pitchFamily="34" charset="0"/>
                <a:cs typeface="Arial" panose="020B0604020202020204" pitchFamily="34" charset="0"/>
              </a:rPr>
              <a:t>PharmD</a:t>
            </a:r>
            <a:r>
              <a:rPr lang="en-US" sz="1200" b="0" dirty="0" smtClean="0">
                <a:solidFill>
                  <a:schemeClr val="bg1"/>
                </a:solidFill>
                <a:latin typeface="Arial" panose="020B0604020202020204" pitchFamily="34" charset="0"/>
                <a:cs typeface="Arial" panose="020B0604020202020204" pitchFamily="34" charset="0"/>
              </a:rPr>
              <a:t>, </a:t>
            </a:r>
            <a:r>
              <a:rPr lang="en-US" sz="1200" b="0" dirty="0" smtClean="0">
                <a:solidFill>
                  <a:schemeClr val="bg1"/>
                </a:solidFill>
                <a:latin typeface="Arial" panose="020B0604020202020204" pitchFamily="34" charset="0"/>
                <a:cs typeface="Arial" panose="020B0604020202020204" pitchFamily="34" charset="0"/>
              </a:rPr>
              <a:t>at </a:t>
            </a:r>
            <a:r>
              <a:rPr lang="en-US" sz="1200" dirty="0" smtClean="0">
                <a:solidFill>
                  <a:schemeClr val="bg1"/>
                </a:solidFill>
                <a:latin typeface="Arial" panose="020B0604020202020204" pitchFamily="34" charset="0"/>
                <a:cs typeface="Arial" panose="020B0604020202020204" pitchFamily="34" charset="0"/>
              </a:rPr>
              <a:t>Los Angeles, CA</a:t>
            </a:r>
            <a:r>
              <a:rPr lang="en-US" sz="1200" b="0" dirty="0" smtClean="0">
                <a:solidFill>
                  <a:schemeClr val="bg1"/>
                </a:solidFill>
                <a:latin typeface="Arial" panose="020B0604020202020204" pitchFamily="34" charset="0"/>
                <a:cs typeface="Arial" panose="020B0604020202020204" pitchFamily="34" charset="0"/>
              </a:rPr>
              <a:t>: April 25, 2016, IAS-USA. </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689428"/>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fld id="{64986C9F-0C03-4D77-AD8F-A767FF5D7500}" type="datetimeFigureOut">
              <a:rPr lang="en-US" smtClean="0"/>
              <a:pPr/>
              <a:t>6/16/2016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a:t>‹#›</a:t>
            </a:fld>
            <a:r>
              <a:rPr lang="en-US" sz="1050" dirty="0" smtClean="0">
                <a:solidFill>
                  <a:prstClr val="white"/>
                </a:solidFill>
                <a:latin typeface="Arial" pitchFamily="34" charset="0"/>
                <a:cs typeface="Arial" pitchFamily="34" charset="0"/>
              </a:rPr>
              <a:t> </a:t>
            </a:r>
            <a:r>
              <a:rPr lang="en-US" sz="1050" dirty="0" smtClean="0">
                <a:solidFill>
                  <a:prstClr val="white"/>
                </a:solidFill>
                <a:latin typeface="Arial" pitchFamily="34" charset="0"/>
                <a:cs typeface="Arial" pitchFamily="34" charset="0"/>
              </a:rPr>
              <a:t>of 30</a:t>
            </a:r>
            <a:endParaRPr lang="en-US" sz="1050" dirty="0">
              <a:solidFill>
                <a:prstClr val="white"/>
              </a:solidFill>
              <a:latin typeface="Arial" pitchFamily="34" charset="0"/>
              <a:cs typeface="Arial" pitchFamily="34" charset="0"/>
            </a:endParaRPr>
          </a:p>
        </p:txBody>
      </p:sp>
      <p:sp>
        <p:nvSpPr>
          <p:cNvPr id="20" name="Rectangle 19"/>
          <p:cNvSpPr/>
          <p:nvPr userDrawn="1"/>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bg1"/>
                </a:solidFill>
                <a:latin typeface="Arial" panose="020B0604020202020204" pitchFamily="34" charset="0"/>
                <a:cs typeface="Arial" panose="020B0604020202020204" pitchFamily="34" charset="0"/>
              </a:rPr>
              <a:t>From </a:t>
            </a:r>
            <a:r>
              <a:rPr lang="en-US" sz="1200" dirty="0" smtClean="0">
                <a:solidFill>
                  <a:schemeClr val="bg1"/>
                </a:solidFill>
                <a:latin typeface="Arial" panose="020B0604020202020204" pitchFamily="34" charset="0"/>
                <a:cs typeface="Arial" panose="020B0604020202020204" pitchFamily="34" charset="0"/>
              </a:rPr>
              <a:t>JJ Kiser, </a:t>
            </a:r>
            <a:r>
              <a:rPr lang="en-US" sz="1200" dirty="0" err="1" smtClean="0">
                <a:solidFill>
                  <a:schemeClr val="bg1"/>
                </a:solidFill>
                <a:latin typeface="Arial" panose="020B0604020202020204" pitchFamily="34" charset="0"/>
                <a:cs typeface="Arial" panose="020B0604020202020204" pitchFamily="34" charset="0"/>
              </a:rPr>
              <a:t>PharmD</a:t>
            </a:r>
            <a:r>
              <a:rPr lang="en-US" sz="1200" b="0" dirty="0" smtClean="0">
                <a:solidFill>
                  <a:schemeClr val="bg1"/>
                </a:solidFill>
                <a:latin typeface="Arial" panose="020B0604020202020204" pitchFamily="34" charset="0"/>
                <a:cs typeface="Arial" panose="020B0604020202020204" pitchFamily="34" charset="0"/>
              </a:rPr>
              <a:t>, </a:t>
            </a:r>
            <a:r>
              <a:rPr lang="en-US" sz="1200" b="0" dirty="0" smtClean="0">
                <a:solidFill>
                  <a:schemeClr val="bg1"/>
                </a:solidFill>
                <a:latin typeface="Arial" panose="020B0604020202020204" pitchFamily="34" charset="0"/>
                <a:cs typeface="Arial" panose="020B0604020202020204" pitchFamily="34" charset="0"/>
              </a:rPr>
              <a:t>at </a:t>
            </a:r>
            <a:r>
              <a:rPr lang="en-US" sz="1200" dirty="0" smtClean="0">
                <a:solidFill>
                  <a:schemeClr val="bg1"/>
                </a:solidFill>
                <a:latin typeface="Arial" panose="020B0604020202020204" pitchFamily="34" charset="0"/>
                <a:cs typeface="Arial" panose="020B0604020202020204" pitchFamily="34" charset="0"/>
              </a:rPr>
              <a:t>Los Angeles, CA</a:t>
            </a:r>
            <a:r>
              <a:rPr lang="en-US" sz="1200" b="0" dirty="0" smtClean="0">
                <a:solidFill>
                  <a:schemeClr val="bg1"/>
                </a:solidFill>
                <a:latin typeface="Arial" panose="020B0604020202020204" pitchFamily="34" charset="0"/>
                <a:cs typeface="Arial" panose="020B0604020202020204" pitchFamily="34" charset="0"/>
              </a:rPr>
              <a:t>: April 25, 2016, IAS-USA. </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06903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fld id="{64986C9F-0C03-4D77-AD8F-A767FF5D7500}" type="datetimeFigureOut">
              <a:rPr lang="en-US" smtClean="0"/>
              <a:pPr/>
              <a:t>6/16/2016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a:t>‹#›</a:t>
            </a:fld>
            <a:r>
              <a:rPr lang="en-US" sz="1050" dirty="0" smtClean="0">
                <a:solidFill>
                  <a:prstClr val="white"/>
                </a:solidFill>
                <a:latin typeface="Arial" pitchFamily="34" charset="0"/>
                <a:cs typeface="Arial" pitchFamily="34" charset="0"/>
              </a:rPr>
              <a:t> </a:t>
            </a:r>
            <a:r>
              <a:rPr lang="en-US" sz="1050" dirty="0" smtClean="0">
                <a:solidFill>
                  <a:prstClr val="white"/>
                </a:solidFill>
                <a:latin typeface="Arial" pitchFamily="34" charset="0"/>
                <a:cs typeface="Arial" pitchFamily="34" charset="0"/>
              </a:rPr>
              <a:t>of 30</a:t>
            </a:r>
            <a:endParaRPr lang="en-US" sz="1050" dirty="0">
              <a:solidFill>
                <a:prstClr val="white"/>
              </a:solidFill>
              <a:latin typeface="Arial" pitchFamily="34" charset="0"/>
              <a:cs typeface="Arial" pitchFamily="34" charset="0"/>
            </a:endParaRPr>
          </a:p>
        </p:txBody>
      </p:sp>
      <p:sp>
        <p:nvSpPr>
          <p:cNvPr id="20" name="Rectangle 19"/>
          <p:cNvSpPr/>
          <p:nvPr userDrawn="1"/>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bg1"/>
                </a:solidFill>
                <a:latin typeface="Arial" panose="020B0604020202020204" pitchFamily="34" charset="0"/>
                <a:cs typeface="Arial" panose="020B0604020202020204" pitchFamily="34" charset="0"/>
              </a:rPr>
              <a:t>From </a:t>
            </a:r>
            <a:r>
              <a:rPr lang="en-US" sz="1200" dirty="0" smtClean="0">
                <a:solidFill>
                  <a:schemeClr val="bg1"/>
                </a:solidFill>
                <a:latin typeface="Arial" panose="020B0604020202020204" pitchFamily="34" charset="0"/>
                <a:cs typeface="Arial" panose="020B0604020202020204" pitchFamily="34" charset="0"/>
              </a:rPr>
              <a:t>JJ Kiser, </a:t>
            </a:r>
            <a:r>
              <a:rPr lang="en-US" sz="1200" dirty="0" err="1" smtClean="0">
                <a:solidFill>
                  <a:schemeClr val="bg1"/>
                </a:solidFill>
                <a:latin typeface="Arial" panose="020B0604020202020204" pitchFamily="34" charset="0"/>
                <a:cs typeface="Arial" panose="020B0604020202020204" pitchFamily="34" charset="0"/>
              </a:rPr>
              <a:t>PharmD</a:t>
            </a:r>
            <a:r>
              <a:rPr lang="en-US" sz="1200" b="0" dirty="0" smtClean="0">
                <a:solidFill>
                  <a:schemeClr val="bg1"/>
                </a:solidFill>
                <a:latin typeface="Arial" panose="020B0604020202020204" pitchFamily="34" charset="0"/>
                <a:cs typeface="Arial" panose="020B0604020202020204" pitchFamily="34" charset="0"/>
              </a:rPr>
              <a:t>, </a:t>
            </a:r>
            <a:r>
              <a:rPr lang="en-US" sz="1200" b="0" dirty="0" smtClean="0">
                <a:solidFill>
                  <a:schemeClr val="bg1"/>
                </a:solidFill>
                <a:latin typeface="Arial" panose="020B0604020202020204" pitchFamily="34" charset="0"/>
                <a:cs typeface="Arial" panose="020B0604020202020204" pitchFamily="34" charset="0"/>
              </a:rPr>
              <a:t>at </a:t>
            </a:r>
            <a:r>
              <a:rPr lang="en-US" sz="1200" dirty="0" smtClean="0">
                <a:solidFill>
                  <a:schemeClr val="bg1"/>
                </a:solidFill>
                <a:latin typeface="Arial" panose="020B0604020202020204" pitchFamily="34" charset="0"/>
                <a:cs typeface="Arial" panose="020B0604020202020204" pitchFamily="34" charset="0"/>
              </a:rPr>
              <a:t>Los Angeles, CA</a:t>
            </a:r>
            <a:r>
              <a:rPr lang="en-US" sz="1200" b="0" dirty="0" smtClean="0">
                <a:solidFill>
                  <a:schemeClr val="bg1"/>
                </a:solidFill>
                <a:latin typeface="Arial" panose="020B0604020202020204" pitchFamily="34" charset="0"/>
                <a:cs typeface="Arial" panose="020B0604020202020204" pitchFamily="34" charset="0"/>
              </a:rPr>
              <a:t>: April 25, 2016, IAS-USA. </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445594"/>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fld id="{64986C9F-0C03-4D77-AD8F-A767FF5D7500}" type="datetimeFigureOut">
              <a:rPr lang="en-US" smtClean="0"/>
              <a:pPr/>
              <a:t>6/16/2016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a:t>‹#›</a:t>
            </a:fld>
            <a:r>
              <a:rPr lang="en-US" sz="1050" dirty="0" smtClean="0">
                <a:solidFill>
                  <a:prstClr val="white"/>
                </a:solidFill>
                <a:latin typeface="Arial" pitchFamily="34" charset="0"/>
                <a:cs typeface="Arial" pitchFamily="34" charset="0"/>
              </a:rPr>
              <a:t> </a:t>
            </a:r>
            <a:r>
              <a:rPr lang="en-US" sz="1050" dirty="0" smtClean="0">
                <a:solidFill>
                  <a:prstClr val="white"/>
                </a:solidFill>
                <a:latin typeface="Arial" pitchFamily="34" charset="0"/>
                <a:cs typeface="Arial" pitchFamily="34" charset="0"/>
              </a:rPr>
              <a:t>of 30</a:t>
            </a:r>
            <a:endParaRPr lang="en-US" sz="1050" dirty="0">
              <a:solidFill>
                <a:prstClr val="white"/>
              </a:solidFill>
              <a:latin typeface="Arial" pitchFamily="34" charset="0"/>
              <a:cs typeface="Arial" pitchFamily="34" charset="0"/>
            </a:endParaRPr>
          </a:p>
        </p:txBody>
      </p:sp>
      <p:sp>
        <p:nvSpPr>
          <p:cNvPr id="20" name="Rectangle 19"/>
          <p:cNvSpPr/>
          <p:nvPr userDrawn="1"/>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bg1"/>
                </a:solidFill>
                <a:latin typeface="Arial" panose="020B0604020202020204" pitchFamily="34" charset="0"/>
                <a:cs typeface="Arial" panose="020B0604020202020204" pitchFamily="34" charset="0"/>
              </a:rPr>
              <a:t>From </a:t>
            </a:r>
            <a:r>
              <a:rPr lang="en-US" sz="1200" dirty="0" smtClean="0">
                <a:solidFill>
                  <a:schemeClr val="bg1"/>
                </a:solidFill>
                <a:latin typeface="Arial" panose="020B0604020202020204" pitchFamily="34" charset="0"/>
                <a:cs typeface="Arial" panose="020B0604020202020204" pitchFamily="34" charset="0"/>
              </a:rPr>
              <a:t>JJ Kiser, </a:t>
            </a:r>
            <a:r>
              <a:rPr lang="en-US" sz="1200" dirty="0" err="1" smtClean="0">
                <a:solidFill>
                  <a:schemeClr val="bg1"/>
                </a:solidFill>
                <a:latin typeface="Arial" panose="020B0604020202020204" pitchFamily="34" charset="0"/>
                <a:cs typeface="Arial" panose="020B0604020202020204" pitchFamily="34" charset="0"/>
              </a:rPr>
              <a:t>PharmD</a:t>
            </a:r>
            <a:r>
              <a:rPr lang="en-US" sz="1200" b="0" dirty="0" smtClean="0">
                <a:solidFill>
                  <a:schemeClr val="bg1"/>
                </a:solidFill>
                <a:latin typeface="Arial" panose="020B0604020202020204" pitchFamily="34" charset="0"/>
                <a:cs typeface="Arial" panose="020B0604020202020204" pitchFamily="34" charset="0"/>
              </a:rPr>
              <a:t>, </a:t>
            </a:r>
            <a:r>
              <a:rPr lang="en-US" sz="1200" b="0" dirty="0" smtClean="0">
                <a:solidFill>
                  <a:schemeClr val="bg1"/>
                </a:solidFill>
                <a:latin typeface="Arial" panose="020B0604020202020204" pitchFamily="34" charset="0"/>
                <a:cs typeface="Arial" panose="020B0604020202020204" pitchFamily="34" charset="0"/>
              </a:rPr>
              <a:t>at </a:t>
            </a:r>
            <a:r>
              <a:rPr lang="en-US" sz="1200" dirty="0" smtClean="0">
                <a:solidFill>
                  <a:schemeClr val="bg1"/>
                </a:solidFill>
                <a:latin typeface="Arial" panose="020B0604020202020204" pitchFamily="34" charset="0"/>
                <a:cs typeface="Arial" panose="020B0604020202020204" pitchFamily="34" charset="0"/>
              </a:rPr>
              <a:t>Los Angeles, CA</a:t>
            </a:r>
            <a:r>
              <a:rPr lang="en-US" sz="1200" b="0" dirty="0" smtClean="0">
                <a:solidFill>
                  <a:schemeClr val="bg1"/>
                </a:solidFill>
                <a:latin typeface="Arial" panose="020B0604020202020204" pitchFamily="34" charset="0"/>
                <a:cs typeface="Arial" panose="020B0604020202020204" pitchFamily="34" charset="0"/>
              </a:rPr>
              <a:t>: April 25, 2016, IAS-USA. </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3919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6" name="Rectangle 15"/>
          <p:cNvSpPr>
            <a:spLocks noChangeArrowheads="1"/>
          </p:cNvSpPr>
          <p:nvPr/>
        </p:nvSpPr>
        <p:spPr bwMode="gray">
          <a:xfrm>
            <a:off x="0" y="1"/>
            <a:ext cx="9144000" cy="514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8" name="Rectangle 17"/>
          <p:cNvSpPr>
            <a:spLocks noChangeArrowheads="1"/>
          </p:cNvSpPr>
          <p:nvPr/>
        </p:nvSpPr>
        <p:spPr bwMode="gray">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9" name="Rectangle 18"/>
          <p:cNvSpPr>
            <a:spLocks noChangeArrowheads="1"/>
          </p:cNvSpPr>
          <p:nvPr/>
        </p:nvSpPr>
        <p:spPr bwMode="gray">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Rectangle 8"/>
          <p:cNvSpPr>
            <a:spLocks noChangeArrowheads="1"/>
          </p:cNvSpPr>
          <p:nvPr/>
        </p:nvSpPr>
        <p:spPr bwMode="gray">
          <a:xfrm>
            <a:off x="159985" y="4791290"/>
            <a:ext cx="8833104" cy="23217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4" name="Date Placeholder 13"/>
          <p:cNvSpPr>
            <a:spLocks noGrp="1"/>
          </p:cNvSpPr>
          <p:nvPr>
            <p:ph type="dt" sz="half" idx="2"/>
          </p:nvPr>
        </p:nvSpPr>
        <p:spPr bwMode="gray">
          <a:xfrm>
            <a:off x="5791200" y="4803738"/>
            <a:ext cx="3044952" cy="274320"/>
          </a:xfrm>
          <a:prstGeom prst="rect">
            <a:avLst/>
          </a:prstGeom>
        </p:spPr>
        <p:txBody>
          <a:bodyPr vert="horz"/>
          <a:lstStyle>
            <a:lvl1pPr algn="r" eaLnBrk="1" latinLnBrk="0" hangingPunct="1">
              <a:defRPr kumimoji="0" sz="1050">
                <a:solidFill>
                  <a:srgbClr val="FFFFFF"/>
                </a:solidFill>
                <a:latin typeface="Arial" pitchFamily="34" charset="0"/>
                <a:cs typeface="Arial" pitchFamily="34" charset="0"/>
              </a:defRPr>
            </a:lvl1pPr>
          </a:lstStyle>
          <a:p>
            <a:fld id="{64986C9F-0C03-4D77-AD8F-A767FF5D7500}" type="datetimeFigureOut">
              <a:rPr lang="en-US" smtClean="0"/>
              <a:pPr/>
              <a:t>6/16/2016</a:t>
            </a:fld>
            <a:endParaRPr lang="en-US" dirty="0"/>
          </a:p>
        </p:txBody>
      </p:sp>
      <p:sp>
        <p:nvSpPr>
          <p:cNvPr id="3" name="Footer Placeholder 2"/>
          <p:cNvSpPr>
            <a:spLocks noGrp="1"/>
          </p:cNvSpPr>
          <p:nvPr>
            <p:ph type="ftr" sz="quarter" idx="3"/>
          </p:nvPr>
        </p:nvSpPr>
        <p:spPr bwMode="gray">
          <a:xfrm>
            <a:off x="381000" y="4380565"/>
            <a:ext cx="8839200" cy="221064"/>
          </a:xfrm>
          <a:prstGeom prst="rect">
            <a:avLst/>
          </a:prstGeom>
        </p:spPr>
        <p:txBody>
          <a:bodyPr vert="horz" anchor="ctr"/>
          <a:lstStyle>
            <a:lvl1pPr algn="l" eaLnBrk="1" latinLnBrk="0" hangingPunct="1">
              <a:defRPr kumimoji="0" sz="12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152400" y="108611"/>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Straight Connector 9"/>
          <p:cNvSpPr>
            <a:spLocks noChangeShapeType="1"/>
          </p:cNvSpPr>
          <p:nvPr/>
        </p:nvSpPr>
        <p:spPr bwMode="gray">
          <a:xfrm>
            <a:off x="152400" y="74295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2" name="Title Placeholder 21"/>
          <p:cNvSpPr>
            <a:spLocks noGrp="1"/>
          </p:cNvSpPr>
          <p:nvPr>
            <p:ph type="title"/>
          </p:nvPr>
        </p:nvSpPr>
        <p:spPr bwMode="gray">
          <a:xfrm>
            <a:off x="301752" y="171450"/>
            <a:ext cx="8534400" cy="51435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906107"/>
            <a:ext cx="8534400" cy="368646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2400" y="4791842"/>
            <a:ext cx="1524000" cy="253916"/>
          </a:xfrm>
          <a:prstGeom prst="rect">
            <a:avLst/>
          </a:prstGeom>
          <a:noFill/>
        </p:spPr>
        <p:txBody>
          <a:bodyPr wrap="square" rtlCol="0">
            <a:spAutoFit/>
          </a:bodyPr>
          <a:lstStyle/>
          <a:p>
            <a:r>
              <a:rPr lang="en-US" sz="1050" dirty="0" smtClean="0">
                <a:solidFill>
                  <a:prstClr val="white"/>
                </a:solidFill>
                <a:latin typeface="Arial" pitchFamily="34" charset="0"/>
                <a:cs typeface="Arial" pitchFamily="34" charset="0"/>
              </a:rPr>
              <a:t>Slide </a:t>
            </a:r>
            <a:fld id="{855F7D49-8920-4811-BC76-0E9BF1D8C467}" type="slidenum">
              <a:rPr lang="en-US" sz="1050" smtClean="0">
                <a:solidFill>
                  <a:prstClr val="white"/>
                </a:solidFill>
                <a:latin typeface="Arial" pitchFamily="34" charset="0"/>
                <a:cs typeface="Arial" pitchFamily="34" charset="0"/>
              </a:rPr>
              <a:pPr/>
              <a:t>‹#›</a:t>
            </a:fld>
            <a:r>
              <a:rPr lang="en-US" sz="1050" dirty="0" smtClean="0">
                <a:solidFill>
                  <a:prstClr val="white"/>
                </a:solidFill>
                <a:latin typeface="Arial" pitchFamily="34" charset="0"/>
                <a:cs typeface="Arial" pitchFamily="34" charset="0"/>
              </a:rPr>
              <a:t> </a:t>
            </a:r>
            <a:r>
              <a:rPr lang="en-US" sz="1050" dirty="0" smtClean="0">
                <a:solidFill>
                  <a:prstClr val="white"/>
                </a:solidFill>
                <a:latin typeface="Arial" pitchFamily="34" charset="0"/>
                <a:cs typeface="Arial" pitchFamily="34" charset="0"/>
              </a:rPr>
              <a:t>of 30</a:t>
            </a:r>
            <a:endParaRPr lang="en-US" sz="1050" dirty="0">
              <a:solidFill>
                <a:prstClr val="white"/>
              </a:solidFill>
              <a:latin typeface="Arial" pitchFamily="34" charset="0"/>
              <a:cs typeface="Arial" pitchFamily="34" charset="0"/>
            </a:endParaRPr>
          </a:p>
        </p:txBody>
      </p:sp>
      <p:sp>
        <p:nvSpPr>
          <p:cNvPr id="20" name="Rectangle 19"/>
          <p:cNvSpPr/>
          <p:nvPr userDrawn="1"/>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bg1"/>
                </a:solidFill>
                <a:latin typeface="Arial" panose="020B0604020202020204" pitchFamily="34" charset="0"/>
                <a:cs typeface="Arial" panose="020B0604020202020204" pitchFamily="34" charset="0"/>
              </a:rPr>
              <a:t>From </a:t>
            </a:r>
            <a:r>
              <a:rPr lang="en-US" sz="1200" dirty="0" smtClean="0">
                <a:solidFill>
                  <a:schemeClr val="bg1"/>
                </a:solidFill>
                <a:latin typeface="Arial" panose="020B0604020202020204" pitchFamily="34" charset="0"/>
                <a:cs typeface="Arial" panose="020B0604020202020204" pitchFamily="34" charset="0"/>
              </a:rPr>
              <a:t>JJ Kiser, </a:t>
            </a:r>
            <a:r>
              <a:rPr lang="en-US" sz="1200" dirty="0" err="1" smtClean="0">
                <a:solidFill>
                  <a:schemeClr val="bg1"/>
                </a:solidFill>
                <a:latin typeface="Arial" panose="020B0604020202020204" pitchFamily="34" charset="0"/>
                <a:cs typeface="Arial" panose="020B0604020202020204" pitchFamily="34" charset="0"/>
              </a:rPr>
              <a:t>PharmD</a:t>
            </a:r>
            <a:r>
              <a:rPr lang="en-US" sz="1200" b="0" dirty="0" smtClean="0">
                <a:solidFill>
                  <a:schemeClr val="bg1"/>
                </a:solidFill>
                <a:latin typeface="Arial" panose="020B0604020202020204" pitchFamily="34" charset="0"/>
                <a:cs typeface="Arial" panose="020B0604020202020204" pitchFamily="34" charset="0"/>
              </a:rPr>
              <a:t>, </a:t>
            </a:r>
            <a:r>
              <a:rPr lang="en-US" sz="1200" b="0" dirty="0" smtClean="0">
                <a:solidFill>
                  <a:schemeClr val="bg1"/>
                </a:solidFill>
                <a:latin typeface="Arial" panose="020B0604020202020204" pitchFamily="34" charset="0"/>
                <a:cs typeface="Arial" panose="020B0604020202020204" pitchFamily="34" charset="0"/>
              </a:rPr>
              <a:t>at </a:t>
            </a:r>
            <a:r>
              <a:rPr lang="en-US" sz="1200" dirty="0" smtClean="0">
                <a:solidFill>
                  <a:schemeClr val="bg1"/>
                </a:solidFill>
                <a:latin typeface="Arial" panose="020B0604020202020204" pitchFamily="34" charset="0"/>
                <a:cs typeface="Arial" panose="020B0604020202020204" pitchFamily="34" charset="0"/>
              </a:rPr>
              <a:t>Los Angeles, CA</a:t>
            </a:r>
            <a:r>
              <a:rPr lang="en-US" sz="1200" b="0" dirty="0" smtClean="0">
                <a:solidFill>
                  <a:schemeClr val="bg1"/>
                </a:solidFill>
                <a:latin typeface="Arial" panose="020B0604020202020204" pitchFamily="34" charset="0"/>
                <a:cs typeface="Arial" panose="020B0604020202020204" pitchFamily="34" charset="0"/>
              </a:rPr>
              <a:t>: April 25, 2016, IAS-USA. </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226998"/>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2475" b="1" i="0" u="none" kern="1200">
          <a:solidFill>
            <a:srgbClr val="006699"/>
          </a:solidFill>
          <a:latin typeface="Arial" pitchFamily="34" charset="0"/>
          <a:ea typeface="+mj-ea"/>
          <a:cs typeface="Arial" pitchFamily="34" charset="0"/>
        </a:defRPr>
      </a:lvl1pPr>
    </p:titleStyle>
    <p:bodyStyle>
      <a:lvl1pPr marL="205740" indent="-205740" algn="l" rtl="0" eaLnBrk="1" latinLnBrk="0" hangingPunct="1">
        <a:spcBef>
          <a:spcPct val="20000"/>
        </a:spcBef>
        <a:buClr>
          <a:schemeClr val="tx2"/>
        </a:buClr>
        <a:buSzPct val="85000"/>
        <a:buFont typeface="Wingdings 2"/>
        <a:buChar char=""/>
        <a:defRPr kumimoji="0" sz="2025" kern="1200">
          <a:solidFill>
            <a:schemeClr val="tx1"/>
          </a:solidFill>
          <a:latin typeface="Arial" pitchFamily="34" charset="0"/>
          <a:ea typeface="+mn-ea"/>
          <a:cs typeface="Arial" pitchFamily="34" charset="0"/>
        </a:defRPr>
      </a:lvl1pPr>
      <a:lvl2pPr marL="431006" indent="-176213" algn="l" rtl="0" eaLnBrk="1" latinLnBrk="0" hangingPunct="1">
        <a:spcBef>
          <a:spcPct val="20000"/>
        </a:spcBef>
        <a:buClr>
          <a:schemeClr val="accent1">
            <a:lumMod val="75000"/>
          </a:schemeClr>
        </a:buClr>
        <a:buSzPct val="70000"/>
        <a:buFont typeface="Arial" panose="020B0604020202020204" pitchFamily="34" charset="0"/>
        <a:buChar char="–"/>
        <a:defRPr kumimoji="0" sz="1650" kern="1200">
          <a:solidFill>
            <a:schemeClr val="tx1"/>
          </a:solidFill>
          <a:latin typeface="Arial" pitchFamily="34" charset="0"/>
          <a:ea typeface="+mn-ea"/>
          <a:cs typeface="Arial" pitchFamily="34" charset="0"/>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itchFamily="34" charset="0"/>
          <a:ea typeface="+mn-ea"/>
          <a:cs typeface="Arial" pitchFamily="34" charset="0"/>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itchFamily="34" charset="0"/>
          <a:ea typeface="+mn-ea"/>
          <a:cs typeface="Arial" pitchFamily="34" charset="0"/>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itchFamily="34" charset="0"/>
          <a:ea typeface="+mn-ea"/>
          <a:cs typeface="Arial" pitchFamily="34" charset="0"/>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hcvguidelines.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4.xml"/><Relationship Id="rId4"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18.e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oleObject" Target="../embeddings/oleObject1.bin"/><Relationship Id="rId9"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www.hcvdruginfo.ca/" TargetMode="External"/><Relationship Id="rId4" Type="http://schemas.openxmlformats.org/officeDocument/2006/relationships/hyperlink" Target="http://www.hep-druginteraction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www.hcvguidelines.or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6937" y="1962149"/>
            <a:ext cx="8828567" cy="1764819"/>
          </a:xfrm>
        </p:spPr>
        <p:txBody>
          <a:bodyPr>
            <a:normAutofit fontScale="77500" lnSpcReduction="20000"/>
          </a:bodyPr>
          <a:lstStyle/>
          <a:p>
            <a:r>
              <a:rPr lang="en-US" sz="4000" dirty="0"/>
              <a:t>Jennifer J. Kiser, PharmD</a:t>
            </a:r>
          </a:p>
          <a:p>
            <a:r>
              <a:rPr lang="en-US" sz="3200" dirty="0"/>
              <a:t>Associate Professor</a:t>
            </a:r>
          </a:p>
          <a:p>
            <a:r>
              <a:rPr lang="en-US" sz="3200" dirty="0"/>
              <a:t>University of Colorado Skaggs School of Pharmacy and Pharmaceutical Sciences</a:t>
            </a:r>
          </a:p>
          <a:p>
            <a:r>
              <a:rPr lang="en-US" sz="3200" dirty="0"/>
              <a:t>Aurora, Colorado</a:t>
            </a:r>
          </a:p>
        </p:txBody>
      </p:sp>
      <p:sp>
        <p:nvSpPr>
          <p:cNvPr id="4" name="Title 3"/>
          <p:cNvSpPr>
            <a:spLocks noGrp="1"/>
          </p:cNvSpPr>
          <p:nvPr>
            <p:ph type="ctrTitle"/>
          </p:nvPr>
        </p:nvSpPr>
        <p:spPr/>
        <p:txBody>
          <a:bodyPr>
            <a:normAutofit fontScale="90000"/>
          </a:bodyPr>
          <a:lstStyle/>
          <a:p>
            <a:r>
              <a:rPr lang="en-US" dirty="0" smtClean="0"/>
              <a:t>Clinically Significant Drug Interactions, </a:t>
            </a:r>
            <a:br>
              <a:rPr lang="en-US" dirty="0" smtClean="0"/>
            </a:br>
            <a:r>
              <a:rPr lang="en-US" dirty="0" smtClean="0"/>
              <a:t>HIV and Hepatitis C Virus: </a:t>
            </a:r>
            <a:br>
              <a:rPr lang="en-US" dirty="0" smtClean="0"/>
            </a:br>
            <a:r>
              <a:rPr lang="en-US" dirty="0" smtClean="0"/>
              <a:t>How Quickly We Forget!</a:t>
            </a:r>
            <a:endParaRPr lang="en-US" dirty="0"/>
          </a:p>
        </p:txBody>
      </p:sp>
      <p:sp>
        <p:nvSpPr>
          <p:cNvPr id="2" name="TextBox 1"/>
          <p:cNvSpPr txBox="1"/>
          <p:nvPr/>
        </p:nvSpPr>
        <p:spPr>
          <a:xfrm>
            <a:off x="152400" y="4572000"/>
            <a:ext cx="2571750" cy="253916"/>
          </a:xfrm>
          <a:prstGeom prst="rect">
            <a:avLst/>
          </a:prstGeom>
          <a:noFill/>
        </p:spPr>
        <p:txBody>
          <a:bodyPr wrap="square" rtlCol="0">
            <a:spAutoFit/>
          </a:bodyPr>
          <a:lstStyle/>
          <a:p>
            <a:r>
              <a:rPr lang="en-US" sz="1050" dirty="0" smtClean="0">
                <a:solidFill>
                  <a:srgbClr val="006699"/>
                </a:solidFill>
                <a:latin typeface="Arial" panose="020B0604020202020204" pitchFamily="34" charset="0"/>
                <a:cs typeface="Arial" panose="020B0604020202020204" pitchFamily="34" charset="0"/>
              </a:rPr>
              <a:t>FLOWED: 04/20/2016</a:t>
            </a:r>
            <a:endParaRPr lang="en-US" sz="1050" dirty="0">
              <a:solidFill>
                <a:srgbClr val="006699"/>
              </a:solidFill>
              <a:latin typeface="Arial" panose="020B0604020202020204" pitchFamily="34" charset="0"/>
              <a:cs typeface="Arial" panose="020B0604020202020204" pitchFamily="34" charset="0"/>
            </a:endParaRPr>
          </a:p>
        </p:txBody>
      </p:sp>
      <p:sp>
        <p:nvSpPr>
          <p:cNvPr id="6" name="TextBox 5"/>
          <p:cNvSpPr txBox="1"/>
          <p:nvPr/>
        </p:nvSpPr>
        <p:spPr>
          <a:xfrm>
            <a:off x="156937" y="4798067"/>
            <a:ext cx="2571750" cy="253916"/>
          </a:xfrm>
          <a:prstGeom prst="rect">
            <a:avLst/>
          </a:prstGeom>
          <a:noFill/>
        </p:spPr>
        <p:txBody>
          <a:bodyPr wrap="square" rtlCol="0">
            <a:spAutoFit/>
          </a:bodyPr>
          <a:lstStyle/>
          <a:p>
            <a:r>
              <a:rPr lang="en-US" sz="1050" dirty="0" smtClean="0">
                <a:solidFill>
                  <a:prstClr val="white"/>
                </a:solidFill>
                <a:latin typeface="Arial" panose="020B0604020202020204" pitchFamily="34" charset="0"/>
                <a:cs typeface="Arial" panose="020B0604020202020204" pitchFamily="34" charset="0"/>
              </a:rPr>
              <a:t>Los Angeles, California: April 25, 2016</a:t>
            </a:r>
            <a:endParaRPr lang="en-US" sz="1050" dirty="0">
              <a:solidFill>
                <a:prstClr val="white"/>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6700" y="3726969"/>
            <a:ext cx="921013" cy="742950"/>
          </a:xfrm>
          <a:prstGeom prst="rect">
            <a:avLst/>
          </a:prstGeom>
        </p:spPr>
      </p:pic>
      <p:sp>
        <p:nvSpPr>
          <p:cNvPr id="7" name="Rectangle 6"/>
          <p:cNvSpPr/>
          <p:nvPr/>
        </p:nvSpPr>
        <p:spPr>
          <a:xfrm>
            <a:off x="2329978" y="4774984"/>
            <a:ext cx="6629400" cy="276999"/>
          </a:xfrm>
          <a:prstGeom prst="rect">
            <a:avLst/>
          </a:prstGeom>
        </p:spPr>
        <p:txBody>
          <a:bodyPr wrap="square">
            <a:spAutoFit/>
          </a:bodyPr>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algn="r"/>
            <a:r>
              <a:rPr lang="en-US" sz="1200" b="0" dirty="0" smtClean="0">
                <a:solidFill>
                  <a:schemeClr val="bg1"/>
                </a:solidFill>
                <a:latin typeface="Arial" panose="020B0604020202020204" pitchFamily="34" charset="0"/>
                <a:cs typeface="Arial" panose="020B0604020202020204" pitchFamily="34" charset="0"/>
              </a:rPr>
              <a:t>From </a:t>
            </a:r>
            <a:r>
              <a:rPr lang="en-US" sz="1200" dirty="0" smtClean="0">
                <a:solidFill>
                  <a:schemeClr val="bg1"/>
                </a:solidFill>
                <a:latin typeface="Arial" panose="020B0604020202020204" pitchFamily="34" charset="0"/>
                <a:cs typeface="Arial" panose="020B0604020202020204" pitchFamily="34" charset="0"/>
              </a:rPr>
              <a:t>JJ Kiser, </a:t>
            </a:r>
            <a:r>
              <a:rPr lang="en-US" sz="1200" dirty="0" err="1" smtClean="0">
                <a:solidFill>
                  <a:schemeClr val="bg1"/>
                </a:solidFill>
                <a:latin typeface="Arial" panose="020B0604020202020204" pitchFamily="34" charset="0"/>
                <a:cs typeface="Arial" panose="020B0604020202020204" pitchFamily="34" charset="0"/>
              </a:rPr>
              <a:t>PharmD</a:t>
            </a:r>
            <a:r>
              <a:rPr lang="en-US" sz="1200" b="0" dirty="0" smtClean="0">
                <a:solidFill>
                  <a:schemeClr val="bg1"/>
                </a:solidFill>
                <a:latin typeface="Arial" panose="020B0604020202020204" pitchFamily="34" charset="0"/>
                <a:cs typeface="Arial" panose="020B0604020202020204" pitchFamily="34" charset="0"/>
              </a:rPr>
              <a:t>, </a:t>
            </a:r>
            <a:r>
              <a:rPr lang="en-US" sz="1200" b="0" dirty="0" smtClean="0">
                <a:solidFill>
                  <a:schemeClr val="bg1"/>
                </a:solidFill>
                <a:latin typeface="Arial" panose="020B0604020202020204" pitchFamily="34" charset="0"/>
                <a:cs typeface="Arial" panose="020B0604020202020204" pitchFamily="34" charset="0"/>
              </a:rPr>
              <a:t>at </a:t>
            </a:r>
            <a:r>
              <a:rPr lang="en-US" sz="1200" dirty="0" smtClean="0">
                <a:solidFill>
                  <a:schemeClr val="bg1"/>
                </a:solidFill>
                <a:latin typeface="Arial" panose="020B0604020202020204" pitchFamily="34" charset="0"/>
                <a:cs typeface="Arial" panose="020B0604020202020204" pitchFamily="34" charset="0"/>
              </a:rPr>
              <a:t>Los Angeles, CA</a:t>
            </a:r>
            <a:r>
              <a:rPr lang="en-US" sz="1200" b="0" dirty="0" smtClean="0">
                <a:solidFill>
                  <a:schemeClr val="bg1"/>
                </a:solidFill>
                <a:latin typeface="Arial" panose="020B0604020202020204" pitchFamily="34" charset="0"/>
                <a:cs typeface="Arial" panose="020B0604020202020204" pitchFamily="34" charset="0"/>
              </a:rPr>
              <a:t>: April 25, 2016, IAS-USA. </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847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7886700" cy="994172"/>
          </a:xfrm>
        </p:spPr>
        <p:txBody>
          <a:bodyPr/>
          <a:lstStyle/>
          <a:p>
            <a:r>
              <a:rPr lang="en-US" dirty="0" smtClean="0"/>
              <a:t>PPI Use Did Not Impact SVR in TRIO</a:t>
            </a:r>
            <a:endParaRPr lang="en-US" dirty="0"/>
          </a:p>
        </p:txBody>
      </p:sp>
      <p:sp>
        <p:nvSpPr>
          <p:cNvPr id="3" name="Content Placeholder 2"/>
          <p:cNvSpPr>
            <a:spLocks noGrp="1"/>
          </p:cNvSpPr>
          <p:nvPr>
            <p:ph sz="half" idx="1"/>
          </p:nvPr>
        </p:nvSpPr>
        <p:spPr/>
        <p:txBody>
          <a:bodyPr/>
          <a:lstStyle/>
          <a:p>
            <a:r>
              <a:rPr lang="en-US" dirty="0" smtClean="0"/>
              <a:t>HCV Target had no data on PPI use, dose, or duration</a:t>
            </a:r>
          </a:p>
          <a:p>
            <a:r>
              <a:rPr lang="en-US" dirty="0" smtClean="0"/>
              <a:t>Retrospective analysis, n=2,034</a:t>
            </a:r>
          </a:p>
          <a:p>
            <a:r>
              <a:rPr lang="en-US" dirty="0" smtClean="0"/>
              <a:t>No difference in SVR rates in those on PPI vs. no PPI with LDV/SOF</a:t>
            </a:r>
          </a:p>
          <a:p>
            <a:r>
              <a:rPr lang="en-US" dirty="0" smtClean="0"/>
              <a:t>Use PPI freely?  NO.</a:t>
            </a:r>
          </a:p>
          <a:p>
            <a:pPr lvl="1"/>
            <a:r>
              <a:rPr lang="en-US" dirty="0" smtClean="0"/>
              <a:t>Signal of reduced SVR in those on twice daily PPI</a:t>
            </a:r>
          </a:p>
        </p:txBody>
      </p:sp>
      <p:pic>
        <p:nvPicPr>
          <p:cNvPr id="5" name="Picture 4"/>
          <p:cNvPicPr>
            <a:picLocks noChangeAspect="1"/>
          </p:cNvPicPr>
          <p:nvPr/>
        </p:nvPicPr>
        <p:blipFill rotWithShape="1">
          <a:blip r:embed="rId3"/>
          <a:srcRect l="4874" r="4755"/>
          <a:stretch/>
        </p:blipFill>
        <p:spPr>
          <a:xfrm>
            <a:off x="4953000" y="792462"/>
            <a:ext cx="3809999" cy="4023320"/>
          </a:xfrm>
          <a:prstGeom prst="rect">
            <a:avLst/>
          </a:prstGeom>
        </p:spPr>
      </p:pic>
      <p:sp>
        <p:nvSpPr>
          <p:cNvPr id="6" name="TextBox 5"/>
          <p:cNvSpPr txBox="1"/>
          <p:nvPr/>
        </p:nvSpPr>
        <p:spPr>
          <a:xfrm>
            <a:off x="1467284" y="4556922"/>
            <a:ext cx="3047566" cy="369332"/>
          </a:xfrm>
          <a:prstGeom prst="rect">
            <a:avLst/>
          </a:prstGeom>
          <a:noFill/>
        </p:spPr>
        <p:txBody>
          <a:bodyPr wrap="none" rtlCol="0">
            <a:spAutoFit/>
          </a:bodyPr>
          <a:lstStyle/>
          <a:p>
            <a:r>
              <a:rPr lang="en-US" dirty="0" err="1" smtClean="0"/>
              <a:t>Afdhal</a:t>
            </a:r>
            <a:r>
              <a:rPr lang="en-US" dirty="0" smtClean="0"/>
              <a:t> N, et al. EASL 2016, #60</a:t>
            </a:r>
            <a:endParaRPr lang="en-US" dirty="0"/>
          </a:p>
        </p:txBody>
      </p:sp>
    </p:spTree>
    <p:extLst>
      <p:ext uri="{BB962C8B-B14F-4D97-AF65-F5344CB8AC3E}">
        <p14:creationId xmlns:p14="http://schemas.microsoft.com/office/powerpoint/2010/main" val="117365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LDV dosing with gastric acid modifiers</a:t>
            </a:r>
            <a:endParaRPr lang="en-US" dirty="0"/>
          </a:p>
        </p:txBody>
      </p:sp>
      <p:sp>
        <p:nvSpPr>
          <p:cNvPr id="3" name="Content Placeholder 2"/>
          <p:cNvSpPr>
            <a:spLocks noGrp="1"/>
          </p:cNvSpPr>
          <p:nvPr>
            <p:ph idx="1"/>
          </p:nvPr>
        </p:nvSpPr>
        <p:spPr>
          <a:xfrm>
            <a:off x="1066800" y="1352550"/>
            <a:ext cx="3943350" cy="3394472"/>
          </a:xfrm>
        </p:spPr>
        <p:txBody>
          <a:bodyPr>
            <a:normAutofit/>
          </a:bodyPr>
          <a:lstStyle/>
          <a:p>
            <a:r>
              <a:rPr lang="en-US" dirty="0"/>
              <a:t>Separate antacids by 4 hours. </a:t>
            </a:r>
          </a:p>
          <a:p>
            <a:r>
              <a:rPr lang="en-US" dirty="0" smtClean="0">
                <a:solidFill>
                  <a:prstClr val="black"/>
                </a:solidFill>
              </a:rPr>
              <a:t>PPI </a:t>
            </a:r>
            <a:r>
              <a:rPr lang="en-US" dirty="0">
                <a:solidFill>
                  <a:prstClr val="black"/>
                </a:solidFill>
              </a:rPr>
              <a:t>doses comparable to omeprazole 20mg can be administered simultaneously with </a:t>
            </a:r>
            <a:r>
              <a:rPr lang="en-US" dirty="0" smtClean="0">
                <a:solidFill>
                  <a:prstClr val="black"/>
                </a:solidFill>
              </a:rPr>
              <a:t>LDV/SOF </a:t>
            </a:r>
            <a:r>
              <a:rPr lang="en-US" dirty="0">
                <a:solidFill>
                  <a:prstClr val="black"/>
                </a:solidFill>
              </a:rPr>
              <a:t>under </a:t>
            </a:r>
            <a:r>
              <a:rPr lang="en-US" u="sng" dirty="0">
                <a:solidFill>
                  <a:prstClr val="black"/>
                </a:solidFill>
              </a:rPr>
              <a:t>fasted</a:t>
            </a:r>
            <a:r>
              <a:rPr lang="en-US" dirty="0">
                <a:solidFill>
                  <a:prstClr val="black"/>
                </a:solidFill>
              </a:rPr>
              <a:t> conditions.  </a:t>
            </a:r>
          </a:p>
          <a:p>
            <a:r>
              <a:rPr lang="en-US" dirty="0">
                <a:solidFill>
                  <a:prstClr val="black"/>
                </a:solidFill>
              </a:rPr>
              <a:t>H2 blocker doses should not exceed the equivalent of famotidine 40mg BID</a:t>
            </a:r>
            <a:r>
              <a:rPr lang="en-US" dirty="0" smtClean="0">
                <a:solidFill>
                  <a:prstClr val="black"/>
                </a:solidFill>
              </a:rPr>
              <a:t>.</a:t>
            </a:r>
          </a:p>
          <a:p>
            <a:endParaRPr lang="en-US" dirty="0" smtClean="0"/>
          </a:p>
          <a:p>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67025008"/>
              </p:ext>
            </p:extLst>
          </p:nvPr>
        </p:nvGraphicFramePr>
        <p:xfrm>
          <a:off x="5398076" y="1428749"/>
          <a:ext cx="2602923" cy="2554086"/>
        </p:xfrm>
        <a:graphic>
          <a:graphicData uri="http://schemas.openxmlformats.org/drawingml/2006/table">
            <a:tbl>
              <a:tblPr firstRow="1" bandRow="1">
                <a:tableStyleId>{5C22544A-7EE6-4342-B048-85BDC9FD1C3A}</a:tableStyleId>
              </a:tblPr>
              <a:tblGrid>
                <a:gridCol w="2602923">
                  <a:extLst>
                    <a:ext uri="{9D8B030D-6E8A-4147-A177-3AD203B41FA5}">
                      <a16:colId xmlns="" xmlns:a16="http://schemas.microsoft.com/office/drawing/2014/main" val="20000"/>
                    </a:ext>
                  </a:extLst>
                </a:gridCol>
              </a:tblGrid>
              <a:tr h="425681">
                <a:tc>
                  <a:txBody>
                    <a:bodyPr/>
                    <a:lstStyle/>
                    <a:p>
                      <a:pPr algn="ctr"/>
                      <a:r>
                        <a:rPr lang="en-US" sz="1400" dirty="0" smtClean="0"/>
                        <a:t>Equivalent PPI Doses</a:t>
                      </a:r>
                      <a:endParaRPr lang="en-US" sz="1400" dirty="0"/>
                    </a:p>
                  </a:txBody>
                  <a:tcPr marL="68580" marR="68580" marT="34290" marB="34290"/>
                </a:tc>
                <a:extLst>
                  <a:ext uri="{0D108BD9-81ED-4DB2-BD59-A6C34878D82A}">
                    <a16:rowId xmlns="" xmlns:a16="http://schemas.microsoft.com/office/drawing/2014/main" val="10000"/>
                  </a:ext>
                </a:extLst>
              </a:tr>
              <a:tr h="425681">
                <a:tc>
                  <a:txBody>
                    <a:bodyPr/>
                    <a:lstStyle/>
                    <a:p>
                      <a:pPr algn="ctr"/>
                      <a:r>
                        <a:rPr lang="en-US" sz="1400" dirty="0" smtClean="0"/>
                        <a:t>Esomeprazole 40mg</a:t>
                      </a:r>
                      <a:endParaRPr lang="en-US" sz="1400" dirty="0"/>
                    </a:p>
                  </a:txBody>
                  <a:tcPr marL="68580" marR="68580" marT="34290" marB="34290"/>
                </a:tc>
                <a:extLst>
                  <a:ext uri="{0D108BD9-81ED-4DB2-BD59-A6C34878D82A}">
                    <a16:rowId xmlns="" xmlns:a16="http://schemas.microsoft.com/office/drawing/2014/main" val="10001"/>
                  </a:ext>
                </a:extLst>
              </a:tr>
              <a:tr h="425681">
                <a:tc>
                  <a:txBody>
                    <a:bodyPr/>
                    <a:lstStyle/>
                    <a:p>
                      <a:pPr algn="ctr"/>
                      <a:r>
                        <a:rPr lang="en-US" sz="1400" dirty="0" smtClean="0"/>
                        <a:t>Pantoprazole 40mg</a:t>
                      </a:r>
                      <a:endParaRPr lang="en-US" sz="1400" dirty="0"/>
                    </a:p>
                  </a:txBody>
                  <a:tcPr marL="68580" marR="68580" marT="34290" marB="34290"/>
                </a:tc>
                <a:extLst>
                  <a:ext uri="{0D108BD9-81ED-4DB2-BD59-A6C34878D82A}">
                    <a16:rowId xmlns="" xmlns:a16="http://schemas.microsoft.com/office/drawing/2014/main" val="10002"/>
                  </a:ext>
                </a:extLst>
              </a:tr>
              <a:tr h="425681">
                <a:tc>
                  <a:txBody>
                    <a:bodyPr/>
                    <a:lstStyle/>
                    <a:p>
                      <a:pPr algn="ctr"/>
                      <a:r>
                        <a:rPr lang="en-US" sz="1400" dirty="0" smtClean="0"/>
                        <a:t>Lansoprazole 30mg</a:t>
                      </a:r>
                      <a:endParaRPr lang="en-US" sz="1400" dirty="0"/>
                    </a:p>
                  </a:txBody>
                  <a:tcPr marL="68580" marR="68580" marT="34290" marB="34290"/>
                </a:tc>
                <a:extLst>
                  <a:ext uri="{0D108BD9-81ED-4DB2-BD59-A6C34878D82A}">
                    <a16:rowId xmlns="" xmlns:a16="http://schemas.microsoft.com/office/drawing/2014/main" val="10003"/>
                  </a:ext>
                </a:extLst>
              </a:tr>
              <a:tr h="425681">
                <a:tc>
                  <a:txBody>
                    <a:bodyPr/>
                    <a:lstStyle/>
                    <a:p>
                      <a:pPr algn="ctr"/>
                      <a:r>
                        <a:rPr lang="en-US" sz="1400" dirty="0" smtClean="0"/>
                        <a:t>Rabeprazole 20mg</a:t>
                      </a:r>
                      <a:endParaRPr lang="en-US" sz="1400" dirty="0"/>
                    </a:p>
                  </a:txBody>
                  <a:tcPr marL="68580" marR="68580" marT="34290" marB="34290"/>
                </a:tc>
                <a:extLst>
                  <a:ext uri="{0D108BD9-81ED-4DB2-BD59-A6C34878D82A}">
                    <a16:rowId xmlns="" xmlns:a16="http://schemas.microsoft.com/office/drawing/2014/main" val="10004"/>
                  </a:ext>
                </a:extLst>
              </a:tr>
              <a:tr h="4256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Omeprazole</a:t>
                      </a:r>
                      <a:r>
                        <a:rPr lang="en-US" sz="1400" baseline="0" dirty="0" smtClean="0"/>
                        <a:t> 20mg</a:t>
                      </a:r>
                      <a:endParaRPr lang="en-US" sz="1400" dirty="0"/>
                    </a:p>
                  </a:txBody>
                  <a:tcPr marL="68580" marR="68580" marT="34290" marB="3429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524190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51769" y="882435"/>
            <a:ext cx="2988335" cy="2152120"/>
            <a:chOff x="3611689" y="990599"/>
            <a:chExt cx="3984447" cy="3825991"/>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689" y="1740015"/>
              <a:ext cx="37242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p:nvPr/>
          </p:nvSpPr>
          <p:spPr>
            <a:xfrm>
              <a:off x="3611690" y="990599"/>
              <a:ext cx="3984446" cy="1218795"/>
            </a:xfrm>
            <a:prstGeom prst="rect">
              <a:avLst/>
            </a:prstGeom>
            <a:noFill/>
          </p:spPr>
          <p:txBody>
            <a:bodyPr wrap="square" lIns="0" tIns="0" rIns="0" bIns="0" rtlCol="0">
              <a:spAutoFit/>
            </a:bodyPr>
            <a:lstStyle/>
            <a:p>
              <a:pPr algn="ctr" defTabSz="342900" fontAlgn="base">
                <a:lnSpc>
                  <a:spcPct val="90000"/>
                </a:lnSpc>
                <a:spcBef>
                  <a:spcPct val="0"/>
                </a:spcBef>
                <a:spcAft>
                  <a:spcPct val="0"/>
                </a:spcAft>
              </a:pPr>
              <a:r>
                <a:rPr lang="en-US" sz="1500" b="1" u="sng" dirty="0">
                  <a:solidFill>
                    <a:prstClr val="black"/>
                  </a:solidFill>
                  <a:latin typeface="Calibri" panose="020F0502020204030204"/>
                  <a:cs typeface="Arial" pitchFamily="34" charset="0"/>
                </a:rPr>
                <a:t>RTV-Boosted PIs</a:t>
              </a:r>
            </a:p>
            <a:p>
              <a:pPr algn="ctr" defTabSz="342900" fontAlgn="base">
                <a:lnSpc>
                  <a:spcPct val="90000"/>
                </a:lnSpc>
                <a:spcBef>
                  <a:spcPct val="0"/>
                </a:spcBef>
                <a:spcAft>
                  <a:spcPct val="0"/>
                </a:spcAft>
              </a:pPr>
              <a:endParaRPr lang="en-US" sz="750" b="1" u="sng" dirty="0">
                <a:solidFill>
                  <a:prstClr val="black"/>
                </a:solidFill>
                <a:latin typeface="Calibri" panose="020F0502020204030204"/>
                <a:cs typeface="Arial" pitchFamily="34" charset="0"/>
              </a:endParaRPr>
            </a:p>
            <a:p>
              <a:pPr defTabSz="342900" fontAlgn="base">
                <a:lnSpc>
                  <a:spcPct val="90000"/>
                </a:lnSpc>
                <a:spcBef>
                  <a:spcPct val="0"/>
                </a:spcBef>
                <a:spcAft>
                  <a:spcPct val="0"/>
                </a:spcAft>
              </a:pPr>
              <a:r>
                <a:rPr lang="en-US" sz="1350" b="1" dirty="0">
                  <a:solidFill>
                    <a:prstClr val="black"/>
                  </a:solidFill>
                  <a:latin typeface="Calibri" panose="020F0502020204030204"/>
                  <a:cs typeface="Arial" pitchFamily="34" charset="0"/>
                </a:rPr>
                <a:t>              Without		    With</a:t>
              </a:r>
              <a:endParaRPr lang="en-US" sz="1350" b="1" baseline="30000" dirty="0">
                <a:solidFill>
                  <a:prstClr val="black"/>
                </a:solidFill>
                <a:latin typeface="Calibri" panose="020F0502020204030204"/>
                <a:cs typeface="Arial" pitchFamily="34" charset="0"/>
              </a:endParaRPr>
            </a:p>
            <a:p>
              <a:pPr defTabSz="342900" fontAlgn="base">
                <a:lnSpc>
                  <a:spcPct val="90000"/>
                </a:lnSpc>
                <a:spcBef>
                  <a:spcPct val="0"/>
                </a:spcBef>
                <a:spcAft>
                  <a:spcPct val="0"/>
                </a:spcAft>
              </a:pPr>
              <a:r>
                <a:rPr lang="en-US" sz="1350" b="1" baseline="30000" dirty="0">
                  <a:solidFill>
                    <a:prstClr val="black"/>
                  </a:solidFill>
                  <a:latin typeface="Calibri" panose="020F0502020204030204"/>
                  <a:cs typeface="Arial" pitchFamily="34" charset="0"/>
                </a:rPr>
                <a:t>                  </a:t>
              </a:r>
              <a:r>
                <a:rPr lang="en-US" sz="1350" b="1" dirty="0" smtClean="0">
                  <a:solidFill>
                    <a:prstClr val="black"/>
                  </a:solidFill>
                  <a:latin typeface="Calibri" panose="020F0502020204030204"/>
                  <a:cs typeface="Arial" pitchFamily="34" charset="0"/>
                </a:rPr>
                <a:t>LDV/SOF</a:t>
              </a:r>
              <a:r>
                <a:rPr lang="en-US" sz="1350" b="1" baseline="30000" dirty="0" smtClean="0">
                  <a:solidFill>
                    <a:prstClr val="black"/>
                  </a:solidFill>
                  <a:latin typeface="Calibri" panose="020F0502020204030204"/>
                  <a:cs typeface="Arial" pitchFamily="34" charset="0"/>
                </a:rPr>
                <a:t>4-9                                 </a:t>
              </a:r>
              <a:r>
                <a:rPr lang="en-US" sz="1350" b="1" dirty="0" smtClean="0">
                  <a:solidFill>
                    <a:prstClr val="black"/>
                  </a:solidFill>
                  <a:latin typeface="Calibri" panose="020F0502020204030204"/>
                  <a:cs typeface="Arial" pitchFamily="34" charset="0"/>
                </a:rPr>
                <a:t>LDV/SOF</a:t>
              </a:r>
              <a:r>
                <a:rPr lang="en-US" sz="1350" b="1" baseline="30000" dirty="0" smtClean="0">
                  <a:solidFill>
                    <a:prstClr val="black"/>
                  </a:solidFill>
                  <a:latin typeface="Calibri" panose="020F0502020204030204"/>
                  <a:cs typeface="Arial" pitchFamily="34" charset="0"/>
                </a:rPr>
                <a:t>10</a:t>
              </a:r>
            </a:p>
          </p:txBody>
        </p:sp>
        <p:cxnSp>
          <p:nvCxnSpPr>
            <p:cNvPr id="85" name="Straight Connector 84"/>
            <p:cNvCxnSpPr/>
            <p:nvPr/>
          </p:nvCxnSpPr>
          <p:spPr>
            <a:xfrm flipH="1">
              <a:off x="6370019" y="2100328"/>
              <a:ext cx="1" cy="2488671"/>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704" y="1037114"/>
            <a:ext cx="1228725" cy="194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Line 2"/>
          <p:cNvSpPr>
            <a:spLocks noChangeShapeType="1"/>
          </p:cNvSpPr>
          <p:nvPr/>
        </p:nvSpPr>
        <p:spPr bwMode="auto">
          <a:xfrm>
            <a:off x="1143000" y="325222"/>
            <a:ext cx="6858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17" name="Line 3"/>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18" name="Line 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0" name="Line 7"/>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1" name="Line 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2" name="Line 1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3" name="Line 1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4" name="Line 1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5" name="Line 1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6" name="Line 1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7" name="Line 2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8" name="Line 2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29" name="Line 2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0" name="Line 2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1" name="Line 2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2" name="Line 3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3" name="Line 3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4" name="Line 3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5" name="Line 3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6" name="Line 3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7" name="Line 4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8" name="Line 4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39" name="Line 4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0" name="Line 4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1" name="Line 4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2" name="Line 5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3" name="Line 5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4" name="Line 5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5" name="Line 5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6" name="Line 5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7" name="Line 6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8" name="Line 6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49" name="Line 6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0" name="Line 6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1" name="Line 6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2" name="Line 7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3" name="Line 7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4" name="Line 7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5" name="Line 7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6" name="Line 7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7" name="Line 8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8" name="Line 8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59" name="Line 8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0" name="Line 8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1" name="Line 8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2" name="Line 9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3" name="Line 9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4" name="Line 9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5" name="Line 9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6" name="Line 98"/>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7" name="Line 100"/>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8" name="Line 102"/>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69" name="Line 104"/>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70" name="Line 106"/>
          <p:cNvSpPr>
            <a:spLocks noChangeShapeType="1"/>
          </p:cNvSpPr>
          <p:nvPr/>
        </p:nvSpPr>
        <p:spPr bwMode="auto">
          <a:xfrm>
            <a:off x="1143000" y="325222"/>
            <a:ext cx="3429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13371" name="Line 108"/>
          <p:cNvSpPr>
            <a:spLocks noChangeShapeType="1"/>
          </p:cNvSpPr>
          <p:nvPr/>
        </p:nvSpPr>
        <p:spPr bwMode="auto">
          <a:xfrm>
            <a:off x="1143000" y="325222"/>
            <a:ext cx="0" cy="257175"/>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anchor="ctr"/>
          <a:lstStyle/>
          <a:p>
            <a:pPr defTabSz="342900" fontAlgn="base">
              <a:spcBef>
                <a:spcPct val="0"/>
              </a:spcBef>
              <a:spcAft>
                <a:spcPct val="0"/>
              </a:spcAft>
            </a:pPr>
            <a:endParaRPr lang="en-US" sz="1350" dirty="0">
              <a:solidFill>
                <a:prstClr val="black"/>
              </a:solidFill>
              <a:latin typeface="Calibri" panose="020F0502020204030204"/>
              <a:cs typeface="Arial" pitchFamily="34" charset="0"/>
            </a:endParaRPr>
          </a:p>
        </p:txBody>
      </p:sp>
      <p:sp>
        <p:nvSpPr>
          <p:cNvPr id="3" name="Title 2"/>
          <p:cNvSpPr>
            <a:spLocks noGrp="1"/>
          </p:cNvSpPr>
          <p:nvPr>
            <p:ph type="title"/>
          </p:nvPr>
        </p:nvSpPr>
        <p:spPr>
          <a:xfrm>
            <a:off x="457200" y="156942"/>
            <a:ext cx="8229600" cy="642938"/>
          </a:xfrm>
        </p:spPr>
        <p:txBody>
          <a:bodyPr>
            <a:normAutofit/>
          </a:bodyPr>
          <a:lstStyle/>
          <a:p>
            <a:pPr algn="ctr"/>
            <a:r>
              <a:rPr lang="en-US" sz="2800" dirty="0" smtClean="0"/>
              <a:t>With LDV/SOF, TFV exposures are high in those on PIs</a:t>
            </a:r>
            <a:endParaRPr lang="en-US" sz="2800" dirty="0"/>
          </a:p>
        </p:txBody>
      </p:sp>
      <p:sp>
        <p:nvSpPr>
          <p:cNvPr id="4" name="TextBox 3"/>
          <p:cNvSpPr txBox="1"/>
          <p:nvPr/>
        </p:nvSpPr>
        <p:spPr>
          <a:xfrm>
            <a:off x="1906945" y="2988834"/>
            <a:ext cx="514350" cy="124650"/>
          </a:xfrm>
          <a:prstGeom prst="rect">
            <a:avLst/>
          </a:prstGeom>
          <a:noFill/>
        </p:spPr>
        <p:txBody>
          <a:bodyPr wrap="square" lIns="0" tIns="0" rIns="0" bIns="0" rtlCol="0">
            <a:spAutoFit/>
          </a:bodyPr>
          <a:lstStyle/>
          <a:p>
            <a:pPr algn="ctr" defTabSz="342900" fontAlgn="base">
              <a:lnSpc>
                <a:spcPct val="90000"/>
              </a:lnSpc>
              <a:spcBef>
                <a:spcPct val="0"/>
              </a:spcBef>
              <a:spcAft>
                <a:spcPct val="0"/>
              </a:spcAft>
            </a:pPr>
            <a:r>
              <a:rPr lang="en-US" sz="900" b="1" dirty="0">
                <a:solidFill>
                  <a:prstClr val="black"/>
                </a:solidFill>
                <a:latin typeface="Calibri" panose="020F0502020204030204"/>
                <a:cs typeface="Arial" pitchFamily="34" charset="0"/>
              </a:rPr>
              <a:t>EFV</a:t>
            </a:r>
          </a:p>
        </p:txBody>
      </p:sp>
      <p:sp>
        <p:nvSpPr>
          <p:cNvPr id="66" name="TextBox 65"/>
          <p:cNvSpPr txBox="1"/>
          <p:nvPr/>
        </p:nvSpPr>
        <p:spPr>
          <a:xfrm>
            <a:off x="2200315" y="2988834"/>
            <a:ext cx="514350" cy="124650"/>
          </a:xfrm>
          <a:prstGeom prst="rect">
            <a:avLst/>
          </a:prstGeom>
          <a:noFill/>
        </p:spPr>
        <p:txBody>
          <a:bodyPr wrap="square" lIns="0" tIns="0" rIns="0" bIns="0" rtlCol="0">
            <a:spAutoFit/>
          </a:bodyPr>
          <a:lstStyle/>
          <a:p>
            <a:pPr algn="ctr" defTabSz="342900" fontAlgn="base">
              <a:lnSpc>
                <a:spcPct val="90000"/>
              </a:lnSpc>
              <a:spcBef>
                <a:spcPct val="0"/>
              </a:spcBef>
              <a:spcAft>
                <a:spcPct val="0"/>
              </a:spcAft>
            </a:pPr>
            <a:r>
              <a:rPr lang="en-US" sz="900" b="1" dirty="0">
                <a:solidFill>
                  <a:prstClr val="black"/>
                </a:solidFill>
                <a:latin typeface="Calibri" panose="020F0502020204030204"/>
                <a:cs typeface="Arial" pitchFamily="34" charset="0"/>
              </a:rPr>
              <a:t>RPV</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680" y="1200087"/>
            <a:ext cx="442913" cy="182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p:cNvSpPr txBox="1"/>
          <p:nvPr/>
        </p:nvSpPr>
        <p:spPr>
          <a:xfrm>
            <a:off x="2902230" y="2988834"/>
            <a:ext cx="735492" cy="124650"/>
          </a:xfrm>
          <a:prstGeom prst="rect">
            <a:avLst/>
          </a:prstGeom>
          <a:noFill/>
        </p:spPr>
        <p:txBody>
          <a:bodyPr wrap="square" lIns="0" tIns="0" rIns="0" bIns="0" rtlCol="0">
            <a:spAutoFit/>
          </a:bodyPr>
          <a:lstStyle/>
          <a:p>
            <a:pPr algn="ctr" defTabSz="342900" fontAlgn="base">
              <a:lnSpc>
                <a:spcPct val="90000"/>
              </a:lnSpc>
              <a:spcBef>
                <a:spcPct val="0"/>
              </a:spcBef>
              <a:spcAft>
                <a:spcPct val="0"/>
              </a:spcAft>
            </a:pPr>
            <a:r>
              <a:rPr lang="en-US" sz="900" b="1" dirty="0">
                <a:solidFill>
                  <a:prstClr val="black"/>
                </a:solidFill>
                <a:latin typeface="Calibri" panose="020F0502020204030204"/>
                <a:cs typeface="Arial" pitchFamily="34" charset="0"/>
              </a:rPr>
              <a:t>ATR   CPA</a:t>
            </a:r>
          </a:p>
        </p:txBody>
      </p:sp>
      <p:sp>
        <p:nvSpPr>
          <p:cNvPr id="6" name="TextBox 5"/>
          <p:cNvSpPr txBox="1"/>
          <p:nvPr/>
        </p:nvSpPr>
        <p:spPr>
          <a:xfrm>
            <a:off x="2017089" y="882435"/>
            <a:ext cx="1775045" cy="644022"/>
          </a:xfrm>
          <a:prstGeom prst="rect">
            <a:avLst/>
          </a:prstGeom>
          <a:noFill/>
        </p:spPr>
        <p:txBody>
          <a:bodyPr wrap="square" lIns="0" tIns="0" rIns="0" bIns="0" rtlCol="0">
            <a:spAutoFit/>
          </a:bodyPr>
          <a:lstStyle/>
          <a:p>
            <a:pPr algn="ctr" defTabSz="342900" fontAlgn="base">
              <a:lnSpc>
                <a:spcPct val="90000"/>
              </a:lnSpc>
              <a:spcBef>
                <a:spcPct val="0"/>
              </a:spcBef>
              <a:spcAft>
                <a:spcPct val="0"/>
              </a:spcAft>
            </a:pPr>
            <a:r>
              <a:rPr lang="en-US" sz="1500" b="1" u="sng" dirty="0">
                <a:solidFill>
                  <a:prstClr val="black"/>
                </a:solidFill>
                <a:latin typeface="Calibri" panose="020F0502020204030204"/>
                <a:cs typeface="Arial" pitchFamily="34" charset="0"/>
              </a:rPr>
              <a:t>NNRTIs</a:t>
            </a:r>
          </a:p>
          <a:p>
            <a:pPr algn="ctr" defTabSz="342900" fontAlgn="base">
              <a:lnSpc>
                <a:spcPct val="90000"/>
              </a:lnSpc>
              <a:spcBef>
                <a:spcPct val="0"/>
              </a:spcBef>
              <a:spcAft>
                <a:spcPct val="0"/>
              </a:spcAft>
            </a:pPr>
            <a:endParaRPr lang="en-US" sz="750" b="1" u="sng" dirty="0">
              <a:solidFill>
                <a:prstClr val="black"/>
              </a:solidFill>
              <a:latin typeface="Calibri" panose="020F0502020204030204"/>
              <a:cs typeface="Arial" pitchFamily="34" charset="0"/>
            </a:endParaRPr>
          </a:p>
          <a:p>
            <a:pPr algn="ctr" defTabSz="342900" fontAlgn="base">
              <a:lnSpc>
                <a:spcPct val="90000"/>
              </a:lnSpc>
              <a:spcBef>
                <a:spcPct val="0"/>
              </a:spcBef>
              <a:spcAft>
                <a:spcPct val="0"/>
              </a:spcAft>
            </a:pPr>
            <a:r>
              <a:rPr lang="en-US" sz="1200" b="1" dirty="0">
                <a:solidFill>
                  <a:prstClr val="black"/>
                </a:solidFill>
                <a:latin typeface="Calibri" panose="020F0502020204030204"/>
                <a:cs typeface="Arial" pitchFamily="34" charset="0"/>
              </a:rPr>
              <a:t>   Without</a:t>
            </a:r>
            <a:r>
              <a:rPr lang="en-US" sz="1200" b="1" baseline="30000" dirty="0">
                <a:solidFill>
                  <a:prstClr val="black"/>
                </a:solidFill>
                <a:latin typeface="Calibri" panose="020F0502020204030204"/>
                <a:cs typeface="Arial" pitchFamily="34" charset="0"/>
              </a:rPr>
              <a:t>               </a:t>
            </a:r>
            <a:r>
              <a:rPr lang="en-US" sz="1200" b="1" dirty="0">
                <a:solidFill>
                  <a:prstClr val="black"/>
                </a:solidFill>
                <a:latin typeface="Calibri" panose="020F0502020204030204"/>
                <a:cs typeface="Arial" pitchFamily="34" charset="0"/>
              </a:rPr>
              <a:t>With</a:t>
            </a:r>
          </a:p>
          <a:p>
            <a:pPr algn="ctr" defTabSz="342900" fontAlgn="base">
              <a:lnSpc>
                <a:spcPct val="90000"/>
              </a:lnSpc>
              <a:spcBef>
                <a:spcPct val="0"/>
              </a:spcBef>
              <a:spcAft>
                <a:spcPct val="0"/>
              </a:spcAft>
            </a:pPr>
            <a:r>
              <a:rPr lang="en-US" sz="1200" b="1" dirty="0">
                <a:solidFill>
                  <a:prstClr val="black"/>
                </a:solidFill>
                <a:latin typeface="Calibri" panose="020F0502020204030204"/>
                <a:cs typeface="Arial" pitchFamily="34" charset="0"/>
              </a:rPr>
              <a:t> </a:t>
            </a:r>
            <a:r>
              <a:rPr lang="en-US" sz="1200" b="1" dirty="0" smtClean="0">
                <a:solidFill>
                  <a:prstClr val="black"/>
                </a:solidFill>
                <a:latin typeface="Calibri" panose="020F0502020204030204"/>
                <a:cs typeface="Arial" pitchFamily="34" charset="0"/>
              </a:rPr>
              <a:t>LDV/SOF</a:t>
            </a:r>
            <a:r>
              <a:rPr lang="en-US" sz="1200" b="1" baseline="30000" dirty="0" smtClean="0">
                <a:solidFill>
                  <a:prstClr val="black"/>
                </a:solidFill>
                <a:latin typeface="Calibri" panose="020F0502020204030204"/>
                <a:cs typeface="Arial" pitchFamily="34" charset="0"/>
              </a:rPr>
              <a:t>1,2         </a:t>
            </a:r>
            <a:r>
              <a:rPr lang="en-US" sz="1200" b="1" dirty="0" smtClean="0">
                <a:solidFill>
                  <a:prstClr val="black"/>
                </a:solidFill>
                <a:latin typeface="Calibri" panose="020F0502020204030204"/>
                <a:cs typeface="Arial" pitchFamily="34" charset="0"/>
              </a:rPr>
              <a:t>LDV/SOF</a:t>
            </a:r>
            <a:r>
              <a:rPr lang="en-US" sz="1200" b="1" baseline="30000" dirty="0">
                <a:solidFill>
                  <a:prstClr val="black"/>
                </a:solidFill>
                <a:latin typeface="Calibri" panose="020F0502020204030204"/>
                <a:cs typeface="Arial" pitchFamily="34" charset="0"/>
              </a:rPr>
              <a:t>3</a:t>
            </a:r>
          </a:p>
        </p:txBody>
      </p:sp>
      <p:sp>
        <p:nvSpPr>
          <p:cNvPr id="8" name="TextBox 7"/>
          <p:cNvSpPr txBox="1"/>
          <p:nvPr/>
        </p:nvSpPr>
        <p:spPr>
          <a:xfrm>
            <a:off x="1464197" y="3370170"/>
            <a:ext cx="6466115" cy="581698"/>
          </a:xfrm>
          <a:prstGeom prst="rect">
            <a:avLst/>
          </a:prstGeom>
          <a:solidFill>
            <a:schemeClr val="bg1"/>
          </a:solidFill>
        </p:spPr>
        <p:txBody>
          <a:bodyPr wrap="square" lIns="0" tIns="0" rIns="0" bIns="0" rtlCol="0">
            <a:spAutoFit/>
          </a:bodyPr>
          <a:lstStyle/>
          <a:p>
            <a:pPr marL="214313" indent="-214313" defTabSz="342900" fontAlgn="base">
              <a:lnSpc>
                <a:spcPct val="90000"/>
              </a:lnSpc>
              <a:spcBef>
                <a:spcPct val="0"/>
              </a:spcBef>
              <a:spcAft>
                <a:spcPct val="0"/>
              </a:spcAft>
              <a:buFont typeface="Arial" pitchFamily="34" charset="0"/>
              <a:buChar char="•"/>
            </a:pPr>
            <a:r>
              <a:rPr lang="en-US" sz="1050" b="1" dirty="0">
                <a:solidFill>
                  <a:prstClr val="black"/>
                </a:solidFill>
                <a:latin typeface="Calibri" panose="020F0502020204030204"/>
                <a:cs typeface="Arial" pitchFamily="34" charset="0"/>
              </a:rPr>
              <a:t>TFV exposures are higher when TDF is coadministered with LDV/SOF compared to without LDV/SOF, but</a:t>
            </a:r>
          </a:p>
          <a:p>
            <a:pPr marL="214313" indent="-214313" defTabSz="342900" fontAlgn="base">
              <a:lnSpc>
                <a:spcPct val="90000"/>
              </a:lnSpc>
              <a:spcBef>
                <a:spcPct val="0"/>
              </a:spcBef>
              <a:spcAft>
                <a:spcPct val="0"/>
              </a:spcAft>
              <a:buFont typeface="Arial" pitchFamily="34" charset="0"/>
              <a:buChar char="•"/>
            </a:pPr>
            <a:r>
              <a:rPr lang="en-US" sz="1050" b="1" dirty="0">
                <a:solidFill>
                  <a:prstClr val="black"/>
                </a:solidFill>
                <a:latin typeface="Calibri" panose="020F0502020204030204"/>
                <a:cs typeface="Arial" pitchFamily="34" charset="0"/>
              </a:rPr>
              <a:t>Compared to the range of TFV exposures with available safety data</a:t>
            </a:r>
          </a:p>
          <a:p>
            <a:pPr marL="557213" lvl="1" indent="-214313" defTabSz="342900" fontAlgn="base">
              <a:lnSpc>
                <a:spcPct val="90000"/>
              </a:lnSpc>
              <a:spcBef>
                <a:spcPct val="0"/>
              </a:spcBef>
              <a:spcAft>
                <a:spcPct val="0"/>
              </a:spcAft>
              <a:buFont typeface="Arial" pitchFamily="34" charset="0"/>
              <a:buChar char="•"/>
            </a:pPr>
            <a:r>
              <a:rPr lang="en-US" sz="1050" dirty="0">
                <a:solidFill>
                  <a:prstClr val="black"/>
                </a:solidFill>
                <a:latin typeface="Calibri" panose="020F0502020204030204"/>
                <a:cs typeface="Arial" pitchFamily="34" charset="0"/>
              </a:rPr>
              <a:t>For EFV or RPV: TFV exposures fall within the range</a:t>
            </a:r>
            <a:r>
              <a:rPr lang="en-US" sz="1050" baseline="30000" dirty="0">
                <a:solidFill>
                  <a:prstClr val="black"/>
                </a:solidFill>
                <a:latin typeface="Calibri" panose="020F0502020204030204"/>
                <a:cs typeface="Arial" pitchFamily="34" charset="0"/>
              </a:rPr>
              <a:t>1</a:t>
            </a:r>
          </a:p>
          <a:p>
            <a:pPr marL="557213" lvl="1" indent="-214313" defTabSz="342900" fontAlgn="base">
              <a:lnSpc>
                <a:spcPct val="90000"/>
              </a:lnSpc>
              <a:spcBef>
                <a:spcPct val="0"/>
              </a:spcBef>
              <a:spcAft>
                <a:spcPct val="0"/>
              </a:spcAft>
              <a:buFont typeface="Arial" pitchFamily="34" charset="0"/>
              <a:buChar char="•"/>
            </a:pPr>
            <a:r>
              <a:rPr lang="en-US" sz="1050" dirty="0">
                <a:solidFill>
                  <a:prstClr val="black"/>
                </a:solidFill>
                <a:latin typeface="Calibri" panose="020F0502020204030204"/>
                <a:cs typeface="Arial" pitchFamily="34" charset="0"/>
              </a:rPr>
              <a:t>For RTV-boosted PIs: TFV exposures partially exceed the range</a:t>
            </a:r>
            <a:r>
              <a:rPr lang="en-US" sz="1050" baseline="30000" dirty="0">
                <a:solidFill>
                  <a:prstClr val="black"/>
                </a:solidFill>
                <a:latin typeface="Calibri" panose="020F0502020204030204"/>
                <a:cs typeface="Arial" pitchFamily="34" charset="0"/>
              </a:rPr>
              <a:t>2</a:t>
            </a:r>
          </a:p>
        </p:txBody>
      </p:sp>
      <p:cxnSp>
        <p:nvCxnSpPr>
          <p:cNvPr id="11" name="Straight Connector 10"/>
          <p:cNvCxnSpPr/>
          <p:nvPr/>
        </p:nvCxnSpPr>
        <p:spPr>
          <a:xfrm>
            <a:off x="3782971" y="1240485"/>
            <a:ext cx="0" cy="1645920"/>
          </a:xfrm>
          <a:prstGeom prst="line">
            <a:avLst/>
          </a:prstGeom>
          <a:ln w="381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94060" y="1894915"/>
            <a:ext cx="1136252" cy="664797"/>
          </a:xfrm>
          <a:prstGeom prst="rect">
            <a:avLst/>
          </a:prstGeom>
          <a:noFill/>
        </p:spPr>
        <p:txBody>
          <a:bodyPr wrap="square" lIns="0" tIns="0" rIns="0" bIns="0" rtlCol="0">
            <a:spAutoFit/>
          </a:bodyPr>
          <a:lstStyle/>
          <a:p>
            <a:pPr algn="ctr" defTabSz="342900" fontAlgn="base">
              <a:lnSpc>
                <a:spcPct val="90000"/>
              </a:lnSpc>
              <a:spcBef>
                <a:spcPct val="0"/>
              </a:spcBef>
              <a:spcAft>
                <a:spcPct val="0"/>
              </a:spcAft>
            </a:pPr>
            <a:r>
              <a:rPr lang="en-US" sz="1200" b="1" dirty="0">
                <a:solidFill>
                  <a:prstClr val="black"/>
                </a:solidFill>
                <a:latin typeface="Calibri" panose="020F0502020204030204"/>
                <a:cs typeface="Arial" pitchFamily="34" charset="0"/>
              </a:rPr>
              <a:t>Range of TFV exposures with available safety data</a:t>
            </a:r>
          </a:p>
        </p:txBody>
      </p:sp>
      <p:sp>
        <p:nvSpPr>
          <p:cNvPr id="14" name="Right Brace 13"/>
          <p:cNvSpPr/>
          <p:nvPr/>
        </p:nvSpPr>
        <p:spPr>
          <a:xfrm>
            <a:off x="6656026" y="1652951"/>
            <a:ext cx="169373" cy="978383"/>
          </a:xfrm>
          <a:prstGeom prst="rightBrac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fontAlgn="base">
              <a:spcBef>
                <a:spcPct val="0"/>
              </a:spcBef>
              <a:spcAft>
                <a:spcPct val="0"/>
              </a:spcAft>
            </a:pPr>
            <a:endParaRPr lang="en-US" sz="1350" dirty="0">
              <a:solidFill>
                <a:prstClr val="black"/>
              </a:solidFill>
              <a:latin typeface="Calibri" panose="020F0502020204030204"/>
            </a:endParaRPr>
          </a:p>
        </p:txBody>
      </p:sp>
      <p:sp>
        <p:nvSpPr>
          <p:cNvPr id="10" name="Rectangle 9"/>
          <p:cNvSpPr/>
          <p:nvPr/>
        </p:nvSpPr>
        <p:spPr>
          <a:xfrm>
            <a:off x="2107066" y="3913435"/>
            <a:ext cx="2726697" cy="954107"/>
          </a:xfrm>
          <a:prstGeom prst="rect">
            <a:avLst/>
          </a:prstGeom>
        </p:spPr>
        <p:txBody>
          <a:bodyPr wrap="square">
            <a:spAutoFit/>
          </a:bodyPr>
          <a:lstStyle/>
          <a:p>
            <a:pPr defTabSz="342900" fontAlgn="base">
              <a:spcBef>
                <a:spcPct val="0"/>
              </a:spcBef>
              <a:spcAft>
                <a:spcPct val="0"/>
              </a:spcAft>
            </a:pPr>
            <a:r>
              <a:rPr lang="en-US" sz="800" dirty="0" smtClean="0">
                <a:solidFill>
                  <a:srgbClr val="000000"/>
                </a:solidFill>
                <a:ea typeface="MS PGothic" pitchFamily="34" charset="-128"/>
                <a:cs typeface="Arial" charset="0"/>
              </a:rPr>
              <a:t>* HIV-infected </a:t>
            </a:r>
            <a:r>
              <a:rPr lang="en-US" sz="800" dirty="0">
                <a:solidFill>
                  <a:srgbClr val="000000"/>
                </a:solidFill>
                <a:ea typeface="MS PGothic" pitchFamily="34" charset="-128"/>
                <a:cs typeface="Arial" charset="0"/>
              </a:rPr>
              <a:t>subjects in CASTLE </a:t>
            </a:r>
            <a:r>
              <a:rPr lang="en-US" sz="800" dirty="0" smtClean="0">
                <a:solidFill>
                  <a:srgbClr val="000000"/>
                </a:solidFill>
                <a:ea typeface="MS PGothic" pitchFamily="34" charset="-128"/>
                <a:cs typeface="Arial" charset="0"/>
              </a:rPr>
              <a:t>study</a:t>
            </a:r>
          </a:p>
          <a:p>
            <a:pPr defTabSz="342900" fontAlgn="base">
              <a:spcBef>
                <a:spcPct val="0"/>
              </a:spcBef>
              <a:spcAft>
                <a:spcPct val="0"/>
              </a:spcAft>
            </a:pPr>
            <a:r>
              <a:rPr lang="en-US" sz="800" dirty="0" smtClean="0">
                <a:solidFill>
                  <a:prstClr val="black"/>
                </a:solidFill>
                <a:latin typeface="Calibri" panose="020F0502020204030204"/>
                <a:cs typeface="Arial" pitchFamily="34" charset="0"/>
              </a:rPr>
              <a:t>1. Data on file</a:t>
            </a:r>
          </a:p>
          <a:p>
            <a:pPr defTabSz="342900" fontAlgn="base">
              <a:spcBef>
                <a:spcPct val="0"/>
              </a:spcBef>
              <a:spcAft>
                <a:spcPct val="0"/>
              </a:spcAft>
            </a:pPr>
            <a:r>
              <a:rPr lang="en-US" sz="800" dirty="0" smtClean="0">
                <a:solidFill>
                  <a:prstClr val="black"/>
                </a:solidFill>
                <a:latin typeface="Calibri" panose="020F0502020204030204"/>
                <a:cs typeface="Arial" pitchFamily="34" charset="0"/>
              </a:rPr>
              <a:t>2. </a:t>
            </a:r>
            <a:r>
              <a:rPr lang="en-US" sz="800" dirty="0">
                <a:solidFill>
                  <a:srgbClr val="000000"/>
                </a:solidFill>
                <a:latin typeface="Calibri" panose="020F0502020204030204"/>
                <a:ea typeface="MS PGothic" pitchFamily="34" charset="-128"/>
                <a:cs typeface="Arial" charset="0"/>
              </a:rPr>
              <a:t>Hoetelmans RMW, et al. 6</a:t>
            </a:r>
            <a:r>
              <a:rPr lang="en-US" sz="800" baseline="30000" dirty="0">
                <a:solidFill>
                  <a:srgbClr val="000000"/>
                </a:solidFill>
                <a:latin typeface="Calibri" panose="020F0502020204030204"/>
                <a:ea typeface="MS PGothic" pitchFamily="34" charset="-128"/>
                <a:cs typeface="Arial" charset="0"/>
              </a:rPr>
              <a:t>th</a:t>
            </a:r>
            <a:r>
              <a:rPr lang="en-US" sz="800" dirty="0">
                <a:solidFill>
                  <a:srgbClr val="000000"/>
                </a:solidFill>
                <a:latin typeface="Calibri" panose="020F0502020204030204"/>
                <a:ea typeface="MS PGothic" pitchFamily="34" charset="-128"/>
                <a:cs typeface="Arial" charset="0"/>
              </a:rPr>
              <a:t> IWCPHT 2005. Quebec City, </a:t>
            </a:r>
            <a:r>
              <a:rPr lang="en-US" sz="800" dirty="0" smtClean="0">
                <a:solidFill>
                  <a:srgbClr val="000000"/>
                </a:solidFill>
                <a:latin typeface="Calibri" panose="020F0502020204030204"/>
                <a:ea typeface="MS PGothic" pitchFamily="34" charset="-128"/>
                <a:cs typeface="Arial" charset="0"/>
              </a:rPr>
              <a:t>Canada</a:t>
            </a:r>
            <a:r>
              <a:rPr lang="en-US" sz="800" dirty="0">
                <a:solidFill>
                  <a:srgbClr val="000000"/>
                </a:solidFill>
                <a:latin typeface="Calibri" panose="020F0502020204030204"/>
                <a:ea typeface="MS PGothic" pitchFamily="34" charset="-128"/>
                <a:cs typeface="Arial" charset="0"/>
              </a:rPr>
              <a:t>. Poster #2.11</a:t>
            </a:r>
          </a:p>
          <a:p>
            <a:pPr defTabSz="342900" fontAlgn="base">
              <a:spcBef>
                <a:spcPct val="0"/>
              </a:spcBef>
              <a:spcAft>
                <a:spcPct val="0"/>
              </a:spcAft>
            </a:pPr>
            <a:r>
              <a:rPr lang="en-US" sz="800" dirty="0">
                <a:solidFill>
                  <a:srgbClr val="000000"/>
                </a:solidFill>
                <a:latin typeface="Calibri" panose="020F0502020204030204"/>
                <a:ea typeface="MS PGothic" pitchFamily="34" charset="-128"/>
                <a:cs typeface="Arial" charset="0"/>
              </a:rPr>
              <a:t>3</a:t>
            </a:r>
            <a:r>
              <a:rPr lang="en-US" sz="800" dirty="0" smtClean="0">
                <a:solidFill>
                  <a:prstClr val="black"/>
                </a:solidFill>
                <a:latin typeface="Calibri" panose="020F0502020204030204"/>
                <a:cs typeface="Arial" pitchFamily="34" charset="0"/>
              </a:rPr>
              <a:t>. </a:t>
            </a:r>
            <a:r>
              <a:rPr lang="en-US" sz="800" dirty="0">
                <a:solidFill>
                  <a:prstClr val="black"/>
                </a:solidFill>
                <a:latin typeface="Calibri" panose="020F0502020204030204"/>
                <a:cs typeface="Arial" pitchFamily="34" charset="0"/>
              </a:rPr>
              <a:t>German P,  et al. ICPHHT 2014. #O6</a:t>
            </a:r>
          </a:p>
          <a:p>
            <a:pPr defTabSz="342900" fontAlgn="base">
              <a:spcBef>
                <a:spcPct val="0"/>
              </a:spcBef>
              <a:spcAft>
                <a:spcPct val="0"/>
              </a:spcAft>
            </a:pPr>
            <a:r>
              <a:rPr lang="en-US" sz="800" dirty="0">
                <a:solidFill>
                  <a:prstClr val="black"/>
                </a:solidFill>
                <a:latin typeface="Calibri" panose="020F0502020204030204"/>
                <a:cs typeface="Arial" pitchFamily="34" charset="0"/>
              </a:rPr>
              <a:t>4</a:t>
            </a:r>
            <a:r>
              <a:rPr lang="en-US" sz="800" dirty="0" smtClean="0">
                <a:solidFill>
                  <a:prstClr val="black"/>
                </a:solidFill>
                <a:latin typeface="Calibri" panose="020F0502020204030204"/>
                <a:cs typeface="Arial" pitchFamily="34" charset="0"/>
              </a:rPr>
              <a:t>. </a:t>
            </a:r>
            <a:r>
              <a:rPr lang="en-US" sz="800" dirty="0">
                <a:solidFill>
                  <a:srgbClr val="000000"/>
                </a:solidFill>
                <a:latin typeface="Calibri" panose="020F0502020204030204"/>
                <a:ea typeface="MS PGothic" pitchFamily="34" charset="-128"/>
                <a:cs typeface="Arial" charset="0"/>
              </a:rPr>
              <a:t>Luber AD, et al. </a:t>
            </a:r>
            <a:r>
              <a:rPr lang="en-US" sz="800" i="1" dirty="0">
                <a:solidFill>
                  <a:srgbClr val="000000"/>
                </a:solidFill>
                <a:latin typeface="Calibri" panose="020F0502020204030204"/>
                <a:ea typeface="MS PGothic" pitchFamily="34" charset="-128"/>
                <a:cs typeface="Arial" charset="0"/>
              </a:rPr>
              <a:t>HIV Medicine</a:t>
            </a:r>
            <a:r>
              <a:rPr lang="en-US" sz="800" dirty="0">
                <a:solidFill>
                  <a:srgbClr val="000000"/>
                </a:solidFill>
                <a:latin typeface="Calibri" panose="020F0502020204030204"/>
                <a:ea typeface="MS PGothic" pitchFamily="34" charset="-128"/>
                <a:cs typeface="Arial" charset="0"/>
              </a:rPr>
              <a:t>. 2010;11:193-9 (FPV+RTV)</a:t>
            </a:r>
          </a:p>
          <a:p>
            <a:pPr defTabSz="342900" fontAlgn="base">
              <a:spcBef>
                <a:spcPct val="0"/>
              </a:spcBef>
              <a:spcAft>
                <a:spcPct val="0"/>
              </a:spcAft>
            </a:pPr>
            <a:r>
              <a:rPr lang="en-US" sz="800" dirty="0">
                <a:solidFill>
                  <a:srgbClr val="000000"/>
                </a:solidFill>
                <a:latin typeface="Calibri" panose="020F0502020204030204"/>
                <a:ea typeface="MS PGothic" pitchFamily="34" charset="-128"/>
                <a:cs typeface="Arial" charset="0"/>
              </a:rPr>
              <a:t>5</a:t>
            </a:r>
            <a:r>
              <a:rPr lang="en-US" sz="800" dirty="0" smtClean="0">
                <a:solidFill>
                  <a:srgbClr val="000000"/>
                </a:solidFill>
                <a:latin typeface="Calibri" panose="020F0502020204030204"/>
                <a:ea typeface="MS PGothic" pitchFamily="34" charset="-128"/>
                <a:cs typeface="Arial" charset="0"/>
              </a:rPr>
              <a:t>. </a:t>
            </a:r>
            <a:r>
              <a:rPr lang="en-US" sz="800" dirty="0">
                <a:solidFill>
                  <a:srgbClr val="000000"/>
                </a:solidFill>
                <a:latin typeface="Calibri" panose="020F0502020204030204"/>
                <a:ea typeface="MS PGothic" pitchFamily="34" charset="-128"/>
                <a:cs typeface="Arial" charset="0"/>
              </a:rPr>
              <a:t>Chittick GE, et al. </a:t>
            </a:r>
            <a:r>
              <a:rPr lang="en-US" sz="800" i="1" dirty="0">
                <a:solidFill>
                  <a:srgbClr val="000000"/>
                </a:solidFill>
                <a:latin typeface="Calibri" panose="020F0502020204030204"/>
                <a:ea typeface="MS PGothic" pitchFamily="34" charset="-128"/>
                <a:cs typeface="Arial" charset="0"/>
              </a:rPr>
              <a:t>AAC</a:t>
            </a:r>
            <a:r>
              <a:rPr lang="en-US" sz="800" dirty="0">
                <a:solidFill>
                  <a:srgbClr val="000000"/>
                </a:solidFill>
                <a:latin typeface="Calibri" panose="020F0502020204030204"/>
                <a:ea typeface="MS PGothic" pitchFamily="34" charset="-128"/>
                <a:cs typeface="Arial" charset="0"/>
              </a:rPr>
              <a:t>. 2006; 50(4):1304-10 (SQV+RTV)</a:t>
            </a:r>
          </a:p>
        </p:txBody>
      </p:sp>
      <p:sp>
        <p:nvSpPr>
          <p:cNvPr id="80" name="Rectangle 79"/>
          <p:cNvSpPr/>
          <p:nvPr/>
        </p:nvSpPr>
        <p:spPr>
          <a:xfrm>
            <a:off x="4690459" y="4038435"/>
            <a:ext cx="3118101" cy="707886"/>
          </a:xfrm>
          <a:prstGeom prst="rect">
            <a:avLst/>
          </a:prstGeom>
        </p:spPr>
        <p:txBody>
          <a:bodyPr wrap="square">
            <a:spAutoFit/>
          </a:bodyPr>
          <a:lstStyle/>
          <a:p>
            <a:pPr defTabSz="342900" fontAlgn="base">
              <a:spcBef>
                <a:spcPct val="0"/>
              </a:spcBef>
              <a:spcAft>
                <a:spcPct val="0"/>
              </a:spcAft>
            </a:pPr>
            <a:r>
              <a:rPr lang="en-US" sz="800" dirty="0">
                <a:solidFill>
                  <a:srgbClr val="000000"/>
                </a:solidFill>
                <a:latin typeface="Calibri" panose="020F0502020204030204"/>
                <a:ea typeface="MS PGothic" pitchFamily="34" charset="-128"/>
                <a:cs typeface="Arial" charset="0"/>
              </a:rPr>
              <a:t>6</a:t>
            </a:r>
            <a:r>
              <a:rPr lang="en-US" sz="800" dirty="0" smtClean="0">
                <a:solidFill>
                  <a:srgbClr val="000000"/>
                </a:solidFill>
                <a:latin typeface="Calibri" panose="020F0502020204030204"/>
                <a:ea typeface="MS PGothic" pitchFamily="34" charset="-128"/>
                <a:cs typeface="Arial" charset="0"/>
              </a:rPr>
              <a:t>. </a:t>
            </a:r>
            <a:r>
              <a:rPr lang="en-US" sz="800" dirty="0">
                <a:solidFill>
                  <a:srgbClr val="000000"/>
                </a:solidFill>
                <a:latin typeface="Calibri" panose="020F0502020204030204"/>
                <a:ea typeface="MS PGothic" pitchFamily="34" charset="-128"/>
                <a:cs typeface="Arial" charset="0"/>
              </a:rPr>
              <a:t>Zhu. 9th IWCPHT. 2008. #023 (ATV+RTV &amp; LPV/r ) 	</a:t>
            </a:r>
            <a:endParaRPr lang="en-US" sz="800" dirty="0" smtClean="0">
              <a:solidFill>
                <a:srgbClr val="000000"/>
              </a:solidFill>
              <a:latin typeface="Calibri" panose="020F0502020204030204"/>
              <a:ea typeface="MS PGothic" pitchFamily="34" charset="-128"/>
              <a:cs typeface="Arial" charset="0"/>
            </a:endParaRPr>
          </a:p>
          <a:p>
            <a:pPr defTabSz="342900" fontAlgn="base">
              <a:spcBef>
                <a:spcPct val="0"/>
              </a:spcBef>
              <a:spcAft>
                <a:spcPct val="0"/>
              </a:spcAft>
            </a:pPr>
            <a:r>
              <a:rPr lang="en-US" sz="800" dirty="0">
                <a:solidFill>
                  <a:srgbClr val="000000"/>
                </a:solidFill>
                <a:latin typeface="Calibri" panose="020F0502020204030204"/>
                <a:ea typeface="MS PGothic" pitchFamily="34" charset="-128"/>
                <a:cs typeface="Arial" charset="0"/>
              </a:rPr>
              <a:t>7</a:t>
            </a:r>
            <a:r>
              <a:rPr lang="en-US" sz="800" dirty="0" smtClean="0">
                <a:solidFill>
                  <a:srgbClr val="000000"/>
                </a:solidFill>
                <a:latin typeface="Calibri" panose="020F0502020204030204"/>
                <a:ea typeface="MS PGothic" pitchFamily="34" charset="-128"/>
                <a:cs typeface="Arial" charset="0"/>
              </a:rPr>
              <a:t>. </a:t>
            </a:r>
            <a:r>
              <a:rPr lang="en-US" sz="800" dirty="0">
                <a:solidFill>
                  <a:srgbClr val="000000"/>
                </a:solidFill>
                <a:latin typeface="Calibri" panose="020F0502020204030204"/>
                <a:ea typeface="MS PGothic" pitchFamily="34" charset="-128"/>
                <a:cs typeface="Arial" charset="0"/>
              </a:rPr>
              <a:t>Kearney B, et al. </a:t>
            </a:r>
            <a:r>
              <a:rPr lang="en-US" sz="800" i="1" dirty="0">
                <a:solidFill>
                  <a:srgbClr val="000000"/>
                </a:solidFill>
                <a:latin typeface="Calibri" panose="020F0502020204030204"/>
                <a:ea typeface="MS PGothic" pitchFamily="34" charset="-128"/>
                <a:cs typeface="Arial" charset="0"/>
              </a:rPr>
              <a:t>JAIDS.</a:t>
            </a:r>
            <a:r>
              <a:rPr lang="en-US" sz="800" dirty="0">
                <a:solidFill>
                  <a:srgbClr val="000000"/>
                </a:solidFill>
                <a:latin typeface="Calibri" panose="020F0502020204030204"/>
                <a:ea typeface="MS PGothic" pitchFamily="34" charset="-128"/>
                <a:cs typeface="Arial" charset="0"/>
              </a:rPr>
              <a:t> 2006;43(3):278-83 (LPV/r)            	</a:t>
            </a:r>
            <a:endParaRPr lang="en-US" sz="800" dirty="0" smtClean="0">
              <a:solidFill>
                <a:srgbClr val="000000"/>
              </a:solidFill>
              <a:latin typeface="Calibri" panose="020F0502020204030204"/>
              <a:ea typeface="MS PGothic" pitchFamily="34" charset="-128"/>
              <a:cs typeface="Arial" charset="0"/>
            </a:endParaRPr>
          </a:p>
          <a:p>
            <a:pPr defTabSz="342900" fontAlgn="base">
              <a:spcBef>
                <a:spcPct val="0"/>
              </a:spcBef>
              <a:spcAft>
                <a:spcPct val="0"/>
              </a:spcAft>
            </a:pPr>
            <a:r>
              <a:rPr lang="en-US" sz="800" dirty="0">
                <a:solidFill>
                  <a:srgbClr val="000000"/>
                </a:solidFill>
                <a:latin typeface="Calibri" panose="020F0502020204030204"/>
                <a:ea typeface="MS PGothic" pitchFamily="34" charset="-128"/>
                <a:cs typeface="Arial" charset="0"/>
              </a:rPr>
              <a:t>8</a:t>
            </a:r>
            <a:r>
              <a:rPr lang="en-US" sz="800" dirty="0" smtClean="0">
                <a:solidFill>
                  <a:srgbClr val="000000"/>
                </a:solidFill>
                <a:latin typeface="Calibri" panose="020F0502020204030204"/>
                <a:ea typeface="MS PGothic" pitchFamily="34" charset="-128"/>
                <a:cs typeface="Arial" charset="0"/>
              </a:rPr>
              <a:t>. </a:t>
            </a:r>
            <a:r>
              <a:rPr lang="en-US" sz="800" dirty="0">
                <a:solidFill>
                  <a:srgbClr val="000000"/>
                </a:solidFill>
                <a:latin typeface="Calibri" panose="020F0502020204030204"/>
                <a:ea typeface="MS PGothic" pitchFamily="34" charset="-128"/>
                <a:cs typeface="Arial" charset="0"/>
              </a:rPr>
              <a:t>Agarwala S, et al. 6th IWCPHT 2005. #16. (ATV+RTV)</a:t>
            </a:r>
            <a:endParaRPr lang="en-US" sz="800" dirty="0">
              <a:solidFill>
                <a:prstClr val="black"/>
              </a:solidFill>
              <a:latin typeface="Calibri" panose="020F0502020204030204"/>
              <a:cs typeface="Arial" pitchFamily="34" charset="0"/>
            </a:endParaRPr>
          </a:p>
          <a:p>
            <a:pPr defTabSz="342900" fontAlgn="base">
              <a:spcBef>
                <a:spcPct val="0"/>
              </a:spcBef>
              <a:spcAft>
                <a:spcPct val="0"/>
              </a:spcAft>
            </a:pPr>
            <a:r>
              <a:rPr lang="en-US" sz="800" dirty="0" smtClean="0">
                <a:solidFill>
                  <a:srgbClr val="000000"/>
                </a:solidFill>
                <a:latin typeface="Calibri" panose="020F0502020204030204"/>
                <a:ea typeface="MS PGothic" pitchFamily="34" charset="-128"/>
                <a:cs typeface="Arial" charset="0"/>
              </a:rPr>
              <a:t>9. </a:t>
            </a:r>
            <a:r>
              <a:rPr lang="en-US" sz="800" dirty="0">
                <a:solidFill>
                  <a:srgbClr val="000000"/>
                </a:solidFill>
                <a:latin typeface="Calibri" panose="020F0502020204030204"/>
                <a:ea typeface="MS PGothic" pitchFamily="34" charset="-128"/>
                <a:cs typeface="Arial" charset="0"/>
              </a:rPr>
              <a:t>Hoetelmans RMW, et al. </a:t>
            </a:r>
            <a:r>
              <a:rPr lang="en-US" sz="800" i="1" dirty="0">
                <a:solidFill>
                  <a:srgbClr val="000000"/>
                </a:solidFill>
                <a:latin typeface="Calibri" panose="020F0502020204030204"/>
                <a:ea typeface="MS PGothic" pitchFamily="34" charset="-128"/>
                <a:cs typeface="Arial" charset="0"/>
              </a:rPr>
              <a:t>BJCP.</a:t>
            </a:r>
            <a:r>
              <a:rPr lang="en-US" sz="800" dirty="0">
                <a:solidFill>
                  <a:srgbClr val="000000"/>
                </a:solidFill>
                <a:latin typeface="Calibri" panose="020F0502020204030204"/>
                <a:ea typeface="MS PGothic" pitchFamily="34" charset="-128"/>
                <a:cs typeface="Arial" charset="0"/>
              </a:rPr>
              <a:t> 2007;64(5):655-61 (DRV+RTV) </a:t>
            </a:r>
            <a:endParaRPr lang="en-US" sz="800" dirty="0" smtClean="0">
              <a:solidFill>
                <a:srgbClr val="000000"/>
              </a:solidFill>
              <a:latin typeface="Calibri" panose="020F0502020204030204"/>
              <a:ea typeface="MS PGothic" pitchFamily="34" charset="-128"/>
              <a:cs typeface="Arial" charset="0"/>
            </a:endParaRPr>
          </a:p>
          <a:p>
            <a:pPr defTabSz="342900" fontAlgn="base">
              <a:spcBef>
                <a:spcPct val="0"/>
              </a:spcBef>
              <a:spcAft>
                <a:spcPct val="0"/>
              </a:spcAft>
            </a:pPr>
            <a:r>
              <a:rPr lang="en-US" sz="800" dirty="0" smtClean="0">
                <a:solidFill>
                  <a:srgbClr val="000000"/>
                </a:solidFill>
                <a:ea typeface="MS PGothic" pitchFamily="34" charset="-128"/>
                <a:cs typeface="Arial" charset="0"/>
              </a:rPr>
              <a:t>10. </a:t>
            </a:r>
            <a:r>
              <a:rPr lang="en-US" sz="800" dirty="0">
                <a:solidFill>
                  <a:srgbClr val="000000"/>
                </a:solidFill>
                <a:ea typeface="MS PGothic" pitchFamily="34" charset="-128"/>
                <a:cs typeface="Arial" charset="0"/>
              </a:rPr>
              <a:t>German P, et al. CROI 2015</a:t>
            </a:r>
            <a:endParaRPr lang="en-US" sz="800" dirty="0">
              <a:solidFill>
                <a:srgbClr val="000000"/>
              </a:solidFill>
              <a:latin typeface="Calibri" panose="020F0502020204030204"/>
              <a:ea typeface="MS PGothic" pitchFamily="34" charset="-128"/>
              <a:cs typeface="Arial" charset="0"/>
            </a:endParaRPr>
          </a:p>
        </p:txBody>
      </p:sp>
      <p:sp>
        <p:nvSpPr>
          <p:cNvPr id="87" name="Rectangle 86"/>
          <p:cNvSpPr/>
          <p:nvPr/>
        </p:nvSpPr>
        <p:spPr>
          <a:xfrm>
            <a:off x="2017088" y="1652951"/>
            <a:ext cx="4598069" cy="978383"/>
          </a:xfrm>
          <a:prstGeom prst="rect">
            <a:avLst/>
          </a:prstGeom>
          <a:solidFill>
            <a:schemeClr val="accent1">
              <a:alpha val="23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base">
              <a:lnSpc>
                <a:spcPct val="90000"/>
              </a:lnSpc>
              <a:spcBef>
                <a:spcPct val="0"/>
              </a:spcBef>
              <a:spcAft>
                <a:spcPct val="0"/>
              </a:spcAft>
            </a:pPr>
            <a:endParaRPr lang="en-US" sz="1350" dirty="0">
              <a:solidFill>
                <a:prstClr val="white"/>
              </a:solidFill>
              <a:latin typeface="Calibri" panose="020F0502020204030204"/>
            </a:endParaRPr>
          </a:p>
        </p:txBody>
      </p:sp>
      <p:sp>
        <p:nvSpPr>
          <p:cNvPr id="15" name="TextBox 14"/>
          <p:cNvSpPr txBox="1"/>
          <p:nvPr/>
        </p:nvSpPr>
        <p:spPr>
          <a:xfrm>
            <a:off x="1943102" y="3079096"/>
            <a:ext cx="4867535" cy="114262"/>
          </a:xfrm>
          <a:prstGeom prst="rect">
            <a:avLst/>
          </a:prstGeom>
          <a:noFill/>
        </p:spPr>
        <p:txBody>
          <a:bodyPr wrap="square" lIns="0" tIns="0" rIns="0" bIns="0" rtlCol="0">
            <a:spAutoFit/>
          </a:bodyPr>
          <a:lstStyle/>
          <a:p>
            <a:pPr defTabSz="860822" fontAlgn="base">
              <a:lnSpc>
                <a:spcPct val="90000"/>
              </a:lnSpc>
              <a:spcBef>
                <a:spcPct val="0"/>
              </a:spcBef>
              <a:spcAft>
                <a:spcPct val="0"/>
              </a:spcAft>
              <a:tabLst>
                <a:tab pos="517922" algn="l"/>
                <a:tab pos="815579" algn="l"/>
                <a:tab pos="1112044" algn="l"/>
                <a:tab pos="1454944" algn="l"/>
                <a:tab pos="1759744" algn="l"/>
                <a:tab pos="2057400" algn="l"/>
                <a:tab pos="2355056" algn="l"/>
                <a:tab pos="2659856" algn="l"/>
                <a:tab pos="2956322" algn="l"/>
                <a:tab pos="3299222" algn="l"/>
                <a:tab pos="3642122" algn="l"/>
                <a:tab pos="3901679" algn="l"/>
                <a:tab pos="4244579" algn="l"/>
                <a:tab pos="4541044" algn="l"/>
                <a:tab pos="4883944" algn="l"/>
                <a:tab pos="5188744" algn="l"/>
                <a:tab pos="5486400" algn="l"/>
                <a:tab pos="5874544" algn="l"/>
                <a:tab pos="6217444" algn="l"/>
              </a:tabLst>
            </a:pPr>
            <a:r>
              <a:rPr lang="en-US" sz="825" dirty="0">
                <a:solidFill>
                  <a:prstClr val="black"/>
                </a:solidFill>
                <a:latin typeface="Calibri" panose="020F0502020204030204"/>
                <a:cs typeface="Arial" pitchFamily="34" charset="0"/>
              </a:rPr>
              <a:t>N = 30       15	 	   17       14</a:t>
            </a:r>
          </a:p>
        </p:txBody>
      </p:sp>
      <p:cxnSp>
        <p:nvCxnSpPr>
          <p:cNvPr id="12" name="Straight Connector 11"/>
          <p:cNvCxnSpPr/>
          <p:nvPr/>
        </p:nvCxnSpPr>
        <p:spPr>
          <a:xfrm flipH="1">
            <a:off x="2894089" y="1506658"/>
            <a:ext cx="1" cy="13998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892299" y="2988835"/>
            <a:ext cx="3880101" cy="207749"/>
            <a:chOff x="3665732" y="4735311"/>
            <a:chExt cx="4716268" cy="369332"/>
          </a:xfrm>
        </p:grpSpPr>
        <p:sp>
          <p:nvSpPr>
            <p:cNvPr id="92" name="TextBox 91"/>
            <p:cNvSpPr txBox="1"/>
            <p:nvPr/>
          </p:nvSpPr>
          <p:spPr>
            <a:xfrm>
              <a:off x="3713111" y="4735311"/>
              <a:ext cx="4668889" cy="221600"/>
            </a:xfrm>
            <a:prstGeom prst="rect">
              <a:avLst/>
            </a:prstGeom>
            <a:noFill/>
          </p:spPr>
          <p:txBody>
            <a:bodyPr wrap="square" lIns="0" tIns="0" rIns="0" bIns="0" rtlCol="0">
              <a:spAutoFit/>
            </a:bodyPr>
            <a:lstStyle/>
            <a:p>
              <a:pPr defTabSz="342900" fontAlgn="base">
                <a:lnSpc>
                  <a:spcPct val="90000"/>
                </a:lnSpc>
                <a:spcBef>
                  <a:spcPct val="0"/>
                </a:spcBef>
                <a:spcAft>
                  <a:spcPct val="0"/>
                </a:spcAft>
              </a:pPr>
              <a:r>
                <a:rPr lang="en-US" sz="900" b="1" dirty="0">
                  <a:solidFill>
                    <a:prstClr val="black"/>
                  </a:solidFill>
                  <a:latin typeface="Calibri" panose="020F0502020204030204"/>
                  <a:cs typeface="Arial" pitchFamily="34" charset="0"/>
                </a:rPr>
                <a:t>FPV   SQV          LPV/r           ATV        DRV          ATV   DRV   </a:t>
              </a:r>
            </a:p>
          </p:txBody>
        </p:sp>
        <p:sp>
          <p:nvSpPr>
            <p:cNvPr id="81" name="TextBox 80"/>
            <p:cNvSpPr txBox="1"/>
            <p:nvPr/>
          </p:nvSpPr>
          <p:spPr>
            <a:xfrm>
              <a:off x="3665732" y="4901510"/>
              <a:ext cx="4716267" cy="203133"/>
            </a:xfrm>
            <a:prstGeom prst="rect">
              <a:avLst/>
            </a:prstGeom>
            <a:noFill/>
          </p:spPr>
          <p:txBody>
            <a:bodyPr wrap="square" lIns="0" tIns="0" rIns="0" bIns="0" rtlCol="0">
              <a:spAutoFit/>
            </a:bodyPr>
            <a:lstStyle/>
            <a:p>
              <a:pPr defTabSz="860822" fontAlgn="base">
                <a:lnSpc>
                  <a:spcPct val="90000"/>
                </a:lnSpc>
                <a:spcBef>
                  <a:spcPct val="0"/>
                </a:spcBef>
                <a:spcAft>
                  <a:spcPct val="0"/>
                </a:spcAft>
                <a:tabLst>
                  <a:tab pos="517922" algn="l"/>
                  <a:tab pos="815579" algn="l"/>
                  <a:tab pos="1112044" algn="l"/>
                  <a:tab pos="1454944" algn="l"/>
                  <a:tab pos="1759744" algn="l"/>
                  <a:tab pos="2057400" algn="l"/>
                  <a:tab pos="2355056" algn="l"/>
                  <a:tab pos="2659856" algn="l"/>
                  <a:tab pos="2956322" algn="l"/>
                  <a:tab pos="3299222" algn="l"/>
                  <a:tab pos="3642122" algn="l"/>
                  <a:tab pos="3901679" algn="l"/>
                  <a:tab pos="4244579" algn="l"/>
                  <a:tab pos="4541044" algn="l"/>
                  <a:tab pos="4883944" algn="l"/>
                  <a:tab pos="5188744" algn="l"/>
                  <a:tab pos="5486400" algn="l"/>
                  <a:tab pos="5874544" algn="l"/>
                  <a:tab pos="6217444" algn="l"/>
                </a:tabLst>
              </a:pPr>
              <a:r>
                <a:rPr lang="en-US" sz="825" dirty="0">
                  <a:solidFill>
                    <a:prstClr val="black"/>
                  </a:solidFill>
                  <a:latin typeface="Calibri" panose="020F0502020204030204"/>
                  <a:cs typeface="Arial" pitchFamily="34" charset="0"/>
                </a:rPr>
                <a:t>   15       35         19*     24       17*   14       12               24      23</a:t>
              </a:r>
            </a:p>
          </p:txBody>
        </p:sp>
      </p:grpSp>
    </p:spTree>
    <p:extLst>
      <p:ext uri="{BB962C8B-B14F-4D97-AF65-F5344CB8AC3E}">
        <p14:creationId xmlns:p14="http://schemas.microsoft.com/office/powerpoint/2010/main" val="1066736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Recommendation on LDV/SOF with TDF </a:t>
            </a:r>
          </a:p>
        </p:txBody>
      </p:sp>
      <p:sp>
        <p:nvSpPr>
          <p:cNvPr id="3" name="Content Placeholder 2"/>
          <p:cNvSpPr>
            <a:spLocks noGrp="1"/>
          </p:cNvSpPr>
          <p:nvPr>
            <p:ph idx="1"/>
          </p:nvPr>
        </p:nvSpPr>
        <p:spPr>
          <a:xfrm>
            <a:off x="304800" y="1369219"/>
            <a:ext cx="8210550" cy="3263504"/>
          </a:xfrm>
        </p:spPr>
        <p:txBody>
          <a:bodyPr>
            <a:normAutofit/>
          </a:bodyPr>
          <a:lstStyle/>
          <a:p>
            <a:r>
              <a:rPr lang="en-US" dirty="0" smtClean="0"/>
              <a:t>LDV/SOF and TDF should </a:t>
            </a:r>
            <a:r>
              <a:rPr lang="en-US" dirty="0"/>
              <a:t>be avoided in those with CrCl below 60 </a:t>
            </a:r>
            <a:r>
              <a:rPr lang="en-US" dirty="0" smtClean="0"/>
              <a:t>mL/min </a:t>
            </a:r>
          </a:p>
          <a:p>
            <a:endParaRPr lang="en-US" dirty="0" smtClean="0"/>
          </a:p>
          <a:p>
            <a:r>
              <a:rPr lang="en-US" dirty="0" smtClean="0"/>
              <a:t>The combination of LDV/SOF with TDF and boosted regimens should </a:t>
            </a:r>
            <a:r>
              <a:rPr lang="en-US" dirty="0"/>
              <a:t>be avoided </a:t>
            </a:r>
            <a:r>
              <a:rPr lang="en-US" dirty="0" smtClean="0"/>
              <a:t>(</a:t>
            </a:r>
            <a:r>
              <a:rPr lang="en-US" dirty="0"/>
              <a:t>pending further data) unless antiretroviral regimen cannot be changed and the urgency of treatment is </a:t>
            </a:r>
            <a:r>
              <a:rPr lang="en-US" dirty="0" smtClean="0"/>
              <a:t>high</a:t>
            </a:r>
            <a:endParaRPr lang="en-US" dirty="0"/>
          </a:p>
        </p:txBody>
      </p:sp>
      <p:sp>
        <p:nvSpPr>
          <p:cNvPr id="4" name="TextBox 3"/>
          <p:cNvSpPr txBox="1"/>
          <p:nvPr/>
        </p:nvSpPr>
        <p:spPr>
          <a:xfrm>
            <a:off x="1371601" y="4200525"/>
            <a:ext cx="1869743" cy="300082"/>
          </a:xfrm>
          <a:prstGeom prst="rect">
            <a:avLst/>
          </a:prstGeom>
          <a:noFill/>
        </p:spPr>
        <p:txBody>
          <a:bodyPr wrap="none" rtlCol="0">
            <a:spAutoFit/>
          </a:bodyPr>
          <a:lstStyle/>
          <a:p>
            <a:pPr defTabSz="342900"/>
            <a:r>
              <a:rPr lang="en-US" sz="1350" dirty="0">
                <a:solidFill>
                  <a:prstClr val="black"/>
                </a:solidFill>
                <a:latin typeface="Calibri" panose="020F0502020204030204"/>
                <a:hlinkClick r:id="rId3"/>
              </a:rPr>
              <a:t>www.HCVguidelines.org</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07162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5875" y="215431"/>
            <a:ext cx="6572250" cy="642938"/>
          </a:xfrm>
        </p:spPr>
        <p:txBody>
          <a:bodyPr>
            <a:noAutofit/>
          </a:bodyPr>
          <a:lstStyle/>
          <a:p>
            <a:r>
              <a:rPr lang="en-US" sz="2700" dirty="0"/>
              <a:t>If you can’t avoid TDF + boosted regimen, monitor</a:t>
            </a:r>
          </a:p>
        </p:txBody>
      </p:sp>
      <p:sp>
        <p:nvSpPr>
          <p:cNvPr id="6" name="Content Placeholder 5"/>
          <p:cNvSpPr>
            <a:spLocks noGrp="1"/>
          </p:cNvSpPr>
          <p:nvPr>
            <p:ph idx="1"/>
          </p:nvPr>
        </p:nvSpPr>
        <p:spPr>
          <a:xfrm>
            <a:off x="1257300" y="1278082"/>
            <a:ext cx="6972300" cy="2815881"/>
          </a:xfrm>
        </p:spPr>
        <p:txBody>
          <a:bodyPr>
            <a:normAutofit fontScale="92500" lnSpcReduction="10000"/>
          </a:bodyPr>
          <a:lstStyle/>
          <a:p>
            <a:r>
              <a:rPr lang="en-US" sz="2700" dirty="0"/>
              <a:t>Baseline parameters should include estimated renal function, electrolytes (including phosphorus), and urinary protein and glucose levels</a:t>
            </a:r>
          </a:p>
          <a:p>
            <a:endParaRPr lang="en-US" sz="2700" dirty="0"/>
          </a:p>
          <a:p>
            <a:r>
              <a:rPr lang="en-US" sz="2700" dirty="0"/>
              <a:t>Monitor every 2-4 weeks on therapy</a:t>
            </a:r>
          </a:p>
          <a:p>
            <a:pPr lvl="1"/>
            <a:r>
              <a:rPr lang="en-US" sz="2700" dirty="0"/>
              <a:t>Estimated renal function </a:t>
            </a:r>
          </a:p>
          <a:p>
            <a:pPr lvl="2"/>
            <a:r>
              <a:rPr lang="en-US" sz="2100" dirty="0"/>
              <a:t>CKD in HIV guidelines suggest using CKD-EPI equation</a:t>
            </a:r>
          </a:p>
          <a:p>
            <a:pPr lvl="1"/>
            <a:r>
              <a:rPr lang="en-US" sz="2700" dirty="0"/>
              <a:t>Urinary protein and glucose </a:t>
            </a:r>
          </a:p>
        </p:txBody>
      </p:sp>
      <p:sp>
        <p:nvSpPr>
          <p:cNvPr id="7" name="TextBox 6"/>
          <p:cNvSpPr txBox="1"/>
          <p:nvPr/>
        </p:nvSpPr>
        <p:spPr>
          <a:xfrm>
            <a:off x="152400" y="4513676"/>
            <a:ext cx="4272708" cy="276999"/>
          </a:xfrm>
          <a:prstGeom prst="rect">
            <a:avLst/>
          </a:prstGeom>
          <a:noFill/>
        </p:spPr>
        <p:txBody>
          <a:bodyPr wrap="none" rtlCol="0">
            <a:spAutoFit/>
          </a:bodyPr>
          <a:lstStyle/>
          <a:p>
            <a:pPr defTabSz="342900"/>
            <a:r>
              <a:rPr lang="en-US" sz="1200" dirty="0">
                <a:solidFill>
                  <a:prstClr val="black"/>
                </a:solidFill>
                <a:latin typeface="Calibri" panose="020F0502020204030204"/>
              </a:rPr>
              <a:t>Lucas GM, et al. CID 2014;59(9):e96-138, www.HCVguidelines.org</a:t>
            </a:r>
          </a:p>
        </p:txBody>
      </p:sp>
    </p:spTree>
    <p:extLst>
      <p:ext uri="{BB962C8B-B14F-4D97-AF65-F5344CB8AC3E}">
        <p14:creationId xmlns:p14="http://schemas.microsoft.com/office/powerpoint/2010/main" val="73563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52412"/>
            <a:ext cx="6858000" cy="642938"/>
          </a:xfrm>
        </p:spPr>
        <p:txBody>
          <a:bodyPr>
            <a:normAutofit fontScale="90000"/>
          </a:bodyPr>
          <a:lstStyle/>
          <a:p>
            <a:r>
              <a:rPr lang="en-US" sz="2850" dirty="0" smtClean="0"/>
              <a:t>Ritonavir-boosted </a:t>
            </a:r>
            <a:r>
              <a:rPr lang="en-US" sz="2850" dirty="0" err="1" smtClean="0"/>
              <a:t>Paritaprevir</a:t>
            </a:r>
            <a:r>
              <a:rPr lang="en-US" sz="2850" dirty="0" smtClean="0"/>
              <a:t>, </a:t>
            </a:r>
            <a:r>
              <a:rPr lang="en-US" sz="2850" dirty="0" err="1" smtClean="0"/>
              <a:t>Ombitasvir</a:t>
            </a:r>
            <a:r>
              <a:rPr lang="en-US" sz="2850" dirty="0" smtClean="0"/>
              <a:t>, </a:t>
            </a:r>
            <a:r>
              <a:rPr lang="en-US" sz="2850" dirty="0" err="1" smtClean="0"/>
              <a:t>Dasabuvir</a:t>
            </a:r>
            <a:r>
              <a:rPr lang="en-US" sz="2850" dirty="0" smtClean="0"/>
              <a:t> (</a:t>
            </a:r>
            <a:r>
              <a:rPr lang="en-US" sz="2850" dirty="0" err="1" smtClean="0"/>
              <a:t>PrOD</a:t>
            </a:r>
            <a:r>
              <a:rPr lang="en-US" sz="2850" dirty="0" smtClean="0"/>
              <a:t>) and Ribavirin</a:t>
            </a:r>
            <a:endParaRPr lang="en-US" sz="2850" dirty="0"/>
          </a:p>
        </p:txBody>
      </p:sp>
      <p:graphicFrame>
        <p:nvGraphicFramePr>
          <p:cNvPr id="4" name="Table 3"/>
          <p:cNvGraphicFramePr>
            <a:graphicFrameLocks noGrp="1"/>
          </p:cNvGraphicFramePr>
          <p:nvPr>
            <p:extLst>
              <p:ext uri="{D42A27DB-BD31-4B8C-83A1-F6EECF244321}">
                <p14:modId xmlns:p14="http://schemas.microsoft.com/office/powerpoint/2010/main" val="945384793"/>
              </p:ext>
            </p:extLst>
          </p:nvPr>
        </p:nvGraphicFramePr>
        <p:xfrm>
          <a:off x="1407842" y="1657350"/>
          <a:ext cx="6424470" cy="2440308"/>
        </p:xfrm>
        <a:graphic>
          <a:graphicData uri="http://schemas.openxmlformats.org/drawingml/2006/table">
            <a:tbl>
              <a:tblPr firstRow="1" bandRow="1">
                <a:tableStyleId>{5C22544A-7EE6-4342-B048-85BDC9FD1C3A}</a:tableStyleId>
              </a:tblPr>
              <a:tblGrid>
                <a:gridCol w="1428750">
                  <a:extLst>
                    <a:ext uri="{9D8B030D-6E8A-4147-A177-3AD203B41FA5}">
                      <a16:colId xmlns="" xmlns:a16="http://schemas.microsoft.com/office/drawing/2014/main" val="20000"/>
                    </a:ext>
                  </a:extLst>
                </a:gridCol>
                <a:gridCol w="971550">
                  <a:extLst>
                    <a:ext uri="{9D8B030D-6E8A-4147-A177-3AD203B41FA5}">
                      <a16:colId xmlns="" xmlns:a16="http://schemas.microsoft.com/office/drawing/2014/main" val="20001"/>
                    </a:ext>
                  </a:extLst>
                </a:gridCol>
                <a:gridCol w="1885950">
                  <a:extLst>
                    <a:ext uri="{9D8B030D-6E8A-4147-A177-3AD203B41FA5}">
                      <a16:colId xmlns="" xmlns:a16="http://schemas.microsoft.com/office/drawing/2014/main" val="20002"/>
                    </a:ext>
                  </a:extLst>
                </a:gridCol>
                <a:gridCol w="2138220">
                  <a:extLst>
                    <a:ext uri="{9D8B030D-6E8A-4147-A177-3AD203B41FA5}">
                      <a16:colId xmlns="" xmlns:a16="http://schemas.microsoft.com/office/drawing/2014/main" val="20003"/>
                    </a:ext>
                  </a:extLst>
                </a:gridCol>
              </a:tblGrid>
              <a:tr h="211455">
                <a:tc>
                  <a:txBody>
                    <a:bodyPr/>
                    <a:lstStyle/>
                    <a:p>
                      <a:endParaRPr lang="en-US" sz="1200" dirty="0"/>
                    </a:p>
                  </a:txBody>
                  <a:tcPr marL="68580" marR="68580" marT="25718" marB="25718"/>
                </a:tc>
                <a:tc>
                  <a:txBody>
                    <a:bodyPr/>
                    <a:lstStyle/>
                    <a:p>
                      <a:endParaRPr lang="en-US" sz="1200" dirty="0"/>
                    </a:p>
                  </a:txBody>
                  <a:tcPr marL="68580" marR="68580" marT="25718" marB="25718"/>
                </a:tc>
                <a:tc>
                  <a:txBody>
                    <a:bodyPr/>
                    <a:lstStyle/>
                    <a:p>
                      <a:r>
                        <a:rPr lang="en-US" sz="1200" dirty="0" smtClean="0"/>
                        <a:t>Enzymes</a:t>
                      </a:r>
                      <a:endParaRPr lang="en-US" sz="1200" dirty="0"/>
                    </a:p>
                  </a:txBody>
                  <a:tcPr marL="68580" marR="68580" marT="25718" marB="25718"/>
                </a:tc>
                <a:tc>
                  <a:txBody>
                    <a:bodyPr/>
                    <a:lstStyle/>
                    <a:p>
                      <a:r>
                        <a:rPr lang="en-US" sz="1200" dirty="0" smtClean="0"/>
                        <a:t>Transporters</a:t>
                      </a:r>
                      <a:endParaRPr lang="en-US" sz="1200" dirty="0"/>
                    </a:p>
                  </a:txBody>
                  <a:tcPr marL="68580" marR="68580" marT="25718" marB="25718"/>
                </a:tc>
                <a:extLst>
                  <a:ext uri="{0D108BD9-81ED-4DB2-BD59-A6C34878D82A}">
                    <a16:rowId xmlns="" xmlns:a16="http://schemas.microsoft.com/office/drawing/2014/main" val="10000"/>
                  </a:ext>
                </a:extLst>
              </a:tr>
              <a:tr h="360045">
                <a:tc rowSpan="2">
                  <a:txBody>
                    <a:bodyPr/>
                    <a:lstStyle/>
                    <a:p>
                      <a:r>
                        <a:rPr lang="en-US" sz="1200" dirty="0" smtClean="0"/>
                        <a:t>Ritonavir-boosted Paritaprevir</a:t>
                      </a:r>
                    </a:p>
                    <a:p>
                      <a:endParaRPr lang="en-US" sz="1200" dirty="0" smtClean="0"/>
                    </a:p>
                    <a:p>
                      <a:r>
                        <a:rPr lang="en-US" sz="1200" dirty="0" smtClean="0"/>
                        <a:t>(Protease Inhibitor)</a:t>
                      </a:r>
                      <a:endParaRPr lang="en-US" sz="1200" dirty="0"/>
                    </a:p>
                  </a:txBody>
                  <a:tcPr marL="68580" marR="68580" marT="25718" marB="25718"/>
                </a:tc>
                <a:tc>
                  <a:txBody>
                    <a:bodyPr/>
                    <a:lstStyle/>
                    <a:p>
                      <a:r>
                        <a:rPr lang="en-US" sz="1200" dirty="0" smtClean="0"/>
                        <a:t>Victim</a:t>
                      </a:r>
                      <a:endParaRPr lang="en-US" sz="1200" dirty="0"/>
                    </a:p>
                  </a:txBody>
                  <a:tcPr marL="68580" marR="68580" marT="25718" marB="25718"/>
                </a:tc>
                <a:tc>
                  <a:txBody>
                    <a:bodyPr/>
                    <a:lstStyle/>
                    <a:p>
                      <a:r>
                        <a:rPr lang="en-US" sz="1200" dirty="0" smtClean="0"/>
                        <a:t>Substrate CYP3A4</a:t>
                      </a:r>
                      <a:endParaRPr lang="en-US" sz="120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Substrate P-gp, OATP1B1, BCRP</a:t>
                      </a:r>
                    </a:p>
                  </a:txBody>
                  <a:tcPr marL="68580" marR="68580" marT="25718" marB="25718"/>
                </a:tc>
                <a:extLst>
                  <a:ext uri="{0D108BD9-81ED-4DB2-BD59-A6C34878D82A}">
                    <a16:rowId xmlns="" xmlns:a16="http://schemas.microsoft.com/office/drawing/2014/main" val="10001"/>
                  </a:ext>
                </a:extLst>
              </a:tr>
              <a:tr h="462915">
                <a:tc vMerge="1">
                  <a:txBody>
                    <a:bodyPr/>
                    <a:lstStyle/>
                    <a:p>
                      <a:endParaRPr lang="en-US" dirty="0"/>
                    </a:p>
                  </a:txBody>
                  <a:tcPr/>
                </a:tc>
                <a:tc>
                  <a:txBody>
                    <a:bodyPr/>
                    <a:lstStyle/>
                    <a:p>
                      <a:r>
                        <a:rPr lang="en-US" sz="1200" dirty="0" smtClean="0"/>
                        <a:t>Perpetrator</a:t>
                      </a:r>
                      <a:endParaRPr lang="en-US" sz="1200" dirty="0"/>
                    </a:p>
                  </a:txBody>
                  <a:tcPr marL="68580" marR="68580" marT="25718" marB="25718"/>
                </a:tc>
                <a:tc>
                  <a:txBody>
                    <a:bodyPr/>
                    <a:lstStyle/>
                    <a:p>
                      <a:r>
                        <a:rPr lang="en-US" sz="1200" dirty="0" smtClean="0"/>
                        <a:t>Inhibits CYP2C8, UGT1A1 (ritonavir inhibits</a:t>
                      </a:r>
                      <a:r>
                        <a:rPr lang="en-US" sz="1200" baseline="0" dirty="0" smtClean="0"/>
                        <a:t> CYP3A)</a:t>
                      </a:r>
                      <a:endParaRPr lang="en-US" sz="120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Inhibits P-gp</a:t>
                      </a:r>
                      <a:r>
                        <a:rPr lang="en-US" sz="1200" baseline="0" dirty="0" smtClean="0"/>
                        <a:t>, </a:t>
                      </a:r>
                      <a:r>
                        <a:rPr lang="en-US" sz="1200" dirty="0" smtClean="0"/>
                        <a:t>OATP1B1/3, BCRP </a:t>
                      </a:r>
                      <a:endParaRPr lang="en-US" sz="1200" dirty="0"/>
                    </a:p>
                  </a:txBody>
                  <a:tcPr marL="68580" marR="68580" marT="25718" marB="25718"/>
                </a:tc>
                <a:extLst>
                  <a:ext uri="{0D108BD9-81ED-4DB2-BD59-A6C34878D82A}">
                    <a16:rowId xmlns="" xmlns:a16="http://schemas.microsoft.com/office/drawing/2014/main" val="10002"/>
                  </a:ext>
                </a:extLst>
              </a:tr>
              <a:tr h="211455">
                <a:tc rowSpan="2">
                  <a:txBody>
                    <a:bodyPr/>
                    <a:lstStyle/>
                    <a:p>
                      <a:r>
                        <a:rPr lang="en-US" sz="1200" dirty="0" smtClean="0"/>
                        <a:t>Ombitasvir</a:t>
                      </a:r>
                    </a:p>
                    <a:p>
                      <a:endParaRPr lang="en-US" sz="1200" dirty="0" smtClean="0"/>
                    </a:p>
                    <a:p>
                      <a:r>
                        <a:rPr lang="en-US" sz="1200" dirty="0" smtClean="0"/>
                        <a:t>(NS5A Inhibitor)</a:t>
                      </a:r>
                      <a:endParaRPr lang="en-US" sz="1200" dirty="0"/>
                    </a:p>
                  </a:txBody>
                  <a:tcPr marL="68580" marR="68580" marT="25718" marB="25718"/>
                </a:tc>
                <a:tc>
                  <a:txBody>
                    <a:bodyPr/>
                    <a:lstStyle/>
                    <a:p>
                      <a:r>
                        <a:rPr lang="en-US" sz="1200" dirty="0" smtClean="0"/>
                        <a:t>Victim</a:t>
                      </a:r>
                      <a:endParaRPr lang="en-US" sz="120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Substrate CYP3A4</a:t>
                      </a:r>
                    </a:p>
                  </a:txBody>
                  <a:tcPr marL="68580" marR="68580" marT="25718" marB="25718"/>
                </a:tc>
                <a:tc>
                  <a:txBody>
                    <a:bodyPr/>
                    <a:lstStyle/>
                    <a:p>
                      <a:r>
                        <a:rPr lang="en-US" sz="1200" dirty="0" smtClean="0"/>
                        <a:t>Substrate</a:t>
                      </a:r>
                      <a:r>
                        <a:rPr lang="en-US" sz="1200" baseline="0" dirty="0" smtClean="0"/>
                        <a:t> P-gp</a:t>
                      </a:r>
                      <a:endParaRPr lang="en-US" sz="1200" dirty="0"/>
                    </a:p>
                  </a:txBody>
                  <a:tcPr marL="68580" marR="68580" marT="25718" marB="25718"/>
                </a:tc>
                <a:extLst>
                  <a:ext uri="{0D108BD9-81ED-4DB2-BD59-A6C34878D82A}">
                    <a16:rowId xmlns="" xmlns:a16="http://schemas.microsoft.com/office/drawing/2014/main" val="10003"/>
                  </a:ext>
                </a:extLst>
              </a:tr>
              <a:tr h="320040">
                <a:tc vMerge="1">
                  <a:txBody>
                    <a:bodyPr/>
                    <a:lstStyle/>
                    <a:p>
                      <a:endParaRPr lang="en-US" dirty="0"/>
                    </a:p>
                  </a:txBody>
                  <a:tcPr/>
                </a:tc>
                <a:tc>
                  <a:txBody>
                    <a:bodyPr/>
                    <a:lstStyle/>
                    <a:p>
                      <a:r>
                        <a:rPr lang="en-US" sz="1200" dirty="0" smtClean="0"/>
                        <a:t>Perpetrator</a:t>
                      </a:r>
                      <a:endParaRPr lang="en-US" sz="1200" dirty="0"/>
                    </a:p>
                  </a:txBody>
                  <a:tcPr marL="68580" marR="68580" marT="25718" marB="25718"/>
                </a:tc>
                <a:tc>
                  <a:txBody>
                    <a:bodyPr/>
                    <a:lstStyle/>
                    <a:p>
                      <a:r>
                        <a:rPr lang="en-US" sz="1200" dirty="0" smtClean="0"/>
                        <a:t>Inhibits CYP2C8, UGT1A1</a:t>
                      </a:r>
                      <a:endParaRPr lang="en-US" sz="1200" dirty="0"/>
                    </a:p>
                  </a:txBody>
                  <a:tcPr marL="68580" marR="68580" marT="25718" marB="25718"/>
                </a:tc>
                <a:tc>
                  <a:txBody>
                    <a:bodyPr/>
                    <a:lstStyle/>
                    <a:p>
                      <a:endParaRPr lang="en-US" sz="1200" dirty="0"/>
                    </a:p>
                  </a:txBody>
                  <a:tcPr marL="68580" marR="68580" marT="25718" marB="25718"/>
                </a:tc>
                <a:extLst>
                  <a:ext uri="{0D108BD9-81ED-4DB2-BD59-A6C34878D82A}">
                    <a16:rowId xmlns="" xmlns:a16="http://schemas.microsoft.com/office/drawing/2014/main" val="10004"/>
                  </a:ext>
                </a:extLst>
              </a:tr>
              <a:tr h="360045">
                <a:tc rowSpan="2">
                  <a:txBody>
                    <a:bodyPr/>
                    <a:lstStyle/>
                    <a:p>
                      <a:r>
                        <a:rPr lang="en-US" sz="1200" dirty="0" smtClean="0"/>
                        <a:t>Dasabuvir</a:t>
                      </a:r>
                    </a:p>
                    <a:p>
                      <a:endParaRPr lang="en-US" sz="1200" dirty="0" smtClean="0"/>
                    </a:p>
                    <a:p>
                      <a:r>
                        <a:rPr lang="en-US" sz="1200" dirty="0" smtClean="0"/>
                        <a:t>(Non-nucleoside</a:t>
                      </a:r>
                      <a:r>
                        <a:rPr lang="en-US" sz="1200" baseline="0" dirty="0" smtClean="0"/>
                        <a:t> NS5B inhibitor)</a:t>
                      </a:r>
                      <a:endParaRPr lang="en-US" sz="1200" dirty="0"/>
                    </a:p>
                  </a:txBody>
                  <a:tcPr marL="68580" marR="68580" marT="25718" marB="25718"/>
                </a:tc>
                <a:tc>
                  <a:txBody>
                    <a:bodyPr/>
                    <a:lstStyle/>
                    <a:p>
                      <a:r>
                        <a:rPr lang="en-US" sz="1200" dirty="0" smtClean="0"/>
                        <a:t>Victim</a:t>
                      </a:r>
                      <a:endParaRPr lang="en-US" sz="1200" dirty="0"/>
                    </a:p>
                  </a:txBody>
                  <a:tcPr marL="68580" marR="68580" marT="25718" marB="25718"/>
                </a:tc>
                <a:tc>
                  <a:txBody>
                    <a:bodyPr/>
                    <a:lstStyle/>
                    <a:p>
                      <a:r>
                        <a:rPr lang="en-US" sz="1200" dirty="0" smtClean="0"/>
                        <a:t>Substrate CYP2C8&gt;3A4&gt;2D6</a:t>
                      </a:r>
                      <a:endParaRPr lang="en-US" sz="1200" dirty="0"/>
                    </a:p>
                  </a:txBody>
                  <a:tcPr marL="68580" marR="68580" marT="25718" marB="25718"/>
                </a:tc>
                <a:tc>
                  <a:txBody>
                    <a:bodyPr/>
                    <a:lstStyle/>
                    <a:p>
                      <a:r>
                        <a:rPr lang="en-US" sz="1200" dirty="0" smtClean="0"/>
                        <a:t>Substrate P-gp</a:t>
                      </a:r>
                      <a:endParaRPr lang="en-US" sz="1200" dirty="0"/>
                    </a:p>
                  </a:txBody>
                  <a:tcPr marL="68580" marR="68580" marT="25718" marB="25718"/>
                </a:tc>
                <a:extLst>
                  <a:ext uri="{0D108BD9-81ED-4DB2-BD59-A6C34878D82A}">
                    <a16:rowId xmlns="" xmlns:a16="http://schemas.microsoft.com/office/drawing/2014/main" val="10005"/>
                  </a:ext>
                </a:extLst>
              </a:tr>
              <a:tr h="331470">
                <a:tc vMerge="1">
                  <a:txBody>
                    <a:bodyPr/>
                    <a:lstStyle/>
                    <a:p>
                      <a:endParaRPr lang="en-US" dirty="0"/>
                    </a:p>
                  </a:txBody>
                  <a:tcPr/>
                </a:tc>
                <a:tc>
                  <a:txBody>
                    <a:bodyPr/>
                    <a:lstStyle/>
                    <a:p>
                      <a:r>
                        <a:rPr lang="en-US" sz="1200" dirty="0" smtClean="0"/>
                        <a:t>Perpetrator</a:t>
                      </a:r>
                      <a:endParaRPr lang="en-US" sz="1200" dirty="0"/>
                    </a:p>
                  </a:txBody>
                  <a:tcPr marL="68580" marR="68580" marT="25718" marB="25718"/>
                </a:tc>
                <a:tc>
                  <a:txBody>
                    <a:bodyPr/>
                    <a:lstStyle/>
                    <a:p>
                      <a:r>
                        <a:rPr lang="en-US" sz="1200" dirty="0" smtClean="0"/>
                        <a:t>Inhibits UGT1A1</a:t>
                      </a:r>
                      <a:endParaRPr lang="en-US" sz="1200" dirty="0"/>
                    </a:p>
                  </a:txBody>
                  <a:tcPr marL="68580" marR="68580" marT="25718" marB="25718"/>
                </a:tc>
                <a:tc>
                  <a:txBody>
                    <a:bodyPr/>
                    <a:lstStyle/>
                    <a:p>
                      <a:r>
                        <a:rPr lang="en-US" sz="1200" dirty="0" smtClean="0"/>
                        <a:t>Inhibits BCRP</a:t>
                      </a:r>
                      <a:endParaRPr lang="en-US" sz="1200" dirty="0"/>
                    </a:p>
                  </a:txBody>
                  <a:tcPr marL="68580" marR="68580" marT="25718" marB="25718"/>
                </a:tc>
                <a:extLst>
                  <a:ext uri="{0D108BD9-81ED-4DB2-BD59-A6C34878D82A}">
                    <a16:rowId xmlns="" xmlns:a16="http://schemas.microsoft.com/office/drawing/2014/main" val="10006"/>
                  </a:ext>
                </a:extLst>
              </a:tr>
            </a:tbl>
          </a:graphicData>
        </a:graphic>
      </p:graphicFrame>
      <p:sp>
        <p:nvSpPr>
          <p:cNvPr id="3" name="TextBox 2"/>
          <p:cNvSpPr txBox="1"/>
          <p:nvPr/>
        </p:nvSpPr>
        <p:spPr>
          <a:xfrm>
            <a:off x="1428751" y="1071563"/>
            <a:ext cx="6400799" cy="369332"/>
          </a:xfrm>
          <a:prstGeom prst="rect">
            <a:avLst/>
          </a:prstGeom>
          <a:noFill/>
        </p:spPr>
        <p:txBody>
          <a:bodyPr wrap="square" rtlCol="0">
            <a:spAutoFit/>
          </a:bodyPr>
          <a:lstStyle/>
          <a:p>
            <a:pPr marL="214313" indent="-214313" defTabSz="342900">
              <a:buFont typeface="Arial" panose="020B0604020202020204" pitchFamily="34" charset="0"/>
              <a:buChar char="•"/>
            </a:pPr>
            <a:r>
              <a:rPr lang="en-US" dirty="0">
                <a:solidFill>
                  <a:prstClr val="black"/>
                </a:solidFill>
                <a:latin typeface="Calibri" panose="020F0502020204030204"/>
              </a:rPr>
              <a:t>Primarily hepatically metabolized,  minimal renal elimination </a:t>
            </a:r>
          </a:p>
        </p:txBody>
      </p:sp>
    </p:spTree>
    <p:extLst>
      <p:ext uri="{BB962C8B-B14F-4D97-AF65-F5344CB8AC3E}">
        <p14:creationId xmlns:p14="http://schemas.microsoft.com/office/powerpoint/2010/main" val="308890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 with RPV and RAL</a:t>
            </a:r>
            <a:endParaRPr lang="en-US" dirty="0"/>
          </a:p>
        </p:txBody>
      </p:sp>
      <p:sp>
        <p:nvSpPr>
          <p:cNvPr id="4" name="TextBox 3"/>
          <p:cNvSpPr txBox="1"/>
          <p:nvPr/>
        </p:nvSpPr>
        <p:spPr>
          <a:xfrm>
            <a:off x="5410200" y="4557145"/>
            <a:ext cx="3450753" cy="276999"/>
          </a:xfrm>
          <a:prstGeom prst="rect">
            <a:avLst/>
          </a:prstGeom>
          <a:noFill/>
        </p:spPr>
        <p:txBody>
          <a:bodyPr wrap="none" rtlCol="0">
            <a:spAutoFit/>
          </a:bodyPr>
          <a:lstStyle/>
          <a:p>
            <a:pPr defTabSz="342900"/>
            <a:r>
              <a:rPr lang="en-US" sz="1200" dirty="0">
                <a:solidFill>
                  <a:prstClr val="black"/>
                </a:solidFill>
                <a:latin typeface="Calibri" panose="020F0502020204030204"/>
              </a:rPr>
              <a:t>Khatri A, et al. ICAAC Sept 5-9, 2014, Washington DC</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73" y="1522318"/>
            <a:ext cx="5557200" cy="219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14858" y="1951851"/>
            <a:ext cx="946093" cy="300082"/>
          </a:xfrm>
          <a:prstGeom prst="rect">
            <a:avLst/>
          </a:prstGeom>
          <a:noFill/>
        </p:spPr>
        <p:txBody>
          <a:bodyPr wrap="none" rtlCol="0">
            <a:spAutoFit/>
          </a:bodyPr>
          <a:lstStyle/>
          <a:p>
            <a:pPr defTabSz="342900"/>
            <a:r>
              <a:rPr lang="en-US" sz="1350" u="sng" dirty="0">
                <a:solidFill>
                  <a:prstClr val="black"/>
                </a:solidFill>
                <a:latin typeface="Calibri" panose="020F0502020204030204"/>
              </a:rPr>
              <a:t>Comments</a:t>
            </a:r>
          </a:p>
        </p:txBody>
      </p:sp>
      <p:sp>
        <p:nvSpPr>
          <p:cNvPr id="5" name="TextBox 4"/>
          <p:cNvSpPr txBox="1"/>
          <p:nvPr/>
        </p:nvSpPr>
        <p:spPr>
          <a:xfrm>
            <a:off x="6199173" y="3222336"/>
            <a:ext cx="1655068" cy="715581"/>
          </a:xfrm>
          <a:prstGeom prst="rect">
            <a:avLst/>
          </a:prstGeom>
          <a:noFill/>
        </p:spPr>
        <p:txBody>
          <a:bodyPr wrap="none" rtlCol="0">
            <a:spAutoFit/>
          </a:bodyPr>
          <a:lstStyle/>
          <a:p>
            <a:pPr defTabSz="342900"/>
            <a:r>
              <a:rPr lang="en-US" sz="1350" dirty="0">
                <a:solidFill>
                  <a:prstClr val="black"/>
                </a:solidFill>
                <a:latin typeface="Calibri" panose="020F0502020204030204"/>
              </a:rPr>
              <a:t>Not recommended </a:t>
            </a:r>
          </a:p>
          <a:p>
            <a:pPr defTabSz="342900"/>
            <a:r>
              <a:rPr lang="en-US" sz="1350" dirty="0">
                <a:solidFill>
                  <a:prstClr val="black"/>
                </a:solidFill>
                <a:latin typeface="Calibri" panose="020F0502020204030204"/>
              </a:rPr>
              <a:t>theoretical concern</a:t>
            </a:r>
          </a:p>
          <a:p>
            <a:pPr defTabSz="342900"/>
            <a:r>
              <a:rPr lang="en-US" sz="1350" dirty="0">
                <a:solidFill>
                  <a:prstClr val="black"/>
                </a:solidFill>
                <a:latin typeface="Calibri" panose="020F0502020204030204"/>
              </a:rPr>
              <a:t>for QTC prolongation</a:t>
            </a:r>
          </a:p>
        </p:txBody>
      </p:sp>
      <p:sp>
        <p:nvSpPr>
          <p:cNvPr id="6" name="TextBox 5"/>
          <p:cNvSpPr txBox="1"/>
          <p:nvPr/>
        </p:nvSpPr>
        <p:spPr>
          <a:xfrm>
            <a:off x="6205710" y="2370520"/>
            <a:ext cx="354584" cy="300082"/>
          </a:xfrm>
          <a:prstGeom prst="rect">
            <a:avLst/>
          </a:prstGeom>
          <a:noFill/>
        </p:spPr>
        <p:txBody>
          <a:bodyPr wrap="none" rtlCol="0">
            <a:spAutoFit/>
          </a:bodyPr>
          <a:lstStyle/>
          <a:p>
            <a:pPr defTabSz="342900"/>
            <a:r>
              <a:rPr lang="en-US" sz="1350" dirty="0">
                <a:solidFill>
                  <a:prstClr val="black"/>
                </a:solidFill>
                <a:latin typeface="Calibri" panose="020F0502020204030204"/>
              </a:rPr>
              <a:t>ok</a:t>
            </a:r>
          </a:p>
        </p:txBody>
      </p:sp>
      <p:sp>
        <p:nvSpPr>
          <p:cNvPr id="8" name="TextBox 7"/>
          <p:cNvSpPr txBox="1"/>
          <p:nvPr/>
        </p:nvSpPr>
        <p:spPr>
          <a:xfrm>
            <a:off x="6199744" y="2774862"/>
            <a:ext cx="354584" cy="300082"/>
          </a:xfrm>
          <a:prstGeom prst="rect">
            <a:avLst/>
          </a:prstGeom>
          <a:noFill/>
        </p:spPr>
        <p:txBody>
          <a:bodyPr wrap="none" rtlCol="0">
            <a:spAutoFit/>
          </a:bodyPr>
          <a:lstStyle/>
          <a:p>
            <a:pPr defTabSz="342900"/>
            <a:r>
              <a:rPr lang="en-US" sz="1350" dirty="0">
                <a:solidFill>
                  <a:prstClr val="black"/>
                </a:solidFill>
                <a:latin typeface="Calibri" panose="020F0502020204030204"/>
              </a:rPr>
              <a:t>ok</a:t>
            </a:r>
          </a:p>
        </p:txBody>
      </p:sp>
      <p:sp>
        <p:nvSpPr>
          <p:cNvPr id="7" name="TextBox 6"/>
          <p:cNvSpPr txBox="1"/>
          <p:nvPr/>
        </p:nvSpPr>
        <p:spPr>
          <a:xfrm>
            <a:off x="641973" y="1524564"/>
            <a:ext cx="1256794" cy="738664"/>
          </a:xfrm>
          <a:prstGeom prst="rect">
            <a:avLst/>
          </a:prstGeom>
          <a:solidFill>
            <a:schemeClr val="bg1"/>
          </a:solidFill>
        </p:spPr>
        <p:txBody>
          <a:bodyPr wrap="square" rtlCol="0">
            <a:spAutoFit/>
          </a:bodyPr>
          <a:lstStyle/>
          <a:p>
            <a:r>
              <a:rPr lang="en-US" sz="1400" dirty="0" smtClean="0"/>
              <a:t>DDI Study of PrOD Regimen with</a:t>
            </a:r>
            <a:endParaRPr lang="en-US" sz="1400" dirty="0"/>
          </a:p>
        </p:txBody>
      </p:sp>
      <p:sp>
        <p:nvSpPr>
          <p:cNvPr id="10" name="TextBox 9"/>
          <p:cNvSpPr txBox="1"/>
          <p:nvPr/>
        </p:nvSpPr>
        <p:spPr>
          <a:xfrm>
            <a:off x="1925740" y="1524564"/>
            <a:ext cx="2036660" cy="738664"/>
          </a:xfrm>
          <a:prstGeom prst="rect">
            <a:avLst/>
          </a:prstGeom>
          <a:solidFill>
            <a:schemeClr val="bg1"/>
          </a:solidFill>
        </p:spPr>
        <p:txBody>
          <a:bodyPr wrap="square" rtlCol="0">
            <a:spAutoFit/>
          </a:bodyPr>
          <a:lstStyle/>
          <a:p>
            <a:r>
              <a:rPr lang="en-US" sz="1400" dirty="0" smtClean="0"/>
              <a:t>Effect of HIV-1 ARV Drugs on C</a:t>
            </a:r>
            <a:r>
              <a:rPr lang="en-US" sz="1400" baseline="-25000" dirty="0" smtClean="0"/>
              <a:t>max</a:t>
            </a:r>
            <a:r>
              <a:rPr lang="en-US" sz="1400" dirty="0" smtClean="0"/>
              <a:t> and AUC of PrOD Regimen</a:t>
            </a:r>
            <a:endParaRPr lang="en-US" sz="1400" dirty="0"/>
          </a:p>
        </p:txBody>
      </p:sp>
      <p:sp>
        <p:nvSpPr>
          <p:cNvPr id="11" name="TextBox 10"/>
          <p:cNvSpPr txBox="1"/>
          <p:nvPr/>
        </p:nvSpPr>
        <p:spPr>
          <a:xfrm>
            <a:off x="4021741" y="1524564"/>
            <a:ext cx="2036660" cy="738664"/>
          </a:xfrm>
          <a:prstGeom prst="rect">
            <a:avLst/>
          </a:prstGeom>
          <a:solidFill>
            <a:schemeClr val="bg1"/>
          </a:solidFill>
        </p:spPr>
        <p:txBody>
          <a:bodyPr wrap="square" rtlCol="0">
            <a:spAutoFit/>
          </a:bodyPr>
          <a:lstStyle/>
          <a:p>
            <a:r>
              <a:rPr lang="en-US" sz="1400" dirty="0" smtClean="0"/>
              <a:t>Effect of PrOD regimen on C</a:t>
            </a:r>
            <a:r>
              <a:rPr lang="en-US" sz="1400" baseline="-25000" dirty="0" smtClean="0"/>
              <a:t>max</a:t>
            </a:r>
            <a:r>
              <a:rPr lang="en-US" sz="1400" dirty="0" smtClean="0"/>
              <a:t>, AUC and C</a:t>
            </a:r>
            <a:r>
              <a:rPr lang="en-US" sz="1400" baseline="-25000" dirty="0" smtClean="0"/>
              <a:t>trough</a:t>
            </a:r>
            <a:r>
              <a:rPr lang="en-US" sz="1400" dirty="0"/>
              <a:t> </a:t>
            </a:r>
            <a:r>
              <a:rPr lang="en-US" sz="1400" dirty="0" smtClean="0"/>
              <a:t>HIV-1 ARV Drugs</a:t>
            </a:r>
            <a:endParaRPr lang="en-US" sz="1400" dirty="0"/>
          </a:p>
        </p:txBody>
      </p:sp>
    </p:spTree>
    <p:extLst>
      <p:ext uri="{BB962C8B-B14F-4D97-AF65-F5344CB8AC3E}">
        <p14:creationId xmlns:p14="http://schemas.microsoft.com/office/powerpoint/2010/main" val="1380197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7886700" cy="994172"/>
          </a:xfrm>
        </p:spPr>
        <p:txBody>
          <a:bodyPr/>
          <a:lstStyle/>
          <a:p>
            <a:r>
              <a:rPr lang="en-US" dirty="0" smtClean="0"/>
              <a:t>PrOD and HIV PI Interactions</a:t>
            </a:r>
            <a:endParaRPr lang="en-US" dirty="0"/>
          </a:p>
        </p:txBody>
      </p:sp>
      <p:sp>
        <p:nvSpPr>
          <p:cNvPr id="4" name="TextBox 3"/>
          <p:cNvSpPr txBox="1"/>
          <p:nvPr/>
        </p:nvSpPr>
        <p:spPr>
          <a:xfrm>
            <a:off x="4900531" y="4625664"/>
            <a:ext cx="4243469" cy="253916"/>
          </a:xfrm>
          <a:prstGeom prst="rect">
            <a:avLst/>
          </a:prstGeom>
          <a:noFill/>
        </p:spPr>
        <p:txBody>
          <a:bodyPr wrap="none" rtlCol="0">
            <a:spAutoFit/>
          </a:bodyPr>
          <a:lstStyle/>
          <a:p>
            <a:pPr defTabSz="342900"/>
            <a:r>
              <a:rPr lang="en-US" sz="1050" dirty="0">
                <a:solidFill>
                  <a:prstClr val="black"/>
                </a:solidFill>
                <a:latin typeface="Calibri" panose="020F0502020204030204"/>
              </a:rPr>
              <a:t>Khatri A, et al. ICAAC Sept 5-9, 2014, Washington DC, *DRV package insert</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14"/>
          <a:stretch/>
        </p:blipFill>
        <p:spPr bwMode="auto">
          <a:xfrm>
            <a:off x="611623" y="666561"/>
            <a:ext cx="5881688" cy="3860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56223" y="1502546"/>
            <a:ext cx="1600199" cy="715581"/>
          </a:xfrm>
          <a:prstGeom prst="rect">
            <a:avLst/>
          </a:prstGeom>
          <a:noFill/>
        </p:spPr>
        <p:txBody>
          <a:bodyPr wrap="square" rtlCol="0">
            <a:spAutoFit/>
          </a:bodyPr>
          <a:lstStyle/>
          <a:p>
            <a:pPr defTabSz="342900"/>
            <a:r>
              <a:rPr lang="en-US" sz="1350" dirty="0">
                <a:solidFill>
                  <a:prstClr val="black"/>
                </a:solidFill>
                <a:latin typeface="Calibri" panose="020F0502020204030204"/>
              </a:rPr>
              <a:t>Drop the ritonavir booster while on </a:t>
            </a:r>
            <a:r>
              <a:rPr lang="en-US" sz="1350" dirty="0" smtClean="0">
                <a:solidFill>
                  <a:prstClr val="black"/>
                </a:solidFill>
                <a:latin typeface="Calibri" panose="020F0502020204030204"/>
              </a:rPr>
              <a:t>PrOD</a:t>
            </a:r>
            <a:endParaRPr lang="en-US" sz="1350" dirty="0">
              <a:solidFill>
                <a:prstClr val="black"/>
              </a:solidFill>
              <a:latin typeface="Calibri" panose="020F0502020204030204"/>
            </a:endParaRPr>
          </a:p>
        </p:txBody>
      </p:sp>
      <p:sp>
        <p:nvSpPr>
          <p:cNvPr id="6" name="TextBox 5"/>
          <p:cNvSpPr txBox="1"/>
          <p:nvPr/>
        </p:nvSpPr>
        <p:spPr>
          <a:xfrm>
            <a:off x="6456222" y="2308694"/>
            <a:ext cx="1600199" cy="830997"/>
          </a:xfrm>
          <a:prstGeom prst="rect">
            <a:avLst/>
          </a:prstGeom>
          <a:noFill/>
        </p:spPr>
        <p:txBody>
          <a:bodyPr wrap="square" rtlCol="0">
            <a:spAutoFit/>
          </a:bodyPr>
          <a:lstStyle/>
          <a:p>
            <a:pPr defTabSz="342900"/>
            <a:r>
              <a:rPr lang="en-US" sz="1200" dirty="0">
                <a:solidFill>
                  <a:srgbClr val="00B0F0"/>
                </a:solidFill>
                <a:latin typeface="Calibri" panose="020F0502020204030204"/>
              </a:rPr>
              <a:t>Median DRV trough is 3300 ng/mL without PrOD*, troughs are 1056-1600 with PrOD</a:t>
            </a:r>
          </a:p>
        </p:txBody>
      </p:sp>
      <p:sp>
        <p:nvSpPr>
          <p:cNvPr id="7" name="TextBox 6"/>
          <p:cNvSpPr txBox="1"/>
          <p:nvPr/>
        </p:nvSpPr>
        <p:spPr>
          <a:xfrm>
            <a:off x="6466800" y="3579212"/>
            <a:ext cx="1600199" cy="507831"/>
          </a:xfrm>
          <a:prstGeom prst="rect">
            <a:avLst/>
          </a:prstGeom>
          <a:noFill/>
        </p:spPr>
        <p:txBody>
          <a:bodyPr wrap="square" rtlCol="0">
            <a:spAutoFit/>
          </a:bodyPr>
          <a:lstStyle/>
          <a:p>
            <a:pPr defTabSz="342900"/>
            <a:r>
              <a:rPr lang="en-US" sz="1350" dirty="0">
                <a:solidFill>
                  <a:prstClr val="black"/>
                </a:solidFill>
                <a:latin typeface="Calibri" panose="020F0502020204030204"/>
              </a:rPr>
              <a:t>Not recommended too much RTV</a:t>
            </a:r>
          </a:p>
        </p:txBody>
      </p:sp>
      <p:sp>
        <p:nvSpPr>
          <p:cNvPr id="5" name="TextBox 4"/>
          <p:cNvSpPr txBox="1"/>
          <p:nvPr/>
        </p:nvSpPr>
        <p:spPr>
          <a:xfrm>
            <a:off x="6686550" y="1145780"/>
            <a:ext cx="946093" cy="300082"/>
          </a:xfrm>
          <a:prstGeom prst="rect">
            <a:avLst/>
          </a:prstGeom>
          <a:noFill/>
        </p:spPr>
        <p:txBody>
          <a:bodyPr wrap="none" rtlCol="0">
            <a:spAutoFit/>
          </a:bodyPr>
          <a:lstStyle/>
          <a:p>
            <a:pPr defTabSz="342900"/>
            <a:r>
              <a:rPr lang="en-US" sz="1350" u="sng" dirty="0">
                <a:solidFill>
                  <a:prstClr val="black"/>
                </a:solidFill>
                <a:latin typeface="Calibri" panose="020F0502020204030204"/>
              </a:rPr>
              <a:t>Comments</a:t>
            </a:r>
          </a:p>
        </p:txBody>
      </p:sp>
      <p:sp>
        <p:nvSpPr>
          <p:cNvPr id="9" name="TextBox 8"/>
          <p:cNvSpPr txBox="1"/>
          <p:nvPr/>
        </p:nvSpPr>
        <p:spPr>
          <a:xfrm>
            <a:off x="838200" y="666561"/>
            <a:ext cx="1256794" cy="738664"/>
          </a:xfrm>
          <a:prstGeom prst="rect">
            <a:avLst/>
          </a:prstGeom>
          <a:solidFill>
            <a:schemeClr val="bg1"/>
          </a:solidFill>
        </p:spPr>
        <p:txBody>
          <a:bodyPr wrap="square" rtlCol="0">
            <a:spAutoFit/>
          </a:bodyPr>
          <a:lstStyle/>
          <a:p>
            <a:r>
              <a:rPr lang="en-US" sz="1400" dirty="0" smtClean="0"/>
              <a:t>DDI Study of PrOD Regimen with</a:t>
            </a:r>
            <a:endParaRPr lang="en-US" sz="1400" dirty="0"/>
          </a:p>
        </p:txBody>
      </p:sp>
      <p:sp>
        <p:nvSpPr>
          <p:cNvPr id="11" name="TextBox 10"/>
          <p:cNvSpPr txBox="1"/>
          <p:nvPr/>
        </p:nvSpPr>
        <p:spPr>
          <a:xfrm>
            <a:off x="2154087" y="655811"/>
            <a:ext cx="2036660" cy="738664"/>
          </a:xfrm>
          <a:prstGeom prst="rect">
            <a:avLst/>
          </a:prstGeom>
          <a:solidFill>
            <a:schemeClr val="bg1"/>
          </a:solidFill>
        </p:spPr>
        <p:txBody>
          <a:bodyPr wrap="square" rtlCol="0">
            <a:spAutoFit/>
          </a:bodyPr>
          <a:lstStyle/>
          <a:p>
            <a:r>
              <a:rPr lang="en-US" sz="1400" dirty="0" smtClean="0"/>
              <a:t>Effect of HIV PI on C</a:t>
            </a:r>
            <a:r>
              <a:rPr lang="en-US" sz="1400" baseline="-25000" dirty="0" smtClean="0"/>
              <a:t>max</a:t>
            </a:r>
            <a:r>
              <a:rPr lang="en-US" sz="1400" dirty="0" smtClean="0"/>
              <a:t> and AUC of PrOD Regimen</a:t>
            </a:r>
            <a:endParaRPr lang="en-US" sz="1400" dirty="0"/>
          </a:p>
        </p:txBody>
      </p:sp>
      <p:sp>
        <p:nvSpPr>
          <p:cNvPr id="13" name="TextBox 12"/>
          <p:cNvSpPr txBox="1"/>
          <p:nvPr/>
        </p:nvSpPr>
        <p:spPr>
          <a:xfrm>
            <a:off x="4249841" y="655811"/>
            <a:ext cx="2036660" cy="738664"/>
          </a:xfrm>
          <a:prstGeom prst="rect">
            <a:avLst/>
          </a:prstGeom>
          <a:solidFill>
            <a:schemeClr val="bg1"/>
          </a:solidFill>
        </p:spPr>
        <p:txBody>
          <a:bodyPr wrap="square" rtlCol="0">
            <a:spAutoFit/>
          </a:bodyPr>
          <a:lstStyle/>
          <a:p>
            <a:r>
              <a:rPr lang="en-US" sz="1400" dirty="0" smtClean="0"/>
              <a:t>Effect of PrOD regimen on C</a:t>
            </a:r>
            <a:r>
              <a:rPr lang="en-US" sz="1400" baseline="-25000" dirty="0" smtClean="0"/>
              <a:t>max</a:t>
            </a:r>
            <a:r>
              <a:rPr lang="en-US" sz="1400" dirty="0" smtClean="0"/>
              <a:t>, AUC and C</a:t>
            </a:r>
            <a:r>
              <a:rPr lang="en-US" sz="1400" baseline="-25000" dirty="0" smtClean="0"/>
              <a:t>trough</a:t>
            </a:r>
            <a:r>
              <a:rPr lang="en-US" sz="1400" dirty="0"/>
              <a:t> </a:t>
            </a:r>
            <a:r>
              <a:rPr lang="en-US" sz="1400" dirty="0" smtClean="0"/>
              <a:t>HIV PI</a:t>
            </a:r>
            <a:endParaRPr lang="en-US" sz="1400" dirty="0"/>
          </a:p>
        </p:txBody>
      </p:sp>
    </p:spTree>
    <p:extLst>
      <p:ext uri="{BB962C8B-B14F-4D97-AF65-F5344CB8AC3E}">
        <p14:creationId xmlns:p14="http://schemas.microsoft.com/office/powerpoint/2010/main" val="3650979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74" y="163485"/>
            <a:ext cx="5915025" cy="994172"/>
          </a:xfrm>
        </p:spPr>
        <p:txBody>
          <a:bodyPr>
            <a:normAutofit fontScale="90000"/>
          </a:bodyPr>
          <a:lstStyle/>
          <a:p>
            <a:r>
              <a:rPr lang="en-US" dirty="0" smtClean="0"/>
              <a:t>DRV PK with PrOD in HIV/HCV coinfected patients</a:t>
            </a:r>
            <a:endParaRPr lang="en-US" dirty="0"/>
          </a:p>
        </p:txBody>
      </p:sp>
      <p:pic>
        <p:nvPicPr>
          <p:cNvPr id="5" name="Content Placeholder 4"/>
          <p:cNvPicPr>
            <a:picLocks noGrp="1" noChangeAspect="1"/>
          </p:cNvPicPr>
          <p:nvPr>
            <p:ph idx="1"/>
          </p:nvPr>
        </p:nvPicPr>
        <p:blipFill>
          <a:blip r:embed="rId3"/>
          <a:stretch>
            <a:fillRect/>
          </a:stretch>
        </p:blipFill>
        <p:spPr>
          <a:xfrm>
            <a:off x="1366374" y="1193538"/>
            <a:ext cx="4053077" cy="1338173"/>
          </a:xfrm>
          <a:prstGeom prst="rect">
            <a:avLst/>
          </a:prstGeom>
        </p:spPr>
      </p:pic>
      <p:pic>
        <p:nvPicPr>
          <p:cNvPr id="4" name="Picture 3"/>
          <p:cNvPicPr>
            <a:picLocks noChangeAspect="1"/>
          </p:cNvPicPr>
          <p:nvPr/>
        </p:nvPicPr>
        <p:blipFill>
          <a:blip r:embed="rId4"/>
          <a:stretch>
            <a:fillRect/>
          </a:stretch>
        </p:blipFill>
        <p:spPr>
          <a:xfrm>
            <a:off x="2435614" y="2540746"/>
            <a:ext cx="4184651" cy="1292955"/>
          </a:xfrm>
          <a:prstGeom prst="rect">
            <a:avLst/>
          </a:prstGeom>
        </p:spPr>
      </p:pic>
      <p:pic>
        <p:nvPicPr>
          <p:cNvPr id="6" name="Picture 5"/>
          <p:cNvPicPr>
            <a:picLocks noChangeAspect="1"/>
          </p:cNvPicPr>
          <p:nvPr/>
        </p:nvPicPr>
        <p:blipFill>
          <a:blip r:embed="rId5"/>
          <a:stretch>
            <a:fillRect/>
          </a:stretch>
        </p:blipFill>
        <p:spPr>
          <a:xfrm>
            <a:off x="5634484" y="870477"/>
            <a:ext cx="1629881" cy="1634389"/>
          </a:xfrm>
          <a:prstGeom prst="rect">
            <a:avLst/>
          </a:prstGeom>
        </p:spPr>
      </p:pic>
      <p:sp>
        <p:nvSpPr>
          <p:cNvPr id="7" name="TextBox 6"/>
          <p:cNvSpPr txBox="1"/>
          <p:nvPr/>
        </p:nvSpPr>
        <p:spPr>
          <a:xfrm>
            <a:off x="526256" y="3783561"/>
            <a:ext cx="8382000" cy="923330"/>
          </a:xfrm>
          <a:prstGeom prst="rect">
            <a:avLst/>
          </a:prstGeom>
          <a:noFill/>
        </p:spPr>
        <p:txBody>
          <a:bodyPr wrap="square" rtlCol="0">
            <a:spAutoFit/>
          </a:bodyPr>
          <a:lstStyle/>
          <a:p>
            <a:pPr marL="214313" indent="-214313" defTabSz="342900">
              <a:buFont typeface="Arial" panose="020B0604020202020204" pitchFamily="34" charset="0"/>
              <a:buChar char="•"/>
            </a:pPr>
            <a:r>
              <a:rPr lang="en-US" sz="1350" dirty="0">
                <a:solidFill>
                  <a:prstClr val="black"/>
                </a:solidFill>
                <a:latin typeface="Calibri" panose="020F0502020204030204"/>
              </a:rPr>
              <a:t>DRV reductions less than in healthy volunteers</a:t>
            </a:r>
          </a:p>
          <a:p>
            <a:pPr marL="214313" indent="-214313" defTabSz="342900">
              <a:buFont typeface="Arial" panose="020B0604020202020204" pitchFamily="34" charset="0"/>
              <a:buChar char="•"/>
            </a:pPr>
            <a:r>
              <a:rPr lang="en-US" sz="1350" dirty="0" smtClean="0">
                <a:solidFill>
                  <a:prstClr val="black"/>
                </a:solidFill>
                <a:latin typeface="Calibri" panose="020F0502020204030204"/>
              </a:rPr>
              <a:t>2 </a:t>
            </a:r>
            <a:r>
              <a:rPr lang="en-US" sz="1350" dirty="0">
                <a:solidFill>
                  <a:prstClr val="black"/>
                </a:solidFill>
                <a:latin typeface="Calibri" panose="020F0502020204030204"/>
              </a:rPr>
              <a:t>patients had HIV between 40-200 copies/mL on study, but did not appear to be related to DRV exposures</a:t>
            </a:r>
          </a:p>
          <a:p>
            <a:pPr marL="214313" indent="-214313" defTabSz="342900">
              <a:buFont typeface="Arial" panose="020B0604020202020204" pitchFamily="34" charset="0"/>
              <a:buChar char="•"/>
            </a:pPr>
            <a:r>
              <a:rPr lang="en-US" sz="1350" dirty="0" smtClean="0">
                <a:solidFill>
                  <a:prstClr val="black"/>
                </a:solidFill>
                <a:latin typeface="Calibri" panose="020F0502020204030204"/>
              </a:rPr>
              <a:t>Use </a:t>
            </a:r>
            <a:r>
              <a:rPr lang="en-US" sz="1350" dirty="0">
                <a:solidFill>
                  <a:prstClr val="black"/>
                </a:solidFill>
                <a:latin typeface="Calibri" panose="020F0502020204030204"/>
              </a:rPr>
              <a:t>with caution until </a:t>
            </a:r>
            <a:r>
              <a:rPr lang="en-US" sz="1350" dirty="0" smtClean="0">
                <a:solidFill>
                  <a:prstClr val="black"/>
                </a:solidFill>
                <a:latin typeface="Calibri" panose="020F0502020204030204"/>
              </a:rPr>
              <a:t>results </a:t>
            </a:r>
            <a:r>
              <a:rPr lang="en-US" sz="1350" dirty="0">
                <a:solidFill>
                  <a:prstClr val="black"/>
                </a:solidFill>
                <a:latin typeface="Calibri" panose="020F0502020204030204"/>
              </a:rPr>
              <a:t>are available </a:t>
            </a:r>
            <a:r>
              <a:rPr lang="en-US" sz="1350" dirty="0" smtClean="0">
                <a:solidFill>
                  <a:prstClr val="black"/>
                </a:solidFill>
                <a:latin typeface="Calibri" panose="020F0502020204030204"/>
              </a:rPr>
              <a:t>from </a:t>
            </a:r>
            <a:r>
              <a:rPr lang="en-US" sz="1350" dirty="0">
                <a:solidFill>
                  <a:prstClr val="black"/>
                </a:solidFill>
                <a:latin typeface="Calibri" panose="020F0502020204030204"/>
              </a:rPr>
              <a:t>the parent study, </a:t>
            </a:r>
            <a:r>
              <a:rPr lang="en-US" sz="1350" dirty="0" smtClean="0">
                <a:solidFill>
                  <a:prstClr val="black"/>
                </a:solidFill>
                <a:latin typeface="Calibri" panose="020F0502020204030204"/>
              </a:rPr>
              <a:t>n=230</a:t>
            </a:r>
          </a:p>
          <a:p>
            <a:pPr marL="214313" indent="-214313" defTabSz="342900">
              <a:buFont typeface="Arial" panose="020B0604020202020204" pitchFamily="34" charset="0"/>
              <a:buChar char="•"/>
            </a:pPr>
            <a:r>
              <a:rPr lang="en-US" sz="1350" dirty="0" smtClean="0">
                <a:solidFill>
                  <a:prstClr val="black"/>
                </a:solidFill>
                <a:latin typeface="Calibri" panose="020F0502020204030204"/>
              </a:rPr>
              <a:t>If combination cannot be avoided, carefully monitor HIV viral load in ARV experienced patients</a:t>
            </a:r>
          </a:p>
        </p:txBody>
      </p:sp>
      <p:sp>
        <p:nvSpPr>
          <p:cNvPr id="8" name="TextBox 7"/>
          <p:cNvSpPr txBox="1"/>
          <p:nvPr/>
        </p:nvSpPr>
        <p:spPr>
          <a:xfrm>
            <a:off x="5667141" y="4579933"/>
            <a:ext cx="3267241" cy="253916"/>
          </a:xfrm>
          <a:prstGeom prst="rect">
            <a:avLst/>
          </a:prstGeom>
          <a:noFill/>
        </p:spPr>
        <p:txBody>
          <a:bodyPr wrap="none" rtlCol="0">
            <a:spAutoFit/>
          </a:bodyPr>
          <a:lstStyle/>
          <a:p>
            <a:pPr defTabSz="342900"/>
            <a:r>
              <a:rPr lang="en-US" sz="1050" dirty="0">
                <a:solidFill>
                  <a:prstClr val="black"/>
                </a:solidFill>
                <a:latin typeface="Calibri" panose="020F0502020204030204"/>
              </a:rPr>
              <a:t>Wyles D, et al. CROI, 2/22-2/25, 2016, Boston, MA #574 </a:t>
            </a:r>
          </a:p>
        </p:txBody>
      </p:sp>
    </p:spTree>
    <p:extLst>
      <p:ext uri="{BB962C8B-B14F-4D97-AF65-F5344CB8AC3E}">
        <p14:creationId xmlns:p14="http://schemas.microsoft.com/office/powerpoint/2010/main" val="885487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15" y="214312"/>
            <a:ext cx="6172200" cy="642938"/>
          </a:xfrm>
        </p:spPr>
        <p:txBody>
          <a:bodyPr/>
          <a:lstStyle/>
          <a:p>
            <a:r>
              <a:rPr lang="en-US" dirty="0" smtClean="0"/>
              <a:t>Daclatasvir</a:t>
            </a:r>
            <a:endParaRPr lang="en-US" dirty="0"/>
          </a:p>
        </p:txBody>
      </p:sp>
      <p:sp>
        <p:nvSpPr>
          <p:cNvPr id="3" name="Content Placeholder 2"/>
          <p:cNvSpPr>
            <a:spLocks noGrp="1"/>
          </p:cNvSpPr>
          <p:nvPr>
            <p:ph idx="1"/>
          </p:nvPr>
        </p:nvSpPr>
        <p:spPr>
          <a:xfrm>
            <a:off x="1485900" y="1428750"/>
            <a:ext cx="6172200" cy="2545854"/>
          </a:xfrm>
        </p:spPr>
        <p:txBody>
          <a:bodyPr>
            <a:normAutofit/>
          </a:bodyPr>
          <a:lstStyle/>
          <a:p>
            <a:r>
              <a:rPr lang="en-US" sz="1950" dirty="0"/>
              <a:t>Primarily hepatically metabolized (88%), minimal renal elimination (7%)</a:t>
            </a:r>
          </a:p>
          <a:p>
            <a:r>
              <a:rPr lang="en-US" sz="1950" dirty="0"/>
              <a:t>Dose depends on concomitant medications</a:t>
            </a:r>
          </a:p>
          <a:p>
            <a:endParaRPr lang="en-US" sz="1950" dirty="0"/>
          </a:p>
        </p:txBody>
      </p:sp>
      <p:graphicFrame>
        <p:nvGraphicFramePr>
          <p:cNvPr id="5" name="Content Placeholder 3"/>
          <p:cNvGraphicFramePr>
            <a:graphicFrameLocks/>
          </p:cNvGraphicFramePr>
          <p:nvPr>
            <p:extLst>
              <p:ext uri="{D42A27DB-BD31-4B8C-83A1-F6EECF244321}">
                <p14:modId xmlns:p14="http://schemas.microsoft.com/office/powerpoint/2010/main" val="383355465"/>
              </p:ext>
            </p:extLst>
          </p:nvPr>
        </p:nvGraphicFramePr>
        <p:xfrm>
          <a:off x="1428750" y="3214689"/>
          <a:ext cx="6172200" cy="1071561"/>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287588">
                <a:tc>
                  <a:txBody>
                    <a:bodyPr/>
                    <a:lstStyle/>
                    <a:p>
                      <a:endParaRPr lang="en-US" sz="1400" dirty="0"/>
                    </a:p>
                  </a:txBody>
                  <a:tcPr marL="68580" marR="68580" marT="25718" marB="25718"/>
                </a:tc>
                <a:tc>
                  <a:txBody>
                    <a:bodyPr/>
                    <a:lstStyle/>
                    <a:p>
                      <a:r>
                        <a:rPr lang="en-US" sz="1400" dirty="0" smtClean="0"/>
                        <a:t>Enzymes</a:t>
                      </a:r>
                      <a:endParaRPr lang="en-US" sz="1400" dirty="0"/>
                    </a:p>
                  </a:txBody>
                  <a:tcPr marL="68580" marR="68580" marT="25718" marB="25718"/>
                </a:tc>
                <a:tc>
                  <a:txBody>
                    <a:bodyPr/>
                    <a:lstStyle/>
                    <a:p>
                      <a:r>
                        <a:rPr lang="en-US" sz="1400" dirty="0" smtClean="0"/>
                        <a:t>Transporters</a:t>
                      </a:r>
                      <a:endParaRPr lang="en-US" sz="1400" dirty="0"/>
                    </a:p>
                  </a:txBody>
                  <a:tcPr marL="68580" marR="68580" marT="25718" marB="25718"/>
                </a:tc>
                <a:extLst>
                  <a:ext uri="{0D108BD9-81ED-4DB2-BD59-A6C34878D82A}">
                    <a16:rowId xmlns="" xmlns:a16="http://schemas.microsoft.com/office/drawing/2014/main" val="10000"/>
                  </a:ext>
                </a:extLst>
              </a:tr>
              <a:tr h="287588">
                <a:tc>
                  <a:txBody>
                    <a:bodyPr/>
                    <a:lstStyle/>
                    <a:p>
                      <a:r>
                        <a:rPr lang="en-US" sz="1400" dirty="0" smtClean="0"/>
                        <a:t>Victim</a:t>
                      </a:r>
                      <a:endParaRPr lang="en-US" sz="1400" dirty="0"/>
                    </a:p>
                  </a:txBody>
                  <a:tcPr marL="68580" marR="68580" marT="25718" marB="25718"/>
                </a:tc>
                <a:tc>
                  <a:txBody>
                    <a:bodyPr/>
                    <a:lstStyle/>
                    <a:p>
                      <a:r>
                        <a:rPr lang="en-US" sz="1400" dirty="0" smtClean="0"/>
                        <a:t>Substrate CYP3A4</a:t>
                      </a:r>
                      <a:endParaRPr lang="en-US" sz="1400" dirty="0"/>
                    </a:p>
                  </a:txBody>
                  <a:tcPr marL="68580" marR="68580" marT="25718" marB="25718"/>
                </a:tc>
                <a:tc>
                  <a:txBody>
                    <a:bodyPr/>
                    <a:lstStyle/>
                    <a:p>
                      <a:r>
                        <a:rPr lang="en-US" sz="1400" dirty="0" smtClean="0"/>
                        <a:t>Substrate</a:t>
                      </a:r>
                      <a:r>
                        <a:rPr lang="en-US" sz="1400" baseline="0" dirty="0" smtClean="0"/>
                        <a:t> P-gp</a:t>
                      </a:r>
                      <a:endParaRPr lang="en-US" sz="1400" dirty="0"/>
                    </a:p>
                  </a:txBody>
                  <a:tcPr marL="68580" marR="68580" marT="25718" marB="25718"/>
                </a:tc>
                <a:extLst>
                  <a:ext uri="{0D108BD9-81ED-4DB2-BD59-A6C34878D82A}">
                    <a16:rowId xmlns="" xmlns:a16="http://schemas.microsoft.com/office/drawing/2014/main" val="10001"/>
                  </a:ext>
                </a:extLst>
              </a:tr>
              <a:tr h="496385">
                <a:tc>
                  <a:txBody>
                    <a:bodyPr/>
                    <a:lstStyle/>
                    <a:p>
                      <a:r>
                        <a:rPr lang="en-US" sz="1400" dirty="0" smtClean="0"/>
                        <a:t>Perpetrator</a:t>
                      </a:r>
                      <a:endParaRPr lang="en-US" sz="1400" dirty="0"/>
                    </a:p>
                  </a:txBody>
                  <a:tcPr marL="68580" marR="68580" marT="25718" marB="25718"/>
                </a:tc>
                <a:tc>
                  <a:txBody>
                    <a:bodyPr/>
                    <a:lstStyle/>
                    <a:p>
                      <a:endParaRPr lang="en-US" sz="1400" dirty="0"/>
                    </a:p>
                  </a:txBody>
                  <a:tcPr marL="68580" marR="68580" marT="25718" marB="25718"/>
                </a:tc>
                <a:tc>
                  <a:txBody>
                    <a:bodyPr/>
                    <a:lstStyle/>
                    <a:p>
                      <a:r>
                        <a:rPr lang="en-US" sz="1400" dirty="0" smtClean="0"/>
                        <a:t>Inhibitor of P-gp, BCRP, OATP1B1/3</a:t>
                      </a:r>
                      <a:endParaRPr lang="en-US" sz="1400" dirty="0"/>
                    </a:p>
                  </a:txBody>
                  <a:tcPr marL="68580" marR="68580" marT="25718" marB="25718"/>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56081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000" dirty="0"/>
              <a:t>Learning Objectives</a:t>
            </a:r>
          </a:p>
        </p:txBody>
      </p:sp>
      <p:sp>
        <p:nvSpPr>
          <p:cNvPr id="8" name="Content Placeholder 7"/>
          <p:cNvSpPr>
            <a:spLocks noGrp="1"/>
          </p:cNvSpPr>
          <p:nvPr>
            <p:ph sz="quarter" idx="1"/>
          </p:nvPr>
        </p:nvSpPr>
        <p:spPr/>
        <p:txBody>
          <a:bodyPr/>
          <a:lstStyle/>
          <a:p>
            <a:pPr marL="0" indent="0">
              <a:buNone/>
            </a:pPr>
            <a:r>
              <a:rPr lang="en-US" sz="3000" dirty="0"/>
              <a:t>After attending this presentation, participants will be able to: </a:t>
            </a:r>
          </a:p>
          <a:p>
            <a:endParaRPr lang="en-US" dirty="0"/>
          </a:p>
        </p:txBody>
      </p:sp>
      <p:sp>
        <p:nvSpPr>
          <p:cNvPr id="4" name="Content Placeholder 8"/>
          <p:cNvSpPr txBox="1">
            <a:spLocks/>
          </p:cNvSpPr>
          <p:nvPr/>
        </p:nvSpPr>
        <p:spPr bwMode="gray">
          <a:xfrm>
            <a:off x="628650" y="2000250"/>
            <a:ext cx="8115300" cy="2574036"/>
          </a:xfrm>
          <a:prstGeom prst="rect">
            <a:avLst/>
          </a:prstGeom>
        </p:spPr>
        <p:txBody>
          <a:bodyPr vert="horz">
            <a:normAutofit fontScale="92500" lnSpcReduction="20000"/>
          </a:bodyPr>
          <a:lst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r>
              <a:rPr lang="en-US" sz="3200" dirty="0"/>
              <a:t>Compare and contrast the clinical pharmacology of modern direct acting antiviral agents (DAAs) </a:t>
            </a:r>
          </a:p>
          <a:p>
            <a:pPr lvl="0"/>
            <a:r>
              <a:rPr lang="en-US" sz="3200" dirty="0"/>
              <a:t>Identify therapeutic classes of drugs with the potential for drug interactions with DAAs</a:t>
            </a:r>
          </a:p>
          <a:p>
            <a:pPr lvl="0"/>
            <a:r>
              <a:rPr lang="en-US" sz="3200" dirty="0"/>
              <a:t>Develop a plan for managing interactions</a:t>
            </a:r>
          </a:p>
          <a:p>
            <a:pPr marL="0" indent="0">
              <a:buClr>
                <a:srgbClr val="646B86"/>
              </a:buClr>
              <a:buNone/>
            </a:pPr>
            <a:endParaRPr lang="en-US" sz="3000" dirty="0">
              <a:solidFill>
                <a:prstClr val="black"/>
              </a:solidFill>
            </a:endParaRPr>
          </a:p>
        </p:txBody>
      </p:sp>
      <p:sp>
        <p:nvSpPr>
          <p:cNvPr id="5" name="Content Placeholder 2"/>
          <p:cNvSpPr txBox="1">
            <a:spLocks/>
          </p:cNvSpPr>
          <p:nvPr/>
        </p:nvSpPr>
        <p:spPr>
          <a:xfrm>
            <a:off x="1369315" y="1200152"/>
            <a:ext cx="6288785" cy="800099"/>
          </a:xfrm>
          <a:prstGeom prst="rect">
            <a:avLst/>
          </a:prstGeom>
        </p:spPr>
        <p:txBody>
          <a:bodyPr vert="horz" lIns="68580" tIns="34290" rIns="68580" bIns="34290" rtlCol="0">
            <a:normAutofit/>
          </a:bodyPr>
          <a:lstStyle/>
          <a:p>
            <a:pPr>
              <a:spcBef>
                <a:spcPct val="20000"/>
              </a:spcBef>
              <a:buClr>
                <a:srgbClr val="0099CC"/>
              </a:buClr>
              <a:defRPr/>
            </a:pPr>
            <a:endParaRPr lang="en-US" sz="225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96493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994172"/>
          </a:xfrm>
        </p:spPr>
        <p:txBody>
          <a:bodyPr/>
          <a:lstStyle/>
          <a:p>
            <a:r>
              <a:rPr lang="en-US" sz="3000" dirty="0">
                <a:solidFill>
                  <a:prstClr val="black"/>
                </a:solidFill>
              </a:rPr>
              <a:t>The dose of </a:t>
            </a:r>
            <a:r>
              <a:rPr lang="en-US" sz="3000" dirty="0" err="1">
                <a:solidFill>
                  <a:prstClr val="black"/>
                </a:solidFill>
              </a:rPr>
              <a:t>daclatasvir</a:t>
            </a:r>
            <a:r>
              <a:rPr lang="en-US" sz="3000" dirty="0">
                <a:solidFill>
                  <a:prstClr val="black"/>
                </a:solidFill>
              </a:rPr>
              <a:t> should be reduced if given with ritonavir-boosted </a:t>
            </a:r>
            <a:r>
              <a:rPr lang="en-US" sz="3000" dirty="0" err="1">
                <a:solidFill>
                  <a:prstClr val="black"/>
                </a:solidFill>
              </a:rPr>
              <a:t>darunavir</a:t>
            </a:r>
            <a:r>
              <a:rPr lang="en-US" sz="3000" dirty="0">
                <a:solidFill>
                  <a:prstClr val="black"/>
                </a:solidFill>
              </a:rPr>
              <a:t> </a:t>
            </a:r>
            <a:endParaRPr lang="en-US" dirty="0"/>
          </a:p>
        </p:txBody>
      </p:sp>
      <p:sp>
        <p:nvSpPr>
          <p:cNvPr id="3" name="TPAnswers"/>
          <p:cNvSpPr>
            <a:spLocks noGrp="1"/>
          </p:cNvSpPr>
          <p:nvPr>
            <p:ph type="body" idx="1"/>
            <p:custDataLst>
              <p:tags r:id="rId2"/>
            </p:custDataLst>
          </p:nvPr>
        </p:nvSpPr>
        <p:spPr>
          <a:xfrm>
            <a:off x="1397000" y="1600200"/>
            <a:ext cx="7886700" cy="3263504"/>
          </a:xfrm>
        </p:spPr>
        <p:txBody>
          <a:bodyPr>
            <a:normAutofit/>
          </a:bodyPr>
          <a:lstStyle/>
          <a:p>
            <a:pPr marL="514350" indent="-514350">
              <a:buFont typeface="+mj-lt"/>
              <a:buAutoNum type="arabicPeriod"/>
            </a:pPr>
            <a:r>
              <a:rPr lang="en-US" sz="3200" dirty="0"/>
              <a:t>TRUE</a:t>
            </a:r>
          </a:p>
          <a:p>
            <a:pPr marL="514350" indent="-514350">
              <a:buFont typeface="+mj-lt"/>
              <a:buAutoNum type="arabicPeriod"/>
            </a:pPr>
            <a:r>
              <a:rPr lang="en-US" sz="3200" dirty="0"/>
              <a:t>FALSE</a:t>
            </a: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TPCountdown" hidden="1"/>
          <p:cNvGrpSpPr/>
          <p:nvPr>
            <p:custDataLst>
              <p:tags r:id="rId3"/>
            </p:custDataLst>
          </p:nvPr>
        </p:nvGrpSpPr>
        <p:grpSpPr>
          <a:xfrm>
            <a:off x="8382000" y="43815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smtClean="0">
                  <a:latin typeface="Tahoma" panose="020B0604030504040204" pitchFamily="34" charset="0"/>
                </a:rPr>
                <a:t>1</a:t>
              </a:r>
              <a:endParaRPr lang="en-US" b="1" dirty="0">
                <a:latin typeface="Tahoma" panose="020B0604030504040204" pitchFamily="34" charset="0"/>
              </a:endParaRPr>
            </a:p>
          </p:txBody>
        </p:sp>
      </p:grpSp>
    </p:spTree>
    <p:custDataLst>
      <p:tags r:id="rId1"/>
    </p:custDataLst>
    <p:extLst>
      <p:ext uri="{BB962C8B-B14F-4D97-AF65-F5344CB8AC3E}">
        <p14:creationId xmlns:p14="http://schemas.microsoft.com/office/powerpoint/2010/main" val="9303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Full Dose DCV with DRV/r and LPV/r</a:t>
            </a:r>
            <a:endParaRPr lang="en-US" dirty="0"/>
          </a:p>
        </p:txBody>
      </p:sp>
      <p:sp>
        <p:nvSpPr>
          <p:cNvPr id="3" name="Content Placeholder 2"/>
          <p:cNvSpPr>
            <a:spLocks noGrp="1"/>
          </p:cNvSpPr>
          <p:nvPr>
            <p:ph idx="1"/>
          </p:nvPr>
        </p:nvSpPr>
        <p:spPr/>
        <p:txBody>
          <a:bodyPr/>
          <a:lstStyle/>
          <a:p>
            <a:r>
              <a:rPr lang="en-US" dirty="0" smtClean="0"/>
              <a:t>9/12 patients that relapsed in ALLY-2 were taking DRV/r with a reduced dose of DCV (30mg)</a:t>
            </a:r>
            <a:r>
              <a:rPr lang="en-US" baseline="30000" dirty="0" smtClean="0"/>
              <a:t>1</a:t>
            </a:r>
          </a:p>
          <a:p>
            <a:r>
              <a:rPr lang="en-US" dirty="0" smtClean="0"/>
              <a:t>Healthy volunteer PK study indicated DCV Cmax and AUC were 62% and </a:t>
            </a:r>
            <a:r>
              <a:rPr lang="en-US" dirty="0"/>
              <a:t>30% ↓, </a:t>
            </a:r>
            <a:r>
              <a:rPr lang="en-US" dirty="0" smtClean="0"/>
              <a:t>respectively when used at a reduced dose with DRV/r</a:t>
            </a:r>
            <a:r>
              <a:rPr lang="en-US" baseline="30000" dirty="0" smtClean="0"/>
              <a:t>2</a:t>
            </a:r>
            <a:endParaRPr lang="en-US" dirty="0"/>
          </a:p>
        </p:txBody>
      </p:sp>
      <p:pic>
        <p:nvPicPr>
          <p:cNvPr id="4" name="Picture 3"/>
          <p:cNvPicPr>
            <a:picLocks noChangeAspect="1"/>
          </p:cNvPicPr>
          <p:nvPr/>
        </p:nvPicPr>
        <p:blipFill rotWithShape="1">
          <a:blip r:embed="rId2"/>
          <a:srcRect l="62639" t="21276" r="14005" b="45555"/>
          <a:stretch/>
        </p:blipFill>
        <p:spPr>
          <a:xfrm>
            <a:off x="4154054" y="3000971"/>
            <a:ext cx="3544509" cy="1415696"/>
          </a:xfrm>
          <a:prstGeom prst="rect">
            <a:avLst/>
          </a:prstGeom>
        </p:spPr>
      </p:pic>
      <p:sp>
        <p:nvSpPr>
          <p:cNvPr id="5" name="TextBox 4"/>
          <p:cNvSpPr txBox="1"/>
          <p:nvPr/>
        </p:nvSpPr>
        <p:spPr>
          <a:xfrm>
            <a:off x="152400" y="4424974"/>
            <a:ext cx="6271607" cy="415498"/>
          </a:xfrm>
          <a:prstGeom prst="rect">
            <a:avLst/>
          </a:prstGeom>
          <a:noFill/>
        </p:spPr>
        <p:txBody>
          <a:bodyPr wrap="square" rtlCol="0">
            <a:spAutoFit/>
          </a:bodyPr>
          <a:lstStyle/>
          <a:p>
            <a:pPr defTabSz="342900"/>
            <a:r>
              <a:rPr lang="en-US" sz="1050" baseline="30000" dirty="0">
                <a:solidFill>
                  <a:prstClr val="black"/>
                </a:solidFill>
                <a:latin typeface="Calibri" panose="020F0502020204030204"/>
              </a:rPr>
              <a:t>1</a:t>
            </a:r>
            <a:r>
              <a:rPr lang="en-US" sz="1050" dirty="0">
                <a:solidFill>
                  <a:prstClr val="black"/>
                </a:solidFill>
                <a:latin typeface="Calibri" panose="020F0502020204030204"/>
              </a:rPr>
              <a:t>Garimella T, et al. AASLD, 11/13-11/17, Boston, MA, #728, </a:t>
            </a:r>
            <a:r>
              <a:rPr lang="en-US" sz="1050" baseline="30000" dirty="0">
                <a:solidFill>
                  <a:prstClr val="black"/>
                </a:solidFill>
                <a:latin typeface="Calibri" panose="020F0502020204030204"/>
              </a:rPr>
              <a:t>2</a:t>
            </a:r>
            <a:r>
              <a:rPr lang="en-US" sz="1050" dirty="0">
                <a:solidFill>
                  <a:prstClr val="black"/>
                </a:solidFill>
                <a:latin typeface="Calibri" panose="020F0502020204030204"/>
              </a:rPr>
              <a:t>Gandhi, et al. International Workshop on Clinical Pharmacology of HIV and Hepatitis Therapy, 5/26-5/28, 2015, poster #80</a:t>
            </a:r>
          </a:p>
        </p:txBody>
      </p:sp>
    </p:spTree>
    <p:extLst>
      <p:ext uri="{BB962C8B-B14F-4D97-AF65-F5344CB8AC3E}">
        <p14:creationId xmlns:p14="http://schemas.microsoft.com/office/powerpoint/2010/main" val="157726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922" y="232576"/>
            <a:ext cx="6172200" cy="642938"/>
          </a:xfrm>
        </p:spPr>
        <p:txBody>
          <a:bodyPr>
            <a:noAutofit/>
          </a:bodyPr>
          <a:lstStyle/>
          <a:p>
            <a:r>
              <a:rPr lang="en-US" sz="2700" dirty="0"/>
              <a:t>Daclatasvir Dosing with Concomitant Medications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065293"/>
              </p:ext>
            </p:extLst>
          </p:nvPr>
        </p:nvGraphicFramePr>
        <p:xfrm>
          <a:off x="1600200" y="1047750"/>
          <a:ext cx="6172200" cy="3766196"/>
        </p:xfrm>
        <a:graphic>
          <a:graphicData uri="http://schemas.openxmlformats.org/drawingml/2006/table">
            <a:tbl>
              <a:tblPr firstRow="1" bandRow="1">
                <a:tableStyleId>{5C22544A-7EE6-4342-B048-85BDC9FD1C3A}</a:tableStyleId>
              </a:tblPr>
              <a:tblGrid>
                <a:gridCol w="1543050">
                  <a:extLst>
                    <a:ext uri="{9D8B030D-6E8A-4147-A177-3AD203B41FA5}">
                      <a16:colId xmlns="" xmlns:a16="http://schemas.microsoft.com/office/drawing/2014/main" val="20000"/>
                    </a:ext>
                  </a:extLst>
                </a:gridCol>
                <a:gridCol w="154305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62100">
                  <a:extLst>
                    <a:ext uri="{9D8B030D-6E8A-4147-A177-3AD203B41FA5}">
                      <a16:colId xmlns="" xmlns:a16="http://schemas.microsoft.com/office/drawing/2014/main" val="20003"/>
                    </a:ext>
                  </a:extLst>
                </a:gridCol>
              </a:tblGrid>
              <a:tr h="371475">
                <a:tc>
                  <a:txBody>
                    <a:bodyPr/>
                    <a:lstStyle/>
                    <a:p>
                      <a:pPr algn="ctr"/>
                      <a:r>
                        <a:rPr lang="en-US" sz="1400" dirty="0" smtClean="0"/>
                        <a:t>Strong CYP3A Inhibitors</a:t>
                      </a:r>
                      <a:endParaRPr lang="en-US" sz="1400" dirty="0"/>
                    </a:p>
                  </a:txBody>
                  <a:tcPr marL="68580" marR="68580" marT="25718" marB="25718"/>
                </a:tc>
                <a:tc>
                  <a:txBody>
                    <a:bodyPr/>
                    <a:lstStyle/>
                    <a:p>
                      <a:pPr algn="ctr"/>
                      <a:r>
                        <a:rPr lang="en-US" sz="1400" dirty="0" smtClean="0"/>
                        <a:t>Moderate CYP3A</a:t>
                      </a:r>
                      <a:r>
                        <a:rPr lang="en-US" sz="1400" baseline="0" dirty="0" smtClean="0"/>
                        <a:t> Inhibitors</a:t>
                      </a:r>
                      <a:endParaRPr lang="en-US" sz="1400" dirty="0"/>
                    </a:p>
                  </a:txBody>
                  <a:tcPr marL="68580" marR="68580" marT="25718" marB="25718"/>
                </a:tc>
                <a:tc>
                  <a:txBody>
                    <a:bodyPr/>
                    <a:lstStyle/>
                    <a:p>
                      <a:pPr algn="ctr"/>
                      <a:r>
                        <a:rPr lang="en-US" sz="1400" dirty="0" smtClean="0"/>
                        <a:t>Strong CYP3A Inducers</a:t>
                      </a:r>
                      <a:endParaRPr lang="en-US" sz="1400" dirty="0"/>
                    </a:p>
                  </a:txBody>
                  <a:tcPr marL="68580" marR="68580" marT="25718" marB="25718"/>
                </a:tc>
                <a:tc>
                  <a:txBody>
                    <a:bodyPr/>
                    <a:lstStyle/>
                    <a:p>
                      <a:pPr algn="ctr"/>
                      <a:r>
                        <a:rPr lang="en-US" sz="1400" dirty="0" smtClean="0"/>
                        <a:t>Moderate CYP3A</a:t>
                      </a:r>
                      <a:r>
                        <a:rPr lang="en-US" sz="1400" baseline="0" dirty="0" smtClean="0"/>
                        <a:t> Inducers </a:t>
                      </a:r>
                      <a:endParaRPr lang="en-US" sz="1400" dirty="0"/>
                    </a:p>
                  </a:txBody>
                  <a:tcPr marL="68580" marR="68580" marT="25718" marB="25718"/>
                </a:tc>
                <a:extLst>
                  <a:ext uri="{0D108BD9-81ED-4DB2-BD59-A6C34878D82A}">
                    <a16:rowId xmlns="" xmlns:a16="http://schemas.microsoft.com/office/drawing/2014/main" val="10000"/>
                  </a:ext>
                </a:extLst>
              </a:tr>
              <a:tr h="371475">
                <a:tc>
                  <a:txBody>
                    <a:bodyPr/>
                    <a:lstStyle/>
                    <a:p>
                      <a:pPr algn="ctr"/>
                      <a:r>
                        <a:rPr lang="en-US" sz="1400" dirty="0" smtClean="0"/>
                        <a:t>Decrease DCV dose to 30mg </a:t>
                      </a:r>
                      <a:endParaRPr lang="en-US" sz="1400" dirty="0"/>
                    </a:p>
                  </a:txBody>
                  <a:tcPr marL="68580" marR="68580" marT="25718" marB="25718">
                    <a:solidFill>
                      <a:srgbClr val="FFFF00"/>
                    </a:solidFill>
                  </a:tcPr>
                </a:tc>
                <a:tc>
                  <a:txBody>
                    <a:bodyPr/>
                    <a:lstStyle/>
                    <a:p>
                      <a:pPr algn="ctr"/>
                      <a:r>
                        <a:rPr lang="en-US" sz="1400" dirty="0" smtClean="0"/>
                        <a:t>Standard</a:t>
                      </a:r>
                      <a:r>
                        <a:rPr lang="en-US" sz="1400" baseline="0" dirty="0" smtClean="0"/>
                        <a:t> DCV dose 60mg</a:t>
                      </a:r>
                      <a:endParaRPr lang="en-US" sz="1400" dirty="0"/>
                    </a:p>
                  </a:txBody>
                  <a:tcPr marL="68580" marR="68580" marT="25718" marB="25718">
                    <a:solidFill>
                      <a:srgbClr val="FFFF00"/>
                    </a:solidFill>
                  </a:tcPr>
                </a:tc>
                <a:tc>
                  <a:txBody>
                    <a:bodyPr/>
                    <a:lstStyle/>
                    <a:p>
                      <a:pPr algn="ctr"/>
                      <a:r>
                        <a:rPr lang="en-US" sz="1400" dirty="0" smtClean="0"/>
                        <a:t>DCV</a:t>
                      </a:r>
                      <a:r>
                        <a:rPr lang="en-US" sz="1400" baseline="0" dirty="0" smtClean="0"/>
                        <a:t> Contraindicated</a:t>
                      </a:r>
                      <a:endParaRPr lang="en-US" sz="1400" dirty="0"/>
                    </a:p>
                  </a:txBody>
                  <a:tcPr marL="68580" marR="68580" marT="25718" marB="25718">
                    <a:solidFill>
                      <a:srgbClr val="FFFF00"/>
                    </a:solidFill>
                  </a:tcPr>
                </a:tc>
                <a:tc>
                  <a:txBody>
                    <a:bodyPr/>
                    <a:lstStyle/>
                    <a:p>
                      <a:pPr algn="ctr"/>
                      <a:r>
                        <a:rPr lang="en-US" sz="1400" dirty="0" smtClean="0"/>
                        <a:t>Increase DCV dose to 90mg</a:t>
                      </a:r>
                      <a:endParaRPr lang="en-US" sz="1400" dirty="0"/>
                    </a:p>
                  </a:txBody>
                  <a:tcPr marL="68580" marR="68580" marT="25718" marB="25718">
                    <a:solidFill>
                      <a:srgbClr val="FFFF00"/>
                    </a:solidFill>
                  </a:tcPr>
                </a:tc>
                <a:extLst>
                  <a:ext uri="{0D108BD9-81ED-4DB2-BD59-A6C34878D82A}">
                    <a16:rowId xmlns="" xmlns:a16="http://schemas.microsoft.com/office/drawing/2014/main" val="10001"/>
                  </a:ext>
                </a:extLst>
              </a:tr>
              <a:tr h="371475">
                <a:tc>
                  <a:txBody>
                    <a:bodyPr/>
                    <a:lstStyle/>
                    <a:p>
                      <a:r>
                        <a:rPr lang="en-US" sz="1400" dirty="0" smtClean="0"/>
                        <a:t>Ritonavir-boosted atazanavir</a:t>
                      </a:r>
                      <a:endParaRPr lang="en-US" sz="1400" dirty="0"/>
                    </a:p>
                  </a:txBody>
                  <a:tcPr marL="68580" marR="68580" marT="25718" marB="25718"/>
                </a:tc>
                <a:tc>
                  <a:txBody>
                    <a:bodyPr/>
                    <a:lstStyle/>
                    <a:p>
                      <a:r>
                        <a:rPr lang="en-US" sz="1400" dirty="0" smtClean="0"/>
                        <a:t>Ritonavir-boosted darunavir</a:t>
                      </a:r>
                      <a:endParaRPr lang="en-US" sz="1400" dirty="0"/>
                    </a:p>
                  </a:txBody>
                  <a:tcPr marL="68580" marR="68580" marT="25718" marB="25718"/>
                </a:tc>
                <a:tc>
                  <a:txBody>
                    <a:bodyPr/>
                    <a:lstStyle/>
                    <a:p>
                      <a:r>
                        <a:rPr lang="en-US" sz="1400" dirty="0" smtClean="0"/>
                        <a:t>Rifamycins</a:t>
                      </a:r>
                      <a:endParaRPr lang="en-US" sz="1400" dirty="0"/>
                    </a:p>
                  </a:txBody>
                  <a:tcPr marL="68580" marR="68580" marT="25718" marB="25718"/>
                </a:tc>
                <a:tc>
                  <a:txBody>
                    <a:bodyPr/>
                    <a:lstStyle/>
                    <a:p>
                      <a:r>
                        <a:rPr lang="en-US" sz="1400" dirty="0" smtClean="0"/>
                        <a:t>Bosentan</a:t>
                      </a:r>
                      <a:endParaRPr lang="en-US" sz="1400" dirty="0"/>
                    </a:p>
                  </a:txBody>
                  <a:tcPr marL="68580" marR="68580" marT="25718" marB="25718"/>
                </a:tc>
                <a:extLst>
                  <a:ext uri="{0D108BD9-81ED-4DB2-BD59-A6C34878D82A}">
                    <a16:rowId xmlns="" xmlns:a16="http://schemas.microsoft.com/office/drawing/2014/main" val="10002"/>
                  </a:ext>
                </a:extLst>
              </a:tr>
              <a:tr h="371475">
                <a:tc>
                  <a:txBody>
                    <a:bodyPr/>
                    <a:lstStyle/>
                    <a:p>
                      <a:r>
                        <a:rPr lang="en-US" sz="1400" dirty="0" smtClean="0"/>
                        <a:t>Clarithromycin</a:t>
                      </a:r>
                      <a:endParaRPr lang="en-US" sz="1400" dirty="0"/>
                    </a:p>
                  </a:txBody>
                  <a:tcPr marL="68580" marR="68580" marT="25718" marB="25718"/>
                </a:tc>
                <a:tc>
                  <a:txBody>
                    <a:bodyPr/>
                    <a:lstStyle/>
                    <a:p>
                      <a:r>
                        <a:rPr lang="en-US" sz="1400" dirty="0" smtClean="0"/>
                        <a:t>Ritonavir-boosted lopinavir</a:t>
                      </a:r>
                      <a:endParaRPr lang="en-US" sz="1400" dirty="0"/>
                    </a:p>
                  </a:txBody>
                  <a:tcPr marL="68580" marR="68580" marT="25718" marB="25718"/>
                </a:tc>
                <a:tc>
                  <a:txBody>
                    <a:bodyPr/>
                    <a:lstStyle/>
                    <a:p>
                      <a:r>
                        <a:rPr lang="en-US" sz="1400" dirty="0" smtClean="0"/>
                        <a:t>St Johns Wort</a:t>
                      </a:r>
                      <a:endParaRPr lang="en-US" sz="1400" dirty="0"/>
                    </a:p>
                  </a:txBody>
                  <a:tcPr marL="68580" marR="68580" marT="25718" marB="25718"/>
                </a:tc>
                <a:tc>
                  <a:txBody>
                    <a:bodyPr/>
                    <a:lstStyle/>
                    <a:p>
                      <a:r>
                        <a:rPr lang="en-US" sz="1400" dirty="0" smtClean="0"/>
                        <a:t>Dexamethasone</a:t>
                      </a:r>
                      <a:endParaRPr lang="en-US" sz="1400" dirty="0"/>
                    </a:p>
                  </a:txBody>
                  <a:tcPr marL="68580" marR="68580" marT="25718" marB="25718"/>
                </a:tc>
                <a:extLst>
                  <a:ext uri="{0D108BD9-81ED-4DB2-BD59-A6C34878D82A}">
                    <a16:rowId xmlns="" xmlns:a16="http://schemas.microsoft.com/office/drawing/2014/main" val="10003"/>
                  </a:ext>
                </a:extLst>
              </a:tr>
              <a:tr h="211455">
                <a:tc>
                  <a:txBody>
                    <a:bodyPr/>
                    <a:lstStyle/>
                    <a:p>
                      <a:r>
                        <a:rPr lang="en-US" sz="1400" dirty="0" smtClean="0"/>
                        <a:t>Itraconazole</a:t>
                      </a:r>
                      <a:endParaRPr lang="en-US" sz="1400" dirty="0"/>
                    </a:p>
                  </a:txBody>
                  <a:tcPr marL="68580" marR="68580" marT="25718" marB="25718"/>
                </a:tc>
                <a:tc>
                  <a:txBody>
                    <a:bodyPr/>
                    <a:lstStyle/>
                    <a:p>
                      <a:r>
                        <a:rPr lang="en-US" sz="1400" dirty="0" smtClean="0"/>
                        <a:t>Ciprofloxacin</a:t>
                      </a:r>
                      <a:endParaRPr lang="en-US" sz="1400" dirty="0"/>
                    </a:p>
                  </a:txBody>
                  <a:tcPr marL="68580" marR="68580" marT="25718" marB="25718"/>
                </a:tc>
                <a:tc>
                  <a:txBody>
                    <a:bodyPr/>
                    <a:lstStyle/>
                    <a:p>
                      <a:r>
                        <a:rPr lang="en-US" sz="1400" dirty="0" smtClean="0"/>
                        <a:t>Antiepileptics</a:t>
                      </a:r>
                      <a:endParaRPr lang="en-US" sz="1400" dirty="0"/>
                    </a:p>
                  </a:txBody>
                  <a:tcPr marL="68580" marR="68580" marT="25718" marB="25718"/>
                </a:tc>
                <a:tc>
                  <a:txBody>
                    <a:bodyPr/>
                    <a:lstStyle/>
                    <a:p>
                      <a:r>
                        <a:rPr lang="en-US" sz="1400" dirty="0" smtClean="0"/>
                        <a:t>Efavirenz</a:t>
                      </a:r>
                      <a:endParaRPr lang="en-US" sz="1400" dirty="0"/>
                    </a:p>
                  </a:txBody>
                  <a:tcPr marL="68580" marR="68580" marT="25718" marB="25718"/>
                </a:tc>
                <a:extLst>
                  <a:ext uri="{0D108BD9-81ED-4DB2-BD59-A6C34878D82A}">
                    <a16:rowId xmlns="" xmlns:a16="http://schemas.microsoft.com/office/drawing/2014/main" val="10004"/>
                  </a:ext>
                </a:extLst>
              </a:tr>
              <a:tr h="211455">
                <a:tc>
                  <a:txBody>
                    <a:bodyPr/>
                    <a:lstStyle/>
                    <a:p>
                      <a:r>
                        <a:rPr lang="en-US" sz="1400" dirty="0" smtClean="0"/>
                        <a:t>Ketoconazole</a:t>
                      </a:r>
                      <a:endParaRPr lang="en-US" sz="1400" dirty="0"/>
                    </a:p>
                  </a:txBody>
                  <a:tcPr marL="68580" marR="68580" marT="25718" marB="25718"/>
                </a:tc>
                <a:tc>
                  <a:txBody>
                    <a:bodyPr/>
                    <a:lstStyle/>
                    <a:p>
                      <a:r>
                        <a:rPr lang="en-US" sz="1400" dirty="0" smtClean="0"/>
                        <a:t>Diltiazem</a:t>
                      </a:r>
                      <a:endParaRPr lang="en-US" sz="1400" dirty="0"/>
                    </a:p>
                  </a:txBody>
                  <a:tcPr marL="68580" marR="68580" marT="25718" marB="25718"/>
                </a:tc>
                <a:tc>
                  <a:txBody>
                    <a:bodyPr/>
                    <a:lstStyle/>
                    <a:p>
                      <a:endParaRPr lang="en-US" sz="1400" dirty="0"/>
                    </a:p>
                  </a:txBody>
                  <a:tcPr marL="68580" marR="68580" marT="25718" marB="25718"/>
                </a:tc>
                <a:tc>
                  <a:txBody>
                    <a:bodyPr/>
                    <a:lstStyle/>
                    <a:p>
                      <a:r>
                        <a:rPr lang="en-US" sz="1400" dirty="0" smtClean="0"/>
                        <a:t>Etravirine</a:t>
                      </a:r>
                      <a:endParaRPr lang="en-US" sz="1400" dirty="0"/>
                    </a:p>
                  </a:txBody>
                  <a:tcPr marL="68580" marR="68580" marT="25718" marB="25718"/>
                </a:tc>
                <a:extLst>
                  <a:ext uri="{0D108BD9-81ED-4DB2-BD59-A6C34878D82A}">
                    <a16:rowId xmlns="" xmlns:a16="http://schemas.microsoft.com/office/drawing/2014/main" val="10005"/>
                  </a:ext>
                </a:extLst>
              </a:tr>
              <a:tr h="211455">
                <a:tc>
                  <a:txBody>
                    <a:bodyPr/>
                    <a:lstStyle/>
                    <a:p>
                      <a:r>
                        <a:rPr lang="en-US" sz="1400" dirty="0" smtClean="0"/>
                        <a:t>Nefazodone</a:t>
                      </a:r>
                      <a:endParaRPr lang="en-US" sz="1400" dirty="0"/>
                    </a:p>
                  </a:txBody>
                  <a:tcPr marL="68580" marR="68580" marT="25718" marB="25718"/>
                </a:tc>
                <a:tc>
                  <a:txBody>
                    <a:bodyPr/>
                    <a:lstStyle/>
                    <a:p>
                      <a:r>
                        <a:rPr lang="en-US" sz="1400" dirty="0" smtClean="0"/>
                        <a:t>Erythromycin</a:t>
                      </a:r>
                      <a:endParaRPr lang="en-US" sz="1400" dirty="0"/>
                    </a:p>
                  </a:txBody>
                  <a:tcPr marL="68580" marR="68580" marT="25718" marB="25718"/>
                </a:tc>
                <a:tc>
                  <a:txBody>
                    <a:bodyPr/>
                    <a:lstStyle/>
                    <a:p>
                      <a:endParaRPr lang="en-US" sz="1400" dirty="0"/>
                    </a:p>
                  </a:txBody>
                  <a:tcPr marL="68580" marR="68580" marT="25718" marB="25718"/>
                </a:tc>
                <a:tc>
                  <a:txBody>
                    <a:bodyPr/>
                    <a:lstStyle/>
                    <a:p>
                      <a:r>
                        <a:rPr lang="en-US" sz="1400" dirty="0" smtClean="0"/>
                        <a:t>Modafinil</a:t>
                      </a:r>
                      <a:endParaRPr lang="en-US" sz="1400" dirty="0"/>
                    </a:p>
                  </a:txBody>
                  <a:tcPr marL="68580" marR="68580" marT="25718" marB="25718"/>
                </a:tc>
                <a:extLst>
                  <a:ext uri="{0D108BD9-81ED-4DB2-BD59-A6C34878D82A}">
                    <a16:rowId xmlns="" xmlns:a16="http://schemas.microsoft.com/office/drawing/2014/main" val="10006"/>
                  </a:ext>
                </a:extLst>
              </a:tr>
              <a:tr h="211455">
                <a:tc>
                  <a:txBody>
                    <a:bodyPr/>
                    <a:lstStyle/>
                    <a:p>
                      <a:r>
                        <a:rPr lang="en-US" sz="1400" dirty="0" smtClean="0"/>
                        <a:t>Nelfinavir</a:t>
                      </a:r>
                      <a:endParaRPr lang="en-US" sz="1400" dirty="0"/>
                    </a:p>
                  </a:txBody>
                  <a:tcPr marL="68580" marR="68580" marT="25718" marB="25718"/>
                </a:tc>
                <a:tc>
                  <a:txBody>
                    <a:bodyPr/>
                    <a:lstStyle/>
                    <a:p>
                      <a:r>
                        <a:rPr lang="en-US" sz="1400" dirty="0" smtClean="0"/>
                        <a:t>Fluconazole</a:t>
                      </a:r>
                      <a:endParaRPr lang="en-US" sz="1400" dirty="0"/>
                    </a:p>
                  </a:txBody>
                  <a:tcPr marL="68580" marR="68580" marT="25718" marB="25718"/>
                </a:tc>
                <a:tc>
                  <a:txBody>
                    <a:bodyPr/>
                    <a:lstStyle/>
                    <a:p>
                      <a:endParaRPr lang="en-US" sz="1400" dirty="0"/>
                    </a:p>
                  </a:txBody>
                  <a:tcPr marL="68580" marR="68580" marT="25718" marB="25718"/>
                </a:tc>
                <a:tc>
                  <a:txBody>
                    <a:bodyPr/>
                    <a:lstStyle/>
                    <a:p>
                      <a:r>
                        <a:rPr lang="en-US" sz="1400" dirty="0" smtClean="0"/>
                        <a:t>Nafcillin</a:t>
                      </a:r>
                      <a:endParaRPr lang="en-US" sz="1400" dirty="0"/>
                    </a:p>
                  </a:txBody>
                  <a:tcPr marL="68580" marR="68580" marT="25718" marB="25718"/>
                </a:tc>
                <a:extLst>
                  <a:ext uri="{0D108BD9-81ED-4DB2-BD59-A6C34878D82A}">
                    <a16:rowId xmlns="" xmlns:a16="http://schemas.microsoft.com/office/drawing/2014/main" val="10007"/>
                  </a:ext>
                </a:extLst>
              </a:tr>
              <a:tr h="211455">
                <a:tc>
                  <a:txBody>
                    <a:bodyPr/>
                    <a:lstStyle/>
                    <a:p>
                      <a:r>
                        <a:rPr lang="en-US" sz="1400" dirty="0" smtClean="0"/>
                        <a:t>Posaconazole</a:t>
                      </a:r>
                      <a:endParaRPr lang="en-US" sz="1400" dirty="0"/>
                    </a:p>
                  </a:txBody>
                  <a:tcPr marL="68580" marR="68580" marT="25718" marB="25718"/>
                </a:tc>
                <a:tc>
                  <a:txBody>
                    <a:bodyPr/>
                    <a:lstStyle/>
                    <a:p>
                      <a:r>
                        <a:rPr lang="en-US" sz="1400" dirty="0" smtClean="0"/>
                        <a:t>Fosamprenavir</a:t>
                      </a:r>
                      <a:endParaRPr lang="en-US" sz="1400" dirty="0"/>
                    </a:p>
                  </a:txBody>
                  <a:tcPr marL="68580" marR="68580" marT="25718" marB="25718"/>
                </a:tc>
                <a:tc>
                  <a:txBody>
                    <a:bodyPr/>
                    <a:lstStyle/>
                    <a:p>
                      <a:endParaRPr lang="en-US" sz="1400" dirty="0"/>
                    </a:p>
                  </a:txBody>
                  <a:tcPr marL="68580" marR="68580" marT="25718" marB="25718"/>
                </a:tc>
                <a:tc>
                  <a:txBody>
                    <a:bodyPr/>
                    <a:lstStyle/>
                    <a:p>
                      <a:r>
                        <a:rPr lang="en-US" sz="1400" dirty="0" smtClean="0"/>
                        <a:t>Rifapentine</a:t>
                      </a:r>
                      <a:endParaRPr lang="en-US" sz="1400" dirty="0"/>
                    </a:p>
                  </a:txBody>
                  <a:tcPr marL="68580" marR="68580" marT="25718" marB="25718"/>
                </a:tc>
                <a:extLst>
                  <a:ext uri="{0D108BD9-81ED-4DB2-BD59-A6C34878D82A}">
                    <a16:rowId xmlns="" xmlns:a16="http://schemas.microsoft.com/office/drawing/2014/main" val="10008"/>
                  </a:ext>
                </a:extLst>
              </a:tr>
              <a:tr h="211455">
                <a:tc>
                  <a:txBody>
                    <a:bodyPr/>
                    <a:lstStyle/>
                    <a:p>
                      <a:r>
                        <a:rPr lang="en-US" sz="1400" dirty="0" smtClean="0"/>
                        <a:t>Telithromycin</a:t>
                      </a:r>
                    </a:p>
                  </a:txBody>
                  <a:tcPr marL="68580" marR="68580" marT="25718" marB="25718"/>
                </a:tc>
                <a:tc>
                  <a:txBody>
                    <a:bodyPr/>
                    <a:lstStyle/>
                    <a:p>
                      <a:r>
                        <a:rPr lang="en-US" sz="1400" dirty="0" smtClean="0"/>
                        <a:t>Verapamil</a:t>
                      </a:r>
                      <a:endParaRPr lang="en-US" sz="1400" dirty="0"/>
                    </a:p>
                  </a:txBody>
                  <a:tcPr marL="68580" marR="68580" marT="25718" marB="25718"/>
                </a:tc>
                <a:tc>
                  <a:txBody>
                    <a:bodyPr/>
                    <a:lstStyle/>
                    <a:p>
                      <a:endParaRPr lang="en-US" sz="1400" dirty="0"/>
                    </a:p>
                  </a:txBody>
                  <a:tcPr marL="68580" marR="68580" marT="25718" marB="25718"/>
                </a:tc>
                <a:tc>
                  <a:txBody>
                    <a:bodyPr/>
                    <a:lstStyle/>
                    <a:p>
                      <a:endParaRPr lang="en-US" sz="1400" dirty="0"/>
                    </a:p>
                  </a:txBody>
                  <a:tcPr marL="68580" marR="68580" marT="25718" marB="25718"/>
                </a:tc>
                <a:extLst>
                  <a:ext uri="{0D108BD9-81ED-4DB2-BD59-A6C34878D82A}">
                    <a16:rowId xmlns="" xmlns:a16="http://schemas.microsoft.com/office/drawing/2014/main" val="10009"/>
                  </a:ext>
                </a:extLst>
              </a:tr>
              <a:tr h="211455">
                <a:tc>
                  <a:txBody>
                    <a:bodyPr/>
                    <a:lstStyle/>
                    <a:p>
                      <a:r>
                        <a:rPr lang="en-US" sz="1400" dirty="0" smtClean="0"/>
                        <a:t>Voriconazole</a:t>
                      </a:r>
                      <a:endParaRPr lang="en-US" sz="1400" dirty="0"/>
                    </a:p>
                  </a:txBody>
                  <a:tcPr marL="68580" marR="68580" marT="25718" marB="25718"/>
                </a:tc>
                <a:tc>
                  <a:txBody>
                    <a:bodyPr/>
                    <a:lstStyle/>
                    <a:p>
                      <a:endParaRPr lang="en-US" sz="1400" dirty="0"/>
                    </a:p>
                  </a:txBody>
                  <a:tcPr marL="68580" marR="68580" marT="25718" marB="25718"/>
                </a:tc>
                <a:tc>
                  <a:txBody>
                    <a:bodyPr/>
                    <a:lstStyle/>
                    <a:p>
                      <a:endParaRPr lang="en-US" sz="1400" dirty="0"/>
                    </a:p>
                  </a:txBody>
                  <a:tcPr marL="68580" marR="68580" marT="25718" marB="25718"/>
                </a:tc>
                <a:tc>
                  <a:txBody>
                    <a:bodyPr/>
                    <a:lstStyle/>
                    <a:p>
                      <a:endParaRPr lang="en-US" sz="1400" dirty="0"/>
                    </a:p>
                  </a:txBody>
                  <a:tcPr marL="68580" marR="68580" marT="25718" marB="25718"/>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898120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Renal Safety of “Boosted TDF” in HIV/HCV-patients on SOF/LDV</a:t>
            </a:r>
            <a:endParaRPr lang="en-US" dirty="0"/>
          </a:p>
        </p:txBody>
      </p:sp>
      <p:sp>
        <p:nvSpPr>
          <p:cNvPr id="5" name="TextBox 4"/>
          <p:cNvSpPr txBox="1"/>
          <p:nvPr/>
        </p:nvSpPr>
        <p:spPr>
          <a:xfrm>
            <a:off x="3964911" y="4569710"/>
            <a:ext cx="5006948" cy="300082"/>
          </a:xfrm>
          <a:prstGeom prst="rect">
            <a:avLst/>
          </a:prstGeom>
          <a:noFill/>
        </p:spPr>
        <p:txBody>
          <a:bodyPr wrap="none" rtlCol="0">
            <a:spAutoFit/>
          </a:bodyPr>
          <a:lstStyle/>
          <a:p>
            <a:r>
              <a:rPr lang="en-US" sz="1350" dirty="0" smtClean="0"/>
              <a:t>Vivancos Gallego </a:t>
            </a:r>
            <a:r>
              <a:rPr lang="en-US" sz="1350" dirty="0"/>
              <a:t>MJ, et al. CROI, 2/22-2/25, 2016, Boston, MA, #452</a:t>
            </a:r>
          </a:p>
        </p:txBody>
      </p:sp>
      <p:sp>
        <p:nvSpPr>
          <p:cNvPr id="12" name="TextBox 11"/>
          <p:cNvSpPr txBox="1"/>
          <p:nvPr/>
        </p:nvSpPr>
        <p:spPr>
          <a:xfrm>
            <a:off x="533400" y="1333814"/>
            <a:ext cx="3431511" cy="3170099"/>
          </a:xfrm>
          <a:prstGeom prst="rect">
            <a:avLst/>
          </a:prstGeom>
          <a:noFill/>
        </p:spPr>
        <p:txBody>
          <a:bodyPr wrap="square" rtlCol="0">
            <a:spAutoFit/>
          </a:bodyPr>
          <a:lstStyle/>
          <a:p>
            <a:pPr marL="214313" indent="-214313">
              <a:buFont typeface="Arial" panose="020B0604020202020204" pitchFamily="34" charset="0"/>
              <a:buChar char="•"/>
            </a:pPr>
            <a:r>
              <a:rPr lang="en-US" sz="2000" dirty="0"/>
              <a:t>Average eGFR appeared to decline slightly with the initiation of SOF/LDV, but </a:t>
            </a:r>
          </a:p>
          <a:p>
            <a:pPr marL="214313" indent="-214313">
              <a:buFont typeface="Arial" panose="020B0604020202020204" pitchFamily="34" charset="0"/>
              <a:buChar char="•"/>
            </a:pPr>
            <a:r>
              <a:rPr lang="en-US" sz="2000" dirty="0"/>
              <a:t>No difference in eGFR in those on TDF plus boosted PI vs. without boosted PI</a:t>
            </a:r>
          </a:p>
          <a:p>
            <a:pPr marL="214313" indent="-214313">
              <a:buFont typeface="Arial" panose="020B0604020202020204" pitchFamily="34" charset="0"/>
              <a:buChar char="•"/>
            </a:pPr>
            <a:r>
              <a:rPr lang="en-US" sz="2000" dirty="0"/>
              <a:t>At end of treatment, no difference in those with eGFR &lt; 70 mL/min between groups</a:t>
            </a:r>
          </a:p>
        </p:txBody>
      </p:sp>
      <p:pic>
        <p:nvPicPr>
          <p:cNvPr id="15" name="Picture 14"/>
          <p:cNvPicPr>
            <a:picLocks noChangeAspect="1"/>
          </p:cNvPicPr>
          <p:nvPr/>
        </p:nvPicPr>
        <p:blipFill rotWithShape="1">
          <a:blip r:embed="rId3"/>
          <a:srcRect l="64237" t="58559" r="15509" b="9399"/>
          <a:stretch/>
        </p:blipFill>
        <p:spPr>
          <a:xfrm>
            <a:off x="4030518" y="1425957"/>
            <a:ext cx="4427681" cy="3127963"/>
          </a:xfrm>
          <a:prstGeom prst="rect">
            <a:avLst/>
          </a:prstGeom>
        </p:spPr>
      </p:pic>
    </p:spTree>
    <p:extLst>
      <p:ext uri="{BB962C8B-B14F-4D97-AF65-F5344CB8AC3E}">
        <p14:creationId xmlns:p14="http://schemas.microsoft.com/office/powerpoint/2010/main" val="2805650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994172"/>
          </a:xfrm>
        </p:spPr>
        <p:txBody>
          <a:bodyPr>
            <a:normAutofit fontScale="90000"/>
          </a:bodyPr>
          <a:lstStyle/>
          <a:p>
            <a:r>
              <a:rPr lang="en-US" altLang="en-US" sz="2400" dirty="0">
                <a:solidFill>
                  <a:prstClr val="black"/>
                </a:solidFill>
                <a:ea typeface="MS PGothic" panose="020B0600070205080204" pitchFamily="34" charset="-128"/>
              </a:rPr>
              <a:t>Which of the following best describes the differences between the pharmacokinetics of </a:t>
            </a:r>
            <a:r>
              <a:rPr lang="en-US" altLang="en-US" sz="2400" dirty="0" err="1">
                <a:solidFill>
                  <a:prstClr val="black"/>
                </a:solidFill>
                <a:ea typeface="MS PGothic" panose="020B0600070205080204" pitchFamily="34" charset="-128"/>
              </a:rPr>
              <a:t>tenofovir</a:t>
            </a:r>
            <a:r>
              <a:rPr lang="en-US" altLang="en-US" sz="2400" dirty="0">
                <a:solidFill>
                  <a:prstClr val="black"/>
                </a:solidFill>
                <a:ea typeface="MS PGothic" panose="020B0600070205080204" pitchFamily="34" charset="-128"/>
              </a:rPr>
              <a:t> </a:t>
            </a:r>
            <a:r>
              <a:rPr lang="en-US" altLang="en-US" sz="2400" dirty="0" err="1">
                <a:solidFill>
                  <a:prstClr val="black"/>
                </a:solidFill>
                <a:ea typeface="MS PGothic" panose="020B0600070205080204" pitchFamily="34" charset="-128"/>
              </a:rPr>
              <a:t>alafenamide</a:t>
            </a:r>
            <a:r>
              <a:rPr lang="en-US" altLang="en-US" sz="2400" dirty="0">
                <a:solidFill>
                  <a:prstClr val="black"/>
                </a:solidFill>
                <a:ea typeface="MS PGothic" panose="020B0600070205080204" pitchFamily="34" charset="-128"/>
              </a:rPr>
              <a:t> (TAF) and </a:t>
            </a:r>
            <a:r>
              <a:rPr lang="en-US" altLang="en-US" sz="2400" dirty="0" err="1">
                <a:solidFill>
                  <a:prstClr val="black"/>
                </a:solidFill>
                <a:ea typeface="MS PGothic" panose="020B0600070205080204" pitchFamily="34" charset="-128"/>
              </a:rPr>
              <a:t>tenofovir</a:t>
            </a:r>
            <a:r>
              <a:rPr lang="en-US" altLang="en-US" sz="2400" dirty="0">
                <a:solidFill>
                  <a:prstClr val="black"/>
                </a:solidFill>
                <a:ea typeface="MS PGothic" panose="020B0600070205080204" pitchFamily="34" charset="-128"/>
              </a:rPr>
              <a:t> </a:t>
            </a:r>
            <a:r>
              <a:rPr lang="en-US" altLang="en-US" sz="2400" dirty="0" err="1">
                <a:solidFill>
                  <a:prstClr val="black"/>
                </a:solidFill>
                <a:ea typeface="MS PGothic" panose="020B0600070205080204" pitchFamily="34" charset="-128"/>
              </a:rPr>
              <a:t>disoproxil</a:t>
            </a:r>
            <a:r>
              <a:rPr lang="en-US" altLang="en-US" sz="2400" dirty="0">
                <a:solidFill>
                  <a:prstClr val="black"/>
                </a:solidFill>
                <a:ea typeface="MS PGothic" panose="020B0600070205080204" pitchFamily="34" charset="-128"/>
              </a:rPr>
              <a:t> fumarate (TDF) when given at standard oral doses?</a:t>
            </a:r>
            <a:endParaRPr lang="en-US" dirty="0"/>
          </a:p>
        </p:txBody>
      </p:sp>
      <p:sp>
        <p:nvSpPr>
          <p:cNvPr id="3" name="TPAnswers"/>
          <p:cNvSpPr>
            <a:spLocks noGrp="1"/>
          </p:cNvSpPr>
          <p:nvPr>
            <p:ph type="body" idx="1"/>
            <p:custDataLst>
              <p:tags r:id="rId2"/>
            </p:custDataLst>
          </p:nvPr>
        </p:nvSpPr>
        <p:spPr>
          <a:xfrm>
            <a:off x="1397000" y="1600200"/>
            <a:ext cx="7886700" cy="3263504"/>
          </a:xfrm>
        </p:spPr>
        <p:txBody>
          <a:bodyPr>
            <a:normAutofit fontScale="92500" lnSpcReduction="10000"/>
          </a:bodyPr>
          <a:lstStyle/>
          <a:p>
            <a:pPr marL="457200" indent="-457200">
              <a:lnSpc>
                <a:spcPct val="100000"/>
              </a:lnSpc>
              <a:buFont typeface="Calibri" pitchFamily="34" charset="0"/>
              <a:buAutoNum type="arabicPeriod"/>
              <a:defRPr/>
            </a:pPr>
            <a:r>
              <a:rPr lang="en-US" sz="2400" dirty="0">
                <a:solidFill>
                  <a:prstClr val="black"/>
                </a:solidFill>
                <a:ea typeface="MS PGothic" pitchFamily="34" charset="-128"/>
              </a:rPr>
              <a:t>Plasma concentrations of </a:t>
            </a:r>
            <a:r>
              <a:rPr lang="en-US" sz="2400" dirty="0" err="1">
                <a:solidFill>
                  <a:prstClr val="black"/>
                </a:solidFill>
                <a:ea typeface="MS PGothic" pitchFamily="34" charset="-128"/>
              </a:rPr>
              <a:t>tenofovir</a:t>
            </a:r>
            <a:r>
              <a:rPr lang="en-US" sz="2400" dirty="0">
                <a:solidFill>
                  <a:prstClr val="black"/>
                </a:solidFill>
                <a:ea typeface="MS PGothic" pitchFamily="34" charset="-128"/>
              </a:rPr>
              <a:t> are higher with TAF than with TDF.</a:t>
            </a:r>
          </a:p>
          <a:p>
            <a:pPr marL="457200" indent="-457200">
              <a:lnSpc>
                <a:spcPct val="100000"/>
              </a:lnSpc>
              <a:buFont typeface="Calibri" pitchFamily="34" charset="0"/>
              <a:buAutoNum type="arabicPeriod"/>
              <a:defRPr/>
            </a:pPr>
            <a:r>
              <a:rPr lang="en-US" sz="2400" dirty="0">
                <a:solidFill>
                  <a:prstClr val="black"/>
                </a:solidFill>
                <a:ea typeface="MS PGothic" pitchFamily="34" charset="-128"/>
              </a:rPr>
              <a:t>Plasma concentrations of </a:t>
            </a:r>
            <a:r>
              <a:rPr lang="en-US" sz="2400" dirty="0" err="1">
                <a:solidFill>
                  <a:prstClr val="black"/>
                </a:solidFill>
                <a:ea typeface="MS PGothic" pitchFamily="34" charset="-128"/>
              </a:rPr>
              <a:t>tenofovir</a:t>
            </a:r>
            <a:r>
              <a:rPr lang="en-US" sz="2400" dirty="0">
                <a:solidFill>
                  <a:prstClr val="black"/>
                </a:solidFill>
                <a:ea typeface="MS PGothic" pitchFamily="34" charset="-128"/>
              </a:rPr>
              <a:t> are lower with TAF than with TDF.</a:t>
            </a:r>
          </a:p>
          <a:p>
            <a:pPr marL="457200" indent="-457200">
              <a:lnSpc>
                <a:spcPct val="100000"/>
              </a:lnSpc>
              <a:buFont typeface="Calibri" pitchFamily="34" charset="0"/>
              <a:buAutoNum type="arabicPeriod"/>
              <a:defRPr/>
            </a:pPr>
            <a:r>
              <a:rPr lang="en-US" sz="2400" dirty="0">
                <a:solidFill>
                  <a:prstClr val="black"/>
                </a:solidFill>
                <a:ea typeface="MS PGothic" pitchFamily="34" charset="-128"/>
              </a:rPr>
              <a:t>Plasma concentrations of </a:t>
            </a:r>
            <a:r>
              <a:rPr lang="en-US" sz="2400" dirty="0" err="1">
                <a:solidFill>
                  <a:prstClr val="black"/>
                </a:solidFill>
                <a:ea typeface="MS PGothic" pitchFamily="34" charset="-128"/>
              </a:rPr>
              <a:t>tenofovir</a:t>
            </a:r>
            <a:r>
              <a:rPr lang="en-US" sz="2400" dirty="0">
                <a:solidFill>
                  <a:prstClr val="black"/>
                </a:solidFill>
                <a:ea typeface="MS PGothic" pitchFamily="34" charset="-128"/>
              </a:rPr>
              <a:t> are similar with TAF as compared to TDF.</a:t>
            </a:r>
          </a:p>
          <a:p>
            <a:pPr marL="457200" indent="-457200">
              <a:lnSpc>
                <a:spcPct val="100000"/>
              </a:lnSpc>
              <a:buFont typeface="Calibri" pitchFamily="34" charset="0"/>
              <a:buAutoNum type="arabicPeriod"/>
              <a:defRPr/>
            </a:pPr>
            <a:r>
              <a:rPr lang="en-US" sz="2400" dirty="0">
                <a:solidFill>
                  <a:prstClr val="black"/>
                </a:solidFill>
                <a:ea typeface="MS PGothic" pitchFamily="34" charset="-128"/>
              </a:rPr>
              <a:t>Plasma concentrations are similar but intracellular concentrations of </a:t>
            </a:r>
            <a:r>
              <a:rPr lang="en-US" sz="2400" dirty="0" err="1">
                <a:solidFill>
                  <a:prstClr val="black"/>
                </a:solidFill>
                <a:ea typeface="MS PGothic" pitchFamily="34" charset="-128"/>
              </a:rPr>
              <a:t>tenofovir</a:t>
            </a:r>
            <a:r>
              <a:rPr lang="en-US" sz="2400" dirty="0">
                <a:solidFill>
                  <a:prstClr val="black"/>
                </a:solidFill>
                <a:ea typeface="MS PGothic" pitchFamily="34" charset="-128"/>
              </a:rPr>
              <a:t> diphosphate are lower with TAF than with TDF.</a:t>
            </a: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TPCountdown" hidden="1"/>
          <p:cNvGrpSpPr/>
          <p:nvPr>
            <p:custDataLst>
              <p:tags r:id="rId3"/>
            </p:custDataLst>
          </p:nvPr>
        </p:nvGrpSpPr>
        <p:grpSpPr>
          <a:xfrm>
            <a:off x="8382000" y="43815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smtClean="0">
                  <a:latin typeface="Tahoma" panose="020B0604030504040204" pitchFamily="34" charset="0"/>
                </a:rPr>
                <a:t>1</a:t>
              </a:r>
              <a:endParaRPr lang="en-US" b="1" dirty="0">
                <a:latin typeface="Tahoma" panose="020B0604030504040204" pitchFamily="34" charset="0"/>
              </a:endParaRPr>
            </a:p>
          </p:txBody>
        </p:sp>
      </p:grpSp>
    </p:spTree>
    <p:custDataLst>
      <p:tags r:id="rId1"/>
    </p:custDataLst>
    <p:extLst>
      <p:ext uri="{BB962C8B-B14F-4D97-AF65-F5344CB8AC3E}">
        <p14:creationId xmlns:p14="http://schemas.microsoft.com/office/powerpoint/2010/main" val="12374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31656"/>
            <a:ext cx="8001000" cy="893132"/>
          </a:xfrm>
        </p:spPr>
        <p:txBody>
          <a:bodyPr>
            <a:noAutofit/>
          </a:bodyPr>
          <a:lstStyle/>
          <a:p>
            <a:r>
              <a:rPr lang="en-US" altLang="en-US" sz="2700" dirty="0" smtClean="0"/>
              <a:t>Tenofovir </a:t>
            </a:r>
            <a:r>
              <a:rPr lang="en-US" altLang="en-US" sz="2700" dirty="0"/>
              <a:t>Alafenamide (TAF) </a:t>
            </a:r>
            <a:r>
              <a:rPr lang="en-US" altLang="en-US" sz="2700" dirty="0" smtClean="0"/>
              <a:t>has lower </a:t>
            </a:r>
            <a:r>
              <a:rPr lang="en-US" altLang="en-US" sz="2700" dirty="0"/>
              <a:t>TFV plasma levels</a:t>
            </a:r>
            <a:endParaRPr lang="en-US" sz="2700" dirty="0"/>
          </a:p>
        </p:txBody>
      </p:sp>
      <p:grpSp>
        <p:nvGrpSpPr>
          <p:cNvPr id="60" name="Group 59"/>
          <p:cNvGrpSpPr/>
          <p:nvPr/>
        </p:nvGrpSpPr>
        <p:grpSpPr>
          <a:xfrm>
            <a:off x="1385700" y="959343"/>
            <a:ext cx="6307660" cy="1483711"/>
            <a:chOff x="300400" y="1156836"/>
            <a:chExt cx="8410213" cy="2637709"/>
          </a:xfrm>
        </p:grpSpPr>
        <p:sp>
          <p:nvSpPr>
            <p:cNvPr id="7" name="AutoShape 16"/>
            <p:cNvSpPr>
              <a:spLocks noChangeArrowheads="1"/>
            </p:cNvSpPr>
            <p:nvPr/>
          </p:nvSpPr>
          <p:spPr bwMode="auto">
            <a:xfrm>
              <a:off x="3433494" y="1166362"/>
              <a:ext cx="3429000" cy="2555081"/>
            </a:xfrm>
            <a:prstGeom prst="roundRect">
              <a:avLst>
                <a:gd name="adj" fmla="val 16667"/>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350" b="1" dirty="0">
                <a:solidFill>
                  <a:srgbClr val="000000"/>
                </a:solidFill>
                <a:cs typeface="Arial" charset="0"/>
              </a:endParaRPr>
            </a:p>
          </p:txBody>
        </p:sp>
        <p:sp>
          <p:nvSpPr>
            <p:cNvPr id="8" name="AutoShape 17"/>
            <p:cNvSpPr>
              <a:spLocks noChangeArrowheads="1"/>
            </p:cNvSpPr>
            <p:nvPr/>
          </p:nvSpPr>
          <p:spPr bwMode="auto">
            <a:xfrm>
              <a:off x="4528705" y="1156836"/>
              <a:ext cx="4181908" cy="2559844"/>
            </a:xfrm>
            <a:prstGeom prst="roundRect">
              <a:avLst>
                <a:gd name="adj" fmla="val 16667"/>
              </a:avLst>
            </a:prstGeom>
            <a:solidFill>
              <a:srgbClr val="CCECFF"/>
            </a:solidFill>
            <a:ln>
              <a:noFill/>
            </a:ln>
            <a:effectLst>
              <a:outerShdw blurRad="50800" dist="38100" dir="8100000" algn="tr" rotWithShape="0">
                <a:prstClr val="black">
                  <a:alpha val="40000"/>
                </a:prstClr>
              </a:outerShdw>
            </a:effectLst>
            <a:extLst/>
          </p:spPr>
          <p:txBody>
            <a:bodyPr wrap="none" anchor="ctr"/>
            <a:lstStyle/>
            <a:p>
              <a:endParaRPr lang="en-GB" sz="1350" b="1" dirty="0">
                <a:solidFill>
                  <a:srgbClr val="000000"/>
                </a:solidFill>
                <a:cs typeface="Arial" charset="0"/>
              </a:endParaRPr>
            </a:p>
          </p:txBody>
        </p:sp>
        <p:sp>
          <p:nvSpPr>
            <p:cNvPr id="9" name="AutoShape 18"/>
            <p:cNvSpPr>
              <a:spLocks noChangeArrowheads="1"/>
            </p:cNvSpPr>
            <p:nvPr/>
          </p:nvSpPr>
          <p:spPr bwMode="auto">
            <a:xfrm>
              <a:off x="6278294" y="1224700"/>
              <a:ext cx="2377440" cy="2420775"/>
            </a:xfrm>
            <a:prstGeom prst="roundRect">
              <a:avLst>
                <a:gd name="adj" fmla="val 16667"/>
              </a:avLst>
            </a:prstGeom>
            <a:solidFill>
              <a:srgbClr val="FFCCCC"/>
            </a:solidFill>
            <a:ln>
              <a:noFill/>
            </a:ln>
            <a:effectLst>
              <a:outerShdw blurRad="50800" dist="38100" dir="8100000" algn="tr" rotWithShape="0">
                <a:prstClr val="black">
                  <a:alpha val="40000"/>
                </a:prstClr>
              </a:outerShdw>
            </a:effectLst>
            <a:extLst/>
          </p:spPr>
          <p:txBody>
            <a:bodyPr wrap="none" anchor="ctr"/>
            <a:lstStyle/>
            <a:p>
              <a:endParaRPr lang="en-GB" sz="1350" b="1" dirty="0">
                <a:solidFill>
                  <a:srgbClr val="000000"/>
                </a:solidFill>
                <a:cs typeface="Arial" charset="0"/>
              </a:endParaRPr>
            </a:p>
          </p:txBody>
        </p:sp>
        <p:sp>
          <p:nvSpPr>
            <p:cNvPr id="10" name="Text Box 19"/>
            <p:cNvSpPr txBox="1">
              <a:spLocks noChangeArrowheads="1"/>
            </p:cNvSpPr>
            <p:nvPr/>
          </p:nvSpPr>
          <p:spPr bwMode="auto">
            <a:xfrm>
              <a:off x="6392277" y="1178479"/>
              <a:ext cx="2149475"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spcBef>
                  <a:spcPct val="50000"/>
                </a:spcBef>
              </a:pPr>
              <a:r>
                <a:rPr lang="en-US" sz="1500" b="1" i="1" dirty="0">
                  <a:solidFill>
                    <a:srgbClr val="000000"/>
                  </a:solidFill>
                  <a:latin typeface="Arial Narrow" pitchFamily="34" charset="0"/>
                  <a:cs typeface="Arial" charset="0"/>
                </a:rPr>
                <a:t>Lymphoid Cells</a:t>
              </a:r>
            </a:p>
          </p:txBody>
        </p:sp>
        <p:sp>
          <p:nvSpPr>
            <p:cNvPr id="11" name="Text Box 21"/>
            <p:cNvSpPr txBox="1">
              <a:spLocks noChangeArrowheads="1"/>
            </p:cNvSpPr>
            <p:nvPr/>
          </p:nvSpPr>
          <p:spPr bwMode="auto">
            <a:xfrm>
              <a:off x="4728894" y="1178479"/>
              <a:ext cx="1600200"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spcBef>
                  <a:spcPct val="50000"/>
                </a:spcBef>
              </a:pPr>
              <a:r>
                <a:rPr lang="en-US" sz="1500" b="1" i="1" dirty="0">
                  <a:solidFill>
                    <a:srgbClr val="000000"/>
                  </a:solidFill>
                  <a:latin typeface="Arial Narrow" pitchFamily="34" charset="0"/>
                  <a:cs typeface="Arial" charset="0"/>
                </a:rPr>
                <a:t>Plasma</a:t>
              </a:r>
            </a:p>
          </p:txBody>
        </p:sp>
        <p:sp>
          <p:nvSpPr>
            <p:cNvPr id="12" name="Text Box 28"/>
            <p:cNvSpPr txBox="1">
              <a:spLocks noChangeArrowheads="1"/>
            </p:cNvSpPr>
            <p:nvPr/>
          </p:nvSpPr>
          <p:spPr bwMode="auto">
            <a:xfrm>
              <a:off x="3101107" y="1179670"/>
              <a:ext cx="1752600"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spcBef>
                  <a:spcPct val="50000"/>
                </a:spcBef>
              </a:pPr>
              <a:r>
                <a:rPr lang="en-US" sz="1500" b="1" i="1" dirty="0">
                  <a:solidFill>
                    <a:srgbClr val="000000"/>
                  </a:solidFill>
                  <a:latin typeface="Arial Narrow" pitchFamily="34" charset="0"/>
                  <a:cs typeface="Arial" charset="0"/>
                </a:rPr>
                <a:t>Gut</a:t>
              </a:r>
            </a:p>
          </p:txBody>
        </p:sp>
        <p:grpSp>
          <p:nvGrpSpPr>
            <p:cNvPr id="13" name="Group 12"/>
            <p:cNvGrpSpPr/>
            <p:nvPr/>
          </p:nvGrpSpPr>
          <p:grpSpPr>
            <a:xfrm>
              <a:off x="3721567" y="1771438"/>
              <a:ext cx="4600714" cy="2023107"/>
              <a:chOff x="3721567" y="1771438"/>
              <a:chExt cx="4600714" cy="2023107"/>
            </a:xfrm>
          </p:grpSpPr>
          <p:grpSp>
            <p:nvGrpSpPr>
              <p:cNvPr id="14" name="Group 13"/>
              <p:cNvGrpSpPr/>
              <p:nvPr/>
            </p:nvGrpSpPr>
            <p:grpSpPr>
              <a:xfrm>
                <a:off x="7439639" y="1771438"/>
                <a:ext cx="882642" cy="2023107"/>
                <a:chOff x="7439639" y="1805942"/>
                <a:chExt cx="882642" cy="2023107"/>
              </a:xfrm>
            </p:grpSpPr>
            <p:sp>
              <p:nvSpPr>
                <p:cNvPr id="23" name="Text Box 20"/>
                <p:cNvSpPr txBox="1">
                  <a:spLocks noChangeArrowheads="1"/>
                </p:cNvSpPr>
                <p:nvPr/>
              </p:nvSpPr>
              <p:spPr bwMode="auto">
                <a:xfrm>
                  <a:off x="7536974" y="1805942"/>
                  <a:ext cx="5889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1F4526"/>
                      </a:solidFill>
                      <a:latin typeface="Arial Narrow" pitchFamily="34" charset="0"/>
                      <a:cs typeface="Arial" charset="0"/>
                    </a:rPr>
                    <a:t>TFV</a:t>
                  </a:r>
                </a:p>
              </p:txBody>
            </p:sp>
            <p:sp>
              <p:nvSpPr>
                <p:cNvPr id="24" name="Text Box 23"/>
                <p:cNvSpPr txBox="1">
                  <a:spLocks noChangeArrowheads="1"/>
                </p:cNvSpPr>
                <p:nvPr/>
              </p:nvSpPr>
              <p:spPr bwMode="auto">
                <a:xfrm>
                  <a:off x="7439639" y="2618743"/>
                  <a:ext cx="8653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1F4526"/>
                      </a:solidFill>
                      <a:latin typeface="Arial Narrow" pitchFamily="34" charset="0"/>
                      <a:cs typeface="Arial" charset="0"/>
                    </a:rPr>
                    <a:t>TFV-MP</a:t>
                  </a:r>
                </a:p>
              </p:txBody>
            </p:sp>
            <p:sp>
              <p:nvSpPr>
                <p:cNvPr id="25" name="Text Box 24"/>
                <p:cNvSpPr txBox="1">
                  <a:spLocks noChangeArrowheads="1"/>
                </p:cNvSpPr>
                <p:nvPr/>
              </p:nvSpPr>
              <p:spPr bwMode="auto">
                <a:xfrm>
                  <a:off x="7476152" y="3336606"/>
                  <a:ext cx="8461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1F4526"/>
                      </a:solidFill>
                      <a:latin typeface="Arial Narrow" pitchFamily="34" charset="0"/>
                      <a:cs typeface="Arial" charset="0"/>
                    </a:rPr>
                    <a:t>TFV-DP</a:t>
                  </a:r>
                </a:p>
              </p:txBody>
            </p:sp>
            <p:sp>
              <p:nvSpPr>
                <p:cNvPr id="26" name="Line 31"/>
                <p:cNvSpPr>
                  <a:spLocks noChangeShapeType="1"/>
                </p:cNvSpPr>
                <p:nvPr/>
              </p:nvSpPr>
              <p:spPr bwMode="auto">
                <a:xfrm rot="5400000">
                  <a:off x="7624945" y="2430842"/>
                  <a:ext cx="346988" cy="0"/>
                </a:xfrm>
                <a:prstGeom prst="line">
                  <a:avLst/>
                </a:prstGeom>
                <a:noFill/>
                <a:ln w="57150">
                  <a:solidFill>
                    <a:srgbClr val="3B8148"/>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27" name="Line 32"/>
                <p:cNvSpPr>
                  <a:spLocks noChangeShapeType="1"/>
                </p:cNvSpPr>
                <p:nvPr/>
              </p:nvSpPr>
              <p:spPr bwMode="auto">
                <a:xfrm rot="5400000">
                  <a:off x="7696836" y="3274430"/>
                  <a:ext cx="228600" cy="0"/>
                </a:xfrm>
                <a:prstGeom prst="line">
                  <a:avLst/>
                </a:prstGeom>
                <a:noFill/>
                <a:ln w="57150">
                  <a:solidFill>
                    <a:srgbClr val="3B8148"/>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grpSp>
          <p:grpSp>
            <p:nvGrpSpPr>
              <p:cNvPr id="15" name="Group 14"/>
              <p:cNvGrpSpPr/>
              <p:nvPr/>
            </p:nvGrpSpPr>
            <p:grpSpPr>
              <a:xfrm>
                <a:off x="3721567" y="2130564"/>
                <a:ext cx="3832418" cy="539716"/>
                <a:chOff x="3721567" y="2130564"/>
                <a:chExt cx="3832418" cy="539716"/>
              </a:xfrm>
            </p:grpSpPr>
            <p:sp>
              <p:nvSpPr>
                <p:cNvPr id="16" name="Text Box 27"/>
                <p:cNvSpPr txBox="1">
                  <a:spLocks noChangeArrowheads="1"/>
                </p:cNvSpPr>
                <p:nvPr/>
              </p:nvSpPr>
              <p:spPr bwMode="auto">
                <a:xfrm>
                  <a:off x="6386811" y="2161341"/>
                  <a:ext cx="54176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r>
                    <a:rPr lang="en-US" sz="900" b="1" dirty="0">
                      <a:solidFill>
                        <a:srgbClr val="F66900"/>
                      </a:solidFill>
                      <a:latin typeface="Arial Narrow" pitchFamily="34" charset="0"/>
                      <a:cs typeface="Arial" charset="0"/>
                    </a:rPr>
                    <a:t>TDF</a:t>
                  </a:r>
                </a:p>
              </p:txBody>
            </p:sp>
            <p:grpSp>
              <p:nvGrpSpPr>
                <p:cNvPr id="17" name="Group 16"/>
                <p:cNvGrpSpPr/>
                <p:nvPr/>
              </p:nvGrpSpPr>
              <p:grpSpPr>
                <a:xfrm>
                  <a:off x="3721567" y="2130564"/>
                  <a:ext cx="3832418" cy="539716"/>
                  <a:chOff x="3721567" y="2130564"/>
                  <a:chExt cx="3832418" cy="539716"/>
                </a:xfrm>
              </p:grpSpPr>
              <p:sp>
                <p:nvSpPr>
                  <p:cNvPr id="18" name="Text Box 27"/>
                  <p:cNvSpPr txBox="1">
                    <a:spLocks noChangeArrowheads="1"/>
                  </p:cNvSpPr>
                  <p:nvPr/>
                </p:nvSpPr>
                <p:spPr bwMode="auto">
                  <a:xfrm>
                    <a:off x="5097037" y="2177837"/>
                    <a:ext cx="621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r>
                      <a:rPr lang="en-US" sz="1200" b="1" dirty="0">
                        <a:solidFill>
                          <a:srgbClr val="F66900"/>
                        </a:solidFill>
                        <a:latin typeface="Arial Narrow" pitchFamily="34" charset="0"/>
                        <a:cs typeface="Arial" charset="0"/>
                      </a:rPr>
                      <a:t>TDF</a:t>
                    </a:r>
                  </a:p>
                </p:txBody>
              </p:sp>
              <p:sp>
                <p:nvSpPr>
                  <p:cNvPr id="19" name="Text Box 30"/>
                  <p:cNvSpPr txBox="1">
                    <a:spLocks noChangeArrowheads="1"/>
                  </p:cNvSpPr>
                  <p:nvPr/>
                </p:nvSpPr>
                <p:spPr bwMode="auto">
                  <a:xfrm>
                    <a:off x="3721567" y="2130564"/>
                    <a:ext cx="5732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F66900"/>
                        </a:solidFill>
                        <a:latin typeface="Arial Narrow" pitchFamily="34" charset="0"/>
                        <a:cs typeface="Arial" charset="0"/>
                      </a:rPr>
                      <a:t>TDF</a:t>
                    </a:r>
                  </a:p>
                </p:txBody>
              </p:sp>
              <p:sp>
                <p:nvSpPr>
                  <p:cNvPr id="20" name="Line 29"/>
                  <p:cNvSpPr>
                    <a:spLocks noChangeShapeType="1"/>
                  </p:cNvSpPr>
                  <p:nvPr/>
                </p:nvSpPr>
                <p:spPr bwMode="auto">
                  <a:xfrm flipV="1">
                    <a:off x="4344273" y="2299841"/>
                    <a:ext cx="731520" cy="0"/>
                  </a:xfrm>
                  <a:prstGeom prst="line">
                    <a:avLst/>
                  </a:prstGeom>
                  <a:noFill/>
                  <a:ln w="57150">
                    <a:solidFill>
                      <a:srgbClr val="F669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21" name="Line 29"/>
                  <p:cNvSpPr>
                    <a:spLocks noChangeShapeType="1"/>
                  </p:cNvSpPr>
                  <p:nvPr/>
                </p:nvSpPr>
                <p:spPr bwMode="auto">
                  <a:xfrm>
                    <a:off x="5681169" y="2299841"/>
                    <a:ext cx="731520" cy="0"/>
                  </a:xfrm>
                  <a:prstGeom prst="line">
                    <a:avLst/>
                  </a:prstGeom>
                  <a:noFill/>
                  <a:ln w="38100">
                    <a:solidFill>
                      <a:srgbClr val="F669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22" name="Line 29"/>
                  <p:cNvSpPr>
                    <a:spLocks noChangeShapeType="1"/>
                  </p:cNvSpPr>
                  <p:nvPr/>
                </p:nvSpPr>
                <p:spPr bwMode="auto">
                  <a:xfrm>
                    <a:off x="6913905" y="2266010"/>
                    <a:ext cx="640080" cy="184162"/>
                  </a:xfrm>
                  <a:prstGeom prst="line">
                    <a:avLst/>
                  </a:prstGeom>
                  <a:noFill/>
                  <a:ln w="57150">
                    <a:solidFill>
                      <a:srgbClr val="F669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grpSp>
          </p:grpSp>
        </p:grpSp>
        <p:grpSp>
          <p:nvGrpSpPr>
            <p:cNvPr id="28" name="Group 27"/>
            <p:cNvGrpSpPr/>
            <p:nvPr/>
          </p:nvGrpSpPr>
          <p:grpSpPr>
            <a:xfrm>
              <a:off x="3726376" y="1501356"/>
              <a:ext cx="1349417" cy="492442"/>
              <a:chOff x="3726376" y="1501356"/>
              <a:chExt cx="1349417" cy="492442"/>
            </a:xfrm>
          </p:grpSpPr>
          <p:sp>
            <p:nvSpPr>
              <p:cNvPr id="29" name="Line 29"/>
              <p:cNvSpPr>
                <a:spLocks noChangeShapeType="1"/>
              </p:cNvSpPr>
              <p:nvPr/>
            </p:nvSpPr>
            <p:spPr bwMode="auto">
              <a:xfrm>
                <a:off x="4344273" y="1670633"/>
                <a:ext cx="731520" cy="0"/>
              </a:xfrm>
              <a:prstGeom prst="line">
                <a:avLst/>
              </a:prstGeom>
              <a:noFill/>
              <a:ln w="57150">
                <a:solidFill>
                  <a:srgbClr val="4472C4"/>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30" name="Text Box 30"/>
              <p:cNvSpPr txBox="1">
                <a:spLocks noChangeArrowheads="1"/>
              </p:cNvSpPr>
              <p:nvPr/>
            </p:nvSpPr>
            <p:spPr bwMode="auto">
              <a:xfrm>
                <a:off x="3726376" y="1501356"/>
                <a:ext cx="564685"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4472C4"/>
                    </a:solidFill>
                    <a:latin typeface="Arial Narrow" pitchFamily="34" charset="0"/>
                    <a:cs typeface="Arial" charset="0"/>
                  </a:rPr>
                  <a:t>TFV</a:t>
                </a:r>
              </a:p>
            </p:txBody>
          </p:sp>
          <p:grpSp>
            <p:nvGrpSpPr>
              <p:cNvPr id="31" name="Group 41"/>
              <p:cNvGrpSpPr>
                <a:grpSpLocks/>
              </p:cNvGrpSpPr>
              <p:nvPr/>
            </p:nvGrpSpPr>
            <p:grpSpPr bwMode="auto">
              <a:xfrm>
                <a:off x="4601618" y="1584908"/>
                <a:ext cx="165100" cy="171450"/>
                <a:chOff x="288" y="3072"/>
                <a:chExt cx="104" cy="144"/>
              </a:xfrm>
            </p:grpSpPr>
            <p:sp>
              <p:nvSpPr>
                <p:cNvPr id="32" name="Line 39"/>
                <p:cNvSpPr>
                  <a:spLocks noChangeShapeType="1"/>
                </p:cNvSpPr>
                <p:nvPr/>
              </p:nvSpPr>
              <p:spPr bwMode="auto">
                <a:xfrm>
                  <a:off x="288" y="3072"/>
                  <a:ext cx="96"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sp>
              <p:nvSpPr>
                <p:cNvPr id="33" name="Line 40"/>
                <p:cNvSpPr>
                  <a:spLocks noChangeShapeType="1"/>
                </p:cNvSpPr>
                <p:nvPr/>
              </p:nvSpPr>
              <p:spPr bwMode="auto">
                <a:xfrm flipV="1">
                  <a:off x="288" y="3072"/>
                  <a:ext cx="104"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grpSp>
        </p:grpSp>
        <p:grpSp>
          <p:nvGrpSpPr>
            <p:cNvPr id="34" name="Group 33"/>
            <p:cNvGrpSpPr/>
            <p:nvPr/>
          </p:nvGrpSpPr>
          <p:grpSpPr>
            <a:xfrm>
              <a:off x="4853595" y="1501356"/>
              <a:ext cx="1013804" cy="701015"/>
              <a:chOff x="5037472" y="1501356"/>
              <a:chExt cx="818304" cy="701015"/>
            </a:xfrm>
          </p:grpSpPr>
          <p:sp>
            <p:nvSpPr>
              <p:cNvPr id="35" name="Line 29"/>
              <p:cNvSpPr>
                <a:spLocks noChangeShapeType="1"/>
              </p:cNvSpPr>
              <p:nvPr/>
            </p:nvSpPr>
            <p:spPr bwMode="auto">
              <a:xfrm flipV="1">
                <a:off x="5425236" y="1791755"/>
                <a:ext cx="0" cy="410616"/>
              </a:xfrm>
              <a:prstGeom prst="line">
                <a:avLst/>
              </a:prstGeom>
              <a:noFill/>
              <a:ln w="57150">
                <a:solidFill>
                  <a:srgbClr val="4472C4"/>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ln>
                    <a:solidFill>
                      <a:sysClr val="windowText" lastClr="000000"/>
                    </a:solidFill>
                  </a:ln>
                  <a:solidFill>
                    <a:srgbClr val="000000"/>
                  </a:solidFill>
                  <a:cs typeface="Arial" charset="0"/>
                </a:endParaRPr>
              </a:p>
            </p:txBody>
          </p:sp>
          <p:sp>
            <p:nvSpPr>
              <p:cNvPr id="37" name="Text Box 27"/>
              <p:cNvSpPr txBox="1">
                <a:spLocks noChangeArrowheads="1"/>
              </p:cNvSpPr>
              <p:nvPr/>
            </p:nvSpPr>
            <p:spPr bwMode="auto">
              <a:xfrm>
                <a:off x="5037472" y="1501356"/>
                <a:ext cx="8183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r>
                  <a:rPr lang="en-US" sz="1200" b="1" dirty="0">
                    <a:solidFill>
                      <a:srgbClr val="4472C4"/>
                    </a:solidFill>
                    <a:latin typeface="Arial Narrow" pitchFamily="34" charset="0"/>
                    <a:cs typeface="Arial" charset="0"/>
                  </a:rPr>
                  <a:t>TFV</a:t>
                </a:r>
              </a:p>
            </p:txBody>
          </p:sp>
        </p:grpSp>
        <p:cxnSp>
          <p:nvCxnSpPr>
            <p:cNvPr id="38" name="Straight Arrow Connector 37"/>
            <p:cNvCxnSpPr/>
            <p:nvPr/>
          </p:nvCxnSpPr>
          <p:spPr>
            <a:xfrm>
              <a:off x="5622873" y="1669516"/>
              <a:ext cx="1865213" cy="596494"/>
            </a:xfrm>
            <a:prstGeom prst="straightConnector1">
              <a:avLst/>
            </a:prstGeom>
            <a:ln>
              <a:solidFill>
                <a:srgbClr val="4472C4"/>
              </a:solidFill>
              <a:prstDash val="sysDash"/>
              <a:tailEnd type="arrow"/>
            </a:ln>
          </p:spPr>
          <p:style>
            <a:lnRef idx="1">
              <a:schemeClr val="accent5"/>
            </a:lnRef>
            <a:fillRef idx="0">
              <a:schemeClr val="accent5"/>
            </a:fillRef>
            <a:effectRef idx="0">
              <a:schemeClr val="accent5"/>
            </a:effectRef>
            <a:fontRef idx="minor">
              <a:schemeClr val="tx1"/>
            </a:fontRef>
          </p:style>
        </p:cxnSp>
        <p:grpSp>
          <p:nvGrpSpPr>
            <p:cNvPr id="39" name="Group 38"/>
            <p:cNvGrpSpPr/>
            <p:nvPr/>
          </p:nvGrpSpPr>
          <p:grpSpPr>
            <a:xfrm>
              <a:off x="3727723" y="2544791"/>
              <a:ext cx="3809250" cy="1225547"/>
              <a:chOff x="3727723" y="2544791"/>
              <a:chExt cx="3809250" cy="1225547"/>
            </a:xfrm>
          </p:grpSpPr>
          <p:sp>
            <p:nvSpPr>
              <p:cNvPr id="40" name="Text Box 25"/>
              <p:cNvSpPr txBox="1">
                <a:spLocks noChangeArrowheads="1"/>
              </p:cNvSpPr>
              <p:nvPr/>
            </p:nvSpPr>
            <p:spPr bwMode="auto">
              <a:xfrm>
                <a:off x="6408009" y="2845998"/>
                <a:ext cx="5609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7030A0"/>
                    </a:solidFill>
                    <a:latin typeface="Arial Narrow" pitchFamily="34" charset="0"/>
                    <a:cs typeface="Arial" charset="0"/>
                  </a:rPr>
                  <a:t>TAF</a:t>
                </a:r>
              </a:p>
            </p:txBody>
          </p:sp>
          <p:sp>
            <p:nvSpPr>
              <p:cNvPr id="41" name="Text Box 30"/>
              <p:cNvSpPr txBox="1">
                <a:spLocks noChangeArrowheads="1"/>
              </p:cNvSpPr>
              <p:nvPr/>
            </p:nvSpPr>
            <p:spPr bwMode="auto">
              <a:xfrm>
                <a:off x="3727723" y="2845998"/>
                <a:ext cx="5609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7030A0"/>
                    </a:solidFill>
                    <a:latin typeface="Arial Narrow" pitchFamily="34" charset="0"/>
                    <a:cs typeface="Arial" charset="0"/>
                  </a:rPr>
                  <a:t>TAF</a:t>
                </a:r>
              </a:p>
            </p:txBody>
          </p:sp>
          <p:sp>
            <p:nvSpPr>
              <p:cNvPr id="42" name="Line 29"/>
              <p:cNvSpPr>
                <a:spLocks noChangeShapeType="1"/>
              </p:cNvSpPr>
              <p:nvPr/>
            </p:nvSpPr>
            <p:spPr bwMode="auto">
              <a:xfrm>
                <a:off x="4344273" y="3015274"/>
                <a:ext cx="731520" cy="0"/>
              </a:xfrm>
              <a:prstGeom prst="line">
                <a:avLst/>
              </a:prstGeom>
              <a:noFill/>
              <a:ln w="5715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43" name="Text Box 27"/>
              <p:cNvSpPr txBox="1">
                <a:spLocks noChangeArrowheads="1"/>
              </p:cNvSpPr>
              <p:nvPr/>
            </p:nvSpPr>
            <p:spPr bwMode="auto">
              <a:xfrm>
                <a:off x="5148285" y="2845998"/>
                <a:ext cx="5609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b="1" dirty="0">
                    <a:solidFill>
                      <a:srgbClr val="7030A0"/>
                    </a:solidFill>
                    <a:latin typeface="Arial Narrow" pitchFamily="34" charset="0"/>
                    <a:cs typeface="Arial" charset="0"/>
                  </a:rPr>
                  <a:t>TAF</a:t>
                </a:r>
              </a:p>
            </p:txBody>
          </p:sp>
          <p:sp>
            <p:nvSpPr>
              <p:cNvPr id="44" name="Line 29"/>
              <p:cNvSpPr>
                <a:spLocks noChangeShapeType="1"/>
              </p:cNvSpPr>
              <p:nvPr/>
            </p:nvSpPr>
            <p:spPr bwMode="auto">
              <a:xfrm>
                <a:off x="5681169" y="3015274"/>
                <a:ext cx="731520" cy="0"/>
              </a:xfrm>
              <a:prstGeom prst="line">
                <a:avLst/>
              </a:prstGeom>
              <a:noFill/>
              <a:ln w="5715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45" name="Line 29"/>
              <p:cNvSpPr>
                <a:spLocks noChangeShapeType="1"/>
              </p:cNvSpPr>
              <p:nvPr/>
            </p:nvSpPr>
            <p:spPr bwMode="auto">
              <a:xfrm flipV="1">
                <a:off x="6913905" y="2544791"/>
                <a:ext cx="623068" cy="385075"/>
              </a:xfrm>
              <a:prstGeom prst="line">
                <a:avLst/>
              </a:prstGeom>
              <a:noFill/>
              <a:ln w="5715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46" name="Line 29"/>
              <p:cNvSpPr>
                <a:spLocks noChangeShapeType="1"/>
              </p:cNvSpPr>
              <p:nvPr/>
            </p:nvSpPr>
            <p:spPr bwMode="auto">
              <a:xfrm>
                <a:off x="5397969" y="3298984"/>
                <a:ext cx="0" cy="143059"/>
              </a:xfrm>
              <a:prstGeom prst="line">
                <a:avLst/>
              </a:prstGeom>
              <a:noFill/>
              <a:ln w="12700">
                <a:solidFill>
                  <a:srgbClr val="4472C4"/>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350" b="1" kern="0" dirty="0">
                  <a:solidFill>
                    <a:srgbClr val="000000"/>
                  </a:solidFill>
                  <a:cs typeface="Arial" charset="0"/>
                </a:endParaRPr>
              </a:p>
            </p:txBody>
          </p:sp>
          <p:sp>
            <p:nvSpPr>
              <p:cNvPr id="47" name="Text Box 27"/>
              <p:cNvSpPr txBox="1">
                <a:spLocks noChangeArrowheads="1"/>
              </p:cNvSpPr>
              <p:nvPr/>
            </p:nvSpPr>
            <p:spPr bwMode="auto">
              <a:xfrm>
                <a:off x="5096149" y="3442043"/>
                <a:ext cx="60364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r>
                  <a:rPr lang="en-US" sz="600" b="1" dirty="0">
                    <a:solidFill>
                      <a:srgbClr val="4472C4"/>
                    </a:solidFill>
                    <a:latin typeface="Arial Narrow" pitchFamily="34" charset="0"/>
                    <a:cs typeface="Arial" charset="0"/>
                  </a:rPr>
                  <a:t>TFV</a:t>
                </a:r>
              </a:p>
            </p:txBody>
          </p:sp>
        </p:grpSp>
        <p:sp>
          <p:nvSpPr>
            <p:cNvPr id="49" name="Rounded Rectangle 48"/>
            <p:cNvSpPr/>
            <p:nvPr/>
          </p:nvSpPr>
          <p:spPr>
            <a:xfrm>
              <a:off x="3433494" y="1166362"/>
              <a:ext cx="5277119" cy="25503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nvGrpSpPr>
            <p:cNvPr id="50" name="Group 49"/>
            <p:cNvGrpSpPr/>
            <p:nvPr/>
          </p:nvGrpSpPr>
          <p:grpSpPr>
            <a:xfrm>
              <a:off x="300400" y="1379843"/>
              <a:ext cx="2636726" cy="2265633"/>
              <a:chOff x="300400" y="1379843"/>
              <a:chExt cx="2636726" cy="2265633"/>
            </a:xfrm>
          </p:grpSpPr>
          <p:sp>
            <p:nvSpPr>
              <p:cNvPr id="51" name="Rectangle 50"/>
              <p:cNvSpPr/>
              <p:nvPr/>
            </p:nvSpPr>
            <p:spPr>
              <a:xfrm>
                <a:off x="300400" y="2860210"/>
                <a:ext cx="1371600" cy="785264"/>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prstClr val="white"/>
                    </a:solidFill>
                  </a:rPr>
                  <a:t>Tenofovir alafenamide (TAF)</a:t>
                </a:r>
              </a:p>
            </p:txBody>
          </p:sp>
          <p:sp>
            <p:nvSpPr>
              <p:cNvPr id="52" name="Rectangle 51"/>
              <p:cNvSpPr/>
              <p:nvPr/>
            </p:nvSpPr>
            <p:spPr>
              <a:xfrm>
                <a:off x="300400" y="2040957"/>
                <a:ext cx="1371600" cy="775361"/>
              </a:xfrm>
              <a:prstGeom prst="rect">
                <a:avLst/>
              </a:prstGeom>
              <a:solidFill>
                <a:srgbClr val="F66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prstClr val="white"/>
                    </a:solidFill>
                  </a:rPr>
                  <a:t>Tenofovir  disoproxil </a:t>
                </a:r>
              </a:p>
              <a:p>
                <a:r>
                  <a:rPr lang="en-US" sz="900" b="1" dirty="0">
                    <a:solidFill>
                      <a:prstClr val="white"/>
                    </a:solidFill>
                  </a:rPr>
                  <a:t>fumarate (TDF)</a:t>
                </a:r>
              </a:p>
            </p:txBody>
          </p:sp>
          <p:sp>
            <p:nvSpPr>
              <p:cNvPr id="53" name="Rectangle 52"/>
              <p:cNvSpPr/>
              <p:nvPr/>
            </p:nvSpPr>
            <p:spPr>
              <a:xfrm>
                <a:off x="301202" y="1379843"/>
                <a:ext cx="1371600" cy="617220"/>
              </a:xfrm>
              <a:prstGeom prst="rect">
                <a:avLst/>
              </a:prstGeom>
              <a:solidFill>
                <a:srgbClr val="4472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prstClr val="white"/>
                    </a:solidFill>
                  </a:rPr>
                  <a:t>Tenofovir </a:t>
                </a:r>
                <a:br>
                  <a:rPr lang="en-US" sz="900" b="1" dirty="0">
                    <a:solidFill>
                      <a:prstClr val="white"/>
                    </a:solidFill>
                  </a:rPr>
                </a:br>
                <a:r>
                  <a:rPr lang="en-US" sz="900" b="1" dirty="0">
                    <a:solidFill>
                      <a:prstClr val="white"/>
                    </a:solidFill>
                  </a:rPr>
                  <a:t>(TFV)</a:t>
                </a:r>
              </a:p>
            </p:txBody>
          </p:sp>
          <p:grpSp>
            <p:nvGrpSpPr>
              <p:cNvPr id="54" name="Group 53"/>
              <p:cNvGrpSpPr/>
              <p:nvPr/>
            </p:nvGrpSpPr>
            <p:grpSpPr>
              <a:xfrm>
                <a:off x="1750532" y="1387393"/>
                <a:ext cx="1186594" cy="2258083"/>
                <a:chOff x="1707402" y="1387393"/>
                <a:chExt cx="1186594" cy="2258083"/>
              </a:xfrm>
            </p:grpSpPr>
            <p:graphicFrame>
              <p:nvGraphicFramePr>
                <p:cNvPr id="55" name="Object 54"/>
                <p:cNvGraphicFramePr>
                  <a:graphicFrameLocks noChangeAspect="1"/>
                </p:cNvGraphicFramePr>
                <p:nvPr>
                  <p:extLst/>
                </p:nvPr>
              </p:nvGraphicFramePr>
              <p:xfrm>
                <a:off x="1915294" y="1387393"/>
                <a:ext cx="770811" cy="540761"/>
              </p:xfrm>
              <a:graphic>
                <a:graphicData uri="http://schemas.openxmlformats.org/presentationml/2006/ole">
                  <mc:AlternateContent xmlns:mc="http://schemas.openxmlformats.org/markup-compatibility/2006">
                    <mc:Choice xmlns:v="urn:schemas-microsoft-com:vml" Requires="v">
                      <p:oleObj spid="_x0000_s3182" name="CS ChemDraw Drawing" r:id="rId4" imgW="1511394" imgH="1060315" progId="ChemDraw.Document.6.0">
                        <p:embed/>
                      </p:oleObj>
                    </mc:Choice>
                    <mc:Fallback>
                      <p:oleObj name="CS ChemDraw Drawing" r:id="rId4" imgW="1511394" imgH="1060315" progId="ChemDraw.Document.6.0">
                        <p:embed/>
                        <p:pic>
                          <p:nvPicPr>
                            <p:cNvPr id="55" name="Object 54"/>
                            <p:cNvPicPr>
                              <a:picLocks noChangeAspect="1" noChangeArrowheads="1"/>
                            </p:cNvPicPr>
                            <p:nvPr/>
                          </p:nvPicPr>
                          <p:blipFill>
                            <a:blip r:embed="rId5"/>
                            <a:srcRect/>
                            <a:stretch>
                              <a:fillRect/>
                            </a:stretch>
                          </p:blipFill>
                          <p:spPr bwMode="auto">
                            <a:xfrm>
                              <a:off x="1915294" y="1387393"/>
                              <a:ext cx="770811" cy="540761"/>
                            </a:xfrm>
                            <a:prstGeom prst="rect">
                              <a:avLst/>
                            </a:prstGeom>
                            <a:noFill/>
                            <a:ln>
                              <a:noFill/>
                            </a:ln>
                            <a:effectLst/>
                          </p:spPr>
                        </p:pic>
                      </p:oleObj>
                    </mc:Fallback>
                  </mc:AlternateContent>
                </a:graphicData>
              </a:graphic>
            </p:graphicFrame>
            <p:graphicFrame>
              <p:nvGraphicFramePr>
                <p:cNvPr id="56" name="Object 55"/>
                <p:cNvGraphicFramePr>
                  <a:graphicFrameLocks noChangeAspect="1"/>
                </p:cNvGraphicFramePr>
                <p:nvPr>
                  <p:extLst/>
                </p:nvPr>
              </p:nvGraphicFramePr>
              <p:xfrm>
                <a:off x="1707402" y="2020281"/>
                <a:ext cx="1186594" cy="677604"/>
              </p:xfrm>
              <a:graphic>
                <a:graphicData uri="http://schemas.openxmlformats.org/presentationml/2006/ole">
                  <mc:AlternateContent xmlns:mc="http://schemas.openxmlformats.org/markup-compatibility/2006">
                    <mc:Choice xmlns:v="urn:schemas-microsoft-com:vml" Requires="v">
                      <p:oleObj spid="_x0000_s3183" name="CS ChemDraw Drawing" r:id="rId6" imgW="2326655" imgH="1328636" progId="ChemDraw.Document.6.0">
                        <p:embed/>
                      </p:oleObj>
                    </mc:Choice>
                    <mc:Fallback>
                      <p:oleObj name="CS ChemDraw Drawing" r:id="rId6" imgW="2326655" imgH="1328636" progId="ChemDraw.Document.6.0">
                        <p:embed/>
                        <p:pic>
                          <p:nvPicPr>
                            <p:cNvPr id="56" name="Object 55"/>
                            <p:cNvPicPr>
                              <a:picLocks noChangeAspect="1" noChangeArrowheads="1"/>
                            </p:cNvPicPr>
                            <p:nvPr/>
                          </p:nvPicPr>
                          <p:blipFill>
                            <a:blip r:embed="rId7"/>
                            <a:srcRect/>
                            <a:stretch>
                              <a:fillRect/>
                            </a:stretch>
                          </p:blipFill>
                          <p:spPr bwMode="auto">
                            <a:xfrm>
                              <a:off x="1707402" y="2020281"/>
                              <a:ext cx="1186594" cy="677604"/>
                            </a:xfrm>
                            <a:prstGeom prst="rect">
                              <a:avLst/>
                            </a:prstGeom>
                            <a:noFill/>
                            <a:ln>
                              <a:noFill/>
                            </a:ln>
                            <a:effectLst/>
                          </p:spPr>
                        </p:pic>
                      </p:oleObj>
                    </mc:Fallback>
                  </mc:AlternateContent>
                </a:graphicData>
              </a:graphic>
            </p:graphicFrame>
            <p:graphicFrame>
              <p:nvGraphicFramePr>
                <p:cNvPr id="57" name="Object 56"/>
                <p:cNvGraphicFramePr>
                  <a:graphicFrameLocks noChangeAspect="1"/>
                </p:cNvGraphicFramePr>
                <p:nvPr>
                  <p:extLst/>
                </p:nvPr>
              </p:nvGraphicFramePr>
              <p:xfrm>
                <a:off x="1759420" y="2820381"/>
                <a:ext cx="1082558" cy="825095"/>
              </p:xfrm>
              <a:graphic>
                <a:graphicData uri="http://schemas.openxmlformats.org/presentationml/2006/ole">
                  <mc:AlternateContent xmlns:mc="http://schemas.openxmlformats.org/markup-compatibility/2006">
                    <mc:Choice xmlns:v="urn:schemas-microsoft-com:vml" Requires="v">
                      <p:oleObj spid="_x0000_s3184" name="CS ChemDraw Drawing" r:id="rId8" imgW="2165116" imgH="1650189" progId="ChemDraw.Document.6.0">
                        <p:embed/>
                      </p:oleObj>
                    </mc:Choice>
                    <mc:Fallback>
                      <p:oleObj name="CS ChemDraw Drawing" r:id="rId8" imgW="2165116" imgH="1650189" progId="ChemDraw.Document.6.0">
                        <p:embed/>
                        <p:pic>
                          <p:nvPicPr>
                            <p:cNvPr id="57" name="Object 56"/>
                            <p:cNvPicPr>
                              <a:picLocks noChangeAspect="1" noChangeArrowheads="1"/>
                            </p:cNvPicPr>
                            <p:nvPr/>
                          </p:nvPicPr>
                          <p:blipFill>
                            <a:blip r:embed="rId9"/>
                            <a:srcRect/>
                            <a:stretch>
                              <a:fillRect/>
                            </a:stretch>
                          </p:blipFill>
                          <p:spPr bwMode="auto">
                            <a:xfrm>
                              <a:off x="1759420" y="2820381"/>
                              <a:ext cx="1082558" cy="825095"/>
                            </a:xfrm>
                            <a:prstGeom prst="rect">
                              <a:avLst/>
                            </a:prstGeom>
                            <a:noFill/>
                            <a:ln>
                              <a:noFill/>
                            </a:ln>
                            <a:effectLst/>
                          </p:spPr>
                        </p:pic>
                      </p:oleObj>
                    </mc:Fallback>
                  </mc:AlternateContent>
                </a:graphicData>
              </a:graphic>
            </p:graphicFrame>
            <p:cxnSp>
              <p:nvCxnSpPr>
                <p:cNvPr id="58" name="Straight Arrow Connector 57"/>
                <p:cNvCxnSpPr/>
                <p:nvPr/>
              </p:nvCxnSpPr>
              <p:spPr>
                <a:xfrm>
                  <a:off x="1737128" y="1820581"/>
                  <a:ext cx="182880" cy="0"/>
                </a:xfrm>
                <a:prstGeom prst="straightConnector1">
                  <a:avLst/>
                </a:prstGeom>
                <a:ln w="19050">
                  <a:solidFill>
                    <a:srgbClr val="FF0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161494" y="1912619"/>
                  <a:ext cx="91440" cy="127084"/>
                </a:xfrm>
                <a:prstGeom prst="straightConnector1">
                  <a:avLst/>
                </a:prstGeom>
                <a:ln w="19050">
                  <a:solidFill>
                    <a:srgbClr val="FF0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sp>
        <p:nvSpPr>
          <p:cNvPr id="61" name="TextBox 60"/>
          <p:cNvSpPr txBox="1"/>
          <p:nvPr/>
        </p:nvSpPr>
        <p:spPr>
          <a:xfrm>
            <a:off x="762000" y="2647950"/>
            <a:ext cx="7620000" cy="1007968"/>
          </a:xfrm>
          <a:prstGeom prst="rect">
            <a:avLst/>
          </a:prstGeom>
          <a:noFill/>
        </p:spPr>
        <p:txBody>
          <a:bodyPr wrap="square" lIns="0" tIns="0" rIns="0" bIns="0" rtlCol="0">
            <a:spAutoFit/>
          </a:bodyPr>
          <a:lstStyle/>
          <a:p>
            <a:pPr marL="214313" indent="-214313">
              <a:buClr>
                <a:prstClr val="black"/>
              </a:buClr>
              <a:buSzPct val="90000"/>
              <a:buFont typeface="Arial" panose="020B0604020202020204" pitchFamily="34" charset="0"/>
              <a:buChar char="•"/>
            </a:pPr>
            <a:r>
              <a:rPr lang="en-US" sz="1200" dirty="0">
                <a:solidFill>
                  <a:prstClr val="black"/>
                </a:solidFill>
                <a:ea typeface="MS PGothic" pitchFamily="34" charset="-128"/>
              </a:rPr>
              <a:t>Intact TAF transits directly into target cells where it is intracellularly activated to tenofovir diphosphate (TFV-DP)</a:t>
            </a:r>
            <a:r>
              <a:rPr lang="en-US" sz="1200" baseline="30000" dirty="0">
                <a:solidFill>
                  <a:prstClr val="black"/>
                </a:solidFill>
                <a:ea typeface="MS PGothic" pitchFamily="34" charset="-128"/>
              </a:rPr>
              <a:t>1-3</a:t>
            </a:r>
            <a:r>
              <a:rPr lang="en-US" sz="1200" dirty="0">
                <a:solidFill>
                  <a:prstClr val="black"/>
                </a:solidFill>
                <a:ea typeface="MS PGothic" pitchFamily="34" charset="-128"/>
              </a:rPr>
              <a:t>                                                                                </a:t>
            </a:r>
          </a:p>
          <a:p>
            <a:pPr marL="214313" indent="-214313">
              <a:buClr>
                <a:prstClr val="black"/>
              </a:buClr>
              <a:buSzPct val="90000"/>
              <a:buFont typeface="Arial" panose="020B0604020202020204" pitchFamily="34" charset="0"/>
              <a:buChar char="•"/>
            </a:pPr>
            <a:r>
              <a:rPr lang="en-US" sz="1200" dirty="0">
                <a:solidFill>
                  <a:prstClr val="black"/>
                </a:solidFill>
                <a:ea typeface="MS PGothic" pitchFamily="34" charset="-128"/>
              </a:rPr>
              <a:t>TAF has 90% lower circulating plasma TFV levels compared to TDF 300mg</a:t>
            </a:r>
            <a:r>
              <a:rPr lang="en-US" sz="1200" baseline="30000" dirty="0">
                <a:solidFill>
                  <a:prstClr val="black"/>
                </a:solidFill>
                <a:ea typeface="MS PGothic" pitchFamily="34" charset="-128"/>
              </a:rPr>
              <a:t>4-6</a:t>
            </a:r>
            <a:endParaRPr lang="en-US" sz="1200" dirty="0">
              <a:solidFill>
                <a:prstClr val="black"/>
              </a:solidFill>
              <a:ea typeface="MS PGothic" pitchFamily="34" charset="-128"/>
            </a:endParaRPr>
          </a:p>
          <a:p>
            <a:pPr marL="214313" indent="-214313">
              <a:buClr>
                <a:prstClr val="black"/>
              </a:buClr>
              <a:buSzPct val="90000"/>
              <a:buFont typeface="Arial" panose="020B0604020202020204" pitchFamily="34" charset="0"/>
              <a:buChar char="•"/>
            </a:pPr>
            <a:r>
              <a:rPr lang="en-US" sz="1200" dirty="0"/>
              <a:t>Basolateral transporters (OAT1, OAT3) effectively transfer TFV, but not intact TAF, into renal proximal tubular cells</a:t>
            </a:r>
            <a:r>
              <a:rPr lang="en-US" sz="1200" baseline="30000" dirty="0"/>
              <a:t>7</a:t>
            </a:r>
          </a:p>
          <a:p>
            <a:pPr marL="214313" indent="-214313">
              <a:buClr>
                <a:prstClr val="black"/>
              </a:buClr>
              <a:buSzPct val="90000"/>
              <a:buFont typeface="Arial" panose="020B0604020202020204" pitchFamily="34" charset="0"/>
              <a:buChar char="•"/>
            </a:pPr>
            <a:r>
              <a:rPr lang="en-US" sz="1600" dirty="0">
                <a:solidFill>
                  <a:prstClr val="black"/>
                </a:solidFill>
              </a:rPr>
              <a:t>Lower systemic level of TFV, improved renal safety profile</a:t>
            </a:r>
            <a:r>
              <a:rPr lang="en-US" sz="1600" baseline="30000" dirty="0">
                <a:solidFill>
                  <a:prstClr val="black"/>
                </a:solidFill>
              </a:rPr>
              <a:t>8-10</a:t>
            </a:r>
          </a:p>
          <a:p>
            <a:pPr marL="214313" indent="-214313">
              <a:buClr>
                <a:prstClr val="black"/>
              </a:buClr>
              <a:buSzPct val="90000"/>
              <a:buFont typeface="Arial" panose="020B0604020202020204" pitchFamily="34" charset="0"/>
              <a:buChar char="•"/>
            </a:pPr>
            <a:endParaRPr lang="en-US" sz="1350" dirty="0">
              <a:solidFill>
                <a:prstClr val="black"/>
              </a:solidFill>
              <a:ea typeface="MS PGothic" pitchFamily="34" charset="-128"/>
            </a:endParaRPr>
          </a:p>
        </p:txBody>
      </p:sp>
      <p:sp>
        <p:nvSpPr>
          <p:cNvPr id="62" name="Rectangle 14"/>
          <p:cNvSpPr>
            <a:spLocks noChangeArrowheads="1"/>
          </p:cNvSpPr>
          <p:nvPr/>
        </p:nvSpPr>
        <p:spPr bwMode="auto">
          <a:xfrm>
            <a:off x="837204" y="3870658"/>
            <a:ext cx="7316195" cy="11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p>
            <a:pPr marL="171450" indent="-171450" fontAlgn="base">
              <a:spcBef>
                <a:spcPct val="0"/>
              </a:spcBef>
              <a:spcAft>
                <a:spcPct val="0"/>
              </a:spcAft>
              <a:buFontTx/>
              <a:buAutoNum type="arabicPeriod"/>
            </a:pPr>
            <a:r>
              <a:rPr lang="en-US" sz="800" dirty="0">
                <a:solidFill>
                  <a:prstClr val="black"/>
                </a:solidFill>
                <a:ea typeface="MS PGothic" pitchFamily="34" charset="-128"/>
                <a:cs typeface="Arial" pitchFamily="34" charset="0"/>
              </a:rPr>
              <a:t>Lee W et. Antimicr Agents Chemo 2005;49(5):1898-1906. 	</a:t>
            </a:r>
            <a:r>
              <a:rPr lang="en-US" sz="800" dirty="0" smtClean="0">
                <a:solidFill>
                  <a:prstClr val="black"/>
                </a:solidFill>
                <a:ea typeface="MS PGothic" pitchFamily="34" charset="-128"/>
                <a:cs typeface="Arial" pitchFamily="34" charset="0"/>
              </a:rPr>
              <a:t>4</a:t>
            </a:r>
            <a:r>
              <a:rPr lang="en-US" sz="800" dirty="0">
                <a:solidFill>
                  <a:prstClr val="black"/>
                </a:solidFill>
                <a:ea typeface="MS PGothic" pitchFamily="34" charset="-128"/>
                <a:cs typeface="Arial" pitchFamily="34" charset="0"/>
              </a:rPr>
              <a:t>. Ruane P, et al. J Acquir Immune Defic Syndr  2013; 63:449-5.	</a:t>
            </a:r>
            <a:r>
              <a:rPr lang="en-US" sz="800" dirty="0" smtClean="0">
                <a:solidFill>
                  <a:prstClr val="black"/>
                </a:solidFill>
                <a:ea typeface="MS PGothic" pitchFamily="34" charset="-128"/>
                <a:cs typeface="Arial" pitchFamily="34" charset="0"/>
              </a:rPr>
              <a:t>7</a:t>
            </a:r>
            <a:r>
              <a:rPr lang="en-US" sz="800" dirty="0">
                <a:solidFill>
                  <a:prstClr val="black"/>
                </a:solidFill>
                <a:ea typeface="MS PGothic" pitchFamily="34" charset="-128"/>
                <a:cs typeface="Arial" pitchFamily="34" charset="0"/>
              </a:rPr>
              <a:t>. </a:t>
            </a:r>
            <a:r>
              <a:rPr lang="pt-BR" sz="800" dirty="0">
                <a:solidFill>
                  <a:prstClr val="black"/>
                </a:solidFill>
              </a:rPr>
              <a:t>Bam R, et al. Antiviral ther. 2014. 2014 Apr 4 [Epub</a:t>
            </a:r>
            <a:r>
              <a:rPr lang="pt-BR" sz="800" dirty="0" smtClean="0">
                <a:solidFill>
                  <a:prstClr val="black"/>
                </a:solidFill>
              </a:rPr>
              <a:t>]</a:t>
            </a:r>
            <a:endParaRPr lang="en-US" sz="800" dirty="0">
              <a:solidFill>
                <a:prstClr val="black"/>
              </a:solidFill>
              <a:ea typeface="MS PGothic" pitchFamily="34" charset="-128"/>
              <a:cs typeface="Arial" pitchFamily="34" charset="0"/>
            </a:endParaRPr>
          </a:p>
          <a:p>
            <a:pPr marL="171450" indent="-171450" fontAlgn="base">
              <a:spcBef>
                <a:spcPct val="0"/>
              </a:spcBef>
              <a:spcAft>
                <a:spcPct val="0"/>
              </a:spcAft>
              <a:buFontTx/>
              <a:buAutoNum type="arabicPeriod"/>
            </a:pPr>
            <a:r>
              <a:rPr lang="fr-FR" sz="800" dirty="0">
                <a:solidFill>
                  <a:prstClr val="black"/>
                </a:solidFill>
                <a:ea typeface="MS PGothic" pitchFamily="34" charset="-128"/>
                <a:cs typeface="Arial" pitchFamily="34" charset="0"/>
              </a:rPr>
              <a:t>Birkus G et al. Antimicr Agents Chemo 2007;51(2):543-550.	5. Sax P, et al. JAIDS 2014. 2014 Sep 1;67(1):52-8. 	</a:t>
            </a:r>
            <a:r>
              <a:rPr lang="fr-FR" sz="800" dirty="0" smtClean="0">
                <a:solidFill>
                  <a:prstClr val="black"/>
                </a:solidFill>
                <a:ea typeface="MS PGothic" pitchFamily="34" charset="-128"/>
                <a:cs typeface="Arial" pitchFamily="34" charset="0"/>
              </a:rPr>
              <a:t>8</a:t>
            </a:r>
            <a:r>
              <a:rPr lang="fr-FR" sz="800" dirty="0">
                <a:solidFill>
                  <a:prstClr val="black"/>
                </a:solidFill>
                <a:ea typeface="MS PGothic" pitchFamily="34" charset="-128"/>
                <a:cs typeface="Arial" pitchFamily="34" charset="0"/>
              </a:rPr>
              <a:t>. </a:t>
            </a:r>
            <a:r>
              <a:rPr lang="da-DK" sz="800" dirty="0">
                <a:solidFill>
                  <a:prstClr val="black"/>
                </a:solidFill>
              </a:rPr>
              <a:t>Ruane P, et al. JAIDS 2013;63:449-455.</a:t>
            </a:r>
            <a:endParaRPr lang="en-US" sz="800" dirty="0">
              <a:solidFill>
                <a:prstClr val="black"/>
              </a:solidFill>
              <a:ea typeface="MS PGothic" pitchFamily="34" charset="-128"/>
              <a:cs typeface="Arial" pitchFamily="34" charset="0"/>
            </a:endParaRPr>
          </a:p>
          <a:p>
            <a:pPr marL="171450" indent="-171450" fontAlgn="base">
              <a:spcBef>
                <a:spcPct val="0"/>
              </a:spcBef>
              <a:spcAft>
                <a:spcPct val="0"/>
              </a:spcAft>
              <a:buFontTx/>
              <a:buAutoNum type="arabicPeriod"/>
            </a:pPr>
            <a:r>
              <a:rPr lang="en-US" sz="800" dirty="0">
                <a:solidFill>
                  <a:prstClr val="black"/>
                </a:solidFill>
                <a:ea typeface="MS PGothic" pitchFamily="34" charset="-128"/>
                <a:cs typeface="Arial" pitchFamily="34" charset="0"/>
              </a:rPr>
              <a:t>Babusis D, et al. Mol Pharm 2013;10(2):459-66.	6. Sax P, et al. CROI 2015. Seattle, WA. #143LB	</a:t>
            </a:r>
            <a:r>
              <a:rPr lang="en-US" sz="800" dirty="0" smtClean="0">
                <a:solidFill>
                  <a:prstClr val="black"/>
                </a:solidFill>
                <a:ea typeface="MS PGothic" pitchFamily="34" charset="-128"/>
                <a:cs typeface="Arial" pitchFamily="34" charset="0"/>
              </a:rPr>
              <a:t>9</a:t>
            </a:r>
            <a:r>
              <a:rPr lang="en-US" sz="800" dirty="0">
                <a:solidFill>
                  <a:prstClr val="black"/>
                </a:solidFill>
                <a:ea typeface="MS PGothic" pitchFamily="34" charset="-128"/>
                <a:cs typeface="Arial" pitchFamily="34" charset="0"/>
              </a:rPr>
              <a:t>. </a:t>
            </a:r>
            <a:r>
              <a:rPr lang="en-US" sz="800" dirty="0">
                <a:solidFill>
                  <a:prstClr val="black"/>
                </a:solidFill>
                <a:cs typeface="Arial" panose="020B0604020202020204" pitchFamily="34" charset="0"/>
              </a:rPr>
              <a:t>Sax P, et al. JAIDS 2014. </a:t>
            </a:r>
            <a:r>
              <a:rPr lang="en-US" sz="800" dirty="0"/>
              <a:t>2014 Sep 1;67(1):52-8.</a:t>
            </a:r>
            <a:r>
              <a:rPr lang="en-US" sz="800" dirty="0">
                <a:solidFill>
                  <a:prstClr val="black"/>
                </a:solidFill>
                <a:ea typeface="MS PGothic" pitchFamily="34" charset="-128"/>
                <a:cs typeface="Arial" pitchFamily="34" charset="0"/>
              </a:rPr>
              <a:t>					</a:t>
            </a:r>
            <a:r>
              <a:rPr lang="en-US" sz="800" dirty="0" smtClean="0">
                <a:solidFill>
                  <a:prstClr val="black"/>
                </a:solidFill>
                <a:ea typeface="MS PGothic" pitchFamily="34" charset="-128"/>
                <a:cs typeface="Arial" pitchFamily="34" charset="0"/>
              </a:rPr>
              <a:t>	10</a:t>
            </a:r>
            <a:r>
              <a:rPr lang="en-US" sz="800" dirty="0">
                <a:solidFill>
                  <a:prstClr val="black"/>
                </a:solidFill>
                <a:ea typeface="MS PGothic" pitchFamily="34" charset="-128"/>
                <a:cs typeface="Arial" pitchFamily="34" charset="0"/>
              </a:rPr>
              <a:t>. </a:t>
            </a:r>
            <a:r>
              <a:rPr lang="en-US" sz="800" dirty="0">
                <a:solidFill>
                  <a:prstClr val="black"/>
                </a:solidFill>
              </a:rPr>
              <a:t>Mills A, et al. ICAAC 2014 . Washington D.C. Abstract# H-647c.</a:t>
            </a:r>
          </a:p>
          <a:p>
            <a:pPr fontAlgn="base">
              <a:spcBef>
                <a:spcPct val="0"/>
              </a:spcBef>
              <a:spcAft>
                <a:spcPct val="0"/>
              </a:spcAft>
            </a:pPr>
            <a:endParaRPr lang="en-US" sz="525" dirty="0">
              <a:solidFill>
                <a:prstClr val="black"/>
              </a:solidFill>
              <a:ea typeface="MS PGothic" pitchFamily="34" charset="-128"/>
              <a:cs typeface="Arial" pitchFamily="34" charset="0"/>
            </a:endParaRPr>
          </a:p>
          <a:p>
            <a:pPr marL="171450" indent="-171450" fontAlgn="base">
              <a:spcBef>
                <a:spcPct val="0"/>
              </a:spcBef>
              <a:spcAft>
                <a:spcPct val="0"/>
              </a:spcAft>
              <a:buFontTx/>
              <a:buAutoNum type="arabicPeriod"/>
            </a:pPr>
            <a:endParaRPr lang="en-US" sz="525" dirty="0">
              <a:solidFill>
                <a:prstClr val="black"/>
              </a:solidFill>
              <a:ea typeface="MS PGothic" pitchFamily="34" charset="-128"/>
              <a:cs typeface="Arial" pitchFamily="34" charset="0"/>
            </a:endParaRPr>
          </a:p>
        </p:txBody>
      </p:sp>
    </p:spTree>
    <p:extLst>
      <p:ext uri="{BB962C8B-B14F-4D97-AF65-F5344CB8AC3E}">
        <p14:creationId xmlns:p14="http://schemas.microsoft.com/office/powerpoint/2010/main" val="629993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TAF – Possible TDF Alternative in Patients on Cobicistat and Ritonavir</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387"/>
          <a:stretch/>
        </p:blipFill>
        <p:spPr bwMode="auto">
          <a:xfrm>
            <a:off x="1371602" y="1671638"/>
            <a:ext cx="6146006" cy="176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43050" y="4552950"/>
            <a:ext cx="6057900" cy="415498"/>
          </a:xfrm>
          <a:prstGeom prst="rect">
            <a:avLst/>
          </a:prstGeom>
          <a:noFill/>
        </p:spPr>
        <p:txBody>
          <a:bodyPr wrap="square" rtlCol="0">
            <a:spAutoFit/>
          </a:bodyPr>
          <a:lstStyle/>
          <a:p>
            <a:r>
              <a:rPr lang="en-US" sz="1050" dirty="0"/>
              <a:t>Garrison KL, et al. 16</a:t>
            </a:r>
            <a:r>
              <a:rPr lang="en-US" sz="1050" baseline="30000" dirty="0"/>
              <a:t>th</a:t>
            </a:r>
            <a:r>
              <a:rPr lang="en-US" sz="1050" dirty="0"/>
              <a:t> International Workshop on Clinical Pharmacology of HIV and Hepatitis Therapy, Alexandria, VA, May 26-28, 2015, abstract 71.</a:t>
            </a:r>
          </a:p>
        </p:txBody>
      </p:sp>
      <p:sp>
        <p:nvSpPr>
          <p:cNvPr id="4" name="TextBox 3"/>
          <p:cNvSpPr txBox="1"/>
          <p:nvPr/>
        </p:nvSpPr>
        <p:spPr>
          <a:xfrm>
            <a:off x="1423818" y="3514727"/>
            <a:ext cx="6422014" cy="507831"/>
          </a:xfrm>
          <a:prstGeom prst="rect">
            <a:avLst/>
          </a:prstGeom>
          <a:noFill/>
        </p:spPr>
        <p:txBody>
          <a:bodyPr wrap="none" rtlCol="0">
            <a:spAutoFit/>
          </a:bodyPr>
          <a:lstStyle/>
          <a:p>
            <a:pPr marL="214313" indent="-214313">
              <a:buFont typeface="Arial" panose="020B0604020202020204" pitchFamily="34" charset="0"/>
              <a:buChar char="•"/>
            </a:pPr>
            <a:r>
              <a:rPr lang="en-US" sz="1350" dirty="0"/>
              <a:t>TFV was increased by SOF/LDV in those on F/TAF/ELV/cobi by 27%, but</a:t>
            </a:r>
          </a:p>
          <a:p>
            <a:pPr marL="214313" indent="-214313">
              <a:buFont typeface="Arial" panose="020B0604020202020204" pitchFamily="34" charset="0"/>
              <a:buChar char="•"/>
            </a:pPr>
            <a:r>
              <a:rPr lang="en-US" sz="1350" dirty="0"/>
              <a:t>TFV AUC with TAF only ~20% of AUC typically seen with TDF (~400 vs. 2000 ng*hr/mL)</a:t>
            </a:r>
          </a:p>
        </p:txBody>
      </p:sp>
    </p:spTree>
    <p:extLst>
      <p:ext uri="{BB962C8B-B14F-4D97-AF65-F5344CB8AC3E}">
        <p14:creationId xmlns:p14="http://schemas.microsoft.com/office/powerpoint/2010/main" val="2846165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hold? </a:t>
            </a:r>
            <a:endParaRPr lang="en-US" dirty="0"/>
          </a:p>
        </p:txBody>
      </p:sp>
      <p:sp>
        <p:nvSpPr>
          <p:cNvPr id="3" name="Content Placeholder 2"/>
          <p:cNvSpPr>
            <a:spLocks noGrp="1"/>
          </p:cNvSpPr>
          <p:nvPr>
            <p:ph idx="1"/>
          </p:nvPr>
        </p:nvSpPr>
        <p:spPr/>
        <p:txBody>
          <a:bodyPr/>
          <a:lstStyle/>
          <a:p>
            <a:r>
              <a:rPr lang="en-US" sz="2800" dirty="0" err="1" smtClean="0"/>
              <a:t>Velpatasvir</a:t>
            </a:r>
            <a:r>
              <a:rPr lang="en-US" sz="2800" dirty="0" smtClean="0"/>
              <a:t> pharmacology</a:t>
            </a:r>
          </a:p>
          <a:p>
            <a:pPr lvl="1"/>
            <a:r>
              <a:rPr lang="en-US" sz="2400" dirty="0" smtClean="0"/>
              <a:t>pH-dependent absorption</a:t>
            </a:r>
          </a:p>
          <a:p>
            <a:pPr lvl="1"/>
            <a:r>
              <a:rPr lang="en-US" sz="2400" dirty="0" smtClean="0"/>
              <a:t>Increased </a:t>
            </a:r>
            <a:r>
              <a:rPr lang="en-US" sz="2400" dirty="0" err="1" smtClean="0"/>
              <a:t>tenofovir</a:t>
            </a:r>
            <a:r>
              <a:rPr lang="en-US" sz="2400" dirty="0" smtClean="0"/>
              <a:t> levels with TDF (clinical significance unknown)</a:t>
            </a:r>
          </a:p>
          <a:p>
            <a:pPr lvl="1"/>
            <a:r>
              <a:rPr lang="en-US" sz="2400" dirty="0" smtClean="0"/>
              <a:t>Cannot be used with </a:t>
            </a:r>
            <a:r>
              <a:rPr lang="en-US" sz="2400" dirty="0" err="1" smtClean="0"/>
              <a:t>efavirenz</a:t>
            </a:r>
            <a:endParaRPr lang="en-US" sz="2400" dirty="0" smtClean="0"/>
          </a:p>
          <a:p>
            <a:pPr lvl="1"/>
            <a:endParaRPr lang="en-US" dirty="0"/>
          </a:p>
        </p:txBody>
      </p:sp>
    </p:spTree>
    <p:extLst>
      <p:ext uri="{BB962C8B-B14F-4D97-AF65-F5344CB8AC3E}">
        <p14:creationId xmlns:p14="http://schemas.microsoft.com/office/powerpoint/2010/main" val="294009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1450"/>
            <a:ext cx="6172200" cy="857250"/>
          </a:xfrm>
        </p:spPr>
        <p:txBody>
          <a:bodyPr>
            <a:normAutofit/>
          </a:bodyPr>
          <a:lstStyle/>
          <a:p>
            <a:r>
              <a:rPr lang="en-US" dirty="0" smtClean="0"/>
              <a:t>Therapeutic Classes to Consider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9161717"/>
              </p:ext>
            </p:extLst>
          </p:nvPr>
        </p:nvGraphicFramePr>
        <p:xfrm>
          <a:off x="1339894" y="522662"/>
          <a:ext cx="6280106" cy="3726180"/>
        </p:xfrm>
        <a:graphic>
          <a:graphicData uri="http://schemas.openxmlformats.org/drawingml/2006/table">
            <a:tbl>
              <a:tblPr firstRow="1" bandRow="1">
                <a:tableStyleId>{5C22544A-7EE6-4342-B048-85BDC9FD1C3A}</a:tableStyleId>
              </a:tblPr>
              <a:tblGrid>
                <a:gridCol w="2412373">
                  <a:extLst>
                    <a:ext uri="{9D8B030D-6E8A-4147-A177-3AD203B41FA5}">
                      <a16:colId xmlns="" xmlns:a16="http://schemas.microsoft.com/office/drawing/2014/main" val="20000"/>
                    </a:ext>
                  </a:extLst>
                </a:gridCol>
                <a:gridCol w="989785">
                  <a:extLst>
                    <a:ext uri="{9D8B030D-6E8A-4147-A177-3AD203B41FA5}">
                      <a16:colId xmlns="" xmlns:a16="http://schemas.microsoft.com/office/drawing/2014/main" val="20001"/>
                    </a:ext>
                  </a:extLst>
                </a:gridCol>
                <a:gridCol w="1005470">
                  <a:extLst>
                    <a:ext uri="{9D8B030D-6E8A-4147-A177-3AD203B41FA5}">
                      <a16:colId xmlns="" xmlns:a16="http://schemas.microsoft.com/office/drawing/2014/main" val="20002"/>
                    </a:ext>
                  </a:extLst>
                </a:gridCol>
                <a:gridCol w="989785">
                  <a:extLst>
                    <a:ext uri="{9D8B030D-6E8A-4147-A177-3AD203B41FA5}">
                      <a16:colId xmlns="" xmlns:a16="http://schemas.microsoft.com/office/drawing/2014/main" val="20003"/>
                    </a:ext>
                  </a:extLst>
                </a:gridCol>
                <a:gridCol w="882693">
                  <a:extLst>
                    <a:ext uri="{9D8B030D-6E8A-4147-A177-3AD203B41FA5}">
                      <a16:colId xmlns="" xmlns:a16="http://schemas.microsoft.com/office/drawing/2014/main" val="20004"/>
                    </a:ext>
                  </a:extLst>
                </a:gridCol>
              </a:tblGrid>
              <a:tr h="297180">
                <a:tc>
                  <a:txBody>
                    <a:bodyPr/>
                    <a:lstStyle/>
                    <a:p>
                      <a:r>
                        <a:rPr lang="en-US" sz="1500" dirty="0" smtClean="0"/>
                        <a:t>Class</a:t>
                      </a:r>
                      <a:endParaRPr lang="en-US" sz="1500" dirty="0"/>
                    </a:p>
                  </a:txBody>
                  <a:tcPr marL="68580" marR="68580" marT="34290" marB="34290"/>
                </a:tc>
                <a:tc>
                  <a:txBody>
                    <a:bodyPr/>
                    <a:lstStyle/>
                    <a:p>
                      <a:pPr algn="ctr"/>
                      <a:r>
                        <a:rPr lang="en-US" sz="1500" dirty="0" smtClean="0"/>
                        <a:t>SOF/DCV</a:t>
                      </a:r>
                      <a:endParaRPr lang="en-US" sz="1500" dirty="0"/>
                    </a:p>
                  </a:txBody>
                  <a:tcPr marL="68580" marR="68580" marT="34290" marB="34290"/>
                </a:tc>
                <a:tc>
                  <a:txBody>
                    <a:bodyPr/>
                    <a:lstStyle/>
                    <a:p>
                      <a:pPr algn="ctr"/>
                      <a:r>
                        <a:rPr lang="en-US" sz="1500" dirty="0" smtClean="0"/>
                        <a:t>GZR/EBR</a:t>
                      </a:r>
                      <a:endParaRPr lang="en-US" sz="1500" dirty="0"/>
                    </a:p>
                  </a:txBody>
                  <a:tcPr marL="68580" marR="68580" marT="34290" marB="34290"/>
                </a:tc>
                <a:tc>
                  <a:txBody>
                    <a:bodyPr/>
                    <a:lstStyle/>
                    <a:p>
                      <a:pPr algn="ctr"/>
                      <a:r>
                        <a:rPr lang="en-US" sz="1500" dirty="0" smtClean="0"/>
                        <a:t>SOF/LDV</a:t>
                      </a:r>
                      <a:endParaRPr lang="en-US" sz="1500" dirty="0"/>
                    </a:p>
                  </a:txBody>
                  <a:tcPr marL="68580" marR="68580" marT="34290" marB="34290"/>
                </a:tc>
                <a:tc>
                  <a:txBody>
                    <a:bodyPr/>
                    <a:lstStyle/>
                    <a:p>
                      <a:pPr algn="ctr"/>
                      <a:r>
                        <a:rPr lang="en-US" sz="1500" dirty="0" smtClean="0"/>
                        <a:t>PrOD</a:t>
                      </a:r>
                      <a:endParaRPr lang="en-US" sz="1500" dirty="0"/>
                    </a:p>
                  </a:txBody>
                  <a:tcPr marL="68580" marR="68580" marT="34290" marB="34290"/>
                </a:tc>
                <a:extLst>
                  <a:ext uri="{0D108BD9-81ED-4DB2-BD59-A6C34878D82A}">
                    <a16:rowId xmlns="" xmlns:a16="http://schemas.microsoft.com/office/drawing/2014/main" val="10000"/>
                  </a:ext>
                </a:extLst>
              </a:tr>
              <a:tr h="297180">
                <a:tc>
                  <a:txBody>
                    <a:bodyPr/>
                    <a:lstStyle/>
                    <a:p>
                      <a:r>
                        <a:rPr lang="en-US" sz="1500" dirty="0" smtClean="0"/>
                        <a:t>Methadone</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extLst>
                  <a:ext uri="{0D108BD9-81ED-4DB2-BD59-A6C34878D82A}">
                    <a16:rowId xmlns="" xmlns:a16="http://schemas.microsoft.com/office/drawing/2014/main" val="10001"/>
                  </a:ext>
                </a:extLst>
              </a:tr>
              <a:tr h="29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Analgesics</a:t>
                      </a:r>
                      <a:endParaRPr lang="en-US" sz="15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txBody>
                  <a:tcPr marL="68580" marR="68580" marT="34290" marB="34290"/>
                </a:tc>
                <a:tc>
                  <a:txBody>
                    <a:bodyPr/>
                    <a:lstStyle/>
                    <a:p>
                      <a:pPr algn="ctr"/>
                      <a:r>
                        <a:rPr lang="en-US" sz="1500" dirty="0" smtClean="0"/>
                        <a:t>?</a:t>
                      </a:r>
                      <a:endParaRPr lang="en-US" sz="1500" dirty="0"/>
                    </a:p>
                  </a:txBody>
                  <a:tcPr marL="68580" marR="68580" marT="34290" marB="34290"/>
                </a:tc>
                <a:extLst>
                  <a:ext uri="{0D108BD9-81ED-4DB2-BD59-A6C34878D82A}">
                    <a16:rowId xmlns="" xmlns:a16="http://schemas.microsoft.com/office/drawing/2014/main" val="1964351726"/>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Anxiolytics/Sedative hypnotics/Benzos</a:t>
                      </a:r>
                      <a:endParaRPr lang="en-US" sz="15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a:t>
                      </a:r>
                    </a:p>
                    <a:p>
                      <a:pPr algn="ctr"/>
                      <a:endParaRPr lang="en-US" sz="15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500" b="0" i="0" u="none" strike="noStrike" kern="1200" cap="none" spc="0" normalizeH="0" baseline="30000" noProof="0" dirty="0" smtClean="0">
                          <a:ln>
                            <a:noFill/>
                          </a:ln>
                          <a:solidFill>
                            <a:prstClr val="black"/>
                          </a:solidFill>
                          <a:effectLst/>
                          <a:uLnTx/>
                          <a:uFillTx/>
                          <a:latin typeface="+mn-lt"/>
                          <a:ea typeface="+mn-ea"/>
                          <a:cs typeface="+mn-cs"/>
                        </a:rPr>
                        <a:t>a</a:t>
                      </a:r>
                    </a:p>
                    <a:p>
                      <a:pPr algn="ctr"/>
                      <a:endParaRPr lang="en-US" sz="15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a:t>
                      </a:r>
                    </a:p>
                    <a:p>
                      <a:pPr algn="ct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p>
                      <a:pPr algn="ctr"/>
                      <a:endParaRPr lang="en-US" sz="1500" dirty="0"/>
                    </a:p>
                  </a:txBody>
                  <a:tcPr marL="68580" marR="68580" marT="34290" marB="34290"/>
                </a:tc>
                <a:extLst>
                  <a:ext uri="{0D108BD9-81ED-4DB2-BD59-A6C34878D82A}">
                    <a16:rowId xmlns="" xmlns:a16="http://schemas.microsoft.com/office/drawing/2014/main" val="3845165277"/>
                  </a:ext>
                </a:extLst>
              </a:tr>
              <a:tr h="297180">
                <a:tc>
                  <a:txBody>
                    <a:bodyPr/>
                    <a:lstStyle/>
                    <a:p>
                      <a:r>
                        <a:rPr lang="en-US" sz="1500" dirty="0" smtClean="0"/>
                        <a:t>SSRIs</a:t>
                      </a:r>
                      <a:endParaRPr lang="en-US" sz="15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extLst>
                  <a:ext uri="{0D108BD9-81ED-4DB2-BD59-A6C34878D82A}">
                    <a16:rowId xmlns="" xmlns:a16="http://schemas.microsoft.com/office/drawing/2014/main" val="734482254"/>
                  </a:ext>
                </a:extLst>
              </a:tr>
              <a:tr h="297180">
                <a:tc>
                  <a:txBody>
                    <a:bodyPr/>
                    <a:lstStyle/>
                    <a:p>
                      <a:r>
                        <a:rPr lang="en-US" sz="1500" dirty="0" smtClean="0"/>
                        <a:t>Oral contraceptives</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r>
                        <a:rPr lang="en-US" sz="1500" baseline="30000" dirty="0" smtClean="0"/>
                        <a:t>b</a:t>
                      </a:r>
                    </a:p>
                  </a:txBody>
                  <a:tcPr marL="68580" marR="68580" marT="34290" marB="34290"/>
                </a:tc>
                <a:extLst>
                  <a:ext uri="{0D108BD9-81ED-4DB2-BD59-A6C34878D82A}">
                    <a16:rowId xmlns="" xmlns:a16="http://schemas.microsoft.com/office/drawing/2014/main" val="1876740125"/>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Immunosuppressants</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p>
                      <a:pPr algn="ctr"/>
                      <a:endParaRPr lang="en-US" sz="1500" dirty="0"/>
                    </a:p>
                  </a:txBody>
                  <a:tcPr marL="68580" marR="68580" marT="34290" marB="34290"/>
                </a:tc>
                <a:tc>
                  <a:txBody>
                    <a:bodyPr/>
                    <a:lstStyle/>
                    <a:p>
                      <a:pPr algn="ctr"/>
                      <a:r>
                        <a:rPr lang="en-US" sz="1400" dirty="0" smtClean="0"/>
                        <a:t>NOT CSA,</a:t>
                      </a:r>
                      <a:r>
                        <a:rPr lang="en-US" sz="1400" baseline="0" dirty="0" smtClean="0"/>
                        <a:t> TAC OK</a:t>
                      </a:r>
                      <a:endParaRPr lang="en-US"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p>
                      <a:pPr algn="ct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p>
                      <a:pPr algn="ctr"/>
                      <a:endParaRPr lang="en-US" sz="1500" dirty="0"/>
                    </a:p>
                  </a:txBody>
                  <a:tcPr marL="68580" marR="68580" marT="34290" marB="34290"/>
                </a:tc>
                <a:extLst>
                  <a:ext uri="{0D108BD9-81ED-4DB2-BD59-A6C34878D82A}">
                    <a16:rowId xmlns="" xmlns:a16="http://schemas.microsoft.com/office/drawing/2014/main" val="10003"/>
                  </a:ext>
                </a:extLst>
              </a:tr>
              <a:tr h="297180">
                <a:tc>
                  <a:txBody>
                    <a:bodyPr/>
                    <a:lstStyle/>
                    <a:p>
                      <a:r>
                        <a:rPr lang="en-US" sz="1500" dirty="0" smtClean="0"/>
                        <a:t>Antiepileptics (old)</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txBody>
                  <a:tcPr marL="68580" marR="68580" marT="34290" marB="34290"/>
                </a:tc>
                <a:tc>
                  <a:txBody>
                    <a:bodyPr/>
                    <a:lstStyle/>
                    <a:p>
                      <a:pPr algn="ctr"/>
                      <a:r>
                        <a:rPr lang="en-US" sz="1500" dirty="0" smtClean="0"/>
                        <a:t>X</a:t>
                      </a:r>
                      <a:endParaRPr lang="en-US" sz="1500" dirty="0"/>
                    </a:p>
                  </a:txBody>
                  <a:tcPr marL="68580" marR="68580" marT="34290" marB="34290"/>
                </a:tc>
                <a:tc>
                  <a:txBody>
                    <a:bodyPr/>
                    <a:lstStyle/>
                    <a:p>
                      <a:pPr algn="ctr"/>
                      <a:r>
                        <a:rPr lang="en-US" sz="1500" dirty="0" smtClean="0"/>
                        <a:t>X</a:t>
                      </a:r>
                      <a:endParaRPr lang="en-US" sz="1500" dirty="0"/>
                    </a:p>
                  </a:txBody>
                  <a:tcPr marL="68580" marR="68580" marT="34290" marB="34290"/>
                </a:tc>
                <a:extLst>
                  <a:ext uri="{0D108BD9-81ED-4DB2-BD59-A6C34878D82A}">
                    <a16:rowId xmlns="" xmlns:a16="http://schemas.microsoft.com/office/drawing/2014/main" val="10007"/>
                  </a:ext>
                </a:extLst>
              </a:tr>
              <a:tr h="297180">
                <a:tc>
                  <a:txBody>
                    <a:bodyPr/>
                    <a:lstStyle/>
                    <a:p>
                      <a:r>
                        <a:rPr lang="en-US" sz="1500" dirty="0" smtClean="0"/>
                        <a:t>Statins</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txBody>
                  <a:tcPr marL="68580" marR="68580" marT="34290" marB="34290"/>
                </a:tc>
                <a:tc>
                  <a:txBody>
                    <a:bodyPr/>
                    <a:lstStyle/>
                    <a:p>
                      <a:pPr algn="ctr"/>
                      <a:r>
                        <a:rPr lang="en-US" sz="1500" dirty="0" smtClean="0"/>
                        <a:t>?</a:t>
                      </a:r>
                      <a:r>
                        <a:rPr lang="en-US" sz="1500" baseline="30000" dirty="0" smtClean="0"/>
                        <a:t>c</a:t>
                      </a:r>
                      <a:endParaRPr lang="en-US" sz="1500" baseline="300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txBody>
                  <a:tcPr marL="68580" marR="68580" marT="34290" marB="34290"/>
                </a:tc>
                <a:extLst>
                  <a:ext uri="{0D108BD9-81ED-4DB2-BD59-A6C34878D82A}">
                    <a16:rowId xmlns="" xmlns:a16="http://schemas.microsoft.com/office/drawing/2014/main" val="10008"/>
                  </a:ext>
                </a:extLst>
              </a:tr>
              <a:tr h="297180">
                <a:tc>
                  <a:txBody>
                    <a:bodyPr/>
                    <a:lstStyle/>
                    <a:p>
                      <a:r>
                        <a:rPr lang="en-US" sz="1500" dirty="0" smtClean="0"/>
                        <a:t>Calcium channel</a:t>
                      </a:r>
                      <a:r>
                        <a:rPr lang="en-US" sz="1500" baseline="0" dirty="0" smtClean="0"/>
                        <a:t> blockers</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txBody>
                  <a:tcPr marL="68580" marR="68580" marT="34290" marB="34290"/>
                </a:tc>
                <a:tc>
                  <a:txBody>
                    <a:bodyPr/>
                    <a:lstStyle/>
                    <a:p>
                      <a:pPr algn="ctr"/>
                      <a:r>
                        <a:rPr lang="en-US" sz="1500" dirty="0" smtClean="0"/>
                        <a:t>?</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t>
                      </a:r>
                      <a:endParaRPr lang="en-US" sz="1500" dirty="0"/>
                    </a:p>
                  </a:txBody>
                  <a:tcPr marL="68580" marR="68580" marT="34290" marB="34290"/>
                </a:tc>
                <a:extLst>
                  <a:ext uri="{0D108BD9-81ED-4DB2-BD59-A6C34878D82A}">
                    <a16:rowId xmlns="" xmlns:a16="http://schemas.microsoft.com/office/drawing/2014/main" val="10009"/>
                  </a:ext>
                </a:extLst>
              </a:tr>
              <a:tr h="297180">
                <a:tc>
                  <a:txBody>
                    <a:bodyPr/>
                    <a:lstStyle/>
                    <a:p>
                      <a:r>
                        <a:rPr lang="en-US" sz="1500" dirty="0" smtClean="0"/>
                        <a:t>Amiodarone</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p>
                  </a:txBody>
                  <a:tcPr marL="68580" marR="68580" marT="34290" marB="34290"/>
                </a:tc>
                <a:tc>
                  <a:txBody>
                    <a:bodyPr/>
                    <a:lstStyle/>
                    <a:p>
                      <a:pPr algn="ctr"/>
                      <a:r>
                        <a:rPr lang="en-US" sz="1500" dirty="0" smtClean="0"/>
                        <a:t>X</a:t>
                      </a:r>
                      <a:endParaRPr lang="en-US" sz="15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X</a:t>
                      </a:r>
                      <a:endParaRPr lang="en-US" sz="1500" dirty="0"/>
                    </a:p>
                  </a:txBody>
                  <a:tcPr marL="68580" marR="68580" marT="34290" marB="34290"/>
                </a:tc>
                <a:extLst>
                  <a:ext uri="{0D108BD9-81ED-4DB2-BD59-A6C34878D82A}">
                    <a16:rowId xmlns="" xmlns:a16="http://schemas.microsoft.com/office/drawing/2014/main" val="3881559418"/>
                  </a:ext>
                </a:extLst>
              </a:tr>
            </a:tbl>
          </a:graphicData>
        </a:graphic>
      </p:graphicFrame>
      <p:sp>
        <p:nvSpPr>
          <p:cNvPr id="5" name="TextBox 4"/>
          <p:cNvSpPr txBox="1"/>
          <p:nvPr/>
        </p:nvSpPr>
        <p:spPr>
          <a:xfrm>
            <a:off x="1353784" y="4239085"/>
            <a:ext cx="6304316" cy="415498"/>
          </a:xfrm>
          <a:prstGeom prst="rect">
            <a:avLst/>
          </a:prstGeom>
          <a:noFill/>
        </p:spPr>
        <p:txBody>
          <a:bodyPr wrap="square" rtlCol="0">
            <a:spAutoFit/>
          </a:bodyPr>
          <a:lstStyle/>
          <a:p>
            <a:r>
              <a:rPr lang="en-US" sz="1050" baseline="30000" dirty="0"/>
              <a:t>a</a:t>
            </a:r>
            <a:r>
              <a:rPr lang="en-US" sz="1050" dirty="0"/>
              <a:t>midazolam given orally AUC increased 34%, </a:t>
            </a:r>
            <a:r>
              <a:rPr lang="en-US" sz="1050" baseline="30000" dirty="0"/>
              <a:t>b</a:t>
            </a:r>
            <a:r>
              <a:rPr lang="en-US" sz="1050" dirty="0"/>
              <a:t>progestin-containing only, LFT elevations with ethinyl estradiol, </a:t>
            </a:r>
            <a:r>
              <a:rPr lang="en-US" sz="1050" baseline="30000" dirty="0"/>
              <a:t>c</a:t>
            </a:r>
            <a:r>
              <a:rPr lang="en-US" sz="1050" dirty="0"/>
              <a:t>rosuvastatin not recommended, others not studied </a:t>
            </a:r>
          </a:p>
        </p:txBody>
      </p:sp>
      <p:sp>
        <p:nvSpPr>
          <p:cNvPr id="8" name="TextBox 7"/>
          <p:cNvSpPr txBox="1"/>
          <p:nvPr/>
        </p:nvSpPr>
        <p:spPr>
          <a:xfrm>
            <a:off x="2362200" y="4596140"/>
            <a:ext cx="6694829" cy="261610"/>
          </a:xfrm>
          <a:prstGeom prst="rect">
            <a:avLst/>
          </a:prstGeom>
          <a:noFill/>
        </p:spPr>
        <p:txBody>
          <a:bodyPr wrap="square" rtlCol="0">
            <a:spAutoFit/>
          </a:bodyPr>
          <a:lstStyle/>
          <a:p>
            <a:pPr fontAlgn="base">
              <a:spcBef>
                <a:spcPct val="0"/>
              </a:spcBef>
              <a:spcAft>
                <a:spcPct val="0"/>
              </a:spcAft>
            </a:pPr>
            <a:r>
              <a:rPr lang="en-US" sz="1100" dirty="0"/>
              <a:t>Selected based on interaction potential and Lauffenburger JC, et al. Eur J Gastro &amp; Hepatol 2014;26(10):1073-82 </a:t>
            </a:r>
          </a:p>
        </p:txBody>
      </p:sp>
    </p:spTree>
    <p:extLst>
      <p:ext uri="{BB962C8B-B14F-4D97-AF65-F5344CB8AC3E}">
        <p14:creationId xmlns:p14="http://schemas.microsoft.com/office/powerpoint/2010/main" val="739211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Resources for Drug Interactions</a:t>
            </a:r>
            <a:endParaRPr lang="en-US" dirty="0"/>
          </a:p>
        </p:txBody>
      </p:sp>
      <p:sp>
        <p:nvSpPr>
          <p:cNvPr id="3" name="Content Placeholder 2"/>
          <p:cNvSpPr>
            <a:spLocks noGrp="1"/>
          </p:cNvSpPr>
          <p:nvPr>
            <p:ph idx="1"/>
          </p:nvPr>
        </p:nvSpPr>
        <p:spPr>
          <a:xfrm>
            <a:off x="457200" y="914400"/>
            <a:ext cx="8229600" cy="4057650"/>
          </a:xfrm>
        </p:spPr>
        <p:txBody>
          <a:bodyPr>
            <a:normAutofit/>
          </a:bodyPr>
          <a:lstStyle/>
          <a:p>
            <a:r>
              <a:rPr lang="en-US" dirty="0" smtClean="0"/>
              <a:t>University of Liverpool</a:t>
            </a:r>
            <a:endParaRPr lang="en-US" dirty="0">
              <a:hlinkClick r:id="rId4"/>
            </a:endParaRPr>
          </a:p>
          <a:p>
            <a:pPr lvl="1"/>
            <a:r>
              <a:rPr lang="en-US" dirty="0" smtClean="0">
                <a:hlinkClick r:id="rId4"/>
              </a:rPr>
              <a:t>www.hep-druginteractions.org</a:t>
            </a:r>
            <a:endParaRPr lang="en-US" dirty="0" smtClean="0"/>
          </a:p>
          <a:p>
            <a:r>
              <a:rPr lang="en-US" dirty="0" smtClean="0"/>
              <a:t>Toronto General Hospital</a:t>
            </a:r>
          </a:p>
          <a:p>
            <a:pPr lvl="1"/>
            <a:r>
              <a:rPr lang="en-US" dirty="0">
                <a:hlinkClick r:id="rId5"/>
              </a:rPr>
              <a:t>http://www.hcvdruginfo.ca</a:t>
            </a:r>
            <a:r>
              <a:rPr lang="en-US" dirty="0" smtClean="0">
                <a:hlinkClick r:id="rId5"/>
              </a:rPr>
              <a:t>/</a:t>
            </a:r>
            <a:endParaRPr lang="en-US" dirty="0" smtClean="0"/>
          </a:p>
          <a:p>
            <a:r>
              <a:rPr lang="en-US" dirty="0" smtClean="0"/>
              <a:t>Specific to antiretroviral interactions</a:t>
            </a:r>
          </a:p>
          <a:p>
            <a:pPr lvl="1"/>
            <a:r>
              <a:rPr lang="en-US" dirty="0" smtClean="0"/>
              <a:t>DHHS Guidelines Drug Interaction Tables</a:t>
            </a:r>
            <a:endParaRPr lang="en-US" dirty="0" smtClean="0">
              <a:hlinkClick r:id=""/>
            </a:endParaRPr>
          </a:p>
          <a:p>
            <a:pPr lvl="2"/>
            <a:r>
              <a:rPr lang="en-US" dirty="0" smtClean="0">
                <a:hlinkClick r:id=""/>
              </a:rPr>
              <a:t>www.aidsinfo.nih.gov</a:t>
            </a:r>
            <a:endParaRPr lang="en-US" dirty="0" smtClean="0"/>
          </a:p>
        </p:txBody>
      </p:sp>
    </p:spTree>
    <p:custDataLst>
      <p:tags r:id="rId1"/>
    </p:custDataLst>
    <p:extLst>
      <p:ext uri="{BB962C8B-B14F-4D97-AF65-F5344CB8AC3E}">
        <p14:creationId xmlns:p14="http://schemas.microsoft.com/office/powerpoint/2010/main" val="80642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8763000" cy="857250"/>
          </a:xfrm>
        </p:spPr>
        <p:txBody>
          <a:bodyPr>
            <a:normAutofit/>
          </a:bodyPr>
          <a:lstStyle/>
          <a:p>
            <a:r>
              <a:rPr lang="en-US" dirty="0" smtClean="0"/>
              <a:t>Patient Case</a:t>
            </a:r>
            <a:endParaRPr lang="en-US" dirty="0"/>
          </a:p>
        </p:txBody>
      </p:sp>
      <p:sp>
        <p:nvSpPr>
          <p:cNvPr id="3" name="Content Placeholder 2"/>
          <p:cNvSpPr>
            <a:spLocks noGrp="1"/>
          </p:cNvSpPr>
          <p:nvPr>
            <p:ph idx="1"/>
          </p:nvPr>
        </p:nvSpPr>
        <p:spPr>
          <a:xfrm>
            <a:off x="419100" y="895350"/>
            <a:ext cx="8229600" cy="4171950"/>
          </a:xfrm>
        </p:spPr>
        <p:txBody>
          <a:bodyPr>
            <a:normAutofit fontScale="77500" lnSpcReduction="20000"/>
          </a:bodyPr>
          <a:lstStyle/>
          <a:p>
            <a:r>
              <a:rPr lang="en-US" dirty="0" smtClean="0"/>
              <a:t>60 yo Caucasian male</a:t>
            </a:r>
          </a:p>
          <a:p>
            <a:r>
              <a:rPr lang="en-US" dirty="0" smtClean="0"/>
              <a:t>History of IDU</a:t>
            </a:r>
          </a:p>
          <a:p>
            <a:r>
              <a:rPr lang="en-US" dirty="0" smtClean="0"/>
              <a:t>HIV and HCV diagnosed 1997</a:t>
            </a:r>
          </a:p>
          <a:p>
            <a:r>
              <a:rPr lang="en-US" dirty="0" smtClean="0"/>
              <a:t>HIV well-controlled </a:t>
            </a:r>
          </a:p>
          <a:p>
            <a:pPr lvl="1"/>
            <a:r>
              <a:rPr lang="en-US" dirty="0" smtClean="0"/>
              <a:t>HIV-1 </a:t>
            </a:r>
            <a:r>
              <a:rPr lang="en-US" dirty="0"/>
              <a:t>RNA TND</a:t>
            </a:r>
          </a:p>
          <a:p>
            <a:pPr lvl="1"/>
            <a:r>
              <a:rPr lang="en-US" dirty="0"/>
              <a:t>CD4 506 cells/mm</a:t>
            </a:r>
            <a:r>
              <a:rPr lang="en-US" baseline="30000" dirty="0"/>
              <a:t>3</a:t>
            </a:r>
            <a:r>
              <a:rPr lang="en-US" dirty="0"/>
              <a:t> (23%)</a:t>
            </a:r>
          </a:p>
          <a:p>
            <a:r>
              <a:rPr lang="en-US" dirty="0" smtClean="0"/>
              <a:t>ARV </a:t>
            </a:r>
            <a:r>
              <a:rPr lang="en-US" dirty="0"/>
              <a:t>history</a:t>
            </a:r>
          </a:p>
          <a:p>
            <a:pPr lvl="1"/>
            <a:r>
              <a:rPr lang="en-US" dirty="0"/>
              <a:t>AZT/3TC, IDV</a:t>
            </a:r>
          </a:p>
          <a:p>
            <a:pPr lvl="1"/>
            <a:r>
              <a:rPr lang="sv-SE" dirty="0"/>
              <a:t>AZT/3TC/ABC, LPV/RTV</a:t>
            </a:r>
          </a:p>
          <a:p>
            <a:pPr lvl="1"/>
            <a:r>
              <a:rPr lang="sv-SE" dirty="0"/>
              <a:t>TDF/3TC, ABC, LPV/RTV</a:t>
            </a:r>
            <a:endParaRPr lang="en-US" dirty="0"/>
          </a:p>
          <a:p>
            <a:pPr lvl="1"/>
            <a:r>
              <a:rPr lang="en-US" dirty="0"/>
              <a:t>Current regimen:  </a:t>
            </a:r>
            <a:r>
              <a:rPr lang="en-US" u="sng" dirty="0"/>
              <a:t>TDF/FTC, DRV/r BID, RAL</a:t>
            </a:r>
          </a:p>
          <a:p>
            <a:endParaRPr lang="en-US" dirty="0" smtClean="0"/>
          </a:p>
          <a:p>
            <a:endParaRPr lang="en-US" dirty="0" smtClean="0"/>
          </a:p>
        </p:txBody>
      </p:sp>
    </p:spTree>
    <p:extLst>
      <p:ext uri="{BB962C8B-B14F-4D97-AF65-F5344CB8AC3E}">
        <p14:creationId xmlns:p14="http://schemas.microsoft.com/office/powerpoint/2010/main" val="1155737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p>
            <a:r>
              <a:rPr lang="en-US" dirty="0" smtClean="0"/>
              <a:t>Summary</a:t>
            </a:r>
            <a:endParaRPr lang="en-US" dirty="0"/>
          </a:p>
        </p:txBody>
      </p:sp>
      <p:sp>
        <p:nvSpPr>
          <p:cNvPr id="3" name="Content Placeholder 2"/>
          <p:cNvSpPr>
            <a:spLocks noGrp="1"/>
          </p:cNvSpPr>
          <p:nvPr>
            <p:ph idx="1"/>
          </p:nvPr>
        </p:nvSpPr>
        <p:spPr>
          <a:xfrm>
            <a:off x="457200" y="1028700"/>
            <a:ext cx="8229600" cy="3829050"/>
          </a:xfrm>
        </p:spPr>
        <p:txBody>
          <a:bodyPr>
            <a:normAutofit fontScale="77500" lnSpcReduction="20000"/>
          </a:bodyPr>
          <a:lstStyle/>
          <a:p>
            <a:r>
              <a:rPr lang="en-US" dirty="0" smtClean="0"/>
              <a:t>The most important consideration in the treatment of coinfected patients is the potential for drug interactions</a:t>
            </a:r>
          </a:p>
          <a:p>
            <a:r>
              <a:rPr lang="en-US" dirty="0" smtClean="0"/>
              <a:t>In general, current therapies have well-characterized pharmacology and manageable drug interaction profiles</a:t>
            </a:r>
          </a:p>
          <a:p>
            <a:r>
              <a:rPr lang="en-US" dirty="0" smtClean="0"/>
              <a:t>A systematic approach to the identification and management of drug interactions is essential</a:t>
            </a:r>
          </a:p>
          <a:p>
            <a:r>
              <a:rPr lang="en-US" dirty="0" smtClean="0"/>
              <a:t>While there are a lot of data to make informed treatment decisions, there are still some interactions we cannot forget</a:t>
            </a:r>
          </a:p>
        </p:txBody>
      </p:sp>
    </p:spTree>
    <p:custDataLst>
      <p:tags r:id="rId1"/>
    </p:custDataLst>
    <p:extLst>
      <p:ext uri="{BB962C8B-B14F-4D97-AF65-F5344CB8AC3E}">
        <p14:creationId xmlns:p14="http://schemas.microsoft.com/office/powerpoint/2010/main" val="659864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6750"/>
          </a:xfrm>
        </p:spPr>
        <p:txBody>
          <a:bodyPr>
            <a:normAutofit fontScale="90000"/>
          </a:bodyPr>
          <a:lstStyle/>
          <a:p>
            <a:r>
              <a:rPr lang="en-US" dirty="0" smtClean="0"/>
              <a:t>HCV History</a:t>
            </a:r>
            <a:endParaRPr lang="en-US" dirty="0"/>
          </a:p>
        </p:txBody>
      </p:sp>
      <p:sp>
        <p:nvSpPr>
          <p:cNvPr id="3" name="Content Placeholder 2"/>
          <p:cNvSpPr>
            <a:spLocks noGrp="1"/>
          </p:cNvSpPr>
          <p:nvPr>
            <p:ph idx="1"/>
          </p:nvPr>
        </p:nvSpPr>
        <p:spPr>
          <a:xfrm>
            <a:off x="457200" y="567699"/>
            <a:ext cx="8153400" cy="2918451"/>
          </a:xfrm>
        </p:spPr>
        <p:txBody>
          <a:bodyPr>
            <a:normAutofit fontScale="92500" lnSpcReduction="10000"/>
          </a:bodyPr>
          <a:lstStyle/>
          <a:p>
            <a:r>
              <a:rPr lang="en-US" dirty="0"/>
              <a:t>Genotype </a:t>
            </a:r>
            <a:r>
              <a:rPr lang="en-US" dirty="0" smtClean="0"/>
              <a:t>1a</a:t>
            </a:r>
          </a:p>
          <a:p>
            <a:r>
              <a:rPr lang="en-US" dirty="0" smtClean="0"/>
              <a:t>Treatment experienced – relapsed after 72 weeks PEG/RBV 600mg BID</a:t>
            </a:r>
            <a:endParaRPr lang="en-US" dirty="0"/>
          </a:p>
          <a:p>
            <a:r>
              <a:rPr lang="en-US" dirty="0" smtClean="0"/>
              <a:t>HCV RNA </a:t>
            </a:r>
          </a:p>
          <a:p>
            <a:pPr lvl="1"/>
            <a:r>
              <a:rPr lang="en-US" dirty="0"/>
              <a:t>20,100,000 </a:t>
            </a:r>
            <a:r>
              <a:rPr lang="en-US" dirty="0" smtClean="0"/>
              <a:t>IU/mL (7.3 log</a:t>
            </a:r>
            <a:r>
              <a:rPr lang="en-US" baseline="-25000" dirty="0" smtClean="0"/>
              <a:t>10</a:t>
            </a:r>
            <a:r>
              <a:rPr lang="en-US" dirty="0" smtClean="0"/>
              <a:t> IU/mL)</a:t>
            </a:r>
            <a:endParaRPr lang="en-US" dirty="0"/>
          </a:p>
          <a:p>
            <a:r>
              <a:rPr lang="en-US" sz="3300" dirty="0" smtClean="0"/>
              <a:t>Transient elastography (last month)= 9.1 kPa</a:t>
            </a:r>
            <a:endParaRPr lang="en-US" sz="3300" dirty="0"/>
          </a:p>
        </p:txBody>
      </p:sp>
      <p:graphicFrame>
        <p:nvGraphicFramePr>
          <p:cNvPr id="4" name="Table 3"/>
          <p:cNvGraphicFramePr>
            <a:graphicFrameLocks noGrp="1"/>
          </p:cNvGraphicFramePr>
          <p:nvPr>
            <p:extLst>
              <p:ext uri="{D42A27DB-BD31-4B8C-83A1-F6EECF244321}">
                <p14:modId xmlns:p14="http://schemas.microsoft.com/office/powerpoint/2010/main" val="706323052"/>
              </p:ext>
            </p:extLst>
          </p:nvPr>
        </p:nvGraphicFramePr>
        <p:xfrm>
          <a:off x="4501243" y="3486150"/>
          <a:ext cx="4610099" cy="1156716"/>
        </p:xfrm>
        <a:graphic>
          <a:graphicData uri="http://schemas.openxmlformats.org/drawingml/2006/table">
            <a:tbl>
              <a:tblPr>
                <a:tableStyleId>{5C22544A-7EE6-4342-B048-85BDC9FD1C3A}</a:tableStyleId>
              </a:tblPr>
              <a:tblGrid>
                <a:gridCol w="1427907">
                  <a:extLst>
                    <a:ext uri="{9D8B030D-6E8A-4147-A177-3AD203B41FA5}">
                      <a16:colId xmlns="" xmlns:a16="http://schemas.microsoft.com/office/drawing/2014/main" val="20000"/>
                    </a:ext>
                  </a:extLst>
                </a:gridCol>
                <a:gridCol w="917940">
                  <a:extLst>
                    <a:ext uri="{9D8B030D-6E8A-4147-A177-3AD203B41FA5}">
                      <a16:colId xmlns="" xmlns:a16="http://schemas.microsoft.com/office/drawing/2014/main" val="20001"/>
                    </a:ext>
                  </a:extLst>
                </a:gridCol>
                <a:gridCol w="734352">
                  <a:extLst>
                    <a:ext uri="{9D8B030D-6E8A-4147-A177-3AD203B41FA5}">
                      <a16:colId xmlns="" xmlns:a16="http://schemas.microsoft.com/office/drawing/2014/main" val="20002"/>
                    </a:ext>
                  </a:extLst>
                </a:gridCol>
                <a:gridCol w="734352">
                  <a:extLst>
                    <a:ext uri="{9D8B030D-6E8A-4147-A177-3AD203B41FA5}">
                      <a16:colId xmlns="" xmlns:a16="http://schemas.microsoft.com/office/drawing/2014/main" val="20003"/>
                    </a:ext>
                  </a:extLst>
                </a:gridCol>
                <a:gridCol w="795548">
                  <a:extLst>
                    <a:ext uri="{9D8B030D-6E8A-4147-A177-3AD203B41FA5}">
                      <a16:colId xmlns="" xmlns:a16="http://schemas.microsoft.com/office/drawing/2014/main" val="20004"/>
                    </a:ext>
                  </a:extLst>
                </a:gridCol>
              </a:tblGrid>
              <a:tr h="131445">
                <a:tc>
                  <a:txBody>
                    <a:bodyPr/>
                    <a:lstStyle/>
                    <a:p>
                      <a:pPr marL="0" marR="0">
                        <a:lnSpc>
                          <a:spcPct val="115000"/>
                        </a:lnSpc>
                        <a:spcBef>
                          <a:spcPts val="0"/>
                        </a:spcBef>
                        <a:spcAft>
                          <a:spcPts val="0"/>
                        </a:spcAft>
                      </a:pPr>
                      <a:r>
                        <a:rPr lang="en-US" sz="1100" dirty="0">
                          <a:effectLst/>
                        </a:rPr>
                        <a:t>Disease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F0-F1 (Kpa)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F2 (Kpa)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F3 (Kpa)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F4 (Kpa) </a:t>
                      </a:r>
                      <a:endParaRPr lang="en-US" sz="1100" dirty="0">
                        <a:effectLst/>
                        <a:latin typeface="Calibri"/>
                        <a:ea typeface="Calibri"/>
                        <a:cs typeface="Times New Roman"/>
                      </a:endParaRPr>
                    </a:p>
                  </a:txBody>
                  <a:tcPr marL="9525" marR="9525" marT="0" marB="0"/>
                </a:tc>
                <a:extLst>
                  <a:ext uri="{0D108BD9-81ED-4DB2-BD59-A6C34878D82A}">
                    <a16:rowId xmlns="" xmlns:a16="http://schemas.microsoft.com/office/drawing/2014/main" val="10000"/>
                  </a:ext>
                </a:extLst>
              </a:tr>
              <a:tr h="131445">
                <a:tc>
                  <a:txBody>
                    <a:bodyPr/>
                    <a:lstStyle/>
                    <a:p>
                      <a:pPr marL="0" marR="0">
                        <a:lnSpc>
                          <a:spcPct val="115000"/>
                        </a:lnSpc>
                        <a:spcBef>
                          <a:spcPts val="0"/>
                        </a:spcBef>
                        <a:spcAft>
                          <a:spcPts val="0"/>
                        </a:spcAft>
                      </a:pPr>
                      <a:r>
                        <a:rPr lang="en-US" sz="1100" dirty="0">
                          <a:effectLst/>
                        </a:rPr>
                        <a:t>Hepatitis B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&lt;6.0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&gt;6.0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&gt;9.0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&gt;12.0 </a:t>
                      </a:r>
                      <a:endParaRPr lang="en-US" sz="1100" dirty="0">
                        <a:effectLst/>
                        <a:latin typeface="Calibri"/>
                        <a:ea typeface="Calibri"/>
                        <a:cs typeface="Times New Roman"/>
                      </a:endParaRPr>
                    </a:p>
                  </a:txBody>
                  <a:tcPr marL="9525" marR="9525" marT="0" marB="0"/>
                </a:tc>
                <a:extLst>
                  <a:ext uri="{0D108BD9-81ED-4DB2-BD59-A6C34878D82A}">
                    <a16:rowId xmlns="" xmlns:a16="http://schemas.microsoft.com/office/drawing/2014/main" val="10001"/>
                  </a:ext>
                </a:extLst>
              </a:tr>
              <a:tr h="131445">
                <a:tc>
                  <a:txBody>
                    <a:bodyPr/>
                    <a:lstStyle/>
                    <a:p>
                      <a:pPr marL="0" marR="0">
                        <a:lnSpc>
                          <a:spcPct val="115000"/>
                        </a:lnSpc>
                        <a:spcBef>
                          <a:spcPts val="0"/>
                        </a:spcBef>
                        <a:spcAft>
                          <a:spcPts val="0"/>
                        </a:spcAft>
                      </a:pPr>
                      <a:r>
                        <a:rPr lang="en-US" sz="1100" dirty="0">
                          <a:effectLst/>
                        </a:rPr>
                        <a:t>Hepatitis C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&lt;7.0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&gt;7.0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&gt;9.5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&gt;12.0 </a:t>
                      </a:r>
                      <a:endParaRPr lang="en-US" sz="1100" dirty="0">
                        <a:effectLst/>
                        <a:latin typeface="Calibri"/>
                        <a:ea typeface="Calibri"/>
                        <a:cs typeface="Times New Roman"/>
                      </a:endParaRPr>
                    </a:p>
                  </a:txBody>
                  <a:tcPr marL="9525" marR="9525" marT="0" marB="0"/>
                </a:tc>
                <a:extLst>
                  <a:ext uri="{0D108BD9-81ED-4DB2-BD59-A6C34878D82A}">
                    <a16:rowId xmlns="" xmlns:a16="http://schemas.microsoft.com/office/drawing/2014/main" val="10002"/>
                  </a:ext>
                </a:extLst>
              </a:tr>
              <a:tr h="131445">
                <a:tc>
                  <a:txBody>
                    <a:bodyPr/>
                    <a:lstStyle/>
                    <a:p>
                      <a:pPr marL="0" marR="0">
                        <a:lnSpc>
                          <a:spcPct val="115000"/>
                        </a:lnSpc>
                        <a:spcBef>
                          <a:spcPts val="0"/>
                        </a:spcBef>
                        <a:spcAft>
                          <a:spcPts val="0"/>
                        </a:spcAft>
                      </a:pPr>
                      <a:r>
                        <a:rPr lang="en-US" sz="1100" dirty="0">
                          <a:effectLst/>
                        </a:rPr>
                        <a:t>HCV-HIV coinfection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&lt;7.0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&lt;10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&gt;11.0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&gt;14.0 </a:t>
                      </a:r>
                      <a:endParaRPr lang="en-US" sz="1100" dirty="0">
                        <a:effectLst/>
                        <a:latin typeface="Calibri"/>
                        <a:ea typeface="Calibri"/>
                        <a:cs typeface="Times New Roman"/>
                      </a:endParaRPr>
                    </a:p>
                  </a:txBody>
                  <a:tcPr marL="9525" marR="9525" marT="0" marB="0"/>
                </a:tc>
                <a:extLst>
                  <a:ext uri="{0D108BD9-81ED-4DB2-BD59-A6C34878D82A}">
                    <a16:rowId xmlns="" xmlns:a16="http://schemas.microsoft.com/office/drawing/2014/main" val="10003"/>
                  </a:ext>
                </a:extLst>
              </a:tr>
              <a:tr h="131445">
                <a:tc>
                  <a:txBody>
                    <a:bodyPr/>
                    <a:lstStyle/>
                    <a:p>
                      <a:pPr marL="0" marR="0">
                        <a:lnSpc>
                          <a:spcPct val="115000"/>
                        </a:lnSpc>
                        <a:spcBef>
                          <a:spcPts val="0"/>
                        </a:spcBef>
                        <a:spcAft>
                          <a:spcPts val="0"/>
                        </a:spcAft>
                      </a:pPr>
                      <a:r>
                        <a:rPr lang="en-US" sz="1100" dirty="0">
                          <a:effectLst/>
                        </a:rPr>
                        <a:t>Cholestatic Liver disease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&lt;7.0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&gt;7.5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&gt;10.0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&gt;17.0 </a:t>
                      </a:r>
                      <a:endParaRPr lang="en-US" sz="1100" dirty="0">
                        <a:effectLst/>
                        <a:latin typeface="Calibri"/>
                        <a:ea typeface="Calibri"/>
                        <a:cs typeface="Times New Roman"/>
                      </a:endParaRPr>
                    </a:p>
                  </a:txBody>
                  <a:tcPr marL="9525" marR="9525" marT="0" marB="0"/>
                </a:tc>
                <a:extLst>
                  <a:ext uri="{0D108BD9-81ED-4DB2-BD59-A6C34878D82A}">
                    <a16:rowId xmlns="" xmlns:a16="http://schemas.microsoft.com/office/drawing/2014/main" val="10004"/>
                  </a:ext>
                </a:extLst>
              </a:tr>
              <a:tr h="131445">
                <a:tc>
                  <a:txBody>
                    <a:bodyPr/>
                    <a:lstStyle/>
                    <a:p>
                      <a:pPr marL="0" marR="0">
                        <a:lnSpc>
                          <a:spcPct val="115000"/>
                        </a:lnSpc>
                        <a:spcBef>
                          <a:spcPts val="0"/>
                        </a:spcBef>
                        <a:spcAft>
                          <a:spcPts val="0"/>
                        </a:spcAft>
                      </a:pPr>
                      <a:r>
                        <a:rPr lang="en-US" sz="1100" dirty="0">
                          <a:effectLst/>
                        </a:rPr>
                        <a:t>NAFLD/NASH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&lt;7.0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&gt;7.5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&lt;10 </a:t>
                      </a:r>
                      <a:endParaRPr lang="en-US" sz="1100" dirty="0">
                        <a:effectLst/>
                        <a:latin typeface="Calibri"/>
                        <a:ea typeface="Calibri"/>
                        <a:cs typeface="Times New Roman"/>
                      </a:endParaRPr>
                    </a:p>
                  </a:txBody>
                  <a:tcPr marL="9525" marR="9525" marT="0" marB="0"/>
                </a:tc>
                <a:tc>
                  <a:txBody>
                    <a:bodyPr/>
                    <a:lstStyle/>
                    <a:p>
                      <a:pPr marL="0" marR="0">
                        <a:lnSpc>
                          <a:spcPct val="115000"/>
                        </a:lnSpc>
                        <a:spcBef>
                          <a:spcPts val="0"/>
                        </a:spcBef>
                        <a:spcAft>
                          <a:spcPts val="0"/>
                        </a:spcAft>
                      </a:pPr>
                      <a:r>
                        <a:rPr lang="en-US" sz="1100" dirty="0">
                          <a:effectLst/>
                        </a:rPr>
                        <a:t>&gt;14.0 </a:t>
                      </a:r>
                      <a:endParaRPr lang="en-US" sz="1100" dirty="0">
                        <a:effectLst/>
                        <a:latin typeface="Calibri"/>
                        <a:ea typeface="Calibri"/>
                        <a:cs typeface="Times New Roman"/>
                      </a:endParaRPr>
                    </a:p>
                  </a:txBody>
                  <a:tcPr marL="9525" marR="9525"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40360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Labs</a:t>
            </a:r>
            <a:endParaRPr lang="en-US" dirty="0"/>
          </a:p>
        </p:txBody>
      </p:sp>
      <p:sp>
        <p:nvSpPr>
          <p:cNvPr id="3" name="Content Placeholder 2"/>
          <p:cNvSpPr>
            <a:spLocks noGrp="1"/>
          </p:cNvSpPr>
          <p:nvPr>
            <p:ph sz="half" idx="1"/>
          </p:nvPr>
        </p:nvSpPr>
        <p:spPr/>
        <p:txBody>
          <a:bodyPr>
            <a:normAutofit fontScale="85000" lnSpcReduction="20000"/>
          </a:bodyPr>
          <a:lstStyle/>
          <a:p>
            <a:r>
              <a:rPr lang="en-US" sz="2400" dirty="0" smtClean="0"/>
              <a:t>ALT 32 U/L (7-52)</a:t>
            </a:r>
          </a:p>
          <a:p>
            <a:r>
              <a:rPr lang="en-US" sz="2400" dirty="0" smtClean="0"/>
              <a:t>AST 30 U/L (12-39)</a:t>
            </a:r>
          </a:p>
          <a:p>
            <a:r>
              <a:rPr lang="en-US" sz="2400" dirty="0" smtClean="0"/>
              <a:t>Alk Phos </a:t>
            </a:r>
            <a:r>
              <a:rPr lang="en-US" sz="2400" dirty="0"/>
              <a:t> </a:t>
            </a:r>
            <a:r>
              <a:rPr lang="en-US" sz="2400" dirty="0" smtClean="0"/>
              <a:t>59 U/L (39-117)</a:t>
            </a:r>
          </a:p>
          <a:p>
            <a:r>
              <a:rPr lang="en-US" sz="2400" dirty="0" smtClean="0"/>
              <a:t>Tbili 0.3 mg/dL (0.1-1.3)</a:t>
            </a:r>
          </a:p>
          <a:p>
            <a:r>
              <a:rPr lang="en-US" sz="2400" dirty="0" smtClean="0"/>
              <a:t>Albumin 4.7 g/dL (3.5-5.7)</a:t>
            </a:r>
          </a:p>
          <a:p>
            <a:r>
              <a:rPr lang="en-US" sz="2400" dirty="0" smtClean="0"/>
              <a:t>SCr 1.07 mg/dL (0.6-1.2)</a:t>
            </a:r>
          </a:p>
          <a:p>
            <a:pPr lvl="1"/>
            <a:r>
              <a:rPr lang="en-US" sz="2000" dirty="0" smtClean="0"/>
              <a:t>Wt 115 kg, 5’7” Ht </a:t>
            </a:r>
          </a:p>
          <a:p>
            <a:pPr lvl="1"/>
            <a:r>
              <a:rPr lang="en-US" sz="2000" dirty="0" smtClean="0"/>
              <a:t>CrCl ~119 mL/min </a:t>
            </a:r>
          </a:p>
          <a:p>
            <a:pPr lvl="1"/>
            <a:endParaRPr lang="en-US" sz="2000" dirty="0" smtClean="0"/>
          </a:p>
        </p:txBody>
      </p:sp>
      <p:sp>
        <p:nvSpPr>
          <p:cNvPr id="4" name="Content Placeholder 3"/>
          <p:cNvSpPr>
            <a:spLocks noGrp="1"/>
          </p:cNvSpPr>
          <p:nvPr>
            <p:ph sz="half" idx="2"/>
          </p:nvPr>
        </p:nvSpPr>
        <p:spPr>
          <a:xfrm>
            <a:off x="4648200" y="1200151"/>
            <a:ext cx="4191000" cy="3394472"/>
          </a:xfrm>
        </p:spPr>
        <p:txBody>
          <a:bodyPr>
            <a:normAutofit fontScale="85000" lnSpcReduction="20000"/>
          </a:bodyPr>
          <a:lstStyle/>
          <a:p>
            <a:r>
              <a:rPr lang="en-US" sz="2400" dirty="0" smtClean="0"/>
              <a:t>WBC 8.1 10</a:t>
            </a:r>
            <a:r>
              <a:rPr lang="en-US" sz="2400" baseline="30000" dirty="0" smtClean="0"/>
              <a:t>9</a:t>
            </a:r>
            <a:r>
              <a:rPr lang="en-US" sz="2400" dirty="0" smtClean="0"/>
              <a:t>/L (4-11.1)</a:t>
            </a:r>
          </a:p>
          <a:p>
            <a:r>
              <a:rPr lang="en-US" sz="2400" dirty="0" smtClean="0"/>
              <a:t>ANC  4.8 10</a:t>
            </a:r>
            <a:r>
              <a:rPr lang="en-US" sz="2400" baseline="30000" dirty="0" smtClean="0"/>
              <a:t>9</a:t>
            </a:r>
            <a:r>
              <a:rPr lang="en-US" sz="2400" dirty="0" smtClean="0"/>
              <a:t>/L (1.8-6.6)</a:t>
            </a:r>
          </a:p>
          <a:p>
            <a:r>
              <a:rPr lang="en-US" sz="2400" dirty="0" smtClean="0"/>
              <a:t>RBC 5.39 10</a:t>
            </a:r>
            <a:r>
              <a:rPr lang="en-US" sz="2400" baseline="30000" dirty="0" smtClean="0"/>
              <a:t>12</a:t>
            </a:r>
            <a:r>
              <a:rPr lang="en-US" sz="2400" dirty="0" smtClean="0"/>
              <a:t>/L (4.76-6.09)</a:t>
            </a:r>
          </a:p>
          <a:p>
            <a:r>
              <a:rPr lang="en-US" sz="2400" dirty="0" smtClean="0"/>
              <a:t>Hgb 16.2 g/dL (14.3-18.1)</a:t>
            </a:r>
          </a:p>
          <a:p>
            <a:r>
              <a:rPr lang="en-US" sz="2400" dirty="0" smtClean="0"/>
              <a:t>Hct 49.6% (39.2 to 50.2)</a:t>
            </a:r>
          </a:p>
          <a:p>
            <a:r>
              <a:rPr lang="en-US" sz="2400" dirty="0" smtClean="0"/>
              <a:t>Platelet 175 10</a:t>
            </a:r>
            <a:r>
              <a:rPr lang="en-US" sz="2400" baseline="30000" dirty="0" smtClean="0"/>
              <a:t>9</a:t>
            </a:r>
            <a:r>
              <a:rPr lang="en-US" sz="2400" dirty="0" smtClean="0"/>
              <a:t>/L (150-400)</a:t>
            </a:r>
          </a:p>
          <a:p>
            <a:endParaRPr lang="en-US" sz="2400" dirty="0"/>
          </a:p>
          <a:p>
            <a:r>
              <a:rPr lang="en-US" sz="2400" dirty="0"/>
              <a:t>FIB-4 = </a:t>
            </a:r>
            <a:r>
              <a:rPr lang="en-US" sz="2400" dirty="0" smtClean="0"/>
              <a:t>1.82 (</a:t>
            </a:r>
            <a:r>
              <a:rPr lang="en-US" sz="2400" dirty="0"/>
              <a:t>&lt; 1.45 F0/1, &gt; 3.25 </a:t>
            </a:r>
            <a:r>
              <a:rPr lang="en-US" sz="2400" dirty="0" smtClean="0"/>
              <a:t>F3/4)</a:t>
            </a:r>
            <a:endParaRPr lang="en-US" sz="2400" dirty="0"/>
          </a:p>
          <a:p>
            <a:r>
              <a:rPr lang="en-US" sz="2400" dirty="0"/>
              <a:t>APRI = </a:t>
            </a:r>
            <a:r>
              <a:rPr lang="en-US" sz="2400" dirty="0" smtClean="0"/>
              <a:t>0.44 (&gt;0.77 significant fibrosis, &gt;1 cirrhosis)</a:t>
            </a:r>
            <a:endParaRPr lang="en-US" sz="2400" dirty="0"/>
          </a:p>
          <a:p>
            <a:endParaRPr lang="en-US" sz="2400" dirty="0" smtClean="0"/>
          </a:p>
          <a:p>
            <a:endParaRPr lang="en-US" sz="2400" i="1" dirty="0"/>
          </a:p>
        </p:txBody>
      </p:sp>
    </p:spTree>
    <p:extLst>
      <p:ext uri="{BB962C8B-B14F-4D97-AF65-F5344CB8AC3E}">
        <p14:creationId xmlns:p14="http://schemas.microsoft.com/office/powerpoint/2010/main" val="240094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994172"/>
          </a:xfrm>
        </p:spPr>
        <p:txBody>
          <a:bodyPr>
            <a:normAutofit fontScale="90000"/>
          </a:bodyPr>
          <a:lstStyle/>
          <a:p>
            <a:r>
              <a:rPr lang="en-US" sz="3600" dirty="0">
                <a:solidFill>
                  <a:prstClr val="black"/>
                </a:solidFill>
              </a:rPr>
              <a:t>Which Hepatitis C treatment does </a:t>
            </a:r>
            <a:r>
              <a:rPr lang="en-US" sz="3600" u="sng" dirty="0">
                <a:solidFill>
                  <a:prstClr val="black"/>
                </a:solidFill>
              </a:rPr>
              <a:t>NOT</a:t>
            </a:r>
            <a:r>
              <a:rPr lang="en-US" sz="3600" dirty="0">
                <a:solidFill>
                  <a:prstClr val="black"/>
                </a:solidFill>
              </a:rPr>
              <a:t> require a change to ARV or increased monitoring?</a:t>
            </a:r>
            <a:endParaRPr lang="en-US" dirty="0"/>
          </a:p>
        </p:txBody>
      </p:sp>
      <p:sp>
        <p:nvSpPr>
          <p:cNvPr id="3" name="TPAnswers"/>
          <p:cNvSpPr>
            <a:spLocks noGrp="1"/>
          </p:cNvSpPr>
          <p:nvPr>
            <p:ph type="body" idx="1"/>
            <p:custDataLst>
              <p:tags r:id="rId2"/>
            </p:custDataLst>
          </p:nvPr>
        </p:nvSpPr>
        <p:spPr>
          <a:xfrm>
            <a:off x="1397000" y="1600200"/>
            <a:ext cx="7886700" cy="3263504"/>
          </a:xfrm>
        </p:spPr>
        <p:txBody>
          <a:bodyPr>
            <a:normAutofit/>
          </a:bodyPr>
          <a:lstStyle/>
          <a:p>
            <a:pPr marL="514350" indent="-514350">
              <a:buFont typeface="+mj-lt"/>
              <a:buAutoNum type="arabicPeriod"/>
            </a:pPr>
            <a:r>
              <a:rPr lang="en-US" sz="3200" dirty="0" err="1">
                <a:solidFill>
                  <a:prstClr val="black"/>
                </a:solidFill>
              </a:rPr>
              <a:t>Grazoprevir</a:t>
            </a:r>
            <a:r>
              <a:rPr lang="en-US" sz="3200" dirty="0">
                <a:solidFill>
                  <a:prstClr val="black"/>
                </a:solidFill>
              </a:rPr>
              <a:t>/</a:t>
            </a:r>
            <a:r>
              <a:rPr lang="en-US" sz="3200" dirty="0" err="1">
                <a:solidFill>
                  <a:prstClr val="black"/>
                </a:solidFill>
              </a:rPr>
              <a:t>elbasvir</a:t>
            </a:r>
            <a:endParaRPr lang="en-US" sz="3200" dirty="0">
              <a:solidFill>
                <a:prstClr val="black"/>
              </a:solidFill>
            </a:endParaRPr>
          </a:p>
          <a:p>
            <a:pPr marL="514350" indent="-514350">
              <a:buFont typeface="+mj-lt"/>
              <a:buAutoNum type="arabicPeriod"/>
            </a:pPr>
            <a:r>
              <a:rPr lang="en-US" sz="3200" dirty="0" err="1">
                <a:solidFill>
                  <a:prstClr val="black"/>
                </a:solidFill>
              </a:rPr>
              <a:t>Ledipavir</a:t>
            </a:r>
            <a:r>
              <a:rPr lang="en-US" sz="3200" dirty="0">
                <a:solidFill>
                  <a:prstClr val="black"/>
                </a:solidFill>
              </a:rPr>
              <a:t>/</a:t>
            </a:r>
            <a:r>
              <a:rPr lang="en-US" sz="3200" dirty="0" err="1">
                <a:solidFill>
                  <a:prstClr val="black"/>
                </a:solidFill>
              </a:rPr>
              <a:t>sofosbuvir</a:t>
            </a:r>
            <a:endParaRPr lang="en-US" sz="3200" dirty="0">
              <a:solidFill>
                <a:prstClr val="black"/>
              </a:solidFill>
            </a:endParaRPr>
          </a:p>
          <a:p>
            <a:pPr marL="514350" indent="-514350">
              <a:buFont typeface="+mj-lt"/>
              <a:buAutoNum type="arabicPeriod"/>
            </a:pPr>
            <a:r>
              <a:rPr lang="en-US" sz="3200" dirty="0">
                <a:solidFill>
                  <a:prstClr val="black"/>
                </a:solidFill>
              </a:rPr>
              <a:t>Ritonavir-boosted </a:t>
            </a:r>
            <a:r>
              <a:rPr lang="en-US" sz="3200" dirty="0" err="1">
                <a:solidFill>
                  <a:prstClr val="black"/>
                </a:solidFill>
              </a:rPr>
              <a:t>paritaprevir</a:t>
            </a:r>
            <a:r>
              <a:rPr lang="en-US" sz="3200" dirty="0">
                <a:solidFill>
                  <a:prstClr val="black"/>
                </a:solidFill>
              </a:rPr>
              <a:t>, </a:t>
            </a:r>
            <a:r>
              <a:rPr lang="en-US" sz="3200" dirty="0" err="1">
                <a:solidFill>
                  <a:prstClr val="black"/>
                </a:solidFill>
              </a:rPr>
              <a:t>ombitasvir</a:t>
            </a:r>
            <a:r>
              <a:rPr lang="en-US" sz="3200" dirty="0">
                <a:solidFill>
                  <a:prstClr val="black"/>
                </a:solidFill>
              </a:rPr>
              <a:t>, </a:t>
            </a:r>
            <a:r>
              <a:rPr lang="en-US" sz="3200" dirty="0" err="1">
                <a:solidFill>
                  <a:prstClr val="black"/>
                </a:solidFill>
              </a:rPr>
              <a:t>dasabuvir</a:t>
            </a:r>
            <a:r>
              <a:rPr lang="en-US" sz="3200" dirty="0">
                <a:solidFill>
                  <a:prstClr val="black"/>
                </a:solidFill>
              </a:rPr>
              <a:t> (</a:t>
            </a:r>
            <a:r>
              <a:rPr lang="en-US" sz="3200" dirty="0" err="1">
                <a:solidFill>
                  <a:prstClr val="black"/>
                </a:solidFill>
              </a:rPr>
              <a:t>PrOD</a:t>
            </a:r>
            <a:r>
              <a:rPr lang="en-US" sz="3200" dirty="0">
                <a:solidFill>
                  <a:prstClr val="black"/>
                </a:solidFill>
              </a:rPr>
              <a:t>) and ribavirin </a:t>
            </a:r>
          </a:p>
          <a:p>
            <a:pPr marL="514350" indent="-514350">
              <a:buFont typeface="+mj-lt"/>
              <a:buAutoNum type="arabicPeriod"/>
            </a:pPr>
            <a:r>
              <a:rPr lang="en-US" sz="3200" dirty="0" err="1">
                <a:solidFill>
                  <a:prstClr val="black"/>
                </a:solidFill>
              </a:rPr>
              <a:t>Sofosbuvir</a:t>
            </a:r>
            <a:r>
              <a:rPr lang="en-US" sz="3200" dirty="0">
                <a:solidFill>
                  <a:prstClr val="black"/>
                </a:solidFill>
              </a:rPr>
              <a:t>/</a:t>
            </a:r>
            <a:r>
              <a:rPr lang="en-US" sz="3200" dirty="0" err="1">
                <a:solidFill>
                  <a:prstClr val="black"/>
                </a:solidFill>
              </a:rPr>
              <a:t>daclatasvir</a:t>
            </a:r>
            <a:endParaRPr lang="en-US" sz="3200" dirty="0">
              <a:solidFill>
                <a:prstClr val="black"/>
              </a:solidFill>
            </a:endParaRP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TPCountdown" hidden="1"/>
          <p:cNvGrpSpPr/>
          <p:nvPr>
            <p:custDataLst>
              <p:tags r:id="rId3"/>
            </p:custDataLst>
          </p:nvPr>
        </p:nvGrpSpPr>
        <p:grpSpPr>
          <a:xfrm>
            <a:off x="8382000" y="43815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smtClean="0">
                  <a:latin typeface="Tahoma" panose="020B0604030504040204" pitchFamily="34" charset="0"/>
                </a:rPr>
                <a:t>1</a:t>
              </a:r>
              <a:endParaRPr lang="en-US" b="1" dirty="0">
                <a:latin typeface="Tahoma" panose="020B0604030504040204" pitchFamily="34" charset="0"/>
              </a:endParaRPr>
            </a:p>
          </p:txBody>
        </p:sp>
      </p:grpSp>
    </p:spTree>
    <p:custDataLst>
      <p:tags r:id="rId1"/>
    </p:custDataLst>
    <p:extLst>
      <p:ext uri="{BB962C8B-B14F-4D97-AF65-F5344CB8AC3E}">
        <p14:creationId xmlns:p14="http://schemas.microsoft.com/office/powerpoint/2010/main" val="15248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15" y="214312"/>
            <a:ext cx="6172200" cy="642938"/>
          </a:xfrm>
        </p:spPr>
        <p:txBody>
          <a:bodyPr/>
          <a:lstStyle/>
          <a:p>
            <a:r>
              <a:rPr lang="en-US" dirty="0" smtClean="0"/>
              <a:t>Grazoprevir/Elbasvir</a:t>
            </a:r>
            <a:endParaRPr lang="en-US" dirty="0"/>
          </a:p>
        </p:txBody>
      </p:sp>
      <p:sp>
        <p:nvSpPr>
          <p:cNvPr id="3" name="Content Placeholder 2"/>
          <p:cNvSpPr>
            <a:spLocks noGrp="1"/>
          </p:cNvSpPr>
          <p:nvPr>
            <p:ph idx="1"/>
          </p:nvPr>
        </p:nvSpPr>
        <p:spPr>
          <a:xfrm>
            <a:off x="1371600" y="1060912"/>
            <a:ext cx="6172200" cy="2545854"/>
          </a:xfrm>
        </p:spPr>
        <p:txBody>
          <a:bodyPr>
            <a:normAutofit/>
          </a:bodyPr>
          <a:lstStyle/>
          <a:p>
            <a:r>
              <a:rPr lang="en-US" sz="2000" dirty="0"/>
              <a:t>Hepatically metabolized, less than 1% renally eliminated</a:t>
            </a:r>
          </a:p>
        </p:txBody>
      </p:sp>
      <p:graphicFrame>
        <p:nvGraphicFramePr>
          <p:cNvPr id="5" name="Content Placeholder 3"/>
          <p:cNvGraphicFramePr>
            <a:graphicFrameLocks/>
          </p:cNvGraphicFramePr>
          <p:nvPr>
            <p:extLst>
              <p:ext uri="{D42A27DB-BD31-4B8C-83A1-F6EECF244321}">
                <p14:modId xmlns:p14="http://schemas.microsoft.com/office/powerpoint/2010/main" val="2554543865"/>
              </p:ext>
            </p:extLst>
          </p:nvPr>
        </p:nvGraphicFramePr>
        <p:xfrm>
          <a:off x="990600" y="1733550"/>
          <a:ext cx="7010400" cy="2682176"/>
        </p:xfrm>
        <a:graphic>
          <a:graphicData uri="http://schemas.openxmlformats.org/drawingml/2006/table">
            <a:tbl>
              <a:tblPr firstRow="1" bandRow="1">
                <a:tableStyleId>{5C22544A-7EE6-4342-B048-85BDC9FD1C3A}</a:tableStyleId>
              </a:tblPr>
              <a:tblGrid>
                <a:gridCol w="1168400">
                  <a:extLst>
                    <a:ext uri="{9D8B030D-6E8A-4147-A177-3AD203B41FA5}">
                      <a16:colId xmlns="" xmlns:a16="http://schemas.microsoft.com/office/drawing/2014/main" val="20000"/>
                    </a:ext>
                  </a:extLst>
                </a:gridCol>
                <a:gridCol w="1168400">
                  <a:extLst>
                    <a:ext uri="{9D8B030D-6E8A-4147-A177-3AD203B41FA5}">
                      <a16:colId xmlns="" xmlns:a16="http://schemas.microsoft.com/office/drawing/2014/main" val="3623073330"/>
                    </a:ext>
                  </a:extLst>
                </a:gridCol>
                <a:gridCol w="2336800">
                  <a:extLst>
                    <a:ext uri="{9D8B030D-6E8A-4147-A177-3AD203B41FA5}">
                      <a16:colId xmlns="" xmlns:a16="http://schemas.microsoft.com/office/drawing/2014/main" val="20001"/>
                    </a:ext>
                  </a:extLst>
                </a:gridCol>
                <a:gridCol w="2336800">
                  <a:extLst>
                    <a:ext uri="{9D8B030D-6E8A-4147-A177-3AD203B41FA5}">
                      <a16:colId xmlns="" xmlns:a16="http://schemas.microsoft.com/office/drawing/2014/main" val="20002"/>
                    </a:ext>
                  </a:extLst>
                </a:gridCol>
              </a:tblGrid>
              <a:tr h="358977">
                <a:tc>
                  <a:txBody>
                    <a:bodyPr/>
                    <a:lstStyle/>
                    <a:p>
                      <a:endParaRPr lang="en-US" sz="1400" dirty="0"/>
                    </a:p>
                  </a:txBody>
                  <a:tcPr marL="68580" marR="68580" marT="25718" marB="25718"/>
                </a:tc>
                <a:tc>
                  <a:txBody>
                    <a:bodyPr/>
                    <a:lstStyle/>
                    <a:p>
                      <a:pPr algn="ctr"/>
                      <a:endParaRPr lang="en-US" sz="1400" dirty="0"/>
                    </a:p>
                  </a:txBody>
                  <a:tcPr marL="68580" marR="68580" marT="25718" marB="25718"/>
                </a:tc>
                <a:tc>
                  <a:txBody>
                    <a:bodyPr/>
                    <a:lstStyle/>
                    <a:p>
                      <a:pPr algn="ctr"/>
                      <a:r>
                        <a:rPr lang="en-US" sz="1400" dirty="0" smtClean="0"/>
                        <a:t>Enzymes</a:t>
                      </a:r>
                      <a:endParaRPr lang="en-US" sz="1400" dirty="0"/>
                    </a:p>
                  </a:txBody>
                  <a:tcPr marL="68580" marR="68580" marT="25718" marB="25718"/>
                </a:tc>
                <a:tc>
                  <a:txBody>
                    <a:bodyPr/>
                    <a:lstStyle/>
                    <a:p>
                      <a:pPr algn="ctr"/>
                      <a:r>
                        <a:rPr lang="en-US" sz="1400" dirty="0" smtClean="0"/>
                        <a:t>Transporters</a:t>
                      </a:r>
                      <a:endParaRPr lang="en-US" sz="1400" dirty="0"/>
                    </a:p>
                  </a:txBody>
                  <a:tcPr marL="68580" marR="68580" marT="25718" marB="25718"/>
                </a:tc>
                <a:extLst>
                  <a:ext uri="{0D108BD9-81ED-4DB2-BD59-A6C34878D82A}">
                    <a16:rowId xmlns="" xmlns:a16="http://schemas.microsoft.com/office/drawing/2014/main" val="10000"/>
                  </a:ext>
                </a:extLst>
              </a:tr>
              <a:tr h="596851">
                <a:tc rowSpan="2">
                  <a:txBody>
                    <a:bodyPr/>
                    <a:lstStyle/>
                    <a:p>
                      <a:r>
                        <a:rPr lang="en-US" sz="1400" dirty="0" smtClean="0"/>
                        <a:t>Grazoprevir</a:t>
                      </a:r>
                    </a:p>
                    <a:p>
                      <a:endParaRPr lang="en-US" sz="1400" dirty="0" smtClean="0"/>
                    </a:p>
                    <a:p>
                      <a:r>
                        <a:rPr lang="en-US" sz="1400" dirty="0" smtClean="0"/>
                        <a:t>(Protease Inhibitor)</a:t>
                      </a:r>
                      <a:endParaRPr lang="en-US" sz="140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Victim</a:t>
                      </a:r>
                    </a:p>
                    <a:p>
                      <a:endParaRPr lang="en-US" sz="1400" dirty="0"/>
                    </a:p>
                  </a:txBody>
                  <a:tcPr marL="68580" marR="68580" marT="25718" marB="25718"/>
                </a:tc>
                <a:tc>
                  <a:txBody>
                    <a:bodyPr/>
                    <a:lstStyle/>
                    <a:p>
                      <a:r>
                        <a:rPr lang="en-US" sz="1400" dirty="0" smtClean="0"/>
                        <a:t>Substrate CYP3A4</a:t>
                      </a:r>
                      <a:endParaRPr lang="en-US" sz="1400" dirty="0"/>
                    </a:p>
                  </a:txBody>
                  <a:tcPr marL="68580" marR="68580" marT="25718" marB="25718"/>
                </a:tc>
                <a:tc>
                  <a:txBody>
                    <a:bodyPr/>
                    <a:lstStyle/>
                    <a:p>
                      <a:r>
                        <a:rPr lang="en-US" sz="1400" dirty="0" smtClean="0"/>
                        <a:t>Substrate</a:t>
                      </a:r>
                      <a:r>
                        <a:rPr lang="en-US" sz="1400" baseline="0" dirty="0" smtClean="0"/>
                        <a:t> OATP1B1 and P-gp </a:t>
                      </a:r>
                      <a:endParaRPr lang="en-US" sz="1400" dirty="0"/>
                    </a:p>
                  </a:txBody>
                  <a:tcPr marL="68580" marR="68580" marT="25718" marB="25718"/>
                </a:tc>
                <a:extLst>
                  <a:ext uri="{0D108BD9-81ED-4DB2-BD59-A6C34878D82A}">
                    <a16:rowId xmlns="" xmlns:a16="http://schemas.microsoft.com/office/drawing/2014/main" val="10001"/>
                  </a:ext>
                </a:extLst>
              </a:tr>
              <a:tr h="596851">
                <a:tc vMerge="1">
                  <a:txBody>
                    <a:bodyPr/>
                    <a:lstStyle/>
                    <a:p>
                      <a:endParaRPr lang="en-US" sz="14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Perpetrator</a:t>
                      </a:r>
                    </a:p>
                    <a:p>
                      <a:endParaRPr lang="en-US" sz="1400" dirty="0"/>
                    </a:p>
                  </a:txBody>
                  <a:tcPr marL="68580" marR="68580" marT="25718" marB="25718"/>
                </a:tc>
                <a:tc>
                  <a:txBody>
                    <a:bodyPr/>
                    <a:lstStyle/>
                    <a:p>
                      <a:r>
                        <a:rPr lang="en-US" sz="1400" dirty="0" smtClean="0"/>
                        <a:t>Inhibitor of CYP3A4, UGT1A1</a:t>
                      </a:r>
                      <a:endParaRPr lang="en-US" sz="140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Inhibitor of BCRP</a:t>
                      </a:r>
                    </a:p>
                    <a:p>
                      <a:endParaRPr lang="en-US" sz="1400" dirty="0"/>
                    </a:p>
                  </a:txBody>
                  <a:tcPr marL="68580" marR="68580" marT="25718" marB="25718"/>
                </a:tc>
                <a:extLst>
                  <a:ext uri="{0D108BD9-81ED-4DB2-BD59-A6C34878D82A}">
                    <a16:rowId xmlns="" xmlns:a16="http://schemas.microsoft.com/office/drawing/2014/main" val="71365954"/>
                  </a:ext>
                </a:extLst>
              </a:tr>
              <a:tr h="358977">
                <a:tc rowSpan="2">
                  <a:txBody>
                    <a:bodyPr/>
                    <a:lstStyle/>
                    <a:p>
                      <a:r>
                        <a:rPr lang="en-US" sz="1400" dirty="0" smtClean="0"/>
                        <a:t>Elbasvir</a:t>
                      </a:r>
                    </a:p>
                    <a:p>
                      <a:endParaRPr lang="en-US" sz="1400" dirty="0" smtClean="0"/>
                    </a:p>
                    <a:p>
                      <a:r>
                        <a:rPr lang="en-US" sz="1400" dirty="0" smtClean="0"/>
                        <a:t>(NS5A</a:t>
                      </a:r>
                      <a:r>
                        <a:rPr lang="en-US" sz="1400" baseline="0" dirty="0" smtClean="0"/>
                        <a:t> Inhibitor)</a:t>
                      </a:r>
                      <a:endParaRPr lang="en-US" sz="140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Victim</a:t>
                      </a:r>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Substrate CYP3A4</a:t>
                      </a:r>
                    </a:p>
                  </a:txBody>
                  <a:tcPr marL="68580" marR="68580" marT="25718" marB="25718"/>
                </a:tc>
                <a:tc>
                  <a:txBody>
                    <a:bodyPr/>
                    <a:lstStyle/>
                    <a:p>
                      <a:r>
                        <a:rPr lang="en-US" sz="1400" dirty="0" smtClean="0"/>
                        <a:t>Substrate P-gp</a:t>
                      </a:r>
                      <a:endParaRPr lang="en-US" sz="1400" dirty="0"/>
                    </a:p>
                  </a:txBody>
                  <a:tcPr marL="68580" marR="68580" marT="25718" marB="25718"/>
                </a:tc>
                <a:extLst>
                  <a:ext uri="{0D108BD9-81ED-4DB2-BD59-A6C34878D82A}">
                    <a16:rowId xmlns="" xmlns:a16="http://schemas.microsoft.com/office/drawing/2014/main" val="310078203"/>
                  </a:ext>
                </a:extLst>
              </a:tr>
              <a:tr h="770520">
                <a:tc vMerge="1">
                  <a:txBody>
                    <a:bodyPr/>
                    <a:lstStyle/>
                    <a:p>
                      <a:endParaRPr lang="en-US" sz="14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Perpetrator</a:t>
                      </a:r>
                    </a:p>
                  </a:txBody>
                  <a:tcPr marL="68580" marR="68580" marT="25718" marB="25718"/>
                </a:tc>
                <a:tc>
                  <a:txBody>
                    <a:bodyPr/>
                    <a:lstStyle/>
                    <a:p>
                      <a:endParaRPr lang="en-US" sz="140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Inhibitor of BCRP and P-gp</a:t>
                      </a:r>
                    </a:p>
                    <a:p>
                      <a:endParaRPr lang="en-US" sz="1400" dirty="0"/>
                    </a:p>
                  </a:txBody>
                  <a:tcPr marL="68580" marR="68580" marT="25718" marB="25718"/>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98467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324600" cy="666750"/>
          </a:xfrm>
        </p:spPr>
        <p:txBody>
          <a:bodyPr>
            <a:normAutofit fontScale="90000"/>
          </a:bodyPr>
          <a:lstStyle/>
          <a:p>
            <a:r>
              <a:rPr lang="en-US" dirty="0" smtClean="0"/>
              <a:t>GZR/EBR Interaction Potential with ARV</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8197504"/>
              </p:ext>
            </p:extLst>
          </p:nvPr>
        </p:nvGraphicFramePr>
        <p:xfrm>
          <a:off x="2523932" y="585418"/>
          <a:ext cx="3962400" cy="4176718"/>
        </p:xfrm>
        <a:graphic>
          <a:graphicData uri="http://schemas.openxmlformats.org/drawingml/2006/table">
            <a:tbl>
              <a:tblPr firstRow="1" firstCol="1" bandRow="1">
                <a:tableStyleId>{5C22544A-7EE6-4342-B048-85BDC9FD1C3A}</a:tableStyleId>
              </a:tblPr>
              <a:tblGrid>
                <a:gridCol w="1817772">
                  <a:extLst>
                    <a:ext uri="{9D8B030D-6E8A-4147-A177-3AD203B41FA5}">
                      <a16:colId xmlns="" xmlns:a16="http://schemas.microsoft.com/office/drawing/2014/main" val="2123460000"/>
                    </a:ext>
                  </a:extLst>
                </a:gridCol>
                <a:gridCol w="2144628">
                  <a:extLst>
                    <a:ext uri="{9D8B030D-6E8A-4147-A177-3AD203B41FA5}">
                      <a16:colId xmlns="" xmlns:a16="http://schemas.microsoft.com/office/drawing/2014/main" val="1444235955"/>
                    </a:ext>
                  </a:extLst>
                </a:gridCol>
              </a:tblGrid>
              <a:tr h="277614">
                <a:tc>
                  <a:txBody>
                    <a:bodyPr/>
                    <a:lstStyle/>
                    <a:p>
                      <a:pPr marL="38100" marR="38100">
                        <a:lnSpc>
                          <a:spcPct val="107000"/>
                        </a:lnSpc>
                        <a:spcBef>
                          <a:spcPts val="600"/>
                        </a:spcBef>
                        <a:spcAft>
                          <a:spcPts val="600"/>
                        </a:spcAft>
                      </a:pPr>
                      <a:r>
                        <a:rPr lang="en-US" sz="7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tc>
                <a:tc>
                  <a:txBody>
                    <a:bodyPr/>
                    <a:lstStyle/>
                    <a:p>
                      <a:pPr marL="38100" marR="38100">
                        <a:lnSpc>
                          <a:spcPct val="107000"/>
                        </a:lnSpc>
                        <a:spcBef>
                          <a:spcPts val="600"/>
                        </a:spcBef>
                        <a:spcAft>
                          <a:spcPts val="6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PK Changes and</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Recommendation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tc>
                <a:extLst>
                  <a:ext uri="{0D108BD9-81ED-4DB2-BD59-A6C34878D82A}">
                    <a16:rowId xmlns="" xmlns:a16="http://schemas.microsoft.com/office/drawing/2014/main" val="2573781757"/>
                  </a:ext>
                </a:extLst>
              </a:tr>
              <a:tr h="277614">
                <a:tc>
                  <a:txBody>
                    <a:bodyPr/>
                    <a:lstStyle/>
                    <a:p>
                      <a:pPr marL="38100" marR="38100">
                        <a:lnSpc>
                          <a:spcPct val="107000"/>
                        </a:lnSpc>
                        <a:spcBef>
                          <a:spcPts val="600"/>
                        </a:spcBef>
                        <a:spcAft>
                          <a:spcPts val="600"/>
                        </a:spcAft>
                      </a:pPr>
                      <a:r>
                        <a:rPr lang="en-US" sz="1100" dirty="0">
                          <a:solidFill>
                            <a:schemeClr val="tx1"/>
                          </a:solidFill>
                          <a:effectLst/>
                        </a:rPr>
                        <a:t>Ritonavir-boosted atazanavir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GZR ↑, EBR ↑, ATV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rgbClr val="FF0000"/>
                    </a:solidFill>
                  </a:tcPr>
                </a:tc>
                <a:extLst>
                  <a:ext uri="{0D108BD9-81ED-4DB2-BD59-A6C34878D82A}">
                    <a16:rowId xmlns="" xmlns:a16="http://schemas.microsoft.com/office/drawing/2014/main" val="2466581156"/>
                  </a:ext>
                </a:extLst>
              </a:tr>
              <a:tr h="277614">
                <a:tc>
                  <a:txBody>
                    <a:bodyPr/>
                    <a:lstStyle/>
                    <a:p>
                      <a:pPr marL="38100" marR="38100">
                        <a:lnSpc>
                          <a:spcPct val="107000"/>
                        </a:lnSpc>
                        <a:spcBef>
                          <a:spcPts val="600"/>
                        </a:spcBef>
                        <a:spcAft>
                          <a:spcPts val="600"/>
                        </a:spcAft>
                      </a:pPr>
                      <a:r>
                        <a:rPr lang="en-US" sz="1100" dirty="0">
                          <a:solidFill>
                            <a:schemeClr val="tx1"/>
                          </a:solidFill>
                          <a:effectLst/>
                        </a:rPr>
                        <a:t>Ritonavir- boosted darunavir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indent="0" algn="l" defTabSz="914400" rtl="0" eaLnBrk="1" fontAlgn="auto" latinLnBrk="0" hangingPunct="1">
                        <a:lnSpc>
                          <a:spcPct val="107000"/>
                        </a:lnSpc>
                        <a:spcBef>
                          <a:spcPts val="600"/>
                        </a:spcBef>
                        <a:spcAft>
                          <a:spcPts val="60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GZR ↑, EBR ↑, DRV ↔</a:t>
                      </a:r>
                    </a:p>
                  </a:txBody>
                  <a:tcPr marL="28575" marR="28575" marT="57150" marB="57150">
                    <a:solidFill>
                      <a:srgbClr val="FF0000"/>
                    </a:solidFill>
                  </a:tcPr>
                </a:tc>
                <a:extLst>
                  <a:ext uri="{0D108BD9-81ED-4DB2-BD59-A6C34878D82A}">
                    <a16:rowId xmlns="" xmlns:a16="http://schemas.microsoft.com/office/drawing/2014/main" val="1975410086"/>
                  </a:ext>
                </a:extLst>
              </a:tr>
              <a:tr h="277614">
                <a:tc>
                  <a:txBody>
                    <a:bodyPr/>
                    <a:lstStyle/>
                    <a:p>
                      <a:pPr marL="38100" marR="38100">
                        <a:lnSpc>
                          <a:spcPct val="107000"/>
                        </a:lnSpc>
                        <a:spcBef>
                          <a:spcPts val="600"/>
                        </a:spcBef>
                        <a:spcAft>
                          <a:spcPts val="600"/>
                        </a:spcAft>
                      </a:pPr>
                      <a:r>
                        <a:rPr lang="en-US" sz="1100" dirty="0">
                          <a:solidFill>
                            <a:schemeClr val="tx1"/>
                          </a:solidFill>
                          <a:effectLst/>
                        </a:rPr>
                        <a:t>Ritonavir-boosted lopinavir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indent="0" algn="l" defTabSz="914400" rtl="0" eaLnBrk="1" fontAlgn="auto" latinLnBrk="0" hangingPunct="1">
                        <a:lnSpc>
                          <a:spcPct val="107000"/>
                        </a:lnSpc>
                        <a:spcBef>
                          <a:spcPts val="600"/>
                        </a:spcBef>
                        <a:spcAft>
                          <a:spcPts val="60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GZR ↑, EBR ↑, LPV ↔</a:t>
                      </a:r>
                    </a:p>
                  </a:txBody>
                  <a:tcPr marL="28575" marR="28575" marT="57150" marB="57150">
                    <a:solidFill>
                      <a:srgbClr val="FF0000"/>
                    </a:solidFill>
                  </a:tcPr>
                </a:tc>
                <a:extLst>
                  <a:ext uri="{0D108BD9-81ED-4DB2-BD59-A6C34878D82A}">
                    <a16:rowId xmlns="" xmlns:a16="http://schemas.microsoft.com/office/drawing/2014/main" val="2083379120"/>
                  </a:ext>
                </a:extLst>
              </a:tr>
              <a:tr h="277614">
                <a:tc>
                  <a:txBody>
                    <a:bodyPr/>
                    <a:lstStyle/>
                    <a:p>
                      <a:pPr marL="38100" marR="38100">
                        <a:lnSpc>
                          <a:spcPct val="107000"/>
                        </a:lnSpc>
                        <a:spcBef>
                          <a:spcPts val="600"/>
                        </a:spcBef>
                        <a:spcAft>
                          <a:spcPts val="600"/>
                        </a:spcAft>
                      </a:pPr>
                      <a:r>
                        <a:rPr lang="en-US" sz="1100" dirty="0">
                          <a:solidFill>
                            <a:schemeClr val="tx1"/>
                          </a:solidFill>
                          <a:effectLst/>
                        </a:rPr>
                        <a:t>Ritonavir-boosted tipranavir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a:lnSpc>
                          <a:spcPct val="107000"/>
                        </a:lnSpc>
                        <a:spcBef>
                          <a:spcPts val="600"/>
                        </a:spcBef>
                        <a:spcAft>
                          <a:spcPts val="6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rgbClr val="FF0000"/>
                    </a:solidFill>
                  </a:tcPr>
                </a:tc>
                <a:extLst>
                  <a:ext uri="{0D108BD9-81ED-4DB2-BD59-A6C34878D82A}">
                    <a16:rowId xmlns="" xmlns:a16="http://schemas.microsoft.com/office/drawing/2014/main" val="746028835"/>
                  </a:ext>
                </a:extLst>
              </a:tr>
              <a:tr h="447183">
                <a:tc>
                  <a:txBody>
                    <a:bodyPr/>
                    <a:lstStyle/>
                    <a:p>
                      <a:pPr marL="38100" marR="38100">
                        <a:lnSpc>
                          <a:spcPct val="107000"/>
                        </a:lnSpc>
                        <a:spcBef>
                          <a:spcPts val="600"/>
                        </a:spcBef>
                        <a:spcAft>
                          <a:spcPts val="600"/>
                        </a:spcAft>
                      </a:pPr>
                      <a:r>
                        <a:rPr lang="en-US" sz="1100" dirty="0">
                          <a:solidFill>
                            <a:schemeClr val="tx1"/>
                          </a:solidFill>
                          <a:effectLst/>
                        </a:rPr>
                        <a:t>Cobicistat-boosted elvitegravir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a:lnSpc>
                          <a:spcPct val="107000"/>
                        </a:lnSpc>
                        <a:spcBef>
                          <a:spcPts val="600"/>
                        </a:spcBef>
                        <a:spcAft>
                          <a:spcPts val="6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rgbClr val="FF0000"/>
                    </a:solidFill>
                  </a:tcPr>
                </a:tc>
                <a:extLst>
                  <a:ext uri="{0D108BD9-81ED-4DB2-BD59-A6C34878D82A}">
                    <a16:rowId xmlns="" xmlns:a16="http://schemas.microsoft.com/office/drawing/2014/main" val="2490790610"/>
                  </a:ext>
                </a:extLst>
              </a:tr>
              <a:tr h="277614">
                <a:tc>
                  <a:txBody>
                    <a:bodyPr/>
                    <a:lstStyle/>
                    <a:p>
                      <a:pPr marL="38100" marR="38100">
                        <a:lnSpc>
                          <a:spcPct val="107000"/>
                        </a:lnSpc>
                        <a:spcBef>
                          <a:spcPts val="600"/>
                        </a:spcBef>
                        <a:spcAft>
                          <a:spcPts val="600"/>
                        </a:spcAft>
                      </a:pPr>
                      <a:r>
                        <a:rPr lang="en-US" sz="1100" dirty="0">
                          <a:solidFill>
                            <a:schemeClr val="tx1"/>
                          </a:solidFill>
                          <a:effectLst/>
                        </a:rPr>
                        <a:t>Efavirenz</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indent="0" algn="l" defTabSz="914400" rtl="0" eaLnBrk="1" fontAlgn="auto" latinLnBrk="0" hangingPunct="1">
                        <a:lnSpc>
                          <a:spcPct val="107000"/>
                        </a:lnSpc>
                        <a:spcBef>
                          <a:spcPts val="600"/>
                        </a:spcBef>
                        <a:spcAft>
                          <a:spcPts val="60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GZR ↓, EBR ↓, EFV ↓</a:t>
                      </a:r>
                    </a:p>
                  </a:txBody>
                  <a:tcPr marL="28575" marR="28575" marT="57150" marB="57150">
                    <a:solidFill>
                      <a:srgbClr val="FF0000"/>
                    </a:solidFill>
                  </a:tcPr>
                </a:tc>
                <a:extLst>
                  <a:ext uri="{0D108BD9-81ED-4DB2-BD59-A6C34878D82A}">
                    <a16:rowId xmlns="" xmlns:a16="http://schemas.microsoft.com/office/drawing/2014/main" val="757404517"/>
                  </a:ext>
                </a:extLst>
              </a:tr>
              <a:tr h="277614">
                <a:tc>
                  <a:txBody>
                    <a:bodyPr/>
                    <a:lstStyle/>
                    <a:p>
                      <a:pPr marL="38100" marR="38100">
                        <a:lnSpc>
                          <a:spcPct val="107000"/>
                        </a:lnSpc>
                        <a:spcBef>
                          <a:spcPts val="600"/>
                        </a:spcBef>
                        <a:spcAft>
                          <a:spcPts val="600"/>
                        </a:spcAft>
                      </a:pPr>
                      <a:r>
                        <a:rPr lang="en-US" sz="1100" dirty="0">
                          <a:solidFill>
                            <a:schemeClr val="tx1"/>
                          </a:solidFill>
                          <a:effectLst/>
                        </a:rPr>
                        <a:t>Etravirine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a:lnSpc>
                          <a:spcPct val="107000"/>
                        </a:lnSpc>
                        <a:spcBef>
                          <a:spcPts val="600"/>
                        </a:spcBef>
                        <a:spcAft>
                          <a:spcPts val="6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rgbClr val="FF0000"/>
                    </a:solidFill>
                  </a:tcPr>
                </a:tc>
                <a:extLst>
                  <a:ext uri="{0D108BD9-81ED-4DB2-BD59-A6C34878D82A}">
                    <a16:rowId xmlns="" xmlns:a16="http://schemas.microsoft.com/office/drawing/2014/main" val="2798983996"/>
                  </a:ext>
                </a:extLst>
              </a:tr>
              <a:tr h="277614">
                <a:tc>
                  <a:txBody>
                    <a:bodyPr/>
                    <a:lstStyle/>
                    <a:p>
                      <a:pPr marL="38100" marR="38100">
                        <a:lnSpc>
                          <a:spcPct val="107000"/>
                        </a:lnSpc>
                        <a:spcBef>
                          <a:spcPts val="600"/>
                        </a:spcBef>
                        <a:spcAft>
                          <a:spcPts val="600"/>
                        </a:spcAft>
                      </a:pPr>
                      <a:r>
                        <a:rPr lang="en-US" sz="1100" dirty="0">
                          <a:solidFill>
                            <a:schemeClr val="tx1"/>
                          </a:solidFill>
                          <a:effectLst/>
                        </a:rPr>
                        <a:t>Rilpivirine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indent="0" algn="l" defTabSz="914400" rtl="0" eaLnBrk="1" fontAlgn="auto" latinLnBrk="0" hangingPunct="1">
                        <a:lnSpc>
                          <a:spcPct val="107000"/>
                        </a:lnSpc>
                        <a:spcBef>
                          <a:spcPts val="600"/>
                        </a:spcBef>
                        <a:spcAft>
                          <a:spcPts val="60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GZR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EBR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RPV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p>
                  </a:txBody>
                  <a:tcPr marL="28575" marR="28575" marT="57150" marB="57150">
                    <a:solidFill>
                      <a:srgbClr val="92D050"/>
                    </a:solidFill>
                  </a:tcPr>
                </a:tc>
                <a:extLst>
                  <a:ext uri="{0D108BD9-81ED-4DB2-BD59-A6C34878D82A}">
                    <a16:rowId xmlns="" xmlns:a16="http://schemas.microsoft.com/office/drawing/2014/main" val="3894125550"/>
                  </a:ext>
                </a:extLst>
              </a:tr>
              <a:tr h="277614">
                <a:tc>
                  <a:txBody>
                    <a:bodyPr/>
                    <a:lstStyle/>
                    <a:p>
                      <a:pPr marL="38100" marR="38100">
                        <a:lnSpc>
                          <a:spcPct val="107000"/>
                        </a:lnSpc>
                        <a:spcBef>
                          <a:spcPts val="600"/>
                        </a:spcBef>
                        <a:spcAft>
                          <a:spcPts val="600"/>
                        </a:spcAft>
                      </a:pPr>
                      <a:r>
                        <a:rPr lang="en-US" sz="1100" dirty="0">
                          <a:solidFill>
                            <a:schemeClr val="tx1"/>
                          </a:solidFill>
                          <a:effectLst/>
                        </a:rPr>
                        <a:t>Raltegravir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indent="0" algn="l" defTabSz="914400" rtl="0" eaLnBrk="1" fontAlgn="auto" latinLnBrk="0" hangingPunct="1">
                        <a:lnSpc>
                          <a:spcPct val="107000"/>
                        </a:lnSpc>
                        <a:spcBef>
                          <a:spcPts val="600"/>
                        </a:spcBef>
                        <a:spcAft>
                          <a:spcPts val="60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GZR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EBR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RAL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p>
                  </a:txBody>
                  <a:tcPr marL="28575" marR="28575" marT="57150" marB="57150">
                    <a:solidFill>
                      <a:srgbClr val="92D050"/>
                    </a:solidFill>
                  </a:tcPr>
                </a:tc>
                <a:extLst>
                  <a:ext uri="{0D108BD9-81ED-4DB2-BD59-A6C34878D82A}">
                    <a16:rowId xmlns="" xmlns:a16="http://schemas.microsoft.com/office/drawing/2014/main" val="2892374125"/>
                  </a:ext>
                </a:extLst>
              </a:tr>
              <a:tr h="277614">
                <a:tc>
                  <a:txBody>
                    <a:bodyPr/>
                    <a:lstStyle/>
                    <a:p>
                      <a:pPr marL="38100" marR="38100">
                        <a:lnSpc>
                          <a:spcPct val="107000"/>
                        </a:lnSpc>
                        <a:spcBef>
                          <a:spcPts val="600"/>
                        </a:spcBef>
                        <a:spcAft>
                          <a:spcPts val="600"/>
                        </a:spcAft>
                      </a:pPr>
                      <a:r>
                        <a:rPr lang="en-US" sz="1100" dirty="0">
                          <a:solidFill>
                            <a:schemeClr val="tx1"/>
                          </a:solidFill>
                          <a:effectLst/>
                        </a:rPr>
                        <a:t>Dolutegravir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indent="0" algn="l" defTabSz="914400" rtl="0" eaLnBrk="1" fontAlgn="auto" latinLnBrk="0" hangingPunct="1">
                        <a:lnSpc>
                          <a:spcPct val="107000"/>
                        </a:lnSpc>
                        <a:spcBef>
                          <a:spcPts val="600"/>
                        </a:spcBef>
                        <a:spcAft>
                          <a:spcPts val="60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GZR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EBR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DTG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p>
                  </a:txBody>
                  <a:tcPr marL="28575" marR="28575" marT="57150" marB="57150">
                    <a:solidFill>
                      <a:srgbClr val="92D050"/>
                    </a:solidFill>
                  </a:tcPr>
                </a:tc>
                <a:extLst>
                  <a:ext uri="{0D108BD9-81ED-4DB2-BD59-A6C34878D82A}">
                    <a16:rowId xmlns="" xmlns:a16="http://schemas.microsoft.com/office/drawing/2014/main" val="1250894079"/>
                  </a:ext>
                </a:extLst>
              </a:tr>
              <a:tr h="277614">
                <a:tc>
                  <a:txBody>
                    <a:bodyPr/>
                    <a:lstStyle/>
                    <a:p>
                      <a:pPr marL="38100" marR="38100">
                        <a:lnSpc>
                          <a:spcPct val="107000"/>
                        </a:lnSpc>
                        <a:spcBef>
                          <a:spcPts val="600"/>
                        </a:spcBef>
                        <a:spcAft>
                          <a:spcPts val="600"/>
                        </a:spcAft>
                      </a:pPr>
                      <a:r>
                        <a:rPr lang="en-US" sz="1100" dirty="0">
                          <a:solidFill>
                            <a:schemeClr val="tx1"/>
                          </a:solidFill>
                          <a:effectLst/>
                        </a:rPr>
                        <a:t>Maraviroc</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a:lnSpc>
                          <a:spcPct val="107000"/>
                        </a:lnSpc>
                        <a:spcBef>
                          <a:spcPts val="600"/>
                        </a:spcBef>
                        <a:spcAft>
                          <a:spcPts val="6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rgbClr val="FFFF00"/>
                    </a:solidFill>
                  </a:tcPr>
                </a:tc>
                <a:extLst>
                  <a:ext uri="{0D108BD9-81ED-4DB2-BD59-A6C34878D82A}">
                    <a16:rowId xmlns="" xmlns:a16="http://schemas.microsoft.com/office/drawing/2014/main" val="1778066018"/>
                  </a:ext>
                </a:extLst>
              </a:tr>
              <a:tr h="447183">
                <a:tc>
                  <a:txBody>
                    <a:bodyPr/>
                    <a:lstStyle/>
                    <a:p>
                      <a:pPr marL="38100" marR="38100">
                        <a:lnSpc>
                          <a:spcPct val="107000"/>
                        </a:lnSpc>
                        <a:spcBef>
                          <a:spcPts val="600"/>
                        </a:spcBef>
                        <a:spcAft>
                          <a:spcPts val="600"/>
                        </a:spcAft>
                      </a:pPr>
                      <a:r>
                        <a:rPr lang="en-US" sz="1100" dirty="0">
                          <a:solidFill>
                            <a:schemeClr val="tx1"/>
                          </a:solidFill>
                          <a:effectLst/>
                        </a:rPr>
                        <a:t>Tenofovir disoproxil fumarate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57150" marB="57150">
                    <a:solidFill>
                      <a:schemeClr val="accent3">
                        <a:lumMod val="20000"/>
                        <a:lumOff val="80000"/>
                      </a:schemeClr>
                    </a:solidFill>
                  </a:tcPr>
                </a:tc>
                <a:tc>
                  <a:txBody>
                    <a:bodyPr/>
                    <a:lstStyle/>
                    <a:p>
                      <a:pPr marL="38100" marR="38100" indent="0" algn="l" defTabSz="914400" rtl="0" eaLnBrk="1" fontAlgn="auto" latinLnBrk="0" hangingPunct="1">
                        <a:lnSpc>
                          <a:spcPct val="107000"/>
                        </a:lnSpc>
                        <a:spcBef>
                          <a:spcPts val="600"/>
                        </a:spcBef>
                        <a:spcAft>
                          <a:spcPts val="600"/>
                        </a:spcAft>
                        <a:buClrTx/>
                        <a:buSzTx/>
                        <a:buFontTx/>
                        <a:buNone/>
                        <a:tabLst/>
                        <a:defRPr/>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GZR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EBR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TFV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p>
                  </a:txBody>
                  <a:tcPr marL="28575" marR="28575" marT="57150" marB="57150">
                    <a:solidFill>
                      <a:srgbClr val="92D050"/>
                    </a:solidFill>
                  </a:tcPr>
                </a:tc>
                <a:extLst>
                  <a:ext uri="{0D108BD9-81ED-4DB2-BD59-A6C34878D82A}">
                    <a16:rowId xmlns="" xmlns:a16="http://schemas.microsoft.com/office/drawing/2014/main" val="2842622175"/>
                  </a:ext>
                </a:extLst>
              </a:tr>
            </a:tbl>
          </a:graphicData>
        </a:graphic>
      </p:graphicFrame>
      <p:sp>
        <p:nvSpPr>
          <p:cNvPr id="5" name="TextBox 4"/>
          <p:cNvSpPr txBox="1"/>
          <p:nvPr/>
        </p:nvSpPr>
        <p:spPr>
          <a:xfrm>
            <a:off x="6477623" y="4476750"/>
            <a:ext cx="2441309" cy="300082"/>
          </a:xfrm>
          <a:prstGeom prst="rect">
            <a:avLst/>
          </a:prstGeom>
          <a:noFill/>
        </p:spPr>
        <p:txBody>
          <a:bodyPr wrap="none" rtlCol="0">
            <a:spAutoFit/>
          </a:bodyPr>
          <a:lstStyle/>
          <a:p>
            <a:pPr defTabSz="342900"/>
            <a:r>
              <a:rPr lang="en-US" sz="1350" dirty="0">
                <a:solidFill>
                  <a:prstClr val="black"/>
                </a:solidFill>
                <a:latin typeface="Calibri" panose="020F0502020204030204"/>
              </a:rPr>
              <a:t>Kiser JJ, </a:t>
            </a:r>
            <a:r>
              <a:rPr lang="en-US" sz="1350" dirty="0">
                <a:solidFill>
                  <a:prstClr val="black"/>
                </a:solidFill>
                <a:latin typeface="Calibri" panose="020F0502020204030204"/>
                <a:hlinkClick r:id="rId2"/>
              </a:rPr>
              <a:t>www.HCVguidelines.org</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99542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594" y="257548"/>
            <a:ext cx="6172200" cy="642938"/>
          </a:xfrm>
        </p:spPr>
        <p:txBody>
          <a:bodyPr>
            <a:normAutofit/>
          </a:bodyPr>
          <a:lstStyle/>
          <a:p>
            <a:r>
              <a:rPr lang="en-US" dirty="0" smtClean="0"/>
              <a:t>Ledipasvir</a:t>
            </a:r>
            <a:endParaRPr lang="en-US" dirty="0"/>
          </a:p>
        </p:txBody>
      </p:sp>
      <p:sp>
        <p:nvSpPr>
          <p:cNvPr id="3" name="Content Placeholder 2"/>
          <p:cNvSpPr>
            <a:spLocks noGrp="1"/>
          </p:cNvSpPr>
          <p:nvPr>
            <p:ph idx="1"/>
          </p:nvPr>
        </p:nvSpPr>
        <p:spPr>
          <a:xfrm>
            <a:off x="1492135" y="1084812"/>
            <a:ext cx="6343650" cy="3160913"/>
          </a:xfrm>
        </p:spPr>
        <p:txBody>
          <a:bodyPr>
            <a:normAutofit/>
          </a:bodyPr>
          <a:lstStyle/>
          <a:p>
            <a:r>
              <a:rPr lang="en-US" sz="2700" dirty="0"/>
              <a:t>Minimal metabolism, 70% eliminated unchanged, 1% renally </a:t>
            </a:r>
            <a:r>
              <a:rPr lang="en-US" sz="2700" dirty="0" smtClean="0"/>
              <a:t>eliminated</a:t>
            </a:r>
          </a:p>
          <a:p>
            <a:endParaRPr lang="en-US" sz="2700" dirty="0"/>
          </a:p>
          <a:p>
            <a:endParaRPr lang="en-US" sz="2700" dirty="0" smtClean="0"/>
          </a:p>
          <a:p>
            <a:endParaRPr lang="en-US" sz="2700" dirty="0"/>
          </a:p>
          <a:p>
            <a:r>
              <a:rPr lang="en-US" sz="2700" dirty="0" smtClean="0"/>
              <a:t>Absorption is pH dependent</a:t>
            </a:r>
          </a:p>
          <a:p>
            <a:pPr marL="0" indent="0">
              <a:buNone/>
            </a:pPr>
            <a:endParaRPr lang="en-US" sz="2700" dirty="0"/>
          </a:p>
          <a:p>
            <a:pPr marL="0" indent="0">
              <a:buNone/>
            </a:pPr>
            <a:endParaRPr lang="en-US" sz="2700" dirty="0"/>
          </a:p>
          <a:p>
            <a:endParaRPr lang="en-US" dirty="0" smtClean="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801774602"/>
              </p:ext>
            </p:extLst>
          </p:nvPr>
        </p:nvGraphicFramePr>
        <p:xfrm>
          <a:off x="1355867" y="2129487"/>
          <a:ext cx="6172200" cy="1071561"/>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287588">
                <a:tc>
                  <a:txBody>
                    <a:bodyPr/>
                    <a:lstStyle/>
                    <a:p>
                      <a:endParaRPr lang="en-US" sz="1200" dirty="0"/>
                    </a:p>
                  </a:txBody>
                  <a:tcPr marL="68580" marR="68580" marT="25718" marB="25718"/>
                </a:tc>
                <a:tc>
                  <a:txBody>
                    <a:bodyPr/>
                    <a:lstStyle/>
                    <a:p>
                      <a:r>
                        <a:rPr lang="en-US" sz="1200" dirty="0" smtClean="0"/>
                        <a:t>Enzymes</a:t>
                      </a:r>
                      <a:endParaRPr lang="en-US" sz="1200" dirty="0"/>
                    </a:p>
                  </a:txBody>
                  <a:tcPr marL="68580" marR="68580" marT="25718" marB="25718"/>
                </a:tc>
                <a:tc>
                  <a:txBody>
                    <a:bodyPr/>
                    <a:lstStyle/>
                    <a:p>
                      <a:r>
                        <a:rPr lang="en-US" sz="1200" dirty="0" smtClean="0"/>
                        <a:t>Transporters</a:t>
                      </a:r>
                      <a:endParaRPr lang="en-US" sz="1200" dirty="0"/>
                    </a:p>
                  </a:txBody>
                  <a:tcPr marL="68580" marR="68580" marT="25718" marB="25718"/>
                </a:tc>
                <a:extLst>
                  <a:ext uri="{0D108BD9-81ED-4DB2-BD59-A6C34878D82A}">
                    <a16:rowId xmlns="" xmlns:a16="http://schemas.microsoft.com/office/drawing/2014/main" val="10000"/>
                  </a:ext>
                </a:extLst>
              </a:tr>
              <a:tr h="287588">
                <a:tc>
                  <a:txBody>
                    <a:bodyPr/>
                    <a:lstStyle/>
                    <a:p>
                      <a:r>
                        <a:rPr lang="en-US" sz="1200" dirty="0" smtClean="0"/>
                        <a:t>Victim</a:t>
                      </a:r>
                      <a:endParaRPr lang="en-US" sz="1200" dirty="0"/>
                    </a:p>
                  </a:txBody>
                  <a:tcPr marL="68580" marR="68580" marT="25718" marB="25718"/>
                </a:tc>
                <a:tc>
                  <a:txBody>
                    <a:bodyPr/>
                    <a:lstStyle/>
                    <a:p>
                      <a:r>
                        <a:rPr lang="en-US" sz="1200" dirty="0" smtClean="0"/>
                        <a:t>“Unknown</a:t>
                      </a:r>
                      <a:r>
                        <a:rPr lang="en-US" sz="1200" baseline="0" dirty="0" smtClean="0"/>
                        <a:t> pathway”, CYP3A4?</a:t>
                      </a:r>
                      <a:endParaRPr lang="en-US" sz="1200" dirty="0"/>
                    </a:p>
                  </a:txBody>
                  <a:tcPr marL="68580" marR="68580" marT="25718" marB="25718"/>
                </a:tc>
                <a:tc>
                  <a:txBody>
                    <a:bodyPr/>
                    <a:lstStyle/>
                    <a:p>
                      <a:r>
                        <a:rPr lang="en-US" sz="1200" dirty="0" smtClean="0"/>
                        <a:t>Substrate</a:t>
                      </a:r>
                      <a:r>
                        <a:rPr lang="en-US" sz="1200" baseline="0" dirty="0" smtClean="0"/>
                        <a:t> P-gp</a:t>
                      </a:r>
                      <a:endParaRPr lang="en-US" sz="1200" dirty="0"/>
                    </a:p>
                  </a:txBody>
                  <a:tcPr marL="68580" marR="68580" marT="25718" marB="25718"/>
                </a:tc>
                <a:extLst>
                  <a:ext uri="{0D108BD9-81ED-4DB2-BD59-A6C34878D82A}">
                    <a16:rowId xmlns="" xmlns:a16="http://schemas.microsoft.com/office/drawing/2014/main" val="10001"/>
                  </a:ext>
                </a:extLst>
              </a:tr>
              <a:tr h="496385">
                <a:tc>
                  <a:txBody>
                    <a:bodyPr/>
                    <a:lstStyle/>
                    <a:p>
                      <a:r>
                        <a:rPr lang="en-US" sz="1200" dirty="0" smtClean="0"/>
                        <a:t>Perpetrator</a:t>
                      </a:r>
                      <a:endParaRPr lang="en-US" sz="1200" dirty="0"/>
                    </a:p>
                  </a:txBody>
                  <a:tcPr marL="68580" marR="68580" marT="25718" marB="25718"/>
                </a:tc>
                <a:tc>
                  <a:txBody>
                    <a:bodyPr/>
                    <a:lstStyle/>
                    <a:p>
                      <a:endParaRPr lang="en-US" sz="1200" dirty="0"/>
                    </a:p>
                  </a:txBody>
                  <a:tcPr marL="68580" marR="68580" marT="25718" marB="25718"/>
                </a:tc>
                <a:tc>
                  <a:txBody>
                    <a:bodyPr/>
                    <a:lstStyle/>
                    <a:p>
                      <a:r>
                        <a:rPr lang="en-US" sz="1200" dirty="0" smtClean="0"/>
                        <a:t>Inhibitor of P-gp, BCRP, OATP1B1/3</a:t>
                      </a:r>
                      <a:endParaRPr lang="en-US" sz="1200" dirty="0"/>
                    </a:p>
                  </a:txBody>
                  <a:tcPr marL="68580" marR="68580" marT="25718" marB="25718"/>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14704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F4E141386C0849BBAC6A9B3A06B02D01"/>
  <p:tag name="TPVERSION" val="5"/>
  <p:tag name="TPFULLVERSION" val="5.3.2.24"/>
  <p:tag name="PPTVERSION" val="15"/>
  <p:tag name="TPOS" val="2"/>
  <p:tag name="MMPROD_NEXTUNIQUEID" val="10009"/>
  <p:tag name="MMPROD_UIDATA" val="&lt;database version=&quot;11.0&quot;&gt;&lt;object type=&quot;1&quot; unique_id=&quot;10001&quot;&gt;&lt;object type=&quot;2&quot; unique_id=&quot;10002&quot;&gt;&lt;object type=&quot;3&quot; unique_id=&quot;10006&quot;&gt;&lt;property id=&quot;20148&quot; value=&quot;5&quot;/&gt;&lt;property id=&quot;20300&quot; value=&quot;Slide 3 - &amp;quot;Patient Case&amp;quot;&quot;/&gt;&lt;property id=&quot;20307&quot; value=&quot;290&quot;/&gt;&lt;/object&gt;&lt;object type=&quot;3&quot; unique_id=&quot;10007&quot;&gt;&lt;property id=&quot;20148&quot; value=&quot;5&quot;/&gt;&lt;property id=&quot;20300&quot; value=&quot;Slide 4 - &amp;quot;HCV History&amp;quot;&quot;/&gt;&lt;property id=&quot;20307&quot; value=&quot;292&quot;/&gt;&lt;/object&gt;&lt;object type=&quot;3&quot; unique_id=&quot;10008&quot;&gt;&lt;property id=&quot;20148&quot; value=&quot;5&quot;/&gt;&lt;property id=&quot;20300&quot; value=&quot;Slide 5 - &amp;quot;Clinical Labs&amp;quot;&quot;/&gt;&lt;property id=&quot;20307&quot; value=&quot;293&quot;/&gt;&lt;/object&gt;&lt;object type=&quot;3&quot; unique_id=&quot;10010&quot;&gt;&lt;property id=&quot;20148&quot; value=&quot;5&quot;/&gt;&lt;property id=&quot;20300&quot; value=&quot;Slide 7 - &amp;quot;Grazoprevir/Elbasvir&amp;quot;&quot;/&gt;&lt;property id=&quot;20307&quot; value=&quot;349&quot;/&gt;&lt;/object&gt;&lt;object type=&quot;3&quot; unique_id=&quot;10011&quot;&gt;&lt;property id=&quot;20148&quot; value=&quot;5&quot;/&gt;&lt;property id=&quot;20300&quot; value=&quot;Slide 8 - &amp;quot;GZR/EBR Interaction Potential with ARV&amp;quot;&quot;/&gt;&lt;property id=&quot;20307&quot; value=&quot;350&quot;/&gt;&lt;/object&gt;&lt;object type=&quot;3&quot; unique_id=&quot;10012&quot;&gt;&lt;property id=&quot;20148&quot; value=&quot;5&quot;/&gt;&lt;property id=&quot;20300&quot; value=&quot;Slide 9 - &amp;quot;Ledipasvir&amp;quot;&quot;/&gt;&lt;property id=&quot;20307&quot; value=&quot;341&quot;/&gt;&lt;/object&gt;&lt;object type=&quot;3&quot; unique_id=&quot;10013&quot;&gt;&lt;property id=&quot;20148&quot; value=&quot;5&quot;/&gt;&lt;property id=&quot;20300&quot; value=&quot;Slide 11 - &amp;quot;LDV dosing with gastric acid modifiers&amp;quot;&quot;/&gt;&lt;property id=&quot;20307&quot; value=&quot;361&quot;/&gt;&lt;/object&gt;&lt;object type=&quot;3&quot; unique_id=&quot;10014&quot;&gt;&lt;property id=&quot;20148&quot; value=&quot;5&quot;/&gt;&lt;property id=&quot;20300&quot; value=&quot;Slide 12 - &amp;quot;With LDV/SOF, TFV exposures are high in those on PIs&amp;quot;&quot;/&gt;&lt;property id=&quot;20307&quot; value=&quot;342&quot;/&gt;&lt;/object&gt;&lt;object type=&quot;3&quot; unique_id=&quot;10015&quot;&gt;&lt;property id=&quot;20148&quot; value=&quot;5&quot;/&gt;&lt;property id=&quot;20300&quot; value=&quot;Slide 13 - &amp;quot;Guidelines Recommendation on LDV/SOF with TDF &amp;quot;&quot;/&gt;&lt;property id=&quot;20307&quot; value=&quot;343&quot;/&gt;&lt;/object&gt;&lt;object type=&quot;3&quot; unique_id=&quot;10016&quot;&gt;&lt;property id=&quot;20148&quot; value=&quot;5&quot;/&gt;&lt;property id=&quot;20300&quot; value=&quot;Slide 14 - &amp;quot;If you can’t avoid TDF + boosted regimen, monitor&amp;quot;&quot;/&gt;&lt;property id=&quot;20307&quot; value=&quot;344&quot;/&gt;&lt;/object&gt;&lt;object type=&quot;3&quot; unique_id=&quot;10017&quot;&gt;&lt;property id=&quot;20148&quot; value=&quot;5&quot;/&gt;&lt;property id=&quot;20300&quot; value=&quot;Slide 15 - &amp;quot;Ritonavir-boosted Paritaprevir, Ombitasvir, Dasabuvir (PrOD) and Ribavirin&amp;quot;&quot;/&gt;&lt;property id=&quot;20307&quot; value=&quot;345&quot;/&gt;&lt;/object&gt;&lt;object type=&quot;3&quot; unique_id=&quot;10018&quot;&gt;&lt;property id=&quot;20148&quot; value=&quot;5&quot;/&gt;&lt;property id=&quot;20300&quot; value=&quot;Slide 16 - &amp;quot;PrOD with RPV and RAL&amp;quot;&quot;/&gt;&lt;property id=&quot;20307&quot; value=&quot;346&quot;/&gt;&lt;/object&gt;&lt;object type=&quot;3&quot; unique_id=&quot;10019&quot;&gt;&lt;property id=&quot;20148&quot; value=&quot;5&quot;/&gt;&lt;property id=&quot;20300&quot; value=&quot;Slide 17 - &amp;quot;PrOD and HIV PI Interactions&amp;quot;&quot;/&gt;&lt;property id=&quot;20307&quot; value=&quot;347&quot;/&gt;&lt;/object&gt;&lt;object type=&quot;3&quot; unique_id=&quot;10020&quot;&gt;&lt;property id=&quot;20148&quot; value=&quot;5&quot;/&gt;&lt;property id=&quot;20300&quot; value=&quot;Slide 18 - &amp;quot;DRV PK with PrOD in HIV/HCV coinfected patients&amp;quot;&quot;/&gt;&lt;property id=&quot;20307&quot; value=&quot;348&quot;/&gt;&lt;/object&gt;&lt;object type=&quot;3&quot; unique_id=&quot;10021&quot;&gt;&lt;property id=&quot;20148&quot; value=&quot;5&quot;/&gt;&lt;property id=&quot;20300&quot; value=&quot;Slide 19 - &amp;quot;Daclatasvir&amp;quot;&quot;/&gt;&lt;property id=&quot;20307&quot; value=&quot;338&quot;/&gt;&lt;/object&gt;&lt;object type=&quot;3&quot; unique_id=&quot;10023&quot;&gt;&lt;property id=&quot;20148&quot; value=&quot;5&quot;/&gt;&lt;property id=&quot;20300&quot; value=&quot;Slide 21 - &amp;quot;Use Full Dose DCV with DRV/r and LPV/r&amp;quot;&quot;/&gt;&lt;property id=&quot;20307&quot; value=&quot;340&quot;/&gt;&lt;/object&gt;&lt;object type=&quot;3&quot; unique_id=&quot;10024&quot;&gt;&lt;property id=&quot;20148&quot; value=&quot;5&quot;/&gt;&lt;property id=&quot;20300&quot; value=&quot;Slide 22 - &amp;quot;Daclatasvir Dosing with Concomitant Medications&amp;quot;&quot;/&gt;&lt;property id=&quot;20307&quot; value=&quot;339&quot;/&gt;&lt;/object&gt;&lt;object type=&quot;3&quot; unique_id=&quot;10025&quot;&gt;&lt;property id=&quot;20148&quot; value=&quot;5&quot;/&gt;&lt;property id=&quot;20300&quot; value=&quot;Slide 23 - &amp;quot;Renal Safety of “Boosted TDF” in HIV/HCV-patients on SOF/LDV&amp;quot;&quot;/&gt;&lt;property id=&quot;20307&quot; value=&quot;351&quot;/&gt;&lt;/object&gt;&lt;object type=&quot;3&quot; unique_id=&quot;10027&quot;&gt;&lt;property id=&quot;20148&quot; value=&quot;5&quot;/&gt;&lt;property id=&quot;20300&quot; value=&quot;Slide 25 - &amp;quot;Tenofovir Alafenamide (TAF) has lower TFV plasma levels&amp;quot;&quot;/&gt;&lt;property id=&quot;20307&quot; value=&quot;352&quot;/&gt;&lt;/object&gt;&lt;object type=&quot;3&quot; unique_id=&quot;10028&quot;&gt;&lt;property id=&quot;20148&quot; value=&quot;5&quot;/&gt;&lt;property id=&quot;20300&quot; value=&quot;Slide 26 - &amp;quot;TAF – Possible TDF Alternative in Patients on Cobicistat and Ritonavir&amp;quot;&quot;/&gt;&lt;property id=&quot;20307&quot; value=&quot;353&quot;/&gt;&lt;/object&gt;&lt;object type=&quot;3&quot; unique_id=&quot;10034&quot;&gt;&lt;property id=&quot;20148&quot; value=&quot;5&quot;/&gt;&lt;property id=&quot;20300&quot; value=&quot;Slide 28 - &amp;quot;Therapeutic Classes to Consider&amp;quot;&quot;/&gt;&lt;property id=&quot;20307&quot; value=&quot;362&quot;/&gt;&lt;/object&gt;&lt;object type=&quot;3&quot; unique_id=&quot;10035&quot;&gt;&lt;property id=&quot;20148&quot; value=&quot;5&quot;/&gt;&lt;property id=&quot;20300&quot; value=&quot;Slide 29 - &amp;quot;Resources for Drug Interactions&amp;quot;&quot;/&gt;&lt;property id=&quot;20307&quot; value=&quot;319&quot;/&gt;&lt;/object&gt;&lt;object type=&quot;3&quot; unique_id=&quot;10036&quot;&gt;&lt;property id=&quot;20148&quot; value=&quot;5&quot;/&gt;&lt;property id=&quot;20300&quot; value=&quot;Slide 30 - &amp;quot;Summary&amp;quot;&quot;/&gt;&lt;property id=&quot;20307&quot; value=&quot;297&quot;/&gt;&lt;/object&gt;&lt;object type=&quot;3&quot; unique_id=&quot;10073&quot;&gt;&lt;property id=&quot;20148&quot; value=&quot;5&quot;/&gt;&lt;property id=&quot;20300&quot; value=&quot;Slide 1 - &amp;quot;Clinically Significant Drug Interactions,  HIV and Hepatitis C Virus:  How Quickly We Forget!&amp;quot;&quot;/&gt;&lt;property id=&quot;20307&quot; value=&quot;365&quot;/&gt;&lt;/object&gt;&lt;object type=&quot;3&quot; unique_id=&quot;10075&quot;&gt;&lt;property id=&quot;20148&quot; value=&quot;5&quot;/&gt;&lt;property id=&quot;20300&quot; value=&quot;Slide 2 - &amp;quot;Learning Objectives&amp;quot;&quot;/&gt;&lt;property id=&quot;20307&quot; value=&quot;367&quot;/&gt;&lt;/object&gt;&lt;object type=&quot;3&quot; unique_id=&quot;10076&quot;&gt;&lt;property id=&quot;20148&quot; value=&quot;5&quot;/&gt;&lt;property id=&quot;20300&quot; value=&quot;Slide 6 - &amp;quot;Which Hepatitis C treatment does NOT require a change to ARV or increased monitoring?&amp;quot;&quot;/&gt;&lt;property id=&quot;20307&quot; value=&quot;371&quot;/&gt;&lt;/object&gt;&lt;object type=&quot;3&quot; unique_id=&quot;10077&quot;&gt;&lt;property id=&quot;20148&quot; value=&quot;5&quot;/&gt;&lt;property id=&quot;20300&quot; value=&quot;Slide 10 - &amp;quot;PPI Use Did Not Impact SVR in TRIO&amp;quot;&quot;/&gt;&lt;property id=&quot;20307&quot; value=&quot;369&quot;/&gt;&lt;/object&gt;&lt;object type=&quot;3&quot; unique_id=&quot;10078&quot;&gt;&lt;property id=&quot;20148&quot; value=&quot;5&quot;/&gt;&lt;property id=&quot;20300&quot; value=&quot;Slide 20 - &amp;quot;The dose of daclatasvir should be reduced if given with ritonavir-boosted darunavir &amp;quot;&quot;/&gt;&lt;property id=&quot;20307&quot; value=&quot;372&quot;/&gt;&lt;/object&gt;&lt;object type=&quot;3&quot; unique_id=&quot;10079&quot;&gt;&lt;property id=&quot;20148&quot; value=&quot;5&quot;/&gt;&lt;property id=&quot;20300&quot; value=&quot;Slide 24 - &amp;quot;Which of the following best describes the differences between the pharmacokinetics of tenofovir alafenamide (TAF) &quot;/&gt;&lt;property id=&quot;20307&quot; value=&quot;373&quot;/&gt;&lt;/object&gt;&lt;object type=&quot;3&quot; unique_id=&quot;10080&quot;&gt;&lt;property id=&quot;20148&quot; value=&quot;5&quot;/&gt;&lt;property id=&quot;20300&quot; value=&quot;Slide 27 - &amp;quot;What does the FUTURE hold? &amp;quot;&quot;/&gt;&lt;property id=&quot;20307&quot; value=&quot;370&quot;/&gt;&lt;/object&gt;&lt;/object&gt;&lt;object type=&quot;8&quot; unique_id=&quot;1007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YPE" val="0"/>
  <p:tag name="TPCOUNTDOWNSECONDS" val="10"/>
  <p:tag name="TPCOUNTDOWNSOUND" val="C:\Users\iasusa.IASUSA\Desktop\10-second Timers\Movie songs\The Morning After.mp3"/>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DCE3627566C4639BA6F59E5CFA08FF1&lt;/guid&gt;&#10;        &lt;description /&gt;&#10;        &lt;date&gt;4/25/2016 1:28:2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54E395B3A144947B73483EAE67D4E97&lt;/guid&gt;&#10;            &lt;repollguid&gt;079C5D574A6344388E48B4F41C239736&lt;/repollguid&gt;&#10;            &lt;sourceid&gt;63D051199EE14C88B6E565E32B88D6FB&lt;/sourceid&gt;&#10;            &lt;questiontext&gt;Which Hepatitis C treatment does NOT require a change to ARV or increased monitoring?&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0&lt;/bulletstyle&gt;&#10;            &lt;correctanswerindicator&gt;True&lt;/correctanswerindicator&gt;&#10;            &lt;answers&gt;&#10;                &lt;answer&gt;&#10;                    &lt;guid&gt;DFF44E3DBD464270ACF8BCFEAE02D44A&lt;/guid&gt;&#10;                    &lt;answertext&gt;Grazoprevir/elbasvir&lt;/answertext&gt;&#10;                    &lt;valuetype&gt;0&lt;/valuetype&gt;&#10;                &lt;/answer&gt;&#10;                &lt;answer&gt;&#10;                    &lt;guid&gt;F17686AC8EFE43B0ABA3B408BCCE9CC0&lt;/guid&gt;&#10;                    &lt;answertext&gt;Ledipavir/sofosbuvir&lt;/answertext&gt;&#10;                    &lt;valuetype&gt;0&lt;/valuetype&gt;&#10;                &lt;/answer&gt;&#10;                &lt;answer&gt;&#10;                    &lt;guid&gt;26B9FB1CF3CF42A393AC85CB8EAC4842&lt;/guid&gt;&#10;                    &lt;answertext&gt;Ritonavir-boosted paritaprevir, ombitasvir, dasabuvir (PrOD) and ribavirin &lt;/answertext&gt;&#10;                    &lt;valuetype&gt;0&lt;/valuetype&gt;&#10;                &lt;/answer&gt;&#10;                &lt;answer&gt;&#10;                    &lt;guid&gt;4A151CB58C944980819CED3D943C46C2&lt;/guid&gt;&#10;                    &lt;answertext&gt;Sofosbuvir/daclatasvir&lt;/answertext&gt;&#10;                    &lt;valuetype&gt;0&lt;/valuetype&gt;&#10;                &lt;/answer&gt;&#10;            &lt;/answers&gt;&#10;        &lt;/multichoice&gt;&#10;    &lt;/questions&gt;&#10;&lt;/questionlist&gt;"/>
  <p:tag name="LIVECHARTING" val="False"/>
  <p:tag name="AUTOOPENPOLL" val="True"/>
  <p:tag name="AUTOFORMATCHART" val="True"/>
  <p:tag name="RESULTS" val="Which Hepatitis C treatment does NOT require a change to ARV or increased monitoring?[;crlf;]28[;]28[;]28[;]False[;]0[;][;crlf;]2.82142857142857[;]3[;]1.19682829143686[;]1.43239795918367[;crlf;]5[;]0[;]Grazoprevir/elbasvir1[;]Grazoprevir/elbasvir[;][;crlf;]8[;]0[;]Ledipavir/sofosbuvir2[;]Ledipavir/sofosbuvir[;][;crlf;]2[;]0[;]Ritonavir-boosted paritaprevir, ombitasvir, dasabuvir (PrOD) and ribavirin 3[;]Ritonavir-boosted paritaprevir, ombitasvir, dasabuvir (PrOD) and ribavirin [;][;crlf;]13[;]0[;]Sofosbuvir/daclatasvir4[;]Sofosbuvir/daclatasvir[;]"/>
  <p:tag name="HASRESULTS"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TPCOUNTDOWNSECONDS" val="10"/>
  <p:tag name="TPCOUNTDOWNSOUND" val="C:\Users\iasusa.IASUSA\Desktop\10-second Timers\Movie songs\Twin Peaks.mp3"/>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35E866DA84244EB92AC3CAEDBB2B024&lt;/guid&gt;&#10;        &lt;description /&gt;&#10;        &lt;date&gt;4/25/2016 1:29: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601306E9D4D482D8BC355FC48298C14&lt;/guid&gt;&#10;            &lt;repollguid&gt;BBB0BFFF5715490897EBE637AAC6EB0F&lt;/repollguid&gt;&#10;            &lt;sourceid&gt;7ED15EAC7B3546BD816C43ABC37F46F7&lt;/sourceid&gt;&#10;            &lt;questiontext&gt;The dose of daclatasvir should be reduced if given with ritonavir-boosted darunavir &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0&lt;/bulletstyle&gt;&#10;            &lt;correctanswerindicator&gt;True&lt;/correctanswerindicator&gt;&#10;            &lt;answers&gt;&#10;                &lt;answer&gt;&#10;                    &lt;guid&gt;E9A8403434F54115901BB67D0EB45692&lt;/guid&gt;&#10;                    &lt;answertext&gt;TRUE&lt;/answertext&gt;&#10;                    &lt;valuetype&gt;0&lt;/valuetype&gt;&#10;                &lt;/answer&gt;&#10;                &lt;answer&gt;&#10;                    &lt;guid&gt;9B3E30456CC54240B8B4E2D10DDFAF69&lt;/guid&gt;&#10;                    &lt;answertext&gt;FALSE&lt;/answertext&gt;&#10;                    &lt;valuetype&gt;0&lt;/valuetype&gt;&#10;                &lt;/answer&gt;&#10;            &lt;/answers&gt;&#10;        &lt;/multichoice&gt;&#10;    &lt;/questions&gt;&#10;&lt;/questionlist&gt;"/>
  <p:tag name="LIVECHARTING" val="False"/>
  <p:tag name="AUTOOPENPOLL" val="True"/>
  <p:tag name="AUTOFORMATCHART" val="True"/>
  <p:tag name="RESULTS" val="The dose of daclatasvir should be reduced if given with ritonavir-boosted darunavir [;crlf;]31[;]39[;]31[;]False[;]0[;][;crlf;]1.48387096774194[;]1[;]0.499739786607409[;]0.249739854318418[;crlf;]16[;]0[;]TRUE1[;]TRUE[;][;crlf;]15[;]0[;]FALSE2[;]FALSE[;]"/>
  <p:tag name="HASRESULTS" val="Tru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TPCOUNTDOWNSECONDS" val="10"/>
  <p:tag name="TPCOUNTDOWNSOUND" val="C:\Users\iasusa.IASUSA\Desktop\10-second Timers\Movie songs\Third Man.mp3"/>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89116E683DC4FE38405B06C32EACB77&lt;/guid&gt;&#10;        &lt;description /&gt;&#10;        &lt;date&gt;4/25/2016 1:30:0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71674CF33BB48D387E9F90829C2E510&lt;/guid&gt;&#10;            &lt;repollguid&gt;288CDBD73AD54D30A78367E63EA4EF6C&lt;/repollguid&gt;&#10;            &lt;sourceid&gt;F15A9A41DC73476AA8523FE89A52944E&lt;/sourceid&gt;&#10;            &lt;questiontext&gt;Which of the following best describes the differences between the pharmacokinetics of tenofovir alafenamide (TAF) and tenofovir disoproxil fumarate (TDF) when given at standard oral doses?&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0&lt;/bulletstyle&gt;&#10;            &lt;correctanswerindicator&gt;True&lt;/correctanswerindicator&gt;&#10;            &lt;answers&gt;&#10;                &lt;answer&gt;&#10;                    &lt;guid&gt;89038E7D15E1445D94870CB71D637ACF&lt;/guid&gt;&#10;                    &lt;answertext&gt;Plasma concentrations of tenofovir are higher with TAF than with TDF.&lt;/answertext&gt;&#10;                    &lt;valuetype&gt;0&lt;/valuetype&gt;&#10;                &lt;/answer&gt;&#10;                &lt;answer&gt;&#10;                    &lt;guid&gt;90EF333DC9554DD4B27F9AA838C4C06E&lt;/guid&gt;&#10;                    &lt;answertext&gt;Plasma concentrations of tenofovir are lower with TAF than with TDF.&lt;/answertext&gt;&#10;                    &lt;valuetype&gt;0&lt;/valuetype&gt;&#10;                &lt;/answer&gt;&#10;                &lt;answer&gt;&#10;                    &lt;guid&gt;885350530ECE43039EE8D55F3D6DAD11&lt;/guid&gt;&#10;                    &lt;answertext&gt;Plasma concentrations of tenofovir are similar with TAF as compared to TDF.&lt;/answertext&gt;&#10;                    &lt;valuetype&gt;0&lt;/valuetype&gt;&#10;                &lt;/answer&gt;&#10;                &lt;answer&gt;&#10;                    &lt;guid&gt;B53359F3DA494C44A2ED36875036A511&lt;/guid&gt;&#10;                    &lt;answertext&gt;Plasma concentrations are similar but intracellular concentrations of tenofovir diphosphate are lower with TAF than with TDF.&lt;/answertext&gt;&#10;                    &lt;valuetype&gt;0&lt;/valuetype&gt;&#10;                &lt;/answer&gt;&#10;            &lt;/answers&gt;&#10;        &lt;/multichoice&gt;&#10;    &lt;/questions&gt;&#10;&lt;/questionlist&gt;"/>
  <p:tag name="LIVECHARTING" val="False"/>
  <p:tag name="AUTOOPENPOLL" val="True"/>
  <p:tag name="AUTOFORMATCHART" val="True"/>
  <p:tag name="RESULTS" val="Which of the following best describes the differences between the pharmacokinetics of tenofovir alafenamide (TAF) and tenofovir disoproxil fumarate (TDF) when given at standard oral doses?[;crlf;]19[;]42[;]19[;]False[;]0[;][;crlf;]2.52631578947368[;]2[;]0.938555500006685[;]0.880886426592798[;crlf;]1[;]0[;]Plasma concentrations of tenofovir are higher with TAF than with TDF.1[;]Plasma concentrations of tenofovir are higher with TAF than with TDF.[;][;crlf;]12[;]0[;]Plasma concentrations of tenofovir are lower with TAF than with TDF.2[;]Plasma concentrations of tenofovir are lower with TAF than with TDF.[;][;crlf;]1[;]0[;]Plasma concentrations of tenofovir are similar with TAF as compared to TDF.3[;]Plasma concentrations of tenofovir are similar with TAF as compared to TDF.[;][;crlf;]5[;]0[;]Plasma concentrations are similar but intracellular concentrations of tenofovir diphosphate are lower with TAF than with TDF.4[;]Plasma concentrations are similar but intracellular concentrations of tenofovir diphosphate are lower with TAF than with TDF.[;]"/>
  <p:tag name="HASRESULTS" val="Tru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2387</Words>
  <Application>Microsoft Office PowerPoint</Application>
  <PresentationFormat>On-screen Show (16:9)</PresentationFormat>
  <Paragraphs>473</Paragraphs>
  <Slides>30</Slides>
  <Notes>21</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48" baseType="lpstr">
      <vt:lpstr>MS PGothic</vt:lpstr>
      <vt:lpstr>Arial</vt:lpstr>
      <vt:lpstr>Arial Narrow</vt:lpstr>
      <vt:lpstr>Calibri</vt:lpstr>
      <vt:lpstr>Calibri Light</vt:lpstr>
      <vt:lpstr>Georgia</vt:lpstr>
      <vt:lpstr>Tahoma</vt:lpstr>
      <vt:lpstr>Times New Roman</vt:lpstr>
      <vt:lpstr>Wingdings</vt:lpstr>
      <vt:lpstr>Wingdings 2</vt:lpstr>
      <vt:lpstr>Office Theme</vt:lpstr>
      <vt:lpstr>1_Office Theme</vt:lpstr>
      <vt:lpstr>2_Civic</vt:lpstr>
      <vt:lpstr>3_Civic</vt:lpstr>
      <vt:lpstr>4_Civic</vt:lpstr>
      <vt:lpstr>5_Civic</vt:lpstr>
      <vt:lpstr>6_Civic</vt:lpstr>
      <vt:lpstr>CS ChemDraw Drawing</vt:lpstr>
      <vt:lpstr>Clinically Significant Drug Interactions,  HIV and Hepatitis C Virus:  How Quickly We Forget!</vt:lpstr>
      <vt:lpstr>Learning Objectives</vt:lpstr>
      <vt:lpstr>Patient Case</vt:lpstr>
      <vt:lpstr>HCV History</vt:lpstr>
      <vt:lpstr>Clinical Labs</vt:lpstr>
      <vt:lpstr>Which Hepatitis C treatment does NOT require a change to ARV or increased monitoring?</vt:lpstr>
      <vt:lpstr>Grazoprevir/Elbasvir</vt:lpstr>
      <vt:lpstr>GZR/EBR Interaction Potential with ARV</vt:lpstr>
      <vt:lpstr>Ledipasvir</vt:lpstr>
      <vt:lpstr>PPI Use Did Not Impact SVR in TRIO</vt:lpstr>
      <vt:lpstr>LDV dosing with gastric acid modifiers</vt:lpstr>
      <vt:lpstr>With LDV/SOF, TFV exposures are high in those on PIs</vt:lpstr>
      <vt:lpstr>Guidelines Recommendation on LDV/SOF with TDF </vt:lpstr>
      <vt:lpstr>If you can’t avoid TDF + boosted regimen, monitor</vt:lpstr>
      <vt:lpstr>Ritonavir-boosted Paritaprevir, Ombitasvir, Dasabuvir (PrOD) and Ribavirin</vt:lpstr>
      <vt:lpstr>PrOD with RPV and RAL</vt:lpstr>
      <vt:lpstr>PrOD and HIV PI Interactions</vt:lpstr>
      <vt:lpstr>DRV PK with PrOD in HIV/HCV coinfected patients</vt:lpstr>
      <vt:lpstr>Daclatasvir</vt:lpstr>
      <vt:lpstr>The dose of daclatasvir should be reduced if given with ritonavir-boosted darunavir </vt:lpstr>
      <vt:lpstr>Use Full Dose DCV with DRV/r and LPV/r</vt:lpstr>
      <vt:lpstr>Daclatasvir Dosing with Concomitant Medications</vt:lpstr>
      <vt:lpstr>Renal Safety of “Boosted TDF” in HIV/HCV-patients on SOF/LDV</vt:lpstr>
      <vt:lpstr>Which of the following best describes the differences between the pharmacokinetics of tenofovir alafenamide (TAF) and tenofovir disoproxil fumarate (TDF) when given at standard oral doses?</vt:lpstr>
      <vt:lpstr>Tenofovir Alafenamide (TAF) has lower TFV plasma levels</vt:lpstr>
      <vt:lpstr>TAF – Possible TDF Alternative in Patients on Cobicistat and Ritonavir</vt:lpstr>
      <vt:lpstr>What does the FUTURE hold? </vt:lpstr>
      <vt:lpstr>Therapeutic Classes to Consider</vt:lpstr>
      <vt:lpstr>Resources for Drug Interactions</vt:lpstr>
      <vt:lpstr>Summary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and Management of Drug Interactions in the Treatment of Hepatitis C Virus</dc:title>
  <dc:creator>Jennifer Kiser</dc:creator>
  <cp:lastModifiedBy>Michelle Valderama</cp:lastModifiedBy>
  <cp:revision>111</cp:revision>
  <cp:lastPrinted>2016-06-06T21:42:07Z</cp:lastPrinted>
  <dcterms:created xsi:type="dcterms:W3CDTF">2015-08-06T22:52:54Z</dcterms:created>
  <dcterms:modified xsi:type="dcterms:W3CDTF">2016-06-16T19:56:50Z</dcterms:modified>
</cp:coreProperties>
</file>