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7"/>
  </p:notesMasterIdLst>
  <p:handoutMasterIdLst>
    <p:handoutMasterId r:id="rId38"/>
  </p:handoutMasterIdLst>
  <p:sldIdLst>
    <p:sldId id="268" r:id="rId2"/>
    <p:sldId id="368" r:id="rId3"/>
    <p:sldId id="275" r:id="rId4"/>
    <p:sldId id="276" r:id="rId5"/>
    <p:sldId id="277" r:id="rId6"/>
    <p:sldId id="278" r:id="rId7"/>
    <p:sldId id="279" r:id="rId8"/>
    <p:sldId id="341" r:id="rId9"/>
    <p:sldId id="281" r:id="rId10"/>
    <p:sldId id="342" r:id="rId11"/>
    <p:sldId id="372" r:id="rId12"/>
    <p:sldId id="285" r:id="rId13"/>
    <p:sldId id="291" r:id="rId14"/>
    <p:sldId id="292" r:id="rId15"/>
    <p:sldId id="293" r:id="rId16"/>
    <p:sldId id="298" r:id="rId17"/>
    <p:sldId id="300" r:id="rId18"/>
    <p:sldId id="301" r:id="rId19"/>
    <p:sldId id="302" r:id="rId20"/>
    <p:sldId id="304" r:id="rId21"/>
    <p:sldId id="305" r:id="rId22"/>
    <p:sldId id="306" r:id="rId23"/>
    <p:sldId id="308" r:id="rId24"/>
    <p:sldId id="310" r:id="rId25"/>
    <p:sldId id="356" r:id="rId26"/>
    <p:sldId id="312" r:id="rId27"/>
    <p:sldId id="314" r:id="rId28"/>
    <p:sldId id="365" r:id="rId29"/>
    <p:sldId id="315" r:id="rId30"/>
    <p:sldId id="316" r:id="rId31"/>
    <p:sldId id="369" r:id="rId32"/>
    <p:sldId id="370" r:id="rId33"/>
    <p:sldId id="371" r:id="rId34"/>
    <p:sldId id="374" r:id="rId35"/>
    <p:sldId id="333" r:id="rId36"/>
  </p:sldIdLst>
  <p:sldSz cx="12192000" cy="6858000"/>
  <p:notesSz cx="68580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6699"/>
    <a:srgbClr val="800000"/>
    <a:srgbClr val="336699"/>
    <a:srgbClr val="0099FF"/>
    <a:srgbClr val="006666"/>
    <a:srgbClr val="0066FF"/>
    <a:srgbClr val="8CA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838" autoAdjust="0"/>
    <p:restoredTop sz="94711" autoAdjust="0"/>
  </p:normalViewPr>
  <p:slideViewPr>
    <p:cSldViewPr>
      <p:cViewPr varScale="1">
        <p:scale>
          <a:sx n="87" d="100"/>
          <a:sy n="87" d="100"/>
        </p:scale>
        <p:origin x="461"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587"/>
    </p:cViewPr>
  </p:sorterViewPr>
  <p:notesViewPr>
    <p:cSldViewPr>
      <p:cViewPr varScale="1">
        <p:scale>
          <a:sx n="65" d="100"/>
          <a:sy n="65" d="100"/>
        </p:scale>
        <p:origin x="2395"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A47EED8D-9FD2-4787-B1F0-FC5742A0707F}" type="datetimeFigureOut">
              <a:rPr lang="en-US" smtClean="0"/>
              <a:t>6/16/2016</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89D3433F-8FA2-4B64-AA5F-C27567854ACE}" type="slidenum">
              <a:rPr lang="en-US" smtClean="0"/>
              <a:t>‹#›</a:t>
            </a:fld>
            <a:endParaRPr lang="en-US"/>
          </a:p>
        </p:txBody>
      </p:sp>
    </p:spTree>
    <p:extLst>
      <p:ext uri="{BB962C8B-B14F-4D97-AF65-F5344CB8AC3E}">
        <p14:creationId xmlns:p14="http://schemas.microsoft.com/office/powerpoint/2010/main" val="2477475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B84915EB-04D9-4890-9747-2E429CAB8ED7}" type="datetimeFigureOut">
              <a:rPr lang="en-US" smtClean="0"/>
              <a:t>6/16/2016</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07C6C4F7-90B0-4523-B25B-BC1448219DB7}" type="slidenum">
              <a:rPr lang="en-US" smtClean="0"/>
              <a:t>‹#›</a:t>
            </a:fld>
            <a:endParaRPr lang="en-US"/>
          </a:p>
        </p:txBody>
      </p:sp>
    </p:spTree>
    <p:extLst>
      <p:ext uri="{BB962C8B-B14F-4D97-AF65-F5344CB8AC3E}">
        <p14:creationId xmlns:p14="http://schemas.microsoft.com/office/powerpoint/2010/main" val="390100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ature.com/nature/journal/vaop/ncurrent/full/nature12519.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ature.com/nature/journal/vaop/ncurrent/full/nature12519.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1</a:t>
            </a:fld>
            <a:endParaRPr lang="en-US"/>
          </a:p>
        </p:txBody>
      </p:sp>
    </p:spTree>
    <p:extLst>
      <p:ext uri="{BB962C8B-B14F-4D97-AF65-F5344CB8AC3E}">
        <p14:creationId xmlns:p14="http://schemas.microsoft.com/office/powerpoint/2010/main" val="234222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30227"/>
            <a:ext cx="4055129" cy="3186834"/>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425180"/>
            <a:ext cx="4770904" cy="3681293"/>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Clinical course after </a:t>
            </a:r>
            <a:r>
              <a:rPr lang="en-GB" dirty="0" err="1">
                <a:latin typeface="Arial" charset="0"/>
                <a:ea typeface="msgothic" charset="0"/>
                <a:cs typeface="msgothic" charset="0"/>
              </a:rPr>
              <a:t>allogeneic</a:t>
            </a:r>
            <a:r>
              <a:rPr lang="en-GB" dirty="0">
                <a:latin typeface="Arial" charset="0"/>
                <a:ea typeface="msgothic" charset="0"/>
                <a:cs typeface="msgothic" charset="0"/>
              </a:rPr>
              <a:t> hematopoietic stem cell transplant (HSCT) receipt, including longitudinal changes in plasma levels of human immunodeficiency virus type 1 (HIV-1), cell-associated HIV-1 DNA, absolute CD4</a:t>
            </a:r>
            <a:r>
              <a:rPr lang="en-GB" baseline="33000" dirty="0">
                <a:latin typeface="Arial" charset="0"/>
                <a:ea typeface="msgothic" charset="0"/>
                <a:cs typeface="msgothic" charset="0"/>
              </a:rPr>
              <a:t>+</a:t>
            </a:r>
            <a:r>
              <a:rPr lang="en-GB" dirty="0">
                <a:latin typeface="Arial" charset="0"/>
                <a:ea typeface="msgothic" charset="0"/>
                <a:cs typeface="msgothic" charset="0"/>
              </a:rPr>
              <a:t> T-cell counts, and graft-versus-host disease therapy for patient A (</a:t>
            </a:r>
            <a:r>
              <a:rPr lang="en-GB" i="1" dirty="0">
                <a:latin typeface="Arial" charset="0"/>
                <a:ea typeface="msgothic" charset="0"/>
                <a:cs typeface="msgothic" charset="0"/>
              </a:rPr>
              <a:t>A</a:t>
            </a:r>
            <a:r>
              <a:rPr lang="en-GB" dirty="0">
                <a:latin typeface="Arial" charset="0"/>
                <a:ea typeface="msgothic" charset="0"/>
                <a:cs typeface="msgothic" charset="0"/>
              </a:rPr>
              <a:t>) and patient B (</a:t>
            </a:r>
            <a:r>
              <a:rPr lang="en-GB" i="1" dirty="0">
                <a:latin typeface="Arial" charset="0"/>
                <a:ea typeface="msgothic" charset="0"/>
                <a:cs typeface="msgothic" charset="0"/>
              </a:rPr>
              <a:t>B</a:t>
            </a:r>
            <a:r>
              <a:rPr lang="en-GB" dirty="0">
                <a:latin typeface="Arial" charset="0"/>
                <a:ea typeface="msgothic" charset="0"/>
                <a:cs typeface="msgothic" charset="0"/>
              </a:rPr>
              <a:t>). Viral load measurements are shown above and below the solid line on top of each figure. Results from clinical viral load testing, using the </a:t>
            </a:r>
            <a:r>
              <a:rPr lang="en-GB" dirty="0" err="1">
                <a:latin typeface="Arial" charset="0"/>
                <a:ea typeface="msgothic" charset="0"/>
                <a:cs typeface="msgothic" charset="0"/>
              </a:rPr>
              <a:t>Cobas</a:t>
            </a:r>
            <a:r>
              <a:rPr lang="en-GB" dirty="0">
                <a:latin typeface="Arial" charset="0"/>
                <a:ea typeface="msgothic" charset="0"/>
                <a:cs typeface="msgothic" charset="0"/>
              </a:rPr>
              <a:t> </a:t>
            </a:r>
            <a:r>
              <a:rPr lang="en-GB" dirty="0" err="1">
                <a:latin typeface="Arial" charset="0"/>
                <a:ea typeface="msgothic" charset="0"/>
                <a:cs typeface="msgothic" charset="0"/>
              </a:rPr>
              <a:t>Taqman</a:t>
            </a:r>
            <a:r>
              <a:rPr lang="en-GB" dirty="0">
                <a:latin typeface="Arial" charset="0"/>
                <a:ea typeface="msgothic" charset="0"/>
                <a:cs typeface="msgothic" charset="0"/>
              </a:rPr>
              <a:t> real-time polymerase chain reaction (PCR) assay (v. 1), are shown above the line (solid circles represent time points when RNA target was detected, whereas open circles denote time points when no target was detected; &lt;48, detectable virus load below the assay limit of quantification of 48 copies/</a:t>
            </a:r>
            <a:r>
              <a:rPr lang="en-GB" dirty="0" err="1">
                <a:latin typeface="Arial" charset="0"/>
                <a:ea typeface="msgothic" charset="0"/>
                <a:cs typeface="msgothic" charset="0"/>
              </a:rPr>
              <a:t>mL</a:t>
            </a:r>
            <a:r>
              <a:rPr lang="en-GB" dirty="0">
                <a:latin typeface="Arial" charset="0"/>
                <a:ea typeface="msgothic" charset="0"/>
                <a:cs typeface="msgothic" charset="0"/>
              </a:rPr>
              <a:t>). Numbers below the line represent the limit of detection of a highly sensitive, single-copy real-time PCR assay (SCA) in copies per </a:t>
            </a:r>
            <a:r>
              <a:rPr lang="en-GB" dirty="0" err="1">
                <a:latin typeface="Arial" charset="0"/>
                <a:ea typeface="msgothic" charset="0"/>
                <a:cs typeface="msgothic" charset="0"/>
              </a:rPr>
              <a:t>milliliter</a:t>
            </a:r>
            <a:r>
              <a:rPr lang="en-GB" dirty="0">
                <a:latin typeface="Arial" charset="0"/>
                <a:ea typeface="msgothic" charset="0"/>
                <a:cs typeface="msgothic" charset="0"/>
              </a:rPr>
              <a:t>; no RNA was detected by SCA at any time point. HIV-1 peripheral blood mononuclear cell (PBMC) DNA became undetectable in both patients after full donor </a:t>
            </a:r>
            <a:r>
              <a:rPr lang="en-GB" dirty="0" err="1">
                <a:latin typeface="Arial" charset="0"/>
                <a:ea typeface="msgothic" charset="0"/>
                <a:cs typeface="msgothic" charset="0"/>
              </a:rPr>
              <a:t>chimerism</a:t>
            </a:r>
            <a:r>
              <a:rPr lang="en-GB" dirty="0">
                <a:latin typeface="Arial" charset="0"/>
                <a:ea typeface="msgothic" charset="0"/>
                <a:cs typeface="msgothic" charset="0"/>
              </a:rPr>
              <a:t>, and no DNA was detected in purified CD4</a:t>
            </a:r>
            <a:r>
              <a:rPr lang="en-GB" baseline="33000" dirty="0">
                <a:latin typeface="Arial" charset="0"/>
                <a:ea typeface="msgothic" charset="0"/>
                <a:cs typeface="msgothic" charset="0"/>
              </a:rPr>
              <a:t>+</a:t>
            </a:r>
            <a:r>
              <a:rPr lang="en-GB" dirty="0">
                <a:latin typeface="Arial" charset="0"/>
                <a:ea typeface="msgothic" charset="0"/>
                <a:cs typeface="msgothic" charset="0"/>
              </a:rPr>
              <a:t> T cells from the last assay time point (days 1266 and 562 after transplantation for patients A and B, respectively). The approximate relative sensitivity for HIV-1 DNA is represented by the top of the gray line, and open symbols represent the assay detection threshold for negative results. Viral </a:t>
            </a:r>
            <a:r>
              <a:rPr lang="en-GB" dirty="0" err="1">
                <a:latin typeface="Arial" charset="0"/>
                <a:ea typeface="msgothic" charset="0"/>
                <a:cs typeface="msgothic" charset="0"/>
              </a:rPr>
              <a:t>coculture</a:t>
            </a:r>
            <a:r>
              <a:rPr lang="en-GB" dirty="0">
                <a:latin typeface="Arial" charset="0"/>
                <a:ea typeface="msgothic" charset="0"/>
                <a:cs typeface="msgothic" charset="0"/>
              </a:rPr>
              <a:t> of highly stimulated, purified CD4</a:t>
            </a:r>
            <a:r>
              <a:rPr lang="en-GB" baseline="33000" dirty="0">
                <a:latin typeface="Arial" charset="0"/>
                <a:ea typeface="msgothic" charset="0"/>
                <a:cs typeface="msgothic" charset="0"/>
              </a:rPr>
              <a:t>+</a:t>
            </a:r>
            <a:r>
              <a:rPr lang="en-GB" dirty="0">
                <a:latin typeface="Arial" charset="0"/>
                <a:ea typeface="msgothic" charset="0"/>
                <a:cs typeface="msgothic" charset="0"/>
              </a:rPr>
              <a:t> T cells obtained from the last time point yielded no detectable HIV-1 p24 antigen from assay supernatants. Loss of detectable HIV-1 DNA and RNA was associated with recovery or plateau of absolute CD4</a:t>
            </a:r>
            <a:r>
              <a:rPr lang="en-GB" baseline="33000" dirty="0">
                <a:latin typeface="Arial" charset="0"/>
                <a:ea typeface="msgothic" charset="0"/>
                <a:cs typeface="msgothic" charset="0"/>
              </a:rPr>
              <a:t>+</a:t>
            </a:r>
            <a:r>
              <a:rPr lang="en-GB" dirty="0">
                <a:latin typeface="Arial" charset="0"/>
                <a:ea typeface="msgothic" charset="0"/>
                <a:cs typeface="msgothic" charset="0"/>
              </a:rPr>
              <a:t> T-cell counts. Abbreviations: TND, target not detected; GVHD, graft-versus-host disease; Lab, laboratory.</a:t>
            </a:r>
          </a:p>
        </p:txBody>
      </p:sp>
    </p:spTree>
    <p:extLst>
      <p:ext uri="{BB962C8B-B14F-4D97-AF65-F5344CB8AC3E}">
        <p14:creationId xmlns:p14="http://schemas.microsoft.com/office/powerpoint/2010/main" val="177599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12</a:t>
            </a:fld>
            <a:endParaRPr lang="en-US"/>
          </a:p>
        </p:txBody>
      </p:sp>
    </p:spTree>
    <p:extLst>
      <p:ext uri="{BB962C8B-B14F-4D97-AF65-F5344CB8AC3E}">
        <p14:creationId xmlns:p14="http://schemas.microsoft.com/office/powerpoint/2010/main" val="425860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13</a:t>
            </a:fld>
            <a:endParaRPr lang="en-US"/>
          </a:p>
        </p:txBody>
      </p:sp>
    </p:spTree>
    <p:extLst>
      <p:ext uri="{BB962C8B-B14F-4D97-AF65-F5344CB8AC3E}">
        <p14:creationId xmlns:p14="http://schemas.microsoft.com/office/powerpoint/2010/main" val="19434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14</a:t>
            </a:fld>
            <a:endParaRPr lang="en-US"/>
          </a:p>
        </p:txBody>
      </p:sp>
    </p:spTree>
    <p:extLst>
      <p:ext uri="{BB962C8B-B14F-4D97-AF65-F5344CB8AC3E}">
        <p14:creationId xmlns:p14="http://schemas.microsoft.com/office/powerpoint/2010/main" val="194341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15</a:t>
            </a:fld>
            <a:endParaRPr lang="en-US"/>
          </a:p>
        </p:txBody>
      </p:sp>
    </p:spTree>
    <p:extLst>
      <p:ext uri="{BB962C8B-B14F-4D97-AF65-F5344CB8AC3E}">
        <p14:creationId xmlns:p14="http://schemas.microsoft.com/office/powerpoint/2010/main" val="19434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16</a:t>
            </a:fld>
            <a:endParaRPr lang="en-US"/>
          </a:p>
        </p:txBody>
      </p:sp>
    </p:spTree>
    <p:extLst>
      <p:ext uri="{BB962C8B-B14F-4D97-AF65-F5344CB8AC3E}">
        <p14:creationId xmlns:p14="http://schemas.microsoft.com/office/powerpoint/2010/main" val="1284471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17</a:t>
            </a:fld>
            <a:endParaRPr lang="en-US"/>
          </a:p>
        </p:txBody>
      </p:sp>
    </p:spTree>
    <p:extLst>
      <p:ext uri="{BB962C8B-B14F-4D97-AF65-F5344CB8AC3E}">
        <p14:creationId xmlns:p14="http://schemas.microsoft.com/office/powerpoint/2010/main" val="255960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18</a:t>
            </a:fld>
            <a:endParaRPr lang="en-US"/>
          </a:p>
        </p:txBody>
      </p:sp>
    </p:spTree>
    <p:extLst>
      <p:ext uri="{BB962C8B-B14F-4D97-AF65-F5344CB8AC3E}">
        <p14:creationId xmlns:p14="http://schemas.microsoft.com/office/powerpoint/2010/main" val="424259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19</a:t>
            </a:fld>
            <a:endParaRPr lang="en-US"/>
          </a:p>
        </p:txBody>
      </p:sp>
    </p:spTree>
    <p:extLst>
      <p:ext uri="{BB962C8B-B14F-4D97-AF65-F5344CB8AC3E}">
        <p14:creationId xmlns:p14="http://schemas.microsoft.com/office/powerpoint/2010/main" val="424259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20</a:t>
            </a:fld>
            <a:endParaRPr lang="en-US"/>
          </a:p>
        </p:txBody>
      </p:sp>
    </p:spTree>
    <p:extLst>
      <p:ext uri="{BB962C8B-B14F-4D97-AF65-F5344CB8AC3E}">
        <p14:creationId xmlns:p14="http://schemas.microsoft.com/office/powerpoint/2010/main" val="163412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3</a:t>
            </a:fld>
            <a:endParaRPr lang="en-US"/>
          </a:p>
        </p:txBody>
      </p:sp>
    </p:spTree>
    <p:extLst>
      <p:ext uri="{BB962C8B-B14F-4D97-AF65-F5344CB8AC3E}">
        <p14:creationId xmlns:p14="http://schemas.microsoft.com/office/powerpoint/2010/main" val="345839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21</a:t>
            </a:fld>
            <a:endParaRPr lang="en-US"/>
          </a:p>
        </p:txBody>
      </p:sp>
    </p:spTree>
    <p:extLst>
      <p:ext uri="{BB962C8B-B14F-4D97-AF65-F5344CB8AC3E}">
        <p14:creationId xmlns:p14="http://schemas.microsoft.com/office/powerpoint/2010/main" val="868710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22</a:t>
            </a:fld>
            <a:endParaRPr lang="en-US"/>
          </a:p>
        </p:txBody>
      </p:sp>
    </p:spTree>
    <p:extLst>
      <p:ext uri="{BB962C8B-B14F-4D97-AF65-F5344CB8AC3E}">
        <p14:creationId xmlns:p14="http://schemas.microsoft.com/office/powerpoint/2010/main" val="3780282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23</a:t>
            </a:fld>
            <a:endParaRPr lang="en-US"/>
          </a:p>
        </p:txBody>
      </p:sp>
    </p:spTree>
    <p:extLst>
      <p:ext uri="{BB962C8B-B14F-4D97-AF65-F5344CB8AC3E}">
        <p14:creationId xmlns:p14="http://schemas.microsoft.com/office/powerpoint/2010/main" val="272935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smtClean="0"/>
              <a:t>We recently reported that approximately 50% of rhesus macaques (RM; </a:t>
            </a:r>
            <a:r>
              <a:rPr lang="en-US" i="1" dirty="0" err="1" smtClean="0"/>
              <a:t>Macaca</a:t>
            </a:r>
            <a:r>
              <a:rPr lang="en-US" i="1" dirty="0" smtClean="0"/>
              <a:t> </a:t>
            </a:r>
            <a:r>
              <a:rPr lang="en-US" i="1" dirty="0" err="1" smtClean="0"/>
              <a:t>mulatta</a:t>
            </a:r>
            <a:r>
              <a:rPr lang="en-US" dirty="0" smtClean="0"/>
              <a:t>) vaccinated with SIV protein-expressing rhesus cytomegalovirus (</a:t>
            </a:r>
            <a:r>
              <a:rPr lang="en-US" dirty="0" err="1" smtClean="0"/>
              <a:t>RhCMV</a:t>
            </a:r>
            <a:r>
              <a:rPr lang="en-US" dirty="0" smtClean="0"/>
              <a:t>/SIV) vectors manifest durable, </a:t>
            </a:r>
            <a:r>
              <a:rPr lang="en-US" dirty="0" err="1" smtClean="0"/>
              <a:t>aviraemic</a:t>
            </a:r>
            <a:r>
              <a:rPr lang="en-US" dirty="0" smtClean="0"/>
              <a:t> control of infection with the highly pathogenic strain SIVmac239 (ref. </a:t>
            </a:r>
            <a:r>
              <a:rPr lang="en-US" dirty="0" smtClean="0">
                <a:hlinkClick r:id="rId3" tooltip="Hansen, S. G. et al. Profound early control of highly pathogenic SIV by an effector memory T-cell vaccine. Nature 473, 523-527 (2011)"/>
              </a:rPr>
              <a:t>5</a:t>
            </a:r>
            <a:r>
              <a:rPr lang="en-US" dirty="0" smtClean="0"/>
              <a:t>). Here we show that regardless of the route of challenge, </a:t>
            </a:r>
            <a:r>
              <a:rPr lang="en-US" dirty="0" err="1" smtClean="0"/>
              <a:t>RhCMV</a:t>
            </a:r>
            <a:r>
              <a:rPr lang="en-US" dirty="0" smtClean="0"/>
              <a:t>/SIV vector-elicited immune responses control SIVmac239 after demonstrable lymphatic and </a:t>
            </a:r>
            <a:r>
              <a:rPr lang="en-US" dirty="0" err="1" smtClean="0"/>
              <a:t>haematogenous</a:t>
            </a:r>
            <a:r>
              <a:rPr lang="en-US" dirty="0" smtClean="0"/>
              <a:t> viral dissemination, and that replication-competent SIV persists in several sites for weeks to months. Over time, however, protected RM lost signs of SIV infection, showing a consistent lack of measurable plasma- or tissue-associated virus using ultrasensitive assays, and a loss of T-cell reactivity to SIV determinants not in the vaccine. Extensive ultrasensitive quantitative PCR and quantitative PCR with reverse transcription analyses of tissues from </a:t>
            </a:r>
            <a:r>
              <a:rPr lang="en-US" dirty="0" err="1" smtClean="0"/>
              <a:t>RhCMV</a:t>
            </a:r>
            <a:r>
              <a:rPr lang="en-US" dirty="0" smtClean="0"/>
              <a:t>/SIV vector-protected RM </a:t>
            </a:r>
            <a:r>
              <a:rPr lang="en-US" dirty="0" err="1" smtClean="0"/>
              <a:t>necropsied</a:t>
            </a:r>
            <a:r>
              <a:rPr lang="en-US" dirty="0" smtClean="0"/>
              <a:t> 69–172 weeks after challenge did not detect SIV RNA or DNA sequences above background levels, and replication-competent SIV was not detected in these RM by extensive co-culture analysis of tissues or by adoptive transfer of 60 million </a:t>
            </a:r>
            <a:r>
              <a:rPr lang="en-US" dirty="0" err="1" smtClean="0"/>
              <a:t>haematolymphoid</a:t>
            </a:r>
            <a:r>
              <a:rPr lang="en-US" dirty="0" smtClean="0"/>
              <a:t> cells to naive RM. These data provide compelling evidence for progressive clearance of a pathogenic </a:t>
            </a:r>
            <a:r>
              <a:rPr lang="en-US" dirty="0" err="1" smtClean="0"/>
              <a:t>lentiviral</a:t>
            </a:r>
            <a:r>
              <a:rPr lang="en-US" dirty="0" smtClean="0"/>
              <a:t> infection, and suggest that some </a:t>
            </a:r>
            <a:r>
              <a:rPr lang="en-US" dirty="0" err="1" smtClean="0"/>
              <a:t>lentiviral</a:t>
            </a:r>
            <a:r>
              <a:rPr lang="en-US" dirty="0" smtClean="0"/>
              <a:t> reservoirs may be susceptible to the continuous </a:t>
            </a:r>
            <a:r>
              <a:rPr lang="en-US" dirty="0" err="1" smtClean="0"/>
              <a:t>effector</a:t>
            </a:r>
            <a:r>
              <a:rPr lang="en-US" smtClean="0"/>
              <a:t> memory T-cell-mediated immune surveillance elicited and maintained by cytomegalovirus vectors.</a:t>
            </a:r>
            <a:endParaRPr lang="en-US"/>
          </a:p>
        </p:txBody>
      </p:sp>
      <p:sp>
        <p:nvSpPr>
          <p:cNvPr id="4" name="Slide Number Placeholder 3"/>
          <p:cNvSpPr>
            <a:spLocks noGrp="1"/>
          </p:cNvSpPr>
          <p:nvPr>
            <p:ph type="sldNum" sz="quarter" idx="10"/>
          </p:nvPr>
        </p:nvSpPr>
        <p:spPr/>
        <p:txBody>
          <a:bodyPr/>
          <a:lstStyle/>
          <a:p>
            <a:fld id="{84FAF02B-47B0-4028-987A-D15737933BAD}" type="slidenum">
              <a:rPr lang="zh-CN" altLang="en-US" smtClean="0"/>
              <a:pPr/>
              <a:t>24</a:t>
            </a:fld>
            <a:endParaRPr lang="en-US" altLang="zh-CN"/>
          </a:p>
        </p:txBody>
      </p:sp>
    </p:spTree>
    <p:extLst>
      <p:ext uri="{BB962C8B-B14F-4D97-AF65-F5344CB8AC3E}">
        <p14:creationId xmlns:p14="http://schemas.microsoft.com/office/powerpoint/2010/main" val="778445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smtClean="0"/>
              <a:t>We recently reported that approximately 50% of rhesus macaques (RM; </a:t>
            </a:r>
            <a:r>
              <a:rPr lang="en-US" i="1" dirty="0" err="1" smtClean="0"/>
              <a:t>Macaca</a:t>
            </a:r>
            <a:r>
              <a:rPr lang="en-US" i="1" dirty="0" smtClean="0"/>
              <a:t> </a:t>
            </a:r>
            <a:r>
              <a:rPr lang="en-US" i="1" dirty="0" err="1" smtClean="0"/>
              <a:t>mulatta</a:t>
            </a:r>
            <a:r>
              <a:rPr lang="en-US" dirty="0" smtClean="0"/>
              <a:t>) vaccinated with SIV protein-expressing rhesus cytomegalovirus (</a:t>
            </a:r>
            <a:r>
              <a:rPr lang="en-US" dirty="0" err="1" smtClean="0"/>
              <a:t>RhCMV</a:t>
            </a:r>
            <a:r>
              <a:rPr lang="en-US" dirty="0" smtClean="0"/>
              <a:t>/SIV) vectors manifest durable, </a:t>
            </a:r>
            <a:r>
              <a:rPr lang="en-US" dirty="0" err="1" smtClean="0"/>
              <a:t>aviraemic</a:t>
            </a:r>
            <a:r>
              <a:rPr lang="en-US" dirty="0" smtClean="0"/>
              <a:t> control of infection with the highly pathogenic strain SIVmac239 (ref. </a:t>
            </a:r>
            <a:r>
              <a:rPr lang="en-US" dirty="0" smtClean="0">
                <a:hlinkClick r:id="rId3" tooltip="Hansen, S. G. et al. Profound early control of highly pathogenic SIV by an effector memory T-cell vaccine. Nature 473, 523-527 (2011)"/>
              </a:rPr>
              <a:t>5</a:t>
            </a:r>
            <a:r>
              <a:rPr lang="en-US" dirty="0" smtClean="0"/>
              <a:t>). Here we show that regardless of the route of challenge, </a:t>
            </a:r>
            <a:r>
              <a:rPr lang="en-US" dirty="0" err="1" smtClean="0"/>
              <a:t>RhCMV</a:t>
            </a:r>
            <a:r>
              <a:rPr lang="en-US" dirty="0" smtClean="0"/>
              <a:t>/SIV vector-elicited immune responses control SIVmac239 after demonstrable lymphatic and </a:t>
            </a:r>
            <a:r>
              <a:rPr lang="en-US" dirty="0" err="1" smtClean="0"/>
              <a:t>haematogenous</a:t>
            </a:r>
            <a:r>
              <a:rPr lang="en-US" dirty="0" smtClean="0"/>
              <a:t> viral dissemination, and that replication-competent SIV persists in several sites for weeks to months. Over time, however, protected RM lost signs of SIV infection, showing a consistent lack of measurable plasma- or tissue-associated virus using ultrasensitive assays, and a loss of T-cell reactivity to SIV determinants not in the vaccine. Extensive ultrasensitive quantitative PCR and quantitative PCR with reverse transcription analyses of tissues from </a:t>
            </a:r>
            <a:r>
              <a:rPr lang="en-US" dirty="0" err="1" smtClean="0"/>
              <a:t>RhCMV</a:t>
            </a:r>
            <a:r>
              <a:rPr lang="en-US" dirty="0" smtClean="0"/>
              <a:t>/SIV vector-protected RM </a:t>
            </a:r>
            <a:r>
              <a:rPr lang="en-US" dirty="0" err="1" smtClean="0"/>
              <a:t>necropsied</a:t>
            </a:r>
            <a:r>
              <a:rPr lang="en-US" dirty="0" smtClean="0"/>
              <a:t> 69–172 weeks after challenge did not detect SIV RNA or DNA sequences above background levels, and replication-competent SIV was not detected in these RM by extensive co-culture analysis of tissues or by adoptive transfer of 60 million </a:t>
            </a:r>
            <a:r>
              <a:rPr lang="en-US" dirty="0" err="1" smtClean="0"/>
              <a:t>haematolymphoid</a:t>
            </a:r>
            <a:r>
              <a:rPr lang="en-US" dirty="0" smtClean="0"/>
              <a:t> cells to naive RM. These data provide compelling evidence for progressive clearance of a pathogenic </a:t>
            </a:r>
            <a:r>
              <a:rPr lang="en-US" dirty="0" err="1" smtClean="0"/>
              <a:t>lentiviral</a:t>
            </a:r>
            <a:r>
              <a:rPr lang="en-US" dirty="0" smtClean="0"/>
              <a:t> infection, and suggest that some </a:t>
            </a:r>
            <a:r>
              <a:rPr lang="en-US" dirty="0" err="1" smtClean="0"/>
              <a:t>lentiviral</a:t>
            </a:r>
            <a:r>
              <a:rPr lang="en-US" dirty="0" smtClean="0"/>
              <a:t> reservoirs may be susceptible to the continuous </a:t>
            </a:r>
            <a:r>
              <a:rPr lang="en-US" dirty="0" err="1" smtClean="0"/>
              <a:t>effector</a:t>
            </a:r>
            <a:r>
              <a:rPr lang="en-US" smtClean="0"/>
              <a:t> memory T-cell-mediated immune surveillance elicited and maintained by cytomegalovirus vectors.</a:t>
            </a:r>
            <a:endParaRPr lang="en-US"/>
          </a:p>
        </p:txBody>
      </p:sp>
      <p:sp>
        <p:nvSpPr>
          <p:cNvPr id="4" name="Slide Number Placeholder 3"/>
          <p:cNvSpPr>
            <a:spLocks noGrp="1"/>
          </p:cNvSpPr>
          <p:nvPr>
            <p:ph type="sldNum" sz="quarter" idx="10"/>
          </p:nvPr>
        </p:nvSpPr>
        <p:spPr/>
        <p:txBody>
          <a:bodyPr/>
          <a:lstStyle/>
          <a:p>
            <a:fld id="{84FAF02B-47B0-4028-987A-D15737933BAD}" type="slidenum">
              <a:rPr lang="zh-CN" altLang="en-US" smtClean="0"/>
              <a:pPr/>
              <a:t>25</a:t>
            </a:fld>
            <a:endParaRPr lang="en-US" altLang="zh-CN"/>
          </a:p>
        </p:txBody>
      </p:sp>
    </p:spTree>
    <p:extLst>
      <p:ext uri="{BB962C8B-B14F-4D97-AF65-F5344CB8AC3E}">
        <p14:creationId xmlns:p14="http://schemas.microsoft.com/office/powerpoint/2010/main" val="778445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26</a:t>
            </a:fld>
            <a:endParaRPr lang="en-US"/>
          </a:p>
        </p:txBody>
      </p:sp>
    </p:spTree>
    <p:extLst>
      <p:ext uri="{BB962C8B-B14F-4D97-AF65-F5344CB8AC3E}">
        <p14:creationId xmlns:p14="http://schemas.microsoft.com/office/powerpoint/2010/main" val="4225339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27</a:t>
            </a:fld>
            <a:endParaRPr lang="en-US"/>
          </a:p>
        </p:txBody>
      </p:sp>
    </p:spTree>
    <p:extLst>
      <p:ext uri="{BB962C8B-B14F-4D97-AF65-F5344CB8AC3E}">
        <p14:creationId xmlns:p14="http://schemas.microsoft.com/office/powerpoint/2010/main" val="3323613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smtClean="0"/>
              <a:t>When LTR-targeting CRISPR/Cas9 components were </a:t>
            </a:r>
            <a:r>
              <a:rPr lang="en-US" dirty="0" err="1" smtClean="0"/>
              <a:t>transfected</a:t>
            </a:r>
            <a:r>
              <a:rPr lang="en-US" dirty="0" smtClean="0"/>
              <a:t> into HIV-1 LTR expression-dormant and -inducible T cells, a significant loss of LTR-driven expression was observed after stimulation. Sequence analysis confirmed that this CRISPR/Cas9 system efficiently cleaved and mutated LTR target sites. </a:t>
            </a:r>
            <a:endParaRPr lang="en-US" dirty="0"/>
          </a:p>
        </p:txBody>
      </p:sp>
      <p:sp>
        <p:nvSpPr>
          <p:cNvPr id="4" name="Slide Number Placeholder 3"/>
          <p:cNvSpPr>
            <a:spLocks noGrp="1"/>
          </p:cNvSpPr>
          <p:nvPr>
            <p:ph type="sldNum" sz="quarter" idx="10"/>
          </p:nvPr>
        </p:nvSpPr>
        <p:spPr/>
        <p:txBody>
          <a:bodyPr/>
          <a:lstStyle/>
          <a:p>
            <a:fld id="{A1A537EA-02E1-4AF9-899A-67B68E9EE073}" type="slidenum">
              <a:rPr lang="en-US" smtClean="0"/>
              <a:pPr/>
              <a:t>28</a:t>
            </a:fld>
            <a:endParaRPr lang="en-US"/>
          </a:p>
        </p:txBody>
      </p:sp>
    </p:spTree>
    <p:extLst>
      <p:ext uri="{BB962C8B-B14F-4D97-AF65-F5344CB8AC3E}">
        <p14:creationId xmlns:p14="http://schemas.microsoft.com/office/powerpoint/2010/main" val="988482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29</a:t>
            </a:fld>
            <a:endParaRPr lang="en-US"/>
          </a:p>
        </p:txBody>
      </p:sp>
    </p:spTree>
    <p:extLst>
      <p:ext uri="{BB962C8B-B14F-4D97-AF65-F5344CB8AC3E}">
        <p14:creationId xmlns:p14="http://schemas.microsoft.com/office/powerpoint/2010/main" val="1910441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A09F44-363C-4F03-8099-77BFDD90CAC7}" type="slidenum">
              <a:rPr lang="en-US"/>
              <a:pPr/>
              <a:t>30</a:t>
            </a:fld>
            <a:endParaRPr lang="en-US"/>
          </a:p>
        </p:txBody>
      </p:sp>
      <p:sp>
        <p:nvSpPr>
          <p:cNvPr id="4097" name="Rectangle 1"/>
          <p:cNvSpPr txBox="1">
            <a:spLocks noGrp="1" noRot="1" noChangeAspect="1" noChangeArrowheads="1"/>
          </p:cNvSpPr>
          <p:nvPr>
            <p:ph type="sldImg"/>
          </p:nvPr>
        </p:nvSpPr>
        <p:spPr bwMode="auto">
          <a:xfrm>
            <a:off x="244475" y="652463"/>
            <a:ext cx="5716588" cy="32162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75979"/>
            <a:ext cx="4965606" cy="3861763"/>
          </a:xfrm>
          <a:prstGeom prst="rect">
            <a:avLst/>
          </a:prstGeom>
          <a:noFill/>
          <a:ln cap="flat">
            <a:round/>
            <a:headEnd/>
            <a:tailEnd/>
          </a:ln>
        </p:spPr>
        <p:txBody>
          <a:bodyPr lIns="0" tIns="7915" rIns="0" bIns="0"/>
          <a:lstStyle/>
          <a:p>
            <a:pPr>
              <a:lnSpc>
                <a:spcPct val="93000"/>
              </a:lnSpc>
              <a:spcBef>
                <a:spcPct val="0"/>
              </a:spcBef>
              <a:tabLst>
                <a:tab pos="649628" algn="l"/>
                <a:tab pos="1299256" algn="l"/>
                <a:tab pos="1948884" algn="l"/>
                <a:tab pos="2598511" algn="l"/>
                <a:tab pos="3248139" algn="l"/>
                <a:tab pos="3897767" algn="l"/>
                <a:tab pos="4547395" algn="l"/>
              </a:tabLst>
            </a:pPr>
            <a:r>
              <a:rPr lang="en-US" sz="900" dirty="0">
                <a:latin typeface="Arial Unicode MS" pitchFamily="32" charset="0"/>
                <a:cs typeface="Arial Unicode MS" pitchFamily="32" charset="0"/>
              </a:rPr>
              <a:t>Figure 4. </a:t>
            </a:r>
            <a:r>
              <a:rPr lang="en-US" sz="900" i="1" dirty="0">
                <a:latin typeface="Arial Unicode MS" pitchFamily="32" charset="0"/>
                <a:cs typeface="Arial Unicode MS" pitchFamily="32" charset="0"/>
              </a:rPr>
              <a:t>CCR5</a:t>
            </a:r>
            <a:r>
              <a:rPr lang="en-US" sz="900" dirty="0">
                <a:latin typeface="Arial Unicode MS" pitchFamily="32" charset="0"/>
                <a:cs typeface="Arial Unicode MS" pitchFamily="32" charset="0"/>
              </a:rPr>
              <a:t>-Modified CD4 T Cells during Treatment Interruption. The median count for total CD4 T cells, unmodified CD4 T cells, and </a:t>
            </a:r>
            <a:r>
              <a:rPr lang="en-US" sz="900" i="1" dirty="0">
                <a:latin typeface="Arial Unicode MS" pitchFamily="32" charset="0"/>
                <a:cs typeface="Arial Unicode MS" pitchFamily="32" charset="0"/>
              </a:rPr>
              <a:t>CCR5</a:t>
            </a:r>
            <a:r>
              <a:rPr lang="en-US" sz="900" dirty="0">
                <a:latin typeface="Arial Unicode MS" pitchFamily="32" charset="0"/>
                <a:cs typeface="Arial Unicode MS" pitchFamily="32" charset="0"/>
              </a:rPr>
              <a:t>-modified CD4 T cells for all patients in cohort 1 is plotted in Panel A. </a:t>
            </a:r>
            <a:r>
              <a:rPr lang="en-US" sz="900" i="1" dirty="0">
                <a:latin typeface="Arial Unicode MS" pitchFamily="32" charset="0"/>
                <a:cs typeface="Arial Unicode MS" pitchFamily="32" charset="0"/>
              </a:rPr>
              <a:t>CCR5</a:t>
            </a:r>
            <a:r>
              <a:rPr lang="en-US" sz="900" dirty="0">
                <a:latin typeface="Arial Unicode MS" pitchFamily="32" charset="0"/>
                <a:cs typeface="Arial Unicode MS" pitchFamily="32" charset="0"/>
              </a:rPr>
              <a:t>-modified CD4 T cells in blood are shown as a fraction of CD4 cells (Panels B and D) and as a fraction of white cells (Panels C and E).</a:t>
            </a:r>
          </a:p>
        </p:txBody>
      </p:sp>
    </p:spTree>
    <p:extLst>
      <p:ext uri="{BB962C8B-B14F-4D97-AF65-F5344CB8AC3E}">
        <p14:creationId xmlns:p14="http://schemas.microsoft.com/office/powerpoint/2010/main" val="350198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4</a:t>
            </a:fld>
            <a:endParaRPr lang="en-US"/>
          </a:p>
        </p:txBody>
      </p:sp>
    </p:spTree>
    <p:extLst>
      <p:ext uri="{BB962C8B-B14F-4D97-AF65-F5344CB8AC3E}">
        <p14:creationId xmlns:p14="http://schemas.microsoft.com/office/powerpoint/2010/main" val="3749017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34</a:t>
            </a:fld>
            <a:endParaRPr lang="en-US"/>
          </a:p>
        </p:txBody>
      </p:sp>
    </p:spTree>
    <p:extLst>
      <p:ext uri="{BB962C8B-B14F-4D97-AF65-F5344CB8AC3E}">
        <p14:creationId xmlns:p14="http://schemas.microsoft.com/office/powerpoint/2010/main" val="777050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35</a:t>
            </a:fld>
            <a:endParaRPr lang="en-US"/>
          </a:p>
        </p:txBody>
      </p:sp>
    </p:spTree>
    <p:extLst>
      <p:ext uri="{BB962C8B-B14F-4D97-AF65-F5344CB8AC3E}">
        <p14:creationId xmlns:p14="http://schemas.microsoft.com/office/powerpoint/2010/main" val="247281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A537EA-02E1-4AF9-899A-67B68E9EE073}" type="slidenum">
              <a:rPr lang="en-US" smtClean="0"/>
              <a:pPr/>
              <a:t>5</a:t>
            </a:fld>
            <a:endParaRPr lang="en-US"/>
          </a:p>
        </p:txBody>
      </p:sp>
    </p:spTree>
    <p:extLst>
      <p:ext uri="{BB962C8B-B14F-4D97-AF65-F5344CB8AC3E}">
        <p14:creationId xmlns:p14="http://schemas.microsoft.com/office/powerpoint/2010/main" val="3077205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FA8566-ACAB-486B-99E1-BE07F330B6E9}" type="slidenum">
              <a:rPr lang="en-US"/>
              <a:pPr/>
              <a:t>6</a:t>
            </a:fld>
            <a:endParaRPr lang="en-US"/>
          </a:p>
        </p:txBody>
      </p:sp>
      <p:sp>
        <p:nvSpPr>
          <p:cNvPr id="4097" name="Rectangle 1"/>
          <p:cNvSpPr txBox="1">
            <a:spLocks noGrp="1" noRot="1" noChangeAspect="1" noChangeArrowheads="1"/>
          </p:cNvSpPr>
          <p:nvPr>
            <p:ph type="sldImg"/>
          </p:nvPr>
        </p:nvSpPr>
        <p:spPr bwMode="auto">
          <a:xfrm>
            <a:off x="244475" y="652463"/>
            <a:ext cx="5716588" cy="32162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75979"/>
            <a:ext cx="4965606" cy="3861763"/>
          </a:xfrm>
          <a:prstGeom prst="rect">
            <a:avLst/>
          </a:prstGeom>
          <a:noFill/>
          <a:ln cap="flat">
            <a:round/>
            <a:headEnd/>
            <a:tailEnd/>
          </a:ln>
        </p:spPr>
        <p:txBody>
          <a:bodyPr lIns="0" tIns="7915" rIns="0" bIns="0"/>
          <a:lstStyle/>
          <a:p>
            <a:pPr>
              <a:lnSpc>
                <a:spcPct val="93000"/>
              </a:lnSpc>
              <a:spcBef>
                <a:spcPct val="0"/>
              </a:spcBef>
              <a:tabLst>
                <a:tab pos="649628" algn="l"/>
                <a:tab pos="1299256" algn="l"/>
                <a:tab pos="1948884" algn="l"/>
                <a:tab pos="2598511" algn="l"/>
                <a:tab pos="3248139" algn="l"/>
                <a:tab pos="3897767" algn="l"/>
                <a:tab pos="4547395" algn="l"/>
              </a:tabLst>
            </a:pPr>
            <a:r>
              <a:rPr lang="en-US" sz="900" dirty="0">
                <a:latin typeface="Arial Unicode MS" pitchFamily="32" charset="0"/>
                <a:cs typeface="Arial Unicode MS" pitchFamily="32" charset="0"/>
              </a:rPr>
              <a:t>Figure 3. Clinical Course and HIV-1 </a:t>
            </a:r>
            <a:r>
              <a:rPr lang="en-US" sz="900" dirty="0" err="1">
                <a:latin typeface="Arial Unicode MS" pitchFamily="32" charset="0"/>
                <a:cs typeface="Arial Unicode MS" pitchFamily="32" charset="0"/>
              </a:rPr>
              <a:t>Viremia</a:t>
            </a:r>
            <a:r>
              <a:rPr lang="en-US" sz="900" dirty="0">
                <a:latin typeface="Arial Unicode MS" pitchFamily="32" charset="0"/>
                <a:cs typeface="Arial Unicode MS" pitchFamily="32" charset="0"/>
              </a:rPr>
              <a:t>. The clinical course and treatment of acute myeloid leukemia (AML) as well as HIV and the measurement of HIV-1 </a:t>
            </a:r>
            <a:r>
              <a:rPr lang="en-US" sz="900" dirty="0" err="1">
                <a:latin typeface="Arial Unicode MS" pitchFamily="32" charset="0"/>
                <a:cs typeface="Arial Unicode MS" pitchFamily="32" charset="0"/>
              </a:rPr>
              <a:t>viremia</a:t>
            </a:r>
            <a:r>
              <a:rPr lang="en-US" sz="900" dirty="0">
                <a:latin typeface="Arial Unicode MS" pitchFamily="32" charset="0"/>
                <a:cs typeface="Arial Unicode MS" pitchFamily="32" charset="0"/>
              </a:rPr>
              <a:t> by means of RNA polymerase-chain-reaction assays are shown from the point of AML diagnosis to day 548 after stem-cell transplantation (SCT). HIV-1 RNA was not detected in peripheral blood or bone marrow from the point at which highly active antiretroviral therapy (HAART) was discontinued, 1 day before SCT, until the end of follow-up, 548 days after SCT. (The shaded area of this graph indicates the limit of detection of the HIV–RNA assay.) The CD4+ T-cell count in the peripheral blood is shown in reference to the immunosuppressive treatments. ATG denotes </a:t>
            </a:r>
            <a:r>
              <a:rPr lang="en-US" sz="900" dirty="0" err="1">
                <a:latin typeface="Arial Unicode MS" pitchFamily="32" charset="0"/>
                <a:cs typeface="Arial Unicode MS" pitchFamily="32" charset="0"/>
              </a:rPr>
              <a:t>antithymocyte</a:t>
            </a:r>
            <a:r>
              <a:rPr lang="en-US" sz="900" dirty="0">
                <a:latin typeface="Arial Unicode MS" pitchFamily="32" charset="0"/>
                <a:cs typeface="Arial Unicode MS" pitchFamily="32" charset="0"/>
              </a:rPr>
              <a:t> globulin, Cs cyclosporine, </a:t>
            </a:r>
            <a:r>
              <a:rPr lang="en-US" sz="900" dirty="0" err="1">
                <a:latin typeface="Arial Unicode MS" pitchFamily="32" charset="0"/>
                <a:cs typeface="Arial Unicode MS" pitchFamily="32" charset="0"/>
              </a:rPr>
              <a:t>Cx</a:t>
            </a:r>
            <a:r>
              <a:rPr lang="en-US" sz="900" dirty="0">
                <a:latin typeface="Arial Unicode MS" pitchFamily="32" charset="0"/>
                <a:cs typeface="Arial Unicode MS" pitchFamily="32" charset="0"/>
              </a:rPr>
              <a:t> chemotherapy, MMF </a:t>
            </a:r>
            <a:r>
              <a:rPr lang="en-US" sz="900" dirty="0" err="1">
                <a:latin typeface="Arial Unicode MS" pitchFamily="32" charset="0"/>
                <a:cs typeface="Arial Unicode MS" pitchFamily="32" charset="0"/>
              </a:rPr>
              <a:t>mycophenolate</a:t>
            </a:r>
            <a:r>
              <a:rPr lang="en-US" sz="900" dirty="0">
                <a:latin typeface="Arial Unicode MS" pitchFamily="32" charset="0"/>
                <a:cs typeface="Arial Unicode MS" pitchFamily="32" charset="0"/>
              </a:rPr>
              <a:t> </a:t>
            </a:r>
            <a:r>
              <a:rPr lang="en-US" sz="900" dirty="0" err="1">
                <a:latin typeface="Arial Unicode MS" pitchFamily="32" charset="0"/>
                <a:cs typeface="Arial Unicode MS" pitchFamily="32" charset="0"/>
              </a:rPr>
              <a:t>mofetil</a:t>
            </a:r>
            <a:r>
              <a:rPr lang="en-US" sz="900" dirty="0">
                <a:latin typeface="Arial Unicode MS" pitchFamily="32" charset="0"/>
                <a:cs typeface="Arial Unicode MS" pitchFamily="32" charset="0"/>
              </a:rPr>
              <a:t>, and TBI total-body irradiation.</a:t>
            </a:r>
          </a:p>
        </p:txBody>
      </p:sp>
    </p:spTree>
    <p:extLst>
      <p:ext uri="{BB962C8B-B14F-4D97-AF65-F5344CB8AC3E}">
        <p14:creationId xmlns:p14="http://schemas.microsoft.com/office/powerpoint/2010/main" val="143321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B98CD3-1A1D-4473-B173-5546B8CC43F8}" type="slidenum">
              <a:rPr lang="en-US"/>
              <a:pPr/>
              <a:t>7</a:t>
            </a:fld>
            <a:endParaRPr lang="en-US"/>
          </a:p>
        </p:txBody>
      </p:sp>
      <p:sp>
        <p:nvSpPr>
          <p:cNvPr id="4097" name="Rectangle 1"/>
          <p:cNvSpPr txBox="1">
            <a:spLocks noGrp="1" noRot="1" noChangeAspect="1" noChangeArrowheads="1"/>
          </p:cNvSpPr>
          <p:nvPr>
            <p:ph type="sldImg"/>
          </p:nvPr>
        </p:nvSpPr>
        <p:spPr bwMode="auto">
          <a:xfrm>
            <a:off x="244475" y="652463"/>
            <a:ext cx="5716588" cy="32162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75979"/>
            <a:ext cx="4965606" cy="3861763"/>
          </a:xfrm>
          <a:prstGeom prst="rect">
            <a:avLst/>
          </a:prstGeom>
          <a:noFill/>
          <a:ln cap="flat">
            <a:round/>
            <a:headEnd/>
            <a:tailEnd/>
          </a:ln>
        </p:spPr>
        <p:txBody>
          <a:bodyPr lIns="0" tIns="7915" rIns="0" bIns="0"/>
          <a:lstStyle/>
          <a:p>
            <a:pPr>
              <a:lnSpc>
                <a:spcPct val="93000"/>
              </a:lnSpc>
              <a:spcBef>
                <a:spcPct val="0"/>
              </a:spcBef>
              <a:tabLst>
                <a:tab pos="649628" algn="l"/>
                <a:tab pos="1299256" algn="l"/>
                <a:tab pos="1948884" algn="l"/>
                <a:tab pos="2598511" algn="l"/>
                <a:tab pos="3248139" algn="l"/>
                <a:tab pos="3897767" algn="l"/>
                <a:tab pos="4547395" algn="l"/>
              </a:tabLst>
            </a:pPr>
            <a:r>
              <a:rPr lang="en-US" sz="900" dirty="0">
                <a:latin typeface="Arial Unicode MS" pitchFamily="32" charset="0"/>
                <a:cs typeface="Arial Unicode MS" pitchFamily="32" charset="0"/>
              </a:rPr>
              <a:t>Figure 1. Detection of Human Immunodeficiency Virus Type 1 (HIV-1) Infection in the Child. Panel A shows HIV-1 RNA levels indicating confirmed HIV-1 infection, with positive values for HIV-1 RNA in plasma at four time points before and after the initiation of antiretroviral therapy (ART). The decline in the viral load was biphasic, which is typically seen during effective ART. Panel B shows HIV-1 RNA levels indicating sustained control of HIV-1 replication during ART and after the discontinuation of therapy. The solid arrow indicates the last time that prescriptions for ART were filled (at 15 months of age, according to pharmacy records), and the dashed arrow the time of the last administration of ART (at 18 months of age, according to maternal report). In both Panel A and Panel B, solid circles indicate detectable HIV-1 RNA, and open circles undetectable HIV-1 RNA; the shaded area indicates the limit of detection of the plasma viral-load assay. Panel C shows the percentage of CD4+ T cells from the child's birth until 30 months of age. The shaded area indicates the CD4+ T-cell percentage in the normal range (10th to 90th percentiles); fluctuations in the normal range are due to age-related changes.6 3TC denotes </a:t>
            </a:r>
            <a:r>
              <a:rPr lang="en-US" sz="900" dirty="0" err="1">
                <a:latin typeface="Arial Unicode MS" pitchFamily="32" charset="0"/>
                <a:cs typeface="Arial Unicode MS" pitchFamily="32" charset="0"/>
              </a:rPr>
              <a:t>lamivudine</a:t>
            </a:r>
            <a:r>
              <a:rPr lang="en-US" sz="900" dirty="0">
                <a:latin typeface="Arial Unicode MS" pitchFamily="32" charset="0"/>
                <a:cs typeface="Arial Unicode MS" pitchFamily="32" charset="0"/>
              </a:rPr>
              <a:t>, AZT </a:t>
            </a:r>
            <a:r>
              <a:rPr lang="en-US" sz="900" dirty="0" err="1">
                <a:latin typeface="Arial Unicode MS" pitchFamily="32" charset="0"/>
                <a:cs typeface="Arial Unicode MS" pitchFamily="32" charset="0"/>
              </a:rPr>
              <a:t>zidovudine</a:t>
            </a:r>
            <a:r>
              <a:rPr lang="en-US" sz="900" dirty="0">
                <a:latin typeface="Arial Unicode MS" pitchFamily="32" charset="0"/>
                <a:cs typeface="Arial Unicode MS" pitchFamily="32" charset="0"/>
              </a:rPr>
              <a:t>, and NVP </a:t>
            </a:r>
            <a:r>
              <a:rPr lang="en-US" sz="900" dirty="0" err="1">
                <a:latin typeface="Arial Unicode MS" pitchFamily="32" charset="0"/>
                <a:cs typeface="Arial Unicode MS" pitchFamily="32" charset="0"/>
              </a:rPr>
              <a:t>nevirapine</a:t>
            </a:r>
            <a:r>
              <a:rPr lang="en-US" sz="900" dirty="0">
                <a:latin typeface="Arial Unicode MS" pitchFamily="32" charset="0"/>
                <a:cs typeface="Arial Unicode MS" pitchFamily="32" charset="0"/>
              </a:rPr>
              <a:t>.</a:t>
            </a:r>
          </a:p>
        </p:txBody>
      </p:sp>
    </p:spTree>
    <p:extLst>
      <p:ext uri="{BB962C8B-B14F-4D97-AF65-F5344CB8AC3E}">
        <p14:creationId xmlns:p14="http://schemas.microsoft.com/office/powerpoint/2010/main" val="135676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B98CD3-1A1D-4473-B173-5546B8CC43F8}" type="slidenum">
              <a:rPr lang="en-US"/>
              <a:pPr/>
              <a:t>8</a:t>
            </a:fld>
            <a:endParaRPr lang="en-US"/>
          </a:p>
        </p:txBody>
      </p:sp>
      <p:sp>
        <p:nvSpPr>
          <p:cNvPr id="4097" name="Rectangle 1"/>
          <p:cNvSpPr txBox="1">
            <a:spLocks noGrp="1" noRot="1" noChangeAspect="1" noChangeArrowheads="1"/>
          </p:cNvSpPr>
          <p:nvPr>
            <p:ph type="sldImg"/>
          </p:nvPr>
        </p:nvSpPr>
        <p:spPr bwMode="auto">
          <a:xfrm>
            <a:off x="244475" y="652463"/>
            <a:ext cx="5716588" cy="32162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75979"/>
            <a:ext cx="4965606" cy="3861763"/>
          </a:xfrm>
          <a:prstGeom prst="rect">
            <a:avLst/>
          </a:prstGeom>
          <a:noFill/>
          <a:ln cap="flat">
            <a:round/>
            <a:headEnd/>
            <a:tailEnd/>
          </a:ln>
        </p:spPr>
        <p:txBody>
          <a:bodyPr lIns="0" tIns="7915" rIns="0" bIns="0"/>
          <a:lstStyle/>
          <a:p>
            <a:pPr>
              <a:lnSpc>
                <a:spcPct val="93000"/>
              </a:lnSpc>
              <a:spcBef>
                <a:spcPct val="0"/>
              </a:spcBef>
              <a:tabLst>
                <a:tab pos="649628" algn="l"/>
                <a:tab pos="1299256" algn="l"/>
                <a:tab pos="1948884" algn="l"/>
                <a:tab pos="2598511" algn="l"/>
                <a:tab pos="3248139" algn="l"/>
                <a:tab pos="3897767" algn="l"/>
                <a:tab pos="4547395" algn="l"/>
              </a:tabLst>
            </a:pPr>
            <a:r>
              <a:rPr lang="en-US" sz="900" dirty="0">
                <a:latin typeface="Arial Unicode MS" pitchFamily="32" charset="0"/>
                <a:cs typeface="Arial Unicode MS" pitchFamily="32" charset="0"/>
              </a:rPr>
              <a:t>Figure 1. Detection of Human Immunodeficiency Virus Type 1 (HIV-1) Infection in the Child. Panel A shows HIV-1 RNA levels indicating confirmed HIV-1 infection, with positive values for HIV-1 RNA in plasma at four time points before and after the initiation of antiretroviral therapy (ART). The decline in the viral load was biphasic, which is typically seen during effective ART. Panel B shows HIV-1 RNA levels indicating sustained control of HIV-1 replication during ART and after the discontinuation of therapy. The solid arrow indicates the last time that prescriptions for ART were filled (at 15 months of age, according to pharmacy records), and the dashed arrow the time of the last administration of ART (at 18 months of age, according to maternal report). In both Panel A and Panel B, solid circles indicate detectable HIV-1 RNA, and open circles undetectable HIV-1 RNA; the shaded area indicates the limit of detection of the plasma viral-load assay. Panel C shows the percentage of CD4+ T cells from the child's birth until 30 months of age. The shaded area indicates the CD4+ T-cell percentage in the normal range (10th to 90th percentiles); fluctuations in the normal range are due to age-related changes.6 3TC denotes </a:t>
            </a:r>
            <a:r>
              <a:rPr lang="en-US" sz="900" dirty="0" err="1">
                <a:latin typeface="Arial Unicode MS" pitchFamily="32" charset="0"/>
                <a:cs typeface="Arial Unicode MS" pitchFamily="32" charset="0"/>
              </a:rPr>
              <a:t>lamivudine</a:t>
            </a:r>
            <a:r>
              <a:rPr lang="en-US" sz="900" dirty="0">
                <a:latin typeface="Arial Unicode MS" pitchFamily="32" charset="0"/>
                <a:cs typeface="Arial Unicode MS" pitchFamily="32" charset="0"/>
              </a:rPr>
              <a:t>, AZT </a:t>
            </a:r>
            <a:r>
              <a:rPr lang="en-US" sz="900" dirty="0" err="1">
                <a:latin typeface="Arial Unicode MS" pitchFamily="32" charset="0"/>
                <a:cs typeface="Arial Unicode MS" pitchFamily="32" charset="0"/>
              </a:rPr>
              <a:t>zidovudine</a:t>
            </a:r>
            <a:r>
              <a:rPr lang="en-US" sz="900" dirty="0">
                <a:latin typeface="Arial Unicode MS" pitchFamily="32" charset="0"/>
                <a:cs typeface="Arial Unicode MS" pitchFamily="32" charset="0"/>
              </a:rPr>
              <a:t>, and NVP </a:t>
            </a:r>
            <a:r>
              <a:rPr lang="en-US" sz="900" dirty="0" err="1">
                <a:latin typeface="Arial Unicode MS" pitchFamily="32" charset="0"/>
                <a:cs typeface="Arial Unicode MS" pitchFamily="32" charset="0"/>
              </a:rPr>
              <a:t>nevirapine</a:t>
            </a:r>
            <a:r>
              <a:rPr lang="en-US" sz="900" dirty="0">
                <a:latin typeface="Arial Unicode MS" pitchFamily="32" charset="0"/>
                <a:cs typeface="Arial Unicode MS" pitchFamily="32" charset="0"/>
              </a:rPr>
              <a:t>.</a:t>
            </a:r>
          </a:p>
        </p:txBody>
      </p:sp>
    </p:spTree>
    <p:extLst>
      <p:ext uri="{BB962C8B-B14F-4D97-AF65-F5344CB8AC3E}">
        <p14:creationId xmlns:p14="http://schemas.microsoft.com/office/powerpoint/2010/main" val="135676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smtClean="0"/>
              <a:t>Combination antiretroviral therapy (</a:t>
            </a:r>
            <a:r>
              <a:rPr lang="en-US" dirty="0" err="1" smtClean="0"/>
              <a:t>cART</a:t>
            </a:r>
            <a:r>
              <a:rPr lang="en-US" dirty="0" smtClean="0"/>
              <a:t>) reduces HIV-associated morbidities and mortalities but cannot cure the infection. Given the difficulty of eradicating HIV-1, a functional cure for HIV-infected patients appears to be a more reachable short-term goal. We identified 14 HIV patients (post-treatment controllers [PTCs]) whose </a:t>
            </a:r>
            <a:r>
              <a:rPr lang="en-US" dirty="0" err="1" smtClean="0"/>
              <a:t>viremia</a:t>
            </a:r>
            <a:r>
              <a:rPr lang="en-US" dirty="0" smtClean="0"/>
              <a:t> remained controlled for several years after the interruption of prolonged </a:t>
            </a:r>
            <a:r>
              <a:rPr lang="en-US" dirty="0" err="1" smtClean="0"/>
              <a:t>cART</a:t>
            </a:r>
            <a:r>
              <a:rPr lang="en-US" dirty="0" smtClean="0"/>
              <a:t> initiated during the primary infection. Most PTCs lacked the protective HLA B alleles that are overrepresented in spontaneous HIV controllers (HICs); instead, they carried risk-associated HLA alleles that were largely absent among the HICs. Accordingly, the PTCs had poorer CD8+ T cell responses and more severe primary infections than the HICs did. Moreover, the incidence of viral control after the interruption of early antiretroviral therapy was higher among the PTCs than has been reported for spontaneous control. Off therapy, the PTCs were able to maintain and, in some cases, further reduce an extremely low viral reservoir. We found that long-lived HIV-infected CD4+ T cells contributed poorly to the total resting HIV reservoir in the PTCs because of a low rate of infection of naïve T cells and a skewed distribution of resting memory CD4+ T cell subsets. Our results show that early and prolonged </a:t>
            </a:r>
            <a:r>
              <a:rPr lang="en-US" dirty="0" err="1" smtClean="0"/>
              <a:t>cART</a:t>
            </a:r>
            <a:r>
              <a:rPr lang="en-US" dirty="0" smtClean="0"/>
              <a:t> may allow some individuals with a rather unfavorable background to achieve long-term infection control and may have important implications in the search for a functional HIV cure.</a:t>
            </a:r>
            <a:endParaRPr lang="en-US" dirty="0"/>
          </a:p>
        </p:txBody>
      </p:sp>
      <p:sp>
        <p:nvSpPr>
          <p:cNvPr id="4" name="Slide Number Placeholder 3"/>
          <p:cNvSpPr>
            <a:spLocks noGrp="1"/>
          </p:cNvSpPr>
          <p:nvPr>
            <p:ph type="sldNum" sz="quarter" idx="10"/>
          </p:nvPr>
        </p:nvSpPr>
        <p:spPr/>
        <p:txBody>
          <a:bodyPr/>
          <a:lstStyle/>
          <a:p>
            <a:fld id="{A1A537EA-02E1-4AF9-899A-67B68E9EE073}" type="slidenum">
              <a:rPr lang="en-US" smtClean="0"/>
              <a:pPr/>
              <a:t>9</a:t>
            </a:fld>
            <a:endParaRPr lang="en-US"/>
          </a:p>
        </p:txBody>
      </p:sp>
    </p:spTree>
    <p:extLst>
      <p:ext uri="{BB962C8B-B14F-4D97-AF65-F5344CB8AC3E}">
        <p14:creationId xmlns:p14="http://schemas.microsoft.com/office/powerpoint/2010/main" val="301828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smtClean="0"/>
              <a:t>Combination antiretroviral therapy (</a:t>
            </a:r>
            <a:r>
              <a:rPr lang="en-US" dirty="0" err="1" smtClean="0"/>
              <a:t>cART</a:t>
            </a:r>
            <a:r>
              <a:rPr lang="en-US" dirty="0" smtClean="0"/>
              <a:t>) reduces HIV-associated morbidities and mortalities but cannot cure the infection. Given the difficulty of eradicating HIV-1, a functional cure for HIV-infected patients appears to be a more reachable short-term goal. We identified 14 HIV patients (post-treatment controllers [PTCs]) whose </a:t>
            </a:r>
            <a:r>
              <a:rPr lang="en-US" dirty="0" err="1" smtClean="0"/>
              <a:t>viremia</a:t>
            </a:r>
            <a:r>
              <a:rPr lang="en-US" dirty="0" smtClean="0"/>
              <a:t> remained controlled for several years after the interruption of prolonged </a:t>
            </a:r>
            <a:r>
              <a:rPr lang="en-US" dirty="0" err="1" smtClean="0"/>
              <a:t>cART</a:t>
            </a:r>
            <a:r>
              <a:rPr lang="en-US" dirty="0" smtClean="0"/>
              <a:t> initiated during the primary infection. Most PTCs lacked the protective HLA B alleles that are overrepresented in spontaneous HIV controllers (HICs); instead, they carried risk-associated HLA alleles that were largely absent among the HICs. Accordingly, the PTCs had poorer CD8+ T cell responses and more severe primary infections than the HICs did. Moreover, the incidence of viral control after the interruption of early antiretroviral therapy was higher among the PTCs than has been reported for spontaneous control. Off therapy, the PTCs were able to maintain and, in some cases, further reduce an extremely low viral reservoir. We found that long-lived HIV-infected CD4+ T cells contributed poorly to the total resting HIV reservoir in the PTCs because of a low rate of infection of naïve T cells and a skewed distribution of resting memory CD4+ T cell subsets. Our results show that early and prolonged </a:t>
            </a:r>
            <a:r>
              <a:rPr lang="en-US" dirty="0" err="1" smtClean="0"/>
              <a:t>cART</a:t>
            </a:r>
            <a:r>
              <a:rPr lang="en-US" dirty="0" smtClean="0"/>
              <a:t> may allow some individuals with a rather unfavorable background to achieve long-term infection control and may have important implications in the search for a functional HIV cure.</a:t>
            </a:r>
            <a:endParaRPr lang="en-US" dirty="0"/>
          </a:p>
        </p:txBody>
      </p:sp>
      <p:sp>
        <p:nvSpPr>
          <p:cNvPr id="4" name="Slide Number Placeholder 3"/>
          <p:cNvSpPr>
            <a:spLocks noGrp="1"/>
          </p:cNvSpPr>
          <p:nvPr>
            <p:ph type="sldNum" sz="quarter" idx="10"/>
          </p:nvPr>
        </p:nvSpPr>
        <p:spPr/>
        <p:txBody>
          <a:bodyPr/>
          <a:lstStyle/>
          <a:p>
            <a:fld id="{A1A537EA-02E1-4AF9-899A-67B68E9EE073}" type="slidenum">
              <a:rPr lang="en-US" smtClean="0"/>
              <a:pPr/>
              <a:t>10</a:t>
            </a:fld>
            <a:endParaRPr lang="en-US"/>
          </a:p>
        </p:txBody>
      </p:sp>
    </p:spTree>
    <p:extLst>
      <p:ext uri="{BB962C8B-B14F-4D97-AF65-F5344CB8AC3E}">
        <p14:creationId xmlns:p14="http://schemas.microsoft.com/office/powerpoint/2010/main" val="301828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699"/>
        </a:soli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gray">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gray">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gray">
          <a:xfrm>
            <a:off x="209249" y="6391657"/>
            <a:ext cx="11777472" cy="309563"/>
          </a:xfrm>
          <a:prstGeom prst="rect">
            <a:avLst/>
          </a:prstGeom>
          <a:solidFill>
            <a:schemeClr val="accent4"/>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bwMode="gray">
          <a:xfrm>
            <a:off x="209249" y="2819400"/>
            <a:ext cx="11771423" cy="1752600"/>
          </a:xfrm>
        </p:spPr>
        <p:txBody>
          <a:bodyPr>
            <a:normAutofit/>
          </a:bodyPr>
          <a:lstStyle>
            <a:lvl1pPr marL="0" indent="0" algn="ctr">
              <a:spcBef>
                <a:spcPts val="0"/>
              </a:spcBef>
              <a:buNone/>
              <a:defRPr sz="3000" b="1" cap="none" spc="0" baseline="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gray"/>
        <p:txBody>
          <a:bodyPr/>
          <a:lstStyle/>
          <a:p>
            <a:fld id="{64986C9F-0C03-4D77-AD8F-A767FF5D7500}" type="datetimeFigureOut">
              <a:rPr lang="en-US" smtClean="0"/>
              <a:pPr/>
              <a:t>6/16/2016</a:t>
            </a:fld>
            <a:endParaRPr lang="en-US"/>
          </a:p>
        </p:txBody>
      </p:sp>
      <p:sp>
        <p:nvSpPr>
          <p:cNvPr id="17" name="Footer Placeholder 16"/>
          <p:cNvSpPr>
            <a:spLocks noGrp="1"/>
          </p:cNvSpPr>
          <p:nvPr>
            <p:ph type="ftr" sz="quarter" idx="11"/>
          </p:nvPr>
        </p:nvSpPr>
        <p:spPr bwMode="gray">
          <a:xfrm>
            <a:off x="211328" y="5877681"/>
            <a:ext cx="11785600" cy="294752"/>
          </a:xfrm>
        </p:spPr>
        <p:txBody>
          <a:bodyPr/>
          <a:lstStyle/>
          <a:p>
            <a:endParaRPr lang="en-US"/>
          </a:p>
        </p:txBody>
      </p:sp>
      <p:sp>
        <p:nvSpPr>
          <p:cNvPr id="7" name="Straight Connector 6"/>
          <p:cNvSpPr>
            <a:spLocks noChangeShapeType="1"/>
          </p:cNvSpPr>
          <p:nvPr/>
        </p:nvSpPr>
        <p:spPr bwMode="gray">
          <a:xfrm>
            <a:off x="208420"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Title 7"/>
          <p:cNvSpPr>
            <a:spLocks noGrp="1"/>
          </p:cNvSpPr>
          <p:nvPr>
            <p:ph type="ctrTitle"/>
          </p:nvPr>
        </p:nvSpPr>
        <p:spPr bwMode="gray">
          <a:xfrm>
            <a:off x="914400" y="381000"/>
            <a:ext cx="10363200" cy="1752600"/>
          </a:xfrm>
        </p:spPr>
        <p:txBody>
          <a:bodyPr anchor="b"/>
          <a:lstStyle>
            <a:lvl1pPr>
              <a:defRPr sz="4200" b="1">
                <a:solidFill>
                  <a:schemeClr val="bg2">
                    <a:lumMod val="25000"/>
                  </a:schemeClr>
                </a:solidFill>
              </a:defRPr>
            </a:lvl1pPr>
          </a:lstStyle>
          <a:p>
            <a:r>
              <a:rPr kumimoji="0" lang="en-US" dirty="0" smtClean="0"/>
              <a:t>Click to edit Master title style</a:t>
            </a:r>
            <a:endParaRPr kumimoji="0" lang="en-US" dirty="0"/>
          </a:p>
        </p:txBody>
      </p:sp>
      <p:pic>
        <p:nvPicPr>
          <p:cNvPr id="3074" name="Picture 2"/>
          <p:cNvPicPr>
            <a:picLocks noChangeAspect="1" noChangeArrowheads="1"/>
          </p:cNvPicPr>
          <p:nvPr userDrawn="1"/>
        </p:nvPicPr>
        <p:blipFill>
          <a:blip r:embed="rId2" cstate="print"/>
          <a:srcRect/>
          <a:stretch>
            <a:fillRect/>
          </a:stretch>
        </p:blipFill>
        <p:spPr bwMode="gray">
          <a:xfrm>
            <a:off x="5890441" y="2209801"/>
            <a:ext cx="406400" cy="295275"/>
          </a:xfrm>
          <a:prstGeom prst="rect">
            <a:avLst/>
          </a:prstGeom>
          <a:noFill/>
          <a:ln w="9525">
            <a:noFill/>
            <a:miter lim="800000"/>
            <a:headEnd/>
            <a:tailEnd/>
          </a:ln>
        </p:spPr>
      </p:pic>
      <p:pic>
        <p:nvPicPr>
          <p:cNvPr id="14" name="Picture 13" descr="NEW_IASUSAlogo-transparent-background.gif"/>
          <p:cNvPicPr>
            <a:picLocks noChangeAspect="1"/>
          </p:cNvPicPr>
          <p:nvPr userDrawn="1"/>
        </p:nvPicPr>
        <p:blipFill>
          <a:blip r:embed="rId3" cstate="print"/>
          <a:stretch>
            <a:fillRect/>
          </a:stretch>
        </p:blipFill>
        <p:spPr>
          <a:xfrm>
            <a:off x="10269728" y="6009431"/>
            <a:ext cx="1524000" cy="266700"/>
          </a:xfrm>
          <a:prstGeom prst="rect">
            <a:avLst/>
          </a:prstGeom>
        </p:spPr>
      </p:pic>
    </p:spTree>
    <p:extLst>
      <p:ext uri="{BB962C8B-B14F-4D97-AF65-F5344CB8AC3E}">
        <p14:creationId xmlns:p14="http://schemas.microsoft.com/office/powerpoint/2010/main" val="10612815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006699"/>
        </a:solidFill>
        <a:effectLst/>
      </p:bgPr>
    </p:bg>
    <p:spTree>
      <p:nvGrpSpPr>
        <p:cNvPr id="1" name=""/>
        <p:cNvGrpSpPr/>
        <p:nvPr/>
      </p:nvGrpSpPr>
      <p:grpSpPr>
        <a:xfrm>
          <a:off x="0" y="0"/>
          <a:ext cx="0" cy="0"/>
          <a:chOff x="0" y="0"/>
          <a:chExt cx="0" cy="0"/>
        </a:xfrm>
      </p:grpSpPr>
      <p:sp>
        <p:nvSpPr>
          <p:cNvPr id="20" name="Rectangle 19"/>
          <p:cNvSpPr>
            <a:spLocks noChangeArrowheads="1"/>
          </p:cNvSpPr>
          <p:nvPr userDrawn="1"/>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084634"/>
            <a:ext cx="11777472" cy="1353767"/>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7" name="Date Placeholder 6"/>
          <p:cNvSpPr>
            <a:spLocks noGrp="1"/>
          </p:cNvSpPr>
          <p:nvPr>
            <p:ph type="dt" sz="half" idx="10"/>
          </p:nvPr>
        </p:nvSpPr>
        <p:spPr/>
        <p:txBody>
          <a:bodyPr/>
          <a:lstStyle/>
          <a:p>
            <a:fld id="{64986C9F-0C03-4D77-AD8F-A767FF5D7500}" type="datetimeFigureOut">
              <a:rPr lang="en-US" smtClean="0"/>
              <a:pPr/>
              <a:t>6/16/2016</a:t>
            </a:fld>
            <a:endParaRPr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1" name="Straight Connector 30"/>
          <p:cNvSpPr>
            <a:spLocks noChangeShapeType="1"/>
          </p:cNvSpPr>
          <p:nvPr userDrawn="1"/>
        </p:nvSpPr>
        <p:spPr bwMode="auto">
          <a:xfrm flipV="1">
            <a:off x="6084108" y="1219200"/>
            <a:ext cx="11893" cy="502920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32" name="Content Placeholder 9"/>
          <p:cNvSpPr>
            <a:spLocks noGrp="1"/>
          </p:cNvSpPr>
          <p:nvPr>
            <p:ph sz="half" idx="1"/>
          </p:nvPr>
        </p:nvSpPr>
        <p:spPr>
          <a:xfrm>
            <a:off x="402336" y="1219200"/>
            <a:ext cx="5384800" cy="4834128"/>
          </a:xfrm>
        </p:spPr>
        <p:txBody>
          <a:bodyPr/>
          <a:lstStyle>
            <a:lvl1pPr>
              <a:buClr>
                <a:schemeClr val="tx2"/>
              </a:buClr>
              <a:defRPr sz="2500" b="1">
                <a:solidFill>
                  <a:schemeClr val="bg2"/>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3" name="Content Placeholder 11"/>
          <p:cNvSpPr>
            <a:spLocks noGrp="1"/>
          </p:cNvSpPr>
          <p:nvPr>
            <p:ph sz="half" idx="2"/>
          </p:nvPr>
        </p:nvSpPr>
        <p:spPr>
          <a:xfrm>
            <a:off x="6400800" y="1219200"/>
            <a:ext cx="5384800" cy="4834128"/>
          </a:xfrm>
        </p:spPr>
        <p:txBody>
          <a:bodyPr/>
          <a:lstStyle>
            <a:lvl1pPr>
              <a:buClr>
                <a:schemeClr val="tx2"/>
              </a:buClr>
              <a:defRPr sz="2500" b="1">
                <a:solidFill>
                  <a:schemeClr val="bg2"/>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4" name="Footer Placeholder 5"/>
          <p:cNvSpPr>
            <a:spLocks noGrp="1"/>
          </p:cNvSpPr>
          <p:nvPr>
            <p:ph type="ftr" sz="quarter" idx="11"/>
          </p:nvPr>
        </p:nvSpPr>
        <p:spPr>
          <a:xfrm>
            <a:off x="203200" y="6389582"/>
            <a:ext cx="11785600" cy="294752"/>
          </a:xfrm>
        </p:spPr>
        <p:txBody>
          <a:bodyPr/>
          <a:lstStyle/>
          <a:p>
            <a:endParaRPr lang="en-US" dirty="0"/>
          </a:p>
        </p:txBody>
      </p:sp>
      <p:sp>
        <p:nvSpPr>
          <p:cNvPr id="23" name="Straight Connector 22"/>
          <p:cNvSpPr>
            <a:spLocks noChangeShapeType="1"/>
          </p:cNvSpPr>
          <p:nvPr userDrawn="1"/>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4" name="Title Placeholder 21"/>
          <p:cNvSpPr>
            <a:spLocks noGrp="1"/>
          </p:cNvSpPr>
          <p:nvPr>
            <p:ph type="title"/>
          </p:nvPr>
        </p:nvSpPr>
        <p:spPr bwMode="gray">
          <a:xfrm>
            <a:off x="219964" y="210766"/>
            <a:ext cx="11752072" cy="685800"/>
          </a:xfrm>
          <a:prstGeom prst="rect">
            <a:avLst/>
          </a:prstGeom>
        </p:spPr>
        <p:txBody>
          <a:bodyPr vert="horz" anchor="b">
            <a:noAutofit/>
          </a:bodyPr>
          <a:lstStyle>
            <a:lvl1pPr>
              <a:defRPr sz="3200">
                <a:solidFill>
                  <a:srgbClr val="006699"/>
                </a:solidFill>
              </a:defRPr>
            </a:lvl1pPr>
          </a:lstStyle>
          <a:p>
            <a:r>
              <a:rPr kumimoji="0" lang="en-US" dirty="0" smtClean="0"/>
              <a:t>Click to edit Master title style</a:t>
            </a:r>
            <a:endParaRPr kumimoji="0" lang="en-US" dirty="0"/>
          </a:p>
        </p:txBody>
      </p:sp>
      <p:sp>
        <p:nvSpPr>
          <p:cNvPr id="17" name="TextBox 16"/>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01240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solidFill>
          <a:srgbClr val="006699"/>
        </a:solidFill>
        <a:effectLst/>
      </p:bgPr>
    </p:bg>
    <p:spTree>
      <p:nvGrpSpPr>
        <p:cNvPr id="1" name=""/>
        <p:cNvGrpSpPr/>
        <p:nvPr/>
      </p:nvGrpSpPr>
      <p:grpSpPr>
        <a:xfrm>
          <a:off x="0" y="0"/>
          <a:ext cx="0" cy="0"/>
          <a:chOff x="0" y="0"/>
          <a:chExt cx="0" cy="0"/>
        </a:xfrm>
      </p:grpSpPr>
      <p:sp>
        <p:nvSpPr>
          <p:cNvPr id="20" name="Rectangle 19"/>
          <p:cNvSpPr>
            <a:spLocks noChangeArrowheads="1"/>
          </p:cNvSpPr>
          <p:nvPr userDrawn="1"/>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932234"/>
            <a:ext cx="11777472" cy="1353767"/>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7" name="Date Placeholder 6"/>
          <p:cNvSpPr>
            <a:spLocks noGrp="1"/>
          </p:cNvSpPr>
          <p:nvPr>
            <p:ph type="dt" sz="half" idx="10"/>
          </p:nvPr>
        </p:nvSpPr>
        <p:spPr/>
        <p:txBody>
          <a:bodyPr/>
          <a:lstStyle/>
          <a:p>
            <a:fld id="{64986C9F-0C03-4D77-AD8F-A767FF5D7500}" type="datetimeFigureOut">
              <a:rPr lang="en-US" smtClean="0"/>
              <a:pPr/>
              <a:t>6/16/2016</a:t>
            </a:fld>
            <a:endParaRPr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1" name="Straight Connector 30"/>
          <p:cNvSpPr>
            <a:spLocks noChangeShapeType="1"/>
          </p:cNvSpPr>
          <p:nvPr userDrawn="1"/>
        </p:nvSpPr>
        <p:spPr bwMode="auto">
          <a:xfrm flipV="1">
            <a:off x="6084108" y="993649"/>
            <a:ext cx="11893" cy="54015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32" name="Content Placeholder 9"/>
          <p:cNvSpPr>
            <a:spLocks noGrp="1"/>
          </p:cNvSpPr>
          <p:nvPr>
            <p:ph sz="half" idx="1"/>
          </p:nvPr>
        </p:nvSpPr>
        <p:spPr>
          <a:xfrm>
            <a:off x="402336" y="1828800"/>
            <a:ext cx="5384800" cy="4224528"/>
          </a:xfrm>
        </p:spPr>
        <p:txBody>
          <a:bodyPr/>
          <a:lstStyle>
            <a:lvl1pPr>
              <a:buClr>
                <a:schemeClr val="tx2"/>
              </a:buClr>
              <a:defRPr sz="2500">
                <a:solidFill>
                  <a:schemeClr val="bg1"/>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3" name="Content Placeholder 11"/>
          <p:cNvSpPr>
            <a:spLocks noGrp="1"/>
          </p:cNvSpPr>
          <p:nvPr>
            <p:ph sz="half" idx="2"/>
          </p:nvPr>
        </p:nvSpPr>
        <p:spPr>
          <a:xfrm>
            <a:off x="6400800" y="1828800"/>
            <a:ext cx="5384800" cy="4224528"/>
          </a:xfrm>
        </p:spPr>
        <p:txBody>
          <a:bodyPr/>
          <a:lstStyle>
            <a:lvl1pPr>
              <a:buClr>
                <a:schemeClr val="tx2"/>
              </a:buClr>
              <a:defRPr sz="2500">
                <a:solidFill>
                  <a:schemeClr val="bg1"/>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4" name="Footer Placeholder 5"/>
          <p:cNvSpPr>
            <a:spLocks noGrp="1"/>
          </p:cNvSpPr>
          <p:nvPr>
            <p:ph type="ftr" sz="quarter" idx="11"/>
          </p:nvPr>
        </p:nvSpPr>
        <p:spPr>
          <a:xfrm>
            <a:off x="203200" y="6389582"/>
            <a:ext cx="11785600" cy="294752"/>
          </a:xfrm>
        </p:spPr>
        <p:txBody>
          <a:bodyPr/>
          <a:lstStyle/>
          <a:p>
            <a:endParaRPr lang="en-US" dirty="0"/>
          </a:p>
        </p:txBody>
      </p:sp>
      <p:sp>
        <p:nvSpPr>
          <p:cNvPr id="23" name="Straight Connector 22"/>
          <p:cNvSpPr>
            <a:spLocks noChangeShapeType="1"/>
          </p:cNvSpPr>
          <p:nvPr userDrawn="1"/>
        </p:nvSpPr>
        <p:spPr bwMode="gray">
          <a:xfrm>
            <a:off x="203200" y="8382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4" name="Title Placeholder 21"/>
          <p:cNvSpPr>
            <a:spLocks noGrp="1"/>
          </p:cNvSpPr>
          <p:nvPr>
            <p:ph type="title"/>
          </p:nvPr>
        </p:nvSpPr>
        <p:spPr bwMode="gray">
          <a:xfrm>
            <a:off x="402336" y="210768"/>
            <a:ext cx="11379200" cy="533400"/>
          </a:xfrm>
          <a:prstGeom prst="rect">
            <a:avLst/>
          </a:prstGeom>
        </p:spPr>
        <p:txBody>
          <a:bodyPr vert="horz" anchor="b">
            <a:noAutofit/>
          </a:bodyPr>
          <a:lstStyle>
            <a:lvl1pPr>
              <a:defRPr sz="3000"/>
            </a:lvl1pPr>
          </a:lstStyle>
          <a:p>
            <a:r>
              <a:rPr kumimoji="0" lang="en-US" dirty="0" smtClean="0"/>
              <a:t>Click to edit Master title style</a:t>
            </a:r>
            <a:endParaRPr kumimoji="0" lang="en-US" dirty="0"/>
          </a:p>
        </p:txBody>
      </p:sp>
      <p:sp>
        <p:nvSpPr>
          <p:cNvPr id="17" name="Text Placeholder 2"/>
          <p:cNvSpPr>
            <a:spLocks noGrp="1"/>
          </p:cNvSpPr>
          <p:nvPr>
            <p:ph type="body" idx="12"/>
          </p:nvPr>
        </p:nvSpPr>
        <p:spPr>
          <a:xfrm>
            <a:off x="402336" y="990600"/>
            <a:ext cx="5386917" cy="732974"/>
          </a:xfrm>
          <a:no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800" b="1" baseline="0" dirty="0" smtClean="0">
                <a:solidFill>
                  <a:schemeClr val="bg2"/>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25" name="Text Placeholder 3"/>
          <p:cNvSpPr>
            <a:spLocks noGrp="1"/>
          </p:cNvSpPr>
          <p:nvPr>
            <p:ph type="body" sz="half" idx="3"/>
          </p:nvPr>
        </p:nvSpPr>
        <p:spPr>
          <a:xfrm>
            <a:off x="6388441" y="990600"/>
            <a:ext cx="5389033" cy="731520"/>
          </a:xfrm>
          <a:noFill/>
          <a:ln w="15875" cap="rnd" cmpd="sng" algn="ctr">
            <a:noFill/>
            <a:prstDash val="solid"/>
          </a:ln>
          <a:effectLst/>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800" b="1">
                <a:solidFill>
                  <a:schemeClr val="bg2"/>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26" name="TextBox 25"/>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51641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1734800" cy="685800"/>
          </a:xfrm>
        </p:spPr>
        <p:txBody>
          <a:bodyPr>
            <a:noAutofit/>
          </a:bodyPr>
          <a:lstStyle>
            <a:lvl1pPr>
              <a:defRPr sz="3200"/>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64986C9F-0C03-4D77-AD8F-A767FF5D7500}" type="datetimeFigureOut">
              <a:rPr lang="en-US" smtClean="0"/>
              <a:pPr/>
              <a:t>6/16/2016</a:t>
            </a:fld>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962916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gray">
          <a:xfrm>
            <a:off x="209249" y="6391657"/>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6/16/2016</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5689600" y="6324600"/>
            <a:ext cx="8128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3" name="TextBox 12"/>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305147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w/ wide footer">
    <p:spTree>
      <p:nvGrpSpPr>
        <p:cNvPr id="1" name=""/>
        <p:cNvGrpSpPr/>
        <p:nvPr/>
      </p:nvGrpSpPr>
      <p:grpSpPr>
        <a:xfrm>
          <a:off x="0" y="0"/>
          <a:ext cx="0" cy="0"/>
          <a:chOff x="0" y="0"/>
          <a:chExt cx="0" cy="0"/>
        </a:xfrm>
      </p:grpSpPr>
      <p:sp>
        <p:nvSpPr>
          <p:cNvPr id="12" name="Rectangle 11"/>
          <p:cNvSpPr>
            <a:spLocks noChangeArrowheads="1"/>
          </p:cNvSpPr>
          <p:nvPr userDrawn="1"/>
        </p:nvSpPr>
        <p:spPr bwMode="gray">
          <a:xfrm>
            <a:off x="209249" y="5975288"/>
            <a:ext cx="11777472" cy="72593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gray">
          <a:xfrm>
            <a:off x="209249" y="6391657"/>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6/16/2016</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5689600" y="6324600"/>
            <a:ext cx="8128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4" name="TextBox 13"/>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91636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w/ wide footer and header line">
    <p:spTree>
      <p:nvGrpSpPr>
        <p:cNvPr id="1" name=""/>
        <p:cNvGrpSpPr/>
        <p:nvPr/>
      </p:nvGrpSpPr>
      <p:grpSpPr>
        <a:xfrm>
          <a:off x="0" y="0"/>
          <a:ext cx="0" cy="0"/>
          <a:chOff x="0" y="0"/>
          <a:chExt cx="0" cy="0"/>
        </a:xfrm>
      </p:grpSpPr>
      <p:sp>
        <p:nvSpPr>
          <p:cNvPr id="12" name="Rectangle 11"/>
          <p:cNvSpPr>
            <a:spLocks noChangeArrowheads="1"/>
          </p:cNvSpPr>
          <p:nvPr userDrawn="1"/>
        </p:nvSpPr>
        <p:spPr bwMode="gray">
          <a:xfrm>
            <a:off x="209249" y="6324600"/>
            <a:ext cx="11777472" cy="376620"/>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gray">
          <a:xfrm>
            <a:off x="209249" y="6391657"/>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6/16/2016</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5689600" y="6324600"/>
            <a:ext cx="8128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5" name="Straight Connector 14"/>
          <p:cNvSpPr>
            <a:spLocks noChangeShapeType="1"/>
          </p:cNvSpPr>
          <p:nvPr userDrawn="1"/>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6" name="Title Placeholder 21"/>
          <p:cNvSpPr>
            <a:spLocks noGrp="1"/>
          </p:cNvSpPr>
          <p:nvPr>
            <p:ph type="title"/>
          </p:nvPr>
        </p:nvSpPr>
        <p:spPr bwMode="gray">
          <a:xfrm>
            <a:off x="211328" y="228600"/>
            <a:ext cx="11769344" cy="685800"/>
          </a:xfrm>
          <a:prstGeom prst="rect">
            <a:avLst/>
          </a:prstGeom>
        </p:spPr>
        <p:txBody>
          <a:bodyPr vert="horz" anchor="b">
            <a:noAutofit/>
          </a:bodyPr>
          <a:lstStyle>
            <a:lvl1pPr>
              <a:defRPr sz="3200"/>
            </a:lvl1pPr>
          </a:lstStyle>
          <a:p>
            <a:r>
              <a:rPr kumimoji="0" lang="en-US" dirty="0" smtClean="0"/>
              <a:t>Click to edit Master title style</a:t>
            </a:r>
            <a:endParaRPr kumimoji="0" lang="en-US" dirty="0"/>
          </a:p>
        </p:txBody>
      </p:sp>
      <p:sp>
        <p:nvSpPr>
          <p:cNvPr id="18" name="TextBox 17"/>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430127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4_Blank w/ header_line">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Straight Connector 11"/>
          <p:cNvSpPr>
            <a:spLocks noChangeShapeType="1"/>
          </p:cNvSpPr>
          <p:nvPr userDrawn="1"/>
        </p:nvSpPr>
        <p:spPr bwMode="auto">
          <a:xfrm>
            <a:off x="203200" y="10668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1" name="TextBox 10"/>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tx1"/>
                </a:solidFill>
                <a:latin typeface="Arial" pitchFamily="34" charset="0"/>
                <a:cs typeface="Arial" pitchFamily="34" charset="0"/>
              </a:rPr>
              <a:t>Slide </a:t>
            </a:r>
            <a:fld id="{855F7D49-8920-4811-BC76-0E9BF1D8C467}" type="slidenum">
              <a:rPr lang="en-US" sz="1400" smtClean="0">
                <a:solidFill>
                  <a:schemeClr val="tx1"/>
                </a:solidFill>
                <a:latin typeface="Arial" pitchFamily="34" charset="0"/>
                <a:cs typeface="Arial" pitchFamily="34" charset="0"/>
              </a:rPr>
              <a:pPr/>
              <a:t>‹#›</a:t>
            </a:fld>
            <a:r>
              <a:rPr lang="en-US" sz="1400" dirty="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of 35</a:t>
            </a:r>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004244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TextBox 12"/>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tx1"/>
                </a:solidFill>
                <a:latin typeface="Arial" pitchFamily="34" charset="0"/>
                <a:cs typeface="Arial" pitchFamily="34" charset="0"/>
              </a:rPr>
              <a:t>Slide </a:t>
            </a:r>
            <a:fld id="{855F7D49-8920-4811-BC76-0E9BF1D8C467}" type="slidenum">
              <a:rPr lang="en-US" sz="1400" smtClean="0">
                <a:solidFill>
                  <a:schemeClr val="tx1"/>
                </a:solidFill>
                <a:latin typeface="Arial" pitchFamily="34" charset="0"/>
                <a:cs typeface="Arial" pitchFamily="34" charset="0"/>
              </a:rPr>
              <a:pPr/>
              <a:t>‹#›</a:t>
            </a:fld>
            <a:r>
              <a:rPr lang="en-US" sz="1400" dirty="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of 35</a:t>
            </a:r>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44858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a:prstGeom prst="rect">
            <a:avLst/>
          </a:prstGeom>
        </p:spPr>
        <p:txBody>
          <a:bodyPr/>
          <a:lstStyle>
            <a:lvl1pPr>
              <a:defRPr>
                <a:solidFill>
                  <a:schemeClr val="accent3">
                    <a:shade val="75000"/>
                  </a:schemeClr>
                </a:solidFill>
              </a:defRPr>
            </a:lvl1pPr>
          </a:lstStyle>
          <a:p>
            <a:fld id="{18C83620-211C-40E7-A668-7CE799962B39}" type="slidenum">
              <a:rPr lang="en-US" smtClean="0"/>
              <a:pPr/>
              <a:t>‹#›</a:t>
            </a:fld>
            <a:endParaRPr lang="en-US"/>
          </a:p>
        </p:txBody>
      </p:sp>
      <p:sp>
        <p:nvSpPr>
          <p:cNvPr id="21" name="Rectangle 20"/>
          <p:cNvSpPr>
            <a:spLocks noChangeArrowheads="1"/>
          </p:cNvSpPr>
          <p:nvPr/>
        </p:nvSpPr>
        <p:spPr bwMode="ltGray">
          <a:xfrm>
            <a:off x="214813" y="6388386"/>
            <a:ext cx="11765860"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64986C9F-0C03-4D77-AD8F-A767FF5D7500}" type="datetimeFigureOut">
              <a:rPr lang="en-US" smtClean="0"/>
              <a:pPr/>
              <a:t>6/16/2016</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
        <p:nvSpPr>
          <p:cNvPr id="23" name="TextBox 22"/>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025580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a:prstGeom prst="rect">
            <a:avLst/>
          </a:prstGeom>
        </p:spPr>
        <p:txBody>
          <a:bodyPr/>
          <a:lstStyle/>
          <a:p>
            <a:fld id="{18C83620-211C-40E7-A668-7CE799962B39}"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ltGray">
          <a:xfrm>
            <a:off x="222360" y="6397095"/>
            <a:ext cx="1175831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64986C9F-0C03-4D77-AD8F-A767FF5D7500}" type="datetimeFigureOut">
              <a:rPr lang="en-US" smtClean="0"/>
              <a:pPr/>
              <a:t>6/16/2016</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
        <p:nvSpPr>
          <p:cNvPr id="24" name="TextBox 23"/>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
        <p:nvSpPr>
          <p:cNvPr id="23" name="TextBox 22"/>
          <p:cNvSpPr txBox="1"/>
          <p:nvPr userDrawn="1"/>
        </p:nvSpPr>
        <p:spPr>
          <a:xfrm>
            <a:off x="9855201" y="44452"/>
            <a:ext cx="2278740" cy="307777"/>
          </a:xfrm>
          <a:prstGeom prst="rect">
            <a:avLst/>
          </a:prstGeom>
          <a:noFill/>
        </p:spPr>
        <p:txBody>
          <a:bodyPr wrap="square" rtlCol="0">
            <a:spAutoFit/>
          </a:bodyPr>
          <a:lstStyle/>
          <a:p>
            <a:pPr algn="r"/>
            <a:r>
              <a:rPr lang="en-US" sz="1400" b="1" dirty="0" smtClean="0">
                <a:solidFill>
                  <a:schemeClr val="tx1"/>
                </a:solidFill>
                <a:latin typeface="Arial" pitchFamily="34" charset="0"/>
                <a:cs typeface="Arial" pitchFamily="34" charset="0"/>
              </a:rPr>
              <a:t>Slide </a:t>
            </a:r>
            <a:fld id="{855F7D49-8920-4811-BC76-0E9BF1D8C467}" type="slidenum">
              <a:rPr lang="en-US" sz="1400" b="1" smtClean="0">
                <a:solidFill>
                  <a:schemeClr val="tx1"/>
                </a:solidFill>
                <a:latin typeface="Arial" pitchFamily="34" charset="0"/>
                <a:cs typeface="Arial" pitchFamily="34" charset="0"/>
              </a:rPr>
              <a:pPr algn="r"/>
              <a:t>‹#›</a:t>
            </a:fld>
            <a:r>
              <a:rPr lang="en-US" sz="1400" b="1" dirty="0" smtClean="0">
                <a:solidFill>
                  <a:schemeClr val="tx1"/>
                </a:solidFill>
                <a:latin typeface="Arial" pitchFamily="34" charset="0"/>
                <a:cs typeface="Arial" pitchFamily="34" charset="0"/>
              </a:rPr>
              <a:t> </a:t>
            </a:r>
            <a:r>
              <a:rPr lang="en-US" sz="1400" b="1" dirty="0" smtClean="0">
                <a:solidFill>
                  <a:schemeClr val="tx1"/>
                </a:solidFill>
                <a:latin typeface="Arial" pitchFamily="34" charset="0"/>
                <a:cs typeface="Arial" pitchFamily="34" charset="0"/>
              </a:rPr>
              <a:t>of 35</a:t>
            </a:r>
            <a:endParaRPr lang="en-US" sz="1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665441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264" y="228600"/>
            <a:ext cx="11731151" cy="685800"/>
          </a:xfrm>
          <a:solidFill>
            <a:srgbClr val="006699"/>
          </a:solidFill>
        </p:spPr>
        <p:txBody>
          <a:bodyPr>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6/16/2016</a:t>
            </a:fld>
            <a:endParaRPr lang="en-US"/>
          </a:p>
        </p:txBody>
      </p:sp>
      <p:sp>
        <p:nvSpPr>
          <p:cNvPr id="5" name="Footer Placeholder 4"/>
          <p:cNvSpPr>
            <a:spLocks noGrp="1"/>
          </p:cNvSpPr>
          <p:nvPr>
            <p:ph type="ftr" sz="quarter" idx="11"/>
          </p:nvPr>
        </p:nvSpPr>
        <p:spPr>
          <a:xfrm>
            <a:off x="178816" y="6403848"/>
            <a:ext cx="11785600" cy="294752"/>
          </a:xfrm>
        </p:spPr>
        <p:txBody>
          <a:bodyPr/>
          <a:lstStyle/>
          <a:p>
            <a:endParaRPr lang="en-US" dirty="0"/>
          </a:p>
        </p:txBody>
      </p:sp>
      <p:sp>
        <p:nvSpPr>
          <p:cNvPr id="8" name="Content Placeholder 7"/>
          <p:cNvSpPr>
            <a:spLocks noGrp="1"/>
          </p:cNvSpPr>
          <p:nvPr>
            <p:ph sz="quarter" idx="1"/>
          </p:nvPr>
        </p:nvSpPr>
        <p:spPr>
          <a:xfrm>
            <a:off x="402336" y="1219200"/>
            <a:ext cx="11338560" cy="4879848"/>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04898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208207" y="6402290"/>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64986C9F-0C03-4D77-AD8F-A767FF5D7500}" type="datetimeFigureOut">
              <a:rPr lang="en-US" smtClean="0"/>
              <a:pPr/>
              <a:t>6/16/2016</a:t>
            </a:fld>
            <a:endParaRPr lang="en-US"/>
          </a:p>
        </p:txBody>
      </p:sp>
      <p:sp>
        <p:nvSpPr>
          <p:cNvPr id="3" name="Footer Placeholder 2"/>
          <p:cNvSpPr>
            <a:spLocks noGrp="1"/>
          </p:cNvSpPr>
          <p:nvPr>
            <p:ph type="ftr" sz="quarter" idx="11"/>
          </p:nvPr>
        </p:nvSpPr>
        <p:spPr>
          <a:xfrm>
            <a:off x="203200" y="6389582"/>
            <a:ext cx="11785600" cy="294752"/>
          </a:xfrm>
        </p:spPr>
        <p:txBody>
          <a:bodyPr/>
          <a:lstStyle/>
          <a:p>
            <a:endParaRPr lang="en-US" dirty="0"/>
          </a:p>
        </p:txBody>
      </p:sp>
      <p:sp>
        <p:nvSpPr>
          <p:cNvPr id="4" name="Slide Number Placeholder 3"/>
          <p:cNvSpPr>
            <a:spLocks noGrp="1"/>
          </p:cNvSpPr>
          <p:nvPr>
            <p:ph type="sldNum" sz="quarter" idx="12"/>
          </p:nvPr>
        </p:nvSpPr>
        <p:spPr>
          <a:xfrm>
            <a:off x="5689600" y="6324600"/>
            <a:ext cx="8128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1" name="Straight Connector 10"/>
          <p:cNvSpPr>
            <a:spLocks noChangeShapeType="1"/>
          </p:cNvSpPr>
          <p:nvPr userDrawn="1"/>
        </p:nvSpPr>
        <p:spPr bwMode="auto">
          <a:xfrm>
            <a:off x="203200" y="18288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Title 12"/>
          <p:cNvSpPr>
            <a:spLocks noGrp="1"/>
          </p:cNvSpPr>
          <p:nvPr>
            <p:ph type="title"/>
          </p:nvPr>
        </p:nvSpPr>
        <p:spPr>
          <a:xfrm>
            <a:off x="402336" y="228600"/>
            <a:ext cx="11379200" cy="1371600"/>
          </a:xfrm>
          <a:solidFill>
            <a:schemeClr val="bg2"/>
          </a:solidFill>
        </p:spPr>
        <p:txBody>
          <a:bodyPr anchor="ctr"/>
          <a:lstStyle>
            <a:lvl1pPr algn="l">
              <a:defRPr b="1">
                <a:solidFill>
                  <a:schemeClr val="tx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508000" y="2057400"/>
            <a:ext cx="11277600" cy="4038600"/>
          </a:xfrm>
        </p:spPr>
        <p:txBody>
          <a:bodyPr/>
          <a:lstStyle>
            <a:lvl1pPr>
              <a:buClr>
                <a:schemeClr val="tx2"/>
              </a:buClr>
              <a:defRPr/>
            </a:lvl1pPr>
            <a:lvl2pPr>
              <a:buClr>
                <a:schemeClr val="accent2"/>
              </a:buClr>
              <a:buFont typeface="Wingdings" pitchFamily="2" charset="2"/>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2"/>
          <p:cNvPicPr>
            <a:picLocks noChangeAspect="1" noChangeArrowheads="1"/>
          </p:cNvPicPr>
          <p:nvPr userDrawn="1"/>
        </p:nvPicPr>
        <p:blipFill>
          <a:blip r:embed="rId2" cstate="print"/>
          <a:srcRect/>
          <a:stretch>
            <a:fillRect/>
          </a:stretch>
        </p:blipFill>
        <p:spPr bwMode="auto">
          <a:xfrm>
            <a:off x="5892800" y="1685926"/>
            <a:ext cx="406400" cy="295275"/>
          </a:xfrm>
          <a:prstGeom prst="rect">
            <a:avLst/>
          </a:prstGeom>
          <a:noFill/>
          <a:ln w="9525">
            <a:noFill/>
            <a:miter lim="800000"/>
            <a:headEnd/>
            <a:tailEnd/>
          </a:ln>
        </p:spPr>
      </p:pic>
      <p:sp>
        <p:nvSpPr>
          <p:cNvPr id="18" name="TextBox 17"/>
          <p:cNvSpPr txBox="1"/>
          <p:nvPr userDrawn="1"/>
        </p:nvSpPr>
        <p:spPr>
          <a:xfrm>
            <a:off x="211328" y="6395799"/>
            <a:ext cx="2032000" cy="307777"/>
          </a:xfrm>
          <a:prstGeom prst="rect">
            <a:avLst/>
          </a:prstGeom>
          <a:noFill/>
        </p:spPr>
        <p:txBody>
          <a:bodyPr wrap="square" rtlCol="0">
            <a:spAutoFit/>
          </a:bodyPr>
          <a:lstStyle/>
          <a:p>
            <a:r>
              <a:rPr lang="en-US" sz="1400" dirty="0" smtClean="0">
                <a:solidFill>
                  <a:prstClr val="white"/>
                </a:solidFill>
                <a:latin typeface="Arial" pitchFamily="34" charset="0"/>
                <a:cs typeface="Arial" pitchFamily="34" charset="0"/>
              </a:rPr>
              <a:t>Slide </a:t>
            </a:r>
            <a:fld id="{855F7D49-8920-4811-BC76-0E9BF1D8C467}" type="slidenum">
              <a:rPr lang="en-US" sz="1400" smtClean="0">
                <a:solidFill>
                  <a:prstClr val="white"/>
                </a:solidFill>
                <a:latin typeface="Arial" pitchFamily="34" charset="0"/>
                <a:cs typeface="Arial" pitchFamily="34" charset="0"/>
              </a:rPr>
              <a:pPr/>
              <a:t>‹#›</a:t>
            </a:fld>
            <a:r>
              <a:rPr lang="en-US" sz="1400" dirty="0" smtClean="0">
                <a:solidFill>
                  <a:prstClr val="white"/>
                </a:solidFill>
                <a:latin typeface="Arial" pitchFamily="34" charset="0"/>
                <a:cs typeface="Arial" pitchFamily="34" charset="0"/>
              </a:rPr>
              <a:t> of 50</a:t>
            </a:r>
            <a:endParaRPr lang="en-US" sz="1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8236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986" y="274544"/>
            <a:ext cx="10972031"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35914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86C9F-0C03-4D77-AD8F-A767FF5D7500}" type="datetimeFigureOut">
              <a:rPr lang="en-US" smtClean="0"/>
              <a:pPr/>
              <a:t>6/16/2016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1362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685800"/>
          </a:xfrm>
          <a:solidFill>
            <a:srgbClr val="006699"/>
          </a:solidFill>
        </p:spPr>
        <p:txBody>
          <a:bodyPr>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6/16/2016</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6363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o Footer">
    <p:spTree>
      <p:nvGrpSpPr>
        <p:cNvPr id="1" name=""/>
        <p:cNvGrpSpPr/>
        <p:nvPr/>
      </p:nvGrpSpPr>
      <p:grpSpPr>
        <a:xfrm>
          <a:off x="0" y="0"/>
          <a:ext cx="0" cy="0"/>
          <a:chOff x="0" y="0"/>
          <a:chExt cx="0" cy="0"/>
        </a:xfrm>
      </p:grpSpPr>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3" name="Content Placeholder 7"/>
          <p:cNvSpPr>
            <a:spLocks noGrp="1"/>
          </p:cNvSpPr>
          <p:nvPr>
            <p:ph sz="quarter" idx="1"/>
          </p:nvPr>
        </p:nvSpPr>
        <p:spPr>
          <a:xfrm>
            <a:off x="402336" y="1219200"/>
            <a:ext cx="11338560" cy="5164086"/>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Straight Connector 24"/>
          <p:cNvSpPr>
            <a:spLocks noChangeShapeType="1"/>
          </p:cNvSpPr>
          <p:nvPr userDrawn="1"/>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6" name="Title Placeholder 21"/>
          <p:cNvSpPr>
            <a:spLocks noGrp="1"/>
          </p:cNvSpPr>
          <p:nvPr>
            <p:ph type="title"/>
          </p:nvPr>
        </p:nvSpPr>
        <p:spPr bwMode="gray">
          <a:xfrm>
            <a:off x="402336" y="225236"/>
            <a:ext cx="11379200" cy="689165"/>
          </a:xfrm>
          <a:prstGeom prst="rect">
            <a:avLst/>
          </a:prstGeom>
          <a:solidFill>
            <a:srgbClr val="006699"/>
          </a:solidFill>
          <a:ln>
            <a:noFill/>
          </a:ln>
        </p:spPr>
        <p:txBody>
          <a:bodyPr vert="horz" anchor="b">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9" name="TextBox 8"/>
          <p:cNvSpPr txBox="1"/>
          <p:nvPr userDrawn="1"/>
        </p:nvSpPr>
        <p:spPr>
          <a:xfrm>
            <a:off x="203200" y="6397824"/>
            <a:ext cx="2032000" cy="307777"/>
          </a:xfrm>
          <a:prstGeom prst="rect">
            <a:avLst/>
          </a:prstGeom>
          <a:noFill/>
        </p:spPr>
        <p:txBody>
          <a:bodyPr wrap="square" rtlCol="0">
            <a:spAutoFit/>
          </a:bodyPr>
          <a:lstStyle/>
          <a:p>
            <a:r>
              <a:rPr lang="en-US" sz="1400" dirty="0" smtClean="0">
                <a:solidFill>
                  <a:schemeClr val="tx1"/>
                </a:solidFill>
                <a:latin typeface="Arial" pitchFamily="34" charset="0"/>
                <a:cs typeface="Arial" pitchFamily="34" charset="0"/>
              </a:rPr>
              <a:t>Slide </a:t>
            </a:r>
            <a:fld id="{855F7D49-8920-4811-BC76-0E9BF1D8C467}" type="slidenum">
              <a:rPr lang="en-US" sz="1400" smtClean="0">
                <a:solidFill>
                  <a:schemeClr val="tx1"/>
                </a:solidFill>
                <a:latin typeface="Arial" pitchFamily="34" charset="0"/>
                <a:cs typeface="Arial" pitchFamily="34" charset="0"/>
              </a:rPr>
              <a:pPr/>
              <a:t>‹#›</a:t>
            </a:fld>
            <a:r>
              <a:rPr lang="en-US" sz="1400" dirty="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of 35</a:t>
            </a:r>
            <a:endParaRPr lang="en-US" sz="1400" dirty="0">
              <a:solidFill>
                <a:schemeClr val="tx1"/>
              </a:solidFill>
              <a:latin typeface="Arial" pitchFamily="34" charset="0"/>
              <a:cs typeface="Arial" pitchFamily="34" charset="0"/>
            </a:endParaRPr>
          </a:p>
        </p:txBody>
      </p:sp>
      <p:sp>
        <p:nvSpPr>
          <p:cNvPr id="10" name="Rectangle 9"/>
          <p:cNvSpPr/>
          <p:nvPr userDrawn="1"/>
        </p:nvSpPr>
        <p:spPr>
          <a:xfrm>
            <a:off x="5334000" y="6394530"/>
            <a:ext cx="662940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dirty="0" smtClean="0">
                <a:solidFill>
                  <a:schemeClr val="tx1"/>
                </a:solidFill>
                <a:latin typeface="Arial" panose="020B0604020202020204" pitchFamily="34" charset="0"/>
                <a:cs typeface="Arial" panose="020B0604020202020204" pitchFamily="34" charset="0"/>
              </a:rPr>
              <a:t>From </a:t>
            </a:r>
            <a:r>
              <a:rPr lang="en-US" sz="1400" b="0" dirty="0" smtClean="0">
                <a:solidFill>
                  <a:schemeClr val="tx1"/>
                </a:solidFill>
                <a:latin typeface="Arial" panose="020B0604020202020204" pitchFamily="34" charset="0"/>
                <a:cs typeface="Arial" panose="020B0604020202020204" pitchFamily="34" charset="0"/>
              </a:rPr>
              <a:t>D Smith, </a:t>
            </a:r>
            <a:r>
              <a:rPr lang="en-US" sz="1400" b="0" dirty="0" smtClean="0">
                <a:solidFill>
                  <a:schemeClr val="tx1"/>
                </a:solidFill>
                <a:latin typeface="Arial" panose="020B0604020202020204" pitchFamily="34" charset="0"/>
                <a:cs typeface="Arial" panose="020B0604020202020204" pitchFamily="34" charset="0"/>
              </a:rPr>
              <a:t>MD, at </a:t>
            </a:r>
            <a:r>
              <a:rPr lang="en-US" sz="1400" dirty="0" smtClean="0">
                <a:solidFill>
                  <a:schemeClr val="tx1"/>
                </a:solidFill>
                <a:latin typeface="Arial" panose="020B0604020202020204" pitchFamily="34" charset="0"/>
                <a:cs typeface="Arial" panose="020B0604020202020204" pitchFamily="34" charset="0"/>
              </a:rPr>
              <a:t>Los Angeles, CA</a:t>
            </a:r>
            <a:r>
              <a:rPr lang="en-US" sz="1400" b="0" dirty="0" smtClean="0">
                <a:solidFill>
                  <a:schemeClr val="tx1"/>
                </a:solidFill>
                <a:latin typeface="Arial" panose="020B0604020202020204" pitchFamily="34" charset="0"/>
                <a:cs typeface="Arial" panose="020B0604020202020204" pitchFamily="34" charset="0"/>
              </a:rPr>
              <a:t>: </a:t>
            </a:r>
            <a:r>
              <a:rPr lang="en-US" sz="1400" b="0" dirty="0" smtClean="0">
                <a:solidFill>
                  <a:schemeClr val="tx1"/>
                </a:solidFill>
                <a:latin typeface="Arial" panose="020B0604020202020204" pitchFamily="34" charset="0"/>
                <a:cs typeface="Arial" panose="020B0604020202020204" pitchFamily="34" charset="0"/>
              </a:rPr>
              <a:t>April </a:t>
            </a:r>
            <a:r>
              <a:rPr lang="en-US" sz="1400" b="0" dirty="0" smtClean="0">
                <a:solidFill>
                  <a:schemeClr val="tx1"/>
                </a:solidFill>
                <a:latin typeface="Arial" panose="020B0604020202020204" pitchFamily="34" charset="0"/>
                <a:cs typeface="Arial" panose="020B0604020202020204" pitchFamily="34" charset="0"/>
              </a:rPr>
              <a:t>25</a:t>
            </a:r>
            <a:r>
              <a:rPr lang="en-US" sz="1400" b="0" dirty="0" smtClean="0">
                <a:solidFill>
                  <a:schemeClr val="tx1"/>
                </a:solidFill>
                <a:latin typeface="Arial" panose="020B0604020202020204" pitchFamily="34" charset="0"/>
                <a:cs typeface="Arial" panose="020B0604020202020204" pitchFamily="34" charset="0"/>
              </a:rPr>
              <a:t>, 2016, IAS-USA. </a:t>
            </a:r>
            <a:endParaRPr lang="en-US"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758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Footer">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gray">
          <a:xfrm>
            <a:off x="209249" y="6123432"/>
            <a:ext cx="11777472" cy="577788"/>
          </a:xfrm>
          <a:prstGeom prst="rect">
            <a:avLst/>
          </a:prstGeom>
          <a:solidFill>
            <a:srgbClr val="33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Date Placeholder 3"/>
          <p:cNvSpPr>
            <a:spLocks noGrp="1"/>
          </p:cNvSpPr>
          <p:nvPr>
            <p:ph type="dt" sz="half" idx="10"/>
          </p:nvPr>
        </p:nvSpPr>
        <p:spPr>
          <a:xfrm>
            <a:off x="7721600" y="6404984"/>
            <a:ext cx="4059936" cy="365760"/>
          </a:xfrm>
        </p:spPr>
        <p:txBody>
          <a:bodyPr/>
          <a:lstStyle/>
          <a:p>
            <a:fld id="{64986C9F-0C03-4D77-AD8F-A767FF5D7500}" type="datetimeFigureOut">
              <a:rPr lang="en-US" smtClean="0"/>
              <a:pPr/>
              <a:t>6/16/2016</a:t>
            </a:fld>
            <a:endParaRPr lang="en-US"/>
          </a:p>
        </p:txBody>
      </p:sp>
      <p:sp>
        <p:nvSpPr>
          <p:cNvPr id="14" name="Footer Placeholder 4"/>
          <p:cNvSpPr>
            <a:spLocks noGrp="1"/>
          </p:cNvSpPr>
          <p:nvPr>
            <p:ph type="ftr" sz="quarter" idx="11"/>
          </p:nvPr>
        </p:nvSpPr>
        <p:spPr>
          <a:xfrm>
            <a:off x="203200" y="6389582"/>
            <a:ext cx="11785600" cy="294752"/>
          </a:xfrm>
        </p:spPr>
        <p:txBody>
          <a:bodyPr/>
          <a:lstStyle/>
          <a:p>
            <a:endParaRPr lang="en-US" dirty="0"/>
          </a:p>
        </p:txBody>
      </p:sp>
      <p:sp>
        <p:nvSpPr>
          <p:cNvPr id="22" name="Straight Connector 21"/>
          <p:cNvSpPr>
            <a:spLocks noChangeShapeType="1"/>
          </p:cNvSpPr>
          <p:nvPr userDrawn="1"/>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3" name="Title Placeholder 21"/>
          <p:cNvSpPr>
            <a:spLocks noGrp="1"/>
          </p:cNvSpPr>
          <p:nvPr>
            <p:ph type="title"/>
          </p:nvPr>
        </p:nvSpPr>
        <p:spPr bwMode="gray">
          <a:xfrm>
            <a:off x="211328" y="247633"/>
            <a:ext cx="11769344" cy="685800"/>
          </a:xfrm>
          <a:prstGeom prst="rect">
            <a:avLst/>
          </a:prstGeom>
          <a:solidFill>
            <a:srgbClr val="006699"/>
          </a:solidFill>
        </p:spPr>
        <p:txBody>
          <a:bodyPr vert="horz" anchor="b">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24" name="Text Placeholder 12"/>
          <p:cNvSpPr>
            <a:spLocks noGrp="1"/>
          </p:cNvSpPr>
          <p:nvPr>
            <p:ph idx="1"/>
          </p:nvPr>
        </p:nvSpPr>
        <p:spPr bwMode="gray">
          <a:xfrm>
            <a:off x="402336" y="1219200"/>
            <a:ext cx="11379200" cy="4904232"/>
          </a:xfrm>
          <a:prstGeom prst="rect">
            <a:avLst/>
          </a:prstGeom>
        </p:spPr>
        <p:txBody>
          <a:bodyPr vert="horz">
            <a:normAutofit/>
          </a:bodyPr>
          <a:lstStyle>
            <a:lvl2pPr>
              <a:defRPr>
                <a:solidFill>
                  <a:schemeClr val="tx2"/>
                </a:solidFill>
              </a:defRPr>
            </a:lvl2p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203200" y="6383386"/>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782295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Header">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402290"/>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Footer Placeholder 2"/>
          <p:cNvSpPr>
            <a:spLocks noGrp="1"/>
          </p:cNvSpPr>
          <p:nvPr>
            <p:ph type="ftr" sz="quarter" idx="11"/>
          </p:nvPr>
        </p:nvSpPr>
        <p:spPr/>
        <p:txBody>
          <a:bodyPr/>
          <a:lstStyle/>
          <a:p>
            <a:endParaRPr lang="en-US"/>
          </a:p>
        </p:txBody>
      </p:sp>
      <p:sp>
        <p:nvSpPr>
          <p:cNvPr id="11" name="Straight Connector 10"/>
          <p:cNvSpPr>
            <a:spLocks noChangeShapeType="1"/>
          </p:cNvSpPr>
          <p:nvPr userDrawn="1"/>
        </p:nvSpPr>
        <p:spPr bwMode="auto">
          <a:xfrm>
            <a:off x="203200" y="1371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3" name="Title 12"/>
          <p:cNvSpPr>
            <a:spLocks noGrp="1"/>
          </p:cNvSpPr>
          <p:nvPr>
            <p:ph type="title"/>
          </p:nvPr>
        </p:nvSpPr>
        <p:spPr>
          <a:xfrm>
            <a:off x="219456" y="228600"/>
            <a:ext cx="11753088" cy="1066800"/>
          </a:xfrm>
          <a:solidFill>
            <a:srgbClr val="006699"/>
          </a:solidFill>
        </p:spPr>
        <p:txBody>
          <a:bodyPr anchor="ctr">
            <a:normAutofit/>
          </a:bodyPr>
          <a:lstStyle>
            <a:lvl1pPr>
              <a:defRPr sz="3200" b="1">
                <a:solidFill>
                  <a:schemeClr val="bg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402336" y="1591960"/>
            <a:ext cx="11383264" cy="4504041"/>
          </a:xfrm>
        </p:spPr>
        <p:txBody>
          <a:bodyPr/>
          <a:lstStyle>
            <a:lvl1pPr>
              <a:buClr>
                <a:schemeClr val="tx2"/>
              </a:buClr>
              <a:defRPr/>
            </a:lvl1pPr>
            <a:lvl2pPr marL="574675" indent="-234950">
              <a:buClr>
                <a:schemeClr val="accent1">
                  <a:lumMod val="75000"/>
                </a:schemeClr>
              </a:buClr>
              <a:buFont typeface="Arial" panose="020B0604020202020204" pitchFamily="34" charset="0"/>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175481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Wide Header">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402290"/>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Straight Connector 10"/>
          <p:cNvSpPr>
            <a:spLocks noChangeShapeType="1"/>
          </p:cNvSpPr>
          <p:nvPr userDrawn="1"/>
        </p:nvSpPr>
        <p:spPr bwMode="auto">
          <a:xfrm>
            <a:off x="203200" y="1493526"/>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3" name="Title 12"/>
          <p:cNvSpPr>
            <a:spLocks noGrp="1"/>
          </p:cNvSpPr>
          <p:nvPr>
            <p:ph type="title"/>
          </p:nvPr>
        </p:nvSpPr>
        <p:spPr>
          <a:xfrm>
            <a:off x="219456" y="228600"/>
            <a:ext cx="11753088" cy="1177836"/>
          </a:xfrm>
          <a:solidFill>
            <a:srgbClr val="006699"/>
          </a:solidFill>
        </p:spPr>
        <p:txBody>
          <a:bodyPr anchor="ctr">
            <a:normAutofit/>
          </a:bodyPr>
          <a:lstStyle>
            <a:lvl1pPr>
              <a:defRPr sz="3200" b="1">
                <a:solidFill>
                  <a:schemeClr val="bg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402336" y="1709748"/>
            <a:ext cx="11383264" cy="4386252"/>
          </a:xfrm>
        </p:spPr>
        <p:txBody>
          <a:bodyPr/>
          <a:lstStyle>
            <a:lvl1pPr>
              <a:buClr>
                <a:schemeClr val="tx2"/>
              </a:buClr>
              <a:defRPr/>
            </a:lvl1pPr>
            <a:lvl2pPr marL="574675" indent="-234950">
              <a:buClr>
                <a:schemeClr val="accent1">
                  <a:lumMod val="75000"/>
                </a:schemeClr>
              </a:buClr>
              <a:buFont typeface="Arial" panose="020B0604020202020204" pitchFamily="34" charset="0"/>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629939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Header (No Footer)">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userDrawn="1"/>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Straight Connector 13"/>
          <p:cNvSpPr>
            <a:spLocks noChangeShapeType="1"/>
          </p:cNvSpPr>
          <p:nvPr userDrawn="1"/>
        </p:nvSpPr>
        <p:spPr bwMode="auto">
          <a:xfrm>
            <a:off x="203200" y="1371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Title 12"/>
          <p:cNvSpPr>
            <a:spLocks noGrp="1"/>
          </p:cNvSpPr>
          <p:nvPr>
            <p:ph type="title"/>
          </p:nvPr>
        </p:nvSpPr>
        <p:spPr>
          <a:xfrm>
            <a:off x="211328" y="228600"/>
            <a:ext cx="11769344" cy="1066800"/>
          </a:xfrm>
          <a:solidFill>
            <a:srgbClr val="006699"/>
          </a:solidFill>
        </p:spPr>
        <p:txBody>
          <a:bodyPr anchor="ctr">
            <a:normAutofit/>
          </a:bodyPr>
          <a:lstStyle>
            <a:lvl1pPr>
              <a:defRPr sz="3200" b="1">
                <a:solidFill>
                  <a:schemeClr val="bg1"/>
                </a:solidFill>
              </a:defRPr>
            </a:lvl1pPr>
          </a:lstStyle>
          <a:p>
            <a:r>
              <a:rPr lang="en-US" dirty="0" smtClean="0"/>
              <a:t>Click to edit Master title style</a:t>
            </a:r>
            <a:endParaRPr lang="en-US" dirty="0"/>
          </a:p>
        </p:txBody>
      </p:sp>
      <p:sp>
        <p:nvSpPr>
          <p:cNvPr id="19" name="Text Placeholder 15"/>
          <p:cNvSpPr>
            <a:spLocks noGrp="1"/>
          </p:cNvSpPr>
          <p:nvPr>
            <p:ph type="body" sz="quarter" idx="13"/>
          </p:nvPr>
        </p:nvSpPr>
        <p:spPr>
          <a:xfrm>
            <a:off x="402336" y="1603177"/>
            <a:ext cx="11383264" cy="4794646"/>
          </a:xfrm>
        </p:spPr>
        <p:txBody>
          <a:bodyPr/>
          <a:lstStyle>
            <a:lvl1pPr>
              <a:buClr>
                <a:schemeClr val="tx2"/>
              </a:buClr>
              <a:defRPr/>
            </a:lvl1pPr>
            <a:lvl2pPr marL="574675" indent="-234950">
              <a:buClr>
                <a:schemeClr val="accent1">
                  <a:lumMod val="75000"/>
                </a:schemeClr>
              </a:buClr>
              <a:buFont typeface="Arial" panose="020B0604020202020204" pitchFamily="34" charset="0"/>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tx1"/>
                </a:solidFill>
                <a:latin typeface="Arial" pitchFamily="34" charset="0"/>
                <a:cs typeface="Arial" pitchFamily="34" charset="0"/>
              </a:rPr>
              <a:t>Slide </a:t>
            </a:r>
            <a:fld id="{855F7D49-8920-4811-BC76-0E9BF1D8C467}" type="slidenum">
              <a:rPr lang="en-US" sz="1400" smtClean="0">
                <a:solidFill>
                  <a:schemeClr val="tx1"/>
                </a:solidFill>
                <a:latin typeface="Arial" pitchFamily="34" charset="0"/>
                <a:cs typeface="Arial" pitchFamily="34" charset="0"/>
              </a:rPr>
              <a:pPr/>
              <a:t>‹#›</a:t>
            </a:fld>
            <a:r>
              <a:rPr lang="en-US" sz="1400" dirty="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of 35</a:t>
            </a:r>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92516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gray">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gray">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gray">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gray">
          <a:xfrm>
            <a:off x="207264" y="142352"/>
            <a:ext cx="11777472" cy="2139696"/>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bwMode="gray">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gray">
          <a:xfrm>
            <a:off x="209249" y="6391657"/>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gray">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bwMode="gray"/>
        <p:txBody>
          <a:bodyPr/>
          <a:lstStyle/>
          <a:p>
            <a:endParaRPr lang="en-US"/>
          </a:p>
        </p:txBody>
      </p:sp>
      <p:sp>
        <p:nvSpPr>
          <p:cNvPr id="4" name="Date Placeholder 3"/>
          <p:cNvSpPr>
            <a:spLocks noGrp="1"/>
          </p:cNvSpPr>
          <p:nvPr>
            <p:ph type="dt" sz="half" idx="10"/>
          </p:nvPr>
        </p:nvSpPr>
        <p:spPr bwMode="gray"/>
        <p:txBody>
          <a:bodyPr/>
          <a:lstStyle/>
          <a:p>
            <a:fld id="{64986C9F-0C03-4D77-AD8F-A767FF5D7500}" type="datetimeFigureOut">
              <a:rPr lang="en-US" smtClean="0"/>
              <a:pPr/>
              <a:t>6/16/2016</a:t>
            </a:fld>
            <a:endParaRPr lang="en-US"/>
          </a:p>
        </p:txBody>
      </p:sp>
      <p:sp>
        <p:nvSpPr>
          <p:cNvPr id="8" name="Straight Connector 7"/>
          <p:cNvSpPr>
            <a:spLocks noChangeShapeType="1"/>
          </p:cNvSpPr>
          <p:nvPr/>
        </p:nvSpPr>
        <p:spPr bwMode="gray">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 name="Title 1"/>
          <p:cNvSpPr>
            <a:spLocks noGrp="1"/>
          </p:cNvSpPr>
          <p:nvPr>
            <p:ph type="title"/>
          </p:nvPr>
        </p:nvSpPr>
        <p:spPr bwMode="gray">
          <a:xfrm>
            <a:off x="963084" y="533400"/>
            <a:ext cx="10363200" cy="1524000"/>
          </a:xfrm>
        </p:spPr>
        <p:txBody>
          <a:bodyPr anchor="b"/>
          <a:lstStyle>
            <a:lvl1pPr algn="ctr">
              <a:buNone/>
              <a:defRPr sz="4200" b="0" cap="none" baseline="0">
                <a:solidFill>
                  <a:schemeClr val="bg1"/>
                </a:solidFill>
              </a:defRPr>
            </a:lvl1pPr>
          </a:lstStyle>
          <a:p>
            <a:r>
              <a:rPr kumimoji="0" lang="en-US" dirty="0" smtClean="0"/>
              <a:t>Click to edit Master title style</a:t>
            </a:r>
            <a:endParaRPr kumimoji="0" lang="en-US" dirty="0"/>
          </a:p>
        </p:txBody>
      </p:sp>
      <p:pic>
        <p:nvPicPr>
          <p:cNvPr id="20" name="Picture 2"/>
          <p:cNvPicPr>
            <a:picLocks noChangeAspect="1" noChangeArrowheads="1"/>
          </p:cNvPicPr>
          <p:nvPr userDrawn="1"/>
        </p:nvPicPr>
        <p:blipFill>
          <a:blip r:embed="rId2" cstate="print"/>
          <a:srcRect/>
          <a:stretch>
            <a:fillRect/>
          </a:stretch>
        </p:blipFill>
        <p:spPr bwMode="gray">
          <a:xfrm>
            <a:off x="5892800" y="2297295"/>
            <a:ext cx="406400" cy="295275"/>
          </a:xfrm>
          <a:prstGeom prst="rect">
            <a:avLst/>
          </a:prstGeom>
          <a:noFill/>
          <a:ln w="9525">
            <a:noFill/>
            <a:miter lim="800000"/>
            <a:headEnd/>
            <a:tailEnd/>
          </a:ln>
        </p:spPr>
      </p:pic>
      <p:sp>
        <p:nvSpPr>
          <p:cNvPr id="21" name="TextBox 20"/>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41549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gray">
          <a:xfrm>
            <a:off x="0" y="1"/>
            <a:ext cx="12192000" cy="685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b="0" i="0" u="none"/>
          </a:p>
        </p:txBody>
      </p:sp>
      <p:sp>
        <p:nvSpPr>
          <p:cNvPr id="18" name="Rectangle 17"/>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213313" y="6388386"/>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bwMode="gray">
          <a:xfrm>
            <a:off x="7721600" y="6404984"/>
            <a:ext cx="4059936" cy="365760"/>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fld id="{64986C9F-0C03-4D77-AD8F-A767FF5D7500}" type="datetimeFigureOut">
              <a:rPr lang="en-US" smtClean="0"/>
              <a:pPr/>
              <a:t>6/16/2016</a:t>
            </a:fld>
            <a:endParaRPr lang="en-US" dirty="0"/>
          </a:p>
        </p:txBody>
      </p:sp>
      <p:sp>
        <p:nvSpPr>
          <p:cNvPr id="3" name="Footer Placeholder 2"/>
          <p:cNvSpPr>
            <a:spLocks noGrp="1"/>
          </p:cNvSpPr>
          <p:nvPr>
            <p:ph type="ftr" sz="quarter" idx="3"/>
          </p:nvPr>
        </p:nvSpPr>
        <p:spPr bwMode="gray">
          <a:xfrm>
            <a:off x="508000" y="5840753"/>
            <a:ext cx="11785600" cy="294752"/>
          </a:xfrm>
          <a:prstGeom prst="rect">
            <a:avLst/>
          </a:prstGeom>
        </p:spPr>
        <p:txBody>
          <a:bodyPr vert="horz" anchor="ctr"/>
          <a:lstStyle>
            <a:lvl1pPr algn="l" eaLnBrk="1" latinLnBrk="0" hangingPunct="1">
              <a:defRPr kumimoji="0" sz="16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203200" y="144815"/>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2" name="Title Placeholder 21"/>
          <p:cNvSpPr>
            <a:spLocks noGrp="1"/>
          </p:cNvSpPr>
          <p:nvPr>
            <p:ph type="title"/>
          </p:nvPr>
        </p:nvSpPr>
        <p:spPr bwMode="gray">
          <a:xfrm>
            <a:off x="402336" y="228600"/>
            <a:ext cx="11379200" cy="6858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402336" y="1208143"/>
            <a:ext cx="11379200" cy="491528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35</a:t>
            </a:r>
            <a:endParaRPr lang="en-US" sz="1400" dirty="0">
              <a:solidFill>
                <a:schemeClr val="bg1"/>
              </a:solidFill>
              <a:latin typeface="Arial" pitchFamily="34" charset="0"/>
              <a:cs typeface="Arial" pitchFamily="34" charset="0"/>
            </a:endParaRPr>
          </a:p>
        </p:txBody>
      </p:sp>
      <p:sp>
        <p:nvSpPr>
          <p:cNvPr id="20" name="Rectangle 19"/>
          <p:cNvSpPr/>
          <p:nvPr userDrawn="1"/>
        </p:nvSpPr>
        <p:spPr>
          <a:xfrm>
            <a:off x="5334000" y="6394530"/>
            <a:ext cx="662940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dirty="0" smtClean="0">
                <a:solidFill>
                  <a:schemeClr val="bg1"/>
                </a:solidFill>
                <a:latin typeface="Arial" panose="020B0604020202020204" pitchFamily="34" charset="0"/>
                <a:cs typeface="Arial" panose="020B0604020202020204" pitchFamily="34" charset="0"/>
              </a:rPr>
              <a:t>From </a:t>
            </a:r>
            <a:r>
              <a:rPr lang="en-US" sz="1400" b="0" dirty="0" smtClean="0">
                <a:solidFill>
                  <a:schemeClr val="bg1"/>
                </a:solidFill>
                <a:latin typeface="Arial" panose="020B0604020202020204" pitchFamily="34" charset="0"/>
                <a:cs typeface="Arial" panose="020B0604020202020204" pitchFamily="34" charset="0"/>
              </a:rPr>
              <a:t>D Smith, </a:t>
            </a:r>
            <a:r>
              <a:rPr lang="en-US" sz="1400" b="0" dirty="0" smtClean="0">
                <a:solidFill>
                  <a:schemeClr val="bg1"/>
                </a:solidFill>
                <a:latin typeface="Arial" panose="020B0604020202020204" pitchFamily="34" charset="0"/>
                <a:cs typeface="Arial" panose="020B0604020202020204" pitchFamily="34" charset="0"/>
              </a:rPr>
              <a:t>MD, at </a:t>
            </a:r>
            <a:r>
              <a:rPr lang="en-US" sz="1400" dirty="0" smtClean="0">
                <a:solidFill>
                  <a:schemeClr val="bg1"/>
                </a:solidFill>
                <a:latin typeface="Arial" panose="020B0604020202020204" pitchFamily="34" charset="0"/>
                <a:cs typeface="Arial" panose="020B0604020202020204" pitchFamily="34" charset="0"/>
              </a:rPr>
              <a:t>Los Angeles, CA</a:t>
            </a:r>
            <a:r>
              <a:rPr lang="en-US" sz="1400" b="0" dirty="0" smtClean="0">
                <a:solidFill>
                  <a:schemeClr val="bg1"/>
                </a:solidFill>
                <a:latin typeface="Arial" panose="020B0604020202020204" pitchFamily="34" charset="0"/>
                <a:cs typeface="Arial" panose="020B0604020202020204" pitchFamily="34" charset="0"/>
              </a:rPr>
              <a:t>: </a:t>
            </a:r>
            <a:r>
              <a:rPr lang="en-US" sz="1400" b="0" dirty="0" smtClean="0">
                <a:solidFill>
                  <a:schemeClr val="bg1"/>
                </a:solidFill>
                <a:latin typeface="Arial" panose="020B0604020202020204" pitchFamily="34" charset="0"/>
                <a:cs typeface="Arial" panose="020B0604020202020204" pitchFamily="34" charset="0"/>
              </a:rPr>
              <a:t>April </a:t>
            </a:r>
            <a:r>
              <a:rPr lang="en-US" sz="1400" b="0" dirty="0" smtClean="0">
                <a:solidFill>
                  <a:schemeClr val="bg1"/>
                </a:solidFill>
                <a:latin typeface="Arial" panose="020B0604020202020204" pitchFamily="34" charset="0"/>
                <a:cs typeface="Arial" panose="020B0604020202020204" pitchFamily="34" charset="0"/>
              </a:rPr>
              <a:t>25</a:t>
            </a:r>
            <a:r>
              <a:rPr lang="en-US" sz="1400" b="0" dirty="0" smtClean="0">
                <a:solidFill>
                  <a:schemeClr val="bg1"/>
                </a:solidFill>
                <a:latin typeface="Arial" panose="020B0604020202020204" pitchFamily="34" charset="0"/>
                <a:cs typeface="Arial" panose="020B0604020202020204" pitchFamily="34" charset="0"/>
              </a:rPr>
              <a:t>, 2016, IAS-USA. </a:t>
            </a:r>
            <a:endParaRPr lang="en-US" sz="1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9497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Lst>
  <p:timing>
    <p:tnLst>
      <p:par>
        <p:cTn id="1" dur="indefinite" restart="never" nodeType="tmRoot"/>
      </p:par>
    </p:tnLst>
  </p:timing>
  <p:txStyles>
    <p:titleStyle>
      <a:lvl1pPr algn="ctr" rtl="0" eaLnBrk="1" latinLnBrk="0" hangingPunct="1">
        <a:spcBef>
          <a:spcPct val="0"/>
        </a:spcBef>
        <a:buNone/>
        <a:defRPr kumimoji="0" sz="3300" b="1" i="0" u="none" kern="1200">
          <a:solidFill>
            <a:srgbClr val="006699"/>
          </a:solidFill>
          <a:latin typeface="Arial" pitchFamily="34" charset="0"/>
          <a:ea typeface="+mj-ea"/>
          <a:cs typeface="Arial" pitchFamily="34" charset="0"/>
        </a:defRPr>
      </a:lvl1pPr>
    </p:titleStyle>
    <p:body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1"/>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6.wmf"/><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5.wmf"/><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5.wmf"/><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8.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5.wmf"/><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45.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png"/><Relationship Id="rId4" Type="http://schemas.openxmlformats.org/officeDocument/2006/relationships/image" Target="../media/image46.jpeg"/><Relationship Id="rId9" Type="http://schemas.openxmlformats.org/officeDocument/2006/relationships/image" Target="../media/image44.w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1867" y="2667000"/>
            <a:ext cx="8534400" cy="2286000"/>
          </a:xfrm>
        </p:spPr>
        <p:txBody>
          <a:bodyPr>
            <a:normAutofit/>
          </a:bodyPr>
          <a:lstStyle/>
          <a:p>
            <a:r>
              <a:rPr lang="en-US" sz="3200" cap="none" spc="0" dirty="0" smtClean="0">
                <a:solidFill>
                  <a:schemeClr val="bg1">
                    <a:lumMod val="85000"/>
                  </a:schemeClr>
                </a:solidFill>
              </a:rPr>
              <a:t>Davey Smith, MD</a:t>
            </a:r>
            <a:r>
              <a:rPr lang="en-US" cap="none" spc="0" dirty="0" smtClean="0">
                <a:solidFill>
                  <a:schemeClr val="bg1">
                    <a:lumMod val="85000"/>
                  </a:schemeClr>
                </a:solidFill>
              </a:rPr>
              <a:t/>
            </a:r>
            <a:br>
              <a:rPr lang="en-US" cap="none" spc="0" dirty="0" smtClean="0">
                <a:solidFill>
                  <a:schemeClr val="bg1">
                    <a:lumMod val="85000"/>
                  </a:schemeClr>
                </a:solidFill>
              </a:rPr>
            </a:br>
            <a:r>
              <a:rPr lang="en-US" sz="2800" b="0" cap="none" spc="0" dirty="0" smtClean="0">
                <a:solidFill>
                  <a:schemeClr val="bg1">
                    <a:lumMod val="85000"/>
                  </a:schemeClr>
                </a:solidFill>
              </a:rPr>
              <a:t>Professor of Medicine</a:t>
            </a:r>
            <a:br>
              <a:rPr lang="en-US" sz="2800" b="0" cap="none" spc="0" dirty="0" smtClean="0">
                <a:solidFill>
                  <a:schemeClr val="bg1">
                    <a:lumMod val="85000"/>
                  </a:schemeClr>
                </a:solidFill>
              </a:rPr>
            </a:br>
            <a:r>
              <a:rPr lang="en-US" sz="2800" b="0" cap="none" spc="0" dirty="0" smtClean="0">
                <a:solidFill>
                  <a:schemeClr val="bg1">
                    <a:lumMod val="85000"/>
                  </a:schemeClr>
                </a:solidFill>
              </a:rPr>
              <a:t>University of California San Diego</a:t>
            </a:r>
            <a:br>
              <a:rPr lang="en-US" sz="2800" b="0" cap="none" spc="0" dirty="0" smtClean="0">
                <a:solidFill>
                  <a:schemeClr val="bg1">
                    <a:lumMod val="85000"/>
                  </a:schemeClr>
                </a:solidFill>
              </a:rPr>
            </a:br>
            <a:r>
              <a:rPr lang="en-US" sz="2800" b="0" cap="none" spc="0" dirty="0" smtClean="0">
                <a:solidFill>
                  <a:schemeClr val="bg1">
                    <a:lumMod val="85000"/>
                  </a:schemeClr>
                </a:solidFill>
              </a:rPr>
              <a:t>La Jolla, California</a:t>
            </a:r>
          </a:p>
          <a:p>
            <a:endParaRPr lang="en-US" spc="0" dirty="0"/>
          </a:p>
        </p:txBody>
      </p:sp>
      <p:sp>
        <p:nvSpPr>
          <p:cNvPr id="2" name="Title 1"/>
          <p:cNvSpPr>
            <a:spLocks noGrp="1"/>
          </p:cNvSpPr>
          <p:nvPr>
            <p:ph type="ctrTitle"/>
          </p:nvPr>
        </p:nvSpPr>
        <p:spPr>
          <a:xfrm>
            <a:off x="914400" y="533400"/>
            <a:ext cx="10363200" cy="1524000"/>
          </a:xfrm>
        </p:spPr>
        <p:txBody>
          <a:bodyPr>
            <a:normAutofit/>
          </a:bodyPr>
          <a:lstStyle/>
          <a:p>
            <a:r>
              <a:rPr lang="en-US" dirty="0" smtClean="0"/>
              <a:t>When </a:t>
            </a:r>
            <a:r>
              <a:rPr lang="en-US" dirty="0"/>
              <a:t>W</a:t>
            </a:r>
            <a:r>
              <a:rPr lang="en-US" dirty="0" smtClean="0"/>
              <a:t>ill It All Be Over</a:t>
            </a:r>
            <a:r>
              <a:rPr lang="en-US" dirty="0"/>
              <a:t>? </a:t>
            </a:r>
            <a:r>
              <a:rPr lang="en-US" dirty="0" smtClean="0"/>
              <a:t/>
            </a:r>
            <a:br>
              <a:rPr lang="en-US" dirty="0" smtClean="0"/>
            </a:br>
            <a:r>
              <a:rPr lang="en-US" dirty="0" smtClean="0"/>
              <a:t>HIV </a:t>
            </a:r>
            <a:r>
              <a:rPr lang="en-US" dirty="0"/>
              <a:t>Cure Efforts</a:t>
            </a:r>
            <a:endParaRPr lang="en-US" sz="4400" b="1" dirty="0">
              <a:solidFill>
                <a:schemeClr val="bg2">
                  <a:lumMod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4571395"/>
            <a:ext cx="3451486" cy="17863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4969292"/>
            <a:ext cx="1228017" cy="990600"/>
          </a:xfrm>
          <a:prstGeom prst="rect">
            <a:avLst/>
          </a:prstGeom>
        </p:spPr>
      </p:pic>
      <p:sp>
        <p:nvSpPr>
          <p:cNvPr id="4" name="Rectangle 3"/>
          <p:cNvSpPr/>
          <p:nvPr/>
        </p:nvSpPr>
        <p:spPr>
          <a:xfrm>
            <a:off x="205778" y="6417614"/>
            <a:ext cx="2584362" cy="261610"/>
          </a:xfrm>
          <a:prstGeom prst="rect">
            <a:avLst/>
          </a:prstGeom>
        </p:spPr>
        <p:txBody>
          <a:bodyPr wrap="none">
            <a:spAutoFit/>
          </a:bodyPr>
          <a:lstStyle/>
          <a:p>
            <a:r>
              <a:rPr lang="en-US" sz="1100" dirty="0" smtClean="0">
                <a:solidFill>
                  <a:schemeClr val="bg1"/>
                </a:solidFill>
                <a:latin typeface="Arial" panose="020B0604020202020204" pitchFamily="34" charset="0"/>
                <a:cs typeface="Arial" panose="020B0604020202020204" pitchFamily="34" charset="0"/>
              </a:rPr>
              <a:t>Los Angeles, California: April 25, 2016</a:t>
            </a:r>
            <a:endParaRPr lang="en-US" sz="11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21274" y="6103873"/>
            <a:ext cx="2571750" cy="253916"/>
          </a:xfrm>
          <a:prstGeom prst="rect">
            <a:avLst/>
          </a:prstGeom>
          <a:noFill/>
        </p:spPr>
        <p:txBody>
          <a:bodyPr wrap="square" rtlCol="0">
            <a:spAutoFit/>
          </a:bodyPr>
          <a:lstStyle/>
          <a:p>
            <a:pPr defTabSz="685800"/>
            <a:r>
              <a:rPr lang="en-US" sz="1050" dirty="0" smtClean="0">
                <a:solidFill>
                  <a:srgbClr val="006699"/>
                </a:solidFill>
                <a:latin typeface="Arial" panose="020B0604020202020204" pitchFamily="34" charset="0"/>
                <a:cs typeface="Arial" panose="020B0604020202020204" pitchFamily="34" charset="0"/>
              </a:rPr>
              <a:t>FLOWED: 04/18/16</a:t>
            </a:r>
            <a:endParaRPr lang="en-US" sz="1050" dirty="0">
              <a:solidFill>
                <a:srgbClr val="006699"/>
              </a:solidFill>
              <a:latin typeface="Arial" panose="020B0604020202020204" pitchFamily="34" charset="0"/>
              <a:cs typeface="Arial" panose="020B0604020202020204" pitchFamily="34" charset="0"/>
            </a:endParaRPr>
          </a:p>
        </p:txBody>
      </p:sp>
      <p:sp>
        <p:nvSpPr>
          <p:cNvPr id="8" name="Rectangle 7"/>
          <p:cNvSpPr/>
          <p:nvPr/>
        </p:nvSpPr>
        <p:spPr>
          <a:xfrm>
            <a:off x="5334000" y="6394530"/>
            <a:ext cx="662940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dirty="0" smtClean="0">
                <a:solidFill>
                  <a:schemeClr val="bg1"/>
                </a:solidFill>
                <a:latin typeface="Arial" panose="020B0604020202020204" pitchFamily="34" charset="0"/>
                <a:cs typeface="Arial" panose="020B0604020202020204" pitchFamily="34" charset="0"/>
              </a:rPr>
              <a:t>From </a:t>
            </a:r>
            <a:r>
              <a:rPr lang="en-US" sz="1400" b="0" dirty="0" smtClean="0">
                <a:solidFill>
                  <a:schemeClr val="bg1"/>
                </a:solidFill>
                <a:latin typeface="Arial" panose="020B0604020202020204" pitchFamily="34" charset="0"/>
                <a:cs typeface="Arial" panose="020B0604020202020204" pitchFamily="34" charset="0"/>
              </a:rPr>
              <a:t>D Smith, </a:t>
            </a:r>
            <a:r>
              <a:rPr lang="en-US" sz="1400" b="0" dirty="0" smtClean="0">
                <a:solidFill>
                  <a:schemeClr val="bg1"/>
                </a:solidFill>
                <a:latin typeface="Arial" panose="020B0604020202020204" pitchFamily="34" charset="0"/>
                <a:cs typeface="Arial" panose="020B0604020202020204" pitchFamily="34" charset="0"/>
              </a:rPr>
              <a:t>MD, at </a:t>
            </a:r>
            <a:r>
              <a:rPr lang="en-US" sz="1400" dirty="0" smtClean="0">
                <a:solidFill>
                  <a:schemeClr val="bg1"/>
                </a:solidFill>
                <a:latin typeface="Arial" panose="020B0604020202020204" pitchFamily="34" charset="0"/>
                <a:cs typeface="Arial" panose="020B0604020202020204" pitchFamily="34" charset="0"/>
              </a:rPr>
              <a:t>Los Angeles, CA</a:t>
            </a:r>
            <a:r>
              <a:rPr lang="en-US" sz="1400" b="0" dirty="0" smtClean="0">
                <a:solidFill>
                  <a:schemeClr val="bg1"/>
                </a:solidFill>
                <a:latin typeface="Arial" panose="020B0604020202020204" pitchFamily="34" charset="0"/>
                <a:cs typeface="Arial" panose="020B0604020202020204" pitchFamily="34" charset="0"/>
              </a:rPr>
              <a:t>: </a:t>
            </a:r>
            <a:r>
              <a:rPr lang="en-US" sz="1400" b="0" dirty="0" smtClean="0">
                <a:solidFill>
                  <a:schemeClr val="bg1"/>
                </a:solidFill>
                <a:latin typeface="Arial" panose="020B0604020202020204" pitchFamily="34" charset="0"/>
                <a:cs typeface="Arial" panose="020B0604020202020204" pitchFamily="34" charset="0"/>
              </a:rPr>
              <a:t>April </a:t>
            </a:r>
            <a:r>
              <a:rPr lang="en-US" sz="1400" b="0" dirty="0" smtClean="0">
                <a:solidFill>
                  <a:schemeClr val="bg1"/>
                </a:solidFill>
                <a:latin typeface="Arial" panose="020B0604020202020204" pitchFamily="34" charset="0"/>
                <a:cs typeface="Arial" panose="020B0604020202020204" pitchFamily="34" charset="0"/>
              </a:rPr>
              <a:t>25</a:t>
            </a:r>
            <a:r>
              <a:rPr lang="en-US" sz="1400" b="0" dirty="0" smtClean="0">
                <a:solidFill>
                  <a:schemeClr val="bg1"/>
                </a:solidFill>
                <a:latin typeface="Arial" panose="020B0604020202020204" pitchFamily="34" charset="0"/>
                <a:cs typeface="Arial" panose="020B0604020202020204" pitchFamily="34" charset="0"/>
              </a:rPr>
              <a:t>, 2016, IAS-USA. </a:t>
            </a:r>
            <a:endParaRPr lang="en-US" sz="1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103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04801" y="1295400"/>
            <a:ext cx="11545455" cy="4796118"/>
          </a:xfrm>
          <a:prstGeom prst="rect">
            <a:avLst/>
          </a:prstGeom>
          <a:noFill/>
        </p:spPr>
      </p:pic>
      <p:sp>
        <p:nvSpPr>
          <p:cNvPr id="2" name="Title 1"/>
          <p:cNvSpPr>
            <a:spLocks noGrp="1"/>
          </p:cNvSpPr>
          <p:nvPr>
            <p:ph type="title"/>
          </p:nvPr>
        </p:nvSpPr>
        <p:spPr>
          <a:xfrm>
            <a:off x="233264" y="152400"/>
            <a:ext cx="11731151" cy="762000"/>
          </a:xfrm>
        </p:spPr>
        <p:txBody>
          <a:bodyPr/>
          <a:lstStyle/>
          <a:p>
            <a:r>
              <a:rPr lang="en-US" sz="2400" dirty="0"/>
              <a:t>Interruption of Long-term </a:t>
            </a:r>
            <a:r>
              <a:rPr lang="en-US" sz="2400" dirty="0" smtClean="0"/>
              <a:t>ART </a:t>
            </a:r>
            <a:r>
              <a:rPr lang="en-US" sz="2400" dirty="0"/>
              <a:t>Started During Primary Infection May Lead to Viremia </a:t>
            </a:r>
            <a:r>
              <a:rPr lang="en-US" sz="2400" dirty="0" smtClean="0"/>
              <a:t>Control</a:t>
            </a:r>
            <a:endParaRPr lang="en-US" sz="2400" dirty="0"/>
          </a:p>
        </p:txBody>
      </p:sp>
      <p:sp>
        <p:nvSpPr>
          <p:cNvPr id="4100" name="Text Box 4"/>
          <p:cNvSpPr txBox="1">
            <a:spLocks noChangeArrowheads="1"/>
          </p:cNvSpPr>
          <p:nvPr/>
        </p:nvSpPr>
        <p:spPr bwMode="auto">
          <a:xfrm>
            <a:off x="1676400" y="6396797"/>
            <a:ext cx="10033000" cy="267525"/>
          </a:xfrm>
          <a:prstGeom prst="rect">
            <a:avLst/>
          </a:prstGeom>
          <a:noFill/>
          <a:ln w="9525">
            <a:noFill/>
            <a:miter lim="800000"/>
            <a:headEnd/>
            <a:tailEnd/>
          </a:ln>
          <a:effectLst/>
        </p:spPr>
        <p:txBody>
          <a:bodyPr wrap="square" lIns="82058" tIns="41029" rIns="82058" bIns="41029">
            <a:spAutoFit/>
          </a:bodyPr>
          <a:lstStyle/>
          <a:p>
            <a:pPr eaLnBrk="1" hangingPunct="1"/>
            <a:r>
              <a:rPr lang="en-US" sz="1200" dirty="0" err="1">
                <a:solidFill>
                  <a:schemeClr val="bg1">
                    <a:lumMod val="85000"/>
                  </a:schemeClr>
                </a:solidFill>
              </a:rPr>
              <a:t>Sáez-Cirión</a:t>
            </a:r>
            <a:r>
              <a:rPr lang="en-US" sz="1200" dirty="0">
                <a:solidFill>
                  <a:schemeClr val="bg1">
                    <a:lumMod val="85000"/>
                  </a:schemeClr>
                </a:solidFill>
              </a:rPr>
              <a:t> </a:t>
            </a:r>
            <a:r>
              <a:rPr lang="en-US" sz="1200" dirty="0" smtClean="0">
                <a:solidFill>
                  <a:schemeClr val="bg1">
                    <a:lumMod val="85000"/>
                  </a:schemeClr>
                </a:solidFill>
              </a:rPr>
              <a:t>ANRS </a:t>
            </a:r>
            <a:r>
              <a:rPr lang="en-US" sz="1200" dirty="0">
                <a:solidFill>
                  <a:schemeClr val="bg1">
                    <a:lumMod val="85000"/>
                  </a:schemeClr>
                </a:solidFill>
              </a:rPr>
              <a:t>VISCONTI Study. </a:t>
            </a:r>
            <a:r>
              <a:rPr lang="en-US" sz="1200" dirty="0" err="1">
                <a:solidFill>
                  <a:schemeClr val="bg1">
                    <a:lumMod val="85000"/>
                  </a:schemeClr>
                </a:solidFill>
              </a:rPr>
              <a:t>PLoS</a:t>
            </a:r>
            <a:r>
              <a:rPr lang="en-US" sz="1200" dirty="0">
                <a:solidFill>
                  <a:schemeClr val="bg1">
                    <a:lumMod val="85000"/>
                  </a:schemeClr>
                </a:solidFill>
              </a:rPr>
              <a:t> </a:t>
            </a:r>
            <a:r>
              <a:rPr lang="en-US" sz="1200" dirty="0" err="1">
                <a:solidFill>
                  <a:schemeClr val="bg1">
                    <a:lumMod val="85000"/>
                  </a:schemeClr>
                </a:solidFill>
              </a:rPr>
              <a:t>Pathog</a:t>
            </a:r>
            <a:r>
              <a:rPr lang="en-US" sz="1200" dirty="0">
                <a:solidFill>
                  <a:schemeClr val="bg1">
                    <a:lumMod val="85000"/>
                  </a:schemeClr>
                </a:solidFill>
              </a:rPr>
              <a:t> 9(3): e1003211</a:t>
            </a:r>
            <a:r>
              <a:rPr lang="en-US" sz="1200" dirty="0" smtClean="0">
                <a:solidFill>
                  <a:schemeClr val="bg1">
                    <a:lumMod val="85000"/>
                  </a:schemeClr>
                </a:solidFill>
              </a:rPr>
              <a:t>.</a:t>
            </a:r>
            <a:endParaRPr lang="en-US" sz="1200" dirty="0">
              <a:solidFill>
                <a:schemeClr val="bg1">
                  <a:lumMod val="85000"/>
                </a:schemeClr>
              </a:solidFill>
            </a:endParaRPr>
          </a:p>
        </p:txBody>
      </p:sp>
      <p:sp>
        <p:nvSpPr>
          <p:cNvPr id="6" name="TextBox 5"/>
          <p:cNvSpPr txBox="1"/>
          <p:nvPr/>
        </p:nvSpPr>
        <p:spPr>
          <a:xfrm>
            <a:off x="203200" y="152400"/>
            <a:ext cx="11785600" cy="6477000"/>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buFont typeface="Arial" pitchFamily="34" charset="0"/>
              <a:buChar char="•"/>
            </a:pPr>
            <a:r>
              <a:rPr lang="en-US" sz="3200" b="1" dirty="0" smtClean="0"/>
              <a:t>PTCs may not be rare </a:t>
            </a:r>
          </a:p>
          <a:p>
            <a:pPr lvl="1">
              <a:buFont typeface="Arial" pitchFamily="34" charset="0"/>
              <a:buChar char="•"/>
            </a:pPr>
            <a:r>
              <a:rPr lang="en-US" sz="3200" b="1" dirty="0" smtClean="0"/>
              <a:t>15% of VISCONTI cohort</a:t>
            </a:r>
          </a:p>
          <a:p>
            <a:pPr>
              <a:buFont typeface="Arial" pitchFamily="34" charset="0"/>
              <a:buChar char="•"/>
            </a:pPr>
            <a:r>
              <a:rPr lang="en-US" sz="3200" b="1" dirty="0" smtClean="0"/>
              <a:t>PTCs also identified in ACTG ATI studies of patients treated during acute and chronic infection.</a:t>
            </a:r>
          </a:p>
          <a:p>
            <a:pPr>
              <a:buFont typeface="Arial" pitchFamily="34" charset="0"/>
              <a:buChar char="•"/>
            </a:pPr>
            <a:r>
              <a:rPr lang="en-US" sz="3200" b="1" dirty="0" smtClean="0"/>
              <a:t>What proportion of patients are PTCs?</a:t>
            </a:r>
          </a:p>
          <a:p>
            <a:pPr>
              <a:buFont typeface="Arial" pitchFamily="34" charset="0"/>
              <a:buChar char="•"/>
            </a:pPr>
            <a:r>
              <a:rPr lang="en-US" sz="3200" b="1" dirty="0" smtClean="0"/>
              <a:t>What is special about PTCs?</a:t>
            </a:r>
          </a:p>
          <a:p>
            <a:endParaRPr lang="en-US" sz="2800" b="1" dirty="0"/>
          </a:p>
        </p:txBody>
      </p:sp>
      <p:pic>
        <p:nvPicPr>
          <p:cNvPr id="7" name="Picture 5"/>
          <p:cNvPicPr>
            <a:picLocks noChangeAspect="1" noChangeArrowheads="1"/>
          </p:cNvPicPr>
          <p:nvPr/>
        </p:nvPicPr>
        <p:blipFill>
          <a:blip r:embed="rId4" cstate="print"/>
          <a:srcRect r="17857"/>
          <a:stretch>
            <a:fillRect/>
          </a:stretch>
        </p:blipFill>
        <p:spPr bwMode="auto">
          <a:xfrm>
            <a:off x="9657861" y="6091518"/>
            <a:ext cx="2336801" cy="228600"/>
          </a:xfrm>
          <a:prstGeom prst="rect">
            <a:avLst/>
          </a:prstGeom>
          <a:noFill/>
        </p:spPr>
      </p:pic>
    </p:spTree>
    <p:extLst>
      <p:ext uri="{BB962C8B-B14F-4D97-AF65-F5344CB8AC3E}">
        <p14:creationId xmlns:p14="http://schemas.microsoft.com/office/powerpoint/2010/main" val="4099352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917619" y="4685082"/>
            <a:ext cx="522432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Henrich</a:t>
            </a:r>
            <a:r>
              <a:rPr lang="en-GB" sz="1100" b="1" dirty="0">
                <a:solidFill>
                  <a:srgbClr val="000000"/>
                </a:solidFill>
                <a:latin typeface="Arial" charset="0"/>
                <a:ea typeface="msgothic" charset="0"/>
                <a:cs typeface="msgothic" charset="0"/>
              </a:rPr>
              <a:t> T J et al. J Infect Dis. 2013;207:1694-1702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600" y="2895600"/>
            <a:ext cx="1016000" cy="15176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21602"/>
            <a:ext cx="1016000" cy="1517650"/>
          </a:xfrm>
          <a:prstGeom prst="rect">
            <a:avLst/>
          </a:prstGeom>
        </p:spPr>
      </p:pic>
      <p:sp>
        <p:nvSpPr>
          <p:cNvPr id="9" name="TextBox 8"/>
          <p:cNvSpPr txBox="1"/>
          <p:nvPr/>
        </p:nvSpPr>
        <p:spPr>
          <a:xfrm>
            <a:off x="1425982" y="4344228"/>
            <a:ext cx="1353255" cy="923330"/>
          </a:xfrm>
          <a:prstGeom prst="rect">
            <a:avLst/>
          </a:prstGeom>
          <a:noFill/>
        </p:spPr>
        <p:txBody>
          <a:bodyPr wrap="none" rtlCol="0">
            <a:spAutoFit/>
          </a:bodyPr>
          <a:lstStyle/>
          <a:p>
            <a:pPr algn="ctr"/>
            <a:r>
              <a:rPr lang="en-US" dirty="0" smtClean="0"/>
              <a:t>CCR5 ∆32</a:t>
            </a:r>
          </a:p>
          <a:p>
            <a:pPr algn="ctr"/>
            <a:r>
              <a:rPr lang="en-US" dirty="0" smtClean="0"/>
              <a:t>Lymphoma</a:t>
            </a:r>
          </a:p>
          <a:p>
            <a:pPr algn="ctr"/>
            <a:r>
              <a:rPr lang="en-US" dirty="0" smtClean="0"/>
              <a:t>HIV</a:t>
            </a:r>
            <a:endParaRPr lang="en-US" dirty="0"/>
          </a:p>
        </p:txBody>
      </p:sp>
      <p:sp>
        <p:nvSpPr>
          <p:cNvPr id="10" name="TextBox 9"/>
          <p:cNvSpPr txBox="1"/>
          <p:nvPr/>
        </p:nvSpPr>
        <p:spPr>
          <a:xfrm>
            <a:off x="219529" y="2885626"/>
            <a:ext cx="1186543" cy="369332"/>
          </a:xfrm>
          <a:prstGeom prst="rect">
            <a:avLst/>
          </a:prstGeom>
          <a:noFill/>
        </p:spPr>
        <p:txBody>
          <a:bodyPr wrap="none" rtlCol="0">
            <a:spAutoFit/>
          </a:bodyPr>
          <a:lstStyle/>
          <a:p>
            <a:pPr algn="ctr"/>
            <a:r>
              <a:rPr lang="en-US" dirty="0" smtClean="0"/>
              <a:t>CCR5 WT</a:t>
            </a:r>
          </a:p>
        </p:txBody>
      </p:sp>
      <p:sp>
        <p:nvSpPr>
          <p:cNvPr id="12" name="Curved Down Arrow 11"/>
          <p:cNvSpPr/>
          <p:nvPr/>
        </p:nvSpPr>
        <p:spPr>
          <a:xfrm>
            <a:off x="1109055" y="1471629"/>
            <a:ext cx="1422400" cy="1367623"/>
          </a:xfrm>
          <a:prstGeom prst="curvedDownArrow">
            <a:avLst>
              <a:gd name="adj1" fmla="val 0"/>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914401" y="5257800"/>
            <a:ext cx="189827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No chemo or </a:t>
            </a:r>
            <a:r>
              <a:rPr lang="en-US" dirty="0" err="1" smtClean="0"/>
              <a:t>rad</a:t>
            </a:r>
            <a:endParaRPr lang="en-US" dirty="0"/>
          </a:p>
        </p:txBody>
      </p:sp>
      <p:pic>
        <p:nvPicPr>
          <p:cNvPr id="14" name="Picture 3"/>
          <p:cNvPicPr>
            <a:picLocks noChangeAspect="1" noChangeArrowheads="1"/>
          </p:cNvPicPr>
          <p:nvPr/>
        </p:nvPicPr>
        <p:blipFill>
          <a:blip r:embed="rId4" cstate="print"/>
          <a:srcRect t="50877" b="24561"/>
          <a:stretch>
            <a:fillRect/>
          </a:stretch>
        </p:blipFill>
        <p:spPr bwMode="auto">
          <a:xfrm>
            <a:off x="2743200" y="2743200"/>
            <a:ext cx="4903755" cy="1905000"/>
          </a:xfrm>
          <a:prstGeom prst="rect">
            <a:avLst/>
          </a:prstGeom>
          <a:noFill/>
          <a:ln w="9525">
            <a:noFill/>
            <a:round/>
            <a:headEnd/>
            <a:tailEnd/>
          </a:ln>
          <a:effectLst/>
        </p:spPr>
      </p:pic>
      <p:pic>
        <p:nvPicPr>
          <p:cNvPr id="15" name="Picture 14" descr="henrich 1 144.tiff"/>
          <p:cNvPicPr>
            <a:picLocks noChangeAspect="1"/>
          </p:cNvPicPr>
          <p:nvPr/>
        </p:nvPicPr>
        <p:blipFill>
          <a:blip r:embed="rId5" cstate="print">
            <a:extLst>
              <a:ext uri="{28A0092B-C50C-407E-A947-70E740481C1C}">
                <a14:useLocalDpi xmlns:a14="http://schemas.microsoft.com/office/drawing/2010/main" val="0"/>
              </a:ext>
            </a:extLst>
          </a:blip>
          <a:srcRect t="10002" r="11111" b="40821"/>
          <a:stretch>
            <a:fillRect/>
          </a:stretch>
        </p:blipFill>
        <p:spPr>
          <a:xfrm>
            <a:off x="7315200" y="914400"/>
            <a:ext cx="4876800" cy="1828800"/>
          </a:xfrm>
          <a:prstGeom prst="rect">
            <a:avLst/>
          </a:prstGeom>
        </p:spPr>
      </p:pic>
      <p:pic>
        <p:nvPicPr>
          <p:cNvPr id="16" name="Picture 15" descr="henrich 2 144.tiff"/>
          <p:cNvPicPr>
            <a:picLocks noChangeAspect="1"/>
          </p:cNvPicPr>
          <p:nvPr/>
        </p:nvPicPr>
        <p:blipFill>
          <a:blip r:embed="rId6" cstate="print">
            <a:extLst>
              <a:ext uri="{28A0092B-C50C-407E-A947-70E740481C1C}">
                <a14:useLocalDpi xmlns:a14="http://schemas.microsoft.com/office/drawing/2010/main" val="0"/>
              </a:ext>
            </a:extLst>
          </a:blip>
          <a:srcRect t="9701" b="38629"/>
          <a:stretch>
            <a:fillRect/>
          </a:stretch>
        </p:blipFill>
        <p:spPr>
          <a:xfrm>
            <a:off x="6604000" y="2743200"/>
            <a:ext cx="5588000" cy="1905000"/>
          </a:xfrm>
          <a:prstGeom prst="rect">
            <a:avLst/>
          </a:prstGeom>
        </p:spPr>
      </p:pic>
      <p:sp>
        <p:nvSpPr>
          <p:cNvPr id="17" name="Up Arrow Callout 16"/>
          <p:cNvSpPr/>
          <p:nvPr/>
        </p:nvSpPr>
        <p:spPr>
          <a:xfrm>
            <a:off x="6096000" y="4876800"/>
            <a:ext cx="2438400" cy="1219200"/>
          </a:xfrm>
          <a:prstGeom prst="upArrowCallou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ART Stopped</a:t>
            </a:r>
            <a:endParaRPr lang="en-US" dirty="0"/>
          </a:p>
        </p:txBody>
      </p:sp>
      <p:sp>
        <p:nvSpPr>
          <p:cNvPr id="18" name="Text Box 4"/>
          <p:cNvSpPr txBox="1">
            <a:spLocks noChangeArrowheads="1"/>
          </p:cNvSpPr>
          <p:nvPr/>
        </p:nvSpPr>
        <p:spPr bwMode="auto">
          <a:xfrm>
            <a:off x="9288320" y="4736730"/>
            <a:ext cx="2632216" cy="14103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Henrich</a:t>
            </a:r>
            <a:r>
              <a:rPr lang="en-GB" sz="1100" b="1" dirty="0">
                <a:solidFill>
                  <a:srgbClr val="000000"/>
                </a:solidFill>
                <a:latin typeface="Arial" charset="0"/>
                <a:ea typeface="msgothic" charset="0"/>
                <a:cs typeface="msgothic" charset="0"/>
              </a:rPr>
              <a:t> T J et al. </a:t>
            </a:r>
            <a:r>
              <a:rPr lang="en-GB" sz="1100" b="1" dirty="0" smtClean="0">
                <a:solidFill>
                  <a:srgbClr val="000000"/>
                </a:solidFill>
                <a:latin typeface="Arial" charset="0"/>
                <a:ea typeface="msgothic" charset="0"/>
                <a:cs typeface="msgothic" charset="0"/>
              </a:rPr>
              <a:t>CROI 2014</a:t>
            </a:r>
            <a:endParaRPr lang="en-GB" sz="1100" b="1" dirty="0">
              <a:solidFill>
                <a:srgbClr val="000000"/>
              </a:solidFill>
              <a:latin typeface="Arial" charset="0"/>
              <a:ea typeface="msgothic" charset="0"/>
              <a:cs typeface="msgothic" charset="0"/>
            </a:endParaRPr>
          </a:p>
        </p:txBody>
      </p:sp>
      <p:grpSp>
        <p:nvGrpSpPr>
          <p:cNvPr id="6" name="Group 5"/>
          <p:cNvGrpSpPr/>
          <p:nvPr/>
        </p:nvGrpSpPr>
        <p:grpSpPr>
          <a:xfrm>
            <a:off x="2743200" y="914400"/>
            <a:ext cx="4572000" cy="1828800"/>
            <a:chOff x="2057400" y="914400"/>
            <a:chExt cx="3429000" cy="1828800"/>
          </a:xfrm>
        </p:grpSpPr>
        <p:pic>
          <p:nvPicPr>
            <p:cNvPr id="3075" name="Picture 3"/>
            <p:cNvPicPr>
              <a:picLocks noChangeAspect="1" noChangeArrowheads="1"/>
            </p:cNvPicPr>
            <p:nvPr/>
          </p:nvPicPr>
          <p:blipFill>
            <a:blip r:embed="rId4" cstate="print"/>
            <a:srcRect b="77193"/>
            <a:stretch>
              <a:fillRect/>
            </a:stretch>
          </p:blipFill>
          <p:spPr bwMode="auto">
            <a:xfrm>
              <a:off x="2057400" y="914400"/>
              <a:ext cx="3429000" cy="1828800"/>
            </a:xfrm>
            <a:prstGeom prst="rect">
              <a:avLst/>
            </a:prstGeom>
            <a:noFill/>
            <a:ln w="9525">
              <a:noFill/>
              <a:round/>
              <a:headEnd/>
              <a:tailEnd/>
            </a:ln>
            <a:effectLst/>
          </p:spPr>
        </p:pic>
        <p:grpSp>
          <p:nvGrpSpPr>
            <p:cNvPr id="5" name="Group 4"/>
            <p:cNvGrpSpPr/>
            <p:nvPr/>
          </p:nvGrpSpPr>
          <p:grpSpPr>
            <a:xfrm>
              <a:off x="3449784" y="1910356"/>
              <a:ext cx="997524" cy="244729"/>
              <a:chOff x="3449784" y="1910356"/>
              <a:chExt cx="997524" cy="244729"/>
            </a:xfrm>
          </p:grpSpPr>
          <p:sp>
            <p:nvSpPr>
              <p:cNvPr id="2" name="Rectangle 1"/>
              <p:cNvSpPr/>
              <p:nvPr/>
            </p:nvSpPr>
            <p:spPr>
              <a:xfrm>
                <a:off x="3532908" y="1910356"/>
                <a:ext cx="914400" cy="2047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49784" y="1939641"/>
                <a:ext cx="762000" cy="215444"/>
              </a:xfrm>
              <a:prstGeom prst="rect">
                <a:avLst/>
              </a:prstGeom>
              <a:noFill/>
            </p:spPr>
            <p:txBody>
              <a:bodyPr wrap="square" rtlCol="0">
                <a:spAutoFit/>
              </a:bodyPr>
              <a:lstStyle/>
              <a:p>
                <a:r>
                  <a:rPr lang="en-US" sz="800" b="1" dirty="0" smtClean="0">
                    <a:latin typeface="Arial Narrow" panose="020B0606020202030204" pitchFamily="34" charset="0"/>
                  </a:rPr>
                  <a:t>lymphocyte</a:t>
                </a:r>
                <a:endParaRPr lang="en-US" sz="800" b="1" dirty="0">
                  <a:latin typeface="Arial Narrow" panose="020B0606020202030204" pitchFamily="34" charset="0"/>
                </a:endParaRPr>
              </a:p>
            </p:txBody>
          </p:sp>
        </p:grpSp>
      </p:grpSp>
      <p:sp>
        <p:nvSpPr>
          <p:cNvPr id="4" name="Title 3"/>
          <p:cNvSpPr>
            <a:spLocks noGrp="1"/>
          </p:cNvSpPr>
          <p:nvPr>
            <p:ph type="title"/>
          </p:nvPr>
        </p:nvSpPr>
        <p:spPr>
          <a:xfrm>
            <a:off x="230424" y="204324"/>
            <a:ext cx="11731151" cy="685800"/>
          </a:xfrm>
        </p:spPr>
        <p:txBody>
          <a:bodyPr/>
          <a:lstStyle/>
          <a:p>
            <a:r>
              <a:rPr lang="en-US" dirty="0" smtClean="0"/>
              <a:t>Boston Patients</a:t>
            </a:r>
            <a:endParaRPr lang="en-US" dirty="0"/>
          </a:p>
        </p:txBody>
      </p:sp>
    </p:spTree>
    <p:extLst>
      <p:ext uri="{BB962C8B-B14F-4D97-AF65-F5344CB8AC3E}">
        <p14:creationId xmlns:p14="http://schemas.microsoft.com/office/powerpoint/2010/main" val="6365053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Efforts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3400" u="sng" dirty="0" smtClean="0"/>
              <a:t>Eliminating latency </a:t>
            </a:r>
            <a:r>
              <a:rPr lang="en-US" sz="3400" dirty="0" smtClean="0"/>
              <a:t>(kick and kill)</a:t>
            </a:r>
          </a:p>
          <a:p>
            <a:pPr lvl="1"/>
            <a:r>
              <a:rPr lang="en-US" sz="3000" dirty="0" smtClean="0"/>
              <a:t>Kicking: </a:t>
            </a:r>
            <a:r>
              <a:rPr lang="en-US" sz="3000" dirty="0" err="1" smtClean="0"/>
              <a:t>HDACi</a:t>
            </a:r>
            <a:r>
              <a:rPr lang="en-US" sz="3000" dirty="0" smtClean="0"/>
              <a:t>, TLR-7 agonists</a:t>
            </a:r>
          </a:p>
          <a:p>
            <a:pPr lvl="1"/>
            <a:r>
              <a:rPr lang="en-US" sz="3000" dirty="0" smtClean="0"/>
              <a:t>Killing: Antibodies, Immunotoxins, DARTs</a:t>
            </a:r>
          </a:p>
          <a:p>
            <a:r>
              <a:rPr lang="en-US" sz="3400" u="sng" dirty="0" smtClean="0"/>
              <a:t>Enhance HIV-specific immune response</a:t>
            </a:r>
          </a:p>
          <a:p>
            <a:pPr lvl="1"/>
            <a:r>
              <a:rPr lang="en-US" sz="3000" dirty="0" smtClean="0"/>
              <a:t>Therapeutic vaccines</a:t>
            </a:r>
          </a:p>
          <a:p>
            <a:pPr lvl="1"/>
            <a:r>
              <a:rPr lang="en-US" sz="3000" dirty="0" smtClean="0"/>
              <a:t>Immune </a:t>
            </a:r>
            <a:r>
              <a:rPr lang="en-US" sz="3000" dirty="0"/>
              <a:t>c</a:t>
            </a:r>
            <a:r>
              <a:rPr lang="en-US" sz="3000" dirty="0" smtClean="0"/>
              <a:t>heckpoint blockade</a:t>
            </a:r>
          </a:p>
          <a:p>
            <a:pPr lvl="2"/>
            <a:r>
              <a:rPr lang="en-US" sz="2600" dirty="0" smtClean="0"/>
              <a:t>PD-1, CTLA-4</a:t>
            </a:r>
          </a:p>
          <a:p>
            <a:r>
              <a:rPr lang="en-US" sz="3400" u="sng" dirty="0" smtClean="0"/>
              <a:t>Making cells resistant to HIV</a:t>
            </a:r>
          </a:p>
          <a:p>
            <a:pPr lvl="1"/>
            <a:r>
              <a:rPr lang="en-US" sz="3000" dirty="0" smtClean="0"/>
              <a:t>Gene therapy: adding protective stuff, subtracting needed stuff (e.g. CCR5), cutting out provirus</a:t>
            </a:r>
            <a:endParaRPr lang="en-US" sz="3000" dirty="0"/>
          </a:p>
        </p:txBody>
      </p:sp>
    </p:spTree>
    <p:extLst>
      <p:ext uri="{BB962C8B-B14F-4D97-AF65-F5344CB8AC3E}">
        <p14:creationId xmlns:p14="http://schemas.microsoft.com/office/powerpoint/2010/main" val="3740102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Untreated HIV Infection = Rampant Pollination</a:t>
            </a:r>
            <a:endParaRPr lang="en-US" dirty="0"/>
          </a:p>
        </p:txBody>
      </p:sp>
      <p:grpSp>
        <p:nvGrpSpPr>
          <p:cNvPr id="22" name="Group 21"/>
          <p:cNvGrpSpPr/>
          <p:nvPr/>
        </p:nvGrpSpPr>
        <p:grpSpPr>
          <a:xfrm>
            <a:off x="406401" y="2514600"/>
            <a:ext cx="4586468" cy="2971800"/>
            <a:chOff x="228600" y="1371600"/>
            <a:chExt cx="3439851" cy="2971800"/>
          </a:xfrm>
        </p:grpSpPr>
        <p:grpSp>
          <p:nvGrpSpPr>
            <p:cNvPr id="3" name="Group 17"/>
            <p:cNvGrpSpPr/>
            <p:nvPr/>
          </p:nvGrpSpPr>
          <p:grpSpPr>
            <a:xfrm>
              <a:off x="381000" y="1447800"/>
              <a:ext cx="3287451" cy="2895600"/>
              <a:chOff x="1219200" y="1371600"/>
              <a:chExt cx="3287451" cy="2895600"/>
            </a:xfrm>
          </p:grpSpPr>
          <p:pic>
            <p:nvPicPr>
              <p:cNvPr id="7" name="Picture 48"/>
              <p:cNvPicPr>
                <a:picLocks noChangeAspect="1" noChangeArrowheads="1"/>
              </p:cNvPicPr>
              <p:nvPr/>
            </p:nvPicPr>
            <p:blipFill>
              <a:blip r:embed="rId3" cstate="print"/>
              <a:srcRect/>
              <a:stretch>
                <a:fillRect/>
              </a:stretch>
            </p:blipFill>
            <p:spPr bwMode="auto">
              <a:xfrm>
                <a:off x="1600200" y="1371600"/>
                <a:ext cx="849051" cy="1295400"/>
              </a:xfrm>
              <a:prstGeom prst="rect">
                <a:avLst/>
              </a:prstGeom>
              <a:noFill/>
              <a:ln w="9525">
                <a:noFill/>
                <a:miter lim="800000"/>
                <a:headEnd/>
                <a:tailEnd/>
              </a:ln>
            </p:spPr>
          </p:pic>
          <p:pic>
            <p:nvPicPr>
              <p:cNvPr id="10" name="Picture 48"/>
              <p:cNvPicPr>
                <a:picLocks noChangeAspect="1" noChangeArrowheads="1"/>
              </p:cNvPicPr>
              <p:nvPr/>
            </p:nvPicPr>
            <p:blipFill>
              <a:blip r:embed="rId3" cstate="print"/>
              <a:srcRect/>
              <a:stretch>
                <a:fillRect/>
              </a:stretch>
            </p:blipFill>
            <p:spPr bwMode="auto">
              <a:xfrm>
                <a:off x="1828800" y="2057400"/>
                <a:ext cx="849051" cy="1295400"/>
              </a:xfrm>
              <a:prstGeom prst="rect">
                <a:avLst/>
              </a:prstGeom>
              <a:noFill/>
              <a:ln w="9525">
                <a:noFill/>
                <a:miter lim="800000"/>
                <a:headEnd/>
                <a:tailEnd/>
              </a:ln>
            </p:spPr>
          </p:pic>
          <p:pic>
            <p:nvPicPr>
              <p:cNvPr id="14" name="Picture 48"/>
              <p:cNvPicPr>
                <a:picLocks noChangeAspect="1" noChangeArrowheads="1"/>
              </p:cNvPicPr>
              <p:nvPr/>
            </p:nvPicPr>
            <p:blipFill>
              <a:blip r:embed="rId3" cstate="print"/>
              <a:srcRect/>
              <a:stretch>
                <a:fillRect/>
              </a:stretch>
            </p:blipFill>
            <p:spPr bwMode="auto">
              <a:xfrm>
                <a:off x="2438400" y="1676400"/>
                <a:ext cx="849051" cy="1295400"/>
              </a:xfrm>
              <a:prstGeom prst="rect">
                <a:avLst/>
              </a:prstGeom>
              <a:noFill/>
              <a:ln w="9525">
                <a:noFill/>
                <a:miter lim="800000"/>
                <a:headEnd/>
                <a:tailEnd/>
              </a:ln>
            </p:spPr>
          </p:pic>
          <p:pic>
            <p:nvPicPr>
              <p:cNvPr id="12" name="Picture 48"/>
              <p:cNvPicPr>
                <a:picLocks noChangeAspect="1" noChangeArrowheads="1"/>
              </p:cNvPicPr>
              <p:nvPr/>
            </p:nvPicPr>
            <p:blipFill>
              <a:blip r:embed="rId3" cstate="print"/>
              <a:srcRect/>
              <a:stretch>
                <a:fillRect/>
              </a:stretch>
            </p:blipFill>
            <p:spPr bwMode="auto">
              <a:xfrm>
                <a:off x="3048000" y="1981200"/>
                <a:ext cx="849051" cy="1295400"/>
              </a:xfrm>
              <a:prstGeom prst="rect">
                <a:avLst/>
              </a:prstGeom>
              <a:noFill/>
              <a:ln w="9525">
                <a:noFill/>
                <a:miter lim="800000"/>
                <a:headEnd/>
                <a:tailEnd/>
              </a:ln>
            </p:spPr>
          </p:pic>
          <p:pic>
            <p:nvPicPr>
              <p:cNvPr id="11" name="Picture 48"/>
              <p:cNvPicPr>
                <a:picLocks noChangeAspect="1" noChangeArrowheads="1"/>
              </p:cNvPicPr>
              <p:nvPr/>
            </p:nvPicPr>
            <p:blipFill>
              <a:blip r:embed="rId3" cstate="print"/>
              <a:srcRect/>
              <a:stretch>
                <a:fillRect/>
              </a:stretch>
            </p:blipFill>
            <p:spPr bwMode="auto">
              <a:xfrm>
                <a:off x="2362200" y="2743200"/>
                <a:ext cx="849051" cy="1295400"/>
              </a:xfrm>
              <a:prstGeom prst="rect">
                <a:avLst/>
              </a:prstGeom>
              <a:noFill/>
              <a:ln w="9525">
                <a:noFill/>
                <a:miter lim="800000"/>
                <a:headEnd/>
                <a:tailEnd/>
              </a:ln>
            </p:spPr>
          </p:pic>
          <p:pic>
            <p:nvPicPr>
              <p:cNvPr id="9" name="Picture 48"/>
              <p:cNvPicPr>
                <a:picLocks noChangeAspect="1" noChangeArrowheads="1"/>
              </p:cNvPicPr>
              <p:nvPr/>
            </p:nvPicPr>
            <p:blipFill>
              <a:blip r:embed="rId3" cstate="print"/>
              <a:srcRect/>
              <a:stretch>
                <a:fillRect/>
              </a:stretch>
            </p:blipFill>
            <p:spPr bwMode="auto">
              <a:xfrm>
                <a:off x="3657600" y="2286000"/>
                <a:ext cx="849051" cy="1295400"/>
              </a:xfrm>
              <a:prstGeom prst="rect">
                <a:avLst/>
              </a:prstGeom>
              <a:noFill/>
              <a:ln w="9525">
                <a:noFill/>
                <a:miter lim="800000"/>
                <a:headEnd/>
                <a:tailEnd/>
              </a:ln>
            </p:spPr>
          </p:pic>
          <p:pic>
            <p:nvPicPr>
              <p:cNvPr id="13" name="Picture 48"/>
              <p:cNvPicPr>
                <a:picLocks noChangeAspect="1" noChangeArrowheads="1"/>
              </p:cNvPicPr>
              <p:nvPr/>
            </p:nvPicPr>
            <p:blipFill>
              <a:blip r:embed="rId3" cstate="print"/>
              <a:srcRect/>
              <a:stretch>
                <a:fillRect/>
              </a:stretch>
            </p:blipFill>
            <p:spPr bwMode="auto">
              <a:xfrm>
                <a:off x="3048000" y="2971800"/>
                <a:ext cx="849051" cy="1295400"/>
              </a:xfrm>
              <a:prstGeom prst="rect">
                <a:avLst/>
              </a:prstGeom>
              <a:noFill/>
              <a:ln w="9525">
                <a:noFill/>
                <a:miter lim="800000"/>
                <a:headEnd/>
                <a:tailEnd/>
              </a:ln>
            </p:spPr>
          </p:pic>
          <p:pic>
            <p:nvPicPr>
              <p:cNvPr id="8" name="Picture 48"/>
              <p:cNvPicPr>
                <a:picLocks noChangeAspect="1" noChangeArrowheads="1"/>
              </p:cNvPicPr>
              <p:nvPr/>
            </p:nvPicPr>
            <p:blipFill>
              <a:blip r:embed="rId3" cstate="print"/>
              <a:srcRect/>
              <a:stretch>
                <a:fillRect/>
              </a:stretch>
            </p:blipFill>
            <p:spPr bwMode="auto">
              <a:xfrm>
                <a:off x="1219200" y="2743200"/>
                <a:ext cx="849051" cy="1295400"/>
              </a:xfrm>
              <a:prstGeom prst="rect">
                <a:avLst/>
              </a:prstGeom>
              <a:noFill/>
              <a:ln w="9525">
                <a:noFill/>
                <a:miter lim="800000"/>
                <a:headEnd/>
                <a:tailEnd/>
              </a:ln>
            </p:spPr>
          </p:pic>
        </p:grpSp>
        <p:pic>
          <p:nvPicPr>
            <p:cNvPr id="53250"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524000" y="1371600"/>
              <a:ext cx="425767" cy="335433"/>
            </a:xfrm>
            <a:prstGeom prst="rect">
              <a:avLst/>
            </a:prstGeom>
            <a:noFill/>
          </p:spPr>
        </p:pic>
        <p:pic>
          <p:nvPicPr>
            <p:cNvPr id="28"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981200" y="1524000"/>
              <a:ext cx="425767" cy="335433"/>
            </a:xfrm>
            <a:prstGeom prst="rect">
              <a:avLst/>
            </a:prstGeom>
            <a:noFill/>
          </p:spPr>
        </p:pic>
        <p:pic>
          <p:nvPicPr>
            <p:cNvPr id="29"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057400" y="2667000"/>
              <a:ext cx="425767" cy="335433"/>
            </a:xfrm>
            <a:prstGeom prst="rect">
              <a:avLst/>
            </a:prstGeom>
            <a:noFill/>
          </p:spPr>
        </p:pic>
        <p:pic>
          <p:nvPicPr>
            <p:cNvPr id="30"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371600" y="1828800"/>
              <a:ext cx="425767" cy="335433"/>
            </a:xfrm>
            <a:prstGeom prst="rect">
              <a:avLst/>
            </a:prstGeom>
            <a:noFill/>
          </p:spPr>
        </p:pic>
        <p:pic>
          <p:nvPicPr>
            <p:cNvPr id="32"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371600" y="2971800"/>
              <a:ext cx="425767" cy="335433"/>
            </a:xfrm>
            <a:prstGeom prst="rect">
              <a:avLst/>
            </a:prstGeom>
            <a:noFill/>
          </p:spPr>
        </p:pic>
        <p:pic>
          <p:nvPicPr>
            <p:cNvPr id="33"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828800" y="3048000"/>
              <a:ext cx="425767" cy="335433"/>
            </a:xfrm>
            <a:prstGeom prst="rect">
              <a:avLst/>
            </a:prstGeom>
            <a:noFill/>
          </p:spPr>
        </p:pic>
        <p:pic>
          <p:nvPicPr>
            <p:cNvPr id="34"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28600" y="3048000"/>
              <a:ext cx="425767" cy="335433"/>
            </a:xfrm>
            <a:prstGeom prst="rect">
              <a:avLst/>
            </a:prstGeom>
            <a:noFill/>
          </p:spPr>
        </p:pic>
        <p:pic>
          <p:nvPicPr>
            <p:cNvPr id="35"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685800" y="2895600"/>
              <a:ext cx="425767" cy="335433"/>
            </a:xfrm>
            <a:prstGeom prst="rect">
              <a:avLst/>
            </a:prstGeom>
            <a:noFill/>
          </p:spPr>
        </p:pic>
        <p:pic>
          <p:nvPicPr>
            <p:cNvPr id="36"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533400" y="2514600"/>
              <a:ext cx="425767" cy="335433"/>
            </a:xfrm>
            <a:prstGeom prst="rect">
              <a:avLst/>
            </a:prstGeom>
            <a:noFill/>
          </p:spPr>
        </p:pic>
      </p:grpSp>
      <p:pic>
        <p:nvPicPr>
          <p:cNvPr id="31"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304801" y="3886201"/>
            <a:ext cx="567689" cy="335433"/>
          </a:xfrm>
          <a:prstGeom prst="rect">
            <a:avLst/>
          </a:prstGeom>
          <a:noFill/>
        </p:spPr>
      </p:pic>
    </p:spTree>
    <p:extLst>
      <p:ext uri="{BB962C8B-B14F-4D97-AF65-F5344CB8AC3E}">
        <p14:creationId xmlns:p14="http://schemas.microsoft.com/office/powerpoint/2010/main" val="27723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508001" y="1447800"/>
            <a:ext cx="4383268" cy="2895600"/>
            <a:chOff x="1219200" y="1371600"/>
            <a:chExt cx="3287451" cy="2895600"/>
          </a:xfrm>
        </p:grpSpPr>
        <p:pic>
          <p:nvPicPr>
            <p:cNvPr id="7" name="Picture 48"/>
            <p:cNvPicPr>
              <a:picLocks noChangeAspect="1" noChangeArrowheads="1"/>
            </p:cNvPicPr>
            <p:nvPr/>
          </p:nvPicPr>
          <p:blipFill>
            <a:blip r:embed="rId3" cstate="print"/>
            <a:srcRect/>
            <a:stretch>
              <a:fillRect/>
            </a:stretch>
          </p:blipFill>
          <p:spPr bwMode="auto">
            <a:xfrm>
              <a:off x="1600200" y="1371600"/>
              <a:ext cx="849051" cy="1295400"/>
            </a:xfrm>
            <a:prstGeom prst="rect">
              <a:avLst/>
            </a:prstGeom>
            <a:noFill/>
            <a:ln w="9525">
              <a:noFill/>
              <a:miter lim="800000"/>
              <a:headEnd/>
              <a:tailEnd/>
            </a:ln>
          </p:spPr>
        </p:pic>
        <p:pic>
          <p:nvPicPr>
            <p:cNvPr id="10" name="Picture 48"/>
            <p:cNvPicPr>
              <a:picLocks noChangeAspect="1" noChangeArrowheads="1"/>
            </p:cNvPicPr>
            <p:nvPr/>
          </p:nvPicPr>
          <p:blipFill>
            <a:blip r:embed="rId3" cstate="print"/>
            <a:srcRect/>
            <a:stretch>
              <a:fillRect/>
            </a:stretch>
          </p:blipFill>
          <p:spPr bwMode="auto">
            <a:xfrm>
              <a:off x="1828800" y="2057400"/>
              <a:ext cx="849051" cy="1295400"/>
            </a:xfrm>
            <a:prstGeom prst="rect">
              <a:avLst/>
            </a:prstGeom>
            <a:noFill/>
            <a:ln w="9525">
              <a:noFill/>
              <a:miter lim="800000"/>
              <a:headEnd/>
              <a:tailEnd/>
            </a:ln>
          </p:spPr>
        </p:pic>
        <p:pic>
          <p:nvPicPr>
            <p:cNvPr id="14" name="Picture 48"/>
            <p:cNvPicPr>
              <a:picLocks noChangeAspect="1" noChangeArrowheads="1"/>
            </p:cNvPicPr>
            <p:nvPr/>
          </p:nvPicPr>
          <p:blipFill>
            <a:blip r:embed="rId3" cstate="print"/>
            <a:srcRect/>
            <a:stretch>
              <a:fillRect/>
            </a:stretch>
          </p:blipFill>
          <p:spPr bwMode="auto">
            <a:xfrm>
              <a:off x="2438400" y="1676400"/>
              <a:ext cx="849051" cy="1295400"/>
            </a:xfrm>
            <a:prstGeom prst="rect">
              <a:avLst/>
            </a:prstGeom>
            <a:noFill/>
            <a:ln w="9525">
              <a:noFill/>
              <a:miter lim="800000"/>
              <a:headEnd/>
              <a:tailEnd/>
            </a:ln>
          </p:spPr>
        </p:pic>
        <p:pic>
          <p:nvPicPr>
            <p:cNvPr id="12" name="Picture 48"/>
            <p:cNvPicPr>
              <a:picLocks noChangeAspect="1" noChangeArrowheads="1"/>
            </p:cNvPicPr>
            <p:nvPr/>
          </p:nvPicPr>
          <p:blipFill>
            <a:blip r:embed="rId3" cstate="print"/>
            <a:srcRect/>
            <a:stretch>
              <a:fillRect/>
            </a:stretch>
          </p:blipFill>
          <p:spPr bwMode="auto">
            <a:xfrm>
              <a:off x="3048000" y="1981200"/>
              <a:ext cx="849051" cy="1295400"/>
            </a:xfrm>
            <a:prstGeom prst="rect">
              <a:avLst/>
            </a:prstGeom>
            <a:noFill/>
            <a:ln w="9525">
              <a:noFill/>
              <a:miter lim="800000"/>
              <a:headEnd/>
              <a:tailEnd/>
            </a:ln>
          </p:spPr>
        </p:pic>
        <p:pic>
          <p:nvPicPr>
            <p:cNvPr id="11" name="Picture 48"/>
            <p:cNvPicPr>
              <a:picLocks noChangeAspect="1" noChangeArrowheads="1"/>
            </p:cNvPicPr>
            <p:nvPr/>
          </p:nvPicPr>
          <p:blipFill>
            <a:blip r:embed="rId3" cstate="print"/>
            <a:srcRect/>
            <a:stretch>
              <a:fillRect/>
            </a:stretch>
          </p:blipFill>
          <p:spPr bwMode="auto">
            <a:xfrm>
              <a:off x="2362200" y="2743200"/>
              <a:ext cx="849051" cy="1295400"/>
            </a:xfrm>
            <a:prstGeom prst="rect">
              <a:avLst/>
            </a:prstGeom>
            <a:noFill/>
            <a:ln w="9525">
              <a:noFill/>
              <a:miter lim="800000"/>
              <a:headEnd/>
              <a:tailEnd/>
            </a:ln>
          </p:spPr>
        </p:pic>
        <p:pic>
          <p:nvPicPr>
            <p:cNvPr id="9" name="Picture 48"/>
            <p:cNvPicPr>
              <a:picLocks noChangeAspect="1" noChangeArrowheads="1"/>
            </p:cNvPicPr>
            <p:nvPr/>
          </p:nvPicPr>
          <p:blipFill>
            <a:blip r:embed="rId3" cstate="print"/>
            <a:srcRect/>
            <a:stretch>
              <a:fillRect/>
            </a:stretch>
          </p:blipFill>
          <p:spPr bwMode="auto">
            <a:xfrm>
              <a:off x="3657600" y="2286000"/>
              <a:ext cx="849051" cy="1295400"/>
            </a:xfrm>
            <a:prstGeom prst="rect">
              <a:avLst/>
            </a:prstGeom>
            <a:noFill/>
            <a:ln w="9525">
              <a:noFill/>
              <a:miter lim="800000"/>
              <a:headEnd/>
              <a:tailEnd/>
            </a:ln>
          </p:spPr>
        </p:pic>
        <p:pic>
          <p:nvPicPr>
            <p:cNvPr id="13" name="Picture 48"/>
            <p:cNvPicPr>
              <a:picLocks noChangeAspect="1" noChangeArrowheads="1"/>
            </p:cNvPicPr>
            <p:nvPr/>
          </p:nvPicPr>
          <p:blipFill>
            <a:blip r:embed="rId3" cstate="print"/>
            <a:srcRect/>
            <a:stretch>
              <a:fillRect/>
            </a:stretch>
          </p:blipFill>
          <p:spPr bwMode="auto">
            <a:xfrm>
              <a:off x="3048000" y="2971800"/>
              <a:ext cx="849051" cy="1295400"/>
            </a:xfrm>
            <a:prstGeom prst="rect">
              <a:avLst/>
            </a:prstGeom>
            <a:noFill/>
            <a:ln w="9525">
              <a:noFill/>
              <a:miter lim="800000"/>
              <a:headEnd/>
              <a:tailEnd/>
            </a:ln>
          </p:spPr>
        </p:pic>
        <p:pic>
          <p:nvPicPr>
            <p:cNvPr id="8" name="Picture 48"/>
            <p:cNvPicPr>
              <a:picLocks noChangeAspect="1" noChangeArrowheads="1"/>
            </p:cNvPicPr>
            <p:nvPr/>
          </p:nvPicPr>
          <p:blipFill>
            <a:blip r:embed="rId3" cstate="print"/>
            <a:srcRect/>
            <a:stretch>
              <a:fillRect/>
            </a:stretch>
          </p:blipFill>
          <p:spPr bwMode="auto">
            <a:xfrm>
              <a:off x="1219200" y="2743200"/>
              <a:ext cx="849051" cy="1295400"/>
            </a:xfrm>
            <a:prstGeom prst="rect">
              <a:avLst/>
            </a:prstGeom>
            <a:noFill/>
            <a:ln w="9525">
              <a:noFill/>
              <a:miter lim="800000"/>
              <a:headEnd/>
              <a:tailEnd/>
            </a:ln>
          </p:spPr>
        </p:pic>
      </p:grpSp>
      <p:pic>
        <p:nvPicPr>
          <p:cNvPr id="53250"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032001" y="1371601"/>
            <a:ext cx="567689" cy="335433"/>
          </a:xfrm>
          <a:prstGeom prst="rect">
            <a:avLst/>
          </a:prstGeom>
          <a:noFill/>
        </p:spPr>
      </p:pic>
      <p:pic>
        <p:nvPicPr>
          <p:cNvPr id="28"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641601" y="1524001"/>
            <a:ext cx="567689" cy="335433"/>
          </a:xfrm>
          <a:prstGeom prst="rect">
            <a:avLst/>
          </a:prstGeom>
          <a:noFill/>
        </p:spPr>
      </p:pic>
      <p:pic>
        <p:nvPicPr>
          <p:cNvPr id="29"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743201" y="2667001"/>
            <a:ext cx="567689" cy="335433"/>
          </a:xfrm>
          <a:prstGeom prst="rect">
            <a:avLst/>
          </a:prstGeom>
          <a:noFill/>
        </p:spPr>
      </p:pic>
      <p:pic>
        <p:nvPicPr>
          <p:cNvPr id="30"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828801" y="1828801"/>
            <a:ext cx="567689" cy="335433"/>
          </a:xfrm>
          <a:prstGeom prst="rect">
            <a:avLst/>
          </a:prstGeom>
          <a:noFill/>
        </p:spPr>
      </p:pic>
      <p:pic>
        <p:nvPicPr>
          <p:cNvPr id="31"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01601" y="2667001"/>
            <a:ext cx="567689" cy="335433"/>
          </a:xfrm>
          <a:prstGeom prst="rect">
            <a:avLst/>
          </a:prstGeom>
          <a:noFill/>
        </p:spPr>
      </p:pic>
      <p:pic>
        <p:nvPicPr>
          <p:cNvPr id="32"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828801" y="2971801"/>
            <a:ext cx="567689" cy="335433"/>
          </a:xfrm>
          <a:prstGeom prst="rect">
            <a:avLst/>
          </a:prstGeom>
          <a:noFill/>
        </p:spPr>
      </p:pic>
      <p:pic>
        <p:nvPicPr>
          <p:cNvPr id="33"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438401" y="3048001"/>
            <a:ext cx="567689" cy="335433"/>
          </a:xfrm>
          <a:prstGeom prst="rect">
            <a:avLst/>
          </a:prstGeom>
          <a:noFill/>
        </p:spPr>
      </p:pic>
      <p:pic>
        <p:nvPicPr>
          <p:cNvPr id="34"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304801" y="3048001"/>
            <a:ext cx="567689" cy="335433"/>
          </a:xfrm>
          <a:prstGeom prst="rect">
            <a:avLst/>
          </a:prstGeom>
          <a:noFill/>
        </p:spPr>
      </p:pic>
      <p:pic>
        <p:nvPicPr>
          <p:cNvPr id="35"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914401" y="2895601"/>
            <a:ext cx="567689" cy="335433"/>
          </a:xfrm>
          <a:prstGeom prst="rect">
            <a:avLst/>
          </a:prstGeom>
          <a:noFill/>
        </p:spPr>
      </p:pic>
      <p:pic>
        <p:nvPicPr>
          <p:cNvPr id="36"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711201" y="2514601"/>
            <a:ext cx="567689" cy="335433"/>
          </a:xfrm>
          <a:prstGeom prst="rect">
            <a:avLst/>
          </a:prstGeom>
          <a:noFill/>
        </p:spPr>
      </p:pic>
      <p:sp>
        <p:nvSpPr>
          <p:cNvPr id="39" name="Right Arrow 38"/>
          <p:cNvSpPr/>
          <p:nvPr/>
        </p:nvSpPr>
        <p:spPr>
          <a:xfrm>
            <a:off x="4876800" y="2743200"/>
            <a:ext cx="1219200" cy="685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ART</a:t>
            </a:r>
            <a:endParaRPr lang="en-US" dirty="0"/>
          </a:p>
        </p:txBody>
      </p:sp>
      <p:pic>
        <p:nvPicPr>
          <p:cNvPr id="40"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6096000" y="2743201"/>
            <a:ext cx="1271968" cy="751573"/>
          </a:xfrm>
          <a:prstGeom prst="rect">
            <a:avLst/>
          </a:prstGeom>
          <a:noFill/>
        </p:spPr>
      </p:pic>
      <p:sp>
        <p:nvSpPr>
          <p:cNvPr id="4" name="&quot;No&quot; Symbol 3"/>
          <p:cNvSpPr/>
          <p:nvPr/>
        </p:nvSpPr>
        <p:spPr>
          <a:xfrm>
            <a:off x="6197600" y="2590800"/>
            <a:ext cx="1219200" cy="914400"/>
          </a:xfrm>
          <a:prstGeom prst="noSmoking">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9601" y="1905000"/>
            <a:ext cx="2630111" cy="677254"/>
          </a:xfrm>
          <a:prstGeom prst="rect">
            <a:avLst/>
          </a:prstGeom>
        </p:spPr>
      </p:pic>
      <p:sp>
        <p:nvSpPr>
          <p:cNvPr id="42" name="TextBox 41"/>
          <p:cNvSpPr txBox="1"/>
          <p:nvPr/>
        </p:nvSpPr>
        <p:spPr>
          <a:xfrm>
            <a:off x="5689601" y="3581400"/>
            <a:ext cx="2714205" cy="400110"/>
          </a:xfrm>
          <a:prstGeom prst="rect">
            <a:avLst/>
          </a:prstGeom>
          <a:noFill/>
        </p:spPr>
        <p:txBody>
          <a:bodyPr wrap="none" rtlCol="0">
            <a:spAutoFit/>
          </a:bodyPr>
          <a:lstStyle/>
          <a:p>
            <a:r>
              <a:rPr lang="en-US" sz="2000" dirty="0" smtClean="0"/>
              <a:t>Stops HIV Replication</a:t>
            </a:r>
            <a:endParaRPr lang="en-US" sz="2000" dirty="0"/>
          </a:p>
        </p:txBody>
      </p:sp>
      <p:sp>
        <p:nvSpPr>
          <p:cNvPr id="26" name="Title 1"/>
          <p:cNvSpPr>
            <a:spLocks noGrp="1"/>
          </p:cNvSpPr>
          <p:nvPr>
            <p:ph type="title"/>
          </p:nvPr>
        </p:nvSpPr>
        <p:spPr/>
        <p:txBody>
          <a:bodyPr>
            <a:normAutofit/>
          </a:bodyPr>
          <a:lstStyle/>
          <a:p>
            <a:r>
              <a:rPr lang="en-US" dirty="0" smtClean="0"/>
              <a:t>ART Stops Rampant Pollination</a:t>
            </a:r>
            <a:endParaRPr lang="en-US" dirty="0"/>
          </a:p>
        </p:txBody>
      </p:sp>
    </p:spTree>
    <p:extLst>
      <p:ext uri="{BB962C8B-B14F-4D97-AF65-F5344CB8AC3E}">
        <p14:creationId xmlns:p14="http://schemas.microsoft.com/office/powerpoint/2010/main" val="1919023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Latent Problem</a:t>
            </a:r>
            <a:endParaRPr lang="en-US" dirty="0"/>
          </a:p>
        </p:txBody>
      </p:sp>
      <p:grpSp>
        <p:nvGrpSpPr>
          <p:cNvPr id="3" name="Group 17"/>
          <p:cNvGrpSpPr/>
          <p:nvPr/>
        </p:nvGrpSpPr>
        <p:grpSpPr>
          <a:xfrm>
            <a:off x="508001" y="1447800"/>
            <a:ext cx="4383268" cy="2895600"/>
            <a:chOff x="1219200" y="1371600"/>
            <a:chExt cx="3287451" cy="2895600"/>
          </a:xfrm>
        </p:grpSpPr>
        <p:pic>
          <p:nvPicPr>
            <p:cNvPr id="7" name="Picture 48"/>
            <p:cNvPicPr>
              <a:picLocks noChangeAspect="1" noChangeArrowheads="1"/>
            </p:cNvPicPr>
            <p:nvPr/>
          </p:nvPicPr>
          <p:blipFill>
            <a:blip r:embed="rId3" cstate="print"/>
            <a:srcRect/>
            <a:stretch>
              <a:fillRect/>
            </a:stretch>
          </p:blipFill>
          <p:spPr bwMode="auto">
            <a:xfrm>
              <a:off x="1600200" y="1371600"/>
              <a:ext cx="849051" cy="1295400"/>
            </a:xfrm>
            <a:prstGeom prst="rect">
              <a:avLst/>
            </a:prstGeom>
            <a:noFill/>
            <a:ln w="9525">
              <a:noFill/>
              <a:miter lim="800000"/>
              <a:headEnd/>
              <a:tailEnd/>
            </a:ln>
          </p:spPr>
        </p:pic>
        <p:pic>
          <p:nvPicPr>
            <p:cNvPr id="10" name="Picture 48"/>
            <p:cNvPicPr>
              <a:picLocks noChangeAspect="1" noChangeArrowheads="1"/>
            </p:cNvPicPr>
            <p:nvPr/>
          </p:nvPicPr>
          <p:blipFill>
            <a:blip r:embed="rId3" cstate="print"/>
            <a:srcRect/>
            <a:stretch>
              <a:fillRect/>
            </a:stretch>
          </p:blipFill>
          <p:spPr bwMode="auto">
            <a:xfrm>
              <a:off x="1828800" y="2057400"/>
              <a:ext cx="849051" cy="1295400"/>
            </a:xfrm>
            <a:prstGeom prst="rect">
              <a:avLst/>
            </a:prstGeom>
            <a:noFill/>
            <a:ln w="9525">
              <a:noFill/>
              <a:miter lim="800000"/>
              <a:headEnd/>
              <a:tailEnd/>
            </a:ln>
          </p:spPr>
        </p:pic>
        <p:pic>
          <p:nvPicPr>
            <p:cNvPr id="14" name="Picture 48"/>
            <p:cNvPicPr>
              <a:picLocks noChangeAspect="1" noChangeArrowheads="1"/>
            </p:cNvPicPr>
            <p:nvPr/>
          </p:nvPicPr>
          <p:blipFill>
            <a:blip r:embed="rId3" cstate="print"/>
            <a:srcRect/>
            <a:stretch>
              <a:fillRect/>
            </a:stretch>
          </p:blipFill>
          <p:spPr bwMode="auto">
            <a:xfrm>
              <a:off x="2438400" y="1676400"/>
              <a:ext cx="849051" cy="1295400"/>
            </a:xfrm>
            <a:prstGeom prst="rect">
              <a:avLst/>
            </a:prstGeom>
            <a:noFill/>
            <a:ln w="9525">
              <a:noFill/>
              <a:miter lim="800000"/>
              <a:headEnd/>
              <a:tailEnd/>
            </a:ln>
          </p:spPr>
        </p:pic>
        <p:pic>
          <p:nvPicPr>
            <p:cNvPr id="12" name="Picture 48"/>
            <p:cNvPicPr>
              <a:picLocks noChangeAspect="1" noChangeArrowheads="1"/>
            </p:cNvPicPr>
            <p:nvPr/>
          </p:nvPicPr>
          <p:blipFill>
            <a:blip r:embed="rId3" cstate="print"/>
            <a:srcRect/>
            <a:stretch>
              <a:fillRect/>
            </a:stretch>
          </p:blipFill>
          <p:spPr bwMode="auto">
            <a:xfrm>
              <a:off x="3048000" y="1981200"/>
              <a:ext cx="849051" cy="1295400"/>
            </a:xfrm>
            <a:prstGeom prst="rect">
              <a:avLst/>
            </a:prstGeom>
            <a:noFill/>
            <a:ln w="9525">
              <a:noFill/>
              <a:miter lim="800000"/>
              <a:headEnd/>
              <a:tailEnd/>
            </a:ln>
          </p:spPr>
        </p:pic>
        <p:pic>
          <p:nvPicPr>
            <p:cNvPr id="11" name="Picture 48"/>
            <p:cNvPicPr>
              <a:picLocks noChangeAspect="1" noChangeArrowheads="1"/>
            </p:cNvPicPr>
            <p:nvPr/>
          </p:nvPicPr>
          <p:blipFill>
            <a:blip r:embed="rId3" cstate="print"/>
            <a:srcRect/>
            <a:stretch>
              <a:fillRect/>
            </a:stretch>
          </p:blipFill>
          <p:spPr bwMode="auto">
            <a:xfrm>
              <a:off x="2362200" y="2743200"/>
              <a:ext cx="849051" cy="1295400"/>
            </a:xfrm>
            <a:prstGeom prst="rect">
              <a:avLst/>
            </a:prstGeom>
            <a:noFill/>
            <a:ln w="9525">
              <a:noFill/>
              <a:miter lim="800000"/>
              <a:headEnd/>
              <a:tailEnd/>
            </a:ln>
          </p:spPr>
        </p:pic>
        <p:pic>
          <p:nvPicPr>
            <p:cNvPr id="9" name="Picture 48"/>
            <p:cNvPicPr>
              <a:picLocks noChangeAspect="1" noChangeArrowheads="1"/>
            </p:cNvPicPr>
            <p:nvPr/>
          </p:nvPicPr>
          <p:blipFill>
            <a:blip r:embed="rId3" cstate="print"/>
            <a:srcRect/>
            <a:stretch>
              <a:fillRect/>
            </a:stretch>
          </p:blipFill>
          <p:spPr bwMode="auto">
            <a:xfrm>
              <a:off x="3657600" y="2286000"/>
              <a:ext cx="849051" cy="1295400"/>
            </a:xfrm>
            <a:prstGeom prst="rect">
              <a:avLst/>
            </a:prstGeom>
            <a:noFill/>
            <a:ln w="9525">
              <a:noFill/>
              <a:miter lim="800000"/>
              <a:headEnd/>
              <a:tailEnd/>
            </a:ln>
          </p:spPr>
        </p:pic>
        <p:pic>
          <p:nvPicPr>
            <p:cNvPr id="13" name="Picture 48"/>
            <p:cNvPicPr>
              <a:picLocks noChangeAspect="1" noChangeArrowheads="1"/>
            </p:cNvPicPr>
            <p:nvPr/>
          </p:nvPicPr>
          <p:blipFill>
            <a:blip r:embed="rId3" cstate="print"/>
            <a:srcRect/>
            <a:stretch>
              <a:fillRect/>
            </a:stretch>
          </p:blipFill>
          <p:spPr bwMode="auto">
            <a:xfrm>
              <a:off x="3048000" y="2971800"/>
              <a:ext cx="849051" cy="1295400"/>
            </a:xfrm>
            <a:prstGeom prst="rect">
              <a:avLst/>
            </a:prstGeom>
            <a:noFill/>
            <a:ln w="9525">
              <a:noFill/>
              <a:miter lim="800000"/>
              <a:headEnd/>
              <a:tailEnd/>
            </a:ln>
          </p:spPr>
        </p:pic>
        <p:pic>
          <p:nvPicPr>
            <p:cNvPr id="8" name="Picture 48"/>
            <p:cNvPicPr>
              <a:picLocks noChangeAspect="1" noChangeArrowheads="1"/>
            </p:cNvPicPr>
            <p:nvPr/>
          </p:nvPicPr>
          <p:blipFill>
            <a:blip r:embed="rId3" cstate="print"/>
            <a:srcRect/>
            <a:stretch>
              <a:fillRect/>
            </a:stretch>
          </p:blipFill>
          <p:spPr bwMode="auto">
            <a:xfrm>
              <a:off x="1219200" y="2743200"/>
              <a:ext cx="849051" cy="1295400"/>
            </a:xfrm>
            <a:prstGeom prst="rect">
              <a:avLst/>
            </a:prstGeom>
            <a:noFill/>
            <a:ln w="9525">
              <a:noFill/>
              <a:miter lim="800000"/>
              <a:headEnd/>
              <a:tailEnd/>
            </a:ln>
          </p:spPr>
        </p:pic>
      </p:grpSp>
      <p:pic>
        <p:nvPicPr>
          <p:cNvPr id="20" name="Picture 48"/>
          <p:cNvPicPr>
            <a:picLocks noChangeAspect="1" noChangeArrowheads="1"/>
          </p:cNvPicPr>
          <p:nvPr/>
        </p:nvPicPr>
        <p:blipFill>
          <a:blip r:embed="rId3" cstate="print"/>
          <a:srcRect/>
          <a:stretch>
            <a:fillRect/>
          </a:stretch>
        </p:blipFill>
        <p:spPr bwMode="auto">
          <a:xfrm>
            <a:off x="6604001" y="1524000"/>
            <a:ext cx="1132068" cy="1295400"/>
          </a:xfrm>
          <a:prstGeom prst="rect">
            <a:avLst/>
          </a:prstGeom>
          <a:noFill/>
          <a:ln w="9525">
            <a:noFill/>
            <a:miter lim="800000"/>
            <a:headEnd/>
            <a:tailEnd/>
          </a:ln>
        </p:spPr>
      </p:pic>
      <p:pic>
        <p:nvPicPr>
          <p:cNvPr id="21" name="Picture 48"/>
          <p:cNvPicPr>
            <a:picLocks noChangeAspect="1" noChangeArrowheads="1"/>
          </p:cNvPicPr>
          <p:nvPr/>
        </p:nvPicPr>
        <p:blipFill>
          <a:blip r:embed="rId3" cstate="print"/>
          <a:srcRect/>
          <a:stretch>
            <a:fillRect/>
          </a:stretch>
        </p:blipFill>
        <p:spPr bwMode="auto">
          <a:xfrm>
            <a:off x="6908801" y="2209800"/>
            <a:ext cx="1132068" cy="1295400"/>
          </a:xfrm>
          <a:prstGeom prst="rect">
            <a:avLst/>
          </a:prstGeom>
          <a:noFill/>
          <a:ln w="9525">
            <a:noFill/>
            <a:miter lim="800000"/>
            <a:headEnd/>
            <a:tailEnd/>
          </a:ln>
        </p:spPr>
      </p:pic>
      <p:pic>
        <p:nvPicPr>
          <p:cNvPr id="27" name="Picture 48"/>
          <p:cNvPicPr>
            <a:picLocks noChangeAspect="1" noChangeArrowheads="1"/>
          </p:cNvPicPr>
          <p:nvPr/>
        </p:nvPicPr>
        <p:blipFill>
          <a:blip r:embed="rId3" cstate="print"/>
          <a:srcRect/>
          <a:stretch>
            <a:fillRect/>
          </a:stretch>
        </p:blipFill>
        <p:spPr bwMode="auto">
          <a:xfrm>
            <a:off x="6096001" y="2895600"/>
            <a:ext cx="1132068" cy="1295400"/>
          </a:xfrm>
          <a:prstGeom prst="noSmoking">
            <a:avLst/>
          </a:prstGeom>
          <a:noFill/>
          <a:ln w="57150">
            <a:solidFill>
              <a:schemeClr val="tx1"/>
            </a:solidFill>
            <a:miter lim="800000"/>
            <a:headEnd/>
            <a:tailEnd/>
          </a:ln>
        </p:spPr>
      </p:pic>
      <p:pic>
        <p:nvPicPr>
          <p:cNvPr id="53250"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032001" y="1371601"/>
            <a:ext cx="567689" cy="335433"/>
          </a:xfrm>
          <a:prstGeom prst="rect">
            <a:avLst/>
          </a:prstGeom>
          <a:noFill/>
        </p:spPr>
      </p:pic>
      <p:pic>
        <p:nvPicPr>
          <p:cNvPr id="28"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641601" y="1524001"/>
            <a:ext cx="567689" cy="335433"/>
          </a:xfrm>
          <a:prstGeom prst="rect">
            <a:avLst/>
          </a:prstGeom>
          <a:noFill/>
        </p:spPr>
      </p:pic>
      <p:pic>
        <p:nvPicPr>
          <p:cNvPr id="29"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743201" y="2667001"/>
            <a:ext cx="567689" cy="335433"/>
          </a:xfrm>
          <a:prstGeom prst="rect">
            <a:avLst/>
          </a:prstGeom>
          <a:noFill/>
        </p:spPr>
      </p:pic>
      <p:pic>
        <p:nvPicPr>
          <p:cNvPr id="30"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828801" y="1828801"/>
            <a:ext cx="567689" cy="335433"/>
          </a:xfrm>
          <a:prstGeom prst="rect">
            <a:avLst/>
          </a:prstGeom>
          <a:noFill/>
        </p:spPr>
      </p:pic>
      <p:pic>
        <p:nvPicPr>
          <p:cNvPr id="31"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01601" y="2667001"/>
            <a:ext cx="567689" cy="335433"/>
          </a:xfrm>
          <a:prstGeom prst="rect">
            <a:avLst/>
          </a:prstGeom>
          <a:noFill/>
        </p:spPr>
      </p:pic>
      <p:pic>
        <p:nvPicPr>
          <p:cNvPr id="32"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1828801" y="2971801"/>
            <a:ext cx="567689" cy="335433"/>
          </a:xfrm>
          <a:prstGeom prst="rect">
            <a:avLst/>
          </a:prstGeom>
          <a:noFill/>
        </p:spPr>
      </p:pic>
      <p:pic>
        <p:nvPicPr>
          <p:cNvPr id="33"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2438401" y="3048001"/>
            <a:ext cx="567689" cy="335433"/>
          </a:xfrm>
          <a:prstGeom prst="rect">
            <a:avLst/>
          </a:prstGeom>
          <a:noFill/>
        </p:spPr>
      </p:pic>
      <p:pic>
        <p:nvPicPr>
          <p:cNvPr id="34"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304801" y="3048001"/>
            <a:ext cx="567689" cy="335433"/>
          </a:xfrm>
          <a:prstGeom prst="rect">
            <a:avLst/>
          </a:prstGeom>
          <a:noFill/>
        </p:spPr>
      </p:pic>
      <p:pic>
        <p:nvPicPr>
          <p:cNvPr id="35"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914401" y="2895601"/>
            <a:ext cx="567689" cy="335433"/>
          </a:xfrm>
          <a:prstGeom prst="rect">
            <a:avLst/>
          </a:prstGeom>
          <a:noFill/>
        </p:spPr>
      </p:pic>
      <p:pic>
        <p:nvPicPr>
          <p:cNvPr id="36"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711201" y="2514601"/>
            <a:ext cx="567689" cy="335433"/>
          </a:xfrm>
          <a:prstGeom prst="rect">
            <a:avLst/>
          </a:prstGeom>
          <a:noFill/>
        </p:spPr>
      </p:pic>
      <p:pic>
        <p:nvPicPr>
          <p:cNvPr id="22" name="Picture 48"/>
          <p:cNvPicPr>
            <a:picLocks noChangeAspect="1" noChangeArrowheads="1"/>
          </p:cNvPicPr>
          <p:nvPr/>
        </p:nvPicPr>
        <p:blipFill>
          <a:blip r:embed="rId3" cstate="print"/>
          <a:srcRect/>
          <a:stretch>
            <a:fillRect/>
          </a:stretch>
        </p:blipFill>
        <p:spPr bwMode="auto">
          <a:xfrm>
            <a:off x="7620001" y="1752600"/>
            <a:ext cx="1132068" cy="1295400"/>
          </a:xfrm>
          <a:prstGeom prst="rect">
            <a:avLst/>
          </a:prstGeom>
          <a:noFill/>
          <a:ln w="9525">
            <a:noFill/>
            <a:miter lim="800000"/>
            <a:headEnd/>
            <a:tailEnd/>
          </a:ln>
        </p:spPr>
      </p:pic>
      <p:pic>
        <p:nvPicPr>
          <p:cNvPr id="23" name="Picture 48"/>
          <p:cNvPicPr>
            <a:picLocks noChangeAspect="1" noChangeArrowheads="1"/>
          </p:cNvPicPr>
          <p:nvPr/>
        </p:nvPicPr>
        <p:blipFill>
          <a:blip r:embed="rId3" cstate="print"/>
          <a:srcRect/>
          <a:stretch>
            <a:fillRect/>
          </a:stretch>
        </p:blipFill>
        <p:spPr bwMode="auto">
          <a:xfrm>
            <a:off x="8534401" y="2133600"/>
            <a:ext cx="1132068" cy="1295400"/>
          </a:xfrm>
          <a:prstGeom prst="rect">
            <a:avLst/>
          </a:prstGeom>
          <a:noFill/>
          <a:ln w="9525">
            <a:noFill/>
            <a:miter lim="800000"/>
            <a:headEnd/>
            <a:tailEnd/>
          </a:ln>
        </p:spPr>
      </p:pic>
      <p:pic>
        <p:nvPicPr>
          <p:cNvPr id="25" name="Picture 48"/>
          <p:cNvPicPr>
            <a:picLocks noChangeAspect="1" noChangeArrowheads="1"/>
          </p:cNvPicPr>
          <p:nvPr/>
        </p:nvPicPr>
        <p:blipFill>
          <a:blip r:embed="rId3" cstate="print"/>
          <a:srcRect/>
          <a:stretch>
            <a:fillRect/>
          </a:stretch>
        </p:blipFill>
        <p:spPr bwMode="auto">
          <a:xfrm>
            <a:off x="9347201" y="2438400"/>
            <a:ext cx="1132068" cy="1295400"/>
          </a:xfrm>
          <a:prstGeom prst="rect">
            <a:avLst/>
          </a:prstGeom>
          <a:noFill/>
          <a:ln w="9525">
            <a:noFill/>
            <a:miter lim="800000"/>
            <a:headEnd/>
            <a:tailEnd/>
          </a:ln>
        </p:spPr>
      </p:pic>
      <p:pic>
        <p:nvPicPr>
          <p:cNvPr id="24" name="Picture 48"/>
          <p:cNvPicPr>
            <a:picLocks noChangeAspect="1" noChangeArrowheads="1"/>
          </p:cNvPicPr>
          <p:nvPr/>
        </p:nvPicPr>
        <p:blipFill>
          <a:blip r:embed="rId3" cstate="print"/>
          <a:srcRect/>
          <a:stretch>
            <a:fillRect/>
          </a:stretch>
        </p:blipFill>
        <p:spPr bwMode="auto">
          <a:xfrm>
            <a:off x="7620001" y="2895600"/>
            <a:ext cx="1132068" cy="1295400"/>
          </a:xfrm>
          <a:prstGeom prst="noSmoking">
            <a:avLst/>
          </a:prstGeom>
          <a:noFill/>
          <a:ln w="57150">
            <a:solidFill>
              <a:schemeClr val="tx1"/>
            </a:solidFill>
            <a:miter lim="800000"/>
            <a:headEnd/>
            <a:tailEnd/>
          </a:ln>
        </p:spPr>
      </p:pic>
      <p:sp>
        <p:nvSpPr>
          <p:cNvPr id="38" name="TextBox 37"/>
          <p:cNvSpPr txBox="1"/>
          <p:nvPr/>
        </p:nvSpPr>
        <p:spPr>
          <a:xfrm>
            <a:off x="8787134" y="1324295"/>
            <a:ext cx="2946400" cy="646331"/>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Latent reservoir 1 in a million CD4+ T cells</a:t>
            </a:r>
            <a:endParaRPr lang="en-US" dirty="0"/>
          </a:p>
        </p:txBody>
      </p:sp>
      <p:sp>
        <p:nvSpPr>
          <p:cNvPr id="39" name="Right Arrow 38"/>
          <p:cNvSpPr/>
          <p:nvPr/>
        </p:nvSpPr>
        <p:spPr>
          <a:xfrm>
            <a:off x="4876800" y="2743200"/>
            <a:ext cx="1219200" cy="685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ART</a:t>
            </a:r>
            <a:endParaRPr lang="en-US" dirty="0"/>
          </a:p>
        </p:txBody>
      </p:sp>
      <p:pic>
        <p:nvPicPr>
          <p:cNvPr id="26" name="Picture 48"/>
          <p:cNvPicPr>
            <a:picLocks noChangeAspect="1" noChangeArrowheads="1"/>
          </p:cNvPicPr>
          <p:nvPr/>
        </p:nvPicPr>
        <p:blipFill>
          <a:blip r:embed="rId3" cstate="print"/>
          <a:srcRect/>
          <a:stretch>
            <a:fillRect/>
          </a:stretch>
        </p:blipFill>
        <p:spPr bwMode="auto">
          <a:xfrm>
            <a:off x="8534401" y="3200400"/>
            <a:ext cx="1132068" cy="1295400"/>
          </a:xfrm>
          <a:prstGeom prst="rect">
            <a:avLst/>
          </a:prstGeom>
          <a:noFill/>
          <a:ln w="9525">
            <a:noFill/>
            <a:miter lim="800000"/>
            <a:headEnd/>
            <a:tailEnd/>
          </a:ln>
        </p:spPr>
      </p:pic>
      <p:pic>
        <p:nvPicPr>
          <p:cNvPr id="1026" name="Picture 2" descr="C:\Users\dsmith\AppData\Local\Microsoft\Windows\Temporary Internet Files\Content.IE5\Y9MPORBO\MC90043681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946937" y="1907077"/>
            <a:ext cx="272983" cy="5736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7828648" y="1982090"/>
            <a:ext cx="502552" cy="296945"/>
          </a:xfrm>
          <a:prstGeom prst="rect">
            <a:avLst/>
          </a:prstGeom>
          <a:noFill/>
        </p:spPr>
      </p:pic>
      <p:pic>
        <p:nvPicPr>
          <p:cNvPr id="40" name="Picture 2" descr="C:\Users\Davey\AppData\Local\Microsoft\Windows\Temporary Internet Files\Content.IE5\XPD9ZX9W\MC900384222[1].wmf"/>
          <p:cNvPicPr>
            <a:picLocks noChangeAspect="1" noChangeArrowheads="1"/>
          </p:cNvPicPr>
          <p:nvPr/>
        </p:nvPicPr>
        <p:blipFill>
          <a:blip r:embed="rId4" cstate="print"/>
          <a:srcRect/>
          <a:stretch>
            <a:fillRect/>
          </a:stretch>
        </p:blipFill>
        <p:spPr bwMode="auto">
          <a:xfrm>
            <a:off x="4572000" y="3352801"/>
            <a:ext cx="1271968" cy="751573"/>
          </a:xfrm>
          <a:prstGeom prst="rect">
            <a:avLst/>
          </a:prstGeom>
          <a:noFill/>
        </p:spPr>
      </p:pic>
      <p:sp>
        <p:nvSpPr>
          <p:cNvPr id="4" name="&quot;No&quot; Symbol 3"/>
          <p:cNvSpPr/>
          <p:nvPr/>
        </p:nvSpPr>
        <p:spPr>
          <a:xfrm>
            <a:off x="4572000" y="3276600"/>
            <a:ext cx="1219200" cy="914400"/>
          </a:xfrm>
          <a:prstGeom prst="noSmoking">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1" y="4267200"/>
            <a:ext cx="2630111" cy="677254"/>
          </a:xfrm>
          <a:prstGeom prst="rect">
            <a:avLst/>
          </a:prstGeom>
        </p:spPr>
      </p:pic>
    </p:spTree>
    <p:extLst>
      <p:ext uri="{BB962C8B-B14F-4D97-AF65-F5344CB8AC3E}">
        <p14:creationId xmlns:p14="http://schemas.microsoft.com/office/powerpoint/2010/main" val="2619144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609601" y="1371599"/>
            <a:ext cx="4383268" cy="2895600"/>
            <a:chOff x="1219200" y="1371600"/>
            <a:chExt cx="3287451" cy="2895600"/>
          </a:xfrm>
        </p:grpSpPr>
        <p:pic>
          <p:nvPicPr>
            <p:cNvPr id="7" name="Picture 48"/>
            <p:cNvPicPr>
              <a:picLocks noChangeAspect="1" noChangeArrowheads="1"/>
            </p:cNvPicPr>
            <p:nvPr/>
          </p:nvPicPr>
          <p:blipFill>
            <a:blip r:embed="rId3" cstate="print"/>
            <a:srcRect/>
            <a:stretch>
              <a:fillRect/>
            </a:stretch>
          </p:blipFill>
          <p:spPr bwMode="auto">
            <a:xfrm>
              <a:off x="1600200" y="1371600"/>
              <a:ext cx="849051" cy="1295400"/>
            </a:xfrm>
            <a:prstGeom prst="rect">
              <a:avLst/>
            </a:prstGeom>
            <a:noFill/>
            <a:ln w="9525">
              <a:noFill/>
              <a:miter lim="800000"/>
              <a:headEnd/>
              <a:tailEnd/>
            </a:ln>
          </p:spPr>
        </p:pic>
        <p:pic>
          <p:nvPicPr>
            <p:cNvPr id="10" name="Picture 48"/>
            <p:cNvPicPr>
              <a:picLocks noChangeAspect="1" noChangeArrowheads="1"/>
            </p:cNvPicPr>
            <p:nvPr/>
          </p:nvPicPr>
          <p:blipFill>
            <a:blip r:embed="rId3" cstate="print"/>
            <a:srcRect/>
            <a:stretch>
              <a:fillRect/>
            </a:stretch>
          </p:blipFill>
          <p:spPr bwMode="auto">
            <a:xfrm>
              <a:off x="1828800" y="2057400"/>
              <a:ext cx="849051" cy="1295400"/>
            </a:xfrm>
            <a:prstGeom prst="rect">
              <a:avLst/>
            </a:prstGeom>
            <a:noFill/>
            <a:ln w="9525">
              <a:noFill/>
              <a:miter lim="800000"/>
              <a:headEnd/>
              <a:tailEnd/>
            </a:ln>
          </p:spPr>
        </p:pic>
        <p:pic>
          <p:nvPicPr>
            <p:cNvPr id="14" name="Picture 48"/>
            <p:cNvPicPr>
              <a:picLocks noChangeAspect="1" noChangeArrowheads="1"/>
            </p:cNvPicPr>
            <p:nvPr/>
          </p:nvPicPr>
          <p:blipFill>
            <a:blip r:embed="rId3" cstate="print"/>
            <a:srcRect/>
            <a:stretch>
              <a:fillRect/>
            </a:stretch>
          </p:blipFill>
          <p:spPr bwMode="auto">
            <a:xfrm>
              <a:off x="2438400" y="1676400"/>
              <a:ext cx="849051" cy="1295400"/>
            </a:xfrm>
            <a:prstGeom prst="rect">
              <a:avLst/>
            </a:prstGeom>
            <a:noFill/>
            <a:ln w="9525">
              <a:noFill/>
              <a:miter lim="800000"/>
              <a:headEnd/>
              <a:tailEnd/>
            </a:ln>
          </p:spPr>
        </p:pic>
        <p:pic>
          <p:nvPicPr>
            <p:cNvPr id="12" name="Picture 48"/>
            <p:cNvPicPr>
              <a:picLocks noChangeAspect="1" noChangeArrowheads="1"/>
            </p:cNvPicPr>
            <p:nvPr/>
          </p:nvPicPr>
          <p:blipFill>
            <a:blip r:embed="rId3" cstate="print"/>
            <a:srcRect/>
            <a:stretch>
              <a:fillRect/>
            </a:stretch>
          </p:blipFill>
          <p:spPr bwMode="auto">
            <a:xfrm>
              <a:off x="3048000" y="1981200"/>
              <a:ext cx="849051" cy="1295400"/>
            </a:xfrm>
            <a:prstGeom prst="rect">
              <a:avLst/>
            </a:prstGeom>
            <a:noFill/>
            <a:ln w="9525">
              <a:noFill/>
              <a:miter lim="800000"/>
              <a:headEnd/>
              <a:tailEnd/>
            </a:ln>
          </p:spPr>
        </p:pic>
        <p:pic>
          <p:nvPicPr>
            <p:cNvPr id="11" name="Picture 48"/>
            <p:cNvPicPr>
              <a:picLocks noChangeAspect="1" noChangeArrowheads="1"/>
            </p:cNvPicPr>
            <p:nvPr/>
          </p:nvPicPr>
          <p:blipFill>
            <a:blip r:embed="rId3" cstate="print"/>
            <a:srcRect/>
            <a:stretch>
              <a:fillRect/>
            </a:stretch>
          </p:blipFill>
          <p:spPr bwMode="auto">
            <a:xfrm>
              <a:off x="2362200" y="2743200"/>
              <a:ext cx="849051" cy="1295400"/>
            </a:xfrm>
            <a:prstGeom prst="rect">
              <a:avLst/>
            </a:prstGeom>
            <a:noFill/>
            <a:ln w="9525">
              <a:noFill/>
              <a:miter lim="800000"/>
              <a:headEnd/>
              <a:tailEnd/>
            </a:ln>
          </p:spPr>
        </p:pic>
        <p:pic>
          <p:nvPicPr>
            <p:cNvPr id="9" name="Picture 48"/>
            <p:cNvPicPr>
              <a:picLocks noChangeAspect="1" noChangeArrowheads="1"/>
            </p:cNvPicPr>
            <p:nvPr/>
          </p:nvPicPr>
          <p:blipFill>
            <a:blip r:embed="rId3" cstate="print"/>
            <a:srcRect/>
            <a:stretch>
              <a:fillRect/>
            </a:stretch>
          </p:blipFill>
          <p:spPr bwMode="auto">
            <a:xfrm>
              <a:off x="3657600" y="2286000"/>
              <a:ext cx="849051" cy="1295400"/>
            </a:xfrm>
            <a:prstGeom prst="rect">
              <a:avLst/>
            </a:prstGeom>
            <a:noFill/>
            <a:ln w="9525">
              <a:noFill/>
              <a:miter lim="800000"/>
              <a:headEnd/>
              <a:tailEnd/>
            </a:ln>
          </p:spPr>
        </p:pic>
        <p:pic>
          <p:nvPicPr>
            <p:cNvPr id="13" name="Picture 48"/>
            <p:cNvPicPr>
              <a:picLocks noChangeAspect="1" noChangeArrowheads="1"/>
            </p:cNvPicPr>
            <p:nvPr/>
          </p:nvPicPr>
          <p:blipFill>
            <a:blip r:embed="rId3" cstate="print"/>
            <a:srcRect/>
            <a:stretch>
              <a:fillRect/>
            </a:stretch>
          </p:blipFill>
          <p:spPr bwMode="auto">
            <a:xfrm>
              <a:off x="3048000" y="2971800"/>
              <a:ext cx="849051" cy="1295400"/>
            </a:xfrm>
            <a:prstGeom prst="rect">
              <a:avLst/>
            </a:prstGeom>
            <a:noFill/>
            <a:ln w="9525">
              <a:noFill/>
              <a:miter lim="800000"/>
              <a:headEnd/>
              <a:tailEnd/>
            </a:ln>
          </p:spPr>
        </p:pic>
        <p:pic>
          <p:nvPicPr>
            <p:cNvPr id="8" name="Picture 48"/>
            <p:cNvPicPr>
              <a:picLocks noChangeAspect="1" noChangeArrowheads="1"/>
            </p:cNvPicPr>
            <p:nvPr/>
          </p:nvPicPr>
          <p:blipFill>
            <a:blip r:embed="rId3" cstate="print"/>
            <a:srcRect/>
            <a:stretch>
              <a:fillRect/>
            </a:stretch>
          </p:blipFill>
          <p:spPr bwMode="auto">
            <a:xfrm>
              <a:off x="1219200" y="2743200"/>
              <a:ext cx="849051" cy="1295400"/>
            </a:xfrm>
            <a:prstGeom prst="rect">
              <a:avLst/>
            </a:prstGeom>
            <a:noFill/>
            <a:ln w="9525">
              <a:noFill/>
              <a:miter lim="800000"/>
              <a:headEnd/>
              <a:tailEnd/>
            </a:ln>
          </p:spPr>
        </p:pic>
      </p:grpSp>
      <p:pic>
        <p:nvPicPr>
          <p:cNvPr id="17415" name="Picture 7" descr="C:\Users\Davey\AppData\Local\Microsoft\Windows\Temporary Internet Files\Content.IE5\K70BQ991\MC900212983[1].wmf"/>
          <p:cNvPicPr>
            <a:picLocks noChangeAspect="1" noChangeArrowheads="1"/>
          </p:cNvPicPr>
          <p:nvPr/>
        </p:nvPicPr>
        <p:blipFill>
          <a:blip r:embed="rId4" cstate="print"/>
          <a:srcRect/>
          <a:stretch>
            <a:fillRect/>
          </a:stretch>
        </p:blipFill>
        <p:spPr bwMode="auto">
          <a:xfrm>
            <a:off x="4978401" y="2362200"/>
            <a:ext cx="1213713" cy="856793"/>
          </a:xfrm>
          <a:prstGeom prst="rect">
            <a:avLst/>
          </a:prstGeom>
          <a:noFill/>
        </p:spPr>
      </p:pic>
      <p:pic>
        <p:nvPicPr>
          <p:cNvPr id="22"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2438401" y="1905000"/>
            <a:ext cx="567689" cy="335433"/>
          </a:xfrm>
          <a:prstGeom prst="rect">
            <a:avLst/>
          </a:prstGeom>
          <a:noFill/>
        </p:spPr>
      </p:pic>
      <p:sp>
        <p:nvSpPr>
          <p:cNvPr id="4" name="Up Arrow Callout 3"/>
          <p:cNvSpPr/>
          <p:nvPr/>
        </p:nvSpPr>
        <p:spPr>
          <a:xfrm>
            <a:off x="4301537" y="3390899"/>
            <a:ext cx="2581911" cy="3009900"/>
          </a:xfrm>
          <a:prstGeom prst="up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smtClean="0"/>
              <a:t>HDACi</a:t>
            </a:r>
            <a:endParaRPr lang="en-US" dirty="0" smtClean="0"/>
          </a:p>
          <a:p>
            <a:pPr algn="ctr"/>
            <a:r>
              <a:rPr lang="en-US" dirty="0" smtClean="0"/>
              <a:t>IL-7</a:t>
            </a:r>
          </a:p>
          <a:p>
            <a:pPr algn="ctr"/>
            <a:r>
              <a:rPr lang="en-US" dirty="0" err="1" smtClean="0"/>
              <a:t>Prostratin</a:t>
            </a:r>
            <a:endParaRPr lang="en-US" dirty="0" smtClean="0"/>
          </a:p>
          <a:p>
            <a:pPr algn="ctr"/>
            <a:r>
              <a:rPr lang="en-US" dirty="0" smtClean="0"/>
              <a:t>TLR-7 Agonists</a:t>
            </a:r>
          </a:p>
          <a:p>
            <a:pPr algn="ctr"/>
            <a:r>
              <a:rPr lang="en-US" dirty="0" smtClean="0"/>
              <a:t>Vaccines</a:t>
            </a:r>
          </a:p>
          <a:p>
            <a:pPr algn="ctr"/>
            <a:r>
              <a:rPr lang="en-US" dirty="0" smtClean="0"/>
              <a:t>IC Inhibitors</a:t>
            </a:r>
            <a:endParaRPr lang="en-US" dirty="0"/>
          </a:p>
        </p:txBody>
      </p:sp>
      <p:sp>
        <p:nvSpPr>
          <p:cNvPr id="16" name="Title 1"/>
          <p:cNvSpPr>
            <a:spLocks noGrp="1"/>
          </p:cNvSpPr>
          <p:nvPr>
            <p:ph type="title"/>
          </p:nvPr>
        </p:nvSpPr>
        <p:spPr/>
        <p:txBody>
          <a:bodyPr>
            <a:normAutofit/>
          </a:bodyPr>
          <a:lstStyle/>
          <a:p>
            <a:r>
              <a:rPr lang="en-US" dirty="0" smtClean="0"/>
              <a:t>Use a Kick to Find Latently Infected Cells</a:t>
            </a:r>
            <a:endParaRPr lang="en-US" dirty="0"/>
          </a:p>
        </p:txBody>
      </p:sp>
      <p:grpSp>
        <p:nvGrpSpPr>
          <p:cNvPr id="18" name="Group 27"/>
          <p:cNvGrpSpPr/>
          <p:nvPr/>
        </p:nvGrpSpPr>
        <p:grpSpPr>
          <a:xfrm>
            <a:off x="6096001" y="1371599"/>
            <a:ext cx="4383268" cy="2971800"/>
            <a:chOff x="4572000" y="1524000"/>
            <a:chExt cx="3287451" cy="2971800"/>
          </a:xfrm>
        </p:grpSpPr>
        <p:pic>
          <p:nvPicPr>
            <p:cNvPr id="19" name="Picture 48"/>
            <p:cNvPicPr>
              <a:picLocks noChangeAspect="1" noChangeArrowheads="1"/>
            </p:cNvPicPr>
            <p:nvPr/>
          </p:nvPicPr>
          <p:blipFill>
            <a:blip r:embed="rId3" cstate="print"/>
            <a:srcRect/>
            <a:stretch>
              <a:fillRect/>
            </a:stretch>
          </p:blipFill>
          <p:spPr bwMode="auto">
            <a:xfrm>
              <a:off x="4953000" y="1524000"/>
              <a:ext cx="849051" cy="1295400"/>
            </a:xfrm>
            <a:prstGeom prst="rect">
              <a:avLst/>
            </a:prstGeom>
            <a:noFill/>
            <a:ln w="9525">
              <a:noFill/>
              <a:miter lim="800000"/>
              <a:headEnd/>
              <a:tailEnd/>
            </a:ln>
          </p:spPr>
        </p:pic>
        <p:pic>
          <p:nvPicPr>
            <p:cNvPr id="20" name="Picture 48"/>
            <p:cNvPicPr>
              <a:picLocks noChangeAspect="1" noChangeArrowheads="1"/>
            </p:cNvPicPr>
            <p:nvPr/>
          </p:nvPicPr>
          <p:blipFill>
            <a:blip r:embed="rId3" cstate="print"/>
            <a:srcRect/>
            <a:stretch>
              <a:fillRect/>
            </a:stretch>
          </p:blipFill>
          <p:spPr bwMode="auto">
            <a:xfrm>
              <a:off x="5181600" y="2209800"/>
              <a:ext cx="849051" cy="1295400"/>
            </a:xfrm>
            <a:prstGeom prst="rect">
              <a:avLst/>
            </a:prstGeom>
            <a:noFill/>
            <a:ln w="9525">
              <a:noFill/>
              <a:miter lim="800000"/>
              <a:headEnd/>
              <a:tailEnd/>
            </a:ln>
          </p:spPr>
        </p:pic>
        <p:pic>
          <p:nvPicPr>
            <p:cNvPr id="21" name="Picture 48"/>
            <p:cNvPicPr>
              <a:picLocks noChangeAspect="1" noChangeArrowheads="1"/>
            </p:cNvPicPr>
            <p:nvPr/>
          </p:nvPicPr>
          <p:blipFill>
            <a:blip r:embed="rId3" cstate="print"/>
            <a:srcRect/>
            <a:stretch>
              <a:fillRect/>
            </a:stretch>
          </p:blipFill>
          <p:spPr bwMode="auto">
            <a:xfrm>
              <a:off x="4572000" y="2895600"/>
              <a:ext cx="849051" cy="1295400"/>
            </a:xfrm>
            <a:prstGeom prst="rect">
              <a:avLst/>
            </a:prstGeom>
            <a:noFill/>
            <a:ln w="9525">
              <a:noFill/>
              <a:miter lim="800000"/>
              <a:headEnd/>
              <a:tailEnd/>
            </a:ln>
          </p:spPr>
        </p:pic>
        <p:pic>
          <p:nvPicPr>
            <p:cNvPr id="23" name="Picture 49"/>
            <p:cNvPicPr>
              <a:picLocks noChangeAspect="1" noChangeArrowheads="1"/>
            </p:cNvPicPr>
            <p:nvPr/>
          </p:nvPicPr>
          <p:blipFill>
            <a:blip r:embed="rId6" cstate="print"/>
            <a:srcRect/>
            <a:stretch>
              <a:fillRect/>
            </a:stretch>
          </p:blipFill>
          <p:spPr bwMode="auto">
            <a:xfrm>
              <a:off x="5791200" y="1828800"/>
              <a:ext cx="808792" cy="1219200"/>
            </a:xfrm>
            <a:prstGeom prst="rect">
              <a:avLst/>
            </a:prstGeom>
            <a:noFill/>
            <a:ln w="9525">
              <a:noFill/>
              <a:miter lim="800000"/>
              <a:headEnd/>
              <a:tailEnd/>
            </a:ln>
          </p:spPr>
        </p:pic>
        <p:pic>
          <p:nvPicPr>
            <p:cNvPr id="24" name="Picture 48"/>
            <p:cNvPicPr>
              <a:picLocks noChangeAspect="1" noChangeArrowheads="1"/>
            </p:cNvPicPr>
            <p:nvPr/>
          </p:nvPicPr>
          <p:blipFill>
            <a:blip r:embed="rId3" cstate="print"/>
            <a:srcRect/>
            <a:stretch>
              <a:fillRect/>
            </a:stretch>
          </p:blipFill>
          <p:spPr bwMode="auto">
            <a:xfrm>
              <a:off x="6400800" y="2133600"/>
              <a:ext cx="849051" cy="1295400"/>
            </a:xfrm>
            <a:prstGeom prst="rect">
              <a:avLst/>
            </a:prstGeom>
            <a:noFill/>
            <a:ln w="9525">
              <a:noFill/>
              <a:miter lim="800000"/>
              <a:headEnd/>
              <a:tailEnd/>
            </a:ln>
          </p:spPr>
        </p:pic>
        <p:pic>
          <p:nvPicPr>
            <p:cNvPr id="25" name="Picture 48"/>
            <p:cNvPicPr>
              <a:picLocks noChangeAspect="1" noChangeArrowheads="1"/>
            </p:cNvPicPr>
            <p:nvPr/>
          </p:nvPicPr>
          <p:blipFill>
            <a:blip r:embed="rId3" cstate="print"/>
            <a:srcRect/>
            <a:stretch>
              <a:fillRect/>
            </a:stretch>
          </p:blipFill>
          <p:spPr bwMode="auto">
            <a:xfrm>
              <a:off x="7010400" y="2438400"/>
              <a:ext cx="849051" cy="1295400"/>
            </a:xfrm>
            <a:prstGeom prst="rect">
              <a:avLst/>
            </a:prstGeom>
            <a:noFill/>
            <a:ln w="9525">
              <a:noFill/>
              <a:miter lim="800000"/>
              <a:headEnd/>
              <a:tailEnd/>
            </a:ln>
          </p:spPr>
        </p:pic>
        <p:pic>
          <p:nvPicPr>
            <p:cNvPr id="26" name="Picture 48"/>
            <p:cNvPicPr>
              <a:picLocks noChangeAspect="1" noChangeArrowheads="1"/>
            </p:cNvPicPr>
            <p:nvPr/>
          </p:nvPicPr>
          <p:blipFill>
            <a:blip r:embed="rId3" cstate="print"/>
            <a:srcRect/>
            <a:stretch>
              <a:fillRect/>
            </a:stretch>
          </p:blipFill>
          <p:spPr bwMode="auto">
            <a:xfrm>
              <a:off x="5715000" y="2895600"/>
              <a:ext cx="849051" cy="1295400"/>
            </a:xfrm>
            <a:prstGeom prst="rect">
              <a:avLst/>
            </a:prstGeom>
            <a:noFill/>
            <a:ln w="9525">
              <a:noFill/>
              <a:miter lim="800000"/>
              <a:headEnd/>
              <a:tailEnd/>
            </a:ln>
          </p:spPr>
        </p:pic>
        <p:pic>
          <p:nvPicPr>
            <p:cNvPr id="27" name="Picture 48"/>
            <p:cNvPicPr>
              <a:picLocks noChangeAspect="1" noChangeArrowheads="1"/>
            </p:cNvPicPr>
            <p:nvPr/>
          </p:nvPicPr>
          <p:blipFill>
            <a:blip r:embed="rId3" cstate="print"/>
            <a:srcRect/>
            <a:stretch>
              <a:fillRect/>
            </a:stretch>
          </p:blipFill>
          <p:spPr bwMode="auto">
            <a:xfrm>
              <a:off x="6400800" y="3200400"/>
              <a:ext cx="849051" cy="1295400"/>
            </a:xfrm>
            <a:prstGeom prst="rect">
              <a:avLst/>
            </a:prstGeom>
            <a:noFill/>
            <a:ln w="9525">
              <a:noFill/>
              <a:miter lim="800000"/>
              <a:headEnd/>
              <a:tailEnd/>
            </a:ln>
          </p:spPr>
        </p:pic>
      </p:grpSp>
      <p:pic>
        <p:nvPicPr>
          <p:cNvPr id="28"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7823201" y="1905000"/>
            <a:ext cx="567689" cy="335433"/>
          </a:xfrm>
          <a:prstGeom prst="rect">
            <a:avLst/>
          </a:prstGeom>
          <a:noFill/>
        </p:spPr>
      </p:pic>
      <p:pic>
        <p:nvPicPr>
          <p:cNvPr id="29"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8229601" y="1752600"/>
            <a:ext cx="567689" cy="335433"/>
          </a:xfrm>
          <a:prstGeom prst="rect">
            <a:avLst/>
          </a:prstGeom>
          <a:noFill/>
        </p:spPr>
      </p:pic>
      <p:pic>
        <p:nvPicPr>
          <p:cNvPr id="30"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7416801" y="1676400"/>
            <a:ext cx="567689" cy="335433"/>
          </a:xfrm>
          <a:prstGeom prst="rect">
            <a:avLst/>
          </a:prstGeom>
          <a:noFill/>
        </p:spPr>
      </p:pic>
      <p:pic>
        <p:nvPicPr>
          <p:cNvPr id="31"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8128001" y="1447800"/>
            <a:ext cx="567689" cy="335433"/>
          </a:xfrm>
          <a:prstGeom prst="rect">
            <a:avLst/>
          </a:prstGeom>
          <a:noFill/>
        </p:spPr>
      </p:pic>
      <p:pic>
        <p:nvPicPr>
          <p:cNvPr id="32"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7620001" y="1295400"/>
            <a:ext cx="567689" cy="335433"/>
          </a:xfrm>
          <a:prstGeom prst="rect">
            <a:avLst/>
          </a:prstGeom>
          <a:noFill/>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1172" y="4225371"/>
            <a:ext cx="4203138" cy="2175428"/>
          </a:xfrm>
          <a:prstGeom prst="rect">
            <a:avLst/>
          </a:prstGeom>
        </p:spPr>
      </p:pic>
    </p:spTree>
    <p:extLst>
      <p:ext uri="{BB962C8B-B14F-4D97-AF65-F5344CB8AC3E}">
        <p14:creationId xmlns:p14="http://schemas.microsoft.com/office/powerpoint/2010/main" val="2425157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Kick and Kill</a:t>
            </a:r>
            <a:endParaRPr lang="en-US" dirty="0"/>
          </a:p>
        </p:txBody>
      </p:sp>
      <p:grpSp>
        <p:nvGrpSpPr>
          <p:cNvPr id="5" name="Group 27"/>
          <p:cNvGrpSpPr/>
          <p:nvPr/>
        </p:nvGrpSpPr>
        <p:grpSpPr>
          <a:xfrm>
            <a:off x="645147" y="3319539"/>
            <a:ext cx="4383268" cy="2971800"/>
            <a:chOff x="4572000" y="1524000"/>
            <a:chExt cx="3287451" cy="2971800"/>
          </a:xfrm>
        </p:grpSpPr>
        <p:pic>
          <p:nvPicPr>
            <p:cNvPr id="20" name="Picture 48"/>
            <p:cNvPicPr>
              <a:picLocks noChangeAspect="1" noChangeArrowheads="1"/>
            </p:cNvPicPr>
            <p:nvPr/>
          </p:nvPicPr>
          <p:blipFill>
            <a:blip r:embed="rId3" cstate="print"/>
            <a:srcRect/>
            <a:stretch>
              <a:fillRect/>
            </a:stretch>
          </p:blipFill>
          <p:spPr bwMode="auto">
            <a:xfrm>
              <a:off x="4953000" y="1524000"/>
              <a:ext cx="849051" cy="1295400"/>
            </a:xfrm>
            <a:prstGeom prst="rect">
              <a:avLst/>
            </a:prstGeom>
            <a:noFill/>
            <a:ln w="9525">
              <a:noFill/>
              <a:miter lim="800000"/>
              <a:headEnd/>
              <a:tailEnd/>
            </a:ln>
          </p:spPr>
        </p:pic>
        <p:pic>
          <p:nvPicPr>
            <p:cNvPr id="21" name="Picture 48"/>
            <p:cNvPicPr>
              <a:picLocks noChangeAspect="1" noChangeArrowheads="1"/>
            </p:cNvPicPr>
            <p:nvPr/>
          </p:nvPicPr>
          <p:blipFill>
            <a:blip r:embed="rId3" cstate="print"/>
            <a:srcRect/>
            <a:stretch>
              <a:fillRect/>
            </a:stretch>
          </p:blipFill>
          <p:spPr bwMode="auto">
            <a:xfrm>
              <a:off x="5181600" y="2209800"/>
              <a:ext cx="849051" cy="1295400"/>
            </a:xfrm>
            <a:prstGeom prst="rect">
              <a:avLst/>
            </a:prstGeom>
            <a:noFill/>
            <a:ln w="9525">
              <a:noFill/>
              <a:miter lim="800000"/>
              <a:headEnd/>
              <a:tailEnd/>
            </a:ln>
          </p:spPr>
        </p:pic>
        <p:pic>
          <p:nvPicPr>
            <p:cNvPr id="27" name="Picture 48"/>
            <p:cNvPicPr>
              <a:picLocks noChangeAspect="1" noChangeArrowheads="1"/>
            </p:cNvPicPr>
            <p:nvPr/>
          </p:nvPicPr>
          <p:blipFill>
            <a:blip r:embed="rId3" cstate="print"/>
            <a:srcRect/>
            <a:stretch>
              <a:fillRect/>
            </a:stretch>
          </p:blipFill>
          <p:spPr bwMode="auto">
            <a:xfrm>
              <a:off x="4572000" y="2895600"/>
              <a:ext cx="849051" cy="1295400"/>
            </a:xfrm>
            <a:prstGeom prst="rect">
              <a:avLst/>
            </a:prstGeom>
            <a:noFill/>
            <a:ln w="9525">
              <a:noFill/>
              <a:miter lim="800000"/>
              <a:headEnd/>
              <a:tailEnd/>
            </a:ln>
          </p:spPr>
        </p:pic>
        <p:pic>
          <p:nvPicPr>
            <p:cNvPr id="4" name="Picture 49"/>
            <p:cNvPicPr>
              <a:picLocks noChangeAspect="1" noChangeArrowheads="1"/>
            </p:cNvPicPr>
            <p:nvPr/>
          </p:nvPicPr>
          <p:blipFill>
            <a:blip r:embed="rId4" cstate="print"/>
            <a:srcRect/>
            <a:stretch>
              <a:fillRect/>
            </a:stretch>
          </p:blipFill>
          <p:spPr bwMode="auto">
            <a:xfrm>
              <a:off x="5791200" y="1828800"/>
              <a:ext cx="808792" cy="1219200"/>
            </a:xfrm>
            <a:prstGeom prst="rect">
              <a:avLst/>
            </a:prstGeom>
            <a:noFill/>
            <a:ln w="9525">
              <a:noFill/>
              <a:miter lim="800000"/>
              <a:headEnd/>
              <a:tailEnd/>
            </a:ln>
          </p:spPr>
        </p:pic>
        <p:pic>
          <p:nvPicPr>
            <p:cNvPr id="23" name="Picture 48"/>
            <p:cNvPicPr>
              <a:picLocks noChangeAspect="1" noChangeArrowheads="1"/>
            </p:cNvPicPr>
            <p:nvPr/>
          </p:nvPicPr>
          <p:blipFill>
            <a:blip r:embed="rId3" cstate="print"/>
            <a:srcRect/>
            <a:stretch>
              <a:fillRect/>
            </a:stretch>
          </p:blipFill>
          <p:spPr bwMode="auto">
            <a:xfrm>
              <a:off x="6400800" y="2133600"/>
              <a:ext cx="849051" cy="1295400"/>
            </a:xfrm>
            <a:prstGeom prst="rect">
              <a:avLst/>
            </a:prstGeom>
            <a:noFill/>
            <a:ln w="9525">
              <a:noFill/>
              <a:miter lim="800000"/>
              <a:headEnd/>
              <a:tailEnd/>
            </a:ln>
          </p:spPr>
        </p:pic>
        <p:pic>
          <p:nvPicPr>
            <p:cNvPr id="25" name="Picture 48"/>
            <p:cNvPicPr>
              <a:picLocks noChangeAspect="1" noChangeArrowheads="1"/>
            </p:cNvPicPr>
            <p:nvPr/>
          </p:nvPicPr>
          <p:blipFill>
            <a:blip r:embed="rId3" cstate="print"/>
            <a:srcRect/>
            <a:stretch>
              <a:fillRect/>
            </a:stretch>
          </p:blipFill>
          <p:spPr bwMode="auto">
            <a:xfrm>
              <a:off x="7010400" y="2438400"/>
              <a:ext cx="849051" cy="1295400"/>
            </a:xfrm>
            <a:prstGeom prst="rect">
              <a:avLst/>
            </a:prstGeom>
            <a:noFill/>
            <a:ln w="9525">
              <a:noFill/>
              <a:miter lim="800000"/>
              <a:headEnd/>
              <a:tailEnd/>
            </a:ln>
          </p:spPr>
        </p:pic>
        <p:pic>
          <p:nvPicPr>
            <p:cNvPr id="24" name="Picture 48"/>
            <p:cNvPicPr>
              <a:picLocks noChangeAspect="1" noChangeArrowheads="1"/>
            </p:cNvPicPr>
            <p:nvPr/>
          </p:nvPicPr>
          <p:blipFill>
            <a:blip r:embed="rId3" cstate="print"/>
            <a:srcRect/>
            <a:stretch>
              <a:fillRect/>
            </a:stretch>
          </p:blipFill>
          <p:spPr bwMode="auto">
            <a:xfrm>
              <a:off x="5715000" y="2895600"/>
              <a:ext cx="849051" cy="1295400"/>
            </a:xfrm>
            <a:prstGeom prst="rect">
              <a:avLst/>
            </a:prstGeom>
            <a:noFill/>
            <a:ln w="9525">
              <a:noFill/>
              <a:miter lim="800000"/>
              <a:headEnd/>
              <a:tailEnd/>
            </a:ln>
          </p:spPr>
        </p:pic>
        <p:pic>
          <p:nvPicPr>
            <p:cNvPr id="26" name="Picture 48"/>
            <p:cNvPicPr>
              <a:picLocks noChangeAspect="1" noChangeArrowheads="1"/>
            </p:cNvPicPr>
            <p:nvPr/>
          </p:nvPicPr>
          <p:blipFill>
            <a:blip r:embed="rId3" cstate="print"/>
            <a:srcRect/>
            <a:stretch>
              <a:fillRect/>
            </a:stretch>
          </p:blipFill>
          <p:spPr bwMode="auto">
            <a:xfrm>
              <a:off x="6400800" y="3200400"/>
              <a:ext cx="849051" cy="1295400"/>
            </a:xfrm>
            <a:prstGeom prst="rect">
              <a:avLst/>
            </a:prstGeom>
            <a:noFill/>
            <a:ln w="9525">
              <a:noFill/>
              <a:miter lim="800000"/>
              <a:headEnd/>
              <a:tailEnd/>
            </a:ln>
          </p:spPr>
        </p:pic>
      </p:grpSp>
      <p:pic>
        <p:nvPicPr>
          <p:cNvPr id="22"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2494902" y="3974707"/>
            <a:ext cx="567689" cy="335433"/>
          </a:xfrm>
          <a:prstGeom prst="rect">
            <a:avLst/>
          </a:prstGeom>
          <a:noFill/>
        </p:spPr>
      </p:pic>
      <p:pic>
        <p:nvPicPr>
          <p:cNvPr id="29"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2088502" y="3746107"/>
            <a:ext cx="567689" cy="335433"/>
          </a:xfrm>
          <a:prstGeom prst="rect">
            <a:avLst/>
          </a:prstGeom>
          <a:noFill/>
        </p:spPr>
      </p:pic>
      <p:pic>
        <p:nvPicPr>
          <p:cNvPr id="30"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2799702" y="3517507"/>
            <a:ext cx="567689" cy="335433"/>
          </a:xfrm>
          <a:prstGeom prst="rect">
            <a:avLst/>
          </a:prstGeom>
          <a:noFill/>
        </p:spPr>
      </p:pic>
      <p:pic>
        <p:nvPicPr>
          <p:cNvPr id="31"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2291702" y="3365107"/>
            <a:ext cx="567689" cy="335433"/>
          </a:xfrm>
          <a:prstGeom prst="rect">
            <a:avLst/>
          </a:prstGeom>
          <a:noFill/>
        </p:spPr>
      </p:pic>
      <p:sp>
        <p:nvSpPr>
          <p:cNvPr id="3" name="Lightning Bolt 2"/>
          <p:cNvSpPr/>
          <p:nvPr/>
        </p:nvSpPr>
        <p:spPr>
          <a:xfrm rot="5762281">
            <a:off x="3319337" y="2353844"/>
            <a:ext cx="1317043" cy="177504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17467" y="1757955"/>
            <a:ext cx="4025933" cy="923330"/>
          </a:xfrm>
          <a:prstGeom prst="rect">
            <a:avLst/>
          </a:prstGeom>
          <a:noFill/>
        </p:spPr>
        <p:txBody>
          <a:bodyPr wrap="square" rtlCol="0">
            <a:spAutoFit/>
          </a:bodyPr>
          <a:lstStyle/>
          <a:p>
            <a:r>
              <a:rPr lang="en-US" dirty="0" smtClean="0"/>
              <a:t>HIV-specific immune response or immunotoxin or antibody kills cells producing virus</a:t>
            </a:r>
            <a:endParaRPr lang="en-US" dirty="0"/>
          </a:p>
        </p:txBody>
      </p:sp>
      <p:grpSp>
        <p:nvGrpSpPr>
          <p:cNvPr id="7" name="Group 27"/>
          <p:cNvGrpSpPr/>
          <p:nvPr/>
        </p:nvGrpSpPr>
        <p:grpSpPr>
          <a:xfrm>
            <a:off x="6258118" y="3481047"/>
            <a:ext cx="4383268" cy="2971800"/>
            <a:chOff x="4572000" y="1524000"/>
            <a:chExt cx="3287451" cy="2971800"/>
          </a:xfrm>
        </p:grpSpPr>
        <p:pic>
          <p:nvPicPr>
            <p:cNvPr id="33" name="Picture 48"/>
            <p:cNvPicPr>
              <a:picLocks noChangeAspect="1" noChangeArrowheads="1"/>
            </p:cNvPicPr>
            <p:nvPr/>
          </p:nvPicPr>
          <p:blipFill>
            <a:blip r:embed="rId3" cstate="print"/>
            <a:srcRect/>
            <a:stretch>
              <a:fillRect/>
            </a:stretch>
          </p:blipFill>
          <p:spPr bwMode="auto">
            <a:xfrm>
              <a:off x="4953000" y="1524000"/>
              <a:ext cx="849051" cy="1295400"/>
            </a:xfrm>
            <a:prstGeom prst="rect">
              <a:avLst/>
            </a:prstGeom>
            <a:noFill/>
            <a:ln w="9525">
              <a:noFill/>
              <a:miter lim="800000"/>
              <a:headEnd/>
              <a:tailEnd/>
            </a:ln>
          </p:spPr>
        </p:pic>
        <p:pic>
          <p:nvPicPr>
            <p:cNvPr id="34" name="Picture 48"/>
            <p:cNvPicPr>
              <a:picLocks noChangeAspect="1" noChangeArrowheads="1"/>
            </p:cNvPicPr>
            <p:nvPr/>
          </p:nvPicPr>
          <p:blipFill>
            <a:blip r:embed="rId3" cstate="print"/>
            <a:srcRect/>
            <a:stretch>
              <a:fillRect/>
            </a:stretch>
          </p:blipFill>
          <p:spPr bwMode="auto">
            <a:xfrm>
              <a:off x="5181600" y="2209800"/>
              <a:ext cx="849051" cy="1295400"/>
            </a:xfrm>
            <a:prstGeom prst="rect">
              <a:avLst/>
            </a:prstGeom>
            <a:noFill/>
            <a:ln w="9525">
              <a:noFill/>
              <a:miter lim="800000"/>
              <a:headEnd/>
              <a:tailEnd/>
            </a:ln>
          </p:spPr>
        </p:pic>
        <p:pic>
          <p:nvPicPr>
            <p:cNvPr id="35" name="Picture 48"/>
            <p:cNvPicPr>
              <a:picLocks noChangeAspect="1" noChangeArrowheads="1"/>
            </p:cNvPicPr>
            <p:nvPr/>
          </p:nvPicPr>
          <p:blipFill>
            <a:blip r:embed="rId3" cstate="print"/>
            <a:srcRect/>
            <a:stretch>
              <a:fillRect/>
            </a:stretch>
          </p:blipFill>
          <p:spPr bwMode="auto">
            <a:xfrm>
              <a:off x="4572000" y="2895600"/>
              <a:ext cx="849051" cy="1295400"/>
            </a:xfrm>
            <a:prstGeom prst="rect">
              <a:avLst/>
            </a:prstGeom>
            <a:noFill/>
            <a:ln w="9525">
              <a:noFill/>
              <a:miter lim="800000"/>
              <a:headEnd/>
              <a:tailEnd/>
            </a:ln>
          </p:spPr>
        </p:pic>
        <p:pic>
          <p:nvPicPr>
            <p:cNvPr id="36" name="Picture 49"/>
            <p:cNvPicPr>
              <a:picLocks noChangeAspect="1" noChangeArrowheads="1"/>
            </p:cNvPicPr>
            <p:nvPr/>
          </p:nvPicPr>
          <p:blipFill>
            <a:blip r:embed="rId4" cstate="print"/>
            <a:srcRect/>
            <a:stretch>
              <a:fillRect/>
            </a:stretch>
          </p:blipFill>
          <p:spPr bwMode="auto">
            <a:xfrm>
              <a:off x="5791200" y="1828800"/>
              <a:ext cx="808792" cy="1219200"/>
            </a:xfrm>
            <a:prstGeom prst="rect">
              <a:avLst/>
            </a:prstGeom>
            <a:noFill/>
            <a:ln w="9525">
              <a:noFill/>
              <a:miter lim="800000"/>
              <a:headEnd/>
              <a:tailEnd/>
            </a:ln>
          </p:spPr>
        </p:pic>
        <p:pic>
          <p:nvPicPr>
            <p:cNvPr id="37" name="Picture 48"/>
            <p:cNvPicPr>
              <a:picLocks noChangeAspect="1" noChangeArrowheads="1"/>
            </p:cNvPicPr>
            <p:nvPr/>
          </p:nvPicPr>
          <p:blipFill>
            <a:blip r:embed="rId3" cstate="print"/>
            <a:srcRect/>
            <a:stretch>
              <a:fillRect/>
            </a:stretch>
          </p:blipFill>
          <p:spPr bwMode="auto">
            <a:xfrm>
              <a:off x="6400800" y="2133600"/>
              <a:ext cx="849051" cy="1295400"/>
            </a:xfrm>
            <a:prstGeom prst="rect">
              <a:avLst/>
            </a:prstGeom>
            <a:noFill/>
            <a:ln w="9525">
              <a:noFill/>
              <a:miter lim="800000"/>
              <a:headEnd/>
              <a:tailEnd/>
            </a:ln>
          </p:spPr>
        </p:pic>
        <p:pic>
          <p:nvPicPr>
            <p:cNvPr id="38" name="Picture 48"/>
            <p:cNvPicPr>
              <a:picLocks noChangeAspect="1" noChangeArrowheads="1"/>
            </p:cNvPicPr>
            <p:nvPr/>
          </p:nvPicPr>
          <p:blipFill>
            <a:blip r:embed="rId3" cstate="print"/>
            <a:srcRect/>
            <a:stretch>
              <a:fillRect/>
            </a:stretch>
          </p:blipFill>
          <p:spPr bwMode="auto">
            <a:xfrm>
              <a:off x="7010400" y="2438400"/>
              <a:ext cx="849051" cy="1295400"/>
            </a:xfrm>
            <a:prstGeom prst="rect">
              <a:avLst/>
            </a:prstGeom>
            <a:noFill/>
            <a:ln w="9525">
              <a:noFill/>
              <a:miter lim="800000"/>
              <a:headEnd/>
              <a:tailEnd/>
            </a:ln>
          </p:spPr>
        </p:pic>
        <p:pic>
          <p:nvPicPr>
            <p:cNvPr id="39" name="Picture 48"/>
            <p:cNvPicPr>
              <a:picLocks noChangeAspect="1" noChangeArrowheads="1"/>
            </p:cNvPicPr>
            <p:nvPr/>
          </p:nvPicPr>
          <p:blipFill>
            <a:blip r:embed="rId3" cstate="print"/>
            <a:srcRect/>
            <a:stretch>
              <a:fillRect/>
            </a:stretch>
          </p:blipFill>
          <p:spPr bwMode="auto">
            <a:xfrm>
              <a:off x="5715000" y="2895600"/>
              <a:ext cx="849051" cy="1295400"/>
            </a:xfrm>
            <a:prstGeom prst="rect">
              <a:avLst/>
            </a:prstGeom>
            <a:noFill/>
            <a:ln w="9525">
              <a:noFill/>
              <a:miter lim="800000"/>
              <a:headEnd/>
              <a:tailEnd/>
            </a:ln>
          </p:spPr>
        </p:pic>
        <p:pic>
          <p:nvPicPr>
            <p:cNvPr id="40" name="Picture 48"/>
            <p:cNvPicPr>
              <a:picLocks noChangeAspect="1" noChangeArrowheads="1"/>
            </p:cNvPicPr>
            <p:nvPr/>
          </p:nvPicPr>
          <p:blipFill>
            <a:blip r:embed="rId3" cstate="print"/>
            <a:srcRect/>
            <a:stretch>
              <a:fillRect/>
            </a:stretch>
          </p:blipFill>
          <p:spPr bwMode="auto">
            <a:xfrm>
              <a:off x="6400800" y="3200400"/>
              <a:ext cx="849051" cy="1295400"/>
            </a:xfrm>
            <a:prstGeom prst="rect">
              <a:avLst/>
            </a:prstGeom>
            <a:noFill/>
            <a:ln w="9525">
              <a:noFill/>
              <a:miter lim="800000"/>
              <a:headEnd/>
              <a:tailEnd/>
            </a:ln>
          </p:spPr>
        </p:pic>
      </p:grpSp>
      <p:pic>
        <p:nvPicPr>
          <p:cNvPr id="41"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7853558" y="3404848"/>
            <a:ext cx="567689" cy="335433"/>
          </a:xfrm>
          <a:prstGeom prst="rect">
            <a:avLst/>
          </a:prstGeom>
          <a:noFill/>
        </p:spPr>
      </p:pic>
      <p:cxnSp>
        <p:nvCxnSpPr>
          <p:cNvPr id="9" name="Curved Connector 8"/>
          <p:cNvCxnSpPr>
            <a:stCxn id="41" idx="0"/>
          </p:cNvCxnSpPr>
          <p:nvPr/>
        </p:nvCxnSpPr>
        <p:spPr>
          <a:xfrm rot="16200000" flipH="1">
            <a:off x="8575405" y="2966845"/>
            <a:ext cx="1248192" cy="2124197"/>
          </a:xfrm>
          <a:prstGeom prst="curvedConnector4">
            <a:avLst>
              <a:gd name="adj1" fmla="val -69595"/>
              <a:gd name="adj2" fmla="val 13933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202985" y="1896455"/>
            <a:ext cx="3359024" cy="646331"/>
          </a:xfrm>
          <a:prstGeom prst="rect">
            <a:avLst/>
          </a:prstGeom>
          <a:noFill/>
        </p:spPr>
        <p:txBody>
          <a:bodyPr wrap="square" rtlCol="0">
            <a:spAutoFit/>
          </a:bodyPr>
          <a:lstStyle/>
          <a:p>
            <a:r>
              <a:rPr lang="en-US" dirty="0" smtClean="0"/>
              <a:t>ART will keep new cells from being infected</a:t>
            </a:r>
            <a:endParaRPr lang="en-US" dirty="0"/>
          </a:p>
        </p:txBody>
      </p:sp>
      <p:sp>
        <p:nvSpPr>
          <p:cNvPr id="15" name="Multiply 14"/>
          <p:cNvSpPr/>
          <p:nvPr/>
        </p:nvSpPr>
        <p:spPr>
          <a:xfrm>
            <a:off x="10302999" y="3172276"/>
            <a:ext cx="1559547" cy="1056527"/>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8073" y="1143000"/>
            <a:ext cx="2630111" cy="677254"/>
          </a:xfrm>
          <a:prstGeom prst="rect">
            <a:avLst/>
          </a:prstGeom>
        </p:spPr>
      </p:pic>
      <p:sp>
        <p:nvSpPr>
          <p:cNvPr id="45" name="Oval 44"/>
          <p:cNvSpPr/>
          <p:nvPr/>
        </p:nvSpPr>
        <p:spPr>
          <a:xfrm>
            <a:off x="4920342" y="1876420"/>
            <a:ext cx="1337776" cy="1233441"/>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CTL</a:t>
            </a:r>
          </a:p>
        </p:txBody>
      </p:sp>
      <p:sp>
        <p:nvSpPr>
          <p:cNvPr id="46" name="Pie 45"/>
          <p:cNvSpPr/>
          <p:nvPr/>
        </p:nvSpPr>
        <p:spPr>
          <a:xfrm rot="10800000">
            <a:off x="4799815" y="2576789"/>
            <a:ext cx="457200" cy="335780"/>
          </a:xfrm>
          <a:prstGeom prst="pie">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525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590800" y="6115534"/>
            <a:ext cx="9753600" cy="215444"/>
          </a:xfrm>
          <a:prstGeom prst="rect">
            <a:avLst/>
          </a:prstGeom>
          <a:noFill/>
          <a:ln w="9525">
            <a:noFill/>
            <a:miter lim="800000"/>
            <a:headEnd/>
            <a:tailEnd/>
          </a:ln>
        </p:spPr>
        <p:txBody>
          <a:bodyPr wrap="square" lIns="0" tIns="0" rIns="0" bIns="0">
            <a:spAutoFit/>
          </a:bodyPr>
          <a:lstStyle/>
          <a:p>
            <a:pPr algn="ctr" defTabSz="828675">
              <a:tabLst>
                <a:tab pos="657225" algn="l"/>
                <a:tab pos="1312863" algn="l"/>
                <a:tab pos="1970088" algn="l"/>
                <a:tab pos="2627313" algn="l"/>
                <a:tab pos="3282950" algn="l"/>
                <a:tab pos="3940175" algn="l"/>
                <a:tab pos="4595813" algn="l"/>
                <a:tab pos="5253038" algn="l"/>
                <a:tab pos="5910263" algn="l"/>
              </a:tabLst>
            </a:pPr>
            <a:r>
              <a:rPr lang="en-US" altLang="en-US" sz="1400" dirty="0" err="1">
                <a:latin typeface="Arial" panose="020B0604020202020204" pitchFamily="34" charset="0"/>
                <a:cs typeface="Arial" panose="020B0604020202020204" pitchFamily="34" charset="0"/>
              </a:rPr>
              <a:t>Søgaard</a:t>
            </a:r>
            <a:r>
              <a:rPr lang="en-US" altLang="en-US" sz="1400" dirty="0">
                <a:latin typeface="Arial" panose="020B0604020202020204" pitchFamily="34" charset="0"/>
                <a:cs typeface="Arial" panose="020B0604020202020204" pitchFamily="34" charset="0"/>
              </a:rPr>
              <a:t> OS, et al. (2015</a:t>
            </a:r>
            <a:r>
              <a:rPr lang="en-US" altLang="en-US" sz="1400" dirty="0" smtClean="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PLoS</a:t>
            </a:r>
            <a:r>
              <a:rPr lang="en-US" altLang="en-US" sz="1400" dirty="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Pathog</a:t>
            </a:r>
            <a:r>
              <a:rPr lang="en-US" altLang="en-US" sz="1400" dirty="0" smtClean="0">
                <a:latin typeface="Arial" panose="020B0604020202020204" pitchFamily="34" charset="0"/>
                <a:cs typeface="Arial" panose="020B0604020202020204" pitchFamily="34" charset="0"/>
              </a:rPr>
              <a:t>. </a:t>
            </a:r>
            <a:r>
              <a:rPr lang="en-GB" sz="1400" i="0" dirty="0" smtClean="0">
                <a:latin typeface="Arial" panose="020B0604020202020204" pitchFamily="34" charset="0"/>
                <a:cs typeface="Arial" panose="020B0604020202020204" pitchFamily="34" charset="0"/>
              </a:rPr>
              <a:t>NM </a:t>
            </a:r>
            <a:r>
              <a:rPr lang="en-GB" sz="1400" i="0" dirty="0" err="1">
                <a:latin typeface="Arial" panose="020B0604020202020204" pitchFamily="34" charset="0"/>
                <a:cs typeface="Arial" panose="020B0604020202020204" pitchFamily="34" charset="0"/>
              </a:rPr>
              <a:t>Archin</a:t>
            </a:r>
            <a:r>
              <a:rPr lang="en-GB" sz="1400" i="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et al. Nature</a:t>
            </a:r>
            <a:r>
              <a:rPr lang="en-GB" sz="1400" i="0" dirty="0">
                <a:latin typeface="Arial" panose="020B0604020202020204" pitchFamily="34" charset="0"/>
                <a:cs typeface="Arial" panose="020B0604020202020204" pitchFamily="34" charset="0"/>
              </a:rPr>
              <a:t> </a:t>
            </a:r>
            <a:r>
              <a:rPr lang="en-GB" sz="1400" b="1" i="0" dirty="0">
                <a:latin typeface="Arial" panose="020B0604020202020204" pitchFamily="34" charset="0"/>
                <a:cs typeface="Arial" panose="020B0604020202020204" pitchFamily="34" charset="0"/>
              </a:rPr>
              <a:t>487</a:t>
            </a:r>
            <a:r>
              <a:rPr lang="en-GB" sz="1400" i="0" dirty="0">
                <a:latin typeface="Arial" panose="020B0604020202020204" pitchFamily="34" charset="0"/>
                <a:cs typeface="Arial" panose="020B0604020202020204" pitchFamily="34" charset="0"/>
              </a:rPr>
              <a:t>, 482-485 (2012) doi:10.1038/nature11286</a:t>
            </a:r>
          </a:p>
        </p:txBody>
      </p:sp>
      <p:pic>
        <p:nvPicPr>
          <p:cNvPr id="6" name="Picture 3" descr="GeneAtivacao copy"/>
          <p:cNvPicPr>
            <a:picLocks noChangeAspect="1" noChangeArrowheads="1"/>
          </p:cNvPicPr>
          <p:nvPr/>
        </p:nvPicPr>
        <p:blipFill>
          <a:blip r:embed="rId3" cstate="print"/>
          <a:srcRect/>
          <a:stretch>
            <a:fillRect/>
          </a:stretch>
        </p:blipFill>
        <p:spPr bwMode="auto">
          <a:xfrm>
            <a:off x="5410200" y="1752600"/>
            <a:ext cx="6562467" cy="2514600"/>
          </a:xfrm>
          <a:prstGeom prst="rect">
            <a:avLst/>
          </a:prstGeom>
          <a:noFill/>
          <a:ln w="9525">
            <a:noFill/>
            <a:miter lim="800000"/>
            <a:headEnd/>
            <a:tailEnd/>
          </a:ln>
        </p:spPr>
      </p:pic>
      <p:sp>
        <p:nvSpPr>
          <p:cNvPr id="8" name="Title 7"/>
          <p:cNvSpPr>
            <a:spLocks noGrp="1"/>
          </p:cNvSpPr>
          <p:nvPr>
            <p:ph type="title"/>
          </p:nvPr>
        </p:nvSpPr>
        <p:spPr>
          <a:xfrm>
            <a:off x="241006" y="228600"/>
            <a:ext cx="11731151" cy="685800"/>
          </a:xfrm>
        </p:spPr>
        <p:txBody>
          <a:bodyPr/>
          <a:lstStyle/>
          <a:p>
            <a:r>
              <a:rPr lang="en-US" altLang="en-US" dirty="0"/>
              <a:t>HDAC-</a:t>
            </a:r>
            <a:r>
              <a:rPr lang="en-US" altLang="en-US" dirty="0" err="1"/>
              <a:t>i</a:t>
            </a:r>
            <a:r>
              <a:rPr lang="en-US" altLang="en-US" dirty="0"/>
              <a:t> induces HIV-1 </a:t>
            </a:r>
            <a:r>
              <a:rPr lang="en-US" altLang="en-US" dirty="0" smtClean="0"/>
              <a:t>transcription</a:t>
            </a:r>
            <a:endParaRPr lang="en-US" dirty="0"/>
          </a:p>
        </p:txBody>
      </p:sp>
      <p:pic>
        <p:nvPicPr>
          <p:cNvPr id="14" name="Picture 4" descr="https://upload.wikimedia.org/wikipedia/commons/a/a2/DNA_transcription.png"/>
          <p:cNvPicPr>
            <a:picLocks noChangeAspect="1" noChangeArrowheads="1"/>
          </p:cNvPicPr>
          <p:nvPr/>
        </p:nvPicPr>
        <p:blipFill rotWithShape="1">
          <a:blip r:embed="rId4">
            <a:extLst>
              <a:ext uri="{28A0092B-C50C-407E-A947-70E740481C1C}">
                <a14:useLocalDpi xmlns:a14="http://schemas.microsoft.com/office/drawing/2010/main" val="0"/>
              </a:ext>
            </a:extLst>
          </a:blip>
          <a:srcRect l="11369" r="19422" b="69924"/>
          <a:stretch/>
        </p:blipFill>
        <p:spPr bwMode="auto">
          <a:xfrm>
            <a:off x="304799" y="990600"/>
            <a:ext cx="4822211" cy="9991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figures.boundless.com/18989/full/figure-16-03-02.png"/>
          <p:cNvPicPr>
            <a:picLocks noChangeAspect="1" noChangeArrowheads="1"/>
          </p:cNvPicPr>
          <p:nvPr/>
        </p:nvPicPr>
        <p:blipFill rotWithShape="1">
          <a:blip r:embed="rId5">
            <a:extLst>
              <a:ext uri="{28A0092B-C50C-407E-A947-70E740481C1C}">
                <a14:useLocalDpi xmlns:a14="http://schemas.microsoft.com/office/drawing/2010/main" val="0"/>
              </a:ext>
            </a:extLst>
          </a:blip>
          <a:srcRect r="35604"/>
          <a:stretch/>
        </p:blipFill>
        <p:spPr bwMode="auto">
          <a:xfrm>
            <a:off x="598570" y="1989756"/>
            <a:ext cx="4528441" cy="4081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avey\AppData\Local\Microsoft\Windows\Temporary Internet Files\Content.IE5\XPD9ZX9W\MC900384222[1].wmf"/>
          <p:cNvPicPr>
            <a:picLocks noChangeAspect="1" noChangeArrowheads="1"/>
          </p:cNvPicPr>
          <p:nvPr/>
        </p:nvPicPr>
        <p:blipFill>
          <a:blip r:embed="rId6" cstate="print"/>
          <a:srcRect/>
          <a:stretch>
            <a:fillRect/>
          </a:stretch>
        </p:blipFill>
        <p:spPr bwMode="auto">
          <a:xfrm>
            <a:off x="2971800" y="2667000"/>
            <a:ext cx="705752" cy="417011"/>
          </a:xfrm>
          <a:prstGeom prst="rect">
            <a:avLst/>
          </a:prstGeom>
          <a:noFill/>
        </p:spPr>
      </p:pic>
      <p:pic>
        <p:nvPicPr>
          <p:cNvPr id="17" name="Picture 2" descr="C:\Users\Davey\AppData\Local\Microsoft\Windows\Temporary Internet Files\Content.IE5\XPD9ZX9W\MC900384222[1].wmf"/>
          <p:cNvPicPr>
            <a:picLocks noChangeAspect="1" noChangeArrowheads="1"/>
          </p:cNvPicPr>
          <p:nvPr/>
        </p:nvPicPr>
        <p:blipFill>
          <a:blip r:embed="rId6" cstate="print"/>
          <a:srcRect/>
          <a:stretch>
            <a:fillRect/>
          </a:stretch>
        </p:blipFill>
        <p:spPr bwMode="auto">
          <a:xfrm>
            <a:off x="6096000" y="2592889"/>
            <a:ext cx="705752" cy="417011"/>
          </a:xfrm>
          <a:prstGeom prst="rect">
            <a:avLst/>
          </a:prstGeom>
          <a:noFill/>
        </p:spPr>
      </p:pic>
      <p:pic>
        <p:nvPicPr>
          <p:cNvPr id="18" name="Picture 2" descr="C:\Users\Davey\AppData\Local\Microsoft\Windows\Temporary Internet Files\Content.IE5\XPD9ZX9W\MC900384222[1].wmf"/>
          <p:cNvPicPr>
            <a:picLocks noChangeAspect="1" noChangeArrowheads="1"/>
          </p:cNvPicPr>
          <p:nvPr/>
        </p:nvPicPr>
        <p:blipFill>
          <a:blip r:embed="rId6" cstate="print"/>
          <a:srcRect/>
          <a:stretch>
            <a:fillRect/>
          </a:stretch>
        </p:blipFill>
        <p:spPr bwMode="auto">
          <a:xfrm>
            <a:off x="10515600" y="4009402"/>
            <a:ext cx="705752" cy="417011"/>
          </a:xfrm>
          <a:prstGeom prst="rect">
            <a:avLst/>
          </a:prstGeom>
          <a:noFill/>
        </p:spPr>
      </p:pic>
    </p:spTree>
    <p:extLst>
      <p:ext uri="{BB962C8B-B14F-4D97-AF65-F5344CB8AC3E}">
        <p14:creationId xmlns:p14="http://schemas.microsoft.com/office/powerpoint/2010/main" val="1499041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057400" y="6159277"/>
            <a:ext cx="9753600" cy="153888"/>
          </a:xfrm>
          <a:prstGeom prst="rect">
            <a:avLst/>
          </a:prstGeom>
          <a:noFill/>
          <a:ln w="9525">
            <a:noFill/>
            <a:miter lim="800000"/>
            <a:headEnd/>
            <a:tailEnd/>
          </a:ln>
        </p:spPr>
        <p:txBody>
          <a:bodyPr wrap="square" lIns="0" tIns="0" rIns="0" bIns="0">
            <a:spAutoFit/>
          </a:bodyPr>
          <a:lstStyle/>
          <a:p>
            <a:pPr algn="r" defTabSz="828675">
              <a:tabLst>
                <a:tab pos="657225" algn="l"/>
                <a:tab pos="1312863" algn="l"/>
                <a:tab pos="1970088" algn="l"/>
                <a:tab pos="2627313" algn="l"/>
                <a:tab pos="3282950" algn="l"/>
                <a:tab pos="3940175" algn="l"/>
                <a:tab pos="4595813" algn="l"/>
                <a:tab pos="5253038" algn="l"/>
                <a:tab pos="5910263" algn="l"/>
              </a:tabLst>
            </a:pPr>
            <a:r>
              <a:rPr lang="en-US" altLang="en-US" sz="1000" dirty="0" err="1">
                <a:latin typeface="Arial" panose="020B0604020202020204" pitchFamily="34" charset="0"/>
                <a:cs typeface="Arial" panose="020B0604020202020204" pitchFamily="34" charset="0"/>
              </a:rPr>
              <a:t>Søgaard</a:t>
            </a:r>
            <a:r>
              <a:rPr lang="en-US" altLang="en-US" sz="1000" dirty="0">
                <a:latin typeface="Arial" panose="020B0604020202020204" pitchFamily="34" charset="0"/>
                <a:cs typeface="Arial" panose="020B0604020202020204" pitchFamily="34" charset="0"/>
              </a:rPr>
              <a:t> OS, et al. (2015) The </a:t>
            </a:r>
            <a:r>
              <a:rPr lang="en-US" altLang="en-US" sz="1000" dirty="0" err="1">
                <a:latin typeface="Arial" panose="020B0604020202020204" pitchFamily="34" charset="0"/>
                <a:cs typeface="Arial" panose="020B0604020202020204" pitchFamily="34" charset="0"/>
              </a:rPr>
              <a:t>Depsipeptide</a:t>
            </a:r>
            <a:r>
              <a:rPr lang="en-US" altLang="en-US" sz="1000" dirty="0">
                <a:latin typeface="Arial" panose="020B0604020202020204" pitchFamily="34" charset="0"/>
                <a:cs typeface="Arial" panose="020B0604020202020204" pitchFamily="34" charset="0"/>
              </a:rPr>
              <a:t> </a:t>
            </a:r>
            <a:r>
              <a:rPr lang="en-US" altLang="en-US" sz="1000" dirty="0" err="1">
                <a:latin typeface="Arial" panose="020B0604020202020204" pitchFamily="34" charset="0"/>
                <a:cs typeface="Arial" panose="020B0604020202020204" pitchFamily="34" charset="0"/>
              </a:rPr>
              <a:t>Romidepsin</a:t>
            </a:r>
            <a:r>
              <a:rPr lang="en-US" altLang="en-US" sz="1000" dirty="0">
                <a:latin typeface="Arial" panose="020B0604020202020204" pitchFamily="34" charset="0"/>
                <a:cs typeface="Arial" panose="020B0604020202020204" pitchFamily="34" charset="0"/>
              </a:rPr>
              <a:t> Reverses HIV-1 Latency In Vivo. </a:t>
            </a:r>
            <a:r>
              <a:rPr lang="en-US" altLang="en-US" sz="1000" dirty="0" err="1">
                <a:latin typeface="Arial" panose="020B0604020202020204" pitchFamily="34" charset="0"/>
                <a:cs typeface="Arial" panose="020B0604020202020204" pitchFamily="34" charset="0"/>
              </a:rPr>
              <a:t>PLoS</a:t>
            </a:r>
            <a:r>
              <a:rPr lang="en-US" altLang="en-US" sz="1000" dirty="0">
                <a:latin typeface="Arial" panose="020B0604020202020204" pitchFamily="34" charset="0"/>
                <a:cs typeface="Arial" panose="020B0604020202020204" pitchFamily="34" charset="0"/>
              </a:rPr>
              <a:t> </a:t>
            </a:r>
            <a:r>
              <a:rPr lang="en-US" altLang="en-US" sz="1000" dirty="0" err="1" smtClean="0">
                <a:latin typeface="Arial" panose="020B0604020202020204" pitchFamily="34" charset="0"/>
                <a:cs typeface="Arial" panose="020B0604020202020204" pitchFamily="34" charset="0"/>
              </a:rPr>
              <a:t>Pathog</a:t>
            </a:r>
            <a:endParaRPr lang="en-US" altLang="en-US" sz="1000" dirty="0">
              <a:latin typeface="Arial" panose="020B0604020202020204" pitchFamily="34" charset="0"/>
              <a:cs typeface="Arial" panose="020B0604020202020204" pitchFamily="34" charset="0"/>
            </a:endParaRP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32513" r="47281" b="33744"/>
          <a:stretch/>
        </p:blipFill>
        <p:spPr bwMode="auto">
          <a:xfrm>
            <a:off x="3251200" y="1143000"/>
            <a:ext cx="6716665" cy="28872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50097" b="53259"/>
          <a:stretch/>
        </p:blipFill>
        <p:spPr bwMode="auto">
          <a:xfrm>
            <a:off x="3113411" y="4030278"/>
            <a:ext cx="6716668" cy="23863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47890" y="2350158"/>
            <a:ext cx="1300356" cy="769441"/>
          </a:xfrm>
          <a:prstGeom prst="rect">
            <a:avLst/>
          </a:prstGeom>
          <a:noFill/>
        </p:spPr>
        <p:txBody>
          <a:bodyPr wrap="none" rtlCol="0">
            <a:spAutoFit/>
          </a:bodyPr>
          <a:lstStyle/>
          <a:p>
            <a:r>
              <a:rPr lang="en-US" sz="4400" dirty="0" smtClean="0"/>
              <a:t>Kick</a:t>
            </a:r>
            <a:endParaRPr lang="en-US" sz="4400" dirty="0"/>
          </a:p>
        </p:txBody>
      </p:sp>
      <p:sp>
        <p:nvSpPr>
          <p:cNvPr id="9" name="TextBox 8"/>
          <p:cNvSpPr txBox="1"/>
          <p:nvPr/>
        </p:nvSpPr>
        <p:spPr>
          <a:xfrm>
            <a:off x="878129" y="4919113"/>
            <a:ext cx="1938351" cy="769441"/>
          </a:xfrm>
          <a:prstGeom prst="rect">
            <a:avLst/>
          </a:prstGeom>
          <a:noFill/>
        </p:spPr>
        <p:txBody>
          <a:bodyPr wrap="none" rtlCol="0">
            <a:spAutoFit/>
          </a:bodyPr>
          <a:lstStyle/>
          <a:p>
            <a:r>
              <a:rPr lang="en-US" sz="4400" dirty="0" smtClean="0"/>
              <a:t>No Kill</a:t>
            </a:r>
            <a:endParaRPr lang="en-US" sz="4400" dirty="0"/>
          </a:p>
        </p:txBody>
      </p:sp>
      <p:sp>
        <p:nvSpPr>
          <p:cNvPr id="3" name="Title 2"/>
          <p:cNvSpPr>
            <a:spLocks noGrp="1"/>
          </p:cNvSpPr>
          <p:nvPr>
            <p:ph type="title"/>
          </p:nvPr>
        </p:nvSpPr>
        <p:spPr>
          <a:xfrm>
            <a:off x="189766" y="304800"/>
            <a:ext cx="11731151" cy="685800"/>
          </a:xfrm>
        </p:spPr>
        <p:txBody>
          <a:bodyPr/>
          <a:lstStyle/>
          <a:p>
            <a:r>
              <a:rPr lang="en-US" altLang="en-US" dirty="0" err="1"/>
              <a:t>Romidepsin</a:t>
            </a:r>
            <a:r>
              <a:rPr lang="en-US" altLang="en-US" dirty="0"/>
              <a:t> induced HIV-1 </a:t>
            </a:r>
            <a:r>
              <a:rPr lang="en-US" altLang="en-US" dirty="0" smtClean="0"/>
              <a:t>transcription</a:t>
            </a:r>
            <a:endParaRPr lang="en-US" dirty="0"/>
          </a:p>
        </p:txBody>
      </p:sp>
    </p:spTree>
    <p:extLst>
      <p:ext uri="{BB962C8B-B14F-4D97-AF65-F5344CB8AC3E}">
        <p14:creationId xmlns:p14="http://schemas.microsoft.com/office/powerpoint/2010/main" val="3781666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Learning Objectives</a:t>
            </a:r>
            <a:endParaRPr lang="en-US" sz="4000" dirty="0"/>
          </a:p>
        </p:txBody>
      </p:sp>
      <p:sp>
        <p:nvSpPr>
          <p:cNvPr id="8" name="Content Placeholder 7"/>
          <p:cNvSpPr>
            <a:spLocks noGrp="1"/>
          </p:cNvSpPr>
          <p:nvPr>
            <p:ph sz="quarter" idx="1"/>
          </p:nvPr>
        </p:nvSpPr>
        <p:spPr/>
        <p:txBody>
          <a:bodyPr/>
          <a:lstStyle/>
          <a:p>
            <a:pPr marL="0" indent="0">
              <a:buNone/>
            </a:pPr>
            <a:r>
              <a:rPr lang="en-US" sz="4000" dirty="0"/>
              <a:t>After attending this presentation, participants will be able to: </a:t>
            </a:r>
          </a:p>
          <a:p>
            <a:endParaRPr lang="en-US" dirty="0"/>
          </a:p>
        </p:txBody>
      </p:sp>
      <p:sp>
        <p:nvSpPr>
          <p:cNvPr id="4" name="Content Placeholder 8"/>
          <p:cNvSpPr txBox="1">
            <a:spLocks/>
          </p:cNvSpPr>
          <p:nvPr/>
        </p:nvSpPr>
        <p:spPr bwMode="gray">
          <a:xfrm>
            <a:off x="838200" y="2667000"/>
            <a:ext cx="10820400" cy="3432048"/>
          </a:xfrm>
          <a:prstGeom prst="rect">
            <a:avLst/>
          </a:prstGeom>
        </p:spPr>
        <p:txBody>
          <a:bodyPr vert="horz">
            <a:normAutofit fontScale="92500"/>
          </a:bodyPr>
          <a:lst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2"/>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3900" dirty="0"/>
              <a:t>Describe differences between functional and sterilizing cure efforts.</a:t>
            </a:r>
          </a:p>
          <a:p>
            <a:r>
              <a:rPr lang="en-US" sz="3900" dirty="0" smtClean="0"/>
              <a:t>Recognize </a:t>
            </a:r>
            <a:r>
              <a:rPr lang="en-US" sz="3900" dirty="0"/>
              <a:t>HIV cure strategies currently in clinical research.</a:t>
            </a:r>
          </a:p>
          <a:p>
            <a:r>
              <a:rPr lang="en-US" sz="3900" dirty="0" smtClean="0"/>
              <a:t>Describe </a:t>
            </a:r>
            <a:r>
              <a:rPr lang="en-US" sz="3900" dirty="0"/>
              <a:t>ethical issues around HIV cure research.</a:t>
            </a:r>
          </a:p>
          <a:p>
            <a:pPr marL="0" indent="0">
              <a:buClr>
                <a:srgbClr val="646B86"/>
              </a:buClr>
              <a:buFont typeface="Wingdings 2"/>
              <a:buNone/>
            </a:pPr>
            <a:endParaRPr lang="en-US" sz="4000" dirty="0">
              <a:solidFill>
                <a:prstClr val="black"/>
              </a:solidFill>
            </a:endParaRPr>
          </a:p>
        </p:txBody>
      </p:sp>
      <p:sp>
        <p:nvSpPr>
          <p:cNvPr id="5" name="Content Placeholder 2"/>
          <p:cNvSpPr txBox="1">
            <a:spLocks/>
          </p:cNvSpPr>
          <p:nvPr/>
        </p:nvSpPr>
        <p:spPr>
          <a:xfrm>
            <a:off x="1825753" y="1600202"/>
            <a:ext cx="8385047" cy="1066799"/>
          </a:xfrm>
          <a:prstGeom prst="rect">
            <a:avLst/>
          </a:prstGeom>
        </p:spPr>
        <p:txBody>
          <a:bodyPr vert="horz" lIns="91440" tIns="45720" rIns="91440" bIns="45720" rtlCol="0">
            <a:normAutofit/>
          </a:bodyPr>
          <a:lstStyle/>
          <a:p>
            <a:pPr>
              <a:spcBef>
                <a:spcPct val="20000"/>
              </a:spcBef>
              <a:buClr>
                <a:srgbClr val="0099CC"/>
              </a:buClr>
              <a:defRPr/>
            </a:pPr>
            <a:endParaRPr lang="en-US" sz="3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96493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Antibodies</a:t>
            </a:r>
            <a:endParaRPr lang="en-US" dirty="0"/>
          </a:p>
        </p:txBody>
      </p:sp>
      <p:grpSp>
        <p:nvGrpSpPr>
          <p:cNvPr id="3" name="Group 2"/>
          <p:cNvGrpSpPr/>
          <p:nvPr/>
        </p:nvGrpSpPr>
        <p:grpSpPr>
          <a:xfrm rot="15661895">
            <a:off x="1057394" y="835929"/>
            <a:ext cx="383137" cy="434047"/>
            <a:chOff x="291616" y="1683884"/>
            <a:chExt cx="520618" cy="575196"/>
          </a:xfrm>
        </p:grpSpPr>
        <p:cxnSp>
          <p:nvCxnSpPr>
            <p:cNvPr id="5" name="Straight Connector 4"/>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rot="4549927">
            <a:off x="3187268" y="497136"/>
            <a:ext cx="442633" cy="551092"/>
            <a:chOff x="291616" y="1683884"/>
            <a:chExt cx="520618" cy="575196"/>
          </a:xfrm>
        </p:grpSpPr>
        <p:cxnSp>
          <p:nvCxnSpPr>
            <p:cNvPr id="12" name="Straight Connector 11"/>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7965320">
            <a:off x="2325818" y="819706"/>
            <a:ext cx="301769" cy="349372"/>
            <a:chOff x="291616" y="1683884"/>
            <a:chExt cx="520618" cy="575196"/>
          </a:xfrm>
        </p:grpSpPr>
        <p:cxnSp>
          <p:nvCxnSpPr>
            <p:cNvPr id="19" name="Straight Connector 18"/>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rot="15661895">
            <a:off x="1606063" y="1803260"/>
            <a:ext cx="383137" cy="434047"/>
            <a:chOff x="291616" y="1683884"/>
            <a:chExt cx="520618" cy="575196"/>
          </a:xfrm>
        </p:grpSpPr>
        <p:cxnSp>
          <p:nvCxnSpPr>
            <p:cNvPr id="26" name="Straight Connector 25"/>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4549927">
            <a:off x="4595818" y="678431"/>
            <a:ext cx="442633" cy="551092"/>
            <a:chOff x="291616" y="1683884"/>
            <a:chExt cx="520618" cy="575196"/>
          </a:xfrm>
        </p:grpSpPr>
        <p:cxnSp>
          <p:nvCxnSpPr>
            <p:cNvPr id="33" name="Straight Connector 32"/>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rot="7965320">
            <a:off x="2459860" y="1803010"/>
            <a:ext cx="301769" cy="349372"/>
            <a:chOff x="291616" y="1683884"/>
            <a:chExt cx="520618" cy="575196"/>
          </a:xfrm>
        </p:grpSpPr>
        <p:cxnSp>
          <p:nvCxnSpPr>
            <p:cNvPr id="40" name="Straight Connector 39"/>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15661895">
            <a:off x="7101252" y="828285"/>
            <a:ext cx="383137" cy="434047"/>
            <a:chOff x="291616" y="1683884"/>
            <a:chExt cx="520618" cy="575196"/>
          </a:xfrm>
        </p:grpSpPr>
        <p:cxnSp>
          <p:nvCxnSpPr>
            <p:cNvPr id="47" name="Straight Connector 46"/>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rot="4549927">
            <a:off x="8397855" y="1314350"/>
            <a:ext cx="442633" cy="551092"/>
            <a:chOff x="291616" y="1683884"/>
            <a:chExt cx="520618" cy="575196"/>
          </a:xfrm>
        </p:grpSpPr>
        <p:cxnSp>
          <p:nvCxnSpPr>
            <p:cNvPr id="54" name="Straight Connector 53"/>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7965320">
            <a:off x="7713290" y="957167"/>
            <a:ext cx="301769" cy="349372"/>
            <a:chOff x="291616" y="1683884"/>
            <a:chExt cx="520618" cy="575196"/>
          </a:xfrm>
        </p:grpSpPr>
        <p:cxnSp>
          <p:nvCxnSpPr>
            <p:cNvPr id="61" name="Straight Connector 60"/>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5334000" y="6394530"/>
            <a:ext cx="662940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dirty="0" smtClean="0">
                <a:solidFill>
                  <a:schemeClr val="bg1"/>
                </a:solidFill>
                <a:latin typeface="Arial" panose="020B0604020202020204" pitchFamily="34" charset="0"/>
                <a:cs typeface="Arial" panose="020B0604020202020204" pitchFamily="34" charset="0"/>
              </a:rPr>
              <a:t>From </a:t>
            </a:r>
            <a:r>
              <a:rPr lang="en-US" sz="1400" b="0" dirty="0" smtClean="0">
                <a:solidFill>
                  <a:schemeClr val="bg1"/>
                </a:solidFill>
                <a:latin typeface="Arial" panose="020B0604020202020204" pitchFamily="34" charset="0"/>
                <a:cs typeface="Arial" panose="020B0604020202020204" pitchFamily="34" charset="0"/>
              </a:rPr>
              <a:t>D Smith, </a:t>
            </a:r>
            <a:r>
              <a:rPr lang="en-US" sz="1400" b="0" dirty="0" smtClean="0">
                <a:solidFill>
                  <a:schemeClr val="bg1"/>
                </a:solidFill>
                <a:latin typeface="Arial" panose="020B0604020202020204" pitchFamily="34" charset="0"/>
                <a:cs typeface="Arial" panose="020B0604020202020204" pitchFamily="34" charset="0"/>
              </a:rPr>
              <a:t>MD, at </a:t>
            </a:r>
            <a:r>
              <a:rPr lang="en-US" sz="1400" dirty="0" smtClean="0">
                <a:solidFill>
                  <a:schemeClr val="bg1"/>
                </a:solidFill>
                <a:latin typeface="Arial" panose="020B0604020202020204" pitchFamily="34" charset="0"/>
                <a:cs typeface="Arial" panose="020B0604020202020204" pitchFamily="34" charset="0"/>
              </a:rPr>
              <a:t>Los Angeles, CA</a:t>
            </a:r>
            <a:r>
              <a:rPr lang="en-US" sz="1400" b="0" dirty="0" smtClean="0">
                <a:solidFill>
                  <a:schemeClr val="bg1"/>
                </a:solidFill>
                <a:latin typeface="Arial" panose="020B0604020202020204" pitchFamily="34" charset="0"/>
                <a:cs typeface="Arial" panose="020B0604020202020204" pitchFamily="34" charset="0"/>
              </a:rPr>
              <a:t>: </a:t>
            </a:r>
            <a:r>
              <a:rPr lang="en-US" sz="1400" b="0" dirty="0" smtClean="0">
                <a:solidFill>
                  <a:schemeClr val="bg1"/>
                </a:solidFill>
                <a:latin typeface="Arial" panose="020B0604020202020204" pitchFamily="34" charset="0"/>
                <a:cs typeface="Arial" panose="020B0604020202020204" pitchFamily="34" charset="0"/>
              </a:rPr>
              <a:t>April </a:t>
            </a:r>
            <a:r>
              <a:rPr lang="en-US" sz="1400" b="0" dirty="0" smtClean="0">
                <a:solidFill>
                  <a:schemeClr val="bg1"/>
                </a:solidFill>
                <a:latin typeface="Arial" panose="020B0604020202020204" pitchFamily="34" charset="0"/>
                <a:cs typeface="Arial" panose="020B0604020202020204" pitchFamily="34" charset="0"/>
              </a:rPr>
              <a:t>25</a:t>
            </a:r>
            <a:r>
              <a:rPr lang="en-US" sz="1400" b="0" dirty="0" smtClean="0">
                <a:solidFill>
                  <a:schemeClr val="bg1"/>
                </a:solidFill>
                <a:latin typeface="Arial" panose="020B0604020202020204" pitchFamily="34" charset="0"/>
                <a:cs typeface="Arial" panose="020B0604020202020204" pitchFamily="34" charset="0"/>
              </a:rPr>
              <a:t>, 2016, IAS-USA. </a:t>
            </a:r>
            <a:endParaRPr lang="en-US" sz="1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691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64" y="76200"/>
            <a:ext cx="11731151" cy="990600"/>
          </a:xfrm>
        </p:spPr>
        <p:txBody>
          <a:bodyPr>
            <a:normAutofit fontScale="90000"/>
          </a:bodyPr>
          <a:lstStyle/>
          <a:p>
            <a:r>
              <a:rPr lang="en-US" altLang="en-US" dirty="0" smtClean="0"/>
              <a:t>Triple </a:t>
            </a:r>
            <a:r>
              <a:rPr lang="en-US" altLang="en-US" dirty="0"/>
              <a:t>PGT121, 3BNC117 and b12</a:t>
            </a:r>
            <a:br>
              <a:rPr lang="en-US" altLang="en-US" dirty="0"/>
            </a:br>
            <a:r>
              <a:rPr lang="en-US" altLang="en-US" dirty="0"/>
              <a:t>monoclonal antibody cocktail</a:t>
            </a:r>
            <a:r>
              <a:rPr lang="en-US" altLang="en-US" dirty="0" smtClean="0"/>
              <a:t>.</a:t>
            </a:r>
            <a:endParaRPr lang="en-US" dirty="0"/>
          </a:p>
        </p:txBody>
      </p:sp>
      <p:sp>
        <p:nvSpPr>
          <p:cNvPr id="4" name="Text Box 4"/>
          <p:cNvSpPr txBox="1">
            <a:spLocks noChangeArrowheads="1"/>
          </p:cNvSpPr>
          <p:nvPr/>
        </p:nvSpPr>
        <p:spPr bwMode="auto">
          <a:xfrm>
            <a:off x="3334276" y="6461125"/>
            <a:ext cx="79117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eaLnBrk="1" hangingPunct="1"/>
            <a:r>
              <a:rPr lang="en-US" altLang="en-US" sz="1400" dirty="0">
                <a:solidFill>
                  <a:schemeClr val="bg1"/>
                </a:solidFill>
              </a:rPr>
              <a:t>DH </a:t>
            </a:r>
            <a:r>
              <a:rPr lang="en-US" altLang="en-US" sz="1400" dirty="0" err="1">
                <a:solidFill>
                  <a:schemeClr val="bg1"/>
                </a:solidFill>
              </a:rPr>
              <a:t>Barouch</a:t>
            </a:r>
            <a:r>
              <a:rPr lang="en-GB" altLang="en-US" sz="1400" dirty="0">
                <a:solidFill>
                  <a:schemeClr val="bg1"/>
                </a:solidFill>
                <a:ea typeface="宋体" pitchFamily="2" charset="-122"/>
              </a:rPr>
              <a:t> </a:t>
            </a:r>
            <a:r>
              <a:rPr lang="en-GB" altLang="zh-CN" sz="1400" i="1" dirty="0">
                <a:solidFill>
                  <a:schemeClr val="bg1"/>
                </a:solidFill>
                <a:ea typeface="宋体" pitchFamily="2" charset="-122"/>
              </a:rPr>
              <a:t>et al. Nature </a:t>
            </a:r>
            <a:r>
              <a:rPr lang="en-GB" altLang="zh-CN" sz="1400" b="1" dirty="0">
                <a:solidFill>
                  <a:schemeClr val="bg1"/>
                </a:solidFill>
                <a:ea typeface="宋体" pitchFamily="2" charset="-122"/>
              </a:rPr>
              <a:t>000</a:t>
            </a:r>
            <a:r>
              <a:rPr lang="en-GB" altLang="zh-CN" sz="1400" dirty="0">
                <a:solidFill>
                  <a:schemeClr val="bg1"/>
                </a:solidFill>
                <a:ea typeface="宋体" pitchFamily="2" charset="-122"/>
              </a:rPr>
              <a:t>, 1-5 (2013) doi:10.1038/nature12744</a:t>
            </a:r>
          </a:p>
        </p:txBody>
      </p:sp>
      <p:pic>
        <p:nvPicPr>
          <p:cNvPr id="5" name="Picture 4" descr="C:\Documents and Settings\Administrator\Desktop\New Folder (2)\12744\completed\nature12744-f1.jpg"/>
          <p:cNvPicPr>
            <a:picLocks noChangeAspect="1" noChangeArrowheads="1"/>
          </p:cNvPicPr>
          <p:nvPr/>
        </p:nvPicPr>
        <p:blipFill rotWithShape="1">
          <a:blip r:embed="rId3">
            <a:extLst>
              <a:ext uri="{28A0092B-C50C-407E-A947-70E740481C1C}">
                <a14:useLocalDpi xmlns:a14="http://schemas.microsoft.com/office/drawing/2010/main" val="0"/>
              </a:ext>
            </a:extLst>
          </a:blip>
          <a:srcRect t="48503" r="49886" b="23852"/>
          <a:stretch/>
        </p:blipFill>
        <p:spPr bwMode="auto">
          <a:xfrm>
            <a:off x="5241731" y="1840930"/>
            <a:ext cx="648509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7"/>
          <p:cNvGrpSpPr/>
          <p:nvPr/>
        </p:nvGrpSpPr>
        <p:grpSpPr>
          <a:xfrm>
            <a:off x="441945" y="3289632"/>
            <a:ext cx="4383268" cy="2971800"/>
            <a:chOff x="4572000" y="1524000"/>
            <a:chExt cx="3287451" cy="2971800"/>
          </a:xfrm>
        </p:grpSpPr>
        <p:pic>
          <p:nvPicPr>
            <p:cNvPr id="10" name="Picture 48"/>
            <p:cNvPicPr>
              <a:picLocks noChangeAspect="1" noChangeArrowheads="1"/>
            </p:cNvPicPr>
            <p:nvPr/>
          </p:nvPicPr>
          <p:blipFill>
            <a:blip r:embed="rId4" cstate="print"/>
            <a:srcRect/>
            <a:stretch>
              <a:fillRect/>
            </a:stretch>
          </p:blipFill>
          <p:spPr bwMode="auto">
            <a:xfrm>
              <a:off x="4953000" y="1524000"/>
              <a:ext cx="849051" cy="1295400"/>
            </a:xfrm>
            <a:prstGeom prst="rect">
              <a:avLst/>
            </a:prstGeom>
            <a:noFill/>
            <a:ln w="9525">
              <a:noFill/>
              <a:miter lim="800000"/>
              <a:headEnd/>
              <a:tailEnd/>
            </a:ln>
          </p:spPr>
        </p:pic>
        <p:pic>
          <p:nvPicPr>
            <p:cNvPr id="11" name="Picture 48"/>
            <p:cNvPicPr>
              <a:picLocks noChangeAspect="1" noChangeArrowheads="1"/>
            </p:cNvPicPr>
            <p:nvPr/>
          </p:nvPicPr>
          <p:blipFill>
            <a:blip r:embed="rId4" cstate="print"/>
            <a:srcRect/>
            <a:stretch>
              <a:fillRect/>
            </a:stretch>
          </p:blipFill>
          <p:spPr bwMode="auto">
            <a:xfrm>
              <a:off x="5181600" y="2209800"/>
              <a:ext cx="849051" cy="1295400"/>
            </a:xfrm>
            <a:prstGeom prst="rect">
              <a:avLst/>
            </a:prstGeom>
            <a:noFill/>
            <a:ln w="9525">
              <a:noFill/>
              <a:miter lim="800000"/>
              <a:headEnd/>
              <a:tailEnd/>
            </a:ln>
          </p:spPr>
        </p:pic>
        <p:pic>
          <p:nvPicPr>
            <p:cNvPr id="12" name="Picture 48"/>
            <p:cNvPicPr>
              <a:picLocks noChangeAspect="1" noChangeArrowheads="1"/>
            </p:cNvPicPr>
            <p:nvPr/>
          </p:nvPicPr>
          <p:blipFill>
            <a:blip r:embed="rId4" cstate="print"/>
            <a:srcRect/>
            <a:stretch>
              <a:fillRect/>
            </a:stretch>
          </p:blipFill>
          <p:spPr bwMode="auto">
            <a:xfrm>
              <a:off x="4572000" y="2895600"/>
              <a:ext cx="849051" cy="1295400"/>
            </a:xfrm>
            <a:prstGeom prst="rect">
              <a:avLst/>
            </a:prstGeom>
            <a:noFill/>
            <a:ln w="9525">
              <a:noFill/>
              <a:miter lim="800000"/>
              <a:headEnd/>
              <a:tailEnd/>
            </a:ln>
          </p:spPr>
        </p:pic>
        <p:pic>
          <p:nvPicPr>
            <p:cNvPr id="13" name="Picture 49"/>
            <p:cNvPicPr>
              <a:picLocks noChangeAspect="1" noChangeArrowheads="1"/>
            </p:cNvPicPr>
            <p:nvPr/>
          </p:nvPicPr>
          <p:blipFill>
            <a:blip r:embed="rId5" cstate="print"/>
            <a:srcRect/>
            <a:stretch>
              <a:fillRect/>
            </a:stretch>
          </p:blipFill>
          <p:spPr bwMode="auto">
            <a:xfrm>
              <a:off x="5791200" y="1828800"/>
              <a:ext cx="808792" cy="1219200"/>
            </a:xfrm>
            <a:prstGeom prst="rect">
              <a:avLst/>
            </a:prstGeom>
            <a:noFill/>
            <a:ln w="9525">
              <a:noFill/>
              <a:miter lim="800000"/>
              <a:headEnd/>
              <a:tailEnd/>
            </a:ln>
          </p:spPr>
        </p:pic>
        <p:pic>
          <p:nvPicPr>
            <p:cNvPr id="14" name="Picture 48"/>
            <p:cNvPicPr>
              <a:picLocks noChangeAspect="1" noChangeArrowheads="1"/>
            </p:cNvPicPr>
            <p:nvPr/>
          </p:nvPicPr>
          <p:blipFill>
            <a:blip r:embed="rId4" cstate="print"/>
            <a:srcRect/>
            <a:stretch>
              <a:fillRect/>
            </a:stretch>
          </p:blipFill>
          <p:spPr bwMode="auto">
            <a:xfrm>
              <a:off x="6400800" y="2133600"/>
              <a:ext cx="849051" cy="1295400"/>
            </a:xfrm>
            <a:prstGeom prst="rect">
              <a:avLst/>
            </a:prstGeom>
            <a:noFill/>
            <a:ln w="9525">
              <a:noFill/>
              <a:miter lim="800000"/>
              <a:headEnd/>
              <a:tailEnd/>
            </a:ln>
          </p:spPr>
        </p:pic>
        <p:pic>
          <p:nvPicPr>
            <p:cNvPr id="15" name="Picture 48"/>
            <p:cNvPicPr>
              <a:picLocks noChangeAspect="1" noChangeArrowheads="1"/>
            </p:cNvPicPr>
            <p:nvPr/>
          </p:nvPicPr>
          <p:blipFill>
            <a:blip r:embed="rId4" cstate="print"/>
            <a:srcRect/>
            <a:stretch>
              <a:fillRect/>
            </a:stretch>
          </p:blipFill>
          <p:spPr bwMode="auto">
            <a:xfrm>
              <a:off x="7010400" y="2438400"/>
              <a:ext cx="849051" cy="1295400"/>
            </a:xfrm>
            <a:prstGeom prst="rect">
              <a:avLst/>
            </a:prstGeom>
            <a:noFill/>
            <a:ln w="9525">
              <a:noFill/>
              <a:miter lim="800000"/>
              <a:headEnd/>
              <a:tailEnd/>
            </a:ln>
          </p:spPr>
        </p:pic>
        <p:pic>
          <p:nvPicPr>
            <p:cNvPr id="16" name="Picture 48"/>
            <p:cNvPicPr>
              <a:picLocks noChangeAspect="1" noChangeArrowheads="1"/>
            </p:cNvPicPr>
            <p:nvPr/>
          </p:nvPicPr>
          <p:blipFill>
            <a:blip r:embed="rId4" cstate="print"/>
            <a:srcRect/>
            <a:stretch>
              <a:fillRect/>
            </a:stretch>
          </p:blipFill>
          <p:spPr bwMode="auto">
            <a:xfrm>
              <a:off x="5715000" y="2895600"/>
              <a:ext cx="849051" cy="1295400"/>
            </a:xfrm>
            <a:prstGeom prst="rect">
              <a:avLst/>
            </a:prstGeom>
            <a:noFill/>
            <a:ln w="9525">
              <a:noFill/>
              <a:miter lim="800000"/>
              <a:headEnd/>
              <a:tailEnd/>
            </a:ln>
          </p:spPr>
        </p:pic>
        <p:pic>
          <p:nvPicPr>
            <p:cNvPr id="17" name="Picture 48"/>
            <p:cNvPicPr>
              <a:picLocks noChangeAspect="1" noChangeArrowheads="1"/>
            </p:cNvPicPr>
            <p:nvPr/>
          </p:nvPicPr>
          <p:blipFill>
            <a:blip r:embed="rId4" cstate="print"/>
            <a:srcRect/>
            <a:stretch>
              <a:fillRect/>
            </a:stretch>
          </p:blipFill>
          <p:spPr bwMode="auto">
            <a:xfrm>
              <a:off x="6400800" y="3200400"/>
              <a:ext cx="849051" cy="1295400"/>
            </a:xfrm>
            <a:prstGeom prst="rect">
              <a:avLst/>
            </a:prstGeom>
            <a:noFill/>
            <a:ln w="9525">
              <a:noFill/>
              <a:miter lim="800000"/>
              <a:headEnd/>
              <a:tailEnd/>
            </a:ln>
          </p:spPr>
        </p:pic>
      </p:grpSp>
      <p:sp>
        <p:nvSpPr>
          <p:cNvPr id="18" name="Lightning Bolt 17"/>
          <p:cNvSpPr/>
          <p:nvPr/>
        </p:nvSpPr>
        <p:spPr>
          <a:xfrm rot="4415881">
            <a:off x="2908819" y="2305248"/>
            <a:ext cx="850916" cy="1082141"/>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C:\Users\Davey\AppData\Local\Microsoft\Windows\Temporary Internet Files\Content.IE5\XPD9ZX9W\MC900384222[1].wmf"/>
          <p:cNvPicPr>
            <a:picLocks noChangeAspect="1" noChangeArrowheads="1"/>
          </p:cNvPicPr>
          <p:nvPr/>
        </p:nvPicPr>
        <p:blipFill>
          <a:blip r:embed="rId6" cstate="print"/>
          <a:srcRect/>
          <a:stretch>
            <a:fillRect/>
          </a:stretch>
        </p:blipFill>
        <p:spPr bwMode="auto">
          <a:xfrm>
            <a:off x="2291702" y="3426716"/>
            <a:ext cx="567689" cy="335433"/>
          </a:xfrm>
          <a:prstGeom prst="rect">
            <a:avLst/>
          </a:prstGeom>
          <a:noFill/>
        </p:spPr>
      </p:pic>
      <p:pic>
        <p:nvPicPr>
          <p:cNvPr id="21" name="Picture 2" descr="C:\Users\Davey\AppData\Local\Microsoft\Windows\Temporary Internet Files\Content.IE5\XPD9ZX9W\MC900384222[1].wmf"/>
          <p:cNvPicPr>
            <a:picLocks noChangeAspect="1" noChangeArrowheads="1"/>
          </p:cNvPicPr>
          <p:nvPr/>
        </p:nvPicPr>
        <p:blipFill>
          <a:blip r:embed="rId6" cstate="print"/>
          <a:srcRect/>
          <a:stretch>
            <a:fillRect/>
          </a:stretch>
        </p:blipFill>
        <p:spPr bwMode="auto">
          <a:xfrm>
            <a:off x="2082013" y="3823917"/>
            <a:ext cx="567689" cy="335433"/>
          </a:xfrm>
          <a:prstGeom prst="rect">
            <a:avLst/>
          </a:prstGeom>
          <a:noFill/>
        </p:spPr>
      </p:pic>
      <p:grpSp>
        <p:nvGrpSpPr>
          <p:cNvPr id="3098" name="Group 3097"/>
          <p:cNvGrpSpPr/>
          <p:nvPr/>
        </p:nvGrpSpPr>
        <p:grpSpPr>
          <a:xfrm>
            <a:off x="1515978" y="2056201"/>
            <a:ext cx="437388" cy="283228"/>
            <a:chOff x="291616" y="1683884"/>
            <a:chExt cx="520618" cy="575196"/>
          </a:xfrm>
        </p:grpSpPr>
        <p:cxnSp>
          <p:nvCxnSpPr>
            <p:cNvPr id="24" name="Straight Connector 23"/>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rot="15661895">
            <a:off x="491822" y="2593069"/>
            <a:ext cx="383137" cy="434047"/>
            <a:chOff x="291616" y="1683884"/>
            <a:chExt cx="520618" cy="575196"/>
          </a:xfrm>
        </p:grpSpPr>
        <p:cxnSp>
          <p:nvCxnSpPr>
            <p:cNvPr id="67" name="Straight Connector 66"/>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rot="10385997">
            <a:off x="2280457" y="3082973"/>
            <a:ext cx="590177" cy="413319"/>
            <a:chOff x="291616" y="1683884"/>
            <a:chExt cx="520618" cy="575196"/>
          </a:xfrm>
        </p:grpSpPr>
        <p:cxnSp>
          <p:nvCxnSpPr>
            <p:cNvPr id="74" name="Straight Connector 73"/>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rot="4549927">
            <a:off x="1720189" y="2601822"/>
            <a:ext cx="442633" cy="551092"/>
            <a:chOff x="291616" y="1683884"/>
            <a:chExt cx="520618" cy="575196"/>
          </a:xfrm>
        </p:grpSpPr>
        <p:cxnSp>
          <p:nvCxnSpPr>
            <p:cNvPr id="81" name="Straight Connector 80"/>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rot="2921535">
            <a:off x="2531473" y="2350014"/>
            <a:ext cx="364601" cy="401201"/>
            <a:chOff x="291616" y="1683884"/>
            <a:chExt cx="520618" cy="575196"/>
          </a:xfrm>
        </p:grpSpPr>
        <p:cxnSp>
          <p:nvCxnSpPr>
            <p:cNvPr id="88" name="Straight Connector 87"/>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rot="1463122">
            <a:off x="343938" y="3947629"/>
            <a:ext cx="434423" cy="251354"/>
            <a:chOff x="291616" y="1683884"/>
            <a:chExt cx="520618" cy="575196"/>
          </a:xfrm>
        </p:grpSpPr>
        <p:cxnSp>
          <p:nvCxnSpPr>
            <p:cNvPr id="95" name="Straight Connector 94"/>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7965320">
            <a:off x="1103860" y="2721951"/>
            <a:ext cx="301769" cy="349372"/>
            <a:chOff x="291616" y="1683884"/>
            <a:chExt cx="520618" cy="575196"/>
          </a:xfrm>
        </p:grpSpPr>
        <p:cxnSp>
          <p:nvCxnSpPr>
            <p:cNvPr id="102" name="Straight Connector 101"/>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rot="18629831">
            <a:off x="2571710" y="1842266"/>
            <a:ext cx="328041" cy="377637"/>
            <a:chOff x="291616" y="1683884"/>
            <a:chExt cx="520618" cy="575196"/>
          </a:xfrm>
        </p:grpSpPr>
        <p:cxnSp>
          <p:nvCxnSpPr>
            <p:cNvPr id="109" name="Straight Connector 108"/>
            <p:cNvCxnSpPr/>
            <p:nvPr/>
          </p:nvCxnSpPr>
          <p:spPr>
            <a:xfrm>
              <a:off x="331458" y="1683884"/>
              <a:ext cx="186548" cy="279061"/>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619516" y="1683884"/>
              <a:ext cx="171153" cy="27909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18006" y="1948583"/>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694519" y="1766878"/>
              <a:ext cx="117715"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19516" y="1953950"/>
              <a:ext cx="0" cy="305130"/>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91616" y="1766878"/>
              <a:ext cx="147027" cy="196096"/>
            </a:xfrm>
            <a:prstGeom prst="line">
              <a:avLst/>
            </a:prstGeom>
            <a:ln w="381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117" name="Oval 116"/>
          <p:cNvSpPr/>
          <p:nvPr/>
        </p:nvSpPr>
        <p:spPr>
          <a:xfrm>
            <a:off x="3673781" y="1295400"/>
            <a:ext cx="1337776" cy="1233441"/>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CTL</a:t>
            </a:r>
          </a:p>
        </p:txBody>
      </p:sp>
      <p:sp>
        <p:nvSpPr>
          <p:cNvPr id="118" name="Pie 117"/>
          <p:cNvSpPr/>
          <p:nvPr/>
        </p:nvSpPr>
        <p:spPr>
          <a:xfrm rot="10800000">
            <a:off x="3553254" y="1995769"/>
            <a:ext cx="457200" cy="335780"/>
          </a:xfrm>
          <a:prstGeom prst="pie">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 name="Rectangle 2"/>
          <p:cNvSpPr/>
          <p:nvPr/>
        </p:nvSpPr>
        <p:spPr>
          <a:xfrm>
            <a:off x="8077200" y="2353865"/>
            <a:ext cx="3505200" cy="1470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8763000" y="2741681"/>
            <a:ext cx="2819400" cy="1470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465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12925" b="54744"/>
          <a:stretch/>
        </p:blipFill>
        <p:spPr bwMode="auto">
          <a:xfrm>
            <a:off x="2743201" y="1371600"/>
            <a:ext cx="7044340" cy="23819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54952" y="152400"/>
            <a:ext cx="11731151" cy="914400"/>
          </a:xfrm>
        </p:spPr>
        <p:txBody>
          <a:bodyPr>
            <a:normAutofit fontScale="90000"/>
          </a:bodyPr>
          <a:lstStyle/>
          <a:p>
            <a:r>
              <a:rPr lang="en-US" sz="3200" dirty="0"/>
              <a:t>Dual-Affinity Re-targeting Molecules </a:t>
            </a:r>
            <a:r>
              <a:rPr lang="en-US" sz="3200" dirty="0" smtClean="0"/>
              <a:t>Bind </a:t>
            </a:r>
            <a:r>
              <a:rPr lang="en-US" sz="3200" dirty="0"/>
              <a:t>HIV Envelope and Recruit Cytotoxic T Cells</a:t>
            </a:r>
          </a:p>
        </p:txBody>
      </p:sp>
      <p:pic>
        <p:nvPicPr>
          <p:cNvPr id="2051" name="Picture 3" descr="C:\Users\dsmith_2\AppData\Local\Temp\journal.ppat.1005233.g00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5961"/>
          <a:stretch/>
        </p:blipFill>
        <p:spPr bwMode="auto">
          <a:xfrm>
            <a:off x="2743201" y="3581401"/>
            <a:ext cx="7044340" cy="279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6396336"/>
            <a:ext cx="8712200" cy="307777"/>
          </a:xfrm>
          <a:prstGeom prst="rect">
            <a:avLst/>
          </a:prstGeom>
          <a:noFill/>
        </p:spPr>
        <p:txBody>
          <a:bodyPr wrap="square" rtlCol="0">
            <a:spAutoFit/>
          </a:bodyPr>
          <a:lstStyle/>
          <a:p>
            <a:r>
              <a:rPr lang="en-US" altLang="en-US" sz="1400" dirty="0">
                <a:solidFill>
                  <a:schemeClr val="bg1"/>
                </a:solidFill>
                <a:latin typeface="Arial" panose="020B0604020202020204" pitchFamily="34" charset="0"/>
                <a:cs typeface="Arial" panose="020B0604020202020204" pitchFamily="34" charset="0"/>
              </a:rPr>
              <a:t>Sloan </a:t>
            </a:r>
            <a:r>
              <a:rPr lang="en-US" altLang="en-US" sz="1400" dirty="0" smtClean="0">
                <a:solidFill>
                  <a:schemeClr val="bg1"/>
                </a:solidFill>
                <a:latin typeface="Arial" panose="020B0604020202020204" pitchFamily="34" charset="0"/>
                <a:cs typeface="Arial" panose="020B0604020202020204" pitchFamily="34" charset="0"/>
              </a:rPr>
              <a:t>et </a:t>
            </a:r>
            <a:r>
              <a:rPr lang="en-US" altLang="en-US" sz="1400" dirty="0">
                <a:solidFill>
                  <a:schemeClr val="bg1"/>
                </a:solidFill>
                <a:latin typeface="Arial" panose="020B0604020202020204" pitchFamily="34" charset="0"/>
                <a:cs typeface="Arial" panose="020B0604020202020204" pitchFamily="34" charset="0"/>
              </a:rPr>
              <a:t>al. (2015</a:t>
            </a:r>
            <a:r>
              <a:rPr lang="en-US" altLang="en-US" sz="1400" dirty="0" smtClean="0">
                <a:solidFill>
                  <a:schemeClr val="bg1"/>
                </a:solidFill>
                <a:latin typeface="Arial" panose="020B0604020202020204" pitchFamily="34" charset="0"/>
                <a:cs typeface="Arial" panose="020B0604020202020204" pitchFamily="34" charset="0"/>
              </a:rPr>
              <a:t>). </a:t>
            </a:r>
            <a:r>
              <a:rPr lang="en-US" altLang="en-US" sz="1400" dirty="0" err="1">
                <a:solidFill>
                  <a:schemeClr val="bg1"/>
                </a:solidFill>
                <a:latin typeface="Arial" panose="020B0604020202020204" pitchFamily="34" charset="0"/>
                <a:cs typeface="Arial" panose="020B0604020202020204" pitchFamily="34" charset="0"/>
              </a:rPr>
              <a:t>PLoS</a:t>
            </a:r>
            <a:r>
              <a:rPr lang="en-US" altLang="en-US" sz="1400" dirty="0">
                <a:solidFill>
                  <a:schemeClr val="bg1"/>
                </a:solidFill>
                <a:latin typeface="Arial" panose="020B0604020202020204" pitchFamily="34" charset="0"/>
                <a:cs typeface="Arial" panose="020B0604020202020204" pitchFamily="34" charset="0"/>
              </a:rPr>
              <a:t> </a:t>
            </a:r>
            <a:r>
              <a:rPr lang="en-US" altLang="en-US" sz="1400" dirty="0" err="1">
                <a:solidFill>
                  <a:schemeClr val="bg1"/>
                </a:solidFill>
                <a:latin typeface="Arial" panose="020B0604020202020204" pitchFamily="34" charset="0"/>
                <a:cs typeface="Arial" panose="020B0604020202020204" pitchFamily="34" charset="0"/>
              </a:rPr>
              <a:t>Pathog</a:t>
            </a:r>
            <a:r>
              <a:rPr lang="en-US" altLang="en-US" sz="1400" dirty="0">
                <a:solidFill>
                  <a:schemeClr val="bg1"/>
                </a:solidFill>
                <a:latin typeface="Arial" panose="020B0604020202020204" pitchFamily="34" charset="0"/>
                <a:cs typeface="Arial" panose="020B0604020202020204" pitchFamily="34" charset="0"/>
              </a:rPr>
              <a:t> 11(11</a:t>
            </a:r>
            <a:r>
              <a:rPr lang="en-US" altLang="en-US" sz="1400" dirty="0" smtClean="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022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Improving Host Immune Response</a:t>
            </a:r>
            <a:endParaRPr lang="en-US" dirty="0"/>
          </a:p>
        </p:txBody>
      </p:sp>
      <p:sp>
        <p:nvSpPr>
          <p:cNvPr id="3" name="Rectangle 2"/>
          <p:cNvSpPr/>
          <p:nvPr/>
        </p:nvSpPr>
        <p:spPr>
          <a:xfrm>
            <a:off x="5334000" y="6394530"/>
            <a:ext cx="662940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dirty="0" smtClean="0">
                <a:solidFill>
                  <a:schemeClr val="bg1"/>
                </a:solidFill>
                <a:latin typeface="Arial" panose="020B0604020202020204" pitchFamily="34" charset="0"/>
                <a:cs typeface="Arial" panose="020B0604020202020204" pitchFamily="34" charset="0"/>
              </a:rPr>
              <a:t>From </a:t>
            </a:r>
            <a:r>
              <a:rPr lang="en-US" sz="1400" b="0" dirty="0" smtClean="0">
                <a:solidFill>
                  <a:schemeClr val="bg1"/>
                </a:solidFill>
                <a:latin typeface="Arial" panose="020B0604020202020204" pitchFamily="34" charset="0"/>
                <a:cs typeface="Arial" panose="020B0604020202020204" pitchFamily="34" charset="0"/>
              </a:rPr>
              <a:t>D Smith, </a:t>
            </a:r>
            <a:r>
              <a:rPr lang="en-US" sz="1400" b="0" dirty="0" smtClean="0">
                <a:solidFill>
                  <a:schemeClr val="bg1"/>
                </a:solidFill>
                <a:latin typeface="Arial" panose="020B0604020202020204" pitchFamily="34" charset="0"/>
                <a:cs typeface="Arial" panose="020B0604020202020204" pitchFamily="34" charset="0"/>
              </a:rPr>
              <a:t>MD, at </a:t>
            </a:r>
            <a:r>
              <a:rPr lang="en-US" sz="1400" dirty="0" smtClean="0">
                <a:solidFill>
                  <a:schemeClr val="bg1"/>
                </a:solidFill>
                <a:latin typeface="Arial" panose="020B0604020202020204" pitchFamily="34" charset="0"/>
                <a:cs typeface="Arial" panose="020B0604020202020204" pitchFamily="34" charset="0"/>
              </a:rPr>
              <a:t>Los Angeles, CA</a:t>
            </a:r>
            <a:r>
              <a:rPr lang="en-US" sz="1400" b="0" dirty="0" smtClean="0">
                <a:solidFill>
                  <a:schemeClr val="bg1"/>
                </a:solidFill>
                <a:latin typeface="Arial" panose="020B0604020202020204" pitchFamily="34" charset="0"/>
                <a:cs typeface="Arial" panose="020B0604020202020204" pitchFamily="34" charset="0"/>
              </a:rPr>
              <a:t>: </a:t>
            </a:r>
            <a:r>
              <a:rPr lang="en-US" sz="1400" b="0" dirty="0" smtClean="0">
                <a:solidFill>
                  <a:schemeClr val="bg1"/>
                </a:solidFill>
                <a:latin typeface="Arial" panose="020B0604020202020204" pitchFamily="34" charset="0"/>
                <a:cs typeface="Arial" panose="020B0604020202020204" pitchFamily="34" charset="0"/>
              </a:rPr>
              <a:t>April </a:t>
            </a:r>
            <a:r>
              <a:rPr lang="en-US" sz="1400" b="0" dirty="0" smtClean="0">
                <a:solidFill>
                  <a:schemeClr val="bg1"/>
                </a:solidFill>
                <a:latin typeface="Arial" panose="020B0604020202020204" pitchFamily="34" charset="0"/>
                <a:cs typeface="Arial" panose="020B0604020202020204" pitchFamily="34" charset="0"/>
              </a:rPr>
              <a:t>25</a:t>
            </a:r>
            <a:r>
              <a:rPr lang="en-US" sz="1400" b="0" dirty="0" smtClean="0">
                <a:solidFill>
                  <a:schemeClr val="bg1"/>
                </a:solidFill>
                <a:latin typeface="Arial" panose="020B0604020202020204" pitchFamily="34" charset="0"/>
                <a:cs typeface="Arial" panose="020B0604020202020204" pitchFamily="34" charset="0"/>
              </a:rPr>
              <a:t>, 2016, IAS-USA. </a:t>
            </a:r>
            <a:endParaRPr lang="en-US" sz="1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417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04801" y="6096000"/>
            <a:ext cx="9461651" cy="246221"/>
          </a:xfrm>
          <a:prstGeom prst="rect">
            <a:avLst/>
          </a:prstGeom>
          <a:noFill/>
          <a:ln w="9525">
            <a:noFill/>
            <a:miter lim="800000"/>
            <a:headEnd/>
            <a:tailEnd/>
          </a:ln>
        </p:spPr>
        <p:txBody>
          <a:bodyPr wrap="square"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US" sz="1600" dirty="0">
                <a:latin typeface="Arial" panose="020B0604020202020204" pitchFamily="34" charset="0"/>
                <a:cs typeface="Arial" panose="020B0604020202020204" pitchFamily="34" charset="0"/>
              </a:rPr>
              <a:t>SG Hansen </a:t>
            </a:r>
            <a:r>
              <a:rPr lang="en-GB" altLang="zh-CN" sz="1600" i="1" dirty="0">
                <a:latin typeface="Arial" panose="020B0604020202020204" pitchFamily="34" charset="0"/>
                <a:ea typeface="宋体" pitchFamily="2" charset="-122"/>
                <a:cs typeface="Arial" panose="020B0604020202020204" pitchFamily="34" charset="0"/>
              </a:rPr>
              <a:t>et al. </a:t>
            </a:r>
            <a:r>
              <a:rPr lang="en-GB" sz="1600" i="1" dirty="0">
                <a:latin typeface="Arial" panose="020B0604020202020204" pitchFamily="34" charset="0"/>
                <a:cs typeface="Arial" panose="020B0604020202020204" pitchFamily="34" charset="0"/>
              </a:rPr>
              <a:t>Nature </a:t>
            </a:r>
            <a:r>
              <a:rPr lang="en-US" altLang="zh-CN" sz="1600" b="1" dirty="0">
                <a:latin typeface="Arial" panose="020B0604020202020204" pitchFamily="34" charset="0"/>
                <a:ea typeface="宋体" pitchFamily="2" charset="-122"/>
                <a:cs typeface="Arial" panose="020B0604020202020204" pitchFamily="34" charset="0"/>
              </a:rPr>
              <a:t>000</a:t>
            </a:r>
            <a:r>
              <a:rPr lang="en-GB" sz="1600" dirty="0">
                <a:latin typeface="Arial" panose="020B0604020202020204" pitchFamily="34" charset="0"/>
                <a:cs typeface="Arial" panose="020B0604020202020204" pitchFamily="34" charset="0"/>
              </a:rPr>
              <a:t>, </a:t>
            </a:r>
            <a:r>
              <a:rPr lang="en-GB" altLang="zh-CN" sz="1600" dirty="0">
                <a:latin typeface="Arial" panose="020B0604020202020204" pitchFamily="34" charset="0"/>
                <a:ea typeface="宋体" pitchFamily="2" charset="-122"/>
                <a:cs typeface="Arial" panose="020B0604020202020204" pitchFamily="34" charset="0"/>
              </a:rPr>
              <a:t>1</a:t>
            </a:r>
            <a:r>
              <a:rPr lang="en-GB" sz="1600" dirty="0">
                <a:latin typeface="Arial" panose="020B0604020202020204" pitchFamily="34" charset="0"/>
                <a:cs typeface="Arial" panose="020B0604020202020204" pitchFamily="34" charset="0"/>
              </a:rPr>
              <a:t>-</a:t>
            </a:r>
            <a:r>
              <a:rPr lang="en-GB" altLang="zh-CN" sz="1600" dirty="0">
                <a:latin typeface="Arial" panose="020B0604020202020204" pitchFamily="34" charset="0"/>
                <a:ea typeface="宋体" pitchFamily="2" charset="-122"/>
                <a:cs typeface="Arial" panose="020B0604020202020204" pitchFamily="34" charset="0"/>
              </a:rPr>
              <a:t>5</a:t>
            </a:r>
            <a:r>
              <a:rPr lang="en-GB" sz="1600" dirty="0">
                <a:latin typeface="Arial" panose="020B0604020202020204" pitchFamily="34" charset="0"/>
                <a:cs typeface="Arial" panose="020B0604020202020204" pitchFamily="34" charset="0"/>
              </a:rPr>
              <a:t> (2013) doi:10.1038/nature</a:t>
            </a:r>
            <a:r>
              <a:rPr lang="en-GB" altLang="zh-CN" sz="1600" dirty="0">
                <a:latin typeface="Arial" panose="020B0604020202020204" pitchFamily="34" charset="0"/>
                <a:ea typeface="宋体" pitchFamily="2" charset="-122"/>
                <a:cs typeface="Arial" panose="020B0604020202020204" pitchFamily="34" charset="0"/>
              </a:rPr>
              <a:t>12519</a:t>
            </a:r>
            <a:endParaRPr lang="en-GB" sz="1600" dirty="0">
              <a:latin typeface="Arial" panose="020B0604020202020204" pitchFamily="34" charset="0"/>
              <a:ea typeface="宋体" pitchFamily="2" charset="-122"/>
              <a:cs typeface="Arial" panose="020B0604020202020204" pitchFamily="34" charset="0"/>
            </a:endParaRPr>
          </a:p>
        </p:txBody>
      </p:sp>
      <p:pic>
        <p:nvPicPr>
          <p:cNvPr id="2052" name="Picture 31" descr="natureRGB"/>
          <p:cNvPicPr>
            <a:picLocks noChangeAspect="1" noChangeArrowheads="1"/>
          </p:cNvPicPr>
          <p:nvPr/>
        </p:nvPicPr>
        <p:blipFill>
          <a:blip r:embed="rId3" cstate="print"/>
          <a:srcRect/>
          <a:stretch>
            <a:fillRect/>
          </a:stretch>
        </p:blipFill>
        <p:spPr bwMode="auto">
          <a:xfrm>
            <a:off x="10104543" y="5957887"/>
            <a:ext cx="1640417" cy="276225"/>
          </a:xfrm>
          <a:prstGeom prst="rect">
            <a:avLst/>
          </a:prstGeom>
          <a:noFill/>
          <a:ln w="9525">
            <a:noFill/>
            <a:miter lim="800000"/>
            <a:headEnd/>
            <a:tailEnd/>
          </a:ln>
        </p:spPr>
      </p:pic>
      <p:sp>
        <p:nvSpPr>
          <p:cNvPr id="2" name="Title 1"/>
          <p:cNvSpPr>
            <a:spLocks noGrp="1"/>
          </p:cNvSpPr>
          <p:nvPr>
            <p:ph type="title"/>
          </p:nvPr>
        </p:nvSpPr>
        <p:spPr>
          <a:xfrm>
            <a:off x="304801" y="228600"/>
            <a:ext cx="11731151" cy="685800"/>
          </a:xfrm>
        </p:spPr>
        <p:txBody>
          <a:bodyPr/>
          <a:lstStyle/>
          <a:p>
            <a:r>
              <a:rPr lang="en-US" dirty="0" err="1"/>
              <a:t>RhCMV</a:t>
            </a:r>
            <a:r>
              <a:rPr lang="en-US" dirty="0"/>
              <a:t>/SIV Vector-Mediated </a:t>
            </a:r>
            <a:r>
              <a:rPr lang="en-US" dirty="0" smtClean="0"/>
              <a:t>Protection</a:t>
            </a:r>
            <a:endParaRPr lang="en-US" dirty="0"/>
          </a:p>
        </p:txBody>
      </p:sp>
      <p:sp>
        <p:nvSpPr>
          <p:cNvPr id="7" name="Content Placeholder 6"/>
          <p:cNvSpPr>
            <a:spLocks noGrp="1"/>
          </p:cNvSpPr>
          <p:nvPr>
            <p:ph sz="quarter" idx="1"/>
          </p:nvPr>
        </p:nvSpPr>
        <p:spPr>
          <a:xfrm>
            <a:off x="406400" y="1065276"/>
            <a:ext cx="11338560" cy="4879848"/>
          </a:xfrm>
        </p:spPr>
        <p:txBody>
          <a:bodyPr>
            <a:normAutofit/>
          </a:bodyPr>
          <a:lstStyle/>
          <a:p>
            <a:r>
              <a:rPr lang="en-US" sz="2200" dirty="0" smtClean="0"/>
              <a:t>Live </a:t>
            </a:r>
            <a:r>
              <a:rPr lang="en-US" sz="2200" dirty="0" err="1" smtClean="0"/>
              <a:t>RhCMV</a:t>
            </a:r>
            <a:r>
              <a:rPr lang="en-US" sz="2200" dirty="0" smtClean="0"/>
              <a:t> vectors that contain SIV genes (</a:t>
            </a:r>
            <a:r>
              <a:rPr lang="da-DK" sz="2200" dirty="0" smtClean="0"/>
              <a:t>SIV Gag, Rev/Tat/Nef, Env and Pol</a:t>
            </a:r>
            <a:r>
              <a:rPr lang="en-US" sz="2200" dirty="0" smtClean="0"/>
              <a:t>) establish persistent, SIV-specific </a:t>
            </a:r>
            <a:r>
              <a:rPr lang="en-US" sz="2200" dirty="0" err="1" smtClean="0"/>
              <a:t>effector</a:t>
            </a:r>
            <a:r>
              <a:rPr lang="en-US" sz="2200" dirty="0" smtClean="0"/>
              <a:t> memory T-cell (T</a:t>
            </a:r>
            <a:r>
              <a:rPr lang="en-US" sz="2200" baseline="-25000" dirty="0" smtClean="0"/>
              <a:t>EM</a:t>
            </a:r>
            <a:r>
              <a:rPr lang="en-US" sz="2200" dirty="0" smtClean="0"/>
              <a:t>) responses in rhesus macaques and control SIV infection.</a:t>
            </a:r>
            <a:endParaRPr lang="en-US" sz="2200" dirty="0"/>
          </a:p>
        </p:txBody>
      </p:sp>
      <p:pic>
        <p:nvPicPr>
          <p:cNvPr id="93186" name="Picture 2"/>
          <p:cNvPicPr>
            <a:picLocks noChangeAspect="1" noChangeArrowheads="1"/>
          </p:cNvPicPr>
          <p:nvPr/>
        </p:nvPicPr>
        <p:blipFill>
          <a:blip r:embed="rId4" cstate="print"/>
          <a:srcRect/>
          <a:stretch>
            <a:fillRect/>
          </a:stretch>
        </p:blipFill>
        <p:spPr bwMode="auto">
          <a:xfrm>
            <a:off x="304801" y="2133600"/>
            <a:ext cx="11417300" cy="1371600"/>
          </a:xfrm>
          <a:prstGeom prst="rect">
            <a:avLst/>
          </a:prstGeom>
          <a:noFill/>
          <a:ln w="9525">
            <a:noFill/>
            <a:miter lim="800000"/>
            <a:headEnd/>
            <a:tailEnd/>
          </a:ln>
        </p:spPr>
      </p:pic>
    </p:spTree>
    <p:extLst>
      <p:ext uri="{BB962C8B-B14F-4D97-AF65-F5344CB8AC3E}">
        <p14:creationId xmlns:p14="http://schemas.microsoft.com/office/powerpoint/2010/main" val="4116653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2209799" y="6400027"/>
            <a:ext cx="9461651" cy="246221"/>
          </a:xfrm>
          <a:prstGeom prst="rect">
            <a:avLst/>
          </a:prstGeom>
          <a:noFill/>
          <a:ln w="9525">
            <a:noFill/>
            <a:miter lim="800000"/>
            <a:headEnd/>
            <a:tailEnd/>
          </a:ln>
        </p:spPr>
        <p:txBody>
          <a:bodyPr wrap="square"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US" sz="1600" dirty="0">
                <a:solidFill>
                  <a:schemeClr val="bg1"/>
                </a:solidFill>
                <a:latin typeface="Arial" panose="020B0604020202020204" pitchFamily="34" charset="0"/>
                <a:cs typeface="Arial" panose="020B0604020202020204" pitchFamily="34" charset="0"/>
              </a:rPr>
              <a:t>SG Hansen </a:t>
            </a:r>
            <a:r>
              <a:rPr lang="en-GB" altLang="zh-CN" sz="1600" i="1" dirty="0">
                <a:solidFill>
                  <a:schemeClr val="bg1"/>
                </a:solidFill>
                <a:latin typeface="Arial" panose="020B0604020202020204" pitchFamily="34" charset="0"/>
                <a:ea typeface="宋体" pitchFamily="2" charset="-122"/>
                <a:cs typeface="Arial" panose="020B0604020202020204" pitchFamily="34" charset="0"/>
              </a:rPr>
              <a:t>et al. </a:t>
            </a:r>
            <a:r>
              <a:rPr lang="en-GB" sz="1600" i="1" dirty="0">
                <a:solidFill>
                  <a:schemeClr val="bg1"/>
                </a:solidFill>
                <a:latin typeface="Arial" panose="020B0604020202020204" pitchFamily="34" charset="0"/>
                <a:cs typeface="Arial" panose="020B0604020202020204" pitchFamily="34" charset="0"/>
              </a:rPr>
              <a:t>Nature </a:t>
            </a:r>
            <a:r>
              <a:rPr lang="en-US" altLang="zh-CN" sz="1600" b="1" dirty="0">
                <a:solidFill>
                  <a:schemeClr val="bg1"/>
                </a:solidFill>
                <a:latin typeface="Arial" panose="020B0604020202020204" pitchFamily="34" charset="0"/>
                <a:ea typeface="宋体" pitchFamily="2" charset="-122"/>
                <a:cs typeface="Arial" panose="020B0604020202020204" pitchFamily="34" charset="0"/>
              </a:rPr>
              <a:t>000</a:t>
            </a:r>
            <a:r>
              <a:rPr lang="en-GB" sz="1600" dirty="0">
                <a:solidFill>
                  <a:schemeClr val="bg1"/>
                </a:solidFill>
                <a:latin typeface="Arial" panose="020B0604020202020204" pitchFamily="34" charset="0"/>
                <a:cs typeface="Arial" panose="020B0604020202020204" pitchFamily="34" charset="0"/>
              </a:rPr>
              <a:t>, </a:t>
            </a:r>
            <a:r>
              <a:rPr lang="en-GB" altLang="zh-CN" sz="1600" dirty="0">
                <a:solidFill>
                  <a:schemeClr val="bg1"/>
                </a:solidFill>
                <a:latin typeface="Arial" panose="020B0604020202020204" pitchFamily="34" charset="0"/>
                <a:ea typeface="宋体" pitchFamily="2" charset="-122"/>
                <a:cs typeface="Arial" panose="020B0604020202020204" pitchFamily="34" charset="0"/>
              </a:rPr>
              <a:t>1</a:t>
            </a:r>
            <a:r>
              <a:rPr lang="en-GB" sz="1600" dirty="0">
                <a:solidFill>
                  <a:schemeClr val="bg1"/>
                </a:solidFill>
                <a:latin typeface="Arial" panose="020B0604020202020204" pitchFamily="34" charset="0"/>
                <a:cs typeface="Arial" panose="020B0604020202020204" pitchFamily="34" charset="0"/>
              </a:rPr>
              <a:t>-</a:t>
            </a:r>
            <a:r>
              <a:rPr lang="en-GB" altLang="zh-CN" sz="1600" dirty="0">
                <a:solidFill>
                  <a:schemeClr val="bg1"/>
                </a:solidFill>
                <a:latin typeface="Arial" panose="020B0604020202020204" pitchFamily="34" charset="0"/>
                <a:ea typeface="宋体" pitchFamily="2" charset="-122"/>
                <a:cs typeface="Arial" panose="020B0604020202020204" pitchFamily="34" charset="0"/>
              </a:rPr>
              <a:t>5</a:t>
            </a:r>
            <a:r>
              <a:rPr lang="en-GB" sz="1600" dirty="0">
                <a:solidFill>
                  <a:schemeClr val="bg1"/>
                </a:solidFill>
                <a:latin typeface="Arial" panose="020B0604020202020204" pitchFamily="34" charset="0"/>
                <a:cs typeface="Arial" panose="020B0604020202020204" pitchFamily="34" charset="0"/>
              </a:rPr>
              <a:t> (2013) doi:10.1038/nature</a:t>
            </a:r>
            <a:r>
              <a:rPr lang="en-GB" altLang="zh-CN" sz="1600" dirty="0">
                <a:solidFill>
                  <a:schemeClr val="bg1"/>
                </a:solidFill>
                <a:latin typeface="Arial" panose="020B0604020202020204" pitchFamily="34" charset="0"/>
                <a:ea typeface="宋体" pitchFamily="2" charset="-122"/>
                <a:cs typeface="Arial" panose="020B0604020202020204" pitchFamily="34" charset="0"/>
              </a:rPr>
              <a:t>12519</a:t>
            </a:r>
            <a:endParaRPr lang="en-GB" sz="1600" dirty="0">
              <a:solidFill>
                <a:schemeClr val="bg1"/>
              </a:solidFill>
              <a:latin typeface="Arial" panose="020B0604020202020204" pitchFamily="34" charset="0"/>
              <a:ea typeface="宋体" pitchFamily="2" charset="-122"/>
              <a:cs typeface="Arial" panose="020B0604020202020204" pitchFamily="34" charset="0"/>
            </a:endParaRPr>
          </a:p>
        </p:txBody>
      </p:sp>
      <p:pic>
        <p:nvPicPr>
          <p:cNvPr id="2052" name="Picture 31" descr="natureRGB"/>
          <p:cNvPicPr>
            <a:picLocks noChangeAspect="1" noChangeArrowheads="1"/>
          </p:cNvPicPr>
          <p:nvPr/>
        </p:nvPicPr>
        <p:blipFill>
          <a:blip r:embed="rId3" cstate="print"/>
          <a:srcRect/>
          <a:stretch>
            <a:fillRect/>
          </a:stretch>
        </p:blipFill>
        <p:spPr bwMode="auto">
          <a:xfrm>
            <a:off x="10287802" y="6086088"/>
            <a:ext cx="1640417" cy="276225"/>
          </a:xfrm>
          <a:prstGeom prst="rect">
            <a:avLst/>
          </a:prstGeom>
          <a:noFill/>
          <a:ln w="9525">
            <a:noFill/>
            <a:miter lim="800000"/>
            <a:headEnd/>
            <a:tailEnd/>
          </a:ln>
        </p:spPr>
      </p:pic>
      <p:sp>
        <p:nvSpPr>
          <p:cNvPr id="2" name="Title 1"/>
          <p:cNvSpPr>
            <a:spLocks noGrp="1"/>
          </p:cNvSpPr>
          <p:nvPr>
            <p:ph type="title"/>
          </p:nvPr>
        </p:nvSpPr>
        <p:spPr>
          <a:xfrm>
            <a:off x="304801" y="228600"/>
            <a:ext cx="11731151" cy="685800"/>
          </a:xfrm>
        </p:spPr>
        <p:txBody>
          <a:bodyPr/>
          <a:lstStyle/>
          <a:p>
            <a:r>
              <a:rPr lang="en-US" dirty="0" err="1"/>
              <a:t>RhCMV</a:t>
            </a:r>
            <a:r>
              <a:rPr lang="en-US" dirty="0"/>
              <a:t>/SIV Vector-Mediated </a:t>
            </a:r>
            <a:r>
              <a:rPr lang="en-US" dirty="0" smtClean="0"/>
              <a:t>Protection</a:t>
            </a:r>
            <a:endParaRPr lang="en-US" dirty="0"/>
          </a:p>
        </p:txBody>
      </p:sp>
      <p:sp>
        <p:nvSpPr>
          <p:cNvPr id="7" name="Content Placeholder 6"/>
          <p:cNvSpPr>
            <a:spLocks noGrp="1"/>
          </p:cNvSpPr>
          <p:nvPr>
            <p:ph sz="quarter" idx="1"/>
          </p:nvPr>
        </p:nvSpPr>
        <p:spPr>
          <a:xfrm>
            <a:off x="406400" y="1065276"/>
            <a:ext cx="11338560" cy="4879848"/>
          </a:xfrm>
        </p:spPr>
        <p:txBody>
          <a:bodyPr>
            <a:normAutofit/>
          </a:bodyPr>
          <a:lstStyle/>
          <a:p>
            <a:r>
              <a:rPr lang="en-US" sz="2200" dirty="0" smtClean="0"/>
              <a:t>Live </a:t>
            </a:r>
            <a:r>
              <a:rPr lang="en-US" sz="2200" dirty="0" err="1" smtClean="0"/>
              <a:t>RhCMV</a:t>
            </a:r>
            <a:r>
              <a:rPr lang="en-US" sz="2200" dirty="0" smtClean="0"/>
              <a:t> vectors that contain SIV genes (</a:t>
            </a:r>
            <a:r>
              <a:rPr lang="da-DK" sz="2200" dirty="0" smtClean="0"/>
              <a:t>SIV Gag, Rev/Tat/Nef, Env and Pol</a:t>
            </a:r>
            <a:r>
              <a:rPr lang="en-US" sz="2200" dirty="0" smtClean="0"/>
              <a:t>) establish persistent, SIV-specific </a:t>
            </a:r>
            <a:r>
              <a:rPr lang="en-US" sz="2200" dirty="0" err="1" smtClean="0"/>
              <a:t>effector</a:t>
            </a:r>
            <a:r>
              <a:rPr lang="en-US" sz="2200" dirty="0" smtClean="0"/>
              <a:t> memory T-cell (T</a:t>
            </a:r>
            <a:r>
              <a:rPr lang="en-US" sz="2200" baseline="-25000" dirty="0" smtClean="0"/>
              <a:t>EM</a:t>
            </a:r>
            <a:r>
              <a:rPr lang="en-US" sz="2200" dirty="0" smtClean="0"/>
              <a:t>) responses in rhesus macaques and control SIV infection.</a:t>
            </a:r>
            <a:endParaRPr lang="en-US" sz="2200" dirty="0"/>
          </a:p>
        </p:txBody>
      </p:sp>
      <p:pic>
        <p:nvPicPr>
          <p:cNvPr id="9" name="Picture 8" descr="E:\Susan-Don't deleted\ntu\cp\nature12519-f3.jpg"/>
          <p:cNvPicPr>
            <a:picLocks noChangeAspect="1" noChangeArrowheads="1"/>
          </p:cNvPicPr>
          <p:nvPr/>
        </p:nvPicPr>
        <p:blipFill>
          <a:blip r:embed="rId4" cstate="print"/>
          <a:srcRect r="63526" b="51050"/>
          <a:stretch>
            <a:fillRect/>
          </a:stretch>
        </p:blipFill>
        <p:spPr bwMode="auto">
          <a:xfrm>
            <a:off x="5791200" y="3581400"/>
            <a:ext cx="5486400" cy="2743200"/>
          </a:xfrm>
          <a:prstGeom prst="rect">
            <a:avLst/>
          </a:prstGeom>
          <a:noFill/>
          <a:ln w="9525">
            <a:noFill/>
            <a:miter lim="800000"/>
            <a:headEnd/>
            <a:tailEnd/>
          </a:ln>
        </p:spPr>
      </p:pic>
      <p:pic>
        <p:nvPicPr>
          <p:cNvPr id="93186" name="Picture 2"/>
          <p:cNvPicPr>
            <a:picLocks noChangeAspect="1" noChangeArrowheads="1"/>
          </p:cNvPicPr>
          <p:nvPr/>
        </p:nvPicPr>
        <p:blipFill>
          <a:blip r:embed="rId5" cstate="print"/>
          <a:srcRect/>
          <a:stretch>
            <a:fillRect/>
          </a:stretch>
        </p:blipFill>
        <p:spPr bwMode="auto">
          <a:xfrm>
            <a:off x="304801" y="2133600"/>
            <a:ext cx="11417300" cy="1371600"/>
          </a:xfrm>
          <a:prstGeom prst="rect">
            <a:avLst/>
          </a:prstGeom>
          <a:noFill/>
          <a:ln w="9525">
            <a:noFill/>
            <a:miter lim="800000"/>
            <a:headEnd/>
            <a:tailEnd/>
          </a:ln>
        </p:spPr>
      </p:pic>
      <p:pic>
        <p:nvPicPr>
          <p:cNvPr id="93187" name="Picture 3"/>
          <p:cNvPicPr>
            <a:picLocks noChangeAspect="1" noChangeArrowheads="1"/>
          </p:cNvPicPr>
          <p:nvPr/>
        </p:nvPicPr>
        <p:blipFill>
          <a:blip r:embed="rId6" cstate="print"/>
          <a:srcRect/>
          <a:stretch>
            <a:fillRect/>
          </a:stretch>
        </p:blipFill>
        <p:spPr bwMode="auto">
          <a:xfrm>
            <a:off x="406400" y="3581400"/>
            <a:ext cx="4734181" cy="2514600"/>
          </a:xfrm>
          <a:prstGeom prst="rect">
            <a:avLst/>
          </a:prstGeom>
          <a:noFill/>
          <a:ln w="9525">
            <a:noFill/>
            <a:miter lim="800000"/>
            <a:headEnd/>
            <a:tailEnd/>
          </a:ln>
        </p:spPr>
      </p:pic>
    </p:spTree>
    <p:extLst>
      <p:ext uri="{BB962C8B-B14F-4D97-AF65-F5344CB8AC3E}">
        <p14:creationId xmlns:p14="http://schemas.microsoft.com/office/powerpoint/2010/main" val="2715351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PD-1 Axis: Immune Checkpoint</a:t>
            </a:r>
            <a:endParaRPr lang="en-US" dirty="0"/>
          </a:p>
        </p:txBody>
      </p:sp>
      <p:sp>
        <p:nvSpPr>
          <p:cNvPr id="3" name="Content Placeholder 2"/>
          <p:cNvSpPr>
            <a:spLocks noGrp="1"/>
          </p:cNvSpPr>
          <p:nvPr>
            <p:ph sz="quarter" idx="1"/>
          </p:nvPr>
        </p:nvSpPr>
        <p:spPr/>
        <p:txBody>
          <a:bodyPr>
            <a:normAutofit/>
          </a:bodyPr>
          <a:lstStyle/>
          <a:p>
            <a:r>
              <a:rPr lang="en-US" sz="2600" dirty="0" smtClean="0"/>
              <a:t>PD-1: </a:t>
            </a:r>
            <a:r>
              <a:rPr lang="en-US" sz="2600" dirty="0"/>
              <a:t>a </a:t>
            </a:r>
            <a:r>
              <a:rPr lang="en-US" sz="2600" dirty="0" smtClean="0"/>
              <a:t>negative regulator </a:t>
            </a:r>
            <a:r>
              <a:rPr lang="en-US" sz="2600" dirty="0"/>
              <a:t>of activated T </a:t>
            </a:r>
            <a:r>
              <a:rPr lang="en-US" sz="2600" dirty="0" smtClean="0"/>
              <a:t>cells </a:t>
            </a:r>
            <a:r>
              <a:rPr lang="en-US" sz="2600" dirty="0"/>
              <a:t>is </a:t>
            </a:r>
            <a:r>
              <a:rPr lang="en-US" sz="2600" dirty="0" err="1" smtClean="0"/>
              <a:t>upregulated</a:t>
            </a:r>
            <a:r>
              <a:rPr lang="en-US" sz="2600" dirty="0" smtClean="0"/>
              <a:t> </a:t>
            </a:r>
            <a:r>
              <a:rPr lang="en-US" sz="2600" dirty="0"/>
              <a:t>on </a:t>
            </a:r>
            <a:r>
              <a:rPr lang="en-US" sz="2600" dirty="0" smtClean="0"/>
              <a:t>exhausted </a:t>
            </a:r>
            <a:r>
              <a:rPr lang="en-US" sz="2600" dirty="0"/>
              <a:t>virus-specific CD8 T </a:t>
            </a:r>
            <a:r>
              <a:rPr lang="en-US" sz="2600" dirty="0" smtClean="0"/>
              <a:t>cells. </a:t>
            </a:r>
          </a:p>
          <a:p>
            <a:r>
              <a:rPr lang="en-US" sz="2600" dirty="0" smtClean="0"/>
              <a:t>Blockade of </a:t>
            </a:r>
            <a:r>
              <a:rPr lang="en-US" sz="2600" dirty="0"/>
              <a:t>this pathway using antibodies against the </a:t>
            </a:r>
            <a:r>
              <a:rPr lang="en-US" sz="2600" dirty="0" smtClean="0"/>
              <a:t>PD-1 and PD-1 </a:t>
            </a:r>
            <a:r>
              <a:rPr lang="en-US" sz="2600" dirty="0"/>
              <a:t>ligand </a:t>
            </a:r>
            <a:r>
              <a:rPr lang="en-US" sz="2600" dirty="0" smtClean="0"/>
              <a:t>1 restores </a:t>
            </a:r>
            <a:r>
              <a:rPr lang="en-US" sz="2600" dirty="0"/>
              <a:t>CD8 T-cell function and </a:t>
            </a:r>
            <a:r>
              <a:rPr lang="en-US" sz="2600" dirty="0" smtClean="0"/>
              <a:t>reduces viral load.</a:t>
            </a:r>
            <a:endParaRPr lang="en-US" sz="2600" dirty="0"/>
          </a:p>
        </p:txBody>
      </p:sp>
      <p:pic>
        <p:nvPicPr>
          <p:cNvPr id="30768" name="Picture 48"/>
          <p:cNvPicPr>
            <a:picLocks noChangeAspect="1" noChangeArrowheads="1"/>
          </p:cNvPicPr>
          <p:nvPr/>
        </p:nvPicPr>
        <p:blipFill>
          <a:blip r:embed="rId3" cstate="print"/>
          <a:srcRect b="42976"/>
          <a:stretch>
            <a:fillRect/>
          </a:stretch>
        </p:blipFill>
        <p:spPr bwMode="auto">
          <a:xfrm>
            <a:off x="2133599" y="3833310"/>
            <a:ext cx="1132068" cy="738691"/>
          </a:xfrm>
          <a:prstGeom prst="rect">
            <a:avLst/>
          </a:prstGeom>
          <a:noFill/>
          <a:ln w="9525">
            <a:noFill/>
            <a:miter lim="800000"/>
            <a:headEnd/>
            <a:tailEnd/>
          </a:ln>
        </p:spPr>
      </p:pic>
      <p:pic>
        <p:nvPicPr>
          <p:cNvPr id="30769" name="Picture 49"/>
          <p:cNvPicPr>
            <a:picLocks noChangeAspect="1" noChangeArrowheads="1"/>
          </p:cNvPicPr>
          <p:nvPr/>
        </p:nvPicPr>
        <p:blipFill>
          <a:blip r:embed="rId4" cstate="print"/>
          <a:srcRect b="40463"/>
          <a:stretch>
            <a:fillRect/>
          </a:stretch>
        </p:blipFill>
        <p:spPr bwMode="auto">
          <a:xfrm>
            <a:off x="2133598" y="5334000"/>
            <a:ext cx="1132068" cy="762000"/>
          </a:xfrm>
          <a:prstGeom prst="rect">
            <a:avLst/>
          </a:prstGeom>
          <a:noFill/>
          <a:ln w="9525">
            <a:noFill/>
            <a:miter lim="800000"/>
            <a:headEnd/>
            <a:tailEnd/>
          </a:ln>
        </p:spPr>
      </p:pic>
      <p:sp>
        <p:nvSpPr>
          <p:cNvPr id="4" name="Cloud 3"/>
          <p:cNvSpPr/>
          <p:nvPr/>
        </p:nvSpPr>
        <p:spPr>
          <a:xfrm>
            <a:off x="1268576" y="2971800"/>
            <a:ext cx="2336800" cy="685800"/>
          </a:xfrm>
          <a:prstGeom prst="cloud">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APC</a:t>
            </a:r>
            <a:endParaRPr lang="en-US" dirty="0"/>
          </a:p>
        </p:txBody>
      </p:sp>
      <p:sp>
        <p:nvSpPr>
          <p:cNvPr id="5" name="TextBox 4"/>
          <p:cNvSpPr txBox="1"/>
          <p:nvPr/>
        </p:nvSpPr>
        <p:spPr>
          <a:xfrm>
            <a:off x="203200" y="3843635"/>
            <a:ext cx="1828800" cy="646331"/>
          </a:xfrm>
          <a:prstGeom prst="rect">
            <a:avLst/>
          </a:prstGeom>
          <a:noFill/>
          <a:ln>
            <a:solidFill>
              <a:schemeClr val="tx1"/>
            </a:solidFill>
          </a:ln>
        </p:spPr>
        <p:txBody>
          <a:bodyPr wrap="square" rtlCol="0">
            <a:spAutoFit/>
          </a:bodyPr>
          <a:lstStyle/>
          <a:p>
            <a:r>
              <a:rPr lang="en-US" dirty="0" smtClean="0"/>
              <a:t>Exhausted HIV-specific T-cell</a:t>
            </a:r>
            <a:endParaRPr lang="en-US" dirty="0"/>
          </a:p>
        </p:txBody>
      </p:sp>
      <p:sp>
        <p:nvSpPr>
          <p:cNvPr id="10" name="TextBox 9"/>
          <p:cNvSpPr txBox="1"/>
          <p:nvPr/>
        </p:nvSpPr>
        <p:spPr>
          <a:xfrm>
            <a:off x="201300" y="5405735"/>
            <a:ext cx="1932297" cy="646331"/>
          </a:xfrm>
          <a:prstGeom prst="rect">
            <a:avLst/>
          </a:prstGeom>
          <a:noFill/>
          <a:ln>
            <a:solidFill>
              <a:schemeClr val="tx1"/>
            </a:solidFill>
          </a:ln>
        </p:spPr>
        <p:txBody>
          <a:bodyPr wrap="square" rtlCol="0">
            <a:spAutoFit/>
          </a:bodyPr>
          <a:lstStyle/>
          <a:p>
            <a:r>
              <a:rPr lang="en-US" dirty="0" smtClean="0"/>
              <a:t>Latently infected     T-cell</a:t>
            </a:r>
            <a:endParaRPr lang="en-US" dirty="0"/>
          </a:p>
        </p:txBody>
      </p:sp>
      <p:pic>
        <p:nvPicPr>
          <p:cNvPr id="11"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2357754" y="5573452"/>
            <a:ext cx="567689" cy="335433"/>
          </a:xfrm>
          <a:prstGeom prst="rect">
            <a:avLst/>
          </a:prstGeom>
          <a:noFill/>
          <a:ln w="19050">
            <a:noFill/>
          </a:ln>
        </p:spPr>
      </p:pic>
      <p:sp>
        <p:nvSpPr>
          <p:cNvPr id="6" name="TextBox 5"/>
          <p:cNvSpPr txBox="1"/>
          <p:nvPr/>
        </p:nvSpPr>
        <p:spPr>
          <a:xfrm>
            <a:off x="6752009" y="6034936"/>
            <a:ext cx="5188023"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Trautmann</a:t>
            </a:r>
            <a:r>
              <a:rPr lang="en-US" sz="1600" dirty="0" smtClean="0">
                <a:latin typeface="Arial" panose="020B0604020202020204" pitchFamily="34" charset="0"/>
                <a:cs typeface="Arial" panose="020B0604020202020204" pitchFamily="34" charset="0"/>
              </a:rPr>
              <a:t> et al. Nat Med 2006; Day et al. Nature 2006</a:t>
            </a:r>
            <a:endParaRPr lang="en-US" sz="1600" dirty="0">
              <a:latin typeface="Arial" panose="020B0604020202020204" pitchFamily="34" charset="0"/>
              <a:cs typeface="Arial" panose="020B0604020202020204" pitchFamily="34" charset="0"/>
            </a:endParaRPr>
          </a:p>
        </p:txBody>
      </p:sp>
      <p:sp>
        <p:nvSpPr>
          <p:cNvPr id="7" name="Oval 6"/>
          <p:cNvSpPr/>
          <p:nvPr/>
        </p:nvSpPr>
        <p:spPr>
          <a:xfrm>
            <a:off x="2474028" y="3399966"/>
            <a:ext cx="963779"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PD-1 </a:t>
            </a:r>
            <a:endParaRPr lang="en-US" sz="1200" dirty="0"/>
          </a:p>
        </p:txBody>
      </p:sp>
      <p:sp>
        <p:nvSpPr>
          <p:cNvPr id="8" name="Block Arc 7"/>
          <p:cNvSpPr/>
          <p:nvPr/>
        </p:nvSpPr>
        <p:spPr>
          <a:xfrm rot="10517101">
            <a:off x="2566489" y="3532899"/>
            <a:ext cx="872868" cy="301476"/>
          </a:xfrm>
          <a:prstGeom prst="blockArc">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2915342" y="3840786"/>
            <a:ext cx="522465" cy="471991"/>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PD1-L</a:t>
            </a:r>
            <a:endParaRPr lang="en-US" sz="1200" dirty="0"/>
          </a:p>
        </p:txBody>
      </p:sp>
    </p:spTree>
    <p:extLst>
      <p:ext uri="{BB962C8B-B14F-4D97-AF65-F5344CB8AC3E}">
        <p14:creationId xmlns:p14="http://schemas.microsoft.com/office/powerpoint/2010/main" val="299421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p>
            <a:r>
              <a:rPr lang="en-US" dirty="0" smtClean="0"/>
              <a:t>PD-1 Axis: </a:t>
            </a:r>
            <a:r>
              <a:rPr lang="en-US" dirty="0"/>
              <a:t>Immune Checkpoint</a:t>
            </a:r>
          </a:p>
        </p:txBody>
      </p:sp>
      <p:sp>
        <p:nvSpPr>
          <p:cNvPr id="5" name="TextBox 4"/>
          <p:cNvSpPr txBox="1"/>
          <p:nvPr/>
        </p:nvSpPr>
        <p:spPr>
          <a:xfrm>
            <a:off x="5779539" y="1698656"/>
            <a:ext cx="1828800" cy="646331"/>
          </a:xfrm>
          <a:prstGeom prst="rect">
            <a:avLst/>
          </a:prstGeom>
          <a:noFill/>
          <a:ln>
            <a:solidFill>
              <a:schemeClr val="tx1"/>
            </a:solidFill>
          </a:ln>
        </p:spPr>
        <p:txBody>
          <a:bodyPr wrap="square" rtlCol="0">
            <a:spAutoFit/>
          </a:bodyPr>
          <a:lstStyle/>
          <a:p>
            <a:r>
              <a:rPr lang="en-US" dirty="0" smtClean="0"/>
              <a:t>Energized HIV-specific T-cell</a:t>
            </a:r>
            <a:endParaRPr lang="en-US" dirty="0"/>
          </a:p>
        </p:txBody>
      </p:sp>
      <p:sp>
        <p:nvSpPr>
          <p:cNvPr id="10" name="TextBox 9"/>
          <p:cNvSpPr txBox="1"/>
          <p:nvPr/>
        </p:nvSpPr>
        <p:spPr>
          <a:xfrm>
            <a:off x="5778695" y="3672059"/>
            <a:ext cx="1828800" cy="646331"/>
          </a:xfrm>
          <a:prstGeom prst="rect">
            <a:avLst/>
          </a:prstGeom>
          <a:noFill/>
          <a:ln>
            <a:solidFill>
              <a:schemeClr val="tx1"/>
            </a:solidFill>
          </a:ln>
        </p:spPr>
        <p:txBody>
          <a:bodyPr wrap="square" rtlCol="0">
            <a:spAutoFit/>
          </a:bodyPr>
          <a:lstStyle/>
          <a:p>
            <a:r>
              <a:rPr lang="en-US" dirty="0" smtClean="0"/>
              <a:t>Increased HIV expression</a:t>
            </a:r>
            <a:endParaRPr lang="en-US" dirty="0"/>
          </a:p>
        </p:txBody>
      </p:sp>
      <p:sp>
        <p:nvSpPr>
          <p:cNvPr id="6" name="TextBox 5"/>
          <p:cNvSpPr txBox="1"/>
          <p:nvPr/>
        </p:nvSpPr>
        <p:spPr>
          <a:xfrm>
            <a:off x="6800842" y="6019800"/>
            <a:ext cx="5188023"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Trautmann</a:t>
            </a:r>
            <a:r>
              <a:rPr lang="en-US" sz="1600" dirty="0" smtClean="0">
                <a:latin typeface="Arial" panose="020B0604020202020204" pitchFamily="34" charset="0"/>
                <a:cs typeface="Arial" panose="020B0604020202020204" pitchFamily="34" charset="0"/>
              </a:rPr>
              <a:t> et al. Nat Med 2006; Day et al. Nature 2006</a:t>
            </a:r>
            <a:endParaRPr lang="en-US" sz="1600" dirty="0">
              <a:latin typeface="Arial" panose="020B0604020202020204" pitchFamily="34" charset="0"/>
              <a:cs typeface="Arial" panose="020B0604020202020204" pitchFamily="34" charset="0"/>
            </a:endParaRPr>
          </a:p>
        </p:txBody>
      </p:sp>
      <p:sp>
        <p:nvSpPr>
          <p:cNvPr id="21" name="TextBox 20"/>
          <p:cNvSpPr txBox="1"/>
          <p:nvPr/>
        </p:nvSpPr>
        <p:spPr>
          <a:xfrm>
            <a:off x="6539965" y="2578692"/>
            <a:ext cx="1828800" cy="646331"/>
          </a:xfrm>
          <a:prstGeom prst="rect">
            <a:avLst/>
          </a:prstGeom>
          <a:noFill/>
          <a:ln>
            <a:solidFill>
              <a:schemeClr val="tx1"/>
            </a:solidFill>
          </a:ln>
        </p:spPr>
        <p:txBody>
          <a:bodyPr wrap="square" rtlCol="0">
            <a:spAutoFit/>
          </a:bodyPr>
          <a:lstStyle/>
          <a:p>
            <a:r>
              <a:rPr lang="en-US" dirty="0" smtClean="0"/>
              <a:t>Increased CTL activity</a:t>
            </a:r>
            <a:endParaRPr lang="en-US" dirty="0"/>
          </a:p>
        </p:txBody>
      </p:sp>
      <p:sp>
        <p:nvSpPr>
          <p:cNvPr id="22" name="Right Arrow 21"/>
          <p:cNvSpPr/>
          <p:nvPr/>
        </p:nvSpPr>
        <p:spPr>
          <a:xfrm>
            <a:off x="8121690" y="2648200"/>
            <a:ext cx="1273164" cy="257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448800" y="2209801"/>
            <a:ext cx="2438400" cy="1200329"/>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smtClean="0"/>
              <a:t>Increase HIV CTL+</a:t>
            </a:r>
          </a:p>
          <a:p>
            <a:r>
              <a:rPr lang="en-US" dirty="0" smtClean="0"/>
              <a:t>Identify latently infected cells=</a:t>
            </a:r>
          </a:p>
          <a:p>
            <a:r>
              <a:rPr lang="en-US" dirty="0" smtClean="0"/>
              <a:t>Decrease reservoir</a:t>
            </a:r>
          </a:p>
        </p:txBody>
      </p:sp>
      <p:pic>
        <p:nvPicPr>
          <p:cNvPr id="24" name="Picture 49"/>
          <p:cNvPicPr>
            <a:picLocks noChangeAspect="1" noChangeArrowheads="1"/>
          </p:cNvPicPr>
          <p:nvPr/>
        </p:nvPicPr>
        <p:blipFill>
          <a:blip r:embed="rId3" cstate="print"/>
          <a:srcRect b="40463"/>
          <a:stretch>
            <a:fillRect/>
          </a:stretch>
        </p:blipFill>
        <p:spPr bwMode="auto">
          <a:xfrm>
            <a:off x="1511495" y="3721538"/>
            <a:ext cx="1132068" cy="762000"/>
          </a:xfrm>
          <a:prstGeom prst="rect">
            <a:avLst/>
          </a:prstGeom>
          <a:noFill/>
          <a:ln w="9525">
            <a:noFill/>
            <a:miter lim="800000"/>
            <a:headEnd/>
            <a:tailEnd/>
          </a:ln>
        </p:spPr>
      </p:pic>
      <p:pic>
        <p:nvPicPr>
          <p:cNvPr id="25" name="Picture 48"/>
          <p:cNvPicPr>
            <a:picLocks noChangeAspect="1" noChangeArrowheads="1"/>
          </p:cNvPicPr>
          <p:nvPr/>
        </p:nvPicPr>
        <p:blipFill>
          <a:blip r:embed="rId4" cstate="print"/>
          <a:srcRect b="42976"/>
          <a:stretch>
            <a:fillRect/>
          </a:stretch>
        </p:blipFill>
        <p:spPr bwMode="auto">
          <a:xfrm>
            <a:off x="1714695" y="2197539"/>
            <a:ext cx="1132068" cy="738691"/>
          </a:xfrm>
          <a:prstGeom prst="rect">
            <a:avLst/>
          </a:prstGeom>
          <a:noFill/>
          <a:ln w="9525">
            <a:noFill/>
            <a:miter lim="800000"/>
            <a:headEnd/>
            <a:tailEnd/>
          </a:ln>
        </p:spPr>
      </p:pic>
      <p:sp>
        <p:nvSpPr>
          <p:cNvPr id="26" name="Cloud 25"/>
          <p:cNvSpPr/>
          <p:nvPr/>
        </p:nvSpPr>
        <p:spPr>
          <a:xfrm>
            <a:off x="632003" y="1318189"/>
            <a:ext cx="2336800" cy="685800"/>
          </a:xfrm>
          <a:prstGeom prst="cloud">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APC</a:t>
            </a:r>
            <a:endParaRPr lang="en-US" dirty="0"/>
          </a:p>
        </p:txBody>
      </p:sp>
      <p:pic>
        <p:nvPicPr>
          <p:cNvPr id="27"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1721181" y="3919840"/>
            <a:ext cx="567689" cy="335433"/>
          </a:xfrm>
          <a:prstGeom prst="rect">
            <a:avLst/>
          </a:prstGeom>
          <a:noFill/>
          <a:ln w="19050">
            <a:noFill/>
          </a:ln>
        </p:spPr>
      </p:pic>
      <p:sp>
        <p:nvSpPr>
          <p:cNvPr id="28" name="Oval 27"/>
          <p:cNvSpPr/>
          <p:nvPr/>
        </p:nvSpPr>
        <p:spPr>
          <a:xfrm>
            <a:off x="1837455" y="1746355"/>
            <a:ext cx="963779"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PD-1 </a:t>
            </a:r>
            <a:endParaRPr lang="en-US" sz="1200" dirty="0"/>
          </a:p>
        </p:txBody>
      </p:sp>
      <p:sp>
        <p:nvSpPr>
          <p:cNvPr id="29" name="Block Arc 28"/>
          <p:cNvSpPr/>
          <p:nvPr/>
        </p:nvSpPr>
        <p:spPr>
          <a:xfrm rot="10517101">
            <a:off x="1929915" y="1879288"/>
            <a:ext cx="872868" cy="301476"/>
          </a:xfrm>
          <a:prstGeom prst="blockArc">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2278769" y="2187176"/>
            <a:ext cx="522465" cy="471991"/>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PD1-L</a:t>
            </a:r>
            <a:endParaRPr lang="en-US" sz="1200" dirty="0"/>
          </a:p>
        </p:txBody>
      </p:sp>
      <p:sp>
        <p:nvSpPr>
          <p:cNvPr id="31" name="&quot;No&quot; Symbol 30"/>
          <p:cNvSpPr/>
          <p:nvPr/>
        </p:nvSpPr>
        <p:spPr>
          <a:xfrm>
            <a:off x="1930400" y="1828800"/>
            <a:ext cx="1219200" cy="685800"/>
          </a:xfrm>
          <a:prstGeom prst="noSmoking">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Right Arrow 31"/>
          <p:cNvSpPr/>
          <p:nvPr/>
        </p:nvSpPr>
        <p:spPr>
          <a:xfrm>
            <a:off x="3149600" y="2259279"/>
            <a:ext cx="1395427" cy="257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862503" y="3994041"/>
            <a:ext cx="1395427" cy="257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6"/>
          <p:cNvPicPr>
            <a:picLocks noChangeAspect="1" noChangeArrowheads="1"/>
          </p:cNvPicPr>
          <p:nvPr/>
        </p:nvPicPr>
        <p:blipFill>
          <a:blip r:embed="rId6" cstate="print"/>
          <a:srcRect b="37657"/>
          <a:stretch>
            <a:fillRect/>
          </a:stretch>
        </p:blipFill>
        <p:spPr bwMode="auto">
          <a:xfrm>
            <a:off x="4559495" y="2045138"/>
            <a:ext cx="1147379" cy="794550"/>
          </a:xfrm>
          <a:prstGeom prst="rect">
            <a:avLst/>
          </a:prstGeom>
          <a:noFill/>
          <a:ln w="9525">
            <a:noFill/>
            <a:miter lim="800000"/>
            <a:headEnd/>
            <a:tailEnd/>
          </a:ln>
        </p:spPr>
      </p:pic>
      <p:pic>
        <p:nvPicPr>
          <p:cNvPr id="36" name="Picture 49"/>
          <p:cNvPicPr>
            <a:picLocks noChangeAspect="1" noChangeArrowheads="1"/>
          </p:cNvPicPr>
          <p:nvPr/>
        </p:nvPicPr>
        <p:blipFill>
          <a:blip r:embed="rId3" cstate="print"/>
          <a:srcRect b="40463"/>
          <a:stretch>
            <a:fillRect/>
          </a:stretch>
        </p:blipFill>
        <p:spPr bwMode="auto">
          <a:xfrm>
            <a:off x="4457895" y="3721538"/>
            <a:ext cx="1132068" cy="762000"/>
          </a:xfrm>
          <a:prstGeom prst="rect">
            <a:avLst/>
          </a:prstGeom>
          <a:noFill/>
          <a:ln w="9525">
            <a:noFill/>
            <a:miter lim="800000"/>
            <a:headEnd/>
            <a:tailEnd/>
          </a:ln>
        </p:spPr>
      </p:pic>
      <p:pic>
        <p:nvPicPr>
          <p:cNvPr id="34" name="Picture 2" descr="C:\Users\Davey\AppData\Local\Microsoft\Windows\Temporary Internet Files\Content.IE5\XPD9ZX9W\MC900384222[1].wmf"/>
          <p:cNvPicPr>
            <a:picLocks noChangeAspect="1" noChangeArrowheads="1"/>
          </p:cNvPicPr>
          <p:nvPr/>
        </p:nvPicPr>
        <p:blipFill>
          <a:blip r:embed="rId5" cstate="print"/>
          <a:srcRect/>
          <a:stretch>
            <a:fillRect/>
          </a:stretch>
        </p:blipFill>
        <p:spPr bwMode="auto">
          <a:xfrm>
            <a:off x="4978401" y="3505201"/>
            <a:ext cx="567689" cy="335433"/>
          </a:xfrm>
          <a:prstGeom prst="rect">
            <a:avLst/>
          </a:prstGeom>
          <a:noFill/>
          <a:ln w="19050">
            <a:noFill/>
          </a:ln>
        </p:spPr>
      </p:pic>
      <p:cxnSp>
        <p:nvCxnSpPr>
          <p:cNvPr id="38" name="Straight Arrow Connector 37"/>
          <p:cNvCxnSpPr>
            <a:endCxn id="34" idx="2"/>
          </p:cNvCxnSpPr>
          <p:nvPr/>
        </p:nvCxnSpPr>
        <p:spPr>
          <a:xfrm flipV="1">
            <a:off x="4775200" y="3840633"/>
            <a:ext cx="487045" cy="35036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Lightning Bolt 40"/>
          <p:cNvSpPr/>
          <p:nvPr/>
        </p:nvSpPr>
        <p:spPr>
          <a:xfrm rot="5400000">
            <a:off x="5651500" y="2781300"/>
            <a:ext cx="685800" cy="12192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6705600" y="2362200"/>
            <a:ext cx="609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233656"/>
            <a:ext cx="1481138"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123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Out Latent HIV</a:t>
            </a:r>
            <a:endParaRPr lang="en-US" dirty="0"/>
          </a:p>
        </p:txBody>
      </p:sp>
      <p:sp>
        <p:nvSpPr>
          <p:cNvPr id="7" name="Content Placeholder 6"/>
          <p:cNvSpPr>
            <a:spLocks noGrp="1"/>
          </p:cNvSpPr>
          <p:nvPr>
            <p:ph sz="quarter" idx="1"/>
          </p:nvPr>
        </p:nvSpPr>
        <p:spPr/>
        <p:txBody>
          <a:bodyPr/>
          <a:lstStyle/>
          <a:p>
            <a:pPr marL="0" indent="0">
              <a:buNone/>
            </a:pPr>
            <a:r>
              <a:rPr lang="en-US" u="sng" dirty="0" smtClean="0"/>
              <a:t>Gene Editors</a:t>
            </a:r>
          </a:p>
          <a:p>
            <a:r>
              <a:rPr lang="en-US" dirty="0" smtClean="0"/>
              <a:t>TALENs</a:t>
            </a:r>
          </a:p>
          <a:p>
            <a:r>
              <a:rPr lang="en-US" dirty="0" smtClean="0"/>
              <a:t>Zinc Fingers</a:t>
            </a:r>
          </a:p>
          <a:p>
            <a:r>
              <a:rPr lang="en-US" dirty="0" smtClean="0"/>
              <a:t>CRISPR CAS</a:t>
            </a:r>
          </a:p>
          <a:p>
            <a:r>
              <a:rPr lang="en-US" dirty="0" smtClean="0"/>
              <a:t>Ribozymes</a:t>
            </a:r>
          </a:p>
          <a:p>
            <a:r>
              <a:rPr lang="en-US" dirty="0" smtClean="0"/>
              <a:t>Antisense</a:t>
            </a:r>
          </a:p>
        </p:txBody>
      </p:sp>
      <p:sp>
        <p:nvSpPr>
          <p:cNvPr id="11" name="Content Placeholder 6"/>
          <p:cNvSpPr>
            <a:spLocks noGrp="1"/>
          </p:cNvSpPr>
          <p:nvPr>
            <p:ph sz="half" idx="4294967295"/>
          </p:nvPr>
        </p:nvSpPr>
        <p:spPr>
          <a:xfrm>
            <a:off x="6878758" y="4267200"/>
            <a:ext cx="4572000" cy="1760538"/>
          </a:xfrm>
        </p:spPr>
        <p:txBody>
          <a:bodyPr>
            <a:normAutofit fontScale="92500" lnSpcReduction="10000"/>
          </a:bodyPr>
          <a:lstStyle/>
          <a:p>
            <a:pPr marL="0" indent="0">
              <a:buNone/>
            </a:pPr>
            <a:r>
              <a:rPr lang="en-US" u="sng" dirty="0" smtClean="0"/>
              <a:t>Issues</a:t>
            </a:r>
          </a:p>
          <a:p>
            <a:r>
              <a:rPr lang="en-US" dirty="0" smtClean="0"/>
              <a:t>Off-target effects</a:t>
            </a:r>
          </a:p>
          <a:p>
            <a:r>
              <a:rPr lang="en-US" dirty="0" smtClean="0"/>
              <a:t>Cellular delivery</a:t>
            </a:r>
          </a:p>
          <a:p>
            <a:r>
              <a:rPr lang="en-US" dirty="0" smtClean="0"/>
              <a:t>Resistance</a:t>
            </a:r>
          </a:p>
        </p:txBody>
      </p:sp>
      <p:pic>
        <p:nvPicPr>
          <p:cNvPr id="5" name="Picture 2" descr="Excision of HIV-1 provirus from host cell genome with CRISPR/Cas9."/>
          <p:cNvPicPr>
            <a:picLocks noChangeAspect="1" noChangeArrowheads="1"/>
          </p:cNvPicPr>
          <p:nvPr/>
        </p:nvPicPr>
        <p:blipFill>
          <a:blip r:embed="rId3" cstate="print"/>
          <a:srcRect l="52643" b="57064"/>
          <a:stretch>
            <a:fillRect/>
          </a:stretch>
        </p:blipFill>
        <p:spPr bwMode="auto">
          <a:xfrm>
            <a:off x="3048000" y="-11506200"/>
            <a:ext cx="5689600" cy="5181600"/>
          </a:xfrm>
          <a:prstGeom prst="rect">
            <a:avLst/>
          </a:prstGeom>
          <a:noFill/>
        </p:spPr>
      </p:pic>
      <p:pic>
        <p:nvPicPr>
          <p:cNvPr id="6" name="Picture 2" descr="Excision of HIV-1 provirus from host cell genome with CRISPR/Cas9."/>
          <p:cNvPicPr>
            <a:picLocks noChangeAspect="1" noChangeArrowheads="1"/>
          </p:cNvPicPr>
          <p:nvPr/>
        </p:nvPicPr>
        <p:blipFill>
          <a:blip r:embed="rId3" cstate="print"/>
          <a:srcRect l="50951" b="56827"/>
          <a:stretch>
            <a:fillRect/>
          </a:stretch>
        </p:blipFill>
        <p:spPr bwMode="auto">
          <a:xfrm>
            <a:off x="203200" y="1270193"/>
            <a:ext cx="5892800" cy="4978207"/>
          </a:xfrm>
          <a:prstGeom prst="rect">
            <a:avLst/>
          </a:prstGeom>
          <a:noFill/>
        </p:spPr>
      </p:pic>
      <p:sp>
        <p:nvSpPr>
          <p:cNvPr id="8" name="Rectangle 7"/>
          <p:cNvSpPr/>
          <p:nvPr/>
        </p:nvSpPr>
        <p:spPr>
          <a:xfrm>
            <a:off x="5082032" y="6027738"/>
            <a:ext cx="6858000" cy="338554"/>
          </a:xfrm>
          <a:prstGeom prst="rect">
            <a:avLst/>
          </a:prstGeom>
        </p:spPr>
        <p:txBody>
          <a:bodyPr wrap="square">
            <a:spAutoFit/>
          </a:bodyPr>
          <a:lstStyle/>
          <a:p>
            <a:pPr algn="r"/>
            <a:r>
              <a:rPr lang="en-US" sz="1600" dirty="0" err="1" smtClean="0">
                <a:latin typeface="Arial" panose="020B0604020202020204" pitchFamily="34" charset="0"/>
                <a:cs typeface="Arial" panose="020B0604020202020204" pitchFamily="34" charset="0"/>
              </a:rPr>
              <a:t>Ebina</a:t>
            </a:r>
            <a:r>
              <a:rPr lang="en-US" sz="1600" dirty="0" smtClean="0">
                <a:latin typeface="Arial" panose="020B0604020202020204" pitchFamily="34" charset="0"/>
                <a:cs typeface="Arial" panose="020B0604020202020204" pitchFamily="34" charset="0"/>
              </a:rPr>
              <a:t> et al. Scientific Reports 3, doi:10.1038/srep02510 (2013) </a:t>
            </a:r>
            <a:endParaRPr lang="en-US" sz="1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1" y="2008738"/>
            <a:ext cx="1147748" cy="80047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101234">
            <a:off x="5623727" y="1197522"/>
            <a:ext cx="1147748" cy="800477"/>
          </a:xfrm>
          <a:prstGeom prst="rect">
            <a:avLst/>
          </a:prstGeom>
        </p:spPr>
      </p:pic>
      <p:sp>
        <p:nvSpPr>
          <p:cNvPr id="10" name="Content Placeholder 6"/>
          <p:cNvSpPr txBox="1">
            <a:spLocks/>
          </p:cNvSpPr>
          <p:nvPr/>
        </p:nvSpPr>
        <p:spPr bwMode="gray">
          <a:xfrm>
            <a:off x="7031158" y="1828800"/>
            <a:ext cx="4572000" cy="1760538"/>
          </a:xfrm>
          <a:prstGeom prst="rect">
            <a:avLst/>
          </a:prstGeom>
        </p:spPr>
        <p:txBody>
          <a:bodyPr vert="horz">
            <a:normAutofit fontScale="92500" lnSpcReduction="10000"/>
          </a:bodyPr>
          <a:lst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1"/>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u="sng" dirty="0" smtClean="0"/>
              <a:t>Types</a:t>
            </a:r>
          </a:p>
          <a:p>
            <a:r>
              <a:rPr lang="en-US" dirty="0" smtClean="0"/>
              <a:t>Zinc fingers</a:t>
            </a:r>
          </a:p>
          <a:p>
            <a:r>
              <a:rPr lang="en-US" dirty="0" smtClean="0"/>
              <a:t>CRISPR CAS</a:t>
            </a:r>
          </a:p>
          <a:p>
            <a:r>
              <a:rPr lang="en-US" dirty="0" smtClean="0"/>
              <a:t>TALENS</a:t>
            </a:r>
          </a:p>
          <a:p>
            <a:endParaRPr lang="en-US" dirty="0" smtClean="0"/>
          </a:p>
        </p:txBody>
      </p:sp>
    </p:spTree>
    <p:extLst>
      <p:ext uri="{BB962C8B-B14F-4D97-AF65-F5344CB8AC3E}">
        <p14:creationId xmlns:p14="http://schemas.microsoft.com/office/powerpoint/2010/main" val="142079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Cells Resistant to HIV</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263424"/>
            <a:ext cx="1752600" cy="1145121"/>
          </a:xfrm>
          <a:prstGeom prst="rect">
            <a:avLst/>
          </a:prstGeom>
        </p:spPr>
      </p:pic>
      <p:pic>
        <p:nvPicPr>
          <p:cNvPr id="44034" name="Picture 2" descr="File:Repair outcomes of a genomic double-strand break for ZFN cleavage.jpg"/>
          <p:cNvPicPr>
            <a:picLocks noChangeAspect="1" noChangeArrowheads="1"/>
          </p:cNvPicPr>
          <p:nvPr/>
        </p:nvPicPr>
        <p:blipFill>
          <a:blip r:embed="rId4" cstate="print"/>
          <a:srcRect/>
          <a:stretch>
            <a:fillRect/>
          </a:stretch>
        </p:blipFill>
        <p:spPr bwMode="auto">
          <a:xfrm>
            <a:off x="1524000" y="1066801"/>
            <a:ext cx="9144000" cy="5143501"/>
          </a:xfrm>
          <a:prstGeom prst="rect">
            <a:avLst/>
          </a:prstGeom>
          <a:noFill/>
        </p:spPr>
      </p:pic>
      <p:sp>
        <p:nvSpPr>
          <p:cNvPr id="6" name="TextBox 5"/>
          <p:cNvSpPr txBox="1"/>
          <p:nvPr/>
        </p:nvSpPr>
        <p:spPr>
          <a:xfrm>
            <a:off x="242056" y="6071486"/>
            <a:ext cx="119888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http://en.wikipedia.org/wiki/File:Repair_outcomes_of_a_genomic_double-strand_break_for_ZFN_cleavage.jpg</a:t>
            </a:r>
            <a:endParaRPr lang="en-US" sz="1400" dirty="0">
              <a:latin typeface="Arial" panose="020B0604020202020204" pitchFamily="34" charset="0"/>
              <a:cs typeface="Arial" panose="020B0604020202020204" pitchFamily="34" charset="0"/>
            </a:endParaRPr>
          </a:p>
        </p:txBody>
      </p:sp>
      <p:grpSp>
        <p:nvGrpSpPr>
          <p:cNvPr id="12" name="Group 11"/>
          <p:cNvGrpSpPr/>
          <p:nvPr/>
        </p:nvGrpSpPr>
        <p:grpSpPr>
          <a:xfrm>
            <a:off x="508000" y="1066800"/>
            <a:ext cx="2930059" cy="2362200"/>
            <a:chOff x="489874" y="1393943"/>
            <a:chExt cx="2197544" cy="2362200"/>
          </a:xfrm>
        </p:grpSpPr>
        <p:pic>
          <p:nvPicPr>
            <p:cNvPr id="7" name="Picture 48"/>
            <p:cNvPicPr>
              <a:picLocks noChangeAspect="1" noChangeArrowheads="1"/>
            </p:cNvPicPr>
            <p:nvPr/>
          </p:nvPicPr>
          <p:blipFill>
            <a:blip r:embed="rId5" cstate="print"/>
            <a:srcRect b="42515"/>
            <a:stretch>
              <a:fillRect/>
            </a:stretch>
          </p:blipFill>
          <p:spPr bwMode="auto">
            <a:xfrm>
              <a:off x="489874" y="1828800"/>
              <a:ext cx="2197544" cy="1927343"/>
            </a:xfrm>
            <a:prstGeom prst="rect">
              <a:avLst/>
            </a:prstGeom>
            <a:noFill/>
            <a:ln w="9525">
              <a:noFill/>
              <a:miter lim="800000"/>
              <a:headEnd/>
              <a:tailEnd/>
            </a:ln>
          </p:spPr>
        </p:pic>
        <p:sp>
          <p:nvSpPr>
            <p:cNvPr id="9" name="Oval 8"/>
            <p:cNvSpPr/>
            <p:nvPr/>
          </p:nvSpPr>
          <p:spPr>
            <a:xfrm>
              <a:off x="1295400" y="1602449"/>
              <a:ext cx="762000" cy="28212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CD4</a:t>
              </a:r>
              <a:endParaRPr lang="en-US" sz="1600" dirty="0"/>
            </a:p>
          </p:txBody>
        </p:sp>
        <p:sp>
          <p:nvSpPr>
            <p:cNvPr id="10" name="Rectangle 9"/>
            <p:cNvSpPr/>
            <p:nvPr/>
          </p:nvSpPr>
          <p:spPr>
            <a:xfrm>
              <a:off x="489874" y="1708788"/>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CCR5</a:t>
              </a:r>
              <a:endParaRPr lang="en-US" dirty="0"/>
            </a:p>
          </p:txBody>
        </p:sp>
        <p:pic>
          <p:nvPicPr>
            <p:cNvPr id="11" name="Picture 2" descr="C:\Users\Davey\AppData\Local\Microsoft\Windows\Temporary Internet Files\Content.IE5\XPD9ZX9W\MC900384222[1].wmf"/>
            <p:cNvPicPr>
              <a:picLocks noChangeAspect="1" noChangeArrowheads="1"/>
            </p:cNvPicPr>
            <p:nvPr/>
          </p:nvPicPr>
          <p:blipFill>
            <a:blip r:embed="rId6" cstate="print"/>
            <a:srcRect/>
            <a:stretch>
              <a:fillRect/>
            </a:stretch>
          </p:blipFill>
          <p:spPr bwMode="auto">
            <a:xfrm>
              <a:off x="911017" y="1393943"/>
              <a:ext cx="529314" cy="417011"/>
            </a:xfrm>
            <a:prstGeom prst="rect">
              <a:avLst/>
            </a:prstGeom>
            <a:noFill/>
          </p:spPr>
        </p:pic>
      </p:grpSp>
      <p:pic>
        <p:nvPicPr>
          <p:cNvPr id="19" name="Picture 46"/>
          <p:cNvPicPr>
            <a:picLocks noChangeAspect="1" noChangeArrowheads="1"/>
          </p:cNvPicPr>
          <p:nvPr/>
        </p:nvPicPr>
        <p:blipFill>
          <a:blip r:embed="rId7" cstate="print"/>
          <a:srcRect r="10000" b="39232"/>
          <a:stretch>
            <a:fillRect/>
          </a:stretch>
        </p:blipFill>
        <p:spPr bwMode="auto">
          <a:xfrm>
            <a:off x="9144000" y="4267200"/>
            <a:ext cx="2743200" cy="2057400"/>
          </a:xfrm>
          <a:prstGeom prst="rect">
            <a:avLst/>
          </a:prstGeom>
          <a:noFill/>
          <a:ln w="9525">
            <a:noFill/>
            <a:miter lim="800000"/>
            <a:headEnd/>
            <a:tailEnd/>
          </a:ln>
        </p:spPr>
      </p:pic>
      <p:sp>
        <p:nvSpPr>
          <p:cNvPr id="18" name="Rectangle 17"/>
          <p:cNvSpPr/>
          <p:nvPr/>
        </p:nvSpPr>
        <p:spPr>
          <a:xfrm>
            <a:off x="9042400" y="4114800"/>
            <a:ext cx="9144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CCR5</a:t>
            </a:r>
            <a:endParaRPr lang="en-US" dirty="0"/>
          </a:p>
        </p:txBody>
      </p:sp>
      <p:sp>
        <p:nvSpPr>
          <p:cNvPr id="20" name="Oval 19"/>
          <p:cNvSpPr/>
          <p:nvPr/>
        </p:nvSpPr>
        <p:spPr>
          <a:xfrm>
            <a:off x="10363200" y="4038600"/>
            <a:ext cx="1016000" cy="28212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CD4</a:t>
            </a:r>
            <a:endParaRPr lang="en-US" sz="1600" dirty="0"/>
          </a:p>
        </p:txBody>
      </p:sp>
      <p:pic>
        <p:nvPicPr>
          <p:cNvPr id="21" name="Picture 2" descr="C:\Users\Davey\AppData\Local\Microsoft\Windows\Temporary Internet Files\Content.IE5\XPD9ZX9W\MC900384222[1].wmf"/>
          <p:cNvPicPr>
            <a:picLocks noChangeAspect="1" noChangeArrowheads="1"/>
          </p:cNvPicPr>
          <p:nvPr/>
        </p:nvPicPr>
        <p:blipFill>
          <a:blip r:embed="rId6" cstate="print"/>
          <a:srcRect/>
          <a:stretch>
            <a:fillRect/>
          </a:stretch>
        </p:blipFill>
        <p:spPr bwMode="auto">
          <a:xfrm>
            <a:off x="9652000" y="3581401"/>
            <a:ext cx="705752" cy="417011"/>
          </a:xfrm>
          <a:prstGeom prst="rect">
            <a:avLst/>
          </a:prstGeom>
          <a:noFill/>
        </p:spPr>
      </p:pic>
      <p:sp>
        <p:nvSpPr>
          <p:cNvPr id="22" name="TextBox 21"/>
          <p:cNvSpPr txBox="1"/>
          <p:nvPr/>
        </p:nvSpPr>
        <p:spPr>
          <a:xfrm>
            <a:off x="9144001" y="3886201"/>
            <a:ext cx="660865" cy="769441"/>
          </a:xfrm>
          <a:prstGeom prst="rect">
            <a:avLst/>
          </a:prstGeom>
          <a:noFill/>
        </p:spPr>
        <p:txBody>
          <a:bodyPr wrap="none" rtlCol="0">
            <a:spAutoFit/>
          </a:bodyPr>
          <a:lstStyle/>
          <a:p>
            <a:r>
              <a:rPr lang="en-US" sz="4400" b="1" dirty="0" smtClean="0"/>
              <a:t>X</a:t>
            </a:r>
            <a:endParaRPr lang="en-US" sz="4400" b="1" dirty="0"/>
          </a:p>
        </p:txBody>
      </p:sp>
      <p:cxnSp>
        <p:nvCxnSpPr>
          <p:cNvPr id="24" name="Straight Arrow Connector 23"/>
          <p:cNvCxnSpPr>
            <a:stCxn id="21" idx="2"/>
          </p:cNvCxnSpPr>
          <p:nvPr/>
        </p:nvCxnSpPr>
        <p:spPr>
          <a:xfrm>
            <a:off x="10004877" y="3998412"/>
            <a:ext cx="256724" cy="2687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261600" y="3581400"/>
            <a:ext cx="609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22401" y="1371601"/>
            <a:ext cx="256724" cy="2687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25600" y="1676400"/>
            <a:ext cx="2032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2" descr="C:\Users\dsmith\AppData\Local\Microsoft\Windows\Temporary Internet Files\Content.IE5\Y9MPORBO\MC90043681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444929" y="1984494"/>
            <a:ext cx="617103" cy="15249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Davey\AppData\Local\Microsoft\Windows\Temporary Internet Files\Content.IE5\XPD9ZX9W\MC900384222[1].wmf"/>
          <p:cNvPicPr>
            <a:picLocks noChangeAspect="1" noChangeArrowheads="1"/>
          </p:cNvPicPr>
          <p:nvPr/>
        </p:nvPicPr>
        <p:blipFill>
          <a:blip r:embed="rId6" cstate="print"/>
          <a:srcRect/>
          <a:stretch>
            <a:fillRect/>
          </a:stretch>
        </p:blipFill>
        <p:spPr bwMode="auto">
          <a:xfrm>
            <a:off x="1320800" y="2579541"/>
            <a:ext cx="829939" cy="417011"/>
          </a:xfrm>
          <a:prstGeom prst="rect">
            <a:avLst/>
          </a:prstGeom>
          <a:noFill/>
        </p:spPr>
      </p:pic>
      <p:pic>
        <p:nvPicPr>
          <p:cNvPr id="32" name="Picture 2" descr="C:\Users\dsmith\AppData\Local\Microsoft\Windows\Temporary Internet Files\Content.IE5\Y9MPORBO\MC90043681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0093419" y="4689383"/>
            <a:ext cx="617103" cy="129673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096001" y="5638800"/>
            <a:ext cx="2242922" cy="369332"/>
          </a:xfrm>
          <a:prstGeom prst="rect">
            <a:avLst/>
          </a:prstGeom>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Take out CCR5 gene</a:t>
            </a:r>
            <a:endParaRPr lang="en-US" dirty="0"/>
          </a:p>
        </p:txBody>
      </p:sp>
      <p:cxnSp>
        <p:nvCxnSpPr>
          <p:cNvPr id="36" name="Straight Arrow Connector 35"/>
          <p:cNvCxnSpPr/>
          <p:nvPr/>
        </p:nvCxnSpPr>
        <p:spPr>
          <a:xfrm flipV="1">
            <a:off x="8839200" y="5410200"/>
            <a:ext cx="10160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9550400" y="4495800"/>
            <a:ext cx="6096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58965" y="1194128"/>
            <a:ext cx="3677610"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Zinc Finger Nucleases</a:t>
            </a:r>
            <a:endParaRPr lang="en-US" sz="2800" dirty="0"/>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5201" y="2387807"/>
            <a:ext cx="1147748" cy="800477"/>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852189">
            <a:off x="5294889" y="1390334"/>
            <a:ext cx="1147748" cy="800477"/>
          </a:xfrm>
          <a:prstGeom prst="rect">
            <a:avLst/>
          </a:prstGeom>
        </p:spPr>
      </p:pic>
    </p:spTree>
    <p:extLst>
      <p:ext uri="{BB962C8B-B14F-4D97-AF65-F5344CB8AC3E}">
        <p14:creationId xmlns:p14="http://schemas.microsoft.com/office/powerpoint/2010/main" val="586106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99"/>
          </a:solidFill>
        </p:spPr>
        <p:style>
          <a:lnRef idx="2">
            <a:schemeClr val="accent6"/>
          </a:lnRef>
          <a:fillRef idx="1">
            <a:schemeClr val="lt1"/>
          </a:fillRef>
          <a:effectRef idx="0">
            <a:schemeClr val="accent6"/>
          </a:effectRef>
          <a:fontRef idx="minor">
            <a:schemeClr val="dk1"/>
          </a:fontRef>
        </p:style>
        <p:txBody>
          <a:bodyPr>
            <a:normAutofit/>
          </a:bodyPr>
          <a:lstStyle/>
          <a:p>
            <a:r>
              <a:rPr lang="en-US" dirty="0" smtClean="0">
                <a:latin typeface="Arial" panose="020B0604020202020204" pitchFamily="34" charset="0"/>
                <a:cs typeface="Arial" panose="020B0604020202020204" pitchFamily="34" charset="0"/>
              </a:rPr>
              <a:t>Thing 1: HIV Reservoir Persists during ART</a:t>
            </a:r>
            <a:endParaRPr lang="en-US" dirty="0">
              <a:latin typeface="Arial" panose="020B0604020202020204" pitchFamily="34" charset="0"/>
              <a:cs typeface="Arial" panose="020B0604020202020204" pitchFamily="34" charset="0"/>
            </a:endParaRPr>
          </a:p>
        </p:txBody>
      </p:sp>
      <p:sp>
        <p:nvSpPr>
          <p:cNvPr id="7" name="Line 2"/>
          <p:cNvSpPr>
            <a:spLocks noChangeShapeType="1"/>
          </p:cNvSpPr>
          <p:nvPr/>
        </p:nvSpPr>
        <p:spPr bwMode="auto">
          <a:xfrm flipV="1">
            <a:off x="1765301" y="5713352"/>
            <a:ext cx="9124951" cy="1588"/>
          </a:xfrm>
          <a:prstGeom prst="line">
            <a:avLst/>
          </a:prstGeom>
          <a:noFill/>
          <a:ln w="19050">
            <a:solidFill>
              <a:srgbClr val="FF0508"/>
            </a:solidFill>
            <a:prstDash val="sysDot"/>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 Box 3"/>
          <p:cNvSpPr txBox="1">
            <a:spLocks noChangeArrowheads="1"/>
          </p:cNvSpPr>
          <p:nvPr/>
        </p:nvSpPr>
        <p:spPr bwMode="auto">
          <a:xfrm>
            <a:off x="1782233" y="5422840"/>
            <a:ext cx="1830950" cy="30777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400" b="1" dirty="0">
                <a:solidFill>
                  <a:srgbClr val="FF0508"/>
                </a:solidFill>
              </a:rPr>
              <a:t>Limit of detection</a:t>
            </a:r>
          </a:p>
        </p:txBody>
      </p:sp>
      <p:sp>
        <p:nvSpPr>
          <p:cNvPr id="9" name="Line 4"/>
          <p:cNvSpPr>
            <a:spLocks noChangeShapeType="1"/>
          </p:cNvSpPr>
          <p:nvPr/>
        </p:nvSpPr>
        <p:spPr bwMode="auto">
          <a:xfrm>
            <a:off x="1712385" y="3414652"/>
            <a:ext cx="2116" cy="2846388"/>
          </a:xfrm>
          <a:prstGeom prst="line">
            <a:avLst/>
          </a:prstGeom>
          <a:noFill/>
          <a:ln w="38100">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0" name="Freeform 5"/>
          <p:cNvSpPr>
            <a:spLocks/>
          </p:cNvSpPr>
          <p:nvPr/>
        </p:nvSpPr>
        <p:spPr bwMode="auto">
          <a:xfrm>
            <a:off x="1765300" y="3567052"/>
            <a:ext cx="9144000" cy="2705100"/>
          </a:xfrm>
          <a:custGeom>
            <a:avLst/>
            <a:gdLst>
              <a:gd name="T0" fmla="*/ 0 w 4320"/>
              <a:gd name="T1" fmla="*/ 2147483647 h 1704"/>
              <a:gd name="T2" fmla="*/ 362902500 w 4320"/>
              <a:gd name="T3" fmla="*/ 504031250 h 1704"/>
              <a:gd name="T4" fmla="*/ 604837500 w 4320"/>
              <a:gd name="T5" fmla="*/ 866933750 h 1704"/>
              <a:gd name="T6" fmla="*/ 967740000 w 4320"/>
              <a:gd name="T7" fmla="*/ 745966250 h 1704"/>
              <a:gd name="T8" fmla="*/ 1209675000 w 4320"/>
              <a:gd name="T9" fmla="*/ 866933750 h 1704"/>
              <a:gd name="T10" fmla="*/ 1451610000 w 4320"/>
              <a:gd name="T11" fmla="*/ 745966250 h 1704"/>
              <a:gd name="T12" fmla="*/ 1693545000 w 4320"/>
              <a:gd name="T13" fmla="*/ 987901250 h 1704"/>
              <a:gd name="T14" fmla="*/ 1935480000 w 4320"/>
              <a:gd name="T15" fmla="*/ 745966250 h 1704"/>
              <a:gd name="T16" fmla="*/ 2147483647 w 4320"/>
              <a:gd name="T17" fmla="*/ 866933750 h 1704"/>
              <a:gd name="T18" fmla="*/ 2147483647 w 4320"/>
              <a:gd name="T19" fmla="*/ 866933750 h 1704"/>
              <a:gd name="T20" fmla="*/ 2147483647 w 4320"/>
              <a:gd name="T21" fmla="*/ 1713706250 h 1704"/>
              <a:gd name="T22" fmla="*/ 2147483647 w 4320"/>
              <a:gd name="T23" fmla="*/ 2147483647 h 1704"/>
              <a:gd name="T24" fmla="*/ 2147483647 w 4320"/>
              <a:gd name="T25" fmla="*/ 2147483647 h 1704"/>
              <a:gd name="T26" fmla="*/ 2147483647 w 4320"/>
              <a:gd name="T27" fmla="*/ 2147483647 h 1704"/>
              <a:gd name="T28" fmla="*/ 2147483647 w 4320"/>
              <a:gd name="T29" fmla="*/ 2147483647 h 1704"/>
              <a:gd name="T30" fmla="*/ 2147483647 w 4320"/>
              <a:gd name="T31" fmla="*/ 2147483647 h 1704"/>
              <a:gd name="T32" fmla="*/ 2147483647 w 4320"/>
              <a:gd name="T33" fmla="*/ 2147483647 h 1704"/>
              <a:gd name="T34" fmla="*/ 2147483647 w 4320"/>
              <a:gd name="T35" fmla="*/ 2147483647 h 1704"/>
              <a:gd name="T36" fmla="*/ 2147483647 w 4320"/>
              <a:gd name="T37" fmla="*/ 2147483647 h 1704"/>
              <a:gd name="T38" fmla="*/ 2147483647 w 4320"/>
              <a:gd name="T39" fmla="*/ 624998750 h 1704"/>
              <a:gd name="T40" fmla="*/ 2147483647 w 4320"/>
              <a:gd name="T41" fmla="*/ 987901250 h 1704"/>
              <a:gd name="T42" fmla="*/ 2147483647 w 4320"/>
              <a:gd name="T43" fmla="*/ 624998750 h 1704"/>
              <a:gd name="T44" fmla="*/ 2147483647 w 4320"/>
              <a:gd name="T45" fmla="*/ 624998750 h 1704"/>
              <a:gd name="T46" fmla="*/ 2147483647 w 4320"/>
              <a:gd name="T47" fmla="*/ 504031250 h 17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20"/>
              <a:gd name="T73" fmla="*/ 0 h 1704"/>
              <a:gd name="T74" fmla="*/ 4320 w 4320"/>
              <a:gd name="T75" fmla="*/ 1704 h 17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20" h="1704">
                <a:moveTo>
                  <a:pt x="0" y="1544"/>
                </a:moveTo>
                <a:cubicBezTo>
                  <a:pt x="52" y="972"/>
                  <a:pt x="104" y="400"/>
                  <a:pt x="144" y="200"/>
                </a:cubicBezTo>
                <a:cubicBezTo>
                  <a:pt x="184" y="0"/>
                  <a:pt x="200" y="328"/>
                  <a:pt x="240" y="344"/>
                </a:cubicBezTo>
                <a:cubicBezTo>
                  <a:pt x="280" y="360"/>
                  <a:pt x="344" y="296"/>
                  <a:pt x="384" y="296"/>
                </a:cubicBezTo>
                <a:cubicBezTo>
                  <a:pt x="424" y="296"/>
                  <a:pt x="448" y="344"/>
                  <a:pt x="480" y="344"/>
                </a:cubicBezTo>
                <a:cubicBezTo>
                  <a:pt x="512" y="344"/>
                  <a:pt x="544" y="288"/>
                  <a:pt x="576" y="296"/>
                </a:cubicBezTo>
                <a:cubicBezTo>
                  <a:pt x="608" y="304"/>
                  <a:pt x="640" y="392"/>
                  <a:pt x="672" y="392"/>
                </a:cubicBezTo>
                <a:cubicBezTo>
                  <a:pt x="704" y="392"/>
                  <a:pt x="720" y="304"/>
                  <a:pt x="768" y="296"/>
                </a:cubicBezTo>
                <a:cubicBezTo>
                  <a:pt x="816" y="288"/>
                  <a:pt x="896" y="336"/>
                  <a:pt x="960" y="344"/>
                </a:cubicBezTo>
                <a:cubicBezTo>
                  <a:pt x="1024" y="352"/>
                  <a:pt x="1088" y="288"/>
                  <a:pt x="1152" y="344"/>
                </a:cubicBezTo>
                <a:cubicBezTo>
                  <a:pt x="1216" y="400"/>
                  <a:pt x="1288" y="576"/>
                  <a:pt x="1344" y="680"/>
                </a:cubicBezTo>
                <a:cubicBezTo>
                  <a:pt x="1400" y="784"/>
                  <a:pt x="1440" y="880"/>
                  <a:pt x="1488" y="968"/>
                </a:cubicBezTo>
                <a:cubicBezTo>
                  <a:pt x="1536" y="1056"/>
                  <a:pt x="1584" y="1136"/>
                  <a:pt x="1632" y="1208"/>
                </a:cubicBezTo>
                <a:cubicBezTo>
                  <a:pt x="1680" y="1280"/>
                  <a:pt x="1728" y="1352"/>
                  <a:pt x="1776" y="1400"/>
                </a:cubicBezTo>
                <a:cubicBezTo>
                  <a:pt x="1824" y="1448"/>
                  <a:pt x="1816" y="1472"/>
                  <a:pt x="1920" y="1496"/>
                </a:cubicBezTo>
                <a:cubicBezTo>
                  <a:pt x="2024" y="1520"/>
                  <a:pt x="2264" y="1536"/>
                  <a:pt x="2400" y="1544"/>
                </a:cubicBezTo>
                <a:cubicBezTo>
                  <a:pt x="2536" y="1552"/>
                  <a:pt x="2664" y="1552"/>
                  <a:pt x="2736" y="1544"/>
                </a:cubicBezTo>
                <a:cubicBezTo>
                  <a:pt x="2808" y="1536"/>
                  <a:pt x="2768" y="1504"/>
                  <a:pt x="2832" y="1496"/>
                </a:cubicBezTo>
                <a:cubicBezTo>
                  <a:pt x="2896" y="1488"/>
                  <a:pt x="3040" y="1704"/>
                  <a:pt x="3120" y="1496"/>
                </a:cubicBezTo>
                <a:cubicBezTo>
                  <a:pt x="3200" y="1288"/>
                  <a:pt x="3224" y="432"/>
                  <a:pt x="3312" y="248"/>
                </a:cubicBezTo>
                <a:cubicBezTo>
                  <a:pt x="3400" y="64"/>
                  <a:pt x="3560" y="392"/>
                  <a:pt x="3648" y="392"/>
                </a:cubicBezTo>
                <a:cubicBezTo>
                  <a:pt x="3736" y="392"/>
                  <a:pt x="3776" y="272"/>
                  <a:pt x="3840" y="248"/>
                </a:cubicBezTo>
                <a:cubicBezTo>
                  <a:pt x="3904" y="224"/>
                  <a:pt x="3952" y="256"/>
                  <a:pt x="4032" y="248"/>
                </a:cubicBezTo>
                <a:cubicBezTo>
                  <a:pt x="4112" y="240"/>
                  <a:pt x="4272" y="208"/>
                  <a:pt x="4320" y="200"/>
                </a:cubicBezTo>
              </a:path>
            </a:pathLst>
          </a:custGeom>
          <a:noFill/>
          <a:ln w="38100">
            <a:solidFill>
              <a:srgbClr val="FF0208"/>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1" name="Text Box 9"/>
          <p:cNvSpPr txBox="1">
            <a:spLocks noChangeArrowheads="1"/>
          </p:cNvSpPr>
          <p:nvPr/>
        </p:nvSpPr>
        <p:spPr bwMode="auto">
          <a:xfrm rot="16200000">
            <a:off x="139309" y="4652872"/>
            <a:ext cx="2073003" cy="40011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dirty="0">
                <a:solidFill>
                  <a:srgbClr val="000000"/>
                </a:solidFill>
              </a:rPr>
              <a:t>Circulating virus</a:t>
            </a:r>
          </a:p>
        </p:txBody>
      </p:sp>
      <p:sp>
        <p:nvSpPr>
          <p:cNvPr id="12" name="Text Box 10"/>
          <p:cNvSpPr txBox="1">
            <a:spLocks noChangeArrowheads="1"/>
          </p:cNvSpPr>
          <p:nvPr/>
        </p:nvSpPr>
        <p:spPr bwMode="auto">
          <a:xfrm>
            <a:off x="6002867" y="6305490"/>
            <a:ext cx="768159" cy="40011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dirty="0">
                <a:solidFill>
                  <a:srgbClr val="000000"/>
                </a:solidFill>
              </a:rPr>
              <a:t>Time</a:t>
            </a:r>
          </a:p>
        </p:txBody>
      </p:sp>
      <p:sp>
        <p:nvSpPr>
          <p:cNvPr id="13" name="Line 11"/>
          <p:cNvSpPr>
            <a:spLocks noChangeShapeType="1"/>
          </p:cNvSpPr>
          <p:nvPr/>
        </p:nvSpPr>
        <p:spPr bwMode="auto">
          <a:xfrm rot="5400000">
            <a:off x="6605503" y="1356113"/>
            <a:ext cx="13928" cy="9770533"/>
          </a:xfrm>
          <a:prstGeom prst="line">
            <a:avLst/>
          </a:prstGeom>
          <a:noFill/>
          <a:ln w="38100">
            <a:solidFill>
              <a:schemeClr val="tx1"/>
            </a:solidFill>
            <a:round/>
            <a:headEnd type="triangle" w="med" len="me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5" name="Text Box 13"/>
          <p:cNvSpPr txBox="1">
            <a:spLocks noChangeArrowheads="1"/>
          </p:cNvSpPr>
          <p:nvPr/>
        </p:nvSpPr>
        <p:spPr bwMode="auto">
          <a:xfrm>
            <a:off x="4044952" y="3251140"/>
            <a:ext cx="827471" cy="30777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400" b="1">
                <a:solidFill>
                  <a:srgbClr val="000000"/>
                </a:solidFill>
              </a:rPr>
              <a:t>START</a:t>
            </a:r>
          </a:p>
        </p:txBody>
      </p:sp>
      <p:sp>
        <p:nvSpPr>
          <p:cNvPr id="16" name="Text Box 14"/>
          <p:cNvSpPr txBox="1">
            <a:spLocks noChangeArrowheads="1"/>
          </p:cNvSpPr>
          <p:nvPr/>
        </p:nvSpPr>
        <p:spPr bwMode="auto">
          <a:xfrm>
            <a:off x="7611534" y="3249552"/>
            <a:ext cx="699230" cy="30777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400" b="1">
                <a:solidFill>
                  <a:srgbClr val="000000"/>
                </a:solidFill>
              </a:rPr>
              <a:t>STOP</a:t>
            </a:r>
          </a:p>
        </p:txBody>
      </p:sp>
      <p:sp>
        <p:nvSpPr>
          <p:cNvPr id="17" name="AutoShape 15"/>
          <p:cNvSpPr>
            <a:spLocks noChangeArrowheads="1"/>
          </p:cNvSpPr>
          <p:nvPr/>
        </p:nvSpPr>
        <p:spPr bwMode="auto">
          <a:xfrm>
            <a:off x="4028017" y="3482916"/>
            <a:ext cx="4089400" cy="585787"/>
          </a:xfrm>
          <a:prstGeom prst="rightArrow">
            <a:avLst>
              <a:gd name="adj1" fmla="val 50000"/>
              <a:gd name="adj2" fmla="val 68404"/>
            </a:avLst>
          </a:prstGeom>
          <a:gradFill rotWithShape="0">
            <a:gsLst>
              <a:gs pos="0">
                <a:srgbClr val="00ACDC"/>
              </a:gs>
              <a:gs pos="100000">
                <a:srgbClr val="CADB2B"/>
              </a:gs>
            </a:gsLst>
            <a:lin ang="0" scaled="1"/>
          </a:gradFill>
          <a:ln w="9525">
            <a:no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8" name="Text Box 16"/>
          <p:cNvSpPr txBox="1">
            <a:spLocks noChangeArrowheads="1"/>
          </p:cNvSpPr>
          <p:nvPr/>
        </p:nvSpPr>
        <p:spPr bwMode="auto">
          <a:xfrm>
            <a:off x="5753100" y="3584516"/>
            <a:ext cx="1074333" cy="40011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dirty="0">
                <a:solidFill>
                  <a:srgbClr val="000000"/>
                </a:solidFill>
              </a:rPr>
              <a:t>HAART</a:t>
            </a:r>
          </a:p>
        </p:txBody>
      </p:sp>
      <p:sp>
        <p:nvSpPr>
          <p:cNvPr id="19" name="AutoShape 20"/>
          <p:cNvSpPr>
            <a:spLocks noChangeArrowheads="1"/>
          </p:cNvSpPr>
          <p:nvPr/>
        </p:nvSpPr>
        <p:spPr bwMode="auto">
          <a:xfrm>
            <a:off x="2269067" y="2805052"/>
            <a:ext cx="508000" cy="533400"/>
          </a:xfrm>
          <a:prstGeom prst="downArrow">
            <a:avLst>
              <a:gd name="adj1" fmla="val 50000"/>
              <a:gd name="adj2" fmla="val 35000"/>
            </a:avLst>
          </a:prstGeom>
          <a:solidFill>
            <a:schemeClr val="tx2"/>
          </a:solidFill>
          <a:ln w="9525">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20" name="AutoShape 21"/>
          <p:cNvSpPr>
            <a:spLocks noChangeArrowheads="1"/>
          </p:cNvSpPr>
          <p:nvPr/>
        </p:nvSpPr>
        <p:spPr bwMode="auto">
          <a:xfrm>
            <a:off x="6022115" y="2805052"/>
            <a:ext cx="508000" cy="533400"/>
          </a:xfrm>
          <a:prstGeom prst="downArrow">
            <a:avLst>
              <a:gd name="adj1" fmla="val 50000"/>
              <a:gd name="adj2" fmla="val 35000"/>
            </a:avLst>
          </a:prstGeom>
          <a:solidFill>
            <a:schemeClr val="tx2"/>
          </a:solidFill>
          <a:ln w="9525">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21" name="AutoShape 22"/>
          <p:cNvSpPr>
            <a:spLocks noChangeArrowheads="1"/>
          </p:cNvSpPr>
          <p:nvPr/>
        </p:nvSpPr>
        <p:spPr bwMode="auto">
          <a:xfrm>
            <a:off x="9749367" y="2805052"/>
            <a:ext cx="508000" cy="533400"/>
          </a:xfrm>
          <a:prstGeom prst="downArrow">
            <a:avLst>
              <a:gd name="adj1" fmla="val 50000"/>
              <a:gd name="adj2" fmla="val 35000"/>
            </a:avLst>
          </a:prstGeom>
          <a:solidFill>
            <a:schemeClr val="tx2"/>
          </a:solidFill>
          <a:ln w="9525">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22" name="Line 24"/>
          <p:cNvSpPr>
            <a:spLocks noChangeShapeType="1"/>
          </p:cNvSpPr>
          <p:nvPr/>
        </p:nvSpPr>
        <p:spPr bwMode="auto">
          <a:xfrm flipH="1">
            <a:off x="3972984" y="2119252"/>
            <a:ext cx="6349" cy="4124325"/>
          </a:xfrm>
          <a:prstGeom prst="line">
            <a:avLst/>
          </a:prstGeom>
          <a:noFill/>
          <a:ln w="9525">
            <a:solidFill>
              <a:schemeClr val="tx1"/>
            </a:solidFill>
            <a:prstDash val="sysDot"/>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23" name="Line 25"/>
          <p:cNvSpPr>
            <a:spLocks noChangeShapeType="1"/>
          </p:cNvSpPr>
          <p:nvPr/>
        </p:nvSpPr>
        <p:spPr bwMode="auto">
          <a:xfrm flipH="1">
            <a:off x="8398934" y="2119252"/>
            <a:ext cx="6351" cy="4124325"/>
          </a:xfrm>
          <a:prstGeom prst="line">
            <a:avLst/>
          </a:prstGeom>
          <a:noFill/>
          <a:ln w="9525">
            <a:solidFill>
              <a:schemeClr val="tx1"/>
            </a:solidFill>
            <a:prstDash val="sysDot"/>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25" name="Text Box 6"/>
          <p:cNvSpPr txBox="1">
            <a:spLocks noChangeArrowheads="1"/>
          </p:cNvSpPr>
          <p:nvPr/>
        </p:nvSpPr>
        <p:spPr bwMode="auto">
          <a:xfrm>
            <a:off x="4469573" y="1981201"/>
            <a:ext cx="3648008" cy="830997"/>
          </a:xfrm>
          <a:prstGeom prst="rect">
            <a:avLst/>
          </a:prstGeom>
          <a:noFill/>
          <a:ln w="9525">
            <a:noFill/>
            <a:miter lim="800000"/>
            <a:headEnd/>
            <a:tailEnd/>
          </a:ln>
        </p:spPr>
        <p:txBody>
          <a:bodyPr wrap="square">
            <a:prstTxWarp prst="textNoShape">
              <a:avLst/>
            </a:prstTxWarp>
            <a:spAutoFit/>
          </a:bodyPr>
          <a:lstStyle/>
          <a:p>
            <a:pPr algn="ctr" defTabSz="914400" eaLnBrk="0" fontAlgn="base" hangingPunct="0">
              <a:spcBef>
                <a:spcPct val="0"/>
              </a:spcBef>
              <a:spcAft>
                <a:spcPct val="0"/>
              </a:spcAft>
            </a:pPr>
            <a:r>
              <a:rPr lang="en-US" sz="1600" dirty="0">
                <a:solidFill>
                  <a:srgbClr val="000000"/>
                </a:solidFill>
              </a:rPr>
              <a:t>Antiretroviral drugs are capable of suppressing HIV to undetectable levels</a:t>
            </a:r>
          </a:p>
        </p:txBody>
      </p:sp>
      <p:sp>
        <p:nvSpPr>
          <p:cNvPr id="26" name="Rectangle 17"/>
          <p:cNvSpPr>
            <a:spLocks noChangeArrowheads="1"/>
          </p:cNvSpPr>
          <p:nvPr/>
        </p:nvSpPr>
        <p:spPr bwMode="auto">
          <a:xfrm>
            <a:off x="8693151" y="1981201"/>
            <a:ext cx="2552700" cy="584775"/>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600" dirty="0" smtClean="0">
                <a:solidFill>
                  <a:srgbClr val="000000"/>
                </a:solidFill>
              </a:rPr>
              <a:t>HIV rebounds </a:t>
            </a:r>
            <a:r>
              <a:rPr lang="en-US" sz="1600" dirty="0">
                <a:solidFill>
                  <a:srgbClr val="000000"/>
                </a:solidFill>
              </a:rPr>
              <a:t>after </a:t>
            </a:r>
            <a:r>
              <a:rPr lang="en-US" sz="1600" dirty="0" smtClean="0">
                <a:solidFill>
                  <a:srgbClr val="000000"/>
                </a:solidFill>
              </a:rPr>
              <a:t>stopping therapy</a:t>
            </a:r>
            <a:endParaRPr lang="en-US" sz="1600" dirty="0">
              <a:solidFill>
                <a:srgbClr val="000000"/>
              </a:solidFill>
            </a:endParaRPr>
          </a:p>
        </p:txBody>
      </p:sp>
      <p:sp>
        <p:nvSpPr>
          <p:cNvPr id="27" name="Text Box 19"/>
          <p:cNvSpPr txBox="1">
            <a:spLocks noChangeArrowheads="1"/>
          </p:cNvSpPr>
          <p:nvPr/>
        </p:nvSpPr>
        <p:spPr bwMode="auto">
          <a:xfrm>
            <a:off x="626533" y="1981201"/>
            <a:ext cx="3454400" cy="830997"/>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600" dirty="0">
                <a:solidFill>
                  <a:srgbClr val="000000"/>
                </a:solidFill>
              </a:rPr>
              <a:t>HIV infection is characterized by high levels of circulating viruses in the blood </a:t>
            </a:r>
          </a:p>
        </p:txBody>
      </p:sp>
      <p:pic>
        <p:nvPicPr>
          <p:cNvPr id="74754" name="Picture 2" descr="http://img3.wikia.nocookie.net/__cb20130822190447/seuss/images/8/82/Character_1and2.jpg"/>
          <p:cNvPicPr>
            <a:picLocks noChangeAspect="1" noChangeArrowheads="1"/>
          </p:cNvPicPr>
          <p:nvPr/>
        </p:nvPicPr>
        <p:blipFill>
          <a:blip r:embed="rId3" cstate="print"/>
          <a:srcRect r="51079"/>
          <a:stretch>
            <a:fillRect/>
          </a:stretch>
        </p:blipFill>
        <p:spPr bwMode="auto">
          <a:xfrm>
            <a:off x="975755" y="1108078"/>
            <a:ext cx="1061807" cy="857613"/>
          </a:xfrm>
          <a:prstGeom prst="rect">
            <a:avLst/>
          </a:prstGeom>
          <a:noFill/>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000" y="4177015"/>
            <a:ext cx="2630111" cy="677254"/>
          </a:xfrm>
          <a:prstGeom prst="rect">
            <a:avLst/>
          </a:prstGeom>
        </p:spPr>
      </p:pic>
      <p:sp>
        <p:nvSpPr>
          <p:cNvPr id="24" name="Rectangle 23"/>
          <p:cNvSpPr/>
          <p:nvPr/>
        </p:nvSpPr>
        <p:spPr>
          <a:xfrm>
            <a:off x="5334000" y="6394530"/>
            <a:ext cx="662940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dirty="0" smtClean="0">
                <a:latin typeface="Arial" panose="020B0604020202020204" pitchFamily="34" charset="0"/>
                <a:cs typeface="Arial" panose="020B0604020202020204" pitchFamily="34" charset="0"/>
              </a:rPr>
              <a:t>From </a:t>
            </a:r>
            <a:r>
              <a:rPr lang="en-US" sz="1400" b="0" dirty="0" smtClean="0">
                <a:latin typeface="Arial" panose="020B0604020202020204" pitchFamily="34" charset="0"/>
                <a:cs typeface="Arial" panose="020B0604020202020204" pitchFamily="34" charset="0"/>
              </a:rPr>
              <a:t>D Smith, </a:t>
            </a:r>
            <a:r>
              <a:rPr lang="en-US" sz="1400" b="0" dirty="0" smtClean="0">
                <a:latin typeface="Arial" panose="020B0604020202020204" pitchFamily="34" charset="0"/>
                <a:cs typeface="Arial" panose="020B0604020202020204" pitchFamily="34" charset="0"/>
              </a:rPr>
              <a:t>MD, at </a:t>
            </a:r>
            <a:r>
              <a:rPr lang="en-US" sz="1400" dirty="0" smtClean="0">
                <a:latin typeface="Arial" panose="020B0604020202020204" pitchFamily="34" charset="0"/>
                <a:cs typeface="Arial" panose="020B0604020202020204" pitchFamily="34" charset="0"/>
              </a:rPr>
              <a:t>Los Angeles, CA</a:t>
            </a:r>
            <a:r>
              <a:rPr lang="en-US" sz="1400" b="0" dirty="0" smtClean="0">
                <a:latin typeface="Arial" panose="020B0604020202020204" pitchFamily="34" charset="0"/>
                <a:cs typeface="Arial" panose="020B0604020202020204" pitchFamily="34" charset="0"/>
              </a:rPr>
              <a:t>: </a:t>
            </a:r>
            <a:r>
              <a:rPr lang="en-US" sz="1400" b="0" dirty="0" smtClean="0">
                <a:latin typeface="Arial" panose="020B0604020202020204" pitchFamily="34" charset="0"/>
                <a:cs typeface="Arial" panose="020B0604020202020204" pitchFamily="34" charset="0"/>
              </a:rPr>
              <a:t>April </a:t>
            </a:r>
            <a:r>
              <a:rPr lang="en-US" sz="1400" b="0" dirty="0" smtClean="0">
                <a:latin typeface="Arial" panose="020B0604020202020204" pitchFamily="34" charset="0"/>
                <a:cs typeface="Arial" panose="020B0604020202020204" pitchFamily="34" charset="0"/>
              </a:rPr>
              <a:t>25</a:t>
            </a:r>
            <a:r>
              <a:rPr lang="en-US" sz="1400" b="0" dirty="0" smtClean="0">
                <a:latin typeface="Arial" panose="020B0604020202020204" pitchFamily="34" charset="0"/>
                <a:cs typeface="Arial" panose="020B0604020202020204" pitchFamily="34" charset="0"/>
              </a:rPr>
              <a:t>, 2016, IAS-USA. </a:t>
            </a:r>
            <a:endParaRPr lang="en-US"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455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5393" r="14298" b="63882"/>
          <a:stretch>
            <a:fillRect/>
          </a:stretch>
        </p:blipFill>
        <p:spPr bwMode="auto">
          <a:xfrm>
            <a:off x="1477126" y="1031385"/>
            <a:ext cx="9237749" cy="4397227"/>
          </a:xfrm>
          <a:prstGeom prst="rect">
            <a:avLst/>
          </a:prstGeom>
          <a:noFill/>
          <a:ln w="9525" cap="flat">
            <a:noFill/>
            <a:round/>
            <a:headEnd/>
            <a:tailEnd/>
          </a:ln>
          <a:effectLst/>
        </p:spPr>
      </p:pic>
      <p:sp>
        <p:nvSpPr>
          <p:cNvPr id="3075" name="AutoShape 3"/>
          <p:cNvSpPr>
            <a:spLocks noChangeArrowheads="1"/>
          </p:cNvSpPr>
          <p:nvPr/>
        </p:nvSpPr>
        <p:spPr bwMode="auto">
          <a:xfrm>
            <a:off x="233264" y="5257800"/>
            <a:ext cx="11663681" cy="1004327"/>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900" dirty="0">
                <a:cs typeface="Arial Unicode MS" pitchFamily="32" charset="0"/>
              </a:rPr>
              <a:t>CCR5-Modified CD4 T Cells </a:t>
            </a:r>
            <a:r>
              <a:rPr lang="en-US" sz="2900" dirty="0" smtClean="0">
                <a:cs typeface="Arial Unicode MS" pitchFamily="32" charset="0"/>
              </a:rPr>
              <a:t>During </a:t>
            </a:r>
            <a:r>
              <a:rPr lang="en-US" sz="2900" dirty="0">
                <a:cs typeface="Arial Unicode MS" pitchFamily="32" charset="0"/>
              </a:rPr>
              <a:t>Treatment </a:t>
            </a:r>
            <a:r>
              <a:rPr lang="en-US" sz="2900" dirty="0" smtClean="0">
                <a:cs typeface="Arial Unicode MS" pitchFamily="32" charset="0"/>
              </a:rPr>
              <a:t>Interruption Did Not Decrease, Unlike Unmodified CD4 T Cells</a:t>
            </a:r>
            <a:endParaRPr lang="en-US" sz="2900" dirty="0">
              <a:cs typeface="Arial Unicode MS" pitchFamily="32" charset="0"/>
            </a:endParaRPr>
          </a:p>
        </p:txBody>
      </p:sp>
      <p:sp>
        <p:nvSpPr>
          <p:cNvPr id="3076" name="Rectangle 4"/>
          <p:cNvSpPr>
            <a:spLocks noGrp="1" noChangeArrowheads="1"/>
          </p:cNvSpPr>
          <p:nvPr>
            <p:ph type="title"/>
          </p:nvPr>
        </p:nvSpPr>
        <p:spPr bwMode="auto">
          <a:xfrm>
            <a:off x="1676400" y="6298224"/>
            <a:ext cx="5235944" cy="457200"/>
          </a:xfrm>
          <a:noFill/>
          <a:ln cap="flat">
            <a:round/>
            <a:headEnd/>
            <a:tailEnd/>
          </a:ln>
        </p:spPr>
        <p:txBody>
          <a:bodyPr vert="horz" wrap="square" lIns="0" tIns="12211" rIns="0" bIns="0" numCol="1" anchor="ctr" anchorCtr="0" compatLnSpc="1">
            <a:prstTxWarp prst="textNoShape">
              <a:avLst/>
            </a:prstTxWarp>
            <a:normAutofit/>
          </a:bodyPr>
          <a:lstStyle/>
          <a:p>
            <a:pPr algn="l">
              <a:tabLst>
                <a:tab pos="649628" algn="l"/>
                <a:tab pos="1299256" algn="l"/>
                <a:tab pos="1948884" algn="l"/>
                <a:tab pos="2598511" algn="l"/>
                <a:tab pos="3248139" algn="l"/>
                <a:tab pos="3897767" algn="l"/>
              </a:tabLst>
            </a:pPr>
            <a:r>
              <a:rPr lang="en-US" sz="1400" b="0" dirty="0" err="1">
                <a:cs typeface="Arial Unicode MS" pitchFamily="32" charset="0"/>
              </a:rPr>
              <a:t>Tebas</a:t>
            </a:r>
            <a:r>
              <a:rPr lang="en-US" sz="1400" b="0" dirty="0">
                <a:cs typeface="Arial Unicode MS" pitchFamily="32" charset="0"/>
              </a:rPr>
              <a:t> P et al. N </a:t>
            </a:r>
            <a:r>
              <a:rPr lang="en-US" sz="1400" b="0" dirty="0" err="1">
                <a:cs typeface="Arial Unicode MS" pitchFamily="32" charset="0"/>
              </a:rPr>
              <a:t>Engl</a:t>
            </a:r>
            <a:r>
              <a:rPr lang="en-US" sz="1400" b="0" dirty="0">
                <a:cs typeface="Arial Unicode MS" pitchFamily="32" charset="0"/>
              </a:rPr>
              <a:t> J Med 2014;370:901-910.</a:t>
            </a:r>
          </a:p>
        </p:txBody>
      </p:sp>
      <p:sp>
        <p:nvSpPr>
          <p:cNvPr id="8" name="Title 1"/>
          <p:cNvSpPr txBox="1">
            <a:spLocks/>
          </p:cNvSpPr>
          <p:nvPr/>
        </p:nvSpPr>
        <p:spPr bwMode="gray">
          <a:xfrm>
            <a:off x="233264" y="228600"/>
            <a:ext cx="11731151" cy="685800"/>
          </a:xfrm>
          <a:prstGeom prst="rect">
            <a:avLst/>
          </a:prstGeom>
          <a:solidFill>
            <a:srgbClr val="006699"/>
          </a:solidFill>
        </p:spPr>
        <p:txBody>
          <a:bodyPr vert="horz" anchor="b">
            <a:noAutofit/>
          </a:bodyPr>
          <a:lstStyle>
            <a:lvl1pPr algn="ctr" rtl="0" eaLnBrk="1" latinLnBrk="0" hangingPunct="1">
              <a:spcBef>
                <a:spcPct val="0"/>
              </a:spcBef>
              <a:buNone/>
              <a:defRPr kumimoji="0" sz="3200" b="1" i="0" u="none" kern="1200">
                <a:solidFill>
                  <a:schemeClr val="bg1"/>
                </a:solidFill>
                <a:latin typeface="Arial" pitchFamily="34" charset="0"/>
                <a:ea typeface="+mj-ea"/>
                <a:cs typeface="Arial" pitchFamily="34" charset="0"/>
              </a:defRPr>
            </a:lvl1pPr>
          </a:lstStyle>
          <a:p>
            <a:r>
              <a:rPr lang="en-US" smtClean="0"/>
              <a:t>Adoptive Immunotherapy</a:t>
            </a:r>
            <a:endParaRPr lang="en-US" dirty="0"/>
          </a:p>
        </p:txBody>
      </p:sp>
    </p:spTree>
    <p:extLst>
      <p:ext uri="{BB962C8B-B14F-4D97-AF65-F5344CB8AC3E}">
        <p14:creationId xmlns:p14="http://schemas.microsoft.com/office/powerpoint/2010/main" val="1017906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11379200" cy="685800"/>
          </a:xfrm>
        </p:spPr>
        <p:txBody>
          <a:bodyPr>
            <a:normAutofit fontScale="90000"/>
          </a:bodyPr>
          <a:lstStyle/>
          <a:p>
            <a:r>
              <a:rPr lang="en-US" dirty="0"/>
              <a:t>Which of these is likely an example of a functional HIV cure?</a:t>
            </a:r>
          </a:p>
        </p:txBody>
      </p:sp>
      <p:sp>
        <p:nvSpPr>
          <p:cNvPr id="3" name="TPAnswers"/>
          <p:cNvSpPr>
            <a:spLocks noGrp="1"/>
          </p:cNvSpPr>
          <p:nvPr>
            <p:ph type="body" idx="1"/>
            <p:custDataLst>
              <p:tags r:id="rId2"/>
            </p:custDataLst>
          </p:nvPr>
        </p:nvSpPr>
        <p:spPr>
          <a:xfrm>
            <a:off x="1397000" y="1600200"/>
            <a:ext cx="11379200" cy="4915288"/>
          </a:xfrm>
        </p:spPr>
        <p:txBody>
          <a:bodyPr>
            <a:normAutofit/>
          </a:bodyPr>
          <a:lstStyle/>
          <a:p>
            <a:pPr marL="514350" indent="-514350">
              <a:buSzPct val="100000"/>
              <a:buFont typeface="+mj-lt"/>
              <a:buAutoNum type="arabicPeriod"/>
            </a:pPr>
            <a:r>
              <a:rPr lang="en-US" sz="3200" dirty="0"/>
              <a:t>The Berlin Patient</a:t>
            </a:r>
          </a:p>
          <a:p>
            <a:pPr marL="514350" indent="-514350">
              <a:buSzPct val="100000"/>
              <a:buFont typeface="+mj-lt"/>
              <a:buAutoNum type="arabicPeriod"/>
            </a:pPr>
            <a:r>
              <a:rPr lang="en-US" sz="3200" dirty="0"/>
              <a:t>The Mississippi Baby</a:t>
            </a:r>
          </a:p>
          <a:p>
            <a:pPr marL="514350" indent="-514350">
              <a:buSzPct val="100000"/>
              <a:buFont typeface="+mj-lt"/>
              <a:buAutoNum type="arabicPeriod"/>
            </a:pPr>
            <a:r>
              <a:rPr lang="en-US" sz="3200" dirty="0"/>
              <a:t>The Boston Patients</a:t>
            </a:r>
          </a:p>
          <a:p>
            <a:pPr marL="514350" indent="-514350">
              <a:buSzPct val="100000"/>
              <a:buFont typeface="+mj-lt"/>
              <a:buAutoNum type="arabicPeriod"/>
            </a:pPr>
            <a:r>
              <a:rPr lang="en-US" sz="3200" dirty="0"/>
              <a:t>The Visconti Cohort</a:t>
            </a: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TPCountdown" hidden="1"/>
          <p:cNvGrpSpPr/>
          <p:nvPr>
            <p:custDataLst>
              <p:tags r:id="rId3"/>
            </p:custDataLst>
          </p:nvPr>
        </p:nvGrpSpPr>
        <p:grpSpPr>
          <a:xfrm>
            <a:off x="11430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b="1" smtClean="0">
                  <a:latin typeface="Tahoma" panose="020B0604030504040204" pitchFamily="34" charset="0"/>
                </a:rPr>
                <a:t>1</a:t>
              </a:r>
              <a:endParaRPr lang="en-US" b="1" dirty="0">
                <a:latin typeface="Tahoma" panose="020B0604030504040204" pitchFamily="34" charset="0"/>
              </a:endParaRPr>
            </a:p>
          </p:txBody>
        </p:sp>
      </p:grpSp>
    </p:spTree>
    <p:custDataLst>
      <p:tags r:id="rId1"/>
    </p:custDataLst>
    <p:extLst>
      <p:ext uri="{BB962C8B-B14F-4D97-AF65-F5344CB8AC3E}">
        <p14:creationId xmlns:p14="http://schemas.microsoft.com/office/powerpoint/2010/main" val="10881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11734800" cy="685800"/>
          </a:xfrm>
        </p:spPr>
        <p:txBody>
          <a:bodyPr>
            <a:normAutofit fontScale="90000"/>
          </a:bodyPr>
          <a:lstStyle/>
          <a:p>
            <a:r>
              <a:rPr lang="en-US" dirty="0"/>
              <a:t>Which of these is an example of a functional HIV cure strategy?</a:t>
            </a:r>
          </a:p>
        </p:txBody>
      </p:sp>
      <p:sp>
        <p:nvSpPr>
          <p:cNvPr id="3" name="TPAnswers"/>
          <p:cNvSpPr>
            <a:spLocks noGrp="1"/>
          </p:cNvSpPr>
          <p:nvPr>
            <p:ph type="body" idx="1"/>
            <p:custDataLst>
              <p:tags r:id="rId2"/>
            </p:custDataLst>
          </p:nvPr>
        </p:nvSpPr>
        <p:spPr>
          <a:xfrm>
            <a:off x="1397000" y="1600200"/>
            <a:ext cx="11379200" cy="4915288"/>
          </a:xfrm>
        </p:spPr>
        <p:txBody>
          <a:bodyPr>
            <a:normAutofit/>
          </a:bodyPr>
          <a:lstStyle/>
          <a:p>
            <a:pPr marL="514350" indent="-514350">
              <a:buSzPct val="100000"/>
              <a:buFont typeface="+mj-lt"/>
              <a:buAutoNum type="arabicPeriod"/>
            </a:pPr>
            <a:r>
              <a:rPr lang="en-US" sz="3200" dirty="0" smtClean="0"/>
              <a:t>Therapeutic Vaccine</a:t>
            </a:r>
          </a:p>
          <a:p>
            <a:pPr marL="514350" indent="-514350">
              <a:buSzPct val="100000"/>
              <a:buFont typeface="+mj-lt"/>
              <a:buAutoNum type="arabicPeriod"/>
            </a:pPr>
            <a:r>
              <a:rPr lang="en-US" sz="3200" dirty="0" smtClean="0"/>
              <a:t>HDAC </a:t>
            </a:r>
            <a:r>
              <a:rPr lang="en-US" sz="3200" dirty="0"/>
              <a:t>inhibitor therapy</a:t>
            </a:r>
          </a:p>
          <a:p>
            <a:pPr marL="514350" indent="-514350">
              <a:buSzPct val="100000"/>
              <a:buFont typeface="+mj-lt"/>
              <a:buAutoNum type="arabicPeriod"/>
            </a:pPr>
            <a:r>
              <a:rPr lang="en-US" sz="3200" dirty="0"/>
              <a:t>PD-1 blockade</a:t>
            </a:r>
          </a:p>
          <a:p>
            <a:pPr marL="514350" indent="-514350">
              <a:buSzPct val="100000"/>
              <a:buFont typeface="+mj-lt"/>
              <a:buAutoNum type="arabicPeriod"/>
            </a:pPr>
            <a:r>
              <a:rPr lang="en-US" sz="3200" dirty="0"/>
              <a:t>CRISPR HIV DNA modification</a:t>
            </a: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TPCountdown" hidden="1"/>
          <p:cNvGrpSpPr/>
          <p:nvPr>
            <p:custDataLst>
              <p:tags r:id="rId3"/>
            </p:custDataLst>
          </p:nvPr>
        </p:nvGrpSpPr>
        <p:grpSpPr>
          <a:xfrm>
            <a:off x="11430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b="1" smtClean="0">
                  <a:latin typeface="Tahoma" panose="020B0604030504040204" pitchFamily="34" charset="0"/>
                </a:rPr>
                <a:t>1</a:t>
              </a:r>
              <a:endParaRPr lang="en-US" b="1" dirty="0">
                <a:latin typeface="Tahoma" panose="020B0604030504040204" pitchFamily="34" charset="0"/>
              </a:endParaRPr>
            </a:p>
          </p:txBody>
        </p:sp>
      </p:grpSp>
    </p:spTree>
    <p:custDataLst>
      <p:tags r:id="rId1"/>
    </p:custDataLst>
    <p:extLst>
      <p:ext uri="{BB962C8B-B14F-4D97-AF65-F5344CB8AC3E}">
        <p14:creationId xmlns:p14="http://schemas.microsoft.com/office/powerpoint/2010/main" val="3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700" y="381000"/>
            <a:ext cx="12179300" cy="685800"/>
          </a:xfrm>
        </p:spPr>
        <p:txBody>
          <a:bodyPr>
            <a:normAutofit fontScale="90000"/>
          </a:bodyPr>
          <a:lstStyle/>
          <a:p>
            <a:r>
              <a:rPr lang="en-US" dirty="0"/>
              <a:t>Which of these is an example of a “kick and kill” </a:t>
            </a:r>
            <a:r>
              <a:rPr lang="en-US" dirty="0" smtClean="0"/>
              <a:t>                        HIV </a:t>
            </a:r>
            <a:r>
              <a:rPr lang="en-US" dirty="0"/>
              <a:t>cure strategy?</a:t>
            </a:r>
          </a:p>
        </p:txBody>
      </p:sp>
      <p:sp>
        <p:nvSpPr>
          <p:cNvPr id="3" name="TPAnswers"/>
          <p:cNvSpPr>
            <a:spLocks noGrp="1"/>
          </p:cNvSpPr>
          <p:nvPr>
            <p:ph type="body" idx="1"/>
            <p:custDataLst>
              <p:tags r:id="rId2"/>
            </p:custDataLst>
          </p:nvPr>
        </p:nvSpPr>
        <p:spPr>
          <a:xfrm>
            <a:off x="1397000" y="1600200"/>
            <a:ext cx="11379200" cy="4915288"/>
          </a:xfrm>
        </p:spPr>
        <p:txBody>
          <a:bodyPr>
            <a:normAutofit/>
          </a:bodyPr>
          <a:lstStyle/>
          <a:p>
            <a:pPr marL="514350" indent="-514350">
              <a:buSzPct val="100000"/>
              <a:buFont typeface="+mj-lt"/>
              <a:buAutoNum type="arabicPeriod"/>
            </a:pPr>
            <a:r>
              <a:rPr lang="en-US" sz="3200" dirty="0"/>
              <a:t>Therapeutic Vaccine</a:t>
            </a:r>
          </a:p>
          <a:p>
            <a:pPr marL="514350" indent="-514350">
              <a:buSzPct val="100000"/>
              <a:buFont typeface="+mj-lt"/>
              <a:buAutoNum type="arabicPeriod"/>
            </a:pPr>
            <a:r>
              <a:rPr lang="en-US" sz="3200" dirty="0"/>
              <a:t>HDAC inhibitor therapy</a:t>
            </a:r>
          </a:p>
          <a:p>
            <a:pPr marL="514350" indent="-514350">
              <a:buSzPct val="100000"/>
              <a:buFont typeface="+mj-lt"/>
              <a:buAutoNum type="arabicPeriod"/>
            </a:pPr>
            <a:r>
              <a:rPr lang="en-US" sz="3200" dirty="0"/>
              <a:t>CRISPR HIV DNA modification</a:t>
            </a:r>
          </a:p>
          <a:p>
            <a:pPr marL="514350" indent="-514350">
              <a:buSzPct val="100000"/>
              <a:buFont typeface="+mj-lt"/>
              <a:buAutoNum type="arabicPeriod"/>
            </a:pPr>
            <a:r>
              <a:rPr lang="en-US" sz="3200" dirty="0"/>
              <a:t>CCR5 gene deletions</a:t>
            </a:r>
          </a:p>
        </p:txBody>
      </p: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TPCountdown" hidden="1"/>
          <p:cNvGrpSpPr/>
          <p:nvPr>
            <p:custDataLst>
              <p:tags r:id="rId3"/>
            </p:custDataLst>
          </p:nvPr>
        </p:nvGrpSpPr>
        <p:grpSpPr>
          <a:xfrm>
            <a:off x="11430000" y="6096000"/>
            <a:ext cx="635000" cy="635000"/>
            <a:chOff x="8318500" y="6032500"/>
            <a:chExt cx="635000" cy="635000"/>
          </a:xfrm>
        </p:grpSpPr>
        <p:sp>
          <p:nvSpPr>
            <p:cNvPr id="6"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b="1" smtClean="0">
                  <a:latin typeface="Tahoma" panose="020B0604030504040204" pitchFamily="34" charset="0"/>
                </a:rPr>
                <a:t>1</a:t>
              </a:r>
              <a:endParaRPr lang="en-US" b="1" dirty="0">
                <a:latin typeface="Tahoma" panose="020B0604030504040204" pitchFamily="34" charset="0"/>
              </a:endParaRPr>
            </a:p>
          </p:txBody>
        </p:sp>
      </p:grpSp>
    </p:spTree>
    <p:custDataLst>
      <p:tags r:id="rId1"/>
    </p:custDataLst>
    <p:extLst>
      <p:ext uri="{BB962C8B-B14F-4D97-AF65-F5344CB8AC3E}">
        <p14:creationId xmlns:p14="http://schemas.microsoft.com/office/powerpoint/2010/main" val="12391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Presentations\Cure\warningsign.jpg"/>
          <p:cNvPicPr>
            <a:picLocks noChangeAspect="1" noChangeArrowheads="1"/>
          </p:cNvPicPr>
          <p:nvPr/>
        </p:nvPicPr>
        <p:blipFill>
          <a:blip r:embed="rId3" cstate="print"/>
          <a:srcRect/>
          <a:stretch>
            <a:fillRect/>
          </a:stretch>
        </p:blipFill>
        <p:spPr bwMode="auto">
          <a:xfrm>
            <a:off x="3657600" y="1600200"/>
            <a:ext cx="5207000" cy="4709272"/>
          </a:xfrm>
          <a:prstGeom prst="rect">
            <a:avLst/>
          </a:prstGeom>
          <a:noFill/>
        </p:spPr>
      </p:pic>
      <p:sp>
        <p:nvSpPr>
          <p:cNvPr id="4" name="Title 3"/>
          <p:cNvSpPr>
            <a:spLocks noGrp="1"/>
          </p:cNvSpPr>
          <p:nvPr>
            <p:ph type="title"/>
          </p:nvPr>
        </p:nvSpPr>
        <p:spPr/>
        <p:txBody>
          <a:bodyPr/>
          <a:lstStyle/>
          <a:p>
            <a:r>
              <a:rPr lang="en-US" dirty="0"/>
              <a:t>How long will we have to wait</a:t>
            </a:r>
            <a:r>
              <a:rPr lang="en-US" dirty="0" smtClean="0"/>
              <a:t>?</a:t>
            </a:r>
            <a:endParaRPr lang="en-US" dirty="0"/>
          </a:p>
        </p:txBody>
      </p:sp>
    </p:spTree>
    <p:extLst>
      <p:ext uri="{BB962C8B-B14F-4D97-AF65-F5344CB8AC3E}">
        <p14:creationId xmlns:p14="http://schemas.microsoft.com/office/powerpoint/2010/main" val="235469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says-it.com/scripts/wbc-sign.pl?text1=Remember-+Syphilis&amp;text2=Is+still+a+problem&amp;text3=Even+though+we+have&amp;text4=Cure"/>
          <p:cNvPicPr>
            <a:picLocks noChangeAspect="1" noChangeArrowheads="1"/>
          </p:cNvPicPr>
          <p:nvPr/>
        </p:nvPicPr>
        <p:blipFill rotWithShape="1">
          <a:blip r:embed="rId3" cstate="print"/>
          <a:srcRect l="7482" t="27879" r="18811"/>
          <a:stretch/>
        </p:blipFill>
        <p:spPr bwMode="auto">
          <a:xfrm>
            <a:off x="1625600" y="1104900"/>
            <a:ext cx="9206523" cy="5067300"/>
          </a:xfrm>
          <a:prstGeom prst="rect">
            <a:avLst/>
          </a:prstGeom>
          <a:noFill/>
        </p:spPr>
      </p:pic>
      <p:sp>
        <p:nvSpPr>
          <p:cNvPr id="2" name="Title 1"/>
          <p:cNvSpPr>
            <a:spLocks noGrp="1"/>
          </p:cNvSpPr>
          <p:nvPr>
            <p:ph type="title"/>
          </p:nvPr>
        </p:nvSpPr>
        <p:spPr/>
        <p:txBody>
          <a:bodyPr/>
          <a:lstStyle/>
          <a:p>
            <a:r>
              <a:rPr lang="en-US" dirty="0" smtClean="0"/>
              <a:t>Thank you for you attention</a:t>
            </a:r>
            <a:endParaRPr lang="en-US" dirty="0"/>
          </a:p>
        </p:txBody>
      </p:sp>
    </p:spTree>
    <p:extLst>
      <p:ext uri="{BB962C8B-B14F-4D97-AF65-F5344CB8AC3E}">
        <p14:creationId xmlns:p14="http://schemas.microsoft.com/office/powerpoint/2010/main" val="4063499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99"/>
          </a:solidFill>
        </p:spPr>
        <p:txBody>
          <a:bodyPr/>
          <a:lstStyle/>
          <a:p>
            <a:r>
              <a:rPr lang="en-US" dirty="0" smtClean="0"/>
              <a:t>Thing 2</a:t>
            </a:r>
            <a:endParaRPr lang="en-US" dirty="0"/>
          </a:p>
        </p:txBody>
      </p:sp>
      <p:sp>
        <p:nvSpPr>
          <p:cNvPr id="3" name="Content Placeholder 2"/>
          <p:cNvSpPr>
            <a:spLocks noGrp="1"/>
          </p:cNvSpPr>
          <p:nvPr>
            <p:ph sz="quarter" idx="1"/>
          </p:nvPr>
        </p:nvSpPr>
        <p:spPr>
          <a:xfrm>
            <a:off x="402336" y="990600"/>
            <a:ext cx="11338560" cy="5108448"/>
          </a:xfrm>
        </p:spPr>
        <p:txBody>
          <a:bodyPr>
            <a:normAutofit/>
          </a:bodyPr>
          <a:lstStyle/>
          <a:p>
            <a:r>
              <a:rPr lang="en-US" sz="3600" dirty="0" smtClean="0"/>
              <a:t>The HIV Reservoir is Stable during ART</a:t>
            </a:r>
            <a:endParaRPr lang="en-US" sz="3600" dirty="0"/>
          </a:p>
        </p:txBody>
      </p:sp>
      <p:sp>
        <p:nvSpPr>
          <p:cNvPr id="4" name="Text Box 1"/>
          <p:cNvSpPr txBox="1">
            <a:spLocks noChangeArrowheads="1"/>
          </p:cNvSpPr>
          <p:nvPr/>
        </p:nvSpPr>
        <p:spPr bwMode="auto">
          <a:xfrm>
            <a:off x="433920" y="1529059"/>
            <a:ext cx="1132416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sz="1800" b="1" dirty="0">
                <a:latin typeface="Arial" panose="020B0604020202020204" pitchFamily="34" charset="0"/>
              </a:rPr>
              <a:t>Slower-than-exponential decay of HIV-1 DNA during the first 4 years of </a:t>
            </a:r>
            <a:r>
              <a:rPr lang="en-GB" sz="1800" b="1" dirty="0" smtClean="0">
                <a:latin typeface="Arial" panose="020B0604020202020204" pitchFamily="34" charset="0"/>
              </a:rPr>
              <a:t>ART </a:t>
            </a:r>
            <a:endParaRPr lang="en-GB" sz="1800" b="1" dirty="0">
              <a:latin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8926" y="6068262"/>
            <a:ext cx="1820961" cy="2723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560" y="1897499"/>
            <a:ext cx="8333182" cy="43016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2362200" y="6433263"/>
            <a:ext cx="522432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sz="1200" b="1" dirty="0">
                <a:solidFill>
                  <a:schemeClr val="bg1">
                    <a:lumMod val="85000"/>
                  </a:schemeClr>
                </a:solidFill>
                <a:latin typeface="Arial" panose="020B0604020202020204" pitchFamily="34" charset="0"/>
              </a:rPr>
              <a:t>Strain M C et al. J Infect Dis. 2005;191:1410-1418</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2609" y="4612833"/>
            <a:ext cx="1882320" cy="1411740"/>
          </a:xfrm>
          <a:prstGeom prst="rect">
            <a:avLst/>
          </a:prstGeom>
        </p:spPr>
      </p:pic>
    </p:spTree>
    <p:extLst>
      <p:ext uri="{BB962C8B-B14F-4D97-AF65-F5344CB8AC3E}">
        <p14:creationId xmlns:p14="http://schemas.microsoft.com/office/powerpoint/2010/main" val="3605851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Cure</a:t>
            </a:r>
            <a:endParaRPr lang="en-US" dirty="0"/>
          </a:p>
        </p:txBody>
      </p:sp>
      <p:sp>
        <p:nvSpPr>
          <p:cNvPr id="3" name="Content Placeholder 2"/>
          <p:cNvSpPr>
            <a:spLocks noGrp="1"/>
          </p:cNvSpPr>
          <p:nvPr>
            <p:ph sz="quarter" idx="1"/>
          </p:nvPr>
        </p:nvSpPr>
        <p:spPr/>
        <p:txBody>
          <a:bodyPr/>
          <a:lstStyle/>
          <a:p>
            <a:r>
              <a:rPr lang="en-US" sz="3400" dirty="0" smtClean="0"/>
              <a:t>Sterilizing vs. Functional cure</a:t>
            </a:r>
          </a:p>
          <a:p>
            <a:pPr lvl="1"/>
            <a:r>
              <a:rPr lang="en-US" sz="3000" u="sng" dirty="0" smtClean="0"/>
              <a:t>Sterilizing</a:t>
            </a:r>
            <a:r>
              <a:rPr lang="en-US" sz="3000" dirty="0" smtClean="0"/>
              <a:t>: HIV is cleared everywhere.</a:t>
            </a:r>
          </a:p>
          <a:p>
            <a:pPr lvl="1"/>
            <a:r>
              <a:rPr lang="en-US" sz="3000" u="sng" dirty="0" smtClean="0"/>
              <a:t>Functional</a:t>
            </a:r>
            <a:r>
              <a:rPr lang="en-US" sz="3000" dirty="0" smtClean="0"/>
              <a:t>: the host’s immune system is able to control HIV infection without help from ART. </a:t>
            </a:r>
          </a:p>
        </p:txBody>
      </p:sp>
    </p:spTree>
    <p:extLst>
      <p:ext uri="{BB962C8B-B14F-4D97-AF65-F5344CB8AC3E}">
        <p14:creationId xmlns:p14="http://schemas.microsoft.com/office/powerpoint/2010/main" val="200072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8590780" y="5996411"/>
            <a:ext cx="3373196" cy="378199"/>
          </a:xfrm>
          <a:prstGeom prst="rect">
            <a:avLst/>
          </a:prstGeom>
          <a:solidFill>
            <a:schemeClr val="accent1"/>
          </a:solidFill>
          <a:ln w="9525" cap="flat">
            <a:noFill/>
            <a:round/>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4989560" y="1066800"/>
            <a:ext cx="7202440" cy="4828334"/>
          </a:xfrm>
          <a:prstGeom prst="rect">
            <a:avLst/>
          </a:prstGeom>
          <a:noFill/>
          <a:ln w="9525" cap="flat">
            <a:noFill/>
            <a:round/>
            <a:headEnd/>
            <a:tailEnd/>
          </a:ln>
          <a:effectLst/>
        </p:spPr>
      </p:pic>
      <p:sp>
        <p:nvSpPr>
          <p:cNvPr id="3075" name="AutoShape 3"/>
          <p:cNvSpPr>
            <a:spLocks noChangeArrowheads="1"/>
          </p:cNvSpPr>
          <p:nvPr/>
        </p:nvSpPr>
        <p:spPr bwMode="auto">
          <a:xfrm>
            <a:off x="228600" y="161085"/>
            <a:ext cx="11734800" cy="82951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solidFill>
            <a:srgbClr val="006699"/>
          </a:solidFill>
          <a:ln w="9525" cap="flat">
            <a:noFill/>
            <a:round/>
            <a:headEnd/>
            <a:tailEnd/>
          </a:ln>
          <a:effec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3200" b="1" dirty="0" smtClean="0">
                <a:solidFill>
                  <a:schemeClr val="bg1"/>
                </a:solidFill>
                <a:latin typeface="Arial" panose="020B0604020202020204" pitchFamily="34" charset="0"/>
                <a:cs typeface="Arial" panose="020B0604020202020204" pitchFamily="34" charset="0"/>
              </a:rPr>
              <a:t>The Berlin Patient</a:t>
            </a:r>
            <a:endParaRPr lang="en-US" sz="32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5600" y="2895600"/>
            <a:ext cx="1016000" cy="151765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01" y="1466178"/>
            <a:ext cx="992025" cy="148059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9568" y="3949265"/>
            <a:ext cx="992025" cy="1480597"/>
          </a:xfrm>
          <a:prstGeom prst="rect">
            <a:avLst/>
          </a:prstGeom>
        </p:spPr>
      </p:pic>
      <p:sp>
        <p:nvSpPr>
          <p:cNvPr id="7" name="TextBox 6"/>
          <p:cNvSpPr txBox="1"/>
          <p:nvPr/>
        </p:nvSpPr>
        <p:spPr>
          <a:xfrm>
            <a:off x="218090" y="2948378"/>
            <a:ext cx="1382110" cy="369332"/>
          </a:xfrm>
          <a:prstGeom prst="rect">
            <a:avLst/>
          </a:prstGeom>
          <a:noFill/>
        </p:spPr>
        <p:txBody>
          <a:bodyPr wrap="none" rtlCol="0">
            <a:spAutoFit/>
          </a:bodyPr>
          <a:lstStyle/>
          <a:p>
            <a:r>
              <a:rPr lang="en-US" dirty="0" smtClean="0"/>
              <a:t>CCR5 ∆∆32</a:t>
            </a:r>
            <a:endParaRPr lang="en-US" dirty="0"/>
          </a:p>
        </p:txBody>
      </p:sp>
      <p:sp>
        <p:nvSpPr>
          <p:cNvPr id="13" name="TextBox 12"/>
          <p:cNvSpPr txBox="1"/>
          <p:nvPr/>
        </p:nvSpPr>
        <p:spPr>
          <a:xfrm>
            <a:off x="3099494" y="5509822"/>
            <a:ext cx="1382109" cy="923330"/>
          </a:xfrm>
          <a:prstGeom prst="rect">
            <a:avLst/>
          </a:prstGeom>
          <a:noFill/>
        </p:spPr>
        <p:txBody>
          <a:bodyPr wrap="none" rtlCol="0">
            <a:spAutoFit/>
          </a:bodyPr>
          <a:lstStyle/>
          <a:p>
            <a:pPr algn="ctr"/>
            <a:r>
              <a:rPr lang="en-US" dirty="0" smtClean="0"/>
              <a:t>CCR5 ∆∆32</a:t>
            </a:r>
          </a:p>
          <a:p>
            <a:pPr algn="ctr"/>
            <a:r>
              <a:rPr lang="en-US" dirty="0" smtClean="0"/>
              <a:t>No AML</a:t>
            </a:r>
          </a:p>
          <a:p>
            <a:pPr algn="ctr"/>
            <a:r>
              <a:rPr lang="en-US" b="1" u="sng" dirty="0" smtClean="0"/>
              <a:t>No HIV</a:t>
            </a:r>
            <a:endParaRPr lang="en-US" b="1" u="sng" dirty="0"/>
          </a:p>
        </p:txBody>
      </p:sp>
      <p:sp>
        <p:nvSpPr>
          <p:cNvPr id="14" name="TextBox 13"/>
          <p:cNvSpPr txBox="1"/>
          <p:nvPr/>
        </p:nvSpPr>
        <p:spPr>
          <a:xfrm>
            <a:off x="1509337" y="4344228"/>
            <a:ext cx="1186543" cy="923330"/>
          </a:xfrm>
          <a:prstGeom prst="rect">
            <a:avLst/>
          </a:prstGeom>
          <a:noFill/>
        </p:spPr>
        <p:txBody>
          <a:bodyPr wrap="none" rtlCol="0">
            <a:spAutoFit/>
          </a:bodyPr>
          <a:lstStyle/>
          <a:p>
            <a:pPr algn="ctr"/>
            <a:r>
              <a:rPr lang="en-US" dirty="0" smtClean="0"/>
              <a:t>CCR5 WT</a:t>
            </a:r>
          </a:p>
          <a:p>
            <a:pPr algn="ctr"/>
            <a:r>
              <a:rPr lang="en-US" dirty="0" smtClean="0"/>
              <a:t>AML</a:t>
            </a:r>
          </a:p>
          <a:p>
            <a:pPr algn="ctr"/>
            <a:r>
              <a:rPr lang="en-US" dirty="0" smtClean="0"/>
              <a:t>HIV</a:t>
            </a:r>
            <a:endParaRPr lang="en-US" dirty="0"/>
          </a:p>
        </p:txBody>
      </p:sp>
      <p:sp>
        <p:nvSpPr>
          <p:cNvPr id="8" name="Curved Down Arrow 7"/>
          <p:cNvSpPr/>
          <p:nvPr/>
        </p:nvSpPr>
        <p:spPr>
          <a:xfrm>
            <a:off x="1117600" y="1676400"/>
            <a:ext cx="1422400" cy="1217596"/>
          </a:xfrm>
          <a:prstGeom prst="curvedDownArrow">
            <a:avLst>
              <a:gd name="adj1" fmla="val 0"/>
              <a:gd name="adj2" fmla="val 50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053818" y="1905000"/>
            <a:ext cx="962123" cy="369332"/>
          </a:xfrm>
          <a:prstGeom prst="rect">
            <a:avLst/>
          </a:prstGeom>
          <a:noFill/>
        </p:spPr>
        <p:txBody>
          <a:bodyPr wrap="none" rtlCol="0">
            <a:spAutoFit/>
          </a:bodyPr>
          <a:lstStyle/>
          <a:p>
            <a:r>
              <a:rPr lang="en-US" dirty="0" smtClean="0"/>
              <a:t>SCT x 2</a:t>
            </a:r>
            <a:endParaRPr lang="en-US" dirty="0"/>
          </a:p>
        </p:txBody>
      </p:sp>
      <p:cxnSp>
        <p:nvCxnSpPr>
          <p:cNvPr id="12" name="Straight Arrow Connector 11"/>
          <p:cNvCxnSpPr/>
          <p:nvPr/>
        </p:nvCxnSpPr>
        <p:spPr>
          <a:xfrm flipH="1">
            <a:off x="2438401" y="2946774"/>
            <a:ext cx="612839" cy="3709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82963" y="2480591"/>
            <a:ext cx="1818126" cy="369332"/>
          </a:xfrm>
          <a:prstGeom prst="rect">
            <a:avLst/>
          </a:prstGeom>
          <a:noFill/>
        </p:spPr>
        <p:txBody>
          <a:bodyPr wrap="none" rtlCol="0">
            <a:spAutoFit/>
          </a:bodyPr>
          <a:lstStyle/>
          <a:p>
            <a:r>
              <a:rPr lang="en-US" dirty="0" smtClean="0"/>
              <a:t>Chemo and Rad</a:t>
            </a:r>
            <a:endParaRPr lang="en-US" dirty="0"/>
          </a:p>
        </p:txBody>
      </p:sp>
      <p:cxnSp>
        <p:nvCxnSpPr>
          <p:cNvPr id="21" name="Straight Arrow Connector 20"/>
          <p:cNvCxnSpPr/>
          <p:nvPr/>
        </p:nvCxnSpPr>
        <p:spPr>
          <a:xfrm>
            <a:off x="2540001" y="3869304"/>
            <a:ext cx="779567" cy="4733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878342" y="3733800"/>
            <a:ext cx="86594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GVHD</a:t>
            </a:r>
            <a:endParaRPr lang="en-US" dirty="0"/>
          </a:p>
        </p:txBody>
      </p:sp>
      <p:sp>
        <p:nvSpPr>
          <p:cNvPr id="4" name="TextBox 3"/>
          <p:cNvSpPr txBox="1"/>
          <p:nvPr/>
        </p:nvSpPr>
        <p:spPr>
          <a:xfrm>
            <a:off x="1471237" y="6377382"/>
            <a:ext cx="4533613" cy="338554"/>
          </a:xfrm>
          <a:prstGeom prst="rect">
            <a:avLst/>
          </a:prstGeom>
          <a:noFill/>
        </p:spPr>
        <p:txBody>
          <a:bodyPr wrap="none" rtlCol="0">
            <a:spAutoFit/>
          </a:bodyPr>
          <a:lstStyle/>
          <a:p>
            <a:r>
              <a:rPr lang="en-US" sz="1600" dirty="0" err="1">
                <a:solidFill>
                  <a:schemeClr val="bg1"/>
                </a:solidFill>
                <a:latin typeface="Arial" panose="020B0604020202020204" pitchFamily="34" charset="0"/>
                <a:cs typeface="Arial" panose="020B0604020202020204" pitchFamily="34" charset="0"/>
              </a:rPr>
              <a:t>Hütter</a:t>
            </a:r>
            <a:r>
              <a:rPr lang="en-US" sz="1600" dirty="0">
                <a:solidFill>
                  <a:schemeClr val="bg1"/>
                </a:solidFill>
                <a:latin typeface="Arial" panose="020B0604020202020204" pitchFamily="34" charset="0"/>
                <a:cs typeface="Arial" panose="020B0604020202020204" pitchFamily="34" charset="0"/>
              </a:rPr>
              <a:t> G et al. N </a:t>
            </a:r>
            <a:r>
              <a:rPr lang="en-US" sz="1600" dirty="0" err="1">
                <a:solidFill>
                  <a:schemeClr val="bg1"/>
                </a:solidFill>
                <a:latin typeface="Arial" panose="020B0604020202020204" pitchFamily="34" charset="0"/>
                <a:cs typeface="Arial" panose="020B0604020202020204" pitchFamily="34" charset="0"/>
              </a:rPr>
              <a:t>Engl</a:t>
            </a:r>
            <a:r>
              <a:rPr lang="en-US" sz="1600" dirty="0">
                <a:solidFill>
                  <a:schemeClr val="bg1"/>
                </a:solidFill>
                <a:latin typeface="Arial" panose="020B0604020202020204" pitchFamily="34" charset="0"/>
                <a:cs typeface="Arial" panose="020B0604020202020204" pitchFamily="34" charset="0"/>
              </a:rPr>
              <a:t> J Med 2009;360:692-698.</a:t>
            </a:r>
          </a:p>
        </p:txBody>
      </p:sp>
    </p:spTree>
    <p:extLst>
      <p:ext uri="{BB962C8B-B14F-4D97-AF65-F5344CB8AC3E}">
        <p14:creationId xmlns:p14="http://schemas.microsoft.com/office/powerpoint/2010/main" val="38832036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
          <p:cNvSpPr>
            <a:spLocks noChangeArrowheads="1"/>
          </p:cNvSpPr>
          <p:nvPr/>
        </p:nvSpPr>
        <p:spPr bwMode="auto">
          <a:xfrm>
            <a:off x="228600" y="161085"/>
            <a:ext cx="11760200" cy="82951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solidFill>
            <a:srgbClr val="006699"/>
          </a:solidFill>
          <a:ln w="9525" cap="flat">
            <a:noFill/>
            <a:round/>
            <a:headEnd/>
            <a:tailEnd/>
          </a:ln>
          <a:effec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3200" b="1" dirty="0" smtClean="0">
                <a:solidFill>
                  <a:schemeClr val="bg1"/>
                </a:solidFill>
                <a:latin typeface="Arial" panose="020B0604020202020204" pitchFamily="34" charset="0"/>
                <a:cs typeface="Arial" panose="020B0604020202020204" pitchFamily="34" charset="0"/>
              </a:rPr>
              <a:t>The Mississippi Baby</a:t>
            </a:r>
            <a:endParaRPr lang="en-US" sz="3200" b="1" dirty="0">
              <a:solidFill>
                <a:schemeClr val="bg1"/>
              </a:solidFill>
              <a:latin typeface="Arial" panose="020B0604020202020204" pitchFamily="34" charset="0"/>
              <a:cs typeface="Arial" panose="020B0604020202020204" pitchFamily="34" charset="0"/>
            </a:endParaRPr>
          </a:p>
        </p:txBody>
      </p:sp>
      <p:pic>
        <p:nvPicPr>
          <p:cNvPr id="3073" name="Picture 1"/>
          <p:cNvPicPr>
            <a:picLocks noChangeAspect="1" noChangeArrowheads="1"/>
          </p:cNvPicPr>
          <p:nvPr/>
        </p:nvPicPr>
        <p:blipFill>
          <a:blip r:embed="rId3" cstate="print"/>
          <a:srcRect/>
          <a:stretch>
            <a:fillRect/>
          </a:stretch>
        </p:blipFill>
        <p:spPr bwMode="auto">
          <a:xfrm>
            <a:off x="8450504" y="6027421"/>
            <a:ext cx="3373196" cy="378199"/>
          </a:xfrm>
          <a:prstGeom prst="rect">
            <a:avLst/>
          </a:prstGeom>
          <a:solidFill>
            <a:schemeClr val="accent1"/>
          </a:solidFill>
          <a:ln w="9525" cap="flat">
            <a:noFill/>
            <a:round/>
            <a:headEnd/>
            <a:tailEnd/>
          </a:ln>
          <a:effectLst/>
        </p:spPr>
      </p:pic>
      <p:pic>
        <p:nvPicPr>
          <p:cNvPr id="3074" name="Picture 2"/>
          <p:cNvPicPr>
            <a:picLocks noChangeAspect="1" noChangeArrowheads="1"/>
          </p:cNvPicPr>
          <p:nvPr/>
        </p:nvPicPr>
        <p:blipFill rotWithShape="1">
          <a:blip r:embed="rId4" cstate="print"/>
          <a:srcRect b="30987"/>
          <a:stretch/>
        </p:blipFill>
        <p:spPr bwMode="auto">
          <a:xfrm>
            <a:off x="6108700" y="826934"/>
            <a:ext cx="5715000" cy="5226964"/>
          </a:xfrm>
          <a:prstGeom prst="rect">
            <a:avLst/>
          </a:prstGeom>
          <a:noFill/>
          <a:ln w="9525" cap="flat">
            <a:noFill/>
            <a:round/>
            <a:headEnd/>
            <a:tailEnd/>
          </a:ln>
          <a:effectLst/>
        </p:spPr>
      </p:pic>
      <p:sp>
        <p:nvSpPr>
          <p:cNvPr id="3076" name="Rectangle 4"/>
          <p:cNvSpPr>
            <a:spLocks noGrp="1" noChangeArrowheads="1"/>
          </p:cNvSpPr>
          <p:nvPr>
            <p:ph type="title"/>
          </p:nvPr>
        </p:nvSpPr>
        <p:spPr bwMode="auto">
          <a:xfrm>
            <a:off x="1557224" y="6268815"/>
            <a:ext cx="5105400" cy="532000"/>
          </a:xfrm>
          <a:noFill/>
          <a:ln cap="flat">
            <a:round/>
            <a:headEnd/>
            <a:tailEnd/>
          </a:ln>
        </p:spPr>
        <p:txBody>
          <a:bodyPr vert="horz" wrap="square" lIns="0" tIns="12211" rIns="0" bIns="0" numCol="1" anchor="ctr" anchorCtr="0" compatLnSpc="1">
            <a:prstTxWarp prst="textNoShape">
              <a:avLst/>
            </a:prstTxWarp>
            <a:noAutofit/>
          </a:bodyPr>
          <a:lstStyle/>
          <a:p>
            <a:pPr algn="l">
              <a:tabLst>
                <a:tab pos="649628" algn="l"/>
                <a:tab pos="1299256" algn="l"/>
                <a:tab pos="1948884" algn="l"/>
                <a:tab pos="2598511" algn="l"/>
              </a:tabLst>
            </a:pPr>
            <a:r>
              <a:rPr lang="en-US" sz="1600" b="0" dirty="0" err="1">
                <a:solidFill>
                  <a:schemeClr val="bg1"/>
                </a:solidFill>
                <a:cs typeface="Arial Unicode MS" pitchFamily="32" charset="0"/>
              </a:rPr>
              <a:t>Persaud</a:t>
            </a:r>
            <a:r>
              <a:rPr lang="en-US" sz="1600" b="0" dirty="0">
                <a:solidFill>
                  <a:schemeClr val="bg1"/>
                </a:solidFill>
                <a:cs typeface="Arial Unicode MS" pitchFamily="32" charset="0"/>
              </a:rPr>
              <a:t> D et al. N </a:t>
            </a:r>
            <a:r>
              <a:rPr lang="en-US" sz="1600" b="0" dirty="0" err="1">
                <a:solidFill>
                  <a:schemeClr val="bg1"/>
                </a:solidFill>
                <a:cs typeface="Arial Unicode MS" pitchFamily="32" charset="0"/>
              </a:rPr>
              <a:t>Engl</a:t>
            </a:r>
            <a:r>
              <a:rPr lang="en-US" sz="1600" b="0" dirty="0">
                <a:solidFill>
                  <a:schemeClr val="bg1"/>
                </a:solidFill>
                <a:cs typeface="Arial Unicode MS" pitchFamily="32" charset="0"/>
              </a:rPr>
              <a:t> J Med 2013;369:1828-1835.</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1" y="838200"/>
            <a:ext cx="1819047" cy="190286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9601" y="1600200"/>
            <a:ext cx="2423769" cy="1516990"/>
          </a:xfrm>
          <a:prstGeom prst="rect">
            <a:avLst/>
          </a:prstGeom>
        </p:spPr>
      </p:pic>
      <p:sp>
        <p:nvSpPr>
          <p:cNvPr id="14" name="TextBox 13"/>
          <p:cNvSpPr txBox="1"/>
          <p:nvPr/>
        </p:nvSpPr>
        <p:spPr>
          <a:xfrm>
            <a:off x="304800" y="2819401"/>
            <a:ext cx="181972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Immediate ART</a:t>
            </a:r>
          </a:p>
          <a:p>
            <a:r>
              <a:rPr lang="en-US" dirty="0" smtClean="0"/>
              <a:t>AZT-3TC-NVP</a:t>
            </a:r>
            <a:endParaRPr lang="en-US" dirty="0"/>
          </a:p>
        </p:txBody>
      </p:sp>
      <p:sp>
        <p:nvSpPr>
          <p:cNvPr id="15" name="TextBox 14"/>
          <p:cNvSpPr txBox="1"/>
          <p:nvPr/>
        </p:nvSpPr>
        <p:spPr>
          <a:xfrm>
            <a:off x="3251201" y="3276600"/>
            <a:ext cx="1882247"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Maintained ART</a:t>
            </a:r>
          </a:p>
          <a:p>
            <a:r>
              <a:rPr lang="en-US" dirty="0" smtClean="0"/>
              <a:t>AZT-3TC-LPV-r</a:t>
            </a:r>
          </a:p>
          <a:p>
            <a:r>
              <a:rPr lang="en-US" dirty="0" smtClean="0"/>
              <a:t>For 18 months</a:t>
            </a:r>
            <a:endParaRPr lang="en-US" dirty="0"/>
          </a:p>
        </p:txBody>
      </p:sp>
      <p:cxnSp>
        <p:nvCxnSpPr>
          <p:cNvPr id="16" name="Straight Arrow Connector 15"/>
          <p:cNvCxnSpPr>
            <a:stCxn id="14" idx="3"/>
            <a:endCxn id="15" idx="1"/>
          </p:cNvCxnSpPr>
          <p:nvPr/>
        </p:nvCxnSpPr>
        <p:spPr>
          <a:xfrm>
            <a:off x="2124529" y="3142567"/>
            <a:ext cx="1126672" cy="5956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698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
          <p:cNvSpPr>
            <a:spLocks noChangeArrowheads="1"/>
          </p:cNvSpPr>
          <p:nvPr/>
        </p:nvSpPr>
        <p:spPr bwMode="auto">
          <a:xfrm>
            <a:off x="228600" y="161085"/>
            <a:ext cx="11760200" cy="82951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solidFill>
            <a:srgbClr val="006699"/>
          </a:solidFill>
          <a:ln w="9525" cap="flat">
            <a:noFill/>
            <a:round/>
            <a:headEnd/>
            <a:tailEnd/>
          </a:ln>
          <a:effec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3200" b="1" dirty="0" smtClean="0">
                <a:solidFill>
                  <a:schemeClr val="bg1"/>
                </a:solidFill>
                <a:latin typeface="Arial" panose="020B0604020202020204" pitchFamily="34" charset="0"/>
                <a:cs typeface="Arial" panose="020B0604020202020204" pitchFamily="34" charset="0"/>
              </a:rPr>
              <a:t>The Mississippi Baby</a:t>
            </a:r>
            <a:endParaRPr lang="en-US" sz="3200" b="1" dirty="0">
              <a:solidFill>
                <a:schemeClr val="bg1"/>
              </a:solidFill>
              <a:latin typeface="Arial" panose="020B0604020202020204" pitchFamily="34" charset="0"/>
              <a:cs typeface="Arial" panose="020B0604020202020204" pitchFamily="34" charset="0"/>
            </a:endParaRPr>
          </a:p>
        </p:txBody>
      </p:sp>
      <p:pic>
        <p:nvPicPr>
          <p:cNvPr id="3073" name="Picture 1"/>
          <p:cNvPicPr>
            <a:picLocks noChangeAspect="1" noChangeArrowheads="1"/>
          </p:cNvPicPr>
          <p:nvPr/>
        </p:nvPicPr>
        <p:blipFill>
          <a:blip r:embed="rId3" cstate="print"/>
          <a:srcRect/>
          <a:stretch>
            <a:fillRect/>
          </a:stretch>
        </p:blipFill>
        <p:spPr bwMode="auto">
          <a:xfrm>
            <a:off x="8534401" y="6400801"/>
            <a:ext cx="3373196" cy="378199"/>
          </a:xfrm>
          <a:prstGeom prst="rect">
            <a:avLst/>
          </a:prstGeom>
          <a:solidFill>
            <a:schemeClr val="accent1"/>
          </a:solidFill>
          <a:ln w="9525" cap="flat">
            <a:noFill/>
            <a:round/>
            <a:headEnd/>
            <a:tailEnd/>
          </a:ln>
          <a:effectLst/>
        </p:spPr>
      </p:pic>
      <p:pic>
        <p:nvPicPr>
          <p:cNvPr id="3074" name="Picture 2"/>
          <p:cNvPicPr>
            <a:picLocks noChangeAspect="1" noChangeArrowheads="1"/>
          </p:cNvPicPr>
          <p:nvPr/>
        </p:nvPicPr>
        <p:blipFill rotWithShape="1">
          <a:blip r:embed="rId4" cstate="print"/>
          <a:srcRect b="30987"/>
          <a:stretch/>
        </p:blipFill>
        <p:spPr bwMode="auto">
          <a:xfrm>
            <a:off x="6096000" y="914401"/>
            <a:ext cx="5892800" cy="5389581"/>
          </a:xfrm>
          <a:prstGeom prst="rect">
            <a:avLst/>
          </a:prstGeom>
          <a:noFill/>
          <a:ln w="9525" cap="flat">
            <a:noFill/>
            <a:round/>
            <a:headEnd/>
            <a:tailEnd/>
          </a:ln>
          <a:effectLst/>
        </p:spPr>
      </p:pic>
      <p:sp>
        <p:nvSpPr>
          <p:cNvPr id="3076" name="Rectangle 4"/>
          <p:cNvSpPr>
            <a:spLocks noGrp="1" noChangeArrowheads="1"/>
          </p:cNvSpPr>
          <p:nvPr>
            <p:ph type="title"/>
          </p:nvPr>
        </p:nvSpPr>
        <p:spPr bwMode="auto">
          <a:xfrm>
            <a:off x="2123848" y="6247000"/>
            <a:ext cx="5105400" cy="532000"/>
          </a:xfrm>
          <a:noFill/>
          <a:ln cap="flat">
            <a:round/>
            <a:headEnd/>
            <a:tailEnd/>
          </a:ln>
        </p:spPr>
        <p:txBody>
          <a:bodyPr vert="horz" wrap="square" lIns="0" tIns="12211" rIns="0" bIns="0" numCol="1" anchor="ctr" anchorCtr="0" compatLnSpc="1">
            <a:prstTxWarp prst="textNoShape">
              <a:avLst/>
            </a:prstTxWarp>
            <a:noAutofit/>
          </a:bodyPr>
          <a:lstStyle/>
          <a:p>
            <a:pPr algn="l">
              <a:tabLst>
                <a:tab pos="649628" algn="l"/>
                <a:tab pos="1299256" algn="l"/>
                <a:tab pos="1948884" algn="l"/>
                <a:tab pos="2598511" algn="l"/>
              </a:tabLst>
            </a:pPr>
            <a:r>
              <a:rPr lang="en-US" sz="1600" b="0" dirty="0" err="1">
                <a:solidFill>
                  <a:schemeClr val="bg1"/>
                </a:solidFill>
                <a:cs typeface="Arial Unicode MS" pitchFamily="32" charset="0"/>
              </a:rPr>
              <a:t>Persaud</a:t>
            </a:r>
            <a:r>
              <a:rPr lang="en-US" sz="1600" b="0" dirty="0">
                <a:solidFill>
                  <a:schemeClr val="bg1"/>
                </a:solidFill>
                <a:cs typeface="Arial Unicode MS" pitchFamily="32" charset="0"/>
              </a:rPr>
              <a:t> D et al. N </a:t>
            </a:r>
            <a:r>
              <a:rPr lang="en-US" sz="1600" b="0" dirty="0" err="1">
                <a:solidFill>
                  <a:schemeClr val="bg1"/>
                </a:solidFill>
                <a:cs typeface="Arial Unicode MS" pitchFamily="32" charset="0"/>
              </a:rPr>
              <a:t>Engl</a:t>
            </a:r>
            <a:r>
              <a:rPr lang="en-US" sz="1600" b="0" dirty="0">
                <a:solidFill>
                  <a:schemeClr val="bg1"/>
                </a:solidFill>
                <a:cs typeface="Arial Unicode MS" pitchFamily="32" charset="0"/>
              </a:rPr>
              <a:t> J Med 2013;369:1828-1835.</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1" y="838200"/>
            <a:ext cx="1819047" cy="190286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9601" y="1600200"/>
            <a:ext cx="2423769" cy="1516990"/>
          </a:xfrm>
          <a:prstGeom prst="rect">
            <a:avLst/>
          </a:prstGeom>
        </p:spPr>
      </p:pic>
      <p:sp>
        <p:nvSpPr>
          <p:cNvPr id="14" name="TextBox 13"/>
          <p:cNvSpPr txBox="1"/>
          <p:nvPr/>
        </p:nvSpPr>
        <p:spPr>
          <a:xfrm>
            <a:off x="304800" y="2819401"/>
            <a:ext cx="181972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Immediate ART</a:t>
            </a:r>
          </a:p>
          <a:p>
            <a:r>
              <a:rPr lang="en-US" dirty="0" smtClean="0"/>
              <a:t>AZT-3TC-NVP</a:t>
            </a:r>
            <a:endParaRPr lang="en-US" dirty="0"/>
          </a:p>
        </p:txBody>
      </p:sp>
      <p:sp>
        <p:nvSpPr>
          <p:cNvPr id="15" name="TextBox 14"/>
          <p:cNvSpPr txBox="1"/>
          <p:nvPr/>
        </p:nvSpPr>
        <p:spPr>
          <a:xfrm>
            <a:off x="3251201" y="3276600"/>
            <a:ext cx="1882247"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Maintained ART</a:t>
            </a:r>
          </a:p>
          <a:p>
            <a:r>
              <a:rPr lang="en-US" dirty="0" smtClean="0"/>
              <a:t>AZT-3TC-LPV-r</a:t>
            </a:r>
          </a:p>
          <a:p>
            <a:r>
              <a:rPr lang="en-US" dirty="0" smtClean="0"/>
              <a:t>For 18 months</a:t>
            </a:r>
            <a:endParaRPr lang="en-US" dirty="0"/>
          </a:p>
        </p:txBody>
      </p:sp>
      <p:cxnSp>
        <p:nvCxnSpPr>
          <p:cNvPr id="16" name="Straight Arrow Connector 15"/>
          <p:cNvCxnSpPr>
            <a:stCxn id="14" idx="3"/>
            <a:endCxn id="15" idx="1"/>
          </p:cNvCxnSpPr>
          <p:nvPr/>
        </p:nvCxnSpPr>
        <p:spPr>
          <a:xfrm>
            <a:off x="2124529" y="3142567"/>
            <a:ext cx="1126672" cy="5956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25600" y="838200"/>
            <a:ext cx="8839200" cy="5334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Rebound 3 years later 16k VL</a:t>
            </a:r>
            <a:endParaRPr lang="en-US" sz="2800" b="1" dirty="0"/>
          </a:p>
        </p:txBody>
      </p:sp>
    </p:spTree>
    <p:extLst>
      <p:ext uri="{BB962C8B-B14F-4D97-AF65-F5344CB8AC3E}">
        <p14:creationId xmlns:p14="http://schemas.microsoft.com/office/powerpoint/2010/main" val="3404084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04801" y="1295400"/>
            <a:ext cx="11545455" cy="4796118"/>
          </a:xfrm>
          <a:prstGeom prst="rect">
            <a:avLst/>
          </a:prstGeom>
          <a:noFill/>
        </p:spPr>
      </p:pic>
      <p:sp>
        <p:nvSpPr>
          <p:cNvPr id="2" name="Title 1"/>
          <p:cNvSpPr>
            <a:spLocks noGrp="1"/>
          </p:cNvSpPr>
          <p:nvPr>
            <p:ph type="title"/>
          </p:nvPr>
        </p:nvSpPr>
        <p:spPr>
          <a:xfrm>
            <a:off x="233264" y="152400"/>
            <a:ext cx="11731151" cy="762000"/>
          </a:xfrm>
        </p:spPr>
        <p:txBody>
          <a:bodyPr/>
          <a:lstStyle/>
          <a:p>
            <a:r>
              <a:rPr lang="en-US" sz="2400" dirty="0"/>
              <a:t>Interruption of Long-term </a:t>
            </a:r>
            <a:r>
              <a:rPr lang="en-US" sz="2400" dirty="0" smtClean="0"/>
              <a:t>ART </a:t>
            </a:r>
            <a:r>
              <a:rPr lang="en-US" sz="2400" dirty="0"/>
              <a:t>Started During Primary Infection May Lead to Viremia </a:t>
            </a:r>
            <a:r>
              <a:rPr lang="en-US" sz="2400" dirty="0" smtClean="0"/>
              <a:t>Control</a:t>
            </a:r>
            <a:endParaRPr lang="en-US" sz="2400" dirty="0"/>
          </a:p>
        </p:txBody>
      </p:sp>
      <p:sp>
        <p:nvSpPr>
          <p:cNvPr id="4100" name="Text Box 4"/>
          <p:cNvSpPr txBox="1">
            <a:spLocks noChangeArrowheads="1"/>
          </p:cNvSpPr>
          <p:nvPr/>
        </p:nvSpPr>
        <p:spPr bwMode="auto">
          <a:xfrm>
            <a:off x="1295400" y="6396796"/>
            <a:ext cx="10033000" cy="298303"/>
          </a:xfrm>
          <a:prstGeom prst="rect">
            <a:avLst/>
          </a:prstGeom>
          <a:noFill/>
          <a:ln w="9525">
            <a:noFill/>
            <a:miter lim="800000"/>
            <a:headEnd/>
            <a:tailEnd/>
          </a:ln>
          <a:effectLst/>
        </p:spPr>
        <p:txBody>
          <a:bodyPr wrap="square" lIns="82058" tIns="41029" rIns="82058" bIns="41029">
            <a:spAutoFit/>
          </a:bodyPr>
          <a:lstStyle/>
          <a:p>
            <a:pPr eaLnBrk="1" hangingPunct="1"/>
            <a:r>
              <a:rPr lang="en-US" sz="1400" dirty="0" err="1">
                <a:solidFill>
                  <a:schemeClr val="bg1">
                    <a:lumMod val="85000"/>
                  </a:schemeClr>
                </a:solidFill>
                <a:latin typeface="Arial" panose="020B0604020202020204" pitchFamily="34" charset="0"/>
                <a:cs typeface="Arial" panose="020B0604020202020204" pitchFamily="34" charset="0"/>
              </a:rPr>
              <a:t>Sáez-Cirión</a:t>
            </a:r>
            <a:r>
              <a:rPr lang="en-US" sz="1400" dirty="0">
                <a:solidFill>
                  <a:schemeClr val="bg1">
                    <a:lumMod val="85000"/>
                  </a:schemeClr>
                </a:solidFill>
                <a:latin typeface="Arial" panose="020B0604020202020204" pitchFamily="34" charset="0"/>
                <a:cs typeface="Arial" panose="020B0604020202020204" pitchFamily="34" charset="0"/>
              </a:rPr>
              <a:t> </a:t>
            </a:r>
            <a:r>
              <a:rPr lang="en-US" sz="1400" dirty="0" smtClean="0">
                <a:solidFill>
                  <a:schemeClr val="bg1">
                    <a:lumMod val="85000"/>
                  </a:schemeClr>
                </a:solidFill>
                <a:latin typeface="Arial" panose="020B0604020202020204" pitchFamily="34" charset="0"/>
                <a:cs typeface="Arial" panose="020B0604020202020204" pitchFamily="34" charset="0"/>
              </a:rPr>
              <a:t>ANRS </a:t>
            </a:r>
            <a:r>
              <a:rPr lang="en-US" sz="1400" dirty="0">
                <a:solidFill>
                  <a:schemeClr val="bg1">
                    <a:lumMod val="85000"/>
                  </a:schemeClr>
                </a:solidFill>
                <a:latin typeface="Arial" panose="020B0604020202020204" pitchFamily="34" charset="0"/>
                <a:cs typeface="Arial" panose="020B0604020202020204" pitchFamily="34" charset="0"/>
              </a:rPr>
              <a:t>VISCONTI Study. </a:t>
            </a:r>
            <a:r>
              <a:rPr lang="en-US" sz="1400" dirty="0" err="1">
                <a:solidFill>
                  <a:schemeClr val="bg1">
                    <a:lumMod val="85000"/>
                  </a:schemeClr>
                </a:solidFill>
                <a:latin typeface="Arial" panose="020B0604020202020204" pitchFamily="34" charset="0"/>
                <a:cs typeface="Arial" panose="020B0604020202020204" pitchFamily="34" charset="0"/>
              </a:rPr>
              <a:t>PLoS</a:t>
            </a:r>
            <a:r>
              <a:rPr lang="en-US" sz="1400" dirty="0">
                <a:solidFill>
                  <a:schemeClr val="bg1">
                    <a:lumMod val="85000"/>
                  </a:schemeClr>
                </a:solidFill>
                <a:latin typeface="Arial" panose="020B0604020202020204" pitchFamily="34" charset="0"/>
                <a:cs typeface="Arial" panose="020B0604020202020204" pitchFamily="34" charset="0"/>
              </a:rPr>
              <a:t> </a:t>
            </a:r>
            <a:r>
              <a:rPr lang="en-US" sz="1400" dirty="0" err="1">
                <a:solidFill>
                  <a:schemeClr val="bg1">
                    <a:lumMod val="85000"/>
                  </a:schemeClr>
                </a:solidFill>
                <a:latin typeface="Arial" panose="020B0604020202020204" pitchFamily="34" charset="0"/>
                <a:cs typeface="Arial" panose="020B0604020202020204" pitchFamily="34" charset="0"/>
              </a:rPr>
              <a:t>Pathog</a:t>
            </a:r>
            <a:r>
              <a:rPr lang="en-US" sz="1400" dirty="0">
                <a:solidFill>
                  <a:schemeClr val="bg1">
                    <a:lumMod val="85000"/>
                  </a:schemeClr>
                </a:solidFill>
                <a:latin typeface="Arial" panose="020B0604020202020204" pitchFamily="34" charset="0"/>
                <a:cs typeface="Arial" panose="020B0604020202020204" pitchFamily="34" charset="0"/>
              </a:rPr>
              <a:t> 9(3): e1003211</a:t>
            </a:r>
            <a:r>
              <a:rPr lang="en-US" sz="1400" dirty="0" smtClean="0">
                <a:solidFill>
                  <a:schemeClr val="bg1">
                    <a:lumMod val="85000"/>
                  </a:schemeClr>
                </a:solidFill>
                <a:latin typeface="Arial" panose="020B0604020202020204" pitchFamily="34" charset="0"/>
                <a:cs typeface="Arial" panose="020B0604020202020204" pitchFamily="34" charset="0"/>
              </a:rPr>
              <a:t>.</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4101" name="Picture 5"/>
          <p:cNvPicPr>
            <a:picLocks noChangeAspect="1" noChangeArrowheads="1"/>
          </p:cNvPicPr>
          <p:nvPr/>
        </p:nvPicPr>
        <p:blipFill>
          <a:blip r:embed="rId4" cstate="print"/>
          <a:srcRect r="17857"/>
          <a:stretch>
            <a:fillRect/>
          </a:stretch>
        </p:blipFill>
        <p:spPr bwMode="auto">
          <a:xfrm>
            <a:off x="9627614" y="6129857"/>
            <a:ext cx="2336801" cy="228600"/>
          </a:xfrm>
          <a:prstGeom prst="rect">
            <a:avLst/>
          </a:prstGeom>
          <a:noFill/>
        </p:spPr>
      </p:pic>
    </p:spTree>
    <p:extLst>
      <p:ext uri="{BB962C8B-B14F-4D97-AF65-F5344CB8AC3E}">
        <p14:creationId xmlns:p14="http://schemas.microsoft.com/office/powerpoint/2010/main" val="31611937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WASPOLLED" val="52417DF3CFA74CBD95F38DA0F378B437"/>
  <p:tag name="TPVERSION" val="5"/>
  <p:tag name="TPFULLVERSION" val="5.3.2.24"/>
  <p:tag name="PPTVERSION" val="15"/>
  <p:tag name="TPOS" val="2"/>
  <p:tag name="MMPROD_UIDATA" val="&lt;database version=&quot;11.0&quot;&gt;&lt;object type=&quot;1&quot; unique_id=&quot;10001&quot;&gt;&lt;object type=&quot;2&quot; unique_id=&quot;25442&quot;&gt;&lt;object type=&quot;3&quot; unique_id=&quot;25455&quot;&gt;&lt;property id=&quot;20148&quot; value=&quot;5&quot;/&gt;&lt;property id=&quot;20300&quot; value=&quot;Slide 1 - &amp;quot;When Will It All Be Over?  HIV Cure Efforts&amp;quot;&quot;/&gt;&lt;property id=&quot;20307&quot; value=&quot;268&quot;/&gt;&lt;/object&gt;&lt;object type=&quot;3&quot; unique_id=&quot;25457&quot;&gt;&lt;property id=&quot;20148&quot; value=&quot;5&quot;/&gt;&lt;property id=&quot;20300&quot; value=&quot;Slide 2 - &amp;quot;Learning Objectives&amp;quot;&quot;/&gt;&lt;property id=&quot;20307&quot; value=&quot;368&quot;/&gt;&lt;/object&gt;&lt;object type=&quot;3&quot; unique_id=&quot;25458&quot;&gt;&lt;property id=&quot;20148&quot; value=&quot;5&quot;/&gt;&lt;property id=&quot;20300&quot; value=&quot;Slide 3 - &amp;quot;Thing 1: HIV Reservoir Persists during ART&amp;quot;&quot;/&gt;&lt;property id=&quot;20307&quot; value=&quot;275&quot;/&gt;&lt;/object&gt;&lt;object type=&quot;3&quot; unique_id=&quot;25459&quot;&gt;&lt;property id=&quot;20148&quot; value=&quot;5&quot;/&gt;&lt;property id=&quot;20300&quot; value=&quot;Slide 4 - &amp;quot;Thing 2&amp;quot;&quot;/&gt;&lt;property id=&quot;20307&quot; value=&quot;276&quot;/&gt;&lt;/object&gt;&lt;object type=&quot;3&quot; unique_id=&quot;25460&quot;&gt;&lt;property id=&quot;20148&quot; value=&quot;5&quot;/&gt;&lt;property id=&quot;20300&quot; value=&quot;Slide 5 - &amp;quot;Types of Cure&amp;quot;&quot;/&gt;&lt;property id=&quot;20307&quot; value=&quot;277&quot;/&gt;&lt;/object&gt;&lt;object type=&quot;3&quot; unique_id=&quot;25461&quot;&gt;&lt;property id=&quot;20148&quot; value=&quot;5&quot;/&gt;&lt;property id=&quot;20300&quot; value=&quot;Slide 6&quot;/&gt;&lt;property id=&quot;20307&quot; value=&quot;278&quot;/&gt;&lt;/object&gt;&lt;object type=&quot;3&quot; unique_id=&quot;25462&quot;&gt;&lt;property id=&quot;20148&quot; value=&quot;5&quot;/&gt;&lt;property id=&quot;20300&quot; value=&quot;Slide 7 - &amp;quot;Persaud D et al. N Engl J Med 2013;369:1828-1835.&amp;quot;&quot;/&gt;&lt;property id=&quot;20307&quot; value=&quot;279&quot;/&gt;&lt;/object&gt;&lt;object type=&quot;3&quot; unique_id=&quot;25463&quot;&gt;&lt;property id=&quot;20148&quot; value=&quot;5&quot;/&gt;&lt;property id=&quot;20300&quot; value=&quot;Slide 8 - &amp;quot;Persaud D et al. N Engl J Med 2013;369:1828-1835.&amp;quot;&quot;/&gt;&lt;property id=&quot;20307&quot; value=&quot;341&quot;/&gt;&lt;/object&gt;&lt;object type=&quot;3&quot; unique_id=&quot;25464&quot;&gt;&lt;property id=&quot;20148&quot; value=&quot;5&quot;/&gt;&lt;property id=&quot;20300&quot; value=&quot;Slide 9 - &amp;quot;Interruption of Long-term ART Started During Primary Infection May Lead to Viremia Control&amp;quot;&quot;/&gt;&lt;property id=&quot;20307&quot; value=&quot;281&quot;/&gt;&lt;/object&gt;&lt;object type=&quot;3&quot; unique_id=&quot;25465&quot;&gt;&lt;property id=&quot;20148&quot; value=&quot;5&quot;/&gt;&lt;property id=&quot;20300&quot; value=&quot;Slide 10 - &amp;quot;Interruption of Long-term ART Started During Primary Infection May Lead to Viremia Control&amp;quot;&quot;/&gt;&lt;property id=&quot;20307&quot; value=&quot;342&quot;/&gt;&lt;/object&gt;&lt;object type=&quot;3&quot; unique_id=&quot;25466&quot;&gt;&lt;property id=&quot;20148&quot; value=&quot;5&quot;/&gt;&lt;property id=&quot;20300&quot; value=&quot;Slide 12 - &amp;quot;Current Efforts&amp;quot;&quot;/&gt;&lt;property id=&quot;20307&quot; value=&quot;285&quot;/&gt;&lt;/object&gt;&lt;object type=&quot;3&quot; unique_id=&quot;25467&quot;&gt;&lt;property id=&quot;20148&quot; value=&quot;5&quot;/&gt;&lt;property id=&quot;20300&quot; value=&quot;Slide 13 - &amp;quot;Untreated HIV Infection = Rampant Pollination&amp;quot;&quot;/&gt;&lt;property id=&quot;20307&quot; value=&quot;291&quot;/&gt;&lt;/object&gt;&lt;object type=&quot;3&quot; unique_id=&quot;25468&quot;&gt;&lt;property id=&quot;20148&quot; value=&quot;5&quot;/&gt;&lt;property id=&quot;20300&quot; value=&quot;Slide 14 - &amp;quot;ART Stops Rampant Pollination&amp;quot;&quot;/&gt;&lt;property id=&quot;20307&quot; value=&quot;292&quot;/&gt;&lt;/object&gt;&lt;object type=&quot;3&quot; unique_id=&quot;25469&quot;&gt;&lt;property id=&quot;20148&quot; value=&quot;5&quot;/&gt;&lt;property id=&quot;20300&quot; value=&quot;Slide 15 - &amp;quot;The Latent Problem&amp;quot;&quot;/&gt;&lt;property id=&quot;20307&quot; value=&quot;293&quot;/&gt;&lt;/object&gt;&lt;object type=&quot;3&quot; unique_id=&quot;25470&quot;&gt;&lt;property id=&quot;20148&quot; value=&quot;5&quot;/&gt;&lt;property id=&quot;20300&quot; value=&quot;Slide 16 - &amp;quot;Use a Kick to Find Latently Infected Cells&amp;quot;&quot;/&gt;&lt;property id=&quot;20307&quot; value=&quot;298&quot;/&gt;&lt;/object&gt;&lt;object type=&quot;3&quot; unique_id=&quot;25471&quot;&gt;&lt;property id=&quot;20148&quot; value=&quot;5&quot;/&gt;&lt;property id=&quot;20300&quot; value=&quot;Slide 17 - &amp;quot;Kick and Kill&amp;quot;&quot;/&gt;&lt;property id=&quot;20307&quot; value=&quot;300&quot;/&gt;&lt;/object&gt;&lt;object type=&quot;3&quot; unique_id=&quot;25472&quot;&gt;&lt;property id=&quot;20148&quot; value=&quot;5&quot;/&gt;&lt;property id=&quot;20300&quot; value=&quot;Slide 18 - &amp;quot;HDAC-i induces HIV-1 transcription&amp;quot;&quot;/&gt;&lt;property id=&quot;20307&quot; value=&quot;301&quot;/&gt;&lt;/object&gt;&lt;object type=&quot;3&quot; unique_id=&quot;25473&quot;&gt;&lt;property id=&quot;20148&quot; value=&quot;5&quot;/&gt;&lt;property id=&quot;20300&quot; value=&quot;Slide 19 - &amp;quot;Romidepsin induced HIV-1 transcription&amp;quot;&quot;/&gt;&lt;property id=&quot;20307&quot; value=&quot;302&quot;/&gt;&lt;/object&gt;&lt;object type=&quot;3&quot; unique_id=&quot;25474&quot;&gt;&lt;property id=&quot;20148&quot; value=&quot;5&quot;/&gt;&lt;property id=&quot;20300&quot; value=&quot;Slide 20 - &amp;quot;Antibodies&amp;quot;&quot;/&gt;&lt;property id=&quot;20307&quot; value=&quot;304&quot;/&gt;&lt;/object&gt;&lt;object type=&quot;3&quot; unique_id=&quot;25475&quot;&gt;&lt;property id=&quot;20148&quot; value=&quot;5&quot;/&gt;&lt;property id=&quot;20300&quot; value=&quot;Slide 21 - &amp;quot;Triple PGT121, 3BNC117 and b12 monoclonal antibody cocktail.&amp;quot;&quot;/&gt;&lt;property id=&quot;20307&quot; value=&quot;305&quot;/&gt;&lt;/object&gt;&lt;object type=&quot;3&quot; unique_id=&quot;25476&quot;&gt;&lt;property id=&quot;20148&quot; value=&quot;5&quot;/&gt;&lt;property id=&quot;20300&quot; value=&quot;Slide 22 - &amp;quot;Dual-Affinity Re-targeting Molecules Bind HIV Envelope and Recruit Cytotoxic T Cells&amp;quot;&quot;/&gt;&lt;property id=&quot;20307&quot; value=&quot;306&quot;/&gt;&lt;/object&gt;&lt;object type=&quot;3&quot; unique_id=&quot;25477&quot;&gt;&lt;property id=&quot;20148&quot; value=&quot;5&quot;/&gt;&lt;property id=&quot;20300&quot; value=&quot;Slide 23 - &amp;quot;Improving Host Immune Response&amp;quot;&quot;/&gt;&lt;property id=&quot;20307&quot; value=&quot;308&quot;/&gt;&lt;/object&gt;&lt;object type=&quot;3&quot; unique_id=&quot;25478&quot;&gt;&lt;property id=&quot;20148&quot; value=&quot;5&quot;/&gt;&lt;property id=&quot;20300&quot; value=&quot;Slide 24 - &amp;quot;RhCMV/SIV Vector-Mediated Protection&amp;quot;&quot;/&gt;&lt;property id=&quot;20307&quot; value=&quot;310&quot;/&gt;&lt;/object&gt;&lt;object type=&quot;3&quot; unique_id=&quot;25479&quot;&gt;&lt;property id=&quot;20148&quot; value=&quot;5&quot;/&gt;&lt;property id=&quot;20300&quot; value=&quot;Slide 25 - &amp;quot;RhCMV/SIV Vector-Mediated Protection&amp;quot;&quot;/&gt;&lt;property id=&quot;20307&quot; value=&quot;356&quot;/&gt;&lt;/object&gt;&lt;object type=&quot;3&quot; unique_id=&quot;25480&quot;&gt;&lt;property id=&quot;20148&quot; value=&quot;5&quot;/&gt;&lt;property id=&quot;20300&quot; value=&quot;Slide 26 - &amp;quot;PD-1 Axis: Immune Checkpoint&amp;quot;&quot;/&gt;&lt;property id=&quot;20307&quot; value=&quot;312&quot;/&gt;&lt;/object&gt;&lt;object type=&quot;3&quot; unique_id=&quot;25481&quot;&gt;&lt;property id=&quot;20148&quot; value=&quot;5&quot;/&gt;&lt;property id=&quot;20300&quot; value=&quot;Slide 27 - &amp;quot;PD-1 Axis: Immune Checkpoint&amp;quot;&quot;/&gt;&lt;property id=&quot;20307&quot; value=&quot;314&quot;/&gt;&lt;/object&gt;&lt;object type=&quot;3&quot; unique_id=&quot;25482&quot;&gt;&lt;property id=&quot;20148&quot; value=&quot;5&quot;/&gt;&lt;property id=&quot;20300&quot; value=&quot;Slide 28 - &amp;quot;Cutting Out Latent HIV&amp;quot;&quot;/&gt;&lt;property id=&quot;20307&quot; value=&quot;365&quot;/&gt;&lt;/object&gt;&lt;object type=&quot;3&quot; unique_id=&quot;25483&quot;&gt;&lt;property id=&quot;20148&quot; value=&quot;5&quot;/&gt;&lt;property id=&quot;20300&quot; value=&quot;Slide 29 - &amp;quot;Making Cells Resistant to HIV&amp;quot;&quot;/&gt;&lt;property id=&quot;20307&quot; value=&quot;315&quot;/&gt;&lt;/object&gt;&lt;object type=&quot;3&quot; unique_id=&quot;25484&quot;&gt;&lt;property id=&quot;20148&quot; value=&quot;5&quot;/&gt;&lt;property id=&quot;20300&quot; value=&quot;Slide 30 - &amp;quot;Tebas P et al. N Engl J Med 2014;370:901-910.&amp;quot;&quot;/&gt;&lt;property id=&quot;20307&quot; value=&quot;316&quot;/&gt;&lt;/object&gt;&lt;object type=&quot;3&quot; unique_id=&quot;25488&quot;&gt;&lt;property id=&quot;20148&quot; value=&quot;5&quot;/&gt;&lt;property id=&quot;20300&quot; value=&quot;Slide 35 - &amp;quot;Thank you for you attention&amp;quot;&quot;/&gt;&lt;property id=&quot;20307&quot; value=&quot;333&quot;/&gt;&lt;/object&gt;&lt;object type=&quot;3&quot; unique_id=&quot;25490&quot;&gt;&lt;property id=&quot;20148&quot; value=&quot;5&quot;/&gt;&lt;property id=&quot;20300&quot; value=&quot;Slide 11 - &amp;quot;Boston Patients&amp;quot;&quot;/&gt;&lt;property id=&quot;20307&quot; value=&quot;372&quot;/&gt;&lt;/object&gt;&lt;object type=&quot;3&quot; unique_id=&quot;25491&quot;&gt;&lt;property id=&quot;20148&quot; value=&quot;5&quot;/&gt;&lt;property id=&quot;20300&quot; value=&quot;Slide 31 - &amp;quot;Which of these is likely an example of a functional HIV cure?&amp;quot;&quot;/&gt;&lt;property id=&quot;20307&quot; value=&quot;369&quot;/&gt;&lt;/object&gt;&lt;object type=&quot;3&quot; unique_id=&quot;25492&quot;&gt;&lt;property id=&quot;20148&quot; value=&quot;5&quot;/&gt;&lt;property id=&quot;20300&quot; value=&quot;Slide 32 - &amp;quot;Which of these is an example of a functional HIV cure strategy?&amp;quot;&quot;/&gt;&lt;property id=&quot;20307&quot; value=&quot;370&quot;/&gt;&lt;/object&gt;&lt;object type=&quot;3&quot; unique_id=&quot;25493&quot;&gt;&lt;property id=&quot;20148&quot; value=&quot;5&quot;/&gt;&lt;property id=&quot;20300&quot; value=&quot;Slide 33 - &amp;quot;Which of these is an example of a “kick and kill”                         HIV cure strategy?&amp;quot;&quot;/&gt;&lt;property id=&quot;20307&quot; value=&quot;371&quot;/&gt;&lt;/object&gt;&lt;object type=&quot;3&quot; unique_id=&quot;25494&quot;&gt;&lt;property id=&quot;20148&quot; value=&quot;5&quot;/&gt;&lt;property id=&quot;20300&quot; value=&quot;Slide 34 - &amp;quot;How long will we have to wait?&amp;quot;&quot;/&gt;&lt;property id=&quot;20307&quot; value=&quot;374&quot;/&gt;&lt;/object&gt;&lt;/object&gt;&lt;object type=&quot;8&quot; unique_id=&quot;2545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YPE" val="0"/>
  <p:tag name="TPCOUNTDOWNSECONDS" val="10"/>
  <p:tag name="TPCOUNTDOWNSOUND" val="C:\Users\iasusa.IASUSA\Desktop\10-second Timers\10 sec timers\TV Theme Songs - Get Smart.mp3"/>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B2560E77A634B84973D47124B707639&lt;/guid&gt;&#10;        &lt;description /&gt;&#10;        &lt;date&gt;4/24/2016 3:24:2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FD2D5A4441649BFB80D3D9F8012A292&lt;/guid&gt;&#10;            &lt;repollguid&gt;B4663CD9E278411B84E1A93DFA883AEB&lt;/repollguid&gt;&#10;            &lt;sourceid&gt;D11157CB396E4D91972887F52C7E4759&lt;/sourceid&gt;&#10;            &lt;questiontext&gt;Which of these is likely an example of a functional HIV cure?&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0&lt;/bulletstyle&gt;&#10;            &lt;correctanswerindicator&gt;True&lt;/correctanswerindicator&gt;&#10;            &lt;answers&gt;&#10;                &lt;answer&gt;&#10;                    &lt;guid&gt;182A6BD5D9E24683B8AD422787B24EFB&lt;/guid&gt;&#10;                    &lt;answertext&gt;The Berlin Patient&lt;/answertext&gt;&#10;                    &lt;valuetype&gt;0&lt;/valuetype&gt;&#10;                &lt;/answer&gt;&#10;                &lt;answer&gt;&#10;                    &lt;guid&gt;EC84E939CAA64F8497832B2035CA0FCF&lt;/guid&gt;&#10;                    &lt;answertext&gt;The Mississippi Baby&lt;/answertext&gt;&#10;                    &lt;valuetype&gt;0&lt;/valuetype&gt;&#10;                &lt;/answer&gt;&#10;                &lt;answer&gt;&#10;                    &lt;guid&gt;CDED6CAE786540338180DEC85A19DBBA&lt;/guid&gt;&#10;                    &lt;answertext&gt;The Boston Patients&lt;/answertext&gt;&#10;                    &lt;valuetype&gt;0&lt;/valuetype&gt;&#10;                &lt;/answer&gt;&#10;                &lt;answer&gt;&#10;                    &lt;guid&gt;62B77BE009C74C3189D906685F5A8CF1&lt;/guid&gt;&#10;                    &lt;answertext&gt;The Visconti Cohort&lt;/answertext&gt;&#10;                    &lt;valuetype&gt;0&lt;/valuetype&gt;&#10;                &lt;/answer&gt;&#10;            &lt;/answers&gt;&#10;        &lt;/multichoice&gt;&#10;    &lt;/questions&gt;&#10;&lt;/questionlist&gt;"/>
  <p:tag name="RESULTS" val="Which of these is likely an example of a functional HIV cure?[;crlf;]40[;]68[;]40[;]False[;]0[;][;crlf;]1.875[;]1[;]1.24874937437422[;]1.559375[;crlf;]25[;]0[;]The Berlin Patient1[;]The Berlin Patient[;][;crlf;]4[;]0[;]The Mississippi Baby2[;]The Mississippi Baby[;][;crlf;]2[;]0[;]The Boston Patients3[;]The Boston Patients[;][;crlf;]9[;]0[;]The Visconti Cohort4[;]The Visconti Cohort[;]"/>
  <p:tag name="HASRESULTS" val="True"/>
  <p:tag name="LIVECHARTING" val="False"/>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TPCOUNTDOWNSECONDS" val="10"/>
  <p:tag name="TPCOUNTDOWNSOUND" val="C:\Users\iasusa.IASUSA\Desktop\10-second Timers\10 sec timers\Forrest Gump Theme - timer - 7sec.wav"/>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31B12081C26487088C0E1B659B2D0E6&lt;/guid&gt;&#10;        &lt;description /&gt;&#10;        &lt;date&gt;4/24/2016 3:25: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214865B34524EBBB65330CA2701A307&lt;/guid&gt;&#10;            &lt;repollguid&gt;274DFD7E76F540C3984D5A3E75334CC8&lt;/repollguid&gt;&#10;            &lt;sourceid&gt;C05F2DF10BAB4C44B067642E2646BB82&lt;/sourceid&gt;&#10;            &lt;questiontext&gt;Which of these is an example of a functional HIV cure strategy?&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0&lt;/bulletstyle&gt;&#10;            &lt;correctanswerindicator&gt;True&lt;/correctanswerindicator&gt;&#10;            &lt;answers&gt;&#10;                &lt;answer&gt;&#10;                    &lt;guid&gt;DD9F8B7A97A940CA9100CE0A8EF265E4&lt;/guid&gt;&#10;                    &lt;answertext&gt;Therapeutic Vaccine&lt;/answertext&gt;&#10;                    &lt;valuetype&gt;0&lt;/valuetype&gt;&#10;                &lt;/answer&gt;&#10;                &lt;answer&gt;&#10;                    &lt;guid&gt;8D0327AE74E1479EA69D0CB1DB419518&lt;/guid&gt;&#10;                    &lt;answertext&gt;HDAC inhibitor therapy&lt;/answertext&gt;&#10;                    &lt;valuetype&gt;0&lt;/valuetype&gt;&#10;                &lt;/answer&gt;&#10;                &lt;answer&gt;&#10;                    &lt;guid&gt;D3C71122D2B84C1995410675F6A2C4C8&lt;/guid&gt;&#10;                    &lt;answertext&gt;PD-1 blockade&lt;/answertext&gt;&#10;                    &lt;valuetype&gt;0&lt;/valuetype&gt;&#10;                &lt;/answer&gt;&#10;                &lt;answer&gt;&#10;                    &lt;guid&gt;462E6BEFE7D74028A88368018354EC52&lt;/guid&gt;&#10;                    &lt;answertext&gt;CRISPR HIV DNA modification&lt;/answertext&gt;&#10;                    &lt;valuetype&gt;0&lt;/valuetype&gt;&#10;                &lt;/answer&gt;&#10;            &lt;/answers&gt;&#10;        &lt;/multichoice&gt;&#10;    &lt;/questions&gt;&#10;&lt;/questionlist&gt;"/>
  <p:tag name="RESULTS" val="Which of these is an example of a functional HIV cure strategy?[;crlf;]46[;]74[;]46[;]False[;]0[;][;crlf;]2.5[;]2[;]1.22917434288932[;]1.51086956521739[;crlf;]14[;]0[;]Therapeutic Vaccine1[;]Therapeutic Vaccine[;][;crlf;]10[;]0[;]HDAC inhibitor therapy2[;]HDAC inhibitor therapy[;][;crlf;]7[;]0[;]PD-1 blockade3[;]PD-1 blockade[;][;crlf;]15[;]0[;]CRISPR HIV DNA modification4[;]CRISPR HIV DNA modification[;]"/>
  <p:tag name="HASRESULTS" val="True"/>
  <p:tag name="LIVECHARTING" val="False"/>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TPCOUNTDOWNSECONDS" val="10"/>
  <p:tag name="TPCOUNTDOWNSOUND" val="C:\Users\iasusa.IASUSA\Desktop\10-second Timers\10 sec timers\Harry Potter - Main Theme - timer - 7sec.wav"/>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B701ED260E4416DBB978409E35F9E33&lt;/guid&gt;&#10;        &lt;description /&gt;&#10;        &lt;date&gt;4/24/2016 3:27:1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BEBEB1CA65E4FC2B898D5255FD45505&lt;/guid&gt;&#10;            &lt;repollguid&gt;7291A20C25B14AEFAEF508C5B2F446E5&lt;/repollguid&gt;&#10;            &lt;sourceid&gt;28ED4E2EA1DE4355BB321CD25D97DE87&lt;/sourceid&gt;&#10;            &lt;questiontext&gt;Which of these is an example of a “kick and kill”                         HIV cure strategy?&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0&lt;/bulletstyle&gt;&#10;            &lt;correctanswerindicator&gt;True&lt;/correctanswerindicator&gt;&#10;            &lt;answers&gt;&#10;                &lt;answer&gt;&#10;                    &lt;guid&gt;B14376B08F464592BFC77730412A4B4F&lt;/guid&gt;&#10;                    &lt;answertext&gt;Therapeutic Vaccine&lt;/answertext&gt;&#10;                    &lt;valuetype&gt;0&lt;/valuetype&gt;&#10;                &lt;/answer&gt;&#10;                &lt;answer&gt;&#10;                    &lt;guid&gt;74E67491E42947B9A93D81F8C455FBFD&lt;/guid&gt;&#10;                    &lt;answertext&gt;HDAC inhibitor therapy&lt;/answertext&gt;&#10;                    &lt;valuetype&gt;0&lt;/valuetype&gt;&#10;                &lt;/answer&gt;&#10;                &lt;answer&gt;&#10;                    &lt;guid&gt;CED23E655BE949A69105201BD4AE4332&lt;/guid&gt;&#10;                    &lt;answertext&gt;CRISPR HIV DNA modification&lt;/answertext&gt;&#10;                    &lt;valuetype&gt;0&lt;/valuetype&gt;&#10;                &lt;/answer&gt;&#10;                &lt;answer&gt;&#10;                    &lt;guid&gt;FD78B9E1A1264F1EAF694A4F8C8B5372&lt;/guid&gt;&#10;                    &lt;answertext&gt;CCR5 gene deletions&lt;/answertext&gt;&#10;                    &lt;valuetype&gt;0&lt;/valuetype&gt;&#10;                &lt;/answer&gt;&#10;            &lt;/answers&gt;&#10;        &lt;/multichoice&gt;&#10;    &lt;/questions&gt;&#10;&lt;/questionlist&gt;"/>
  <p:tag name="RESULTS" val="Which of these is an example of a “kick and kill”                         HIV cure strategy?[;crlf;]57[;]83[;]57[;]False[;]0[;][;crlf;]2.15789473684211[;]2[;]0.488085183973458[;]0.238227146814404[;crlf;]0[;]0[;]Therapeutic Vaccine1[;]Therapeutic Vaccine[;][;crlf;]51[;]0[;]HDAC inhibitor therapy2[;]HDAC inhibitor therapy[;][;crlf;]3[;]0[;]CRISPR HIV DNA modification3[;]CRISPR HIV DNA modification[;][;crlf;]3[;]0[;]CCR5 gene deletions4[;]CCR5 gene deletions[;]"/>
  <p:tag name="HASRESULTS" val="True"/>
  <p:tag name="LIVECHARTING" val="False"/>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1342</TotalTime>
  <Words>2316</Words>
  <Application>Microsoft Office PowerPoint</Application>
  <PresentationFormat>Widescreen</PresentationFormat>
  <Paragraphs>232</Paragraphs>
  <Slides>35</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 Unicode MS</vt:lpstr>
      <vt:lpstr>宋体</vt:lpstr>
      <vt:lpstr>Arial</vt:lpstr>
      <vt:lpstr>Arial Narrow</vt:lpstr>
      <vt:lpstr>Calibri</vt:lpstr>
      <vt:lpstr>Georgia</vt:lpstr>
      <vt:lpstr>msgothic</vt:lpstr>
      <vt:lpstr>Tahoma</vt:lpstr>
      <vt:lpstr>Wingdings</vt:lpstr>
      <vt:lpstr>Wingdings 2</vt:lpstr>
      <vt:lpstr>2_Civic</vt:lpstr>
      <vt:lpstr>When Will It All Be Over?  HIV Cure Efforts</vt:lpstr>
      <vt:lpstr>Learning Objectives</vt:lpstr>
      <vt:lpstr>Thing 1: HIV Reservoir Persists during ART</vt:lpstr>
      <vt:lpstr>Thing 2</vt:lpstr>
      <vt:lpstr>Types of Cure</vt:lpstr>
      <vt:lpstr>PowerPoint Presentation</vt:lpstr>
      <vt:lpstr>Persaud D et al. N Engl J Med 2013;369:1828-1835.</vt:lpstr>
      <vt:lpstr>Persaud D et al. N Engl J Med 2013;369:1828-1835.</vt:lpstr>
      <vt:lpstr>Interruption of Long-term ART Started During Primary Infection May Lead to Viremia Control</vt:lpstr>
      <vt:lpstr>Interruption of Long-term ART Started During Primary Infection May Lead to Viremia Control</vt:lpstr>
      <vt:lpstr>Boston Patients</vt:lpstr>
      <vt:lpstr>Current Efforts</vt:lpstr>
      <vt:lpstr>Untreated HIV Infection = Rampant Pollination</vt:lpstr>
      <vt:lpstr>ART Stops Rampant Pollination</vt:lpstr>
      <vt:lpstr>The Latent Problem</vt:lpstr>
      <vt:lpstr>Use a Kick to Find Latently Infected Cells</vt:lpstr>
      <vt:lpstr>Kick and Kill</vt:lpstr>
      <vt:lpstr>HDAC-i induces HIV-1 transcription</vt:lpstr>
      <vt:lpstr>Romidepsin induced HIV-1 transcription</vt:lpstr>
      <vt:lpstr>Antibodies</vt:lpstr>
      <vt:lpstr>Triple PGT121, 3BNC117 and b12 monoclonal antibody cocktail.</vt:lpstr>
      <vt:lpstr>Dual-Affinity Re-targeting Molecules Bind HIV Envelope and Recruit Cytotoxic T Cells</vt:lpstr>
      <vt:lpstr>Improving Host Immune Response</vt:lpstr>
      <vt:lpstr>RhCMV/SIV Vector-Mediated Protection</vt:lpstr>
      <vt:lpstr>RhCMV/SIV Vector-Mediated Protection</vt:lpstr>
      <vt:lpstr>PD-1 Axis: Immune Checkpoint</vt:lpstr>
      <vt:lpstr>PD-1 Axis: Immune Checkpoint</vt:lpstr>
      <vt:lpstr>Cutting Out Latent HIV</vt:lpstr>
      <vt:lpstr>Making Cells Resistant to HIV</vt:lpstr>
      <vt:lpstr>Tebas P et al. N Engl J Med 2014;370:901-910.</vt:lpstr>
      <vt:lpstr>Which of these is likely an example of a functional HIV cure?</vt:lpstr>
      <vt:lpstr>Which of these is an example of a functional HIV cure strategy?</vt:lpstr>
      <vt:lpstr>Which of these is an example of a “kick and kill”                         HIV cure strategy?</vt:lpstr>
      <vt:lpstr>How long will we have to wait?</vt:lpstr>
      <vt:lpstr>Thank you for you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editorial2</dc:creator>
  <cp:lastModifiedBy>Michelle Valderama</cp:lastModifiedBy>
  <cp:revision>159</cp:revision>
  <cp:lastPrinted>2015-04-10T19:54:11Z</cp:lastPrinted>
  <dcterms:created xsi:type="dcterms:W3CDTF">2013-03-05T22:21:25Z</dcterms:created>
  <dcterms:modified xsi:type="dcterms:W3CDTF">2016-06-16T19:38:33Z</dcterms:modified>
</cp:coreProperties>
</file>