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5" r:id="rId1"/>
    <p:sldMasterId id="2147484180" r:id="rId2"/>
    <p:sldMasterId id="2147484182" r:id="rId3"/>
    <p:sldMasterId id="2147484184" r:id="rId4"/>
    <p:sldMasterId id="2147484186" r:id="rId5"/>
    <p:sldMasterId id="2147484187" r:id="rId6"/>
  </p:sldMasterIdLst>
  <p:notesMasterIdLst>
    <p:notesMasterId r:id="rId18"/>
  </p:notesMasterIdLst>
  <p:handoutMasterIdLst>
    <p:handoutMasterId r:id="rId19"/>
  </p:handoutMasterIdLst>
  <p:sldIdLst>
    <p:sldId id="672" r:id="rId7"/>
    <p:sldId id="652" r:id="rId8"/>
    <p:sldId id="603" r:id="rId9"/>
    <p:sldId id="606" r:id="rId10"/>
    <p:sldId id="607" r:id="rId11"/>
    <p:sldId id="621" r:id="rId12"/>
    <p:sldId id="622" r:id="rId13"/>
    <p:sldId id="642" r:id="rId14"/>
    <p:sldId id="653" r:id="rId15"/>
    <p:sldId id="670" r:id="rId16"/>
    <p:sldId id="663" r:id="rId17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5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CC"/>
    <a:srgbClr val="000099"/>
    <a:srgbClr val="0033CC"/>
    <a:srgbClr val="FFCC00"/>
    <a:srgbClr val="AA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624" y="126"/>
      </p:cViewPr>
      <p:guideLst>
        <p:guide orient="horz" pos="1620"/>
        <p:guide pos="5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-2768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2E917D-D1E6-9341-BE5A-C1E769CD3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0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368677D-BB33-2940-A793-503F06538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665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656CE7-FF8A-5B46-BB9A-2B43D7A5EBC2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8848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DDA33D-C057-E847-84F7-63C0A28FA581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512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512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Data</a:t>
            </a:r>
            <a:r>
              <a:rPr lang="en-US" baseline="0" dirty="0" smtClean="0">
                <a:cs typeface="+mn-cs"/>
              </a:rPr>
              <a:t> from 1984-2007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229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DB047F-83CF-8C43-9776-635CCF9773BA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2233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7A5A63-4754-1D46-8DB7-331A16C14B58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8670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739" y="971551"/>
            <a:ext cx="6486525" cy="2364581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7848600" y="35719"/>
            <a:ext cx="1295400" cy="3364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89383" tIns="44691" rIns="89383" bIns="44691">
            <a:spAutoFit/>
          </a:bodyPr>
          <a:lstStyle>
            <a:lvl1pPr defTabSz="89376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89376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9376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9376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9376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 smtClean="0">
                <a:cs typeface="+mn-cs"/>
              </a:rPr>
              <a:t>Slide #</a:t>
            </a:r>
            <a:fld id="{B742F890-1BEC-494D-8409-8DAF2804C003}" type="slidenum">
              <a:rPr lang="en-US" sz="1600" b="1" smtClean="0">
                <a:cs typeface="+mn-cs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600" b="1" smtClean="0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143000"/>
            <a:ext cx="6498158" cy="1293650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2" y="2474259"/>
            <a:ext cx="6498159" cy="68748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B79F4-805D-834D-8973-A42594C1C2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867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458904"/>
            <a:ext cx="4079545" cy="871538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340892"/>
            <a:ext cx="4079545" cy="279011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269544"/>
            <a:ext cx="3657600" cy="3988558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65CFB-00B0-F64B-ABC3-328B7F9C8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23C31-DF2E-3645-90BA-9A11C3F69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77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276226"/>
            <a:ext cx="1524000" cy="4181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276226"/>
            <a:ext cx="6689726" cy="418147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5EF32-915E-BB44-BD1A-7C723B5FE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45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solidFill>
          <a:srgbClr val="00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gray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black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gray">
          <a:xfrm>
            <a:off x="8991600" y="2286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black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gray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black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gray">
          <a:xfrm>
            <a:off x="0" y="0"/>
            <a:ext cx="9144000" cy="18859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black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gray">
          <a:xfrm>
            <a:off x="156937" y="4793743"/>
            <a:ext cx="8833104" cy="232172"/>
          </a:xfrm>
          <a:prstGeom prst="rect">
            <a:avLst/>
          </a:prstGeom>
          <a:solidFill>
            <a:schemeClr val="accent4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black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 bwMode="gray">
          <a:xfrm>
            <a:off x="156937" y="2114550"/>
            <a:ext cx="8828567" cy="131445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250" b="1" cap="none" spc="0" baseline="0">
                <a:solidFill>
                  <a:schemeClr val="bg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64986C9F-0C03-4D77-AD8F-A767FF5D7500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gray">
          <a:xfrm>
            <a:off x="158496" y="4408261"/>
            <a:ext cx="8839200" cy="22106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gray">
          <a:xfrm>
            <a:off x="156315" y="1815084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black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gray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prstClr val="black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 bwMode="gray">
          <a:xfrm>
            <a:off x="685800" y="285750"/>
            <a:ext cx="7772400" cy="1314450"/>
          </a:xfrm>
        </p:spPr>
        <p:txBody>
          <a:bodyPr anchor="b"/>
          <a:lstStyle>
            <a:lvl1pPr>
              <a:defRPr sz="315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4417831" y="1657351"/>
            <a:ext cx="304800" cy="221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NEW_IASUSAlogo-transparent-background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702296" y="4507073"/>
            <a:ext cx="1143000" cy="20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5596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gray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50" b="0" smtClean="0">
              <a:solidFill>
                <a:srgbClr val="000000"/>
              </a:solidFill>
              <a:latin typeface="Georgia" panose="02040502050405020303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gray">
          <a:xfrm>
            <a:off x="8991600" y="2381"/>
            <a:ext cx="152400" cy="5143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50" b="0" smtClean="0">
              <a:solidFill>
                <a:srgbClr val="000000"/>
              </a:solidFill>
              <a:latin typeface="Georgia" panose="02040502050405020303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gray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50" b="0" smtClean="0">
              <a:solidFill>
                <a:srgbClr val="000000"/>
              </a:solidFill>
              <a:latin typeface="Georgia" panose="02040502050405020303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gray">
          <a:xfrm>
            <a:off x="0" y="0"/>
            <a:ext cx="9144000" cy="18859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50" b="0" smtClean="0">
              <a:solidFill>
                <a:srgbClr val="000000"/>
              </a:solidFill>
              <a:latin typeface="Georgia" panose="02040502050405020303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gray">
          <a:xfrm>
            <a:off x="157164" y="4793458"/>
            <a:ext cx="8832851" cy="232172"/>
          </a:xfrm>
          <a:prstGeom prst="rect">
            <a:avLst/>
          </a:prstGeom>
          <a:solidFill>
            <a:schemeClr val="accent4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Georgia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gray">
          <a:xfrm>
            <a:off x="155576" y="1814513"/>
            <a:ext cx="8834439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Georgia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gray">
          <a:xfrm>
            <a:off x="152401" y="114301"/>
            <a:ext cx="8832851" cy="491013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Georgia"/>
              <a:ea typeface="+mn-ea"/>
              <a:cs typeface="Arial" panose="020B060402020202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418013" y="1657352"/>
            <a:ext cx="304800" cy="221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8" descr="NEW_IASUSAlogo-transparent-background.gi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486276"/>
            <a:ext cx="1143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 bwMode="gray">
          <a:xfrm>
            <a:off x="156939" y="2114550"/>
            <a:ext cx="8828567" cy="131445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250" b="1" cap="none" spc="0" baseline="0">
                <a:solidFill>
                  <a:schemeClr val="bg2"/>
                </a:solidFill>
              </a:defRPr>
            </a:lvl1pPr>
            <a:lvl2pPr marL="342892" indent="0" algn="ctr">
              <a:buNone/>
            </a:lvl2pPr>
            <a:lvl3pPr marL="685783" indent="0" algn="ctr">
              <a:buNone/>
            </a:lvl3pPr>
            <a:lvl4pPr marL="1028675" indent="0" algn="ctr">
              <a:buNone/>
            </a:lvl4pPr>
            <a:lvl5pPr marL="1371566" indent="0" algn="ctr">
              <a:buNone/>
            </a:lvl5pPr>
            <a:lvl6pPr marL="1714457" indent="0" algn="ctr">
              <a:buNone/>
            </a:lvl6pPr>
            <a:lvl7pPr marL="2057348" indent="0" algn="ctr">
              <a:buNone/>
            </a:lvl7pPr>
            <a:lvl8pPr marL="2400240" indent="0" algn="ctr">
              <a:buNone/>
            </a:lvl8pPr>
            <a:lvl9pPr marL="2743132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 bwMode="gray">
          <a:xfrm>
            <a:off x="685800" y="285750"/>
            <a:ext cx="7772400" cy="1314450"/>
          </a:xfrm>
        </p:spPr>
        <p:txBody>
          <a:bodyPr/>
          <a:lstStyle>
            <a:lvl1pPr>
              <a:defRPr sz="315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9E1555E1-7592-4A73-9571-8418113F9A4F}" type="datetimeFigureOut">
              <a:rPr lang="en-US"/>
              <a:pPr>
                <a:defRPr/>
              </a:pPr>
              <a:t>1/4/2016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72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71450"/>
            <a:ext cx="8534400" cy="514350"/>
          </a:xfrm>
          <a:solidFill>
            <a:srgbClr val="006699"/>
          </a:solidFill>
        </p:spPr>
        <p:txBody>
          <a:bodyPr>
            <a:no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914400"/>
            <a:ext cx="8503920" cy="3659886"/>
          </a:xfrm>
        </p:spPr>
        <p:txBody>
          <a:bodyPr/>
          <a:lstStyle>
            <a:lvl2pPr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8CA641DF-38D1-4155-9E8E-29CEDC48788E}" type="datetimeFigureOut">
              <a:rPr lang="en-US"/>
              <a:pPr>
                <a:defRPr/>
              </a:pPr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3351" y="4802983"/>
            <a:ext cx="8839200" cy="221456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02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50" b="0" smtClean="0">
              <a:solidFill>
                <a:srgbClr val="000000"/>
              </a:solidFill>
              <a:latin typeface="Georgia" panose="02040502050405020303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3"/>
            <a:ext cx="9144000" cy="11668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50" b="0" smtClean="0">
              <a:solidFill>
                <a:srgbClr val="000000"/>
              </a:solidFill>
              <a:latin typeface="Georgia" panose="02040502050405020303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50" b="0" smtClean="0">
              <a:solidFill>
                <a:srgbClr val="000000"/>
              </a:solidFill>
              <a:latin typeface="Georgia" panose="02040502050405020303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50" b="0" smtClean="0">
              <a:solidFill>
                <a:srgbClr val="000000"/>
              </a:solidFill>
              <a:latin typeface="Georgia" panose="02040502050405020303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155576" y="4801792"/>
            <a:ext cx="8834439" cy="232172"/>
          </a:xfrm>
          <a:prstGeom prst="rect">
            <a:avLst/>
          </a:pr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50" b="0" smtClean="0">
              <a:solidFill>
                <a:srgbClr val="000000"/>
              </a:solidFill>
              <a:latin typeface="Georgia" panose="02040502050405020303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1" y="119063"/>
            <a:ext cx="8832851" cy="491013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Georgia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 userDrawn="1"/>
        </p:nvSpPr>
        <p:spPr bwMode="auto">
          <a:xfrm>
            <a:off x="152401" y="1257300"/>
            <a:ext cx="8832851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Georgia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Box 27"/>
          <p:cNvSpPr txBox="1">
            <a:spLocks noChangeArrowheads="1"/>
          </p:cNvSpPr>
          <p:nvPr userDrawn="1"/>
        </p:nvSpPr>
        <p:spPr bwMode="auto">
          <a:xfrm>
            <a:off x="158751" y="4797030"/>
            <a:ext cx="152400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050" b="0" smtClean="0">
                <a:solidFill>
                  <a:srgbClr val="FFFFFF"/>
                </a:solidFill>
                <a:ea typeface="+mn-ea"/>
                <a:cs typeface="Arial" panose="020B0604020202020204" pitchFamily="34" charset="0"/>
              </a:rPr>
              <a:t>Slide </a:t>
            </a:r>
            <a:fld id="{1A30C656-BAFE-45E1-89F3-EFE3AA0110E5}" type="slidenum">
              <a:rPr lang="en-US" altLang="en-US" sz="1050" b="0" smtClean="0">
                <a:solidFill>
                  <a:srgbClr val="FFFFFF"/>
                </a:solidFill>
                <a:ea typeface="+mn-ea"/>
                <a:cs typeface="Arial" panose="020B0604020202020204" pitchFamily="34" charset="0"/>
              </a:rPr>
              <a:pPr>
                <a:defRPr/>
              </a:pPr>
              <a:t>‹#›</a:t>
            </a:fld>
            <a:r>
              <a:rPr lang="en-US" altLang="en-US" sz="1050" b="0" smtClean="0">
                <a:solidFill>
                  <a:srgbClr val="FFFFFF"/>
                </a:solidFill>
                <a:ea typeface="+mn-ea"/>
                <a:cs typeface="Arial" panose="020B0604020202020204" pitchFamily="34" charset="0"/>
              </a:rPr>
              <a:t> of 56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1028700"/>
          </a:xfrm>
          <a:solidFill>
            <a:srgbClr val="006699"/>
          </a:solidFill>
        </p:spPr>
        <p:txBody>
          <a:bodyPr anchor="ctr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381000" y="1427636"/>
            <a:ext cx="8458200" cy="3144367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accent2"/>
              </a:buClr>
              <a:buFont typeface="Wingdings" pitchFamily="2" charset="2"/>
              <a:buChar char="¡"/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1A1591CA-C13B-47DE-A906-C1050EA5943C}" type="datetimeFigureOut">
              <a:rPr lang="en-US"/>
              <a:pPr>
                <a:defRPr/>
              </a:pPr>
              <a:t>1/4/2016</a:t>
            </a:fld>
            <a:endParaRPr lang="en-US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5"/>
          </p:nvPr>
        </p:nvSpPr>
        <p:spPr>
          <a:xfrm>
            <a:off x="146051" y="4797031"/>
            <a:ext cx="8839200" cy="221456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6"/>
          </p:nvPr>
        </p:nvSpPr>
        <p:spPr>
          <a:xfrm>
            <a:off x="4267200" y="4743451"/>
            <a:ext cx="609600" cy="330994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350" b="0">
                <a:solidFill>
                  <a:srgbClr val="FFFFFF"/>
                </a:solidFill>
                <a:latin typeface="Georgia"/>
              </a:defRPr>
            </a:lvl1pPr>
          </a:lstStyle>
          <a:p>
            <a:pPr>
              <a:defRPr/>
            </a:pPr>
            <a:fld id="{76442198-3A6C-42AD-91C7-9E8A194E24D3}" type="slidenum">
              <a:rPr lang="en-US">
                <a:ea typeface="+mn-ea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789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- Wide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gray">
          <a:xfrm>
            <a:off x="0" y="5020866"/>
            <a:ext cx="9144000" cy="114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endParaRPr lang="en-US" altLang="en-US" sz="2100" smtClean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gray">
          <a:xfrm>
            <a:off x="0" y="3"/>
            <a:ext cx="9144000" cy="11668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endParaRPr lang="en-US" altLang="en-US" sz="2100" smtClean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gray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endParaRPr lang="en-US" altLang="en-US" sz="2100" smtClean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gray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endParaRPr lang="en-US" altLang="en-US" sz="2100" smtClean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gray">
          <a:xfrm>
            <a:off x="152402" y="4804175"/>
            <a:ext cx="8834439" cy="22026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endParaRPr lang="en-US" altLang="en-US" sz="2100" smtClean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gray">
          <a:xfrm>
            <a:off x="152401" y="110729"/>
            <a:ext cx="8832851" cy="4910138"/>
          </a:xfrm>
          <a:prstGeom prst="rect">
            <a:avLst/>
          </a:prstGeom>
          <a:noFill/>
          <a:ln w="9525" algn="ctr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endParaRPr lang="en-US" altLang="en-US" sz="2100" smtClean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Straight Connector 26"/>
          <p:cNvSpPr>
            <a:spLocks noChangeShapeType="1"/>
          </p:cNvSpPr>
          <p:nvPr userDrawn="1"/>
        </p:nvSpPr>
        <p:spPr bwMode="gray">
          <a:xfrm>
            <a:off x="152401" y="742950"/>
            <a:ext cx="8832851" cy="0"/>
          </a:xfrm>
          <a:prstGeom prst="line">
            <a:avLst/>
          </a:prstGeom>
          <a:noFill/>
          <a:ln w="9525" algn="ctr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100" b="1" smtClean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Box 27"/>
          <p:cNvSpPr txBox="1">
            <a:spLocks noChangeArrowheads="1"/>
          </p:cNvSpPr>
          <p:nvPr userDrawn="1"/>
        </p:nvSpPr>
        <p:spPr bwMode="auto">
          <a:xfrm>
            <a:off x="152400" y="4798220"/>
            <a:ext cx="152400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r>
              <a:rPr lang="en-US" altLang="en-US" sz="1050" dirty="0" smtClean="0">
                <a:solidFill>
                  <a:prstClr val="white"/>
                </a:solidFill>
                <a:ea typeface="+mn-ea"/>
                <a:cs typeface="Arial" panose="020B0604020202020204" pitchFamily="34" charset="0"/>
              </a:rPr>
              <a:t>Slide </a:t>
            </a:r>
            <a:fld id="{D942BA9E-4310-40A9-B973-16FCFF4EB673}" type="slidenum">
              <a:rPr lang="en-US" altLang="en-US" sz="1050" smtClean="0">
                <a:solidFill>
                  <a:prstClr val="white"/>
                </a:solidFill>
                <a:ea typeface="+mn-ea"/>
                <a:cs typeface="Arial" panose="020B0604020202020204" pitchFamily="34" charset="0"/>
              </a:rPr>
              <a:pPr eaLnBrk="0" hangingPunct="0">
                <a:defRPr/>
              </a:pPr>
              <a:t>‹#›</a:t>
            </a:fld>
            <a:r>
              <a:rPr lang="en-US" altLang="en-US" sz="1050" dirty="0" smtClean="0">
                <a:solidFill>
                  <a:prstClr val="white"/>
                </a:solidFill>
                <a:ea typeface="+mn-ea"/>
                <a:cs typeface="Arial" panose="020B0604020202020204" pitchFamily="34" charset="0"/>
              </a:rPr>
              <a:t> of 41</a:t>
            </a:r>
          </a:p>
        </p:txBody>
      </p:sp>
      <p:sp>
        <p:nvSpPr>
          <p:cNvPr id="23" name="Title Placeholder 21"/>
          <p:cNvSpPr>
            <a:spLocks noGrp="1"/>
          </p:cNvSpPr>
          <p:nvPr>
            <p:ph type="title"/>
          </p:nvPr>
        </p:nvSpPr>
        <p:spPr bwMode="gray">
          <a:xfrm>
            <a:off x="301752" y="171450"/>
            <a:ext cx="8534400" cy="5143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4" name="Text Placeholder 12"/>
          <p:cNvSpPr>
            <a:spLocks noGrp="1"/>
          </p:cNvSpPr>
          <p:nvPr>
            <p:ph idx="1"/>
          </p:nvPr>
        </p:nvSpPr>
        <p:spPr bwMode="gray">
          <a:xfrm>
            <a:off x="301752" y="914400"/>
            <a:ext cx="8534400" cy="367817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F9900"/>
              </a:buClr>
              <a:defRPr>
                <a:solidFill>
                  <a:srgbClr val="0070C0"/>
                </a:solidFill>
              </a:defRPr>
            </a:lvl1pPr>
            <a:lvl2pPr>
              <a:buClr>
                <a:srgbClr val="0070C0"/>
              </a:buClr>
              <a:defRPr>
                <a:solidFill>
                  <a:srgbClr val="0070C0"/>
                </a:solidFill>
              </a:defRPr>
            </a:lvl2pPr>
            <a:lvl3pPr>
              <a:buClr>
                <a:srgbClr val="0070C0"/>
              </a:buClr>
              <a:defRPr>
                <a:solidFill>
                  <a:srgbClr val="0070C0"/>
                </a:solidFill>
              </a:defRPr>
            </a:lvl3pPr>
            <a:lvl4pPr>
              <a:buClr>
                <a:srgbClr val="0070C0"/>
              </a:buClr>
              <a:defRPr>
                <a:solidFill>
                  <a:srgbClr val="0070C0"/>
                </a:solidFill>
              </a:defRPr>
            </a:lvl4pPr>
            <a:lvl5pPr>
              <a:buClr>
                <a:srgbClr val="0070C0"/>
              </a:buCl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CF6F0CBC-5677-4A5C-B3D6-894485D131B5}" type="datetimeFigureOut">
              <a:rPr lang="en-US"/>
              <a:pPr>
                <a:defRPr/>
              </a:pPr>
              <a:t>1/4/2016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70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92C63-407C-804B-B994-B30498BD8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01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9" y="2514601"/>
            <a:ext cx="8416925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9" y="3578272"/>
            <a:ext cx="8416925" cy="729503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272653"/>
            <a:ext cx="8402040" cy="212764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CF613-6E85-684C-85D2-D29D81616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497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6" y="1802359"/>
            <a:ext cx="8056563" cy="1021556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6" y="2802004"/>
            <a:ext cx="8056563" cy="112514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1D55F-0AD7-404C-B0AD-AEE8A5A70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65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80682"/>
            <a:ext cx="8042276" cy="10027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200151"/>
            <a:ext cx="3840480" cy="325755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200151"/>
            <a:ext cx="3840480" cy="325755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F031D-3C17-3047-9FD8-30657EC0C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15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80682"/>
            <a:ext cx="8042276" cy="100271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089919"/>
            <a:ext cx="3840480" cy="563165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1760562"/>
            <a:ext cx="3840480" cy="2697139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089919"/>
            <a:ext cx="3840480" cy="563165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1760562"/>
            <a:ext cx="3840480" cy="2697139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35CF7-7742-5F4E-91A1-93A7DDD67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89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B9809-7F2A-A84F-AB32-740EA107A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85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EA90E-BDEE-A647-853F-BDE5D17C4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79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458904"/>
            <a:ext cx="3840480" cy="871538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276225"/>
            <a:ext cx="3840480" cy="4181475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340892"/>
            <a:ext cx="3840480" cy="279011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7D531-6DE7-C14E-A47C-E6F21025E5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893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6" y="80963"/>
            <a:ext cx="8042275" cy="1002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6" y="1200150"/>
            <a:ext cx="8042275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275" y="4706541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14" y="4706541"/>
            <a:ext cx="484028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813" y="4706541"/>
            <a:ext cx="990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0D28595-D62A-514A-AD2D-FDED09275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7620000" y="0"/>
            <a:ext cx="1524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Slide </a:t>
            </a:r>
            <a:fld id="{855F7D49-8920-4811-BC76-0E9BF1D8C467}" type="slidenum">
              <a:rPr lang="en-US" sz="105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of 41</a:t>
            </a:r>
            <a:endParaRPr lang="en-US" sz="105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9" r:id="rId1"/>
    <p:sldLayoutId id="2147484168" r:id="rId2"/>
    <p:sldLayoutId id="2147484169" r:id="rId3"/>
    <p:sldLayoutId id="2147484170" r:id="rId4"/>
    <p:sldLayoutId id="2147484171" r:id="rId5"/>
    <p:sldLayoutId id="2147484172" r:id="rId6"/>
    <p:sldLayoutId id="2147484173" r:id="rId7"/>
    <p:sldLayoutId id="2147484174" r:id="rId8"/>
    <p:sldLayoutId id="2147484175" r:id="rId9"/>
    <p:sldLayoutId id="2147484176" r:id="rId10"/>
    <p:sldLayoutId id="2147484177" r:id="rId11"/>
    <p:sldLayoutId id="214748417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9pPr>
    </p:titleStyle>
    <p:bodyStyle>
      <a:lvl1pPr marL="349250" indent="-349250" algn="l" rtl="0" eaLnBrk="0" fontAlgn="base" hangingPunct="0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charset="0"/>
        <a:buChar char=""/>
        <a:defRPr sz="2400" kern="1200">
          <a:solidFill>
            <a:srgbClr val="595959"/>
          </a:solidFill>
          <a:latin typeface="+mn-lt"/>
          <a:ea typeface="ＭＳ Ｐゴシック" charset="0"/>
          <a:cs typeface="ＭＳ Ｐゴシック" charset="0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charset="0"/>
        <a:buChar char=""/>
        <a:defRPr sz="2200" kern="1200">
          <a:solidFill>
            <a:srgbClr val="595959"/>
          </a:solidFill>
          <a:latin typeface="+mn-lt"/>
          <a:ea typeface="ＭＳ Ｐゴシック" charset="0"/>
          <a:cs typeface="+mn-cs"/>
        </a:defRPr>
      </a:lvl2pPr>
      <a:lvl3pPr marL="96837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charset="0"/>
        <a:buChar char=""/>
        <a:defRPr sz="2000" kern="1200">
          <a:solidFill>
            <a:srgbClr val="595959"/>
          </a:solidFill>
          <a:latin typeface="+mn-lt"/>
          <a:ea typeface="ＭＳ Ｐゴシック" charset="0"/>
          <a:cs typeface="+mn-cs"/>
        </a:defRPr>
      </a:lvl3pPr>
      <a:lvl4pPr marL="1263650" indent="-295275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charset="0"/>
        <a:buChar char="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4pPr>
      <a:lvl5pPr marL="154622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charset="0"/>
        <a:buChar char="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gray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black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gray">
          <a:xfrm>
            <a:off x="0" y="1"/>
            <a:ext cx="9144000" cy="5143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black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gray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black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gray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black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gray">
          <a:xfrm>
            <a:off x="159985" y="4791290"/>
            <a:ext cx="8833104" cy="232172"/>
          </a:xfrm>
          <a:prstGeom prst="rect">
            <a:avLst/>
          </a:prstGeom>
          <a:solidFill>
            <a:srgbClr val="0066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black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 bwMode="gray">
          <a:xfrm>
            <a:off x="5791200" y="4803738"/>
            <a:ext cx="3044952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05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4986C9F-0C03-4D77-AD8F-A767FF5D7500}" type="datetimeFigureOut">
              <a:rPr lang="en-US" smtClean="0"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1/4/2016</a:t>
            </a:fld>
            <a:endParaRPr lang="en-US" dirty="0">
              <a:ea typeface="+mn-e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381000" y="4380565"/>
            <a:ext cx="8839200" cy="221064"/>
          </a:xfrm>
          <a:prstGeom prst="rect">
            <a:avLst/>
          </a:prstGeom>
        </p:spPr>
        <p:txBody>
          <a:bodyPr vert="horz" anchor="ctr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ea typeface="+mn-ea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gray">
          <a:xfrm>
            <a:off x="152400" y="108611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prstClr val="black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gray">
          <a:xfrm>
            <a:off x="152400" y="742950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black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 bwMode="gray">
          <a:xfrm>
            <a:off x="301752" y="171450"/>
            <a:ext cx="8534400" cy="51435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gray">
          <a:xfrm>
            <a:off x="301752" y="906107"/>
            <a:ext cx="8534400" cy="36864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52400" y="4791842"/>
            <a:ext cx="1524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Slide </a:t>
            </a:r>
            <a:fld id="{855F7D49-8920-4811-BC76-0E9BF1D8C467}" type="slidenum">
              <a:rPr lang="en-US" sz="105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r>
              <a:rPr lang="en-US" sz="105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of 41</a:t>
            </a:r>
            <a:endParaRPr lang="en-US" sz="105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716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1" r:id="rId1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2475" b="1" i="0" u="none" kern="1200">
          <a:solidFill>
            <a:srgbClr val="006699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05740" indent="-205740" algn="l" rtl="0" eaLnBrk="1" latinLnBrk="0" hangingPunct="1">
        <a:spcBef>
          <a:spcPct val="20000"/>
        </a:spcBef>
        <a:buClr>
          <a:schemeClr val="tx2"/>
        </a:buClr>
        <a:buSzPct val="85000"/>
        <a:buFont typeface="Wingdings 2"/>
        <a:buChar char=""/>
        <a:defRPr kumimoji="0" sz="2025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31006" indent="-176213" algn="l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70000"/>
        <a:buFont typeface="Arial" panose="020B0604020202020204" pitchFamily="34" charset="0"/>
        <a:buChar char="–"/>
        <a:defRPr kumimoji="0" sz="165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17220" indent="-17145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822960" indent="-17145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15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1028700" indent="-17145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35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234440" indent="-13716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3716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77340" indent="-13716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83080" indent="-13716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05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gray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black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gray">
          <a:xfrm>
            <a:off x="0" y="1"/>
            <a:ext cx="9144000" cy="5143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black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gray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black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gray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black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gray">
          <a:xfrm>
            <a:off x="159985" y="4791290"/>
            <a:ext cx="8833104" cy="232172"/>
          </a:xfrm>
          <a:prstGeom prst="rect">
            <a:avLst/>
          </a:prstGeom>
          <a:solidFill>
            <a:srgbClr val="0066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black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 bwMode="gray">
          <a:xfrm>
            <a:off x="5791200" y="4803738"/>
            <a:ext cx="3044952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05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4986C9F-0C03-4D77-AD8F-A767FF5D7500}" type="datetimeFigureOut">
              <a:rPr lang="en-US" smtClean="0"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1/4/2016</a:t>
            </a:fld>
            <a:endParaRPr lang="en-US" dirty="0">
              <a:ea typeface="+mn-e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381000" y="4380565"/>
            <a:ext cx="8839200" cy="221064"/>
          </a:xfrm>
          <a:prstGeom prst="rect">
            <a:avLst/>
          </a:prstGeom>
        </p:spPr>
        <p:txBody>
          <a:bodyPr vert="horz" anchor="ctr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ea typeface="+mn-ea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gray">
          <a:xfrm>
            <a:off x="152400" y="108611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prstClr val="black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gray">
          <a:xfrm>
            <a:off x="152400" y="742950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black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 bwMode="gray">
          <a:xfrm>
            <a:off x="301752" y="171450"/>
            <a:ext cx="8534400" cy="51435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gray">
          <a:xfrm>
            <a:off x="301752" y="906107"/>
            <a:ext cx="8534400" cy="36864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52400" y="4791842"/>
            <a:ext cx="1524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Slide </a:t>
            </a:r>
            <a:fld id="{855F7D49-8920-4811-BC76-0E9BF1D8C467}" type="slidenum">
              <a:rPr lang="en-US" sz="105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r>
              <a:rPr lang="en-US" sz="105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of 41</a:t>
            </a:r>
            <a:endParaRPr lang="en-US" sz="105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993287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2475" b="1" i="0" u="none" kern="1200">
          <a:solidFill>
            <a:srgbClr val="006699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05740" indent="-205740" algn="l" rtl="0" eaLnBrk="1" latinLnBrk="0" hangingPunct="1">
        <a:spcBef>
          <a:spcPct val="20000"/>
        </a:spcBef>
        <a:buClr>
          <a:schemeClr val="tx2"/>
        </a:buClr>
        <a:buSzPct val="85000"/>
        <a:buFont typeface="Wingdings 2"/>
        <a:buChar char=""/>
        <a:defRPr kumimoji="0" sz="2025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31006" indent="-176213" algn="l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70000"/>
        <a:buFont typeface="Arial" panose="020B0604020202020204" pitchFamily="34" charset="0"/>
        <a:buChar char="–"/>
        <a:defRPr kumimoji="0" sz="165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17220" indent="-17145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822960" indent="-17145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15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1028700" indent="-17145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35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234440" indent="-13716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3716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77340" indent="-13716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83080" indent="-13716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05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gray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black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gray">
          <a:xfrm>
            <a:off x="0" y="1"/>
            <a:ext cx="9144000" cy="5143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black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gray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black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gray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black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gray">
          <a:xfrm>
            <a:off x="159985" y="4791290"/>
            <a:ext cx="8833104" cy="232172"/>
          </a:xfrm>
          <a:prstGeom prst="rect">
            <a:avLst/>
          </a:prstGeom>
          <a:solidFill>
            <a:srgbClr val="0066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black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 bwMode="gray">
          <a:xfrm>
            <a:off x="5791200" y="4803738"/>
            <a:ext cx="3044952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05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4986C9F-0C03-4D77-AD8F-A767FF5D7500}" type="datetimeFigureOut">
              <a:rPr lang="en-US" smtClean="0"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1/4/2016</a:t>
            </a:fld>
            <a:endParaRPr lang="en-US" dirty="0">
              <a:ea typeface="+mn-e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381000" y="4380565"/>
            <a:ext cx="8839200" cy="221064"/>
          </a:xfrm>
          <a:prstGeom prst="rect">
            <a:avLst/>
          </a:prstGeom>
        </p:spPr>
        <p:txBody>
          <a:bodyPr vert="horz" anchor="ctr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ea typeface="+mn-ea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gray">
          <a:xfrm>
            <a:off x="152400" y="108611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prstClr val="black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gray">
          <a:xfrm>
            <a:off x="152400" y="742950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black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 bwMode="gray">
          <a:xfrm>
            <a:off x="301752" y="171450"/>
            <a:ext cx="8534400" cy="51435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gray">
          <a:xfrm>
            <a:off x="301752" y="906107"/>
            <a:ext cx="8534400" cy="36864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52400" y="4791842"/>
            <a:ext cx="1524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Slide </a:t>
            </a:r>
            <a:fld id="{855F7D49-8920-4811-BC76-0E9BF1D8C467}" type="slidenum">
              <a:rPr lang="en-US" sz="105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r>
              <a:rPr lang="en-US" sz="105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of 41</a:t>
            </a:r>
            <a:endParaRPr lang="en-US" sz="105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039282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2475" b="1" i="0" u="none" kern="1200">
          <a:solidFill>
            <a:srgbClr val="006699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05740" indent="-205740" algn="l" rtl="0" eaLnBrk="1" latinLnBrk="0" hangingPunct="1">
        <a:spcBef>
          <a:spcPct val="20000"/>
        </a:spcBef>
        <a:buClr>
          <a:schemeClr val="tx2"/>
        </a:buClr>
        <a:buSzPct val="85000"/>
        <a:buFont typeface="Wingdings 2"/>
        <a:buChar char=""/>
        <a:defRPr kumimoji="0" sz="2025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31006" indent="-176213" algn="l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70000"/>
        <a:buFont typeface="Arial" panose="020B0604020202020204" pitchFamily="34" charset="0"/>
        <a:buChar char="–"/>
        <a:defRPr kumimoji="0" sz="165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17220" indent="-17145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822960" indent="-17145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15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1028700" indent="-17145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35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234440" indent="-13716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3716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77340" indent="-13716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83080" indent="-13716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05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gray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black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gray">
          <a:xfrm>
            <a:off x="0" y="1"/>
            <a:ext cx="9144000" cy="5143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black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gray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black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gray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black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gray">
          <a:xfrm>
            <a:off x="159985" y="4791290"/>
            <a:ext cx="8833104" cy="232172"/>
          </a:xfrm>
          <a:prstGeom prst="rect">
            <a:avLst/>
          </a:prstGeom>
          <a:solidFill>
            <a:srgbClr val="0066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black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 bwMode="gray">
          <a:xfrm>
            <a:off x="5791200" y="4803738"/>
            <a:ext cx="3044952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05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4986C9F-0C03-4D77-AD8F-A767FF5D7500}" type="datetimeFigureOut">
              <a:rPr lang="en-US" smtClean="0"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1/4/2016</a:t>
            </a:fld>
            <a:endParaRPr lang="en-US" dirty="0">
              <a:ea typeface="+mn-e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381000" y="4380565"/>
            <a:ext cx="8839200" cy="221064"/>
          </a:xfrm>
          <a:prstGeom prst="rect">
            <a:avLst/>
          </a:prstGeom>
        </p:spPr>
        <p:txBody>
          <a:bodyPr vert="horz" anchor="ctr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ea typeface="+mn-ea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gray">
          <a:xfrm>
            <a:off x="152400" y="108611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prstClr val="black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gray">
          <a:xfrm>
            <a:off x="152400" y="742950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black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 bwMode="gray">
          <a:xfrm>
            <a:off x="301752" y="171450"/>
            <a:ext cx="8534400" cy="51435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gray">
          <a:xfrm>
            <a:off x="301752" y="906107"/>
            <a:ext cx="8534400" cy="36864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52400" y="4791842"/>
            <a:ext cx="1524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Slide </a:t>
            </a:r>
            <a:fld id="{855F7D49-8920-4811-BC76-0E9BF1D8C467}" type="slidenum">
              <a:rPr lang="en-US" sz="105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r>
              <a:rPr lang="en-US" sz="105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of 41</a:t>
            </a:r>
            <a:endParaRPr lang="en-US" sz="105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595920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2475" b="1" i="0" u="none" kern="1200">
          <a:solidFill>
            <a:srgbClr val="006699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05740" indent="-205740" algn="l" rtl="0" eaLnBrk="1" latinLnBrk="0" hangingPunct="1">
        <a:spcBef>
          <a:spcPct val="20000"/>
        </a:spcBef>
        <a:buClr>
          <a:schemeClr val="tx2"/>
        </a:buClr>
        <a:buSzPct val="85000"/>
        <a:buFont typeface="Wingdings 2"/>
        <a:buChar char=""/>
        <a:defRPr kumimoji="0" sz="2025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31006" indent="-176213" algn="l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70000"/>
        <a:buFont typeface="Arial" panose="020B0604020202020204" pitchFamily="34" charset="0"/>
        <a:buChar char="–"/>
        <a:defRPr kumimoji="0" sz="165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17220" indent="-17145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822960" indent="-17145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15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1028700" indent="-17145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35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234440" indent="-13716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3716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77340" indent="-13716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83080" indent="-13716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05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6"/>
          <p:cNvSpPr>
            <a:spLocks noChangeArrowheads="1"/>
          </p:cNvSpPr>
          <p:nvPr/>
        </p:nvSpPr>
        <p:spPr bwMode="gray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50" b="0" smtClean="0">
              <a:solidFill>
                <a:srgbClr val="000000"/>
              </a:solidFill>
              <a:latin typeface="Georgia" panose="02040502050405020303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51" name="Rectangle 15"/>
          <p:cNvSpPr>
            <a:spLocks noChangeArrowheads="1"/>
          </p:cNvSpPr>
          <p:nvPr/>
        </p:nvSpPr>
        <p:spPr bwMode="gray">
          <a:xfrm>
            <a:off x="0" y="0"/>
            <a:ext cx="9144000" cy="514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50" b="0" smtClean="0">
              <a:solidFill>
                <a:srgbClr val="000000"/>
              </a:solidFill>
              <a:latin typeface="Georgia" panose="02040502050405020303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52" name="Rectangle 17"/>
          <p:cNvSpPr>
            <a:spLocks noChangeArrowheads="1"/>
          </p:cNvSpPr>
          <p:nvPr/>
        </p:nvSpPr>
        <p:spPr bwMode="gray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50" b="0" smtClean="0">
              <a:solidFill>
                <a:srgbClr val="000000"/>
              </a:solidFill>
              <a:latin typeface="Georgia" panose="02040502050405020303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53" name="Rectangle 18"/>
          <p:cNvSpPr>
            <a:spLocks noChangeArrowheads="1"/>
          </p:cNvSpPr>
          <p:nvPr/>
        </p:nvSpPr>
        <p:spPr bwMode="gray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50" b="0" smtClean="0">
              <a:solidFill>
                <a:srgbClr val="000000"/>
              </a:solidFill>
              <a:latin typeface="Georgia" panose="02040502050405020303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gray">
          <a:xfrm>
            <a:off x="160338" y="4791077"/>
            <a:ext cx="8832851" cy="232172"/>
          </a:xfrm>
          <a:prstGeom prst="rect">
            <a:avLst/>
          </a:pr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50" b="0" smtClean="0">
              <a:solidFill>
                <a:srgbClr val="000000"/>
              </a:solidFill>
              <a:latin typeface="Georgia" panose="02040502050405020303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 bwMode="gray">
          <a:xfrm>
            <a:off x="5791202" y="4804174"/>
            <a:ext cx="3044825" cy="273844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50" b="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769233D-79C6-44A1-BE46-D9A182940210}" type="datetimeFigureOut">
              <a:rPr lang="en-US">
                <a:ea typeface="+mn-ea"/>
              </a:rPr>
              <a:pPr>
                <a:defRPr/>
              </a:pPr>
              <a:t>1/4/2016</a:t>
            </a:fld>
            <a:endParaRPr lang="en-US" dirty="0">
              <a:ea typeface="+mn-e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381000" y="4380311"/>
            <a:ext cx="8839200" cy="221456"/>
          </a:xfrm>
          <a:prstGeom prst="rect">
            <a:avLst/>
          </a:prstGeom>
        </p:spPr>
        <p:txBody>
          <a:bodyPr vert="horz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b="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gray">
          <a:xfrm>
            <a:off x="152401" y="108349"/>
            <a:ext cx="8832851" cy="491013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Georgia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gray">
          <a:xfrm>
            <a:off x="152401" y="742950"/>
            <a:ext cx="8832851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Georgia"/>
              <a:ea typeface="+mn-ea"/>
              <a:cs typeface="Arial" panose="020B0604020202020204" pitchFamily="34" charset="0"/>
            </a:endParaRPr>
          </a:p>
        </p:txBody>
      </p:sp>
      <p:sp>
        <p:nvSpPr>
          <p:cNvPr id="2059" name="Title Placeholder 21"/>
          <p:cNvSpPr>
            <a:spLocks noGrp="1"/>
          </p:cNvSpPr>
          <p:nvPr>
            <p:ph type="title"/>
          </p:nvPr>
        </p:nvSpPr>
        <p:spPr bwMode="gray">
          <a:xfrm>
            <a:off x="301625" y="171450"/>
            <a:ext cx="85344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60" name="Text Placeholder 12"/>
          <p:cNvSpPr>
            <a:spLocks noGrp="1"/>
          </p:cNvSpPr>
          <p:nvPr>
            <p:ph type="body" idx="1"/>
          </p:nvPr>
        </p:nvSpPr>
        <p:spPr bwMode="gray">
          <a:xfrm>
            <a:off x="301625" y="906067"/>
            <a:ext cx="8534400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61" name="TextBox 14"/>
          <p:cNvSpPr txBox="1">
            <a:spLocks noChangeArrowheads="1"/>
          </p:cNvSpPr>
          <p:nvPr userDrawn="1"/>
        </p:nvSpPr>
        <p:spPr bwMode="auto">
          <a:xfrm>
            <a:off x="152400" y="4792267"/>
            <a:ext cx="152400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050" b="0" smtClean="0">
                <a:solidFill>
                  <a:srgbClr val="FFFFFF"/>
                </a:solidFill>
                <a:ea typeface="+mn-ea"/>
                <a:cs typeface="Arial" panose="020B0604020202020204" pitchFamily="34" charset="0"/>
              </a:rPr>
              <a:t>Slide </a:t>
            </a:r>
            <a:fld id="{48D7EAEA-6AD1-41DD-AA09-88F933D16F4E}" type="slidenum">
              <a:rPr lang="en-US" altLang="en-US" sz="1050" b="0" smtClean="0">
                <a:solidFill>
                  <a:srgbClr val="FFFFFF"/>
                </a:solidFill>
                <a:ea typeface="+mn-ea"/>
                <a:cs typeface="Arial" panose="020B0604020202020204" pitchFamily="34" charset="0"/>
              </a:rPr>
              <a:pPr>
                <a:defRPr/>
              </a:pPr>
              <a:t>‹#›</a:t>
            </a:fld>
            <a:r>
              <a:rPr lang="en-US" altLang="en-US" sz="1050" b="0" smtClean="0">
                <a:solidFill>
                  <a:srgbClr val="FFFFFF"/>
                </a:solidFill>
                <a:ea typeface="+mn-ea"/>
                <a:cs typeface="Arial" panose="020B0604020202020204" pitchFamily="34" charset="0"/>
              </a:rPr>
              <a:t> of 56</a:t>
            </a:r>
          </a:p>
        </p:txBody>
      </p:sp>
    </p:spTree>
    <p:extLst>
      <p:ext uri="{BB962C8B-B14F-4D97-AF65-F5344CB8AC3E}">
        <p14:creationId xmlns:p14="http://schemas.microsoft.com/office/powerpoint/2010/main" val="3553542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8" r:id="rId1"/>
    <p:sldLayoutId id="2147484189" r:id="rId2"/>
    <p:sldLayoutId id="2147484190" r:id="rId3"/>
    <p:sldLayoutId id="2147484191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75" b="1" kern="1200">
          <a:solidFill>
            <a:srgbClr val="006699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75" b="1">
          <a:solidFill>
            <a:srgbClr val="006699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75" b="1">
          <a:solidFill>
            <a:srgbClr val="006699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75" b="1">
          <a:solidFill>
            <a:srgbClr val="006699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75" b="1">
          <a:solidFill>
            <a:srgbClr val="006699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342892" algn="ctr" rtl="0" fontAlgn="base">
        <a:spcBef>
          <a:spcPct val="0"/>
        </a:spcBef>
        <a:spcAft>
          <a:spcPct val="0"/>
        </a:spcAft>
        <a:defRPr sz="2475" b="1">
          <a:solidFill>
            <a:srgbClr val="006699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685783" algn="ctr" rtl="0" fontAlgn="base">
        <a:spcBef>
          <a:spcPct val="0"/>
        </a:spcBef>
        <a:spcAft>
          <a:spcPct val="0"/>
        </a:spcAft>
        <a:defRPr sz="2475" b="1">
          <a:solidFill>
            <a:srgbClr val="006699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028675" algn="ctr" rtl="0" fontAlgn="base">
        <a:spcBef>
          <a:spcPct val="0"/>
        </a:spcBef>
        <a:spcAft>
          <a:spcPct val="0"/>
        </a:spcAft>
        <a:defRPr sz="2475" b="1">
          <a:solidFill>
            <a:srgbClr val="006699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371566" algn="ctr" rtl="0" fontAlgn="base">
        <a:spcBef>
          <a:spcPct val="0"/>
        </a:spcBef>
        <a:spcAft>
          <a:spcPct val="0"/>
        </a:spcAft>
        <a:defRPr sz="2475" b="1">
          <a:solidFill>
            <a:srgbClr val="006699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04783" indent="-20478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 2" panose="05020102010507070707" pitchFamily="18" charset="2"/>
        <a:buChar char=""/>
        <a:defRPr sz="2025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30995" indent="-176209" algn="l" rtl="0" eaLnBrk="0" fontAlgn="base" hangingPunct="0">
        <a:spcBef>
          <a:spcPct val="20000"/>
        </a:spcBef>
        <a:spcAft>
          <a:spcPct val="0"/>
        </a:spcAft>
        <a:buClr>
          <a:srgbClr val="88A1AD"/>
        </a:buClr>
        <a:buSzPct val="70000"/>
        <a:buFont typeface="Arial" panose="020B0604020202020204" pitchFamily="34" charset="0"/>
        <a:buChar char="–"/>
        <a:defRPr sz="165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16729" indent="-171446" algn="l" rtl="0" eaLnBrk="0" fontAlgn="base" hangingPunct="0">
        <a:spcBef>
          <a:spcPct val="20000"/>
        </a:spcBef>
        <a:spcAft>
          <a:spcPct val="0"/>
        </a:spcAft>
        <a:buClr>
          <a:srgbClr val="A0BC9D"/>
        </a:buClr>
        <a:buSzPct val="75000"/>
        <a:buFont typeface="Wingdings 2" panose="05020102010507070707" pitchFamily="18" charset="2"/>
        <a:buChar char="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822701" indent="-171446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SzPct val="70000"/>
        <a:buFont typeface="Wingdings" panose="05000000000000000000" pitchFamily="2" charset="2"/>
        <a:buChar char=""/>
        <a:defRPr sz="15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1028675" indent="-171446" algn="l" rtl="0" eaLnBrk="0" fontAlgn="base" hangingPunct="0">
        <a:spcBef>
          <a:spcPct val="20000"/>
        </a:spcBef>
        <a:spcAft>
          <a:spcPct val="0"/>
        </a:spcAft>
        <a:buClr>
          <a:srgbClr val="BFD2BD"/>
        </a:buClr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234409" indent="-137156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44" indent="-137156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77300" indent="-137156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83036" indent="-137156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05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6937" y="2114550"/>
            <a:ext cx="8828567" cy="1752600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 smtClean="0"/>
              <a:t>Christina M. Wyatt, MD</a:t>
            </a:r>
            <a:endParaRPr lang="en-US" sz="3500" dirty="0"/>
          </a:p>
          <a:p>
            <a:r>
              <a:rPr lang="en-US" sz="3000" dirty="0" smtClean="0"/>
              <a:t>Assistant Professor</a:t>
            </a:r>
          </a:p>
          <a:p>
            <a:r>
              <a:rPr lang="en-US" sz="3000" dirty="0" smtClean="0"/>
              <a:t>Mount Sinai School of Medicine</a:t>
            </a:r>
          </a:p>
          <a:p>
            <a:r>
              <a:rPr lang="en-US" sz="3000" dirty="0" smtClean="0"/>
              <a:t>New York, New York</a:t>
            </a:r>
            <a:endParaRPr lang="en-US" sz="30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76200"/>
            <a:ext cx="8301263" cy="1466850"/>
          </a:xfrm>
        </p:spPr>
        <p:txBody>
          <a:bodyPr>
            <a:normAutofit fontScale="90000"/>
          </a:bodyPr>
          <a:lstStyle/>
          <a:p>
            <a:r>
              <a:rPr lang="en-US" sz="3900" dirty="0" smtClean="0">
                <a:latin typeface="Arial" charset="0"/>
              </a:rPr>
              <a:t>Kidney </a:t>
            </a:r>
            <a:r>
              <a:rPr lang="en-US" sz="3900" dirty="0">
                <a:latin typeface="Arial" charset="0"/>
              </a:rPr>
              <a:t>Disease in HIV:</a:t>
            </a:r>
            <a:r>
              <a:rPr lang="en-US" sz="4000" dirty="0">
                <a:latin typeface="Arial" charset="0"/>
              </a:rPr>
              <a:t/>
            </a:r>
            <a:br>
              <a:rPr lang="en-US" sz="4000" dirty="0">
                <a:latin typeface="Arial" charset="0"/>
              </a:rPr>
            </a:br>
            <a:r>
              <a:rPr lang="en-US" sz="3900" dirty="0">
                <a:latin typeface="Arial" charset="0"/>
              </a:rPr>
              <a:t>An Update for Ryan White Providers</a:t>
            </a:r>
            <a:endParaRPr lang="en-US" sz="3900" dirty="0"/>
          </a:p>
        </p:txBody>
      </p:sp>
      <p:sp>
        <p:nvSpPr>
          <p:cNvPr id="2" name="TextBox 1"/>
          <p:cNvSpPr txBox="1"/>
          <p:nvPr/>
        </p:nvSpPr>
        <p:spPr>
          <a:xfrm>
            <a:off x="228600" y="4572000"/>
            <a:ext cx="25717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0066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FORMATTED: </a:t>
            </a:r>
            <a:r>
              <a:rPr lang="en-US" sz="1050" dirty="0" smtClean="0">
                <a:solidFill>
                  <a:srgbClr val="0066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11/16/2015</a:t>
            </a:r>
            <a:endParaRPr lang="en-US" sz="1050" dirty="0">
              <a:solidFill>
                <a:srgbClr val="006699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6936" y="4798067"/>
            <a:ext cx="37292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 Orleans, Louisiana: December 15-17, 2015 </a:t>
            </a:r>
            <a:endParaRPr lang="en-US" sz="105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84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66750"/>
            <a:ext cx="8591551" cy="950119"/>
          </a:xfrm>
        </p:spPr>
        <p:txBody>
          <a:bodyPr/>
          <a:lstStyle/>
          <a:p>
            <a:r>
              <a:rPr lang="en-US" dirty="0" err="1">
                <a:latin typeface="Arial"/>
                <a:cs typeface="Arial"/>
              </a:rPr>
              <a:t>Tenofovir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Alafenamide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Fumarate</a:t>
            </a:r>
            <a:r>
              <a:rPr lang="en-US" dirty="0" smtClean="0">
                <a:latin typeface="Arial"/>
                <a:cs typeface="Arial"/>
              </a:rPr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79437" y="1809750"/>
            <a:ext cx="8042275" cy="3257550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en-US" sz="2800" dirty="0" smtClean="0">
                <a:latin typeface="Arial"/>
                <a:cs typeface="Arial"/>
              </a:rPr>
              <a:t>Switch studies show improvement in proteinuria and tubular biomarkers with TDF</a:t>
            </a:r>
            <a:r>
              <a:rPr lang="en-US" sz="2800" dirty="0" smtClean="0">
                <a:latin typeface="Arial"/>
                <a:cs typeface="Arial"/>
                <a:sym typeface="Wingdings"/>
              </a:rPr>
              <a:t>TAF</a:t>
            </a:r>
            <a:endParaRPr lang="en-US" sz="2800" dirty="0" smtClean="0">
              <a:latin typeface="Arial"/>
              <a:cs typeface="Arial"/>
            </a:endParaRPr>
          </a:p>
          <a:p>
            <a:pPr lvl="1">
              <a:spcBef>
                <a:spcPts val="800"/>
              </a:spcBef>
            </a:pPr>
            <a:r>
              <a:rPr lang="en-US" sz="2800" dirty="0" smtClean="0">
                <a:latin typeface="Arial"/>
                <a:cs typeface="Arial"/>
              </a:rPr>
              <a:t>Limited data on hard clinical outcomes</a:t>
            </a:r>
          </a:p>
          <a:p>
            <a:pPr>
              <a:spcBef>
                <a:spcPts val="800"/>
              </a:spcBef>
            </a:pPr>
            <a:r>
              <a:rPr lang="en-US" sz="2800" dirty="0" smtClean="0">
                <a:latin typeface="Arial"/>
                <a:cs typeface="Arial"/>
              </a:rPr>
              <a:t>Approved as E/C/F/TAF on November 5</a:t>
            </a:r>
          </a:p>
          <a:p>
            <a:pPr lvl="1">
              <a:spcBef>
                <a:spcPts val="800"/>
              </a:spcBef>
            </a:pPr>
            <a:r>
              <a:rPr lang="en-US" sz="2800" dirty="0" smtClean="0">
                <a:latin typeface="Arial"/>
                <a:cs typeface="Arial"/>
              </a:rPr>
              <a:t>Approved for </a:t>
            </a:r>
            <a:r>
              <a:rPr lang="en-US" sz="2800" dirty="0" err="1" smtClean="0">
                <a:latin typeface="Arial"/>
                <a:cs typeface="Arial"/>
              </a:rPr>
              <a:t>CrCl</a:t>
            </a:r>
            <a:r>
              <a:rPr lang="en-US" sz="2800" dirty="0" smtClean="0">
                <a:latin typeface="Arial"/>
                <a:cs typeface="Arial"/>
              </a:rPr>
              <a:t> &gt; 30 mL/min</a:t>
            </a:r>
          </a:p>
        </p:txBody>
      </p:sp>
    </p:spTree>
    <p:extLst>
      <p:ext uri="{BB962C8B-B14F-4D97-AF65-F5344CB8AC3E}">
        <p14:creationId xmlns:p14="http://schemas.microsoft.com/office/powerpoint/2010/main" val="304969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6" y="121444"/>
            <a:ext cx="8042275" cy="1002506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Arial"/>
                <a:cs typeface="Arial"/>
              </a:rPr>
              <a:t>HIV &amp; ESRD in 2016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85900"/>
            <a:ext cx="8289925" cy="331470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800" dirty="0" smtClean="0">
                <a:latin typeface="Arial"/>
                <a:cs typeface="Arial"/>
              </a:rPr>
              <a:t>Candidates for hemodialysis, peritoneal dialysis, and transplant</a:t>
            </a:r>
          </a:p>
          <a:p>
            <a:pPr lvl="1">
              <a:defRPr/>
            </a:pPr>
            <a:r>
              <a:rPr lang="en-US" sz="2800" dirty="0" smtClean="0">
                <a:latin typeface="Arial"/>
                <a:cs typeface="Arial"/>
              </a:rPr>
              <a:t>Early planning to avoid HD catheter use</a:t>
            </a:r>
          </a:p>
          <a:p>
            <a:pPr>
              <a:spcBef>
                <a:spcPts val="600"/>
              </a:spcBef>
              <a:defRPr/>
            </a:pPr>
            <a:r>
              <a:rPr lang="en-US" sz="2800" dirty="0" smtClean="0">
                <a:latin typeface="Arial"/>
                <a:cs typeface="Arial"/>
              </a:rPr>
              <a:t>Upcoming study will evaluate the use of HIV+ donor kidneys in HIV+ recipients</a:t>
            </a:r>
          </a:p>
          <a:p>
            <a:pPr>
              <a:defRPr/>
            </a:pPr>
            <a:endParaRPr lang="en-US" sz="3200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00800" y="447675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Stock et al, NEJM 2010</a:t>
            </a:r>
          </a:p>
          <a:p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Muller et al, NEJM 2015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72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/>
                <a:cs typeface="Arial"/>
              </a:rPr>
              <a:t>Caveats for Diagnosis in HIV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9276" y="1371600"/>
            <a:ext cx="8042275" cy="32575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800" dirty="0">
                <a:latin typeface="Arial"/>
                <a:cs typeface="Arial"/>
              </a:rPr>
              <a:t>GFR estimates are not well </a:t>
            </a:r>
            <a:r>
              <a:rPr lang="en-US" sz="2800" dirty="0" smtClean="0">
                <a:latin typeface="Arial"/>
                <a:cs typeface="Arial"/>
              </a:rPr>
              <a:t>validated</a:t>
            </a:r>
          </a:p>
          <a:p>
            <a:pPr lvl="1"/>
            <a:r>
              <a:rPr lang="en-US" sz="2600" dirty="0" smtClean="0">
                <a:latin typeface="Arial"/>
                <a:cs typeface="Arial"/>
              </a:rPr>
              <a:t>CKD</a:t>
            </a:r>
            <a:r>
              <a:rPr lang="en-US" sz="2600" dirty="0">
                <a:latin typeface="Arial"/>
                <a:cs typeface="Arial"/>
              </a:rPr>
              <a:t>-EPI appears to be the best</a:t>
            </a:r>
          </a:p>
          <a:p>
            <a:pPr lvl="1"/>
            <a:r>
              <a:rPr lang="en-US" sz="2800" dirty="0" err="1">
                <a:latin typeface="Arial"/>
                <a:cs typeface="Arial"/>
              </a:rPr>
              <a:t>Cystatin</a:t>
            </a:r>
            <a:r>
              <a:rPr lang="en-US" sz="2800" dirty="0">
                <a:latin typeface="Arial"/>
                <a:cs typeface="Arial"/>
              </a:rPr>
              <a:t> C should not be used </a:t>
            </a:r>
            <a:r>
              <a:rPr lang="en-US" sz="2800" dirty="0" smtClean="0">
                <a:latin typeface="Arial"/>
                <a:cs typeface="Arial"/>
              </a:rPr>
              <a:t>alone</a:t>
            </a:r>
            <a:endParaRPr lang="en-US" sz="2800" dirty="0"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US" sz="2800" dirty="0">
                <a:latin typeface="Arial"/>
                <a:cs typeface="Arial"/>
              </a:rPr>
              <a:t>Several </a:t>
            </a:r>
            <a:r>
              <a:rPr lang="en-US" sz="2800" dirty="0" err="1" smtClean="0">
                <a:latin typeface="Arial"/>
                <a:cs typeface="Arial"/>
              </a:rPr>
              <a:t>antiretrovirals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&amp; co-meds interfere with </a:t>
            </a:r>
            <a:r>
              <a:rPr lang="en-US" sz="2800" dirty="0" err="1" smtClean="0">
                <a:latin typeface="Arial"/>
                <a:cs typeface="Arial"/>
              </a:rPr>
              <a:t>creatinine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secretion</a:t>
            </a:r>
          </a:p>
          <a:p>
            <a:pPr>
              <a:spcBef>
                <a:spcPts val="600"/>
              </a:spcBef>
            </a:pPr>
            <a:r>
              <a:rPr lang="en-US" sz="2800" dirty="0" smtClean="0">
                <a:latin typeface="Arial"/>
                <a:cs typeface="Arial"/>
              </a:rPr>
              <a:t>Don’t </a:t>
            </a:r>
            <a:r>
              <a:rPr lang="en-US" sz="2800" dirty="0">
                <a:latin typeface="Arial"/>
                <a:cs typeface="Arial"/>
              </a:rPr>
              <a:t>forget about </a:t>
            </a:r>
            <a:r>
              <a:rPr lang="en-US" sz="2800" dirty="0" err="1">
                <a:latin typeface="Arial"/>
                <a:cs typeface="Arial"/>
              </a:rPr>
              <a:t>creatine</a:t>
            </a:r>
            <a:endParaRPr lang="en-US" sz="2800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6019800" y="4239220"/>
            <a:ext cx="3276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Inker </a:t>
            </a: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et al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JAIDS 2012</a:t>
            </a:r>
          </a:p>
          <a:p>
            <a:pPr eaLnBrk="1" hangingPunct="1"/>
            <a:r>
              <a:rPr lang="en-US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Gagneux-Brunon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AIDS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2013</a:t>
            </a:r>
          </a:p>
          <a:p>
            <a:pPr eaLnBrk="1" hangingPunct="1"/>
            <a:r>
              <a:rPr lang="en-US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Bhasin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et al </a:t>
            </a:r>
            <a:r>
              <a:rPr lang="en-US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PLoS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ONE 2013</a:t>
            </a:r>
          </a:p>
        </p:txBody>
      </p:sp>
    </p:spTree>
    <p:extLst>
      <p:ext uri="{BB962C8B-B14F-4D97-AF65-F5344CB8AC3E}">
        <p14:creationId xmlns:p14="http://schemas.microsoft.com/office/powerpoint/2010/main" val="334893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/>
                <a:cs typeface="Arial"/>
              </a:rPr>
              <a:t>Acute Kidney Injury in HIV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123950"/>
            <a:ext cx="8153400" cy="2850356"/>
          </a:xfrm>
        </p:spPr>
        <p:txBody>
          <a:bodyPr/>
          <a:lstStyle/>
          <a:p>
            <a:pPr eaLnBrk="1" hangingPunct="1">
              <a:spcBef>
                <a:spcPts val="800"/>
              </a:spcBef>
              <a:defRPr/>
            </a:pPr>
            <a:r>
              <a:rPr lang="en-US" sz="2800" dirty="0" smtClean="0">
                <a:latin typeface="Arial"/>
                <a:cs typeface="Arial"/>
              </a:rPr>
              <a:t>More common in HIV-infected individuals</a:t>
            </a:r>
          </a:p>
          <a:p>
            <a:pPr eaLnBrk="1" hangingPunct="1">
              <a:spcBef>
                <a:spcPts val="800"/>
              </a:spcBef>
              <a:defRPr/>
            </a:pPr>
            <a:r>
              <a:rPr lang="en-US" sz="2800" dirty="0" smtClean="0">
                <a:latin typeface="Arial"/>
                <a:cs typeface="Arial"/>
              </a:rPr>
              <a:t>Associated with adverse outcomes</a:t>
            </a:r>
          </a:p>
          <a:p>
            <a:pPr>
              <a:spcBef>
                <a:spcPts val="800"/>
              </a:spcBef>
            </a:pPr>
            <a:r>
              <a:rPr lang="en-US" sz="2800" dirty="0">
                <a:latin typeface="Arial"/>
                <a:cs typeface="Arial"/>
              </a:rPr>
              <a:t>Detailed data on etiology are outdated</a:t>
            </a:r>
          </a:p>
          <a:p>
            <a:pPr lvl="1">
              <a:spcBef>
                <a:spcPts val="800"/>
              </a:spcBef>
            </a:pPr>
            <a:r>
              <a:rPr lang="en-US" sz="2600" dirty="0">
                <a:latin typeface="Arial"/>
                <a:cs typeface="Arial"/>
              </a:rPr>
              <a:t>S</a:t>
            </a:r>
            <a:r>
              <a:rPr lang="en-US" sz="2600" dirty="0" smtClean="0">
                <a:latin typeface="Arial"/>
                <a:cs typeface="Arial"/>
              </a:rPr>
              <a:t>epsis </a:t>
            </a:r>
            <a:r>
              <a:rPr lang="en-US" sz="2600" dirty="0">
                <a:latin typeface="Arial"/>
                <a:cs typeface="Arial"/>
              </a:rPr>
              <a:t>remains a </a:t>
            </a:r>
            <a:r>
              <a:rPr lang="en-US" sz="2600" dirty="0" smtClean="0">
                <a:latin typeface="Arial"/>
                <a:cs typeface="Arial"/>
              </a:rPr>
              <a:t>risk </a:t>
            </a:r>
            <a:r>
              <a:rPr lang="en-US" sz="2600" dirty="0">
                <a:latin typeface="Arial"/>
                <a:cs typeface="Arial"/>
              </a:rPr>
              <a:t>factor for severe AKI</a:t>
            </a:r>
          </a:p>
          <a:p>
            <a:pPr lvl="1">
              <a:spcBef>
                <a:spcPts val="800"/>
              </a:spcBef>
            </a:pPr>
            <a:r>
              <a:rPr lang="en-US" sz="2600" dirty="0">
                <a:latin typeface="Arial"/>
                <a:cs typeface="Arial"/>
              </a:rPr>
              <a:t>Other associated factors reflect aging of the HIV population: DM, HTN, CKD, liver disease </a:t>
            </a:r>
          </a:p>
          <a:p>
            <a:pPr eaLnBrk="1" hangingPunct="1">
              <a:spcBef>
                <a:spcPts val="800"/>
              </a:spcBef>
              <a:defRPr/>
            </a:pPr>
            <a:endParaRPr lang="en-US" sz="2800" dirty="0" smtClean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72200" y="478155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solidFill>
                  <a:srgbClr val="404040"/>
                </a:solidFill>
              </a:rPr>
              <a:t>Nadkarni</a:t>
            </a:r>
            <a:r>
              <a:rPr lang="en-US" sz="1800" dirty="0" smtClean="0">
                <a:solidFill>
                  <a:srgbClr val="404040"/>
                </a:solidFill>
              </a:rPr>
              <a:t> et al, JAIDS 2015</a:t>
            </a:r>
            <a:endParaRPr lang="en-US" sz="18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6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/>
                <a:cs typeface="Arial"/>
              </a:rPr>
              <a:t>HIV-Associated Disease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85900"/>
            <a:ext cx="8229600" cy="3371849"/>
          </a:xfrm>
        </p:spPr>
        <p:txBody>
          <a:bodyPr>
            <a:normAutofit/>
          </a:bodyPr>
          <a:lstStyle/>
          <a:p>
            <a:pPr eaLnBrk="1" hangingPunct="1">
              <a:spcBef>
                <a:spcPts val="800"/>
              </a:spcBef>
              <a:defRPr/>
            </a:pPr>
            <a:r>
              <a:rPr lang="en-US" sz="2800" dirty="0" smtClean="0">
                <a:latin typeface="Arial"/>
                <a:cs typeface="Arial"/>
              </a:rPr>
              <a:t>May present with either AKI or CKD</a:t>
            </a:r>
          </a:p>
          <a:p>
            <a:pPr eaLnBrk="1" hangingPunct="1">
              <a:spcBef>
                <a:spcPts val="800"/>
              </a:spcBef>
              <a:defRPr/>
            </a:pPr>
            <a:r>
              <a:rPr lang="en-US" sz="2800" dirty="0" smtClean="0">
                <a:latin typeface="Arial"/>
                <a:cs typeface="Arial"/>
              </a:rPr>
              <a:t>HIV-associated nephropathy (HIVAN)</a:t>
            </a:r>
          </a:p>
          <a:p>
            <a:pPr eaLnBrk="1" hangingPunct="1">
              <a:spcBef>
                <a:spcPts val="800"/>
              </a:spcBef>
              <a:defRPr/>
            </a:pPr>
            <a:r>
              <a:rPr lang="en-US" sz="2800" dirty="0" smtClean="0">
                <a:latin typeface="Arial"/>
                <a:cs typeface="Arial"/>
              </a:rPr>
              <a:t>Immune complex kidney disease (HIVICK)</a:t>
            </a:r>
          </a:p>
          <a:p>
            <a:pPr eaLnBrk="1" hangingPunct="1">
              <a:spcBef>
                <a:spcPts val="800"/>
              </a:spcBef>
              <a:defRPr/>
            </a:pPr>
            <a:r>
              <a:rPr lang="en-US" sz="2800" dirty="0" smtClean="0">
                <a:latin typeface="Arial"/>
                <a:cs typeface="Arial"/>
              </a:rPr>
              <a:t>Thrombotic </a:t>
            </a:r>
            <a:r>
              <a:rPr lang="en-US" sz="2800" dirty="0" err="1" smtClean="0">
                <a:latin typeface="Arial"/>
                <a:cs typeface="Arial"/>
              </a:rPr>
              <a:t>microangiopathy</a:t>
            </a:r>
            <a:r>
              <a:rPr lang="en-US" sz="2800" dirty="0" smtClean="0">
                <a:latin typeface="Arial"/>
                <a:cs typeface="Arial"/>
              </a:rPr>
              <a:t> (rare)</a:t>
            </a:r>
          </a:p>
        </p:txBody>
      </p:sp>
    </p:spTree>
    <p:extLst>
      <p:ext uri="{BB962C8B-B14F-4D97-AF65-F5344CB8AC3E}">
        <p14:creationId xmlns:p14="http://schemas.microsoft.com/office/powerpoint/2010/main" val="133041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/>
                <a:cs typeface="Arial"/>
              </a:rPr>
              <a:t>HIVAN: Classic Presentation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85901"/>
            <a:ext cx="8305800" cy="2793206"/>
          </a:xfrm>
        </p:spPr>
        <p:txBody>
          <a:bodyPr/>
          <a:lstStyle/>
          <a:p>
            <a:pPr eaLnBrk="1" hangingPunct="1">
              <a:spcBef>
                <a:spcPts val="800"/>
              </a:spcBef>
              <a:defRPr/>
            </a:pPr>
            <a:r>
              <a:rPr lang="en-US" sz="2800" dirty="0" smtClean="0">
                <a:latin typeface="Arial"/>
                <a:cs typeface="Arial"/>
              </a:rPr>
              <a:t>Rapid progression to ESRD</a:t>
            </a:r>
          </a:p>
          <a:p>
            <a:pPr eaLnBrk="1" hangingPunct="1">
              <a:spcBef>
                <a:spcPts val="800"/>
              </a:spcBef>
              <a:defRPr/>
            </a:pPr>
            <a:r>
              <a:rPr lang="en-US" sz="2800" dirty="0" smtClean="0">
                <a:latin typeface="Arial"/>
                <a:cs typeface="Arial"/>
              </a:rPr>
              <a:t>Advanced HIV disease</a:t>
            </a:r>
          </a:p>
          <a:p>
            <a:pPr lvl="1" eaLnBrk="1" hangingPunct="1">
              <a:spcBef>
                <a:spcPts val="800"/>
              </a:spcBef>
              <a:defRPr/>
            </a:pPr>
            <a:r>
              <a:rPr lang="en-US" sz="2600" dirty="0" smtClean="0">
                <a:latin typeface="Arial"/>
                <a:cs typeface="Arial"/>
              </a:rPr>
              <a:t>First-line treatment is ART</a:t>
            </a:r>
          </a:p>
          <a:p>
            <a:pPr eaLnBrk="1" hangingPunct="1">
              <a:spcBef>
                <a:spcPts val="800"/>
              </a:spcBef>
              <a:defRPr/>
            </a:pPr>
            <a:r>
              <a:rPr lang="en-US" sz="2800" dirty="0" smtClean="0">
                <a:latin typeface="Arial"/>
                <a:cs typeface="Arial"/>
              </a:rPr>
              <a:t>Almost exclusively in blacks</a:t>
            </a:r>
          </a:p>
          <a:p>
            <a:pPr lvl="1" eaLnBrk="1" hangingPunct="1">
              <a:defRPr/>
            </a:pPr>
            <a:r>
              <a:rPr lang="en-US" sz="2800" dirty="0" smtClean="0">
                <a:latin typeface="Arial"/>
                <a:cs typeface="Arial"/>
              </a:rPr>
              <a:t>Strong linkage to SNPs in </a:t>
            </a:r>
            <a:r>
              <a:rPr lang="en-US" sz="2800" i="1" dirty="0" smtClean="0">
                <a:latin typeface="Arial"/>
                <a:cs typeface="Arial"/>
              </a:rPr>
              <a:t>APOL1</a:t>
            </a:r>
            <a:r>
              <a:rPr lang="en-US" sz="2800" dirty="0" smtClean="0">
                <a:latin typeface="Arial"/>
                <a:cs typeface="Arial"/>
              </a:rPr>
              <a:t> </a:t>
            </a:r>
          </a:p>
        </p:txBody>
      </p:sp>
      <p:sp>
        <p:nvSpPr>
          <p:cNvPr id="245764" name="Text Box 4"/>
          <p:cNvSpPr txBox="1">
            <a:spLocks noChangeArrowheads="1"/>
          </p:cNvSpPr>
          <p:nvPr/>
        </p:nvSpPr>
        <p:spPr bwMode="auto">
          <a:xfrm>
            <a:off x="5867400" y="4239220"/>
            <a:ext cx="327501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00" dirty="0" err="1">
                <a:solidFill>
                  <a:srgbClr val="595959"/>
                </a:solidFill>
                <a:cs typeface="+mn-cs"/>
              </a:rPr>
              <a:t>Rao</a:t>
            </a:r>
            <a:r>
              <a:rPr lang="en-US" sz="1800" dirty="0">
                <a:solidFill>
                  <a:srgbClr val="595959"/>
                </a:solidFill>
                <a:cs typeface="+mn-cs"/>
              </a:rPr>
              <a:t> </a:t>
            </a:r>
            <a:r>
              <a:rPr lang="en-US" sz="1800" i="1" dirty="0">
                <a:solidFill>
                  <a:srgbClr val="595959"/>
                </a:solidFill>
                <a:cs typeface="+mn-cs"/>
              </a:rPr>
              <a:t>et al</a:t>
            </a:r>
            <a:r>
              <a:rPr lang="en-US" sz="1800" dirty="0">
                <a:solidFill>
                  <a:srgbClr val="595959"/>
                </a:solidFill>
                <a:cs typeface="+mn-cs"/>
              </a:rPr>
              <a:t>. NEJM 1984</a:t>
            </a:r>
          </a:p>
          <a:p>
            <a:pPr>
              <a:defRPr/>
            </a:pPr>
            <a:r>
              <a:rPr lang="en-US" sz="1800" dirty="0" err="1">
                <a:solidFill>
                  <a:srgbClr val="595959"/>
                </a:solidFill>
                <a:cs typeface="+mn-cs"/>
              </a:rPr>
              <a:t>Pardo</a:t>
            </a:r>
            <a:r>
              <a:rPr lang="en-US" sz="1800" dirty="0">
                <a:solidFill>
                  <a:srgbClr val="595959"/>
                </a:solidFill>
                <a:cs typeface="+mn-cs"/>
              </a:rPr>
              <a:t> </a:t>
            </a:r>
            <a:r>
              <a:rPr lang="en-US" sz="1800" i="1" dirty="0">
                <a:solidFill>
                  <a:srgbClr val="595959"/>
                </a:solidFill>
                <a:cs typeface="+mn-cs"/>
              </a:rPr>
              <a:t>et al.</a:t>
            </a:r>
            <a:r>
              <a:rPr lang="en-US" sz="1800" dirty="0">
                <a:solidFill>
                  <a:srgbClr val="595959"/>
                </a:solidFill>
                <a:cs typeface="+mn-cs"/>
              </a:rPr>
              <a:t> Annals </a:t>
            </a:r>
            <a:r>
              <a:rPr lang="en-US" sz="1800" dirty="0" smtClean="0">
                <a:solidFill>
                  <a:srgbClr val="595959"/>
                </a:solidFill>
                <a:cs typeface="+mn-cs"/>
              </a:rPr>
              <a:t>1984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 smtClean="0">
                <a:solidFill>
                  <a:srgbClr val="595959"/>
                </a:solidFill>
              </a:rPr>
              <a:t>Genovese </a:t>
            </a:r>
            <a:r>
              <a:rPr lang="en-US" sz="1800" i="1" dirty="0">
                <a:solidFill>
                  <a:srgbClr val="595959"/>
                </a:solidFill>
              </a:rPr>
              <a:t>et al</a:t>
            </a:r>
            <a:r>
              <a:rPr lang="en-US" sz="1800" dirty="0">
                <a:solidFill>
                  <a:srgbClr val="595959"/>
                </a:solidFill>
              </a:rPr>
              <a:t>. Science </a:t>
            </a:r>
            <a:r>
              <a:rPr lang="en-US" sz="1800" dirty="0" smtClean="0">
                <a:solidFill>
                  <a:srgbClr val="595959"/>
                </a:solidFill>
              </a:rPr>
              <a:t>2010</a:t>
            </a:r>
            <a:endParaRPr lang="en-US" sz="1800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56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AutoShape 2"/>
          <p:cNvSpPr>
            <a:spLocks noGrp="1" noChangeArrowheads="1"/>
          </p:cNvSpPr>
          <p:nvPr>
            <p:ph type="title"/>
          </p:nvPr>
        </p:nvSpPr>
        <p:spPr>
          <a:xfrm>
            <a:off x="228600" y="342900"/>
            <a:ext cx="8382000" cy="8572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/>
                <a:cs typeface="Arial"/>
              </a:rPr>
              <a:t>HIVICK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idx="1"/>
          </p:nvPr>
        </p:nvSpPr>
        <p:spPr>
          <a:xfrm>
            <a:off x="533401" y="1428750"/>
            <a:ext cx="8381999" cy="33147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defRPr/>
            </a:pPr>
            <a:r>
              <a:rPr lang="en-US" sz="2800" dirty="0" smtClean="0">
                <a:latin typeface="Arial"/>
                <a:cs typeface="Arial"/>
              </a:rPr>
              <a:t>Immune complex disease (without HCV/ HBV)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800" dirty="0" smtClean="0">
                <a:latin typeface="Arial"/>
                <a:cs typeface="Arial"/>
              </a:rPr>
              <a:t>Causal relationship to HIV is less clear</a:t>
            </a:r>
          </a:p>
          <a:p>
            <a:pPr lvl="1" eaLnBrk="1" hangingPunct="1">
              <a:defRPr/>
            </a:pPr>
            <a:r>
              <a:rPr lang="en-US" sz="2800" dirty="0" smtClean="0">
                <a:latin typeface="Arial"/>
                <a:cs typeface="Arial"/>
              </a:rPr>
              <a:t>Most data for IgA nephropathy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800" dirty="0">
                <a:latin typeface="Arial"/>
                <a:cs typeface="Arial"/>
              </a:rPr>
              <a:t>R</a:t>
            </a:r>
            <a:r>
              <a:rPr lang="en-US" sz="2800" dirty="0" smtClean="0">
                <a:latin typeface="Arial"/>
                <a:cs typeface="Arial"/>
              </a:rPr>
              <a:t>ole of ART is less clear</a:t>
            </a:r>
          </a:p>
          <a:p>
            <a:pPr lvl="1" eaLnBrk="1" hangingPunct="1">
              <a:defRPr/>
            </a:pPr>
            <a:r>
              <a:rPr lang="en-US" sz="2800" dirty="0" smtClean="0">
                <a:latin typeface="Arial"/>
                <a:cs typeface="Arial"/>
              </a:rPr>
              <a:t>More indolent course than HIVAN</a:t>
            </a:r>
          </a:p>
        </p:txBody>
      </p:sp>
      <p:sp>
        <p:nvSpPr>
          <p:cNvPr id="321540" name="Text Box 4"/>
          <p:cNvSpPr txBox="1">
            <a:spLocks noChangeArrowheads="1"/>
          </p:cNvSpPr>
          <p:nvPr/>
        </p:nvSpPr>
        <p:spPr bwMode="auto">
          <a:xfrm>
            <a:off x="6248400" y="4239220"/>
            <a:ext cx="28956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err="1">
                <a:solidFill>
                  <a:srgbClr val="595959"/>
                </a:solidFill>
                <a:cs typeface="+mn-cs"/>
              </a:rPr>
              <a:t>Gerntholtz</a:t>
            </a:r>
            <a:r>
              <a:rPr lang="en-US" sz="1800" dirty="0">
                <a:solidFill>
                  <a:srgbClr val="595959"/>
                </a:solidFill>
                <a:cs typeface="+mn-cs"/>
              </a:rPr>
              <a:t> </a:t>
            </a:r>
            <a:r>
              <a:rPr lang="en-US" sz="1800" i="1" dirty="0">
                <a:solidFill>
                  <a:srgbClr val="595959"/>
                </a:solidFill>
                <a:cs typeface="+mn-cs"/>
              </a:rPr>
              <a:t>et al.</a:t>
            </a:r>
            <a:r>
              <a:rPr lang="en-US" sz="1800" dirty="0">
                <a:solidFill>
                  <a:srgbClr val="595959"/>
                </a:solidFill>
                <a:cs typeface="+mn-cs"/>
              </a:rPr>
              <a:t> KI 2006</a:t>
            </a:r>
          </a:p>
          <a:p>
            <a:pPr>
              <a:defRPr/>
            </a:pPr>
            <a:r>
              <a:rPr lang="en-US" sz="1800" dirty="0">
                <a:solidFill>
                  <a:srgbClr val="595959"/>
                </a:solidFill>
                <a:cs typeface="+mn-cs"/>
              </a:rPr>
              <a:t>Kimmel </a:t>
            </a:r>
            <a:r>
              <a:rPr lang="en-US" sz="1800" i="1" dirty="0">
                <a:solidFill>
                  <a:srgbClr val="595959"/>
                </a:solidFill>
                <a:cs typeface="+mn-cs"/>
              </a:rPr>
              <a:t>et al</a:t>
            </a:r>
            <a:r>
              <a:rPr lang="en-US" sz="1800" dirty="0">
                <a:solidFill>
                  <a:srgbClr val="595959"/>
                </a:solidFill>
                <a:cs typeface="+mn-cs"/>
              </a:rPr>
              <a:t>. NEJM 1992</a:t>
            </a:r>
          </a:p>
          <a:p>
            <a:pPr>
              <a:defRPr/>
            </a:pPr>
            <a:r>
              <a:rPr lang="en-US" sz="1800" dirty="0">
                <a:solidFill>
                  <a:srgbClr val="595959"/>
                </a:solidFill>
                <a:cs typeface="+mn-cs"/>
              </a:rPr>
              <a:t>Foy </a:t>
            </a:r>
            <a:r>
              <a:rPr lang="en-US" sz="1800" i="1" dirty="0">
                <a:solidFill>
                  <a:srgbClr val="595959"/>
                </a:solidFill>
                <a:cs typeface="+mn-cs"/>
              </a:rPr>
              <a:t>et al</a:t>
            </a:r>
            <a:r>
              <a:rPr lang="en-US" sz="1800" dirty="0">
                <a:solidFill>
                  <a:srgbClr val="595959"/>
                </a:solidFill>
                <a:cs typeface="+mn-cs"/>
              </a:rPr>
              <a:t>. CJASN 2013</a:t>
            </a:r>
          </a:p>
        </p:txBody>
      </p:sp>
    </p:spTree>
    <p:extLst>
      <p:ext uri="{BB962C8B-B14F-4D97-AF65-F5344CB8AC3E}">
        <p14:creationId xmlns:p14="http://schemas.microsoft.com/office/powerpoint/2010/main" val="326625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AutoShape 2"/>
          <p:cNvSpPr>
            <a:spLocks noGrp="1" noChangeArrowheads="1"/>
          </p:cNvSpPr>
          <p:nvPr>
            <p:ph type="title"/>
          </p:nvPr>
        </p:nvSpPr>
        <p:spPr>
          <a:xfrm>
            <a:off x="549276" y="285751"/>
            <a:ext cx="8042275" cy="100250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/>
                <a:cs typeface="Arial"/>
              </a:rPr>
              <a:t>Changing Spectrum of CKD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64494"/>
            <a:ext cx="8077200" cy="2736056"/>
          </a:xfrm>
        </p:spPr>
        <p:txBody>
          <a:bodyPr/>
          <a:lstStyle/>
          <a:p>
            <a:pPr eaLnBrk="1" hangingPunct="1">
              <a:spcBef>
                <a:spcPts val="800"/>
              </a:spcBef>
              <a:defRPr/>
            </a:pPr>
            <a:r>
              <a:rPr lang="en-US" sz="2800" dirty="0" smtClean="0">
                <a:latin typeface="Arial"/>
                <a:cs typeface="Arial"/>
              </a:rPr>
              <a:t>Decline in biopsies with classic HIVAN</a:t>
            </a:r>
          </a:p>
          <a:p>
            <a:pPr eaLnBrk="1" hangingPunct="1">
              <a:spcBef>
                <a:spcPts val="800"/>
              </a:spcBef>
              <a:defRPr/>
            </a:pPr>
            <a:r>
              <a:rPr lang="en-US" sz="2800" dirty="0" smtClean="0">
                <a:latin typeface="Arial"/>
                <a:cs typeface="Arial"/>
              </a:rPr>
              <a:t>Recognition of other HIV-related diseases</a:t>
            </a:r>
          </a:p>
          <a:p>
            <a:pPr eaLnBrk="1" hangingPunct="1">
              <a:spcBef>
                <a:spcPts val="800"/>
              </a:spcBef>
              <a:defRPr/>
            </a:pPr>
            <a:r>
              <a:rPr lang="en-US" sz="2800" dirty="0" smtClean="0">
                <a:latin typeface="Arial"/>
                <a:cs typeface="Arial"/>
              </a:rPr>
              <a:t>More comorbid kidney disease	</a:t>
            </a:r>
          </a:p>
          <a:p>
            <a:pPr eaLnBrk="1" hangingPunct="1">
              <a:spcBef>
                <a:spcPts val="800"/>
              </a:spcBef>
              <a:defRPr/>
            </a:pPr>
            <a:r>
              <a:rPr lang="en-US" sz="2800" dirty="0" smtClean="0">
                <a:latin typeface="Arial"/>
                <a:cs typeface="Arial"/>
              </a:rPr>
              <a:t>Potential for treatment toxicity</a:t>
            </a:r>
          </a:p>
          <a:p>
            <a:pPr lvl="1" eaLnBrk="1" hangingPunct="1">
              <a:defRPr/>
            </a:pPr>
            <a:endParaRPr lang="en-US" sz="2800" dirty="0" smtClean="0">
              <a:latin typeface="Arial"/>
              <a:cs typeface="Arial"/>
            </a:endParaRPr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5410200" y="4793218"/>
            <a:ext cx="3733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ea typeface="SimSun" charset="0"/>
                <a:cs typeface="Arial"/>
              </a:rPr>
              <a:t>Berliner </a:t>
            </a:r>
            <a:r>
              <a:rPr lang="en-US" sz="1800" i="1" dirty="0">
                <a:solidFill>
                  <a:srgbClr val="59595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ea typeface="SimSun" charset="0"/>
                <a:cs typeface="Arial"/>
              </a:rPr>
              <a:t>et al</a:t>
            </a:r>
            <a:r>
              <a:rPr lang="en-US" sz="1800" dirty="0">
                <a:solidFill>
                  <a:srgbClr val="59595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ea typeface="SimSun" charset="0"/>
                <a:cs typeface="Arial"/>
              </a:rPr>
              <a:t>. Am J </a:t>
            </a:r>
            <a:r>
              <a:rPr lang="en-US" sz="1800" dirty="0" err="1">
                <a:solidFill>
                  <a:srgbClr val="59595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ea typeface="SimSun" charset="0"/>
                <a:cs typeface="Arial"/>
              </a:rPr>
              <a:t>Nephrol</a:t>
            </a:r>
            <a:r>
              <a:rPr lang="en-US" sz="1800" dirty="0">
                <a:solidFill>
                  <a:srgbClr val="59595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ea typeface="SimSun" charset="0"/>
                <a:cs typeface="Arial"/>
              </a:rPr>
              <a:t> </a:t>
            </a:r>
            <a:r>
              <a:rPr lang="en-US" sz="18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ea typeface="SimSun" charset="0"/>
                <a:cs typeface="Arial"/>
              </a:rPr>
              <a:t>2008</a:t>
            </a:r>
            <a:endParaRPr lang="en-US" sz="1800" dirty="0">
              <a:solidFill>
                <a:srgbClr val="595959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/>
              <a:ea typeface="SimSun" charset="0"/>
              <a:cs typeface="Arial"/>
            </a:endParaRPr>
          </a:p>
        </p:txBody>
      </p:sp>
      <p:sp>
        <p:nvSpPr>
          <p:cNvPr id="279557" name="Rectangle 5"/>
          <p:cNvSpPr>
            <a:spLocks noChangeArrowheads="1"/>
          </p:cNvSpPr>
          <p:nvPr/>
        </p:nvSpPr>
        <p:spPr bwMode="auto">
          <a:xfrm>
            <a:off x="823914" y="317897"/>
            <a:ext cx="749617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90000"/>
              </a:lnSpc>
              <a:defRPr/>
            </a:pPr>
            <a:endParaRPr lang="en-US" sz="3600" b="1">
              <a:solidFill>
                <a:schemeClr val="tx2"/>
              </a:solidFill>
              <a:cs typeface="+mn-cs"/>
            </a:endParaRPr>
          </a:p>
        </p:txBody>
      </p:sp>
      <p:sp>
        <p:nvSpPr>
          <p:cNvPr id="279559" name="Rectangle 7"/>
          <p:cNvSpPr>
            <a:spLocks noChangeArrowheads="1"/>
          </p:cNvSpPr>
          <p:nvPr/>
        </p:nvSpPr>
        <p:spPr bwMode="auto">
          <a:xfrm>
            <a:off x="914401" y="1543050"/>
            <a:ext cx="7496175" cy="3301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Ctr="1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  <a:defRPr/>
            </a:pPr>
            <a:endParaRPr lang="en-US" sz="2800">
              <a:cs typeface="+mn-cs"/>
            </a:endParaRPr>
          </a:p>
        </p:txBody>
      </p:sp>
      <p:sp>
        <p:nvSpPr>
          <p:cNvPr id="279560" name="Text Box 8"/>
          <p:cNvSpPr txBox="1">
            <a:spLocks noChangeArrowheads="1"/>
          </p:cNvSpPr>
          <p:nvPr/>
        </p:nvSpPr>
        <p:spPr bwMode="auto">
          <a:xfrm>
            <a:off x="3581400" y="3257551"/>
            <a:ext cx="8905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000" b="1">
              <a:cs typeface="+mn-cs"/>
            </a:endParaRPr>
          </a:p>
        </p:txBody>
      </p:sp>
      <p:sp>
        <p:nvSpPr>
          <p:cNvPr id="279561" name="Text Box 9"/>
          <p:cNvSpPr txBox="1">
            <a:spLocks noChangeArrowheads="1"/>
          </p:cNvSpPr>
          <p:nvPr/>
        </p:nvSpPr>
        <p:spPr bwMode="auto">
          <a:xfrm>
            <a:off x="1965325" y="3543301"/>
            <a:ext cx="8572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000" b="1">
              <a:solidFill>
                <a:schemeClr val="bg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896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549276" y="228601"/>
            <a:ext cx="8042275" cy="100250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 charset="0"/>
                <a:ea typeface="+mj-ea"/>
                <a:cs typeface="+mj-cs"/>
              </a:rPr>
              <a:t>Comorbid CKD in </a:t>
            </a:r>
            <a:r>
              <a:rPr lang="en-US" dirty="0">
                <a:latin typeface="Arial" charset="0"/>
                <a:ea typeface="+mj-ea"/>
                <a:cs typeface="+mj-cs"/>
              </a:rPr>
              <a:t>HIV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549276" y="1428750"/>
            <a:ext cx="8042275" cy="3257550"/>
          </a:xfrm>
        </p:spPr>
        <p:txBody>
          <a:bodyPr/>
          <a:lstStyle/>
          <a:p>
            <a:pPr eaLnBrk="1" hangingPunct="1">
              <a:spcBef>
                <a:spcPts val="800"/>
              </a:spcBef>
            </a:pPr>
            <a:r>
              <a:rPr lang="en-US" sz="2800" dirty="0">
                <a:latin typeface="Arial"/>
                <a:cs typeface="Arial"/>
              </a:rPr>
              <a:t>CKD risk factors are </a:t>
            </a:r>
            <a:r>
              <a:rPr lang="en-US" sz="2800" dirty="0" smtClean="0">
                <a:latin typeface="Arial"/>
                <a:cs typeface="Arial"/>
              </a:rPr>
              <a:t>overrepresented</a:t>
            </a:r>
            <a:endParaRPr lang="en-US" sz="2800" dirty="0">
              <a:latin typeface="Arial"/>
              <a:cs typeface="Arial"/>
            </a:endParaRPr>
          </a:p>
          <a:p>
            <a:pPr lvl="1" eaLnBrk="1" hangingPunct="1">
              <a:spcBef>
                <a:spcPts val="200"/>
              </a:spcBef>
            </a:pPr>
            <a:r>
              <a:rPr lang="en-US" sz="2800" dirty="0">
                <a:latin typeface="Arial"/>
                <a:cs typeface="Arial"/>
              </a:rPr>
              <a:t>Black race</a:t>
            </a:r>
          </a:p>
          <a:p>
            <a:pPr lvl="1" eaLnBrk="1" hangingPunct="1">
              <a:spcBef>
                <a:spcPts val="200"/>
              </a:spcBef>
            </a:pPr>
            <a:r>
              <a:rPr lang="en-US" sz="2800" dirty="0">
                <a:latin typeface="Arial"/>
                <a:cs typeface="Arial"/>
              </a:rPr>
              <a:t>Diabetes/ hypertension</a:t>
            </a:r>
          </a:p>
          <a:p>
            <a:pPr lvl="1" eaLnBrk="1" hangingPunct="1">
              <a:spcBef>
                <a:spcPts val="200"/>
              </a:spcBef>
            </a:pPr>
            <a:r>
              <a:rPr lang="en-US" sz="2800" dirty="0">
                <a:latin typeface="Arial"/>
                <a:cs typeface="Arial"/>
              </a:rPr>
              <a:t>Hepatitis C virus (HCV)</a:t>
            </a:r>
          </a:p>
          <a:p>
            <a:pPr eaLnBrk="1" hangingPunct="1">
              <a:spcBef>
                <a:spcPts val="800"/>
              </a:spcBef>
            </a:pPr>
            <a:r>
              <a:rPr lang="en-US" sz="2800" dirty="0">
                <a:latin typeface="Arial"/>
                <a:cs typeface="Arial"/>
              </a:rPr>
              <a:t>Difficult to distinguish contribution of HIV from that of comorbid risk factors</a:t>
            </a:r>
          </a:p>
        </p:txBody>
      </p:sp>
    </p:spTree>
    <p:extLst>
      <p:ext uri="{BB962C8B-B14F-4D97-AF65-F5344CB8AC3E}">
        <p14:creationId xmlns:p14="http://schemas.microsoft.com/office/powerpoint/2010/main" val="274863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latin typeface="Arial"/>
                <a:cs typeface="Arial"/>
              </a:rPr>
              <a:t>Tenofovir</a:t>
            </a:r>
            <a:r>
              <a:rPr lang="en-US" dirty="0" smtClean="0">
                <a:latin typeface="Arial"/>
                <a:cs typeface="Arial"/>
              </a:rPr>
              <a:t> in 2016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36004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800" dirty="0" smtClean="0">
                <a:latin typeface="Arial"/>
                <a:cs typeface="Arial"/>
              </a:rPr>
              <a:t>Combination with drugs that inhibit tubular </a:t>
            </a:r>
            <a:r>
              <a:rPr lang="en-US" sz="2800" dirty="0" err="1" smtClean="0">
                <a:latin typeface="Arial"/>
                <a:cs typeface="Arial"/>
              </a:rPr>
              <a:t>creatinine</a:t>
            </a:r>
            <a:r>
              <a:rPr lang="en-US" sz="2800" dirty="0" smtClean="0">
                <a:latin typeface="Arial"/>
                <a:cs typeface="Arial"/>
              </a:rPr>
              <a:t> secretion</a:t>
            </a:r>
          </a:p>
          <a:p>
            <a:pPr>
              <a:spcBef>
                <a:spcPts val="600"/>
              </a:spcBef>
            </a:pPr>
            <a:r>
              <a:rPr lang="en-US" sz="2800" dirty="0" smtClean="0">
                <a:latin typeface="Arial"/>
                <a:cs typeface="Arial"/>
              </a:rPr>
              <a:t>Combination with new anti-HCV drugs</a:t>
            </a:r>
          </a:p>
          <a:p>
            <a:pPr lvl="1"/>
            <a:r>
              <a:rPr lang="en-US" sz="2400" dirty="0" err="1" smtClean="0">
                <a:latin typeface="Arial"/>
                <a:cs typeface="Arial"/>
              </a:rPr>
              <a:t>Ledipasvir</a:t>
            </a:r>
            <a:r>
              <a:rPr lang="en-US" sz="2400" dirty="0" smtClean="0">
                <a:latin typeface="Arial"/>
                <a:cs typeface="Arial"/>
              </a:rPr>
              <a:t>/ </a:t>
            </a:r>
            <a:r>
              <a:rPr lang="en-US" sz="2400" dirty="0" err="1" smtClean="0">
                <a:latin typeface="Arial"/>
                <a:cs typeface="Arial"/>
              </a:rPr>
              <a:t>sofosbuvir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ea typeface="Wingdings"/>
                <a:cs typeface="Arial"/>
                <a:sym typeface="Wingdings"/>
              </a:rPr>
              <a:t></a:t>
            </a:r>
            <a:r>
              <a:rPr lang="en-US" sz="2400" dirty="0" smtClean="0">
                <a:latin typeface="Arial"/>
                <a:cs typeface="Arial"/>
                <a:sym typeface="Wingdings"/>
              </a:rPr>
              <a:t> </a:t>
            </a:r>
            <a:r>
              <a:rPr lang="en-US" sz="2400" dirty="0" err="1" smtClean="0">
                <a:latin typeface="Arial"/>
                <a:cs typeface="Arial"/>
                <a:sym typeface="Wingdings"/>
              </a:rPr>
              <a:t>tenofovir</a:t>
            </a:r>
            <a:r>
              <a:rPr lang="en-US" sz="2400" dirty="0" smtClean="0">
                <a:latin typeface="Arial"/>
                <a:cs typeface="Arial"/>
                <a:sym typeface="Wingdings"/>
              </a:rPr>
              <a:t> levels in patients with or without concomitant PI/r</a:t>
            </a:r>
            <a:endParaRPr lang="en-US" sz="2400" dirty="0" smtClean="0"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US" sz="2800" dirty="0" smtClean="0">
                <a:latin typeface="Arial"/>
                <a:cs typeface="Arial"/>
              </a:rPr>
              <a:t>Use for pre-exposure prophylaxis</a:t>
            </a:r>
          </a:p>
          <a:p>
            <a:pPr>
              <a:spcBef>
                <a:spcPts val="600"/>
              </a:spcBef>
            </a:pPr>
            <a:r>
              <a:rPr lang="en-US" sz="2800" dirty="0" err="1" smtClean="0">
                <a:latin typeface="Arial"/>
                <a:cs typeface="Arial"/>
              </a:rPr>
              <a:t>Tenofovir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alafenamide</a:t>
            </a:r>
            <a:r>
              <a:rPr lang="en-US" sz="2800" dirty="0" smtClean="0">
                <a:latin typeface="Arial"/>
                <a:cs typeface="Arial"/>
              </a:rPr>
              <a:t> (TAF)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871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ivic">
  <a:themeElements>
    <a:clrScheme name="Custom 18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C5D1D7"/>
      </a:accent1>
      <a:accent2>
        <a:srgbClr val="C5D1D7"/>
      </a:accent2>
      <a:accent3>
        <a:srgbClr val="A0BC9D"/>
      </a:accent3>
      <a:accent4>
        <a:srgbClr val="8FB08C"/>
      </a:accent4>
      <a:accent5>
        <a:srgbClr val="BFD2BD"/>
      </a:accent5>
      <a:accent6>
        <a:srgbClr val="FFFFFF"/>
      </a:accent6>
      <a:hlink>
        <a:srgbClr val="646B86"/>
      </a:hlink>
      <a:folHlink>
        <a:srgbClr val="646B86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ivic">
  <a:themeElements>
    <a:clrScheme name="Custom 18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C5D1D7"/>
      </a:accent1>
      <a:accent2>
        <a:srgbClr val="C5D1D7"/>
      </a:accent2>
      <a:accent3>
        <a:srgbClr val="A0BC9D"/>
      </a:accent3>
      <a:accent4>
        <a:srgbClr val="8FB08C"/>
      </a:accent4>
      <a:accent5>
        <a:srgbClr val="BFD2BD"/>
      </a:accent5>
      <a:accent6>
        <a:srgbClr val="FFFFFF"/>
      </a:accent6>
      <a:hlink>
        <a:srgbClr val="646B86"/>
      </a:hlink>
      <a:folHlink>
        <a:srgbClr val="646B86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Civic">
  <a:themeElements>
    <a:clrScheme name="Custom 18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C5D1D7"/>
      </a:accent1>
      <a:accent2>
        <a:srgbClr val="C5D1D7"/>
      </a:accent2>
      <a:accent3>
        <a:srgbClr val="A0BC9D"/>
      </a:accent3>
      <a:accent4>
        <a:srgbClr val="8FB08C"/>
      </a:accent4>
      <a:accent5>
        <a:srgbClr val="BFD2BD"/>
      </a:accent5>
      <a:accent6>
        <a:srgbClr val="FFFFFF"/>
      </a:accent6>
      <a:hlink>
        <a:srgbClr val="646B86"/>
      </a:hlink>
      <a:folHlink>
        <a:srgbClr val="646B86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Civic">
  <a:themeElements>
    <a:clrScheme name="Custom 18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C5D1D7"/>
      </a:accent1>
      <a:accent2>
        <a:srgbClr val="C5D1D7"/>
      </a:accent2>
      <a:accent3>
        <a:srgbClr val="A0BC9D"/>
      </a:accent3>
      <a:accent4>
        <a:srgbClr val="8FB08C"/>
      </a:accent4>
      <a:accent5>
        <a:srgbClr val="BFD2BD"/>
      </a:accent5>
      <a:accent6>
        <a:srgbClr val="FFFFFF"/>
      </a:accent6>
      <a:hlink>
        <a:srgbClr val="646B86"/>
      </a:hlink>
      <a:folHlink>
        <a:srgbClr val="646B86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2_Civic">
  <a:themeElements>
    <a:clrScheme name="Custom 18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C5D1D7"/>
      </a:accent1>
      <a:accent2>
        <a:srgbClr val="C5D1D7"/>
      </a:accent2>
      <a:accent3>
        <a:srgbClr val="A0BC9D"/>
      </a:accent3>
      <a:accent4>
        <a:srgbClr val="8FB08C"/>
      </a:accent4>
      <a:accent5>
        <a:srgbClr val="BFD2BD"/>
      </a:accent5>
      <a:accent6>
        <a:srgbClr val="FFFFFF"/>
      </a:accent6>
      <a:hlink>
        <a:srgbClr val="646B86"/>
      </a:hlink>
      <a:folHlink>
        <a:srgbClr val="646B86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18661</TotalTime>
  <Words>443</Words>
  <Application>Microsoft Office PowerPoint</Application>
  <PresentationFormat>On-screen Show (16:9)</PresentationFormat>
  <Paragraphs>80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ＭＳ Ｐゴシック</vt:lpstr>
      <vt:lpstr>SimSun</vt:lpstr>
      <vt:lpstr>Arial</vt:lpstr>
      <vt:lpstr>Georgia</vt:lpstr>
      <vt:lpstr>News Gothic MT</vt:lpstr>
      <vt:lpstr>Wingdings</vt:lpstr>
      <vt:lpstr>Wingdings 2</vt:lpstr>
      <vt:lpstr>Breeze</vt:lpstr>
      <vt:lpstr>2_Civic</vt:lpstr>
      <vt:lpstr>3_Civic</vt:lpstr>
      <vt:lpstr>4_Civic</vt:lpstr>
      <vt:lpstr>5_Civic</vt:lpstr>
      <vt:lpstr>12_Civic</vt:lpstr>
      <vt:lpstr>Kidney Disease in HIV: An Update for Ryan White Providers</vt:lpstr>
      <vt:lpstr>Caveats for Diagnosis in HIV</vt:lpstr>
      <vt:lpstr>Acute Kidney Injury in HIV</vt:lpstr>
      <vt:lpstr>HIV-Associated Disease</vt:lpstr>
      <vt:lpstr>HIVAN: Classic Presentation</vt:lpstr>
      <vt:lpstr>HIVICK</vt:lpstr>
      <vt:lpstr>Changing Spectrum of CKD</vt:lpstr>
      <vt:lpstr>Comorbid CKD in HIV</vt:lpstr>
      <vt:lpstr>Tenofovir in 2016</vt:lpstr>
      <vt:lpstr>Tenofovir Alafenamide Fumarate </vt:lpstr>
      <vt:lpstr>HIV &amp; ESRD in 2016</vt:lpstr>
    </vt:vector>
  </TitlesOfParts>
  <Company>Paul Klotman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Annaliese Denton</dc:creator>
  <cp:lastModifiedBy>Cristin Toth</cp:lastModifiedBy>
  <cp:revision>391</cp:revision>
  <cp:lastPrinted>2015-11-18T18:43:38Z</cp:lastPrinted>
  <dcterms:modified xsi:type="dcterms:W3CDTF">2016-01-04T17:20:59Z</dcterms:modified>
</cp:coreProperties>
</file>