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42" r:id="rId3"/>
    <p:sldMasterId id="2147483754" r:id="rId4"/>
    <p:sldMasterId id="2147483834" r:id="rId5"/>
    <p:sldMasterId id="2147483847" r:id="rId6"/>
    <p:sldMasterId id="2147483861" r:id="rId7"/>
    <p:sldMasterId id="2147483887" r:id="rId8"/>
    <p:sldMasterId id="2147483889" r:id="rId9"/>
    <p:sldMasterId id="2147483891" r:id="rId10"/>
    <p:sldMasterId id="2147483893" r:id="rId11"/>
    <p:sldMasterId id="2147483895" r:id="rId12"/>
    <p:sldMasterId id="2147483896" r:id="rId13"/>
    <p:sldMasterId id="2147483918" r:id="rId14"/>
  </p:sldMasterIdLst>
  <p:notesMasterIdLst>
    <p:notesMasterId r:id="rId46"/>
  </p:notesMasterIdLst>
  <p:handoutMasterIdLst>
    <p:handoutMasterId r:id="rId47"/>
  </p:handoutMasterIdLst>
  <p:sldIdLst>
    <p:sldId id="358" r:id="rId15"/>
    <p:sldId id="360" r:id="rId16"/>
    <p:sldId id="352" r:id="rId17"/>
    <p:sldId id="310" r:id="rId18"/>
    <p:sldId id="319" r:id="rId19"/>
    <p:sldId id="363" r:id="rId20"/>
    <p:sldId id="325" r:id="rId21"/>
    <p:sldId id="313" r:id="rId22"/>
    <p:sldId id="315" r:id="rId23"/>
    <p:sldId id="328" r:id="rId24"/>
    <p:sldId id="309" r:id="rId25"/>
    <p:sldId id="329" r:id="rId26"/>
    <p:sldId id="284" r:id="rId27"/>
    <p:sldId id="356" r:id="rId28"/>
    <p:sldId id="316" r:id="rId29"/>
    <p:sldId id="317" r:id="rId30"/>
    <p:sldId id="342" r:id="rId31"/>
    <p:sldId id="345" r:id="rId32"/>
    <p:sldId id="330" r:id="rId33"/>
    <p:sldId id="262" r:id="rId34"/>
    <p:sldId id="340" r:id="rId35"/>
    <p:sldId id="347" r:id="rId36"/>
    <p:sldId id="336" r:id="rId37"/>
    <p:sldId id="348" r:id="rId38"/>
    <p:sldId id="331" r:id="rId39"/>
    <p:sldId id="364" r:id="rId40"/>
    <p:sldId id="305" r:id="rId41"/>
    <p:sldId id="349" r:id="rId42"/>
    <p:sldId id="297" r:id="rId43"/>
    <p:sldId id="279" r:id="rId44"/>
    <p:sldId id="281" r:id="rId45"/>
  </p:sldIdLst>
  <p:sldSz cx="12192000" cy="6858000"/>
  <p:notesSz cx="68580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indells, Susan" initials="SS" lastIdx="5" clrIdx="0">
    <p:extLst>
      <p:ext uri="{19B8F6BF-5375-455C-9EA6-DF929625EA0E}">
        <p15:presenceInfo xmlns:p15="http://schemas.microsoft.com/office/powerpoint/2012/main" userId="S-1-5-21-1926513431-858731956-1233803906-2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9" autoAdjust="0"/>
    <p:restoredTop sz="94660"/>
  </p:normalViewPr>
  <p:slideViewPr>
    <p:cSldViewPr>
      <p:cViewPr varScale="1">
        <p:scale>
          <a:sx n="87" d="100"/>
          <a:sy n="87" d="100"/>
        </p:scale>
        <p:origin x="221" y="72"/>
      </p:cViewPr>
      <p:guideLst>
        <p:guide orient="horz" pos="2160"/>
        <p:guide pos="3840"/>
      </p:guideLst>
    </p:cSldViewPr>
  </p:slideViewPr>
  <p:notesTextViewPr>
    <p:cViewPr>
      <p:scale>
        <a:sx n="3" d="2"/>
        <a:sy n="3" d="2"/>
      </p:scale>
      <p:origin x="0" y="0"/>
    </p:cViewPr>
  </p:notesTextViewPr>
  <p:sorterViewPr>
    <p:cViewPr varScale="1">
      <p:scale>
        <a:sx n="1" d="1"/>
        <a:sy n="1" d="1"/>
      </p:scale>
      <p:origin x="0" y="-7195"/>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2446" tIns="46223" rIns="92446" bIns="46223" rtlCol="0"/>
          <a:lstStyle>
            <a:lvl1pPr algn="r">
              <a:defRPr sz="1200"/>
            </a:lvl1pPr>
          </a:lstStyle>
          <a:p>
            <a:fld id="{97DEE743-DA4A-4453-A5F4-136266C52AC6}" type="datetimeFigureOut">
              <a:rPr lang="en-US" smtClean="0"/>
              <a:t>9/8/2017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2446" tIns="46223" rIns="92446" bIns="46223" rtlCol="0" anchor="b"/>
          <a:lstStyle>
            <a:lvl1pPr algn="r">
              <a:defRPr sz="1200"/>
            </a:lvl1pPr>
          </a:lstStyle>
          <a:p>
            <a:fld id="{22A1A1D4-4AFB-48BF-B1C7-CCC8FB4ADDC8}" type="slidenum">
              <a:rPr lang="en-US" smtClean="0"/>
              <a:t>‹#›</a:t>
            </a:fld>
            <a:endParaRPr lang="en-US"/>
          </a:p>
        </p:txBody>
      </p:sp>
    </p:spTree>
    <p:extLst>
      <p:ext uri="{BB962C8B-B14F-4D97-AF65-F5344CB8AC3E}">
        <p14:creationId xmlns:p14="http://schemas.microsoft.com/office/powerpoint/2010/main" val="3649524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a:defRPr sz="1200"/>
            </a:lvl1pPr>
          </a:lstStyle>
          <a:p>
            <a:fld id="{3DE742F3-2DED-4A79-9753-018AC22130E3}" type="datetimeFigureOut">
              <a:rPr lang="en-US" smtClean="0"/>
              <a:t>9/8/2017</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a:defRPr sz="1200"/>
            </a:lvl1pPr>
          </a:lstStyle>
          <a:p>
            <a:fld id="{0916A0D1-EA04-4EFD-9BC8-F6486A5C307A}" type="slidenum">
              <a:rPr lang="en-US" smtClean="0"/>
              <a:t>‹#›</a:t>
            </a:fld>
            <a:endParaRPr lang="en-US"/>
          </a:p>
        </p:txBody>
      </p:sp>
    </p:spTree>
    <p:extLst>
      <p:ext uri="{BB962C8B-B14F-4D97-AF65-F5344CB8AC3E}">
        <p14:creationId xmlns:p14="http://schemas.microsoft.com/office/powerpoint/2010/main" val="299217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9B7A3-8422-4BC2-9E62-8B26F369ED79}" type="slidenum">
              <a:rPr lang="en-US">
                <a:solidFill>
                  <a:prstClr val="black"/>
                </a:solidFill>
              </a:rPr>
              <a:pPr/>
              <a:t>11</a:t>
            </a:fld>
            <a:endParaRPr lang="en-US">
              <a:solidFill>
                <a:prstClr val="black"/>
              </a:solidFill>
            </a:endParaRPr>
          </a:p>
        </p:txBody>
      </p:sp>
      <p:sp>
        <p:nvSpPr>
          <p:cNvPr id="4098" name="Rectangle 2"/>
          <p:cNvSpPr>
            <a:spLocks noGrp="1" noRot="1" noChangeAspect="1" noChangeArrowheads="1" noTextEdit="1"/>
          </p:cNvSpPr>
          <p:nvPr>
            <p:ph type="sldImg"/>
          </p:nvPr>
        </p:nvSpPr>
        <p:spPr>
          <a:xfrm>
            <a:off x="330200" y="696913"/>
            <a:ext cx="6197600" cy="3486150"/>
          </a:xfrm>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53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6A0D1-EA04-4EFD-9BC8-F6486A5C307A}" type="slidenum">
              <a:rPr lang="en-US" smtClean="0"/>
              <a:t>14</a:t>
            </a:fld>
            <a:endParaRPr lang="en-US"/>
          </a:p>
        </p:txBody>
      </p:sp>
    </p:spTree>
    <p:extLst>
      <p:ext uri="{BB962C8B-B14F-4D97-AF65-F5344CB8AC3E}">
        <p14:creationId xmlns:p14="http://schemas.microsoft.com/office/powerpoint/2010/main" val="91916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defTabSz="924458" eaLnBrk="1" fontAlgn="base" hangingPunct="1">
              <a:spcBef>
                <a:spcPct val="0"/>
              </a:spcBef>
              <a:spcAft>
                <a:spcPct val="0"/>
              </a:spcAft>
              <a:defRPr/>
            </a:pPr>
            <a:fld id="{539498F8-B7E5-4BD3-80C5-94CD269D548D}" type="slidenum">
              <a:rPr lang="en-US" altLang="en-US">
                <a:solidFill>
                  <a:srgbClr val="000000"/>
                </a:solidFill>
              </a:rPr>
              <a:pPr defTabSz="924458" eaLnBrk="1" fontAlgn="base" hangingPunct="1">
                <a:spcBef>
                  <a:spcPct val="0"/>
                </a:spcBef>
                <a:spcAft>
                  <a:spcPct val="0"/>
                </a:spcAft>
                <a:defRPr/>
              </a:pPr>
              <a:t>18</a:t>
            </a:fld>
            <a:endParaRPr lang="en-US" altLang="en-US">
              <a:solidFill>
                <a:srgbClr val="000000"/>
              </a:solidFill>
            </a:endParaRPr>
          </a:p>
        </p:txBody>
      </p:sp>
    </p:spTree>
    <p:extLst>
      <p:ext uri="{BB962C8B-B14F-4D97-AF65-F5344CB8AC3E}">
        <p14:creationId xmlns:p14="http://schemas.microsoft.com/office/powerpoint/2010/main" val="274092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30200" y="696913"/>
            <a:ext cx="6197600" cy="3486150"/>
          </a:xfrm>
          <a:ln/>
        </p:spPr>
      </p:sp>
      <p:sp>
        <p:nvSpPr>
          <p:cNvPr id="61443" name="Notes Placeholder 2"/>
          <p:cNvSpPr>
            <a:spLocks noGrp="1"/>
          </p:cNvSpPr>
          <p:nvPr>
            <p:ph type="body" idx="1"/>
          </p:nvPr>
        </p:nvSpPr>
        <p:spPr>
          <a:noFill/>
        </p:spPr>
        <p:txBody>
          <a:bodyPr/>
          <a:lstStyle/>
          <a:p>
            <a:r>
              <a:rPr lang="en-US" altLang="en-US" dirty="0" smtClean="0">
                <a:latin typeface="Arial" charset="0"/>
              </a:rPr>
              <a:t>For a long time we had a lot of </a:t>
            </a:r>
            <a:r>
              <a:rPr lang="en-US" altLang="en-US" dirty="0" err="1" smtClean="0">
                <a:latin typeface="Arial" charset="0"/>
              </a:rPr>
              <a:t>quesiton</a:t>
            </a:r>
            <a:r>
              <a:rPr lang="en-US" altLang="en-US" dirty="0" smtClean="0">
                <a:latin typeface="Arial" charset="0"/>
              </a:rPr>
              <a:t> about the timing. We know the </a:t>
            </a:r>
            <a:r>
              <a:rPr lang="en-US" altLang="en-US" dirty="0" err="1" smtClean="0">
                <a:latin typeface="Arial" charset="0"/>
              </a:rPr>
              <a:t>asnwer</a:t>
            </a:r>
            <a:r>
              <a:rPr lang="en-US" altLang="en-US" dirty="0" smtClean="0">
                <a:latin typeface="Arial" charset="0"/>
              </a:rPr>
              <a:t> now. We have treatment strategy--  CAMELIA 40% reduction in deaths 2 </a:t>
            </a:r>
            <a:r>
              <a:rPr lang="en-US" altLang="en-US" dirty="0" err="1" smtClean="0">
                <a:latin typeface="Arial" charset="0"/>
              </a:rPr>
              <a:t>vs</a:t>
            </a:r>
            <a:r>
              <a:rPr lang="en-US" altLang="en-US" dirty="0" smtClean="0">
                <a:latin typeface="Arial" charset="0"/>
              </a:rPr>
              <a:t> 8 weeks. These studies showed that starting ART  in patients with TB is NOT harmful and therefore ART should never be delayed in persons with pulmonary TB for fear of jeopardizing HIV or TB treatment outcome  </a:t>
            </a:r>
          </a:p>
        </p:txBody>
      </p:sp>
      <p:sp>
        <p:nvSpPr>
          <p:cNvPr id="61444"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37077" indent="-283490">
              <a:defRPr sz="1200">
                <a:solidFill>
                  <a:schemeClr val="tx1"/>
                </a:solidFill>
                <a:latin typeface="Arial" charset="0"/>
              </a:defRPr>
            </a:lvl2pPr>
            <a:lvl3pPr marL="1133964" indent="-226793">
              <a:defRPr sz="1200">
                <a:solidFill>
                  <a:schemeClr val="tx1"/>
                </a:solidFill>
                <a:latin typeface="Arial" charset="0"/>
              </a:defRPr>
            </a:lvl3pPr>
            <a:lvl4pPr marL="1587549" indent="-226793">
              <a:defRPr sz="1200">
                <a:solidFill>
                  <a:schemeClr val="tx1"/>
                </a:solidFill>
                <a:latin typeface="Arial" charset="0"/>
              </a:defRPr>
            </a:lvl4pPr>
            <a:lvl5pPr marL="2041135" indent="-226793">
              <a:defRPr sz="1200">
                <a:solidFill>
                  <a:schemeClr val="tx1"/>
                </a:solidFill>
                <a:latin typeface="Arial" charset="0"/>
              </a:defRPr>
            </a:lvl5pPr>
            <a:lvl6pPr marL="2494720" indent="-226793" eaLnBrk="0" fontAlgn="base" hangingPunct="0">
              <a:spcBef>
                <a:spcPct val="30000"/>
              </a:spcBef>
              <a:spcAft>
                <a:spcPct val="0"/>
              </a:spcAft>
              <a:defRPr sz="1200">
                <a:solidFill>
                  <a:schemeClr val="tx1"/>
                </a:solidFill>
                <a:latin typeface="Arial" charset="0"/>
              </a:defRPr>
            </a:lvl6pPr>
            <a:lvl7pPr marL="2948305" indent="-226793" eaLnBrk="0" fontAlgn="base" hangingPunct="0">
              <a:spcBef>
                <a:spcPct val="30000"/>
              </a:spcBef>
              <a:spcAft>
                <a:spcPct val="0"/>
              </a:spcAft>
              <a:defRPr sz="1200">
                <a:solidFill>
                  <a:schemeClr val="tx1"/>
                </a:solidFill>
                <a:latin typeface="Arial" charset="0"/>
              </a:defRPr>
            </a:lvl7pPr>
            <a:lvl8pPr marL="3401892" indent="-226793" eaLnBrk="0" fontAlgn="base" hangingPunct="0">
              <a:spcBef>
                <a:spcPct val="30000"/>
              </a:spcBef>
              <a:spcAft>
                <a:spcPct val="0"/>
              </a:spcAft>
              <a:defRPr sz="1200">
                <a:solidFill>
                  <a:schemeClr val="tx1"/>
                </a:solidFill>
                <a:latin typeface="Arial" charset="0"/>
              </a:defRPr>
            </a:lvl8pPr>
            <a:lvl9pPr marL="3855477" indent="-226793" eaLnBrk="0" fontAlgn="base" hangingPunct="0">
              <a:spcBef>
                <a:spcPct val="30000"/>
              </a:spcBef>
              <a:spcAft>
                <a:spcPct val="0"/>
              </a:spcAft>
              <a:defRPr sz="1200">
                <a:solidFill>
                  <a:schemeClr val="tx1"/>
                </a:solidFill>
                <a:latin typeface="Arial" charset="0"/>
              </a:defRPr>
            </a:lvl9pPr>
          </a:lstStyle>
          <a:p>
            <a:fld id="{DC0F82C1-EC0E-44DC-9FB4-0E4CA78C1B64}" type="slidenum">
              <a:rPr lang="en-US" altLang="en-US" smtClean="0"/>
              <a:pPr/>
              <a:t>20</a:t>
            </a:fld>
            <a:endParaRPr lang="en-US" altLang="en-US" smtClean="0"/>
          </a:p>
        </p:txBody>
      </p:sp>
    </p:spTree>
    <p:extLst>
      <p:ext uri="{BB962C8B-B14F-4D97-AF65-F5344CB8AC3E}">
        <p14:creationId xmlns:p14="http://schemas.microsoft.com/office/powerpoint/2010/main" val="59651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30200" y="696913"/>
            <a:ext cx="6197600" cy="3486150"/>
          </a:xfrm>
          <a:ln/>
        </p:spPr>
      </p:sp>
      <p:sp>
        <p:nvSpPr>
          <p:cNvPr id="79875" name="Notes Placeholder 2"/>
          <p:cNvSpPr>
            <a:spLocks noGrp="1"/>
          </p:cNvSpPr>
          <p:nvPr>
            <p:ph type="body" idx="1"/>
          </p:nvPr>
        </p:nvSpPr>
        <p:spPr>
          <a:noFill/>
        </p:spPr>
        <p:txBody>
          <a:bodyPr/>
          <a:lstStyle/>
          <a:p>
            <a:endParaRPr lang="en-US" altLang="en-US" dirty="0" smtClean="0">
              <a:latin typeface="Arial" charset="0"/>
            </a:endParaRPr>
          </a:p>
        </p:txBody>
      </p:sp>
      <p:sp>
        <p:nvSpPr>
          <p:cNvPr id="79876"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37077" indent="-283490">
              <a:defRPr sz="1200">
                <a:solidFill>
                  <a:schemeClr val="tx1"/>
                </a:solidFill>
                <a:latin typeface="Arial" charset="0"/>
              </a:defRPr>
            </a:lvl2pPr>
            <a:lvl3pPr marL="1133964" indent="-226793">
              <a:defRPr sz="1200">
                <a:solidFill>
                  <a:schemeClr val="tx1"/>
                </a:solidFill>
                <a:latin typeface="Arial" charset="0"/>
              </a:defRPr>
            </a:lvl3pPr>
            <a:lvl4pPr marL="1587549" indent="-226793">
              <a:defRPr sz="1200">
                <a:solidFill>
                  <a:schemeClr val="tx1"/>
                </a:solidFill>
                <a:latin typeface="Arial" charset="0"/>
              </a:defRPr>
            </a:lvl4pPr>
            <a:lvl5pPr marL="2041135" indent="-226793">
              <a:defRPr sz="1200">
                <a:solidFill>
                  <a:schemeClr val="tx1"/>
                </a:solidFill>
                <a:latin typeface="Arial" charset="0"/>
              </a:defRPr>
            </a:lvl5pPr>
            <a:lvl6pPr marL="2494720" indent="-226793" eaLnBrk="0" fontAlgn="base" hangingPunct="0">
              <a:spcBef>
                <a:spcPct val="30000"/>
              </a:spcBef>
              <a:spcAft>
                <a:spcPct val="0"/>
              </a:spcAft>
              <a:defRPr sz="1200">
                <a:solidFill>
                  <a:schemeClr val="tx1"/>
                </a:solidFill>
                <a:latin typeface="Arial" charset="0"/>
              </a:defRPr>
            </a:lvl6pPr>
            <a:lvl7pPr marL="2948305" indent="-226793" eaLnBrk="0" fontAlgn="base" hangingPunct="0">
              <a:spcBef>
                <a:spcPct val="30000"/>
              </a:spcBef>
              <a:spcAft>
                <a:spcPct val="0"/>
              </a:spcAft>
              <a:defRPr sz="1200">
                <a:solidFill>
                  <a:schemeClr val="tx1"/>
                </a:solidFill>
                <a:latin typeface="Arial" charset="0"/>
              </a:defRPr>
            </a:lvl7pPr>
            <a:lvl8pPr marL="3401892" indent="-226793" eaLnBrk="0" fontAlgn="base" hangingPunct="0">
              <a:spcBef>
                <a:spcPct val="30000"/>
              </a:spcBef>
              <a:spcAft>
                <a:spcPct val="0"/>
              </a:spcAft>
              <a:defRPr sz="1200">
                <a:solidFill>
                  <a:schemeClr val="tx1"/>
                </a:solidFill>
                <a:latin typeface="Arial" charset="0"/>
              </a:defRPr>
            </a:lvl8pPr>
            <a:lvl9pPr marL="3855477" indent="-226793" eaLnBrk="0" fontAlgn="base" hangingPunct="0">
              <a:spcBef>
                <a:spcPct val="30000"/>
              </a:spcBef>
              <a:spcAft>
                <a:spcPct val="0"/>
              </a:spcAft>
              <a:defRPr sz="1200">
                <a:solidFill>
                  <a:schemeClr val="tx1"/>
                </a:solidFill>
                <a:latin typeface="Arial" charset="0"/>
              </a:defRPr>
            </a:lvl9pPr>
          </a:lstStyle>
          <a:p>
            <a:fld id="{8014363B-8ED4-4C66-8A87-DE0DDEBCB06C}" type="slidenum">
              <a:rPr lang="en-US" altLang="en-US" smtClean="0">
                <a:solidFill>
                  <a:prstClr val="black"/>
                </a:solidFill>
              </a:rPr>
              <a:pPr/>
              <a:t>30</a:t>
            </a:fld>
            <a:endParaRPr lang="en-US" altLang="en-US" smtClean="0">
              <a:solidFill>
                <a:prstClr val="black"/>
              </a:solidFill>
            </a:endParaRPr>
          </a:p>
        </p:txBody>
      </p:sp>
    </p:spTree>
    <p:extLst>
      <p:ext uri="{BB962C8B-B14F-4D97-AF65-F5344CB8AC3E}">
        <p14:creationId xmlns:p14="http://schemas.microsoft.com/office/powerpoint/2010/main" val="52159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30200" y="696913"/>
            <a:ext cx="6197600" cy="3486150"/>
          </a:xfrm>
          <a:ln/>
        </p:spPr>
      </p:sp>
      <p:sp>
        <p:nvSpPr>
          <p:cNvPr id="81923" name="Notes Placeholder 2"/>
          <p:cNvSpPr>
            <a:spLocks noGrp="1"/>
          </p:cNvSpPr>
          <p:nvPr>
            <p:ph type="body" idx="1"/>
          </p:nvPr>
        </p:nvSpPr>
        <p:spPr>
          <a:noFill/>
        </p:spPr>
        <p:txBody>
          <a:bodyPr/>
          <a:lstStyle/>
          <a:p>
            <a:endParaRPr lang="en-US" altLang="en-US" dirty="0" smtClean="0">
              <a:latin typeface="Arial" charset="0"/>
            </a:endParaRPr>
          </a:p>
        </p:txBody>
      </p:sp>
      <p:sp>
        <p:nvSpPr>
          <p:cNvPr id="81924"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37077" indent="-283490">
              <a:defRPr sz="1200">
                <a:solidFill>
                  <a:schemeClr val="tx1"/>
                </a:solidFill>
                <a:latin typeface="Arial" charset="0"/>
              </a:defRPr>
            </a:lvl2pPr>
            <a:lvl3pPr marL="1133964" indent="-226793">
              <a:defRPr sz="1200">
                <a:solidFill>
                  <a:schemeClr val="tx1"/>
                </a:solidFill>
                <a:latin typeface="Arial" charset="0"/>
              </a:defRPr>
            </a:lvl3pPr>
            <a:lvl4pPr marL="1587549" indent="-226793">
              <a:defRPr sz="1200">
                <a:solidFill>
                  <a:schemeClr val="tx1"/>
                </a:solidFill>
                <a:latin typeface="Arial" charset="0"/>
              </a:defRPr>
            </a:lvl4pPr>
            <a:lvl5pPr marL="2041135" indent="-226793">
              <a:defRPr sz="1200">
                <a:solidFill>
                  <a:schemeClr val="tx1"/>
                </a:solidFill>
                <a:latin typeface="Arial" charset="0"/>
              </a:defRPr>
            </a:lvl5pPr>
            <a:lvl6pPr marL="2494720" indent="-226793" eaLnBrk="0" fontAlgn="base" hangingPunct="0">
              <a:spcBef>
                <a:spcPct val="30000"/>
              </a:spcBef>
              <a:spcAft>
                <a:spcPct val="0"/>
              </a:spcAft>
              <a:defRPr sz="1200">
                <a:solidFill>
                  <a:schemeClr val="tx1"/>
                </a:solidFill>
                <a:latin typeface="Arial" charset="0"/>
              </a:defRPr>
            </a:lvl6pPr>
            <a:lvl7pPr marL="2948305" indent="-226793" eaLnBrk="0" fontAlgn="base" hangingPunct="0">
              <a:spcBef>
                <a:spcPct val="30000"/>
              </a:spcBef>
              <a:spcAft>
                <a:spcPct val="0"/>
              </a:spcAft>
              <a:defRPr sz="1200">
                <a:solidFill>
                  <a:schemeClr val="tx1"/>
                </a:solidFill>
                <a:latin typeface="Arial" charset="0"/>
              </a:defRPr>
            </a:lvl7pPr>
            <a:lvl8pPr marL="3401892" indent="-226793" eaLnBrk="0" fontAlgn="base" hangingPunct="0">
              <a:spcBef>
                <a:spcPct val="30000"/>
              </a:spcBef>
              <a:spcAft>
                <a:spcPct val="0"/>
              </a:spcAft>
              <a:defRPr sz="1200">
                <a:solidFill>
                  <a:schemeClr val="tx1"/>
                </a:solidFill>
                <a:latin typeface="Arial" charset="0"/>
              </a:defRPr>
            </a:lvl8pPr>
            <a:lvl9pPr marL="3855477" indent="-226793" eaLnBrk="0" fontAlgn="base" hangingPunct="0">
              <a:spcBef>
                <a:spcPct val="30000"/>
              </a:spcBef>
              <a:spcAft>
                <a:spcPct val="0"/>
              </a:spcAft>
              <a:defRPr sz="1200">
                <a:solidFill>
                  <a:schemeClr val="tx1"/>
                </a:solidFill>
                <a:latin typeface="Arial" charset="0"/>
              </a:defRPr>
            </a:lvl9pPr>
          </a:lstStyle>
          <a:p>
            <a:fld id="{B3F8BC48-A634-4661-B07C-1701217C0F14}" type="slidenum">
              <a:rPr lang="en-US" altLang="en-US" smtClean="0">
                <a:solidFill>
                  <a:prstClr val="black"/>
                </a:solidFill>
              </a:rPr>
              <a:pPr/>
              <a:t>31</a:t>
            </a:fld>
            <a:endParaRPr lang="en-US" altLang="en-US" smtClean="0">
              <a:solidFill>
                <a:prstClr val="black"/>
              </a:solidFill>
            </a:endParaRPr>
          </a:p>
        </p:txBody>
      </p:sp>
    </p:spTree>
    <p:extLst>
      <p:ext uri="{BB962C8B-B14F-4D97-AF65-F5344CB8AC3E}">
        <p14:creationId xmlns:p14="http://schemas.microsoft.com/office/powerpoint/2010/main" val="172695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904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916051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No Foot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userDrawn="1"/>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Straight Connector 13"/>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Title 12"/>
          <p:cNvSpPr>
            <a:spLocks noGrp="1"/>
          </p:cNvSpPr>
          <p:nvPr>
            <p:ph type="title"/>
          </p:nvPr>
        </p:nvSpPr>
        <p:spPr>
          <a:xfrm>
            <a:off x="211328" y="228600"/>
            <a:ext cx="11769344" cy="1066800"/>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9" name="Text Placeholder 15"/>
          <p:cNvSpPr>
            <a:spLocks noGrp="1"/>
          </p:cNvSpPr>
          <p:nvPr>
            <p:ph type="body" sz="quarter" idx="13"/>
          </p:nvPr>
        </p:nvSpPr>
        <p:spPr>
          <a:xfrm>
            <a:off x="402336" y="1603177"/>
            <a:ext cx="11383264" cy="4794646"/>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of XX</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9417732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gray">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gray">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gray">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gray">
          <a:xfrm>
            <a:off x="207264" y="142352"/>
            <a:ext cx="11777472" cy="2139696"/>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bwMode="gray">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gray">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bwMode="gray"/>
        <p:txBody>
          <a:bodyPr/>
          <a:lstStyle/>
          <a:p>
            <a:endParaRPr lang="en-US"/>
          </a:p>
        </p:txBody>
      </p:sp>
      <p:sp>
        <p:nvSpPr>
          <p:cNvPr id="4" name="Date Placeholder 3"/>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8" name="Straight Connector 7"/>
          <p:cNvSpPr>
            <a:spLocks noChangeShapeType="1"/>
          </p:cNvSpPr>
          <p:nvPr/>
        </p:nvSpPr>
        <p:spPr bwMode="gray">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 name="Title 1"/>
          <p:cNvSpPr>
            <a:spLocks noGrp="1"/>
          </p:cNvSpPr>
          <p:nvPr>
            <p:ph type="title"/>
          </p:nvPr>
        </p:nvSpPr>
        <p:spPr bwMode="gray">
          <a:xfrm>
            <a:off x="963084" y="533400"/>
            <a:ext cx="10363200" cy="1524000"/>
          </a:xfrm>
        </p:spPr>
        <p:txBody>
          <a:bodyPr anchor="b"/>
          <a:lstStyle>
            <a:lvl1pPr algn="ctr">
              <a:buNone/>
              <a:defRPr sz="4200" b="0" cap="none" baseline="0">
                <a:solidFill>
                  <a:schemeClr val="bg1"/>
                </a:solidFill>
              </a:defRPr>
            </a:lvl1pPr>
          </a:lstStyle>
          <a:p>
            <a:r>
              <a:rPr kumimoji="0" lang="en-US" dirty="0" smtClean="0"/>
              <a:t>Click to edit Master title style</a:t>
            </a:r>
            <a:endParaRPr kumimoji="0" lang="en-US" dirty="0"/>
          </a:p>
        </p:txBody>
      </p:sp>
      <p:pic>
        <p:nvPicPr>
          <p:cNvPr id="20" name="Picture 2"/>
          <p:cNvPicPr>
            <a:picLocks noChangeAspect="1" noChangeArrowheads="1"/>
          </p:cNvPicPr>
          <p:nvPr userDrawn="1"/>
        </p:nvPicPr>
        <p:blipFill>
          <a:blip r:embed="rId2" cstate="print"/>
          <a:srcRect/>
          <a:stretch>
            <a:fillRect/>
          </a:stretch>
        </p:blipFill>
        <p:spPr bwMode="gray">
          <a:xfrm>
            <a:off x="5892800" y="2297295"/>
            <a:ext cx="406400" cy="295275"/>
          </a:xfrm>
          <a:prstGeom prst="rect">
            <a:avLst/>
          </a:prstGeom>
          <a:noFill/>
          <a:ln w="9525">
            <a:noFill/>
            <a:miter lim="800000"/>
            <a:headEnd/>
            <a:tailEnd/>
          </a:ln>
        </p:spPr>
      </p:pic>
      <p:sp>
        <p:nvSpPr>
          <p:cNvPr id="21" name="TextBox 20"/>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5245184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084634"/>
            <a:ext cx="11777472" cy="1353767"/>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Date Placeholder 6"/>
          <p:cNvSpPr>
            <a:spLocks noGrp="1"/>
          </p:cNvSpPr>
          <p:nvPr>
            <p:ph type="dt" sz="half" idx="10"/>
          </p:nvPr>
        </p:nvSpPr>
        <p:spPr/>
        <p:txBody>
          <a:bodyPr/>
          <a:lstStyle/>
          <a:p>
            <a:fld id="{64986C9F-0C03-4D77-AD8F-A767FF5D7500}" type="datetimeFigureOut">
              <a:rPr lang="en-US" smtClean="0"/>
              <a:pPr/>
              <a:t>9/8/2017</a:t>
            </a:fld>
            <a:endParaRPr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1" name="Straight Connector 30"/>
          <p:cNvSpPr>
            <a:spLocks noChangeShapeType="1"/>
          </p:cNvSpPr>
          <p:nvPr userDrawn="1"/>
        </p:nvSpPr>
        <p:spPr bwMode="auto">
          <a:xfrm flipV="1">
            <a:off x="6084108" y="1219200"/>
            <a:ext cx="11893" cy="502920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32" name="Content Placeholder 9"/>
          <p:cNvSpPr>
            <a:spLocks noGrp="1"/>
          </p:cNvSpPr>
          <p:nvPr>
            <p:ph sz="half" idx="1"/>
          </p:nvPr>
        </p:nvSpPr>
        <p:spPr>
          <a:xfrm>
            <a:off x="402336" y="1219200"/>
            <a:ext cx="5384800" cy="4834128"/>
          </a:xfrm>
        </p:spPr>
        <p:txBody>
          <a:bodyPr/>
          <a:lstStyle>
            <a:lvl1pPr>
              <a:buClr>
                <a:schemeClr val="tx2"/>
              </a:buClr>
              <a:defRPr sz="250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400800" y="1219200"/>
            <a:ext cx="5384800" cy="4834128"/>
          </a:xfrm>
        </p:spPr>
        <p:txBody>
          <a:bodyPr/>
          <a:lstStyle>
            <a:lvl1pPr>
              <a:buClr>
                <a:schemeClr val="tx2"/>
              </a:buClr>
              <a:defRPr sz="250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203200" y="6389582"/>
            <a:ext cx="11785600" cy="294752"/>
          </a:xfrm>
        </p:spPr>
        <p:txBody>
          <a:bodyPr/>
          <a:lstStyle/>
          <a:p>
            <a:endParaRPr lang="en-US" dirty="0"/>
          </a:p>
        </p:txBody>
      </p:sp>
      <p:sp>
        <p:nvSpPr>
          <p:cNvPr id="23" name="Straight Connector 22"/>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4" name="Title Placeholder 21"/>
          <p:cNvSpPr>
            <a:spLocks noGrp="1"/>
          </p:cNvSpPr>
          <p:nvPr>
            <p:ph type="title"/>
          </p:nvPr>
        </p:nvSpPr>
        <p:spPr bwMode="gray">
          <a:xfrm>
            <a:off x="219964" y="210766"/>
            <a:ext cx="11752072" cy="685800"/>
          </a:xfrm>
          <a:prstGeom prst="rect">
            <a:avLst/>
          </a:prstGeom>
        </p:spPr>
        <p:txBody>
          <a:bodyPr vert="horz" anchor="b">
            <a:noAutofit/>
          </a:bodyPr>
          <a:lstStyle>
            <a:lvl1pPr>
              <a:defRPr sz="3200">
                <a:solidFill>
                  <a:srgbClr val="006699"/>
                </a:solidFill>
              </a:defRPr>
            </a:lvl1pPr>
          </a:lstStyle>
          <a:p>
            <a:r>
              <a:rPr kumimoji="0" lang="en-US" dirty="0" smtClean="0"/>
              <a:t>Click to edit Master title style</a:t>
            </a:r>
            <a:endParaRPr kumimoji="0" lang="en-US" dirty="0"/>
          </a:p>
        </p:txBody>
      </p:sp>
      <p:sp>
        <p:nvSpPr>
          <p:cNvPr id="17" name="TextBox 16"/>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9004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932234"/>
            <a:ext cx="11777472" cy="1353767"/>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Date Placeholder 6"/>
          <p:cNvSpPr>
            <a:spLocks noGrp="1"/>
          </p:cNvSpPr>
          <p:nvPr>
            <p:ph type="dt" sz="half" idx="10"/>
          </p:nvPr>
        </p:nvSpPr>
        <p:spPr/>
        <p:txBody>
          <a:bodyPr/>
          <a:lstStyle/>
          <a:p>
            <a:fld id="{64986C9F-0C03-4D77-AD8F-A767FF5D7500}" type="datetimeFigureOut">
              <a:rPr lang="en-US" smtClean="0"/>
              <a:pPr/>
              <a:t>9/8/2017</a:t>
            </a:fld>
            <a:endParaRPr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1" name="Straight Connector 30"/>
          <p:cNvSpPr>
            <a:spLocks noChangeShapeType="1"/>
          </p:cNvSpPr>
          <p:nvPr userDrawn="1"/>
        </p:nvSpPr>
        <p:spPr bwMode="auto">
          <a:xfrm flipV="1">
            <a:off x="6084108" y="993649"/>
            <a:ext cx="11893" cy="54015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32" name="Content Placeholder 9"/>
          <p:cNvSpPr>
            <a:spLocks noGrp="1"/>
          </p:cNvSpPr>
          <p:nvPr>
            <p:ph sz="half" idx="1"/>
          </p:nvPr>
        </p:nvSpPr>
        <p:spPr>
          <a:xfrm>
            <a:off x="402336" y="1828800"/>
            <a:ext cx="5384800" cy="4224528"/>
          </a:xfrm>
        </p:spPr>
        <p:txBody>
          <a:bodyPr/>
          <a:lstStyle>
            <a:lvl1pPr>
              <a:buClr>
                <a:schemeClr val="tx2"/>
              </a:buClr>
              <a:defRPr sz="250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400800" y="1828800"/>
            <a:ext cx="5384800" cy="4224528"/>
          </a:xfrm>
        </p:spPr>
        <p:txBody>
          <a:bodyPr/>
          <a:lstStyle>
            <a:lvl1pPr>
              <a:buClr>
                <a:schemeClr val="tx2"/>
              </a:buClr>
              <a:defRPr sz="250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203200" y="6389582"/>
            <a:ext cx="11785600" cy="294752"/>
          </a:xfrm>
        </p:spPr>
        <p:txBody>
          <a:bodyPr/>
          <a:lstStyle/>
          <a:p>
            <a:endParaRPr lang="en-US" dirty="0"/>
          </a:p>
        </p:txBody>
      </p:sp>
      <p:sp>
        <p:nvSpPr>
          <p:cNvPr id="23" name="Straight Connector 22"/>
          <p:cNvSpPr>
            <a:spLocks noChangeShapeType="1"/>
          </p:cNvSpPr>
          <p:nvPr userDrawn="1"/>
        </p:nvSpPr>
        <p:spPr bwMode="gray">
          <a:xfrm>
            <a:off x="203200" y="8382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4" name="Title Placeholder 21"/>
          <p:cNvSpPr>
            <a:spLocks noGrp="1"/>
          </p:cNvSpPr>
          <p:nvPr>
            <p:ph type="title"/>
          </p:nvPr>
        </p:nvSpPr>
        <p:spPr bwMode="gray">
          <a:xfrm>
            <a:off x="402336" y="210768"/>
            <a:ext cx="11379200" cy="533400"/>
          </a:xfrm>
          <a:prstGeom prst="rect">
            <a:avLst/>
          </a:prstGeom>
        </p:spPr>
        <p:txBody>
          <a:bodyPr vert="horz" anchor="b">
            <a:noAutofit/>
          </a:bodyPr>
          <a:lstStyle>
            <a:lvl1pPr>
              <a:defRPr sz="3000"/>
            </a:lvl1pPr>
          </a:lstStyle>
          <a:p>
            <a:r>
              <a:rPr kumimoji="0" lang="en-US" dirty="0" smtClean="0"/>
              <a:t>Click to edit Master title style</a:t>
            </a:r>
            <a:endParaRPr kumimoji="0" lang="en-US" dirty="0"/>
          </a:p>
        </p:txBody>
      </p:sp>
      <p:sp>
        <p:nvSpPr>
          <p:cNvPr id="17" name="Text Placeholder 2"/>
          <p:cNvSpPr>
            <a:spLocks noGrp="1"/>
          </p:cNvSpPr>
          <p:nvPr>
            <p:ph type="body" idx="12"/>
          </p:nvPr>
        </p:nvSpPr>
        <p:spPr>
          <a:xfrm>
            <a:off x="402336" y="990600"/>
            <a:ext cx="5386917" cy="732974"/>
          </a:xfr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800" b="1" baseline="0" dirty="0" smtClean="0">
                <a:solidFill>
                  <a:schemeClr val="bg2"/>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Text Placeholder 3"/>
          <p:cNvSpPr>
            <a:spLocks noGrp="1"/>
          </p:cNvSpPr>
          <p:nvPr>
            <p:ph type="body" sz="half" idx="3"/>
          </p:nvPr>
        </p:nvSpPr>
        <p:spPr>
          <a:xfrm>
            <a:off x="6388441" y="990600"/>
            <a:ext cx="5389033" cy="731520"/>
          </a:xfrm>
          <a:noFill/>
          <a:ln w="15875" cap="rnd" cmpd="sng" algn="ctr">
            <a:noFill/>
            <a:prstDash val="solid"/>
          </a:ln>
          <a:effectLst/>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800" b="1">
                <a:solidFill>
                  <a:schemeClr val="bg2"/>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6" name="TextBox 25"/>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5957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734800" cy="685800"/>
          </a:xfrm>
        </p:spPr>
        <p:txBody>
          <a:bodyPr>
            <a:noAutofit/>
          </a:bodyPr>
          <a:lstStyle>
            <a:lvl1pPr>
              <a:defRPr sz="3200"/>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64986C9F-0C03-4D77-AD8F-A767FF5D7500}"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032455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3" name="TextBox 1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552029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w/ wide footer">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9249" y="5975288"/>
            <a:ext cx="11777472" cy="72593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4" name="TextBox 13"/>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422650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ank w/ wide footer and header line">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9249" y="6324600"/>
            <a:ext cx="11777472" cy="376620"/>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391657"/>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689600" y="6324600"/>
            <a:ext cx="812800" cy="441324"/>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5" name="Straight Connector 14"/>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6" name="Title Placeholder 21"/>
          <p:cNvSpPr>
            <a:spLocks noGrp="1"/>
          </p:cNvSpPr>
          <p:nvPr>
            <p:ph type="title"/>
          </p:nvPr>
        </p:nvSpPr>
        <p:spPr bwMode="gray">
          <a:xfrm>
            <a:off x="211328" y="228600"/>
            <a:ext cx="11769344" cy="685800"/>
          </a:xfrm>
          <a:prstGeom prst="rect">
            <a:avLst/>
          </a:prstGeom>
        </p:spPr>
        <p:txBody>
          <a:bodyPr vert="horz" anchor="b">
            <a:noAutofit/>
          </a:bodyPr>
          <a:lstStyle>
            <a:lvl1pPr>
              <a:defRPr sz="3200"/>
            </a:lvl1pPr>
          </a:lstStyle>
          <a:p>
            <a:r>
              <a:rPr kumimoji="0" lang="en-US" dirty="0" smtClean="0"/>
              <a:t>Click to edit Master title style</a:t>
            </a:r>
            <a:endParaRPr kumimoji="0" lang="en-US" dirty="0"/>
          </a:p>
        </p:txBody>
      </p:sp>
      <p:sp>
        <p:nvSpPr>
          <p:cNvPr id="18" name="TextBox 17"/>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870847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4_Blank w/ header_line">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Straight Connector 11"/>
          <p:cNvSpPr>
            <a:spLocks noChangeShapeType="1"/>
          </p:cNvSpPr>
          <p:nvPr userDrawn="1"/>
        </p:nvSpPr>
        <p:spPr bwMode="auto">
          <a:xfrm>
            <a:off x="203200" y="10668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1" name="TextBox 10"/>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of XX</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0459836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TextBox 1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of XX</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34190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9869" y="381000"/>
            <a:ext cx="2573867"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8267" y="381000"/>
            <a:ext cx="75184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75540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a:prstGeom prst="rect">
            <a:avLst/>
          </a:prstGeom>
        </p:spPr>
        <p:txBody>
          <a:bodyPr/>
          <a:lstStyle>
            <a:lvl1pPr>
              <a:defRPr>
                <a:solidFill>
                  <a:schemeClr val="accent3">
                    <a:shade val="75000"/>
                  </a:schemeClr>
                </a:solidFill>
              </a:defRPr>
            </a:lvl1pPr>
          </a:lstStyle>
          <a:p>
            <a:fld id="{18C83620-211C-40E7-A668-7CE799962B39}" type="slidenum">
              <a:rPr lang="en-US" smtClean="0"/>
              <a:pPr/>
              <a:t>‹#›</a:t>
            </a:fld>
            <a:endParaRPr lang="en-US"/>
          </a:p>
        </p:txBody>
      </p:sp>
      <p:sp>
        <p:nvSpPr>
          <p:cNvPr id="21" name="Rectangle 20"/>
          <p:cNvSpPr>
            <a:spLocks noChangeArrowheads="1"/>
          </p:cNvSpPr>
          <p:nvPr/>
        </p:nvSpPr>
        <p:spPr bwMode="ltGray">
          <a:xfrm>
            <a:off x="214813" y="6388386"/>
            <a:ext cx="11765860"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64986C9F-0C03-4D77-AD8F-A767FF5D7500}" type="datetimeFigureOut">
              <a:rPr lang="en-US" smtClean="0"/>
              <a:pPr/>
              <a:t>9/8/2017</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
        <p:nvSpPr>
          <p:cNvPr id="23" name="TextBox 22"/>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46401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a:prstGeom prst="rect">
            <a:avLst/>
          </a:prstGeom>
        </p:spPr>
        <p:txBody>
          <a:bodyPr/>
          <a:lstStyle/>
          <a:p>
            <a:fld id="{18C83620-211C-40E7-A668-7CE799962B39}"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ltGray">
          <a:xfrm>
            <a:off x="222360" y="6397095"/>
            <a:ext cx="1175831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64986C9F-0C03-4D77-AD8F-A767FF5D7500}" type="datetimeFigureOut">
              <a:rPr lang="en-US" smtClean="0"/>
              <a:pPr/>
              <a:t>9/8/2017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
        <p:nvSpPr>
          <p:cNvPr id="24" name="TextBox 23"/>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
        <p:nvSpPr>
          <p:cNvPr id="23" name="TextBox 22"/>
          <p:cNvSpPr txBox="1"/>
          <p:nvPr userDrawn="1"/>
        </p:nvSpPr>
        <p:spPr>
          <a:xfrm>
            <a:off x="9855201" y="44452"/>
            <a:ext cx="2278740" cy="307777"/>
          </a:xfrm>
          <a:prstGeom prst="rect">
            <a:avLst/>
          </a:prstGeom>
          <a:noFill/>
        </p:spPr>
        <p:txBody>
          <a:bodyPr wrap="square" rtlCol="0">
            <a:spAutoFit/>
          </a:bodyPr>
          <a:lstStyle/>
          <a:p>
            <a:pPr algn="r"/>
            <a:r>
              <a:rPr lang="en-US" sz="1400" b="1" dirty="0" smtClean="0">
                <a:solidFill>
                  <a:schemeClr val="tx1"/>
                </a:solidFill>
                <a:latin typeface="Arial" pitchFamily="34" charset="0"/>
                <a:cs typeface="Arial" pitchFamily="34" charset="0"/>
              </a:rPr>
              <a:t>Slide </a:t>
            </a:r>
            <a:fld id="{855F7D49-8920-4811-BC76-0E9BF1D8C467}" type="slidenum">
              <a:rPr lang="en-US" sz="1400" b="1" smtClean="0">
                <a:solidFill>
                  <a:schemeClr val="tx1"/>
                </a:solidFill>
                <a:latin typeface="Arial" pitchFamily="34" charset="0"/>
                <a:cs typeface="Arial" pitchFamily="34" charset="0"/>
              </a:rPr>
              <a:pPr algn="r"/>
              <a:t>‹#›</a:t>
            </a:fld>
            <a:r>
              <a:rPr lang="en-US" sz="1400" b="1" dirty="0" smtClean="0">
                <a:solidFill>
                  <a:schemeClr val="tx1"/>
                </a:solidFill>
                <a:latin typeface="Arial" pitchFamily="34" charset="0"/>
                <a:cs typeface="Arial" pitchFamily="34" charset="0"/>
              </a:rPr>
              <a:t> of XX</a:t>
            </a:r>
            <a:endParaRPr lang="en-US"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000846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307282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B.jpg                                                 0033966FKarls G4                       C0DC18D5:"/>
          <p:cNvPicPr>
            <a:picLocks noChangeAspect="1" noChangeArrowheads="1"/>
          </p:cNvPicPr>
          <p:nvPr/>
        </p:nvPicPr>
        <p:blipFill>
          <a:blip r:embed="rId2" cstate="print"/>
          <a:srcRect/>
          <a:stretch>
            <a:fillRect/>
          </a:stretch>
        </p:blipFill>
        <p:spPr bwMode="auto">
          <a:xfrm>
            <a:off x="0" y="0"/>
            <a:ext cx="12194117" cy="6859588"/>
          </a:xfrm>
          <a:prstGeom prst="rect">
            <a:avLst/>
          </a:prstGeom>
          <a:noFill/>
        </p:spPr>
      </p:pic>
      <p:sp>
        <p:nvSpPr>
          <p:cNvPr id="2051" name="Rectangle 3"/>
          <p:cNvSpPr>
            <a:spLocks noGrp="1" noChangeArrowheads="1"/>
          </p:cNvSpPr>
          <p:nvPr>
            <p:ph type="ctrTitle"/>
          </p:nvPr>
        </p:nvSpPr>
        <p:spPr bwMode="white">
          <a:xfrm>
            <a:off x="1079503" y="3429000"/>
            <a:ext cx="10401300" cy="1143000"/>
          </a:xfrm>
        </p:spPr>
        <p:txBody>
          <a:bodyPr/>
          <a:lstStyle>
            <a:lvl1pPr>
              <a:defRPr>
                <a:solidFill>
                  <a:schemeClr val="bg1"/>
                </a:solidFill>
              </a:defRPr>
            </a:lvl1pPr>
          </a:lstStyle>
          <a:p>
            <a:r>
              <a:rPr lang="en-US" smtClean="0"/>
              <a:t>Click to edit Master title style</a:t>
            </a:r>
            <a:endParaRPr lang="en-US" dirty="0"/>
          </a:p>
        </p:txBody>
      </p:sp>
      <p:sp>
        <p:nvSpPr>
          <p:cNvPr id="2052" name="Rectangle 4"/>
          <p:cNvSpPr>
            <a:spLocks noGrp="1" noChangeArrowheads="1"/>
          </p:cNvSpPr>
          <p:nvPr>
            <p:ph type="subTitle" idx="1"/>
          </p:nvPr>
        </p:nvSpPr>
        <p:spPr bwMode="white">
          <a:xfrm>
            <a:off x="1079503" y="4610100"/>
            <a:ext cx="10401300" cy="914400"/>
          </a:xfrm>
        </p:spPr>
        <p:txBody>
          <a:bodyPr/>
          <a:lstStyle>
            <a:lvl1pPr marL="0" indent="0">
              <a:buFontTx/>
              <a:buNone/>
              <a:defRPr sz="2400">
                <a:solidFill>
                  <a:schemeClr val="bg1"/>
                </a:solidFill>
              </a:defRPr>
            </a:lvl1pPr>
          </a:lstStyle>
          <a:p>
            <a:r>
              <a:rPr lang="en-US" smtClean="0"/>
              <a:t>Click to edit Master subtitle style</a:t>
            </a:r>
            <a:endParaRPr lang="en-US" dirty="0"/>
          </a:p>
        </p:txBody>
      </p:sp>
      <p:sp>
        <p:nvSpPr>
          <p:cNvPr id="2053" name="Rectangle 5"/>
          <p:cNvSpPr>
            <a:spLocks noGrp="1" noChangeArrowheads="1"/>
          </p:cNvSpPr>
          <p:nvPr>
            <p:ph type="dt" sz="half" idx="2"/>
          </p:nvPr>
        </p:nvSpPr>
        <p:spPr bwMode="white">
          <a:xfrm>
            <a:off x="1092200" y="6477000"/>
            <a:ext cx="2540000" cy="381000"/>
          </a:xfrm>
        </p:spPr>
        <p:txBody>
          <a:bodyPr/>
          <a:lstStyle>
            <a:lvl1pPr>
              <a:defRPr>
                <a:solidFill>
                  <a:schemeClr val="bg1"/>
                </a:solidFill>
              </a:defRPr>
            </a:lvl1pPr>
          </a:lstStyle>
          <a:p>
            <a:fld id="{41500211-7BE1-4DC7-8FC1-584710F10FD4}" type="datetimeFigureOut">
              <a:rPr lang="en-US" smtClean="0">
                <a:solidFill>
                  <a:srgbClr val="FFFFFF"/>
                </a:solidFill>
              </a:rPr>
              <a:pPr/>
              <a:t>9/8/2017</a:t>
            </a:fld>
            <a:endParaRPr lang="en-US">
              <a:solidFill>
                <a:srgbClr val="FFFFFF"/>
              </a:solidFill>
            </a:endParaRPr>
          </a:p>
        </p:txBody>
      </p:sp>
      <p:sp>
        <p:nvSpPr>
          <p:cNvPr id="2054" name="Rectangle 6"/>
          <p:cNvSpPr>
            <a:spLocks noGrp="1" noChangeArrowheads="1"/>
          </p:cNvSpPr>
          <p:nvPr>
            <p:ph type="ftr" sz="quarter" idx="3"/>
          </p:nvPr>
        </p:nvSpPr>
        <p:spPr bwMode="white">
          <a:xfrm>
            <a:off x="4165600" y="6477000"/>
            <a:ext cx="3860800" cy="381000"/>
          </a:xfrm>
        </p:spPr>
        <p:txBody>
          <a:bodyPr/>
          <a:lstStyle>
            <a:lvl1pPr>
              <a:defRPr>
                <a:solidFill>
                  <a:schemeClr val="bg1"/>
                </a:solidFill>
              </a:defRPr>
            </a:lvl1pPr>
          </a:lstStyle>
          <a:p>
            <a:endParaRPr lang="en-US">
              <a:solidFill>
                <a:srgbClr val="FFFFFF"/>
              </a:solidFill>
            </a:endParaRPr>
          </a:p>
        </p:txBody>
      </p:sp>
      <p:sp>
        <p:nvSpPr>
          <p:cNvPr id="2055" name="Rectangle 7"/>
          <p:cNvSpPr>
            <a:spLocks noGrp="1" noChangeArrowheads="1"/>
          </p:cNvSpPr>
          <p:nvPr>
            <p:ph type="sldNum" sz="quarter" idx="4"/>
          </p:nvPr>
        </p:nvSpPr>
        <p:spPr bwMode="white">
          <a:xfrm>
            <a:off x="8940800" y="6477000"/>
            <a:ext cx="2540000" cy="381000"/>
          </a:xfrm>
        </p:spPr>
        <p:txBody>
          <a:bodyPr/>
          <a:lstStyle>
            <a:lvl1pPr>
              <a:defRPr>
                <a:solidFill>
                  <a:schemeClr val="bg1"/>
                </a:solidFill>
              </a:defRPr>
            </a:lvl1pPr>
          </a:lstStyle>
          <a:p>
            <a:fld id="{B8D03944-DEFA-4171-A345-8166831BA81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687509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
        <p:nvSpPr>
          <p:cNvPr id="7"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9081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674618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2512963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996020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3610109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71590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48269" y="381000"/>
            <a:ext cx="10295467"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8269" y="1600200"/>
            <a:ext cx="10295467" cy="4800600"/>
          </a:xfrm>
        </p:spPr>
        <p:txBody>
          <a:bodyPr/>
          <a:lstStyle/>
          <a:p>
            <a:pPr lvl="0"/>
            <a:r>
              <a:rPr lang="en-US" noProof="0" dirty="0" smtClean="0"/>
              <a:t>Click icon to add table</a:t>
            </a:r>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3424760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6714276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970998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6853007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48"/>
            <a:ext cx="25908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390548"/>
            <a:ext cx="75692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3228027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4BBD4593-3920-4AB6-852A-A95ABD51E9F6}" type="slidenum">
              <a:rPr lang="en-US"/>
              <a:pPr/>
              <a:t>‹#›</a:t>
            </a:fld>
            <a:endParaRPr lang="en-US"/>
          </a:p>
        </p:txBody>
      </p:sp>
    </p:spTree>
    <p:extLst>
      <p:ext uri="{BB962C8B-B14F-4D97-AF65-F5344CB8AC3E}">
        <p14:creationId xmlns:p14="http://schemas.microsoft.com/office/powerpoint/2010/main" val="13032640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739B33C-0400-4F19-AFAF-942B0611E3B0}" type="slidenum">
              <a:rPr lang="en-US"/>
              <a:pPr/>
              <a:t>‹#›</a:t>
            </a:fld>
            <a:endParaRPr lang="en-US"/>
          </a:p>
        </p:txBody>
      </p:sp>
    </p:spTree>
    <p:extLst>
      <p:ext uri="{BB962C8B-B14F-4D97-AF65-F5344CB8AC3E}">
        <p14:creationId xmlns:p14="http://schemas.microsoft.com/office/powerpoint/2010/main" val="234618369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6"/>
            <a:ext cx="10972800" cy="4525963"/>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9395884" y="6524648"/>
            <a:ext cx="2844800" cy="360363"/>
          </a:xfrm>
        </p:spPr>
        <p:txBody>
          <a:bodyPr/>
          <a:lstStyle>
            <a:lvl1pPr>
              <a:defRPr/>
            </a:lvl1pPr>
          </a:lstStyle>
          <a:p>
            <a:pPr>
              <a:defRPr/>
            </a:pPr>
            <a:fld id="{43DA2D89-6BAB-4525-AF9C-C27921ED7E73}" type="slidenum">
              <a:rPr lang="fr-FR"/>
              <a:pPr>
                <a:defRPr/>
              </a:pPr>
              <a:t>‹#›</a:t>
            </a:fld>
            <a:endParaRPr lang="fr-FR"/>
          </a:p>
        </p:txBody>
      </p:sp>
    </p:spTree>
    <p:extLst>
      <p:ext uri="{BB962C8B-B14F-4D97-AF65-F5344CB8AC3E}">
        <p14:creationId xmlns:p14="http://schemas.microsoft.com/office/powerpoint/2010/main" val="110621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9" y="381000"/>
            <a:ext cx="10295467"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8268" y="1600200"/>
            <a:ext cx="504613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04613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76700"/>
            <a:ext cx="504613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965013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51B5966-1E08-43C5-B893-C689342C89D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112412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B64D625-3AFF-450A-B1CD-CB449C3DEB1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536714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BAEA9F-70B7-47CE-887E-A633DC3196D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300938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CAFDA8A-6660-417B-96EB-F8ECBDF7AB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263287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B9270EE-746F-4668-B82F-F86644305CC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885606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405E37C-43BD-4D9E-BAF6-8D400AB2D22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315649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bg2"/>
                </a:solidFill>
                <a:latin typeface="Arial" panose="020B0604020202020204" pitchFamily="34" charset="0"/>
                <a:ea typeface="+mn-ea"/>
                <a:cs typeface="Arial" panose="020B0604020202020204" pitchFamily="34" charset="0"/>
              </a:rPr>
              <a:t>From </a:t>
            </a:r>
            <a:r>
              <a:rPr lang="en-US" sz="1100" dirty="0">
                <a:solidFill>
                  <a:schemeClr val="bg2"/>
                </a:solidFill>
                <a:latin typeface="Arial" panose="020B0604020202020204" pitchFamily="34" charset="0"/>
                <a:ea typeface="+mn-ea"/>
                <a:cs typeface="Arial" panose="020B0604020202020204" pitchFamily="34" charset="0"/>
              </a:rPr>
              <a:t>S</a:t>
            </a:r>
            <a:r>
              <a:rPr lang="en-US" sz="1100" dirty="0" smtClean="0">
                <a:solidFill>
                  <a:schemeClr val="bg2"/>
                </a:solidFill>
                <a:latin typeface="Arial" panose="020B0604020202020204" pitchFamily="34" charset="0"/>
                <a:ea typeface="+mn-ea"/>
                <a:cs typeface="Arial" panose="020B0604020202020204" pitchFamily="34" charset="0"/>
              </a:rPr>
              <a:t> </a:t>
            </a:r>
            <a:r>
              <a:rPr lang="en-US" sz="1100" dirty="0" err="1" smtClean="0">
                <a:solidFill>
                  <a:schemeClr val="bg2"/>
                </a:solidFill>
                <a:latin typeface="Arial" panose="020B0604020202020204" pitchFamily="34" charset="0"/>
                <a:ea typeface="+mn-ea"/>
                <a:cs typeface="Arial" panose="020B0604020202020204" pitchFamily="34" charset="0"/>
              </a:rPr>
              <a:t>Swindells</a:t>
            </a:r>
            <a:r>
              <a:rPr lang="en-US" sz="1100" dirty="0" smtClean="0">
                <a:solidFill>
                  <a:schemeClr val="bg2"/>
                </a:solidFill>
                <a:latin typeface="Arial" panose="020B0604020202020204" pitchFamily="34" charset="0"/>
                <a:ea typeface="+mn-ea"/>
                <a:cs typeface="Arial" panose="020B0604020202020204" pitchFamily="34" charset="0"/>
              </a:rPr>
              <a:t>, MBBS </a:t>
            </a:r>
            <a:r>
              <a:rPr lang="en-US" sz="1100" dirty="0" smtClean="0">
                <a:solidFill>
                  <a:schemeClr val="bg2"/>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bg2"/>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bg2"/>
                </a:solidFill>
                <a:latin typeface="Arial" panose="020B0604020202020204" pitchFamily="34" charset="0"/>
                <a:ea typeface="+mn-ea"/>
                <a:cs typeface="Arial" panose="020B0604020202020204" pitchFamily="34" charset="0"/>
              </a:rPr>
              <a:t>USA. </a:t>
            </a:r>
            <a:endParaRPr lang="en-US" sz="1100" dirty="0">
              <a:solidFill>
                <a:schemeClr val="bg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6226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E612F00-5E90-488E-B320-ED71745756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41514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62720A8-2101-4102-A6D3-EC9D56CC5B4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10626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C7752B-AA34-4598-B5EF-AE5E190E9A7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515658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123D9B-156A-42E1-94E9-F32D9C19E74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573452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BBB87E3-96D1-4ABE-BB06-73286DE50CC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210069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C03B21D-50CB-46CF-BFCF-762BC49DE794}" type="slidenum">
              <a:rPr lang="en-US" altLang="en-US">
                <a:solidFill>
                  <a:srgbClr val="FFFFFF"/>
                </a:solidFill>
              </a:rPr>
              <a:pPr/>
              <a:t>‹#›</a:t>
            </a:fld>
            <a:endParaRPr lang="en-US" altLang="en-US">
              <a:solidFill>
                <a:srgbClr val="FFFFFF"/>
              </a:solidFill>
            </a:endParaRPr>
          </a:p>
        </p:txBody>
      </p:sp>
      <p:sp>
        <p:nvSpPr>
          <p:cNvPr id="8"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90842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none"/>
        </p:style>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3">
                  <a:lumMod val="75000"/>
                </a:schemeClr>
              </a:buClr>
              <a:defRPr sz="2000"/>
            </a:lvl2pPr>
            <a:lvl3pPr>
              <a:buClr>
                <a:schemeClr val="accent2"/>
              </a:buCl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6204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87648"/>
            <a:ext cx="12192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343400"/>
            <a:ext cx="12192000" cy="1905000"/>
          </a:xfrm>
          <a:solidFill>
            <a:schemeClr val="bg2"/>
          </a:solidFill>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42062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17291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91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34348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490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0540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51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6922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8955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419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40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B.jpg                                                 0033966FKarls G4                       C0DC18D5:"/>
          <p:cNvPicPr>
            <a:picLocks noChangeAspect="1" noChangeArrowheads="1"/>
          </p:cNvPicPr>
          <p:nvPr/>
        </p:nvPicPr>
        <p:blipFill>
          <a:blip r:embed="rId2" cstate="print"/>
          <a:srcRect/>
          <a:stretch>
            <a:fillRect/>
          </a:stretch>
        </p:blipFill>
        <p:spPr bwMode="auto">
          <a:xfrm>
            <a:off x="0" y="0"/>
            <a:ext cx="12194117" cy="6859588"/>
          </a:xfrm>
          <a:prstGeom prst="rect">
            <a:avLst/>
          </a:prstGeom>
          <a:noFill/>
        </p:spPr>
      </p:pic>
      <p:sp>
        <p:nvSpPr>
          <p:cNvPr id="2051" name="Rectangle 3"/>
          <p:cNvSpPr>
            <a:spLocks noGrp="1" noChangeArrowheads="1"/>
          </p:cNvSpPr>
          <p:nvPr>
            <p:ph type="ctrTitle"/>
          </p:nvPr>
        </p:nvSpPr>
        <p:spPr bwMode="white">
          <a:xfrm>
            <a:off x="1079503" y="3429000"/>
            <a:ext cx="10401300" cy="1143000"/>
          </a:xfrm>
        </p:spPr>
        <p:txBody>
          <a:bodyPr/>
          <a:lstStyle>
            <a:lvl1pPr>
              <a:defRPr>
                <a:solidFill>
                  <a:schemeClr val="bg1"/>
                </a:solidFill>
              </a:defRPr>
            </a:lvl1pPr>
          </a:lstStyle>
          <a:p>
            <a:r>
              <a:rPr lang="en-US" smtClean="0"/>
              <a:t>Click to edit Master title style</a:t>
            </a:r>
            <a:endParaRPr lang="en-US" dirty="0"/>
          </a:p>
        </p:txBody>
      </p:sp>
      <p:sp>
        <p:nvSpPr>
          <p:cNvPr id="2052" name="Rectangle 4"/>
          <p:cNvSpPr>
            <a:spLocks noGrp="1" noChangeArrowheads="1"/>
          </p:cNvSpPr>
          <p:nvPr>
            <p:ph type="subTitle" idx="1"/>
          </p:nvPr>
        </p:nvSpPr>
        <p:spPr bwMode="white">
          <a:xfrm>
            <a:off x="1079503" y="4610100"/>
            <a:ext cx="10401300" cy="914400"/>
          </a:xfrm>
        </p:spPr>
        <p:txBody>
          <a:bodyPr/>
          <a:lstStyle>
            <a:lvl1pPr marL="0" indent="0">
              <a:buFontTx/>
              <a:buNone/>
              <a:defRPr sz="2400">
                <a:solidFill>
                  <a:schemeClr val="bg1"/>
                </a:solidFill>
              </a:defRPr>
            </a:lvl1pPr>
          </a:lstStyle>
          <a:p>
            <a:r>
              <a:rPr lang="en-US" smtClean="0"/>
              <a:t>Click to edit Master subtitle style</a:t>
            </a:r>
            <a:endParaRPr lang="en-US" dirty="0"/>
          </a:p>
        </p:txBody>
      </p:sp>
      <p:sp>
        <p:nvSpPr>
          <p:cNvPr id="2053" name="Rectangle 5"/>
          <p:cNvSpPr>
            <a:spLocks noGrp="1" noChangeArrowheads="1"/>
          </p:cNvSpPr>
          <p:nvPr>
            <p:ph type="dt" sz="half" idx="2"/>
          </p:nvPr>
        </p:nvSpPr>
        <p:spPr bwMode="white">
          <a:xfrm>
            <a:off x="1092200" y="6477000"/>
            <a:ext cx="2540000" cy="381000"/>
          </a:xfrm>
        </p:spPr>
        <p:txBody>
          <a:bodyPr/>
          <a:lstStyle>
            <a:lvl1pPr>
              <a:defRPr>
                <a:solidFill>
                  <a:schemeClr val="bg1"/>
                </a:solidFill>
              </a:defRPr>
            </a:lvl1pPr>
          </a:lstStyle>
          <a:p>
            <a:fld id="{41500211-7BE1-4DC7-8FC1-584710F10FD4}" type="datetimeFigureOut">
              <a:rPr lang="en-US" smtClean="0">
                <a:solidFill>
                  <a:srgbClr val="FFFFFF"/>
                </a:solidFill>
              </a:rPr>
              <a:pPr/>
              <a:t>9/8/2017</a:t>
            </a:fld>
            <a:endParaRPr lang="en-US">
              <a:solidFill>
                <a:srgbClr val="FFFFFF"/>
              </a:solidFill>
            </a:endParaRPr>
          </a:p>
        </p:txBody>
      </p:sp>
      <p:sp>
        <p:nvSpPr>
          <p:cNvPr id="2054" name="Rectangle 6"/>
          <p:cNvSpPr>
            <a:spLocks noGrp="1" noChangeArrowheads="1"/>
          </p:cNvSpPr>
          <p:nvPr>
            <p:ph type="ftr" sz="quarter" idx="3"/>
          </p:nvPr>
        </p:nvSpPr>
        <p:spPr bwMode="white">
          <a:xfrm>
            <a:off x="4165600" y="6477000"/>
            <a:ext cx="3860800" cy="381000"/>
          </a:xfrm>
        </p:spPr>
        <p:txBody>
          <a:bodyPr/>
          <a:lstStyle>
            <a:lvl1pPr>
              <a:defRPr>
                <a:solidFill>
                  <a:schemeClr val="bg1"/>
                </a:solidFill>
              </a:defRPr>
            </a:lvl1pPr>
          </a:lstStyle>
          <a:p>
            <a:endParaRPr lang="en-US">
              <a:solidFill>
                <a:srgbClr val="FFFFFF"/>
              </a:solidFill>
            </a:endParaRPr>
          </a:p>
        </p:txBody>
      </p:sp>
      <p:sp>
        <p:nvSpPr>
          <p:cNvPr id="2055" name="Rectangle 7"/>
          <p:cNvSpPr>
            <a:spLocks noGrp="1" noChangeArrowheads="1"/>
          </p:cNvSpPr>
          <p:nvPr>
            <p:ph type="sldNum" sz="quarter" idx="4"/>
          </p:nvPr>
        </p:nvSpPr>
        <p:spPr bwMode="white">
          <a:xfrm>
            <a:off x="8940800" y="6477000"/>
            <a:ext cx="2540000" cy="381000"/>
          </a:xfrm>
        </p:spPr>
        <p:txBody>
          <a:bodyPr/>
          <a:lstStyle>
            <a:lvl1pPr>
              <a:defRPr>
                <a:solidFill>
                  <a:schemeClr val="bg1"/>
                </a:solidFill>
              </a:defRPr>
            </a:lvl1pPr>
          </a:lstStyle>
          <a:p>
            <a:fld id="{B8D03944-DEFA-4171-A345-8166831BA81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368167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
        <p:nvSpPr>
          <p:cNvPr id="7"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11685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08694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8268" y="1600200"/>
            <a:ext cx="504613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04613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bg2"/>
                </a:solidFill>
                <a:latin typeface="Arial" panose="020B0604020202020204" pitchFamily="34" charset="0"/>
                <a:ea typeface="+mn-ea"/>
                <a:cs typeface="Arial" panose="020B0604020202020204" pitchFamily="34" charset="0"/>
              </a:rPr>
              <a:t>From </a:t>
            </a:r>
            <a:r>
              <a:rPr lang="en-US" sz="1100" dirty="0">
                <a:solidFill>
                  <a:schemeClr val="bg2"/>
                </a:solidFill>
                <a:latin typeface="Arial" panose="020B0604020202020204" pitchFamily="34" charset="0"/>
                <a:ea typeface="+mn-ea"/>
                <a:cs typeface="Arial" panose="020B0604020202020204" pitchFamily="34" charset="0"/>
              </a:rPr>
              <a:t>S</a:t>
            </a:r>
            <a:r>
              <a:rPr lang="en-US" sz="1100" dirty="0" smtClean="0">
                <a:solidFill>
                  <a:schemeClr val="bg2"/>
                </a:solidFill>
                <a:latin typeface="Arial" panose="020B0604020202020204" pitchFamily="34" charset="0"/>
                <a:ea typeface="+mn-ea"/>
                <a:cs typeface="Arial" panose="020B0604020202020204" pitchFamily="34" charset="0"/>
              </a:rPr>
              <a:t> </a:t>
            </a:r>
            <a:r>
              <a:rPr lang="en-US" sz="1100" dirty="0" err="1" smtClean="0">
                <a:solidFill>
                  <a:schemeClr val="bg2"/>
                </a:solidFill>
                <a:latin typeface="Arial" panose="020B0604020202020204" pitchFamily="34" charset="0"/>
                <a:ea typeface="+mn-ea"/>
                <a:cs typeface="Arial" panose="020B0604020202020204" pitchFamily="34" charset="0"/>
              </a:rPr>
              <a:t>Swindells</a:t>
            </a:r>
            <a:r>
              <a:rPr lang="en-US" sz="1100" dirty="0" smtClean="0">
                <a:solidFill>
                  <a:schemeClr val="bg2"/>
                </a:solidFill>
                <a:latin typeface="Arial" panose="020B0604020202020204" pitchFamily="34" charset="0"/>
                <a:ea typeface="+mn-ea"/>
                <a:cs typeface="Arial" panose="020B0604020202020204" pitchFamily="34" charset="0"/>
              </a:rPr>
              <a:t>, MBBS </a:t>
            </a:r>
            <a:r>
              <a:rPr lang="en-US" sz="1100" dirty="0" smtClean="0">
                <a:solidFill>
                  <a:schemeClr val="bg2"/>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bg2"/>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bg2"/>
                </a:solidFill>
                <a:latin typeface="Arial" panose="020B0604020202020204" pitchFamily="34" charset="0"/>
                <a:ea typeface="+mn-ea"/>
                <a:cs typeface="Arial" panose="020B0604020202020204" pitchFamily="34" charset="0"/>
              </a:rPr>
              <a:t>USA. </a:t>
            </a:r>
            <a:endParaRPr lang="en-US" sz="1100" dirty="0">
              <a:solidFill>
                <a:schemeClr val="bg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4663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3650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2404578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278230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
        <p:nvSpPr>
          <p:cNvPr id="5"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5420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502377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758818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725249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48"/>
            <a:ext cx="25908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390548"/>
            <a:ext cx="75692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760509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4BBD4593-3920-4AB6-852A-A95ABD51E9F6}" type="slidenum">
              <a:rPr lang="en-US"/>
              <a:pPr/>
              <a:t>‹#›</a:t>
            </a:fld>
            <a:endParaRPr lang="en-US"/>
          </a:p>
        </p:txBody>
      </p:sp>
    </p:spTree>
    <p:extLst>
      <p:ext uri="{BB962C8B-B14F-4D97-AF65-F5344CB8AC3E}">
        <p14:creationId xmlns:p14="http://schemas.microsoft.com/office/powerpoint/2010/main" val="3058899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739B33C-0400-4F19-AFAF-942B0611E3B0}" type="slidenum">
              <a:rPr lang="en-US"/>
              <a:pPr/>
              <a:t>‹#›</a:t>
            </a:fld>
            <a:endParaRPr lang="en-US"/>
          </a:p>
        </p:txBody>
      </p:sp>
    </p:spTree>
    <p:extLst>
      <p:ext uri="{BB962C8B-B14F-4D97-AF65-F5344CB8AC3E}">
        <p14:creationId xmlns:p14="http://schemas.microsoft.com/office/powerpoint/2010/main" val="37042921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bg2"/>
                </a:solidFill>
                <a:latin typeface="Arial" panose="020B0604020202020204" pitchFamily="34" charset="0"/>
                <a:ea typeface="+mn-ea"/>
                <a:cs typeface="Arial" panose="020B0604020202020204" pitchFamily="34" charset="0"/>
              </a:rPr>
              <a:t>From </a:t>
            </a:r>
            <a:r>
              <a:rPr lang="en-US" sz="1100" dirty="0">
                <a:solidFill>
                  <a:schemeClr val="bg2"/>
                </a:solidFill>
                <a:latin typeface="Arial" panose="020B0604020202020204" pitchFamily="34" charset="0"/>
                <a:ea typeface="+mn-ea"/>
                <a:cs typeface="Arial" panose="020B0604020202020204" pitchFamily="34" charset="0"/>
              </a:rPr>
              <a:t>S</a:t>
            </a:r>
            <a:r>
              <a:rPr lang="en-US" sz="1100" dirty="0" smtClean="0">
                <a:solidFill>
                  <a:schemeClr val="bg2"/>
                </a:solidFill>
                <a:latin typeface="Arial" panose="020B0604020202020204" pitchFamily="34" charset="0"/>
                <a:ea typeface="+mn-ea"/>
                <a:cs typeface="Arial" panose="020B0604020202020204" pitchFamily="34" charset="0"/>
              </a:rPr>
              <a:t> </a:t>
            </a:r>
            <a:r>
              <a:rPr lang="en-US" sz="1100" dirty="0" err="1" smtClean="0">
                <a:solidFill>
                  <a:schemeClr val="bg2"/>
                </a:solidFill>
                <a:latin typeface="Arial" panose="020B0604020202020204" pitchFamily="34" charset="0"/>
                <a:ea typeface="+mn-ea"/>
                <a:cs typeface="Arial" panose="020B0604020202020204" pitchFamily="34" charset="0"/>
              </a:rPr>
              <a:t>Swindells</a:t>
            </a:r>
            <a:r>
              <a:rPr lang="en-US" sz="1100" dirty="0" smtClean="0">
                <a:solidFill>
                  <a:schemeClr val="bg2"/>
                </a:solidFill>
                <a:latin typeface="Arial" panose="020B0604020202020204" pitchFamily="34" charset="0"/>
                <a:ea typeface="+mn-ea"/>
                <a:cs typeface="Arial" panose="020B0604020202020204" pitchFamily="34" charset="0"/>
              </a:rPr>
              <a:t>, MBBS </a:t>
            </a:r>
            <a:r>
              <a:rPr lang="en-US" sz="1100" dirty="0" smtClean="0">
                <a:solidFill>
                  <a:schemeClr val="bg2"/>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bg2"/>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bg2"/>
                </a:solidFill>
                <a:latin typeface="Arial" panose="020B0604020202020204" pitchFamily="34" charset="0"/>
                <a:ea typeface="+mn-ea"/>
                <a:cs typeface="Arial" panose="020B0604020202020204" pitchFamily="34" charset="0"/>
              </a:rPr>
              <a:t>USA. </a:t>
            </a:r>
            <a:endParaRPr lang="en-US" sz="1100" dirty="0">
              <a:solidFill>
                <a:schemeClr val="bg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758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6"/>
            <a:ext cx="10972800" cy="4525963"/>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9395884" y="6524648"/>
            <a:ext cx="2844800" cy="360363"/>
          </a:xfrm>
        </p:spPr>
        <p:txBody>
          <a:bodyPr/>
          <a:lstStyle>
            <a:lvl1pPr>
              <a:defRPr/>
            </a:lvl1pPr>
          </a:lstStyle>
          <a:p>
            <a:pPr>
              <a:defRPr/>
            </a:pPr>
            <a:fld id="{43DA2D89-6BAB-4525-AF9C-C27921ED7E73}" type="slidenum">
              <a:rPr lang="fr-FR"/>
              <a:pPr>
                <a:defRPr/>
              </a:pPr>
              <a:t>‹#›</a:t>
            </a:fld>
            <a:endParaRPr lang="fr-FR"/>
          </a:p>
        </p:txBody>
      </p:sp>
    </p:spTree>
    <p:extLst>
      <p:ext uri="{BB962C8B-B14F-4D97-AF65-F5344CB8AC3E}">
        <p14:creationId xmlns:p14="http://schemas.microsoft.com/office/powerpoint/2010/main" val="965790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
        <p:nvSpPr>
          <p:cNvPr id="7"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7606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480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424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014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2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478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09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407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2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bg2"/>
                </a:solidFill>
                <a:latin typeface="Arial" panose="020B0604020202020204" pitchFamily="34" charset="0"/>
                <a:ea typeface="+mn-ea"/>
                <a:cs typeface="Arial" panose="020B0604020202020204" pitchFamily="34" charset="0"/>
              </a:rPr>
              <a:t>From </a:t>
            </a:r>
            <a:r>
              <a:rPr lang="en-US" sz="1100" dirty="0">
                <a:solidFill>
                  <a:schemeClr val="bg2"/>
                </a:solidFill>
                <a:latin typeface="Arial" panose="020B0604020202020204" pitchFamily="34" charset="0"/>
                <a:ea typeface="+mn-ea"/>
                <a:cs typeface="Arial" panose="020B0604020202020204" pitchFamily="34" charset="0"/>
              </a:rPr>
              <a:t>S</a:t>
            </a:r>
            <a:r>
              <a:rPr lang="en-US" sz="1100" dirty="0" smtClean="0">
                <a:solidFill>
                  <a:schemeClr val="bg2"/>
                </a:solidFill>
                <a:latin typeface="Arial" panose="020B0604020202020204" pitchFamily="34" charset="0"/>
                <a:ea typeface="+mn-ea"/>
                <a:cs typeface="Arial" panose="020B0604020202020204" pitchFamily="34" charset="0"/>
              </a:rPr>
              <a:t> </a:t>
            </a:r>
            <a:r>
              <a:rPr lang="en-US" sz="1100" dirty="0" err="1" smtClean="0">
                <a:solidFill>
                  <a:schemeClr val="bg2"/>
                </a:solidFill>
                <a:latin typeface="Arial" panose="020B0604020202020204" pitchFamily="34" charset="0"/>
                <a:ea typeface="+mn-ea"/>
                <a:cs typeface="Arial" panose="020B0604020202020204" pitchFamily="34" charset="0"/>
              </a:rPr>
              <a:t>Swindells</a:t>
            </a:r>
            <a:r>
              <a:rPr lang="en-US" sz="1100" dirty="0" smtClean="0">
                <a:solidFill>
                  <a:schemeClr val="bg2"/>
                </a:solidFill>
                <a:latin typeface="Arial" panose="020B0604020202020204" pitchFamily="34" charset="0"/>
                <a:ea typeface="+mn-ea"/>
                <a:cs typeface="Arial" panose="020B0604020202020204" pitchFamily="34" charset="0"/>
              </a:rPr>
              <a:t>, MBBS </a:t>
            </a:r>
            <a:r>
              <a:rPr lang="en-US" sz="1100" dirty="0" smtClean="0">
                <a:solidFill>
                  <a:schemeClr val="bg2"/>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bg2"/>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bg2"/>
                </a:solidFill>
                <a:latin typeface="Arial" panose="020B0604020202020204" pitchFamily="34" charset="0"/>
                <a:ea typeface="+mn-ea"/>
                <a:cs typeface="Arial" panose="020B0604020202020204" pitchFamily="34" charset="0"/>
              </a:rPr>
              <a:t>USA. </a:t>
            </a:r>
            <a:endParaRPr lang="en-US" sz="1100" dirty="0">
              <a:solidFill>
                <a:schemeClr val="bg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1952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50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501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6" y="214314"/>
            <a:ext cx="10390716" cy="14620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76917" y="2017713"/>
            <a:ext cx="10363200" cy="4114800"/>
          </a:xfrm>
        </p:spPr>
        <p:txBody>
          <a:bodyPr/>
          <a:lstStyle/>
          <a:p>
            <a:endParaRPr lang="en-US"/>
          </a:p>
        </p:txBody>
      </p:sp>
      <p:sp>
        <p:nvSpPr>
          <p:cNvPr id="4" name="Date Placeholder 3"/>
          <p:cNvSpPr>
            <a:spLocks noGrp="1"/>
          </p:cNvSpPr>
          <p:nvPr>
            <p:ph type="dt" sz="half" idx="10"/>
          </p:nvPr>
        </p:nvSpPr>
        <p:spPr>
          <a:xfrm>
            <a:off x="1549400" y="6243638"/>
            <a:ext cx="2540000" cy="45720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4876800" y="6243638"/>
            <a:ext cx="38608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389533" y="6243638"/>
            <a:ext cx="2540000" cy="457200"/>
          </a:xfrm>
        </p:spPr>
        <p:txBody>
          <a:bodyPr/>
          <a:lstStyle>
            <a:lvl1pPr>
              <a:defRPr/>
            </a:lvl1pPr>
          </a:lstStyle>
          <a:p>
            <a:fld id="{4BBD4593-3920-4AB6-852A-A95ABD51E9F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50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B.jpg                                                 0033966FKarls G4                       C0DC18D5:"/>
          <p:cNvPicPr>
            <a:picLocks noChangeAspect="1" noChangeArrowheads="1"/>
          </p:cNvPicPr>
          <p:nvPr/>
        </p:nvPicPr>
        <p:blipFill>
          <a:blip r:embed="rId2" cstate="print"/>
          <a:srcRect/>
          <a:stretch>
            <a:fillRect/>
          </a:stretch>
        </p:blipFill>
        <p:spPr bwMode="auto">
          <a:xfrm>
            <a:off x="0" y="0"/>
            <a:ext cx="12194117" cy="6859588"/>
          </a:xfrm>
          <a:prstGeom prst="rect">
            <a:avLst/>
          </a:prstGeom>
          <a:noFill/>
        </p:spPr>
      </p:pic>
      <p:sp>
        <p:nvSpPr>
          <p:cNvPr id="2051" name="Rectangle 3"/>
          <p:cNvSpPr>
            <a:spLocks noGrp="1" noChangeArrowheads="1"/>
          </p:cNvSpPr>
          <p:nvPr>
            <p:ph type="ctrTitle"/>
          </p:nvPr>
        </p:nvSpPr>
        <p:spPr bwMode="white">
          <a:xfrm>
            <a:off x="1079502" y="3429000"/>
            <a:ext cx="10401300" cy="1143000"/>
          </a:xfrm>
        </p:spPr>
        <p:txBody>
          <a:bodyPr/>
          <a:lstStyle>
            <a:lvl1pPr>
              <a:defRPr>
                <a:solidFill>
                  <a:schemeClr val="bg1"/>
                </a:solidFill>
              </a:defRPr>
            </a:lvl1pPr>
          </a:lstStyle>
          <a:p>
            <a:r>
              <a:rPr lang="en-US" smtClean="0"/>
              <a:t>Click to edit Master title style</a:t>
            </a:r>
            <a:endParaRPr lang="en-US" dirty="0"/>
          </a:p>
        </p:txBody>
      </p:sp>
      <p:sp>
        <p:nvSpPr>
          <p:cNvPr id="2052" name="Rectangle 4"/>
          <p:cNvSpPr>
            <a:spLocks noGrp="1" noChangeArrowheads="1"/>
          </p:cNvSpPr>
          <p:nvPr>
            <p:ph type="subTitle" idx="1"/>
          </p:nvPr>
        </p:nvSpPr>
        <p:spPr bwMode="white">
          <a:xfrm>
            <a:off x="1079502" y="4610100"/>
            <a:ext cx="10401300" cy="914400"/>
          </a:xfrm>
        </p:spPr>
        <p:txBody>
          <a:bodyPr/>
          <a:lstStyle>
            <a:lvl1pPr marL="0" indent="0">
              <a:buFontTx/>
              <a:buNone/>
              <a:defRPr sz="1800">
                <a:solidFill>
                  <a:schemeClr val="bg1"/>
                </a:solidFill>
              </a:defRPr>
            </a:lvl1pPr>
          </a:lstStyle>
          <a:p>
            <a:r>
              <a:rPr lang="en-US" smtClean="0"/>
              <a:t>Click to edit Master subtitle style</a:t>
            </a:r>
            <a:endParaRPr lang="en-US" dirty="0"/>
          </a:p>
        </p:txBody>
      </p:sp>
      <p:sp>
        <p:nvSpPr>
          <p:cNvPr id="2053" name="Rectangle 5"/>
          <p:cNvSpPr>
            <a:spLocks noGrp="1" noChangeArrowheads="1"/>
          </p:cNvSpPr>
          <p:nvPr>
            <p:ph type="dt" sz="half" idx="2"/>
          </p:nvPr>
        </p:nvSpPr>
        <p:spPr bwMode="white">
          <a:xfrm>
            <a:off x="1092200" y="6477000"/>
            <a:ext cx="2540000" cy="381000"/>
          </a:xfrm>
        </p:spPr>
        <p:txBody>
          <a:bodyPr/>
          <a:lstStyle>
            <a:lvl1pPr>
              <a:defRPr>
                <a:solidFill>
                  <a:schemeClr val="bg1"/>
                </a:solidFill>
              </a:defRPr>
            </a:lvl1pPr>
          </a:lstStyle>
          <a:p>
            <a:fld id="{41500211-7BE1-4DC7-8FC1-584710F10FD4}" type="datetimeFigureOut">
              <a:rPr lang="en-US" smtClean="0">
                <a:solidFill>
                  <a:srgbClr val="FFFFFF"/>
                </a:solidFill>
              </a:rPr>
              <a:pPr/>
              <a:t>9/8/2017</a:t>
            </a:fld>
            <a:endParaRPr lang="en-US">
              <a:solidFill>
                <a:srgbClr val="FFFFFF"/>
              </a:solidFill>
            </a:endParaRPr>
          </a:p>
        </p:txBody>
      </p:sp>
      <p:sp>
        <p:nvSpPr>
          <p:cNvPr id="2054" name="Rectangle 6"/>
          <p:cNvSpPr>
            <a:spLocks noGrp="1" noChangeArrowheads="1"/>
          </p:cNvSpPr>
          <p:nvPr>
            <p:ph type="ftr" sz="quarter" idx="3"/>
          </p:nvPr>
        </p:nvSpPr>
        <p:spPr bwMode="white">
          <a:xfrm>
            <a:off x="4165600" y="6477000"/>
            <a:ext cx="3860800" cy="381000"/>
          </a:xfrm>
        </p:spPr>
        <p:txBody>
          <a:bodyPr/>
          <a:lstStyle>
            <a:lvl1pPr>
              <a:defRPr>
                <a:solidFill>
                  <a:schemeClr val="bg1"/>
                </a:solidFill>
              </a:defRPr>
            </a:lvl1pPr>
          </a:lstStyle>
          <a:p>
            <a:endParaRPr lang="en-US">
              <a:solidFill>
                <a:srgbClr val="FFFFFF"/>
              </a:solidFill>
            </a:endParaRPr>
          </a:p>
        </p:txBody>
      </p:sp>
      <p:sp>
        <p:nvSpPr>
          <p:cNvPr id="2055" name="Rectangle 7"/>
          <p:cNvSpPr>
            <a:spLocks noGrp="1" noChangeArrowheads="1"/>
          </p:cNvSpPr>
          <p:nvPr>
            <p:ph type="sldNum" sz="quarter" idx="4"/>
          </p:nvPr>
        </p:nvSpPr>
        <p:spPr bwMode="white">
          <a:xfrm>
            <a:off x="8940800" y="6477000"/>
            <a:ext cx="2540000" cy="381000"/>
          </a:xfrm>
        </p:spPr>
        <p:txBody>
          <a:bodyPr/>
          <a:lstStyle>
            <a:lvl1pPr>
              <a:defRPr>
                <a:solidFill>
                  <a:schemeClr val="bg1"/>
                </a:solidFill>
              </a:defRPr>
            </a:lvl1pPr>
          </a:lstStyle>
          <a:p>
            <a:fld id="{B8D03944-DEFA-4171-A345-8166831BA81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672293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
        <p:nvSpPr>
          <p:cNvPr id="7"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29267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6639510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627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613270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400805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766345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22142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bg2"/>
                </a:solidFill>
                <a:latin typeface="Arial" panose="020B0604020202020204" pitchFamily="34" charset="0"/>
                <a:ea typeface="+mn-ea"/>
                <a:cs typeface="Arial" panose="020B0604020202020204" pitchFamily="34" charset="0"/>
              </a:rPr>
              <a:t>From </a:t>
            </a:r>
            <a:r>
              <a:rPr lang="en-US" sz="1100" dirty="0">
                <a:solidFill>
                  <a:schemeClr val="bg2"/>
                </a:solidFill>
                <a:latin typeface="Arial" panose="020B0604020202020204" pitchFamily="34" charset="0"/>
                <a:ea typeface="+mn-ea"/>
                <a:cs typeface="Arial" panose="020B0604020202020204" pitchFamily="34" charset="0"/>
              </a:rPr>
              <a:t>S</a:t>
            </a:r>
            <a:r>
              <a:rPr lang="en-US" sz="1100" dirty="0" smtClean="0">
                <a:solidFill>
                  <a:schemeClr val="bg2"/>
                </a:solidFill>
                <a:latin typeface="Arial" panose="020B0604020202020204" pitchFamily="34" charset="0"/>
                <a:ea typeface="+mn-ea"/>
                <a:cs typeface="Arial" panose="020B0604020202020204" pitchFamily="34" charset="0"/>
              </a:rPr>
              <a:t> </a:t>
            </a:r>
            <a:r>
              <a:rPr lang="en-US" sz="1100" dirty="0" err="1" smtClean="0">
                <a:solidFill>
                  <a:schemeClr val="bg2"/>
                </a:solidFill>
                <a:latin typeface="Arial" panose="020B0604020202020204" pitchFamily="34" charset="0"/>
                <a:ea typeface="+mn-ea"/>
                <a:cs typeface="Arial" panose="020B0604020202020204" pitchFamily="34" charset="0"/>
              </a:rPr>
              <a:t>Swindells</a:t>
            </a:r>
            <a:r>
              <a:rPr lang="en-US" sz="1100" dirty="0" smtClean="0">
                <a:solidFill>
                  <a:schemeClr val="bg2"/>
                </a:solidFill>
                <a:latin typeface="Arial" panose="020B0604020202020204" pitchFamily="34" charset="0"/>
                <a:ea typeface="+mn-ea"/>
                <a:cs typeface="Arial" panose="020B0604020202020204" pitchFamily="34" charset="0"/>
              </a:rPr>
              <a:t>, MBBS </a:t>
            </a:r>
            <a:r>
              <a:rPr lang="en-US" sz="1100" dirty="0" smtClean="0">
                <a:solidFill>
                  <a:schemeClr val="bg2"/>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bg2"/>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bg2"/>
                </a:solidFill>
                <a:latin typeface="Arial" panose="020B0604020202020204" pitchFamily="34" charset="0"/>
                <a:ea typeface="+mn-ea"/>
                <a:cs typeface="Arial" panose="020B0604020202020204" pitchFamily="34" charset="0"/>
              </a:rPr>
              <a:t>USA. </a:t>
            </a:r>
            <a:endParaRPr lang="en-US" sz="1100" dirty="0">
              <a:solidFill>
                <a:schemeClr val="bg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2321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35232717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9424789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843973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8"/>
            <a:ext cx="25908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390528"/>
            <a:ext cx="75692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500211-7BE1-4DC7-8FC1-584710F10FD4}" type="datetimeFigureOut">
              <a:rPr lang="en-US" smtClean="0"/>
              <a:pPr/>
              <a:t>9/8/2017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1955850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3"/>
            <a:ext cx="10972800" cy="4525963"/>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9395884" y="6524628"/>
            <a:ext cx="2844800" cy="360363"/>
          </a:xfrm>
        </p:spPr>
        <p:txBody>
          <a:bodyPr/>
          <a:lstStyle>
            <a:lvl1pPr>
              <a:defRPr/>
            </a:lvl1pPr>
          </a:lstStyle>
          <a:p>
            <a:pPr>
              <a:defRPr/>
            </a:pPr>
            <a:fld id="{43DA2D89-6BAB-4525-AF9C-C27921ED7E73}" type="slidenum">
              <a:rPr lang="fr-FR"/>
              <a:pPr>
                <a:defRPr/>
              </a:pPr>
              <a:t>‹#›</a:t>
            </a:fld>
            <a:endParaRPr lang="fr-FR"/>
          </a:p>
        </p:txBody>
      </p:sp>
    </p:spTree>
    <p:extLst>
      <p:ext uri="{BB962C8B-B14F-4D97-AF65-F5344CB8AC3E}">
        <p14:creationId xmlns:p14="http://schemas.microsoft.com/office/powerpoint/2010/main" val="1717431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739B33C-0400-4F19-AFAF-942B0611E3B0}" type="slidenum">
              <a:rPr lang="en-US"/>
              <a:pPr/>
              <a:t>‹#›</a:t>
            </a:fld>
            <a:endParaRPr lang="en-US"/>
          </a:p>
        </p:txBody>
      </p:sp>
    </p:spTree>
    <p:extLst>
      <p:ext uri="{BB962C8B-B14F-4D97-AF65-F5344CB8AC3E}">
        <p14:creationId xmlns:p14="http://schemas.microsoft.com/office/powerpoint/2010/main" val="118769057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61CA9-4D36-4ED2-99F9-0C3F9BED121F}" type="slidenum">
              <a:rPr lang="en-US"/>
              <a:pPr>
                <a:defRPr/>
              </a:pPr>
              <a:t>‹#›</a:t>
            </a:fld>
            <a:endParaRPr lang="en-US"/>
          </a:p>
        </p:txBody>
      </p:sp>
    </p:spTree>
    <p:extLst>
      <p:ext uri="{BB962C8B-B14F-4D97-AF65-F5344CB8AC3E}">
        <p14:creationId xmlns:p14="http://schemas.microsoft.com/office/powerpoint/2010/main" val="354392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447800"/>
            <a:ext cx="109728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AB6-076D-4B66-B4C7-ADCD9B4B5145}" type="slidenum">
              <a:rPr lang="en-US"/>
              <a:pPr>
                <a:defRPr/>
              </a:pPr>
              <a:t>‹#›</a:t>
            </a:fld>
            <a:endParaRPr lang="en-US"/>
          </a:p>
        </p:txBody>
      </p:sp>
      <p:sp>
        <p:nvSpPr>
          <p:cNvPr id="7" name="TextBox 5"/>
          <p:cNvSpPr txBox="1"/>
          <p:nvPr userDrawn="1"/>
        </p:nvSpPr>
        <p:spPr>
          <a:xfrm>
            <a:off x="152400" y="655320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solidFill>
                  <a:schemeClr val="tx1"/>
                </a:solidFill>
                <a:latin typeface="Arial" panose="020B0604020202020204" pitchFamily="34" charset="0"/>
                <a:ea typeface="+mn-ea"/>
                <a:cs typeface="Arial" panose="020B0604020202020204" pitchFamily="34" charset="0"/>
              </a:rPr>
              <a:t>From </a:t>
            </a:r>
            <a:r>
              <a:rPr lang="en-US" sz="1100" dirty="0">
                <a:solidFill>
                  <a:schemeClr val="tx1"/>
                </a:solidFill>
                <a:latin typeface="Arial" panose="020B0604020202020204" pitchFamily="34" charset="0"/>
                <a:ea typeface="+mn-ea"/>
                <a:cs typeface="Arial" panose="020B0604020202020204" pitchFamily="34" charset="0"/>
              </a:rPr>
              <a:t>S</a:t>
            </a:r>
            <a:r>
              <a:rPr lang="en-US" sz="1100" dirty="0" smtClean="0">
                <a:solidFill>
                  <a:schemeClr val="tx1"/>
                </a:solidFill>
                <a:latin typeface="Arial" panose="020B0604020202020204" pitchFamily="34" charset="0"/>
                <a:ea typeface="+mn-ea"/>
                <a:cs typeface="Arial" panose="020B0604020202020204" pitchFamily="34" charset="0"/>
              </a:rPr>
              <a:t> </a:t>
            </a:r>
            <a:r>
              <a:rPr lang="en-US" sz="1100" dirty="0" err="1" smtClean="0">
                <a:solidFill>
                  <a:schemeClr val="tx1"/>
                </a:solidFill>
                <a:latin typeface="Arial" panose="020B0604020202020204" pitchFamily="34" charset="0"/>
                <a:ea typeface="+mn-ea"/>
                <a:cs typeface="Arial" panose="020B0604020202020204" pitchFamily="34" charset="0"/>
              </a:rPr>
              <a:t>Swindells</a:t>
            </a:r>
            <a:r>
              <a:rPr lang="en-US" sz="1100" dirty="0" smtClean="0">
                <a:solidFill>
                  <a:schemeClr val="tx1"/>
                </a:solidFill>
                <a:latin typeface="Arial" panose="020B0604020202020204" pitchFamily="34" charset="0"/>
                <a:ea typeface="+mn-ea"/>
                <a:cs typeface="Arial" panose="020B0604020202020204" pitchFamily="34" charset="0"/>
              </a:rPr>
              <a:t>, MBBS </a:t>
            </a:r>
            <a:r>
              <a:rPr lang="en-US" sz="1100" dirty="0" smtClean="0">
                <a:solidFill>
                  <a:schemeClr val="tx1"/>
                </a:solidFill>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solidFill>
                  <a:schemeClr val="tx1"/>
                </a:solidFill>
                <a:latin typeface="Arial" panose="020B0604020202020204" pitchFamily="34" charset="0"/>
                <a:ea typeface="+mn-ea"/>
                <a:cs typeface="Arial" panose="020B0604020202020204" pitchFamily="34" charset="0"/>
              </a:rPr>
              <a:t>USA. </a:t>
            </a:r>
            <a:endParaRPr lang="en-US" sz="11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0230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DB526-73B8-46D9-BB91-EE8252819944}" type="slidenum">
              <a:rPr lang="en-US"/>
              <a:pPr>
                <a:defRPr/>
              </a:pPr>
              <a:t>‹#›</a:t>
            </a:fld>
            <a:endParaRPr lang="en-US"/>
          </a:p>
        </p:txBody>
      </p:sp>
    </p:spTree>
    <p:extLst>
      <p:ext uri="{BB962C8B-B14F-4D97-AF65-F5344CB8AC3E}">
        <p14:creationId xmlns:p14="http://schemas.microsoft.com/office/powerpoint/2010/main" val="1720456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4D205-E8D0-46CB-AF4F-95DF5BA024EB}" type="slidenum">
              <a:rPr lang="en-US"/>
              <a:pPr>
                <a:defRPr/>
              </a:pPr>
              <a:t>‹#›</a:t>
            </a:fld>
            <a:endParaRPr lang="en-US"/>
          </a:p>
        </p:txBody>
      </p:sp>
    </p:spTree>
    <p:extLst>
      <p:ext uri="{BB962C8B-B14F-4D97-AF65-F5344CB8AC3E}">
        <p14:creationId xmlns:p14="http://schemas.microsoft.com/office/powerpoint/2010/main" val="38177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938526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F51245-3561-4326-B264-CA9172C1C7CC}" type="slidenum">
              <a:rPr lang="en-US"/>
              <a:pPr>
                <a:defRPr/>
              </a:pPr>
              <a:t>‹#›</a:t>
            </a:fld>
            <a:endParaRPr lang="en-US"/>
          </a:p>
        </p:txBody>
      </p:sp>
    </p:spTree>
    <p:extLst>
      <p:ext uri="{BB962C8B-B14F-4D97-AF65-F5344CB8AC3E}">
        <p14:creationId xmlns:p14="http://schemas.microsoft.com/office/powerpoint/2010/main" val="41181627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568B7E-A010-4F30-8DA6-663005C0F79C}" type="slidenum">
              <a:rPr lang="en-US"/>
              <a:pPr>
                <a:defRPr/>
              </a:pPr>
              <a:t>‹#›</a:t>
            </a:fld>
            <a:endParaRPr lang="en-US"/>
          </a:p>
        </p:txBody>
      </p:sp>
    </p:spTree>
    <p:extLst>
      <p:ext uri="{BB962C8B-B14F-4D97-AF65-F5344CB8AC3E}">
        <p14:creationId xmlns:p14="http://schemas.microsoft.com/office/powerpoint/2010/main" val="28466368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9E8D35-3A7C-4FB8-B92D-7F1CE00E33AA}" type="slidenum">
              <a:rPr lang="en-US"/>
              <a:pPr>
                <a:defRPr/>
              </a:pPr>
              <a:t>‹#›</a:t>
            </a:fld>
            <a:endParaRPr lang="en-US"/>
          </a:p>
        </p:txBody>
      </p:sp>
    </p:spTree>
    <p:extLst>
      <p:ext uri="{BB962C8B-B14F-4D97-AF65-F5344CB8AC3E}">
        <p14:creationId xmlns:p14="http://schemas.microsoft.com/office/powerpoint/2010/main" val="6516260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88D62-D413-4D98-A127-E8E80A8CBE8E}" type="slidenum">
              <a:rPr lang="en-US"/>
              <a:pPr>
                <a:defRPr/>
              </a:pPr>
              <a:t>‹#›</a:t>
            </a:fld>
            <a:endParaRPr lang="en-US"/>
          </a:p>
        </p:txBody>
      </p:sp>
    </p:spTree>
    <p:extLst>
      <p:ext uri="{BB962C8B-B14F-4D97-AF65-F5344CB8AC3E}">
        <p14:creationId xmlns:p14="http://schemas.microsoft.com/office/powerpoint/2010/main" val="4156436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662BA6-74D2-4499-81A2-51BFA5A3ABB8}" type="slidenum">
              <a:rPr lang="en-US"/>
              <a:pPr>
                <a:defRPr/>
              </a:pPr>
              <a:t>‹#›</a:t>
            </a:fld>
            <a:endParaRPr lang="en-US"/>
          </a:p>
        </p:txBody>
      </p:sp>
    </p:spTree>
    <p:extLst>
      <p:ext uri="{BB962C8B-B14F-4D97-AF65-F5344CB8AC3E}">
        <p14:creationId xmlns:p14="http://schemas.microsoft.com/office/powerpoint/2010/main" val="2357388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1A5F2-C13B-47D9-93DF-0431BE7A61BB}" type="slidenum">
              <a:rPr lang="en-US"/>
              <a:pPr>
                <a:defRPr/>
              </a:pPr>
              <a:t>‹#›</a:t>
            </a:fld>
            <a:endParaRPr lang="en-US"/>
          </a:p>
        </p:txBody>
      </p:sp>
    </p:spTree>
    <p:extLst>
      <p:ext uri="{BB962C8B-B14F-4D97-AF65-F5344CB8AC3E}">
        <p14:creationId xmlns:p14="http://schemas.microsoft.com/office/powerpoint/2010/main" val="1514924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B66E4-06E2-42C0-A92E-00091A433D4B}" type="slidenum">
              <a:rPr lang="en-US"/>
              <a:pPr>
                <a:defRPr/>
              </a:pPr>
              <a:t>‹#›</a:t>
            </a:fld>
            <a:endParaRPr lang="en-US"/>
          </a:p>
        </p:txBody>
      </p:sp>
    </p:spTree>
    <p:extLst>
      <p:ext uri="{BB962C8B-B14F-4D97-AF65-F5344CB8AC3E}">
        <p14:creationId xmlns:p14="http://schemas.microsoft.com/office/powerpoint/2010/main" val="842058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95"/>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E05DE-1B71-47B5-BB5C-F2C89C205299}" type="slidenum">
              <a:rPr lang="en-US"/>
              <a:pPr>
                <a:defRPr/>
              </a:pPr>
              <a:t>‹#›</a:t>
            </a:fld>
            <a:endParaRPr lang="en-US"/>
          </a:p>
        </p:txBody>
      </p:sp>
    </p:spTree>
    <p:extLst>
      <p:ext uri="{BB962C8B-B14F-4D97-AF65-F5344CB8AC3E}">
        <p14:creationId xmlns:p14="http://schemas.microsoft.com/office/powerpoint/2010/main" val="21169758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6699"/>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gray">
          <a:xfrm>
            <a:off x="209249" y="6391657"/>
            <a:ext cx="11777472" cy="309563"/>
          </a:xfrm>
          <a:prstGeom prst="rect">
            <a:avLst/>
          </a:prstGeom>
          <a:solidFill>
            <a:schemeClr val="accent4"/>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bwMode="gray">
          <a:xfrm>
            <a:off x="209249" y="2819400"/>
            <a:ext cx="11771423" cy="1752600"/>
          </a:xfrm>
        </p:spPr>
        <p:txBody>
          <a:bodyPr>
            <a:normAutofit/>
          </a:bodyPr>
          <a:lstStyle>
            <a:lvl1pPr marL="0" indent="0" algn="ctr">
              <a:spcBef>
                <a:spcPts val="0"/>
              </a:spcBef>
              <a:buNone/>
              <a:defRPr sz="3000" b="1" cap="none" spc="0" baseline="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17" name="Footer Placeholder 16"/>
          <p:cNvSpPr>
            <a:spLocks noGrp="1"/>
          </p:cNvSpPr>
          <p:nvPr>
            <p:ph type="ftr" sz="quarter" idx="11"/>
          </p:nvPr>
        </p:nvSpPr>
        <p:spPr bwMode="gray">
          <a:xfrm>
            <a:off x="211328" y="5877681"/>
            <a:ext cx="11785600" cy="294752"/>
          </a:xfrm>
        </p:spPr>
        <p:txBody>
          <a:bodyPr/>
          <a:lstStyle/>
          <a:p>
            <a:endParaRPr lang="en-US"/>
          </a:p>
        </p:txBody>
      </p:sp>
      <p:sp>
        <p:nvSpPr>
          <p:cNvPr id="7" name="Straight Connector 6"/>
          <p:cNvSpPr>
            <a:spLocks noChangeShapeType="1"/>
          </p:cNvSpPr>
          <p:nvPr/>
        </p:nvSpPr>
        <p:spPr bwMode="gray">
          <a:xfrm>
            <a:off x="208420"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gray">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Title 7"/>
          <p:cNvSpPr>
            <a:spLocks noGrp="1"/>
          </p:cNvSpPr>
          <p:nvPr>
            <p:ph type="ctrTitle"/>
          </p:nvPr>
        </p:nvSpPr>
        <p:spPr bwMode="gray">
          <a:xfrm>
            <a:off x="914400" y="381000"/>
            <a:ext cx="10363200" cy="1752600"/>
          </a:xfrm>
        </p:spPr>
        <p:txBody>
          <a:bodyPr anchor="b"/>
          <a:lstStyle>
            <a:lvl1pPr>
              <a:defRPr sz="4200" b="1">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5890441" y="2209801"/>
            <a:ext cx="406400" cy="295275"/>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10269728" y="6009431"/>
            <a:ext cx="1524000" cy="266700"/>
          </a:xfrm>
          <a:prstGeom prst="rect">
            <a:avLst/>
          </a:prstGeom>
        </p:spPr>
      </p:pic>
    </p:spTree>
    <p:extLst>
      <p:ext uri="{BB962C8B-B14F-4D97-AF65-F5344CB8AC3E}">
        <p14:creationId xmlns:p14="http://schemas.microsoft.com/office/powerpoint/2010/main" val="119343158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264" y="228600"/>
            <a:ext cx="11731151" cy="685800"/>
          </a:xfrm>
          <a:solidFill>
            <a:srgbClr val="006699"/>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55688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73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264" y="228600"/>
            <a:ext cx="11731151" cy="685800"/>
          </a:xfrm>
          <a:solidFill>
            <a:srgbClr val="006699"/>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547055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699"/>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12"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13" name="Shape 12"/>
          <p:cNvSpPr/>
          <p:nvPr userDrawn="1"/>
        </p:nvSpPr>
        <p:spPr>
          <a:xfrm>
            <a:off x="694" y="6401153"/>
            <a:ext cx="12207428" cy="152048"/>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4" name="Shape 13"/>
          <p:cNvSpPr/>
          <p:nvPr userDrawn="1"/>
        </p:nvSpPr>
        <p:spPr>
          <a:xfrm>
            <a:off x="3510" y="6553200"/>
            <a:ext cx="12198306" cy="304800"/>
          </a:xfrm>
          <a:prstGeom prst="rect">
            <a:avLst/>
          </a:prstGeom>
          <a:solidFill>
            <a:srgbClr val="7CA295"/>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9" name="Subtitle 8"/>
          <p:cNvSpPr>
            <a:spLocks noGrp="1"/>
          </p:cNvSpPr>
          <p:nvPr>
            <p:ph type="subTitle" idx="1"/>
          </p:nvPr>
        </p:nvSpPr>
        <p:spPr bwMode="gray">
          <a:xfrm>
            <a:off x="209249" y="3581400"/>
            <a:ext cx="11771423" cy="1752600"/>
          </a:xfrm>
        </p:spPr>
        <p:txBody>
          <a:bodyPr>
            <a:normAutofit/>
          </a:bodyPr>
          <a:lstStyle>
            <a:lvl1pPr marL="0" indent="0" algn="ctr">
              <a:spcBef>
                <a:spcPts val="0"/>
              </a:spcBef>
              <a:buNone/>
              <a:defRPr sz="3000" b="1" cap="none" spc="0" baseline="0">
                <a:solidFill>
                  <a:srgbClr val="18637B"/>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9/8/2017</a:t>
            </a:fld>
            <a:endParaRPr lang="en-US"/>
          </a:p>
        </p:txBody>
      </p:sp>
      <p:sp>
        <p:nvSpPr>
          <p:cNvPr id="17" name="Footer Placeholder 16"/>
          <p:cNvSpPr>
            <a:spLocks noGrp="1"/>
          </p:cNvSpPr>
          <p:nvPr>
            <p:ph type="ftr" sz="quarter" idx="11"/>
          </p:nvPr>
        </p:nvSpPr>
        <p:spPr bwMode="gray">
          <a:xfrm>
            <a:off x="211328" y="5877681"/>
            <a:ext cx="11785600" cy="294752"/>
          </a:xfrm>
        </p:spPr>
        <p:txBody>
          <a:bodyPr/>
          <a:lstStyle/>
          <a:p>
            <a:endParaRPr lang="en-US" dirty="0"/>
          </a:p>
        </p:txBody>
      </p:sp>
      <p:sp>
        <p:nvSpPr>
          <p:cNvPr id="8" name="Title 7"/>
          <p:cNvSpPr>
            <a:spLocks noGrp="1"/>
          </p:cNvSpPr>
          <p:nvPr>
            <p:ph type="ctrTitle"/>
          </p:nvPr>
        </p:nvSpPr>
        <p:spPr bwMode="gray">
          <a:xfrm>
            <a:off x="914400" y="1143000"/>
            <a:ext cx="10363200" cy="1752600"/>
          </a:xfrm>
        </p:spPr>
        <p:txBody>
          <a:bodyPr anchor="b"/>
          <a:lstStyle>
            <a:lvl1pPr>
              <a:defRPr sz="4200" b="1">
                <a:solidFill>
                  <a:schemeClr val="bg2">
                    <a:lumMod val="25000"/>
                  </a:schemeClr>
                </a:solidFill>
              </a:defRPr>
            </a:lvl1pPr>
          </a:lstStyle>
          <a:p>
            <a:r>
              <a:rPr kumimoji="0" lang="en-US" dirty="0" smtClean="0"/>
              <a:t>Click to edit Master title style</a:t>
            </a:r>
            <a:endParaRPr kumimoji="0" lang="en-US" dirty="0"/>
          </a:p>
        </p:txBody>
      </p:sp>
      <p:sp>
        <p:nvSpPr>
          <p:cNvPr id="15" name="TextBox 5"/>
          <p:cNvSpPr txBox="1"/>
          <p:nvPr userDrawn="1"/>
        </p:nvSpPr>
        <p:spPr>
          <a:xfrm>
            <a:off x="152400" y="613919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latin typeface="Arial" panose="020B0604020202020204" pitchFamily="34" charset="0"/>
                <a:ea typeface="+mn-ea"/>
                <a:cs typeface="Arial" panose="020B0604020202020204" pitchFamily="34" charset="0"/>
              </a:rPr>
              <a:t>From </a:t>
            </a:r>
            <a:r>
              <a:rPr lang="en-US" sz="1100" dirty="0">
                <a:latin typeface="Arial" panose="020B0604020202020204" pitchFamily="34" charset="0"/>
                <a:ea typeface="+mn-ea"/>
                <a:cs typeface="Arial" panose="020B0604020202020204" pitchFamily="34" charset="0"/>
              </a:rPr>
              <a:t>S</a:t>
            </a:r>
            <a:r>
              <a:rPr lang="en-US" sz="1100" dirty="0" smtClean="0">
                <a:latin typeface="Arial" panose="020B0604020202020204" pitchFamily="34" charset="0"/>
                <a:ea typeface="+mn-ea"/>
                <a:cs typeface="Arial" panose="020B0604020202020204" pitchFamily="34" charset="0"/>
              </a:rPr>
              <a:t> </a:t>
            </a:r>
            <a:r>
              <a:rPr lang="en-US" sz="1100" dirty="0" err="1" smtClean="0">
                <a:latin typeface="Arial" panose="020B0604020202020204" pitchFamily="34" charset="0"/>
                <a:ea typeface="+mn-ea"/>
                <a:cs typeface="Arial" panose="020B0604020202020204" pitchFamily="34" charset="0"/>
              </a:rPr>
              <a:t>Swindells</a:t>
            </a:r>
            <a:r>
              <a:rPr lang="en-US" sz="1100" dirty="0" smtClean="0">
                <a:latin typeface="Arial" panose="020B0604020202020204" pitchFamily="34" charset="0"/>
                <a:ea typeface="+mn-ea"/>
                <a:cs typeface="Arial" panose="020B0604020202020204" pitchFamily="34" charset="0"/>
              </a:rPr>
              <a:t>, MBBS </a:t>
            </a:r>
            <a:r>
              <a:rPr lang="en-US" sz="1100" dirty="0" smtClean="0">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latin typeface="Arial" panose="020B0604020202020204" pitchFamily="34" charset="0"/>
                <a:ea typeface="+mn-ea"/>
                <a:cs typeface="Arial" panose="020B0604020202020204" pitchFamily="34" charset="0"/>
              </a:rPr>
              <a:t>USA. </a:t>
            </a:r>
            <a:endParaRPr lang="en-US" sz="11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021045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7"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2" name="Title 1"/>
          <p:cNvSpPr>
            <a:spLocks noGrp="1"/>
          </p:cNvSpPr>
          <p:nvPr>
            <p:ph type="title"/>
          </p:nvPr>
        </p:nvSpPr>
        <p:spPr>
          <a:xfrm>
            <a:off x="9817" y="231295"/>
            <a:ext cx="12191999" cy="685800"/>
          </a:xfrm>
          <a:solidFill>
            <a:srgbClr val="18637B"/>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hape 12"/>
          <p:cNvSpPr/>
          <p:nvPr userDrawn="1"/>
        </p:nvSpPr>
        <p:spPr>
          <a:xfrm>
            <a:off x="0" y="6700400"/>
            <a:ext cx="12201816"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9" name="TextBox 8"/>
          <p:cNvSpPr txBox="1"/>
          <p:nvPr userDrawn="1"/>
        </p:nvSpPr>
        <p:spPr>
          <a:xfrm>
            <a:off x="10023856" y="6382708"/>
            <a:ext cx="2032000" cy="307777"/>
          </a:xfrm>
          <a:prstGeom prst="rect">
            <a:avLst/>
          </a:prstGeom>
          <a:noFill/>
        </p:spPr>
        <p:txBody>
          <a:bodyPr wrap="square" rtlCol="0">
            <a:spAutoFit/>
          </a:bodyPr>
          <a:lstStyle/>
          <a:p>
            <a:pPr algn="r"/>
            <a:r>
              <a:rPr lang="en-US" sz="1400" dirty="0" smtClean="0">
                <a:solidFill>
                  <a:schemeClr val="tx2">
                    <a:lumMod val="75000"/>
                  </a:schemeClr>
                </a:solidFill>
                <a:latin typeface="Arial" pitchFamily="34" charset="0"/>
                <a:cs typeface="Arial" pitchFamily="34" charset="0"/>
              </a:rPr>
              <a:t>Slide </a:t>
            </a:r>
            <a:fld id="{855F7D49-8920-4811-BC76-0E9BF1D8C467}" type="slidenum">
              <a:rPr lang="en-US" sz="1400" smtClean="0">
                <a:solidFill>
                  <a:schemeClr val="tx2">
                    <a:lumMod val="75000"/>
                  </a:schemeClr>
                </a:solidFill>
                <a:latin typeface="Arial" pitchFamily="34" charset="0"/>
                <a:cs typeface="Arial" pitchFamily="34" charset="0"/>
              </a:rPr>
              <a:pPr algn="r"/>
              <a:t>‹#›</a:t>
            </a:fld>
            <a:r>
              <a:rPr lang="en-US" sz="1400" dirty="0" smtClean="0">
                <a:solidFill>
                  <a:schemeClr val="tx2">
                    <a:lumMod val="75000"/>
                  </a:schemeClr>
                </a:solidFill>
                <a:latin typeface="Arial" pitchFamily="34" charset="0"/>
                <a:cs typeface="Arial" pitchFamily="34" charset="0"/>
              </a:rPr>
              <a:t> of 36</a:t>
            </a:r>
            <a:endParaRPr lang="en-US" sz="1400" dirty="0">
              <a:solidFill>
                <a:schemeClr val="tx2">
                  <a:lumMod val="75000"/>
                </a:schemeClr>
              </a:solidFill>
              <a:latin typeface="Arial" pitchFamily="34" charset="0"/>
              <a:cs typeface="Arial" pitchFamily="34" charset="0"/>
            </a:endParaRPr>
          </a:p>
        </p:txBody>
      </p:sp>
      <p:sp>
        <p:nvSpPr>
          <p:cNvPr id="10" name="TextBox 5"/>
          <p:cNvSpPr txBox="1"/>
          <p:nvPr userDrawn="1"/>
        </p:nvSpPr>
        <p:spPr>
          <a:xfrm>
            <a:off x="152400" y="6443990"/>
            <a:ext cx="8534400" cy="261610"/>
          </a:xfrm>
          <a:prstGeom prst="rect">
            <a:avLst/>
          </a:prstGeom>
          <a:noFill/>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mn-cs"/>
              </a:defRPr>
            </a:lvl1pPr>
            <a:lvl2pPr marL="457200" algn="l" rtl="0" fontAlgn="base">
              <a:spcBef>
                <a:spcPct val="0"/>
              </a:spcBef>
              <a:spcAft>
                <a:spcPct val="0"/>
              </a:spcAft>
              <a:defRPr sz="2000" kern="1200">
                <a:solidFill>
                  <a:schemeClr val="tx1"/>
                </a:solidFill>
                <a:latin typeface="Arial" charset="0"/>
                <a:ea typeface="ＭＳ Ｐゴシック" charset="0"/>
                <a:cs typeface="+mn-cs"/>
              </a:defRPr>
            </a:lvl2pPr>
            <a:lvl3pPr marL="914400" algn="l" rtl="0" fontAlgn="base">
              <a:spcBef>
                <a:spcPct val="0"/>
              </a:spcBef>
              <a:spcAft>
                <a:spcPct val="0"/>
              </a:spcAft>
              <a:defRPr sz="2000" kern="1200">
                <a:solidFill>
                  <a:schemeClr val="tx1"/>
                </a:solidFill>
                <a:latin typeface="Arial" charset="0"/>
                <a:ea typeface="ＭＳ Ｐゴシック" charset="0"/>
                <a:cs typeface="+mn-cs"/>
              </a:defRPr>
            </a:lvl3pPr>
            <a:lvl4pPr marL="1371600" algn="l" rtl="0" fontAlgn="base">
              <a:spcBef>
                <a:spcPct val="0"/>
              </a:spcBef>
              <a:spcAft>
                <a:spcPct val="0"/>
              </a:spcAft>
              <a:defRPr sz="2000" kern="1200">
                <a:solidFill>
                  <a:schemeClr val="tx1"/>
                </a:solidFill>
                <a:latin typeface="Arial" charset="0"/>
                <a:ea typeface="ＭＳ Ｐゴシック" charset="0"/>
                <a:cs typeface="+mn-cs"/>
              </a:defRPr>
            </a:lvl4pPr>
            <a:lvl5pPr marL="1828800" algn="l" rtl="0" fontAlgn="base">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a:lstStyle>
          <a:p>
            <a:pPr algn="l" defTabSz="914400" fontAlgn="auto">
              <a:spcBef>
                <a:spcPts val="0"/>
              </a:spcBef>
              <a:spcAft>
                <a:spcPts val="0"/>
              </a:spcAft>
              <a:defRPr/>
            </a:pPr>
            <a:r>
              <a:rPr lang="en-US" sz="1100" dirty="0">
                <a:latin typeface="Arial" panose="020B0604020202020204" pitchFamily="34" charset="0"/>
                <a:ea typeface="+mn-ea"/>
                <a:cs typeface="Arial" panose="020B0604020202020204" pitchFamily="34" charset="0"/>
              </a:rPr>
              <a:t>From </a:t>
            </a:r>
            <a:r>
              <a:rPr lang="en-US" sz="1100" dirty="0">
                <a:latin typeface="Arial" panose="020B0604020202020204" pitchFamily="34" charset="0"/>
                <a:ea typeface="+mn-ea"/>
                <a:cs typeface="Arial" panose="020B0604020202020204" pitchFamily="34" charset="0"/>
              </a:rPr>
              <a:t>S</a:t>
            </a:r>
            <a:r>
              <a:rPr lang="en-US" sz="1100" dirty="0" smtClean="0">
                <a:latin typeface="Arial" panose="020B0604020202020204" pitchFamily="34" charset="0"/>
                <a:ea typeface="+mn-ea"/>
                <a:cs typeface="Arial" panose="020B0604020202020204" pitchFamily="34" charset="0"/>
              </a:rPr>
              <a:t> </a:t>
            </a:r>
            <a:r>
              <a:rPr lang="en-US" sz="1100" dirty="0" err="1" smtClean="0">
                <a:latin typeface="Arial" panose="020B0604020202020204" pitchFamily="34" charset="0"/>
                <a:ea typeface="+mn-ea"/>
                <a:cs typeface="Arial" panose="020B0604020202020204" pitchFamily="34" charset="0"/>
              </a:rPr>
              <a:t>Swindells</a:t>
            </a:r>
            <a:r>
              <a:rPr lang="en-US" sz="1100" dirty="0" smtClean="0">
                <a:latin typeface="Arial" panose="020B0604020202020204" pitchFamily="34" charset="0"/>
                <a:ea typeface="+mn-ea"/>
                <a:cs typeface="Arial" panose="020B0604020202020204" pitchFamily="34" charset="0"/>
              </a:rPr>
              <a:t>, MBBS </a:t>
            </a:r>
            <a:r>
              <a:rPr lang="en-US" sz="1100" dirty="0" smtClean="0">
                <a:latin typeface="Arial" panose="020B0604020202020204" pitchFamily="34" charset="0"/>
                <a:ea typeface="+mn-ea"/>
                <a:cs typeface="Arial" panose="020B0604020202020204" pitchFamily="34" charset="0"/>
              </a:rPr>
              <a:t>at San Antonio, Texas, August 21-23, 2017, Ryan White HIV/AIDS Program Clinical Conference, IAS</a:t>
            </a:r>
            <a:r>
              <a:rPr lang="en-US" sz="1100" dirty="0" smtClean="0">
                <a:latin typeface="Arial" panose="020B0604020202020204" pitchFamily="34" charset="0"/>
                <a:ea typeface="+mn-ea"/>
                <a:cs typeface="Arial" panose="020B0604020202020204" pitchFamily="34" charset="0"/>
                <a:sym typeface="Symbol" panose="05050102010706020507" pitchFamily="18" charset="2"/>
              </a:rPr>
              <a:t></a:t>
            </a:r>
            <a:r>
              <a:rPr lang="en-US" sz="1100" dirty="0" smtClean="0">
                <a:latin typeface="Arial" panose="020B0604020202020204" pitchFamily="34" charset="0"/>
                <a:ea typeface="+mn-ea"/>
                <a:cs typeface="Arial" panose="020B0604020202020204" pitchFamily="34" charset="0"/>
              </a:rPr>
              <a:t>USA. </a:t>
            </a:r>
            <a:endParaRPr lang="en-US" sz="11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735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7"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9" name="Shape 12"/>
          <p:cNvSpPr/>
          <p:nvPr userDrawn="1"/>
        </p:nvSpPr>
        <p:spPr>
          <a:xfrm>
            <a:off x="0" y="6700400"/>
            <a:ext cx="12201816"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2" name="Title 1"/>
          <p:cNvSpPr>
            <a:spLocks noGrp="1"/>
          </p:cNvSpPr>
          <p:nvPr>
            <p:ph type="title"/>
          </p:nvPr>
        </p:nvSpPr>
        <p:spPr>
          <a:xfrm>
            <a:off x="9817" y="231295"/>
            <a:ext cx="12191999" cy="685800"/>
          </a:xfrm>
          <a:solidFill>
            <a:srgbClr val="18637B"/>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53173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 y="9916"/>
            <a:ext cx="12192000" cy="6857999"/>
          </a:xfrm>
          <a:prstGeom prst="rect">
            <a:avLst/>
          </a:prstGeom>
        </p:spPr>
      </p:pic>
      <p:sp>
        <p:nvSpPr>
          <p:cNvPr id="7" name="Shape 10"/>
          <p:cNvSpPr/>
          <p:nvPr userDrawn="1"/>
        </p:nvSpPr>
        <p:spPr>
          <a:xfrm>
            <a:off x="16122" y="9916"/>
            <a:ext cx="12192000" cy="348421"/>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latin typeface="+mj-lt"/>
            </a:endParaRPr>
          </a:p>
        </p:txBody>
      </p:sp>
      <p:sp>
        <p:nvSpPr>
          <p:cNvPr id="9" name="Shape 12"/>
          <p:cNvSpPr/>
          <p:nvPr userDrawn="1"/>
        </p:nvSpPr>
        <p:spPr>
          <a:xfrm>
            <a:off x="694" y="6401153"/>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10" name="Shape 13"/>
          <p:cNvSpPr/>
          <p:nvPr userDrawn="1"/>
        </p:nvSpPr>
        <p:spPr>
          <a:xfrm>
            <a:off x="3510" y="6553200"/>
            <a:ext cx="12192000" cy="314716"/>
          </a:xfrm>
          <a:prstGeom prst="rect">
            <a:avLst/>
          </a:prstGeom>
          <a:solidFill>
            <a:srgbClr val="7CA295"/>
          </a:solidFill>
          <a:ln>
            <a:noFill/>
          </a:ln>
        </p:spPr>
        <p:txBody>
          <a:bodyPr lIns="121900" tIns="121900" rIns="121900" bIns="121900" anchor="ctr" anchorCtr="0">
            <a:noAutofit/>
          </a:bodyPr>
          <a:lstStyle/>
          <a:p>
            <a:pPr lvl="0">
              <a:spcBef>
                <a:spcPts val="0"/>
              </a:spcBef>
              <a:buNone/>
            </a:pPr>
            <a:endParaRPr sz="2400">
              <a:latin typeface="+mj-lt"/>
            </a:endParaRPr>
          </a:p>
        </p:txBody>
      </p:sp>
      <p:sp>
        <p:nvSpPr>
          <p:cNvPr id="2" name="Title 1"/>
          <p:cNvSpPr>
            <a:spLocks noGrp="1"/>
          </p:cNvSpPr>
          <p:nvPr>
            <p:ph type="title"/>
          </p:nvPr>
        </p:nvSpPr>
        <p:spPr>
          <a:xfrm>
            <a:off x="9817" y="231295"/>
            <a:ext cx="12191999" cy="685800"/>
          </a:xfrm>
          <a:solidFill>
            <a:srgbClr val="18637B"/>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a:xfrm>
            <a:off x="178816" y="6403848"/>
            <a:ext cx="11785600" cy="294752"/>
          </a:xfrm>
        </p:spPr>
        <p:txBody>
          <a:bodyPr/>
          <a:lstStyle/>
          <a:p>
            <a:endParaRPr lang="en-US" dirty="0"/>
          </a:p>
        </p:txBody>
      </p:sp>
      <p:sp>
        <p:nvSpPr>
          <p:cNvPr id="8" name="Content Placeholder 7"/>
          <p:cNvSpPr>
            <a:spLocks noGrp="1"/>
          </p:cNvSpPr>
          <p:nvPr>
            <p:ph sz="quarter" idx="1"/>
          </p:nvPr>
        </p:nvSpPr>
        <p:spPr>
          <a:xfrm>
            <a:off x="402336" y="1219200"/>
            <a:ext cx="11338560" cy="4879848"/>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737447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685800"/>
          </a:xfrm>
          <a:solidFill>
            <a:srgbClr val="006699"/>
          </a:solidFill>
        </p:spPr>
        <p:txBody>
          <a:bodyPr>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9971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Footer">
    <p:spTree>
      <p:nvGrpSpPr>
        <p:cNvPr id="1" name=""/>
        <p:cNvGrpSpPr/>
        <p:nvPr/>
      </p:nvGrpSpPr>
      <p:grpSpPr>
        <a:xfrm>
          <a:off x="0" y="0"/>
          <a:ext cx="0" cy="0"/>
          <a:chOff x="0" y="0"/>
          <a:chExt cx="0" cy="0"/>
        </a:xfrm>
      </p:grpSpPr>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3" name="Content Placeholder 7"/>
          <p:cNvSpPr>
            <a:spLocks noGrp="1"/>
          </p:cNvSpPr>
          <p:nvPr>
            <p:ph sz="quarter" idx="1"/>
          </p:nvPr>
        </p:nvSpPr>
        <p:spPr>
          <a:xfrm>
            <a:off x="402336" y="1219200"/>
            <a:ext cx="11338560" cy="5164086"/>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Straight Connector 24"/>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6" name="Title Placeholder 21"/>
          <p:cNvSpPr>
            <a:spLocks noGrp="1"/>
          </p:cNvSpPr>
          <p:nvPr>
            <p:ph type="title"/>
          </p:nvPr>
        </p:nvSpPr>
        <p:spPr bwMode="gray">
          <a:xfrm>
            <a:off x="402336" y="225236"/>
            <a:ext cx="11379200" cy="689165"/>
          </a:xfrm>
          <a:prstGeom prst="rect">
            <a:avLst/>
          </a:prstGeom>
          <a:solidFill>
            <a:srgbClr val="006699"/>
          </a:solidFill>
          <a:ln>
            <a:noFill/>
          </a:ln>
        </p:spPr>
        <p:txBody>
          <a:bodyPr vert="horz" anchor="b">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9" name="TextBox 8"/>
          <p:cNvSpPr txBox="1"/>
          <p:nvPr userDrawn="1"/>
        </p:nvSpPr>
        <p:spPr>
          <a:xfrm>
            <a:off x="203200" y="6397824"/>
            <a:ext cx="2032000" cy="307777"/>
          </a:xfrm>
          <a:prstGeom prst="rect">
            <a:avLst/>
          </a:prstGeom>
          <a:noFill/>
        </p:spPr>
        <p:txBody>
          <a:bodyPr wrap="square" rtlCol="0">
            <a:spAutoFit/>
          </a:bodyPr>
          <a:lstStyle/>
          <a:p>
            <a:r>
              <a:rPr lang="en-US" sz="1400" dirty="0" smtClean="0">
                <a:solidFill>
                  <a:schemeClr val="tx1"/>
                </a:solidFill>
                <a:latin typeface="Arial" pitchFamily="34" charset="0"/>
                <a:cs typeface="Arial" pitchFamily="34" charset="0"/>
              </a:rPr>
              <a:t>Slide </a:t>
            </a:r>
            <a:fld id="{855F7D49-8920-4811-BC76-0E9BF1D8C467}" type="slidenum">
              <a:rPr lang="en-US" sz="1400" smtClean="0">
                <a:solidFill>
                  <a:schemeClr val="tx1"/>
                </a:solidFill>
                <a:latin typeface="Arial" pitchFamily="34" charset="0"/>
                <a:cs typeface="Arial" pitchFamily="34" charset="0"/>
              </a:rPr>
              <a:pPr/>
              <a:t>‹#›</a:t>
            </a:fld>
            <a:r>
              <a:rPr lang="en-US" sz="1400" dirty="0" smtClean="0">
                <a:solidFill>
                  <a:schemeClr val="tx1"/>
                </a:solidFill>
                <a:latin typeface="Arial" pitchFamily="34" charset="0"/>
                <a:cs typeface="Arial" pitchFamily="34" charset="0"/>
              </a:rPr>
              <a:t> of XX</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69654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Footer">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694967"/>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gray">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gray">
          <a:xfrm>
            <a:off x="209249" y="6123432"/>
            <a:ext cx="11777472" cy="577788"/>
          </a:xfrm>
          <a:prstGeom prst="rect">
            <a:avLst/>
          </a:prstGeom>
          <a:solidFill>
            <a:srgbClr val="33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gray">
          <a:xfrm>
            <a:off x="203200" y="147863"/>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Date Placeholder 3"/>
          <p:cNvSpPr>
            <a:spLocks noGrp="1"/>
          </p:cNvSpPr>
          <p:nvPr>
            <p:ph type="dt" sz="half" idx="10"/>
          </p:nvPr>
        </p:nvSpPr>
        <p:spPr>
          <a:xfrm>
            <a:off x="7721600" y="6404984"/>
            <a:ext cx="4059936" cy="365760"/>
          </a:xfrm>
        </p:spPr>
        <p:txBody>
          <a:bodyPr/>
          <a:lstStyle/>
          <a:p>
            <a:fld id="{64986C9F-0C03-4D77-AD8F-A767FF5D7500}" type="datetimeFigureOut">
              <a:rPr lang="en-US" smtClean="0"/>
              <a:pPr/>
              <a:t>9/8/2017</a:t>
            </a:fld>
            <a:endParaRPr lang="en-US"/>
          </a:p>
        </p:txBody>
      </p:sp>
      <p:sp>
        <p:nvSpPr>
          <p:cNvPr id="14" name="Footer Placeholder 4"/>
          <p:cNvSpPr>
            <a:spLocks noGrp="1"/>
          </p:cNvSpPr>
          <p:nvPr>
            <p:ph type="ftr" sz="quarter" idx="11"/>
          </p:nvPr>
        </p:nvSpPr>
        <p:spPr>
          <a:xfrm>
            <a:off x="203200" y="6389582"/>
            <a:ext cx="11785600" cy="294752"/>
          </a:xfrm>
        </p:spPr>
        <p:txBody>
          <a:bodyPr/>
          <a:lstStyle/>
          <a:p>
            <a:endParaRPr lang="en-US" dirty="0"/>
          </a:p>
        </p:txBody>
      </p:sp>
      <p:sp>
        <p:nvSpPr>
          <p:cNvPr id="22" name="Straight Connector 21"/>
          <p:cNvSpPr>
            <a:spLocks noChangeShapeType="1"/>
          </p:cNvSpPr>
          <p:nvPr userDrawn="1"/>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3" name="Title Placeholder 21"/>
          <p:cNvSpPr>
            <a:spLocks noGrp="1"/>
          </p:cNvSpPr>
          <p:nvPr>
            <p:ph type="title"/>
          </p:nvPr>
        </p:nvSpPr>
        <p:spPr bwMode="gray">
          <a:xfrm>
            <a:off x="211328" y="247633"/>
            <a:ext cx="11769344" cy="685800"/>
          </a:xfrm>
          <a:prstGeom prst="rect">
            <a:avLst/>
          </a:prstGeom>
          <a:solidFill>
            <a:srgbClr val="006699"/>
          </a:solidFill>
        </p:spPr>
        <p:txBody>
          <a:bodyPr vert="horz" anchor="b">
            <a:noAutofit/>
          </a:bodyPr>
          <a:lstStyle>
            <a:lvl1pPr>
              <a:defRPr sz="3200">
                <a:solidFill>
                  <a:schemeClr val="bg1"/>
                </a:solidFill>
              </a:defRPr>
            </a:lvl1pPr>
          </a:lstStyle>
          <a:p>
            <a:r>
              <a:rPr kumimoji="0" lang="en-US" dirty="0" smtClean="0"/>
              <a:t>Click to edit Master title style</a:t>
            </a:r>
            <a:endParaRPr kumimoji="0" lang="en-US" dirty="0"/>
          </a:p>
        </p:txBody>
      </p:sp>
      <p:sp>
        <p:nvSpPr>
          <p:cNvPr id="24" name="Text Placeholder 12"/>
          <p:cNvSpPr>
            <a:spLocks noGrp="1"/>
          </p:cNvSpPr>
          <p:nvPr>
            <p:ph idx="1"/>
          </p:nvPr>
        </p:nvSpPr>
        <p:spPr bwMode="gray">
          <a:xfrm>
            <a:off x="402336" y="1219200"/>
            <a:ext cx="11379200" cy="4904232"/>
          </a:xfrm>
          <a:prstGeom prst="rect">
            <a:avLst/>
          </a:prstGeom>
        </p:spPr>
        <p:txBody>
          <a:bodyPr vert="horz">
            <a:normAutofit/>
          </a:bodyPr>
          <a:lstStyle>
            <a:lvl2pPr>
              <a:defRPr>
                <a:solidFill>
                  <a:schemeClr val="tx2"/>
                </a:solidFill>
              </a:defRPr>
            </a:lvl2p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3386"/>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812714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402290"/>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Footer Placeholder 2"/>
          <p:cNvSpPr>
            <a:spLocks noGrp="1"/>
          </p:cNvSpPr>
          <p:nvPr>
            <p:ph type="ftr" sz="quarter" idx="11"/>
          </p:nvPr>
        </p:nvSpPr>
        <p:spPr/>
        <p:txBody>
          <a:bodyPr/>
          <a:lstStyle/>
          <a:p>
            <a:endParaRPr lang="en-US"/>
          </a:p>
        </p:txBody>
      </p:sp>
      <p:sp>
        <p:nvSpPr>
          <p:cNvPr id="11" name="Straight Connector 10"/>
          <p:cNvSpPr>
            <a:spLocks noChangeShapeType="1"/>
          </p:cNvSpPr>
          <p:nvPr userDrawn="1"/>
        </p:nvSpPr>
        <p:spPr bwMode="auto">
          <a:xfrm>
            <a:off x="203200" y="1371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3" name="Title 12"/>
          <p:cNvSpPr>
            <a:spLocks noGrp="1"/>
          </p:cNvSpPr>
          <p:nvPr>
            <p:ph type="title"/>
          </p:nvPr>
        </p:nvSpPr>
        <p:spPr>
          <a:xfrm>
            <a:off x="219456" y="228600"/>
            <a:ext cx="11753088" cy="1066800"/>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591960"/>
            <a:ext cx="11383264" cy="4504041"/>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3440172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402290"/>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Straight Connector 10"/>
          <p:cNvSpPr>
            <a:spLocks noChangeShapeType="1"/>
          </p:cNvSpPr>
          <p:nvPr userDrawn="1"/>
        </p:nvSpPr>
        <p:spPr bwMode="auto">
          <a:xfrm>
            <a:off x="203200" y="1493526"/>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3" name="Title 12"/>
          <p:cNvSpPr>
            <a:spLocks noGrp="1"/>
          </p:cNvSpPr>
          <p:nvPr>
            <p:ph type="title"/>
          </p:nvPr>
        </p:nvSpPr>
        <p:spPr>
          <a:xfrm>
            <a:off x="219456" y="228600"/>
            <a:ext cx="11753088" cy="1177836"/>
          </a:xfrm>
          <a:solidFill>
            <a:srgbClr val="006699"/>
          </a:solidFill>
        </p:spPr>
        <p:txBody>
          <a:bodyPr anchor="ctr">
            <a:normAutofit/>
          </a:bodyPr>
          <a:lstStyle>
            <a:lvl1pPr>
              <a:defRPr sz="3200"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402336" y="1709748"/>
            <a:ext cx="11383264" cy="4386252"/>
          </a:xfrm>
        </p:spPr>
        <p:txBody>
          <a:bodyPr/>
          <a:lstStyle>
            <a:lvl1pPr>
              <a:buClr>
                <a:schemeClr val="tx2"/>
              </a:buClr>
              <a:defRPr/>
            </a:lvl1pPr>
            <a:lvl2pPr marL="574675" indent="-234950">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3884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theme" Target="../theme/theme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1.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4.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3.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48269" y="381000"/>
            <a:ext cx="1029546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948269" y="1600200"/>
            <a:ext cx="102954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Line 4"/>
          <p:cNvSpPr>
            <a:spLocks noChangeShapeType="1"/>
          </p:cNvSpPr>
          <p:nvPr/>
        </p:nvSpPr>
        <p:spPr bwMode="auto">
          <a:xfrm>
            <a:off x="944036" y="1371600"/>
            <a:ext cx="10303933" cy="0"/>
          </a:xfrm>
          <a:prstGeom prst="line">
            <a:avLst/>
          </a:prstGeom>
          <a:noFill/>
          <a:ln w="50800">
            <a:solidFill>
              <a:srgbClr val="00CC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800">
              <a:solidFill>
                <a:srgbClr val="FFFFFF"/>
              </a:solidFill>
            </a:endParaRPr>
          </a:p>
        </p:txBody>
      </p:sp>
      <p:sp>
        <p:nvSpPr>
          <p:cNvPr id="779269" name="Rectangle 5"/>
          <p:cNvSpPr>
            <a:spLocks noGrp="1" noChangeArrowheads="1"/>
          </p:cNvSpPr>
          <p:nvPr>
            <p:ph type="ftr" sz="quarter" idx="3"/>
          </p:nvPr>
        </p:nvSpPr>
        <p:spPr bwMode="auto">
          <a:xfrm>
            <a:off x="8331200" y="64008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800">
                <a:latin typeface="Arial" pitchFamily="34" charset="0"/>
              </a:defRPr>
            </a:lvl1pPr>
          </a:lstStyle>
          <a:p>
            <a:pPr fontAlgn="base">
              <a:spcBef>
                <a:spcPct val="0"/>
              </a:spcBef>
              <a:spcAft>
                <a:spcPct val="0"/>
              </a:spcAft>
              <a:defRPr/>
            </a:pPr>
            <a:endParaRPr lang="en-US">
              <a:solidFill>
                <a:srgbClr val="FFFFFF"/>
              </a:solidFill>
            </a:endParaRPr>
          </a:p>
        </p:txBody>
      </p:sp>
      <p:sp>
        <p:nvSpPr>
          <p:cNvPr id="6" name="TextBox 5"/>
          <p:cNvSpPr txBox="1"/>
          <p:nvPr userDrawn="1"/>
        </p:nvSpPr>
        <p:spPr>
          <a:xfrm>
            <a:off x="9982200" y="-2977"/>
            <a:ext cx="2032000" cy="307777"/>
          </a:xfrm>
          <a:prstGeom prst="rect">
            <a:avLst/>
          </a:prstGeom>
          <a:noFill/>
        </p:spPr>
        <p:txBody>
          <a:bodyPr wrap="square" rtlCol="0">
            <a:spAutoFit/>
          </a:bodyPr>
          <a:lstStyle/>
          <a:p>
            <a:pPr algn="r"/>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lgn="r"/>
              <a:t>‹#›</a:t>
            </a:fld>
            <a:r>
              <a:rPr lang="en-US" sz="1400" dirty="0" smtClean="0">
                <a:solidFill>
                  <a:schemeClr val="bg2"/>
                </a:solidFill>
                <a:latin typeface="Arial" pitchFamily="34" charset="0"/>
                <a:cs typeface="Arial" pitchFamily="34" charset="0"/>
              </a:rPr>
              <a:t> of 36</a:t>
            </a:r>
            <a:endParaRPr lang="en-US" sz="1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75139604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600" b="1" i="0" u="none">
          <a:solidFill>
            <a:srgbClr val="001D77"/>
          </a:solidFill>
          <a:latin typeface="+mn-lt"/>
          <a:ea typeface="+mj-ea"/>
          <a:cs typeface="+mj-cs"/>
        </a:defRPr>
      </a:lvl1pPr>
      <a:lvl2pPr algn="l" rtl="0" eaLnBrk="0" fontAlgn="base" hangingPunct="0">
        <a:spcBef>
          <a:spcPct val="0"/>
        </a:spcBef>
        <a:spcAft>
          <a:spcPct val="0"/>
        </a:spcAft>
        <a:defRPr sz="3600" b="1">
          <a:solidFill>
            <a:srgbClr val="001D77"/>
          </a:solidFill>
          <a:latin typeface="Arial" charset="0"/>
        </a:defRPr>
      </a:lvl2pPr>
      <a:lvl3pPr algn="l" rtl="0" eaLnBrk="0" fontAlgn="base" hangingPunct="0">
        <a:spcBef>
          <a:spcPct val="0"/>
        </a:spcBef>
        <a:spcAft>
          <a:spcPct val="0"/>
        </a:spcAft>
        <a:defRPr sz="3600" b="1">
          <a:solidFill>
            <a:srgbClr val="001D77"/>
          </a:solidFill>
          <a:latin typeface="Arial" charset="0"/>
        </a:defRPr>
      </a:lvl3pPr>
      <a:lvl4pPr algn="l" rtl="0" eaLnBrk="0" fontAlgn="base" hangingPunct="0">
        <a:spcBef>
          <a:spcPct val="0"/>
        </a:spcBef>
        <a:spcAft>
          <a:spcPct val="0"/>
        </a:spcAft>
        <a:defRPr sz="3600" b="1">
          <a:solidFill>
            <a:srgbClr val="001D77"/>
          </a:solidFill>
          <a:latin typeface="Arial" charset="0"/>
        </a:defRPr>
      </a:lvl4pPr>
      <a:lvl5pPr algn="l" rtl="0" eaLnBrk="0" fontAlgn="base" hangingPunct="0">
        <a:spcBef>
          <a:spcPct val="0"/>
        </a:spcBef>
        <a:spcAft>
          <a:spcPct val="0"/>
        </a:spcAft>
        <a:defRPr sz="3600" b="1">
          <a:solidFill>
            <a:srgbClr val="001D77"/>
          </a:solidFill>
          <a:latin typeface="Arial" charset="0"/>
        </a:defRPr>
      </a:lvl5pPr>
      <a:lvl6pPr marL="457200" algn="l" rtl="0" eaLnBrk="1" fontAlgn="base" hangingPunct="1">
        <a:spcBef>
          <a:spcPct val="0"/>
        </a:spcBef>
        <a:spcAft>
          <a:spcPct val="0"/>
        </a:spcAft>
        <a:defRPr sz="3600" b="1">
          <a:solidFill>
            <a:srgbClr val="0066CC"/>
          </a:solidFill>
          <a:latin typeface="Times New Roman" pitchFamily="18" charset="0"/>
        </a:defRPr>
      </a:lvl6pPr>
      <a:lvl7pPr marL="914400" algn="l" rtl="0" eaLnBrk="1" fontAlgn="base" hangingPunct="1">
        <a:spcBef>
          <a:spcPct val="0"/>
        </a:spcBef>
        <a:spcAft>
          <a:spcPct val="0"/>
        </a:spcAft>
        <a:defRPr sz="3600" b="1">
          <a:solidFill>
            <a:srgbClr val="0066CC"/>
          </a:solidFill>
          <a:latin typeface="Times New Roman" pitchFamily="18" charset="0"/>
        </a:defRPr>
      </a:lvl7pPr>
      <a:lvl8pPr marL="1371600" algn="l" rtl="0" eaLnBrk="1" fontAlgn="base" hangingPunct="1">
        <a:spcBef>
          <a:spcPct val="0"/>
        </a:spcBef>
        <a:spcAft>
          <a:spcPct val="0"/>
        </a:spcAft>
        <a:defRPr sz="3600" b="1">
          <a:solidFill>
            <a:srgbClr val="0066CC"/>
          </a:solidFill>
          <a:latin typeface="Times New Roman" pitchFamily="18" charset="0"/>
        </a:defRPr>
      </a:lvl8pPr>
      <a:lvl9pPr marL="1828800" algn="l" rtl="0" eaLnBrk="1" fontAlgn="base" hangingPunct="1">
        <a:spcBef>
          <a:spcPct val="0"/>
        </a:spcBef>
        <a:spcAft>
          <a:spcPct val="0"/>
        </a:spcAft>
        <a:defRPr sz="3600" b="1">
          <a:solidFill>
            <a:srgbClr val="0066CC"/>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60000"/>
        <a:buFont typeface="Webdings" pitchFamily="18" charset="2"/>
        <a:buChar char="n"/>
        <a:tabLst>
          <a:tab pos="971550" algn="l"/>
        </a:tabLst>
        <a:defRPr sz="2400" b="1">
          <a:solidFill>
            <a:schemeClr val="bg2"/>
          </a:solidFill>
          <a:latin typeface="+mn-lt"/>
          <a:ea typeface="+mn-ea"/>
          <a:cs typeface="+mn-cs"/>
        </a:defRPr>
      </a:lvl1pPr>
      <a:lvl2pPr marL="742950" indent="-285750" algn="l" rtl="0" eaLnBrk="0" fontAlgn="base" hangingPunct="0">
        <a:spcBef>
          <a:spcPct val="20000"/>
        </a:spcBef>
        <a:spcAft>
          <a:spcPct val="0"/>
        </a:spcAft>
        <a:buClr>
          <a:srgbClr val="2C60FF"/>
        </a:buClr>
        <a:buSzPct val="100000"/>
        <a:buFont typeface="Arial" charset="0"/>
        <a:buChar char="•"/>
        <a:tabLst>
          <a:tab pos="971550" algn="l"/>
        </a:tabLst>
        <a:defRPr sz="2000" b="0" i="0" u="none">
          <a:solidFill>
            <a:schemeClr val="bg2"/>
          </a:solidFill>
          <a:latin typeface="+mn-lt"/>
        </a:defRPr>
      </a:lvl2pPr>
      <a:lvl3pPr marL="1143000" indent="-228600" algn="l" rtl="0" eaLnBrk="0" fontAlgn="base" hangingPunct="0">
        <a:spcBef>
          <a:spcPct val="20000"/>
        </a:spcBef>
        <a:spcAft>
          <a:spcPct val="0"/>
        </a:spcAft>
        <a:buClr>
          <a:srgbClr val="2C60FF"/>
        </a:buClr>
        <a:buSzPct val="100000"/>
        <a:buFont typeface="Arial" charset="0"/>
        <a:buChar char="•"/>
        <a:tabLst>
          <a:tab pos="971550" algn="l"/>
        </a:tabLst>
        <a:defRPr sz="2000">
          <a:solidFill>
            <a:schemeClr val="bg2"/>
          </a:solidFill>
          <a:latin typeface="+mn-lt"/>
        </a:defRPr>
      </a:lvl3pPr>
      <a:lvl4pPr marL="1600200" indent="-228600" algn="l" rtl="0" eaLnBrk="0" fontAlgn="base" hangingPunct="0">
        <a:spcBef>
          <a:spcPct val="20000"/>
        </a:spcBef>
        <a:spcAft>
          <a:spcPct val="0"/>
        </a:spcAft>
        <a:buClr>
          <a:srgbClr val="2C60FF"/>
        </a:buClr>
        <a:buSzPct val="100000"/>
        <a:buFont typeface="Arial" charset="0"/>
        <a:buChar char="•"/>
        <a:tabLst>
          <a:tab pos="971550" algn="l"/>
        </a:tabLst>
        <a:defRPr sz="2000">
          <a:solidFill>
            <a:schemeClr val="bg2"/>
          </a:solidFill>
          <a:latin typeface="+mn-lt"/>
        </a:defRPr>
      </a:lvl4pPr>
      <a:lvl5pPr marL="2057400" indent="-228600" algn="l" rtl="0" eaLnBrk="0" fontAlgn="base" hangingPunct="0">
        <a:spcBef>
          <a:spcPct val="20000"/>
        </a:spcBef>
        <a:spcAft>
          <a:spcPct val="0"/>
        </a:spcAft>
        <a:buClr>
          <a:srgbClr val="2C60FF"/>
        </a:buClr>
        <a:buSzPct val="100000"/>
        <a:buFont typeface="Arial" charset="0"/>
        <a:buChar char="•"/>
        <a:tabLst>
          <a:tab pos="971550" algn="l"/>
        </a:tabLst>
        <a:defRPr sz="2000">
          <a:solidFill>
            <a:schemeClr val="bg2"/>
          </a:solidFill>
          <a:latin typeface="+mn-lt"/>
        </a:defRPr>
      </a:lvl5pPr>
      <a:lvl6pPr marL="2514600" indent="-228600" algn="l" rtl="0" eaLnBrk="1" fontAlgn="base" hangingPunct="1">
        <a:spcBef>
          <a:spcPct val="20000"/>
        </a:spcBef>
        <a:spcAft>
          <a:spcPct val="0"/>
        </a:spcAft>
        <a:buClr>
          <a:schemeClr val="tx1"/>
        </a:buClr>
        <a:buSzPct val="100000"/>
        <a:buChar char="–"/>
        <a:tabLst>
          <a:tab pos="971550" algn="l"/>
        </a:tabLst>
        <a:defRPr sz="2000">
          <a:solidFill>
            <a:schemeClr val="bg2"/>
          </a:solidFill>
          <a:latin typeface="+mn-lt"/>
        </a:defRPr>
      </a:lvl6pPr>
      <a:lvl7pPr marL="2971800" indent="-228600" algn="l" rtl="0" eaLnBrk="1" fontAlgn="base" hangingPunct="1">
        <a:spcBef>
          <a:spcPct val="20000"/>
        </a:spcBef>
        <a:spcAft>
          <a:spcPct val="0"/>
        </a:spcAft>
        <a:buClr>
          <a:schemeClr val="tx1"/>
        </a:buClr>
        <a:buSzPct val="100000"/>
        <a:buChar char="–"/>
        <a:tabLst>
          <a:tab pos="971550" algn="l"/>
        </a:tabLst>
        <a:defRPr sz="2000">
          <a:solidFill>
            <a:schemeClr val="bg2"/>
          </a:solidFill>
          <a:latin typeface="+mn-lt"/>
        </a:defRPr>
      </a:lvl7pPr>
      <a:lvl8pPr marL="3429000" indent="-228600" algn="l" rtl="0" eaLnBrk="1" fontAlgn="base" hangingPunct="1">
        <a:spcBef>
          <a:spcPct val="20000"/>
        </a:spcBef>
        <a:spcAft>
          <a:spcPct val="0"/>
        </a:spcAft>
        <a:buClr>
          <a:schemeClr val="tx1"/>
        </a:buClr>
        <a:buSzPct val="100000"/>
        <a:buChar char="–"/>
        <a:tabLst>
          <a:tab pos="971550" algn="l"/>
        </a:tabLst>
        <a:defRPr sz="2000">
          <a:solidFill>
            <a:schemeClr val="bg2"/>
          </a:solidFill>
          <a:latin typeface="+mn-lt"/>
        </a:defRPr>
      </a:lvl8pPr>
      <a:lvl9pPr marL="3886200" indent="-228600" algn="l" rtl="0" eaLnBrk="1" fontAlgn="base" hangingPunct="1">
        <a:spcBef>
          <a:spcPct val="20000"/>
        </a:spcBef>
        <a:spcAft>
          <a:spcPct val="0"/>
        </a:spcAft>
        <a:buClr>
          <a:schemeClr val="tx1"/>
        </a:buClr>
        <a:buSzPct val="100000"/>
        <a:buChar char="–"/>
        <a:tabLst>
          <a:tab pos="971550" algn="l"/>
        </a:tabLst>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a:t>
            </a:r>
            <a:r>
              <a:rPr lang="en-US" sz="1400" smtClean="0">
                <a:solidFill>
                  <a:prstClr val="white"/>
                </a:solidFill>
                <a:latin typeface="Arial" pitchFamily="34" charset="0"/>
                <a:cs typeface="Arial" pitchFamily="34" charset="0"/>
              </a:rPr>
              <a:t>of 39</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9577569"/>
      </p:ext>
    </p:extLst>
  </p:cSld>
  <p:clrMap bg1="lt1" tx1="dk1" bg2="lt2" tx2="dk2" accent1="accent1" accent2="accent2" accent3="accent3" accent4="accent4" accent5="accent5" accent6="accent6" hlink="hlink" folHlink="folHlink"/>
  <p:sldLayoutIdLst>
    <p:sldLayoutId id="2147483892" r:id="rId1"/>
  </p:sldLayoutIdLst>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of XX</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0708272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of XX</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17265355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b="0" i="0" u="none"/>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t>‹#›</a:t>
            </a:fld>
            <a:r>
              <a:rPr lang="en-US" sz="1400" dirty="0" smtClean="0">
                <a:solidFill>
                  <a:schemeClr val="bg1"/>
                </a:solidFill>
                <a:latin typeface="Arial" pitchFamily="34" charset="0"/>
                <a:cs typeface="Arial" pitchFamily="34" charset="0"/>
              </a:rPr>
              <a:t> of XX</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531474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33" r:id="rId22"/>
  </p:sldLayoutIdLst>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B.jpg                                                0033966FKarls G4                       C0DC18D5:"/>
          <p:cNvPicPr>
            <a:picLocks noChangeAspect="1" noChangeArrowheads="1"/>
          </p:cNvPicPr>
          <p:nvPr/>
        </p:nvPicPr>
        <p:blipFill>
          <a:blip r:embed="rId16" cstate="print"/>
          <a:srcRect/>
          <a:stretch>
            <a:fillRect/>
          </a:stretch>
        </p:blipFill>
        <p:spPr bwMode="auto">
          <a:xfrm>
            <a:off x="0" y="0"/>
            <a:ext cx="12194117" cy="6859588"/>
          </a:xfrm>
          <a:prstGeom prst="rect">
            <a:avLst/>
          </a:prstGeom>
          <a:noFill/>
        </p:spPr>
      </p:pic>
      <p:sp>
        <p:nvSpPr>
          <p:cNvPr id="1026" name="Rectangle 2"/>
          <p:cNvSpPr>
            <a:spLocks noGrp="1" noChangeArrowheads="1"/>
          </p:cNvSpPr>
          <p:nvPr>
            <p:ph type="title"/>
          </p:nvPr>
        </p:nvSpPr>
        <p:spPr bwMode="black">
          <a:xfrm>
            <a:off x="1079500" y="390525"/>
            <a:ext cx="10363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black">
          <a:xfrm>
            <a:off x="10795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41500211-7BE1-4DC7-8FC1-584710F10FD4}" type="datetimeFigureOut">
              <a:rPr lang="en-US" smtClean="0"/>
              <a:pPr/>
              <a:t>9/8/2017</a:t>
            </a:fld>
            <a:endParaRPr lang="en-US"/>
          </a:p>
        </p:txBody>
      </p:sp>
      <p:sp>
        <p:nvSpPr>
          <p:cNvPr id="1029" name="Rectangle 5"/>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401791325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254B8E"/>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rgbClr val="254B8E"/>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400">
          <a:solidFill>
            <a:srgbClr val="254B8E"/>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254B8E"/>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rgbClr val="254B8E"/>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9075"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907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smtClean="0">
              <a:solidFill>
                <a:srgbClr val="FFFFFF"/>
              </a:solidFill>
            </a:endParaRPr>
          </a:p>
        </p:txBody>
      </p:sp>
      <p:sp>
        <p:nvSpPr>
          <p:cNvPr id="25907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smtClean="0">
              <a:solidFill>
                <a:srgbClr val="FFFFFF"/>
              </a:solidFill>
            </a:endParaRPr>
          </a:p>
        </p:txBody>
      </p:sp>
      <p:sp>
        <p:nvSpPr>
          <p:cNvPr id="25907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3D9EEF53-6414-4BB8-8342-C31335E2A3A5}"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966485531"/>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12192000" cy="1143000"/>
          </a:xfrm>
          <a:prstGeom prst="rect">
            <a:avLst/>
          </a:prstGeom>
          <a:ln>
            <a:headEnd/>
            <a:tailEnd/>
          </a:ln>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371600"/>
            <a:ext cx="10972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9982200" y="160337"/>
            <a:ext cx="2032000" cy="307777"/>
          </a:xfrm>
          <a:prstGeom prst="rect">
            <a:avLst/>
          </a:prstGeom>
          <a:noFill/>
        </p:spPr>
        <p:txBody>
          <a:bodyPr wrap="square" rtlCol="0">
            <a:spAutoFit/>
          </a:bodyPr>
          <a:lstStyle/>
          <a:p>
            <a:pPr algn="r"/>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lgn="r"/>
              <a:t>‹#›</a:t>
            </a:fld>
            <a:r>
              <a:rPr lang="en-US" sz="1400" dirty="0" smtClean="0">
                <a:solidFill>
                  <a:schemeClr val="bg1"/>
                </a:solidFill>
                <a:latin typeface="Arial" pitchFamily="34" charset="0"/>
                <a:cs typeface="Arial" pitchFamily="34" charset="0"/>
              </a:rPr>
              <a:t> of 36</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8900083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0" fontAlgn="base" hangingPunct="0">
        <a:spcBef>
          <a:spcPct val="0"/>
        </a:spcBef>
        <a:spcAft>
          <a:spcPct val="0"/>
        </a:spcAft>
        <a:defRPr sz="3600" kern="1200">
          <a:solidFill>
            <a:schemeClr val="tx1"/>
          </a:solidFill>
          <a:latin typeface="Arial" charset="0"/>
          <a:ea typeface="ＭＳ Ｐゴシック" charset="-128"/>
          <a:cs typeface="ＭＳ Ｐゴシック" charset="-128"/>
        </a:defRPr>
      </a:lvl1pPr>
      <a:lvl2pPr algn="ctr" defTabSz="457200" rtl="0" eaLnBrk="0" fontAlgn="base" hangingPunct="0">
        <a:spcBef>
          <a:spcPct val="0"/>
        </a:spcBef>
        <a:spcAft>
          <a:spcPct val="0"/>
        </a:spcAft>
        <a:defRPr sz="36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36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36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36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Clr>
          <a:schemeClr val="accent1"/>
        </a:buClr>
        <a:buSzPct val="75000"/>
        <a:buFont typeface="Wingdings" charset="2"/>
        <a:buChar char="n"/>
        <a:defRPr sz="2400" kern="1200">
          <a:solidFill>
            <a:schemeClr val="tx1"/>
          </a:solidFill>
          <a:latin typeface="Arial" charset="0"/>
          <a:ea typeface="ＭＳ Ｐゴシック" charset="-128"/>
          <a:cs typeface="ＭＳ Ｐゴシック" charset="-128"/>
        </a:defRPr>
      </a:lvl1pPr>
      <a:lvl2pPr marL="742950" indent="-285750" algn="l" defTabSz="457200" rtl="0" eaLnBrk="0" fontAlgn="base" hangingPunct="0">
        <a:spcBef>
          <a:spcPct val="20000"/>
        </a:spcBef>
        <a:spcAft>
          <a:spcPct val="0"/>
        </a:spcAft>
        <a:buClr>
          <a:schemeClr val="accent3">
            <a:lumMod val="75000"/>
          </a:schemeClr>
        </a:buClr>
        <a:buSzPct val="75000"/>
        <a:buFont typeface="Wingdings" charset="2"/>
        <a:buChar char="v"/>
        <a:defRPr sz="2000" kern="1200">
          <a:solidFill>
            <a:schemeClr val="tx1"/>
          </a:solidFill>
          <a:latin typeface="Arial" charset="0"/>
          <a:ea typeface="ＭＳ Ｐゴシック" charset="-128"/>
          <a:cs typeface="+mn-cs"/>
        </a:defRPr>
      </a:lvl2pPr>
      <a:lvl3pPr marL="1143000" indent="-228600" algn="l" defTabSz="457200" rtl="0" eaLnBrk="0" fontAlgn="base" hangingPunct="0">
        <a:spcBef>
          <a:spcPct val="20000"/>
        </a:spcBef>
        <a:spcAft>
          <a:spcPct val="0"/>
        </a:spcAft>
        <a:buClr>
          <a:srgbClr val="C3092C"/>
        </a:buClr>
        <a:buFont typeface="Arial" charset="0"/>
        <a:buChar char="»"/>
        <a:defRPr sz="2000" kern="1200">
          <a:solidFill>
            <a:schemeClr val="tx1"/>
          </a:solidFill>
          <a:latin typeface="Arial"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B.jpg                                                0033966FKarls G4                       C0DC18D5:"/>
          <p:cNvPicPr>
            <a:picLocks noChangeAspect="1" noChangeArrowheads="1"/>
          </p:cNvPicPr>
          <p:nvPr/>
        </p:nvPicPr>
        <p:blipFill>
          <a:blip r:embed="rId16" cstate="print"/>
          <a:srcRect/>
          <a:stretch>
            <a:fillRect/>
          </a:stretch>
        </p:blipFill>
        <p:spPr bwMode="auto">
          <a:xfrm>
            <a:off x="0" y="0"/>
            <a:ext cx="12194117" cy="6859588"/>
          </a:xfrm>
          <a:prstGeom prst="rect">
            <a:avLst/>
          </a:prstGeom>
          <a:noFill/>
        </p:spPr>
      </p:pic>
      <p:sp>
        <p:nvSpPr>
          <p:cNvPr id="1026" name="Rectangle 2"/>
          <p:cNvSpPr>
            <a:spLocks noGrp="1" noChangeArrowheads="1"/>
          </p:cNvSpPr>
          <p:nvPr>
            <p:ph type="title"/>
          </p:nvPr>
        </p:nvSpPr>
        <p:spPr bwMode="black">
          <a:xfrm>
            <a:off x="1079500" y="390525"/>
            <a:ext cx="10363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black">
          <a:xfrm>
            <a:off x="10795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41500211-7BE1-4DC7-8FC1-584710F10FD4}" type="datetimeFigureOut">
              <a:rPr lang="en-US" smtClean="0"/>
              <a:pPr/>
              <a:t>9/8/2017</a:t>
            </a:fld>
            <a:endParaRPr lang="en-US"/>
          </a:p>
        </p:txBody>
      </p:sp>
      <p:sp>
        <p:nvSpPr>
          <p:cNvPr id="1029" name="Rectangle 5"/>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B8D03944-DEFA-4171-A345-8166831BA81E}" type="slidenum">
              <a:rPr lang="en-US" smtClean="0"/>
              <a:pPr/>
              <a:t>‹#›</a:t>
            </a:fld>
            <a:endParaRPr lang="en-US"/>
          </a:p>
        </p:txBody>
      </p:sp>
      <p:sp>
        <p:nvSpPr>
          <p:cNvPr id="8" name="TextBox 7"/>
          <p:cNvSpPr txBox="1"/>
          <p:nvPr userDrawn="1"/>
        </p:nvSpPr>
        <p:spPr>
          <a:xfrm>
            <a:off x="9982200" y="160337"/>
            <a:ext cx="2032000" cy="307777"/>
          </a:xfrm>
          <a:prstGeom prst="rect">
            <a:avLst/>
          </a:prstGeom>
          <a:noFill/>
        </p:spPr>
        <p:txBody>
          <a:bodyPr wrap="square" rtlCol="0">
            <a:spAutoFit/>
          </a:bodyPr>
          <a:lstStyle/>
          <a:p>
            <a:pPr algn="r"/>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lgn="r"/>
              <a:t>‹#›</a:t>
            </a:fld>
            <a:r>
              <a:rPr lang="en-US" sz="1400" dirty="0" smtClean="0">
                <a:solidFill>
                  <a:schemeClr val="bg2"/>
                </a:solidFill>
                <a:latin typeface="Arial" pitchFamily="34" charset="0"/>
                <a:cs typeface="Arial" pitchFamily="34" charset="0"/>
              </a:rPr>
              <a:t> </a:t>
            </a:r>
            <a:r>
              <a:rPr lang="en-US" sz="1400" smtClean="0">
                <a:solidFill>
                  <a:schemeClr val="bg2"/>
                </a:solidFill>
                <a:latin typeface="Arial" pitchFamily="34" charset="0"/>
                <a:cs typeface="Arial" pitchFamily="34" charset="0"/>
              </a:rPr>
              <a:t>of 39</a:t>
            </a:r>
            <a:endParaRPr lang="en-US" sz="1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9954936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254B8E"/>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rgbClr val="254B8E"/>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400">
          <a:solidFill>
            <a:srgbClr val="254B8E"/>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rgbClr val="254B8E"/>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rgbClr val="254B8E"/>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E75C-3102-4299-AB68-0CD4E5DE7E66}" type="datetimeFigureOut">
              <a:rPr lang="en-US" smtClean="0">
                <a:solidFill>
                  <a:prstClr val="black">
                    <a:tint val="75000"/>
                  </a:prstClr>
                </a:solidFill>
              </a:rPr>
              <a:pPr/>
              <a:t>9/8/2017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510EB-08A6-4DB6-B2B5-85D93D26AD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26830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B.jpg                                                0033966FKarls G4                       C0DC18D5:"/>
          <p:cNvPicPr>
            <a:picLocks noChangeAspect="1" noChangeArrowheads="1"/>
          </p:cNvPicPr>
          <p:nvPr/>
        </p:nvPicPr>
        <p:blipFill>
          <a:blip r:embed="rId15" cstate="print"/>
          <a:srcRect/>
          <a:stretch>
            <a:fillRect/>
          </a:stretch>
        </p:blipFill>
        <p:spPr bwMode="auto">
          <a:xfrm>
            <a:off x="0" y="0"/>
            <a:ext cx="12194117" cy="6859588"/>
          </a:xfrm>
          <a:prstGeom prst="rect">
            <a:avLst/>
          </a:prstGeom>
          <a:noFill/>
        </p:spPr>
      </p:pic>
      <p:sp>
        <p:nvSpPr>
          <p:cNvPr id="1026" name="Rectangle 2"/>
          <p:cNvSpPr>
            <a:spLocks noGrp="1" noChangeArrowheads="1"/>
          </p:cNvSpPr>
          <p:nvPr>
            <p:ph type="title"/>
          </p:nvPr>
        </p:nvSpPr>
        <p:spPr bwMode="black">
          <a:xfrm>
            <a:off x="1079500" y="390525"/>
            <a:ext cx="10363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black">
          <a:xfrm>
            <a:off x="10795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254B8E"/>
                </a:solidFill>
                <a:latin typeface="+mn-lt"/>
              </a:defRPr>
            </a:lvl1pPr>
          </a:lstStyle>
          <a:p>
            <a:fld id="{41500211-7BE1-4DC7-8FC1-584710F10FD4}" type="datetimeFigureOut">
              <a:rPr lang="en-US" smtClean="0"/>
              <a:pPr/>
              <a:t>9/8/2017</a:t>
            </a:fld>
            <a:endParaRPr lang="en-US"/>
          </a:p>
        </p:txBody>
      </p:sp>
      <p:sp>
        <p:nvSpPr>
          <p:cNvPr id="1029" name="Rectangle 5"/>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254B8E"/>
                </a:solidFill>
                <a:latin typeface="+mn-lt"/>
              </a:defRPr>
            </a:lvl1pPr>
          </a:lstStyle>
          <a:p>
            <a:fld id="{B8D03944-DEFA-4171-A345-8166831BA81E}" type="slidenum">
              <a:rPr lang="en-US" smtClean="0"/>
              <a:pPr/>
              <a:t>‹#›</a:t>
            </a:fld>
            <a:endParaRPr lang="en-US"/>
          </a:p>
        </p:txBody>
      </p:sp>
    </p:spTree>
    <p:extLst>
      <p:ext uri="{BB962C8B-B14F-4D97-AF65-F5344CB8AC3E}">
        <p14:creationId xmlns:p14="http://schemas.microsoft.com/office/powerpoint/2010/main" val="409471093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iming>
    <p:tnLst>
      <p:par>
        <p:cTn id="1" dur="indefinite" restart="never" nodeType="tmRoot"/>
      </p:par>
    </p:tnLst>
  </p:timing>
  <p:txStyles>
    <p:titleStyle>
      <a:lvl1pPr algn="l" rtl="0" eaLnBrk="1" fontAlgn="base" hangingPunct="1">
        <a:spcBef>
          <a:spcPct val="0"/>
        </a:spcBef>
        <a:spcAft>
          <a:spcPct val="0"/>
        </a:spcAft>
        <a:defRPr sz="2700" b="1">
          <a:solidFill>
            <a:srgbClr val="254B8E"/>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rgbClr val="254B8E"/>
          </a:solidFill>
          <a:latin typeface="Arial" charset="0"/>
        </a:defRPr>
      </a:lvl2pPr>
      <a:lvl3pPr algn="l" rtl="0" eaLnBrk="1" fontAlgn="base" hangingPunct="1">
        <a:spcBef>
          <a:spcPct val="0"/>
        </a:spcBef>
        <a:spcAft>
          <a:spcPct val="0"/>
        </a:spcAft>
        <a:defRPr sz="2700" b="1">
          <a:solidFill>
            <a:srgbClr val="254B8E"/>
          </a:solidFill>
          <a:latin typeface="Arial" charset="0"/>
        </a:defRPr>
      </a:lvl3pPr>
      <a:lvl4pPr algn="l" rtl="0" eaLnBrk="1" fontAlgn="base" hangingPunct="1">
        <a:spcBef>
          <a:spcPct val="0"/>
        </a:spcBef>
        <a:spcAft>
          <a:spcPct val="0"/>
        </a:spcAft>
        <a:defRPr sz="2700" b="1">
          <a:solidFill>
            <a:srgbClr val="254B8E"/>
          </a:solidFill>
          <a:latin typeface="Arial" charset="0"/>
        </a:defRPr>
      </a:lvl4pPr>
      <a:lvl5pPr algn="l" rtl="0" eaLnBrk="1" fontAlgn="base" hangingPunct="1">
        <a:spcBef>
          <a:spcPct val="0"/>
        </a:spcBef>
        <a:spcAft>
          <a:spcPct val="0"/>
        </a:spcAft>
        <a:defRPr sz="2700" b="1">
          <a:solidFill>
            <a:srgbClr val="254B8E"/>
          </a:solidFill>
          <a:latin typeface="Arial" charset="0"/>
        </a:defRPr>
      </a:lvl5pPr>
      <a:lvl6pPr marL="342900" algn="l" rtl="0" eaLnBrk="1" fontAlgn="base" hangingPunct="1">
        <a:spcBef>
          <a:spcPct val="0"/>
        </a:spcBef>
        <a:spcAft>
          <a:spcPct val="0"/>
        </a:spcAft>
        <a:defRPr sz="2700" b="1">
          <a:solidFill>
            <a:srgbClr val="254B8E"/>
          </a:solidFill>
          <a:latin typeface="Arial" charset="0"/>
        </a:defRPr>
      </a:lvl6pPr>
      <a:lvl7pPr marL="685800" algn="l" rtl="0" eaLnBrk="1" fontAlgn="base" hangingPunct="1">
        <a:spcBef>
          <a:spcPct val="0"/>
        </a:spcBef>
        <a:spcAft>
          <a:spcPct val="0"/>
        </a:spcAft>
        <a:defRPr sz="2700" b="1">
          <a:solidFill>
            <a:srgbClr val="254B8E"/>
          </a:solidFill>
          <a:latin typeface="Arial" charset="0"/>
        </a:defRPr>
      </a:lvl7pPr>
      <a:lvl8pPr marL="1028700" algn="l" rtl="0" eaLnBrk="1" fontAlgn="base" hangingPunct="1">
        <a:spcBef>
          <a:spcPct val="0"/>
        </a:spcBef>
        <a:spcAft>
          <a:spcPct val="0"/>
        </a:spcAft>
        <a:defRPr sz="2700" b="1">
          <a:solidFill>
            <a:srgbClr val="254B8E"/>
          </a:solidFill>
          <a:latin typeface="Arial" charset="0"/>
        </a:defRPr>
      </a:lvl8pPr>
      <a:lvl9pPr marL="1371600" algn="l" rtl="0" eaLnBrk="1" fontAlgn="base" hangingPunct="1">
        <a:spcBef>
          <a:spcPct val="0"/>
        </a:spcBef>
        <a:spcAft>
          <a:spcPct val="0"/>
        </a:spcAft>
        <a:defRPr sz="2700" b="1">
          <a:solidFill>
            <a:srgbClr val="254B8E"/>
          </a:solidFill>
          <a:latin typeface="Arial" charset="0"/>
        </a:defRPr>
      </a:lvl9pPr>
    </p:titleStyle>
    <p:bodyStyle>
      <a:lvl1pPr marL="257175" indent="-257175" algn="l" rtl="0" eaLnBrk="1" fontAlgn="base" hangingPunct="1">
        <a:spcBef>
          <a:spcPct val="20000"/>
        </a:spcBef>
        <a:spcAft>
          <a:spcPct val="0"/>
        </a:spcAft>
        <a:buChar char="•"/>
        <a:defRPr sz="2400">
          <a:solidFill>
            <a:srgbClr val="254B8E"/>
          </a:solidFill>
          <a:latin typeface="Calibri" pitchFamily="34" charset="0"/>
          <a:ea typeface="+mn-ea"/>
          <a:cs typeface="Calibri" pitchFamily="34" charset="0"/>
        </a:defRPr>
      </a:lvl1pPr>
      <a:lvl2pPr marL="557213" indent="-214313" algn="l" rtl="0" eaLnBrk="1" fontAlgn="base" hangingPunct="1">
        <a:spcBef>
          <a:spcPct val="20000"/>
        </a:spcBef>
        <a:spcAft>
          <a:spcPct val="0"/>
        </a:spcAft>
        <a:buChar char="–"/>
        <a:defRPr sz="2100">
          <a:solidFill>
            <a:srgbClr val="254B8E"/>
          </a:solidFill>
          <a:latin typeface="Calibri" pitchFamily="34" charset="0"/>
          <a:cs typeface="Calibri" pitchFamily="34" charset="0"/>
        </a:defRPr>
      </a:lvl2pPr>
      <a:lvl3pPr marL="857250" indent="-171450" algn="l" rtl="0" eaLnBrk="1" fontAlgn="base" hangingPunct="1">
        <a:spcBef>
          <a:spcPct val="20000"/>
        </a:spcBef>
        <a:spcAft>
          <a:spcPct val="0"/>
        </a:spcAft>
        <a:buChar char="•"/>
        <a:defRPr sz="1800">
          <a:solidFill>
            <a:srgbClr val="254B8E"/>
          </a:solidFill>
          <a:latin typeface="Calibri" pitchFamily="34" charset="0"/>
          <a:cs typeface="Calibri" pitchFamily="34" charset="0"/>
        </a:defRPr>
      </a:lvl3pPr>
      <a:lvl4pPr marL="1200150" indent="-171450" algn="l" rtl="0" eaLnBrk="1" fontAlgn="base" hangingPunct="1">
        <a:spcBef>
          <a:spcPct val="20000"/>
        </a:spcBef>
        <a:spcAft>
          <a:spcPct val="0"/>
        </a:spcAft>
        <a:buChar char="–"/>
        <a:defRPr sz="1500">
          <a:solidFill>
            <a:srgbClr val="254B8E"/>
          </a:solidFill>
          <a:latin typeface="Calibri" pitchFamily="34" charset="0"/>
          <a:cs typeface="Calibri" pitchFamily="34" charset="0"/>
        </a:defRPr>
      </a:lvl4pPr>
      <a:lvl5pPr marL="1543050" indent="-171450" algn="l" rtl="0" eaLnBrk="1" fontAlgn="base" hangingPunct="1">
        <a:spcBef>
          <a:spcPct val="20000"/>
        </a:spcBef>
        <a:spcAft>
          <a:spcPct val="0"/>
        </a:spcAft>
        <a:buChar char="»"/>
        <a:defRPr sz="1500">
          <a:solidFill>
            <a:srgbClr val="254B8E"/>
          </a:solidFill>
          <a:latin typeface="Calibri" pitchFamily="34" charset="0"/>
          <a:cs typeface="Calibri" pitchFamily="34" charset="0"/>
        </a:defRPr>
      </a:lvl5pPr>
      <a:lvl6pPr marL="1885950" indent="-171450" algn="l" rtl="0" eaLnBrk="1" fontAlgn="base" hangingPunct="1">
        <a:spcBef>
          <a:spcPct val="20000"/>
        </a:spcBef>
        <a:spcAft>
          <a:spcPct val="0"/>
        </a:spcAft>
        <a:buChar char="»"/>
        <a:defRPr sz="1500">
          <a:solidFill>
            <a:srgbClr val="254B8E"/>
          </a:solidFill>
          <a:latin typeface="+mn-lt"/>
        </a:defRPr>
      </a:lvl6pPr>
      <a:lvl7pPr marL="2228850" indent="-171450" algn="l" rtl="0" eaLnBrk="1" fontAlgn="base" hangingPunct="1">
        <a:spcBef>
          <a:spcPct val="20000"/>
        </a:spcBef>
        <a:spcAft>
          <a:spcPct val="0"/>
        </a:spcAft>
        <a:buChar char="»"/>
        <a:defRPr sz="1500">
          <a:solidFill>
            <a:srgbClr val="254B8E"/>
          </a:solidFill>
          <a:latin typeface="+mn-lt"/>
        </a:defRPr>
      </a:lvl7pPr>
      <a:lvl8pPr marL="2571750" indent="-171450" algn="l" rtl="0" eaLnBrk="1" fontAlgn="base" hangingPunct="1">
        <a:spcBef>
          <a:spcPct val="20000"/>
        </a:spcBef>
        <a:spcAft>
          <a:spcPct val="0"/>
        </a:spcAft>
        <a:buChar char="»"/>
        <a:defRPr sz="1500">
          <a:solidFill>
            <a:srgbClr val="254B8E"/>
          </a:solidFill>
          <a:latin typeface="+mn-lt"/>
        </a:defRPr>
      </a:lvl8pPr>
      <a:lvl9pPr marL="2914650" indent="-171450" algn="l" rtl="0" eaLnBrk="1" fontAlgn="base" hangingPunct="1">
        <a:spcBef>
          <a:spcPct val="20000"/>
        </a:spcBef>
        <a:spcAft>
          <a:spcPct val="0"/>
        </a:spcAft>
        <a:buChar char="»"/>
        <a:defRPr sz="1500">
          <a:solidFill>
            <a:srgbClr val="254B8E"/>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12192000" cy="1066800"/>
          </a:xfrm>
          <a:prstGeom prst="rect">
            <a:avLst/>
          </a:prstGeom>
          <a:solidFill>
            <a:srgbClr val="8C7B70"/>
          </a:solidFill>
          <a:ln w="25400" cap="rnd" algn="ctr">
            <a:noFill/>
            <a:miter lim="800000"/>
            <a:headEnd/>
            <a:tailEnd/>
          </a:ln>
        </p:spPr>
        <p:txBody>
          <a:bodyPr anchor="ctr"/>
          <a:lstStyle/>
          <a:p>
            <a:pPr algn="ctr"/>
            <a:endParaRPr lang="en-US" sz="1800">
              <a:solidFill>
                <a:srgbClr val="000000"/>
              </a:solidFill>
              <a:latin typeface="Calibri" pitchFamily="34" charset="0"/>
            </a:endParaRPr>
          </a:p>
        </p:txBody>
      </p:sp>
      <p:sp>
        <p:nvSpPr>
          <p:cNvPr id="1027" name="Rectangle 2"/>
          <p:cNvSpPr>
            <a:spLocks noGrp="1" noChangeArrowheads="1"/>
          </p:cNvSpPr>
          <p:nvPr>
            <p:ph type="title"/>
          </p:nvPr>
        </p:nvSpPr>
        <p:spPr bwMode="auto">
          <a:xfrm>
            <a:off x="609600" y="76200"/>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09600" y="1295403"/>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5CF6E6E-CE52-4B7D-AD7C-473E3E257482}" type="slidenum">
              <a:rPr lang="en-US"/>
              <a:pPr>
                <a:defRPr/>
              </a:pPr>
              <a:t>‹#›</a:t>
            </a:fld>
            <a:endParaRPr lang="en-US"/>
          </a:p>
        </p:txBody>
      </p:sp>
      <p:pic>
        <p:nvPicPr>
          <p:cNvPr id="8" name="Picture 11" descr="ACTG_logo_2007_colo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a:xfrm>
            <a:off x="10205613" y="6294438"/>
            <a:ext cx="1883964"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872866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of 36</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67329924"/>
      </p:ext>
    </p:extLst>
  </p:cSld>
  <p:clrMap bg1="lt1" tx1="dk1" bg2="lt2" tx2="dk2" accent1="accent1" accent2="accent2" accent3="accent3" accent4="accent4" accent5="accent5" accent6="accent6" hlink="hlink" folHlink="folHlink"/>
  <p:sldLayoutIdLst>
    <p:sldLayoutId id="2147483888" r:id="rId1"/>
  </p:sldLayoutIdLst>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gray">
          <a:xfrm>
            <a:off x="0" y="1"/>
            <a:ext cx="12192000" cy="685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gray">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gray">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gray">
          <a:xfrm>
            <a:off x="213313" y="6388386"/>
            <a:ext cx="11777472" cy="30956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bwMode="gray">
          <a:xfrm>
            <a:off x="7721600" y="6404984"/>
            <a:ext cx="4059936" cy="365760"/>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fld id="{64986C9F-0C03-4D77-AD8F-A767FF5D7500}" type="datetimeFigureOut">
              <a:rPr lang="en-US" smtClean="0"/>
              <a:pPr/>
              <a:t>9/8/2017</a:t>
            </a:fld>
            <a:endParaRPr lang="en-US" dirty="0"/>
          </a:p>
        </p:txBody>
      </p:sp>
      <p:sp>
        <p:nvSpPr>
          <p:cNvPr id="3" name="Footer Placeholder 2"/>
          <p:cNvSpPr>
            <a:spLocks noGrp="1"/>
          </p:cNvSpPr>
          <p:nvPr>
            <p:ph type="ftr" sz="quarter" idx="3"/>
          </p:nvPr>
        </p:nvSpPr>
        <p:spPr bwMode="gray">
          <a:xfrm>
            <a:off x="508000" y="5840753"/>
            <a:ext cx="11785600" cy="294752"/>
          </a:xfrm>
          <a:prstGeom prst="rect">
            <a:avLst/>
          </a:prstGeom>
        </p:spPr>
        <p:txBody>
          <a:bodyPr vert="horz" anchor="ctr"/>
          <a:lstStyle>
            <a:lvl1pPr algn="l" eaLnBrk="1" latinLnBrk="0" hangingPunct="1">
              <a:defRPr kumimoji="0" sz="1600">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203200" y="144815"/>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gray">
          <a:xfrm>
            <a:off x="203200" y="990600"/>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Title Placeholder 21"/>
          <p:cNvSpPr>
            <a:spLocks noGrp="1"/>
          </p:cNvSpPr>
          <p:nvPr>
            <p:ph type="title"/>
          </p:nvPr>
        </p:nvSpPr>
        <p:spPr bwMode="gray">
          <a:xfrm>
            <a:off x="402336" y="228600"/>
            <a:ext cx="11379200" cy="6858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402336" y="1208143"/>
            <a:ext cx="11379200" cy="491528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203200" y="6389122"/>
            <a:ext cx="2032000" cy="307777"/>
          </a:xfrm>
          <a:prstGeom prst="rect">
            <a:avLst/>
          </a:prstGeom>
          <a:noFill/>
        </p:spPr>
        <p:txBody>
          <a:bodyPr wrap="square" rtlCol="0">
            <a:spAutoFit/>
          </a:bodyPr>
          <a:lstStyle/>
          <a:p>
            <a:r>
              <a:rPr lang="en-US" sz="1400" dirty="0" smtClean="0">
                <a:solidFill>
                  <a:prstClr val="white"/>
                </a:solidFill>
                <a:latin typeface="Arial" pitchFamily="34" charset="0"/>
                <a:cs typeface="Arial" pitchFamily="34" charset="0"/>
              </a:rPr>
              <a:t>Slide </a:t>
            </a:r>
            <a:fld id="{855F7D49-8920-4811-BC76-0E9BF1D8C467}" type="slidenum">
              <a:rPr lang="en-US" sz="1400" smtClean="0">
                <a:solidFill>
                  <a:prstClr val="white"/>
                </a:solidFill>
                <a:latin typeface="Arial" pitchFamily="34" charset="0"/>
                <a:cs typeface="Arial" pitchFamily="34" charset="0"/>
              </a:rPr>
              <a:pPr/>
              <a:t>‹#›</a:t>
            </a:fld>
            <a:r>
              <a:rPr lang="en-US" sz="1400" dirty="0" smtClean="0">
                <a:solidFill>
                  <a:prstClr val="white"/>
                </a:solidFill>
                <a:latin typeface="Arial" pitchFamily="34" charset="0"/>
                <a:cs typeface="Arial" pitchFamily="34" charset="0"/>
              </a:rPr>
              <a:t> </a:t>
            </a:r>
            <a:r>
              <a:rPr lang="en-US" sz="1400" smtClean="0">
                <a:solidFill>
                  <a:prstClr val="white"/>
                </a:solidFill>
                <a:latin typeface="Arial" pitchFamily="34" charset="0"/>
                <a:cs typeface="Arial" pitchFamily="34" charset="0"/>
              </a:rPr>
              <a:t>of 39</a:t>
            </a:r>
            <a:endParaRPr lang="en-US" sz="1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65748554"/>
      </p:ext>
    </p:extLst>
  </p:cSld>
  <p:clrMap bg1="lt1" tx1="dk1" bg2="lt2" tx2="dk2" accent1="accent1" accent2="accent2" accent3="accent3" accent4="accent4" accent5="accent5" accent6="accent6" hlink="hlink" folHlink="folHlink"/>
  <p:sldLayoutIdLst>
    <p:sldLayoutId id="2147483890" r:id="rId1"/>
  </p:sldLayoutIdLst>
  <p:timing>
    <p:tnLst>
      <p:par>
        <p:cTn id="1" dur="indefinite" restart="never" nodeType="tmRoot"/>
      </p:par>
    </p:tnLst>
  </p:timing>
  <p:txStyles>
    <p:titleStyle>
      <a:lvl1pPr algn="ctr" rtl="0" eaLnBrk="1" latinLnBrk="0" hangingPunct="1">
        <a:spcBef>
          <a:spcPct val="0"/>
        </a:spcBef>
        <a:buNone/>
        <a:defRPr kumimoji="0" sz="3300" b="1" i="0" u="none" kern="1200">
          <a:solidFill>
            <a:srgbClr val="006699"/>
          </a:solidFill>
          <a:latin typeface="Arial" pitchFamily="34" charset="0"/>
          <a:ea typeface="+mj-ea"/>
          <a:cs typeface="Arial" pitchFamily="34" charset="0"/>
        </a:defRPr>
      </a:lvl1pPr>
    </p:titleStyle>
    <p:body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1"/>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hyperlink" Target="https://aidsinfo.nih.gov/contentfiles/lvguidelines/adultandadolescentg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9249" y="3429000"/>
            <a:ext cx="11771423" cy="2057400"/>
          </a:xfrm>
        </p:spPr>
        <p:txBody>
          <a:bodyPr>
            <a:normAutofit lnSpcReduction="10000"/>
          </a:bodyPr>
          <a:lstStyle/>
          <a:p>
            <a:r>
              <a:rPr lang="en-US" sz="4100" dirty="0" smtClean="0"/>
              <a:t>Susan </a:t>
            </a:r>
            <a:r>
              <a:rPr lang="en-US" sz="4100" dirty="0" err="1" smtClean="0"/>
              <a:t>Swindells</a:t>
            </a:r>
            <a:r>
              <a:rPr lang="en-US" sz="4100" dirty="0" smtClean="0"/>
              <a:t>, MBBS</a:t>
            </a:r>
          </a:p>
          <a:p>
            <a:r>
              <a:rPr lang="en-US" dirty="0" smtClean="0"/>
              <a:t>Professor of Internal Medicine</a:t>
            </a:r>
          </a:p>
          <a:p>
            <a:r>
              <a:rPr lang="en-US" dirty="0" smtClean="0"/>
              <a:t>University of Nebraska Medical Center</a:t>
            </a:r>
          </a:p>
          <a:p>
            <a:r>
              <a:rPr lang="en-US" dirty="0" smtClean="0"/>
              <a:t>Omaha, Nebraska</a:t>
            </a:r>
            <a:endParaRPr lang="en-US" dirty="0"/>
          </a:p>
        </p:txBody>
      </p:sp>
      <p:sp>
        <p:nvSpPr>
          <p:cNvPr id="4" name="Title 3"/>
          <p:cNvSpPr>
            <a:spLocks noGrp="1"/>
          </p:cNvSpPr>
          <p:nvPr>
            <p:ph type="ctrTitle"/>
          </p:nvPr>
        </p:nvSpPr>
        <p:spPr>
          <a:xfrm>
            <a:off x="914400" y="1447800"/>
            <a:ext cx="10363200" cy="1752600"/>
          </a:xfrm>
        </p:spPr>
        <p:txBody>
          <a:bodyPr>
            <a:normAutofit/>
          </a:bodyPr>
          <a:lstStyle/>
          <a:p>
            <a:r>
              <a:rPr lang="en-US" dirty="0" smtClean="0"/>
              <a:t>New </a:t>
            </a:r>
            <a:r>
              <a:rPr lang="en-US" dirty="0"/>
              <a:t>and Noteworthy in Tuberculosis Diagnostics and </a:t>
            </a:r>
            <a:r>
              <a:rPr lang="en-US" dirty="0" smtClean="0"/>
              <a:t>Treatment</a:t>
            </a:r>
            <a:endParaRPr lang="en-US" dirty="0"/>
          </a:p>
        </p:txBody>
      </p:sp>
      <p:sp>
        <p:nvSpPr>
          <p:cNvPr id="6" name="TextBox 5"/>
          <p:cNvSpPr txBox="1"/>
          <p:nvPr/>
        </p:nvSpPr>
        <p:spPr>
          <a:xfrm>
            <a:off x="76200" y="6518031"/>
            <a:ext cx="4972351" cy="307777"/>
          </a:xfrm>
          <a:prstGeom prst="rect">
            <a:avLst/>
          </a:prstGeom>
          <a:noFill/>
        </p:spPr>
        <p:txBody>
          <a:bodyPr wrap="square" rtlCol="0">
            <a:spAutoFit/>
          </a:bodyPr>
          <a:lstStyle/>
          <a:p>
            <a:r>
              <a:rPr lang="en-US" sz="1400" dirty="0" smtClean="0">
                <a:solidFill>
                  <a:prstClr val="white"/>
                </a:solidFill>
                <a:latin typeface="Arial" panose="020B0604020202020204" pitchFamily="34" charset="0"/>
                <a:cs typeface="Arial" panose="020B0604020202020204" pitchFamily="34" charset="0"/>
              </a:rPr>
              <a:t>San Antonio, Texas: August 21 to 23, 2017</a:t>
            </a:r>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847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Drug-Drug Interactions</a:t>
            </a:r>
            <a:endParaRPr lang="en-US" dirty="0"/>
          </a:p>
        </p:txBody>
      </p:sp>
      <p:pic>
        <p:nvPicPr>
          <p:cNvPr id="4" name="Content Placeholder 3" descr="facebook,chrome,malware,ไวรัส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2286000"/>
            <a:ext cx="5271171" cy="3474720"/>
          </a:xfrm>
        </p:spPr>
      </p:pic>
    </p:spTree>
    <p:extLst>
      <p:ext uri="{BB962C8B-B14F-4D97-AF65-F5344CB8AC3E}">
        <p14:creationId xmlns:p14="http://schemas.microsoft.com/office/powerpoint/2010/main" val="137209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 name="Oval 69"/>
          <p:cNvSpPr>
            <a:spLocks noChangeArrowheads="1"/>
          </p:cNvSpPr>
          <p:nvPr/>
        </p:nvSpPr>
        <p:spPr bwMode="auto">
          <a:xfrm>
            <a:off x="3009900" y="1066804"/>
            <a:ext cx="6229350" cy="5408613"/>
          </a:xfrm>
          <a:prstGeom prst="ellipse">
            <a:avLst/>
          </a:prstGeom>
          <a:noFill/>
          <a:ln w="28575" cap="sq">
            <a:solidFill>
              <a:schemeClr val="tx1"/>
            </a:solidFill>
            <a:round/>
            <a:headEnd type="none" w="sm" len="sm"/>
            <a:tailEnd type="none" w="sm" len="sm"/>
          </a:ln>
          <a:effectLst/>
        </p:spPr>
        <p:txBody>
          <a:bodyPr wrap="none" lIns="89373" tIns="44685" rIns="89373" bIns="44685" anchor="ctr"/>
          <a:lstStyle/>
          <a:p>
            <a:pPr algn="ctr" defTabSz="893763" eaLnBrk="0" hangingPunct="0"/>
            <a:endParaRPr lang="en-US" sz="2300">
              <a:solidFill>
                <a:srgbClr val="000000"/>
              </a:solidFill>
              <a:latin typeface="Times" pitchFamily="18" charset="0"/>
            </a:endParaRPr>
          </a:p>
        </p:txBody>
      </p:sp>
      <p:sp>
        <p:nvSpPr>
          <p:cNvPr id="2118" name="Oval 70"/>
          <p:cNvSpPr>
            <a:spLocks noChangeArrowheads="1"/>
          </p:cNvSpPr>
          <p:nvPr/>
        </p:nvSpPr>
        <p:spPr bwMode="auto">
          <a:xfrm>
            <a:off x="3695700" y="1828800"/>
            <a:ext cx="4972050" cy="3810000"/>
          </a:xfrm>
          <a:prstGeom prst="ellipse">
            <a:avLst/>
          </a:prstGeom>
          <a:solidFill>
            <a:srgbClr val="DDDDDD"/>
          </a:solidFill>
          <a:ln w="12700" cap="sq">
            <a:solidFill>
              <a:schemeClr val="bg2"/>
            </a:solidFill>
            <a:round/>
            <a:headEnd type="none" w="sm" len="sm"/>
            <a:tailEnd type="none" w="sm" len="sm"/>
          </a:ln>
          <a:effectLst/>
        </p:spPr>
        <p:txBody>
          <a:bodyPr wrap="none" lIns="89373" tIns="44685" rIns="89373" bIns="44685" anchor="ctr"/>
          <a:lstStyle/>
          <a:p>
            <a:pPr algn="ctr" defTabSz="893763" eaLnBrk="0" hangingPunct="0"/>
            <a:endParaRPr lang="en-US" sz="2300">
              <a:solidFill>
                <a:srgbClr val="000000"/>
              </a:solidFill>
              <a:latin typeface="Times" pitchFamily="18" charset="0"/>
            </a:endParaRPr>
          </a:p>
        </p:txBody>
      </p:sp>
      <p:sp>
        <p:nvSpPr>
          <p:cNvPr id="2119" name="Text Box 71"/>
          <p:cNvSpPr txBox="1">
            <a:spLocks noChangeArrowheads="1"/>
          </p:cNvSpPr>
          <p:nvPr/>
        </p:nvSpPr>
        <p:spPr bwMode="auto">
          <a:xfrm>
            <a:off x="5695950" y="5334000"/>
            <a:ext cx="929094" cy="367242"/>
          </a:xfrm>
          <a:prstGeom prst="rect">
            <a:avLst/>
          </a:prstGeom>
          <a:noFill/>
          <a:ln w="12700" cap="sq">
            <a:noFill/>
            <a:miter lim="800000"/>
            <a:headEnd type="none" w="sm" len="sm"/>
            <a:tailEnd type="none" w="sm" len="sm"/>
          </a:ln>
          <a:effectLst/>
        </p:spPr>
        <p:txBody>
          <a:bodyPr wrap="none" lIns="89373" tIns="44685" rIns="89373" bIns="44685">
            <a:spAutoFit/>
          </a:bodyPr>
          <a:lstStyle/>
          <a:p>
            <a:pPr defTabSz="893763" eaLnBrk="0" hangingPunct="0"/>
            <a:r>
              <a:rPr lang="en-US">
                <a:solidFill>
                  <a:srgbClr val="000000"/>
                </a:solidFill>
              </a:rPr>
              <a:t>Nucleus</a:t>
            </a:r>
          </a:p>
        </p:txBody>
      </p:sp>
      <p:sp>
        <p:nvSpPr>
          <p:cNvPr id="2120" name="Text Box 72"/>
          <p:cNvSpPr txBox="1">
            <a:spLocks noChangeArrowheads="1"/>
          </p:cNvSpPr>
          <p:nvPr/>
        </p:nvSpPr>
        <p:spPr bwMode="auto">
          <a:xfrm rot="16200000">
            <a:off x="2791309" y="3495161"/>
            <a:ext cx="1169423" cy="369332"/>
          </a:xfrm>
          <a:prstGeom prst="rect">
            <a:avLst/>
          </a:prstGeom>
          <a:noFill/>
          <a:ln w="9525">
            <a:noFill/>
            <a:miter lim="800000"/>
            <a:headEnd/>
            <a:tailEnd/>
          </a:ln>
          <a:effectLst/>
        </p:spPr>
        <p:txBody>
          <a:bodyPr wrap="none">
            <a:spAutoFit/>
          </a:bodyPr>
          <a:lstStyle/>
          <a:p>
            <a:r>
              <a:rPr lang="en-US">
                <a:solidFill>
                  <a:srgbClr val="000000"/>
                </a:solidFill>
              </a:rPr>
              <a:t>Cytoplasm</a:t>
            </a:r>
          </a:p>
        </p:txBody>
      </p:sp>
      <p:grpSp>
        <p:nvGrpSpPr>
          <p:cNvPr id="2" name="Group 287"/>
          <p:cNvGrpSpPr>
            <a:grpSpLocks/>
          </p:cNvGrpSpPr>
          <p:nvPr/>
        </p:nvGrpSpPr>
        <p:grpSpPr bwMode="auto">
          <a:xfrm>
            <a:off x="3924296" y="1905000"/>
            <a:ext cx="685803" cy="609600"/>
            <a:chOff x="1920" y="1680"/>
            <a:chExt cx="439" cy="384"/>
          </a:xfrm>
        </p:grpSpPr>
        <p:sp>
          <p:nvSpPr>
            <p:cNvPr id="2315" name="AutoShape 267"/>
            <p:cNvSpPr>
              <a:spLocks noChangeArrowheads="1"/>
            </p:cNvSpPr>
            <p:nvPr/>
          </p:nvSpPr>
          <p:spPr bwMode="auto">
            <a:xfrm>
              <a:off x="1920" y="1680"/>
              <a:ext cx="384" cy="384"/>
            </a:xfrm>
            <a:prstGeom prst="chevron">
              <a:avLst>
                <a:gd name="adj" fmla="val 25000"/>
              </a:avLst>
            </a:prstGeom>
            <a:solidFill>
              <a:schemeClr val="tx2"/>
            </a:solidFill>
            <a:ln w="12700" cap="sq">
              <a:solidFill>
                <a:schemeClr val="bg2"/>
              </a:solidFill>
              <a:miter lim="800000"/>
              <a:headEnd type="none" w="sm" len="sm"/>
              <a:tailEnd type="none" w="sm" len="sm"/>
            </a:ln>
            <a:effectLst/>
          </p:spPr>
          <p:txBody>
            <a:bodyPr wrap="none" anchor="ctr"/>
            <a:lstStyle/>
            <a:p>
              <a:endParaRPr lang="en-US">
                <a:solidFill>
                  <a:srgbClr val="000000"/>
                </a:solidFill>
              </a:endParaRPr>
            </a:p>
          </p:txBody>
        </p:sp>
        <p:sp>
          <p:nvSpPr>
            <p:cNvPr id="2318" name="Text Box 270"/>
            <p:cNvSpPr txBox="1">
              <a:spLocks noChangeArrowheads="1"/>
            </p:cNvSpPr>
            <p:nvPr/>
          </p:nvSpPr>
          <p:spPr bwMode="auto">
            <a:xfrm>
              <a:off x="1968" y="1776"/>
              <a:ext cx="391" cy="194"/>
            </a:xfrm>
            <a:prstGeom prst="rect">
              <a:avLst/>
            </a:prstGeom>
            <a:noFill/>
            <a:ln w="9525">
              <a:noFill/>
              <a:miter lim="800000"/>
              <a:headEnd/>
              <a:tailEnd/>
            </a:ln>
            <a:effectLst/>
          </p:spPr>
          <p:txBody>
            <a:bodyPr wrap="none">
              <a:spAutoFit/>
            </a:bodyPr>
            <a:lstStyle/>
            <a:p>
              <a:r>
                <a:rPr lang="en-US" sz="1400">
                  <a:solidFill>
                    <a:srgbClr val="FFFF99"/>
                  </a:solidFill>
                </a:rPr>
                <a:t>PXR</a:t>
              </a:r>
            </a:p>
          </p:txBody>
        </p:sp>
      </p:grpSp>
      <p:grpSp>
        <p:nvGrpSpPr>
          <p:cNvPr id="3" name="Group 288"/>
          <p:cNvGrpSpPr>
            <a:grpSpLocks/>
          </p:cNvGrpSpPr>
          <p:nvPr/>
        </p:nvGrpSpPr>
        <p:grpSpPr bwMode="auto">
          <a:xfrm>
            <a:off x="7124696" y="2514600"/>
            <a:ext cx="661882" cy="533400"/>
            <a:chOff x="3408" y="1632"/>
            <a:chExt cx="445" cy="336"/>
          </a:xfrm>
        </p:grpSpPr>
        <p:sp>
          <p:nvSpPr>
            <p:cNvPr id="2316" name="AutoShape 268"/>
            <p:cNvSpPr>
              <a:spLocks noChangeArrowheads="1"/>
            </p:cNvSpPr>
            <p:nvPr/>
          </p:nvSpPr>
          <p:spPr bwMode="auto">
            <a:xfrm>
              <a:off x="3408" y="1632"/>
              <a:ext cx="371" cy="336"/>
            </a:xfrm>
            <a:prstGeom prst="chevron">
              <a:avLst>
                <a:gd name="adj" fmla="val 27604"/>
              </a:avLst>
            </a:prstGeom>
            <a:solidFill>
              <a:schemeClr val="bg1"/>
            </a:solidFill>
            <a:ln w="12700" cap="sq">
              <a:solidFill>
                <a:schemeClr val="tx2"/>
              </a:solidFill>
              <a:miter lim="800000"/>
              <a:headEnd type="none" w="sm" len="sm"/>
              <a:tailEnd type="none" w="sm" len="sm"/>
            </a:ln>
            <a:effectLst/>
          </p:spPr>
          <p:txBody>
            <a:bodyPr wrap="none" anchor="ctr"/>
            <a:lstStyle/>
            <a:p>
              <a:endParaRPr lang="en-US">
                <a:solidFill>
                  <a:srgbClr val="000000"/>
                </a:solidFill>
              </a:endParaRPr>
            </a:p>
          </p:txBody>
        </p:sp>
        <p:sp>
          <p:nvSpPr>
            <p:cNvPr id="2319" name="Text Box 271"/>
            <p:cNvSpPr txBox="1">
              <a:spLocks noChangeArrowheads="1"/>
            </p:cNvSpPr>
            <p:nvPr/>
          </p:nvSpPr>
          <p:spPr bwMode="auto">
            <a:xfrm>
              <a:off x="3456" y="1680"/>
              <a:ext cx="397" cy="194"/>
            </a:xfrm>
            <a:prstGeom prst="rect">
              <a:avLst/>
            </a:prstGeom>
            <a:noFill/>
            <a:ln w="9525">
              <a:noFill/>
              <a:miter lim="800000"/>
              <a:headEnd/>
              <a:tailEnd/>
            </a:ln>
            <a:effectLst/>
          </p:spPr>
          <p:txBody>
            <a:bodyPr wrap="none">
              <a:spAutoFit/>
            </a:bodyPr>
            <a:lstStyle/>
            <a:p>
              <a:r>
                <a:rPr lang="en-US" sz="1400">
                  <a:solidFill>
                    <a:srgbClr val="000000"/>
                  </a:solidFill>
                </a:rPr>
                <a:t>RXR</a:t>
              </a:r>
            </a:p>
          </p:txBody>
        </p:sp>
      </p:grpSp>
      <p:sp>
        <p:nvSpPr>
          <p:cNvPr id="2334" name="Line 286"/>
          <p:cNvSpPr>
            <a:spLocks noChangeShapeType="1"/>
          </p:cNvSpPr>
          <p:nvPr/>
        </p:nvSpPr>
        <p:spPr bwMode="auto">
          <a:xfrm>
            <a:off x="3638550" y="1676400"/>
            <a:ext cx="342900" cy="4572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grpSp>
        <p:nvGrpSpPr>
          <p:cNvPr id="4" name="Group 325"/>
          <p:cNvGrpSpPr>
            <a:grpSpLocks/>
          </p:cNvGrpSpPr>
          <p:nvPr/>
        </p:nvGrpSpPr>
        <p:grpSpPr bwMode="auto">
          <a:xfrm>
            <a:off x="3352803" y="1219200"/>
            <a:ext cx="514347" cy="609600"/>
            <a:chOff x="1008" y="480"/>
            <a:chExt cx="372" cy="384"/>
          </a:xfrm>
        </p:grpSpPr>
        <p:sp>
          <p:nvSpPr>
            <p:cNvPr id="2374" name="AutoShape 326"/>
            <p:cNvSpPr>
              <a:spLocks noChangeArrowheads="1"/>
            </p:cNvSpPr>
            <p:nvPr/>
          </p:nvSpPr>
          <p:spPr bwMode="auto">
            <a:xfrm>
              <a:off x="1008" y="480"/>
              <a:ext cx="313" cy="384"/>
            </a:xfrm>
            <a:prstGeom prst="diamond">
              <a:avLst/>
            </a:prstGeom>
            <a:solidFill>
              <a:srgbClr val="B2B2B2"/>
            </a:solidFill>
            <a:ln w="12700" cap="sq">
              <a:solidFill>
                <a:schemeClr val="bg2"/>
              </a:solidFill>
              <a:miter lim="800000"/>
              <a:headEnd type="none" w="sm" len="sm"/>
              <a:tailEnd type="none" w="sm" len="sm"/>
            </a:ln>
            <a:effectLst/>
          </p:spPr>
          <p:txBody>
            <a:bodyPr wrap="none" anchor="ctr"/>
            <a:lstStyle/>
            <a:p>
              <a:endParaRPr lang="en-US">
                <a:solidFill>
                  <a:srgbClr val="000000"/>
                </a:solidFill>
              </a:endParaRPr>
            </a:p>
          </p:txBody>
        </p:sp>
        <p:sp>
          <p:nvSpPr>
            <p:cNvPr id="2375" name="Text Box 327"/>
            <p:cNvSpPr txBox="1">
              <a:spLocks noChangeArrowheads="1"/>
            </p:cNvSpPr>
            <p:nvPr/>
          </p:nvSpPr>
          <p:spPr bwMode="auto">
            <a:xfrm>
              <a:off x="1008" y="576"/>
              <a:ext cx="372" cy="213"/>
            </a:xfrm>
            <a:prstGeom prst="rect">
              <a:avLst/>
            </a:prstGeom>
            <a:noFill/>
            <a:ln w="9525">
              <a:noFill/>
              <a:miter lim="800000"/>
              <a:headEnd/>
              <a:tailEnd/>
            </a:ln>
            <a:effectLst/>
          </p:spPr>
          <p:txBody>
            <a:bodyPr wrap="none">
              <a:spAutoFit/>
            </a:bodyPr>
            <a:lstStyle/>
            <a:p>
              <a:r>
                <a:rPr lang="en-US" sz="1600">
                  <a:solidFill>
                    <a:srgbClr val="000000"/>
                  </a:solidFill>
                </a:rPr>
                <a:t>RIF</a:t>
              </a:r>
            </a:p>
          </p:txBody>
        </p:sp>
      </p:grpSp>
      <p:sp>
        <p:nvSpPr>
          <p:cNvPr id="2379" name="Line 331"/>
          <p:cNvSpPr>
            <a:spLocks noChangeShapeType="1"/>
          </p:cNvSpPr>
          <p:nvPr/>
        </p:nvSpPr>
        <p:spPr bwMode="auto">
          <a:xfrm>
            <a:off x="4533260" y="2338864"/>
            <a:ext cx="991240" cy="404336"/>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grpSp>
        <p:nvGrpSpPr>
          <p:cNvPr id="5" name="Group 352"/>
          <p:cNvGrpSpPr>
            <a:grpSpLocks/>
          </p:cNvGrpSpPr>
          <p:nvPr/>
        </p:nvGrpSpPr>
        <p:grpSpPr bwMode="auto">
          <a:xfrm>
            <a:off x="5524498" y="2438400"/>
            <a:ext cx="1333501" cy="609600"/>
            <a:chOff x="2352" y="2208"/>
            <a:chExt cx="973" cy="384"/>
          </a:xfrm>
        </p:grpSpPr>
        <p:grpSp>
          <p:nvGrpSpPr>
            <p:cNvPr id="6" name="Group 272"/>
            <p:cNvGrpSpPr>
              <a:grpSpLocks/>
            </p:cNvGrpSpPr>
            <p:nvPr/>
          </p:nvGrpSpPr>
          <p:grpSpPr bwMode="auto">
            <a:xfrm>
              <a:off x="2352" y="2208"/>
              <a:ext cx="372" cy="384"/>
              <a:chOff x="1008" y="480"/>
              <a:chExt cx="372" cy="384"/>
            </a:xfrm>
          </p:grpSpPr>
          <p:sp>
            <p:nvSpPr>
              <p:cNvPr id="2122" name="AutoShape 74"/>
              <p:cNvSpPr>
                <a:spLocks noChangeArrowheads="1"/>
              </p:cNvSpPr>
              <p:nvPr/>
            </p:nvSpPr>
            <p:spPr bwMode="auto">
              <a:xfrm>
                <a:off x="1008" y="480"/>
                <a:ext cx="313" cy="384"/>
              </a:xfrm>
              <a:prstGeom prst="diamond">
                <a:avLst/>
              </a:prstGeom>
              <a:solidFill>
                <a:srgbClr val="B2B2B2"/>
              </a:solidFill>
              <a:ln w="12700" cap="sq">
                <a:solidFill>
                  <a:schemeClr val="bg2"/>
                </a:solidFill>
                <a:miter lim="800000"/>
                <a:headEnd type="none" w="sm" len="sm"/>
                <a:tailEnd type="none" w="sm" len="sm"/>
              </a:ln>
              <a:effectLst/>
            </p:spPr>
            <p:txBody>
              <a:bodyPr wrap="none" anchor="ctr"/>
              <a:lstStyle/>
              <a:p>
                <a:endParaRPr lang="en-US">
                  <a:solidFill>
                    <a:srgbClr val="000000"/>
                  </a:solidFill>
                </a:endParaRPr>
              </a:p>
            </p:txBody>
          </p:sp>
          <p:sp>
            <p:nvSpPr>
              <p:cNvPr id="2317" name="Text Box 269"/>
              <p:cNvSpPr txBox="1">
                <a:spLocks noChangeArrowheads="1"/>
              </p:cNvSpPr>
              <p:nvPr/>
            </p:nvSpPr>
            <p:spPr bwMode="auto">
              <a:xfrm>
                <a:off x="1008" y="576"/>
                <a:ext cx="372" cy="213"/>
              </a:xfrm>
              <a:prstGeom prst="rect">
                <a:avLst/>
              </a:prstGeom>
              <a:noFill/>
              <a:ln w="9525">
                <a:noFill/>
                <a:miter lim="800000"/>
                <a:headEnd/>
                <a:tailEnd/>
              </a:ln>
              <a:effectLst/>
            </p:spPr>
            <p:txBody>
              <a:bodyPr wrap="none">
                <a:spAutoFit/>
              </a:bodyPr>
              <a:lstStyle/>
              <a:p>
                <a:r>
                  <a:rPr lang="en-US" sz="1600">
                    <a:solidFill>
                      <a:srgbClr val="000000"/>
                    </a:solidFill>
                  </a:rPr>
                  <a:t>RIF</a:t>
                </a:r>
              </a:p>
            </p:txBody>
          </p:sp>
        </p:grpSp>
        <p:grpSp>
          <p:nvGrpSpPr>
            <p:cNvPr id="7" name="Group 328"/>
            <p:cNvGrpSpPr>
              <a:grpSpLocks/>
            </p:cNvGrpSpPr>
            <p:nvPr/>
          </p:nvGrpSpPr>
          <p:grpSpPr bwMode="auto">
            <a:xfrm>
              <a:off x="2592" y="2208"/>
              <a:ext cx="439" cy="384"/>
              <a:chOff x="1920" y="1680"/>
              <a:chExt cx="439" cy="384"/>
            </a:xfrm>
          </p:grpSpPr>
          <p:sp>
            <p:nvSpPr>
              <p:cNvPr id="2377" name="AutoShape 329"/>
              <p:cNvSpPr>
                <a:spLocks noChangeArrowheads="1"/>
              </p:cNvSpPr>
              <p:nvPr/>
            </p:nvSpPr>
            <p:spPr bwMode="auto">
              <a:xfrm>
                <a:off x="1920" y="1680"/>
                <a:ext cx="384" cy="384"/>
              </a:xfrm>
              <a:prstGeom prst="chevron">
                <a:avLst>
                  <a:gd name="adj" fmla="val 25000"/>
                </a:avLst>
              </a:prstGeom>
              <a:solidFill>
                <a:schemeClr val="tx2"/>
              </a:solidFill>
              <a:ln w="12700" cap="sq">
                <a:solidFill>
                  <a:schemeClr val="bg2"/>
                </a:solidFill>
                <a:miter lim="800000"/>
                <a:headEnd type="none" w="sm" len="sm"/>
                <a:tailEnd type="none" w="sm" len="sm"/>
              </a:ln>
              <a:effectLst/>
            </p:spPr>
            <p:txBody>
              <a:bodyPr wrap="none" anchor="ctr"/>
              <a:lstStyle/>
              <a:p>
                <a:endParaRPr lang="en-US">
                  <a:solidFill>
                    <a:srgbClr val="000000"/>
                  </a:solidFill>
                </a:endParaRPr>
              </a:p>
            </p:txBody>
          </p:sp>
          <p:sp>
            <p:nvSpPr>
              <p:cNvPr id="2378" name="Text Box 330"/>
              <p:cNvSpPr txBox="1">
                <a:spLocks noChangeArrowheads="1"/>
              </p:cNvSpPr>
              <p:nvPr/>
            </p:nvSpPr>
            <p:spPr bwMode="auto">
              <a:xfrm>
                <a:off x="1968" y="1776"/>
                <a:ext cx="391" cy="194"/>
              </a:xfrm>
              <a:prstGeom prst="rect">
                <a:avLst/>
              </a:prstGeom>
              <a:noFill/>
              <a:ln w="9525">
                <a:noFill/>
                <a:miter lim="800000"/>
                <a:headEnd/>
                <a:tailEnd/>
              </a:ln>
              <a:effectLst/>
            </p:spPr>
            <p:txBody>
              <a:bodyPr wrap="none">
                <a:spAutoFit/>
              </a:bodyPr>
              <a:lstStyle/>
              <a:p>
                <a:r>
                  <a:rPr lang="en-US" sz="1400">
                    <a:solidFill>
                      <a:srgbClr val="FFFF99"/>
                    </a:solidFill>
                  </a:rPr>
                  <a:t>PXR</a:t>
                </a:r>
              </a:p>
            </p:txBody>
          </p:sp>
        </p:grpSp>
        <p:grpSp>
          <p:nvGrpSpPr>
            <p:cNvPr id="8" name="Group 333"/>
            <p:cNvGrpSpPr>
              <a:grpSpLocks/>
            </p:cNvGrpSpPr>
            <p:nvPr/>
          </p:nvGrpSpPr>
          <p:grpSpPr bwMode="auto">
            <a:xfrm>
              <a:off x="2880" y="2224"/>
              <a:ext cx="445" cy="336"/>
              <a:chOff x="3408" y="1632"/>
              <a:chExt cx="445" cy="336"/>
            </a:xfrm>
          </p:grpSpPr>
          <p:sp>
            <p:nvSpPr>
              <p:cNvPr id="2382" name="AutoShape 334"/>
              <p:cNvSpPr>
                <a:spLocks noChangeArrowheads="1"/>
              </p:cNvSpPr>
              <p:nvPr/>
            </p:nvSpPr>
            <p:spPr bwMode="auto">
              <a:xfrm>
                <a:off x="3408" y="1632"/>
                <a:ext cx="371" cy="336"/>
              </a:xfrm>
              <a:prstGeom prst="chevron">
                <a:avLst>
                  <a:gd name="adj" fmla="val 27604"/>
                </a:avLst>
              </a:prstGeom>
              <a:solidFill>
                <a:schemeClr val="bg1"/>
              </a:solidFill>
              <a:ln w="12700" cap="sq">
                <a:solidFill>
                  <a:schemeClr val="tx2"/>
                </a:solidFill>
                <a:miter lim="800000"/>
                <a:headEnd type="none" w="sm" len="sm"/>
                <a:tailEnd type="none" w="sm" len="sm"/>
              </a:ln>
              <a:effectLst/>
            </p:spPr>
            <p:txBody>
              <a:bodyPr wrap="none" anchor="ctr"/>
              <a:lstStyle/>
              <a:p>
                <a:endParaRPr lang="en-US">
                  <a:solidFill>
                    <a:srgbClr val="000000"/>
                  </a:solidFill>
                </a:endParaRPr>
              </a:p>
            </p:txBody>
          </p:sp>
          <p:sp>
            <p:nvSpPr>
              <p:cNvPr id="2383" name="Text Box 335"/>
              <p:cNvSpPr txBox="1">
                <a:spLocks noChangeArrowheads="1"/>
              </p:cNvSpPr>
              <p:nvPr/>
            </p:nvSpPr>
            <p:spPr bwMode="auto">
              <a:xfrm>
                <a:off x="3456" y="1680"/>
                <a:ext cx="397" cy="194"/>
              </a:xfrm>
              <a:prstGeom prst="rect">
                <a:avLst/>
              </a:prstGeom>
              <a:noFill/>
              <a:ln w="9525">
                <a:noFill/>
                <a:miter lim="800000"/>
                <a:headEnd/>
                <a:tailEnd/>
              </a:ln>
              <a:effectLst/>
            </p:spPr>
            <p:txBody>
              <a:bodyPr wrap="none">
                <a:spAutoFit/>
              </a:bodyPr>
              <a:lstStyle/>
              <a:p>
                <a:r>
                  <a:rPr lang="en-US" sz="1400" dirty="0">
                    <a:solidFill>
                      <a:srgbClr val="000000"/>
                    </a:solidFill>
                  </a:rPr>
                  <a:t>RXR</a:t>
                </a:r>
              </a:p>
            </p:txBody>
          </p:sp>
        </p:grpSp>
      </p:grpSp>
      <p:sp>
        <p:nvSpPr>
          <p:cNvPr id="2384" name="Line 336"/>
          <p:cNvSpPr>
            <a:spLocks noChangeShapeType="1"/>
          </p:cNvSpPr>
          <p:nvPr/>
        </p:nvSpPr>
        <p:spPr bwMode="auto">
          <a:xfrm flipH="1">
            <a:off x="6781800" y="2743200"/>
            <a:ext cx="419096"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grpSp>
        <p:nvGrpSpPr>
          <p:cNvPr id="9" name="Group 339"/>
          <p:cNvGrpSpPr>
            <a:grpSpLocks/>
          </p:cNvGrpSpPr>
          <p:nvPr/>
        </p:nvGrpSpPr>
        <p:grpSpPr bwMode="auto">
          <a:xfrm>
            <a:off x="3695700" y="3733800"/>
            <a:ext cx="171450" cy="152400"/>
            <a:chOff x="1872" y="2928"/>
            <a:chExt cx="816" cy="96"/>
          </a:xfrm>
        </p:grpSpPr>
        <p:sp>
          <p:nvSpPr>
            <p:cNvPr id="2385" name="Line 337"/>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386" name="Line 338"/>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grpSp>
        <p:nvGrpSpPr>
          <p:cNvPr id="10" name="Group 340"/>
          <p:cNvGrpSpPr>
            <a:grpSpLocks/>
          </p:cNvGrpSpPr>
          <p:nvPr/>
        </p:nvGrpSpPr>
        <p:grpSpPr bwMode="auto">
          <a:xfrm>
            <a:off x="5353050" y="3733800"/>
            <a:ext cx="400050" cy="152400"/>
            <a:chOff x="1872" y="2928"/>
            <a:chExt cx="816" cy="96"/>
          </a:xfrm>
        </p:grpSpPr>
        <p:sp>
          <p:nvSpPr>
            <p:cNvPr id="2389" name="Line 341"/>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390" name="Line 342"/>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grpSp>
        <p:nvGrpSpPr>
          <p:cNvPr id="11" name="Group 343"/>
          <p:cNvGrpSpPr>
            <a:grpSpLocks/>
          </p:cNvGrpSpPr>
          <p:nvPr/>
        </p:nvGrpSpPr>
        <p:grpSpPr bwMode="auto">
          <a:xfrm>
            <a:off x="6496050" y="3733800"/>
            <a:ext cx="285750" cy="152400"/>
            <a:chOff x="1872" y="2928"/>
            <a:chExt cx="816" cy="96"/>
          </a:xfrm>
        </p:grpSpPr>
        <p:sp>
          <p:nvSpPr>
            <p:cNvPr id="2392" name="Line 344"/>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393" name="Line 345"/>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sp>
        <p:nvSpPr>
          <p:cNvPr id="2401" name="Rectangle 353"/>
          <p:cNvSpPr>
            <a:spLocks noChangeArrowheads="1"/>
          </p:cNvSpPr>
          <p:nvPr/>
        </p:nvSpPr>
        <p:spPr bwMode="auto">
          <a:xfrm>
            <a:off x="3867150" y="3581400"/>
            <a:ext cx="74295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200">
                <a:solidFill>
                  <a:srgbClr val="000000"/>
                </a:solidFill>
              </a:rPr>
              <a:t>CYP3A4</a:t>
            </a:r>
          </a:p>
          <a:p>
            <a:pPr algn="ctr"/>
            <a:r>
              <a:rPr lang="en-US" sz="1200">
                <a:solidFill>
                  <a:srgbClr val="000000"/>
                </a:solidFill>
              </a:rPr>
              <a:t>proximal</a:t>
            </a:r>
          </a:p>
          <a:p>
            <a:pPr algn="ctr"/>
            <a:r>
              <a:rPr lang="en-US" sz="1200">
                <a:solidFill>
                  <a:srgbClr val="000000"/>
                </a:solidFill>
              </a:rPr>
              <a:t>promoter</a:t>
            </a:r>
          </a:p>
        </p:txBody>
      </p:sp>
      <p:grpSp>
        <p:nvGrpSpPr>
          <p:cNvPr id="12" name="Group 355"/>
          <p:cNvGrpSpPr>
            <a:grpSpLocks/>
          </p:cNvGrpSpPr>
          <p:nvPr/>
        </p:nvGrpSpPr>
        <p:grpSpPr bwMode="auto">
          <a:xfrm>
            <a:off x="7239000" y="3733800"/>
            <a:ext cx="400050" cy="152400"/>
            <a:chOff x="1872" y="2928"/>
            <a:chExt cx="816" cy="96"/>
          </a:xfrm>
        </p:grpSpPr>
        <p:sp>
          <p:nvSpPr>
            <p:cNvPr id="2404" name="Line 356"/>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405" name="Line 357"/>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sp>
        <p:nvSpPr>
          <p:cNvPr id="2406" name="Rectangle 358"/>
          <p:cNvSpPr>
            <a:spLocks noChangeArrowheads="1"/>
          </p:cNvSpPr>
          <p:nvPr/>
        </p:nvSpPr>
        <p:spPr bwMode="auto">
          <a:xfrm>
            <a:off x="5553075" y="3505197"/>
            <a:ext cx="1135138" cy="685800"/>
          </a:xfrm>
          <a:prstGeom prst="rect">
            <a:avLst/>
          </a:prstGeom>
          <a:solidFill>
            <a:schemeClr val="bg1"/>
          </a:solidFill>
          <a:ln w="9525">
            <a:solidFill>
              <a:schemeClr val="tx1"/>
            </a:solidFill>
            <a:miter lim="800000"/>
            <a:headEnd/>
            <a:tailEnd/>
          </a:ln>
          <a:effectLst/>
        </p:spPr>
        <p:txBody>
          <a:bodyPr wrap="none" anchor="ctr"/>
          <a:lstStyle/>
          <a:p>
            <a:pPr algn="ctr"/>
            <a:r>
              <a:rPr lang="en-US" sz="1200" dirty="0">
                <a:solidFill>
                  <a:srgbClr val="000000"/>
                </a:solidFill>
              </a:rPr>
              <a:t>Phase II </a:t>
            </a:r>
          </a:p>
          <a:p>
            <a:pPr algn="ctr"/>
            <a:r>
              <a:rPr lang="en-US" sz="1200" dirty="0">
                <a:solidFill>
                  <a:srgbClr val="000000"/>
                </a:solidFill>
              </a:rPr>
              <a:t>enzyme</a:t>
            </a:r>
          </a:p>
          <a:p>
            <a:pPr algn="ctr"/>
            <a:r>
              <a:rPr lang="en-US" sz="1200" dirty="0">
                <a:solidFill>
                  <a:srgbClr val="000000"/>
                </a:solidFill>
              </a:rPr>
              <a:t>regulatory genes</a:t>
            </a:r>
          </a:p>
        </p:txBody>
      </p:sp>
      <p:sp>
        <p:nvSpPr>
          <p:cNvPr id="2408" name="Rectangle 360"/>
          <p:cNvSpPr>
            <a:spLocks noChangeArrowheads="1"/>
          </p:cNvSpPr>
          <p:nvPr/>
        </p:nvSpPr>
        <p:spPr bwMode="auto">
          <a:xfrm>
            <a:off x="6781800" y="3505200"/>
            <a:ext cx="781050" cy="609600"/>
          </a:xfrm>
          <a:prstGeom prst="rect">
            <a:avLst/>
          </a:prstGeom>
          <a:solidFill>
            <a:schemeClr val="bg1"/>
          </a:solidFill>
          <a:ln w="9525">
            <a:solidFill>
              <a:schemeClr val="tx1"/>
            </a:solidFill>
            <a:miter lim="800000"/>
            <a:headEnd/>
            <a:tailEnd/>
          </a:ln>
          <a:effectLst/>
        </p:spPr>
        <p:txBody>
          <a:bodyPr wrap="none" anchor="ctr"/>
          <a:lstStyle/>
          <a:p>
            <a:pPr algn="ctr"/>
            <a:r>
              <a:rPr lang="en-US" sz="1200" dirty="0">
                <a:solidFill>
                  <a:srgbClr val="000000"/>
                </a:solidFill>
              </a:rPr>
              <a:t>PGP</a:t>
            </a:r>
          </a:p>
          <a:p>
            <a:pPr algn="ctr"/>
            <a:r>
              <a:rPr lang="en-US" sz="1200" dirty="0">
                <a:solidFill>
                  <a:srgbClr val="000000"/>
                </a:solidFill>
              </a:rPr>
              <a:t>regulatory </a:t>
            </a:r>
          </a:p>
          <a:p>
            <a:pPr algn="ctr"/>
            <a:r>
              <a:rPr lang="en-US" sz="1200" dirty="0">
                <a:solidFill>
                  <a:srgbClr val="000000"/>
                </a:solidFill>
              </a:rPr>
              <a:t>gene</a:t>
            </a:r>
          </a:p>
        </p:txBody>
      </p:sp>
      <p:grpSp>
        <p:nvGrpSpPr>
          <p:cNvPr id="13" name="Group 362"/>
          <p:cNvGrpSpPr>
            <a:grpSpLocks/>
          </p:cNvGrpSpPr>
          <p:nvPr/>
        </p:nvGrpSpPr>
        <p:grpSpPr bwMode="auto">
          <a:xfrm>
            <a:off x="8496300" y="3750733"/>
            <a:ext cx="171450" cy="152400"/>
            <a:chOff x="1872" y="2928"/>
            <a:chExt cx="816" cy="96"/>
          </a:xfrm>
        </p:grpSpPr>
        <p:sp>
          <p:nvSpPr>
            <p:cNvPr id="2411" name="Line 363"/>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412" name="Line 364"/>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sp>
        <p:nvSpPr>
          <p:cNvPr id="2416" name="Text Box 368"/>
          <p:cNvSpPr txBox="1">
            <a:spLocks noChangeArrowheads="1"/>
          </p:cNvSpPr>
          <p:nvPr/>
        </p:nvSpPr>
        <p:spPr bwMode="auto">
          <a:xfrm>
            <a:off x="5810250" y="4267200"/>
            <a:ext cx="605288" cy="367242"/>
          </a:xfrm>
          <a:prstGeom prst="rect">
            <a:avLst/>
          </a:prstGeom>
          <a:noFill/>
          <a:ln w="12700" cap="sq">
            <a:noFill/>
            <a:miter lim="800000"/>
            <a:headEnd type="none" w="sm" len="sm"/>
            <a:tailEnd type="none" w="sm" len="sm"/>
          </a:ln>
          <a:effectLst/>
        </p:spPr>
        <p:txBody>
          <a:bodyPr wrap="none" lIns="89373" tIns="44685" rIns="89373" bIns="44685">
            <a:spAutoFit/>
          </a:bodyPr>
          <a:lstStyle/>
          <a:p>
            <a:pPr defTabSz="893763" eaLnBrk="0" hangingPunct="0"/>
            <a:r>
              <a:rPr lang="en-US">
                <a:solidFill>
                  <a:srgbClr val="000000"/>
                </a:solidFill>
              </a:rPr>
              <a:t>DNA</a:t>
            </a:r>
          </a:p>
        </p:txBody>
      </p:sp>
      <p:sp>
        <p:nvSpPr>
          <p:cNvPr id="2417" name="AutoShape 369"/>
          <p:cNvSpPr>
            <a:spLocks/>
          </p:cNvSpPr>
          <p:nvPr/>
        </p:nvSpPr>
        <p:spPr bwMode="auto">
          <a:xfrm rot="16200000">
            <a:off x="6000750" y="2647950"/>
            <a:ext cx="76200" cy="10287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n-US">
              <a:solidFill>
                <a:srgbClr val="000000"/>
              </a:solidFill>
            </a:endParaRPr>
          </a:p>
        </p:txBody>
      </p:sp>
      <p:cxnSp>
        <p:nvCxnSpPr>
          <p:cNvPr id="2418" name="AutoShape 370"/>
          <p:cNvCxnSpPr>
            <a:cxnSpLocks noChangeShapeType="1"/>
            <a:stCxn id="2417" idx="1"/>
            <a:endCxn id="2401" idx="0"/>
          </p:cNvCxnSpPr>
          <p:nvPr/>
        </p:nvCxnSpPr>
        <p:spPr bwMode="auto">
          <a:xfrm rot="5400000">
            <a:off x="4948238" y="2490790"/>
            <a:ext cx="381000" cy="1800225"/>
          </a:xfrm>
          <a:prstGeom prst="bentConnector3">
            <a:avLst>
              <a:gd name="adj1" fmla="val 50000"/>
            </a:avLst>
          </a:prstGeom>
          <a:noFill/>
          <a:ln w="9525">
            <a:solidFill>
              <a:schemeClr val="tx1"/>
            </a:solidFill>
            <a:miter lim="800000"/>
            <a:headEnd/>
            <a:tailEnd type="triangle" w="med" len="med"/>
          </a:ln>
          <a:effectLst/>
        </p:spPr>
      </p:cxnSp>
      <p:sp>
        <p:nvSpPr>
          <p:cNvPr id="2419" name="Line 371"/>
          <p:cNvSpPr>
            <a:spLocks noChangeShapeType="1"/>
          </p:cNvSpPr>
          <p:nvPr/>
        </p:nvSpPr>
        <p:spPr bwMode="auto">
          <a:xfrm>
            <a:off x="6038850" y="3200400"/>
            <a:ext cx="0" cy="3048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cxnSp>
        <p:nvCxnSpPr>
          <p:cNvPr id="2423" name="AutoShape 375"/>
          <p:cNvCxnSpPr>
            <a:cxnSpLocks noChangeShapeType="1"/>
            <a:stCxn id="2417" idx="1"/>
            <a:endCxn id="2408" idx="0"/>
          </p:cNvCxnSpPr>
          <p:nvPr/>
        </p:nvCxnSpPr>
        <p:spPr bwMode="auto">
          <a:xfrm rot="16200000" flipH="1">
            <a:off x="6453187" y="2786062"/>
            <a:ext cx="304800" cy="1133475"/>
          </a:xfrm>
          <a:prstGeom prst="bentConnector5">
            <a:avLst>
              <a:gd name="adj1" fmla="val 75000"/>
              <a:gd name="adj2" fmla="val 34454"/>
              <a:gd name="adj3" fmla="val 25000"/>
            </a:avLst>
          </a:prstGeom>
          <a:noFill/>
          <a:ln w="9525">
            <a:solidFill>
              <a:schemeClr val="tx1"/>
            </a:solidFill>
            <a:miter lim="800000"/>
            <a:headEnd/>
            <a:tailEnd type="triangle" w="med" len="med"/>
          </a:ln>
          <a:effectLst/>
        </p:spPr>
      </p:cxnSp>
      <p:cxnSp>
        <p:nvCxnSpPr>
          <p:cNvPr id="2424" name="AutoShape 376"/>
          <p:cNvCxnSpPr>
            <a:cxnSpLocks noChangeShapeType="1"/>
            <a:stCxn id="2417" idx="1"/>
            <a:endCxn id="2409" idx="0"/>
          </p:cNvCxnSpPr>
          <p:nvPr/>
        </p:nvCxnSpPr>
        <p:spPr bwMode="auto">
          <a:xfrm rot="16200000" flipH="1">
            <a:off x="6891337" y="2347912"/>
            <a:ext cx="381000" cy="2085975"/>
          </a:xfrm>
          <a:prstGeom prst="bentConnector5">
            <a:avLst>
              <a:gd name="adj1" fmla="val 60000"/>
              <a:gd name="adj2" fmla="val 39269"/>
              <a:gd name="adj3" fmla="val 40000"/>
            </a:avLst>
          </a:prstGeom>
          <a:noFill/>
          <a:ln w="9525">
            <a:solidFill>
              <a:schemeClr val="tx1"/>
            </a:solidFill>
            <a:miter lim="800000"/>
            <a:headEnd/>
            <a:tailEnd type="triangle" w="med" len="med"/>
          </a:ln>
          <a:effectLst/>
        </p:spPr>
      </p:cxnSp>
      <p:sp>
        <p:nvSpPr>
          <p:cNvPr id="2425" name="AutoShape 377"/>
          <p:cNvSpPr>
            <a:spLocks noChangeArrowheads="1"/>
          </p:cNvSpPr>
          <p:nvPr/>
        </p:nvSpPr>
        <p:spPr bwMode="auto">
          <a:xfrm>
            <a:off x="5353053" y="4724400"/>
            <a:ext cx="1589485" cy="457200"/>
          </a:xfrm>
          <a:prstGeom prst="notchedRightArrow">
            <a:avLst>
              <a:gd name="adj1" fmla="val 50000"/>
              <a:gd name="adj2" fmla="val 115885"/>
            </a:avLst>
          </a:prstGeom>
          <a:solidFill>
            <a:schemeClr val="tx2"/>
          </a:solidFill>
          <a:ln w="9525">
            <a:solidFill>
              <a:schemeClr val="tx1"/>
            </a:solidFill>
            <a:miter lim="800000"/>
            <a:headEnd/>
            <a:tailEnd/>
          </a:ln>
          <a:effectLst/>
        </p:spPr>
        <p:txBody>
          <a:bodyPr wrap="none" anchor="ctr"/>
          <a:lstStyle/>
          <a:p>
            <a:endParaRPr lang="en-US">
              <a:solidFill>
                <a:srgbClr val="000000"/>
              </a:solidFill>
            </a:endParaRPr>
          </a:p>
        </p:txBody>
      </p:sp>
      <p:sp>
        <p:nvSpPr>
          <p:cNvPr id="2426" name="Text Box 378"/>
          <p:cNvSpPr txBox="1">
            <a:spLocks noChangeArrowheads="1"/>
          </p:cNvSpPr>
          <p:nvPr/>
        </p:nvSpPr>
        <p:spPr bwMode="auto">
          <a:xfrm>
            <a:off x="7010403" y="4724400"/>
            <a:ext cx="776175" cy="369332"/>
          </a:xfrm>
          <a:prstGeom prst="rect">
            <a:avLst/>
          </a:prstGeom>
          <a:noFill/>
          <a:ln w="9525">
            <a:noFill/>
            <a:miter lim="800000"/>
            <a:headEnd/>
            <a:tailEnd/>
          </a:ln>
          <a:effectLst/>
        </p:spPr>
        <p:txBody>
          <a:bodyPr wrap="none">
            <a:spAutoFit/>
          </a:bodyPr>
          <a:lstStyle/>
          <a:p>
            <a:r>
              <a:rPr lang="en-US">
                <a:solidFill>
                  <a:srgbClr val="000000"/>
                </a:solidFill>
              </a:rPr>
              <a:t>mRNA</a:t>
            </a:r>
          </a:p>
        </p:txBody>
      </p:sp>
      <p:sp>
        <p:nvSpPr>
          <p:cNvPr id="2427" name="Line 379"/>
          <p:cNvSpPr>
            <a:spLocks noChangeShapeType="1"/>
          </p:cNvSpPr>
          <p:nvPr/>
        </p:nvSpPr>
        <p:spPr bwMode="auto">
          <a:xfrm>
            <a:off x="7639050" y="4876800"/>
            <a:ext cx="971550" cy="0"/>
          </a:xfrm>
          <a:prstGeom prst="line">
            <a:avLst/>
          </a:prstGeom>
          <a:noFill/>
          <a:ln w="9525">
            <a:solidFill>
              <a:schemeClr val="tx1"/>
            </a:solidFill>
            <a:prstDash val="dash"/>
            <a:round/>
            <a:headEnd/>
            <a:tailEnd type="triangle" w="med" len="med"/>
          </a:ln>
          <a:effectLst/>
        </p:spPr>
        <p:txBody>
          <a:bodyPr/>
          <a:lstStyle/>
          <a:p>
            <a:endParaRPr lang="en-US">
              <a:solidFill>
                <a:srgbClr val="000000"/>
              </a:solidFill>
            </a:endParaRPr>
          </a:p>
        </p:txBody>
      </p:sp>
      <p:grpSp>
        <p:nvGrpSpPr>
          <p:cNvPr id="14" name="Group 381"/>
          <p:cNvGrpSpPr>
            <a:grpSpLocks/>
          </p:cNvGrpSpPr>
          <p:nvPr/>
        </p:nvGrpSpPr>
        <p:grpSpPr bwMode="auto">
          <a:xfrm>
            <a:off x="4610100" y="3733800"/>
            <a:ext cx="171450" cy="152400"/>
            <a:chOff x="1872" y="2928"/>
            <a:chExt cx="816" cy="96"/>
          </a:xfrm>
        </p:grpSpPr>
        <p:sp>
          <p:nvSpPr>
            <p:cNvPr id="2430" name="Line 382"/>
            <p:cNvSpPr>
              <a:spLocks noChangeShapeType="1"/>
            </p:cNvSpPr>
            <p:nvPr/>
          </p:nvSpPr>
          <p:spPr bwMode="auto">
            <a:xfrm>
              <a:off x="1872" y="2928"/>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sp>
          <p:nvSpPr>
            <p:cNvPr id="2431" name="Line 383"/>
            <p:cNvSpPr>
              <a:spLocks noChangeShapeType="1"/>
            </p:cNvSpPr>
            <p:nvPr/>
          </p:nvSpPr>
          <p:spPr bwMode="auto">
            <a:xfrm>
              <a:off x="1872" y="3024"/>
              <a:ext cx="816" cy="0"/>
            </a:xfrm>
            <a:prstGeom prst="line">
              <a:avLst/>
            </a:prstGeom>
            <a:noFill/>
            <a:ln w="76200">
              <a:solidFill>
                <a:schemeClr val="tx1"/>
              </a:solidFill>
              <a:round/>
              <a:headEnd/>
              <a:tailEnd/>
            </a:ln>
            <a:effectLst/>
          </p:spPr>
          <p:txBody>
            <a:bodyPr/>
            <a:lstStyle/>
            <a:p>
              <a:endParaRPr lang="en-US">
                <a:solidFill>
                  <a:srgbClr val="000000"/>
                </a:solidFill>
              </a:endParaRPr>
            </a:p>
          </p:txBody>
        </p:sp>
      </p:grpSp>
      <p:cxnSp>
        <p:nvCxnSpPr>
          <p:cNvPr id="2432" name="AutoShape 384"/>
          <p:cNvCxnSpPr>
            <a:cxnSpLocks noChangeShapeType="1"/>
            <a:stCxn id="2419" idx="0"/>
            <a:endCxn id="2428" idx="0"/>
          </p:cNvCxnSpPr>
          <p:nvPr/>
        </p:nvCxnSpPr>
        <p:spPr bwMode="auto">
          <a:xfrm rot="5400000">
            <a:off x="5376863" y="2919413"/>
            <a:ext cx="381000" cy="942975"/>
          </a:xfrm>
          <a:prstGeom prst="bentConnector3">
            <a:avLst>
              <a:gd name="adj1" fmla="val 50000"/>
            </a:avLst>
          </a:prstGeom>
          <a:noFill/>
          <a:ln w="9525">
            <a:solidFill>
              <a:schemeClr val="tx1"/>
            </a:solidFill>
            <a:miter lim="800000"/>
            <a:headEnd/>
            <a:tailEnd type="triangle" w="med" len="med"/>
          </a:ln>
          <a:effectLst/>
        </p:spPr>
      </p:cxnSp>
      <p:sp>
        <p:nvSpPr>
          <p:cNvPr id="61" name="TextBox 60"/>
          <p:cNvSpPr txBox="1"/>
          <p:nvPr/>
        </p:nvSpPr>
        <p:spPr>
          <a:xfrm>
            <a:off x="8766749" y="6321528"/>
            <a:ext cx="2590261" cy="307777"/>
          </a:xfrm>
          <a:prstGeom prst="rect">
            <a:avLst/>
          </a:prstGeom>
          <a:noFill/>
        </p:spPr>
        <p:txBody>
          <a:bodyPr wrap="none" rtlCol="0">
            <a:spAutoFit/>
          </a:bodyPr>
          <a:lstStyle/>
          <a:p>
            <a:r>
              <a:rPr lang="en-US" sz="1400" dirty="0">
                <a:solidFill>
                  <a:srgbClr val="000000"/>
                </a:solidFill>
              </a:rPr>
              <a:t>Dooley </a:t>
            </a:r>
            <a:r>
              <a:rPr lang="en-US" sz="1400" i="1" dirty="0">
                <a:solidFill>
                  <a:srgbClr val="000000"/>
                </a:solidFill>
              </a:rPr>
              <a:t>et al. </a:t>
            </a:r>
            <a:r>
              <a:rPr lang="en-US" sz="1400" dirty="0">
                <a:solidFill>
                  <a:srgbClr val="000000"/>
                </a:solidFill>
              </a:rPr>
              <a:t>(2008) JID 198: 948.</a:t>
            </a:r>
          </a:p>
        </p:txBody>
      </p:sp>
      <p:sp>
        <p:nvSpPr>
          <p:cNvPr id="63" name="TextBox 62"/>
          <p:cNvSpPr txBox="1"/>
          <p:nvPr/>
        </p:nvSpPr>
        <p:spPr>
          <a:xfrm>
            <a:off x="3062272" y="152400"/>
            <a:ext cx="6999608" cy="738664"/>
          </a:xfrm>
          <a:prstGeom prst="rect">
            <a:avLst/>
          </a:prstGeom>
          <a:noFill/>
        </p:spPr>
        <p:txBody>
          <a:bodyPr wrap="none" rtlCol="0">
            <a:spAutoFit/>
          </a:bodyPr>
          <a:lstStyle/>
          <a:p>
            <a:r>
              <a:rPr lang="en-US" sz="2400" b="1" dirty="0">
                <a:solidFill>
                  <a:srgbClr val="0000FF"/>
                </a:solidFill>
              </a:rPr>
              <a:t>RIFAMPIN</a:t>
            </a:r>
            <a:r>
              <a:rPr lang="en-US" sz="2400" b="1" dirty="0">
                <a:solidFill>
                  <a:srgbClr val="000000"/>
                </a:solidFill>
              </a:rPr>
              <a:t>: A potent inducer of metabolizing enzymes</a:t>
            </a:r>
          </a:p>
          <a:p>
            <a:r>
              <a:rPr lang="en-US" b="1" i="1" dirty="0">
                <a:solidFill>
                  <a:srgbClr val="FF00FF"/>
                </a:solidFill>
              </a:rPr>
              <a:t>This complicates co-treatment of TB and other diseases tremendously</a:t>
            </a:r>
          </a:p>
        </p:txBody>
      </p:sp>
      <p:sp>
        <p:nvSpPr>
          <p:cNvPr id="64" name="TextBox 63"/>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11</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
        <p:nvSpPr>
          <p:cNvPr id="2409" name="Rectangle 361"/>
          <p:cNvSpPr>
            <a:spLocks noChangeArrowheads="1"/>
          </p:cNvSpPr>
          <p:nvPr/>
        </p:nvSpPr>
        <p:spPr bwMode="auto">
          <a:xfrm>
            <a:off x="7639050" y="3581400"/>
            <a:ext cx="97155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200" dirty="0">
                <a:solidFill>
                  <a:srgbClr val="000000"/>
                </a:solidFill>
              </a:rPr>
              <a:t>MDR1 protein</a:t>
            </a:r>
          </a:p>
          <a:p>
            <a:pPr algn="ctr"/>
            <a:r>
              <a:rPr lang="en-US" sz="1200" dirty="0">
                <a:solidFill>
                  <a:srgbClr val="000000"/>
                </a:solidFill>
              </a:rPr>
              <a:t>regulatory</a:t>
            </a:r>
          </a:p>
          <a:p>
            <a:pPr algn="ctr"/>
            <a:r>
              <a:rPr lang="en-US" sz="1200" dirty="0">
                <a:solidFill>
                  <a:srgbClr val="000000"/>
                </a:solidFill>
              </a:rPr>
              <a:t>gene</a:t>
            </a:r>
          </a:p>
        </p:txBody>
      </p:sp>
      <p:sp>
        <p:nvSpPr>
          <p:cNvPr id="2428" name="Rectangle 380"/>
          <p:cNvSpPr>
            <a:spLocks noChangeArrowheads="1"/>
          </p:cNvSpPr>
          <p:nvPr/>
        </p:nvSpPr>
        <p:spPr bwMode="auto">
          <a:xfrm>
            <a:off x="4724400" y="3581400"/>
            <a:ext cx="742950" cy="533400"/>
          </a:xfrm>
          <a:prstGeom prst="rect">
            <a:avLst/>
          </a:prstGeom>
          <a:solidFill>
            <a:schemeClr val="bg1"/>
          </a:solidFill>
          <a:ln w="9525">
            <a:solidFill>
              <a:schemeClr val="tx1"/>
            </a:solidFill>
            <a:miter lim="800000"/>
            <a:headEnd/>
            <a:tailEnd/>
          </a:ln>
          <a:effectLst/>
        </p:spPr>
        <p:txBody>
          <a:bodyPr wrap="none" anchor="ctr"/>
          <a:lstStyle/>
          <a:p>
            <a:pPr algn="ctr"/>
            <a:r>
              <a:rPr lang="en-US" sz="1200" dirty="0">
                <a:solidFill>
                  <a:srgbClr val="000000"/>
                </a:solidFill>
              </a:rPr>
              <a:t>CYP 3A4</a:t>
            </a:r>
          </a:p>
          <a:p>
            <a:pPr algn="ctr"/>
            <a:r>
              <a:rPr lang="en-US" sz="1200" dirty="0">
                <a:solidFill>
                  <a:srgbClr val="000000"/>
                </a:solidFill>
              </a:rPr>
              <a:t>XRE</a:t>
            </a:r>
          </a:p>
        </p:txBody>
      </p:sp>
    </p:spTree>
    <p:extLst>
      <p:ext uri="{BB962C8B-B14F-4D97-AF65-F5344CB8AC3E}">
        <p14:creationId xmlns:p14="http://schemas.microsoft.com/office/powerpoint/2010/main" val="16131278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LTBI/HIV Treatment Considerations</a:t>
            </a:r>
            <a:endParaRPr lang="en-US" dirty="0"/>
          </a:p>
        </p:txBody>
      </p:sp>
      <p:sp>
        <p:nvSpPr>
          <p:cNvPr id="3" name="Content Placeholder 2"/>
          <p:cNvSpPr>
            <a:spLocks noGrp="1"/>
          </p:cNvSpPr>
          <p:nvPr>
            <p:ph idx="1"/>
          </p:nvPr>
        </p:nvSpPr>
        <p:spPr>
          <a:xfrm>
            <a:off x="1905000" y="1524000"/>
            <a:ext cx="7721600" cy="4800600"/>
          </a:xfrm>
        </p:spPr>
        <p:txBody>
          <a:bodyPr/>
          <a:lstStyle/>
          <a:p>
            <a:r>
              <a:rPr lang="en-US" b="0" dirty="0"/>
              <a:t>Any ART regimen can be used when isoniazid alone is used for LTBI treatment</a:t>
            </a:r>
          </a:p>
          <a:p>
            <a:r>
              <a:rPr lang="en-US" b="0" dirty="0"/>
              <a:t>Only efavirenz </a:t>
            </a:r>
            <a:r>
              <a:rPr lang="en-US" b="0" dirty="0" smtClean="0"/>
              <a:t>or </a:t>
            </a:r>
            <a:r>
              <a:rPr lang="en-US" b="0" dirty="0" err="1" smtClean="0"/>
              <a:t>raltegravir</a:t>
            </a:r>
            <a:r>
              <a:rPr lang="en-US" b="0" dirty="0" smtClean="0"/>
              <a:t> based </a:t>
            </a:r>
            <a:r>
              <a:rPr lang="en-US" b="0" dirty="0"/>
              <a:t>regimens </a:t>
            </a:r>
            <a:r>
              <a:rPr lang="en-US" b="0" dirty="0" smtClean="0"/>
              <a:t>can </a:t>
            </a:r>
            <a:r>
              <a:rPr lang="en-US" b="0" dirty="0"/>
              <a:t>be used with once-weekly isoniazid plus </a:t>
            </a:r>
            <a:r>
              <a:rPr lang="en-US" b="0" dirty="0" err="1"/>
              <a:t>rifapentine</a:t>
            </a:r>
            <a:endParaRPr lang="en-US" b="0" dirty="0"/>
          </a:p>
          <a:p>
            <a:pPr lvl="1"/>
            <a:r>
              <a:rPr lang="en-US" dirty="0"/>
              <a:t>NOTE: TAF contraindicated</a:t>
            </a:r>
          </a:p>
          <a:p>
            <a:r>
              <a:rPr lang="en-US" b="0" dirty="0"/>
              <a:t>Check </a:t>
            </a:r>
            <a:r>
              <a:rPr lang="en-US" b="0" dirty="0" smtClean="0"/>
              <a:t>carefully </a:t>
            </a:r>
            <a:r>
              <a:rPr lang="en-US" b="0" dirty="0"/>
              <a:t>for DDI with </a:t>
            </a:r>
            <a:r>
              <a:rPr lang="en-US" b="0" dirty="0" err="1" smtClean="0"/>
              <a:t>rifamycins</a:t>
            </a:r>
            <a:endParaRPr lang="en-US" dirty="0"/>
          </a:p>
          <a:p>
            <a:pPr lvl="1"/>
            <a:r>
              <a:rPr lang="en-US" b="0" dirty="0" smtClean="0"/>
              <a:t>Can use EFV or double dose DTG with rifampin</a:t>
            </a:r>
          </a:p>
          <a:p>
            <a:pPr lvl="1"/>
            <a:r>
              <a:rPr lang="en-US" b="0" dirty="0" smtClean="0"/>
              <a:t>Can use PI with </a:t>
            </a:r>
            <a:r>
              <a:rPr lang="en-US" b="0" dirty="0" err="1" smtClean="0"/>
              <a:t>rifabutin</a:t>
            </a:r>
            <a:r>
              <a:rPr lang="en-US" b="0" dirty="0" smtClean="0"/>
              <a:t> at 150 mg daily or 300 mg 3 times a week</a:t>
            </a:r>
          </a:p>
          <a:p>
            <a:pPr lvl="1"/>
            <a:endParaRPr lang="en-US" b="0" dirty="0" smtClean="0"/>
          </a:p>
        </p:txBody>
      </p:sp>
      <p:sp>
        <p:nvSpPr>
          <p:cNvPr id="4" name="TextBox 3"/>
          <p:cNvSpPr txBox="1"/>
          <p:nvPr/>
        </p:nvSpPr>
        <p:spPr>
          <a:xfrm>
            <a:off x="2022267" y="5562600"/>
            <a:ext cx="7609776" cy="923330"/>
          </a:xfrm>
          <a:prstGeom prst="rect">
            <a:avLst/>
          </a:prstGeom>
          <a:noFill/>
        </p:spPr>
        <p:txBody>
          <a:bodyPr wrap="none" rtlCol="0">
            <a:spAutoFit/>
          </a:bodyPr>
          <a:lstStyle/>
          <a:p>
            <a:r>
              <a:rPr lang="en-US" dirty="0">
                <a:solidFill>
                  <a:schemeClr val="bg2"/>
                </a:solidFill>
                <a:hlinkClick r:id="rId2"/>
              </a:rPr>
              <a:t>https://aidsinfo.nih.gov/contentfiles/lvguidelines/adultandadolescentgl.pdf</a:t>
            </a:r>
            <a:endParaRPr lang="en-US" dirty="0">
              <a:solidFill>
                <a:schemeClr val="bg2"/>
              </a:solidFill>
            </a:endParaRPr>
          </a:p>
          <a:p>
            <a:r>
              <a:rPr lang="en-US" dirty="0">
                <a:solidFill>
                  <a:schemeClr val="bg2"/>
                </a:solidFill>
                <a:hlinkClick r:id="rId3"/>
              </a:rPr>
              <a:t>http://www.hiv-druginteractions.org/</a:t>
            </a:r>
            <a:endParaRPr lang="en-US" dirty="0">
              <a:solidFill>
                <a:schemeClr val="bg2"/>
              </a:solidFill>
            </a:endParaRPr>
          </a:p>
          <a:p>
            <a:r>
              <a:rPr lang="en-US" dirty="0">
                <a:solidFill>
                  <a:schemeClr val="bg2"/>
                </a:solidFill>
              </a:rPr>
              <a:t>Both have free apps</a:t>
            </a:r>
          </a:p>
        </p:txBody>
      </p:sp>
    </p:spTree>
    <p:extLst>
      <p:ext uri="{BB962C8B-B14F-4D97-AF65-F5344CB8AC3E}">
        <p14:creationId xmlns:p14="http://schemas.microsoft.com/office/powerpoint/2010/main" val="1464927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2209800" y="76200"/>
            <a:ext cx="7772400" cy="1143000"/>
          </a:xfrm>
          <a:noFill/>
          <a:ln/>
        </p:spPr>
        <p:txBody>
          <a:bodyPr/>
          <a:lstStyle/>
          <a:p>
            <a:pPr defTabSz="762000"/>
            <a:r>
              <a:rPr lang="pt-BR" altLang="en-US" b="1" dirty="0"/>
              <a:t>Efficacy of IPT in HIV+ Adults: Risk of TB</a:t>
            </a:r>
            <a:endParaRPr lang="pt-PT" altLang="en-US" b="1" dirty="0"/>
          </a:p>
        </p:txBody>
      </p:sp>
      <p:sp>
        <p:nvSpPr>
          <p:cNvPr id="260099" name="Rectangle 3"/>
          <p:cNvSpPr>
            <a:spLocks noGrp="1" noChangeArrowheads="1"/>
          </p:cNvSpPr>
          <p:nvPr>
            <p:ph type="body" sz="half" idx="1"/>
          </p:nvPr>
        </p:nvSpPr>
        <p:spPr>
          <a:xfrm>
            <a:off x="1981212" y="1447804"/>
            <a:ext cx="8507413" cy="4525963"/>
          </a:xfrm>
        </p:spPr>
        <p:txBody>
          <a:bodyPr/>
          <a:lstStyle/>
          <a:p>
            <a:r>
              <a:rPr lang="en-GB" altLang="en-US" sz="2800" dirty="0"/>
              <a:t>11 </a:t>
            </a:r>
            <a:r>
              <a:rPr lang="en-GB" altLang="en-US" sz="2800" dirty="0" smtClean="0"/>
              <a:t>randomized </a:t>
            </a:r>
            <a:r>
              <a:rPr lang="en-GB" altLang="en-US" sz="2800" dirty="0"/>
              <a:t>trials with 8,130 HIV+ participants </a:t>
            </a:r>
            <a:r>
              <a:rPr lang="en-GB" altLang="en-US" sz="2800" dirty="0">
                <a:sym typeface="Wingdings" pitchFamily="2" charset="2"/>
              </a:rPr>
              <a:t></a:t>
            </a:r>
            <a:r>
              <a:rPr lang="en-GB" altLang="en-US" sz="2800" dirty="0"/>
              <a:t> overall reduction in TB = 36%, reduction PPD+ = 62%</a:t>
            </a:r>
            <a:endParaRPr lang="pt-BR" altLang="en-US" sz="2800" dirty="0"/>
          </a:p>
        </p:txBody>
      </p:sp>
      <p:sp>
        <p:nvSpPr>
          <p:cNvPr id="260100" name="Rectangle 4"/>
          <p:cNvSpPr>
            <a:spLocks noChangeArrowheads="1"/>
          </p:cNvSpPr>
          <p:nvPr/>
        </p:nvSpPr>
        <p:spPr bwMode="auto">
          <a:xfrm>
            <a:off x="5781678" y="6192838"/>
            <a:ext cx="37433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GB" altLang="en-US" sz="2000" dirty="0" err="1">
                <a:solidFill>
                  <a:srgbClr val="FFFFFF"/>
                </a:solidFill>
                <a:latin typeface="Arial" pitchFamily="34" charset="0"/>
                <a:cs typeface="Times New Roman" pitchFamily="18" charset="0"/>
              </a:rPr>
              <a:t>Woldehanna</a:t>
            </a:r>
            <a:r>
              <a:rPr lang="en-GB" altLang="en-US" sz="2000" dirty="0">
                <a:solidFill>
                  <a:srgbClr val="FFFFFF"/>
                </a:solidFill>
                <a:latin typeface="Arial" pitchFamily="34" charset="0"/>
                <a:cs typeface="Times New Roman" pitchFamily="18" charset="0"/>
              </a:rPr>
              <a:t> and Volmink, Cochrane Review 2006</a:t>
            </a:r>
            <a:endParaRPr lang="en-US" altLang="en-US" sz="2000" dirty="0">
              <a:solidFill>
                <a:srgbClr val="FFFFFF"/>
              </a:solidFill>
              <a:latin typeface="Arial" pitchFamily="34" charset="0"/>
              <a:cs typeface="Times New Roman" pitchFamily="18" charset="0"/>
            </a:endParaRPr>
          </a:p>
        </p:txBody>
      </p:sp>
      <p:pic>
        <p:nvPicPr>
          <p:cNvPr id="260101"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581400" y="2438423"/>
            <a:ext cx="5029200" cy="3757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9982200" y="160337"/>
            <a:ext cx="2032000" cy="307777"/>
          </a:xfrm>
          <a:prstGeom prst="rect">
            <a:avLst/>
          </a:prstGeom>
          <a:noFill/>
        </p:spPr>
        <p:txBody>
          <a:bodyPr wrap="square" rtlCol="0">
            <a:spAutoFit/>
          </a:bodyPr>
          <a:lstStyle/>
          <a:p>
            <a:pPr algn="r"/>
            <a:r>
              <a:rPr lang="en-US" sz="1400" dirty="0" smtClean="0">
                <a:solidFill>
                  <a:schemeClr val="bg2"/>
                </a:solidFill>
                <a:latin typeface="Arial" pitchFamily="34" charset="0"/>
                <a:cs typeface="Arial" pitchFamily="34" charset="0"/>
              </a:rPr>
              <a:t>Slide </a:t>
            </a:r>
            <a:fld id="{855F7D49-8920-4811-BC76-0E9BF1D8C467}" type="slidenum">
              <a:rPr lang="en-US" sz="1400" smtClean="0">
                <a:solidFill>
                  <a:schemeClr val="bg2"/>
                </a:solidFill>
                <a:latin typeface="Arial" pitchFamily="34" charset="0"/>
                <a:cs typeface="Arial" pitchFamily="34" charset="0"/>
              </a:rPr>
              <a:pPr algn="r"/>
              <a:t>13</a:t>
            </a:fld>
            <a:r>
              <a:rPr lang="en-US" sz="1400" dirty="0" smtClean="0">
                <a:solidFill>
                  <a:schemeClr val="bg2"/>
                </a:solidFill>
                <a:latin typeface="Arial" pitchFamily="34" charset="0"/>
                <a:cs typeface="Arial" pitchFamily="34" charset="0"/>
              </a:rPr>
              <a:t> of 36</a:t>
            </a:r>
            <a:endParaRPr lang="en-US" sz="1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07500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Early ART Prevents TB: </a:t>
            </a:r>
            <a:br>
              <a:rPr lang="en-US" dirty="0"/>
            </a:br>
            <a:r>
              <a:rPr lang="en-US" dirty="0"/>
              <a:t>The </a:t>
            </a:r>
            <a:r>
              <a:rPr lang="en-US" dirty="0" err="1"/>
              <a:t>Temprano</a:t>
            </a:r>
            <a:r>
              <a:rPr lang="en-US" dirty="0"/>
              <a:t> Trial</a:t>
            </a:r>
          </a:p>
        </p:txBody>
      </p:sp>
      <p:sp>
        <p:nvSpPr>
          <p:cNvPr id="6" name="Content Placeholder 5"/>
          <p:cNvSpPr>
            <a:spLocks noGrp="1"/>
          </p:cNvSpPr>
          <p:nvPr>
            <p:ph sz="half" idx="1"/>
          </p:nvPr>
        </p:nvSpPr>
        <p:spPr>
          <a:xfrm>
            <a:off x="1807245" y="1994703"/>
            <a:ext cx="3810000" cy="4114800"/>
          </a:xfrm>
        </p:spPr>
        <p:txBody>
          <a:bodyPr/>
          <a:lstStyle/>
          <a:p>
            <a:r>
              <a:rPr lang="en-US" sz="2400" dirty="0">
                <a:solidFill>
                  <a:schemeClr val="accent6">
                    <a:lumMod val="60000"/>
                    <a:lumOff val="40000"/>
                  </a:schemeClr>
                </a:solidFill>
                <a:latin typeface="+mj-lt"/>
                <a:cs typeface="Arial" panose="020B0604020202020204" pitchFamily="34" charset="0"/>
              </a:rPr>
              <a:t>2056 patients with CD4 &lt;800 randomized to immediate or deferred ART +/- IPT</a:t>
            </a:r>
          </a:p>
          <a:p>
            <a:endParaRPr lang="en-US" sz="2400" dirty="0">
              <a:solidFill>
                <a:schemeClr val="accent6">
                  <a:lumMod val="60000"/>
                  <a:lumOff val="40000"/>
                </a:schemeClr>
              </a:solidFill>
              <a:latin typeface="+mj-lt"/>
            </a:endParaRPr>
          </a:p>
          <a:p>
            <a:r>
              <a:rPr lang="en-US" sz="2400" dirty="0">
                <a:solidFill>
                  <a:schemeClr val="accent6">
                    <a:lumMod val="60000"/>
                    <a:lumOff val="40000"/>
                  </a:schemeClr>
                </a:solidFill>
                <a:latin typeface="+mj-lt"/>
                <a:cs typeface="Arial" panose="020B0604020202020204" pitchFamily="34" charset="0"/>
              </a:rPr>
              <a:t>42% endpoints = TB</a:t>
            </a:r>
          </a:p>
          <a:p>
            <a:endParaRPr lang="en-US" sz="2400" dirty="0">
              <a:solidFill>
                <a:schemeClr val="accent6">
                  <a:lumMod val="60000"/>
                  <a:lumOff val="40000"/>
                </a:schemeClr>
              </a:solidFill>
              <a:latin typeface="+mj-lt"/>
              <a:cs typeface="Arial" panose="020B0604020202020204" pitchFamily="34" charset="0"/>
            </a:endParaRPr>
          </a:p>
          <a:p>
            <a:r>
              <a:rPr lang="en-US" sz="2400" b="1" dirty="0">
                <a:solidFill>
                  <a:schemeClr val="accent6">
                    <a:lumMod val="60000"/>
                    <a:lumOff val="40000"/>
                  </a:schemeClr>
                </a:solidFill>
                <a:latin typeface="+mj-lt"/>
              </a:rPr>
              <a:t>ART and IPT decreased risk of TB independently</a:t>
            </a:r>
          </a:p>
          <a:p>
            <a:endParaRPr lang="en-US" sz="2400"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p:txBody>
          <a:bodyPr/>
          <a:lstStyle/>
          <a:p>
            <a:endParaRPr lang="en-US"/>
          </a:p>
        </p:txBody>
      </p:sp>
      <p:pic>
        <p:nvPicPr>
          <p:cNvPr id="4" name="Picture 3"/>
          <p:cNvPicPr>
            <a:picLocks noChangeAspect="1"/>
          </p:cNvPicPr>
          <p:nvPr/>
        </p:nvPicPr>
        <p:blipFill>
          <a:blip r:embed="rId3"/>
          <a:stretch>
            <a:fillRect/>
          </a:stretch>
        </p:blipFill>
        <p:spPr>
          <a:xfrm>
            <a:off x="5540952" y="1931328"/>
            <a:ext cx="5127048" cy="4480560"/>
          </a:xfrm>
          <a:prstGeom prst="rect">
            <a:avLst/>
          </a:prstGeom>
        </p:spPr>
      </p:pic>
      <p:sp>
        <p:nvSpPr>
          <p:cNvPr id="8" name="TextBox 7"/>
          <p:cNvSpPr txBox="1"/>
          <p:nvPr/>
        </p:nvSpPr>
        <p:spPr>
          <a:xfrm>
            <a:off x="9144001" y="6493804"/>
            <a:ext cx="986167" cy="276999"/>
          </a:xfrm>
          <a:prstGeom prst="rect">
            <a:avLst/>
          </a:prstGeom>
          <a:noFill/>
        </p:spPr>
        <p:txBody>
          <a:bodyPr wrap="none" rtlCol="0">
            <a:spAutoFit/>
          </a:bodyPr>
          <a:lstStyle/>
          <a:p>
            <a:r>
              <a:rPr lang="en-US" sz="1200" dirty="0"/>
              <a:t>NEJM 2015</a:t>
            </a:r>
          </a:p>
        </p:txBody>
      </p:sp>
      <p:sp>
        <p:nvSpPr>
          <p:cNvPr id="9" name="TextBox 8"/>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14</a:t>
            </a:fld>
            <a:r>
              <a:rPr lang="en-US" sz="1400" dirty="0" smtClean="0">
                <a:latin typeface="Arial" pitchFamily="34" charset="0"/>
                <a:cs typeface="Arial" pitchFamily="34" charset="0"/>
              </a:rPr>
              <a:t> </a:t>
            </a:r>
            <a:r>
              <a:rPr lang="en-US" sz="1400" smtClean="0">
                <a:latin typeface="Arial" pitchFamily="34" charset="0"/>
                <a:cs typeface="Arial" pitchFamily="34" charset="0"/>
              </a:rPr>
              <a:t>of 39</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87460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pPr marL="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54-year-old woman </a:t>
            </a:r>
            <a:r>
              <a:rPr lang="en-US" dirty="0">
                <a:latin typeface="Calibri" panose="020F0502020204030204" pitchFamily="34" charset="0"/>
                <a:ea typeface="Calibri" panose="020F0502020204030204" pitchFamily="34" charset="0"/>
                <a:cs typeface="Times New Roman" panose="02020603050405020304" pitchFamily="18" charset="0"/>
              </a:rPr>
              <a:t>is admitted to your hospital with </a:t>
            </a:r>
            <a:r>
              <a:rPr lang="en-US" dirty="0" smtClean="0">
                <a:latin typeface="Calibri" panose="020F0502020204030204" pitchFamily="34" charset="0"/>
                <a:ea typeface="Calibri" panose="020F0502020204030204" pitchFamily="34" charset="0"/>
                <a:cs typeface="Times New Roman" panose="02020603050405020304" pitchFamily="18" charset="0"/>
              </a:rPr>
              <a:t>cough</a:t>
            </a:r>
            <a:r>
              <a:rPr lang="en-US" dirty="0">
                <a:latin typeface="Calibri" panose="020F0502020204030204" pitchFamily="34" charset="0"/>
                <a:ea typeface="Calibri" panose="020F0502020204030204" pitchFamily="34" charset="0"/>
                <a:cs typeface="Times New Roman" panose="02020603050405020304" pitchFamily="18" charset="0"/>
              </a:rPr>
              <a:t>, fever, </a:t>
            </a:r>
            <a:r>
              <a:rPr lang="en-US" dirty="0" smtClean="0">
                <a:latin typeface="Calibri" panose="020F0502020204030204" pitchFamily="34" charset="0"/>
                <a:ea typeface="Calibri" panose="020F0502020204030204" pitchFamily="34" charset="0"/>
                <a:cs typeface="Times New Roman" panose="02020603050405020304" pitchFamily="18" charset="0"/>
              </a:rPr>
              <a:t>and weight loss</a:t>
            </a:r>
          </a:p>
          <a:p>
            <a:pPr marL="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Diagnosed </a:t>
            </a:r>
            <a:r>
              <a:rPr lang="en-US" dirty="0">
                <a:latin typeface="Calibri" panose="020F0502020204030204" pitchFamily="34" charset="0"/>
                <a:ea typeface="Calibri" panose="020F0502020204030204" pitchFamily="34" charset="0"/>
                <a:cs typeface="Times New Roman" panose="02020603050405020304" pitchFamily="18" charset="0"/>
              </a:rPr>
              <a:t>with HIV on admission, CD4+ 70, HIV RNA </a:t>
            </a:r>
            <a:r>
              <a:rPr lang="en-US" dirty="0" smtClean="0">
                <a:latin typeface="Calibri" panose="020F0502020204030204" pitchFamily="34" charset="0"/>
                <a:ea typeface="Calibri" panose="020F0502020204030204" pitchFamily="34" charset="0"/>
                <a:cs typeface="Times New Roman" panose="02020603050405020304" pitchFamily="18" charset="0"/>
              </a:rPr>
              <a:t>120K  </a:t>
            </a:r>
          </a:p>
          <a:p>
            <a:pPr marL="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CXR </a:t>
            </a:r>
            <a:r>
              <a:rPr lang="en-US" dirty="0">
                <a:latin typeface="Calibri" panose="020F0502020204030204" pitchFamily="34" charset="0"/>
                <a:ea typeface="Calibri" panose="020F0502020204030204" pitchFamily="34" charset="0"/>
                <a:cs typeface="Times New Roman" panose="02020603050405020304" pitchFamily="18" charset="0"/>
              </a:rPr>
              <a:t>shows pleural thickening and diffuse </a:t>
            </a:r>
            <a:r>
              <a:rPr lang="en-US" dirty="0" smtClean="0">
                <a:latin typeface="Calibri" panose="020F0502020204030204" pitchFamily="34" charset="0"/>
                <a:ea typeface="Calibri" panose="020F0502020204030204" pitchFamily="34" charset="0"/>
                <a:cs typeface="Times New Roman" panose="02020603050405020304" pitchFamily="18" charset="0"/>
              </a:rPr>
              <a:t>infiltrate  </a:t>
            </a:r>
          </a:p>
          <a:p>
            <a:pPr marL="0">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Sputum </a:t>
            </a:r>
            <a:r>
              <a:rPr lang="en-US" dirty="0">
                <a:latin typeface="Calibri" panose="020F0502020204030204" pitchFamily="34" charset="0"/>
                <a:ea typeface="Calibri" panose="020F0502020204030204" pitchFamily="34" charset="0"/>
                <a:cs typeface="Times New Roman" panose="02020603050405020304" pitchFamily="18" charset="0"/>
              </a:rPr>
              <a:t>AFB smear negative, </a:t>
            </a:r>
            <a:r>
              <a:rPr lang="en-US" dirty="0" err="1">
                <a:latin typeface="Calibri" panose="020F0502020204030204" pitchFamily="34" charset="0"/>
                <a:ea typeface="Calibri" panose="020F0502020204030204" pitchFamily="34" charset="0"/>
                <a:cs typeface="Times New Roman" panose="02020603050405020304" pitchFamily="18" charset="0"/>
              </a:rPr>
              <a:t>bronch</a:t>
            </a:r>
            <a:r>
              <a:rPr lang="en-US" dirty="0">
                <a:latin typeface="Calibri" panose="020F0502020204030204" pitchFamily="34" charset="0"/>
                <a:ea typeface="Calibri" panose="020F0502020204030204" pitchFamily="34" charset="0"/>
                <a:cs typeface="Times New Roman" panose="02020603050405020304" pitchFamily="18" charset="0"/>
              </a:rPr>
              <a:t> negative for </a:t>
            </a:r>
            <a:r>
              <a:rPr lang="en-US" dirty="0" smtClean="0">
                <a:latin typeface="Calibri" panose="020F0502020204030204" pitchFamily="34" charset="0"/>
                <a:ea typeface="Calibri" panose="020F0502020204030204" pitchFamily="34" charset="0"/>
                <a:cs typeface="Times New Roman" panose="02020603050405020304" pitchFamily="18" charset="0"/>
              </a:rPr>
              <a:t>PCP</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654552"/>
            <a:ext cx="1828800" cy="1603248"/>
          </a:xfrm>
          <a:prstGeom prst="rect">
            <a:avLst/>
          </a:prstGeom>
        </p:spPr>
      </p:pic>
    </p:spTree>
    <p:extLst>
      <p:ext uri="{BB962C8B-B14F-4D97-AF65-F5344CB8AC3E}">
        <p14:creationId xmlns:p14="http://schemas.microsoft.com/office/powerpoint/2010/main" val="330939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Diagnose or Exclude TB:</a:t>
            </a:r>
            <a:br>
              <a:rPr lang="en-US" dirty="0" smtClean="0"/>
            </a:br>
            <a:r>
              <a:rPr lang="en-US" dirty="0" smtClean="0"/>
              <a:t>Novel Diagnostics Now Available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2081" y="1533491"/>
            <a:ext cx="3784600" cy="3784600"/>
          </a:xfrm>
        </p:spPr>
      </p:pic>
      <p:pic>
        <p:nvPicPr>
          <p:cNvPr id="7" name="Picture 4" descr="GeneXpe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6681" y="1669408"/>
            <a:ext cx="17318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778120" y="1536469"/>
            <a:ext cx="3461795" cy="2308324"/>
          </a:xfrm>
          <a:prstGeom prst="rect">
            <a:avLst/>
          </a:prstGeom>
        </p:spPr>
        <p:txBody>
          <a:bodyPr wrap="square">
            <a:spAutoFit/>
          </a:bodyPr>
          <a:lstStyle/>
          <a:p>
            <a:pPr>
              <a:buClr>
                <a:srgbClr val="E84400"/>
              </a:buClr>
              <a:defRPr/>
            </a:pPr>
            <a:r>
              <a:rPr lang="en-US" sz="1600" kern="0" dirty="0" err="1" smtClean="0">
                <a:solidFill>
                  <a:srgbClr val="000000"/>
                </a:solidFill>
              </a:rPr>
              <a:t>Xpert</a:t>
            </a:r>
            <a:r>
              <a:rPr lang="en-US" sz="1600" kern="0" dirty="0" smtClean="0">
                <a:solidFill>
                  <a:srgbClr val="000000"/>
                </a:solidFill>
              </a:rPr>
              <a:t> MTB/RIF</a:t>
            </a:r>
            <a:r>
              <a:rPr lang="en-US" sz="1600" kern="0" dirty="0">
                <a:solidFill>
                  <a:srgbClr val="000000"/>
                </a:solidFill>
              </a:rPr>
              <a:t>: 2 hour molecular test for M.TB diagnosis and rifampin resistance (1) </a:t>
            </a:r>
          </a:p>
          <a:p>
            <a:pPr lvl="1">
              <a:defRPr/>
            </a:pPr>
            <a:r>
              <a:rPr lang="en-US" sz="1600" kern="0" dirty="0">
                <a:solidFill>
                  <a:srgbClr val="000000"/>
                </a:solidFill>
              </a:rPr>
              <a:t>More sensitive than AFB smear</a:t>
            </a:r>
          </a:p>
          <a:p>
            <a:pPr lvl="1">
              <a:defRPr/>
            </a:pPr>
            <a:r>
              <a:rPr lang="en-US" sz="1600" kern="0" dirty="0">
                <a:solidFill>
                  <a:srgbClr val="000000"/>
                </a:solidFill>
              </a:rPr>
              <a:t>Works in children and </a:t>
            </a:r>
            <a:r>
              <a:rPr lang="en-US" sz="1600" kern="0" dirty="0" err="1">
                <a:solidFill>
                  <a:srgbClr val="000000"/>
                </a:solidFill>
              </a:rPr>
              <a:t>extrapulmonary</a:t>
            </a:r>
            <a:r>
              <a:rPr lang="en-US" sz="1600" kern="0" dirty="0">
                <a:solidFill>
                  <a:srgbClr val="000000"/>
                </a:solidFill>
              </a:rPr>
              <a:t> TB  </a:t>
            </a:r>
          </a:p>
          <a:p>
            <a:pPr lvl="1">
              <a:defRPr/>
            </a:pPr>
            <a:r>
              <a:rPr lang="en-US" sz="1600" kern="0" dirty="0">
                <a:solidFill>
                  <a:srgbClr val="000000"/>
                </a:solidFill>
              </a:rPr>
              <a:t>Screen for MDR and XDRTB</a:t>
            </a:r>
          </a:p>
          <a:p>
            <a:pPr lvl="1">
              <a:defRPr/>
            </a:pPr>
            <a:r>
              <a:rPr lang="en-US" sz="1600" kern="0" dirty="0" err="1">
                <a:solidFill>
                  <a:srgbClr val="000000"/>
                </a:solidFill>
              </a:rPr>
              <a:t>Xpert</a:t>
            </a:r>
            <a:r>
              <a:rPr lang="en-US" sz="1600" kern="0" dirty="0">
                <a:solidFill>
                  <a:srgbClr val="000000"/>
                </a:solidFill>
              </a:rPr>
              <a:t> Ultra in development (2)</a:t>
            </a:r>
          </a:p>
        </p:txBody>
      </p:sp>
      <p:sp>
        <p:nvSpPr>
          <p:cNvPr id="10" name="TextBox 9"/>
          <p:cNvSpPr txBox="1"/>
          <p:nvPr/>
        </p:nvSpPr>
        <p:spPr>
          <a:xfrm>
            <a:off x="7453473" y="6306668"/>
            <a:ext cx="3420680" cy="276999"/>
          </a:xfrm>
          <a:prstGeom prst="rect">
            <a:avLst/>
          </a:prstGeom>
          <a:noFill/>
        </p:spPr>
        <p:txBody>
          <a:bodyPr wrap="none" rtlCol="0">
            <a:spAutoFit/>
          </a:bodyPr>
          <a:lstStyle/>
          <a:p>
            <a:r>
              <a:rPr lang="en-US" altLang="en-US" sz="1200" dirty="0">
                <a:solidFill>
                  <a:schemeClr val="bg2"/>
                </a:solidFill>
              </a:rPr>
              <a:t>1. Lawn, Lancet ID, 2013 ;2. </a:t>
            </a:r>
            <a:r>
              <a:rPr lang="en-US" altLang="en-US" sz="1200" dirty="0" err="1">
                <a:solidFill>
                  <a:schemeClr val="bg2"/>
                </a:solidFill>
              </a:rPr>
              <a:t>Alland</a:t>
            </a:r>
            <a:r>
              <a:rPr lang="en-US" altLang="en-US" sz="1200" dirty="0">
                <a:solidFill>
                  <a:schemeClr val="bg2"/>
                </a:solidFill>
              </a:rPr>
              <a:t>, CROI 2015</a:t>
            </a:r>
            <a:endParaRPr lang="en-US" sz="1200" dirty="0">
              <a:solidFill>
                <a:schemeClr val="bg2"/>
              </a:solidFill>
            </a:endParaRPr>
          </a:p>
        </p:txBody>
      </p:sp>
      <p:sp>
        <p:nvSpPr>
          <p:cNvPr id="3" name="TextBox 2"/>
          <p:cNvSpPr txBox="1"/>
          <p:nvPr/>
        </p:nvSpPr>
        <p:spPr>
          <a:xfrm>
            <a:off x="1812235" y="5698500"/>
            <a:ext cx="3313728" cy="369332"/>
          </a:xfrm>
          <a:prstGeom prst="rect">
            <a:avLst/>
          </a:prstGeom>
          <a:noFill/>
        </p:spPr>
        <p:txBody>
          <a:bodyPr wrap="none" rtlCol="0">
            <a:spAutoFit/>
          </a:bodyPr>
          <a:lstStyle/>
          <a:p>
            <a:r>
              <a:rPr lang="en-US" dirty="0">
                <a:solidFill>
                  <a:schemeClr val="bg2"/>
                </a:solidFill>
              </a:rPr>
              <a:t>TB Diagnostic for 2 Centuries</a:t>
            </a:r>
          </a:p>
        </p:txBody>
      </p:sp>
      <p:sp>
        <p:nvSpPr>
          <p:cNvPr id="4" name="TextBox 3"/>
          <p:cNvSpPr txBox="1"/>
          <p:nvPr/>
        </p:nvSpPr>
        <p:spPr>
          <a:xfrm>
            <a:off x="8317043" y="4568733"/>
            <a:ext cx="2557110" cy="1477328"/>
          </a:xfrm>
          <a:prstGeom prst="rect">
            <a:avLst/>
          </a:prstGeom>
          <a:noFill/>
        </p:spPr>
        <p:txBody>
          <a:bodyPr wrap="none" rtlCol="0">
            <a:spAutoFit/>
          </a:bodyPr>
          <a:lstStyle/>
          <a:p>
            <a:r>
              <a:rPr lang="en-US" dirty="0" smtClean="0">
                <a:solidFill>
                  <a:schemeClr val="bg2"/>
                </a:solidFill>
              </a:rPr>
              <a:t>Genotype </a:t>
            </a:r>
            <a:r>
              <a:rPr lang="en-US" dirty="0">
                <a:solidFill>
                  <a:schemeClr val="bg2"/>
                </a:solidFill>
              </a:rPr>
              <a:t>MTBDR plus</a:t>
            </a:r>
          </a:p>
          <a:p>
            <a:pPr marL="285750" indent="-285750">
              <a:buFont typeface="Arial" panose="020B0604020202020204" pitchFamily="34" charset="0"/>
              <a:buChar char="•"/>
            </a:pPr>
            <a:r>
              <a:rPr lang="en-US" dirty="0">
                <a:solidFill>
                  <a:schemeClr val="bg2"/>
                </a:solidFill>
              </a:rPr>
              <a:t>Diagnosis in 5 </a:t>
            </a:r>
          </a:p>
          <a:p>
            <a:r>
              <a:rPr lang="en-US" dirty="0">
                <a:solidFill>
                  <a:schemeClr val="bg2"/>
                </a:solidFill>
              </a:rPr>
              <a:t>hours</a:t>
            </a:r>
          </a:p>
          <a:p>
            <a:pPr marL="285750" indent="-285750">
              <a:buFont typeface="Arial" panose="020B0604020202020204" pitchFamily="34" charset="0"/>
              <a:buChar char="•"/>
            </a:pPr>
            <a:r>
              <a:rPr lang="en-US" dirty="0">
                <a:solidFill>
                  <a:schemeClr val="bg2"/>
                </a:solidFill>
              </a:rPr>
              <a:t>Identifies RIF and </a:t>
            </a:r>
          </a:p>
          <a:p>
            <a:r>
              <a:rPr lang="en-US" dirty="0">
                <a:solidFill>
                  <a:schemeClr val="bg2"/>
                </a:solidFill>
              </a:rPr>
              <a:t>INH resistance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160130"/>
            <a:ext cx="3187700" cy="2108200"/>
          </a:xfrm>
          <a:prstGeom prst="rect">
            <a:avLst/>
          </a:prstGeom>
        </p:spPr>
      </p:pic>
    </p:spTree>
    <p:extLst>
      <p:ext uri="{BB962C8B-B14F-4D97-AF65-F5344CB8AC3E}">
        <p14:creationId xmlns:p14="http://schemas.microsoft.com/office/powerpoint/2010/main" val="101377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981200" y="228600"/>
            <a:ext cx="7772400" cy="2997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46248758"/>
              </p:ext>
            </p:extLst>
          </p:nvPr>
        </p:nvGraphicFramePr>
        <p:xfrm>
          <a:off x="1676400" y="4550958"/>
          <a:ext cx="8763000" cy="1926042"/>
        </p:xfrm>
        <a:graphic>
          <a:graphicData uri="http://schemas.openxmlformats.org/drawingml/2006/table">
            <a:tbl>
              <a:tblPr firstRow="1" bandRow="1"/>
              <a:tblGrid>
                <a:gridCol w="2819400">
                  <a:extLst>
                    <a:ext uri="{9D8B030D-6E8A-4147-A177-3AD203B41FA5}">
                      <a16:colId xmlns="" xmlns:a16="http://schemas.microsoft.com/office/drawing/2014/main" val="20000"/>
                    </a:ext>
                  </a:extLst>
                </a:gridCol>
                <a:gridCol w="281940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412685">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Sensitivity (95% CI)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2200" baseline="0" dirty="0" err="1" smtClean="0">
                          <a:solidFill>
                            <a:schemeClr val="tx1"/>
                          </a:solidFill>
                        </a:rPr>
                        <a:t>Xpert</a:t>
                      </a:r>
                      <a:r>
                        <a:rPr lang="en-US" sz="2200" baseline="0" dirty="0" smtClean="0">
                          <a:solidFill>
                            <a:schemeClr val="tx1"/>
                          </a:solidFill>
                        </a:rPr>
                        <a:t> +/ TB culture +</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10000"/>
                  </a:ext>
                </a:extLst>
              </a:tr>
              <a:tr h="412685">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b="1" dirty="0" smtClean="0">
                          <a:solidFill>
                            <a:schemeClr val="tx1"/>
                          </a:solidFill>
                        </a:rPr>
                        <a:t>Overall</a:t>
                      </a:r>
                      <a:endParaRPr lang="en-US" sz="22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 85.8% (78.0, 91.2%)</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91/106</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1"/>
                  </a:ext>
                </a:extLst>
              </a:tr>
              <a:tr h="491709">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b="1" dirty="0" smtClean="0">
                          <a:solidFill>
                            <a:schemeClr val="tx1"/>
                          </a:solidFill>
                        </a:rPr>
                        <a:t>AFB+/TB</a:t>
                      </a:r>
                      <a:r>
                        <a:rPr lang="en-US" sz="2200" b="1" baseline="0" dirty="0" smtClean="0">
                          <a:solidFill>
                            <a:schemeClr val="tx1"/>
                          </a:solidFill>
                        </a:rPr>
                        <a:t> culture +</a:t>
                      </a:r>
                      <a:endParaRPr lang="en-US" sz="22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100% ( 94.6, 100%) </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67/67</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 xmlns:a16="http://schemas.microsoft.com/office/drawing/2014/main" val="10002"/>
                  </a:ext>
                </a:extLst>
              </a:tr>
              <a:tr h="580893">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b="1" dirty="0" smtClean="0">
                          <a:solidFill>
                            <a:schemeClr val="tx1"/>
                          </a:solidFill>
                        </a:rPr>
                        <a:t>AFB-/TB culture</a:t>
                      </a:r>
                      <a:r>
                        <a:rPr lang="en-US" sz="2200" b="1" baseline="0" dirty="0" smtClean="0">
                          <a:solidFill>
                            <a:schemeClr val="tx1"/>
                          </a:solidFill>
                        </a:rPr>
                        <a:t> +</a:t>
                      </a:r>
                      <a:endParaRPr lang="en-US" sz="2200" b="1"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61.5%</a:t>
                      </a:r>
                      <a:r>
                        <a:rPr lang="en-US" sz="2200" baseline="0" dirty="0" smtClean="0">
                          <a:solidFill>
                            <a:schemeClr val="tx1"/>
                          </a:solidFill>
                        </a:rPr>
                        <a:t> (45.9, 75.1%)</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gn="ctr"/>
                      <a:r>
                        <a:rPr lang="en-US" sz="2200" dirty="0" smtClean="0">
                          <a:solidFill>
                            <a:schemeClr val="tx1"/>
                          </a:solidFill>
                        </a:rPr>
                        <a:t>24/39 </a:t>
                      </a:r>
                      <a:endParaRPr lang="en-US" sz="2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3"/>
                  </a:ext>
                </a:extLst>
              </a:tr>
            </a:tbl>
          </a:graphicData>
        </a:graphic>
      </p:graphicFrame>
      <p:sp>
        <p:nvSpPr>
          <p:cNvPr id="6" name="Title 1"/>
          <p:cNvSpPr txBox="1">
            <a:spLocks/>
          </p:cNvSpPr>
          <p:nvPr/>
        </p:nvSpPr>
        <p:spPr bwMode="auto">
          <a:xfrm>
            <a:off x="1943100" y="33528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a:lstStyle>
          <a:p>
            <a:pPr>
              <a:defRPr/>
            </a:pPr>
            <a:r>
              <a:rPr lang="en-US" altLang="en-US" kern="0" dirty="0">
                <a:solidFill>
                  <a:srgbClr val="FFFFFF"/>
                </a:solidFill>
                <a:latin typeface="Gill Sans MT"/>
              </a:rPr>
              <a:t>TB Detection: </a:t>
            </a:r>
            <a:r>
              <a:rPr lang="en-US" altLang="en-US" kern="0" dirty="0" err="1" smtClean="0">
                <a:solidFill>
                  <a:srgbClr val="FFFFFF"/>
                </a:solidFill>
                <a:latin typeface="Gill Sans MT"/>
              </a:rPr>
              <a:t>Sensitiv</a:t>
            </a:r>
            <a:endParaRPr lang="en-US" altLang="en-US" kern="0" dirty="0" smtClean="0">
              <a:solidFill>
                <a:srgbClr val="FFFFFF"/>
              </a:solidFill>
              <a:latin typeface="Gill Sans MT"/>
            </a:endParaRPr>
          </a:p>
          <a:p>
            <a:pPr>
              <a:defRPr/>
            </a:pPr>
            <a:r>
              <a:rPr lang="en-US" altLang="en-US" sz="2000" kern="0" dirty="0" smtClean="0">
                <a:solidFill>
                  <a:schemeClr val="tx1"/>
                </a:solidFill>
              </a:rPr>
              <a:t>N=992, </a:t>
            </a:r>
            <a:r>
              <a:rPr lang="en-US" altLang="en-US" sz="2000" kern="0" dirty="0" smtClean="0">
                <a:solidFill>
                  <a:schemeClr val="tx1"/>
                </a:solidFill>
                <a:latin typeface="+mn-lt"/>
              </a:rPr>
              <a:t>45% HIV+, median CD4 151</a:t>
            </a:r>
            <a:endParaRPr lang="en-US" altLang="en-US" sz="2000" kern="0" dirty="0">
              <a:solidFill>
                <a:schemeClr val="tx1"/>
              </a:solidFill>
              <a:latin typeface="+mn-lt"/>
            </a:endParaRPr>
          </a:p>
        </p:txBody>
      </p:sp>
      <p:sp>
        <p:nvSpPr>
          <p:cNvPr id="7" name="Title 1"/>
          <p:cNvSpPr txBox="1">
            <a:spLocks/>
          </p:cNvSpPr>
          <p:nvPr/>
        </p:nvSpPr>
        <p:spPr>
          <a:xfrm>
            <a:off x="685800" y="3352800"/>
            <a:ext cx="11049000" cy="914400"/>
          </a:xfrm>
          <a:prstGeom prst="rect">
            <a:avLst/>
          </a:prstGeom>
        </p:spPr>
        <p:txBody>
          <a:bodyPr/>
          <a:lstStyle>
            <a:lvl1pPr algn="l" rtl="0" eaLnBrk="1" fontAlgn="base" hangingPunct="1">
              <a:spcBef>
                <a:spcPct val="0"/>
              </a:spcBef>
              <a:spcAft>
                <a:spcPct val="0"/>
              </a:spcAft>
              <a:defRPr sz="3600" b="1">
                <a:solidFill>
                  <a:srgbClr val="254B8E"/>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a:lstStyle>
          <a:p>
            <a:pPr algn="ctr"/>
            <a:r>
              <a:rPr lang="en-US" altLang="en-US" kern="0" dirty="0"/>
              <a:t>TB Detection: Sensitivity</a:t>
            </a:r>
          </a:p>
        </p:txBody>
      </p:sp>
      <p:sp>
        <p:nvSpPr>
          <p:cNvPr id="8" name="TextBox 7"/>
          <p:cNvSpPr txBox="1"/>
          <p:nvPr/>
        </p:nvSpPr>
        <p:spPr>
          <a:xfrm>
            <a:off x="9372600" y="3365662"/>
            <a:ext cx="1507144" cy="261610"/>
          </a:xfrm>
          <a:prstGeom prst="rect">
            <a:avLst/>
          </a:prstGeom>
          <a:noFill/>
        </p:spPr>
        <p:txBody>
          <a:bodyPr wrap="none" rtlCol="0">
            <a:spAutoFit/>
          </a:bodyPr>
          <a:lstStyle/>
          <a:p>
            <a:r>
              <a:rPr lang="en-US" sz="1100" b="1" dirty="0"/>
              <a:t>CID 2016:62 (1 May)</a:t>
            </a:r>
          </a:p>
        </p:txBody>
      </p:sp>
      <p:sp>
        <p:nvSpPr>
          <p:cNvPr id="9" name="TextBox 8"/>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17</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789917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TB Detection: Specificity</a:t>
            </a:r>
          </a:p>
        </p:txBody>
      </p:sp>
      <p:graphicFrame>
        <p:nvGraphicFramePr>
          <p:cNvPr id="4" name="Table 3"/>
          <p:cNvGraphicFramePr>
            <a:graphicFrameLocks noGrp="1"/>
          </p:cNvGraphicFramePr>
          <p:nvPr>
            <p:extLst>
              <p:ext uri="{D42A27DB-BD31-4B8C-83A1-F6EECF244321}">
                <p14:modId xmlns:p14="http://schemas.microsoft.com/office/powerpoint/2010/main" val="737554292"/>
              </p:ext>
            </p:extLst>
          </p:nvPr>
        </p:nvGraphicFramePr>
        <p:xfrm>
          <a:off x="1714500" y="1371601"/>
          <a:ext cx="8763000" cy="3892901"/>
        </p:xfrm>
        <a:graphic>
          <a:graphicData uri="http://schemas.openxmlformats.org/drawingml/2006/table">
            <a:tbl>
              <a:tblPr firstRow="1" bandRow="1">
                <a:tableStyleId>{F5AB1C69-6EDB-4FF4-983F-18BD219EF322}</a:tableStyleId>
              </a:tblPr>
              <a:tblGrid>
                <a:gridCol w="2819400">
                  <a:extLst>
                    <a:ext uri="{9D8B030D-6E8A-4147-A177-3AD203B41FA5}">
                      <a16:colId xmlns="" xmlns:a16="http://schemas.microsoft.com/office/drawing/2014/main" val="20000"/>
                    </a:ext>
                  </a:extLst>
                </a:gridCol>
                <a:gridCol w="2819400">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462969">
                <a:tc>
                  <a:txBody>
                    <a:bodyPr/>
                    <a:lstStyle/>
                    <a:p>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Specificity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2200" baseline="0" dirty="0" err="1" smtClean="0">
                          <a:solidFill>
                            <a:schemeClr val="tx1"/>
                          </a:solidFill>
                        </a:rPr>
                        <a:t>Xpert</a:t>
                      </a:r>
                      <a:r>
                        <a:rPr lang="en-US" sz="2200" baseline="0" dirty="0" smtClean="0">
                          <a:solidFill>
                            <a:schemeClr val="tx1"/>
                          </a:solidFill>
                        </a:rPr>
                        <a:t> -/ TB culture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0"/>
                  </a:ext>
                </a:extLst>
              </a:tr>
              <a:tr h="462969">
                <a:tc>
                  <a:txBody>
                    <a:bodyPr/>
                    <a:lstStyle/>
                    <a:p>
                      <a:pPr algn="ctr"/>
                      <a:r>
                        <a:rPr lang="en-US" sz="2200" b="1" i="1" dirty="0" smtClean="0">
                          <a:solidFill>
                            <a:schemeClr val="tx1"/>
                          </a:solidFill>
                        </a:rPr>
                        <a:t>Overall</a:t>
                      </a:r>
                      <a:endParaRPr lang="en-US" sz="22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200" dirty="0" smtClean="0">
                          <a:solidFill>
                            <a:schemeClr val="tx1"/>
                          </a:solidFill>
                        </a:rPr>
                        <a:t> 98.9% (97.6, 99.4%)</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200" dirty="0" smtClean="0">
                          <a:solidFill>
                            <a:schemeClr val="tx1"/>
                          </a:solidFill>
                        </a:rPr>
                        <a:t>591/598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1"/>
                  </a:ext>
                </a:extLst>
              </a:tr>
              <a:tr h="562176">
                <a:tc>
                  <a:txBody>
                    <a:bodyPr/>
                    <a:lstStyle/>
                    <a:p>
                      <a:pPr algn="r"/>
                      <a:r>
                        <a:rPr lang="en-US" sz="2200" b="1" dirty="0" smtClean="0">
                          <a:solidFill>
                            <a:schemeClr val="tx1"/>
                          </a:solidFill>
                        </a:rPr>
                        <a:t>AFB+/TB</a:t>
                      </a:r>
                      <a:r>
                        <a:rPr lang="en-US" sz="2200" b="1" baseline="0" dirty="0" smtClean="0">
                          <a:solidFill>
                            <a:schemeClr val="tx1"/>
                          </a:solidFill>
                        </a:rPr>
                        <a:t> culture +</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100% (51.0,</a:t>
                      </a:r>
                      <a:r>
                        <a:rPr lang="en-US" sz="2200" baseline="0" dirty="0" smtClean="0">
                          <a:solidFill>
                            <a:schemeClr val="tx1"/>
                          </a:solidFill>
                        </a:rPr>
                        <a:t> 100</a:t>
                      </a:r>
                      <a:r>
                        <a:rPr lang="en-US" sz="2200" dirty="0" smtClean="0">
                          <a:solidFill>
                            <a:schemeClr val="tx1"/>
                          </a:solidFill>
                        </a:rPr>
                        <a:t> %)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4/4</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68654">
                <a:tc>
                  <a:txBody>
                    <a:bodyPr/>
                    <a:lstStyle/>
                    <a:p>
                      <a:pPr algn="r"/>
                      <a:r>
                        <a:rPr lang="en-US" sz="2200" b="1" dirty="0" smtClean="0">
                          <a:solidFill>
                            <a:schemeClr val="tx1"/>
                          </a:solidFill>
                        </a:rPr>
                        <a:t>AFB-/TB culture</a:t>
                      </a:r>
                      <a:r>
                        <a:rPr lang="en-US" sz="2200" b="1" baseline="0" dirty="0" smtClean="0">
                          <a:solidFill>
                            <a:schemeClr val="tx1"/>
                          </a:solidFill>
                        </a:rPr>
                        <a:t> +</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98.8%</a:t>
                      </a:r>
                      <a:r>
                        <a:rPr lang="en-US" sz="2200" baseline="0" dirty="0" smtClean="0">
                          <a:solidFill>
                            <a:schemeClr val="tx1"/>
                          </a:solidFill>
                        </a:rPr>
                        <a:t> (97.6, 99.4%)</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587/594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88768">
                <a:tc>
                  <a:txBody>
                    <a:bodyPr/>
                    <a:lstStyle/>
                    <a:p>
                      <a:pPr algn="ctr"/>
                      <a:r>
                        <a:rPr lang="en-US" sz="2200" b="1" i="1" dirty="0" smtClean="0">
                          <a:solidFill>
                            <a:schemeClr val="tx1"/>
                          </a:solidFill>
                        </a:rPr>
                        <a:t>US only</a:t>
                      </a:r>
                      <a:endParaRPr lang="en-US" sz="22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200" dirty="0" smtClean="0">
                          <a:solidFill>
                            <a:schemeClr val="tx1"/>
                          </a:solidFill>
                        </a:rPr>
                        <a:t>99.3% (98.0%,</a:t>
                      </a:r>
                      <a:r>
                        <a:rPr lang="en-US" sz="2200" baseline="0" dirty="0" smtClean="0">
                          <a:solidFill>
                            <a:schemeClr val="tx1"/>
                          </a:solidFill>
                        </a:rPr>
                        <a:t> 99.8%)</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200" dirty="0" smtClean="0">
                          <a:solidFill>
                            <a:schemeClr val="tx1"/>
                          </a:solidFill>
                        </a:rPr>
                        <a:t>441/444</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4"/>
                  </a:ext>
                </a:extLst>
              </a:tr>
              <a:tr h="578711">
                <a:tc>
                  <a:txBody>
                    <a:bodyPr/>
                    <a:lstStyle/>
                    <a:p>
                      <a:pPr algn="r"/>
                      <a:r>
                        <a:rPr lang="en-US" sz="2200" b="1" dirty="0" smtClean="0">
                          <a:solidFill>
                            <a:schemeClr val="tx1"/>
                          </a:solidFill>
                        </a:rPr>
                        <a:t>AFB+/TB</a:t>
                      </a:r>
                      <a:r>
                        <a:rPr lang="en-US" sz="2200" b="1" baseline="0" dirty="0" smtClean="0">
                          <a:solidFill>
                            <a:schemeClr val="tx1"/>
                          </a:solidFill>
                        </a:rPr>
                        <a:t> culture +</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100% (51%,</a:t>
                      </a:r>
                      <a:r>
                        <a:rPr lang="en-US" sz="2200" baseline="0" dirty="0" smtClean="0">
                          <a:solidFill>
                            <a:schemeClr val="tx1"/>
                          </a:solidFill>
                        </a:rPr>
                        <a:t> 100%)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4/4</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68654">
                <a:tc>
                  <a:txBody>
                    <a:bodyPr/>
                    <a:lstStyle/>
                    <a:p>
                      <a:pPr algn="r"/>
                      <a:r>
                        <a:rPr lang="en-US" sz="2200" b="1" dirty="0" smtClean="0">
                          <a:solidFill>
                            <a:schemeClr val="tx1"/>
                          </a:solidFill>
                        </a:rPr>
                        <a:t>AFB-/TB culture</a:t>
                      </a:r>
                      <a:r>
                        <a:rPr lang="en-US" sz="2200" b="1" baseline="0" dirty="0" smtClean="0">
                          <a:solidFill>
                            <a:schemeClr val="tx1"/>
                          </a:solidFill>
                        </a:rPr>
                        <a:t> +</a:t>
                      </a:r>
                      <a:endParaRPr lang="en-US" sz="2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99.3% (98.0%,</a:t>
                      </a:r>
                      <a:r>
                        <a:rPr lang="en-US" sz="2200" baseline="0" dirty="0" smtClean="0">
                          <a:solidFill>
                            <a:schemeClr val="tx1"/>
                          </a:solidFill>
                        </a:rPr>
                        <a:t> 99.8%)</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437/440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Content Placeholder 2"/>
          <p:cNvSpPr>
            <a:spLocks noGrp="1"/>
          </p:cNvSpPr>
          <p:nvPr>
            <p:ph idx="1"/>
          </p:nvPr>
        </p:nvSpPr>
        <p:spPr>
          <a:xfrm>
            <a:off x="1981200" y="1295401"/>
            <a:ext cx="8229600" cy="4678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2"/>
            <a:endParaRPr lang="en-US" dirty="0"/>
          </a:p>
        </p:txBody>
      </p:sp>
      <p:sp>
        <p:nvSpPr>
          <p:cNvPr id="2" name="TextBox 1"/>
          <p:cNvSpPr txBox="1"/>
          <p:nvPr/>
        </p:nvSpPr>
        <p:spPr>
          <a:xfrm>
            <a:off x="1720287" y="5308820"/>
            <a:ext cx="8835880" cy="923330"/>
          </a:xfrm>
          <a:prstGeom prst="rect">
            <a:avLst/>
          </a:prstGeom>
          <a:noFill/>
        </p:spPr>
        <p:txBody>
          <a:bodyPr wrap="none" rtlCol="0">
            <a:spAutoFit/>
          </a:bodyPr>
          <a:lstStyle/>
          <a:p>
            <a:r>
              <a:rPr lang="en-US" dirty="0" err="1"/>
              <a:t>Xpert</a:t>
            </a:r>
            <a:r>
              <a:rPr lang="en-US" dirty="0"/>
              <a:t> now FDA approved for use in TB infection control</a:t>
            </a:r>
          </a:p>
          <a:p>
            <a:pPr lvl="1"/>
            <a:r>
              <a:rPr lang="en-US" dirty="0"/>
              <a:t>Can take </a:t>
            </a:r>
            <a:r>
              <a:rPr lang="en-US" dirty="0" err="1"/>
              <a:t>pt</a:t>
            </a:r>
            <a:r>
              <a:rPr lang="en-US" dirty="0"/>
              <a:t> out of isolation after 1 or 2 negative tests</a:t>
            </a:r>
          </a:p>
          <a:p>
            <a:pPr lvl="2"/>
            <a:r>
              <a:rPr lang="en-US" dirty="0"/>
              <a:t>http://www.fda.gov/NewsEvents/Newsroom/PressAnnouncements/ucm434226.htm</a:t>
            </a:r>
          </a:p>
        </p:txBody>
      </p:sp>
      <p:sp>
        <p:nvSpPr>
          <p:cNvPr id="6" name="TextBox 5"/>
          <p:cNvSpPr txBox="1"/>
          <p:nvPr/>
        </p:nvSpPr>
        <p:spPr>
          <a:xfrm>
            <a:off x="9982200" y="160337"/>
            <a:ext cx="2032000" cy="307777"/>
          </a:xfrm>
          <a:prstGeom prst="rect">
            <a:avLst/>
          </a:prstGeom>
          <a:noFill/>
        </p:spPr>
        <p:txBody>
          <a:bodyPr wrap="square" rtlCol="0">
            <a:spAutoFit/>
          </a:bodyPr>
          <a:lstStyle/>
          <a:p>
            <a:pPr algn="r"/>
            <a:r>
              <a:rPr lang="en-US" sz="1400" dirty="0" smtClean="0">
                <a:solidFill>
                  <a:schemeClr val="bg1"/>
                </a:solidFill>
                <a:latin typeface="Arial" pitchFamily="34" charset="0"/>
                <a:cs typeface="Arial" pitchFamily="34" charset="0"/>
              </a:rPr>
              <a:t>Slide </a:t>
            </a:r>
            <a:fld id="{855F7D49-8920-4811-BC76-0E9BF1D8C467}" type="slidenum">
              <a:rPr lang="en-US" sz="1400" smtClean="0">
                <a:solidFill>
                  <a:schemeClr val="bg1"/>
                </a:solidFill>
                <a:latin typeface="Arial" pitchFamily="34" charset="0"/>
                <a:cs typeface="Arial" pitchFamily="34" charset="0"/>
              </a:rPr>
              <a:pPr algn="r"/>
              <a:t>18</a:t>
            </a:fld>
            <a:r>
              <a:rPr lang="en-US" sz="1400" dirty="0" smtClean="0">
                <a:solidFill>
                  <a:schemeClr val="bg1"/>
                </a:solidFill>
                <a:latin typeface="Arial" pitchFamily="34" charset="0"/>
                <a:cs typeface="Arial" pitchFamily="34" charset="0"/>
              </a:rPr>
              <a:t> of 36</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817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Continued</a:t>
            </a:r>
            <a:endParaRPr lang="en-US" dirty="0"/>
          </a:p>
        </p:txBody>
      </p:sp>
      <p:sp>
        <p:nvSpPr>
          <p:cNvPr id="3" name="Content Placeholder 2"/>
          <p:cNvSpPr>
            <a:spLocks noGrp="1"/>
          </p:cNvSpPr>
          <p:nvPr>
            <p:ph idx="1"/>
          </p:nvPr>
        </p:nvSpPr>
        <p:spPr/>
        <p:txBody>
          <a:bodyPr/>
          <a:lstStyle/>
          <a:p>
            <a:r>
              <a:rPr lang="en-US" dirty="0" smtClean="0"/>
              <a:t>Your </a:t>
            </a:r>
            <a:r>
              <a:rPr lang="en-US" dirty="0" err="1" smtClean="0"/>
              <a:t>pt</a:t>
            </a:r>
            <a:r>
              <a:rPr lang="en-US" dirty="0" smtClean="0"/>
              <a:t> is diagnosed with TB by </a:t>
            </a:r>
            <a:r>
              <a:rPr lang="en-US" dirty="0" err="1" smtClean="0"/>
              <a:t>Xpert</a:t>
            </a:r>
            <a:r>
              <a:rPr lang="en-US" dirty="0" smtClean="0"/>
              <a:t> MTB/RIF with culture pending</a:t>
            </a:r>
          </a:p>
          <a:p>
            <a:r>
              <a:rPr lang="en-US" dirty="0" smtClean="0"/>
              <a:t>Started on treatment for TB with isoniazid, rifampin, ethambutol and pyrazinamide</a:t>
            </a:r>
          </a:p>
          <a:p>
            <a:r>
              <a:rPr lang="en-US" dirty="0" smtClean="0"/>
              <a:t>When should you start ART?</a:t>
            </a:r>
            <a:endParaRPr lang="en-US" dirty="0"/>
          </a:p>
        </p:txBody>
      </p:sp>
    </p:spTree>
    <p:extLst>
      <p:ext uri="{BB962C8B-B14F-4D97-AF65-F5344CB8AC3E}">
        <p14:creationId xmlns:p14="http://schemas.microsoft.com/office/powerpoint/2010/main" val="125535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Learning Objectives</a:t>
            </a:r>
            <a:endParaRPr lang="en-US" sz="4000" dirty="0"/>
          </a:p>
        </p:txBody>
      </p:sp>
      <p:sp>
        <p:nvSpPr>
          <p:cNvPr id="8" name="Content Placeholder 7"/>
          <p:cNvSpPr>
            <a:spLocks noGrp="1"/>
          </p:cNvSpPr>
          <p:nvPr>
            <p:ph sz="quarter" idx="1"/>
          </p:nvPr>
        </p:nvSpPr>
        <p:spPr/>
        <p:txBody>
          <a:bodyPr/>
          <a:lstStyle/>
          <a:p>
            <a:pPr marL="0" indent="0">
              <a:buNone/>
            </a:pPr>
            <a:r>
              <a:rPr lang="en-US" sz="4000" dirty="0"/>
              <a:t>After attending this presentation, </a:t>
            </a:r>
            <a:r>
              <a:rPr lang="en-US" sz="4000" dirty="0" smtClean="0"/>
              <a:t>learners </a:t>
            </a:r>
            <a:r>
              <a:rPr lang="en-US" sz="4000" dirty="0"/>
              <a:t>will be able to: </a:t>
            </a:r>
          </a:p>
          <a:p>
            <a:endParaRPr lang="en-US" dirty="0"/>
          </a:p>
        </p:txBody>
      </p:sp>
      <p:sp>
        <p:nvSpPr>
          <p:cNvPr id="4" name="Content Placeholder 8"/>
          <p:cNvSpPr txBox="1">
            <a:spLocks/>
          </p:cNvSpPr>
          <p:nvPr/>
        </p:nvSpPr>
        <p:spPr bwMode="gray">
          <a:xfrm>
            <a:off x="838200" y="2667000"/>
            <a:ext cx="10820400" cy="3432048"/>
          </a:xfrm>
          <a:prstGeom prst="rect">
            <a:avLst/>
          </a:prstGeom>
        </p:spPr>
        <p:txBody>
          <a:bodyPr vert="horz">
            <a:normAutofit fontScale="92500" lnSpcReduction="10000"/>
          </a:bodyPr>
          <a:lst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646B86"/>
              </a:buClr>
            </a:pPr>
            <a:r>
              <a:rPr lang="en-US" sz="4000" dirty="0" smtClean="0">
                <a:solidFill>
                  <a:prstClr val="black"/>
                </a:solidFill>
              </a:rPr>
              <a:t>Describe the diagnosis and treatment of latent tuberculosis infection</a:t>
            </a:r>
            <a:endParaRPr lang="en-US" sz="4000" dirty="0">
              <a:solidFill>
                <a:prstClr val="black"/>
              </a:solidFill>
            </a:endParaRPr>
          </a:p>
          <a:p>
            <a:pPr>
              <a:buClr>
                <a:srgbClr val="646B86"/>
              </a:buClr>
            </a:pPr>
            <a:r>
              <a:rPr lang="en-US" sz="4000" dirty="0" smtClean="0">
                <a:solidFill>
                  <a:prstClr val="black"/>
                </a:solidFill>
              </a:rPr>
              <a:t>Identify new developments in diagnostics for TB disease</a:t>
            </a:r>
            <a:endParaRPr lang="en-US" sz="4000" dirty="0">
              <a:solidFill>
                <a:prstClr val="black"/>
              </a:solidFill>
            </a:endParaRPr>
          </a:p>
          <a:p>
            <a:pPr>
              <a:buClr>
                <a:srgbClr val="646B86"/>
              </a:buClr>
            </a:pPr>
            <a:r>
              <a:rPr lang="en-US" sz="4000" dirty="0" smtClean="0">
                <a:solidFill>
                  <a:prstClr val="black"/>
                </a:solidFill>
              </a:rPr>
              <a:t>Apply in practice the current guidelines for HIV/TB co-treatment</a:t>
            </a:r>
          </a:p>
          <a:p>
            <a:pPr marL="0" indent="0">
              <a:buClr>
                <a:srgbClr val="646B86"/>
              </a:buClr>
              <a:buFont typeface="Wingdings 2"/>
              <a:buNone/>
            </a:pPr>
            <a:endParaRPr lang="en-US" sz="4000" dirty="0">
              <a:solidFill>
                <a:prstClr val="black"/>
              </a:solidFill>
            </a:endParaRPr>
          </a:p>
        </p:txBody>
      </p:sp>
      <p:sp>
        <p:nvSpPr>
          <p:cNvPr id="5" name="Content Placeholder 2"/>
          <p:cNvSpPr txBox="1">
            <a:spLocks/>
          </p:cNvSpPr>
          <p:nvPr/>
        </p:nvSpPr>
        <p:spPr>
          <a:xfrm>
            <a:off x="1825753" y="1600202"/>
            <a:ext cx="8385047" cy="1066799"/>
          </a:xfrm>
          <a:prstGeom prst="rect">
            <a:avLst/>
          </a:prstGeom>
        </p:spPr>
        <p:txBody>
          <a:bodyPr vert="horz" lIns="91440" tIns="45720" rIns="91440" bIns="45720" rtlCol="0">
            <a:normAutofit/>
          </a:bodyPr>
          <a:lstStyle/>
          <a:p>
            <a:pPr>
              <a:spcBef>
                <a:spcPct val="20000"/>
              </a:spcBef>
              <a:buClr>
                <a:srgbClr val="0099CC"/>
              </a:buClr>
              <a:defRPr/>
            </a:pPr>
            <a:endParaRPr lang="en-US" sz="3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649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1391205"/>
            <a:ext cx="49339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000" y="4253491"/>
            <a:ext cx="42243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p:cNvPicPr>
            <a:picLocks noChangeAspect="1" noChangeArrowheads="1"/>
          </p:cNvPicPr>
          <p:nvPr/>
        </p:nvPicPr>
        <p:blipFill>
          <a:blip r:embed="rId5">
            <a:lum/>
          </a:blip>
          <a:srcRect/>
          <a:stretch>
            <a:fillRect/>
          </a:stretch>
        </p:blipFill>
        <p:spPr bwMode="auto">
          <a:xfrm>
            <a:off x="1981203" y="2806358"/>
            <a:ext cx="4608513" cy="1204913"/>
          </a:xfrm>
          <a:prstGeom prst="rect">
            <a:avLst/>
          </a:prstGeom>
          <a:noFill/>
          <a:ln w="9525">
            <a:noFill/>
            <a:miter lim="800000"/>
            <a:headEnd/>
            <a:tailEnd/>
          </a:ln>
          <a:effectLst>
            <a:glow rad="127000">
              <a:schemeClr val="tx1"/>
            </a:glow>
          </a:effectLst>
        </p:spPr>
      </p:pic>
      <p:pic>
        <p:nvPicPr>
          <p:cNvPr id="2355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1" y="2669145"/>
            <a:ext cx="4033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1"/>
          <p:cNvSpPr txBox="1">
            <a:spLocks noChangeArrowheads="1"/>
          </p:cNvSpPr>
          <p:nvPr/>
        </p:nvSpPr>
        <p:spPr bwMode="auto">
          <a:xfrm>
            <a:off x="2301887" y="4010591"/>
            <a:ext cx="2016125" cy="646331"/>
          </a:xfrm>
          <a:prstGeom prst="rect">
            <a:avLst/>
          </a:prstGeom>
          <a:noFill/>
          <a:ln w="9525">
            <a:noFill/>
            <a:miter lim="800000"/>
            <a:headEnd/>
            <a:tailEnd/>
          </a:ln>
        </p:spPr>
        <p:txBody>
          <a:bodyPr>
            <a:spAutoFit/>
          </a:bodyPr>
          <a:lstStyle/>
          <a:p>
            <a:pPr algn="ctr">
              <a:spcBef>
                <a:spcPct val="50000"/>
              </a:spcBef>
              <a:defRPr/>
            </a:pPr>
            <a:r>
              <a:rPr lang="en-GB" b="1" dirty="0">
                <a:solidFill>
                  <a:srgbClr val="FF3300"/>
                </a:solidFill>
              </a:rPr>
              <a:t>CAMELIA (Cambodia</a:t>
            </a:r>
            <a:r>
              <a:rPr lang="en-GB" b="1" dirty="0">
                <a:solidFill>
                  <a:srgbClr val="FF3300"/>
                </a:solidFill>
                <a:latin typeface="Gill Sans MT" pitchFamily="34" charset="0"/>
              </a:rPr>
              <a:t>) </a:t>
            </a:r>
          </a:p>
        </p:txBody>
      </p:sp>
      <p:sp>
        <p:nvSpPr>
          <p:cNvPr id="32775" name="Text Box 12"/>
          <p:cNvSpPr txBox="1">
            <a:spLocks noChangeArrowheads="1"/>
          </p:cNvSpPr>
          <p:nvPr/>
        </p:nvSpPr>
        <p:spPr bwMode="auto">
          <a:xfrm>
            <a:off x="8061327" y="4289995"/>
            <a:ext cx="1800225" cy="646331"/>
          </a:xfrm>
          <a:prstGeom prst="rect">
            <a:avLst/>
          </a:prstGeom>
          <a:noFill/>
          <a:ln w="9525">
            <a:noFill/>
            <a:miter lim="800000"/>
            <a:headEnd/>
            <a:tailEnd/>
          </a:ln>
        </p:spPr>
        <p:txBody>
          <a:bodyPr>
            <a:spAutoFit/>
          </a:bodyPr>
          <a:lstStyle/>
          <a:p>
            <a:pPr algn="ctr">
              <a:spcBef>
                <a:spcPct val="50000"/>
              </a:spcBef>
              <a:defRPr/>
            </a:pPr>
            <a:r>
              <a:rPr lang="en-GB" b="1" dirty="0">
                <a:solidFill>
                  <a:srgbClr val="FF3300"/>
                </a:solidFill>
              </a:rPr>
              <a:t>SAPIT (South Africa) </a:t>
            </a:r>
          </a:p>
        </p:txBody>
      </p:sp>
      <p:sp>
        <p:nvSpPr>
          <p:cNvPr id="32776" name="Text Box 13"/>
          <p:cNvSpPr txBox="1">
            <a:spLocks noChangeArrowheads="1"/>
          </p:cNvSpPr>
          <p:nvPr/>
        </p:nvSpPr>
        <p:spPr bwMode="auto">
          <a:xfrm>
            <a:off x="4468818" y="6260068"/>
            <a:ext cx="2903359" cy="369332"/>
          </a:xfrm>
          <a:prstGeom prst="rect">
            <a:avLst/>
          </a:prstGeom>
          <a:noFill/>
          <a:ln w="9525">
            <a:noFill/>
            <a:miter lim="800000"/>
            <a:headEnd/>
            <a:tailEnd/>
          </a:ln>
        </p:spPr>
        <p:txBody>
          <a:bodyPr wrap="none">
            <a:spAutoFit/>
          </a:bodyPr>
          <a:lstStyle/>
          <a:p>
            <a:pPr>
              <a:defRPr/>
            </a:pPr>
            <a:r>
              <a:rPr lang="en-GB" b="1" dirty="0">
                <a:solidFill>
                  <a:srgbClr val="FF3300"/>
                </a:solidFill>
              </a:rPr>
              <a:t>STRIDE (</a:t>
            </a:r>
            <a:r>
              <a:rPr lang="en-GB" b="1" dirty="0" err="1">
                <a:solidFill>
                  <a:srgbClr val="FF3300"/>
                </a:solidFill>
              </a:rPr>
              <a:t>multicontinent</a:t>
            </a:r>
            <a:r>
              <a:rPr lang="en-GB" b="1" dirty="0">
                <a:solidFill>
                  <a:srgbClr val="FF3300"/>
                </a:solidFill>
              </a:rPr>
              <a:t>) </a:t>
            </a:r>
          </a:p>
        </p:txBody>
      </p:sp>
      <p:sp>
        <p:nvSpPr>
          <p:cNvPr id="11" name="Title 1"/>
          <p:cNvSpPr txBox="1">
            <a:spLocks/>
          </p:cNvSpPr>
          <p:nvPr/>
        </p:nvSpPr>
        <p:spPr>
          <a:xfrm>
            <a:off x="1516065" y="39711"/>
            <a:ext cx="8915401" cy="993775"/>
          </a:xfrm>
          <a:prstGeom prst="rect">
            <a:avLst/>
          </a:prstGeom>
        </p:spPr>
        <p:txBody>
          <a:bodyPr/>
          <a:lstStyle>
            <a:lvl1pPr algn="l" rtl="0" eaLnBrk="1" fontAlgn="base" hangingPunct="1">
              <a:spcBef>
                <a:spcPct val="0"/>
              </a:spcBef>
              <a:spcAft>
                <a:spcPct val="0"/>
              </a:spcAft>
              <a:defRPr sz="3600" b="1">
                <a:solidFill>
                  <a:srgbClr val="001D77"/>
                </a:solidFill>
                <a:latin typeface="+mn-lt"/>
                <a:ea typeface="+mj-ea"/>
                <a:cs typeface="+mj-cs"/>
              </a:defRPr>
            </a:lvl1pPr>
            <a:lvl2pPr algn="l" rtl="0" eaLnBrk="1" fontAlgn="base" hangingPunct="1">
              <a:spcBef>
                <a:spcPct val="0"/>
              </a:spcBef>
              <a:spcAft>
                <a:spcPct val="0"/>
              </a:spcAft>
              <a:defRPr sz="3600" b="1">
                <a:solidFill>
                  <a:srgbClr val="001D77"/>
                </a:solidFill>
                <a:latin typeface="Arial" charset="0"/>
              </a:defRPr>
            </a:lvl2pPr>
            <a:lvl3pPr algn="l" rtl="0" eaLnBrk="1" fontAlgn="base" hangingPunct="1">
              <a:spcBef>
                <a:spcPct val="0"/>
              </a:spcBef>
              <a:spcAft>
                <a:spcPct val="0"/>
              </a:spcAft>
              <a:defRPr sz="3600" b="1">
                <a:solidFill>
                  <a:srgbClr val="001D77"/>
                </a:solidFill>
                <a:latin typeface="Arial" charset="0"/>
              </a:defRPr>
            </a:lvl3pPr>
            <a:lvl4pPr algn="l" rtl="0" eaLnBrk="1" fontAlgn="base" hangingPunct="1">
              <a:spcBef>
                <a:spcPct val="0"/>
              </a:spcBef>
              <a:spcAft>
                <a:spcPct val="0"/>
              </a:spcAft>
              <a:defRPr sz="3600" b="1">
                <a:solidFill>
                  <a:srgbClr val="001D77"/>
                </a:solidFill>
                <a:latin typeface="Arial" charset="0"/>
              </a:defRPr>
            </a:lvl4pPr>
            <a:lvl5pPr algn="l" rtl="0" eaLnBrk="1" fontAlgn="base" hangingPunct="1">
              <a:spcBef>
                <a:spcPct val="0"/>
              </a:spcBef>
              <a:spcAft>
                <a:spcPct val="0"/>
              </a:spcAft>
              <a:defRPr sz="3600" b="1">
                <a:solidFill>
                  <a:srgbClr val="001D77"/>
                </a:solidFill>
                <a:latin typeface="Arial" charset="0"/>
              </a:defRPr>
            </a:lvl5pPr>
            <a:lvl6pPr marL="457200" algn="l" rtl="0" eaLnBrk="1" fontAlgn="base" hangingPunct="1">
              <a:spcBef>
                <a:spcPct val="0"/>
              </a:spcBef>
              <a:spcAft>
                <a:spcPct val="0"/>
              </a:spcAft>
              <a:defRPr sz="3600" b="1">
                <a:solidFill>
                  <a:srgbClr val="0066CC"/>
                </a:solidFill>
                <a:latin typeface="Times New Roman" pitchFamily="18" charset="0"/>
              </a:defRPr>
            </a:lvl6pPr>
            <a:lvl7pPr marL="914400" algn="l" rtl="0" eaLnBrk="1" fontAlgn="base" hangingPunct="1">
              <a:spcBef>
                <a:spcPct val="0"/>
              </a:spcBef>
              <a:spcAft>
                <a:spcPct val="0"/>
              </a:spcAft>
              <a:defRPr sz="3600" b="1">
                <a:solidFill>
                  <a:srgbClr val="0066CC"/>
                </a:solidFill>
                <a:latin typeface="Times New Roman" pitchFamily="18" charset="0"/>
              </a:defRPr>
            </a:lvl7pPr>
            <a:lvl8pPr marL="1371600" algn="l" rtl="0" eaLnBrk="1" fontAlgn="base" hangingPunct="1">
              <a:spcBef>
                <a:spcPct val="0"/>
              </a:spcBef>
              <a:spcAft>
                <a:spcPct val="0"/>
              </a:spcAft>
              <a:defRPr sz="3600" b="1">
                <a:solidFill>
                  <a:srgbClr val="0066CC"/>
                </a:solidFill>
                <a:latin typeface="Times New Roman" pitchFamily="18" charset="0"/>
              </a:defRPr>
            </a:lvl8pPr>
            <a:lvl9pPr marL="1828800" algn="l" rtl="0" eaLnBrk="1" fontAlgn="base" hangingPunct="1">
              <a:spcBef>
                <a:spcPct val="0"/>
              </a:spcBef>
              <a:spcAft>
                <a:spcPct val="0"/>
              </a:spcAft>
              <a:defRPr sz="3600" b="1">
                <a:solidFill>
                  <a:srgbClr val="0066CC"/>
                </a:solidFill>
                <a:latin typeface="Times New Roman" pitchFamily="18" charset="0"/>
              </a:defRPr>
            </a:lvl9pPr>
          </a:lstStyle>
          <a:p>
            <a:pPr algn="ctr">
              <a:defRPr/>
            </a:pPr>
            <a:r>
              <a:rPr lang="en-US" sz="2800" kern="0" dirty="0"/>
              <a:t>Treatment strategy of immediate TB therapy + early ART (2 vs 8 weeks) saves lives and reduces HIV complications </a:t>
            </a:r>
          </a:p>
        </p:txBody>
      </p:sp>
    </p:spTree>
    <p:extLst>
      <p:ext uri="{BB962C8B-B14F-4D97-AF65-F5344CB8AC3E}">
        <p14:creationId xmlns:p14="http://schemas.microsoft.com/office/powerpoint/2010/main" val="22763043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1600201"/>
            <a:ext cx="6082539" cy="4952381"/>
          </a:xfrm>
          <a:prstGeom prst="rect">
            <a:avLst/>
          </a:prstGeom>
        </p:spPr>
      </p:pic>
      <p:sp>
        <p:nvSpPr>
          <p:cNvPr id="3" name="Title 2"/>
          <p:cNvSpPr>
            <a:spLocks noGrp="1"/>
          </p:cNvSpPr>
          <p:nvPr>
            <p:ph type="title"/>
          </p:nvPr>
        </p:nvSpPr>
        <p:spPr/>
        <p:txBody>
          <a:bodyPr>
            <a:noAutofit/>
          </a:bodyPr>
          <a:lstStyle/>
          <a:p>
            <a:pPr algn="ctr"/>
            <a:r>
              <a:rPr lang="en-US" sz="2800" dirty="0"/>
              <a:t>Early ART improves survival, no increased risk of AE but some increase in IRIS</a:t>
            </a:r>
          </a:p>
        </p:txBody>
      </p:sp>
    </p:spTree>
    <p:extLst>
      <p:ext uri="{BB962C8B-B14F-4D97-AF65-F5344CB8AC3E}">
        <p14:creationId xmlns:p14="http://schemas.microsoft.com/office/powerpoint/2010/main" val="3301768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Guidelines	</a:t>
            </a:r>
            <a:endParaRPr lang="en-US" dirty="0"/>
          </a:p>
        </p:txBody>
      </p:sp>
      <p:sp>
        <p:nvSpPr>
          <p:cNvPr id="3" name="Content Placeholder 2"/>
          <p:cNvSpPr>
            <a:spLocks noGrp="1"/>
          </p:cNvSpPr>
          <p:nvPr>
            <p:ph idx="1"/>
          </p:nvPr>
        </p:nvSpPr>
        <p:spPr/>
        <p:txBody>
          <a:bodyPr/>
          <a:lstStyle/>
          <a:p>
            <a:r>
              <a:rPr lang="en-US" dirty="0" smtClean="0"/>
              <a:t>WHO, ATS and DHHS guidelines all recommend:</a:t>
            </a:r>
          </a:p>
          <a:p>
            <a:endParaRPr lang="en-US" dirty="0" smtClean="0"/>
          </a:p>
          <a:p>
            <a:r>
              <a:rPr lang="en-US" dirty="0" smtClean="0"/>
              <a:t>Initiation of ART within 2 weeks for CD4 count &lt;50</a:t>
            </a:r>
          </a:p>
          <a:p>
            <a:r>
              <a:rPr lang="en-US" dirty="0" smtClean="0"/>
              <a:t>Initiation of ART within 8 weeks for CD4 &gt;50</a:t>
            </a:r>
          </a:p>
          <a:p>
            <a:endParaRPr lang="en-US" dirty="0"/>
          </a:p>
          <a:p>
            <a:pPr lvl="1"/>
            <a:r>
              <a:rPr lang="en-US" dirty="0" smtClean="0"/>
              <a:t>Exception for TB meningitis where increased AE and death reported with early ART in a randomized trial </a:t>
            </a:r>
            <a:r>
              <a:rPr lang="en-US" sz="1400" dirty="0"/>
              <a:t>[</a:t>
            </a:r>
            <a:r>
              <a:rPr lang="en-US" sz="1400" dirty="0" err="1"/>
              <a:t>Torok</a:t>
            </a:r>
            <a:r>
              <a:rPr lang="en-US" sz="1400" dirty="0"/>
              <a:t> CID 2011</a:t>
            </a:r>
            <a:r>
              <a:rPr lang="en-US" dirty="0" smtClean="0"/>
              <a:t>]</a:t>
            </a:r>
            <a:endParaRPr lang="en-US" dirty="0"/>
          </a:p>
        </p:txBody>
      </p:sp>
    </p:spTree>
    <p:extLst>
      <p:ext uri="{BB962C8B-B14F-4D97-AF65-F5344CB8AC3E}">
        <p14:creationId xmlns:p14="http://schemas.microsoft.com/office/powerpoint/2010/main" val="3604317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613" y="1107283"/>
            <a:ext cx="5829300" cy="564356"/>
          </a:xfrm>
        </p:spPr>
        <p:txBody>
          <a:bodyPr/>
          <a:lstStyle/>
          <a:p>
            <a:r>
              <a:rPr lang="en-US" dirty="0" smtClean="0">
                <a:solidFill>
                  <a:schemeClr val="tx1"/>
                </a:solidFill>
              </a:rPr>
              <a:t>HIV/TB co-treatment options for adults</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8060224"/>
              </p:ext>
            </p:extLst>
          </p:nvPr>
        </p:nvGraphicFramePr>
        <p:xfrm>
          <a:off x="1816894" y="1625204"/>
          <a:ext cx="8374396" cy="3840480"/>
        </p:xfrm>
        <a:graphic>
          <a:graphicData uri="http://schemas.openxmlformats.org/drawingml/2006/table">
            <a:tbl>
              <a:tblPr firstRow="1" bandRow="1">
                <a:tableStyleId>{85BE263C-DBD7-4A20-BB59-AAB30ACAA65A}</a:tableStyleId>
              </a:tblPr>
              <a:tblGrid>
                <a:gridCol w="1450181">
                  <a:extLst>
                    <a:ext uri="{9D8B030D-6E8A-4147-A177-3AD203B41FA5}">
                      <a16:colId xmlns="" xmlns:a16="http://schemas.microsoft.com/office/drawing/2014/main" val="20000"/>
                    </a:ext>
                  </a:extLst>
                </a:gridCol>
                <a:gridCol w="168914">
                  <a:extLst>
                    <a:ext uri="{9D8B030D-6E8A-4147-A177-3AD203B41FA5}">
                      <a16:colId xmlns="" xmlns:a16="http://schemas.microsoft.com/office/drawing/2014/main" val="20001"/>
                    </a:ext>
                  </a:extLst>
                </a:gridCol>
                <a:gridCol w="1231261">
                  <a:extLst>
                    <a:ext uri="{9D8B030D-6E8A-4147-A177-3AD203B41FA5}">
                      <a16:colId xmlns="" xmlns:a16="http://schemas.microsoft.com/office/drawing/2014/main" val="20002"/>
                    </a:ext>
                  </a:extLst>
                </a:gridCol>
                <a:gridCol w="387835">
                  <a:extLst>
                    <a:ext uri="{9D8B030D-6E8A-4147-A177-3AD203B41FA5}">
                      <a16:colId xmlns="" xmlns:a16="http://schemas.microsoft.com/office/drawing/2014/main" val="20003"/>
                    </a:ext>
                  </a:extLst>
                </a:gridCol>
                <a:gridCol w="2643020">
                  <a:extLst>
                    <a:ext uri="{9D8B030D-6E8A-4147-A177-3AD203B41FA5}">
                      <a16:colId xmlns="" xmlns:a16="http://schemas.microsoft.com/office/drawing/2014/main" val="20004"/>
                    </a:ext>
                  </a:extLst>
                </a:gridCol>
                <a:gridCol w="93980">
                  <a:extLst>
                    <a:ext uri="{9D8B030D-6E8A-4147-A177-3AD203B41FA5}">
                      <a16:colId xmlns="" xmlns:a16="http://schemas.microsoft.com/office/drawing/2014/main" val="20005"/>
                    </a:ext>
                  </a:extLst>
                </a:gridCol>
                <a:gridCol w="2399205">
                  <a:extLst>
                    <a:ext uri="{9D8B030D-6E8A-4147-A177-3AD203B41FA5}">
                      <a16:colId xmlns="" xmlns:a16="http://schemas.microsoft.com/office/drawing/2014/main" val="20006"/>
                    </a:ext>
                  </a:extLst>
                </a:gridCol>
              </a:tblGrid>
              <a:tr h="342900">
                <a:tc gridSpan="2">
                  <a:txBody>
                    <a:bodyPr/>
                    <a:lstStyle/>
                    <a:p>
                      <a:r>
                        <a:rPr lang="en-US" sz="1800" dirty="0" smtClean="0"/>
                        <a:t>ARV*</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r>
                        <a:rPr lang="en-US" sz="1800" dirty="0" err="1" smtClean="0"/>
                        <a:t>Rifamycin</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r>
                        <a:rPr lang="en-US" sz="1800" dirty="0" smtClean="0"/>
                        <a:t>Dose adjustments</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en-US" sz="1800" dirty="0" smtClean="0"/>
                        <a:t>Other Issues</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2900">
                <a:tc gridSpan="7">
                  <a:txBody>
                    <a:bodyPr/>
                    <a:lstStyle/>
                    <a:p>
                      <a:r>
                        <a:rPr lang="en-US" sz="1800" dirty="0" smtClean="0">
                          <a:solidFill>
                            <a:schemeClr val="bg1"/>
                          </a:solidFill>
                        </a:rPr>
                        <a:t>Preferred</a:t>
                      </a:r>
                      <a:endParaRPr lang="en-US"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sz="2400" dirty="0" smtClean="0"/>
                    </a:p>
                  </a:txBody>
                  <a:tcP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42900">
                <a:tc>
                  <a:txBody>
                    <a:bodyPr/>
                    <a:lstStyle/>
                    <a:p>
                      <a:r>
                        <a:rPr lang="en-US" sz="1800" dirty="0" err="1" smtClean="0"/>
                        <a:t>Efavirenz</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t>Rifampin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t>None</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t>Watch for CNS toxicity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17220">
                <a:tc>
                  <a:txBody>
                    <a:bodyPr/>
                    <a:lstStyle/>
                    <a:p>
                      <a:r>
                        <a:rPr lang="en-US" sz="1800" dirty="0" err="1" smtClean="0"/>
                        <a:t>Lopinavir</a:t>
                      </a:r>
                      <a:r>
                        <a:rPr lang="en-US" sz="1800" dirty="0" smtClean="0"/>
                        <a:t>/</a:t>
                      </a:r>
                    </a:p>
                    <a:p>
                      <a:r>
                        <a:rPr lang="en-US" sz="1800" dirty="0" smtClean="0"/>
                        <a:t>Ritonavir</a:t>
                      </a:r>
                    </a:p>
                    <a:p>
                      <a:r>
                        <a:rPr lang="en-US" sz="1800" dirty="0" smtClean="0"/>
                        <a:t>(</a:t>
                      </a:r>
                      <a:r>
                        <a:rPr lang="en-US" sz="1800" dirty="0" err="1" smtClean="0"/>
                        <a:t>Darunavir</a:t>
                      </a:r>
                      <a:r>
                        <a:rPr lang="en-US" sz="1800" dirty="0" smtClean="0"/>
                        <a:t>/r)</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err="1" smtClean="0"/>
                        <a:t>Rifabutin</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err="1" smtClean="0"/>
                        <a:t>Rifabutin</a:t>
                      </a:r>
                      <a:r>
                        <a:rPr lang="en-US" sz="1800" dirty="0" smtClean="0"/>
                        <a:t> 150 mg once daily</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t>Monitor</a:t>
                      </a:r>
                      <a:r>
                        <a:rPr lang="en-US" sz="1800" baseline="0" dirty="0" smtClean="0"/>
                        <a:t> for uveitis; Must coordinate care</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42900">
                <a:tc gridSpan="7">
                  <a:txBody>
                    <a:bodyPr/>
                    <a:lstStyle/>
                    <a:p>
                      <a:r>
                        <a:rPr lang="en-US" sz="1800" dirty="0" smtClean="0">
                          <a:solidFill>
                            <a:schemeClr val="bg1"/>
                          </a:solidFill>
                        </a:rPr>
                        <a:t>Alternative</a:t>
                      </a:r>
                      <a:endParaRPr lang="en-US" sz="1800"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617220">
                <a:tc>
                  <a:txBody>
                    <a:bodyPr/>
                    <a:lstStyle/>
                    <a:p>
                      <a:r>
                        <a:rPr lang="en-US" sz="1800" dirty="0" err="1" smtClean="0"/>
                        <a:t>Raltegravir</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t>Rifampin</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err="1" smtClean="0"/>
                        <a:t>Raltegravir</a:t>
                      </a:r>
                      <a:r>
                        <a:rPr lang="en-US" sz="1800" dirty="0" smtClean="0"/>
                        <a:t> 400 or 800 mg twice daily</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t>Limited</a:t>
                      </a:r>
                      <a:r>
                        <a:rPr lang="en-US" sz="1800" baseline="0" dirty="0" smtClean="0"/>
                        <a:t> clinical experience</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617220">
                <a:tc>
                  <a:txBody>
                    <a:bodyPr/>
                    <a:lstStyle/>
                    <a:p>
                      <a:r>
                        <a:rPr lang="en-US" sz="1800" dirty="0" err="1" smtClean="0"/>
                        <a:t>Dolutegravir</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t>Rifampin</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err="1" smtClean="0"/>
                        <a:t>Dolutegravir</a:t>
                      </a:r>
                      <a:r>
                        <a:rPr lang="en-US" sz="1800" baseline="0" dirty="0" smtClean="0"/>
                        <a:t> 50 mg twice daily</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800" dirty="0" smtClean="0"/>
                        <a:t>Awaiting</a:t>
                      </a:r>
                      <a:r>
                        <a:rPr lang="en-US" sz="1800" baseline="0" dirty="0" smtClean="0"/>
                        <a:t> results of trial in co-infected patients</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342900">
                <a:tc>
                  <a:txBody>
                    <a:bodyPr/>
                    <a:lstStyle/>
                    <a:p>
                      <a:r>
                        <a:rPr lang="en-US" sz="1800" dirty="0" err="1" smtClean="0">
                          <a:solidFill>
                            <a:schemeClr val="bg1">
                              <a:lumMod val="65000"/>
                            </a:schemeClr>
                          </a:solidFill>
                        </a:rPr>
                        <a:t>Nevirapine</a:t>
                      </a:r>
                      <a:endParaRPr lang="en-US" sz="1800" dirty="0">
                        <a:solidFill>
                          <a:schemeClr val="bg1">
                            <a:lumMod val="6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solidFill>
                            <a:schemeClr val="bg1">
                              <a:lumMod val="65000"/>
                            </a:schemeClr>
                          </a:solidFill>
                        </a:rPr>
                        <a:t>Rifampin</a:t>
                      </a:r>
                      <a:endParaRPr lang="en-US" sz="1800" dirty="0">
                        <a:solidFill>
                          <a:schemeClr val="bg1">
                            <a:lumMod val="6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solidFill>
                            <a:schemeClr val="bg1">
                              <a:lumMod val="65000"/>
                            </a:schemeClr>
                          </a:solidFill>
                        </a:rPr>
                        <a:t>Avoid NVP lead-in</a:t>
                      </a:r>
                      <a:endParaRPr lang="en-US" sz="1800" dirty="0">
                        <a:solidFill>
                          <a:schemeClr val="bg1">
                            <a:lumMod val="6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800" dirty="0" smtClean="0">
                          <a:solidFill>
                            <a:schemeClr val="bg1">
                              <a:lumMod val="65000"/>
                            </a:schemeClr>
                          </a:solidFill>
                        </a:rPr>
                        <a:t>Hepatotoxicity</a:t>
                      </a:r>
                      <a:endParaRPr lang="en-US" sz="1800" dirty="0">
                        <a:solidFill>
                          <a:schemeClr val="bg1">
                            <a:lumMod val="65000"/>
                          </a:schemeClr>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400"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TextBox 2"/>
          <p:cNvSpPr txBox="1"/>
          <p:nvPr/>
        </p:nvSpPr>
        <p:spPr>
          <a:xfrm>
            <a:off x="1676400" y="5867400"/>
            <a:ext cx="5442580" cy="507831"/>
          </a:xfrm>
          <a:prstGeom prst="rect">
            <a:avLst/>
          </a:prstGeom>
          <a:noFill/>
        </p:spPr>
        <p:txBody>
          <a:bodyPr wrap="none" rtlCol="0">
            <a:spAutoFit/>
          </a:bodyPr>
          <a:lstStyle/>
          <a:p>
            <a:pPr defTabSz="685800"/>
            <a:r>
              <a:rPr lang="en-US" sz="1350" dirty="0">
                <a:solidFill>
                  <a:srgbClr val="000000"/>
                </a:solidFill>
                <a:latin typeface="Arial"/>
              </a:rPr>
              <a:t>*All listed antiretroviral drugs should be given together with two NRTI</a:t>
            </a:r>
          </a:p>
          <a:p>
            <a:pPr defTabSz="685800"/>
            <a:r>
              <a:rPr lang="en-US" sz="1350" b="1" dirty="0">
                <a:solidFill>
                  <a:srgbClr val="000000"/>
                </a:solidFill>
                <a:latin typeface="Arial"/>
              </a:rPr>
              <a:t>but not with TAF</a:t>
            </a:r>
          </a:p>
        </p:txBody>
      </p:sp>
      <p:sp>
        <p:nvSpPr>
          <p:cNvPr id="5" name="TextBox 4"/>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23</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221026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latin typeface="+mn-lt"/>
              </a:rPr>
              <a:t>Do Not Use </a:t>
            </a:r>
            <a:r>
              <a:rPr lang="en-US" dirty="0" err="1" smtClean="0">
                <a:latin typeface="+mn-lt"/>
              </a:rPr>
              <a:t>Rifamycins</a:t>
            </a:r>
            <a:r>
              <a:rPr lang="en-US" dirty="0" smtClean="0">
                <a:latin typeface="+mn-lt"/>
              </a:rPr>
              <a:t> With TAF</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TDF has been studied with RIF without significant interaction</a:t>
            </a:r>
            <a:r>
              <a:rPr lang="en-US" baseline="30000" dirty="0" smtClean="0">
                <a:latin typeface="+mn-lt"/>
              </a:rPr>
              <a:t>1</a:t>
            </a:r>
            <a:endParaRPr lang="en-US" dirty="0" smtClean="0">
              <a:latin typeface="+mn-lt"/>
            </a:endParaRPr>
          </a:p>
          <a:p>
            <a:r>
              <a:rPr lang="en-US" dirty="0" smtClean="0">
                <a:latin typeface="+mn-lt"/>
              </a:rPr>
              <a:t>TAF contraindicated with </a:t>
            </a:r>
            <a:r>
              <a:rPr lang="en-US" dirty="0" err="1" smtClean="0">
                <a:latin typeface="+mn-lt"/>
              </a:rPr>
              <a:t>rifamycins</a:t>
            </a:r>
            <a:r>
              <a:rPr lang="en-US" dirty="0" smtClean="0">
                <a:latin typeface="+mn-lt"/>
              </a:rPr>
              <a:t> in all package inserts</a:t>
            </a:r>
          </a:p>
          <a:p>
            <a:r>
              <a:rPr lang="en-US" dirty="0" smtClean="0">
                <a:latin typeface="+mn-lt"/>
              </a:rPr>
              <a:t>Based on modeling data with carbamazepine</a:t>
            </a:r>
            <a:endParaRPr lang="en-US" baseline="30000" dirty="0" smtClean="0">
              <a:latin typeface="+mn-lt"/>
            </a:endParaRPr>
          </a:p>
          <a:p>
            <a:pPr lvl="1"/>
            <a:r>
              <a:rPr lang="en-US" sz="2400" dirty="0">
                <a:latin typeface="+mn-lt"/>
              </a:rPr>
              <a:t>Carbamazepine reduced  TAF </a:t>
            </a:r>
            <a:r>
              <a:rPr lang="en-US" sz="2400" baseline="30000" dirty="0">
                <a:latin typeface="+mn-lt"/>
              </a:rPr>
              <a:t> </a:t>
            </a:r>
            <a:r>
              <a:rPr lang="en-US" sz="2400" dirty="0">
                <a:latin typeface="+mn-lt"/>
              </a:rPr>
              <a:t>exposure  55%</a:t>
            </a:r>
          </a:p>
          <a:p>
            <a:r>
              <a:rPr lang="en-US" dirty="0" smtClean="0">
                <a:latin typeface="+mn-lt"/>
              </a:rPr>
              <a:t>TAF more influenced by P-Glycoprotein induction</a:t>
            </a:r>
            <a:r>
              <a:rPr lang="en-US" baseline="30000" dirty="0">
                <a:latin typeface="+mn-lt"/>
              </a:rPr>
              <a:t> </a:t>
            </a:r>
            <a:r>
              <a:rPr lang="en-US" dirty="0" smtClean="0">
                <a:latin typeface="+mn-lt"/>
              </a:rPr>
              <a:t>than TDF</a:t>
            </a:r>
            <a:endParaRPr lang="en-US" baseline="30000" dirty="0">
              <a:latin typeface="+mn-lt"/>
            </a:endParaRPr>
          </a:p>
          <a:p>
            <a:pPr lvl="1"/>
            <a:r>
              <a:rPr lang="en-US" sz="2000" dirty="0">
                <a:latin typeface="+mn-lt"/>
              </a:rPr>
              <a:t>(P-GP = protein that pumps foreign substances out of cells)</a:t>
            </a:r>
          </a:p>
        </p:txBody>
      </p:sp>
      <p:sp>
        <p:nvSpPr>
          <p:cNvPr id="4" name="TextBox 3"/>
          <p:cNvSpPr txBox="1"/>
          <p:nvPr/>
        </p:nvSpPr>
        <p:spPr>
          <a:xfrm>
            <a:off x="4724400" y="6105526"/>
            <a:ext cx="8610600" cy="369332"/>
          </a:xfrm>
          <a:prstGeom prst="rect">
            <a:avLst/>
          </a:prstGeom>
          <a:noFill/>
        </p:spPr>
        <p:txBody>
          <a:bodyPr wrap="square" rtlCol="0">
            <a:spAutoFit/>
          </a:bodyPr>
          <a:lstStyle/>
          <a:p>
            <a:r>
              <a:rPr lang="en-US" dirty="0"/>
              <a:t> </a:t>
            </a:r>
            <a:r>
              <a:rPr lang="en-US" baseline="30000" dirty="0"/>
              <a:t>1</a:t>
            </a:r>
            <a:r>
              <a:rPr lang="en-US" dirty="0"/>
              <a:t>Droste JAH, et al. </a:t>
            </a:r>
            <a:r>
              <a:rPr lang="en-US" dirty="0" err="1"/>
              <a:t>Antimicrob</a:t>
            </a:r>
            <a:r>
              <a:rPr lang="en-US" dirty="0"/>
              <a:t> Agents </a:t>
            </a:r>
            <a:r>
              <a:rPr lang="en-US" dirty="0" err="1"/>
              <a:t>Chemother</a:t>
            </a:r>
            <a:r>
              <a:rPr lang="en-US"/>
              <a:t> </a:t>
            </a:r>
            <a:r>
              <a:rPr lang="en-US" smtClean="0"/>
              <a:t>2005</a:t>
            </a:r>
            <a:endParaRPr lang="en-US" dirty="0"/>
          </a:p>
        </p:txBody>
      </p:sp>
      <p:sp>
        <p:nvSpPr>
          <p:cNvPr id="5" name="TextBox 4"/>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24</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19332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Just Use </a:t>
            </a:r>
            <a:r>
              <a:rPr lang="en-US" dirty="0" err="1" smtClean="0"/>
              <a:t>Rifabutin</a:t>
            </a:r>
            <a:r>
              <a:rPr lang="en-US" dirty="0" smtClean="0"/>
              <a:t>?</a:t>
            </a:r>
            <a:endParaRPr lang="en-US" dirty="0"/>
          </a:p>
        </p:txBody>
      </p:sp>
      <p:sp>
        <p:nvSpPr>
          <p:cNvPr id="3" name="Content Placeholder 2"/>
          <p:cNvSpPr>
            <a:spLocks noGrp="1"/>
          </p:cNvSpPr>
          <p:nvPr>
            <p:ph idx="1"/>
          </p:nvPr>
        </p:nvSpPr>
        <p:spPr>
          <a:xfrm>
            <a:off x="948269" y="1600200"/>
            <a:ext cx="10295467" cy="5257800"/>
          </a:xfrm>
        </p:spPr>
        <p:txBody>
          <a:bodyPr>
            <a:normAutofit/>
          </a:bodyPr>
          <a:lstStyle/>
          <a:p>
            <a:r>
              <a:rPr lang="en-US" dirty="0" smtClean="0">
                <a:latin typeface="Arial" panose="020B0604020202020204" pitchFamily="34" charset="0"/>
                <a:ea typeface="Times New Roman" panose="02020603050405020304" pitchFamily="18" charset="0"/>
              </a:rPr>
              <a:t>Cochrane review: “insufficient </a:t>
            </a:r>
            <a:r>
              <a:rPr lang="en-US" dirty="0">
                <a:latin typeface="Arial" panose="020B0604020202020204" pitchFamily="34" charset="0"/>
                <a:ea typeface="Times New Roman" panose="02020603050405020304" pitchFamily="18" charset="0"/>
              </a:rPr>
              <a:t>data to be assured of </a:t>
            </a:r>
            <a:r>
              <a:rPr lang="en-US" dirty="0" smtClean="0">
                <a:latin typeface="Arial" panose="020B0604020202020204" pitchFamily="34" charset="0"/>
                <a:ea typeface="Times New Roman" panose="02020603050405020304" pitchFamily="18" charset="0"/>
              </a:rPr>
              <a:t>the effectiveness of </a:t>
            </a:r>
            <a:r>
              <a:rPr lang="en-US" dirty="0" err="1" smtClean="0">
                <a:latin typeface="Arial" panose="020B0604020202020204" pitchFamily="34" charset="0"/>
                <a:ea typeface="Times New Roman" panose="02020603050405020304" pitchFamily="18" charset="0"/>
              </a:rPr>
              <a:t>rifabutin</a:t>
            </a:r>
            <a:r>
              <a:rPr lang="en-US" dirty="0" smtClean="0">
                <a:latin typeface="Arial" panose="020B0604020202020204" pitchFamily="34" charset="0"/>
                <a:ea typeface="Times New Roman" panose="02020603050405020304" pitchFamily="18" charset="0"/>
              </a:rPr>
              <a:t> in </a:t>
            </a:r>
            <a:r>
              <a:rPr lang="en-US" dirty="0">
                <a:latin typeface="Arial" panose="020B0604020202020204" pitchFamily="34" charset="0"/>
                <a:ea typeface="Times New Roman" panose="02020603050405020304" pitchFamily="18" charset="0"/>
              </a:rPr>
              <a:t>TB </a:t>
            </a:r>
            <a:r>
              <a:rPr lang="en-US" dirty="0" smtClean="0">
                <a:latin typeface="Arial" panose="020B0604020202020204" pitchFamily="34" charset="0"/>
                <a:ea typeface="Times New Roman" panose="02020603050405020304" pitchFamily="18" charset="0"/>
              </a:rPr>
              <a:t>treatment”</a:t>
            </a:r>
            <a:r>
              <a:rPr lang="en-US" baseline="30000" dirty="0" smtClean="0">
                <a:latin typeface="Arial" panose="020B0604020202020204" pitchFamily="34" charset="0"/>
                <a:ea typeface="Times New Roman" panose="02020603050405020304" pitchFamily="18" charset="0"/>
              </a:rPr>
              <a:t>1</a:t>
            </a:r>
            <a:endParaRPr lang="en-US" dirty="0" smtClean="0">
              <a:latin typeface="Arial" panose="020B0604020202020204" pitchFamily="34" charset="0"/>
              <a:ea typeface="Times New Roman" panose="02020603050405020304" pitchFamily="18" charset="0"/>
            </a:endParaRPr>
          </a:p>
          <a:p>
            <a:pPr lvl="1" eaLnBrk="1" hangingPunct="1">
              <a:buClrTx/>
              <a:buSzTx/>
              <a:buFontTx/>
              <a:buChar char="–"/>
              <a:tabLst/>
            </a:pPr>
            <a:r>
              <a:rPr lang="en-US" sz="2600" dirty="0">
                <a:solidFill>
                  <a:srgbClr val="000000"/>
                </a:solidFill>
                <a:latin typeface="Calibri" pitchFamily="34" charset="0"/>
              </a:rPr>
              <a:t>Clinical trials comparing RBT to RIF were largely conducted among patients not on ART</a:t>
            </a:r>
          </a:p>
          <a:p>
            <a:r>
              <a:rPr lang="en-US" dirty="0" smtClean="0"/>
              <a:t>Correct dose uncertain</a:t>
            </a:r>
          </a:p>
          <a:p>
            <a:pPr lvl="1"/>
            <a:r>
              <a:rPr lang="en-US" dirty="0" smtClean="0"/>
              <a:t>Most PK studies done in healthy volunteers; some data to suggest 300 mg </a:t>
            </a:r>
            <a:r>
              <a:rPr lang="en-US" dirty="0" err="1" smtClean="0"/>
              <a:t>tiw</a:t>
            </a:r>
            <a:r>
              <a:rPr lang="en-US" dirty="0" smtClean="0"/>
              <a:t> insufficient in HIV+ pts</a:t>
            </a:r>
          </a:p>
          <a:p>
            <a:r>
              <a:rPr lang="en-US" dirty="0" smtClean="0"/>
              <a:t>Risk of uveitis</a:t>
            </a:r>
          </a:p>
          <a:p>
            <a:r>
              <a:rPr lang="en-US" dirty="0" smtClean="0"/>
              <a:t>Expensive</a:t>
            </a:r>
          </a:p>
          <a:p>
            <a:r>
              <a:rPr lang="en-US" dirty="0" smtClean="0"/>
              <a:t>No pediatric formulation</a:t>
            </a:r>
          </a:p>
          <a:p>
            <a:pPr marL="0" indent="0">
              <a:buNone/>
            </a:pPr>
            <a:endParaRPr lang="en-US" sz="1200" baseline="30000" dirty="0">
              <a:solidFill>
                <a:schemeClr val="tx1"/>
              </a:solidFill>
            </a:endParaRPr>
          </a:p>
          <a:p>
            <a:pPr marL="0" indent="0">
              <a:buNone/>
            </a:pPr>
            <a:endParaRPr lang="en-US" sz="1200" baseline="30000" dirty="0">
              <a:solidFill>
                <a:schemeClr val="tx1"/>
              </a:solidFill>
            </a:endParaRPr>
          </a:p>
          <a:p>
            <a:pPr marL="0" indent="0">
              <a:buNone/>
            </a:pPr>
            <a:r>
              <a:rPr lang="en-US" sz="1200" baseline="30000" dirty="0" smtClean="0"/>
              <a:t>1</a:t>
            </a:r>
            <a:r>
              <a:rPr lang="en-US" sz="1200" dirty="0" smtClean="0"/>
              <a:t>Davies </a:t>
            </a:r>
            <a:r>
              <a:rPr lang="en-US" sz="1200" dirty="0"/>
              <a:t>GR, </a:t>
            </a:r>
            <a:r>
              <a:rPr lang="en-US" sz="1200" dirty="0" err="1"/>
              <a:t>Cerri</a:t>
            </a:r>
            <a:r>
              <a:rPr lang="en-US" sz="1200" dirty="0"/>
              <a:t> S, </a:t>
            </a:r>
            <a:r>
              <a:rPr lang="en-US" sz="1200" dirty="0" err="1"/>
              <a:t>Richeldi</a:t>
            </a:r>
            <a:r>
              <a:rPr lang="en-US" sz="1200" dirty="0"/>
              <a:t> L. </a:t>
            </a:r>
            <a:r>
              <a:rPr lang="en-US" sz="1200" dirty="0" err="1"/>
              <a:t>Rifabutin</a:t>
            </a:r>
            <a:r>
              <a:rPr lang="en-US" sz="1200" dirty="0"/>
              <a:t> for treating pulmonary tuberculosis (Review). In: The Cochrane Library, John Wiley &amp; Sons, Ltd.,  2010</a:t>
            </a:r>
          </a:p>
        </p:txBody>
      </p:sp>
    </p:spTree>
    <p:extLst>
      <p:ext uri="{BB962C8B-B14F-4D97-AF65-F5344CB8AC3E}">
        <p14:creationId xmlns:p14="http://schemas.microsoft.com/office/powerpoint/2010/main" val="764924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3657600"/>
            <a:ext cx="7772400" cy="2743200"/>
          </a:xfrm>
        </p:spPr>
        <p:txBody>
          <a:bodyPr/>
          <a:lstStyle/>
          <a:p>
            <a:pPr>
              <a:buNone/>
            </a:pPr>
            <a:endParaRPr lang="en-GB" dirty="0" smtClean="0"/>
          </a:p>
          <a:p>
            <a:pPr>
              <a:buNone/>
            </a:pPr>
            <a:r>
              <a:rPr lang="en-GB" b="1" dirty="0" smtClean="0">
                <a:solidFill>
                  <a:schemeClr val="tx1"/>
                </a:solidFill>
              </a:rPr>
              <a:t>“If </a:t>
            </a:r>
            <a:r>
              <a:rPr lang="en-GB" b="1" dirty="0" err="1" smtClean="0">
                <a:solidFill>
                  <a:schemeClr val="tx1"/>
                </a:solidFill>
              </a:rPr>
              <a:t>Sustiva</a:t>
            </a:r>
            <a:r>
              <a:rPr lang="en-GB" b="1" dirty="0" smtClean="0">
                <a:solidFill>
                  <a:schemeClr val="tx1"/>
                </a:solidFill>
              </a:rPr>
              <a:t> is </a:t>
            </a:r>
            <a:r>
              <a:rPr lang="en-GB" b="1" dirty="0" err="1" smtClean="0">
                <a:solidFill>
                  <a:schemeClr val="tx1"/>
                </a:solidFill>
              </a:rPr>
              <a:t>coadministered</a:t>
            </a:r>
            <a:r>
              <a:rPr lang="en-GB" b="1" dirty="0" smtClean="0">
                <a:solidFill>
                  <a:schemeClr val="tx1"/>
                </a:solidFill>
              </a:rPr>
              <a:t> with </a:t>
            </a:r>
            <a:r>
              <a:rPr lang="en-GB" b="1" dirty="0" err="1" smtClean="0">
                <a:solidFill>
                  <a:schemeClr val="tx1"/>
                </a:solidFill>
              </a:rPr>
              <a:t>rifampin</a:t>
            </a:r>
            <a:r>
              <a:rPr lang="en-GB" b="1" dirty="0" smtClean="0">
                <a:solidFill>
                  <a:schemeClr val="tx1"/>
                </a:solidFill>
              </a:rPr>
              <a:t> to patients weighing 50 kg or more, an increase in the dose of </a:t>
            </a:r>
            <a:r>
              <a:rPr lang="en-GB" b="1" dirty="0" err="1" smtClean="0">
                <a:solidFill>
                  <a:schemeClr val="tx1"/>
                </a:solidFill>
              </a:rPr>
              <a:t>Sustiva</a:t>
            </a:r>
            <a:r>
              <a:rPr lang="en-GB" b="1" dirty="0" smtClean="0">
                <a:solidFill>
                  <a:schemeClr val="tx1"/>
                </a:solidFill>
              </a:rPr>
              <a:t> to 800 mg once daily is recommended.”</a:t>
            </a:r>
            <a:endParaRPr lang="en-US" b="1" dirty="0">
              <a:solidFill>
                <a:schemeClr val="tx1"/>
              </a:solidFill>
            </a:endParaRPr>
          </a:p>
        </p:txBody>
      </p:sp>
      <p:pic>
        <p:nvPicPr>
          <p:cNvPr id="2050" name="Picture 1" descr="http://www.hivhaven.com/images/stories/FDA-logo-with-eagle.jpg"/>
          <p:cNvPicPr>
            <a:picLocks noChangeAspect="1" noChangeArrowheads="1"/>
          </p:cNvPicPr>
          <p:nvPr/>
        </p:nvPicPr>
        <p:blipFill>
          <a:blip r:embed="rId2" cstate="print"/>
          <a:srcRect/>
          <a:stretch>
            <a:fillRect/>
          </a:stretch>
        </p:blipFill>
        <p:spPr bwMode="auto">
          <a:xfrm>
            <a:off x="2090827" y="800100"/>
            <a:ext cx="2762250" cy="2971800"/>
          </a:xfrm>
          <a:prstGeom prst="rect">
            <a:avLst/>
          </a:prstGeom>
          <a:noFill/>
          <a:ln w="9525">
            <a:noFill/>
            <a:miter lim="800000"/>
            <a:headEnd/>
            <a:tailEnd/>
          </a:ln>
        </p:spPr>
      </p:pic>
      <p:sp>
        <p:nvSpPr>
          <p:cNvPr id="5" name="TextBox 4"/>
          <p:cNvSpPr txBox="1"/>
          <p:nvPr/>
        </p:nvSpPr>
        <p:spPr>
          <a:xfrm>
            <a:off x="4953004" y="1752600"/>
            <a:ext cx="5433923" cy="369332"/>
          </a:xfrm>
          <a:prstGeom prst="rect">
            <a:avLst/>
          </a:prstGeom>
          <a:noFill/>
        </p:spPr>
        <p:txBody>
          <a:bodyPr wrap="square" rtlCol="0">
            <a:spAutoFit/>
          </a:bodyPr>
          <a:lstStyle/>
          <a:p>
            <a:r>
              <a:rPr lang="en-GB" b="1" dirty="0">
                <a:solidFill>
                  <a:srgbClr val="000000"/>
                </a:solidFill>
                <a:latin typeface="Arial"/>
              </a:rPr>
              <a:t>Food and Drug Administration - January 6, 2012</a:t>
            </a:r>
            <a:endParaRPr lang="en-US" dirty="0">
              <a:solidFill>
                <a:srgbClr val="000000"/>
              </a:solidFill>
              <a:latin typeface="Arial"/>
            </a:endParaRPr>
          </a:p>
        </p:txBody>
      </p:sp>
      <p:sp>
        <p:nvSpPr>
          <p:cNvPr id="6" name="Rectangle 5"/>
          <p:cNvSpPr/>
          <p:nvPr/>
        </p:nvSpPr>
        <p:spPr bwMode="auto">
          <a:xfrm>
            <a:off x="1895475" y="1447800"/>
            <a:ext cx="8382000" cy="5105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charset="0"/>
            </a:endParaRPr>
          </a:p>
        </p:txBody>
      </p:sp>
      <p:sp>
        <p:nvSpPr>
          <p:cNvPr id="7" name="Title 1"/>
          <p:cNvSpPr>
            <a:spLocks noGrp="1"/>
          </p:cNvSpPr>
          <p:nvPr>
            <p:ph type="title"/>
          </p:nvPr>
        </p:nvSpPr>
        <p:spPr>
          <a:xfrm>
            <a:off x="1752600" y="304807"/>
            <a:ext cx="7772400" cy="752475"/>
          </a:xfrm>
        </p:spPr>
        <p:txBody>
          <a:bodyPr/>
          <a:lstStyle/>
          <a:p>
            <a:r>
              <a:rPr lang="en-US" dirty="0" smtClean="0">
                <a:solidFill>
                  <a:schemeClr val="tx1"/>
                </a:solidFill>
              </a:rPr>
              <a:t>Use of </a:t>
            </a:r>
            <a:r>
              <a:rPr lang="en-US" dirty="0" smtClean="0">
                <a:solidFill>
                  <a:srgbClr val="0000FF"/>
                </a:solidFill>
              </a:rPr>
              <a:t>EFAVIRENZ</a:t>
            </a:r>
            <a:r>
              <a:rPr lang="en-US" dirty="0" smtClean="0">
                <a:solidFill>
                  <a:schemeClr val="tx1"/>
                </a:solidFill>
              </a:rPr>
              <a:t> with TB treatment</a:t>
            </a:r>
            <a:endParaRPr lang="en-US" dirty="0">
              <a:solidFill>
                <a:schemeClr val="tx1"/>
              </a:solidFill>
            </a:endParaRPr>
          </a:p>
        </p:txBody>
      </p:sp>
      <p:sp>
        <p:nvSpPr>
          <p:cNvPr id="9" name="TextBox 8"/>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26</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209035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370" y="124153"/>
            <a:ext cx="8953312" cy="857250"/>
          </a:xfrm>
        </p:spPr>
        <p:txBody>
          <a:bodyPr>
            <a:normAutofit fontScale="90000"/>
          </a:bodyPr>
          <a:lstStyle/>
          <a:p>
            <a:r>
              <a:rPr lang="en-US" dirty="0" smtClean="0">
                <a:solidFill>
                  <a:schemeClr val="tx1"/>
                </a:solidFill>
              </a:rPr>
              <a:t>What is the right dose of </a:t>
            </a:r>
            <a:r>
              <a:rPr lang="en-US" dirty="0" smtClean="0">
                <a:solidFill>
                  <a:srgbClr val="0000FF"/>
                </a:solidFill>
              </a:rPr>
              <a:t>EFAVIRENZ</a:t>
            </a:r>
            <a:r>
              <a:rPr lang="en-US" dirty="0" smtClean="0"/>
              <a:t> </a:t>
            </a:r>
            <a:r>
              <a:rPr lang="en-US" dirty="0" smtClean="0">
                <a:solidFill>
                  <a:schemeClr val="tx1"/>
                </a:solidFill>
              </a:rPr>
              <a:t>with TB treatment?</a:t>
            </a:r>
            <a:br>
              <a:rPr lang="en-US" dirty="0" smtClean="0">
                <a:solidFill>
                  <a:schemeClr val="tx1"/>
                </a:solidFill>
              </a:rPr>
            </a:br>
            <a:r>
              <a:rPr lang="en-US" sz="2000" dirty="0">
                <a:solidFill>
                  <a:schemeClr val="tx1"/>
                </a:solidFill>
              </a:rPr>
              <a:t>(do we need a dose adjustment?)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10" y="1807274"/>
            <a:ext cx="6322701" cy="444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sosceles Triangle 3"/>
          <p:cNvSpPr/>
          <p:nvPr/>
        </p:nvSpPr>
        <p:spPr bwMode="auto">
          <a:xfrm>
            <a:off x="772711" y="2325483"/>
            <a:ext cx="342900" cy="400050"/>
          </a:xfrm>
          <a:prstGeom prst="triangle">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noFill/>
              <a:latin typeface="Times" charset="0"/>
            </a:endParaRPr>
          </a:p>
        </p:txBody>
      </p:sp>
      <p:sp>
        <p:nvSpPr>
          <p:cNvPr id="5" name="Oval 4"/>
          <p:cNvSpPr/>
          <p:nvPr/>
        </p:nvSpPr>
        <p:spPr bwMode="auto">
          <a:xfrm>
            <a:off x="762000" y="3068433"/>
            <a:ext cx="364331" cy="400050"/>
          </a:xfrm>
          <a:prstGeom prst="ellipse">
            <a:avLst/>
          </a:prstGeom>
          <a:no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Times" charset="0"/>
            </a:endParaRPr>
          </a:p>
        </p:txBody>
      </p:sp>
      <p:sp>
        <p:nvSpPr>
          <p:cNvPr id="6" name="TextBox 5"/>
          <p:cNvSpPr txBox="1"/>
          <p:nvPr/>
        </p:nvSpPr>
        <p:spPr>
          <a:xfrm>
            <a:off x="1208483" y="3127190"/>
            <a:ext cx="992579" cy="300082"/>
          </a:xfrm>
          <a:prstGeom prst="rect">
            <a:avLst/>
          </a:prstGeom>
          <a:noFill/>
        </p:spPr>
        <p:txBody>
          <a:bodyPr wrap="none" rtlCol="0">
            <a:spAutoFit/>
          </a:bodyPr>
          <a:lstStyle/>
          <a:p>
            <a:r>
              <a:rPr lang="en-US" sz="1350" dirty="0">
                <a:solidFill>
                  <a:srgbClr val="000000"/>
                </a:solidFill>
              </a:rPr>
              <a:t>EFV alone</a:t>
            </a:r>
          </a:p>
        </p:txBody>
      </p:sp>
      <p:sp>
        <p:nvSpPr>
          <p:cNvPr id="8" name="TextBox 7"/>
          <p:cNvSpPr txBox="1"/>
          <p:nvPr/>
        </p:nvSpPr>
        <p:spPr>
          <a:xfrm>
            <a:off x="1140613" y="2444605"/>
            <a:ext cx="1204176" cy="300082"/>
          </a:xfrm>
          <a:prstGeom prst="rect">
            <a:avLst/>
          </a:prstGeom>
          <a:noFill/>
        </p:spPr>
        <p:txBody>
          <a:bodyPr wrap="none" rtlCol="0">
            <a:spAutoFit/>
          </a:bodyPr>
          <a:lstStyle/>
          <a:p>
            <a:r>
              <a:rPr lang="en-US" sz="1350" dirty="0">
                <a:solidFill>
                  <a:srgbClr val="000000"/>
                </a:solidFill>
              </a:rPr>
              <a:t>EFV with RIF</a:t>
            </a:r>
          </a:p>
        </p:txBody>
      </p:sp>
      <p:sp>
        <p:nvSpPr>
          <p:cNvPr id="7" name="TextBox 6"/>
          <p:cNvSpPr txBox="1"/>
          <p:nvPr/>
        </p:nvSpPr>
        <p:spPr>
          <a:xfrm>
            <a:off x="4807031" y="6248400"/>
            <a:ext cx="5875326" cy="338554"/>
          </a:xfrm>
          <a:prstGeom prst="rect">
            <a:avLst/>
          </a:prstGeom>
          <a:noFill/>
        </p:spPr>
        <p:txBody>
          <a:bodyPr wrap="none" rtlCol="0">
            <a:spAutoFit/>
          </a:bodyPr>
          <a:lstStyle/>
          <a:p>
            <a:r>
              <a:rPr lang="en-US" sz="1600" dirty="0" err="1">
                <a:solidFill>
                  <a:srgbClr val="000000"/>
                </a:solidFill>
              </a:rPr>
              <a:t>Luetkemeyer</a:t>
            </a:r>
            <a:r>
              <a:rPr lang="en-US" sz="1600" dirty="0">
                <a:solidFill>
                  <a:srgbClr val="000000"/>
                </a:solidFill>
              </a:rPr>
              <a:t> </a:t>
            </a:r>
            <a:r>
              <a:rPr lang="en-US" sz="1600" i="1" dirty="0">
                <a:solidFill>
                  <a:srgbClr val="000000"/>
                </a:solidFill>
              </a:rPr>
              <a:t>et al. </a:t>
            </a:r>
            <a:r>
              <a:rPr lang="en-US" sz="1600" dirty="0">
                <a:solidFill>
                  <a:srgbClr val="000000"/>
                </a:solidFill>
              </a:rPr>
              <a:t>Clinical Infectious Diseases (2013) 57: 586.</a:t>
            </a:r>
          </a:p>
        </p:txBody>
      </p:sp>
      <p:cxnSp>
        <p:nvCxnSpPr>
          <p:cNvPr id="9" name="Straight Connector 8"/>
          <p:cNvCxnSpPr/>
          <p:nvPr/>
        </p:nvCxnSpPr>
        <p:spPr>
          <a:xfrm>
            <a:off x="1869015" y="1650112"/>
            <a:ext cx="854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51512" y="2136514"/>
            <a:ext cx="2995244" cy="646331"/>
          </a:xfrm>
          <a:prstGeom prst="rect">
            <a:avLst/>
          </a:prstGeom>
          <a:solidFill>
            <a:schemeClr val="accent1"/>
          </a:solidFill>
        </p:spPr>
        <p:txBody>
          <a:bodyPr wrap="none" rtlCol="0">
            <a:spAutoFit/>
          </a:bodyPr>
          <a:lstStyle/>
          <a:p>
            <a:pPr algn="ctr"/>
            <a:r>
              <a:rPr lang="en-US" b="1" dirty="0">
                <a:solidFill>
                  <a:srgbClr val="000000"/>
                </a:solidFill>
              </a:rPr>
              <a:t>ACTG Trial A5221</a:t>
            </a:r>
          </a:p>
          <a:p>
            <a:pPr algn="ctr"/>
            <a:r>
              <a:rPr lang="en-US" b="1" dirty="0">
                <a:solidFill>
                  <a:srgbClr val="000000"/>
                </a:solidFill>
              </a:rPr>
              <a:t>EFV PK </a:t>
            </a:r>
            <a:r>
              <a:rPr lang="en-US" b="1" dirty="0" err="1">
                <a:solidFill>
                  <a:srgbClr val="000000"/>
                </a:solidFill>
              </a:rPr>
              <a:t>Substudy</a:t>
            </a:r>
            <a:r>
              <a:rPr lang="en-US" b="1" dirty="0">
                <a:solidFill>
                  <a:srgbClr val="000000"/>
                </a:solidFill>
              </a:rPr>
              <a:t>, N= 543</a:t>
            </a:r>
          </a:p>
        </p:txBody>
      </p:sp>
      <p:graphicFrame>
        <p:nvGraphicFramePr>
          <p:cNvPr id="10" name="Table 9"/>
          <p:cNvGraphicFramePr>
            <a:graphicFrameLocks noGrp="1"/>
          </p:cNvGraphicFramePr>
          <p:nvPr>
            <p:extLst>
              <p:ext uri="{D42A27DB-BD31-4B8C-83A1-F6EECF244321}">
                <p14:modId xmlns:p14="http://schemas.microsoft.com/office/powerpoint/2010/main" val="2177633046"/>
              </p:ext>
            </p:extLst>
          </p:nvPr>
        </p:nvGraphicFramePr>
        <p:xfrm>
          <a:off x="7640695" y="2988577"/>
          <a:ext cx="3255905" cy="805553"/>
        </p:xfrm>
        <a:graphic>
          <a:graphicData uri="http://schemas.openxmlformats.org/drawingml/2006/table">
            <a:tbl>
              <a:tblPr firstRow="1" bandRow="1">
                <a:tableStyleId>{6E25E649-3F16-4E02-A733-19D2CDBF48F0}</a:tableStyleId>
              </a:tblPr>
              <a:tblGrid>
                <a:gridCol w="929150">
                  <a:extLst>
                    <a:ext uri="{9D8B030D-6E8A-4147-A177-3AD203B41FA5}">
                      <a16:colId xmlns="" xmlns:a16="http://schemas.microsoft.com/office/drawing/2014/main" val="20000"/>
                    </a:ext>
                  </a:extLst>
                </a:gridCol>
                <a:gridCol w="1113463">
                  <a:extLst>
                    <a:ext uri="{9D8B030D-6E8A-4147-A177-3AD203B41FA5}">
                      <a16:colId xmlns="" xmlns:a16="http://schemas.microsoft.com/office/drawing/2014/main" val="20001"/>
                    </a:ext>
                  </a:extLst>
                </a:gridCol>
                <a:gridCol w="1213292">
                  <a:extLst>
                    <a:ext uri="{9D8B030D-6E8A-4147-A177-3AD203B41FA5}">
                      <a16:colId xmlns="" xmlns:a16="http://schemas.microsoft.com/office/drawing/2014/main" val="20002"/>
                    </a:ext>
                  </a:extLst>
                </a:gridCol>
              </a:tblGrid>
              <a:tr h="310253">
                <a:tc>
                  <a:txBody>
                    <a:bodyPr/>
                    <a:lstStyle/>
                    <a:p>
                      <a:r>
                        <a:rPr lang="en-US" sz="1400" dirty="0" smtClean="0">
                          <a:solidFill>
                            <a:schemeClr val="tx1"/>
                          </a:solidFill>
                        </a:rPr>
                        <a:t>RIF</a:t>
                      </a:r>
                      <a:r>
                        <a:rPr lang="en-US" sz="1400" baseline="0" dirty="0" smtClean="0">
                          <a:solidFill>
                            <a:schemeClr val="tx1"/>
                          </a:solidFill>
                        </a:rPr>
                        <a:t> PK</a:t>
                      </a:r>
                      <a:endParaRPr lang="en-US" sz="1400" dirty="0">
                        <a:solidFill>
                          <a:schemeClr val="tx1"/>
                        </a:solidFill>
                      </a:endParaRPr>
                    </a:p>
                  </a:txBody>
                  <a:tcPr marL="68580" marR="68580" marT="34290" marB="34290"/>
                </a:tc>
                <a:tc>
                  <a:txBody>
                    <a:bodyPr/>
                    <a:lstStyle/>
                    <a:p>
                      <a:r>
                        <a:rPr lang="en-US" sz="1400" i="1" dirty="0" smtClean="0">
                          <a:solidFill>
                            <a:sysClr val="windowText" lastClr="000000"/>
                          </a:solidFill>
                        </a:rPr>
                        <a:t>TB-Rx</a:t>
                      </a:r>
                      <a:endParaRPr lang="en-US" sz="1400" i="1" dirty="0">
                        <a:solidFill>
                          <a:sysClr val="windowText" lastClr="000000"/>
                        </a:solidFill>
                      </a:endParaRPr>
                    </a:p>
                  </a:txBody>
                  <a:tcPr marL="68580" marR="68580" marT="34290" marB="34290"/>
                </a:tc>
                <a:tc>
                  <a:txBody>
                    <a:bodyPr/>
                    <a:lstStyle/>
                    <a:p>
                      <a:r>
                        <a:rPr lang="en-US" sz="1400" i="1" dirty="0" smtClean="0">
                          <a:solidFill>
                            <a:sysClr val="windowText" lastClr="000000"/>
                          </a:solidFill>
                        </a:rPr>
                        <a:t>No TB-Rx</a:t>
                      </a:r>
                      <a:endParaRPr lang="en-US" sz="1400" i="1" dirty="0">
                        <a:solidFill>
                          <a:sysClr val="windowText" lastClr="000000"/>
                        </a:solidFill>
                      </a:endParaRPr>
                    </a:p>
                  </a:txBody>
                  <a:tcPr marL="68580" marR="68580" marT="34290" marB="34290"/>
                </a:tc>
                <a:extLst>
                  <a:ext uri="{0D108BD9-81ED-4DB2-BD59-A6C34878D82A}">
                    <a16:rowId xmlns="" xmlns:a16="http://schemas.microsoft.com/office/drawing/2014/main" val="10000"/>
                  </a:ext>
                </a:extLst>
              </a:tr>
              <a:tr h="480060">
                <a:tc>
                  <a:txBody>
                    <a:bodyPr/>
                    <a:lstStyle/>
                    <a:p>
                      <a:r>
                        <a:rPr lang="en-US" sz="1400" dirty="0" err="1" smtClean="0"/>
                        <a:t>C</a:t>
                      </a:r>
                      <a:r>
                        <a:rPr lang="en-US" sz="1400" baseline="-25000" dirty="0" err="1" smtClean="0"/>
                        <a:t>min</a:t>
                      </a:r>
                      <a:r>
                        <a:rPr lang="en-US" sz="1400" dirty="0" smtClean="0"/>
                        <a:t> (ng/mL)*</a:t>
                      </a:r>
                    </a:p>
                  </a:txBody>
                  <a:tcPr marL="68580" marR="68580" marT="34290" marB="34290"/>
                </a:tc>
                <a:tc>
                  <a:txBody>
                    <a:bodyPr/>
                    <a:lstStyle/>
                    <a:p>
                      <a:r>
                        <a:rPr lang="en-US" sz="1400" dirty="0" smtClean="0"/>
                        <a:t>1.96 </a:t>
                      </a:r>
                    </a:p>
                    <a:p>
                      <a:r>
                        <a:rPr lang="en-US" sz="1400" dirty="0" smtClean="0"/>
                        <a:t>(1.24-3.79)</a:t>
                      </a:r>
                      <a:endParaRPr lang="en-US" sz="1400" dirty="0"/>
                    </a:p>
                  </a:txBody>
                  <a:tcPr marL="68580" marR="68580" marT="34290" marB="34290"/>
                </a:tc>
                <a:tc>
                  <a:txBody>
                    <a:bodyPr/>
                    <a:lstStyle/>
                    <a:p>
                      <a:r>
                        <a:rPr lang="en-US" sz="1400" dirty="0" smtClean="0"/>
                        <a:t>1.80 </a:t>
                      </a:r>
                    </a:p>
                    <a:p>
                      <a:r>
                        <a:rPr lang="en-US" sz="1400" dirty="0" smtClean="0"/>
                        <a:t>(1.26-2.63)</a:t>
                      </a:r>
                      <a:endParaRPr lang="en-US" sz="1400" dirty="0"/>
                    </a:p>
                  </a:txBody>
                  <a:tcPr marL="68580" marR="68580" marT="34290" marB="34290"/>
                </a:tc>
                <a:extLst>
                  <a:ext uri="{0D108BD9-81ED-4DB2-BD59-A6C34878D82A}">
                    <a16:rowId xmlns="" xmlns:a16="http://schemas.microsoft.com/office/drawing/2014/main" val="10001"/>
                  </a:ext>
                </a:extLst>
              </a:tr>
            </a:tbl>
          </a:graphicData>
        </a:graphic>
      </p:graphicFrame>
      <p:sp>
        <p:nvSpPr>
          <p:cNvPr id="11" name="TextBox 10"/>
          <p:cNvSpPr txBox="1"/>
          <p:nvPr/>
        </p:nvSpPr>
        <p:spPr>
          <a:xfrm>
            <a:off x="7869561" y="3937942"/>
            <a:ext cx="1047082" cy="253916"/>
          </a:xfrm>
          <a:prstGeom prst="rect">
            <a:avLst/>
          </a:prstGeom>
          <a:noFill/>
        </p:spPr>
        <p:txBody>
          <a:bodyPr wrap="none" rtlCol="0">
            <a:spAutoFit/>
          </a:bodyPr>
          <a:lstStyle/>
          <a:p>
            <a:r>
              <a:rPr lang="en-US" sz="1050" dirty="0">
                <a:solidFill>
                  <a:srgbClr val="000000"/>
                </a:solidFill>
              </a:rPr>
              <a:t>*Median (IQR)</a:t>
            </a:r>
          </a:p>
        </p:txBody>
      </p:sp>
      <p:sp>
        <p:nvSpPr>
          <p:cNvPr id="13" name="TextBox 12"/>
          <p:cNvSpPr txBox="1"/>
          <p:nvPr/>
        </p:nvSpPr>
        <p:spPr>
          <a:xfrm>
            <a:off x="9982200" y="160337"/>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27</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805823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continued</a:t>
            </a:r>
            <a:endParaRPr lang="en-US" dirty="0"/>
          </a:p>
        </p:txBody>
      </p:sp>
      <p:sp>
        <p:nvSpPr>
          <p:cNvPr id="3" name="Content Placeholder 2"/>
          <p:cNvSpPr>
            <a:spLocks noGrp="1"/>
          </p:cNvSpPr>
          <p:nvPr>
            <p:ph idx="1"/>
          </p:nvPr>
        </p:nvSpPr>
        <p:spPr/>
        <p:txBody>
          <a:bodyPr/>
          <a:lstStyle/>
          <a:p>
            <a:r>
              <a:rPr lang="en-US" dirty="0" smtClean="0"/>
              <a:t>Your patient with TB starts ART after weeks</a:t>
            </a:r>
          </a:p>
          <a:p>
            <a:r>
              <a:rPr lang="en-US" dirty="0" smtClean="0"/>
              <a:t>10 days later, she has recurrent fever</a:t>
            </a:r>
          </a:p>
          <a:p>
            <a:r>
              <a:rPr lang="en-US" dirty="0" smtClean="0"/>
              <a:t>Worsening dyspnea and cough</a:t>
            </a:r>
          </a:p>
          <a:p>
            <a:r>
              <a:rPr lang="en-US" dirty="0" smtClean="0"/>
              <a:t>A CXR shows progression of the pulmonary infiltrates</a:t>
            </a:r>
          </a:p>
          <a:p>
            <a:endParaRPr lang="en-US" dirty="0"/>
          </a:p>
          <a:p>
            <a:r>
              <a:rPr lang="en-US" dirty="0" smtClean="0"/>
              <a:t>You suspect Immune Reconstitution Inflammatory Syndrome (IRIS)</a:t>
            </a:r>
            <a:endParaRPr lang="en-US" dirty="0"/>
          </a:p>
        </p:txBody>
      </p:sp>
      <p:sp>
        <p:nvSpPr>
          <p:cNvPr id="4" name="TextBox 3"/>
          <p:cNvSpPr txBox="1"/>
          <p:nvPr/>
        </p:nvSpPr>
        <p:spPr>
          <a:xfrm>
            <a:off x="9982200" y="76200"/>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28</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292901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a:xfrm>
            <a:off x="1668237" y="245260"/>
            <a:ext cx="8771164" cy="752475"/>
          </a:xfrm>
        </p:spPr>
        <p:txBody>
          <a:bodyPr>
            <a:normAutofit/>
          </a:bodyPr>
          <a:lstStyle/>
          <a:p>
            <a:pPr algn="ctr"/>
            <a:r>
              <a:rPr lang="en-US" dirty="0" smtClean="0">
                <a:solidFill>
                  <a:srgbClr val="0000FF"/>
                </a:solidFill>
              </a:rPr>
              <a:t>Immune </a:t>
            </a:r>
            <a:r>
              <a:rPr lang="en-US" dirty="0">
                <a:solidFill>
                  <a:srgbClr val="0000FF"/>
                </a:solidFill>
              </a:rPr>
              <a:t>Reconstitution Disease</a:t>
            </a:r>
          </a:p>
        </p:txBody>
      </p:sp>
      <p:sp>
        <p:nvSpPr>
          <p:cNvPr id="1249283" name="Rectangle 3"/>
          <p:cNvSpPr>
            <a:spLocks noGrp="1" noChangeArrowheads="1"/>
          </p:cNvSpPr>
          <p:nvPr>
            <p:ph type="body" idx="1"/>
          </p:nvPr>
        </p:nvSpPr>
        <p:spPr>
          <a:xfrm>
            <a:off x="1922689" y="1219200"/>
            <a:ext cx="7924800" cy="4434114"/>
          </a:xfrm>
        </p:spPr>
        <p:txBody>
          <a:bodyPr>
            <a:normAutofit fontScale="85000" lnSpcReduction="20000"/>
          </a:bodyPr>
          <a:lstStyle/>
          <a:p>
            <a:r>
              <a:rPr lang="en-US" dirty="0" smtClean="0">
                <a:solidFill>
                  <a:schemeClr val="tx1"/>
                </a:solidFill>
              </a:rPr>
              <a:t>More common with early ART</a:t>
            </a:r>
          </a:p>
          <a:p>
            <a:r>
              <a:rPr lang="en-US" dirty="0" smtClean="0">
                <a:solidFill>
                  <a:schemeClr val="tx1"/>
                </a:solidFill>
              </a:rPr>
              <a:t>More common with low CD4 count</a:t>
            </a:r>
          </a:p>
          <a:p>
            <a:r>
              <a:rPr lang="en-US" dirty="0" smtClean="0">
                <a:solidFill>
                  <a:schemeClr val="tx1"/>
                </a:solidFill>
              </a:rPr>
              <a:t>Rarely severe or fatal</a:t>
            </a:r>
          </a:p>
          <a:p>
            <a:r>
              <a:rPr lang="en-US" dirty="0" smtClean="0">
                <a:solidFill>
                  <a:schemeClr val="tx1"/>
                </a:solidFill>
              </a:rPr>
              <a:t>Management:</a:t>
            </a:r>
          </a:p>
          <a:p>
            <a:pPr lvl="1"/>
            <a:r>
              <a:rPr lang="en-US" dirty="0" smtClean="0">
                <a:solidFill>
                  <a:schemeClr val="tx1"/>
                </a:solidFill>
              </a:rPr>
              <a:t>Make </a:t>
            </a:r>
            <a:r>
              <a:rPr lang="en-US" dirty="0">
                <a:solidFill>
                  <a:schemeClr val="tx1"/>
                </a:solidFill>
              </a:rPr>
              <a:t>certain of diagnosis</a:t>
            </a:r>
          </a:p>
          <a:p>
            <a:pPr lvl="1"/>
            <a:r>
              <a:rPr lang="en-US" sz="3200" dirty="0">
                <a:solidFill>
                  <a:schemeClr val="tx1"/>
                </a:solidFill>
              </a:rPr>
              <a:t>Rule out MDR TB or new OI</a:t>
            </a:r>
          </a:p>
          <a:p>
            <a:pPr lvl="1"/>
            <a:r>
              <a:rPr lang="en-US" dirty="0" smtClean="0">
                <a:solidFill>
                  <a:schemeClr val="tx1"/>
                </a:solidFill>
              </a:rPr>
              <a:t>Surgical drainage</a:t>
            </a:r>
          </a:p>
          <a:p>
            <a:pPr lvl="1"/>
            <a:r>
              <a:rPr lang="en-US" dirty="0" smtClean="0">
                <a:solidFill>
                  <a:schemeClr val="tx1"/>
                </a:solidFill>
              </a:rPr>
              <a:t>Non-steroidal </a:t>
            </a:r>
            <a:r>
              <a:rPr lang="en-US" dirty="0">
                <a:solidFill>
                  <a:schemeClr val="tx1"/>
                </a:solidFill>
              </a:rPr>
              <a:t>anti-inflammatory </a:t>
            </a:r>
            <a:r>
              <a:rPr lang="en-US" dirty="0" smtClean="0">
                <a:solidFill>
                  <a:schemeClr val="tx1"/>
                </a:solidFill>
              </a:rPr>
              <a:t>drugs</a:t>
            </a:r>
          </a:p>
          <a:p>
            <a:pPr lvl="2"/>
            <a:r>
              <a:rPr lang="en-US" dirty="0" smtClean="0">
                <a:solidFill>
                  <a:schemeClr val="tx1"/>
                </a:solidFill>
              </a:rPr>
              <a:t>Quality of evidence low</a:t>
            </a:r>
          </a:p>
          <a:p>
            <a:pPr lvl="1"/>
            <a:r>
              <a:rPr lang="en-US" dirty="0" smtClean="0">
                <a:solidFill>
                  <a:schemeClr val="tx1"/>
                </a:solidFill>
              </a:rPr>
              <a:t>Prednisone </a:t>
            </a:r>
          </a:p>
          <a:p>
            <a:pPr lvl="2"/>
            <a:r>
              <a:rPr lang="en-US" dirty="0" smtClean="0">
                <a:solidFill>
                  <a:schemeClr val="tx1"/>
                </a:solidFill>
              </a:rPr>
              <a:t>1.5 </a:t>
            </a:r>
            <a:r>
              <a:rPr lang="en-US" dirty="0">
                <a:solidFill>
                  <a:schemeClr val="tx1"/>
                </a:solidFill>
              </a:rPr>
              <a:t>mg/kg per day for 2 weeks then 0.75 mg/kg per day for 2 </a:t>
            </a:r>
            <a:r>
              <a:rPr lang="en-US" dirty="0" smtClean="0">
                <a:solidFill>
                  <a:schemeClr val="tx1"/>
                </a:solidFill>
              </a:rPr>
              <a:t>weeks reduces risk of adverse events (</a:t>
            </a:r>
            <a:r>
              <a:rPr lang="en-US" dirty="0" err="1" smtClean="0">
                <a:solidFill>
                  <a:schemeClr val="tx1"/>
                </a:solidFill>
              </a:rPr>
              <a:t>Meintjes</a:t>
            </a:r>
            <a:r>
              <a:rPr lang="en-US" dirty="0" smtClean="0">
                <a:solidFill>
                  <a:schemeClr val="tx1"/>
                </a:solidFill>
              </a:rPr>
              <a:t>, </a:t>
            </a:r>
            <a:r>
              <a:rPr lang="en-US" dirty="0">
                <a:solidFill>
                  <a:schemeClr val="tx1"/>
                </a:solidFill>
              </a:rPr>
              <a:t>AIDS 2010</a:t>
            </a:r>
            <a:r>
              <a:rPr lang="en-US" dirty="0" smtClean="0">
                <a:solidFill>
                  <a:schemeClr val="tx1"/>
                </a:solidFill>
              </a:rPr>
              <a:t>)</a:t>
            </a:r>
            <a:endParaRPr lang="en-US" dirty="0">
              <a:solidFill>
                <a:schemeClr val="tx1"/>
              </a:solidFill>
            </a:endParaRPr>
          </a:p>
        </p:txBody>
      </p:sp>
      <p:cxnSp>
        <p:nvCxnSpPr>
          <p:cNvPr id="4" name="Straight Connector 3"/>
          <p:cNvCxnSpPr/>
          <p:nvPr/>
        </p:nvCxnSpPr>
        <p:spPr>
          <a:xfrm>
            <a:off x="1668240" y="983873"/>
            <a:ext cx="84337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82200" y="76200"/>
            <a:ext cx="2032000" cy="307777"/>
          </a:xfrm>
          <a:prstGeom prst="rect">
            <a:avLst/>
          </a:prstGeom>
          <a:noFill/>
        </p:spPr>
        <p:txBody>
          <a:bodyPr wrap="square" rtlCol="0">
            <a:spAutoFit/>
          </a:bodyPr>
          <a:lstStyle/>
          <a:p>
            <a:pPr algn="r"/>
            <a:r>
              <a:rPr lang="en-US" sz="1400" dirty="0" smtClean="0">
                <a:latin typeface="Arial" pitchFamily="34" charset="0"/>
                <a:cs typeface="Arial" pitchFamily="34" charset="0"/>
              </a:rPr>
              <a:t>Slide </a:t>
            </a:r>
            <a:fld id="{855F7D49-8920-4811-BC76-0E9BF1D8C467}" type="slidenum">
              <a:rPr lang="en-US" sz="1400" smtClean="0">
                <a:latin typeface="Arial" pitchFamily="34" charset="0"/>
                <a:cs typeface="Arial" pitchFamily="34" charset="0"/>
              </a:rPr>
              <a:pPr algn="r"/>
              <a:t>29</a:t>
            </a:fld>
            <a:r>
              <a:rPr lang="en-US" sz="1400" dirty="0" smtClean="0">
                <a:latin typeface="Arial" pitchFamily="34" charset="0"/>
                <a:cs typeface="Arial" pitchFamily="34" charset="0"/>
              </a:rPr>
              <a:t> of 36</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45087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TB is a Major Global Health Problem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905000"/>
            <a:ext cx="5756218" cy="4389120"/>
          </a:xfrm>
        </p:spPr>
      </p:pic>
      <p:sp>
        <p:nvSpPr>
          <p:cNvPr id="3" name="TextBox 2"/>
          <p:cNvSpPr txBox="1"/>
          <p:nvPr/>
        </p:nvSpPr>
        <p:spPr>
          <a:xfrm>
            <a:off x="8208187" y="3619500"/>
            <a:ext cx="1928733" cy="923330"/>
          </a:xfrm>
          <a:prstGeom prst="rect">
            <a:avLst/>
          </a:prstGeom>
          <a:noFill/>
        </p:spPr>
        <p:txBody>
          <a:bodyPr wrap="none" rtlCol="0">
            <a:spAutoFit/>
          </a:bodyPr>
          <a:lstStyle/>
          <a:p>
            <a:r>
              <a:rPr lang="en-US" b="1" dirty="0">
                <a:solidFill>
                  <a:schemeClr val="bg2"/>
                </a:solidFill>
              </a:rPr>
              <a:t>In 2015:</a:t>
            </a:r>
            <a:r>
              <a:rPr lang="en-US" b="1" baseline="30000" dirty="0">
                <a:solidFill>
                  <a:schemeClr val="bg2"/>
                </a:solidFill>
              </a:rPr>
              <a:t>2</a:t>
            </a:r>
            <a:endParaRPr lang="en-US" b="1" dirty="0">
              <a:solidFill>
                <a:schemeClr val="bg2"/>
              </a:solidFill>
            </a:endParaRPr>
          </a:p>
          <a:p>
            <a:r>
              <a:rPr lang="en-US" b="1" dirty="0">
                <a:solidFill>
                  <a:schemeClr val="bg2"/>
                </a:solidFill>
              </a:rPr>
              <a:t>10 m new cases</a:t>
            </a:r>
          </a:p>
          <a:p>
            <a:r>
              <a:rPr lang="en-US" b="1" dirty="0">
                <a:solidFill>
                  <a:schemeClr val="bg2"/>
                </a:solidFill>
              </a:rPr>
              <a:t>1.2 m had HIV</a:t>
            </a:r>
          </a:p>
        </p:txBody>
      </p:sp>
      <p:sp>
        <p:nvSpPr>
          <p:cNvPr id="5" name="TextBox 4"/>
          <p:cNvSpPr txBox="1"/>
          <p:nvPr/>
        </p:nvSpPr>
        <p:spPr>
          <a:xfrm>
            <a:off x="8208187" y="4885730"/>
            <a:ext cx="1749197" cy="923330"/>
          </a:xfrm>
          <a:prstGeom prst="rect">
            <a:avLst/>
          </a:prstGeom>
          <a:noFill/>
        </p:spPr>
        <p:txBody>
          <a:bodyPr wrap="none" rtlCol="0">
            <a:spAutoFit/>
          </a:bodyPr>
          <a:lstStyle/>
          <a:p>
            <a:r>
              <a:rPr lang="en-US" b="1" dirty="0">
                <a:solidFill>
                  <a:schemeClr val="bg2"/>
                </a:solidFill>
              </a:rPr>
              <a:t>1.4 m deaths</a:t>
            </a:r>
          </a:p>
          <a:p>
            <a:r>
              <a:rPr lang="en-US" b="1" dirty="0">
                <a:solidFill>
                  <a:schemeClr val="bg2"/>
                </a:solidFill>
              </a:rPr>
              <a:t>0.4 m with HIV</a:t>
            </a:r>
          </a:p>
          <a:p>
            <a:r>
              <a:rPr lang="en-US" b="1" dirty="0">
                <a:solidFill>
                  <a:schemeClr val="bg2"/>
                </a:solidFill>
              </a:rPr>
              <a:t>&gt; 1000/day</a:t>
            </a:r>
          </a:p>
        </p:txBody>
      </p:sp>
      <p:sp>
        <p:nvSpPr>
          <p:cNvPr id="6" name="TextBox 5"/>
          <p:cNvSpPr txBox="1"/>
          <p:nvPr/>
        </p:nvSpPr>
        <p:spPr>
          <a:xfrm>
            <a:off x="7903969" y="2493023"/>
            <a:ext cx="2569934" cy="646331"/>
          </a:xfrm>
          <a:prstGeom prst="rect">
            <a:avLst/>
          </a:prstGeom>
          <a:noFill/>
        </p:spPr>
        <p:txBody>
          <a:bodyPr wrap="none" rtlCol="0">
            <a:spAutoFit/>
          </a:bodyPr>
          <a:lstStyle/>
          <a:p>
            <a:r>
              <a:rPr lang="en-US" b="1" dirty="0">
                <a:solidFill>
                  <a:schemeClr val="bg2"/>
                </a:solidFill>
              </a:rPr>
              <a:t>23% world population</a:t>
            </a:r>
          </a:p>
          <a:p>
            <a:r>
              <a:rPr lang="en-US" b="1" dirty="0">
                <a:solidFill>
                  <a:schemeClr val="bg2"/>
                </a:solidFill>
              </a:rPr>
              <a:t>Infected with TB</a:t>
            </a:r>
            <a:r>
              <a:rPr lang="en-US" b="1" baseline="30000" dirty="0">
                <a:solidFill>
                  <a:schemeClr val="bg2"/>
                </a:solidFill>
              </a:rPr>
              <a:t>1</a:t>
            </a:r>
            <a:endParaRPr lang="en-US" b="1" dirty="0">
              <a:solidFill>
                <a:schemeClr val="bg2"/>
              </a:solidFill>
            </a:endParaRPr>
          </a:p>
        </p:txBody>
      </p:sp>
      <p:sp>
        <p:nvSpPr>
          <p:cNvPr id="8" name="TextBox 7"/>
          <p:cNvSpPr txBox="1"/>
          <p:nvPr/>
        </p:nvSpPr>
        <p:spPr>
          <a:xfrm>
            <a:off x="8216979" y="6294120"/>
            <a:ext cx="2759089" cy="261610"/>
          </a:xfrm>
          <a:prstGeom prst="rect">
            <a:avLst/>
          </a:prstGeom>
          <a:noFill/>
        </p:spPr>
        <p:txBody>
          <a:bodyPr wrap="none" rtlCol="0">
            <a:spAutoFit/>
          </a:bodyPr>
          <a:lstStyle/>
          <a:p>
            <a:r>
              <a:rPr lang="en-US" sz="1100" dirty="0">
                <a:solidFill>
                  <a:schemeClr val="bg2"/>
                </a:solidFill>
              </a:rPr>
              <a:t>1. </a:t>
            </a:r>
            <a:r>
              <a:rPr lang="en-US" sz="1100" dirty="0" err="1">
                <a:solidFill>
                  <a:schemeClr val="bg2"/>
                </a:solidFill>
              </a:rPr>
              <a:t>Houben</a:t>
            </a:r>
            <a:r>
              <a:rPr lang="en-US" sz="1100" dirty="0">
                <a:solidFill>
                  <a:schemeClr val="bg2"/>
                </a:solidFill>
              </a:rPr>
              <a:t> </a:t>
            </a:r>
            <a:r>
              <a:rPr lang="en-US" sz="1100" dirty="0" err="1">
                <a:solidFill>
                  <a:schemeClr val="bg2"/>
                </a:solidFill>
              </a:rPr>
              <a:t>PlosMed</a:t>
            </a:r>
            <a:r>
              <a:rPr lang="en-US" sz="1100" dirty="0">
                <a:solidFill>
                  <a:schemeClr val="bg2"/>
                </a:solidFill>
              </a:rPr>
              <a:t> 2016; 2. WHO report</a:t>
            </a:r>
            <a:endParaRPr lang="en-US" sz="1100" dirty="0"/>
          </a:p>
        </p:txBody>
      </p:sp>
    </p:spTree>
    <p:extLst>
      <p:ext uri="{BB962C8B-B14F-4D97-AF65-F5344CB8AC3E}">
        <p14:creationId xmlns:p14="http://schemas.microsoft.com/office/powerpoint/2010/main" val="1168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Summary: Barriers to Overcome</a:t>
            </a:r>
          </a:p>
        </p:txBody>
      </p:sp>
      <p:sp>
        <p:nvSpPr>
          <p:cNvPr id="50179" name="Content Placeholder 2"/>
          <p:cNvSpPr>
            <a:spLocks noGrp="1"/>
          </p:cNvSpPr>
          <p:nvPr>
            <p:ph idx="1"/>
          </p:nvPr>
        </p:nvSpPr>
        <p:spPr/>
        <p:txBody>
          <a:bodyPr/>
          <a:lstStyle/>
          <a:p>
            <a:r>
              <a:rPr lang="en-US" altLang="en-US" sz="2000" dirty="0"/>
              <a:t>No “viral load” test for TB </a:t>
            </a:r>
          </a:p>
          <a:p>
            <a:r>
              <a:rPr lang="en-US" altLang="en-US" sz="2000" dirty="0"/>
              <a:t>Treatment shortening not successful so far</a:t>
            </a:r>
          </a:p>
          <a:p>
            <a:r>
              <a:rPr lang="en-US" altLang="en-US" sz="2000" dirty="0"/>
              <a:t>Better treatment for children needed</a:t>
            </a:r>
          </a:p>
          <a:p>
            <a:r>
              <a:rPr lang="en-US" altLang="en-US" sz="2000" dirty="0"/>
              <a:t>Some TB agents in development interact with ART and some are stalled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43" t="6261" r="-1143" b="21000"/>
          <a:stretch/>
        </p:blipFill>
        <p:spPr>
          <a:xfrm>
            <a:off x="1752600" y="3224583"/>
            <a:ext cx="7373379" cy="3404818"/>
          </a:xfrm>
          <a:prstGeom prst="rect">
            <a:avLst/>
          </a:prstGeom>
        </p:spPr>
      </p:pic>
      <p:sp>
        <p:nvSpPr>
          <p:cNvPr id="3" name="Oval 2"/>
          <p:cNvSpPr/>
          <p:nvPr/>
        </p:nvSpPr>
        <p:spPr bwMode="auto">
          <a:xfrm>
            <a:off x="5943600" y="4995026"/>
            <a:ext cx="1828800" cy="533400"/>
          </a:xfrm>
          <a:prstGeom prst="ellipse">
            <a:avLst/>
          </a:prstGeom>
          <a:noFill/>
          <a:ln w="9525"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latin typeface="Arial" charset="0"/>
              <a:cs typeface="Arial" charset="0"/>
            </a:endParaRPr>
          </a:p>
        </p:txBody>
      </p:sp>
      <p:sp>
        <p:nvSpPr>
          <p:cNvPr id="7" name="Oval 6"/>
          <p:cNvSpPr/>
          <p:nvPr/>
        </p:nvSpPr>
        <p:spPr bwMode="auto">
          <a:xfrm>
            <a:off x="7297179" y="4910662"/>
            <a:ext cx="1828800" cy="533400"/>
          </a:xfrm>
          <a:prstGeom prst="ellipse">
            <a:avLst/>
          </a:prstGeom>
          <a:noFill/>
          <a:ln w="9525" cap="flat" cmpd="sng" algn="ctr">
            <a:solidFill>
              <a:srgbClr val="FF0000"/>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latin typeface="Arial" charset="0"/>
              <a:cs typeface="Arial" charset="0"/>
            </a:endParaRPr>
          </a:p>
        </p:txBody>
      </p:sp>
    </p:spTree>
    <p:extLst>
      <p:ext uri="{BB962C8B-B14F-4D97-AF65-F5344CB8AC3E}">
        <p14:creationId xmlns:p14="http://schemas.microsoft.com/office/powerpoint/2010/main" val="3958134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sz="4000" dirty="0" smtClean="0"/>
              <a:t>Conclusions </a:t>
            </a:r>
            <a:r>
              <a:rPr lang="en-US" altLang="en-US" dirty="0" smtClean="0"/>
              <a:t>  </a:t>
            </a:r>
          </a:p>
        </p:txBody>
      </p:sp>
      <p:sp>
        <p:nvSpPr>
          <p:cNvPr id="52227" name="Content Placeholder 2"/>
          <p:cNvSpPr>
            <a:spLocks noGrp="1"/>
          </p:cNvSpPr>
          <p:nvPr>
            <p:ph sz="quarter" idx="1"/>
          </p:nvPr>
        </p:nvSpPr>
        <p:spPr/>
        <p:txBody>
          <a:bodyPr>
            <a:normAutofit/>
          </a:bodyPr>
          <a:lstStyle/>
          <a:p>
            <a:r>
              <a:rPr lang="en-US" sz="3000" dirty="0" smtClean="0">
                <a:solidFill>
                  <a:schemeClr val="tx2">
                    <a:lumMod val="75000"/>
                  </a:schemeClr>
                </a:solidFill>
              </a:rPr>
              <a:t>TB can be prevented by treating HIV and/or by treating LTBI</a:t>
            </a:r>
          </a:p>
          <a:p>
            <a:r>
              <a:rPr lang="en-US" sz="3000" dirty="0" smtClean="0">
                <a:solidFill>
                  <a:schemeClr val="tx2">
                    <a:lumMod val="75000"/>
                  </a:schemeClr>
                </a:solidFill>
              </a:rPr>
              <a:t>Major improvements in TB diagnostics</a:t>
            </a:r>
          </a:p>
          <a:p>
            <a:r>
              <a:rPr lang="en-US" sz="3000" dirty="0" smtClean="0">
                <a:solidFill>
                  <a:schemeClr val="tx2">
                    <a:lumMod val="75000"/>
                  </a:schemeClr>
                </a:solidFill>
              </a:rPr>
              <a:t>Not enough new drugs</a:t>
            </a:r>
          </a:p>
          <a:p>
            <a:r>
              <a:rPr lang="en-US" sz="3000" dirty="0" smtClean="0">
                <a:solidFill>
                  <a:schemeClr val="tx2">
                    <a:lumMod val="75000"/>
                  </a:schemeClr>
                </a:solidFill>
              </a:rPr>
              <a:t>TB </a:t>
            </a:r>
            <a:r>
              <a:rPr lang="en-US" sz="3000" dirty="0">
                <a:solidFill>
                  <a:schemeClr val="tx2">
                    <a:lumMod val="75000"/>
                  </a:schemeClr>
                </a:solidFill>
              </a:rPr>
              <a:t>and HIV </a:t>
            </a:r>
            <a:r>
              <a:rPr lang="en-US" sz="3000" dirty="0" smtClean="0">
                <a:solidFill>
                  <a:schemeClr val="tx2">
                    <a:lumMod val="75000"/>
                  </a:schemeClr>
                </a:solidFill>
              </a:rPr>
              <a:t>should </a:t>
            </a:r>
            <a:r>
              <a:rPr lang="en-US" sz="3000" dirty="0">
                <a:solidFill>
                  <a:schemeClr val="tx2">
                    <a:lumMod val="75000"/>
                  </a:schemeClr>
                </a:solidFill>
              </a:rPr>
              <a:t>be treated </a:t>
            </a:r>
            <a:r>
              <a:rPr lang="en-US" sz="3000" dirty="0" smtClean="0">
                <a:solidFill>
                  <a:schemeClr val="tx2">
                    <a:lumMod val="75000"/>
                  </a:schemeClr>
                </a:solidFill>
              </a:rPr>
              <a:t>concurrently</a:t>
            </a:r>
            <a:endParaRPr lang="en-US" sz="3000" dirty="0">
              <a:solidFill>
                <a:schemeClr val="tx2">
                  <a:lumMod val="75000"/>
                </a:schemeClr>
              </a:solidFill>
            </a:endParaRPr>
          </a:p>
          <a:p>
            <a:r>
              <a:rPr lang="en-US" sz="3000" dirty="0" smtClean="0">
                <a:solidFill>
                  <a:schemeClr val="tx2">
                    <a:lumMod val="75000"/>
                  </a:schemeClr>
                </a:solidFill>
              </a:rPr>
              <a:t>Drug-drug </a:t>
            </a:r>
            <a:r>
              <a:rPr lang="en-US" sz="3000" dirty="0">
                <a:solidFill>
                  <a:schemeClr val="tx2">
                    <a:lumMod val="75000"/>
                  </a:schemeClr>
                </a:solidFill>
              </a:rPr>
              <a:t>interactions complicate HIV </a:t>
            </a:r>
            <a:r>
              <a:rPr lang="en-US" sz="3000" dirty="0" smtClean="0">
                <a:solidFill>
                  <a:schemeClr val="tx2">
                    <a:lumMod val="75000"/>
                  </a:schemeClr>
                </a:solidFill>
              </a:rPr>
              <a:t>co-treatment, but</a:t>
            </a:r>
            <a:endParaRPr lang="en-US" sz="3000" dirty="0">
              <a:solidFill>
                <a:schemeClr val="tx2">
                  <a:lumMod val="75000"/>
                </a:schemeClr>
              </a:solidFill>
            </a:endParaRPr>
          </a:p>
          <a:p>
            <a:r>
              <a:rPr lang="en-US" sz="3000" dirty="0">
                <a:solidFill>
                  <a:schemeClr val="tx2">
                    <a:lumMod val="75000"/>
                  </a:schemeClr>
                </a:solidFill>
              </a:rPr>
              <a:t>Safe and effective regimens for TB and HIV co-treatment are available</a:t>
            </a:r>
          </a:p>
          <a:p>
            <a:r>
              <a:rPr lang="en-US" altLang="en-US" sz="3000" dirty="0" smtClean="0">
                <a:solidFill>
                  <a:schemeClr val="tx2">
                    <a:lumMod val="75000"/>
                  </a:schemeClr>
                </a:solidFill>
              </a:rPr>
              <a:t>We need more research investment and advocacy  </a:t>
            </a:r>
            <a:endParaRPr lang="en-US" altLang="en-US" sz="3000" dirty="0">
              <a:solidFill>
                <a:schemeClr val="tx2">
                  <a:lumMod val="75000"/>
                </a:schemeClr>
              </a:solidFill>
            </a:endParaRPr>
          </a:p>
        </p:txBody>
      </p:sp>
    </p:spTree>
    <p:extLst>
      <p:ext uri="{BB962C8B-B14F-4D97-AF65-F5344CB8AC3E}">
        <p14:creationId xmlns:p14="http://schemas.microsoft.com/office/powerpoint/2010/main" val="29959733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A 34-year-old man establishes care </a:t>
            </a:r>
            <a:r>
              <a:rPr lang="en-US" dirty="0"/>
              <a:t>in your </a:t>
            </a:r>
            <a:r>
              <a:rPr lang="en-US" dirty="0" smtClean="0"/>
              <a:t>clinic</a:t>
            </a:r>
            <a:endParaRPr lang="en-US" dirty="0"/>
          </a:p>
          <a:p>
            <a:r>
              <a:rPr lang="en-US" dirty="0" smtClean="0"/>
              <a:t>Born </a:t>
            </a:r>
            <a:r>
              <a:rPr lang="en-US" dirty="0"/>
              <a:t>in Mexico, </a:t>
            </a:r>
            <a:r>
              <a:rPr lang="en-US" dirty="0" smtClean="0"/>
              <a:t>he emigrated </a:t>
            </a:r>
            <a:r>
              <a:rPr lang="en-US" dirty="0"/>
              <a:t>to </a:t>
            </a:r>
            <a:r>
              <a:rPr lang="en-US" dirty="0" smtClean="0"/>
              <a:t>the US </a:t>
            </a:r>
            <a:r>
              <a:rPr lang="en-US" dirty="0"/>
              <a:t>6 years </a:t>
            </a:r>
            <a:r>
              <a:rPr lang="en-US" dirty="0" smtClean="0"/>
              <a:t>ago</a:t>
            </a:r>
          </a:p>
          <a:p>
            <a:r>
              <a:rPr lang="en-US" dirty="0" smtClean="0"/>
              <a:t>HIV </a:t>
            </a:r>
            <a:r>
              <a:rPr lang="en-US" dirty="0"/>
              <a:t>diagnosed 6 months </a:t>
            </a:r>
            <a:r>
              <a:rPr lang="en-US" dirty="0" smtClean="0"/>
              <a:t>ago during admission for community </a:t>
            </a:r>
            <a:r>
              <a:rPr lang="en-US" dirty="0"/>
              <a:t>acquired </a:t>
            </a:r>
            <a:r>
              <a:rPr lang="en-US" dirty="0" smtClean="0"/>
              <a:t>pneumonia</a:t>
            </a:r>
          </a:p>
          <a:p>
            <a:r>
              <a:rPr lang="en-US" dirty="0" smtClean="0"/>
              <a:t>HIV </a:t>
            </a:r>
            <a:r>
              <a:rPr lang="en-US" dirty="0"/>
              <a:t>now well controlled on </a:t>
            </a:r>
            <a:r>
              <a:rPr lang="en-US" dirty="0" smtClean="0"/>
              <a:t>TAF/FTC/</a:t>
            </a:r>
            <a:r>
              <a:rPr lang="en-US" dirty="0" err="1" smtClean="0"/>
              <a:t>elvitegravir</a:t>
            </a:r>
            <a:r>
              <a:rPr lang="en-US" dirty="0" smtClean="0"/>
              <a:t>/</a:t>
            </a:r>
            <a:r>
              <a:rPr lang="en-US" dirty="0" err="1" smtClean="0"/>
              <a:t>cobi</a:t>
            </a:r>
            <a:r>
              <a:rPr lang="en-US" dirty="0"/>
              <a:t>/ (</a:t>
            </a:r>
            <a:r>
              <a:rPr lang="en-US" dirty="0" err="1"/>
              <a:t>Genvoya</a:t>
            </a:r>
            <a:r>
              <a:rPr lang="en-US" dirty="0" smtClean="0"/>
              <a:t>)</a:t>
            </a:r>
          </a:p>
          <a:p>
            <a:r>
              <a:rPr lang="en-US" dirty="0" smtClean="0"/>
              <a:t>Last </a:t>
            </a:r>
            <a:r>
              <a:rPr lang="en-US" dirty="0"/>
              <a:t>CD4 120, VL &lt; </a:t>
            </a:r>
            <a:r>
              <a:rPr lang="en-US" dirty="0" smtClean="0"/>
              <a:t>40</a:t>
            </a:r>
          </a:p>
          <a:p>
            <a:r>
              <a:rPr lang="en-US" dirty="0" smtClean="0"/>
              <a:t>You </a:t>
            </a:r>
            <a:r>
              <a:rPr lang="en-US" dirty="0"/>
              <a:t>test him for latent TB with an IGRA </a:t>
            </a:r>
            <a:r>
              <a:rPr lang="en-US" dirty="0" smtClean="0"/>
              <a:t>(</a:t>
            </a:r>
            <a:r>
              <a:rPr lang="en-US" dirty="0"/>
              <a:t>in this case, </a:t>
            </a:r>
            <a:r>
              <a:rPr lang="en-US" dirty="0" err="1"/>
              <a:t>quantiFERON</a:t>
            </a:r>
            <a:r>
              <a:rPr lang="en-US" dirty="0"/>
              <a:t>), </a:t>
            </a:r>
            <a:r>
              <a:rPr lang="en-US" dirty="0" smtClean="0"/>
              <a:t>result is “indeterminate</a:t>
            </a:r>
            <a:r>
              <a:rPr lang="en-US" dirty="0"/>
              <a:t>”</a:t>
            </a:r>
          </a:p>
          <a:p>
            <a:endParaRPr lang="en-US" dirty="0"/>
          </a:p>
        </p:txBody>
      </p:sp>
    </p:spTree>
    <p:extLst>
      <p:ext uri="{BB962C8B-B14F-4D97-AF65-F5344CB8AC3E}">
        <p14:creationId xmlns:p14="http://schemas.microsoft.com/office/powerpoint/2010/main" val="88439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LTBI testing in HIV </a:t>
            </a:r>
            <a:endParaRPr lang="en-US" dirty="0"/>
          </a:p>
        </p:txBody>
      </p:sp>
      <p:sp>
        <p:nvSpPr>
          <p:cNvPr id="3" name="Content Placeholder 2"/>
          <p:cNvSpPr>
            <a:spLocks noGrp="1"/>
          </p:cNvSpPr>
          <p:nvPr>
            <p:ph idx="1"/>
          </p:nvPr>
        </p:nvSpPr>
        <p:spPr/>
        <p:txBody>
          <a:bodyPr/>
          <a:lstStyle/>
          <a:p>
            <a:r>
              <a:rPr lang="en-US" dirty="0" smtClean="0"/>
              <a:t>Risk of progression to TB disease 10x greater in HIV+</a:t>
            </a:r>
          </a:p>
          <a:p>
            <a:r>
              <a:rPr lang="en-US" dirty="0" smtClean="0"/>
              <a:t>CDC recommends testing after HIV diagnosis and then annually if negative or if exposure risk</a:t>
            </a:r>
          </a:p>
          <a:p>
            <a:r>
              <a:rPr lang="en-US" dirty="0" smtClean="0"/>
              <a:t>If pre-ART negative, repeat after ART initiation</a:t>
            </a:r>
          </a:p>
          <a:p>
            <a:r>
              <a:rPr lang="en-US" dirty="0" smtClean="0"/>
              <a:t>No direct test for LTBI, can use TST or IGRA</a:t>
            </a:r>
          </a:p>
          <a:p>
            <a:r>
              <a:rPr lang="en-US" dirty="0"/>
              <a:t>Neither </a:t>
            </a:r>
            <a:r>
              <a:rPr lang="en-US" dirty="0" smtClean="0"/>
              <a:t>test predicts risk </a:t>
            </a:r>
            <a:r>
              <a:rPr lang="en-US" dirty="0"/>
              <a:t>of progression to active </a:t>
            </a:r>
            <a:r>
              <a:rPr lang="en-US" dirty="0" smtClean="0"/>
              <a:t>TB</a:t>
            </a:r>
          </a:p>
          <a:p>
            <a:r>
              <a:rPr lang="en-US" dirty="0" smtClean="0"/>
              <a:t>No benefit to repeating either test once positive</a:t>
            </a:r>
          </a:p>
          <a:p>
            <a:r>
              <a:rPr lang="en-US" dirty="0" smtClean="0"/>
              <a:t>LTBI testing should not be used to diagnose active TB</a:t>
            </a:r>
            <a:endParaRPr lang="en-US" dirty="0"/>
          </a:p>
        </p:txBody>
      </p:sp>
      <p:sp>
        <p:nvSpPr>
          <p:cNvPr id="7" name="TextBox 6"/>
          <p:cNvSpPr txBox="1"/>
          <p:nvPr/>
        </p:nvSpPr>
        <p:spPr>
          <a:xfrm>
            <a:off x="4441155" y="5998811"/>
            <a:ext cx="5493876" cy="369332"/>
          </a:xfrm>
          <a:prstGeom prst="rect">
            <a:avLst/>
          </a:prstGeom>
          <a:noFill/>
        </p:spPr>
        <p:txBody>
          <a:bodyPr wrap="none" rtlCol="0">
            <a:spAutoFit/>
          </a:bodyPr>
          <a:lstStyle/>
          <a:p>
            <a:r>
              <a:rPr lang="en-US" dirty="0">
                <a:solidFill>
                  <a:schemeClr val="bg2"/>
                </a:solidFill>
              </a:rPr>
              <a:t>http://www.cdc.gov/tb/publications/ltbi/diagnosis.htm</a:t>
            </a:r>
          </a:p>
        </p:txBody>
      </p:sp>
    </p:spTree>
    <p:extLst>
      <p:ext uri="{BB962C8B-B14F-4D97-AF65-F5344CB8AC3E}">
        <p14:creationId xmlns:p14="http://schemas.microsoft.com/office/powerpoint/2010/main" val="171528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655504" y="152400"/>
            <a:ext cx="4040188" cy="639762"/>
          </a:xfrm>
        </p:spPr>
        <p:txBody>
          <a:bodyPr>
            <a:normAutofit fontScale="70000" lnSpcReduction="20000"/>
          </a:bodyPr>
          <a:lstStyle/>
          <a:p>
            <a:r>
              <a:rPr lang="en-US" dirty="0" smtClean="0"/>
              <a:t>TB Skin Test</a:t>
            </a:r>
          </a:p>
          <a:p>
            <a:r>
              <a:rPr lang="en-US" dirty="0" smtClean="0"/>
              <a:t>Induces DTH response if </a:t>
            </a:r>
            <a:r>
              <a:rPr lang="en-US" dirty="0" err="1" smtClean="0"/>
              <a:t>pt</a:t>
            </a:r>
            <a:r>
              <a:rPr lang="en-US" dirty="0" smtClean="0"/>
              <a:t> infected</a:t>
            </a:r>
            <a:endParaRPr lang="en-US" dirty="0"/>
          </a:p>
        </p:txBody>
      </p:sp>
      <p:pic>
        <p:nvPicPr>
          <p:cNvPr id="12" name="Picture 2" descr="http://www.elpasocountyhealth.org/sites/default/files/styles/slideshow-slide/public/images/slideshows/TB%20skin%20tes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29201" y="1349350"/>
            <a:ext cx="2256113" cy="15544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3"/>
          </p:nvPr>
        </p:nvSpPr>
        <p:spPr>
          <a:xfrm>
            <a:off x="5997576" y="232265"/>
            <a:ext cx="4041775" cy="639762"/>
          </a:xfrm>
        </p:spPr>
        <p:txBody>
          <a:bodyPr>
            <a:normAutofit fontScale="55000" lnSpcReduction="20000"/>
          </a:bodyPr>
          <a:lstStyle/>
          <a:p>
            <a:r>
              <a:rPr lang="en-US" dirty="0" smtClean="0"/>
              <a:t>Interferon –Gamma release Assay</a:t>
            </a:r>
          </a:p>
          <a:p>
            <a:r>
              <a:rPr lang="en-US" dirty="0" smtClean="0"/>
              <a:t>Measures immune response to TB in whole blood</a:t>
            </a:r>
            <a:endParaRPr lang="en-US" dirty="0"/>
          </a:p>
        </p:txBody>
      </p:sp>
      <p:pic>
        <p:nvPicPr>
          <p:cNvPr id="16" name="Content Placeholder 15"/>
          <p:cNvPicPr>
            <a:picLocks noGrp="1" noChangeAspect="1"/>
          </p:cNvPicPr>
          <p:nvPr>
            <p:ph sz="quarter" idx="4"/>
          </p:nvPr>
        </p:nvPicPr>
        <p:blipFill>
          <a:blip r:embed="rId3"/>
          <a:stretch>
            <a:fillRect/>
          </a:stretch>
        </p:blipFill>
        <p:spPr>
          <a:xfrm>
            <a:off x="5997576" y="1210721"/>
            <a:ext cx="4041775" cy="2431833"/>
          </a:xfrm>
          <a:prstGeom prst="rect">
            <a:avLst/>
          </a:prstGeom>
        </p:spPr>
      </p:pic>
      <p:pic>
        <p:nvPicPr>
          <p:cNvPr id="13" name="Picture 12"/>
          <p:cNvPicPr>
            <a:picLocks noChangeAspect="1"/>
          </p:cNvPicPr>
          <p:nvPr/>
        </p:nvPicPr>
        <p:blipFill>
          <a:blip r:embed="rId4"/>
          <a:stretch>
            <a:fillRect/>
          </a:stretch>
        </p:blipFill>
        <p:spPr>
          <a:xfrm>
            <a:off x="1644416" y="3537378"/>
            <a:ext cx="2370506" cy="1554480"/>
          </a:xfrm>
          <a:prstGeom prst="rect">
            <a:avLst/>
          </a:prstGeom>
        </p:spPr>
      </p:pic>
      <p:pic>
        <p:nvPicPr>
          <p:cNvPr id="14" name="Picture 13"/>
          <p:cNvPicPr>
            <a:picLocks noChangeAspect="1"/>
          </p:cNvPicPr>
          <p:nvPr/>
        </p:nvPicPr>
        <p:blipFill>
          <a:blip r:embed="rId5"/>
          <a:stretch>
            <a:fillRect/>
          </a:stretch>
        </p:blipFill>
        <p:spPr>
          <a:xfrm>
            <a:off x="3694032" y="5185786"/>
            <a:ext cx="2047876" cy="1371600"/>
          </a:xfrm>
          <a:prstGeom prst="rect">
            <a:avLst/>
          </a:prstGeom>
        </p:spPr>
      </p:pic>
      <p:sp>
        <p:nvSpPr>
          <p:cNvPr id="15" name="TextBox 14"/>
          <p:cNvSpPr txBox="1"/>
          <p:nvPr/>
        </p:nvSpPr>
        <p:spPr>
          <a:xfrm>
            <a:off x="2525283" y="3074118"/>
            <a:ext cx="1928733" cy="369332"/>
          </a:xfrm>
          <a:prstGeom prst="rect">
            <a:avLst/>
          </a:prstGeom>
          <a:noFill/>
        </p:spPr>
        <p:txBody>
          <a:bodyPr wrap="none" rtlCol="0">
            <a:spAutoFit/>
          </a:bodyPr>
          <a:lstStyle/>
          <a:p>
            <a:r>
              <a:rPr lang="en-US" b="1" dirty="0">
                <a:solidFill>
                  <a:schemeClr val="bg2"/>
                </a:solidFill>
              </a:rPr>
              <a:t>2</a:t>
            </a:r>
            <a:r>
              <a:rPr lang="en-US" b="1" dirty="0" smtClean="0">
                <a:solidFill>
                  <a:schemeClr val="bg2"/>
                </a:solidFill>
              </a:rPr>
              <a:t> </a:t>
            </a:r>
            <a:r>
              <a:rPr lang="en-US" b="1" dirty="0">
                <a:solidFill>
                  <a:schemeClr val="bg2"/>
                </a:solidFill>
              </a:rPr>
              <a:t>to </a:t>
            </a:r>
            <a:r>
              <a:rPr lang="en-US" b="1" dirty="0" smtClean="0">
                <a:solidFill>
                  <a:schemeClr val="bg2"/>
                </a:solidFill>
              </a:rPr>
              <a:t>7 days </a:t>
            </a:r>
            <a:r>
              <a:rPr lang="en-US" b="1" dirty="0">
                <a:solidFill>
                  <a:schemeClr val="bg2"/>
                </a:solidFill>
              </a:rPr>
              <a:t>later</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7993" y="4216277"/>
            <a:ext cx="1428750" cy="14287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3973391"/>
            <a:ext cx="2381250" cy="1914525"/>
          </a:xfrm>
          <a:prstGeom prst="rect">
            <a:avLst/>
          </a:prstGeom>
        </p:spPr>
      </p:pic>
      <p:sp>
        <p:nvSpPr>
          <p:cNvPr id="20" name="TextBox 19"/>
          <p:cNvSpPr txBox="1"/>
          <p:nvPr/>
        </p:nvSpPr>
        <p:spPr>
          <a:xfrm>
            <a:off x="1524001" y="5357670"/>
            <a:ext cx="2211183" cy="830997"/>
          </a:xfrm>
          <a:prstGeom prst="rect">
            <a:avLst/>
          </a:prstGeom>
          <a:noFill/>
        </p:spPr>
        <p:txBody>
          <a:bodyPr wrap="none" rtlCol="0">
            <a:spAutoFit/>
          </a:bodyPr>
          <a:lstStyle/>
          <a:p>
            <a:r>
              <a:rPr lang="en-US" sz="2400" b="1" dirty="0">
                <a:solidFill>
                  <a:schemeClr val="bg2"/>
                </a:solidFill>
                <a:latin typeface="Calibri" panose="020F0502020204030204" pitchFamily="34" charset="0"/>
              </a:rPr>
              <a:t>≥ 5 mm positive</a:t>
            </a:r>
          </a:p>
          <a:p>
            <a:r>
              <a:rPr lang="en-US" sz="2400" b="1" dirty="0">
                <a:solidFill>
                  <a:schemeClr val="bg2"/>
                </a:solidFill>
                <a:latin typeface="Calibri" panose="020F0502020204030204" pitchFamily="34" charset="0"/>
              </a:rPr>
              <a:t> in HIV+ pts</a:t>
            </a:r>
            <a:endParaRPr lang="en-US" sz="2400" b="1" dirty="0">
              <a:solidFill>
                <a:schemeClr val="bg2"/>
              </a:solidFill>
            </a:endParaRPr>
          </a:p>
        </p:txBody>
      </p:sp>
    </p:spTree>
    <p:extLst>
      <p:ext uri="{BB962C8B-B14F-4D97-AF65-F5344CB8AC3E}">
        <p14:creationId xmlns:p14="http://schemas.microsoft.com/office/powerpoint/2010/main" val="2867834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TST/IGRA Comparison</a:t>
            </a:r>
            <a:br>
              <a:rPr lang="en-US" dirty="0" smtClean="0"/>
            </a:br>
            <a:r>
              <a:rPr lang="en-US" dirty="0" smtClean="0"/>
              <a:t>Both tests ~65-70% sensitive in HIV+</a:t>
            </a:r>
            <a:br>
              <a:rPr lang="en-US" dirty="0" smtClean="0"/>
            </a:br>
            <a:endParaRPr lang="en-US" dirty="0"/>
          </a:p>
        </p:txBody>
      </p:sp>
      <p:sp>
        <p:nvSpPr>
          <p:cNvPr id="4" name="Text Placeholder 3"/>
          <p:cNvSpPr>
            <a:spLocks noGrp="1"/>
          </p:cNvSpPr>
          <p:nvPr>
            <p:ph type="body" idx="1"/>
          </p:nvPr>
        </p:nvSpPr>
        <p:spPr>
          <a:xfrm>
            <a:off x="609600" y="1371600"/>
            <a:ext cx="5386917" cy="639762"/>
          </a:xfrm>
        </p:spPr>
        <p:txBody>
          <a:bodyPr/>
          <a:lstStyle/>
          <a:p>
            <a:r>
              <a:rPr lang="en-US" dirty="0" smtClean="0"/>
              <a:t>TST</a:t>
            </a:r>
            <a:endParaRPr lang="en-US" dirty="0"/>
          </a:p>
        </p:txBody>
      </p:sp>
      <p:sp>
        <p:nvSpPr>
          <p:cNvPr id="5" name="Content Placeholder 4"/>
          <p:cNvSpPr>
            <a:spLocks noGrp="1"/>
          </p:cNvSpPr>
          <p:nvPr>
            <p:ph sz="half" idx="2"/>
          </p:nvPr>
        </p:nvSpPr>
        <p:spPr>
          <a:xfrm>
            <a:off x="1981200" y="2011362"/>
            <a:ext cx="4040188" cy="4683124"/>
          </a:xfrm>
        </p:spPr>
        <p:txBody>
          <a:bodyPr>
            <a:normAutofit fontScale="92500" lnSpcReduction="10000"/>
          </a:bodyPr>
          <a:lstStyle/>
          <a:p>
            <a:r>
              <a:rPr lang="en-US" dirty="0" smtClean="0"/>
              <a:t>Requires 2 visits</a:t>
            </a:r>
          </a:p>
          <a:p>
            <a:r>
              <a:rPr lang="en-US" dirty="0" smtClean="0"/>
              <a:t>Interpretation same if </a:t>
            </a:r>
            <a:r>
              <a:rPr lang="en-US" dirty="0" err="1" smtClean="0"/>
              <a:t>pt</a:t>
            </a:r>
            <a:r>
              <a:rPr lang="en-US" dirty="0" smtClean="0"/>
              <a:t> had BCG vaccine</a:t>
            </a:r>
          </a:p>
          <a:p>
            <a:endParaRPr lang="en-US" dirty="0" smtClean="0"/>
          </a:p>
          <a:p>
            <a:endParaRPr lang="en-US" dirty="0"/>
          </a:p>
          <a:p>
            <a:endParaRPr lang="en-US" dirty="0" smtClean="0"/>
          </a:p>
          <a:p>
            <a:r>
              <a:rPr lang="en-US" dirty="0" smtClean="0"/>
              <a:t>Result will be negative or positive in mm induration</a:t>
            </a:r>
          </a:p>
          <a:p>
            <a:r>
              <a:rPr lang="en-US" dirty="0" smtClean="0"/>
              <a:t>Requires </a:t>
            </a:r>
            <a:r>
              <a:rPr lang="en-US" dirty="0"/>
              <a:t>training  to administer and interpret</a:t>
            </a:r>
          </a:p>
          <a:p>
            <a:r>
              <a:rPr lang="en-US" dirty="0" smtClean="0"/>
              <a:t>Testing for </a:t>
            </a:r>
            <a:r>
              <a:rPr lang="en-US" dirty="0" err="1" smtClean="0"/>
              <a:t>anergy</a:t>
            </a:r>
            <a:r>
              <a:rPr lang="en-US" dirty="0" smtClean="0"/>
              <a:t> not recommended</a:t>
            </a:r>
          </a:p>
          <a:p>
            <a:r>
              <a:rPr lang="en-US" dirty="0" smtClean="0"/>
              <a:t>Cheaper than IGRA</a:t>
            </a:r>
            <a:endParaRPr lang="en-US" dirty="0"/>
          </a:p>
        </p:txBody>
      </p:sp>
      <p:sp>
        <p:nvSpPr>
          <p:cNvPr id="6" name="Text Placeholder 5"/>
          <p:cNvSpPr>
            <a:spLocks noGrp="1"/>
          </p:cNvSpPr>
          <p:nvPr>
            <p:ph type="body" sz="quarter" idx="3"/>
          </p:nvPr>
        </p:nvSpPr>
        <p:spPr>
          <a:xfrm>
            <a:off x="6193382" y="1371600"/>
            <a:ext cx="5389033" cy="639762"/>
          </a:xfrm>
        </p:spPr>
        <p:txBody>
          <a:bodyPr/>
          <a:lstStyle/>
          <a:p>
            <a:r>
              <a:rPr lang="en-US" dirty="0" smtClean="0"/>
              <a:t>IGRA</a:t>
            </a:r>
            <a:endParaRPr lang="en-US" dirty="0"/>
          </a:p>
        </p:txBody>
      </p:sp>
      <p:sp>
        <p:nvSpPr>
          <p:cNvPr id="7" name="Content Placeholder 6"/>
          <p:cNvSpPr>
            <a:spLocks noGrp="1"/>
          </p:cNvSpPr>
          <p:nvPr>
            <p:ph sz="quarter" idx="4"/>
          </p:nvPr>
        </p:nvSpPr>
        <p:spPr>
          <a:xfrm>
            <a:off x="6169037" y="2011362"/>
            <a:ext cx="4041775" cy="4683125"/>
          </a:xfrm>
        </p:spPr>
        <p:txBody>
          <a:bodyPr>
            <a:normAutofit fontScale="92500" lnSpcReduction="10000"/>
          </a:bodyPr>
          <a:lstStyle/>
          <a:p>
            <a:r>
              <a:rPr lang="en-US" dirty="0" smtClean="0"/>
              <a:t>Single visit</a:t>
            </a:r>
          </a:p>
          <a:p>
            <a:r>
              <a:rPr lang="en-US" dirty="0" smtClean="0"/>
              <a:t>Unaffected by BCG</a:t>
            </a:r>
          </a:p>
          <a:p>
            <a:r>
              <a:rPr lang="en-US" dirty="0" smtClean="0"/>
              <a:t>Result can be positive, negative or indeterminate</a:t>
            </a:r>
          </a:p>
          <a:p>
            <a:r>
              <a:rPr lang="en-US" dirty="0" smtClean="0"/>
              <a:t>Indeterminate more common </a:t>
            </a:r>
            <a:r>
              <a:rPr lang="en-US" dirty="0"/>
              <a:t>with </a:t>
            </a:r>
            <a:r>
              <a:rPr lang="en-US" dirty="0" smtClean="0"/>
              <a:t>immunosuppression (CD4 </a:t>
            </a:r>
            <a:r>
              <a:rPr lang="en-US" dirty="0"/>
              <a:t>&lt;200)</a:t>
            </a:r>
          </a:p>
          <a:p>
            <a:r>
              <a:rPr lang="en-US" dirty="0"/>
              <a:t>Blood must be processed in 8-30 h</a:t>
            </a:r>
          </a:p>
          <a:p>
            <a:r>
              <a:rPr lang="en-US" dirty="0" smtClean="0"/>
              <a:t>Limited data in small children, recent TB exposure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5522" y="2732087"/>
            <a:ext cx="1245866" cy="1463040"/>
          </a:xfrm>
          <a:prstGeom prst="rect">
            <a:avLst/>
          </a:prstGeom>
        </p:spPr>
      </p:pic>
    </p:spTree>
    <p:extLst>
      <p:ext uri="{BB962C8B-B14F-4D97-AF65-F5344CB8AC3E}">
        <p14:creationId xmlns:p14="http://schemas.microsoft.com/office/powerpoint/2010/main" val="315283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continued</a:t>
            </a:r>
            <a:endParaRPr lang="en-US" dirty="0"/>
          </a:p>
        </p:txBody>
      </p:sp>
      <p:sp>
        <p:nvSpPr>
          <p:cNvPr id="3" name="Content Placeholder 2"/>
          <p:cNvSpPr>
            <a:spLocks noGrp="1"/>
          </p:cNvSpPr>
          <p:nvPr>
            <p:ph idx="1"/>
          </p:nvPr>
        </p:nvSpPr>
        <p:spPr/>
        <p:txBody>
          <a:bodyPr/>
          <a:lstStyle/>
          <a:p>
            <a:r>
              <a:rPr lang="en-US" dirty="0" smtClean="0">
                <a:ea typeface="Calibri" panose="020F0502020204030204" pitchFamily="34" charset="0"/>
                <a:cs typeface="Times New Roman" panose="02020603050405020304" pitchFamily="18" charset="0"/>
              </a:rPr>
              <a:t>After 6 months treatment with </a:t>
            </a:r>
            <a:r>
              <a:rPr lang="en-US" dirty="0" smtClean="0">
                <a:solidFill>
                  <a:srgbClr val="000000"/>
                </a:solidFill>
              </a:rPr>
              <a:t>TAF/FTC/</a:t>
            </a:r>
            <a:r>
              <a:rPr lang="en-US" dirty="0" err="1" smtClean="0">
                <a:solidFill>
                  <a:srgbClr val="000000"/>
                </a:solidFill>
              </a:rPr>
              <a:t>elvitegravir</a:t>
            </a:r>
            <a:r>
              <a:rPr lang="en-US" dirty="0" smtClean="0">
                <a:solidFill>
                  <a:srgbClr val="000000"/>
                </a:solidFill>
              </a:rPr>
              <a:t>/</a:t>
            </a:r>
            <a:r>
              <a:rPr lang="en-US" dirty="0" err="1" smtClean="0">
                <a:solidFill>
                  <a:srgbClr val="000000"/>
                </a:solidFill>
              </a:rPr>
              <a:t>cobi</a:t>
            </a:r>
            <a:r>
              <a:rPr lang="en-US" dirty="0" smtClean="0">
                <a:solidFill>
                  <a:srgbClr val="000000"/>
                </a:solidFill>
              </a:rPr>
              <a:t>,             CD4 count is 300</a:t>
            </a:r>
          </a:p>
          <a:p>
            <a:r>
              <a:rPr lang="en-US" dirty="0" smtClean="0">
                <a:ea typeface="Calibri" panose="020F0502020204030204" pitchFamily="34" charset="0"/>
                <a:cs typeface="Times New Roman" panose="02020603050405020304" pitchFamily="18" charset="0"/>
              </a:rPr>
              <a:t>Repeat IGRA is positive</a:t>
            </a:r>
          </a:p>
          <a:p>
            <a:r>
              <a:rPr lang="en-US" dirty="0">
                <a:ea typeface="Calibri" panose="020F0502020204030204" pitchFamily="34" charset="0"/>
                <a:cs typeface="Times New Roman" panose="02020603050405020304" pitchFamily="18" charset="0"/>
              </a:rPr>
              <a:t>Patient has no signs or symptoms of active TB and has a normal chest </a:t>
            </a:r>
            <a:r>
              <a:rPr lang="en-US" dirty="0" smtClean="0">
                <a:ea typeface="Calibri" panose="020F0502020204030204" pitchFamily="34" charset="0"/>
                <a:cs typeface="Times New Roman" panose="02020603050405020304" pitchFamily="18" charset="0"/>
              </a:rPr>
              <a:t>x-ray</a:t>
            </a:r>
          </a:p>
          <a:p>
            <a:endParaRPr lang="en-US" dirty="0"/>
          </a:p>
        </p:txBody>
      </p:sp>
    </p:spTree>
    <p:extLst>
      <p:ext uri="{BB962C8B-B14F-4D97-AF65-F5344CB8AC3E}">
        <p14:creationId xmlns:p14="http://schemas.microsoft.com/office/powerpoint/2010/main" val="242211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Recommendations for LTBI Treatment in HIV-infected Patients </a:t>
            </a:r>
            <a:endParaRPr lang="en-US" dirty="0"/>
          </a:p>
        </p:txBody>
      </p:sp>
      <p:sp>
        <p:nvSpPr>
          <p:cNvPr id="3" name="Content Placeholder 2"/>
          <p:cNvSpPr>
            <a:spLocks noGrp="1"/>
          </p:cNvSpPr>
          <p:nvPr>
            <p:ph idx="1"/>
          </p:nvPr>
        </p:nvSpPr>
        <p:spPr/>
        <p:txBody>
          <a:bodyPr/>
          <a:lstStyle/>
          <a:p>
            <a:r>
              <a:rPr lang="en-US" sz="2800" dirty="0">
                <a:ea typeface="Calibri" panose="020F0502020204030204" pitchFamily="34" charset="0"/>
                <a:cs typeface="Times New Roman" panose="02020603050405020304" pitchFamily="18" charset="0"/>
              </a:rPr>
              <a:t>INH daily or twice weekly for 9 months</a:t>
            </a:r>
          </a:p>
          <a:p>
            <a:r>
              <a:rPr lang="en-US" sz="2800" dirty="0">
                <a:ea typeface="Calibri" panose="020F0502020204030204" pitchFamily="34" charset="0"/>
                <a:cs typeface="Times New Roman" panose="02020603050405020304" pitchFamily="18" charset="0"/>
              </a:rPr>
              <a:t>INH + </a:t>
            </a:r>
            <a:r>
              <a:rPr lang="en-US" sz="2800" dirty="0" err="1">
                <a:ea typeface="Calibri" panose="020F0502020204030204" pitchFamily="34" charset="0"/>
                <a:cs typeface="Times New Roman" panose="02020603050405020304" pitchFamily="18" charset="0"/>
              </a:rPr>
              <a:t>rifapentine</a:t>
            </a:r>
            <a:r>
              <a:rPr lang="en-US" sz="2800" dirty="0">
                <a:ea typeface="Calibri" panose="020F0502020204030204" pitchFamily="34" charset="0"/>
                <a:cs typeface="Times New Roman" panose="02020603050405020304" pitchFamily="18" charset="0"/>
              </a:rPr>
              <a:t> weekly for 12 weeks</a:t>
            </a:r>
          </a:p>
          <a:p>
            <a:r>
              <a:rPr lang="en-US" sz="2800" dirty="0">
                <a:ea typeface="Calibri" panose="020F0502020204030204" pitchFamily="34" charset="0"/>
                <a:cs typeface="Times New Roman" panose="02020603050405020304" pitchFamily="18" charset="0"/>
              </a:rPr>
              <a:t>Rifampin (or </a:t>
            </a:r>
            <a:r>
              <a:rPr lang="en-US" sz="2800" dirty="0" err="1">
                <a:ea typeface="Calibri" panose="020F0502020204030204" pitchFamily="34" charset="0"/>
                <a:cs typeface="Times New Roman" panose="02020603050405020304" pitchFamily="18" charset="0"/>
              </a:rPr>
              <a:t>rifabutin</a:t>
            </a:r>
            <a:r>
              <a:rPr lang="en-US" sz="2800" dirty="0">
                <a:ea typeface="Calibri" panose="020F0502020204030204" pitchFamily="34" charset="0"/>
                <a:cs typeface="Times New Roman" panose="02020603050405020304" pitchFamily="18" charset="0"/>
              </a:rPr>
              <a:t>) daily for 4 months</a:t>
            </a:r>
          </a:p>
          <a:p>
            <a:pPr marL="0" indent="0">
              <a:buNone/>
            </a:pPr>
            <a:endParaRPr lang="en-US" sz="2800" dirty="0"/>
          </a:p>
          <a:p>
            <a:pPr marL="0" indent="0">
              <a:buNone/>
            </a:pPr>
            <a:endParaRPr lang="en-US" sz="2800" dirty="0"/>
          </a:p>
          <a:p>
            <a:r>
              <a:rPr lang="en-US" dirty="0" smtClean="0"/>
              <a:t>Monitor patients monthly for hepatitis and other side effects</a:t>
            </a:r>
            <a:endParaRPr lang="en-US" dirty="0"/>
          </a:p>
        </p:txBody>
      </p:sp>
      <p:sp>
        <p:nvSpPr>
          <p:cNvPr id="4" name="TextBox 3"/>
          <p:cNvSpPr txBox="1"/>
          <p:nvPr/>
        </p:nvSpPr>
        <p:spPr>
          <a:xfrm>
            <a:off x="4724401" y="5257800"/>
            <a:ext cx="4839851" cy="369332"/>
          </a:xfrm>
          <a:prstGeom prst="rect">
            <a:avLst/>
          </a:prstGeom>
          <a:noFill/>
        </p:spPr>
        <p:txBody>
          <a:bodyPr wrap="none" rtlCol="0">
            <a:spAutoFit/>
          </a:bodyPr>
          <a:lstStyle/>
          <a:p>
            <a:r>
              <a:rPr lang="en-US" dirty="0">
                <a:solidFill>
                  <a:srgbClr val="004376"/>
                </a:solidFill>
                <a:latin typeface="TimesNewRomanPSMT"/>
              </a:rPr>
              <a:t>http://www.cdc.gov/tb/topic/treatment/ltbi.htm</a:t>
            </a:r>
            <a:endParaRPr lang="en-US" dirty="0"/>
          </a:p>
        </p:txBody>
      </p:sp>
    </p:spTree>
    <p:extLst>
      <p:ext uri="{BB962C8B-B14F-4D97-AF65-F5344CB8AC3E}">
        <p14:creationId xmlns:p14="http://schemas.microsoft.com/office/powerpoint/2010/main" val="2336971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New and Noteworthy in Tuberculosis Diagnostics and Treatment&amp;quot;&quot;/&gt;&lt;property id=&quot;20307&quot; value=&quot;358&quot;/&gt;&lt;/object&gt;&lt;object type=&quot;3&quot; unique_id=&quot;10005&quot;&gt;&lt;property id=&quot;20148&quot; value=&quot;5&quot;/&gt;&lt;property id=&quot;20300&quot; value=&quot;Slide 2 - &amp;quot;Learning Objectives&amp;quot;&quot;/&gt;&lt;property id=&quot;20307&quot; value=&quot;360&quot;/&gt;&lt;/object&gt;&lt;object type=&quot;3&quot; unique_id=&quot;10006&quot;&gt;&lt;property id=&quot;20148&quot; value=&quot;5&quot;/&gt;&lt;property id=&quot;20300&quot; value=&quot;Slide 3 - &amp;quot;TB is a Major Global Health Problem&amp;quot;&quot;/&gt;&lt;property id=&quot;20307&quot; value=&quot;352&quot;/&gt;&lt;/object&gt;&lt;object type=&quot;3&quot; unique_id=&quot;10007&quot;&gt;&lt;property id=&quot;20148&quot; value=&quot;5&quot;/&gt;&lt;property id=&quot;20300&quot; value=&quot;Slide 4 - &amp;quot;Case #1&amp;quot;&quot;/&gt;&lt;property id=&quot;20307&quot; value=&quot;310&quot;/&gt;&lt;/object&gt;&lt;object type=&quot;3&quot; unique_id=&quot;10009&quot;&gt;&lt;property id=&quot;20148&quot; value=&quot;5&quot;/&gt;&lt;property id=&quot;20300&quot; value=&quot;Slide 5 - &amp;quot;Recommendations for LTBI testing in HIV &amp;quot;&quot;/&gt;&lt;property id=&quot;20307&quot; value=&quot;319&quot;/&gt;&lt;/object&gt;&lt;object type=&quot;3&quot; unique_id=&quot;10011&quot;&gt;&lt;property id=&quot;20148&quot; value=&quot;5&quot;/&gt;&lt;property id=&quot;20300&quot; value=&quot;Slide 7 - &amp;quot;TST/IGRA Comparison Both tests ~65-70% sensitive in HIV+ &amp;quot;&quot;/&gt;&lt;property id=&quot;20307&quot; value=&quot;325&quot;/&gt;&lt;/object&gt;&lt;object type=&quot;3&quot; unique_id=&quot;10012&quot;&gt;&lt;property id=&quot;20148&quot; value=&quot;5&quot;/&gt;&lt;property id=&quot;20300&quot; value=&quot;Slide 8 - &amp;quot;Case #1 continued&amp;quot;&quot;/&gt;&lt;property id=&quot;20307&quot; value=&quot;313&quot;/&gt;&lt;/object&gt;&lt;object type=&quot;3&quot; unique_id=&quot;10014&quot;&gt;&lt;property id=&quot;20148&quot; value=&quot;5&quot;/&gt;&lt;property id=&quot;20300&quot; value=&quot;Slide 9 - &amp;quot;CDC Recommendations for LTBI Treatment in HIV-infected Patients &amp;quot;&quot;/&gt;&lt;property id=&quot;20307&quot; value=&quot;315&quot;/&gt;&lt;/object&gt;&lt;object type=&quot;3&quot; unique_id=&quot;10015&quot;&gt;&lt;property id=&quot;20148&quot; value=&quot;5&quot;/&gt;&lt;property id=&quot;20300&quot; value=&quot;Slide 10 - &amp;quot;Beware Drug-Drug Interactions&amp;quot;&quot;/&gt;&lt;property id=&quot;20307&quot; value=&quot;328&quot;/&gt;&lt;/object&gt;&lt;object type=&quot;3&quot; unique_id=&quot;10016&quot;&gt;&lt;property id=&quot;20148&quot; value=&quot;5&quot;/&gt;&lt;property id=&quot;20300&quot; value=&quot;Slide 11&quot;/&gt;&lt;property id=&quot;20307&quot; value=&quot;309&quot;/&gt;&lt;/object&gt;&lt;object type=&quot;3&quot; unique_id=&quot;10017&quot;&gt;&lt;property id=&quot;20148&quot; value=&quot;5&quot;/&gt;&lt;property id=&quot;20300&quot; value=&quot;Slide 12 - &amp;quot;LTBI/HIV Treatment Considerations&amp;quot;&quot;/&gt;&lt;property id=&quot;20307&quot; value=&quot;329&quot;/&gt;&lt;/object&gt;&lt;object type=&quot;3&quot; unique_id=&quot;10018&quot;&gt;&lt;property id=&quot;20148&quot; value=&quot;5&quot;/&gt;&lt;property id=&quot;20300&quot; value=&quot;Slide 13 - &amp;quot;Efficacy of IPT in HIV+ Adults: Risk of TB&amp;quot;&quot;/&gt;&lt;property id=&quot;20307&quot; value=&quot;284&quot;/&gt;&lt;/object&gt;&lt;object type=&quot;3&quot; unique_id=&quot;10019&quot;&gt;&lt;property id=&quot;20148&quot; value=&quot;5&quot;/&gt;&lt;property id=&quot;20300&quot; value=&quot;Slide 14 - &amp;quot;Early ART Prevents TB:  The Temprano Trial&amp;quot;&quot;/&gt;&lt;property id=&quot;20307&quot; value=&quot;356&quot;/&gt;&lt;/object&gt;&lt;object type=&quot;3&quot; unique_id=&quot;10020&quot;&gt;&lt;property id=&quot;20148&quot; value=&quot;5&quot;/&gt;&lt;property id=&quot;20300&quot; value=&quot;Slide 15 - &amp;quot;Case #2&amp;quot;&quot;/&gt;&lt;property id=&quot;20307&quot; value=&quot;316&quot;/&gt;&lt;/object&gt;&lt;object type=&quot;3&quot; unique_id=&quot;10021&quot;&gt;&lt;property id=&quot;20148&quot; value=&quot;5&quot;/&gt;&lt;property id=&quot;20300&quot; value=&quot;Slide 16 - &amp;quot;How To Diagnose or Exclude TB: Novel Diagnostics Now Available&amp;quot;&quot;/&gt;&lt;property id=&quot;20307&quot; value=&quot;317&quot;/&gt;&lt;/object&gt;&lt;object type=&quot;3&quot; unique_id=&quot;10022&quot;&gt;&lt;property id=&quot;20148&quot; value=&quot;5&quot;/&gt;&lt;property id=&quot;20300&quot; value=&quot;Slide 17&quot;/&gt;&lt;property id=&quot;20307&quot; value=&quot;342&quot;/&gt;&lt;/object&gt;&lt;object type=&quot;3&quot; unique_id=&quot;10023&quot;&gt;&lt;property id=&quot;20148&quot; value=&quot;5&quot;/&gt;&lt;property id=&quot;20300&quot; value=&quot;Slide 18 - &amp;quot;TB Detection: Specificity&amp;quot;&quot;/&gt;&lt;property id=&quot;20307&quot; value=&quot;345&quot;/&gt;&lt;/object&gt;&lt;object type=&quot;3&quot; unique_id=&quot;10024&quot;&gt;&lt;property id=&quot;20148&quot; value=&quot;5&quot;/&gt;&lt;property id=&quot;20300&quot; value=&quot;Slide 19 - &amp;quot;Case #2 Continued&amp;quot;&quot;/&gt;&lt;property id=&quot;20307&quot; value=&quot;330&quot;/&gt;&lt;/object&gt;&lt;object type=&quot;3&quot; unique_id=&quot;10026&quot;&gt;&lt;property id=&quot;20148&quot; value=&quot;5&quot;/&gt;&lt;property id=&quot;20300&quot; value=&quot;Slide 20&quot;/&gt;&lt;property id=&quot;20307&quot; value=&quot;262&quot;/&gt;&lt;/object&gt;&lt;object type=&quot;3&quot; unique_id=&quot;10027&quot;&gt;&lt;property id=&quot;20148&quot; value=&quot;5&quot;/&gt;&lt;property id=&quot;20300&quot; value=&quot;Slide 21 - &amp;quot;Early ART improves survival, no increased risk of AE but some increase in IRIS&amp;quot;&quot;/&gt;&lt;property id=&quot;20307&quot; value=&quot;340&quot;/&gt;&lt;/object&gt;&lt;object type=&quot;3&quot; unique_id=&quot;10028&quot;&gt;&lt;property id=&quot;20148&quot; value=&quot;5&quot;/&gt;&lt;property id=&quot;20300&quot; value=&quot;Slide 22 - &amp;quot;Current Guidelines&amp;amp;#x09;&amp;quot;&quot;/&gt;&lt;property id=&quot;20307&quot; value=&quot;347&quot;/&gt;&lt;/object&gt;&lt;object type=&quot;3&quot; unique_id=&quot;10029&quot;&gt;&lt;property id=&quot;20148&quot; value=&quot;5&quot;/&gt;&lt;property id=&quot;20300&quot; value=&quot;Slide 23 - &amp;quot;HIV/TB co-treatment options for adults&amp;quot;&quot;/&gt;&lt;property id=&quot;20307&quot; value=&quot;336&quot;/&gt;&lt;/object&gt;&lt;object type=&quot;3&quot; unique_id=&quot;10030&quot;&gt;&lt;property id=&quot;20148&quot; value=&quot;5&quot;/&gt;&lt;property id=&quot;20300&quot; value=&quot;Slide 24 - &amp;quot; Do Not Use Rifamycins With TAF&amp;quot;&quot;/&gt;&lt;property id=&quot;20307&quot; value=&quot;348&quot;/&gt;&lt;/object&gt;&lt;object type=&quot;3&quot; unique_id=&quot;10031&quot;&gt;&lt;property id=&quot;20148&quot; value=&quot;5&quot;/&gt;&lt;property id=&quot;20300&quot; value=&quot;Slide 25 - &amp;quot;Why Not Just Use Rifabutin?&amp;quot;&quot;/&gt;&lt;property id=&quot;20307&quot; value=&quot;331&quot;/&gt;&lt;/object&gt;&lt;object type=&quot;3&quot; unique_id=&quot;10033&quot;&gt;&lt;property id=&quot;20148&quot; value=&quot;5&quot;/&gt;&lt;property id=&quot;20300&quot; value=&quot;Slide 27 - &amp;quot;What is the right dose of EFAVIRENZ with TB treatment? (do we need a dose adjustment?)&amp;quot;&quot;/&gt;&lt;property id=&quot;20307&quot; value=&quot;305&quot;/&gt;&lt;/object&gt;&lt;object type=&quot;3&quot; unique_id=&quot;10035&quot;&gt;&lt;property id=&quot;20148&quot; value=&quot;5&quot;/&gt;&lt;property id=&quot;20300&quot; value=&quot;Slide 28 - &amp;quot;Case #3 continued&amp;quot;&quot;/&gt;&lt;property id=&quot;20307&quot; value=&quot;349&quot;/&gt;&lt;/object&gt;&lt;object type=&quot;3&quot; unique_id=&quot;10037&quot;&gt;&lt;property id=&quot;20148&quot; value=&quot;5&quot;/&gt;&lt;property id=&quot;20300&quot; value=&quot;Slide 29 - &amp;quot;Immune Reconstitution Disease&amp;quot;&quot;/&gt;&lt;property id=&quot;20307&quot; value=&quot;297&quot;/&gt;&lt;/object&gt;&lt;object type=&quot;3&quot; unique_id=&quot;10040&quot;&gt;&lt;property id=&quot;20148&quot; value=&quot;5&quot;/&gt;&lt;property id=&quot;20300&quot; value=&quot;Slide 30 - &amp;quot;Summary: Barriers to Overcome&amp;quot;&quot;/&gt;&lt;property id=&quot;20307&quot; value=&quot;279&quot;/&gt;&lt;/object&gt;&lt;object type=&quot;3&quot; unique_id=&quot;10041&quot;&gt;&lt;property id=&quot;20148&quot; value=&quot;5&quot;/&gt;&lt;property id=&quot;20300&quot; value=&quot;Slide 31 - &amp;quot; Conclusions   &amp;quot;&quot;/&gt;&lt;property id=&quot;20307&quot; value=&quot;281&quot;/&gt;&lt;/object&gt;&lt;object type=&quot;3&quot; unique_id=&quot;10087&quot;&gt;&lt;property id=&quot;20148&quot; value=&quot;5&quot;/&gt;&lt;property id=&quot;20300&quot; value=&quot;Slide 6&quot;/&gt;&lt;property id=&quot;20307&quot; value=&quot;363&quot;/&gt;&lt;/object&gt;&lt;object type=&quot;3&quot; unique_id=&quot;10088&quot;&gt;&lt;property id=&quot;20148&quot; value=&quot;5&quot;/&gt;&lt;property id=&quot;20300&quot; value=&quot;Slide 26 - &amp;quot;Use of EFAVIRENZ with TB treatment&amp;quot;&quot;/&gt;&lt;property id=&quot;20307&quot; value=&quot;364&quot;/&gt;&lt;/object&gt;&lt;/object&gt;&lt;object type=&quot;8&quot; unique_id=&quot;10086&quot;&gt;&lt;/object&gt;&lt;/object&gt;&lt;/database&gt;"/>
  <p:tag name="SECTOMILLISECCONVERTED" val="1"/>
</p:tagLst>
</file>

<file path=ppt/theme/_rels/them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blan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5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6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7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2_JHM_White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
      <a:dk1>
        <a:srgbClr val="808080"/>
      </a:dk1>
      <a:lt1>
        <a:srgbClr val="FFFFFF"/>
      </a:lt1>
      <a:dk2>
        <a:srgbClr val="000099"/>
      </a:dk2>
      <a:lt2>
        <a:srgbClr val="FFFF00"/>
      </a:lt2>
      <a:accent1>
        <a:srgbClr val="00CC99"/>
      </a:accent1>
      <a:accent2>
        <a:srgbClr val="FF6600"/>
      </a:accent2>
      <a:accent3>
        <a:srgbClr val="AAAACA"/>
      </a:accent3>
      <a:accent4>
        <a:srgbClr val="DADADA"/>
      </a:accent4>
      <a:accent5>
        <a:srgbClr val="AAE2CA"/>
      </a:accent5>
      <a:accent6>
        <a:srgbClr val="E75C00"/>
      </a:accent6>
      <a:hlink>
        <a:srgbClr val="808000"/>
      </a:hlink>
      <a:folHlink>
        <a:srgbClr val="D60093"/>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VF_Template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JHM_White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JHM_White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3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2997</TotalTime>
  <Words>1785</Words>
  <Application>Microsoft Office PowerPoint</Application>
  <PresentationFormat>Widescreen</PresentationFormat>
  <Paragraphs>323</Paragraphs>
  <Slides>31</Slides>
  <Notes>6</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31</vt:i4>
      </vt:variant>
    </vt:vector>
  </HeadingPairs>
  <TitlesOfParts>
    <vt:vector size="57" baseType="lpstr">
      <vt:lpstr>ＭＳ Ｐゴシック</vt:lpstr>
      <vt:lpstr>Arial</vt:lpstr>
      <vt:lpstr>Calibri</vt:lpstr>
      <vt:lpstr>Georgia</vt:lpstr>
      <vt:lpstr>Gill Sans MT</vt:lpstr>
      <vt:lpstr>Symbol</vt:lpstr>
      <vt:lpstr>Times</vt:lpstr>
      <vt:lpstr>Times New Roman</vt:lpstr>
      <vt:lpstr>TimesNewRomanPSMT</vt:lpstr>
      <vt:lpstr>Webdings</vt:lpstr>
      <vt:lpstr>Wingdings</vt:lpstr>
      <vt:lpstr>Wingdings 2</vt:lpstr>
      <vt:lpstr>Theme1</vt:lpstr>
      <vt:lpstr>3_Default Design</vt:lpstr>
      <vt:lpstr>CVF_Template_2010</vt:lpstr>
      <vt:lpstr>1_JHM_White (2)</vt:lpstr>
      <vt:lpstr>2_Office Theme</vt:lpstr>
      <vt:lpstr>3_JHM_White (2)</vt:lpstr>
      <vt:lpstr>Default Design</vt:lpstr>
      <vt:lpstr>2_Civic</vt:lpstr>
      <vt:lpstr>3_Civic</vt:lpstr>
      <vt:lpstr>4_Civic</vt:lpstr>
      <vt:lpstr>5_Civic</vt:lpstr>
      <vt:lpstr>6_Civic</vt:lpstr>
      <vt:lpstr>7_Civic</vt:lpstr>
      <vt:lpstr>2_JHM_White (2)</vt:lpstr>
      <vt:lpstr>New and Noteworthy in Tuberculosis Diagnostics and Treatment</vt:lpstr>
      <vt:lpstr>Learning Objectives</vt:lpstr>
      <vt:lpstr>TB is a Major Global Health Problem</vt:lpstr>
      <vt:lpstr>Case #1</vt:lpstr>
      <vt:lpstr>Recommendations for LTBI testing in HIV </vt:lpstr>
      <vt:lpstr>PowerPoint Presentation</vt:lpstr>
      <vt:lpstr>TST/IGRA Comparison Both tests ~65-70% sensitive in HIV+ </vt:lpstr>
      <vt:lpstr>Case #1 continued</vt:lpstr>
      <vt:lpstr>CDC Recommendations for LTBI Treatment in HIV-infected Patients </vt:lpstr>
      <vt:lpstr>Beware Drug-Drug Interactions</vt:lpstr>
      <vt:lpstr>PowerPoint Presentation</vt:lpstr>
      <vt:lpstr>LTBI/HIV Treatment Considerations</vt:lpstr>
      <vt:lpstr>Efficacy of IPT in HIV+ Adults: Risk of TB</vt:lpstr>
      <vt:lpstr>Early ART Prevents TB:  The Temprano Trial</vt:lpstr>
      <vt:lpstr>Case #2</vt:lpstr>
      <vt:lpstr>How To Diagnose or Exclude TB: Novel Diagnostics Now Available</vt:lpstr>
      <vt:lpstr>PowerPoint Presentation</vt:lpstr>
      <vt:lpstr>TB Detection: Specificity</vt:lpstr>
      <vt:lpstr>Case #2 Continued</vt:lpstr>
      <vt:lpstr>PowerPoint Presentation</vt:lpstr>
      <vt:lpstr>Early ART improves survival, no increased risk of AE but some increase in IRIS</vt:lpstr>
      <vt:lpstr>Current Guidelines </vt:lpstr>
      <vt:lpstr>HIV/TB co-treatment options for adults</vt:lpstr>
      <vt:lpstr> Do Not Use Rifamycins With TAF</vt:lpstr>
      <vt:lpstr>Why Not Just Use Rifabutin?</vt:lpstr>
      <vt:lpstr>Use of EFAVIRENZ with TB treatment</vt:lpstr>
      <vt:lpstr>What is the right dose of EFAVIRENZ with TB treatment? (do we need a dose adjustment?)</vt:lpstr>
      <vt:lpstr>Case #3 continued</vt:lpstr>
      <vt:lpstr>Immune Reconstitution Disease</vt:lpstr>
      <vt:lpstr>Summary: Barriers to Overcome</vt:lpstr>
      <vt:lpstr> Conclusions   </vt:lpstr>
    </vt:vector>
  </TitlesOfParts>
  <Company>UNMC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HIV/TB Coinfection</dc:title>
  <dc:creator>Swindells</dc:creator>
  <cp:lastModifiedBy>Michelle Valderama</cp:lastModifiedBy>
  <cp:revision>450</cp:revision>
  <cp:lastPrinted>2017-08-17T21:25:50Z</cp:lastPrinted>
  <dcterms:created xsi:type="dcterms:W3CDTF">2015-02-13T18:57:12Z</dcterms:created>
  <dcterms:modified xsi:type="dcterms:W3CDTF">2017-09-08T23:09:32Z</dcterms:modified>
</cp:coreProperties>
</file>