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61" r:id="rId3"/>
  </p:sldMasterIdLst>
  <p:notesMasterIdLst>
    <p:notesMasterId r:id="rId89"/>
  </p:notesMasterIdLst>
  <p:handoutMasterIdLst>
    <p:handoutMasterId r:id="rId90"/>
  </p:handoutMasterIdLst>
  <p:sldIdLst>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258" r:id="rId18"/>
    <p:sldId id="288" r:id="rId19"/>
    <p:sldId id="259" r:id="rId20"/>
    <p:sldId id="304" r:id="rId21"/>
    <p:sldId id="342" r:id="rId22"/>
    <p:sldId id="293" r:id="rId23"/>
    <p:sldId id="301" r:id="rId24"/>
    <p:sldId id="308" r:id="rId25"/>
    <p:sldId id="289" r:id="rId26"/>
    <p:sldId id="290" r:id="rId27"/>
    <p:sldId id="305" r:id="rId28"/>
    <p:sldId id="309" r:id="rId29"/>
    <p:sldId id="310" r:id="rId30"/>
    <p:sldId id="313" r:id="rId31"/>
    <p:sldId id="306" r:id="rId32"/>
    <p:sldId id="269" r:id="rId33"/>
    <p:sldId id="311" r:id="rId34"/>
    <p:sldId id="295" r:id="rId35"/>
    <p:sldId id="296" r:id="rId36"/>
    <p:sldId id="297" r:id="rId37"/>
    <p:sldId id="314" r:id="rId38"/>
    <p:sldId id="299" r:id="rId39"/>
    <p:sldId id="300" r:id="rId40"/>
    <p:sldId id="270"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79" r:id="rId62"/>
    <p:sldId id="380" r:id="rId63"/>
    <p:sldId id="381" r:id="rId64"/>
    <p:sldId id="382" r:id="rId65"/>
    <p:sldId id="383" r:id="rId66"/>
    <p:sldId id="384" r:id="rId67"/>
    <p:sldId id="385" r:id="rId68"/>
    <p:sldId id="386" r:id="rId69"/>
    <p:sldId id="387" r:id="rId70"/>
    <p:sldId id="388" r:id="rId71"/>
    <p:sldId id="389" r:id="rId72"/>
    <p:sldId id="390" r:id="rId73"/>
    <p:sldId id="391" r:id="rId74"/>
    <p:sldId id="392" r:id="rId75"/>
    <p:sldId id="393" r:id="rId76"/>
    <p:sldId id="394" r:id="rId77"/>
    <p:sldId id="395" r:id="rId78"/>
    <p:sldId id="396" r:id="rId79"/>
    <p:sldId id="397" r:id="rId80"/>
    <p:sldId id="398" r:id="rId81"/>
    <p:sldId id="400" r:id="rId82"/>
    <p:sldId id="401" r:id="rId83"/>
    <p:sldId id="402" r:id="rId84"/>
    <p:sldId id="403" r:id="rId85"/>
    <p:sldId id="404" r:id="rId86"/>
    <p:sldId id="405" r:id="rId87"/>
    <p:sldId id="406" r:id="rId8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dwick, Ellen G." initials="CEG" lastIdx="17" clrIdx="0">
    <p:extLst>
      <p:ext uri="{19B8F6BF-5375-455C-9EA6-DF929625EA0E}">
        <p15:presenceInfo xmlns:p15="http://schemas.microsoft.com/office/powerpoint/2012/main" userId="S-1-5-21-62478609-200637284-1093625069-56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33CC"/>
    <a:srgbClr val="3399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28" autoAdjust="0"/>
  </p:normalViewPr>
  <p:slideViewPr>
    <p:cSldViewPr snapToGrid="0">
      <p:cViewPr varScale="1">
        <p:scale>
          <a:sx n="70" d="100"/>
          <a:sy n="70" d="100"/>
        </p:scale>
        <p:origin x="78" y="816"/>
      </p:cViewPr>
      <p:guideLst/>
    </p:cSldViewPr>
  </p:slideViewPr>
  <p:notesTextViewPr>
    <p:cViewPr>
      <p:scale>
        <a:sx n="1" d="1"/>
        <a:sy n="1" d="1"/>
      </p:scale>
      <p:origin x="0" y="0"/>
    </p:cViewPr>
  </p:notesTextViewPr>
  <p:sorterViewPr>
    <p:cViewPr varScale="1">
      <p:scale>
        <a:sx n="100" d="100"/>
        <a:sy n="100" d="100"/>
      </p:scale>
      <p:origin x="0" y="-9696"/>
    </p:cViewPr>
  </p:sorterViewPr>
  <p:notesViewPr>
    <p:cSldViewPr snapToGrid="0">
      <p:cViewPr varScale="1">
        <p:scale>
          <a:sx n="85" d="100"/>
          <a:sy n="85" d="100"/>
        </p:scale>
        <p:origin x="2870"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C7AF89E-3397-415B-BD1E-3FF1D51053A7}" type="datetimeFigureOut">
              <a:rPr lang="en-US" smtClean="0"/>
              <a:t>11/30/2021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1E7A457-E687-4822-821A-6FCEDCB718F5}" type="slidenum">
              <a:rPr lang="en-US" smtClean="0"/>
              <a:t>‹#›</a:t>
            </a:fld>
            <a:endParaRPr lang="en-US"/>
          </a:p>
        </p:txBody>
      </p:sp>
    </p:spTree>
    <p:extLst>
      <p:ext uri="{BB962C8B-B14F-4D97-AF65-F5344CB8AC3E}">
        <p14:creationId xmlns:p14="http://schemas.microsoft.com/office/powerpoint/2010/main" val="4144665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E9264A5-800D-46E7-91ED-A60D0E361AD8}" type="datetimeFigureOut">
              <a:rPr lang="en-US" smtClean="0"/>
              <a:t>11/30/2021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6E4E3F-FD00-46FF-9AC2-4E28E5F3191A}" type="slidenum">
              <a:rPr lang="en-US" smtClean="0"/>
              <a:t>‹#›</a:t>
            </a:fld>
            <a:endParaRPr lang="en-US"/>
          </a:p>
        </p:txBody>
      </p:sp>
    </p:spTree>
    <p:extLst>
      <p:ext uri="{BB962C8B-B14F-4D97-AF65-F5344CB8AC3E}">
        <p14:creationId xmlns:p14="http://schemas.microsoft.com/office/powerpoint/2010/main" val="401643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90575" y="1181100"/>
            <a:ext cx="5670550" cy="3189288"/>
          </a:xfrm>
          <a:ln/>
        </p:spPr>
      </p:sp>
      <p:sp>
        <p:nvSpPr>
          <p:cNvPr id="696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69636" name="Slide Number Placeholder 3"/>
          <p:cNvSpPr>
            <a:spLocks noGrp="1"/>
          </p:cNvSpPr>
          <p:nvPr>
            <p:ph type="sldNum" sz="quarter" idx="5"/>
          </p:nvPr>
        </p:nvSpPr>
        <p:spPr>
          <a:xfrm>
            <a:off x="4149386" y="8385352"/>
            <a:ext cx="3174357" cy="44141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4972" indent="-290375">
              <a:spcBef>
                <a:spcPct val="30000"/>
              </a:spcBef>
              <a:defRPr sz="1200">
                <a:solidFill>
                  <a:schemeClr val="tx1"/>
                </a:solidFill>
                <a:latin typeface="Arial" panose="020B0604020202020204" pitchFamily="34" charset="0"/>
                <a:ea typeface="MS PGothic" panose="020B0600070205080204" pitchFamily="34" charset="-128"/>
              </a:defRPr>
            </a:lvl2pPr>
            <a:lvl3pPr marL="1161496" indent="-232298">
              <a:spcBef>
                <a:spcPct val="30000"/>
              </a:spcBef>
              <a:defRPr sz="1200">
                <a:solidFill>
                  <a:schemeClr val="tx1"/>
                </a:solidFill>
                <a:latin typeface="Arial" panose="020B0604020202020204" pitchFamily="34" charset="0"/>
                <a:ea typeface="MS PGothic" panose="020B0600070205080204" pitchFamily="34" charset="-128"/>
              </a:defRPr>
            </a:lvl3pPr>
            <a:lvl4pPr marL="1626098" indent="-232298">
              <a:spcBef>
                <a:spcPct val="30000"/>
              </a:spcBef>
              <a:defRPr sz="1200">
                <a:solidFill>
                  <a:schemeClr val="tx1"/>
                </a:solidFill>
                <a:latin typeface="Arial" panose="020B0604020202020204" pitchFamily="34" charset="0"/>
                <a:ea typeface="MS PGothic" panose="020B0600070205080204" pitchFamily="34" charset="-128"/>
              </a:defRPr>
            </a:lvl4pPr>
            <a:lvl5pPr marL="2090695" indent="-232298">
              <a:spcBef>
                <a:spcPct val="30000"/>
              </a:spcBef>
              <a:defRPr sz="1200">
                <a:solidFill>
                  <a:schemeClr val="tx1"/>
                </a:solidFill>
                <a:latin typeface="Arial" panose="020B0604020202020204" pitchFamily="34" charset="0"/>
                <a:ea typeface="MS PGothic" panose="020B0600070205080204" pitchFamily="34" charset="-128"/>
              </a:defRPr>
            </a:lvl5pPr>
            <a:lvl6pPr marL="2555294" indent="-23229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19892" indent="-23229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491" indent="-23229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9090" indent="-23229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DE5999BB-9F90-47CE-A9A6-56A2D09FFBE3}" type="slidenum">
              <a:rPr lang="en-US" altLang="en-US" smtClean="0">
                <a:solidFill>
                  <a:srgbClr val="000000"/>
                </a:solidFill>
              </a:rPr>
              <a:pPr eaLnBrk="0" fontAlgn="base" hangingPunct="0">
                <a:spcBef>
                  <a:spcPct val="0"/>
                </a:spcBef>
                <a:spcAft>
                  <a:spcPct val="0"/>
                </a:spcAft>
              </a:pPr>
              <a:t>1</a:t>
            </a:fld>
            <a:endParaRPr lang="en-US" altLang="en-US" dirty="0">
              <a:solidFill>
                <a:srgbClr val="000000"/>
              </a:solidFill>
            </a:endParaRPr>
          </a:p>
        </p:txBody>
      </p:sp>
    </p:spTree>
    <p:extLst>
      <p:ext uri="{BB962C8B-B14F-4D97-AF65-F5344CB8AC3E}">
        <p14:creationId xmlns:p14="http://schemas.microsoft.com/office/powerpoint/2010/main" val="32853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515938" y="717550"/>
            <a:ext cx="6396037" cy="3597275"/>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4135029" y="8247880"/>
            <a:ext cx="3163372" cy="43417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18282" indent="-314727">
              <a:spcBef>
                <a:spcPct val="30000"/>
              </a:spcBef>
              <a:defRPr sz="1200">
                <a:solidFill>
                  <a:schemeClr val="tx1"/>
                </a:solidFill>
                <a:latin typeface="Arial" panose="020B0604020202020204" pitchFamily="34" charset="0"/>
                <a:ea typeface="MS PGothic" panose="020B0600070205080204" pitchFamily="34" charset="-128"/>
              </a:defRPr>
            </a:lvl2pPr>
            <a:lvl3pPr marL="1258898" indent="-251779">
              <a:spcBef>
                <a:spcPct val="30000"/>
              </a:spcBef>
              <a:defRPr sz="1200">
                <a:solidFill>
                  <a:schemeClr val="tx1"/>
                </a:solidFill>
                <a:latin typeface="Arial" panose="020B0604020202020204" pitchFamily="34" charset="0"/>
                <a:ea typeface="MS PGothic" panose="020B0600070205080204" pitchFamily="34" charset="-128"/>
              </a:defRPr>
            </a:lvl3pPr>
            <a:lvl4pPr marL="1762459" indent="-251779">
              <a:spcBef>
                <a:spcPct val="30000"/>
              </a:spcBef>
              <a:defRPr sz="1200">
                <a:solidFill>
                  <a:schemeClr val="tx1"/>
                </a:solidFill>
                <a:latin typeface="Arial" panose="020B0604020202020204" pitchFamily="34" charset="0"/>
                <a:ea typeface="MS PGothic" panose="020B0600070205080204" pitchFamily="34" charset="-128"/>
              </a:defRPr>
            </a:lvl4pPr>
            <a:lvl5pPr marL="2266019" indent="-251779">
              <a:spcBef>
                <a:spcPct val="30000"/>
              </a:spcBef>
              <a:defRPr sz="1200">
                <a:solidFill>
                  <a:schemeClr val="tx1"/>
                </a:solidFill>
                <a:latin typeface="Arial" panose="020B0604020202020204" pitchFamily="34" charset="0"/>
                <a:ea typeface="MS PGothic" panose="020B0600070205080204" pitchFamily="34" charset="-128"/>
              </a:defRPr>
            </a:lvl5pPr>
            <a:lvl6pPr marL="2769577"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7313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7669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80252"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10</a:t>
            </a:fld>
            <a:endParaRPr lang="en-US" altLang="en-US" dirty="0">
              <a:solidFill>
                <a:srgbClr val="000000"/>
              </a:solidFill>
            </a:endParaRPr>
          </a:p>
        </p:txBody>
      </p:sp>
    </p:spTree>
    <p:extLst>
      <p:ext uri="{BB962C8B-B14F-4D97-AF65-F5344CB8AC3E}">
        <p14:creationId xmlns:p14="http://schemas.microsoft.com/office/powerpoint/2010/main" val="251467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717550"/>
            <a:ext cx="6394450" cy="3597275"/>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4012449" y="8247880"/>
            <a:ext cx="3069595" cy="43417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18282" indent="-314727">
              <a:spcBef>
                <a:spcPct val="30000"/>
              </a:spcBef>
              <a:defRPr sz="1200">
                <a:solidFill>
                  <a:schemeClr val="tx1"/>
                </a:solidFill>
                <a:latin typeface="Arial" panose="020B0604020202020204" pitchFamily="34" charset="0"/>
                <a:ea typeface="MS PGothic" panose="020B0600070205080204" pitchFamily="34" charset="-128"/>
              </a:defRPr>
            </a:lvl2pPr>
            <a:lvl3pPr marL="1258898" indent="-251779">
              <a:spcBef>
                <a:spcPct val="30000"/>
              </a:spcBef>
              <a:defRPr sz="1200">
                <a:solidFill>
                  <a:schemeClr val="tx1"/>
                </a:solidFill>
                <a:latin typeface="Arial" panose="020B0604020202020204" pitchFamily="34" charset="0"/>
                <a:ea typeface="MS PGothic" panose="020B0600070205080204" pitchFamily="34" charset="-128"/>
              </a:defRPr>
            </a:lvl3pPr>
            <a:lvl4pPr marL="1762459" indent="-251779">
              <a:spcBef>
                <a:spcPct val="30000"/>
              </a:spcBef>
              <a:defRPr sz="1200">
                <a:solidFill>
                  <a:schemeClr val="tx1"/>
                </a:solidFill>
                <a:latin typeface="Arial" panose="020B0604020202020204" pitchFamily="34" charset="0"/>
                <a:ea typeface="MS PGothic" panose="020B0600070205080204" pitchFamily="34" charset="-128"/>
              </a:defRPr>
            </a:lvl4pPr>
            <a:lvl5pPr marL="2266019" indent="-251779">
              <a:spcBef>
                <a:spcPct val="30000"/>
              </a:spcBef>
              <a:defRPr sz="1200">
                <a:solidFill>
                  <a:schemeClr val="tx1"/>
                </a:solidFill>
                <a:latin typeface="Arial" panose="020B0604020202020204" pitchFamily="34" charset="0"/>
                <a:ea typeface="MS PGothic" panose="020B0600070205080204" pitchFamily="34" charset="-128"/>
              </a:defRPr>
            </a:lvl5pPr>
            <a:lvl6pPr marL="2769577"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7313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7669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80252"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11</a:t>
            </a:fld>
            <a:endParaRPr lang="en-US" altLang="en-US" dirty="0" smtClean="0">
              <a:solidFill>
                <a:srgbClr val="000000"/>
              </a:solidFill>
            </a:endParaRPr>
          </a:p>
        </p:txBody>
      </p:sp>
    </p:spTree>
    <p:extLst>
      <p:ext uri="{BB962C8B-B14F-4D97-AF65-F5344CB8AC3E}">
        <p14:creationId xmlns:p14="http://schemas.microsoft.com/office/powerpoint/2010/main" val="342584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1181100"/>
            <a:ext cx="5668963"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03170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406400" y="696913"/>
            <a:ext cx="6197600" cy="3486150"/>
          </a:xfrm>
          <a:prstGeom prst="rect">
            <a:avLst/>
          </a:prstGeom>
          <a:noFill/>
          <a:ln w="12700">
            <a:miter lim="800000"/>
          </a:ln>
        </p:spPr>
      </p:sp>
      <p:sp>
        <p:nvSpPr>
          <p:cNvPr id="6147" name="Notes Placeholder 2"/>
          <p:cNvSpPr>
            <a:spLocks noGrp="1"/>
          </p:cNvSpPr>
          <p:nvPr>
            <p:ph type="body" idx="3"/>
          </p:nvPr>
        </p:nvSpPr>
        <p:spPr>
          <a:xfrm>
            <a:off x="701040" y="4415790"/>
            <a:ext cx="5608320" cy="4183380"/>
          </a:xfrm>
          <a:prstGeom prst="rect">
            <a:avLst/>
          </a:prstGeom>
          <a:noFill/>
          <a:ln>
            <a:miter lim="800000"/>
          </a:ln>
        </p:spPr>
        <p:txBody>
          <a:bodyPr vert="horz" wrap="square" lIns="93177" tIns="46589" rIns="93177" bIns="46589"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r>
              <a:rPr lang="en-US" altLang="en-US" b="1">
                <a:latin typeface="Arial"/>
                <a:ea typeface="Arial"/>
              </a:rPr>
              <a:t>FIGURE 1. </a:t>
            </a:r>
            <a:r>
              <a:rPr lang="en-US" altLang="en-US">
                <a:latin typeface="Arial"/>
                <a:ea typeface="Arial"/>
              </a:rPr>
              <a:t>Weighted proportion of participants with a sexually transmitted infection (STI) (Chlamydia trachomatis, Neisseria gonorrhoeae, or Trichomonas vaginalis), by age at first sexual intercourse, and corresponding probability of having an STI, as calculated from simple logistic regression before adjustment for demographic factors (n = 9,844), National Longitudinal Study of Adolescent Health, 2001–2002.
</a:t>
            </a:r>
          </a:p>
          <a:p>
            <a:r>
              <a:rPr lang="en-US" altLang="en-US">
                <a:latin typeface="Arial"/>
                <a:ea typeface="Arial"/>
              </a:rPr>
              <a:t>Unless provided in the caption above, the following copyright applies to the content of this slide: American Journal of Epidemiology Copyright © 2005 by the Johns Hopkins Bloomberg School of Public Health All rights reserved</a:t>
            </a:r>
          </a:p>
        </p:txBody>
      </p:sp>
      <p:sp>
        <p:nvSpPr>
          <p:cNvPr id="6148" name="Slide Number Placeholder 3"/>
          <p:cNvSpPr>
            <a:spLocks noGrp="1"/>
          </p:cNvSpPr>
          <p:nvPr>
            <p:ph type="sldNum"/>
          </p:nvPr>
        </p:nvSpPr>
        <p:spPr>
          <a:xfrm>
            <a:off x="3970937" y="8829966"/>
            <a:ext cx="3037840" cy="464820"/>
          </a:xfrm>
          <a:prstGeom prst="rect">
            <a:avLst/>
          </a:prstGeom>
          <a:noFill/>
          <a:ln>
            <a:noFill/>
            <a:miter lim="800000"/>
          </a:ln>
        </p:spPr>
        <p:txBody>
          <a:bodyPr anchor="b" anchorCtr="0">
            <a:noAutofit/>
          </a:bodyPr>
          <a:lstStyle>
            <a:lvl1pPr marL="0"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65887"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31774"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97660"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63547" indent="0" algn="l" defTabSz="931774"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algn="r" eaLnBrk="1" hangingPunct="1"/>
            <a:fld id="{9D294BA4-CE05-4FFD-92E6-C2360C6F535D}" type="slidenum">
              <a:rPr lang="en-US" altLang="en-US" sz="1200"/>
              <a:pPr algn="r" eaLnBrk="1" hangingPunct="1"/>
              <a:t>24</a:t>
            </a:fld>
            <a:endParaRPr lang="en-US" altLang="en-US" sz="1200"/>
          </a:p>
        </p:txBody>
      </p:sp>
    </p:spTree>
    <p:extLst>
      <p:ext uri="{BB962C8B-B14F-4D97-AF65-F5344CB8AC3E}">
        <p14:creationId xmlns:p14="http://schemas.microsoft.com/office/powerpoint/2010/main" val="91631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630 (20.1%) of 3,140 counties had rates of reported chlamydia higher than 542 cases per 100,000 population.</a:t>
            </a:r>
          </a:p>
          <a:p>
            <a:endParaRPr lang="en-US" dirty="0"/>
          </a:p>
          <a:p>
            <a:r>
              <a:rPr lang="en-US" dirty="0" smtClean="0"/>
              <a:t>Seventy counties and independent cities reported 43% of all chlamydia cases in 2017.</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417303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t>In 2017, 50.0% of reported gonorrhea cases occurred in just 70 counties or independent cities and 625 counties (19.9%) in the United States had a rate of reported gonorrhea less than or equal to 25 cases per 100,000 population. </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The rate ranged from 26 to 53 cases per 100,000 population in 628 counties (20.0 %), ranged from 54 to 92 cases per 100,000 population in 631 counties (20.0%), ranged from 93 to 172 cases per 100,000 population in 632 counties (20.1%), and was more than 172 cases per 100,000 population in 624 counties (19.9%). </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As in previous years, counties with the highest gonorrhea rates were concentrated in the South.</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38</a:t>
            </a:fld>
            <a:endParaRPr lang="en-US" dirty="0"/>
          </a:p>
        </p:txBody>
      </p:sp>
    </p:spTree>
    <p:extLst>
      <p:ext uri="{BB962C8B-B14F-4D97-AF65-F5344CB8AC3E}">
        <p14:creationId xmlns:p14="http://schemas.microsoft.com/office/powerpoint/2010/main" val="396000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all the isolates collected in GISP in 2017, 4.6% demonstrated resistance or elevated MICs to at least 3 antibiotics tested and 51.5% were susceptible to all antibiotics tested.</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46</a:t>
            </a:fld>
            <a:endParaRPr lang="en-US" dirty="0"/>
          </a:p>
        </p:txBody>
      </p:sp>
    </p:spTree>
    <p:extLst>
      <p:ext uri="{BB962C8B-B14F-4D97-AF65-F5344CB8AC3E}">
        <p14:creationId xmlns:p14="http://schemas.microsoft.com/office/powerpoint/2010/main" val="2941977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30.1% of isolates collected from GISP sites were resistant to ciprofloxacin, 23.1% to tetracycline, and 15.8% to penicillin.</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47</a:t>
            </a:fld>
            <a:endParaRPr lang="en-US" dirty="0"/>
          </a:p>
        </p:txBody>
      </p:sp>
    </p:spTree>
    <p:extLst>
      <p:ext uri="{BB962C8B-B14F-4D97-AF65-F5344CB8AC3E}">
        <p14:creationId xmlns:p14="http://schemas.microsoft.com/office/powerpoint/2010/main" val="298254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t>The proportion of patients treated with ceftriaxone 250 mg increased from 84.0% in 2011 to 98.1% in 2017.</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In 2017, 1.1% of patients were treated with gentamicin 240 mg and 0.1% were treated with </a:t>
            </a:r>
            <a:r>
              <a:rPr lang="en-US" dirty="0" err="1"/>
              <a:t>cefixime</a:t>
            </a:r>
            <a:r>
              <a:rPr lang="en-US" dirty="0"/>
              <a:t> 400mg.</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48</a:t>
            </a:fld>
            <a:endParaRPr lang="en-US" dirty="0"/>
          </a:p>
        </p:txBody>
      </p:sp>
    </p:spTree>
    <p:extLst>
      <p:ext uri="{BB962C8B-B14F-4D97-AF65-F5344CB8AC3E}">
        <p14:creationId xmlns:p14="http://schemas.microsoft.com/office/powerpoint/2010/main" val="403513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3,140 counties in the United States, 531 (16.9%) had a P&amp;S syphilis rate greater than 7.5 cases per 100,000 population, 522 (16.6%) reported a rate from 3.9 to 7.5 cases per 100,000 population, 525 (16.7%) reported a rate from &gt;0 to 3.8 cases per 100,000 population, and 1,562 (49.7%) counties reported no cases of P&amp;S syphilis in 2017.</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56</a:t>
            </a:fld>
            <a:endParaRPr lang="en-US" dirty="0"/>
          </a:p>
        </p:txBody>
      </p:sp>
    </p:spTree>
    <p:extLst>
      <p:ext uri="{BB962C8B-B14F-4D97-AF65-F5344CB8AC3E}">
        <p14:creationId xmlns:p14="http://schemas.microsoft.com/office/powerpoint/2010/main" val="151478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1181100"/>
            <a:ext cx="5668963"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B51A6-E2BC-475F-93F9-C1673CC6DF2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33915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a:t>As in previous years, in 2017, rates of reported P&amp;S syphilis cases were highest among persons aged 25–29 years. </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In 2017, the highest rates were observed among men aged 25–29 years (51.9 cases per 100,000 males), 20–24 years (41.1 cases per 100,000 males), and 30–34 years (39.3 cases per 100,000 males). </a:t>
            </a:r>
          </a:p>
          <a:p>
            <a:pPr defTabSz="931774" fontAlgn="base">
              <a:spcBef>
                <a:spcPct val="30000"/>
              </a:spcBef>
              <a:spcAft>
                <a:spcPct val="0"/>
              </a:spcAft>
              <a:defRPr/>
            </a:pPr>
            <a:endParaRPr lang="en-US" dirty="0"/>
          </a:p>
          <a:p>
            <a:pPr defTabSz="931774" fontAlgn="base">
              <a:spcBef>
                <a:spcPct val="30000"/>
              </a:spcBef>
              <a:spcAft>
                <a:spcPct val="0"/>
              </a:spcAft>
              <a:defRPr/>
            </a:pPr>
            <a:r>
              <a:rPr lang="en-US" dirty="0"/>
              <a:t>The highest rates among women were among those aged 20–24 years (7.8 cases per 100,000 females) and those aged 25–29 years (7.1 cases per 100,000 females).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57</a:t>
            </a:fld>
            <a:endParaRPr lang="en-US" dirty="0"/>
          </a:p>
        </p:txBody>
      </p:sp>
    </p:spTree>
    <p:extLst>
      <p:ext uri="{BB962C8B-B14F-4D97-AF65-F5344CB8AC3E}">
        <p14:creationId xmlns:p14="http://schemas.microsoft.com/office/powerpoint/2010/main" val="2220050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there were a total of 918 reported cases of congenital syphilis, including 64 syphilitic stillbirths and 13 infant deaths, and the national rate was 23.3 cases per 100,000 live births. </a:t>
            </a:r>
          </a:p>
          <a:p>
            <a:endParaRPr lang="en-US" dirty="0"/>
          </a:p>
          <a:p>
            <a:r>
              <a:rPr lang="en-US" dirty="0"/>
              <a:t>This rate represents a 43.8% increase relative to 2016 (16.2 cases per 100,000 live births) and a 153.3% increase relative to 2013 (9.2 cases per 100,000 live births). </a:t>
            </a:r>
          </a:p>
          <a:p>
            <a:endParaRPr lang="en-US" dirty="0"/>
          </a:p>
          <a:p>
            <a:r>
              <a:rPr lang="en-US" dirty="0"/>
              <a:t>As has been observed historically, this increase in the congenital syphilis rate has paralleled increases in P&amp;S syphilis among all women and reproductive-aged women during 2013–2017 (155.6% and 142.8% increase, respectively).</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58</a:t>
            </a:fld>
            <a:endParaRPr lang="en-US" dirty="0"/>
          </a:p>
        </p:txBody>
      </p:sp>
    </p:spTree>
    <p:extLst>
      <p:ext uri="{BB962C8B-B14F-4D97-AF65-F5344CB8AC3E}">
        <p14:creationId xmlns:p14="http://schemas.microsoft.com/office/powerpoint/2010/main" val="251906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682625" y="1181100"/>
            <a:ext cx="5668963" cy="3189288"/>
          </a:xfrm>
        </p:spPr>
      </p:sp>
      <p:sp>
        <p:nvSpPr>
          <p:cNvPr id="161795" name="Notes Placeholder 2"/>
          <p:cNvSpPr>
            <a:spLocks noGrp="1"/>
          </p:cNvSpPr>
          <p:nvPr>
            <p:ph type="body" idx="1"/>
          </p:nvPr>
        </p:nvSpPr>
        <p:spPr/>
        <p:txBody>
          <a:bodyPr/>
          <a:lstStyle/>
          <a:p>
            <a:pPr eaLnBrk="1" hangingPunct="1">
              <a:spcBef>
                <a:spcPct val="0"/>
              </a:spcBef>
            </a:pPr>
            <a:endParaRPr lang="en-US" altLang="en-US" dirty="0" smtClean="0">
              <a:solidFill>
                <a:srgbClr val="000000"/>
              </a:solidFill>
              <a:latin typeface="Times" panose="02020603050405020304" pitchFamily="18" charset="0"/>
            </a:endParaRPr>
          </a:p>
        </p:txBody>
      </p:sp>
      <p:sp>
        <p:nvSpPr>
          <p:cNvPr id="161796" name="Slide Number Placeholder 3"/>
          <p:cNvSpPr>
            <a:spLocks noGrp="1"/>
          </p:cNvSpPr>
          <p:nvPr>
            <p:ph type="sldNum" sz="quarter" idx="4294967295"/>
          </p:nvPr>
        </p:nvSpPr>
        <p:spPr bwMode="auto">
          <a:xfrm>
            <a:off x="3016416" y="11018144"/>
            <a:ext cx="2307518" cy="57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2100">
                <a:solidFill>
                  <a:schemeClr val="tx1"/>
                </a:solidFill>
                <a:latin typeface="Lucida Grande"/>
                <a:ea typeface="MS PGothic" panose="020B0600070205080204" pitchFamily="34" charset="-128"/>
                <a:cs typeface="Lucida Grande"/>
                <a:sym typeface="Lucida Grande"/>
              </a:defRPr>
            </a:lvl1pPr>
            <a:lvl2pPr marL="762363" indent="-293216">
              <a:spcBef>
                <a:spcPct val="30000"/>
              </a:spcBef>
              <a:defRPr sz="2100">
                <a:solidFill>
                  <a:schemeClr val="tx1"/>
                </a:solidFill>
                <a:latin typeface="Lucida Grande"/>
                <a:ea typeface="Lucida Grande"/>
                <a:cs typeface="Lucida Grande"/>
                <a:sym typeface="Lucida Grande"/>
              </a:defRPr>
            </a:lvl2pPr>
            <a:lvl3pPr marL="1172866" indent="-234574">
              <a:spcBef>
                <a:spcPct val="30000"/>
              </a:spcBef>
              <a:defRPr sz="2100">
                <a:solidFill>
                  <a:schemeClr val="tx1"/>
                </a:solidFill>
                <a:latin typeface="Lucida Grande"/>
                <a:ea typeface="Lucida Grande"/>
                <a:cs typeface="Lucida Grande"/>
                <a:sym typeface="Lucida Grande"/>
              </a:defRPr>
            </a:lvl3pPr>
            <a:lvl4pPr marL="1642014" indent="-234574">
              <a:spcBef>
                <a:spcPct val="30000"/>
              </a:spcBef>
              <a:defRPr sz="2100">
                <a:solidFill>
                  <a:schemeClr val="tx1"/>
                </a:solidFill>
                <a:latin typeface="Lucida Grande"/>
                <a:ea typeface="Lucida Grande"/>
                <a:cs typeface="Lucida Grande"/>
                <a:sym typeface="Lucida Grande"/>
              </a:defRPr>
            </a:lvl4pPr>
            <a:lvl5pPr marL="2111159" indent="-234574">
              <a:spcBef>
                <a:spcPct val="30000"/>
              </a:spcBef>
              <a:defRPr sz="2100">
                <a:solidFill>
                  <a:schemeClr val="tx1"/>
                </a:solidFill>
                <a:latin typeface="Lucida Grande"/>
                <a:ea typeface="Lucida Grande"/>
                <a:cs typeface="Lucida Grande"/>
                <a:sym typeface="Lucida Grande"/>
              </a:defRPr>
            </a:lvl5pPr>
            <a:lvl6pPr marL="2580305"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6pPr>
            <a:lvl7pPr marL="3049451"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7pPr>
            <a:lvl8pPr marL="3518599"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8pPr>
            <a:lvl9pPr marL="3987743"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9pPr>
          </a:lstStyle>
          <a:p>
            <a:pPr eaLnBrk="0" fontAlgn="base" hangingPunct="0">
              <a:spcBef>
                <a:spcPct val="0"/>
              </a:spcBef>
              <a:spcAft>
                <a:spcPct val="0"/>
              </a:spcAft>
            </a:pPr>
            <a:fld id="{27898523-7D14-46ED-8F2E-FCF46E4400E2}" type="slidenum">
              <a:rPr lang="en-US" altLang="en-US" sz="1300">
                <a:solidFill>
                  <a:srgbClr val="000000"/>
                </a:solidFill>
                <a:latin typeface="Times" panose="02020603050405020304" pitchFamily="18" charset="0"/>
                <a:sym typeface="Helvetica" panose="020B0604020202020204" pitchFamily="34" charset="0"/>
              </a:rPr>
              <a:pPr eaLnBrk="0" fontAlgn="base" hangingPunct="0">
                <a:spcBef>
                  <a:spcPct val="0"/>
                </a:spcBef>
                <a:spcAft>
                  <a:spcPct val="0"/>
                </a:spcAft>
              </a:pPr>
              <a:t>79</a:t>
            </a:fld>
            <a:endParaRPr lang="en-US" altLang="en-US" sz="1300" dirty="0">
              <a:solidFill>
                <a:srgbClr val="000000"/>
              </a:solidFill>
              <a:latin typeface="Times" panose="02020603050405020304" pitchFamily="18" charset="0"/>
              <a:sym typeface="Helvetica" panose="020B0604020202020204" pitchFamily="34" charset="0"/>
            </a:endParaRPr>
          </a:p>
        </p:txBody>
      </p:sp>
    </p:spTree>
    <p:extLst>
      <p:ext uri="{BB962C8B-B14F-4D97-AF65-F5344CB8AC3E}">
        <p14:creationId xmlns:p14="http://schemas.microsoft.com/office/powerpoint/2010/main" val="59634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9380" name="Slide Number Placeholder 3"/>
          <p:cNvSpPr>
            <a:spLocks noGrp="1"/>
          </p:cNvSpPr>
          <p:nvPr>
            <p:ph type="sldNum" sz="quarter" idx="5"/>
          </p:nvPr>
        </p:nvSpPr>
        <p:spPr>
          <a:xfrm>
            <a:off x="4243025" y="8989749"/>
            <a:ext cx="3244662" cy="4728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anose="020B0604020202020204" pitchFamily="34" charset="0"/>
              </a:defRPr>
            </a:lvl1pPr>
            <a:lvl2pPr marL="757066" indent="-291179" defTabSz="946333">
              <a:defRPr>
                <a:solidFill>
                  <a:schemeClr val="tx1"/>
                </a:solidFill>
                <a:latin typeface="Arial" panose="020B0604020202020204" pitchFamily="34" charset="0"/>
              </a:defRPr>
            </a:lvl2pPr>
            <a:lvl3pPr marL="1164717" indent="-232943" defTabSz="946333">
              <a:defRPr>
                <a:solidFill>
                  <a:schemeClr val="tx1"/>
                </a:solidFill>
                <a:latin typeface="Arial" panose="020B0604020202020204" pitchFamily="34" charset="0"/>
              </a:defRPr>
            </a:lvl3pPr>
            <a:lvl4pPr marL="1630604" indent="-232943" defTabSz="946333">
              <a:defRPr>
                <a:solidFill>
                  <a:schemeClr val="tx1"/>
                </a:solidFill>
                <a:latin typeface="Arial" panose="020B0604020202020204" pitchFamily="34" charset="0"/>
              </a:defRPr>
            </a:lvl4pPr>
            <a:lvl5pPr marL="2096491" indent="-232943" defTabSz="946333">
              <a:defRPr>
                <a:solidFill>
                  <a:schemeClr val="tx1"/>
                </a:solidFill>
                <a:latin typeface="Arial" panose="020B0604020202020204" pitchFamily="34" charset="0"/>
              </a:defRPr>
            </a:lvl5pPr>
            <a:lvl6pPr marL="2562377" indent="-232943" defTabSz="946333" eaLnBrk="0" fontAlgn="base" hangingPunct="0">
              <a:spcBef>
                <a:spcPct val="0"/>
              </a:spcBef>
              <a:spcAft>
                <a:spcPct val="0"/>
              </a:spcAft>
              <a:defRPr>
                <a:solidFill>
                  <a:schemeClr val="tx1"/>
                </a:solidFill>
                <a:latin typeface="Arial" panose="020B0604020202020204" pitchFamily="34" charset="0"/>
              </a:defRPr>
            </a:lvl6pPr>
            <a:lvl7pPr marL="3028264" indent="-232943" defTabSz="946333" eaLnBrk="0" fontAlgn="base" hangingPunct="0">
              <a:spcBef>
                <a:spcPct val="0"/>
              </a:spcBef>
              <a:spcAft>
                <a:spcPct val="0"/>
              </a:spcAft>
              <a:defRPr>
                <a:solidFill>
                  <a:schemeClr val="tx1"/>
                </a:solidFill>
                <a:latin typeface="Arial" panose="020B0604020202020204" pitchFamily="34" charset="0"/>
              </a:defRPr>
            </a:lvl7pPr>
            <a:lvl8pPr marL="3494151" indent="-232943" defTabSz="946333" eaLnBrk="0" fontAlgn="base" hangingPunct="0">
              <a:spcBef>
                <a:spcPct val="0"/>
              </a:spcBef>
              <a:spcAft>
                <a:spcPct val="0"/>
              </a:spcAft>
              <a:defRPr>
                <a:solidFill>
                  <a:schemeClr val="tx1"/>
                </a:solidFill>
                <a:latin typeface="Arial" panose="020B0604020202020204" pitchFamily="34" charset="0"/>
              </a:defRPr>
            </a:lvl8pPr>
            <a:lvl9pPr marL="3960038" indent="-232943" defTabSz="946333" eaLnBrk="0" fontAlgn="base" hangingPunct="0">
              <a:spcBef>
                <a:spcPct val="0"/>
              </a:spcBef>
              <a:spcAft>
                <a:spcPct val="0"/>
              </a:spcAft>
              <a:defRPr>
                <a:solidFill>
                  <a:schemeClr val="tx1"/>
                </a:solidFill>
                <a:latin typeface="Arial" panose="020B0604020202020204" pitchFamily="34" charset="0"/>
              </a:defRPr>
            </a:lvl9pPr>
          </a:lstStyle>
          <a:p>
            <a:fld id="{172C2E37-D418-4C9B-8EB3-72C7566981AB}" type="slidenum">
              <a:rPr lang="en-US" altLang="en-US" smtClean="0">
                <a:solidFill>
                  <a:srgbClr val="000000"/>
                </a:solidFill>
              </a:rPr>
              <a:pPr/>
              <a:t>81</a:t>
            </a:fld>
            <a:endParaRPr lang="en-US" altLang="en-US" smtClean="0">
              <a:solidFill>
                <a:srgbClr val="000000"/>
              </a:solidFill>
            </a:endParaRPr>
          </a:p>
        </p:txBody>
      </p:sp>
    </p:spTree>
    <p:extLst>
      <p:ext uri="{BB962C8B-B14F-4D97-AF65-F5344CB8AC3E}">
        <p14:creationId xmlns:p14="http://schemas.microsoft.com/office/powerpoint/2010/main" val="1772471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515938" y="717550"/>
            <a:ext cx="6396037" cy="3597275"/>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4135029" y="8247880"/>
            <a:ext cx="3163372" cy="43417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18282" indent="-314727">
              <a:spcBef>
                <a:spcPct val="30000"/>
              </a:spcBef>
              <a:defRPr sz="1200">
                <a:solidFill>
                  <a:schemeClr val="tx1"/>
                </a:solidFill>
                <a:latin typeface="Arial" panose="020B0604020202020204" pitchFamily="34" charset="0"/>
                <a:ea typeface="MS PGothic" panose="020B0600070205080204" pitchFamily="34" charset="-128"/>
              </a:defRPr>
            </a:lvl2pPr>
            <a:lvl3pPr marL="1258898" indent="-251779">
              <a:spcBef>
                <a:spcPct val="30000"/>
              </a:spcBef>
              <a:defRPr sz="1200">
                <a:solidFill>
                  <a:schemeClr val="tx1"/>
                </a:solidFill>
                <a:latin typeface="Arial" panose="020B0604020202020204" pitchFamily="34" charset="0"/>
                <a:ea typeface="MS PGothic" panose="020B0600070205080204" pitchFamily="34" charset="-128"/>
              </a:defRPr>
            </a:lvl3pPr>
            <a:lvl4pPr marL="1762459" indent="-251779">
              <a:spcBef>
                <a:spcPct val="30000"/>
              </a:spcBef>
              <a:defRPr sz="1200">
                <a:solidFill>
                  <a:schemeClr val="tx1"/>
                </a:solidFill>
                <a:latin typeface="Arial" panose="020B0604020202020204" pitchFamily="34" charset="0"/>
                <a:ea typeface="MS PGothic" panose="020B0600070205080204" pitchFamily="34" charset="-128"/>
              </a:defRPr>
            </a:lvl4pPr>
            <a:lvl5pPr marL="2266019" indent="-251779">
              <a:spcBef>
                <a:spcPct val="30000"/>
              </a:spcBef>
              <a:defRPr sz="1200">
                <a:solidFill>
                  <a:schemeClr val="tx1"/>
                </a:solidFill>
                <a:latin typeface="Arial" panose="020B0604020202020204" pitchFamily="34" charset="0"/>
                <a:ea typeface="MS PGothic" panose="020B0600070205080204" pitchFamily="34" charset="-128"/>
              </a:defRPr>
            </a:lvl5pPr>
            <a:lvl6pPr marL="2769577"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7313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7669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80252"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82</a:t>
            </a:fld>
            <a:endParaRPr lang="en-US" altLang="en-US" dirty="0">
              <a:solidFill>
                <a:srgbClr val="000000"/>
              </a:solidFill>
            </a:endParaRPr>
          </a:p>
        </p:txBody>
      </p:sp>
    </p:spTree>
    <p:extLst>
      <p:ext uri="{BB962C8B-B14F-4D97-AF65-F5344CB8AC3E}">
        <p14:creationId xmlns:p14="http://schemas.microsoft.com/office/powerpoint/2010/main" val="2990766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706438" y="1181100"/>
            <a:ext cx="5670550" cy="3189288"/>
          </a:xfrm>
        </p:spPr>
      </p:sp>
      <p:sp>
        <p:nvSpPr>
          <p:cNvPr id="172035" name="Notes Placeholder 2"/>
          <p:cNvSpPr>
            <a:spLocks noGrp="1"/>
          </p:cNvSpPr>
          <p:nvPr>
            <p:ph type="body" idx="1"/>
          </p:nvPr>
        </p:nvSpPr>
        <p:spPr/>
        <p:txBody>
          <a:bodyPr/>
          <a:lstStyle/>
          <a:p>
            <a:pPr eaLnBrk="1" hangingPunct="1">
              <a:spcBef>
                <a:spcPct val="0"/>
              </a:spcBef>
            </a:pPr>
            <a:endParaRPr lang="en-US" altLang="en-US" dirty="0">
              <a:solidFill>
                <a:srgbClr val="000000"/>
              </a:solidFill>
              <a:latin typeface="Times" panose="02020603050405020304" pitchFamily="18" charset="0"/>
            </a:endParaRPr>
          </a:p>
        </p:txBody>
      </p:sp>
      <p:sp>
        <p:nvSpPr>
          <p:cNvPr id="172036" name="Slide Number Placeholder 3"/>
          <p:cNvSpPr>
            <a:spLocks noGrp="1"/>
          </p:cNvSpPr>
          <p:nvPr>
            <p:ph type="sldNum" sz="quarter" idx="4294967295"/>
          </p:nvPr>
        </p:nvSpPr>
        <p:spPr bwMode="auto">
          <a:xfrm>
            <a:off x="2971380" y="11018144"/>
            <a:ext cx="2273057" cy="57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2100">
                <a:solidFill>
                  <a:schemeClr val="tx1"/>
                </a:solidFill>
                <a:latin typeface="Lucida Grande"/>
                <a:ea typeface="MS PGothic" panose="020B0600070205080204" pitchFamily="34" charset="-128"/>
                <a:cs typeface="Lucida Grande"/>
                <a:sym typeface="Lucida Grande"/>
              </a:defRPr>
            </a:lvl1pPr>
            <a:lvl2pPr marL="762363" indent="-293216">
              <a:spcBef>
                <a:spcPct val="30000"/>
              </a:spcBef>
              <a:defRPr sz="2100">
                <a:solidFill>
                  <a:schemeClr val="tx1"/>
                </a:solidFill>
                <a:latin typeface="Lucida Grande"/>
                <a:ea typeface="Lucida Grande"/>
                <a:cs typeface="Lucida Grande"/>
                <a:sym typeface="Lucida Grande"/>
              </a:defRPr>
            </a:lvl2pPr>
            <a:lvl3pPr marL="1172866" indent="-234574">
              <a:spcBef>
                <a:spcPct val="30000"/>
              </a:spcBef>
              <a:defRPr sz="2100">
                <a:solidFill>
                  <a:schemeClr val="tx1"/>
                </a:solidFill>
                <a:latin typeface="Lucida Grande"/>
                <a:ea typeface="Lucida Grande"/>
                <a:cs typeface="Lucida Grande"/>
                <a:sym typeface="Lucida Grande"/>
              </a:defRPr>
            </a:lvl3pPr>
            <a:lvl4pPr marL="1642014" indent="-234574">
              <a:spcBef>
                <a:spcPct val="30000"/>
              </a:spcBef>
              <a:defRPr sz="2100">
                <a:solidFill>
                  <a:schemeClr val="tx1"/>
                </a:solidFill>
                <a:latin typeface="Lucida Grande"/>
                <a:ea typeface="Lucida Grande"/>
                <a:cs typeface="Lucida Grande"/>
                <a:sym typeface="Lucida Grande"/>
              </a:defRPr>
            </a:lvl4pPr>
            <a:lvl5pPr marL="2111159" indent="-234574">
              <a:spcBef>
                <a:spcPct val="30000"/>
              </a:spcBef>
              <a:defRPr sz="2100">
                <a:solidFill>
                  <a:schemeClr val="tx1"/>
                </a:solidFill>
                <a:latin typeface="Lucida Grande"/>
                <a:ea typeface="Lucida Grande"/>
                <a:cs typeface="Lucida Grande"/>
                <a:sym typeface="Lucida Grande"/>
              </a:defRPr>
            </a:lvl5pPr>
            <a:lvl6pPr marL="2580305"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6pPr>
            <a:lvl7pPr marL="3049451"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7pPr>
            <a:lvl8pPr marL="3518599"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8pPr>
            <a:lvl9pPr marL="3987743"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9pPr>
          </a:lstStyle>
          <a:p>
            <a:pPr defTabSz="469156" eaLnBrk="0" fontAlgn="base" hangingPunct="0">
              <a:spcBef>
                <a:spcPct val="0"/>
              </a:spcBef>
              <a:spcAft>
                <a:spcPct val="0"/>
              </a:spcAft>
            </a:pPr>
            <a:fld id="{11974714-EC9C-4C48-86F1-03AE8AE71E3E}" type="slidenum">
              <a:rPr lang="en-US" altLang="en-US" sz="1300">
                <a:solidFill>
                  <a:srgbClr val="000000"/>
                </a:solidFill>
                <a:latin typeface="Times" panose="02020603050405020304" pitchFamily="18" charset="0"/>
                <a:sym typeface="Helvetica" panose="020B0604020202020204" pitchFamily="34" charset="0"/>
              </a:rPr>
              <a:pPr defTabSz="469156" eaLnBrk="0" fontAlgn="base" hangingPunct="0">
                <a:spcBef>
                  <a:spcPct val="0"/>
                </a:spcBef>
                <a:spcAft>
                  <a:spcPct val="0"/>
                </a:spcAft>
              </a:pPr>
              <a:t>83</a:t>
            </a:fld>
            <a:endParaRPr lang="en-US" altLang="en-US" sz="1300" dirty="0">
              <a:solidFill>
                <a:srgbClr val="000000"/>
              </a:solidFill>
              <a:latin typeface="Times" panose="02020603050405020304" pitchFamily="18" charset="0"/>
              <a:sym typeface="Helvetica" panose="020B0604020202020204" pitchFamily="34" charset="0"/>
            </a:endParaRPr>
          </a:p>
        </p:txBody>
      </p:sp>
    </p:spTree>
    <p:extLst>
      <p:ext uri="{BB962C8B-B14F-4D97-AF65-F5344CB8AC3E}">
        <p14:creationId xmlns:p14="http://schemas.microsoft.com/office/powerpoint/2010/main" val="1629820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922338" y="1181100"/>
            <a:ext cx="5668962" cy="3189288"/>
          </a:xfrm>
        </p:spPr>
      </p:sp>
      <p:sp>
        <p:nvSpPr>
          <p:cNvPr id="172035" name="Notes Placeholder 2"/>
          <p:cNvSpPr>
            <a:spLocks noGrp="1"/>
          </p:cNvSpPr>
          <p:nvPr>
            <p:ph type="body" idx="1"/>
          </p:nvPr>
        </p:nvSpPr>
        <p:spPr/>
        <p:txBody>
          <a:bodyPr/>
          <a:lstStyle/>
          <a:p>
            <a:pPr eaLnBrk="1" hangingPunct="1">
              <a:spcBef>
                <a:spcPct val="0"/>
              </a:spcBef>
            </a:pPr>
            <a:endParaRPr lang="en-US" altLang="en-US" dirty="0">
              <a:solidFill>
                <a:srgbClr val="000000"/>
              </a:solidFill>
              <a:latin typeface="Times" panose="02020603050405020304" pitchFamily="18" charset="0"/>
            </a:endParaRPr>
          </a:p>
        </p:txBody>
      </p:sp>
      <p:sp>
        <p:nvSpPr>
          <p:cNvPr id="172036" name="Slide Number Placeholder 3"/>
          <p:cNvSpPr>
            <a:spLocks noGrp="1"/>
          </p:cNvSpPr>
          <p:nvPr>
            <p:ph type="sldNum" sz="quarter" idx="4294967295"/>
          </p:nvPr>
        </p:nvSpPr>
        <p:spPr bwMode="auto">
          <a:xfrm>
            <a:off x="3151977" y="11018144"/>
            <a:ext cx="2411213" cy="578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100">
                <a:solidFill>
                  <a:schemeClr val="tx1"/>
                </a:solidFill>
                <a:latin typeface="Lucida Grande"/>
                <a:ea typeface="MS PGothic" panose="020B0600070205080204" pitchFamily="34" charset="-128"/>
                <a:cs typeface="Lucida Grande"/>
                <a:sym typeface="Lucida Grande"/>
              </a:defRPr>
            </a:lvl1pPr>
            <a:lvl2pPr marL="762363" indent="-293216">
              <a:spcBef>
                <a:spcPct val="30000"/>
              </a:spcBef>
              <a:defRPr sz="2100">
                <a:solidFill>
                  <a:schemeClr val="tx1"/>
                </a:solidFill>
                <a:latin typeface="Lucida Grande"/>
                <a:ea typeface="Lucida Grande"/>
                <a:cs typeface="Lucida Grande"/>
                <a:sym typeface="Lucida Grande"/>
              </a:defRPr>
            </a:lvl2pPr>
            <a:lvl3pPr marL="1172866" indent="-234574">
              <a:spcBef>
                <a:spcPct val="30000"/>
              </a:spcBef>
              <a:defRPr sz="2100">
                <a:solidFill>
                  <a:schemeClr val="tx1"/>
                </a:solidFill>
                <a:latin typeface="Lucida Grande"/>
                <a:ea typeface="Lucida Grande"/>
                <a:cs typeface="Lucida Grande"/>
                <a:sym typeface="Lucida Grande"/>
              </a:defRPr>
            </a:lvl3pPr>
            <a:lvl4pPr marL="1642014" indent="-234574">
              <a:spcBef>
                <a:spcPct val="30000"/>
              </a:spcBef>
              <a:defRPr sz="2100">
                <a:solidFill>
                  <a:schemeClr val="tx1"/>
                </a:solidFill>
                <a:latin typeface="Lucida Grande"/>
                <a:ea typeface="Lucida Grande"/>
                <a:cs typeface="Lucida Grande"/>
                <a:sym typeface="Lucida Grande"/>
              </a:defRPr>
            </a:lvl4pPr>
            <a:lvl5pPr marL="2111159" indent="-234574">
              <a:spcBef>
                <a:spcPct val="30000"/>
              </a:spcBef>
              <a:defRPr sz="2100">
                <a:solidFill>
                  <a:schemeClr val="tx1"/>
                </a:solidFill>
                <a:latin typeface="Lucida Grande"/>
                <a:ea typeface="Lucida Grande"/>
                <a:cs typeface="Lucida Grande"/>
                <a:sym typeface="Lucida Grande"/>
              </a:defRPr>
            </a:lvl5pPr>
            <a:lvl6pPr marL="2580305"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6pPr>
            <a:lvl7pPr marL="3049451"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7pPr>
            <a:lvl8pPr marL="3518599"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8pPr>
            <a:lvl9pPr marL="3987743" indent="-234574" defTabSz="469147" eaLnBrk="0" fontAlgn="base" hangingPunct="0">
              <a:spcBef>
                <a:spcPct val="30000"/>
              </a:spcBef>
              <a:spcAft>
                <a:spcPct val="0"/>
              </a:spcAft>
              <a:defRPr sz="2100">
                <a:solidFill>
                  <a:schemeClr val="tx1"/>
                </a:solidFill>
                <a:latin typeface="Lucida Grande"/>
                <a:ea typeface="Lucida Grande"/>
                <a:cs typeface="Lucida Grande"/>
                <a:sym typeface="Lucida Grande"/>
              </a:defRPr>
            </a:lvl9pPr>
          </a:lstStyle>
          <a:p>
            <a:pPr defTabSz="469156" eaLnBrk="0" fontAlgn="base" hangingPunct="0">
              <a:spcBef>
                <a:spcPct val="0"/>
              </a:spcBef>
              <a:spcAft>
                <a:spcPct val="0"/>
              </a:spcAft>
            </a:pPr>
            <a:fld id="{11974714-EC9C-4C48-86F1-03AE8AE71E3E}" type="slidenum">
              <a:rPr lang="en-US" altLang="en-US" sz="1300">
                <a:solidFill>
                  <a:srgbClr val="000000"/>
                </a:solidFill>
                <a:latin typeface="Times" panose="02020603050405020304" pitchFamily="18" charset="0"/>
                <a:sym typeface="Helvetica" panose="020B0604020202020204" pitchFamily="34" charset="0"/>
              </a:rPr>
              <a:pPr defTabSz="469156" eaLnBrk="0" fontAlgn="base" hangingPunct="0">
                <a:spcBef>
                  <a:spcPct val="0"/>
                </a:spcBef>
                <a:spcAft>
                  <a:spcPct val="0"/>
                </a:spcAft>
              </a:pPr>
              <a:t>84</a:t>
            </a:fld>
            <a:endParaRPr lang="en-US" altLang="en-US" sz="1300" dirty="0">
              <a:solidFill>
                <a:srgbClr val="000000"/>
              </a:solidFill>
              <a:latin typeface="Times" panose="02020603050405020304" pitchFamily="18" charset="0"/>
              <a:sym typeface="Helvetica" panose="020B0604020202020204" pitchFamily="34" charset="0"/>
            </a:endParaRPr>
          </a:p>
        </p:txBody>
      </p:sp>
    </p:spTree>
    <p:extLst>
      <p:ext uri="{BB962C8B-B14F-4D97-AF65-F5344CB8AC3E}">
        <p14:creationId xmlns:p14="http://schemas.microsoft.com/office/powerpoint/2010/main" val="403402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03288" y="1200150"/>
            <a:ext cx="5767387" cy="3243263"/>
          </a:xfrm>
          <a:ln/>
        </p:spPr>
      </p:sp>
      <p:sp>
        <p:nvSpPr>
          <p:cNvPr id="75779" name="Notes Placeholder 2"/>
          <p:cNvSpPr>
            <a:spLocks noGrp="1"/>
          </p:cNvSpPr>
          <p:nvPr>
            <p:ph type="body" idx="1"/>
          </p:nvPr>
        </p:nvSpPr>
        <p:spPr>
          <a:xfrm>
            <a:off x="594612" y="5604136"/>
            <a:ext cx="4746452" cy="530906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96" tIns="48950" rIns="97896" bIns="48950"/>
          <a:lstStyle/>
          <a:p>
            <a:pPr eaLnBrk="1" hangingPunct="1">
              <a:spcBef>
                <a:spcPct val="0"/>
              </a:spcBef>
            </a:pPr>
            <a:r>
              <a:rPr lang="en-US" altLang="en-US" dirty="0">
                <a:latin typeface="Arial" panose="020B0604020202020204" pitchFamily="34" charset="0"/>
                <a:ea typeface="MS PGothic" panose="020B0600070205080204" pitchFamily="34" charset="-128"/>
              </a:rPr>
              <a:t>Please read from the slide</a:t>
            </a:r>
          </a:p>
        </p:txBody>
      </p:sp>
      <p:sp>
        <p:nvSpPr>
          <p:cNvPr id="75780" name="Slide Number Placeholder 3"/>
          <p:cNvSpPr>
            <a:spLocks noGrp="1"/>
          </p:cNvSpPr>
          <p:nvPr>
            <p:ph type="sldNum" sz="quarter" idx="5"/>
          </p:nvPr>
        </p:nvSpPr>
        <p:spPr>
          <a:xfrm>
            <a:off x="3362509" y="11206273"/>
            <a:ext cx="2571863" cy="58615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96" tIns="48950" rIns="97896" bIns="48950"/>
          <a:lstStyle>
            <a:lvl1pPr defTabSz="997812">
              <a:spcBef>
                <a:spcPct val="30000"/>
              </a:spcBef>
              <a:defRPr sz="1200">
                <a:solidFill>
                  <a:schemeClr val="tx1"/>
                </a:solidFill>
                <a:latin typeface="Arial" panose="020B0604020202020204" pitchFamily="34" charset="0"/>
                <a:ea typeface="MS PGothic" panose="020B0600070205080204" pitchFamily="34" charset="-128"/>
              </a:defRPr>
            </a:lvl1pPr>
            <a:lvl2pPr marL="769316" indent="-295892" defTabSz="997812">
              <a:spcBef>
                <a:spcPct val="30000"/>
              </a:spcBef>
              <a:defRPr sz="1200">
                <a:solidFill>
                  <a:schemeClr val="tx1"/>
                </a:solidFill>
                <a:latin typeface="Arial" panose="020B0604020202020204" pitchFamily="34" charset="0"/>
                <a:ea typeface="MS PGothic" panose="020B0600070205080204" pitchFamily="34" charset="-128"/>
              </a:defRPr>
            </a:lvl2pPr>
            <a:lvl3pPr marL="1183564" indent="-236712" defTabSz="997812">
              <a:spcBef>
                <a:spcPct val="30000"/>
              </a:spcBef>
              <a:defRPr sz="1200">
                <a:solidFill>
                  <a:schemeClr val="tx1"/>
                </a:solidFill>
                <a:latin typeface="Arial" panose="020B0604020202020204" pitchFamily="34" charset="0"/>
                <a:ea typeface="MS PGothic" panose="020B0600070205080204" pitchFamily="34" charset="-128"/>
              </a:defRPr>
            </a:lvl3pPr>
            <a:lvl4pPr marL="1656994" indent="-236712" defTabSz="997812">
              <a:spcBef>
                <a:spcPct val="30000"/>
              </a:spcBef>
              <a:defRPr sz="1200">
                <a:solidFill>
                  <a:schemeClr val="tx1"/>
                </a:solidFill>
                <a:latin typeface="Arial" panose="020B0604020202020204" pitchFamily="34" charset="0"/>
                <a:ea typeface="MS PGothic" panose="020B0600070205080204" pitchFamily="34" charset="-128"/>
              </a:defRPr>
            </a:lvl4pPr>
            <a:lvl5pPr marL="2130418" indent="-236712" defTabSz="997812">
              <a:spcBef>
                <a:spcPct val="30000"/>
              </a:spcBef>
              <a:defRPr sz="1200">
                <a:solidFill>
                  <a:schemeClr val="tx1"/>
                </a:solidFill>
                <a:latin typeface="Arial" panose="020B0604020202020204" pitchFamily="34" charset="0"/>
                <a:ea typeface="MS PGothic" panose="020B0600070205080204" pitchFamily="34" charset="-128"/>
              </a:defRPr>
            </a:lvl5pPr>
            <a:lvl6pPr marL="2603845" indent="-236712" defTabSz="99781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77270" indent="-236712" defTabSz="99781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50696" indent="-236712" defTabSz="99781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024123" indent="-236712" defTabSz="99781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4C08EC33-B4C7-4F47-8EDD-13FA59AEF977}"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3</a:t>
            </a:fld>
            <a:endParaRPr lang="en-US" alt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6791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682625" y="1181100"/>
            <a:ext cx="5668963" cy="3189288"/>
          </a:xfrm>
          <a:ln/>
        </p:spPr>
      </p:sp>
      <p:sp>
        <p:nvSpPr>
          <p:cNvPr id="75779" name="Notes Placeholder 2"/>
          <p:cNvSpPr>
            <a:spLocks noGrp="1"/>
          </p:cNvSpPr>
          <p:nvPr>
            <p:ph type="body" idx="1"/>
          </p:nvPr>
        </p:nvSpPr>
        <p:spPr>
          <a:xfrm>
            <a:off x="552169" y="5512254"/>
            <a:ext cx="4407674" cy="522203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1" tIns="48037" rIns="96071" bIns="48037"/>
          <a:lstStyle/>
          <a:p>
            <a:pPr eaLnBrk="1" hangingPunct="1">
              <a:spcBef>
                <a:spcPct val="0"/>
              </a:spcBef>
            </a:pPr>
            <a:r>
              <a:rPr lang="en-US" altLang="en-US" dirty="0" smtClean="0">
                <a:latin typeface="Arial" panose="020B0604020202020204" pitchFamily="34" charset="0"/>
                <a:ea typeface="MS PGothic" panose="020B0600070205080204" pitchFamily="34" charset="-128"/>
              </a:rPr>
              <a:t>Please read from the slide</a:t>
            </a:r>
          </a:p>
        </p:txBody>
      </p:sp>
      <p:sp>
        <p:nvSpPr>
          <p:cNvPr id="75780" name="Slide Number Placeholder 3"/>
          <p:cNvSpPr>
            <a:spLocks noGrp="1"/>
          </p:cNvSpPr>
          <p:nvPr>
            <p:ph type="sldNum" sz="quarter" idx="5"/>
          </p:nvPr>
        </p:nvSpPr>
        <p:spPr>
          <a:xfrm>
            <a:off x="3122505" y="11022563"/>
            <a:ext cx="2388295" cy="57654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1" tIns="48037" rIns="96071" bIns="48037"/>
          <a:lstStyle>
            <a:lvl1pPr defTabSz="979207">
              <a:spcBef>
                <a:spcPct val="30000"/>
              </a:spcBef>
              <a:defRPr sz="1200">
                <a:solidFill>
                  <a:schemeClr val="tx1"/>
                </a:solidFill>
                <a:latin typeface="Arial" panose="020B0604020202020204" pitchFamily="34" charset="0"/>
                <a:ea typeface="MS PGothic" panose="020B0600070205080204" pitchFamily="34" charset="-128"/>
              </a:defRPr>
            </a:lvl1pPr>
            <a:lvl2pPr marL="754972" indent="-290375" defTabSz="979207">
              <a:spcBef>
                <a:spcPct val="30000"/>
              </a:spcBef>
              <a:defRPr sz="1200">
                <a:solidFill>
                  <a:schemeClr val="tx1"/>
                </a:solidFill>
                <a:latin typeface="Arial" panose="020B0604020202020204" pitchFamily="34" charset="0"/>
                <a:ea typeface="MS PGothic" panose="020B0600070205080204" pitchFamily="34" charset="-128"/>
              </a:defRPr>
            </a:lvl2pPr>
            <a:lvl3pPr marL="1161496" indent="-232298" defTabSz="979207">
              <a:spcBef>
                <a:spcPct val="30000"/>
              </a:spcBef>
              <a:defRPr sz="1200">
                <a:solidFill>
                  <a:schemeClr val="tx1"/>
                </a:solidFill>
                <a:latin typeface="Arial" panose="020B0604020202020204" pitchFamily="34" charset="0"/>
                <a:ea typeface="MS PGothic" panose="020B0600070205080204" pitchFamily="34" charset="-128"/>
              </a:defRPr>
            </a:lvl3pPr>
            <a:lvl4pPr marL="1626098" indent="-232298" defTabSz="979207">
              <a:spcBef>
                <a:spcPct val="30000"/>
              </a:spcBef>
              <a:defRPr sz="1200">
                <a:solidFill>
                  <a:schemeClr val="tx1"/>
                </a:solidFill>
                <a:latin typeface="Arial" panose="020B0604020202020204" pitchFamily="34" charset="0"/>
                <a:ea typeface="MS PGothic" panose="020B0600070205080204" pitchFamily="34" charset="-128"/>
              </a:defRPr>
            </a:lvl4pPr>
            <a:lvl5pPr marL="2090695" indent="-232298" defTabSz="979207">
              <a:spcBef>
                <a:spcPct val="30000"/>
              </a:spcBef>
              <a:defRPr sz="1200">
                <a:solidFill>
                  <a:schemeClr val="tx1"/>
                </a:solidFill>
                <a:latin typeface="Arial" panose="020B0604020202020204" pitchFamily="34" charset="0"/>
                <a:ea typeface="MS PGothic" panose="020B0600070205080204" pitchFamily="34" charset="-128"/>
              </a:defRPr>
            </a:lvl5pPr>
            <a:lvl6pPr marL="2555294"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19892"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491"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9090"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4C08EC33-B4C7-4F47-8EDD-13FA59AEF977}"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4</a:t>
            </a:fld>
            <a:endParaRPr lang="en-US" alt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157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82625" y="1181100"/>
            <a:ext cx="5668963" cy="3189288"/>
          </a:xfrm>
          <a:ln/>
        </p:spPr>
      </p:sp>
      <p:sp>
        <p:nvSpPr>
          <p:cNvPr id="77827" name="Notes Placeholder 2"/>
          <p:cNvSpPr>
            <a:spLocks noGrp="1"/>
          </p:cNvSpPr>
          <p:nvPr>
            <p:ph type="body" idx="1"/>
          </p:nvPr>
        </p:nvSpPr>
        <p:spPr>
          <a:xfrm>
            <a:off x="552169" y="5512254"/>
            <a:ext cx="4407674" cy="522203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1" tIns="48037" rIns="96071" bIns="48037"/>
          <a:lstStyle/>
          <a:p>
            <a:pPr eaLnBrk="1" hangingPunct="1">
              <a:spcBef>
                <a:spcPct val="0"/>
              </a:spcBef>
            </a:pPr>
            <a:r>
              <a:rPr lang="en-US" altLang="en-US" dirty="0" smtClean="0">
                <a:latin typeface="Arial" panose="020B0604020202020204" pitchFamily="34" charset="0"/>
                <a:ea typeface="MS PGothic" panose="020B0600070205080204" pitchFamily="34" charset="-128"/>
              </a:rPr>
              <a:t>Please read from the slide</a:t>
            </a:r>
          </a:p>
        </p:txBody>
      </p:sp>
      <p:sp>
        <p:nvSpPr>
          <p:cNvPr id="77828" name="Slide Number Placeholder 3"/>
          <p:cNvSpPr>
            <a:spLocks noGrp="1"/>
          </p:cNvSpPr>
          <p:nvPr>
            <p:ph type="sldNum" sz="quarter" idx="5"/>
          </p:nvPr>
        </p:nvSpPr>
        <p:spPr>
          <a:xfrm>
            <a:off x="3122505" y="11022563"/>
            <a:ext cx="2388295" cy="57654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1" tIns="48037" rIns="96071" bIns="48037"/>
          <a:lstStyle>
            <a:lvl1pPr defTabSz="979207">
              <a:spcBef>
                <a:spcPct val="30000"/>
              </a:spcBef>
              <a:defRPr sz="1200">
                <a:solidFill>
                  <a:schemeClr val="tx1"/>
                </a:solidFill>
                <a:latin typeface="Arial" panose="020B0604020202020204" pitchFamily="34" charset="0"/>
                <a:ea typeface="MS PGothic" panose="020B0600070205080204" pitchFamily="34" charset="-128"/>
              </a:defRPr>
            </a:lvl1pPr>
            <a:lvl2pPr marL="754972" indent="-290375" defTabSz="979207">
              <a:spcBef>
                <a:spcPct val="30000"/>
              </a:spcBef>
              <a:defRPr sz="1200">
                <a:solidFill>
                  <a:schemeClr val="tx1"/>
                </a:solidFill>
                <a:latin typeface="Arial" panose="020B0604020202020204" pitchFamily="34" charset="0"/>
                <a:ea typeface="MS PGothic" panose="020B0600070205080204" pitchFamily="34" charset="-128"/>
              </a:defRPr>
            </a:lvl2pPr>
            <a:lvl3pPr marL="1161496" indent="-232298" defTabSz="979207">
              <a:spcBef>
                <a:spcPct val="30000"/>
              </a:spcBef>
              <a:defRPr sz="1200">
                <a:solidFill>
                  <a:schemeClr val="tx1"/>
                </a:solidFill>
                <a:latin typeface="Arial" panose="020B0604020202020204" pitchFamily="34" charset="0"/>
                <a:ea typeface="MS PGothic" panose="020B0600070205080204" pitchFamily="34" charset="-128"/>
              </a:defRPr>
            </a:lvl3pPr>
            <a:lvl4pPr marL="1626098" indent="-232298" defTabSz="979207">
              <a:spcBef>
                <a:spcPct val="30000"/>
              </a:spcBef>
              <a:defRPr sz="1200">
                <a:solidFill>
                  <a:schemeClr val="tx1"/>
                </a:solidFill>
                <a:latin typeface="Arial" panose="020B0604020202020204" pitchFamily="34" charset="0"/>
                <a:ea typeface="MS PGothic" panose="020B0600070205080204" pitchFamily="34" charset="-128"/>
              </a:defRPr>
            </a:lvl4pPr>
            <a:lvl5pPr marL="2090695" indent="-232298" defTabSz="979207">
              <a:spcBef>
                <a:spcPct val="30000"/>
              </a:spcBef>
              <a:defRPr sz="1200">
                <a:solidFill>
                  <a:schemeClr val="tx1"/>
                </a:solidFill>
                <a:latin typeface="Arial" panose="020B0604020202020204" pitchFamily="34" charset="0"/>
                <a:ea typeface="MS PGothic" panose="020B0600070205080204" pitchFamily="34" charset="-128"/>
              </a:defRPr>
            </a:lvl5pPr>
            <a:lvl6pPr marL="2555294"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19892"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491"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9090" indent="-232298" defTabSz="979207"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98561E79-FBF4-4FD6-954D-B33B0824DD0A}" type="slidenum">
              <a:rPr lang="en-US" altLang="en-US" smtClean="0">
                <a:solidFill>
                  <a:srgbClr val="000000"/>
                </a:solidFill>
                <a:latin typeface="Times New Roman" panose="02020603050405020304" pitchFamily="18" charset="0"/>
              </a:rPr>
              <a:pPr eaLnBrk="0" fontAlgn="base" hangingPunct="0">
                <a:spcBef>
                  <a:spcPct val="0"/>
                </a:spcBef>
                <a:spcAft>
                  <a:spcPct val="0"/>
                </a:spcAft>
              </a:pPr>
              <a:t>5</a:t>
            </a:fld>
            <a:endParaRPr lang="en-US" alt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2541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9380" name="Slide Number Placeholder 3"/>
          <p:cNvSpPr>
            <a:spLocks noGrp="1"/>
          </p:cNvSpPr>
          <p:nvPr>
            <p:ph type="sldNum" sz="quarter" idx="5"/>
          </p:nvPr>
        </p:nvSpPr>
        <p:spPr>
          <a:xfrm>
            <a:off x="4243025" y="8989749"/>
            <a:ext cx="3244662" cy="4728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anose="020B0604020202020204" pitchFamily="34" charset="0"/>
              </a:defRPr>
            </a:lvl1pPr>
            <a:lvl2pPr marL="757066" indent="-291179" defTabSz="946333">
              <a:defRPr>
                <a:solidFill>
                  <a:schemeClr val="tx1"/>
                </a:solidFill>
                <a:latin typeface="Arial" panose="020B0604020202020204" pitchFamily="34" charset="0"/>
              </a:defRPr>
            </a:lvl2pPr>
            <a:lvl3pPr marL="1164717" indent="-232943" defTabSz="946333">
              <a:defRPr>
                <a:solidFill>
                  <a:schemeClr val="tx1"/>
                </a:solidFill>
                <a:latin typeface="Arial" panose="020B0604020202020204" pitchFamily="34" charset="0"/>
              </a:defRPr>
            </a:lvl3pPr>
            <a:lvl4pPr marL="1630604" indent="-232943" defTabSz="946333">
              <a:defRPr>
                <a:solidFill>
                  <a:schemeClr val="tx1"/>
                </a:solidFill>
                <a:latin typeface="Arial" panose="020B0604020202020204" pitchFamily="34" charset="0"/>
              </a:defRPr>
            </a:lvl4pPr>
            <a:lvl5pPr marL="2096491" indent="-232943" defTabSz="946333">
              <a:defRPr>
                <a:solidFill>
                  <a:schemeClr val="tx1"/>
                </a:solidFill>
                <a:latin typeface="Arial" panose="020B0604020202020204" pitchFamily="34" charset="0"/>
              </a:defRPr>
            </a:lvl5pPr>
            <a:lvl6pPr marL="2562377" indent="-232943" defTabSz="946333" eaLnBrk="0" fontAlgn="base" hangingPunct="0">
              <a:spcBef>
                <a:spcPct val="0"/>
              </a:spcBef>
              <a:spcAft>
                <a:spcPct val="0"/>
              </a:spcAft>
              <a:defRPr>
                <a:solidFill>
                  <a:schemeClr val="tx1"/>
                </a:solidFill>
                <a:latin typeface="Arial" panose="020B0604020202020204" pitchFamily="34" charset="0"/>
              </a:defRPr>
            </a:lvl6pPr>
            <a:lvl7pPr marL="3028264" indent="-232943" defTabSz="946333" eaLnBrk="0" fontAlgn="base" hangingPunct="0">
              <a:spcBef>
                <a:spcPct val="0"/>
              </a:spcBef>
              <a:spcAft>
                <a:spcPct val="0"/>
              </a:spcAft>
              <a:defRPr>
                <a:solidFill>
                  <a:schemeClr val="tx1"/>
                </a:solidFill>
                <a:latin typeface="Arial" panose="020B0604020202020204" pitchFamily="34" charset="0"/>
              </a:defRPr>
            </a:lvl7pPr>
            <a:lvl8pPr marL="3494151" indent="-232943" defTabSz="946333" eaLnBrk="0" fontAlgn="base" hangingPunct="0">
              <a:spcBef>
                <a:spcPct val="0"/>
              </a:spcBef>
              <a:spcAft>
                <a:spcPct val="0"/>
              </a:spcAft>
              <a:defRPr>
                <a:solidFill>
                  <a:schemeClr val="tx1"/>
                </a:solidFill>
                <a:latin typeface="Arial" panose="020B0604020202020204" pitchFamily="34" charset="0"/>
              </a:defRPr>
            </a:lvl8pPr>
            <a:lvl9pPr marL="3960038" indent="-232943" defTabSz="946333" eaLnBrk="0" fontAlgn="base" hangingPunct="0">
              <a:spcBef>
                <a:spcPct val="0"/>
              </a:spcBef>
              <a:spcAft>
                <a:spcPct val="0"/>
              </a:spcAft>
              <a:defRPr>
                <a:solidFill>
                  <a:schemeClr val="tx1"/>
                </a:solidFill>
                <a:latin typeface="Arial" panose="020B0604020202020204" pitchFamily="34" charset="0"/>
              </a:defRPr>
            </a:lvl9pPr>
          </a:lstStyle>
          <a:p>
            <a:fld id="{172C2E37-D418-4C9B-8EB3-72C7566981AB}"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85978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82625" y="1181100"/>
            <a:ext cx="5668963" cy="31892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79876" name="Slide Number Placeholder 3"/>
          <p:cNvSpPr>
            <a:spLocks noGrp="1"/>
          </p:cNvSpPr>
          <p:nvPr>
            <p:ph type="sldNum" sz="quarter" idx="5"/>
          </p:nvPr>
        </p:nvSpPr>
        <p:spPr>
          <a:xfrm>
            <a:off x="3998564" y="8112669"/>
            <a:ext cx="3058973" cy="42706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38633" indent="-284091">
              <a:spcBef>
                <a:spcPct val="30000"/>
              </a:spcBef>
              <a:defRPr sz="1200">
                <a:solidFill>
                  <a:schemeClr val="tx1"/>
                </a:solidFill>
                <a:latin typeface="Arial" panose="020B0604020202020204" pitchFamily="34" charset="0"/>
                <a:ea typeface="MS PGothic" panose="020B0600070205080204" pitchFamily="34" charset="-128"/>
              </a:defRPr>
            </a:lvl2pPr>
            <a:lvl3pPr marL="1136358" indent="-227272">
              <a:spcBef>
                <a:spcPct val="30000"/>
              </a:spcBef>
              <a:defRPr sz="1200">
                <a:solidFill>
                  <a:schemeClr val="tx1"/>
                </a:solidFill>
                <a:latin typeface="Arial" panose="020B0604020202020204" pitchFamily="34" charset="0"/>
                <a:ea typeface="MS PGothic" panose="020B0600070205080204" pitchFamily="34" charset="-128"/>
              </a:defRPr>
            </a:lvl3pPr>
            <a:lvl4pPr marL="1590905" indent="-227272">
              <a:spcBef>
                <a:spcPct val="30000"/>
              </a:spcBef>
              <a:defRPr sz="1200">
                <a:solidFill>
                  <a:schemeClr val="tx1"/>
                </a:solidFill>
                <a:latin typeface="Arial" panose="020B0604020202020204" pitchFamily="34" charset="0"/>
                <a:ea typeface="MS PGothic" panose="020B0600070205080204" pitchFamily="34" charset="-128"/>
              </a:defRPr>
            </a:lvl4pPr>
            <a:lvl5pPr marL="2045448" indent="-227272">
              <a:spcBef>
                <a:spcPct val="30000"/>
              </a:spcBef>
              <a:defRPr sz="1200">
                <a:solidFill>
                  <a:schemeClr val="tx1"/>
                </a:solidFill>
                <a:latin typeface="Arial" panose="020B0604020202020204" pitchFamily="34" charset="0"/>
                <a:ea typeface="MS PGothic" panose="020B0600070205080204" pitchFamily="34" charset="-128"/>
              </a:defRPr>
            </a:lvl5pPr>
            <a:lvl6pPr marL="2499992" indent="-2272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54534" indent="-2272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09079" indent="-2272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63623" indent="-227272"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C878216-EE81-4424-8925-0043890400DA}" type="slidenum">
              <a:rPr lang="en-US" altLang="en-US" smtClean="0">
                <a:solidFill>
                  <a:srgbClr val="000000"/>
                </a:solidFill>
              </a:rPr>
              <a:pPr>
                <a:spcBef>
                  <a:spcPct val="0"/>
                </a:spcBef>
              </a:pPr>
              <a:t>7</a:t>
            </a:fld>
            <a:endParaRPr lang="en-US" altLang="en-US" dirty="0" smtClean="0">
              <a:solidFill>
                <a:srgbClr val="000000"/>
              </a:solidFill>
            </a:endParaRPr>
          </a:p>
        </p:txBody>
      </p:sp>
    </p:spTree>
    <p:extLst>
      <p:ext uri="{BB962C8B-B14F-4D97-AF65-F5344CB8AC3E}">
        <p14:creationId xmlns:p14="http://schemas.microsoft.com/office/powerpoint/2010/main" val="2167116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682625" y="1181100"/>
            <a:ext cx="5668963" cy="3189288"/>
          </a:xfrm>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ea typeface="MS PGothic" panose="020B0600070205080204" pitchFamily="34" charset="-128"/>
              </a:rPr>
              <a:t>Throughout the webinar we will be asking polling questions. A separate window  with the  question will display at the center of your screen. Then you can choose your response. The totals will display after you  vote. </a:t>
            </a:r>
          </a:p>
          <a:p>
            <a:pPr eaLnBrk="1" hangingPunct="1">
              <a:spcBef>
                <a:spcPct val="0"/>
              </a:spcBef>
            </a:pPr>
            <a:endParaRPr lang="en-US" altLang="en-US" dirty="0" smtClean="0">
              <a:latin typeface="Arial" panose="020B0604020202020204" pitchFamily="34" charset="0"/>
              <a:ea typeface="MS PGothic" panose="020B0600070205080204" pitchFamily="34" charset="-128"/>
            </a:endParaRPr>
          </a:p>
          <a:p>
            <a:pPr eaLnBrk="1" hangingPunct="1">
              <a:spcBef>
                <a:spcPct val="0"/>
              </a:spcBef>
            </a:pPr>
            <a:r>
              <a:rPr lang="en-US" altLang="en-US" dirty="0" smtClean="0">
                <a:latin typeface="Arial" panose="020B0604020202020204" pitchFamily="34" charset="0"/>
                <a:ea typeface="MS PGothic" panose="020B0600070205080204" pitchFamily="34" charset="-128"/>
              </a:rPr>
              <a:t>We want this to be an interactive webinar. If you have any questions or comments during the presentations please type them into the Adobe Connect chat box located on the bottom right of your screen and hit the submit button. We will attempt to address as many questions and possible during the scheduled Q &amp; A periods.</a:t>
            </a:r>
          </a:p>
          <a:p>
            <a:pPr eaLnBrk="1" hangingPunct="1">
              <a:spcBef>
                <a:spcPct val="0"/>
              </a:spcBef>
            </a:pPr>
            <a:endParaRPr lang="en-US" altLang="en-US" dirty="0" smtClean="0">
              <a:latin typeface="Arial" panose="020B0604020202020204" pitchFamily="34" charset="0"/>
              <a:ea typeface="MS PGothic" panose="020B0600070205080204" pitchFamily="34" charset="-128"/>
            </a:endParaRPr>
          </a:p>
          <a:p>
            <a:pPr eaLnBrk="1" hangingPunct="1">
              <a:spcBef>
                <a:spcPct val="0"/>
              </a:spcBef>
            </a:pPr>
            <a:r>
              <a:rPr lang="en-US" altLang="en-US" dirty="0" smtClean="0">
                <a:latin typeface="Arial" panose="020B0604020202020204" pitchFamily="34" charset="0"/>
                <a:ea typeface="MS PGothic" panose="020B0600070205080204" pitchFamily="34" charset="-128"/>
              </a:rPr>
              <a:t>Let’s try a few polling questions.</a:t>
            </a:r>
          </a:p>
          <a:p>
            <a:pPr eaLnBrk="1" hangingPunct="1">
              <a:spcBef>
                <a:spcPct val="0"/>
              </a:spcBef>
            </a:pPr>
            <a:endParaRPr lang="en-US" altLang="en-US" dirty="0" smtClean="0">
              <a:latin typeface="Arial" panose="020B0604020202020204" pitchFamily="34" charset="0"/>
              <a:ea typeface="MS PGothic" panose="020B0600070205080204" pitchFamily="34" charset="-128"/>
            </a:endParaRPr>
          </a:p>
        </p:txBody>
      </p:sp>
      <p:sp>
        <p:nvSpPr>
          <p:cNvPr id="83972" name="Slide Number Placeholder 3"/>
          <p:cNvSpPr>
            <a:spLocks noGrp="1"/>
          </p:cNvSpPr>
          <p:nvPr>
            <p:ph type="sldNum" sz="quarter" idx="5"/>
          </p:nvPr>
        </p:nvSpPr>
        <p:spPr>
          <a:xfrm>
            <a:off x="4026380" y="8385346"/>
            <a:ext cx="3080254" cy="44141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9528">
              <a:spcBef>
                <a:spcPct val="30000"/>
              </a:spcBef>
              <a:defRPr sz="1200">
                <a:solidFill>
                  <a:schemeClr val="tx1"/>
                </a:solidFill>
                <a:latin typeface="Arial" panose="020B0604020202020204" pitchFamily="34" charset="0"/>
                <a:ea typeface="MS PGothic" panose="020B0600070205080204" pitchFamily="34" charset="-128"/>
              </a:defRPr>
            </a:lvl1pPr>
            <a:lvl2pPr marL="754972" indent="-290375" defTabSz="969528">
              <a:spcBef>
                <a:spcPct val="30000"/>
              </a:spcBef>
              <a:defRPr sz="1200">
                <a:solidFill>
                  <a:schemeClr val="tx1"/>
                </a:solidFill>
                <a:latin typeface="Arial" panose="020B0604020202020204" pitchFamily="34" charset="0"/>
                <a:ea typeface="MS PGothic" panose="020B0600070205080204" pitchFamily="34" charset="-128"/>
              </a:defRPr>
            </a:lvl2pPr>
            <a:lvl3pPr marL="1161496" indent="-232298" defTabSz="969528">
              <a:spcBef>
                <a:spcPct val="30000"/>
              </a:spcBef>
              <a:defRPr sz="1200">
                <a:solidFill>
                  <a:schemeClr val="tx1"/>
                </a:solidFill>
                <a:latin typeface="Arial" panose="020B0604020202020204" pitchFamily="34" charset="0"/>
                <a:ea typeface="MS PGothic" panose="020B0600070205080204" pitchFamily="34" charset="-128"/>
              </a:defRPr>
            </a:lvl3pPr>
            <a:lvl4pPr marL="1626098" indent="-232298" defTabSz="969528">
              <a:spcBef>
                <a:spcPct val="30000"/>
              </a:spcBef>
              <a:defRPr sz="1200">
                <a:solidFill>
                  <a:schemeClr val="tx1"/>
                </a:solidFill>
                <a:latin typeface="Arial" panose="020B0604020202020204" pitchFamily="34" charset="0"/>
                <a:ea typeface="MS PGothic" panose="020B0600070205080204" pitchFamily="34" charset="-128"/>
              </a:defRPr>
            </a:lvl4pPr>
            <a:lvl5pPr marL="2090695" indent="-232298" defTabSz="969528">
              <a:spcBef>
                <a:spcPct val="30000"/>
              </a:spcBef>
              <a:defRPr sz="1200">
                <a:solidFill>
                  <a:schemeClr val="tx1"/>
                </a:solidFill>
                <a:latin typeface="Arial" panose="020B0604020202020204" pitchFamily="34" charset="0"/>
                <a:ea typeface="MS PGothic" panose="020B0600070205080204" pitchFamily="34" charset="-128"/>
              </a:defRPr>
            </a:lvl5pPr>
            <a:lvl6pPr marL="2555294" indent="-232298" defTabSz="96952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19892" indent="-232298" defTabSz="96952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491" indent="-232298" defTabSz="96952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9090" indent="-232298" defTabSz="96952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3F60C0C2-DDB5-4C31-961C-001EE6D3B13A}" type="slidenum">
              <a:rPr lang="en-US" altLang="en-US" smtClean="0">
                <a:solidFill>
                  <a:srgbClr val="000000"/>
                </a:solidFill>
              </a:rPr>
              <a:pPr eaLnBrk="0" fontAlgn="base" hangingPunct="0">
                <a:spcBef>
                  <a:spcPct val="0"/>
                </a:spcBef>
                <a:spcAft>
                  <a:spcPct val="0"/>
                </a:spcAft>
              </a:pPr>
              <a:t>8</a:t>
            </a:fld>
            <a:endParaRPr lang="en-US" altLang="en-US" dirty="0" smtClean="0">
              <a:solidFill>
                <a:srgbClr val="000000"/>
              </a:solidFill>
            </a:endParaRPr>
          </a:p>
        </p:txBody>
      </p:sp>
    </p:spTree>
    <p:extLst>
      <p:ext uri="{BB962C8B-B14F-4D97-AF65-F5344CB8AC3E}">
        <p14:creationId xmlns:p14="http://schemas.microsoft.com/office/powerpoint/2010/main" val="320038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73075" y="717550"/>
            <a:ext cx="6396038" cy="3597275"/>
          </a:xfrm>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
        <p:nvSpPr>
          <p:cNvPr id="88068" name="Slide Number Placeholder 3"/>
          <p:cNvSpPr>
            <a:spLocks noGrp="1"/>
          </p:cNvSpPr>
          <p:nvPr>
            <p:ph type="sldNum" sz="quarter" idx="5"/>
          </p:nvPr>
        </p:nvSpPr>
        <p:spPr>
          <a:xfrm>
            <a:off x="4087421" y="8247880"/>
            <a:ext cx="3126951" cy="43417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818282" indent="-314727">
              <a:spcBef>
                <a:spcPct val="30000"/>
              </a:spcBef>
              <a:defRPr sz="1200">
                <a:solidFill>
                  <a:schemeClr val="tx1"/>
                </a:solidFill>
                <a:latin typeface="Arial" panose="020B0604020202020204" pitchFamily="34" charset="0"/>
                <a:ea typeface="MS PGothic" panose="020B0600070205080204" pitchFamily="34" charset="-128"/>
              </a:defRPr>
            </a:lvl2pPr>
            <a:lvl3pPr marL="1258898" indent="-251779">
              <a:spcBef>
                <a:spcPct val="30000"/>
              </a:spcBef>
              <a:defRPr sz="1200">
                <a:solidFill>
                  <a:schemeClr val="tx1"/>
                </a:solidFill>
                <a:latin typeface="Arial" panose="020B0604020202020204" pitchFamily="34" charset="0"/>
                <a:ea typeface="MS PGothic" panose="020B0600070205080204" pitchFamily="34" charset="-128"/>
              </a:defRPr>
            </a:lvl3pPr>
            <a:lvl4pPr marL="1762459" indent="-251779">
              <a:spcBef>
                <a:spcPct val="30000"/>
              </a:spcBef>
              <a:defRPr sz="1200">
                <a:solidFill>
                  <a:schemeClr val="tx1"/>
                </a:solidFill>
                <a:latin typeface="Arial" panose="020B0604020202020204" pitchFamily="34" charset="0"/>
                <a:ea typeface="MS PGothic" panose="020B0600070205080204" pitchFamily="34" charset="-128"/>
              </a:defRPr>
            </a:lvl4pPr>
            <a:lvl5pPr marL="2266019" indent="-251779">
              <a:spcBef>
                <a:spcPct val="30000"/>
              </a:spcBef>
              <a:defRPr sz="1200">
                <a:solidFill>
                  <a:schemeClr val="tx1"/>
                </a:solidFill>
                <a:latin typeface="Arial" panose="020B0604020202020204" pitchFamily="34" charset="0"/>
                <a:ea typeface="MS PGothic" panose="020B0600070205080204" pitchFamily="34" charset="-128"/>
              </a:defRPr>
            </a:lvl5pPr>
            <a:lvl6pPr marL="2769577"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27313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776695"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4280252" indent="-2517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fld id="{BFC7B865-9625-4C62-B4FA-7D715EB53475}" type="slidenum">
              <a:rPr lang="en-US" altLang="en-US" smtClean="0">
                <a:solidFill>
                  <a:srgbClr val="000000"/>
                </a:solidFill>
              </a:rPr>
              <a:pPr eaLnBrk="0" fontAlgn="base" hangingPunct="0">
                <a:spcBef>
                  <a:spcPct val="0"/>
                </a:spcBef>
                <a:spcAft>
                  <a:spcPct val="0"/>
                </a:spcAft>
              </a:pPr>
              <a:t>9</a:t>
            </a:fld>
            <a:endParaRPr lang="en-US" altLang="en-US" dirty="0">
              <a:solidFill>
                <a:srgbClr val="000000"/>
              </a:solidFill>
            </a:endParaRPr>
          </a:p>
        </p:txBody>
      </p:sp>
    </p:spTree>
    <p:extLst>
      <p:ext uri="{BB962C8B-B14F-4D97-AF65-F5344CB8AC3E}">
        <p14:creationId xmlns:p14="http://schemas.microsoft.com/office/powerpoint/2010/main" val="381365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C7934B-E10C-40F5-8A45-2AF5FDFE4D8A}"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362080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7934B-E10C-40F5-8A45-2AF5FDFE4D8A}"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225695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7934B-E10C-40F5-8A45-2AF5FDFE4D8A}"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2666696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Tree>
    <p:extLst>
      <p:ext uri="{BB962C8B-B14F-4D97-AF65-F5344CB8AC3E}">
        <p14:creationId xmlns:p14="http://schemas.microsoft.com/office/powerpoint/2010/main" val="68537819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5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TextBox 9"/>
          <p:cNvSpPr txBox="1"/>
          <p:nvPr userDrawn="1"/>
        </p:nvSpPr>
        <p:spPr>
          <a:xfrm>
            <a:off x="329600" y="6377992"/>
            <a:ext cx="2438400" cy="315369"/>
          </a:xfrm>
          <a:prstGeom prst="rect">
            <a:avLst/>
          </a:prstGeom>
          <a:noFill/>
        </p:spPr>
        <p:txBody>
          <a:bodyPr wrap="square" rtlCol="0">
            <a:spAutoFit/>
          </a:bodyPr>
          <a:lstStyle/>
          <a:p>
            <a:pPr defTabSz="914404"/>
            <a:r>
              <a:rPr lang="en-US" sz="1400" dirty="0">
                <a:solidFill>
                  <a:prstClr val="black"/>
                </a:solidFill>
                <a:latin typeface="Calibri" panose="020F0502020204030204"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Calibri" panose="020F0502020204030204" pitchFamily="34" charset="0"/>
                <a:ea typeface="ＭＳ Ｐゴシック" charset="0"/>
                <a:cs typeface="Arial" pitchFamily="34" charset="0"/>
                <a:sym typeface="Helvetica" charset="0"/>
              </a:rPr>
              <a:pPr defTabSz="914404"/>
              <a:t>‹#›</a:t>
            </a:fld>
            <a:r>
              <a:rPr lang="en-US" sz="1400" dirty="0">
                <a:solidFill>
                  <a:prstClr val="black"/>
                </a:solidFill>
                <a:latin typeface="Calibri" panose="020F0502020204030204" pitchFamily="34" charset="0"/>
                <a:ea typeface="ＭＳ Ｐゴシック" charset="0"/>
                <a:cs typeface="Arial" pitchFamily="34" charset="0"/>
                <a:sym typeface="Helvetica" charset="0"/>
              </a:rPr>
              <a:t> </a:t>
            </a:r>
            <a:r>
              <a:rPr lang="en-US" sz="1400" dirty="0" smtClean="0">
                <a:solidFill>
                  <a:prstClr val="black"/>
                </a:solidFill>
                <a:latin typeface="Calibri" panose="020F0502020204030204" pitchFamily="34" charset="0"/>
                <a:ea typeface="ＭＳ Ｐゴシック" charset="0"/>
                <a:cs typeface="Arial" pitchFamily="34" charset="0"/>
                <a:sym typeface="Helvetica" charset="0"/>
              </a:rPr>
              <a:t>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5441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10" name="Shape 10"/>
          <p:cNvSpPr/>
          <p:nvPr/>
        </p:nvSpPr>
        <p:spPr>
          <a:xfrm>
            <a:off x="0" y="2"/>
            <a:ext cx="12192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latin typeface="Arial" panose="020B0604020202020204" pitchFamily="34" charset="0"/>
              <a:cs typeface="Arial" panose="020B0604020202020204" pitchFamily="34" charset="0"/>
            </a:endParaRPr>
          </a:p>
        </p:txBody>
      </p:sp>
      <p:sp>
        <p:nvSpPr>
          <p:cNvPr id="11" name="Shape 11"/>
          <p:cNvSpPr/>
          <p:nvPr/>
        </p:nvSpPr>
        <p:spPr>
          <a:xfrm>
            <a:off x="0" y="667500"/>
            <a:ext cx="12192000" cy="5098800"/>
          </a:xfrm>
          <a:prstGeom prst="rect">
            <a:avLst/>
          </a:prstGeom>
          <a:noFill/>
          <a:ln>
            <a:noFill/>
          </a:ln>
        </p:spPr>
        <p:txBody>
          <a:bodyPr lIns="91425" tIns="91425" rIns="91425" bIns="91425" anchor="ctr" anchorCtr="0">
            <a:noAutofit/>
          </a:bodyPr>
          <a:lstStyle/>
          <a:p>
            <a:pPr lvl="0">
              <a:spcBef>
                <a:spcPts val="0"/>
              </a:spcBef>
              <a:buNone/>
            </a:pPr>
            <a:endParaRPr sz="1800" dirty="0">
              <a:latin typeface="Arial" panose="020B0604020202020204" pitchFamily="34" charset="0"/>
              <a:cs typeface="Arial" panose="020B0604020202020204" pitchFamily="34" charset="0"/>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13" name="Shape 13"/>
          <p:cNvSpPr/>
          <p:nvPr/>
        </p:nvSpPr>
        <p:spPr>
          <a:xfrm>
            <a:off x="0" y="6112102"/>
            <a:ext cx="12192000" cy="74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latin typeface="Arial" panose="020B0604020202020204" pitchFamily="34" charset="0"/>
              <a:cs typeface="Arial" panose="020B0604020202020204" pitchFamily="34" charset="0"/>
            </a:endParaRPr>
          </a:p>
        </p:txBody>
      </p:sp>
      <p:sp>
        <p:nvSpPr>
          <p:cNvPr id="8" name="Shape 98"/>
          <p:cNvSpPr txBox="1">
            <a:spLocks noGrp="1"/>
          </p:cNvSpPr>
          <p:nvPr>
            <p:ph type="ctrTitle"/>
          </p:nvPr>
        </p:nvSpPr>
        <p:spPr>
          <a:xfrm>
            <a:off x="299804" y="1389938"/>
            <a:ext cx="11622373" cy="1546399"/>
          </a:xfrm>
          <a:prstGeom prst="rect">
            <a:avLst/>
          </a:prstGeom>
        </p:spPr>
        <p:txBody>
          <a:bodyPr lIns="91425" tIns="91425" rIns="91425" bIns="91425" anchor="b" anchorCtr="0">
            <a:noAutofit/>
          </a:bodyPr>
          <a:lstStyle>
            <a:lvl1pPr>
              <a:defRPr>
                <a:latin typeface="Arial" panose="020B0604020202020204" pitchFamily="34" charset="0"/>
                <a:cs typeface="Arial" panose="020B0604020202020204" pitchFamily="34" charset="0"/>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3" y="6213174"/>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tx2">
                    <a:lumMod val="75000"/>
                  </a:schemeClr>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4050451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Shape 10"/>
          <p:cNvSpPr/>
          <p:nvPr/>
        </p:nvSpPr>
        <p:spPr>
          <a:xfrm>
            <a:off x="0" y="2"/>
            <a:ext cx="12192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latin typeface="+mj-lt"/>
            </a:endParaRPr>
          </a:p>
        </p:txBody>
      </p:sp>
      <p:sp>
        <p:nvSpPr>
          <p:cNvPr id="11" name="Shape 11"/>
          <p:cNvSpPr/>
          <p:nvPr/>
        </p:nvSpPr>
        <p:spPr>
          <a:xfrm>
            <a:off x="0" y="667500"/>
            <a:ext cx="12192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latin typeface="+mj-lt"/>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3" name="Shape 13"/>
          <p:cNvSpPr/>
          <p:nvPr/>
        </p:nvSpPr>
        <p:spPr>
          <a:xfrm>
            <a:off x="0" y="6112102"/>
            <a:ext cx="12192000" cy="74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8" name="Shape 98"/>
          <p:cNvSpPr txBox="1">
            <a:spLocks noGrp="1"/>
          </p:cNvSpPr>
          <p:nvPr>
            <p:ph type="ctrTitle"/>
          </p:nvPr>
        </p:nvSpPr>
        <p:spPr>
          <a:xfrm>
            <a:off x="299804" y="1389938"/>
            <a:ext cx="11622373" cy="1546399"/>
          </a:xfrm>
          <a:prstGeom prst="rect">
            <a:avLst/>
          </a:prstGeom>
        </p:spPr>
        <p:txBody>
          <a:bodyPr lIns="91425" tIns="91425" rIns="91425" bIns="91425" anchor="b" anchorCtr="0">
            <a:noAutofit/>
          </a:bodyPr>
          <a:lstStyle>
            <a:lvl1pPr>
              <a:defRPr>
                <a:solidFill>
                  <a:schemeClr val="accent1">
                    <a:lumMod val="75000"/>
                  </a:schemeClr>
                </a:solidFill>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chemeClr val="bg1"/>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3" y="6213174"/>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bg2">
                    <a:lumMod val="20000"/>
                    <a:lumOff val="80000"/>
                  </a:schemeClr>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595662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7"/>
            <a:ext cx="12192000" cy="14115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1596165"/>
            <a:ext cx="329600" cy="2518643"/>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36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2"/>
            <a:ext cx="11272603" cy="4677309"/>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TextBox 8"/>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Arial" pitchFamily="34" charset="0"/>
                <a:ea typeface="ＭＳ Ｐゴシック" charset="0"/>
                <a:cs typeface="Arial" pitchFamily="34" charset="0"/>
                <a:sym typeface="Helvetica" charset="0"/>
              </a:rPr>
              <a:pPr defTabSz="914404"/>
              <a:t>‹#›</a:t>
            </a:fld>
            <a:r>
              <a:rPr lang="en-US" sz="1400" dirty="0">
                <a:solidFill>
                  <a:prstClr val="black"/>
                </a:solidFill>
                <a:latin typeface="Arial" pitchFamily="34" charset="0"/>
                <a:ea typeface="ＭＳ Ｐゴシック" charset="0"/>
                <a:cs typeface="Arial" pitchFamily="34" charset="0"/>
                <a:sym typeface="Helvetica" charset="0"/>
              </a:rPr>
              <a:t> </a:t>
            </a:r>
            <a:r>
              <a:rPr lang="en-US" sz="1400" dirty="0" smtClean="0">
                <a:solidFill>
                  <a:prstClr val="black"/>
                </a:solidFill>
                <a:latin typeface="Arial" pitchFamily="34" charset="0"/>
                <a:ea typeface="ＭＳ Ｐゴシック" charset="0"/>
                <a:cs typeface="Arial" pitchFamily="34" charset="0"/>
                <a:sym typeface="Helvetica" charset="0"/>
              </a:rPr>
              <a:t>of 23 </a:t>
            </a:r>
            <a:endParaRPr lang="en-US" sz="1400" dirty="0">
              <a:solidFill>
                <a:prstClr val="black"/>
              </a:solidFill>
              <a:latin typeface="Arial"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2263421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4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7"/>
            <a:ext cx="12192000" cy="14115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1596165"/>
            <a:ext cx="329600" cy="2518643"/>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36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1780732"/>
            <a:ext cx="11272603" cy="4677309"/>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TextBox 9"/>
          <p:cNvSpPr txBox="1"/>
          <p:nvPr userDrawn="1"/>
        </p:nvSpPr>
        <p:spPr>
          <a:xfrm>
            <a:off x="329600" y="6377992"/>
            <a:ext cx="2438400" cy="315369"/>
          </a:xfrm>
          <a:prstGeom prst="rect">
            <a:avLst/>
          </a:prstGeom>
          <a:noFill/>
        </p:spPr>
        <p:txBody>
          <a:bodyPr wrap="square" rtlCol="0">
            <a:spAutoFit/>
          </a:bodyPr>
          <a:lstStyle/>
          <a:p>
            <a:pPr defTabSz="914404"/>
            <a:r>
              <a:rPr lang="en-US" sz="1400" dirty="0">
                <a:solidFill>
                  <a:prstClr val="black"/>
                </a:solidFill>
                <a:latin typeface="Calibri" panose="020F0502020204030204"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Calibri" panose="020F0502020204030204" pitchFamily="34" charset="0"/>
                <a:ea typeface="ＭＳ Ｐゴシック" charset="0"/>
                <a:cs typeface="Arial" pitchFamily="34" charset="0"/>
                <a:sym typeface="Helvetica" charset="0"/>
              </a:rPr>
              <a:pPr defTabSz="914404"/>
              <a:t>‹#›</a:t>
            </a:fld>
            <a:r>
              <a:rPr lang="en-US" sz="1400" dirty="0">
                <a:solidFill>
                  <a:prstClr val="black"/>
                </a:solidFill>
                <a:latin typeface="Calibri" panose="020F0502020204030204" pitchFamily="34" charset="0"/>
                <a:ea typeface="ＭＳ Ｐゴシック" charset="0"/>
                <a:cs typeface="Arial" pitchFamily="34" charset="0"/>
                <a:sym typeface="Helvetica" charset="0"/>
              </a:rPr>
              <a:t> </a:t>
            </a:r>
            <a:r>
              <a:rPr lang="en-US" sz="1400" dirty="0" smtClean="0">
                <a:solidFill>
                  <a:prstClr val="black"/>
                </a:solidFill>
                <a:latin typeface="Calibri" panose="020F0502020204030204" pitchFamily="34" charset="0"/>
                <a:ea typeface="ＭＳ Ｐゴシック" charset="0"/>
                <a:cs typeface="Arial" pitchFamily="34" charset="0"/>
                <a:sym typeface="Helvetica" charset="0"/>
              </a:rPr>
              <a:t>of 88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133731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TextBox 8"/>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latin typeface="Calibri" panose="020F0502020204030204"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Calibri" panose="020F0502020204030204" pitchFamily="34" charset="0"/>
                <a:ea typeface="ＭＳ Ｐゴシック" charset="0"/>
                <a:cs typeface="Arial" pitchFamily="34" charset="0"/>
                <a:sym typeface="Helvetica" charset="0"/>
              </a:rPr>
              <a:pPr defTabSz="914404"/>
              <a:t>‹#›</a:t>
            </a:fld>
            <a:r>
              <a:rPr lang="en-US" sz="1400" dirty="0">
                <a:solidFill>
                  <a:prstClr val="black"/>
                </a:solidFill>
                <a:latin typeface="Calibri" panose="020F0502020204030204" pitchFamily="34" charset="0"/>
                <a:ea typeface="ＭＳ Ｐゴシック" charset="0"/>
                <a:cs typeface="Arial" pitchFamily="34" charset="0"/>
                <a:sym typeface="Helvetica" charset="0"/>
              </a:rPr>
              <a:t> </a:t>
            </a:r>
            <a:r>
              <a:rPr lang="en-US" sz="1400" dirty="0" smtClean="0">
                <a:solidFill>
                  <a:prstClr val="black"/>
                </a:solidFill>
                <a:latin typeface="Calibri" panose="020F0502020204030204" pitchFamily="34" charset="0"/>
                <a:ea typeface="ＭＳ Ｐゴシック" charset="0"/>
                <a:cs typeface="Arial" pitchFamily="34" charset="0"/>
                <a:sym typeface="Helvetica" charset="0"/>
              </a:rPr>
              <a:t>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1989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5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Shape 12"/>
          <p:cNvSpPr/>
          <p:nvPr userDrawn="1"/>
        </p:nvSpPr>
        <p:spPr>
          <a:xfrm>
            <a:off x="0" y="6700400"/>
            <a:ext cx="12201816"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latin typeface="+mj-lt"/>
            </a:endParaRPr>
          </a:p>
        </p:txBody>
      </p:sp>
      <p:sp>
        <p:nvSpPr>
          <p:cNvPr id="10" name="TextBox 9"/>
          <p:cNvSpPr txBox="1"/>
          <p:nvPr userDrawn="1"/>
        </p:nvSpPr>
        <p:spPr>
          <a:xfrm>
            <a:off x="329600" y="6377992"/>
            <a:ext cx="2438400" cy="315369"/>
          </a:xfrm>
          <a:prstGeom prst="rect">
            <a:avLst/>
          </a:prstGeom>
          <a:noFill/>
        </p:spPr>
        <p:txBody>
          <a:bodyPr wrap="square" rtlCol="0">
            <a:spAutoFit/>
          </a:bodyPr>
          <a:lstStyle/>
          <a:p>
            <a:pPr defTabSz="914404"/>
            <a:r>
              <a:rPr lang="en-US" sz="1400" dirty="0">
                <a:solidFill>
                  <a:prstClr val="black"/>
                </a:solidFill>
                <a:latin typeface="Calibri" panose="020F0502020204030204"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Calibri" panose="020F0502020204030204" pitchFamily="34" charset="0"/>
                <a:ea typeface="ＭＳ Ｐゴシック" charset="0"/>
                <a:cs typeface="Arial" pitchFamily="34" charset="0"/>
                <a:sym typeface="Helvetica" charset="0"/>
              </a:rPr>
              <a:pPr defTabSz="914404"/>
              <a:t>‹#›</a:t>
            </a:fld>
            <a:r>
              <a:rPr lang="en-US" sz="1400" dirty="0">
                <a:solidFill>
                  <a:prstClr val="black"/>
                </a:solidFill>
                <a:latin typeface="Calibri" panose="020F0502020204030204" pitchFamily="34" charset="0"/>
                <a:ea typeface="ＭＳ Ｐゴシック" charset="0"/>
                <a:cs typeface="Arial" pitchFamily="34" charset="0"/>
                <a:sym typeface="Helvetica" charset="0"/>
              </a:rPr>
              <a:t> </a:t>
            </a:r>
            <a:r>
              <a:rPr lang="en-US" sz="1400" dirty="0" smtClean="0">
                <a:solidFill>
                  <a:prstClr val="black"/>
                </a:solidFill>
                <a:latin typeface="Calibri" panose="020F0502020204030204" pitchFamily="34" charset="0"/>
                <a:ea typeface="ＭＳ Ｐゴシック" charset="0"/>
                <a:cs typeface="Arial" pitchFamily="34" charset="0"/>
                <a:sym typeface="Helvetica" charset="0"/>
              </a:rPr>
              <a:t>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298528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6C7934B-E10C-40F5-8A45-2AF5FDFE4D8A}"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0FA0D-1EDB-4F87-B05A-49635BB662FC}" type="slidenum">
              <a:rPr lang="en-US" smtClean="0"/>
              <a:t>‹#›</a:t>
            </a:fld>
            <a:endParaRPr lang="en-US"/>
          </a:p>
        </p:txBody>
      </p:sp>
      <p:sp>
        <p:nvSpPr>
          <p:cNvPr id="7" name="TextBox 6"/>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855F7D49-8920-4811-BC76-0E9BF1D8C467}" type="slidenum">
              <a:rPr lang="en-US" sz="1400">
                <a:solidFill>
                  <a:prstClr val="black"/>
                </a:solidFill>
                <a:ea typeface="ＭＳ Ｐゴシック" charset="0"/>
                <a:cs typeface="Arial" pitchFamily="34" charset="0"/>
                <a:sym typeface="Helvetica" charset="0"/>
              </a:rPr>
              <a:pPr defTabSz="914404"/>
              <a:t>‹#›</a:t>
            </a:fld>
            <a:r>
              <a:rPr lang="en-US" sz="1400" dirty="0">
                <a:solidFill>
                  <a:prstClr val="black"/>
                </a:solidFill>
                <a:ea typeface="ＭＳ Ｐゴシック" charset="0"/>
                <a:cs typeface="Arial" pitchFamily="34" charset="0"/>
                <a:sym typeface="Helvetica" charset="0"/>
              </a:rPr>
              <a:t> </a:t>
            </a:r>
            <a:r>
              <a:rPr lang="en-US" sz="1400" dirty="0" smtClean="0">
                <a:solidFill>
                  <a:prstClr val="black"/>
                </a:solidFill>
                <a:ea typeface="ＭＳ Ｐゴシック" charset="0"/>
                <a:cs typeface="Arial" pitchFamily="34" charset="0"/>
                <a:sym typeface="Helvetica" charset="0"/>
              </a:rPr>
              <a:t>of 85</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637207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2_Title + 1 column">
    <p:spTree>
      <p:nvGrpSpPr>
        <p:cNvPr id="1" name="Shape 31"/>
        <p:cNvGrpSpPr/>
        <p:nvPr/>
      </p:nvGrpSpPr>
      <p:grpSpPr>
        <a:xfrm>
          <a:off x="0" y="0"/>
          <a:ext cx="0" cy="0"/>
          <a:chOff x="0" y="0"/>
          <a:chExt cx="0" cy="0"/>
        </a:xfrm>
      </p:grpSpPr>
      <p:sp>
        <p:nvSpPr>
          <p:cNvPr id="32" name="Shape 32"/>
          <p:cNvSpPr/>
          <p:nvPr/>
        </p:nvSpPr>
        <p:spPr>
          <a:xfrm>
            <a:off x="0" y="2"/>
            <a:ext cx="329600" cy="938521"/>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noFill/>
          <a:ln>
            <a:noFill/>
          </a:ln>
        </p:spPr>
        <p:txBody>
          <a:bodyPr lIns="91425" tIns="91425" rIns="91425" bIns="91425" anchor="ctr" anchorCtr="0">
            <a:noAutofit/>
          </a:bodyPr>
          <a:lstStyle/>
          <a:p>
            <a:pPr lvl="0">
              <a:spcBef>
                <a:spcPts val="0"/>
              </a:spcBef>
              <a:buNone/>
            </a:pPr>
            <a:endParaRPr sz="1800" dirty="0">
              <a:solidFill>
                <a:schemeClr val="tx2">
                  <a:lumMod val="25000"/>
                </a:schemeClr>
              </a:solidFill>
            </a:endParaRPr>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TextBox 8"/>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Arial" pitchFamily="34" charset="0"/>
                <a:ea typeface="ＭＳ Ｐゴシック" charset="0"/>
                <a:cs typeface="Arial" pitchFamily="34" charset="0"/>
                <a:sym typeface="Helvetica" charset="0"/>
              </a:rPr>
              <a:pPr defTabSz="914404"/>
              <a:t>‹#›</a:t>
            </a:fld>
            <a:r>
              <a:rPr lang="en-US" sz="1400" dirty="0">
                <a:solidFill>
                  <a:prstClr val="black"/>
                </a:solidFill>
                <a:latin typeface="Arial" pitchFamily="34" charset="0"/>
                <a:ea typeface="ＭＳ Ｐゴシック" charset="0"/>
                <a:cs typeface="Arial" pitchFamily="34" charset="0"/>
                <a:sym typeface="Helvetica" charset="0"/>
              </a:rPr>
              <a:t> </a:t>
            </a:r>
            <a:r>
              <a:rPr lang="en-US" sz="1400" dirty="0" smtClean="0">
                <a:solidFill>
                  <a:prstClr val="black"/>
                </a:solidFill>
                <a:latin typeface="Arial" pitchFamily="34" charset="0"/>
                <a:ea typeface="ＭＳ Ｐゴシック" charset="0"/>
                <a:cs typeface="Arial" pitchFamily="34" charset="0"/>
                <a:sym typeface="Helvetica" charset="0"/>
              </a:rPr>
              <a:t>of 85 </a:t>
            </a:r>
            <a:endParaRPr lang="en-US" sz="1400" dirty="0">
              <a:solidFill>
                <a:prstClr val="black"/>
              </a:solidFill>
              <a:latin typeface="Arial"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2674678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rgbClr val="165751"/>
        </a:solidFill>
        <a:effectLst/>
      </p:bgPr>
    </p:bg>
    <p:spTree>
      <p:nvGrpSpPr>
        <p:cNvPr id="1" name=""/>
        <p:cNvGrpSpPr/>
        <p:nvPr/>
      </p:nvGrpSpPr>
      <p:grpSpPr>
        <a:xfrm>
          <a:off x="0" y="0"/>
          <a:ext cx="0" cy="0"/>
          <a:chOff x="0" y="0"/>
          <a:chExt cx="0" cy="0"/>
        </a:xfrm>
      </p:grpSpPr>
      <p:sp>
        <p:nvSpPr>
          <p:cNvPr id="20" name="Rectangle 19"/>
          <p:cNvSpPr>
            <a:spLocks noChangeArrowheads="1"/>
          </p:cNvSpPr>
          <p:nvPr userDrawn="1"/>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22" name="Rectangle 21"/>
          <p:cNvSpPr>
            <a:spLocks noChangeArrowheads="1"/>
          </p:cNvSpPr>
          <p:nvPr userDrawn="1"/>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1" name="Rectangle 10"/>
          <p:cNvSpPr/>
          <p:nvPr userDrawn="1"/>
        </p:nvSpPr>
        <p:spPr>
          <a:xfrm>
            <a:off x="203200" y="1084636"/>
            <a:ext cx="11777472" cy="1353767"/>
          </a:xfrm>
          <a:prstGeom prst="rect">
            <a:avLst/>
          </a:prstGeom>
          <a:solidFill>
            <a:srgbClr val="16575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a:spLocks noChangeArrowheads="1"/>
          </p:cNvSpPr>
          <p:nvPr/>
        </p:nvSpPr>
        <p:spPr bwMode="auto">
          <a:xfrm>
            <a:off x="194564" y="6391656"/>
            <a:ext cx="11777472" cy="310896"/>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a:p>
        </p:txBody>
      </p:sp>
      <p:sp>
        <p:nvSpPr>
          <p:cNvPr id="18" name="Rectangle 17"/>
          <p:cNvSpPr>
            <a:spLocks noChangeArrowheads="1"/>
          </p:cNvSpPr>
          <p:nvPr userDrawn="1"/>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1" name="Straight Connector 30"/>
          <p:cNvSpPr>
            <a:spLocks noChangeShapeType="1"/>
          </p:cNvSpPr>
          <p:nvPr userDrawn="1"/>
        </p:nvSpPr>
        <p:spPr bwMode="auto">
          <a:xfrm flipV="1">
            <a:off x="6084108" y="1219200"/>
            <a:ext cx="11893" cy="5029200"/>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32" name="Content Placeholder 9"/>
          <p:cNvSpPr>
            <a:spLocks noGrp="1"/>
          </p:cNvSpPr>
          <p:nvPr>
            <p:ph sz="half" idx="1"/>
          </p:nvPr>
        </p:nvSpPr>
        <p:spPr>
          <a:xfrm>
            <a:off x="402336" y="1219200"/>
            <a:ext cx="5384800" cy="4834128"/>
          </a:xfrm>
        </p:spPr>
        <p:txBody>
          <a:bodyPr/>
          <a:lstStyle>
            <a:lvl1pPr>
              <a:buClr>
                <a:schemeClr val="tx2"/>
              </a:buClr>
              <a:defRPr sz="1875"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3" name="Content Placeholder 11"/>
          <p:cNvSpPr>
            <a:spLocks noGrp="1"/>
          </p:cNvSpPr>
          <p:nvPr>
            <p:ph sz="half" idx="2"/>
          </p:nvPr>
        </p:nvSpPr>
        <p:spPr>
          <a:xfrm>
            <a:off x="6400800" y="1219200"/>
            <a:ext cx="5384800" cy="4834128"/>
          </a:xfrm>
        </p:spPr>
        <p:txBody>
          <a:bodyPr/>
          <a:lstStyle>
            <a:lvl1pPr>
              <a:buClr>
                <a:schemeClr val="tx2"/>
              </a:buClr>
              <a:defRPr sz="1875" b="1">
                <a:solidFill>
                  <a:schemeClr val="bg2"/>
                </a:solidFill>
                <a:latin typeface="+mj-lt"/>
              </a:defRPr>
            </a:lvl1pPr>
            <a:lvl2pPr>
              <a:buClr>
                <a:schemeClr val="accent1">
                  <a:lumMod val="75000"/>
                </a:schemeClr>
              </a:buCl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34" name="Footer Placeholder 5"/>
          <p:cNvSpPr>
            <a:spLocks noGrp="1"/>
          </p:cNvSpPr>
          <p:nvPr>
            <p:ph type="ftr" sz="quarter" idx="11"/>
          </p:nvPr>
        </p:nvSpPr>
        <p:spPr>
          <a:xfrm>
            <a:off x="203200" y="6389583"/>
            <a:ext cx="11399187" cy="312969"/>
          </a:xfrm>
          <a:prstGeom prst="rect">
            <a:avLst/>
          </a:prstGeom>
        </p:spPr>
        <p:txBody>
          <a:bodyPr/>
          <a:lstStyle/>
          <a:p>
            <a:endParaRPr lang="en-US" dirty="0"/>
          </a:p>
        </p:txBody>
      </p:sp>
      <p:sp>
        <p:nvSpPr>
          <p:cNvPr id="23" name="Straight Connector 22"/>
          <p:cNvSpPr>
            <a:spLocks noChangeShapeType="1"/>
          </p:cNvSpPr>
          <p:nvPr userDrawn="1"/>
        </p:nvSpPr>
        <p:spPr bwMode="gray">
          <a:xfrm>
            <a:off x="203200" y="990600"/>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a:p>
        </p:txBody>
      </p:sp>
      <p:sp>
        <p:nvSpPr>
          <p:cNvPr id="24" name="Title Placeholder 21"/>
          <p:cNvSpPr>
            <a:spLocks noGrp="1"/>
          </p:cNvSpPr>
          <p:nvPr>
            <p:ph type="title"/>
          </p:nvPr>
        </p:nvSpPr>
        <p:spPr bwMode="gray">
          <a:xfrm>
            <a:off x="219964" y="210767"/>
            <a:ext cx="11752072" cy="685800"/>
          </a:xfrm>
          <a:prstGeom prst="rect">
            <a:avLst/>
          </a:prstGeom>
        </p:spPr>
        <p:txBody>
          <a:bodyPr vert="horz" anchor="b">
            <a:noAutofit/>
          </a:bodyPr>
          <a:lstStyle>
            <a:lvl1pPr>
              <a:defRPr sz="2400">
                <a:solidFill>
                  <a:schemeClr val="tx2">
                    <a:lumMod val="75000"/>
                  </a:schemeClr>
                </a:solidFill>
              </a:defRPr>
            </a:lvl1pPr>
          </a:lstStyle>
          <a:p>
            <a:r>
              <a:rPr kumimoji="0" lang="en-US" dirty="0" smtClean="0"/>
              <a:t>Click to edit Master title style</a:t>
            </a:r>
            <a:endParaRPr kumimoji="0" lang="en-US" dirty="0"/>
          </a:p>
        </p:txBody>
      </p:sp>
      <p:sp>
        <p:nvSpPr>
          <p:cNvPr id="17" name="TextBox 16"/>
          <p:cNvSpPr txBox="1"/>
          <p:nvPr userDrawn="1"/>
        </p:nvSpPr>
        <p:spPr>
          <a:xfrm>
            <a:off x="203200" y="6389123"/>
            <a:ext cx="2032000" cy="253916"/>
          </a:xfrm>
          <a:prstGeom prst="rect">
            <a:avLst/>
          </a:prstGeom>
          <a:noFill/>
        </p:spPr>
        <p:txBody>
          <a:bodyPr wrap="square" rtlCol="0">
            <a:spAutoFit/>
          </a:bodyPr>
          <a:lstStyle/>
          <a:p>
            <a:r>
              <a:rPr lang="en-US" sz="1050" dirty="0" smtClean="0">
                <a:solidFill>
                  <a:schemeClr val="bg1"/>
                </a:solidFill>
                <a:latin typeface="Arial" pitchFamily="34" charset="0"/>
                <a:cs typeface="Arial" pitchFamily="34" charset="0"/>
              </a:rPr>
              <a:t>Slide </a:t>
            </a:r>
            <a:fld id="{855F7D49-8920-4811-BC76-0E9BF1D8C467}" type="slidenum">
              <a:rPr lang="en-US" sz="1050" smtClean="0">
                <a:solidFill>
                  <a:schemeClr val="bg1"/>
                </a:solidFill>
                <a:latin typeface="Arial" pitchFamily="34" charset="0"/>
                <a:cs typeface="Arial" pitchFamily="34" charset="0"/>
              </a:rPr>
              <a:pPr/>
              <a:t>‹#›</a:t>
            </a:fld>
            <a:r>
              <a:rPr lang="en-US" sz="1050" dirty="0" smtClean="0">
                <a:solidFill>
                  <a:schemeClr val="bg1"/>
                </a:solidFill>
                <a:latin typeface="Arial" pitchFamily="34" charset="0"/>
                <a:cs typeface="Arial" pitchFamily="34" charset="0"/>
              </a:rPr>
              <a:t> of XX</a:t>
            </a:r>
            <a:endParaRPr lang="en-US" sz="105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432713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3_Title + 1 column">
    <p:spTree>
      <p:nvGrpSpPr>
        <p:cNvPr id="1" name="Shape 31"/>
        <p:cNvGrpSpPr/>
        <p:nvPr/>
      </p:nvGrpSpPr>
      <p:grpSpPr>
        <a:xfrm>
          <a:off x="0" y="0"/>
          <a:ext cx="0" cy="0"/>
          <a:chOff x="0" y="0"/>
          <a:chExt cx="0" cy="0"/>
        </a:xfrm>
      </p:grpSpPr>
      <p:sp>
        <p:nvSpPr>
          <p:cNvPr id="32" name="Shape 32"/>
          <p:cNvSpPr/>
          <p:nvPr/>
        </p:nvSpPr>
        <p:spPr>
          <a:xfrm>
            <a:off x="0" y="2"/>
            <a:ext cx="3296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00">
              <a:solidFill>
                <a:srgbClr val="114454"/>
              </a:solidFill>
            </a:endParaRPr>
          </a:p>
        </p:txBody>
      </p:sp>
      <p:sp>
        <p:nvSpPr>
          <p:cNvPr id="33" name="Shape 33"/>
          <p:cNvSpPr/>
          <p:nvPr/>
        </p:nvSpPr>
        <p:spPr>
          <a:xfrm>
            <a:off x="0" y="184566"/>
            <a:ext cx="12192000" cy="753956"/>
          </a:xfrm>
          <a:prstGeom prst="rect">
            <a:avLst/>
          </a:prstGeom>
          <a:solidFill>
            <a:schemeClr val="accent6">
              <a:lumMod val="75000"/>
            </a:schemeClr>
          </a:solidFill>
          <a:ln>
            <a:noFill/>
          </a:ln>
        </p:spPr>
        <p:txBody>
          <a:bodyPr lIns="91425" tIns="91425" rIns="91425" bIns="91425" anchor="ctr" anchorCtr="0">
            <a:noAutofit/>
          </a:bodyPr>
          <a:lstStyle/>
          <a:p>
            <a:pPr lvl="0">
              <a:spcBef>
                <a:spcPts val="0"/>
              </a:spcBef>
              <a:buNone/>
            </a:pPr>
            <a:endParaRPr sz="1800" dirty="0"/>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00"/>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00"/>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pPr lvl="0">
              <a:spcBef>
                <a:spcPts val="0"/>
              </a:spcBef>
              <a:buNone/>
            </a:pPr>
            <a:endParaRPr sz="1800"/>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TextBox 8"/>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Arial" pitchFamily="34" charset="0"/>
                <a:ea typeface="ＭＳ Ｐゴシック" charset="0"/>
                <a:cs typeface="Arial" pitchFamily="34" charset="0"/>
                <a:sym typeface="Helvetica" charset="0"/>
              </a:rPr>
              <a:pPr defTabSz="914404"/>
              <a:t>‹#›</a:t>
            </a:fld>
            <a:r>
              <a:rPr lang="en-US" sz="1400" dirty="0">
                <a:solidFill>
                  <a:prstClr val="black"/>
                </a:solidFill>
                <a:latin typeface="Arial" pitchFamily="34" charset="0"/>
                <a:ea typeface="ＭＳ Ｐゴシック" charset="0"/>
                <a:cs typeface="Arial" pitchFamily="34" charset="0"/>
                <a:sym typeface="Helvetica" charset="0"/>
              </a:rPr>
              <a:t> </a:t>
            </a:r>
            <a:r>
              <a:rPr lang="en-US" sz="1400" dirty="0" smtClean="0">
                <a:solidFill>
                  <a:prstClr val="black"/>
                </a:solidFill>
                <a:latin typeface="Arial" pitchFamily="34" charset="0"/>
                <a:ea typeface="ＭＳ Ｐゴシック" charset="0"/>
                <a:cs typeface="Arial" pitchFamily="34" charset="0"/>
                <a:sym typeface="Helvetica" charset="0"/>
              </a:rPr>
              <a:t>of 85 </a:t>
            </a:r>
            <a:endParaRPr lang="en-US" sz="1400" dirty="0">
              <a:solidFill>
                <a:prstClr val="black"/>
              </a:solidFill>
              <a:latin typeface="Arial"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85836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gray">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5" name="Rectangle 14"/>
          <p:cNvSpPr>
            <a:spLocks noChangeArrowheads="1"/>
          </p:cNvSpPr>
          <p:nvPr/>
        </p:nvSpPr>
        <p:spPr bwMode="gray">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6" name="Rectangle 15"/>
          <p:cNvSpPr>
            <a:spLocks noChangeArrowheads="1"/>
          </p:cNvSpPr>
          <p:nvPr/>
        </p:nvSpPr>
        <p:spPr bwMode="gray">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8" name="Rectangle 17"/>
          <p:cNvSpPr>
            <a:spLocks noChangeArrowheads="1"/>
          </p:cNvSpPr>
          <p:nvPr/>
        </p:nvSpPr>
        <p:spPr bwMode="gray">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9" name="Rectangle 18"/>
          <p:cNvSpPr>
            <a:spLocks noChangeArrowheads="1"/>
          </p:cNvSpPr>
          <p:nvPr/>
        </p:nvSpPr>
        <p:spPr bwMode="gray">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2" name="Rectangle 11"/>
          <p:cNvSpPr>
            <a:spLocks noChangeArrowheads="1"/>
          </p:cNvSpPr>
          <p:nvPr userDrawn="1"/>
        </p:nvSpPr>
        <p:spPr bwMode="gray">
          <a:xfrm>
            <a:off x="207264" y="142352"/>
            <a:ext cx="11777472" cy="2139696"/>
          </a:xfrm>
          <a:prstGeom prst="rect">
            <a:avLst/>
          </a:prstGeom>
          <a:solidFill>
            <a:srgbClr val="16575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3" name="Text Placeholder 2"/>
          <p:cNvSpPr>
            <a:spLocks noGrp="1"/>
          </p:cNvSpPr>
          <p:nvPr>
            <p:ph type="body" idx="1"/>
          </p:nvPr>
        </p:nvSpPr>
        <p:spPr bwMode="gray">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gray">
          <a:xfrm>
            <a:off x="209249" y="6391657"/>
            <a:ext cx="11777472" cy="309563"/>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4" name="Rectangle 13"/>
          <p:cNvSpPr>
            <a:spLocks noChangeArrowheads="1"/>
          </p:cNvSpPr>
          <p:nvPr/>
        </p:nvSpPr>
        <p:spPr bwMode="gray">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5" name="Footer Placeholder 4"/>
          <p:cNvSpPr>
            <a:spLocks noGrp="1"/>
          </p:cNvSpPr>
          <p:nvPr>
            <p:ph type="ftr" sz="quarter" idx="11"/>
          </p:nvPr>
        </p:nvSpPr>
        <p:spPr bwMode="gray">
          <a:xfrm>
            <a:off x="251885" y="6387275"/>
            <a:ext cx="11208596" cy="294752"/>
          </a:xfrm>
          <a:prstGeom prst="rect">
            <a:avLst/>
          </a:prstGeom>
        </p:spPr>
        <p:txBody>
          <a:bodyPr/>
          <a:lstStyle/>
          <a:p>
            <a:endParaRPr lang="en-US" dirty="0"/>
          </a:p>
        </p:txBody>
      </p:sp>
      <p:sp>
        <p:nvSpPr>
          <p:cNvPr id="8" name="Straight Connector 7"/>
          <p:cNvSpPr>
            <a:spLocks noChangeShapeType="1"/>
          </p:cNvSpPr>
          <p:nvPr/>
        </p:nvSpPr>
        <p:spPr bwMode="gray">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2" name="Title 1"/>
          <p:cNvSpPr>
            <a:spLocks noGrp="1"/>
          </p:cNvSpPr>
          <p:nvPr>
            <p:ph type="title"/>
          </p:nvPr>
        </p:nvSpPr>
        <p:spPr bwMode="gray">
          <a:xfrm>
            <a:off x="963084" y="533400"/>
            <a:ext cx="10363200" cy="1524000"/>
          </a:xfrm>
        </p:spPr>
        <p:txBody>
          <a:bodyPr anchor="b"/>
          <a:lstStyle>
            <a:lvl1pPr algn="ctr">
              <a:buNone/>
              <a:defRPr sz="4200" b="0" cap="none" baseline="0">
                <a:solidFill>
                  <a:schemeClr val="bg2"/>
                </a:solidFill>
              </a:defRPr>
            </a:lvl1pPr>
          </a:lstStyle>
          <a:p>
            <a:r>
              <a:rPr kumimoji="0" lang="en-US" dirty="0" smtClean="0"/>
              <a:t>Click to edit Master title style</a:t>
            </a:r>
            <a:endParaRPr kumimoji="0" lang="en-US" dirty="0"/>
          </a:p>
        </p:txBody>
      </p:sp>
      <p:pic>
        <p:nvPicPr>
          <p:cNvPr id="20" name="Picture 2"/>
          <p:cNvPicPr>
            <a:picLocks noChangeAspect="1" noChangeArrowheads="1"/>
          </p:cNvPicPr>
          <p:nvPr userDrawn="1"/>
        </p:nvPicPr>
        <p:blipFill>
          <a:blip r:embed="rId2" cstate="print"/>
          <a:srcRect/>
          <a:stretch>
            <a:fillRect/>
          </a:stretch>
        </p:blipFill>
        <p:spPr bwMode="gray">
          <a:xfrm>
            <a:off x="5892800" y="2297295"/>
            <a:ext cx="406400" cy="295275"/>
          </a:xfrm>
          <a:prstGeom prst="rect">
            <a:avLst/>
          </a:prstGeom>
          <a:noFill/>
          <a:ln w="9525">
            <a:noFill/>
            <a:miter lim="800000"/>
            <a:headEnd/>
            <a:tailEnd/>
          </a:ln>
        </p:spPr>
      </p:pic>
    </p:spTree>
    <p:extLst>
      <p:ext uri="{BB962C8B-B14F-4D97-AF65-F5344CB8AC3E}">
        <p14:creationId xmlns:p14="http://schemas.microsoft.com/office/powerpoint/2010/main" val="2132213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6699"/>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gray">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9" name="Rectangle 18"/>
          <p:cNvSpPr>
            <a:spLocks noChangeArrowheads="1"/>
          </p:cNvSpPr>
          <p:nvPr/>
        </p:nvSpPr>
        <p:spPr bwMode="gray">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8" name="Rectangle 17"/>
          <p:cNvSpPr>
            <a:spLocks noChangeArrowheads="1"/>
          </p:cNvSpPr>
          <p:nvPr/>
        </p:nvSpPr>
        <p:spPr bwMode="gray">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6" name="Rectangle 15"/>
          <p:cNvSpPr>
            <a:spLocks noChangeArrowheads="1"/>
          </p:cNvSpPr>
          <p:nvPr/>
        </p:nvSpPr>
        <p:spPr bwMode="gray">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2" name="Rectangle 11"/>
          <p:cNvSpPr>
            <a:spLocks noChangeArrowheads="1"/>
          </p:cNvSpPr>
          <p:nvPr/>
        </p:nvSpPr>
        <p:spPr bwMode="gray">
          <a:xfrm>
            <a:off x="209249" y="6391657"/>
            <a:ext cx="11777472" cy="309563"/>
          </a:xfrm>
          <a:prstGeom prst="rect">
            <a:avLst/>
          </a:prstGeom>
          <a:solidFill>
            <a:srgbClr val="528B76"/>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9" name="Subtitle 8"/>
          <p:cNvSpPr>
            <a:spLocks noGrp="1"/>
          </p:cNvSpPr>
          <p:nvPr>
            <p:ph type="subTitle" idx="1"/>
          </p:nvPr>
        </p:nvSpPr>
        <p:spPr bwMode="gray">
          <a:xfrm>
            <a:off x="1828800" y="2819400"/>
            <a:ext cx="8534400" cy="1752600"/>
          </a:xfrm>
        </p:spPr>
        <p:txBody>
          <a:bodyPr>
            <a:normAutofit/>
          </a:bodyPr>
          <a:lstStyle>
            <a:lvl1pPr marL="0" indent="0" algn="ctr">
              <a:spcBef>
                <a:spcPts val="0"/>
              </a:spcBef>
              <a:buNone/>
              <a:defRPr sz="3000" b="1" cap="none" spc="0" baseline="0">
                <a:solidFill>
                  <a:schemeClr val="bg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bwMode="gray">
          <a:xfrm>
            <a:off x="7721600" y="6404984"/>
            <a:ext cx="4059936" cy="365760"/>
          </a:xfrm>
          <a:prstGeom prst="rect">
            <a:avLst/>
          </a:prstGeom>
        </p:spPr>
        <p:txBody>
          <a:bodyPr/>
          <a:lstStyle/>
          <a:p>
            <a:fld id="{64986C9F-0C03-4D77-AD8F-A767FF5D7500}" type="datetimeFigureOut">
              <a:rPr lang="en-US" smtClean="0"/>
              <a:pPr/>
              <a:t>11/30/2021</a:t>
            </a:fld>
            <a:endParaRPr lang="en-US"/>
          </a:p>
        </p:txBody>
      </p:sp>
      <p:sp>
        <p:nvSpPr>
          <p:cNvPr id="17" name="Footer Placeholder 16"/>
          <p:cNvSpPr>
            <a:spLocks noGrp="1"/>
          </p:cNvSpPr>
          <p:nvPr>
            <p:ph type="ftr" sz="quarter" idx="11"/>
          </p:nvPr>
        </p:nvSpPr>
        <p:spPr bwMode="gray">
          <a:xfrm>
            <a:off x="205279" y="6363604"/>
            <a:ext cx="11785600" cy="294752"/>
          </a:xfrm>
          <a:prstGeom prst="rect">
            <a:avLst/>
          </a:prstGeom>
        </p:spPr>
        <p:txBody>
          <a:bodyPr/>
          <a:lstStyle/>
          <a:p>
            <a:endParaRPr lang="en-US" dirty="0"/>
          </a:p>
        </p:txBody>
      </p:sp>
      <p:sp>
        <p:nvSpPr>
          <p:cNvPr id="7" name="Straight Connector 6"/>
          <p:cNvSpPr>
            <a:spLocks noChangeShapeType="1"/>
          </p:cNvSpPr>
          <p:nvPr/>
        </p:nvSpPr>
        <p:spPr bwMode="gray">
          <a:xfrm>
            <a:off x="312928"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a:solidFill>
                <a:prstClr val="black"/>
              </a:solidFill>
            </a:endParaRPr>
          </a:p>
        </p:txBody>
      </p:sp>
      <p:sp>
        <p:nvSpPr>
          <p:cNvPr id="10" name="Rectangle 9"/>
          <p:cNvSpPr>
            <a:spLocks noChangeArrowheads="1"/>
          </p:cNvSpPr>
          <p:nvPr/>
        </p:nvSpPr>
        <p:spPr bwMode="gray">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dirty="0">
              <a:solidFill>
                <a:prstClr val="black"/>
              </a:solidFill>
            </a:endParaRPr>
          </a:p>
        </p:txBody>
      </p:sp>
      <p:sp>
        <p:nvSpPr>
          <p:cNvPr id="8" name="Title 7"/>
          <p:cNvSpPr>
            <a:spLocks noGrp="1"/>
          </p:cNvSpPr>
          <p:nvPr>
            <p:ph type="ctrTitle"/>
          </p:nvPr>
        </p:nvSpPr>
        <p:spPr bwMode="gray">
          <a:xfrm>
            <a:off x="914400" y="381000"/>
            <a:ext cx="10363200" cy="1752600"/>
          </a:xfrm>
        </p:spPr>
        <p:txBody>
          <a:bodyPr anchor="b"/>
          <a:lstStyle>
            <a:lvl1pPr>
              <a:defRPr sz="4200" b="0">
                <a:solidFill>
                  <a:schemeClr val="bg2">
                    <a:lumMod val="25000"/>
                  </a:schemeClr>
                </a:solidFill>
              </a:defRPr>
            </a:lvl1pPr>
          </a:lstStyle>
          <a:p>
            <a:r>
              <a:rPr kumimoji="0" lang="en-US" dirty="0" smtClean="0"/>
              <a:t>Click to edit Master title style</a:t>
            </a:r>
            <a:endParaRPr kumimoji="0" lang="en-US" dirty="0"/>
          </a:p>
        </p:txBody>
      </p:sp>
      <p:pic>
        <p:nvPicPr>
          <p:cNvPr id="3074" name="Picture 2"/>
          <p:cNvPicPr>
            <a:picLocks noChangeAspect="1" noChangeArrowheads="1"/>
          </p:cNvPicPr>
          <p:nvPr userDrawn="1"/>
        </p:nvPicPr>
        <p:blipFill>
          <a:blip r:embed="rId2" cstate="print"/>
          <a:srcRect/>
          <a:stretch>
            <a:fillRect/>
          </a:stretch>
        </p:blipFill>
        <p:spPr bwMode="gray">
          <a:xfrm>
            <a:off x="5890441" y="2209801"/>
            <a:ext cx="406400" cy="295275"/>
          </a:xfrm>
          <a:prstGeom prst="rect">
            <a:avLst/>
          </a:prstGeom>
          <a:noFill/>
          <a:ln w="9525">
            <a:noFill/>
            <a:miter lim="800000"/>
            <a:headEnd/>
            <a:tailEnd/>
          </a:ln>
        </p:spPr>
      </p:pic>
      <p:pic>
        <p:nvPicPr>
          <p:cNvPr id="14" name="Picture 13" descr="NEW_IASUSAlogo-transparent-background.gif"/>
          <p:cNvPicPr>
            <a:picLocks noChangeAspect="1"/>
          </p:cNvPicPr>
          <p:nvPr userDrawn="1"/>
        </p:nvPicPr>
        <p:blipFill>
          <a:blip r:embed="rId3" cstate="print"/>
          <a:stretch>
            <a:fillRect/>
          </a:stretch>
        </p:blipFill>
        <p:spPr>
          <a:xfrm>
            <a:off x="10297428" y="5990165"/>
            <a:ext cx="1524000" cy="266700"/>
          </a:xfrm>
          <a:prstGeom prst="rect">
            <a:avLst/>
          </a:prstGeom>
        </p:spPr>
      </p:pic>
    </p:spTree>
    <p:extLst>
      <p:ext uri="{BB962C8B-B14F-4D97-AF65-F5344CB8AC3E}">
        <p14:creationId xmlns:p14="http://schemas.microsoft.com/office/powerpoint/2010/main" val="320561712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5384" y="1585385"/>
            <a:ext cx="2438400" cy="48683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fontAlgn="base">
              <a:spcBef>
                <a:spcPct val="0"/>
              </a:spcBef>
              <a:spcAft>
                <a:spcPct val="0"/>
              </a:spcAft>
              <a:defRPr/>
            </a:pPr>
            <a:fld id="{B9D3A4CB-5D89-4F05-9AC5-928988473EF1}" type="datetime1">
              <a:rPr lang="en-US" altLang="en-US">
                <a:solidFill>
                  <a:prstClr val="black"/>
                </a:solidFill>
                <a:ea typeface="ＭＳ Ｐゴシック" pitchFamily="34" charset="-128"/>
              </a:rPr>
              <a:pPr fontAlgn="base">
                <a:spcBef>
                  <a:spcPct val="0"/>
                </a:spcBef>
                <a:spcAft>
                  <a:spcPct val="0"/>
                </a:spcAft>
                <a:defRPr/>
              </a:pPr>
              <a:t>11/30/2021</a:t>
            </a:fld>
            <a:endParaRPr lang="en-US" altLang="en-US">
              <a:solidFill>
                <a:prstClr val="black"/>
              </a:solidFill>
              <a:ea typeface="ＭＳ Ｐゴシック" pitchFamily="34" charset="-128"/>
            </a:endParaRPr>
          </a:p>
        </p:txBody>
      </p:sp>
      <p:sp>
        <p:nvSpPr>
          <p:cNvPr id="3" name="Footer Placeholder 2"/>
          <p:cNvSpPr>
            <a:spLocks noGrp="1"/>
          </p:cNvSpPr>
          <p:nvPr>
            <p:ph type="ftr" sz="quarter" idx="11"/>
          </p:nvPr>
        </p:nvSpPr>
        <p:spPr>
          <a:xfrm rot="16200000">
            <a:off x="10511104" y="3988068"/>
            <a:ext cx="2366963" cy="486833"/>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11374969" y="5648328"/>
            <a:ext cx="732367" cy="396875"/>
          </a:xfrm>
          <a:prstGeom prst="bracketPair">
            <a:avLst>
              <a:gd name="adj" fmla="val 17949"/>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pPr fontAlgn="base">
              <a:spcBef>
                <a:spcPct val="0"/>
              </a:spcBef>
              <a:spcAft>
                <a:spcPct val="0"/>
              </a:spcAft>
              <a:defRPr/>
            </a:pPr>
            <a:fld id="{66D0014E-6C2E-4C8E-9841-43502E9A93F0}" type="slidenum">
              <a:rPr lang="en-US" altLang="en-US">
                <a:solidFill>
                  <a:prstClr val="black"/>
                </a:solidFill>
                <a:ea typeface="ＭＳ Ｐゴシック" pitchFamily="34" charset="-128"/>
              </a:rPr>
              <a:pPr fontAlgn="base">
                <a:spcBef>
                  <a:spcPct val="0"/>
                </a:spcBef>
                <a:spcAft>
                  <a:spcPct val="0"/>
                </a:spcAft>
                <a:defRPr/>
              </a:pPr>
              <a:t>‹#›</a:t>
            </a:fld>
            <a:endParaRPr lang="en-US" altLang="en-US">
              <a:solidFill>
                <a:prstClr val="black"/>
              </a:solidFill>
              <a:ea typeface="ＭＳ Ｐゴシック" pitchFamily="34" charset="-128"/>
            </a:endParaRPr>
          </a:p>
        </p:txBody>
      </p:sp>
      <p:sp>
        <p:nvSpPr>
          <p:cNvPr id="5" name="TextBox 4"/>
          <p:cNvSpPr txBox="1"/>
          <p:nvPr userDrawn="1"/>
        </p:nvSpPr>
        <p:spPr>
          <a:xfrm>
            <a:off x="6626" y="6550223"/>
            <a:ext cx="1600800" cy="307777"/>
          </a:xfrm>
          <a:prstGeom prst="rect">
            <a:avLst/>
          </a:prstGeom>
          <a:noFill/>
        </p:spPr>
        <p:txBody>
          <a:bodyPr wrap="square" rtlCol="0">
            <a:spAutoFit/>
          </a:bodyPr>
          <a:lstStyle/>
          <a:p>
            <a:pPr defTabSz="1219175"/>
            <a:r>
              <a:rPr lang="en-US" sz="1400" dirty="0">
                <a:solidFill>
                  <a:prstClr val="black"/>
                </a:solidFill>
                <a:latin typeface="Arial"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Arial" pitchFamily="34" charset="0"/>
                <a:ea typeface="ＭＳ Ｐゴシック" charset="0"/>
                <a:cs typeface="Arial" pitchFamily="34" charset="0"/>
                <a:sym typeface="Helvetica" charset="0"/>
              </a:rPr>
              <a:pPr defTabSz="1219175"/>
              <a:t>‹#›</a:t>
            </a:fld>
            <a:r>
              <a:rPr lang="en-US" sz="1400" dirty="0">
                <a:solidFill>
                  <a:prstClr val="black"/>
                </a:solidFill>
                <a:latin typeface="Arial" pitchFamily="34" charset="0"/>
                <a:ea typeface="ＭＳ Ｐゴシック" charset="0"/>
                <a:cs typeface="Arial" pitchFamily="34" charset="0"/>
                <a:sym typeface="Helvetica" charset="0"/>
              </a:rPr>
              <a:t> of </a:t>
            </a:r>
            <a:r>
              <a:rPr lang="en-US" sz="1400" dirty="0" smtClean="0">
                <a:solidFill>
                  <a:prstClr val="black"/>
                </a:solidFill>
                <a:latin typeface="Arial" pitchFamily="34" charset="0"/>
                <a:ea typeface="ＭＳ Ｐゴシック" charset="0"/>
                <a:cs typeface="Arial" pitchFamily="34" charset="0"/>
                <a:sym typeface="Helvetica" charset="0"/>
              </a:rPr>
              <a:t>85</a:t>
            </a:r>
            <a:endParaRPr lang="en-US" sz="1400" dirty="0">
              <a:solidFill>
                <a:prstClr val="black"/>
              </a:solidFill>
              <a:latin typeface="Arial"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3924305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gray">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gray">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gray">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gray">
          <a:xfrm>
            <a:off x="11988800" y="19051"/>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gray">
          <a:xfrm>
            <a:off x="207264" y="142352"/>
            <a:ext cx="11777472" cy="1534048"/>
          </a:xfrm>
          <a:prstGeom prst="rect">
            <a:avLst/>
          </a:prstGeom>
          <a:solidFill>
            <a:srgbClr val="16575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bwMode="gray">
          <a:xfrm>
            <a:off x="1824568" y="2743201"/>
            <a:ext cx="8640232" cy="1673225"/>
          </a:xfrm>
        </p:spPr>
        <p:txBody>
          <a:bodyPr anchor="t"/>
          <a:lstStyle>
            <a:lvl1pPr marL="0" indent="0" algn="ctr">
              <a:buNone/>
              <a:defRPr sz="1600" b="1" cap="all" spc="251"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13" name="Rectangle 12"/>
          <p:cNvSpPr>
            <a:spLocks noChangeArrowheads="1"/>
          </p:cNvSpPr>
          <p:nvPr/>
        </p:nvSpPr>
        <p:spPr bwMode="gray">
          <a:xfrm>
            <a:off x="209249" y="6391657"/>
            <a:ext cx="11777472" cy="309563"/>
          </a:xfrm>
          <a:prstGeom prst="rect">
            <a:avLst/>
          </a:prstGeom>
          <a:solidFill>
            <a:srgbClr val="3B8D6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gray">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bwMode="gray">
          <a:xfrm>
            <a:off x="251886" y="6387275"/>
            <a:ext cx="11208596" cy="294752"/>
          </a:xfrm>
          <a:prstGeom prst="rect">
            <a:avLst/>
          </a:prstGeom>
        </p:spPr>
        <p:txBody>
          <a:bodyPr/>
          <a:lstStyle/>
          <a:p>
            <a:endParaRPr lang="en-US" dirty="0">
              <a:solidFill>
                <a:srgbClr val="000000"/>
              </a:solidFill>
            </a:endParaRPr>
          </a:p>
        </p:txBody>
      </p:sp>
      <p:sp>
        <p:nvSpPr>
          <p:cNvPr id="8" name="Straight Connector 7"/>
          <p:cNvSpPr>
            <a:spLocks noChangeShapeType="1"/>
          </p:cNvSpPr>
          <p:nvPr/>
        </p:nvSpPr>
        <p:spPr bwMode="gray">
          <a:xfrm>
            <a:off x="255948" y="181875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bwMode="gray">
          <a:xfrm>
            <a:off x="910336" y="275701"/>
            <a:ext cx="10363200" cy="1288939"/>
          </a:xfrm>
        </p:spPr>
        <p:txBody>
          <a:bodyPr anchor="b"/>
          <a:lstStyle>
            <a:lvl1pPr algn="ctr">
              <a:buNone/>
              <a:defRPr sz="4200" b="0" cap="none" baseline="0">
                <a:solidFill>
                  <a:schemeClr val="bg2"/>
                </a:solidFill>
              </a:defRPr>
            </a:lvl1pPr>
          </a:lstStyle>
          <a:p>
            <a:r>
              <a:rPr kumimoji="0" lang="en-US" smtClean="0"/>
              <a:t>Click to edit Master title style</a:t>
            </a:r>
            <a:endParaRPr kumimoji="0" lang="en-US" dirty="0"/>
          </a:p>
        </p:txBody>
      </p:sp>
      <p:pic>
        <p:nvPicPr>
          <p:cNvPr id="20" name="Picture 2"/>
          <p:cNvPicPr>
            <a:picLocks noChangeAspect="1" noChangeArrowheads="1"/>
          </p:cNvPicPr>
          <p:nvPr/>
        </p:nvPicPr>
        <p:blipFill>
          <a:blip r:embed="rId2" cstate="print"/>
          <a:srcRect/>
          <a:stretch>
            <a:fillRect/>
          </a:stretch>
        </p:blipFill>
        <p:spPr bwMode="gray">
          <a:xfrm>
            <a:off x="5893904" y="1672992"/>
            <a:ext cx="401232" cy="291520"/>
          </a:xfrm>
          <a:prstGeom prst="rect">
            <a:avLst/>
          </a:prstGeom>
          <a:noFill/>
          <a:ln w="9525">
            <a:noFill/>
            <a:miter lim="800000"/>
            <a:headEnd/>
            <a:tailEnd/>
          </a:ln>
        </p:spPr>
      </p:pic>
      <p:sp>
        <p:nvSpPr>
          <p:cNvPr id="21" name="Rectangle 20"/>
          <p:cNvSpPr>
            <a:spLocks noChangeArrowheads="1"/>
          </p:cNvSpPr>
          <p:nvPr userDrawn="1"/>
        </p:nvSpPr>
        <p:spPr bwMode="gray">
          <a:xfrm>
            <a:off x="207264" y="142352"/>
            <a:ext cx="11777472" cy="1507379"/>
          </a:xfrm>
          <a:prstGeom prst="rect">
            <a:avLst/>
          </a:prstGeom>
          <a:solidFill>
            <a:srgbClr val="16575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Tree>
    <p:extLst>
      <p:ext uri="{BB962C8B-B14F-4D97-AF65-F5344CB8AC3E}">
        <p14:creationId xmlns:p14="http://schemas.microsoft.com/office/powerpoint/2010/main" val="342486871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91425" tIns="91425" rIns="91425" bIns="91425" anchor="ctr" anchorCtr="0">
            <a:noAutofit/>
          </a:bodyPr>
          <a:lstStyle/>
          <a:p>
            <a:endParaRPr>
              <a:solidFill>
                <a:srgbClr val="000000"/>
              </a:solidFill>
            </a:endParaRPr>
          </a:p>
        </p:txBody>
      </p:sp>
      <p:sp>
        <p:nvSpPr>
          <p:cNvPr id="10" name="Shape 10"/>
          <p:cNvSpPr/>
          <p:nvPr/>
        </p:nvSpPr>
        <p:spPr>
          <a:xfrm>
            <a:off x="0" y="2"/>
            <a:ext cx="12192000" cy="707599"/>
          </a:xfrm>
          <a:prstGeom prst="rect">
            <a:avLst/>
          </a:prstGeom>
          <a:solidFill>
            <a:srgbClr val="18637B"/>
          </a:solidFill>
          <a:ln>
            <a:noFill/>
          </a:ln>
        </p:spPr>
        <p:txBody>
          <a:bodyPr lIns="91425" tIns="91425" rIns="91425" bIns="91425" anchor="ctr" anchorCtr="0">
            <a:noAutofit/>
          </a:bodyPr>
          <a:lstStyle/>
          <a:p>
            <a:endParaRPr>
              <a:solidFill>
                <a:srgbClr val="114454"/>
              </a:solidFill>
            </a:endParaRPr>
          </a:p>
        </p:txBody>
      </p:sp>
      <p:sp>
        <p:nvSpPr>
          <p:cNvPr id="11" name="Shape 11"/>
          <p:cNvSpPr/>
          <p:nvPr/>
        </p:nvSpPr>
        <p:spPr>
          <a:xfrm>
            <a:off x="0" y="667500"/>
            <a:ext cx="12192000" cy="5098800"/>
          </a:xfrm>
          <a:prstGeom prst="rect">
            <a:avLst/>
          </a:prstGeom>
          <a:solidFill>
            <a:srgbClr val="124057"/>
          </a:solidFill>
          <a:ln>
            <a:noFill/>
          </a:ln>
        </p:spPr>
        <p:txBody>
          <a:bodyPr lIns="91425" tIns="91425" rIns="91425" bIns="91425" anchor="ctr" anchorCtr="0">
            <a:noAutofit/>
          </a:bodyPr>
          <a:lstStyle/>
          <a:p>
            <a:endParaRPr dirty="0">
              <a:solidFill>
                <a:srgbClr val="000000"/>
              </a:solidFill>
            </a:endParaRPr>
          </a:p>
        </p:txBody>
      </p:sp>
      <p:sp>
        <p:nvSpPr>
          <p:cNvPr id="12" name="Shape 12"/>
          <p:cNvSpPr/>
          <p:nvPr/>
        </p:nvSpPr>
        <p:spPr>
          <a:xfrm>
            <a:off x="0" y="5991472"/>
            <a:ext cx="12192000" cy="157600"/>
          </a:xfrm>
          <a:prstGeom prst="rect">
            <a:avLst/>
          </a:prstGeom>
          <a:solidFill>
            <a:srgbClr val="3B8D61"/>
          </a:solidFill>
          <a:ln>
            <a:noFill/>
          </a:ln>
        </p:spPr>
        <p:txBody>
          <a:bodyPr lIns="91425" tIns="91425" rIns="91425" bIns="91425" anchor="ctr" anchorCtr="0">
            <a:noAutofit/>
          </a:bodyPr>
          <a:lstStyle/>
          <a:p>
            <a:endParaRPr>
              <a:solidFill>
                <a:srgbClr val="000000"/>
              </a:solidFill>
            </a:endParaRPr>
          </a:p>
        </p:txBody>
      </p:sp>
      <p:sp>
        <p:nvSpPr>
          <p:cNvPr id="13" name="Shape 13"/>
          <p:cNvSpPr/>
          <p:nvPr/>
        </p:nvSpPr>
        <p:spPr>
          <a:xfrm>
            <a:off x="0" y="6112102"/>
            <a:ext cx="12192000" cy="745999"/>
          </a:xfrm>
          <a:prstGeom prst="rect">
            <a:avLst/>
          </a:prstGeom>
          <a:solidFill>
            <a:srgbClr val="7CA295"/>
          </a:solidFill>
          <a:ln>
            <a:noFill/>
          </a:ln>
        </p:spPr>
        <p:txBody>
          <a:bodyPr lIns="91425" tIns="91425" rIns="91425" bIns="91425" anchor="ctr" anchorCtr="0">
            <a:noAutofit/>
          </a:bodyPr>
          <a:lstStyle/>
          <a:p>
            <a:endParaRPr>
              <a:solidFill>
                <a:srgbClr val="000000"/>
              </a:solidFill>
            </a:endParaRPr>
          </a:p>
        </p:txBody>
      </p:sp>
      <p:sp>
        <p:nvSpPr>
          <p:cNvPr id="8" name="Shape 98"/>
          <p:cNvSpPr txBox="1">
            <a:spLocks noGrp="1"/>
          </p:cNvSpPr>
          <p:nvPr>
            <p:ph type="ctrTitle"/>
          </p:nvPr>
        </p:nvSpPr>
        <p:spPr>
          <a:xfrm>
            <a:off x="299804" y="1389938"/>
            <a:ext cx="11622373" cy="1546399"/>
          </a:xfrm>
          <a:prstGeom prst="rect">
            <a:avLst/>
          </a:prstGeom>
        </p:spPr>
        <p:txBody>
          <a:bodyPr lIns="91425" tIns="91425" rIns="91425" bIns="91425" anchor="b" anchorCtr="0">
            <a:noAutofit/>
          </a:bodyPr>
          <a:lstStyle>
            <a:lvl1pPr>
              <a:defRPr>
                <a:solidFill>
                  <a:schemeClr val="accent1">
                    <a:lumMod val="75000"/>
                  </a:schemeClr>
                </a:solidFill>
              </a:defRPr>
            </a:lvl1pPr>
          </a:lstStyle>
          <a:p>
            <a:pPr lvl="0" algn="ctr">
              <a:spcBef>
                <a:spcPts val="0"/>
              </a:spcBef>
              <a:buNone/>
            </a:pPr>
            <a:endParaRPr lang="en" sz="4000" dirty="0">
              <a:latin typeface="+mj-lt"/>
            </a:endParaRPr>
          </a:p>
        </p:txBody>
      </p:sp>
      <p:sp>
        <p:nvSpPr>
          <p:cNvPr id="15" name="Subtitle 8"/>
          <p:cNvSpPr txBox="1">
            <a:spLocks/>
          </p:cNvSpPr>
          <p:nvPr userDrawn="1">
            <p:custDataLst>
              <p:tags r:id="rId1"/>
            </p:custDataLst>
          </p:nvPr>
        </p:nvSpPr>
        <p:spPr>
          <a:xfrm>
            <a:off x="299804" y="3239545"/>
            <a:ext cx="11622373" cy="2336800"/>
          </a:xfrm>
          <a:prstGeom prst="rect">
            <a:avLst/>
          </a:prstGeom>
        </p:spPr>
        <p:txBody>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200" b="1" i="0" u="none" strike="noStrike" cap="all" spc="188" baseline="0">
                <a:solidFill>
                  <a:schemeClr val="bg2"/>
                </a:solidFill>
                <a:latin typeface="Arial"/>
                <a:ea typeface="Arial"/>
                <a:cs typeface="Arial"/>
                <a:sym typeface="Arial"/>
              </a:defRPr>
            </a:lvl1pPr>
            <a:lvl2pPr marL="342900" marR="0" lvl="1"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685800" marR="0" lvl="2"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1028700" marR="0" lvl="3"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1371600" marR="0" lvl="4"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1714500" marR="0" lvl="5"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2057400" marR="0" lvl="6"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2400300" marR="0" lvl="7"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2743200" marR="0" lvl="8"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2800" cap="none" dirty="0">
              <a:solidFill>
                <a:srgbClr val="FFFFFF"/>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23253" y="6213174"/>
            <a:ext cx="2493244" cy="572545"/>
          </a:xfrm>
          <a:prstGeom prst="rect">
            <a:avLst/>
          </a:prstGeom>
        </p:spPr>
      </p:pic>
      <p:sp>
        <p:nvSpPr>
          <p:cNvPr id="16" name="Subtitle 8"/>
          <p:cNvSpPr>
            <a:spLocks noGrp="1"/>
          </p:cNvSpPr>
          <p:nvPr>
            <p:ph type="subTitle" idx="1"/>
          </p:nvPr>
        </p:nvSpPr>
        <p:spPr bwMode="gray">
          <a:xfrm>
            <a:off x="299804" y="3097891"/>
            <a:ext cx="11622373" cy="2336800"/>
          </a:xfrm>
        </p:spPr>
        <p:txBody>
          <a:bodyPr>
            <a:normAutofit/>
          </a:bodyPr>
          <a:lstStyle>
            <a:lvl1pPr marL="0" indent="0" algn="ctr">
              <a:spcBef>
                <a:spcPts val="0"/>
              </a:spcBef>
              <a:buNone/>
              <a:defRPr sz="3000" b="1" cap="none" spc="0" baseline="0">
                <a:solidFill>
                  <a:schemeClr val="bg2">
                    <a:lumMod val="20000"/>
                    <a:lumOff val="80000"/>
                  </a:schemeClr>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1039606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Title + 1 column">
    <p:spTree>
      <p:nvGrpSpPr>
        <p:cNvPr id="1" name="Shape 31"/>
        <p:cNvGrpSpPr/>
        <p:nvPr/>
      </p:nvGrpSpPr>
      <p:grpSpPr>
        <a:xfrm>
          <a:off x="0" y="0"/>
          <a:ext cx="0" cy="0"/>
          <a:chOff x="0" y="0"/>
          <a:chExt cx="0" cy="0"/>
        </a:xfrm>
      </p:grpSpPr>
      <p:sp>
        <p:nvSpPr>
          <p:cNvPr id="32" name="Shape 32"/>
          <p:cNvSpPr/>
          <p:nvPr/>
        </p:nvSpPr>
        <p:spPr>
          <a:xfrm>
            <a:off x="0" y="2"/>
            <a:ext cx="329600" cy="938521"/>
          </a:xfrm>
          <a:prstGeom prst="rect">
            <a:avLst/>
          </a:prstGeom>
          <a:solidFill>
            <a:srgbClr val="18637B"/>
          </a:solidFill>
          <a:ln>
            <a:noFill/>
          </a:ln>
        </p:spPr>
        <p:txBody>
          <a:bodyPr lIns="91425" tIns="91425" rIns="91425" bIns="91425" anchor="ctr" anchorCtr="0">
            <a:noAutofit/>
          </a:bodyPr>
          <a:lstStyle/>
          <a:p>
            <a:endParaRPr>
              <a:solidFill>
                <a:srgbClr val="114454"/>
              </a:solidFill>
            </a:endParaRPr>
          </a:p>
        </p:txBody>
      </p:sp>
      <p:sp>
        <p:nvSpPr>
          <p:cNvPr id="33" name="Shape 33"/>
          <p:cNvSpPr/>
          <p:nvPr/>
        </p:nvSpPr>
        <p:spPr>
          <a:xfrm>
            <a:off x="0" y="184566"/>
            <a:ext cx="12192000" cy="753956"/>
          </a:xfrm>
          <a:prstGeom prst="rect">
            <a:avLst/>
          </a:prstGeom>
          <a:noFill/>
          <a:ln>
            <a:noFill/>
          </a:ln>
        </p:spPr>
        <p:txBody>
          <a:bodyPr lIns="91425" tIns="91425" rIns="91425" bIns="91425" anchor="ctr" anchorCtr="0">
            <a:noAutofit/>
          </a:bodyPr>
          <a:lstStyle/>
          <a:p>
            <a:endParaRPr dirty="0">
              <a:solidFill>
                <a:srgbClr val="CCCCCC">
                  <a:lumMod val="25000"/>
                </a:srgbClr>
              </a:solidFill>
            </a:endParaRPr>
          </a:p>
        </p:txBody>
      </p:sp>
      <p:sp>
        <p:nvSpPr>
          <p:cNvPr id="34" name="Shape 34"/>
          <p:cNvSpPr/>
          <p:nvPr/>
        </p:nvSpPr>
        <p:spPr>
          <a:xfrm>
            <a:off x="0" y="938523"/>
            <a:ext cx="329600" cy="3176285"/>
          </a:xfrm>
          <a:prstGeom prst="rect">
            <a:avLst/>
          </a:prstGeom>
          <a:solidFill>
            <a:srgbClr val="165751"/>
          </a:solidFill>
          <a:ln>
            <a:noFill/>
          </a:ln>
        </p:spPr>
        <p:txBody>
          <a:bodyPr lIns="91425" tIns="91425" rIns="91425" bIns="91425" anchor="ctr" anchorCtr="0">
            <a:noAutofit/>
          </a:bodyPr>
          <a:lstStyle/>
          <a:p>
            <a:endParaRPr>
              <a:solidFill>
                <a:srgbClr val="000000"/>
              </a:solidFill>
            </a:endParaRPr>
          </a:p>
        </p:txBody>
      </p:sp>
      <p:sp>
        <p:nvSpPr>
          <p:cNvPr id="35" name="Shape 35"/>
          <p:cNvSpPr/>
          <p:nvPr/>
        </p:nvSpPr>
        <p:spPr>
          <a:xfrm>
            <a:off x="0" y="4114800"/>
            <a:ext cx="329600" cy="807200"/>
          </a:xfrm>
          <a:prstGeom prst="rect">
            <a:avLst/>
          </a:prstGeom>
          <a:solidFill>
            <a:srgbClr val="3B8D61"/>
          </a:solidFill>
          <a:ln>
            <a:noFill/>
          </a:ln>
        </p:spPr>
        <p:txBody>
          <a:bodyPr lIns="91425" tIns="91425" rIns="91425" bIns="91425" anchor="ctr" anchorCtr="0">
            <a:noAutofit/>
          </a:bodyPr>
          <a:lstStyle/>
          <a:p>
            <a:endParaRPr>
              <a:solidFill>
                <a:srgbClr val="000000"/>
              </a:solidFill>
            </a:endParaRPr>
          </a:p>
        </p:txBody>
      </p:sp>
      <p:sp>
        <p:nvSpPr>
          <p:cNvPr id="36" name="Shape 36"/>
          <p:cNvSpPr/>
          <p:nvPr/>
        </p:nvSpPr>
        <p:spPr>
          <a:xfrm>
            <a:off x="0" y="4922002"/>
            <a:ext cx="329600" cy="1935999"/>
          </a:xfrm>
          <a:prstGeom prst="rect">
            <a:avLst/>
          </a:prstGeom>
          <a:solidFill>
            <a:srgbClr val="7CA295"/>
          </a:solidFill>
          <a:ln>
            <a:noFill/>
          </a:ln>
        </p:spPr>
        <p:txBody>
          <a:bodyPr lIns="91425" tIns="91425" rIns="91425" bIns="91425" anchor="ctr" anchorCtr="0">
            <a:noAutofit/>
          </a:bodyPr>
          <a:lstStyle/>
          <a:p>
            <a:endParaRPr>
              <a:solidFill>
                <a:srgbClr val="000000"/>
              </a:solidFill>
            </a:endParaRPr>
          </a:p>
        </p:txBody>
      </p:sp>
      <p:sp>
        <p:nvSpPr>
          <p:cNvPr id="38" name="Shape 38"/>
          <p:cNvSpPr txBox="1">
            <a:spLocks noGrp="1"/>
          </p:cNvSpPr>
          <p:nvPr>
            <p:ph type="title"/>
          </p:nvPr>
        </p:nvSpPr>
        <p:spPr>
          <a:xfrm>
            <a:off x="619597" y="203140"/>
            <a:ext cx="11272601" cy="735383"/>
          </a:xfrm>
          <a:prstGeom prst="rect">
            <a:avLst/>
          </a:prstGeom>
        </p:spPr>
        <p:txBody>
          <a:bodyPr lIns="91425" tIns="91425" rIns="91425" bIns="91425" anchor="ctr" anchorCtr="0"/>
          <a:lstStyle>
            <a:lvl1pPr lvl="0">
              <a:spcBef>
                <a:spcPts val="0"/>
              </a:spcBef>
              <a:defRPr sz="28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body" idx="1"/>
          </p:nvPr>
        </p:nvSpPr>
        <p:spPr>
          <a:xfrm>
            <a:off x="619595" y="957096"/>
            <a:ext cx="11272603" cy="5500944"/>
          </a:xfrm>
          <a:prstGeom prst="rect">
            <a:avLst/>
          </a:prstGeom>
        </p:spPr>
        <p:txBody>
          <a:bodyPr lIns="91425" tIns="91425" rIns="91425" bIns="91425" anchor="t" anchorCtr="0"/>
          <a:lstStyle>
            <a:lvl1pPr marL="457200" lvl="0" indent="-457200">
              <a:spcBef>
                <a:spcPts val="0"/>
              </a:spcBef>
              <a:buSzPct val="100000"/>
              <a:buFont typeface="Arial" panose="020B0604020202020204" pitchFamily="34" charset="0"/>
              <a:buChar char="•"/>
              <a:defRPr sz="2800">
                <a:latin typeface="+mj-lt"/>
              </a:defRPr>
            </a:lvl1pPr>
            <a:lvl2pPr marL="914400" lvl="1" indent="-338138">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lang="en-US" dirty="0" smtClean="0"/>
          </a:p>
          <a:p>
            <a:pPr lvl="1"/>
            <a:endParaRPr dirty="0"/>
          </a:p>
        </p:txBody>
      </p:sp>
      <p:sp>
        <p:nvSpPr>
          <p:cNvPr id="9" name="TextBox 8"/>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latin typeface="Calibri" panose="020F0502020204030204" pitchFamily="34" charset="0"/>
                <a:ea typeface="ＭＳ Ｐゴシック" charset="0"/>
                <a:cs typeface="Arial" pitchFamily="34" charset="0"/>
                <a:sym typeface="Helvetica" charset="0"/>
              </a:rPr>
              <a:t>Slide </a:t>
            </a:r>
            <a:fld id="{855F7D49-8920-4811-BC76-0E9BF1D8C467}" type="slidenum">
              <a:rPr lang="en-US" sz="1400">
                <a:solidFill>
                  <a:prstClr val="black"/>
                </a:solidFill>
                <a:latin typeface="Calibri" panose="020F0502020204030204" pitchFamily="34" charset="0"/>
                <a:ea typeface="ＭＳ Ｐゴシック" charset="0"/>
                <a:cs typeface="Arial" pitchFamily="34" charset="0"/>
                <a:sym typeface="Helvetica" charset="0"/>
              </a:rPr>
              <a:pPr defTabSz="914404"/>
              <a:t>‹#›</a:t>
            </a:fld>
            <a:r>
              <a:rPr lang="en-US" sz="1400" dirty="0">
                <a:solidFill>
                  <a:prstClr val="black"/>
                </a:solidFill>
                <a:latin typeface="Calibri" panose="020F0502020204030204" pitchFamily="34" charset="0"/>
                <a:ea typeface="ＭＳ Ｐゴシック" charset="0"/>
                <a:cs typeface="Arial" pitchFamily="34" charset="0"/>
                <a:sym typeface="Helvetica" charset="0"/>
              </a:rPr>
              <a:t> </a:t>
            </a:r>
            <a:r>
              <a:rPr lang="en-US" sz="1400" dirty="0" smtClean="0">
                <a:solidFill>
                  <a:prstClr val="black"/>
                </a:solidFill>
                <a:latin typeface="Calibri" panose="020F0502020204030204" pitchFamily="34" charset="0"/>
                <a:ea typeface="ＭＳ Ｐゴシック" charset="0"/>
                <a:cs typeface="Arial" pitchFamily="34" charset="0"/>
                <a:sym typeface="Helvetica" charset="0"/>
              </a:rPr>
              <a:t>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411027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C7934B-E10C-40F5-8A45-2AF5FDFE4D8A}"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66314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C7934B-E10C-40F5-8A45-2AF5FDFE4D8A}"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0FA0D-1EDB-4F87-B05A-49635BB662FC}" type="slidenum">
              <a:rPr lang="en-US" smtClean="0"/>
              <a:t>‹#›</a:t>
            </a:fld>
            <a:endParaRPr lang="en-US"/>
          </a:p>
        </p:txBody>
      </p:sp>
      <p:sp>
        <p:nvSpPr>
          <p:cNvPr id="8" name="TextBox 7"/>
          <p:cNvSpPr txBox="1"/>
          <p:nvPr userDrawn="1"/>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855F7D49-8920-4811-BC76-0E9BF1D8C467}" type="slidenum">
              <a:rPr lang="en-US" sz="1400">
                <a:solidFill>
                  <a:prstClr val="black"/>
                </a:solidFill>
                <a:ea typeface="ＭＳ Ｐゴシック" charset="0"/>
                <a:cs typeface="Arial" pitchFamily="34" charset="0"/>
                <a:sym typeface="Helvetica" charset="0"/>
              </a:rPr>
              <a:pPr defTabSz="914404"/>
              <a:t>‹#›</a:t>
            </a:fld>
            <a:r>
              <a:rPr lang="en-US" sz="1400" dirty="0">
                <a:solidFill>
                  <a:prstClr val="black"/>
                </a:solidFill>
                <a:ea typeface="ＭＳ Ｐゴシック" charset="0"/>
                <a:cs typeface="Arial" pitchFamily="34" charset="0"/>
                <a:sym typeface="Helvetica" charset="0"/>
              </a:rPr>
              <a:t> </a:t>
            </a:r>
            <a:r>
              <a:rPr lang="en-US" sz="1400" dirty="0" smtClean="0">
                <a:solidFill>
                  <a:prstClr val="black"/>
                </a:solidFill>
                <a:ea typeface="ＭＳ Ｐゴシック" charset="0"/>
                <a:cs typeface="Arial" pitchFamily="34" charset="0"/>
                <a:sym typeface="Helvetica" charset="0"/>
              </a:rPr>
              <a:t>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279525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C7934B-E10C-40F5-8A45-2AF5FDFE4D8A}"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168649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7934B-E10C-40F5-8A45-2AF5FDFE4D8A}"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342967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7934B-E10C-40F5-8A45-2AF5FDFE4D8A}"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172358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C7934B-E10C-40F5-8A45-2AF5FDFE4D8A}"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215626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C7934B-E10C-40F5-8A45-2AF5FDFE4D8A}"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0FA0D-1EDB-4F87-B05A-49635BB662FC}" type="slidenum">
              <a:rPr lang="en-US" smtClean="0"/>
              <a:t>‹#›</a:t>
            </a:fld>
            <a:endParaRPr lang="en-US"/>
          </a:p>
        </p:txBody>
      </p:sp>
    </p:spTree>
    <p:extLst>
      <p:ext uri="{BB962C8B-B14F-4D97-AF65-F5344CB8AC3E}">
        <p14:creationId xmlns:p14="http://schemas.microsoft.com/office/powerpoint/2010/main" val="120096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7934B-E10C-40F5-8A45-2AF5FDFE4D8A}" type="datetimeFigureOut">
              <a:rPr lang="en-US" smtClean="0"/>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0FA0D-1EDB-4F87-B05A-49635BB662FC}" type="slidenum">
              <a:rPr lang="en-US" smtClean="0"/>
              <a:t>‹#›</a:t>
            </a:fld>
            <a:endParaRPr lang="en-US"/>
          </a:p>
        </p:txBody>
      </p:sp>
    </p:spTree>
    <p:extLst>
      <p:ext uri="{BB962C8B-B14F-4D97-AF65-F5344CB8AC3E}">
        <p14:creationId xmlns:p14="http://schemas.microsoft.com/office/powerpoint/2010/main" val="2078876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5"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8"/>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4023791477"/>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2501162075"/>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pNhZBh4dHP0&amp;list=PLF976F0FBA7D0C1E8&amp;index=4"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hyperlink" Target="mailto:webinar@iasusa.or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eb.archive.org/web/20181018014853/http:/www.who.int/entity/reproductivehealth/publications/rtis/ghss-stis/en/index.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iasusa.org/"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7.JPG"/><Relationship Id="rId4" Type="http://schemas.openxmlformats.org/officeDocument/2006/relationships/hyperlink" Target="https://www.iasusa.org/about/faq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investors.nabriva.com/static-files/c76a2788-b642-4aa0-85c7-d9092a74381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www.cdc.gov/nchhstp/atla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cdc.gov/std/ept/"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hyperlink" Target="https://www.iasusa.org/activities/webinars/archived-cme-webinars/"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5.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86146" y="90714"/>
            <a:ext cx="11834948" cy="1627316"/>
          </a:xfrm>
        </p:spPr>
        <p:txBody>
          <a:bodyPr>
            <a:noAutofit/>
          </a:bodyPr>
          <a:lstStyle/>
          <a:p>
            <a:r>
              <a:rPr lang="en-US" sz="4800" b="1" dirty="0"/>
              <a:t>Management of Sexually Transmitted Infections Among Youth</a:t>
            </a:r>
          </a:p>
        </p:txBody>
      </p:sp>
      <p:sp>
        <p:nvSpPr>
          <p:cNvPr id="3" name="Content Placeholder 2"/>
          <p:cNvSpPr txBox="1">
            <a:spLocks/>
          </p:cNvSpPr>
          <p:nvPr/>
        </p:nvSpPr>
        <p:spPr>
          <a:xfrm>
            <a:off x="186146" y="2023874"/>
            <a:ext cx="11835166" cy="4362029"/>
          </a:xfrm>
          <a:prstGeom prst="rect">
            <a:avLst/>
          </a:prstGeom>
          <a:extLst/>
        </p:spPr>
        <p:txBody>
          <a:bodyPr>
            <a:noAutofit/>
          </a:bodyPr>
          <a:lstStyle/>
          <a:p>
            <a:pPr marL="0" lvl="5" algn="ctr" defTabSz="914354">
              <a:lnSpc>
                <a:spcPct val="120000"/>
              </a:lnSpc>
              <a:spcBef>
                <a:spcPct val="20000"/>
              </a:spcBef>
              <a:buClr>
                <a:srgbClr val="FFFFFF"/>
              </a:buClr>
              <a:buSzPct val="80000"/>
              <a:defRPr/>
            </a:pPr>
            <a:r>
              <a:rPr lang="en-US" sz="2000" dirty="0">
                <a:solidFill>
                  <a:prstClr val="black"/>
                </a:solidFill>
                <a:cs typeface="Arial" pitchFamily="34" charset="0"/>
              </a:rPr>
              <a:t>The webinar will begin at </a:t>
            </a:r>
            <a:br>
              <a:rPr lang="en-US" sz="2000" dirty="0">
                <a:solidFill>
                  <a:prstClr val="black"/>
                </a:solidFill>
                <a:cs typeface="Arial" pitchFamily="34" charset="0"/>
              </a:rPr>
            </a:br>
            <a:r>
              <a:rPr lang="en-US" sz="2000" dirty="0">
                <a:solidFill>
                  <a:prstClr val="black"/>
                </a:solidFill>
                <a:cs typeface="Arial" pitchFamily="34" charset="0"/>
              </a:rPr>
              <a:t>1:00 </a:t>
            </a:r>
            <a:r>
              <a:rPr lang="en-US" sz="2000" cap="small" dirty="0">
                <a:solidFill>
                  <a:prstClr val="black"/>
                </a:solidFill>
                <a:cs typeface="Arial" pitchFamily="34" charset="0"/>
              </a:rPr>
              <a:t>pm</a:t>
            </a:r>
            <a:r>
              <a:rPr lang="en-US" sz="2000" dirty="0">
                <a:solidFill>
                  <a:prstClr val="black"/>
                </a:solidFill>
                <a:cs typeface="Arial" pitchFamily="34" charset="0"/>
              </a:rPr>
              <a:t> (ET); 12:00 </a:t>
            </a:r>
            <a:r>
              <a:rPr lang="en-US" sz="2000" cap="small" dirty="0">
                <a:solidFill>
                  <a:prstClr val="black"/>
                </a:solidFill>
                <a:cs typeface="Arial" pitchFamily="34" charset="0"/>
              </a:rPr>
              <a:t>pm</a:t>
            </a:r>
            <a:r>
              <a:rPr lang="en-US" sz="2000" dirty="0">
                <a:solidFill>
                  <a:prstClr val="black"/>
                </a:solidFill>
                <a:cs typeface="Arial" pitchFamily="34" charset="0"/>
              </a:rPr>
              <a:t> (CT); 11:00 </a:t>
            </a:r>
            <a:r>
              <a:rPr lang="en-US" sz="2000" cap="small" dirty="0">
                <a:solidFill>
                  <a:prstClr val="black"/>
                </a:solidFill>
                <a:cs typeface="Arial" pitchFamily="34" charset="0"/>
              </a:rPr>
              <a:t>am </a:t>
            </a:r>
            <a:r>
              <a:rPr lang="en-US" sz="2000" dirty="0">
                <a:solidFill>
                  <a:prstClr val="black"/>
                </a:solidFill>
                <a:cs typeface="Arial" pitchFamily="34" charset="0"/>
              </a:rPr>
              <a:t>(MT); 10:00 </a:t>
            </a:r>
            <a:r>
              <a:rPr lang="en-US" sz="2000" cap="small" dirty="0">
                <a:solidFill>
                  <a:prstClr val="black"/>
                </a:solidFill>
                <a:cs typeface="Arial" pitchFamily="34" charset="0"/>
              </a:rPr>
              <a:t>am</a:t>
            </a:r>
            <a:r>
              <a:rPr lang="en-US" sz="2000" dirty="0">
                <a:solidFill>
                  <a:prstClr val="black"/>
                </a:solidFill>
                <a:cs typeface="Arial" pitchFamily="34" charset="0"/>
              </a:rPr>
              <a:t> (PT)</a:t>
            </a:r>
          </a:p>
          <a:p>
            <a:pPr lvl="1">
              <a:spcBef>
                <a:spcPts val="1200"/>
              </a:spcBef>
              <a:defRPr/>
            </a:pPr>
            <a:r>
              <a:rPr lang="en-US" altLang="en-US" sz="2400" b="1" dirty="0" smtClean="0">
                <a:solidFill>
                  <a:srgbClr val="A0BC9D">
                    <a:lumMod val="50000"/>
                  </a:srgbClr>
                </a:solidFill>
                <a:cs typeface="Arial" pitchFamily="34" charset="0"/>
              </a:rPr>
              <a:t>Listen </a:t>
            </a:r>
            <a:r>
              <a:rPr lang="en-US" altLang="en-US" sz="2400" b="1" dirty="0">
                <a:solidFill>
                  <a:srgbClr val="A0BC9D">
                    <a:lumMod val="50000"/>
                  </a:srgbClr>
                </a:solidFill>
                <a:cs typeface="Arial" pitchFamily="34" charset="0"/>
              </a:rPr>
              <a:t>to this webinar through your computer speakers.</a:t>
            </a:r>
          </a:p>
          <a:p>
            <a:pPr marL="1146175" lvl="2" indent="-231775">
              <a:spcAft>
                <a:spcPts val="400"/>
              </a:spcAft>
              <a:buClr>
                <a:srgbClr val="C5D1D7"/>
              </a:buClr>
              <a:buSzPct val="125000"/>
              <a:buFont typeface="Arial" pitchFamily="34" charset="0"/>
              <a:buChar char="•"/>
              <a:defRPr/>
            </a:pPr>
            <a:r>
              <a:rPr lang="en-US" altLang="en-US" sz="2200" dirty="0">
                <a:solidFill>
                  <a:srgbClr val="165751"/>
                </a:solidFill>
                <a:cs typeface="Arial" pitchFamily="34" charset="0"/>
              </a:rPr>
              <a:t>To test your audio, go </a:t>
            </a:r>
            <a:r>
              <a:rPr lang="en-US" altLang="en-US" sz="2200" dirty="0" smtClean="0">
                <a:solidFill>
                  <a:srgbClr val="165751"/>
                </a:solidFill>
                <a:cs typeface="Arial" pitchFamily="34" charset="0"/>
              </a:rPr>
              <a:t>to </a:t>
            </a:r>
            <a:r>
              <a:rPr lang="en-US" altLang="en-US" sz="2200" u="sng" dirty="0" smtClean="0">
                <a:solidFill>
                  <a:srgbClr val="008000"/>
                </a:solidFill>
                <a:cs typeface="Arial" pitchFamily="34" charset="0"/>
                <a:hlinkClick r:id="rId3"/>
              </a:rPr>
              <a:t>www.youtube.com/watch?v=pNhZBh4dHP0&amp;list=PLF976F0FBA7D0C1E8&amp;index=4</a:t>
            </a:r>
            <a:endParaRPr lang="en-US" altLang="en-US" sz="2200" u="sng" dirty="0">
              <a:solidFill>
                <a:srgbClr val="008000"/>
              </a:solidFill>
              <a:cs typeface="Arial" pitchFamily="34" charset="0"/>
            </a:endParaRPr>
          </a:p>
          <a:p>
            <a:pPr marL="1139791" lvl="2" indent="-225414">
              <a:spcAft>
                <a:spcPts val="200"/>
              </a:spcAft>
              <a:buClr>
                <a:srgbClr val="C5D1D7"/>
              </a:buClr>
              <a:buSzPct val="125000"/>
              <a:buFont typeface="Arial" pitchFamily="34" charset="0"/>
              <a:buChar char="•"/>
              <a:defRPr/>
            </a:pPr>
            <a:r>
              <a:rPr lang="en-US" altLang="en-US" sz="2200" dirty="0">
                <a:solidFill>
                  <a:srgbClr val="165751"/>
                </a:solidFill>
                <a:cs typeface="Arial" pitchFamily="34" charset="0"/>
              </a:rPr>
              <a:t>Still having trouble? </a:t>
            </a:r>
            <a:r>
              <a:rPr lang="en-US" altLang="en-US" sz="2200" dirty="0" smtClean="0">
                <a:solidFill>
                  <a:srgbClr val="165751"/>
                </a:solidFill>
                <a:cs typeface="Arial" pitchFamily="34" charset="0"/>
              </a:rPr>
              <a:t>Email </a:t>
            </a:r>
            <a:r>
              <a:rPr lang="en-US" altLang="en-US" sz="2200" dirty="0" smtClean="0">
                <a:solidFill>
                  <a:srgbClr val="000000"/>
                </a:solidFill>
                <a:cs typeface="Arial" pitchFamily="34" charset="0"/>
                <a:hlinkClick r:id="rId4"/>
              </a:rPr>
              <a:t>webinar@iasusa.org</a:t>
            </a:r>
            <a:r>
              <a:rPr lang="en-US" altLang="en-US" sz="2200" dirty="0" smtClean="0">
                <a:solidFill>
                  <a:srgbClr val="000000"/>
                </a:solidFill>
                <a:cs typeface="Arial" pitchFamily="34" charset="0"/>
              </a:rPr>
              <a:t> </a:t>
            </a:r>
            <a:r>
              <a:rPr lang="en-US" sz="2200" dirty="0" smtClean="0">
                <a:solidFill>
                  <a:prstClr val="black"/>
                </a:solidFill>
                <a:cs typeface="Arial" panose="020B0604020202020204" pitchFamily="34" charset="0"/>
              </a:rPr>
              <a:t> </a:t>
            </a:r>
          </a:p>
          <a:p>
            <a:pPr marL="457177" lvl="1">
              <a:spcBef>
                <a:spcPts val="1200"/>
              </a:spcBef>
              <a:buClr>
                <a:srgbClr val="C5D1D7"/>
              </a:buClr>
              <a:buSzPct val="125000"/>
              <a:defRPr/>
            </a:pPr>
            <a:r>
              <a:rPr lang="en-US" sz="2400" b="1" dirty="0" smtClean="0">
                <a:solidFill>
                  <a:srgbClr val="C00000"/>
                </a:solidFill>
                <a:cs typeface="Arial" panose="020B0604020202020204" pitchFamily="34" charset="0"/>
              </a:rPr>
              <a:t>Having </a:t>
            </a:r>
            <a:r>
              <a:rPr lang="en-US" sz="2400" b="1" dirty="0">
                <a:solidFill>
                  <a:srgbClr val="C00000"/>
                </a:solidFill>
                <a:cs typeface="Arial" panose="020B0604020202020204" pitchFamily="34" charset="0"/>
              </a:rPr>
              <a:t>completed the Webinar Check-in form, you no longer need to type your full name and institution in the chat box</a:t>
            </a:r>
            <a:r>
              <a:rPr lang="en-US" sz="2400" dirty="0">
                <a:solidFill>
                  <a:srgbClr val="C00000"/>
                </a:solidFill>
                <a:cs typeface="Arial" panose="020B0604020202020204" pitchFamily="34" charset="0"/>
              </a:rPr>
              <a:t> to ensure that your evaluation form will be activated in your IAS–USA account under “My Activities.” </a:t>
            </a:r>
            <a:r>
              <a:rPr lang="en-US" sz="2400" b="1" dirty="0">
                <a:solidFill>
                  <a:srgbClr val="C00000"/>
                </a:solidFill>
                <a:cs typeface="Arial" panose="020B0604020202020204" pitchFamily="34" charset="0"/>
              </a:rPr>
              <a:t>However, you must be preregistered to be eligible to claim credits or a certificate.</a:t>
            </a:r>
          </a:p>
        </p:txBody>
      </p:sp>
      <p:sp>
        <p:nvSpPr>
          <p:cNvPr id="4" name="TextBox 3"/>
          <p:cNvSpPr txBox="1"/>
          <p:nvPr/>
        </p:nvSpPr>
        <p:spPr>
          <a:xfrm>
            <a:off x="269889" y="6385903"/>
            <a:ext cx="2438400" cy="315369"/>
          </a:xfrm>
          <a:prstGeom prst="rect">
            <a:avLst/>
          </a:prstGeom>
          <a:noFill/>
        </p:spPr>
        <p:txBody>
          <a:bodyPr wrap="square" rtlCol="0">
            <a:spAutoFit/>
          </a:bodyPr>
          <a:lstStyle/>
          <a:p>
            <a:pPr defTabSz="914404"/>
            <a:r>
              <a:rPr lang="en-US" sz="1400" dirty="0" smtClean="0">
                <a:solidFill>
                  <a:prstClr val="black"/>
                </a:solidFill>
                <a:latin typeface="Calibri" panose="020F0502020204030204" pitchFamily="34" charset="0"/>
                <a:ea typeface="ＭＳ Ｐゴシック" charset="0"/>
                <a:cs typeface="Arial" pitchFamily="34" charset="0"/>
                <a:sym typeface="Helvetica" charset="0"/>
              </a:rPr>
              <a:t>Slide </a:t>
            </a:r>
            <a:fld id="{4CF5939B-5EA5-4450-96D6-126F7D499F54}" type="slidenum">
              <a:rPr lang="en-US" sz="1400" smtClean="0">
                <a:solidFill>
                  <a:prstClr val="black"/>
                </a:solidFill>
                <a:latin typeface="Calibri" panose="020F0502020204030204" pitchFamily="34" charset="0"/>
                <a:ea typeface="ＭＳ Ｐゴシック" charset="0"/>
                <a:cs typeface="Arial" pitchFamily="34" charset="0"/>
                <a:sym typeface="Helvetica" charset="0"/>
              </a:rPr>
              <a:t>1</a:t>
            </a:fld>
            <a:r>
              <a:rPr lang="en-US" sz="1400" dirty="0" smtClean="0">
                <a:solidFill>
                  <a:prstClr val="black"/>
                </a:solidFill>
                <a:latin typeface="Calibri" panose="020F0502020204030204" pitchFamily="34" charset="0"/>
                <a:ea typeface="ＭＳ Ｐゴシック" charset="0"/>
                <a:cs typeface="Arial" pitchFamily="34" charset="0"/>
                <a:sym typeface="Helvetica" charset="0"/>
              </a:rPr>
              <a:t> 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213659871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dirty="0" smtClean="0"/>
              <a:t>Poll </a:t>
            </a:r>
            <a:r>
              <a:rPr lang="en-US" altLang="en-US" sz="3600" dirty="0"/>
              <a:t>2</a:t>
            </a:r>
          </a:p>
        </p:txBody>
      </p:sp>
      <p:sp>
        <p:nvSpPr>
          <p:cNvPr id="4" name="Text Placeholder 3"/>
          <p:cNvSpPr>
            <a:spLocks noGrp="1"/>
          </p:cNvSpPr>
          <p:nvPr>
            <p:ph type="body" idx="1"/>
          </p:nvPr>
        </p:nvSpPr>
        <p:spPr/>
        <p:txBody>
          <a:bodyPr>
            <a:noAutofit/>
          </a:bodyPr>
          <a:lstStyle/>
          <a:p>
            <a:pPr marL="0" indent="0">
              <a:spcAft>
                <a:spcPts val="1200"/>
              </a:spcAft>
              <a:buClr>
                <a:srgbClr val="002060"/>
              </a:buClr>
              <a:buNone/>
              <a:defRPr/>
            </a:pPr>
            <a:r>
              <a:rPr lang="en-US" sz="3200" dirty="0" smtClean="0">
                <a:solidFill>
                  <a:srgbClr val="165751"/>
                </a:solidFill>
                <a:latin typeface="Arial" charset="0"/>
              </a:rPr>
              <a:t>When will the evaluation for </a:t>
            </a:r>
            <a:r>
              <a:rPr lang="en-US" sz="3200" dirty="0">
                <a:solidFill>
                  <a:srgbClr val="165751"/>
                </a:solidFill>
                <a:latin typeface="Arial" charset="0"/>
              </a:rPr>
              <a:t>this webinar, which you must complete in order to claim CME or other </a:t>
            </a:r>
            <a:r>
              <a:rPr lang="en-US" sz="3200" dirty="0" smtClean="0">
                <a:solidFill>
                  <a:srgbClr val="165751"/>
                </a:solidFill>
                <a:latin typeface="Arial" charset="0"/>
              </a:rPr>
              <a:t>credit, be available on the </a:t>
            </a:r>
            <a:r>
              <a:rPr lang="en-US" sz="3200" dirty="0" smtClean="0">
                <a:solidFill>
                  <a:srgbClr val="0066FF"/>
                </a:solidFill>
                <a:latin typeface="Arial" charset="0"/>
              </a:rPr>
              <a:t>My Activities </a:t>
            </a:r>
            <a:r>
              <a:rPr lang="en-US" sz="3200" dirty="0" smtClean="0">
                <a:solidFill>
                  <a:srgbClr val="165751"/>
                </a:solidFill>
                <a:latin typeface="Arial" charset="0"/>
              </a:rPr>
              <a:t>page in your IAS-USA account?</a:t>
            </a:r>
          </a:p>
          <a:p>
            <a:pPr marL="0" indent="0">
              <a:spcAft>
                <a:spcPts val="1200"/>
              </a:spcAft>
              <a:buClr>
                <a:srgbClr val="002060"/>
              </a:buClr>
              <a:buNone/>
              <a:defRPr/>
            </a:pPr>
            <a:endParaRPr lang="en-US" sz="1400" dirty="0" smtClean="0">
              <a:solidFill>
                <a:srgbClr val="165751"/>
              </a:solidFill>
              <a:latin typeface="Arial" charset="0"/>
            </a:endParaRP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Immediately after the webinar ends</a:t>
            </a: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By 5 </a:t>
            </a:r>
            <a:r>
              <a:rPr lang="en-US" sz="3200" cap="small" dirty="0" smtClean="0">
                <a:solidFill>
                  <a:srgbClr val="165751"/>
                </a:solidFill>
                <a:latin typeface="Arial" charset="0"/>
              </a:rPr>
              <a:t>pm</a:t>
            </a:r>
            <a:r>
              <a:rPr lang="en-US" sz="3200" dirty="0" smtClean="0">
                <a:solidFill>
                  <a:srgbClr val="165751"/>
                </a:solidFill>
                <a:latin typeface="Arial" charset="0"/>
              </a:rPr>
              <a:t> PT today</a:t>
            </a: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When the moon hits your eye like a big pizza pie</a:t>
            </a:r>
            <a:endParaRPr lang="en-US" sz="3200" dirty="0">
              <a:solidFill>
                <a:srgbClr val="165751"/>
              </a:solidFill>
              <a:latin typeface="Arial" charset="0"/>
            </a:endParaRP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 typeface="Wingdings 2" panose="05020102010507070707" pitchFamily="18" charset="2"/>
              <a:buNone/>
            </a:pPr>
            <a:endParaRPr lang="en-US" altLang="en-US" sz="760" dirty="0">
              <a:solidFill>
                <a:srgbClr val="00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1030038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dirty="0" smtClean="0"/>
              <a:t>Poll 3</a:t>
            </a:r>
            <a:endParaRPr lang="en-US" altLang="en-US" sz="3600" dirty="0"/>
          </a:p>
        </p:txBody>
      </p:sp>
      <p:sp>
        <p:nvSpPr>
          <p:cNvPr id="4" name="Text Placeholder 3"/>
          <p:cNvSpPr>
            <a:spLocks noGrp="1"/>
          </p:cNvSpPr>
          <p:nvPr>
            <p:ph type="body" idx="1"/>
          </p:nvPr>
        </p:nvSpPr>
        <p:spPr/>
        <p:txBody>
          <a:bodyPr>
            <a:normAutofit/>
          </a:bodyPr>
          <a:lstStyle/>
          <a:p>
            <a:pPr marL="0" indent="0">
              <a:spcAft>
                <a:spcPts val="760"/>
              </a:spcAft>
              <a:buClr>
                <a:srgbClr val="002060"/>
              </a:buClr>
              <a:buNone/>
              <a:defRPr/>
            </a:pPr>
            <a:r>
              <a:rPr lang="en-US" sz="3200" b="1" dirty="0">
                <a:solidFill>
                  <a:srgbClr val="165751"/>
                </a:solidFill>
                <a:latin typeface="Arial" charset="0"/>
              </a:rPr>
              <a:t>Please rate your level of experience in the medical management </a:t>
            </a:r>
            <a:r>
              <a:rPr lang="en-US" sz="3200" b="1">
                <a:solidFill>
                  <a:srgbClr val="165751"/>
                </a:solidFill>
                <a:latin typeface="Arial" charset="0"/>
              </a:rPr>
              <a:t>of </a:t>
            </a:r>
            <a:r>
              <a:rPr lang="en-US" sz="3200" b="1" smtClean="0">
                <a:solidFill>
                  <a:srgbClr val="165751"/>
                </a:solidFill>
                <a:latin typeface="Arial" charset="0"/>
              </a:rPr>
              <a:t>STIs. </a:t>
            </a:r>
            <a:r>
              <a:rPr lang="en-US" sz="3200" b="1" dirty="0">
                <a:solidFill>
                  <a:srgbClr val="165751"/>
                </a:solidFill>
                <a:latin typeface="Arial" charset="0"/>
              </a:rPr>
              <a:t>(1 = Novice, 5 = Expert)</a:t>
            </a: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 typeface="Wingdings 2" panose="05020102010507070707" pitchFamily="18" charset="2"/>
              <a:buNone/>
            </a:pPr>
            <a:endParaRPr lang="en-US" altLang="en-US" sz="760" dirty="0">
              <a:solidFill>
                <a:srgbClr val="000000"/>
              </a:solidFill>
              <a:latin typeface="Georgia" panose="02040502050405020303" pitchFamily="18" charset="0"/>
            </a:endParaRPr>
          </a:p>
        </p:txBody>
      </p:sp>
      <p:cxnSp>
        <p:nvCxnSpPr>
          <p:cNvPr id="18" name="Straight Connector 17"/>
          <p:cNvCxnSpPr/>
          <p:nvPr/>
        </p:nvCxnSpPr>
        <p:spPr>
          <a:xfrm>
            <a:off x="3102430" y="3494315"/>
            <a:ext cx="6150428"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3113315" y="3340554"/>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9278200" y="331112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099208" y="336470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4606567" y="3311128"/>
            <a:ext cx="0" cy="321469"/>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7725357" y="3340552"/>
            <a:ext cx="0" cy="321469"/>
          </a:xfrm>
          <a:prstGeom prst="line">
            <a:avLst/>
          </a:prstGeom>
        </p:spPr>
        <p:style>
          <a:lnRef idx="1">
            <a:schemeClr val="dk1"/>
          </a:lnRef>
          <a:fillRef idx="0">
            <a:schemeClr val="dk1"/>
          </a:fillRef>
          <a:effectRef idx="0">
            <a:schemeClr val="dk1"/>
          </a:effectRef>
          <a:fontRef idx="minor">
            <a:schemeClr val="tx1"/>
          </a:fontRef>
        </p:style>
      </p:cxnSp>
      <p:sp>
        <p:nvSpPr>
          <p:cNvPr id="36" name="TextBox 25"/>
          <p:cNvSpPr txBox="1">
            <a:spLocks noChangeArrowheads="1"/>
          </p:cNvSpPr>
          <p:nvPr/>
        </p:nvSpPr>
        <p:spPr bwMode="auto">
          <a:xfrm>
            <a:off x="2957781" y="3686177"/>
            <a:ext cx="3110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1</a:t>
            </a:r>
          </a:p>
        </p:txBody>
      </p:sp>
      <p:sp>
        <p:nvSpPr>
          <p:cNvPr id="37" name="TextBox 28"/>
          <p:cNvSpPr txBox="1">
            <a:spLocks noChangeArrowheads="1"/>
          </p:cNvSpPr>
          <p:nvPr/>
        </p:nvSpPr>
        <p:spPr bwMode="auto">
          <a:xfrm>
            <a:off x="4444436" y="3662021"/>
            <a:ext cx="3091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2</a:t>
            </a:r>
          </a:p>
        </p:txBody>
      </p:sp>
      <p:sp>
        <p:nvSpPr>
          <p:cNvPr id="38" name="TextBox 30"/>
          <p:cNvSpPr txBox="1">
            <a:spLocks noChangeArrowheads="1"/>
          </p:cNvSpPr>
          <p:nvPr/>
        </p:nvSpPr>
        <p:spPr bwMode="auto">
          <a:xfrm>
            <a:off x="5924739" y="3680417"/>
            <a:ext cx="3110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3</a:t>
            </a:r>
          </a:p>
        </p:txBody>
      </p:sp>
      <p:sp>
        <p:nvSpPr>
          <p:cNvPr id="39" name="TextBox 31"/>
          <p:cNvSpPr txBox="1">
            <a:spLocks noChangeArrowheads="1"/>
          </p:cNvSpPr>
          <p:nvPr/>
        </p:nvSpPr>
        <p:spPr bwMode="auto">
          <a:xfrm>
            <a:off x="7545224" y="3662021"/>
            <a:ext cx="3091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4</a:t>
            </a:r>
          </a:p>
        </p:txBody>
      </p:sp>
      <p:sp>
        <p:nvSpPr>
          <p:cNvPr id="40" name="TextBox 32"/>
          <p:cNvSpPr txBox="1">
            <a:spLocks noChangeArrowheads="1"/>
          </p:cNvSpPr>
          <p:nvPr/>
        </p:nvSpPr>
        <p:spPr bwMode="auto">
          <a:xfrm>
            <a:off x="9000592" y="3710332"/>
            <a:ext cx="3091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5</a:t>
            </a:r>
          </a:p>
        </p:txBody>
      </p:sp>
      <p:sp>
        <p:nvSpPr>
          <p:cNvPr id="41" name="TextBox 34"/>
          <p:cNvSpPr txBox="1">
            <a:spLocks noChangeArrowheads="1"/>
          </p:cNvSpPr>
          <p:nvPr/>
        </p:nvSpPr>
        <p:spPr bwMode="auto">
          <a:xfrm>
            <a:off x="2459831" y="4233553"/>
            <a:ext cx="147714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Novice</a:t>
            </a:r>
          </a:p>
        </p:txBody>
      </p:sp>
      <p:sp>
        <p:nvSpPr>
          <p:cNvPr id="42" name="TextBox 26"/>
          <p:cNvSpPr txBox="1">
            <a:spLocks noChangeArrowheads="1"/>
          </p:cNvSpPr>
          <p:nvPr/>
        </p:nvSpPr>
        <p:spPr bwMode="auto">
          <a:xfrm>
            <a:off x="8651965" y="4233553"/>
            <a:ext cx="133439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Expert</a:t>
            </a:r>
          </a:p>
        </p:txBody>
      </p:sp>
    </p:spTree>
    <p:custDataLst>
      <p:tags r:id="rId1"/>
    </p:custDataLst>
    <p:extLst>
      <p:ext uri="{BB962C8B-B14F-4D97-AF65-F5344CB8AC3E}">
        <p14:creationId xmlns:p14="http://schemas.microsoft.com/office/powerpoint/2010/main" val="38571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01" y="1370639"/>
            <a:ext cx="11622373" cy="1546399"/>
          </a:xfrm>
        </p:spPr>
        <p:txBody>
          <a:bodyPr/>
          <a:lstStyle/>
          <a:p>
            <a:pPr algn="ct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solidFill>
                  <a:schemeClr val="bg1"/>
                </a:solidFill>
              </a:rPr>
              <a:t/>
            </a:r>
            <a:br>
              <a:rPr lang="en-US" sz="4800" dirty="0">
                <a:solidFill>
                  <a:schemeClr val="bg1"/>
                </a:solidFill>
              </a:rPr>
            </a:br>
            <a:r>
              <a:rPr lang="en-US" sz="4800" dirty="0" smtClean="0">
                <a:solidFill>
                  <a:schemeClr val="bg1"/>
                </a:solidFill>
              </a:rPr>
              <a:t>Management </a:t>
            </a:r>
            <a:r>
              <a:rPr lang="en-US" sz="4800" dirty="0">
                <a:solidFill>
                  <a:schemeClr val="bg1"/>
                </a:solidFill>
              </a:rPr>
              <a:t>of Sexually Transmitted Infections Among Youth</a:t>
            </a:r>
            <a:r>
              <a:rPr lang="en-US" sz="4800" dirty="0"/>
              <a:t/>
            </a:r>
            <a:br>
              <a:rPr lang="en-US" sz="4800" dirty="0"/>
            </a:br>
            <a:r>
              <a:rPr lang="en-US" dirty="0">
                <a:solidFill>
                  <a:schemeClr val="accent1">
                    <a:lumMod val="20000"/>
                    <a:lumOff val="80000"/>
                  </a:schemeClr>
                </a:solidFill>
                <a:latin typeface="+mj-lt"/>
              </a:rPr>
              <a:t/>
            </a:r>
            <a:br>
              <a:rPr lang="en-US" dirty="0">
                <a:solidFill>
                  <a:schemeClr val="accent1">
                    <a:lumMod val="20000"/>
                    <a:lumOff val="80000"/>
                  </a:schemeClr>
                </a:solidFill>
                <a:latin typeface="+mj-lt"/>
              </a:rPr>
            </a:br>
            <a:endParaRPr lang="en-US" dirty="0">
              <a:solidFill>
                <a:schemeClr val="accent1">
                  <a:lumMod val="20000"/>
                  <a:lumOff val="80000"/>
                </a:schemeClr>
              </a:solidFill>
              <a:latin typeface="+mj-lt"/>
            </a:endParaRPr>
          </a:p>
        </p:txBody>
      </p:sp>
      <p:sp>
        <p:nvSpPr>
          <p:cNvPr id="5" name="Subtitle 2"/>
          <p:cNvSpPr>
            <a:spLocks noGrp="1"/>
          </p:cNvSpPr>
          <p:nvPr>
            <p:ph type="subTitle" idx="1"/>
          </p:nvPr>
        </p:nvSpPr>
        <p:spPr>
          <a:xfrm>
            <a:off x="4780853" y="2845486"/>
            <a:ext cx="6411685" cy="2336800"/>
          </a:xfrm>
        </p:spPr>
        <p:txBody>
          <a:bodyPr>
            <a:normAutofit fontScale="92500" lnSpcReduction="10000"/>
          </a:bodyPr>
          <a:lstStyle/>
          <a:p>
            <a:pPr algn="l"/>
            <a:r>
              <a:rPr lang="en-US" sz="3200" dirty="0">
                <a:solidFill>
                  <a:schemeClr val="accent1">
                    <a:lumMod val="40000"/>
                    <a:lumOff val="60000"/>
                  </a:schemeClr>
                </a:solidFill>
              </a:rPr>
              <a:t>Sharon </a:t>
            </a:r>
            <a:r>
              <a:rPr lang="en-US" sz="3200" dirty="0" err="1">
                <a:solidFill>
                  <a:schemeClr val="accent1">
                    <a:lumMod val="40000"/>
                    <a:lumOff val="60000"/>
                  </a:schemeClr>
                </a:solidFill>
              </a:rPr>
              <a:t>Nachman</a:t>
            </a:r>
            <a:r>
              <a:rPr lang="en-US" sz="3200" dirty="0">
                <a:solidFill>
                  <a:schemeClr val="accent1">
                    <a:lumMod val="40000"/>
                    <a:lumOff val="60000"/>
                  </a:schemeClr>
                </a:solidFill>
              </a:rPr>
              <a:t>, MD</a:t>
            </a:r>
          </a:p>
          <a:p>
            <a:pPr algn="l"/>
            <a:r>
              <a:rPr lang="en-US" sz="3200" dirty="0" smtClean="0"/>
              <a:t>Professor </a:t>
            </a:r>
            <a:r>
              <a:rPr lang="en-US" sz="3200" dirty="0"/>
              <a:t>of </a:t>
            </a:r>
            <a:r>
              <a:rPr lang="en-US" sz="3200" dirty="0" smtClean="0"/>
              <a:t>Pediatrics</a:t>
            </a:r>
          </a:p>
          <a:p>
            <a:pPr algn="l"/>
            <a:r>
              <a:rPr lang="en-US" sz="3200" dirty="0"/>
              <a:t>Associate Dean for </a:t>
            </a:r>
            <a:r>
              <a:rPr lang="en-US" sz="3200" dirty="0" smtClean="0"/>
              <a:t>Research</a:t>
            </a:r>
          </a:p>
          <a:p>
            <a:pPr algn="l"/>
            <a:r>
              <a:rPr lang="en-US" sz="3200" dirty="0"/>
              <a:t>SUNY Stony </a:t>
            </a:r>
            <a:r>
              <a:rPr lang="en-US" sz="3200" dirty="0" smtClean="0"/>
              <a:t>Brook</a:t>
            </a:r>
          </a:p>
          <a:p>
            <a:pPr algn="l"/>
            <a:r>
              <a:rPr lang="en-US" sz="3200" dirty="0"/>
              <a:t>Stony Brook, New York</a:t>
            </a:r>
          </a:p>
        </p:txBody>
      </p:sp>
      <p:sp>
        <p:nvSpPr>
          <p:cNvPr id="6" name="Title 1"/>
          <p:cNvSpPr txBox="1">
            <a:spLocks/>
          </p:cNvSpPr>
          <p:nvPr/>
        </p:nvSpPr>
        <p:spPr bwMode="gray">
          <a:xfrm>
            <a:off x="2271687" y="503129"/>
            <a:ext cx="7772400" cy="1524000"/>
          </a:xfrm>
          <a:prstGeom prst="rect">
            <a:avLst/>
          </a:prstGeom>
        </p:spPr>
        <p:txBody>
          <a:bodyPr vert="horz" anchor="b">
            <a:normAutofit/>
          </a:bodyPr>
          <a:lstStyle>
            <a:lvl1pPr algn="ctr" rtl="0" eaLnBrk="1" latinLnBrk="0" hangingPunct="1">
              <a:spcBef>
                <a:spcPct val="0"/>
              </a:spcBef>
              <a:buNone/>
              <a:defRPr kumimoji="0" sz="4200" b="0" i="0" u="none" kern="1200">
                <a:solidFill>
                  <a:schemeClr val="bg2">
                    <a:lumMod val="25000"/>
                  </a:schemeClr>
                </a:solidFill>
                <a:latin typeface="Arial" pitchFamily="34" charset="0"/>
                <a:ea typeface="+mj-ea"/>
                <a:cs typeface="Arial" pitchFamily="34" charset="0"/>
              </a:defRPr>
            </a:lvl1pPr>
          </a:lstStyle>
          <a:p>
            <a:endParaRPr lang="en-US" sz="4400" b="1" dirty="0">
              <a:solidFill>
                <a:srgbClr val="C5D1D7">
                  <a:lumMod val="25000"/>
                </a:srgbClr>
              </a:solidFill>
            </a:endParaRPr>
          </a:p>
        </p:txBody>
      </p:sp>
      <p:sp>
        <p:nvSpPr>
          <p:cNvPr id="7" name="Subtitle 2"/>
          <p:cNvSpPr txBox="1">
            <a:spLocks/>
          </p:cNvSpPr>
          <p:nvPr/>
        </p:nvSpPr>
        <p:spPr bwMode="gray">
          <a:xfrm>
            <a:off x="1828801" y="3023869"/>
            <a:ext cx="2732314" cy="241001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114454"/>
              </a:buClr>
              <a:buSzPct val="100000"/>
              <a:buFont typeface="Nixie One"/>
              <a:buNone/>
              <a:defRPr sz="3000" b="1" i="0" u="none" strike="noStrike" cap="none" spc="0" baseline="0">
                <a:solidFill>
                  <a:schemeClr val="bg2">
                    <a:lumMod val="20000"/>
                    <a:lumOff val="80000"/>
                  </a:schemeClr>
                </a:solidFill>
                <a:latin typeface="+mj-lt"/>
                <a:ea typeface="Nixie One"/>
                <a:cs typeface="Nixie One"/>
                <a:sym typeface="Nixie One"/>
              </a:defRPr>
            </a:lvl1pPr>
            <a:lvl2pPr marL="457200" marR="0" lvl="1" indent="0" algn="ctr"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2pPr>
            <a:lvl3pPr marL="914400" marR="0" lvl="2" indent="0" algn="ctr"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L="1371600" marR="0" lvl="3"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L="1828800" marR="0" lvl="4"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L="2286000" marR="0" lvl="5"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L="2743200" marR="0" lvl="6"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L="3200400" marR="0" lvl="7"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L="3657600" marR="0" lvl="8"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endParaRPr lang="en-US" sz="3200" kern="0" dirty="0">
              <a:solidFill>
                <a:srgbClr val="666666">
                  <a:lumMod val="20000"/>
                  <a:lumOff val="80000"/>
                </a:srgbClr>
              </a:solidFill>
            </a:endParaRPr>
          </a:p>
        </p:txBody>
      </p:sp>
      <p:pic>
        <p:nvPicPr>
          <p:cNvPr id="3" name="Picture 2"/>
          <p:cNvPicPr>
            <a:picLocks noChangeAspect="1"/>
          </p:cNvPicPr>
          <p:nvPr/>
        </p:nvPicPr>
        <p:blipFill>
          <a:blip r:embed="rId3"/>
          <a:stretch>
            <a:fillRect/>
          </a:stretch>
        </p:blipFill>
        <p:spPr>
          <a:xfrm>
            <a:off x="1828801" y="2766111"/>
            <a:ext cx="2486025" cy="2495550"/>
          </a:xfrm>
          <a:prstGeom prst="rect">
            <a:avLst/>
          </a:prstGeom>
        </p:spPr>
      </p:pic>
      <p:sp>
        <p:nvSpPr>
          <p:cNvPr id="8" name="TextBox 7"/>
          <p:cNvSpPr txBox="1"/>
          <p:nvPr/>
        </p:nvSpPr>
        <p:spPr>
          <a:xfrm>
            <a:off x="319316" y="6511042"/>
            <a:ext cx="2438400" cy="315369"/>
          </a:xfrm>
          <a:prstGeom prst="rect">
            <a:avLst/>
          </a:prstGeom>
          <a:noFill/>
        </p:spPr>
        <p:txBody>
          <a:bodyPr wrap="square" rtlCol="0">
            <a:spAutoFit/>
          </a:bodyPr>
          <a:lstStyle/>
          <a:p>
            <a:pPr defTabSz="914404"/>
            <a:r>
              <a:rPr lang="en-US" sz="1400" dirty="0" smtClean="0">
                <a:solidFill>
                  <a:prstClr val="black"/>
                </a:solidFill>
                <a:latin typeface="Calibri" panose="020F0502020204030204" pitchFamily="34" charset="0"/>
                <a:ea typeface="ＭＳ Ｐゴシック" charset="0"/>
                <a:cs typeface="Arial" pitchFamily="34" charset="0"/>
                <a:sym typeface="Helvetica" charset="0"/>
              </a:rPr>
              <a:t>Slide 12 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2089046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Financial Relationships With Commercial Entities</a:t>
            </a:r>
            <a:endParaRPr lang="en-US" dirty="0"/>
          </a:p>
        </p:txBody>
      </p:sp>
      <p:sp>
        <p:nvSpPr>
          <p:cNvPr id="5" name="Text Placeholder 4"/>
          <p:cNvSpPr>
            <a:spLocks noGrp="1"/>
          </p:cNvSpPr>
          <p:nvPr>
            <p:ph type="body" idx="1"/>
          </p:nvPr>
        </p:nvSpPr>
        <p:spPr/>
        <p:txBody>
          <a:bodyPr/>
          <a:lstStyle/>
          <a:p>
            <a:pPr>
              <a:buNone/>
            </a:pPr>
            <a:endParaRPr lang="en-US" sz="3200" b="1" dirty="0" smtClean="0"/>
          </a:p>
          <a:p>
            <a:pPr>
              <a:buNone/>
            </a:pPr>
            <a:r>
              <a:rPr lang="en-US" sz="3200" b="1" dirty="0" smtClean="0"/>
              <a:t>Dr </a:t>
            </a:r>
            <a:r>
              <a:rPr lang="en-US" sz="3200" b="1" dirty="0"/>
              <a:t>Nachman has no relevant financial affiliations </a:t>
            </a:r>
            <a:r>
              <a:rPr lang="en-US" sz="3200" b="1" dirty="0" smtClean="0"/>
              <a:t>to disclose</a:t>
            </a:r>
            <a:r>
              <a:rPr lang="en-US" sz="3200" b="1" dirty="0"/>
              <a:t>. </a:t>
            </a:r>
            <a:r>
              <a:rPr lang="en-US" sz="3200" b="1" i="1" dirty="0"/>
              <a:t>(Updated </a:t>
            </a:r>
            <a:r>
              <a:rPr lang="en-US" sz="3200" b="1" i="1" dirty="0" smtClean="0"/>
              <a:t>10/29/19</a:t>
            </a:r>
            <a:r>
              <a:rPr lang="en-US" sz="3200" b="1" i="1" dirty="0" smtClean="0"/>
              <a:t>)</a:t>
            </a:r>
          </a:p>
          <a:p>
            <a:pPr>
              <a:buNone/>
            </a:pPr>
            <a:endParaRPr lang="en-US" sz="3200" b="1" i="1" dirty="0"/>
          </a:p>
          <a:p>
            <a:pPr>
              <a:buNone/>
            </a:pPr>
            <a:r>
              <a:rPr lang="en-US" b="1" dirty="0" smtClean="0"/>
              <a:t>Reviewer:</a:t>
            </a:r>
            <a:endParaRPr lang="en-US" b="1" dirty="0"/>
          </a:p>
          <a:p>
            <a:pPr>
              <a:buNone/>
            </a:pPr>
            <a:r>
              <a:rPr lang="en-US" dirty="0"/>
              <a:t>Dr Carlos del </a:t>
            </a:r>
            <a:r>
              <a:rPr lang="en-US" dirty="0" smtClean="0"/>
              <a:t>Rio</a:t>
            </a:r>
            <a:r>
              <a:rPr lang="en-US" dirty="0"/>
              <a:t> has no relevant financial affiliations to disclose.</a:t>
            </a:r>
            <a:r>
              <a:rPr lang="en-US" i="1" dirty="0"/>
              <a:t> </a:t>
            </a:r>
            <a:r>
              <a:rPr lang="en-US" i="1" dirty="0" smtClean="0"/>
              <a:t>(Updated 10/24/19)</a:t>
            </a:r>
          </a:p>
          <a:p>
            <a:pPr>
              <a:buNone/>
            </a:pPr>
            <a:endParaRPr lang="en-US" b="1" dirty="0"/>
          </a:p>
          <a:p>
            <a:pPr>
              <a:buNone/>
            </a:pPr>
            <a:r>
              <a:rPr lang="en-US" b="1" dirty="0" smtClean="0"/>
              <a:t>CME Planner and Reviewer:</a:t>
            </a:r>
          </a:p>
          <a:p>
            <a:pPr>
              <a:buNone/>
            </a:pPr>
            <a:r>
              <a:rPr lang="en-US" sz="2400" dirty="0" smtClean="0"/>
              <a:t>Ms Donna M. Jacobsen </a:t>
            </a:r>
            <a:r>
              <a:rPr lang="en-US" dirty="0" smtClean="0"/>
              <a:t>has </a:t>
            </a:r>
            <a:r>
              <a:rPr lang="en-US" dirty="0"/>
              <a:t>no relevant financial affiliations to disclose</a:t>
            </a:r>
            <a:r>
              <a:rPr lang="en-US" dirty="0" smtClean="0"/>
              <a:t>. </a:t>
            </a:r>
            <a:r>
              <a:rPr lang="en-US" i="1" dirty="0"/>
              <a:t>(Updated 10/29/19)</a:t>
            </a:r>
          </a:p>
          <a:p>
            <a:pPr>
              <a:buNone/>
            </a:pPr>
            <a:endParaRPr lang="en-US" sz="3200" b="1" dirty="0"/>
          </a:p>
          <a:p>
            <a:pPr>
              <a:buNone/>
            </a:pPr>
            <a:endParaRPr lang="en-US" sz="3200" b="1" dirty="0"/>
          </a:p>
        </p:txBody>
      </p:sp>
    </p:spTree>
    <p:extLst>
      <p:ext uri="{BB962C8B-B14F-4D97-AF65-F5344CB8AC3E}">
        <p14:creationId xmlns:p14="http://schemas.microsoft.com/office/powerpoint/2010/main" val="191194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Learning Objectives</a:t>
            </a:r>
          </a:p>
        </p:txBody>
      </p:sp>
      <p:sp>
        <p:nvSpPr>
          <p:cNvPr id="8" name="Content Placeholder 7"/>
          <p:cNvSpPr>
            <a:spLocks noGrp="1"/>
          </p:cNvSpPr>
          <p:nvPr>
            <p:ph type="body" idx="1"/>
          </p:nvPr>
        </p:nvSpPr>
        <p:spPr/>
        <p:txBody>
          <a:bodyPr/>
          <a:lstStyle/>
          <a:p>
            <a:pPr>
              <a:spcAft>
                <a:spcPts val="1200"/>
              </a:spcAft>
              <a:buNone/>
            </a:pPr>
            <a:endParaRPr lang="en-US" sz="2400" dirty="0" smtClean="0"/>
          </a:p>
          <a:p>
            <a:pPr>
              <a:spcAft>
                <a:spcPts val="1200"/>
              </a:spcAft>
              <a:buNone/>
            </a:pPr>
            <a:r>
              <a:rPr lang="en-US" sz="3200" dirty="0" smtClean="0"/>
              <a:t>Upon </a:t>
            </a:r>
            <a:r>
              <a:rPr lang="en-US" sz="3200" dirty="0"/>
              <a:t>completion of this webinar, learners will be able to</a:t>
            </a:r>
            <a:r>
              <a:rPr lang="en-US" sz="3200" dirty="0" smtClean="0"/>
              <a:t>:</a:t>
            </a:r>
          </a:p>
          <a:p>
            <a:pPr>
              <a:spcAft>
                <a:spcPts val="1200"/>
              </a:spcAft>
              <a:buNone/>
            </a:pPr>
            <a:endParaRPr lang="en-US" sz="800" dirty="0"/>
          </a:p>
          <a:p>
            <a:pPr indent="0">
              <a:spcAft>
                <a:spcPts val="1200"/>
              </a:spcAft>
            </a:pPr>
            <a:r>
              <a:rPr lang="en-US" dirty="0"/>
              <a:t>    Discuss the incorporation of STI screening in routine care</a:t>
            </a:r>
          </a:p>
          <a:p>
            <a:pPr indent="0">
              <a:spcAft>
                <a:spcPts val="1200"/>
              </a:spcAft>
            </a:pPr>
            <a:r>
              <a:rPr lang="en-US" dirty="0"/>
              <a:t>    Review treatment recommendations for youth</a:t>
            </a:r>
          </a:p>
          <a:p>
            <a:pPr indent="0">
              <a:spcAft>
                <a:spcPts val="1200"/>
              </a:spcAft>
            </a:pPr>
            <a:r>
              <a:rPr lang="en-US" dirty="0"/>
              <a:t>    Discuss use of vaccines in STI </a:t>
            </a:r>
            <a:r>
              <a:rPr lang="en-US" dirty="0" smtClean="0"/>
              <a:t>prevention</a:t>
            </a:r>
            <a:endParaRPr lang="en-US" sz="3600" dirty="0"/>
          </a:p>
          <a:p>
            <a:pPr marL="0" indent="0">
              <a:buNone/>
            </a:pPr>
            <a:endParaRPr lang="en-US" dirty="0"/>
          </a:p>
        </p:txBody>
      </p:sp>
      <p:sp>
        <p:nvSpPr>
          <p:cNvPr id="5" name="Content Placeholder 2"/>
          <p:cNvSpPr txBox="1">
            <a:spLocks/>
          </p:cNvSpPr>
          <p:nvPr/>
        </p:nvSpPr>
        <p:spPr>
          <a:xfrm>
            <a:off x="1825754" y="1600203"/>
            <a:ext cx="8385047" cy="1066799"/>
          </a:xfrm>
          <a:prstGeom prst="rect">
            <a:avLst/>
          </a:prstGeom>
        </p:spPr>
        <p:txBody>
          <a:bodyPr vert="horz" lIns="91440" tIns="45720" rIns="91440" bIns="45720" rtlCol="0">
            <a:normAutofit/>
          </a:bodyPr>
          <a:lstStyle/>
          <a:p>
            <a:pPr>
              <a:spcBef>
                <a:spcPct val="20000"/>
              </a:spcBef>
              <a:buClr>
                <a:srgbClr val="0099CC"/>
              </a:buClr>
              <a:defRPr/>
            </a:pPr>
            <a:endParaRPr lang="en-US" sz="3000" dirty="0">
              <a:solidFill>
                <a:srgbClr val="000000"/>
              </a:solidFill>
              <a:cs typeface="Arial" pitchFamily="34" charset="0"/>
            </a:endParaRPr>
          </a:p>
        </p:txBody>
      </p:sp>
    </p:spTree>
    <p:extLst>
      <p:ext uri="{BB962C8B-B14F-4D97-AF65-F5344CB8AC3E}">
        <p14:creationId xmlns:p14="http://schemas.microsoft.com/office/powerpoint/2010/main" val="1075005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talk will cover</a:t>
            </a:r>
            <a:endParaRPr lang="en-US" dirty="0"/>
          </a:p>
        </p:txBody>
      </p:sp>
      <p:sp>
        <p:nvSpPr>
          <p:cNvPr id="3" name="Content Placeholder 2"/>
          <p:cNvSpPr>
            <a:spLocks noGrp="1"/>
          </p:cNvSpPr>
          <p:nvPr>
            <p:ph idx="1"/>
          </p:nvPr>
        </p:nvSpPr>
        <p:spPr>
          <a:xfrm>
            <a:off x="196515" y="1801562"/>
            <a:ext cx="10515600" cy="4351338"/>
          </a:xfrm>
        </p:spPr>
        <p:txBody>
          <a:bodyPr/>
          <a:lstStyle/>
          <a:p>
            <a:r>
              <a:rPr lang="en-US" sz="3200" dirty="0" smtClean="0"/>
              <a:t>Pathogens of interest</a:t>
            </a:r>
          </a:p>
          <a:p>
            <a:pPr lvl="1"/>
            <a:r>
              <a:rPr lang="en-US" sz="3200" dirty="0" smtClean="0"/>
              <a:t>Epidemiology</a:t>
            </a:r>
            <a:endParaRPr lang="en-US" sz="3200" dirty="0"/>
          </a:p>
          <a:p>
            <a:pPr lvl="1"/>
            <a:r>
              <a:rPr lang="en-US" sz="3200" dirty="0" smtClean="0"/>
              <a:t>Treatments</a:t>
            </a:r>
          </a:p>
          <a:p>
            <a:r>
              <a:rPr lang="en-US" sz="3200" dirty="0" smtClean="0"/>
              <a:t>What’s now out there for prevention</a:t>
            </a:r>
          </a:p>
          <a:p>
            <a:pPr lvl="1"/>
            <a:r>
              <a:rPr lang="en-US" sz="3200" dirty="0" smtClean="0"/>
              <a:t>Vaccines</a:t>
            </a:r>
          </a:p>
          <a:p>
            <a:pPr lvl="2"/>
            <a:r>
              <a:rPr lang="en-US" sz="3200" dirty="0" smtClean="0"/>
              <a:t>New and newer</a:t>
            </a:r>
            <a:endParaRPr lang="en-US" sz="3200" dirty="0"/>
          </a:p>
        </p:txBody>
      </p:sp>
      <p:pic>
        <p:nvPicPr>
          <p:cNvPr id="4" name="Picture 3"/>
          <p:cNvPicPr>
            <a:picLocks noChangeAspect="1"/>
          </p:cNvPicPr>
          <p:nvPr/>
        </p:nvPicPr>
        <p:blipFill>
          <a:blip r:embed="rId2"/>
          <a:stretch>
            <a:fillRect/>
          </a:stretch>
        </p:blipFill>
        <p:spPr>
          <a:xfrm>
            <a:off x="6681536" y="2042231"/>
            <a:ext cx="5406189" cy="2900160"/>
          </a:xfrm>
          <a:prstGeom prst="rect">
            <a:avLst/>
          </a:prstGeom>
        </p:spPr>
      </p:pic>
    </p:spTree>
    <p:extLst>
      <p:ext uri="{BB962C8B-B14F-4D97-AF65-F5344CB8AC3E}">
        <p14:creationId xmlns:p14="http://schemas.microsoft.com/office/powerpoint/2010/main" val="3279153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Smorgasbord of STIs</a:t>
            </a:r>
            <a:endParaRPr lang="en-US" dirty="0"/>
          </a:p>
        </p:txBody>
      </p:sp>
      <p:sp>
        <p:nvSpPr>
          <p:cNvPr id="3" name="Content Placeholder 2"/>
          <p:cNvSpPr>
            <a:spLocks noGrp="1"/>
          </p:cNvSpPr>
          <p:nvPr>
            <p:ph sz="half" idx="1"/>
          </p:nvPr>
        </p:nvSpPr>
        <p:spPr/>
        <p:txBody>
          <a:bodyPr/>
          <a:lstStyle/>
          <a:p>
            <a:r>
              <a:rPr lang="en-US" dirty="0" smtClean="0"/>
              <a:t>Bacterial vaginosis</a:t>
            </a:r>
          </a:p>
          <a:p>
            <a:r>
              <a:rPr lang="en-US" b="1" dirty="0" smtClean="0"/>
              <a:t>Chlamydia*</a:t>
            </a:r>
          </a:p>
          <a:p>
            <a:r>
              <a:rPr lang="en-US" dirty="0" smtClean="0"/>
              <a:t>Genital herpes</a:t>
            </a:r>
          </a:p>
          <a:p>
            <a:r>
              <a:rPr lang="en-US" b="1" dirty="0" smtClean="0"/>
              <a:t>Gonorrhea*</a:t>
            </a:r>
          </a:p>
          <a:p>
            <a:r>
              <a:rPr lang="en-US" dirty="0" smtClean="0"/>
              <a:t>Hepatitis</a:t>
            </a:r>
          </a:p>
          <a:p>
            <a:r>
              <a:rPr lang="en-US" dirty="0" smtClean="0"/>
              <a:t>HIV</a:t>
            </a:r>
          </a:p>
          <a:p>
            <a:r>
              <a:rPr lang="en-US" dirty="0" smtClean="0"/>
              <a:t>HPV</a:t>
            </a:r>
          </a:p>
        </p:txBody>
      </p:sp>
      <p:sp>
        <p:nvSpPr>
          <p:cNvPr id="4" name="Content Placeholder 3"/>
          <p:cNvSpPr>
            <a:spLocks noGrp="1"/>
          </p:cNvSpPr>
          <p:nvPr>
            <p:ph sz="half" idx="2"/>
          </p:nvPr>
        </p:nvSpPr>
        <p:spPr/>
        <p:txBody>
          <a:bodyPr/>
          <a:lstStyle/>
          <a:p>
            <a:r>
              <a:rPr lang="en-US" dirty="0" smtClean="0"/>
              <a:t>PID</a:t>
            </a:r>
          </a:p>
          <a:p>
            <a:r>
              <a:rPr lang="en-US" b="1" dirty="0" smtClean="0"/>
              <a:t>Syphilis*</a:t>
            </a:r>
          </a:p>
          <a:p>
            <a:r>
              <a:rPr lang="en-US" b="1" dirty="0" smtClean="0"/>
              <a:t>Trichomoniasis*</a:t>
            </a:r>
          </a:p>
          <a:p>
            <a:r>
              <a:rPr lang="en-US" dirty="0" smtClean="0"/>
              <a:t>Other STIs:</a:t>
            </a:r>
          </a:p>
          <a:p>
            <a:pPr lvl="1"/>
            <a:r>
              <a:rPr lang="en-US" dirty="0" smtClean="0"/>
              <a:t>Chancroid</a:t>
            </a:r>
          </a:p>
          <a:p>
            <a:pPr lvl="1"/>
            <a:r>
              <a:rPr lang="en-US" dirty="0" smtClean="0"/>
              <a:t>Lymphogranuloma Venereum</a:t>
            </a:r>
          </a:p>
          <a:p>
            <a:pPr lvl="1"/>
            <a:r>
              <a:rPr lang="en-US" dirty="0" smtClean="0"/>
              <a:t>Mycoplasma genitalium</a:t>
            </a:r>
          </a:p>
          <a:p>
            <a:pPr lvl="1"/>
            <a:r>
              <a:rPr lang="en-US" dirty="0" smtClean="0"/>
              <a:t>Pubic Lice </a:t>
            </a:r>
          </a:p>
          <a:p>
            <a:pPr lvl="1"/>
            <a:r>
              <a:rPr lang="en-US" dirty="0" smtClean="0"/>
              <a:t>Scabies</a:t>
            </a:r>
          </a:p>
          <a:p>
            <a:pPr lvl="1"/>
            <a:endParaRPr lang="en-US" dirty="0" smtClean="0"/>
          </a:p>
        </p:txBody>
      </p:sp>
      <p:pic>
        <p:nvPicPr>
          <p:cNvPr id="5" name="Picture 4"/>
          <p:cNvPicPr>
            <a:picLocks noChangeAspect="1"/>
          </p:cNvPicPr>
          <p:nvPr/>
        </p:nvPicPr>
        <p:blipFill>
          <a:blip r:embed="rId2"/>
          <a:stretch>
            <a:fillRect/>
          </a:stretch>
        </p:blipFill>
        <p:spPr>
          <a:xfrm>
            <a:off x="2928687" y="3542296"/>
            <a:ext cx="3243513" cy="3243513"/>
          </a:xfrm>
          <a:prstGeom prst="rect">
            <a:avLst/>
          </a:prstGeom>
        </p:spPr>
      </p:pic>
    </p:spTree>
    <p:extLst>
      <p:ext uri="{BB962C8B-B14F-4D97-AF65-F5344CB8AC3E}">
        <p14:creationId xmlns:p14="http://schemas.microsoft.com/office/powerpoint/2010/main" val="2190838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31456"/>
          </a:xfrm>
          <a:prstGeom prst="rect">
            <a:avLst/>
          </a:prstGeom>
        </p:spPr>
      </p:pic>
      <p:sp>
        <p:nvSpPr>
          <p:cNvPr id="2" name="Title 1"/>
          <p:cNvSpPr>
            <a:spLocks noGrp="1"/>
          </p:cNvSpPr>
          <p:nvPr>
            <p:ph type="title"/>
          </p:nvPr>
        </p:nvSpPr>
        <p:spPr>
          <a:xfrm>
            <a:off x="838200" y="156579"/>
            <a:ext cx="10515600" cy="1046580"/>
          </a:xfrm>
        </p:spPr>
        <p:txBody>
          <a:bodyPr>
            <a:normAutofit/>
          </a:bodyPr>
          <a:lstStyle/>
          <a:p>
            <a:r>
              <a:rPr lang="en-US" sz="4800" b="1" dirty="0" smtClean="0">
                <a:solidFill>
                  <a:schemeClr val="bg1"/>
                </a:solidFill>
              </a:rPr>
              <a:t>How accurate are our numbers?</a:t>
            </a:r>
            <a:endParaRPr lang="en-US" sz="4800" b="1" dirty="0">
              <a:solidFill>
                <a:schemeClr val="bg1"/>
              </a:solidFill>
            </a:endParaRPr>
          </a:p>
        </p:txBody>
      </p:sp>
      <p:sp>
        <p:nvSpPr>
          <p:cNvPr id="3" name="Content Placeholder 2"/>
          <p:cNvSpPr>
            <a:spLocks noGrp="1"/>
          </p:cNvSpPr>
          <p:nvPr>
            <p:ph idx="1"/>
          </p:nvPr>
        </p:nvSpPr>
        <p:spPr>
          <a:xfrm>
            <a:off x="479258" y="1359738"/>
            <a:ext cx="11233484" cy="5428091"/>
          </a:xfrm>
        </p:spPr>
        <p:txBody>
          <a:bodyPr>
            <a:normAutofit lnSpcReduction="10000"/>
          </a:bodyPr>
          <a:lstStyle/>
          <a:p>
            <a:r>
              <a:rPr lang="en-US" sz="3000" b="1" dirty="0" smtClean="0">
                <a:solidFill>
                  <a:schemeClr val="bg1"/>
                </a:solidFill>
              </a:rPr>
              <a:t>While sexually transmitted diseases (STDs) affect individuals of all ages, STDs take a particularly heavy toll on young people</a:t>
            </a:r>
          </a:p>
          <a:p>
            <a:r>
              <a:rPr lang="en-US" sz="3000" b="1" dirty="0" smtClean="0">
                <a:solidFill>
                  <a:schemeClr val="bg1"/>
                </a:solidFill>
              </a:rPr>
              <a:t>CDC estimates that youth ages 15-24 make up just over ¼ of the sexually active population</a:t>
            </a:r>
          </a:p>
          <a:p>
            <a:pPr lvl="1"/>
            <a:r>
              <a:rPr lang="en-US" sz="3000" b="1" dirty="0" smtClean="0">
                <a:solidFill>
                  <a:schemeClr val="bg1"/>
                </a:solidFill>
              </a:rPr>
              <a:t>but account for half of the 20 million new STIs that occur in the US</a:t>
            </a:r>
          </a:p>
          <a:p>
            <a:endParaRPr lang="en-US" b="1" dirty="0">
              <a:solidFill>
                <a:schemeClr val="bg1"/>
              </a:solidFill>
            </a:endParaRPr>
          </a:p>
          <a:p>
            <a:r>
              <a:rPr lang="en-US" sz="3000" b="1" dirty="0" smtClean="0">
                <a:solidFill>
                  <a:schemeClr val="bg1"/>
                </a:solidFill>
              </a:rPr>
              <a:t>12.7% of sexually experienced persons aged 15–17 years and aged 18–25 years who were covered by a parent’s insurance plan (13.5% of females and 12.0% of males) </a:t>
            </a:r>
          </a:p>
          <a:p>
            <a:pPr lvl="1"/>
            <a:r>
              <a:rPr lang="en-US" sz="3000" b="1" dirty="0" smtClean="0">
                <a:solidFill>
                  <a:schemeClr val="bg1"/>
                </a:solidFill>
              </a:rPr>
              <a:t>reported that they would not seek sexual and reproductive health care because of concerns that their parents might find out</a:t>
            </a:r>
            <a:endParaRPr lang="en-US" sz="3000" b="1" dirty="0">
              <a:solidFill>
                <a:schemeClr val="bg1"/>
              </a:solidFill>
            </a:endParaRPr>
          </a:p>
        </p:txBody>
      </p:sp>
      <p:sp>
        <p:nvSpPr>
          <p:cNvPr id="5" name="TextBox 4"/>
          <p:cNvSpPr txBox="1"/>
          <p:nvPr/>
        </p:nvSpPr>
        <p:spPr>
          <a:xfrm>
            <a:off x="228700" y="6380216"/>
            <a:ext cx="2438400" cy="315369"/>
          </a:xfrm>
          <a:prstGeom prst="rect">
            <a:avLst/>
          </a:prstGeom>
          <a:noFill/>
        </p:spPr>
        <p:txBody>
          <a:bodyPr wrap="square" rtlCol="0">
            <a:spAutoFit/>
          </a:bodyPr>
          <a:lstStyle/>
          <a:p>
            <a:pPr defTabSz="914404"/>
            <a:r>
              <a:rPr lang="en-US" sz="1400" dirty="0" smtClean="0">
                <a:solidFill>
                  <a:schemeClr val="bg1"/>
                </a:solidFill>
                <a:ea typeface="ＭＳ Ｐゴシック" charset="0"/>
                <a:cs typeface="Arial" pitchFamily="34" charset="0"/>
                <a:sym typeface="Helvetica" charset="0"/>
              </a:rPr>
              <a:t>Slide </a:t>
            </a:r>
            <a:fld id="{57E6A5B3-D905-4D14-BE6D-983DB50FB74D}" type="slidenum">
              <a:rPr lang="en-US" sz="1400">
                <a:solidFill>
                  <a:schemeClr val="bg1"/>
                </a:solidFill>
                <a:ea typeface="ＭＳ Ｐゴシック" charset="0"/>
                <a:cs typeface="Arial" pitchFamily="34" charset="0"/>
                <a:sym typeface="Helvetica" charset="0"/>
              </a:rPr>
              <a:t>17</a:t>
            </a:fld>
            <a:r>
              <a:rPr lang="en-US" sz="1400" dirty="0" smtClean="0">
                <a:solidFill>
                  <a:schemeClr val="bg1"/>
                </a:solidFill>
                <a:ea typeface="ＭＳ Ｐゴシック" charset="0"/>
                <a:cs typeface="Arial" pitchFamily="34" charset="0"/>
                <a:sym typeface="Helvetica" charset="0"/>
              </a:rPr>
              <a:t> of 85 </a:t>
            </a:r>
            <a:endParaRPr lang="en-US" sz="1400" dirty="0">
              <a:solidFill>
                <a:schemeClr val="bg1"/>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363396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557"/>
            <a:ext cx="10912642" cy="1325563"/>
          </a:xfrm>
        </p:spPr>
        <p:txBody>
          <a:bodyPr/>
          <a:lstStyle/>
          <a:p>
            <a:r>
              <a:rPr lang="en-US" dirty="0"/>
              <a:t>Incidence, prevalence and cost of STIs in the US</a:t>
            </a:r>
          </a:p>
        </p:txBody>
      </p:sp>
      <p:sp>
        <p:nvSpPr>
          <p:cNvPr id="3" name="Content Placeholder 2"/>
          <p:cNvSpPr>
            <a:spLocks noGrp="1"/>
          </p:cNvSpPr>
          <p:nvPr>
            <p:ph idx="1"/>
          </p:nvPr>
        </p:nvSpPr>
        <p:spPr>
          <a:xfrm>
            <a:off x="505326" y="1825625"/>
            <a:ext cx="10848474" cy="4351338"/>
          </a:xfrm>
        </p:spPr>
        <p:txBody>
          <a:bodyPr>
            <a:normAutofit/>
          </a:bodyPr>
          <a:lstStyle/>
          <a:p>
            <a:r>
              <a:rPr lang="en-US" sz="3200" dirty="0" smtClean="0"/>
              <a:t>Incidence: 20 million new infections</a:t>
            </a:r>
          </a:p>
          <a:p>
            <a:r>
              <a:rPr lang="en-US" sz="3200" dirty="0" smtClean="0"/>
              <a:t>Prevalence: 110 million cases</a:t>
            </a:r>
          </a:p>
          <a:p>
            <a:pPr lvl="1"/>
            <a:r>
              <a:rPr lang="en-US" sz="3200" dirty="0" smtClean="0"/>
              <a:t>8 common infections: Chlamydia, GC, Hepatitis B, HIV,  HSV-2, HPV, syphilis, </a:t>
            </a:r>
            <a:r>
              <a:rPr lang="en-US" sz="3200" dirty="0"/>
              <a:t>T</a:t>
            </a:r>
            <a:r>
              <a:rPr lang="en-US" sz="3200" dirty="0" smtClean="0"/>
              <a:t>richomoniasis</a:t>
            </a:r>
          </a:p>
          <a:p>
            <a:r>
              <a:rPr lang="en-US" sz="3200" dirty="0" smtClean="0"/>
              <a:t>Cost: $16 billion in direct medical costs</a:t>
            </a:r>
            <a:endParaRPr lang="en-US" sz="3200" dirty="0"/>
          </a:p>
        </p:txBody>
      </p:sp>
      <p:pic>
        <p:nvPicPr>
          <p:cNvPr id="4" name="Picture 3"/>
          <p:cNvPicPr>
            <a:picLocks noChangeAspect="1"/>
          </p:cNvPicPr>
          <p:nvPr/>
        </p:nvPicPr>
        <p:blipFill>
          <a:blip r:embed="rId2"/>
          <a:stretch>
            <a:fillRect/>
          </a:stretch>
        </p:blipFill>
        <p:spPr>
          <a:xfrm>
            <a:off x="3745831" y="4512977"/>
            <a:ext cx="1395914" cy="2015491"/>
          </a:xfrm>
          <a:prstGeom prst="rect">
            <a:avLst/>
          </a:prstGeom>
        </p:spPr>
      </p:pic>
      <p:pic>
        <p:nvPicPr>
          <p:cNvPr id="5" name="Picture 4"/>
          <p:cNvPicPr>
            <a:picLocks noChangeAspect="1"/>
          </p:cNvPicPr>
          <p:nvPr/>
        </p:nvPicPr>
        <p:blipFill>
          <a:blip r:embed="rId2"/>
          <a:stretch>
            <a:fillRect/>
          </a:stretch>
        </p:blipFill>
        <p:spPr>
          <a:xfrm>
            <a:off x="5734802" y="4524558"/>
            <a:ext cx="1387893" cy="2003910"/>
          </a:xfrm>
          <a:prstGeom prst="rect">
            <a:avLst/>
          </a:prstGeom>
        </p:spPr>
      </p:pic>
      <p:pic>
        <p:nvPicPr>
          <p:cNvPr id="6" name="Picture 5"/>
          <p:cNvPicPr>
            <a:picLocks noChangeAspect="1"/>
          </p:cNvPicPr>
          <p:nvPr/>
        </p:nvPicPr>
        <p:blipFill>
          <a:blip r:embed="rId2"/>
          <a:stretch>
            <a:fillRect/>
          </a:stretch>
        </p:blipFill>
        <p:spPr>
          <a:xfrm>
            <a:off x="7715752" y="4512976"/>
            <a:ext cx="1395914" cy="2015491"/>
          </a:xfrm>
          <a:prstGeom prst="rect">
            <a:avLst/>
          </a:prstGeom>
        </p:spPr>
      </p:pic>
    </p:spTree>
    <p:extLst>
      <p:ext uri="{BB962C8B-B14F-4D97-AF65-F5344CB8AC3E}">
        <p14:creationId xmlns:p14="http://schemas.microsoft.com/office/powerpoint/2010/main" val="2224111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Estimated cases of curable STIs </a:t>
            </a:r>
            <a:br>
              <a:rPr lang="en-US" dirty="0" smtClean="0"/>
            </a:br>
            <a:r>
              <a:rPr lang="en-US" dirty="0" smtClean="0"/>
              <a:t>GC, Chlamydia, Syphilis and Trichomoniasis</a:t>
            </a:r>
            <a:endParaRPr lang="en-US" dirty="0"/>
          </a:p>
        </p:txBody>
      </p:sp>
      <p:pic>
        <p:nvPicPr>
          <p:cNvPr id="4" name="Content Placeholder 3"/>
          <p:cNvPicPr>
            <a:picLocks noGrp="1" noChangeAspect="1"/>
          </p:cNvPicPr>
          <p:nvPr>
            <p:ph idx="1"/>
          </p:nvPr>
        </p:nvPicPr>
        <p:blipFill>
          <a:blip r:embed="rId2"/>
          <a:stretch>
            <a:fillRect/>
          </a:stretch>
        </p:blipFill>
        <p:spPr>
          <a:xfrm>
            <a:off x="1421260" y="1806324"/>
            <a:ext cx="9731096" cy="4830418"/>
          </a:xfrm>
          <a:prstGeom prst="rect">
            <a:avLst/>
          </a:prstGeom>
        </p:spPr>
      </p:pic>
    </p:spTree>
    <p:extLst>
      <p:ext uri="{BB962C8B-B14F-4D97-AF65-F5344CB8AC3E}">
        <p14:creationId xmlns:p14="http://schemas.microsoft.com/office/powerpoint/2010/main" val="3591188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803" y="1032888"/>
            <a:ext cx="11622373" cy="1546399"/>
          </a:xfrm>
        </p:spPr>
        <p:txBody>
          <a:bodyPr/>
          <a:lstStyle/>
          <a:p>
            <a:pPr algn="ct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t/>
            </a:r>
            <a:br>
              <a:rPr lang="en-US" sz="4800" dirty="0"/>
            </a:br>
            <a:r>
              <a:rPr lang="en-US" sz="4800" dirty="0" smtClean="0"/>
              <a:t/>
            </a:r>
            <a:br>
              <a:rPr lang="en-US" sz="4800" dirty="0" smtClean="0"/>
            </a:br>
            <a:r>
              <a:rPr lang="en-US" sz="4800" dirty="0"/>
              <a:t/>
            </a:r>
            <a:br>
              <a:rPr lang="en-US" sz="4800" dirty="0"/>
            </a:br>
            <a:r>
              <a:rPr lang="en-US" sz="4800" dirty="0" smtClean="0">
                <a:solidFill>
                  <a:schemeClr val="bg1"/>
                </a:solidFill>
              </a:rPr>
              <a:t>Management </a:t>
            </a:r>
            <a:r>
              <a:rPr lang="en-US" sz="4800" dirty="0">
                <a:solidFill>
                  <a:schemeClr val="bg1"/>
                </a:solidFill>
              </a:rPr>
              <a:t>of Sexually Transmitted Infections Among </a:t>
            </a:r>
            <a:r>
              <a:rPr lang="en-US" sz="4800" dirty="0" smtClean="0">
                <a:solidFill>
                  <a:schemeClr val="bg1"/>
                </a:solidFill>
              </a:rPr>
              <a:t>Youth</a:t>
            </a:r>
            <a:r>
              <a:rPr lang="en-US" dirty="0">
                <a:solidFill>
                  <a:schemeClr val="bg1"/>
                </a:solidFill>
                <a:latin typeface="+mj-lt"/>
              </a:rPr>
              <a:t/>
            </a:r>
            <a:br>
              <a:rPr lang="en-US" dirty="0">
                <a:solidFill>
                  <a:schemeClr val="bg1"/>
                </a:solidFill>
                <a:latin typeface="+mj-lt"/>
              </a:rPr>
            </a:br>
            <a:endParaRPr lang="en-US" dirty="0">
              <a:solidFill>
                <a:schemeClr val="bg1"/>
              </a:solidFill>
              <a:latin typeface="+mj-lt"/>
            </a:endParaRPr>
          </a:p>
        </p:txBody>
      </p:sp>
      <p:sp>
        <p:nvSpPr>
          <p:cNvPr id="5" name="Subtitle 2"/>
          <p:cNvSpPr>
            <a:spLocks noGrp="1"/>
          </p:cNvSpPr>
          <p:nvPr>
            <p:ph type="subTitle" idx="1"/>
          </p:nvPr>
        </p:nvSpPr>
        <p:spPr>
          <a:xfrm>
            <a:off x="5148943" y="3023869"/>
            <a:ext cx="6411685" cy="2336800"/>
          </a:xfrm>
        </p:spPr>
        <p:txBody>
          <a:bodyPr>
            <a:normAutofit fontScale="92500" lnSpcReduction="10000"/>
          </a:bodyPr>
          <a:lstStyle/>
          <a:p>
            <a:pPr algn="l"/>
            <a:r>
              <a:rPr lang="en-US" sz="3600" dirty="0">
                <a:solidFill>
                  <a:schemeClr val="accent1">
                    <a:lumMod val="40000"/>
                    <a:lumOff val="60000"/>
                  </a:schemeClr>
                </a:solidFill>
              </a:rPr>
              <a:t>Sharon </a:t>
            </a:r>
            <a:r>
              <a:rPr lang="en-US" sz="3600" dirty="0" err="1">
                <a:solidFill>
                  <a:schemeClr val="accent1">
                    <a:lumMod val="40000"/>
                    <a:lumOff val="60000"/>
                  </a:schemeClr>
                </a:solidFill>
              </a:rPr>
              <a:t>Nachman</a:t>
            </a:r>
            <a:r>
              <a:rPr lang="en-US" sz="3600" dirty="0">
                <a:solidFill>
                  <a:schemeClr val="accent1">
                    <a:lumMod val="40000"/>
                    <a:lumOff val="60000"/>
                  </a:schemeClr>
                </a:solidFill>
              </a:rPr>
              <a:t>, MD</a:t>
            </a:r>
          </a:p>
          <a:p>
            <a:pPr algn="l"/>
            <a:r>
              <a:rPr lang="en-US" sz="3200" dirty="0"/>
              <a:t>Professor of </a:t>
            </a:r>
            <a:r>
              <a:rPr lang="en-US" sz="3200" dirty="0" smtClean="0"/>
              <a:t>Pediatrics</a:t>
            </a:r>
          </a:p>
          <a:p>
            <a:pPr algn="l"/>
            <a:r>
              <a:rPr lang="en-US" sz="3200" dirty="0" smtClean="0"/>
              <a:t>Associate </a:t>
            </a:r>
            <a:r>
              <a:rPr lang="en-US" sz="3200" dirty="0"/>
              <a:t>Dean for Research</a:t>
            </a:r>
            <a:endParaRPr lang="en-US" sz="3200" b="0" dirty="0" smtClean="0">
              <a:latin typeface="+mn-lt"/>
              <a:cs typeface="Arial" panose="020B0604020202020204" pitchFamily="34" charset="0"/>
            </a:endParaRPr>
          </a:p>
          <a:p>
            <a:pPr algn="l"/>
            <a:r>
              <a:rPr lang="en-US" sz="3200" dirty="0"/>
              <a:t>SUNY Stony </a:t>
            </a:r>
            <a:r>
              <a:rPr lang="en-US" sz="3200" dirty="0" smtClean="0"/>
              <a:t>Brook</a:t>
            </a:r>
          </a:p>
          <a:p>
            <a:pPr algn="l"/>
            <a:r>
              <a:rPr lang="en-US" sz="3200" dirty="0"/>
              <a:t>Stony Brook, New York</a:t>
            </a:r>
          </a:p>
        </p:txBody>
      </p:sp>
      <p:sp>
        <p:nvSpPr>
          <p:cNvPr id="6" name="Title 1"/>
          <p:cNvSpPr txBox="1">
            <a:spLocks/>
          </p:cNvSpPr>
          <p:nvPr/>
        </p:nvSpPr>
        <p:spPr bwMode="gray">
          <a:xfrm>
            <a:off x="2271687" y="503129"/>
            <a:ext cx="7772400" cy="1524000"/>
          </a:xfrm>
          <a:prstGeom prst="rect">
            <a:avLst/>
          </a:prstGeom>
        </p:spPr>
        <p:txBody>
          <a:bodyPr vert="horz" anchor="b">
            <a:normAutofit/>
          </a:bodyPr>
          <a:lstStyle>
            <a:lvl1pPr algn="ctr" rtl="0" eaLnBrk="1" latinLnBrk="0" hangingPunct="1">
              <a:spcBef>
                <a:spcPct val="0"/>
              </a:spcBef>
              <a:buNone/>
              <a:defRPr kumimoji="0" sz="4200" b="0" i="0" u="none" kern="1200">
                <a:solidFill>
                  <a:schemeClr val="bg2">
                    <a:lumMod val="25000"/>
                  </a:schemeClr>
                </a:solidFill>
                <a:latin typeface="Arial" pitchFamily="34" charset="0"/>
                <a:ea typeface="+mj-ea"/>
                <a:cs typeface="Arial" pitchFamily="34" charset="0"/>
              </a:defRPr>
            </a:lvl1pPr>
          </a:lstStyle>
          <a:p>
            <a:endParaRPr lang="en-US" sz="4400" b="1" dirty="0">
              <a:solidFill>
                <a:srgbClr val="C5D1D7">
                  <a:lumMod val="25000"/>
                </a:srgbClr>
              </a:solidFill>
            </a:endParaRPr>
          </a:p>
        </p:txBody>
      </p:sp>
      <p:sp>
        <p:nvSpPr>
          <p:cNvPr id="7" name="Subtitle 2"/>
          <p:cNvSpPr txBox="1">
            <a:spLocks/>
          </p:cNvSpPr>
          <p:nvPr/>
        </p:nvSpPr>
        <p:spPr bwMode="gray">
          <a:xfrm>
            <a:off x="1828801" y="3023869"/>
            <a:ext cx="2732314" cy="241001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114454"/>
              </a:buClr>
              <a:buSzPct val="100000"/>
              <a:buFont typeface="Nixie One"/>
              <a:buNone/>
              <a:defRPr sz="3000" b="1" i="0" u="none" strike="noStrike" cap="none" spc="0" baseline="0">
                <a:solidFill>
                  <a:schemeClr val="bg2">
                    <a:lumMod val="20000"/>
                    <a:lumOff val="80000"/>
                  </a:schemeClr>
                </a:solidFill>
                <a:latin typeface="+mj-lt"/>
                <a:ea typeface="Nixie One"/>
                <a:cs typeface="Nixie One"/>
                <a:sym typeface="Nixie One"/>
              </a:defRPr>
            </a:lvl1pPr>
            <a:lvl2pPr marL="457200" marR="0" lvl="1" indent="0" algn="ctr"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2pPr>
            <a:lvl3pPr marL="914400" marR="0" lvl="2" indent="0" algn="ctr"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L="1371600" marR="0" lvl="3"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L="1828800" marR="0" lvl="4"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L="2286000" marR="0" lvl="5"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L="2743200" marR="0" lvl="6"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L="3200400" marR="0" lvl="7"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L="3657600" marR="0" lvl="8" indent="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endParaRPr lang="en-US" sz="3200" kern="0" dirty="0">
              <a:solidFill>
                <a:srgbClr val="666666">
                  <a:lumMod val="20000"/>
                  <a:lumOff val="80000"/>
                </a:srgbClr>
              </a:solidFill>
            </a:endParaRPr>
          </a:p>
        </p:txBody>
      </p:sp>
      <p:pic>
        <p:nvPicPr>
          <p:cNvPr id="3" name="Picture 2"/>
          <p:cNvPicPr>
            <a:picLocks noChangeAspect="1"/>
          </p:cNvPicPr>
          <p:nvPr/>
        </p:nvPicPr>
        <p:blipFill>
          <a:blip r:embed="rId3"/>
          <a:stretch>
            <a:fillRect/>
          </a:stretch>
        </p:blipFill>
        <p:spPr>
          <a:xfrm>
            <a:off x="1951945" y="2708600"/>
            <a:ext cx="2486025" cy="2495550"/>
          </a:xfrm>
          <a:prstGeom prst="rect">
            <a:avLst/>
          </a:prstGeom>
        </p:spPr>
      </p:pic>
      <p:sp>
        <p:nvSpPr>
          <p:cNvPr id="8" name="TextBox 7"/>
          <p:cNvSpPr txBox="1"/>
          <p:nvPr/>
        </p:nvSpPr>
        <p:spPr>
          <a:xfrm>
            <a:off x="319316" y="6511042"/>
            <a:ext cx="2438400" cy="315369"/>
          </a:xfrm>
          <a:prstGeom prst="rect">
            <a:avLst/>
          </a:prstGeom>
          <a:noFill/>
        </p:spPr>
        <p:txBody>
          <a:bodyPr wrap="square" rtlCol="0">
            <a:spAutoFit/>
          </a:bodyPr>
          <a:lstStyle/>
          <a:p>
            <a:pPr defTabSz="914404"/>
            <a:r>
              <a:rPr lang="en-US" sz="1400" dirty="0" smtClean="0">
                <a:solidFill>
                  <a:prstClr val="black"/>
                </a:solidFill>
                <a:latin typeface="Calibri" panose="020F0502020204030204" pitchFamily="34" charset="0"/>
                <a:ea typeface="ＭＳ Ｐゴシック" charset="0"/>
                <a:cs typeface="Arial" pitchFamily="34" charset="0"/>
                <a:sym typeface="Helvetica" charset="0"/>
              </a:rPr>
              <a:t>Slide 2 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3419738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7534" t="35723" r="19720" b="1865"/>
          <a:stretch/>
        </p:blipFill>
        <p:spPr>
          <a:xfrm>
            <a:off x="1949117" y="-13870"/>
            <a:ext cx="8849028" cy="6871870"/>
          </a:xfrm>
          <a:prstGeom prst="rect">
            <a:avLst/>
          </a:prstGeom>
        </p:spPr>
      </p:pic>
      <p:sp>
        <p:nvSpPr>
          <p:cNvPr id="3" name="TextBox 2"/>
          <p:cNvSpPr txBox="1"/>
          <p:nvPr/>
        </p:nvSpPr>
        <p:spPr>
          <a:xfrm>
            <a:off x="319316" y="6511042"/>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5F42250D-BC45-4BDD-821A-12700ADB2C4E}" type="slidenum">
              <a:rPr lang="en-US" sz="1400">
                <a:solidFill>
                  <a:prstClr val="black"/>
                </a:solidFill>
                <a:ea typeface="ＭＳ Ｐゴシック" charset="0"/>
                <a:cs typeface="Arial" pitchFamily="34" charset="0"/>
                <a:sym typeface="Helvetica" charset="0"/>
              </a:rPr>
              <a:t>20</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3968421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751" b="47556"/>
          <a:stretch/>
        </p:blipFill>
        <p:spPr>
          <a:xfrm>
            <a:off x="1884947" y="196784"/>
            <a:ext cx="8614611" cy="6574014"/>
          </a:xfrm>
          <a:prstGeom prst="rect">
            <a:avLst/>
          </a:prstGeom>
        </p:spPr>
      </p:pic>
      <p:sp>
        <p:nvSpPr>
          <p:cNvPr id="3" name="TextBox 2"/>
          <p:cNvSpPr txBox="1"/>
          <p:nvPr/>
        </p:nvSpPr>
        <p:spPr>
          <a:xfrm>
            <a:off x="319316" y="6511042"/>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39D9C41A-46E4-48A3-99F5-BFE6FC5F4F81}" type="slidenum">
              <a:rPr lang="en-US" sz="1400">
                <a:solidFill>
                  <a:prstClr val="black"/>
                </a:solidFill>
                <a:ea typeface="ＭＳ Ｐゴシック" charset="0"/>
                <a:cs typeface="Arial" pitchFamily="34" charset="0"/>
                <a:sym typeface="Helvetica" charset="0"/>
              </a:rPr>
              <a:t>21</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908299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3654"/>
          </a:xfrm>
        </p:spPr>
        <p:txBody>
          <a:bodyPr>
            <a:normAutofit fontScale="90000"/>
          </a:bodyPr>
          <a:lstStyle/>
          <a:p>
            <a:r>
              <a:rPr lang="en-US" b="1" dirty="0" smtClean="0"/>
              <a:t>What about internationally?</a:t>
            </a:r>
            <a:endParaRPr lang="en-US" b="1" dirty="0"/>
          </a:p>
        </p:txBody>
      </p:sp>
      <p:sp>
        <p:nvSpPr>
          <p:cNvPr id="3" name="Content Placeholder 2"/>
          <p:cNvSpPr>
            <a:spLocks noGrp="1"/>
          </p:cNvSpPr>
          <p:nvPr>
            <p:ph idx="1"/>
          </p:nvPr>
        </p:nvSpPr>
        <p:spPr>
          <a:xfrm>
            <a:off x="389019" y="1408529"/>
            <a:ext cx="11024937" cy="4711533"/>
          </a:xfrm>
        </p:spPr>
        <p:txBody>
          <a:bodyPr>
            <a:normAutofit lnSpcReduction="10000"/>
          </a:bodyPr>
          <a:lstStyle/>
          <a:p>
            <a:r>
              <a:rPr lang="en-US" dirty="0"/>
              <a:t>More than 1 million </a:t>
            </a:r>
            <a:r>
              <a:rPr lang="en-US" dirty="0" smtClean="0"/>
              <a:t>STIs </a:t>
            </a:r>
            <a:r>
              <a:rPr lang="en-US" dirty="0"/>
              <a:t>are acquired </a:t>
            </a:r>
            <a:r>
              <a:rPr lang="en-US" b="1" dirty="0"/>
              <a:t>every day </a:t>
            </a:r>
            <a:r>
              <a:rPr lang="en-US" dirty="0"/>
              <a:t>worldwide </a:t>
            </a:r>
          </a:p>
          <a:p>
            <a:r>
              <a:rPr lang="en-US" dirty="0"/>
              <a:t>Each year, there are an estimated 376 million new infections with 1 of 4 STIs: </a:t>
            </a:r>
            <a:endParaRPr lang="en-US" dirty="0" smtClean="0"/>
          </a:p>
          <a:p>
            <a:pPr lvl="1"/>
            <a:r>
              <a:rPr lang="en-US" dirty="0" smtClean="0"/>
              <a:t>Chlamydia (127 million), gonorrhea (87 million), syphilis (6.3 million) </a:t>
            </a:r>
            <a:r>
              <a:rPr lang="en-US" dirty="0"/>
              <a:t>and </a:t>
            </a:r>
            <a:r>
              <a:rPr lang="en-US" dirty="0" err="1" smtClean="0"/>
              <a:t>trichomoniasis</a:t>
            </a:r>
            <a:r>
              <a:rPr lang="en-US" dirty="0" smtClean="0"/>
              <a:t> (156 million)</a:t>
            </a:r>
          </a:p>
          <a:p>
            <a:pPr lvl="2"/>
            <a:r>
              <a:rPr lang="en-US" dirty="0" smtClean="0"/>
              <a:t>988,000 </a:t>
            </a:r>
            <a:r>
              <a:rPr lang="en-US" dirty="0"/>
              <a:t>pregnant women were infected with syphilis in 2016, resulting in over </a:t>
            </a:r>
            <a:r>
              <a:rPr lang="en-US" dirty="0" smtClean="0"/>
              <a:t>350,000 </a:t>
            </a:r>
            <a:r>
              <a:rPr lang="en-US" dirty="0"/>
              <a:t>adverse birth outcomes including </a:t>
            </a:r>
            <a:r>
              <a:rPr lang="en-US" dirty="0" smtClean="0"/>
              <a:t>200,000 </a:t>
            </a:r>
            <a:r>
              <a:rPr lang="en-US" dirty="0"/>
              <a:t>stillbirths and newborn deaths</a:t>
            </a:r>
          </a:p>
          <a:p>
            <a:r>
              <a:rPr lang="en-US" dirty="0"/>
              <a:t>More than 500 million people are estimated to have genital infection with </a:t>
            </a:r>
            <a:r>
              <a:rPr lang="en-US" dirty="0" smtClean="0"/>
              <a:t>HSV</a:t>
            </a:r>
            <a:endParaRPr lang="en-US" dirty="0"/>
          </a:p>
          <a:p>
            <a:r>
              <a:rPr lang="en-US" dirty="0"/>
              <a:t>More than 290 million women have </a:t>
            </a:r>
            <a:r>
              <a:rPr lang="en-US" dirty="0" smtClean="0"/>
              <a:t>an HPV infection</a:t>
            </a:r>
          </a:p>
          <a:p>
            <a:r>
              <a:rPr lang="en-US" dirty="0" smtClean="0">
                <a:hlinkClick r:id="rId2"/>
              </a:rPr>
              <a:t>https</a:t>
            </a:r>
            <a:r>
              <a:rPr lang="en-US" dirty="0">
                <a:hlinkClick r:id="rId2"/>
              </a:rPr>
              <a:t>://web.archive.org/web/20181018014853/http:/</a:t>
            </a:r>
            <a:r>
              <a:rPr lang="en-US" dirty="0" smtClean="0">
                <a:hlinkClick r:id="rId2"/>
              </a:rPr>
              <a:t>www.who.int/entity/reproductivehealth/publications/rtis/ghss-stis/en/index.html</a:t>
            </a:r>
            <a:r>
              <a:rPr lang="en-US" dirty="0" smtClean="0"/>
              <a:t> </a:t>
            </a:r>
            <a:endParaRPr lang="en-US" dirty="0"/>
          </a:p>
        </p:txBody>
      </p:sp>
      <p:sp>
        <p:nvSpPr>
          <p:cNvPr id="4" name="TextBox 3"/>
          <p:cNvSpPr txBox="1"/>
          <p:nvPr/>
        </p:nvSpPr>
        <p:spPr>
          <a:xfrm>
            <a:off x="1580146" y="6469811"/>
            <a:ext cx="9833810" cy="369332"/>
          </a:xfrm>
          <a:prstGeom prst="rect">
            <a:avLst/>
          </a:prstGeom>
          <a:noFill/>
        </p:spPr>
        <p:txBody>
          <a:bodyPr wrap="square" rtlCol="0">
            <a:spAutoFit/>
          </a:bodyPr>
          <a:lstStyle/>
          <a:p>
            <a:r>
              <a:rPr lang="en-US" dirty="0"/>
              <a:t>https://www.who.int/en/news-room/fact-sheets/detail/sexually-transmitted-infections-(stis)</a:t>
            </a:r>
          </a:p>
        </p:txBody>
      </p:sp>
      <p:pic>
        <p:nvPicPr>
          <p:cNvPr id="5" name="Picture 4"/>
          <p:cNvPicPr>
            <a:picLocks noChangeAspect="1"/>
          </p:cNvPicPr>
          <p:nvPr/>
        </p:nvPicPr>
        <p:blipFill>
          <a:blip r:embed="rId3"/>
          <a:stretch>
            <a:fillRect/>
          </a:stretch>
        </p:blipFill>
        <p:spPr>
          <a:xfrm>
            <a:off x="10323096" y="33197"/>
            <a:ext cx="1723740" cy="1731435"/>
          </a:xfrm>
          <a:prstGeom prst="rect">
            <a:avLst/>
          </a:prstGeom>
        </p:spPr>
      </p:pic>
    </p:spTree>
    <p:extLst>
      <p:ext uri="{BB962C8B-B14F-4D97-AF65-F5344CB8AC3E}">
        <p14:creationId xmlns:p14="http://schemas.microsoft.com/office/powerpoint/2010/main" val="3883966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53" y="220746"/>
            <a:ext cx="10515600" cy="1325563"/>
          </a:xfrm>
        </p:spPr>
        <p:txBody>
          <a:bodyPr/>
          <a:lstStyle/>
          <a:p>
            <a:pPr algn="ctr"/>
            <a:r>
              <a:rPr lang="en-US" b="1" dirty="0" smtClean="0"/>
              <a:t>How young you start having sex makes a difference</a:t>
            </a:r>
            <a:endParaRPr lang="en-US" b="1" dirty="0"/>
          </a:p>
        </p:txBody>
      </p:sp>
      <p:sp>
        <p:nvSpPr>
          <p:cNvPr id="3" name="Content Placeholder 2"/>
          <p:cNvSpPr>
            <a:spLocks noGrp="1"/>
          </p:cNvSpPr>
          <p:nvPr>
            <p:ph idx="1"/>
          </p:nvPr>
        </p:nvSpPr>
        <p:spPr>
          <a:xfrm>
            <a:off x="838200" y="1825625"/>
            <a:ext cx="10515600" cy="4839870"/>
          </a:xfrm>
        </p:spPr>
        <p:txBody>
          <a:bodyPr>
            <a:normAutofit lnSpcReduction="10000"/>
          </a:bodyPr>
          <a:lstStyle/>
          <a:p>
            <a:r>
              <a:rPr lang="en-US" sz="3200" dirty="0" smtClean="0"/>
              <a:t>Younger ages at first intercourse were associated with higher odds of STI in comparison with older ages, but the effect diminished with increasing current age</a:t>
            </a:r>
          </a:p>
          <a:p>
            <a:r>
              <a:rPr lang="en-US" sz="3200" dirty="0"/>
              <a:t>T</a:t>
            </a:r>
            <a:r>
              <a:rPr lang="en-US" sz="3200" dirty="0" smtClean="0"/>
              <a:t>he odds of having an STI for an 18-year-old who first had intercourse at age 13 were &gt;2x those of an 18-year-old who first had intercourse at age 17 </a:t>
            </a:r>
            <a:endParaRPr lang="en-US" sz="3200" dirty="0"/>
          </a:p>
          <a:p>
            <a:pPr lvl="1"/>
            <a:r>
              <a:rPr lang="en-US" sz="3200" dirty="0" smtClean="0"/>
              <a:t>prevalence odds ratio = 2.25, 95% confidence interval: 1.42, 3.59</a:t>
            </a:r>
          </a:p>
          <a:p>
            <a:endParaRPr lang="en-US" dirty="0"/>
          </a:p>
          <a:p>
            <a:r>
              <a:rPr lang="en-US" sz="1800" dirty="0" smtClean="0"/>
              <a:t>Christine E. </a:t>
            </a:r>
            <a:r>
              <a:rPr lang="en-US" sz="1800" dirty="0" err="1" smtClean="0"/>
              <a:t>Kaestle</a:t>
            </a:r>
            <a:r>
              <a:rPr lang="en-US" sz="1800" dirty="0" smtClean="0"/>
              <a:t> et al </a:t>
            </a:r>
            <a:r>
              <a:rPr lang="en-US" sz="1800" dirty="0"/>
              <a:t>Young Age at First Sexual Intercourse and Sexually Transmitted Infections in Adolescents and Young </a:t>
            </a:r>
            <a:r>
              <a:rPr lang="en-US" sz="1800" dirty="0" smtClean="0"/>
              <a:t>Adults.  2005. Am J of Epi, 161: 8, P: 774–780</a:t>
            </a:r>
            <a:endParaRPr lang="en-US" sz="1800" dirty="0"/>
          </a:p>
        </p:txBody>
      </p:sp>
    </p:spTree>
    <p:extLst>
      <p:ext uri="{BB962C8B-B14F-4D97-AF65-F5344CB8AC3E}">
        <p14:creationId xmlns:p14="http://schemas.microsoft.com/office/powerpoint/2010/main" val="2623372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272715" y="6162722"/>
            <a:ext cx="7677150" cy="454192"/>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dirty="0">
                <a:solidFill>
                  <a:srgbClr val="333333"/>
                </a:solidFill>
              </a:rPr>
              <a:t>American Journal of Epidemiology, Volume 161, Issue 8, 15 April 2005, Pages 774–780, https://</a:t>
            </a:r>
            <a:r>
              <a:rPr lang="en-US" altLang="en-US" sz="1000" dirty="0" smtClean="0">
                <a:solidFill>
                  <a:srgbClr val="333333"/>
                </a:solidFill>
              </a:rPr>
              <a:t>doi.org/10.1093/aje/kwi095</a:t>
            </a:r>
            <a:endParaRPr lang="en-US" altLang="en-US" sz="1000" dirty="0">
              <a:solidFill>
                <a:srgbClr val="333333"/>
              </a:solidFill>
            </a:endParaRPr>
          </a:p>
        </p:txBody>
      </p:sp>
      <p:sp>
        <p:nvSpPr>
          <p:cNvPr id="5123" name="Title 1"/>
          <p:cNvSpPr>
            <a:spLocks noGrp="1"/>
          </p:cNvSpPr>
          <p:nvPr>
            <p:ph type="title"/>
          </p:nvPr>
        </p:nvSpPr>
        <p:spPr>
          <a:xfrm>
            <a:off x="272715" y="169412"/>
            <a:ext cx="11839073"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3200" b="0" dirty="0" smtClean="0"/>
              <a:t>Weighted </a:t>
            </a:r>
            <a:r>
              <a:rPr lang="en-US" altLang="en-US" sz="3200" b="0" dirty="0"/>
              <a:t>proportion of participants with a sexually transmitted infection (STI</a:t>
            </a:r>
            <a:r>
              <a:rPr lang="en-US" altLang="en-US" sz="3200" b="0" dirty="0" smtClean="0"/>
              <a:t>)</a:t>
            </a:r>
            <a:endParaRPr lang="en-US" altLang="en-US" sz="3200" b="0" dirty="0"/>
          </a:p>
        </p:txBody>
      </p:sp>
      <p:pic>
        <p:nvPicPr>
          <p:cNvPr id="5125" name="New picture"/>
          <p:cNvPicPr/>
          <p:nvPr/>
        </p:nvPicPr>
        <p:blipFill>
          <a:blip r:embed="rId3"/>
          <a:stretch>
            <a:fillRect/>
          </a:stretch>
        </p:blipFill>
        <p:spPr>
          <a:xfrm>
            <a:off x="2710621" y="1291389"/>
            <a:ext cx="7219442" cy="4816323"/>
          </a:xfrm>
          <a:prstGeom prst="rect">
            <a:avLst/>
          </a:prstGeom>
        </p:spPr>
      </p:pic>
    </p:spTree>
    <p:extLst>
      <p:ext uri="{BB962C8B-B14F-4D97-AF65-F5344CB8AC3E}">
        <p14:creationId xmlns:p14="http://schemas.microsoft.com/office/powerpoint/2010/main" val="308763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409"/>
            <a:ext cx="10515600" cy="1325563"/>
          </a:xfrm>
        </p:spPr>
        <p:txBody>
          <a:bodyPr/>
          <a:lstStyle/>
          <a:p>
            <a:r>
              <a:rPr lang="en-US" dirty="0" smtClean="0"/>
              <a:t>What is it about younger girls mucosa that makes them more susceptible to an STI?</a:t>
            </a:r>
            <a:endParaRPr lang="en-US" dirty="0"/>
          </a:p>
        </p:txBody>
      </p:sp>
      <p:sp>
        <p:nvSpPr>
          <p:cNvPr id="3" name="Content Placeholder 2"/>
          <p:cNvSpPr>
            <a:spLocks noGrp="1"/>
          </p:cNvSpPr>
          <p:nvPr>
            <p:ph idx="1"/>
          </p:nvPr>
        </p:nvSpPr>
        <p:spPr>
          <a:xfrm>
            <a:off x="413083" y="1536867"/>
            <a:ext cx="11554327" cy="4687470"/>
          </a:xfrm>
        </p:spPr>
        <p:txBody>
          <a:bodyPr>
            <a:normAutofit lnSpcReduction="10000"/>
          </a:bodyPr>
          <a:lstStyle/>
          <a:p>
            <a:r>
              <a:rPr lang="en-US" dirty="0"/>
              <a:t>The female genital tract is a complex niche of microflora, hormonal influences, and immune tissues and cells that result in a mucosal immune system that is distinct from other mucosal sites and from our systemic immune </a:t>
            </a:r>
            <a:r>
              <a:rPr lang="en-US" dirty="0" smtClean="0"/>
              <a:t>system</a:t>
            </a:r>
          </a:p>
          <a:p>
            <a:pPr lvl="1"/>
            <a:r>
              <a:rPr lang="en-US" dirty="0"/>
              <a:t>Protection while maintaining tolerance toward spermatozoa and </a:t>
            </a:r>
            <a:r>
              <a:rPr lang="en-US" dirty="0" smtClean="0"/>
              <a:t>the fetus</a:t>
            </a:r>
          </a:p>
          <a:p>
            <a:r>
              <a:rPr lang="en-US" dirty="0" smtClean="0"/>
              <a:t>Upper genital tract most similar to gut and lungs</a:t>
            </a:r>
          </a:p>
          <a:p>
            <a:pPr lvl="1"/>
            <a:r>
              <a:rPr lang="en-US" dirty="0"/>
              <a:t>C</a:t>
            </a:r>
            <a:r>
              <a:rPr lang="en-US" dirty="0" smtClean="0"/>
              <a:t>omprised </a:t>
            </a:r>
            <a:r>
              <a:rPr lang="en-US" dirty="0"/>
              <a:t>of one layer of columnar epithelial cells, which are joined by tight </a:t>
            </a:r>
            <a:r>
              <a:rPr lang="en-US" dirty="0" smtClean="0"/>
              <a:t>junctions</a:t>
            </a:r>
          </a:p>
          <a:p>
            <a:r>
              <a:rPr lang="en-US" dirty="0" smtClean="0"/>
              <a:t>Lower genital tract most similar to cornea, esophagus and mouth</a:t>
            </a:r>
          </a:p>
          <a:p>
            <a:pPr lvl="1"/>
            <a:r>
              <a:rPr lang="en-US" dirty="0"/>
              <a:t>M</a:t>
            </a:r>
            <a:r>
              <a:rPr lang="en-US" dirty="0" smtClean="0"/>
              <a:t>ultiple </a:t>
            </a:r>
            <a:r>
              <a:rPr lang="en-US" dirty="0"/>
              <a:t>layers of non‐keratinized and squamous epithelial cells, that cover a basement </a:t>
            </a:r>
            <a:r>
              <a:rPr lang="en-US" dirty="0" smtClean="0"/>
              <a:t>membrane</a:t>
            </a:r>
          </a:p>
          <a:p>
            <a:pPr lvl="1"/>
            <a:r>
              <a:rPr lang="en-US" dirty="0" smtClean="0"/>
              <a:t>As </a:t>
            </a:r>
            <a:r>
              <a:rPr lang="en-US" dirty="0"/>
              <a:t>squamous epithelial cells are turned over, they are renewed from basal epithelial cells in the basement membrane</a:t>
            </a:r>
          </a:p>
        </p:txBody>
      </p:sp>
      <p:sp>
        <p:nvSpPr>
          <p:cNvPr id="4" name="TextBox 3"/>
          <p:cNvSpPr txBox="1"/>
          <p:nvPr/>
        </p:nvSpPr>
        <p:spPr>
          <a:xfrm>
            <a:off x="308964" y="5931949"/>
            <a:ext cx="11309685" cy="584775"/>
          </a:xfrm>
          <a:prstGeom prst="rect">
            <a:avLst/>
          </a:prstGeom>
          <a:noFill/>
        </p:spPr>
        <p:txBody>
          <a:bodyPr wrap="square" rtlCol="0">
            <a:spAutoFit/>
          </a:bodyPr>
          <a:lstStyle/>
          <a:p>
            <a:r>
              <a:rPr lang="en-US" sz="1600" dirty="0"/>
              <a:t>Ramanathan R, Woodrow K. Engineering immunity in the mucosal niche against sexually transmitted infections.</a:t>
            </a:r>
          </a:p>
          <a:p>
            <a:r>
              <a:rPr lang="en-US" sz="1600" dirty="0" smtClean="0"/>
              <a:t>Wiley </a:t>
            </a:r>
            <a:r>
              <a:rPr lang="en-US" sz="1600" dirty="0" err="1"/>
              <a:t>Interdiscip</a:t>
            </a:r>
            <a:r>
              <a:rPr lang="en-US" sz="1600" dirty="0"/>
              <a:t> Rev </a:t>
            </a:r>
            <a:r>
              <a:rPr lang="en-US" sz="1600" dirty="0" err="1"/>
              <a:t>Nanomed</a:t>
            </a:r>
            <a:r>
              <a:rPr lang="en-US" sz="1600" dirty="0"/>
              <a:t> </a:t>
            </a:r>
            <a:r>
              <a:rPr lang="en-US" sz="1600" dirty="0" err="1"/>
              <a:t>Nanobiotechnol</a:t>
            </a:r>
            <a:r>
              <a:rPr lang="en-US" sz="1600" dirty="0"/>
              <a:t>. 2016 Jan-Feb;8(1):107-22. </a:t>
            </a:r>
            <a:r>
              <a:rPr lang="en-US" sz="1600" dirty="0" err="1"/>
              <a:t>doi</a:t>
            </a:r>
            <a:r>
              <a:rPr lang="en-US" sz="1600" dirty="0"/>
              <a:t>: 10.1002/wnan.1359. </a:t>
            </a:r>
            <a:r>
              <a:rPr lang="en-US" sz="1600" dirty="0" err="1"/>
              <a:t>Epub</a:t>
            </a:r>
            <a:r>
              <a:rPr lang="en-US" sz="1600" dirty="0"/>
              <a:t> 2015 Jul 7.</a:t>
            </a:r>
          </a:p>
        </p:txBody>
      </p:sp>
      <p:pic>
        <p:nvPicPr>
          <p:cNvPr id="5" name="Picture 4"/>
          <p:cNvPicPr>
            <a:picLocks noChangeAspect="1"/>
          </p:cNvPicPr>
          <p:nvPr/>
        </p:nvPicPr>
        <p:blipFill rotWithShape="1">
          <a:blip r:embed="rId2"/>
          <a:srcRect b="7599"/>
          <a:stretch/>
        </p:blipFill>
        <p:spPr>
          <a:xfrm>
            <a:off x="10876547" y="0"/>
            <a:ext cx="1308183" cy="1946326"/>
          </a:xfrm>
          <a:prstGeom prst="rect">
            <a:avLst/>
          </a:prstGeom>
        </p:spPr>
      </p:pic>
    </p:spTree>
    <p:extLst>
      <p:ext uri="{BB962C8B-B14F-4D97-AF65-F5344CB8AC3E}">
        <p14:creationId xmlns:p14="http://schemas.microsoft.com/office/powerpoint/2010/main" val="3254141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653" b="42605"/>
          <a:stretch/>
        </p:blipFill>
        <p:spPr>
          <a:xfrm>
            <a:off x="946484" y="80211"/>
            <a:ext cx="10678258" cy="5821376"/>
          </a:xfrm>
          <a:prstGeom prst="rect">
            <a:avLst/>
          </a:prstGeom>
        </p:spPr>
      </p:pic>
      <p:sp>
        <p:nvSpPr>
          <p:cNvPr id="4" name="TextBox 3"/>
          <p:cNvSpPr txBox="1"/>
          <p:nvPr/>
        </p:nvSpPr>
        <p:spPr>
          <a:xfrm>
            <a:off x="319316" y="6511042"/>
            <a:ext cx="2438400" cy="315369"/>
          </a:xfrm>
          <a:prstGeom prst="rect">
            <a:avLst/>
          </a:prstGeom>
          <a:noFill/>
        </p:spPr>
        <p:txBody>
          <a:bodyPr wrap="square" rtlCol="0">
            <a:spAutoFit/>
          </a:bodyPr>
          <a:lstStyle/>
          <a:p>
            <a:pPr defTabSz="914404"/>
            <a:r>
              <a:rPr lang="en-US" sz="1400" dirty="0" smtClean="0">
                <a:solidFill>
                  <a:prstClr val="black"/>
                </a:solidFill>
                <a:latin typeface="Calibri" panose="020F0502020204030204" pitchFamily="34" charset="0"/>
                <a:ea typeface="ＭＳ Ｐゴシック" charset="0"/>
                <a:cs typeface="Arial" pitchFamily="34" charset="0"/>
                <a:sym typeface="Helvetica" charset="0"/>
              </a:rPr>
              <a:t>Slide </a:t>
            </a:r>
            <a:fld id="{A5762128-6078-4E1C-9F85-C45FAC9C34FA}" type="slidenum">
              <a:rPr lang="en-US" sz="1400">
                <a:solidFill>
                  <a:prstClr val="black"/>
                </a:solidFill>
                <a:latin typeface="Calibri" panose="020F0502020204030204" pitchFamily="34" charset="0"/>
                <a:ea typeface="ＭＳ Ｐゴシック" charset="0"/>
                <a:cs typeface="Arial" pitchFamily="34" charset="0"/>
                <a:sym typeface="Helvetica" charset="0"/>
              </a:rPr>
              <a:t>26</a:t>
            </a:fld>
            <a:r>
              <a:rPr lang="en-US" sz="1400" dirty="0" smtClean="0">
                <a:solidFill>
                  <a:prstClr val="black"/>
                </a:solidFill>
                <a:latin typeface="Calibri" panose="020F0502020204030204" pitchFamily="34" charset="0"/>
                <a:ea typeface="ＭＳ Ｐゴシック" charset="0"/>
                <a:cs typeface="Arial" pitchFamily="34" charset="0"/>
                <a:sym typeface="Helvetica" charset="0"/>
              </a:rPr>
              <a:t> of 85 </a:t>
            </a:r>
            <a:endParaRPr lang="en-US" sz="1400" dirty="0">
              <a:solidFill>
                <a:prstClr val="black"/>
              </a:solidFill>
              <a:latin typeface="Calibri" panose="020F0502020204030204" pitchFamily="34" charset="0"/>
              <a:ea typeface="ＭＳ Ｐゴシック" charset="0"/>
              <a:cs typeface="Arial" pitchFamily="34" charset="0"/>
              <a:sym typeface="Helvetica" charset="0"/>
            </a:endParaRPr>
          </a:p>
        </p:txBody>
      </p:sp>
    </p:spTree>
    <p:extLst>
      <p:ext uri="{BB962C8B-B14F-4D97-AF65-F5344CB8AC3E}">
        <p14:creationId xmlns:p14="http://schemas.microsoft.com/office/powerpoint/2010/main" val="3193368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68" t="14153" r="8501" b="36731"/>
          <a:stretch/>
        </p:blipFill>
        <p:spPr>
          <a:xfrm>
            <a:off x="-208549" y="0"/>
            <a:ext cx="12236578" cy="6298505"/>
          </a:xfrm>
          <a:prstGeom prst="rect">
            <a:avLst/>
          </a:prstGeom>
        </p:spPr>
      </p:pic>
      <p:sp>
        <p:nvSpPr>
          <p:cNvPr id="3" name="TextBox 2"/>
          <p:cNvSpPr txBox="1"/>
          <p:nvPr/>
        </p:nvSpPr>
        <p:spPr>
          <a:xfrm>
            <a:off x="697832" y="6440905"/>
            <a:ext cx="11330197" cy="369332"/>
          </a:xfrm>
          <a:prstGeom prst="rect">
            <a:avLst/>
          </a:prstGeom>
          <a:noFill/>
        </p:spPr>
        <p:txBody>
          <a:bodyPr wrap="square" rtlCol="0">
            <a:spAutoFit/>
          </a:bodyPr>
          <a:lstStyle/>
          <a:p>
            <a:r>
              <a:rPr lang="en-US" sz="1400" dirty="0" smtClean="0"/>
              <a:t>De </a:t>
            </a:r>
            <a:r>
              <a:rPr lang="en-US" sz="1400" dirty="0" err="1" smtClean="0"/>
              <a:t>Tomasi</a:t>
            </a:r>
            <a:r>
              <a:rPr lang="en-US" sz="1400" dirty="0" smtClean="0"/>
              <a:t>. Immunity in the cervix: interphase between immune and cervical epithelial cells. J </a:t>
            </a:r>
            <a:r>
              <a:rPr lang="en-US" sz="1400" dirty="0"/>
              <a:t>Immunology 2019, https://doi.org/10.1155/2019/7693183</a:t>
            </a:r>
            <a:r>
              <a:rPr lang="en-US" dirty="0"/>
              <a:t>. </a:t>
            </a:r>
          </a:p>
        </p:txBody>
      </p:sp>
      <p:sp>
        <p:nvSpPr>
          <p:cNvPr id="4" name="TextBox 3"/>
          <p:cNvSpPr txBox="1"/>
          <p:nvPr/>
        </p:nvSpPr>
        <p:spPr>
          <a:xfrm>
            <a:off x="104477" y="6140820"/>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F9A25179-D4B1-4FA7-851C-F2510AE04D77}" type="slidenum">
              <a:rPr lang="en-US" sz="1400">
                <a:solidFill>
                  <a:prstClr val="black"/>
                </a:solidFill>
                <a:ea typeface="ＭＳ Ｐゴシック" charset="0"/>
                <a:cs typeface="Arial" pitchFamily="34" charset="0"/>
                <a:sym typeface="Helvetica" charset="0"/>
              </a:rPr>
              <a:t>27</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4034188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else contributes to these STI rates?</a:t>
            </a:r>
            <a:endParaRPr lang="en-US" b="1" dirty="0"/>
          </a:p>
        </p:txBody>
      </p:sp>
      <p:sp>
        <p:nvSpPr>
          <p:cNvPr id="3" name="Content Placeholder 2"/>
          <p:cNvSpPr>
            <a:spLocks noGrp="1"/>
          </p:cNvSpPr>
          <p:nvPr>
            <p:ph idx="1"/>
          </p:nvPr>
        </p:nvSpPr>
        <p:spPr/>
        <p:txBody>
          <a:bodyPr/>
          <a:lstStyle/>
          <a:p>
            <a:r>
              <a:rPr lang="en-US" dirty="0" smtClean="0"/>
              <a:t>Psychosocial developmental stage </a:t>
            </a:r>
            <a:r>
              <a:rPr lang="en-US" dirty="0"/>
              <a:t>is associated with increased risk-taking behaviors and desire for autonomy</a:t>
            </a:r>
          </a:p>
          <a:p>
            <a:r>
              <a:rPr lang="en-US" dirty="0" smtClean="0"/>
              <a:t>Lower levels of condom use</a:t>
            </a:r>
          </a:p>
          <a:p>
            <a:r>
              <a:rPr lang="en-US" dirty="0" smtClean="0"/>
              <a:t>Complex structure of sexual networks</a:t>
            </a:r>
          </a:p>
          <a:p>
            <a:r>
              <a:rPr lang="en-US" dirty="0" smtClean="0"/>
              <a:t>Older sexual partners</a:t>
            </a:r>
          </a:p>
          <a:p>
            <a:r>
              <a:rPr lang="en-US" dirty="0" smtClean="0"/>
              <a:t>Mental health issues</a:t>
            </a:r>
          </a:p>
          <a:p>
            <a:r>
              <a:rPr lang="en-US" dirty="0" smtClean="0"/>
              <a:t>Substance abuse</a:t>
            </a:r>
          </a:p>
          <a:p>
            <a:endParaRPr lang="en-US" dirty="0"/>
          </a:p>
        </p:txBody>
      </p:sp>
      <p:pic>
        <p:nvPicPr>
          <p:cNvPr id="4" name="Picture 3"/>
          <p:cNvPicPr>
            <a:picLocks noChangeAspect="1"/>
          </p:cNvPicPr>
          <p:nvPr/>
        </p:nvPicPr>
        <p:blipFill>
          <a:blip r:embed="rId2"/>
          <a:stretch>
            <a:fillRect/>
          </a:stretch>
        </p:blipFill>
        <p:spPr>
          <a:xfrm>
            <a:off x="6739914" y="2747963"/>
            <a:ext cx="5267602" cy="2963026"/>
          </a:xfrm>
          <a:prstGeom prst="rect">
            <a:avLst/>
          </a:prstGeom>
        </p:spPr>
      </p:pic>
    </p:spTree>
    <p:extLst>
      <p:ext uri="{BB962C8B-B14F-4D97-AF65-F5344CB8AC3E}">
        <p14:creationId xmlns:p14="http://schemas.microsoft.com/office/powerpoint/2010/main" val="3711647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32" y="284915"/>
            <a:ext cx="9785684" cy="1126791"/>
          </a:xfrm>
        </p:spPr>
        <p:txBody>
          <a:bodyPr>
            <a:normAutofit/>
          </a:bodyPr>
          <a:lstStyle/>
          <a:p>
            <a:r>
              <a:rPr lang="en-US" b="1" dirty="0" smtClean="0"/>
              <a:t>It’s all about perception</a:t>
            </a:r>
            <a:endParaRPr lang="en-US" b="1" dirty="0"/>
          </a:p>
        </p:txBody>
      </p:sp>
      <p:sp>
        <p:nvSpPr>
          <p:cNvPr id="3" name="Content Placeholder 2"/>
          <p:cNvSpPr>
            <a:spLocks noGrp="1"/>
          </p:cNvSpPr>
          <p:nvPr>
            <p:ph idx="1"/>
          </p:nvPr>
        </p:nvSpPr>
        <p:spPr>
          <a:xfrm>
            <a:off x="621632" y="1670426"/>
            <a:ext cx="10515600" cy="4351338"/>
          </a:xfrm>
        </p:spPr>
        <p:txBody>
          <a:bodyPr>
            <a:normAutofit/>
          </a:bodyPr>
          <a:lstStyle/>
          <a:p>
            <a:r>
              <a:rPr lang="en-US" sz="3200" dirty="0"/>
              <a:t>Do youth consider themselves to have had an STI?</a:t>
            </a:r>
          </a:p>
          <a:p>
            <a:r>
              <a:rPr lang="en-US" sz="3200" dirty="0" smtClean="0"/>
              <a:t>Many of those who reported a negative history of an STI had documentation in the EMR of a positive test for an STI</a:t>
            </a:r>
          </a:p>
          <a:p>
            <a:pPr lvl="1"/>
            <a:r>
              <a:rPr lang="en-US" sz="3200" dirty="0" smtClean="0"/>
              <a:t>2.7% had chlamydia</a:t>
            </a:r>
          </a:p>
          <a:p>
            <a:pPr lvl="1"/>
            <a:r>
              <a:rPr lang="en-US" sz="3200" dirty="0" smtClean="0"/>
              <a:t>2.8% had GC</a:t>
            </a:r>
          </a:p>
          <a:p>
            <a:pPr lvl="1"/>
            <a:r>
              <a:rPr lang="en-US" sz="3200" dirty="0" smtClean="0"/>
              <a:t>6.3% had genital herpes</a:t>
            </a:r>
            <a:endParaRPr lang="en-US" sz="3200" dirty="0"/>
          </a:p>
        </p:txBody>
      </p:sp>
      <p:sp>
        <p:nvSpPr>
          <p:cNvPr id="4" name="TextBox 3"/>
          <p:cNvSpPr txBox="1"/>
          <p:nvPr/>
        </p:nvSpPr>
        <p:spPr>
          <a:xfrm>
            <a:off x="291534" y="5830997"/>
            <a:ext cx="11718758" cy="646331"/>
          </a:xfrm>
          <a:prstGeom prst="rect">
            <a:avLst/>
          </a:prstGeom>
          <a:noFill/>
        </p:spPr>
        <p:txBody>
          <a:bodyPr wrap="square" rtlCol="0">
            <a:spAutoFit/>
          </a:bodyPr>
          <a:lstStyle/>
          <a:p>
            <a:r>
              <a:rPr lang="en-US" dirty="0" smtClean="0"/>
              <a:t> </a:t>
            </a:r>
            <a:r>
              <a:rPr lang="en-US" dirty="0" err="1" smtClean="0"/>
              <a:t>Yavorsky</a:t>
            </a:r>
            <a:r>
              <a:rPr lang="en-US" dirty="0" smtClean="0"/>
              <a:t>, A. Prevalence </a:t>
            </a:r>
            <a:r>
              <a:rPr lang="en-US" dirty="0"/>
              <a:t>of Sexually Transmitted Infections in At-Risk Adolescent Females at a Comprehensive, Stand-Alone Adolescent Health Center in </a:t>
            </a:r>
            <a:r>
              <a:rPr lang="en-US" dirty="0" smtClean="0"/>
              <a:t>NYC. </a:t>
            </a:r>
            <a:r>
              <a:rPr lang="en-US" dirty="0" err="1" smtClean="0"/>
              <a:t>Clin</a:t>
            </a:r>
            <a:r>
              <a:rPr lang="en-US" dirty="0" smtClean="0"/>
              <a:t> </a:t>
            </a:r>
            <a:r>
              <a:rPr lang="en-US" dirty="0" err="1" smtClean="0"/>
              <a:t>Pediatr</a:t>
            </a:r>
            <a:r>
              <a:rPr lang="en-US" dirty="0" smtClean="0"/>
              <a:t> 2014 </a:t>
            </a:r>
            <a:r>
              <a:rPr lang="en-US" dirty="0" err="1" smtClean="0"/>
              <a:t>aug</a:t>
            </a:r>
            <a:r>
              <a:rPr lang="en-US" dirty="0" smtClean="0"/>
              <a:t>; 53 (9): 890-895</a:t>
            </a:r>
            <a:endParaRPr lang="en-US" dirty="0"/>
          </a:p>
        </p:txBody>
      </p:sp>
    </p:spTree>
    <p:extLst>
      <p:ext uri="{BB962C8B-B14F-4D97-AF65-F5344CB8AC3E}">
        <p14:creationId xmlns:p14="http://schemas.microsoft.com/office/powerpoint/2010/main" val="1202227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650789" y="214771"/>
            <a:ext cx="11255830" cy="6335487"/>
          </a:xfrm>
        </p:spPr>
        <p:txBody>
          <a:bodyPr>
            <a:noAutofit/>
          </a:bodyPr>
          <a:lstStyle/>
          <a:p>
            <a:pPr algn="ctr">
              <a:spcBef>
                <a:spcPts val="1800"/>
              </a:spcBef>
              <a:spcAft>
                <a:spcPts val="1200"/>
              </a:spcAft>
              <a:buSzPct val="125000"/>
              <a:buNone/>
            </a:pPr>
            <a:r>
              <a:rPr lang="en-US" sz="4800" b="1" dirty="0" smtClean="0">
                <a:latin typeface="Arial" panose="020B0604020202020204" pitchFamily="34" charset="0"/>
                <a:cs typeface="Arial" panose="020B0604020202020204" pitchFamily="34" charset="0"/>
              </a:rPr>
              <a:t>Updating Your Account</a:t>
            </a:r>
            <a:endParaRPr lang="en-US" sz="4800" b="1" dirty="0">
              <a:latin typeface="Arial" panose="020B0604020202020204" pitchFamily="34" charset="0"/>
              <a:cs typeface="Arial" panose="020B0604020202020204" pitchFamily="34" charset="0"/>
            </a:endParaRPr>
          </a:p>
          <a:p>
            <a:pPr algn="ctr">
              <a:spcBef>
                <a:spcPts val="1800"/>
              </a:spcBef>
              <a:spcAft>
                <a:spcPts val="1200"/>
              </a:spcAft>
              <a:buSzPct val="125000"/>
              <a:buNone/>
            </a:pPr>
            <a:endParaRPr lang="en-US" sz="3600" dirty="0" smtClean="0">
              <a:latin typeface="Arial" panose="020B0604020202020204" pitchFamily="34" charset="0"/>
              <a:cs typeface="Arial" panose="020B0604020202020204" pitchFamily="34" charset="0"/>
            </a:endParaRPr>
          </a:p>
          <a:p>
            <a:pPr algn="ctr">
              <a:spcBef>
                <a:spcPts val="1800"/>
              </a:spcBef>
              <a:spcAft>
                <a:spcPts val="1200"/>
              </a:spcAft>
              <a:buSzPct val="125000"/>
              <a:buNone/>
            </a:pPr>
            <a:endParaRPr lang="en-US" sz="2000" dirty="0" smtClean="0">
              <a:latin typeface="Arial" panose="020B0604020202020204" pitchFamily="34" charset="0"/>
              <a:cs typeface="Arial" panose="020B0604020202020204" pitchFamily="34" charset="0"/>
            </a:endParaRPr>
          </a:p>
          <a:p>
            <a:pPr algn="ctr">
              <a:spcBef>
                <a:spcPts val="1800"/>
              </a:spcBef>
              <a:spcAft>
                <a:spcPts val="1200"/>
              </a:spcAft>
              <a:buSzPct val="125000"/>
              <a:buNone/>
            </a:pPr>
            <a:endParaRPr lang="en-US" sz="2400" dirty="0" smtClean="0">
              <a:latin typeface="Arial" panose="020B0604020202020204" pitchFamily="34" charset="0"/>
              <a:cs typeface="Arial" panose="020B0604020202020204" pitchFamily="34" charset="0"/>
            </a:endParaRPr>
          </a:p>
          <a:p>
            <a:pPr algn="ctr">
              <a:spcBef>
                <a:spcPts val="1800"/>
              </a:spcBef>
              <a:spcAft>
                <a:spcPts val="1200"/>
              </a:spcAft>
              <a:buSzPct val="125000"/>
              <a:buNone/>
            </a:pPr>
            <a:endParaRPr lang="en-US" sz="2400" dirty="0">
              <a:latin typeface="Arial" panose="020B0604020202020204" pitchFamily="34" charset="0"/>
              <a:cs typeface="Arial" panose="020B0604020202020204" pitchFamily="34" charset="0"/>
            </a:endParaRPr>
          </a:p>
          <a:p>
            <a:pPr algn="ctr">
              <a:spcBef>
                <a:spcPts val="1800"/>
              </a:spcBef>
              <a:spcAft>
                <a:spcPts val="1200"/>
              </a:spcAft>
              <a:buSzPct val="125000"/>
              <a:buNone/>
            </a:pPr>
            <a:r>
              <a:rPr lang="en-US" dirty="0" smtClean="0">
                <a:latin typeface="Arial" panose="020B0604020202020204" pitchFamily="34" charset="0"/>
                <a:cs typeface="Arial" panose="020B0604020202020204" pitchFamily="34" charset="0"/>
              </a:rPr>
              <a:t>Go </a:t>
            </a:r>
            <a:r>
              <a:rPr lang="en-US" dirty="0">
                <a:latin typeface="Arial" panose="020B0604020202020204" pitchFamily="34" charset="0"/>
                <a:cs typeface="Arial" panose="020B0604020202020204" pitchFamily="34" charset="0"/>
              </a:rPr>
              <a:t>to </a:t>
            </a:r>
            <a:r>
              <a:rPr lang="en-US" u="sng" dirty="0">
                <a:latin typeface="Arial" panose="020B0604020202020204" pitchFamily="34" charset="0"/>
                <a:cs typeface="Arial" panose="020B0604020202020204" pitchFamily="34" charset="0"/>
                <a:hlinkClick r:id="rId3"/>
              </a:rPr>
              <a:t>www.iasusa.org</a:t>
            </a:r>
            <a:r>
              <a:rPr lang="en-US" dirty="0">
                <a:latin typeface="Arial" panose="020B0604020202020204" pitchFamily="34" charset="0"/>
                <a:cs typeface="Arial" panose="020B0604020202020204" pitchFamily="34" charset="0"/>
              </a:rPr>
              <a:t> and </a:t>
            </a:r>
            <a:r>
              <a:rPr lang="en-US" dirty="0" smtClean="0">
                <a:latin typeface="Arial" panose="020B0604020202020204" pitchFamily="34" charset="0"/>
                <a:cs typeface="Arial" panose="020B0604020202020204" pitchFamily="34" charset="0"/>
              </a:rPr>
              <a:t>log </a:t>
            </a:r>
            <a:r>
              <a:rPr lang="en-US" dirty="0">
                <a:latin typeface="Arial" panose="020B0604020202020204" pitchFamily="34" charset="0"/>
                <a:cs typeface="Arial" panose="020B0604020202020204" pitchFamily="34" charset="0"/>
              </a:rPr>
              <a:t>in to your IAS–USA account. If you have not previously logged in on the new website, you will need to use your email address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reset your </a:t>
            </a:r>
            <a:r>
              <a:rPr lang="en-US" dirty="0" smtClean="0">
                <a:latin typeface="Arial" panose="020B0604020202020204" pitchFamily="34" charset="0"/>
                <a:cs typeface="Arial" panose="020B0604020202020204" pitchFamily="34" charset="0"/>
              </a:rPr>
              <a:t>password.</a:t>
            </a:r>
          </a:p>
          <a:p>
            <a:pPr algn="ctr">
              <a:spcBef>
                <a:spcPts val="600"/>
              </a:spcBef>
              <a:buSzPct val="125000"/>
              <a:buNone/>
            </a:pPr>
            <a:r>
              <a:rPr lang="en-US" i="1" dirty="0" smtClean="0">
                <a:latin typeface="Arial" panose="020B0604020202020204" pitchFamily="34" charset="0"/>
                <a:cs typeface="Arial" panose="020B0604020202020204" pitchFamily="34" charset="0"/>
              </a:rPr>
              <a:t>For </a:t>
            </a:r>
            <a:r>
              <a:rPr lang="en-US" i="1" dirty="0">
                <a:latin typeface="Arial" panose="020B0604020202020204" pitchFamily="34" charset="0"/>
                <a:cs typeface="Arial" panose="020B0604020202020204" pitchFamily="34" charset="0"/>
              </a:rPr>
              <a:t>more information, visit </a:t>
            </a:r>
            <a:r>
              <a:rPr lang="en-US" i="1" dirty="0">
                <a:latin typeface="Arial" panose="020B0604020202020204" pitchFamily="34" charset="0"/>
                <a:cs typeface="Arial" panose="020B0604020202020204" pitchFamily="34" charset="0"/>
                <a:hlinkClick r:id="rId4"/>
              </a:rPr>
              <a:t>https://www.iasusa.org/about/faqs</a:t>
            </a:r>
            <a:r>
              <a:rPr lang="en-US" i="1" dirty="0" smtClean="0">
                <a:latin typeface="Arial" panose="020B0604020202020204" pitchFamily="34" charset="0"/>
                <a:cs typeface="Arial" panose="020B0604020202020204" pitchFamily="34" charset="0"/>
                <a:hlinkClick r:id="rId4"/>
              </a:rPr>
              <a:t>/</a:t>
            </a:r>
            <a:r>
              <a:rPr lang="en-US" i="1"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1708" b="8968"/>
          <a:stretch/>
        </p:blipFill>
        <p:spPr>
          <a:xfrm>
            <a:off x="2788785" y="1212627"/>
            <a:ext cx="6897460" cy="3076346"/>
          </a:xfrm>
          <a:prstGeom prst="rect">
            <a:avLst/>
          </a:prstGeom>
          <a:effectLst>
            <a:outerShdw blurRad="63500" sx="101000" sy="101000" algn="ctr" rotWithShape="0">
              <a:prstClr val="black">
                <a:alpha val="40000"/>
              </a:prstClr>
            </a:outerShdw>
          </a:effectLst>
        </p:spPr>
      </p:pic>
    </p:spTree>
    <p:extLst>
      <p:ext uri="{BB962C8B-B14F-4D97-AF65-F5344CB8AC3E}">
        <p14:creationId xmlns:p14="http://schemas.microsoft.com/office/powerpoint/2010/main" val="18637701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9810"/>
          <a:stretch/>
        </p:blipFill>
        <p:spPr>
          <a:xfrm>
            <a:off x="1335314" y="1209886"/>
            <a:ext cx="9724359" cy="5042780"/>
          </a:xfrm>
          <a:prstGeom prst="rect">
            <a:avLst/>
          </a:prstGeom>
        </p:spPr>
      </p:pic>
      <p:sp>
        <p:nvSpPr>
          <p:cNvPr id="2" name="Title 1"/>
          <p:cNvSpPr>
            <a:spLocks noGrp="1"/>
          </p:cNvSpPr>
          <p:nvPr>
            <p:ph type="title"/>
          </p:nvPr>
        </p:nvSpPr>
        <p:spPr/>
        <p:txBody>
          <a:bodyPr/>
          <a:lstStyle/>
          <a:p>
            <a:r>
              <a:rPr lang="en-US" dirty="0"/>
              <a:t>Chlamydia — Rates of Reported Cases by County</a:t>
            </a:r>
            <a:r>
              <a:rPr lang="en-US" dirty="0" smtClean="0"/>
              <a:t>, United </a:t>
            </a:r>
            <a:r>
              <a:rPr lang="en-US" dirty="0"/>
              <a:t>States, </a:t>
            </a:r>
            <a:r>
              <a:rPr lang="en-US" dirty="0" smtClean="0"/>
              <a:t>2017</a:t>
            </a:r>
            <a:endParaRPr lang="en-US" dirty="0"/>
          </a:p>
        </p:txBody>
      </p:sp>
      <p:sp>
        <p:nvSpPr>
          <p:cNvPr id="3" name="TextBox 2"/>
          <p:cNvSpPr txBox="1"/>
          <p:nvPr/>
        </p:nvSpPr>
        <p:spPr>
          <a:xfrm>
            <a:off x="1335313" y="6444344"/>
            <a:ext cx="10556889" cy="297454"/>
          </a:xfrm>
          <a:prstGeom prst="rect">
            <a:avLst/>
          </a:prstGeom>
          <a:noFill/>
        </p:spPr>
        <p:txBody>
          <a:bodyPr wrap="square" rtlCol="0">
            <a:spAutoFit/>
          </a:bodyPr>
          <a:lstStyle/>
          <a:p>
            <a:r>
              <a:rPr lang="en-US" sz="1333" b="1" dirty="0">
                <a:solidFill>
                  <a:srgbClr val="000000"/>
                </a:solidFill>
                <a:latin typeface="Calibri" panose="020F0502020204030204" pitchFamily="34" charset="0"/>
              </a:rPr>
              <a:t>NOTE: </a:t>
            </a:r>
            <a:r>
              <a:rPr lang="en-US" sz="1333" dirty="0">
                <a:solidFill>
                  <a:srgbClr val="000000"/>
                </a:solidFill>
                <a:latin typeface="Calibri" panose="020F0502020204030204" pitchFamily="34" charset="0"/>
              </a:rPr>
              <a:t>Refer to the NCHHSTP </a:t>
            </a:r>
            <a:r>
              <a:rPr lang="en-US" sz="1333" dirty="0" err="1">
                <a:solidFill>
                  <a:srgbClr val="000000"/>
                </a:solidFill>
                <a:latin typeface="Calibri" panose="020F0502020204030204" pitchFamily="34" charset="0"/>
              </a:rPr>
              <a:t>AtlasPlus</a:t>
            </a:r>
            <a:r>
              <a:rPr lang="en-US" sz="1333" dirty="0">
                <a:solidFill>
                  <a:srgbClr val="000000"/>
                </a:solidFill>
                <a:latin typeface="Calibri" panose="020F0502020204030204" pitchFamily="34" charset="0"/>
              </a:rPr>
              <a:t> for further county-level rate information: </a:t>
            </a:r>
            <a:r>
              <a:rPr lang="en-US" sz="1333" dirty="0">
                <a:latin typeface="Calibri" panose="020F0502020204030204" pitchFamily="34" charset="0"/>
              </a:rPr>
              <a:t>https://www.cdc.gov/nchhstp/atlas</a:t>
            </a:r>
            <a:r>
              <a:rPr lang="en-US" sz="1333" dirty="0">
                <a:solidFill>
                  <a:srgbClr val="000000"/>
                </a:solidFill>
                <a:latin typeface="Calibri" panose="020F0502020204030204" pitchFamily="34" charset="0"/>
              </a:rPr>
              <a:t>.</a:t>
            </a:r>
          </a:p>
        </p:txBody>
      </p:sp>
      <p:sp>
        <p:nvSpPr>
          <p:cNvPr id="5" name="TextBox 4"/>
          <p:cNvSpPr txBox="1"/>
          <p:nvPr/>
        </p:nvSpPr>
        <p:spPr>
          <a:xfrm>
            <a:off x="10849087" y="21116"/>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D73BE7AB-9906-4B42-B28F-1D670699C8FA}" type="slidenum">
              <a:rPr lang="en-US" sz="1400">
                <a:solidFill>
                  <a:prstClr val="black"/>
                </a:solidFill>
                <a:ea typeface="ＭＳ Ｐゴシック" charset="0"/>
                <a:cs typeface="Arial" pitchFamily="34" charset="0"/>
                <a:sym typeface="Helvetica" charset="0"/>
              </a:rPr>
              <a:t>30</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21957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380" y="2928905"/>
            <a:ext cx="6107982" cy="2867545"/>
          </a:xfrm>
          <a:prstGeom prst="rect">
            <a:avLst/>
          </a:prstGeom>
        </p:spPr>
      </p:pic>
      <p:pic>
        <p:nvPicPr>
          <p:cNvPr id="3" name="Picture 2"/>
          <p:cNvPicPr>
            <a:picLocks noChangeAspect="1"/>
          </p:cNvPicPr>
          <p:nvPr/>
        </p:nvPicPr>
        <p:blipFill>
          <a:blip r:embed="rId3"/>
          <a:stretch>
            <a:fillRect/>
          </a:stretch>
        </p:blipFill>
        <p:spPr>
          <a:xfrm>
            <a:off x="6117438" y="2976694"/>
            <a:ext cx="6018415" cy="2886695"/>
          </a:xfrm>
          <a:prstGeom prst="rect">
            <a:avLst/>
          </a:prstGeom>
        </p:spPr>
      </p:pic>
      <p:sp>
        <p:nvSpPr>
          <p:cNvPr id="4" name="Title 3"/>
          <p:cNvSpPr>
            <a:spLocks noGrp="1"/>
          </p:cNvSpPr>
          <p:nvPr>
            <p:ph type="title"/>
          </p:nvPr>
        </p:nvSpPr>
        <p:spPr>
          <a:xfrm>
            <a:off x="729915" y="330867"/>
            <a:ext cx="10728158" cy="1325563"/>
          </a:xfrm>
        </p:spPr>
        <p:txBody>
          <a:bodyPr>
            <a:normAutofit fontScale="90000"/>
          </a:bodyPr>
          <a:lstStyle/>
          <a:p>
            <a:r>
              <a:rPr lang="en-US" b="1" dirty="0"/>
              <a:t>Chlamydia — Rates of Reported Cases Among </a:t>
            </a:r>
            <a:r>
              <a:rPr lang="en-US" b="1" dirty="0" smtClean="0"/>
              <a:t>populations Aged </a:t>
            </a:r>
            <a:r>
              <a:rPr lang="en-US" b="1" dirty="0"/>
              <a:t>15–24 Years by State, </a:t>
            </a:r>
            <a:r>
              <a:rPr lang="en-US" b="1" dirty="0" smtClean="0"/>
              <a:t>US </a:t>
            </a:r>
            <a:r>
              <a:rPr lang="en-US" b="1" dirty="0"/>
              <a:t>2017</a:t>
            </a:r>
          </a:p>
        </p:txBody>
      </p:sp>
      <p:sp>
        <p:nvSpPr>
          <p:cNvPr id="5" name="Content Placeholder 4"/>
          <p:cNvSpPr>
            <a:spLocks noGrp="1"/>
          </p:cNvSpPr>
          <p:nvPr>
            <p:ph sz="half" idx="1"/>
          </p:nvPr>
        </p:nvSpPr>
        <p:spPr>
          <a:xfrm>
            <a:off x="838200" y="1825625"/>
            <a:ext cx="5181600" cy="957680"/>
          </a:xfrm>
        </p:spPr>
        <p:txBody>
          <a:bodyPr/>
          <a:lstStyle/>
          <a:p>
            <a:r>
              <a:rPr lang="en-US" dirty="0" smtClean="0"/>
              <a:t>Women</a:t>
            </a:r>
            <a:endParaRPr lang="en-US" dirty="0"/>
          </a:p>
        </p:txBody>
      </p:sp>
      <p:sp>
        <p:nvSpPr>
          <p:cNvPr id="6" name="Content Placeholder 5"/>
          <p:cNvSpPr>
            <a:spLocks noGrp="1"/>
          </p:cNvSpPr>
          <p:nvPr>
            <p:ph sz="half" idx="2"/>
          </p:nvPr>
        </p:nvSpPr>
        <p:spPr>
          <a:xfrm>
            <a:off x="6172200" y="1825625"/>
            <a:ext cx="5181600" cy="765175"/>
          </a:xfrm>
        </p:spPr>
        <p:txBody>
          <a:bodyPr/>
          <a:lstStyle/>
          <a:p>
            <a:r>
              <a:rPr lang="en-US" dirty="0" smtClean="0"/>
              <a:t>Men</a:t>
            </a:r>
            <a:endParaRPr lang="en-US" dirty="0"/>
          </a:p>
        </p:txBody>
      </p:sp>
    </p:spTree>
    <p:extLst>
      <p:ext uri="{BB962C8B-B14F-4D97-AF65-F5344CB8AC3E}">
        <p14:creationId xmlns:p14="http://schemas.microsoft.com/office/powerpoint/2010/main" val="2583988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 y="75090"/>
            <a:ext cx="8835189" cy="703024"/>
          </a:xfrm>
        </p:spPr>
        <p:txBody>
          <a:bodyPr/>
          <a:lstStyle/>
          <a:p>
            <a:r>
              <a:rPr lang="en-US" b="1" dirty="0" smtClean="0"/>
              <a:t>What about the pathogen: Chlamydia</a:t>
            </a:r>
            <a:endParaRPr lang="en-US" b="1" dirty="0"/>
          </a:p>
        </p:txBody>
      </p:sp>
      <p:sp>
        <p:nvSpPr>
          <p:cNvPr id="3" name="Content Placeholder 2"/>
          <p:cNvSpPr>
            <a:spLocks noGrp="1"/>
          </p:cNvSpPr>
          <p:nvPr>
            <p:ph idx="1"/>
          </p:nvPr>
        </p:nvSpPr>
        <p:spPr>
          <a:xfrm>
            <a:off x="220579" y="773250"/>
            <a:ext cx="11798188" cy="5749391"/>
          </a:xfrm>
        </p:spPr>
        <p:txBody>
          <a:bodyPr>
            <a:normAutofit/>
          </a:bodyPr>
          <a:lstStyle/>
          <a:p>
            <a:r>
              <a:rPr lang="en-US" dirty="0" smtClean="0"/>
              <a:t>Reportable infection!</a:t>
            </a:r>
          </a:p>
          <a:p>
            <a:r>
              <a:rPr lang="en-US" dirty="0" smtClean="0"/>
              <a:t>Gram negative bacterium</a:t>
            </a:r>
          </a:p>
          <a:p>
            <a:pPr lvl="1"/>
            <a:r>
              <a:rPr lang="en-US" dirty="0" smtClean="0"/>
              <a:t>18 </a:t>
            </a:r>
            <a:r>
              <a:rPr lang="en-US" dirty="0" err="1" smtClean="0"/>
              <a:t>serovars</a:t>
            </a:r>
            <a:r>
              <a:rPr lang="en-US" dirty="0" smtClean="0"/>
              <a:t>:</a:t>
            </a:r>
          </a:p>
          <a:p>
            <a:pPr lvl="2"/>
            <a:r>
              <a:rPr lang="en-US" dirty="0" smtClean="0"/>
              <a:t>A, B, C   -eye disease</a:t>
            </a:r>
          </a:p>
          <a:p>
            <a:pPr lvl="2"/>
            <a:r>
              <a:rPr lang="en-US" dirty="0" smtClean="0"/>
              <a:t>D-K        -genital tract</a:t>
            </a:r>
          </a:p>
          <a:p>
            <a:pPr lvl="2"/>
            <a:r>
              <a:rPr lang="en-US" dirty="0" smtClean="0"/>
              <a:t>L1-L3     -Lymphogranuloma </a:t>
            </a:r>
            <a:r>
              <a:rPr lang="en-US" dirty="0" err="1" smtClean="0"/>
              <a:t>venereum</a:t>
            </a:r>
            <a:r>
              <a:rPr lang="en-US" dirty="0" smtClean="0"/>
              <a:t> (LGV), which is associated with genital ulcer disease in tropical countries</a:t>
            </a:r>
          </a:p>
          <a:p>
            <a:r>
              <a:rPr lang="en-US" dirty="0" smtClean="0"/>
              <a:t>Chlamydia infects columnar epithelial cells: adolescent female at particular risk because of the presence of the </a:t>
            </a:r>
            <a:r>
              <a:rPr lang="en-US" dirty="0" err="1" smtClean="0"/>
              <a:t>squamocolumnar</a:t>
            </a:r>
            <a:r>
              <a:rPr lang="en-US" dirty="0" smtClean="0"/>
              <a:t> junction on the </a:t>
            </a:r>
            <a:r>
              <a:rPr lang="en-US" dirty="0" err="1" smtClean="0"/>
              <a:t>ectocervix</a:t>
            </a:r>
            <a:r>
              <a:rPr lang="en-US" dirty="0" smtClean="0"/>
              <a:t> until early adulthood</a:t>
            </a:r>
          </a:p>
          <a:p>
            <a:r>
              <a:rPr lang="en-US" dirty="0"/>
              <a:t>U</a:t>
            </a:r>
            <a:r>
              <a:rPr lang="en-US" dirty="0" smtClean="0"/>
              <a:t>nique biphasic life cycle that is adaptable to both intracellular and extracellular environments </a:t>
            </a:r>
          </a:p>
          <a:p>
            <a:r>
              <a:rPr lang="en-US" dirty="0" smtClean="0"/>
              <a:t>An infected male has a 25% chance per sexual encounter of transmitting the infection to an uninfected female</a:t>
            </a:r>
          </a:p>
        </p:txBody>
      </p:sp>
      <p:pic>
        <p:nvPicPr>
          <p:cNvPr id="4" name="Picture 3"/>
          <p:cNvPicPr>
            <a:picLocks noChangeAspect="1"/>
          </p:cNvPicPr>
          <p:nvPr/>
        </p:nvPicPr>
        <p:blipFill rotWithShape="1">
          <a:blip r:embed="rId2"/>
          <a:srcRect t="5640" r="6589" b="15770"/>
          <a:stretch/>
        </p:blipFill>
        <p:spPr>
          <a:xfrm>
            <a:off x="8654716" y="24064"/>
            <a:ext cx="3537284" cy="2661294"/>
          </a:xfrm>
          <a:prstGeom prst="rect">
            <a:avLst/>
          </a:prstGeom>
        </p:spPr>
      </p:pic>
    </p:spTree>
    <p:extLst>
      <p:ext uri="{BB962C8B-B14F-4D97-AF65-F5344CB8AC3E}">
        <p14:creationId xmlns:p14="http://schemas.microsoft.com/office/powerpoint/2010/main" val="27663224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64" y="170932"/>
            <a:ext cx="10515600" cy="1014496"/>
          </a:xfrm>
        </p:spPr>
        <p:txBody>
          <a:bodyPr/>
          <a:lstStyle/>
          <a:p>
            <a:r>
              <a:rPr lang="en-US" b="1" dirty="0"/>
              <a:t>D</a:t>
            </a:r>
            <a:r>
              <a:rPr lang="en-US" b="1" dirty="0" smtClean="0"/>
              <a:t>iagnosis</a:t>
            </a:r>
            <a:endParaRPr lang="en-US" b="1" dirty="0"/>
          </a:p>
        </p:txBody>
      </p:sp>
      <p:pic>
        <p:nvPicPr>
          <p:cNvPr id="4" name="Content Placeholder 3"/>
          <p:cNvPicPr>
            <a:picLocks noGrp="1" noChangeAspect="1"/>
          </p:cNvPicPr>
          <p:nvPr>
            <p:ph idx="1"/>
          </p:nvPr>
        </p:nvPicPr>
        <p:blipFill>
          <a:blip r:embed="rId2"/>
          <a:stretch>
            <a:fillRect/>
          </a:stretch>
        </p:blipFill>
        <p:spPr>
          <a:xfrm>
            <a:off x="9090213" y="71914"/>
            <a:ext cx="2995420" cy="2857500"/>
          </a:xfrm>
          <a:prstGeom prst="rect">
            <a:avLst/>
          </a:prstGeom>
        </p:spPr>
      </p:pic>
      <p:pic>
        <p:nvPicPr>
          <p:cNvPr id="4098" name="Picture 2" descr="Image result for chlamydia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0213" y="3103316"/>
            <a:ext cx="299542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4383" y="1186171"/>
            <a:ext cx="8825829" cy="4708981"/>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Annual </a:t>
            </a:r>
            <a:r>
              <a:rPr lang="en-US" sz="3000" dirty="0"/>
              <a:t>screening of all sexually active women </a:t>
            </a:r>
            <a:r>
              <a:rPr lang="en-US" sz="3000" dirty="0" smtClean="0"/>
              <a:t>&lt;</a:t>
            </a:r>
            <a:r>
              <a:rPr lang="en-US" sz="3000" dirty="0"/>
              <a:t>25 </a:t>
            </a:r>
            <a:r>
              <a:rPr lang="en-US" sz="3000" dirty="0" err="1" smtClean="0"/>
              <a:t>yrs</a:t>
            </a:r>
            <a:r>
              <a:rPr lang="en-US" sz="3000" dirty="0" smtClean="0"/>
              <a:t> </a:t>
            </a:r>
            <a:endParaRPr lang="en-US" sz="3000" dirty="0"/>
          </a:p>
          <a:p>
            <a:pPr marL="285750" indent="-285750">
              <a:buFont typeface="Arial" panose="020B0604020202020204" pitchFamily="34" charset="0"/>
              <a:buChar char="•"/>
            </a:pPr>
            <a:r>
              <a:rPr lang="en-US" sz="3000" dirty="0" smtClean="0"/>
              <a:t>NAATs </a:t>
            </a:r>
            <a:r>
              <a:rPr lang="en-US" sz="3000" dirty="0"/>
              <a:t>are the most sensitive </a:t>
            </a:r>
            <a:r>
              <a:rPr lang="en-US" sz="3000" dirty="0" smtClean="0"/>
              <a:t>tests</a:t>
            </a:r>
          </a:p>
          <a:p>
            <a:pPr marL="742950" lvl="1" indent="-285750">
              <a:buFont typeface="Arial" panose="020B0604020202020204" pitchFamily="34" charset="0"/>
              <a:buChar char="•"/>
            </a:pPr>
            <a:r>
              <a:rPr lang="en-US" sz="3000" dirty="0"/>
              <a:t>NAATs that are FDA-cleared for use with vaginal swab specimens </a:t>
            </a:r>
            <a:endParaRPr lang="en-US" sz="3000" dirty="0" smtClean="0"/>
          </a:p>
          <a:p>
            <a:pPr lvl="1"/>
            <a:r>
              <a:rPr lang="en-US" sz="3000" dirty="0" smtClean="0"/>
              <a:t>-</a:t>
            </a:r>
            <a:r>
              <a:rPr lang="en-US" sz="3000" dirty="0"/>
              <a:t>C</a:t>
            </a:r>
            <a:r>
              <a:rPr lang="en-US" sz="3000" dirty="0" smtClean="0"/>
              <a:t>an </a:t>
            </a:r>
            <a:r>
              <a:rPr lang="en-US" sz="3000" dirty="0"/>
              <a:t>be collected by a provider or self-collected </a:t>
            </a:r>
            <a:endParaRPr lang="en-US" sz="3000" dirty="0" smtClean="0"/>
          </a:p>
          <a:p>
            <a:pPr lvl="1"/>
            <a:r>
              <a:rPr lang="en-US" sz="3000" dirty="0" smtClean="0"/>
              <a:t>	-specimens </a:t>
            </a:r>
            <a:r>
              <a:rPr lang="en-US" sz="3000" dirty="0"/>
              <a:t>are equivalent in sensitivity </a:t>
            </a:r>
            <a:endParaRPr lang="en-US" sz="3000" dirty="0" smtClean="0"/>
          </a:p>
          <a:p>
            <a:pPr marL="285750" indent="-285750">
              <a:buFont typeface="Arial" panose="020B0604020202020204" pitchFamily="34" charset="0"/>
              <a:buChar char="•"/>
            </a:pPr>
            <a:r>
              <a:rPr lang="en-US" sz="3000" dirty="0"/>
              <a:t>First catch urine in men</a:t>
            </a:r>
          </a:p>
          <a:p>
            <a:pPr marL="285750" indent="-285750">
              <a:buFont typeface="Arial" panose="020B0604020202020204" pitchFamily="34" charset="0"/>
              <a:buChar char="•"/>
            </a:pPr>
            <a:r>
              <a:rPr lang="en-US" sz="3000" dirty="0" smtClean="0"/>
              <a:t>Rectal </a:t>
            </a:r>
            <a:r>
              <a:rPr lang="en-US" sz="3000" dirty="0"/>
              <a:t>and oropharyngeal </a:t>
            </a:r>
            <a:r>
              <a:rPr lang="en-US" sz="3000" dirty="0" smtClean="0"/>
              <a:t>infection </a:t>
            </a:r>
          </a:p>
          <a:p>
            <a:r>
              <a:rPr lang="en-US" sz="3000" dirty="0" smtClean="0"/>
              <a:t>-test </a:t>
            </a:r>
            <a:r>
              <a:rPr lang="en-US" sz="3000" dirty="0"/>
              <a:t>at the anatomic site of </a:t>
            </a:r>
            <a:r>
              <a:rPr lang="en-US" sz="3000" dirty="0" smtClean="0"/>
              <a:t>exposure</a:t>
            </a:r>
          </a:p>
          <a:p>
            <a:pPr marL="742950" lvl="1" indent="-285750">
              <a:buFont typeface="Arial" panose="020B0604020202020204" pitchFamily="34" charset="0"/>
              <a:buChar char="•"/>
            </a:pPr>
            <a:r>
              <a:rPr lang="en-US" sz="3000" dirty="0" smtClean="0"/>
              <a:t>Just not FDA cleared…</a:t>
            </a:r>
          </a:p>
        </p:txBody>
      </p:sp>
    </p:spTree>
    <p:extLst>
      <p:ext uri="{BB962C8B-B14F-4D97-AF65-F5344CB8AC3E}">
        <p14:creationId xmlns:p14="http://schemas.microsoft.com/office/powerpoint/2010/main" val="852735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t>
            </a:r>
            <a:r>
              <a:rPr lang="en-US" b="1" dirty="0" smtClean="0"/>
              <a:t>reatment</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5437156"/>
              </p:ext>
            </p:extLst>
          </p:nvPr>
        </p:nvGraphicFramePr>
        <p:xfrm>
          <a:off x="838200" y="1825625"/>
          <a:ext cx="10515995" cy="3169920"/>
        </p:xfrm>
        <a:graphic>
          <a:graphicData uri="http://schemas.openxmlformats.org/drawingml/2006/table">
            <a:tbl>
              <a:tblPr firstRow="1" bandRow="1">
                <a:tableStyleId>{5C22544A-7EE6-4342-B048-85BDC9FD1C3A}</a:tableStyleId>
              </a:tblPr>
              <a:tblGrid>
                <a:gridCol w="1966282">
                  <a:extLst>
                    <a:ext uri="{9D8B030D-6E8A-4147-A177-3AD203B41FA5}">
                      <a16:colId xmlns:a16="http://schemas.microsoft.com/office/drawing/2014/main" val="2055463305"/>
                    </a:ext>
                  </a:extLst>
                </a:gridCol>
                <a:gridCol w="4860558">
                  <a:extLst>
                    <a:ext uri="{9D8B030D-6E8A-4147-A177-3AD203B41FA5}">
                      <a16:colId xmlns:a16="http://schemas.microsoft.com/office/drawing/2014/main" val="668923247"/>
                    </a:ext>
                  </a:extLst>
                </a:gridCol>
                <a:gridCol w="3689155">
                  <a:extLst>
                    <a:ext uri="{9D8B030D-6E8A-4147-A177-3AD203B41FA5}">
                      <a16:colId xmlns:a16="http://schemas.microsoft.com/office/drawing/2014/main" val="603971854"/>
                    </a:ext>
                  </a:extLst>
                </a:gridCol>
              </a:tblGrid>
              <a:tr h="370840">
                <a:tc>
                  <a:txBody>
                    <a:bodyPr/>
                    <a:lstStyle/>
                    <a:p>
                      <a:r>
                        <a:rPr lang="en-US" sz="2800" dirty="0" smtClean="0"/>
                        <a:t>Location</a:t>
                      </a:r>
                      <a:endParaRPr lang="en-US" sz="2800" dirty="0"/>
                    </a:p>
                  </a:txBody>
                  <a:tcPr marL="86714" marR="86714"/>
                </a:tc>
                <a:tc>
                  <a:txBody>
                    <a:bodyPr/>
                    <a:lstStyle/>
                    <a:p>
                      <a:r>
                        <a:rPr lang="en-US" sz="2800" dirty="0" smtClean="0"/>
                        <a:t>First</a:t>
                      </a:r>
                      <a:r>
                        <a:rPr lang="en-US" sz="2800" baseline="0" dirty="0" smtClean="0"/>
                        <a:t> line</a:t>
                      </a:r>
                      <a:endParaRPr lang="en-US" sz="2800" dirty="0"/>
                    </a:p>
                  </a:txBody>
                  <a:tcPr marL="86714" marR="86714"/>
                </a:tc>
                <a:tc>
                  <a:txBody>
                    <a:bodyPr/>
                    <a:lstStyle/>
                    <a:p>
                      <a:r>
                        <a:rPr lang="en-US" sz="2800" dirty="0" smtClean="0"/>
                        <a:t>Alternatives </a:t>
                      </a:r>
                      <a:endParaRPr lang="en-US" sz="2800" dirty="0"/>
                    </a:p>
                  </a:txBody>
                  <a:tcPr marL="86714" marR="86714"/>
                </a:tc>
                <a:extLst>
                  <a:ext uri="{0D108BD9-81ED-4DB2-BD59-A6C34878D82A}">
                    <a16:rowId xmlns:a16="http://schemas.microsoft.com/office/drawing/2014/main" val="3449170876"/>
                  </a:ext>
                </a:extLst>
              </a:tr>
              <a:tr h="370840">
                <a:tc>
                  <a:txBody>
                    <a:bodyPr/>
                    <a:lstStyle/>
                    <a:p>
                      <a:r>
                        <a:rPr lang="en-US" sz="2800" dirty="0" smtClean="0"/>
                        <a:t>Urogenital, pharyngeal and rectal</a:t>
                      </a:r>
                      <a:endParaRPr lang="en-US" sz="2800" dirty="0"/>
                    </a:p>
                  </a:txBody>
                  <a:tcPr marL="86714" marR="86714"/>
                </a:tc>
                <a:tc>
                  <a:txBody>
                    <a:bodyPr/>
                    <a:lstStyle/>
                    <a:p>
                      <a:r>
                        <a:rPr lang="en-US" sz="2800" dirty="0" smtClean="0"/>
                        <a:t>-Azithromycin 1 g PO x 1</a:t>
                      </a:r>
                    </a:p>
                    <a:p>
                      <a:r>
                        <a:rPr lang="en-US" sz="2800" dirty="0" smtClean="0"/>
                        <a:t>-Doxycycline 100 mg BID</a:t>
                      </a:r>
                      <a:r>
                        <a:rPr lang="en-US" sz="2800" baseline="0" dirty="0" smtClean="0"/>
                        <a:t> x 7 day</a:t>
                      </a:r>
                    </a:p>
                    <a:p>
                      <a:r>
                        <a:rPr lang="en-US" sz="2800" baseline="0" dirty="0" smtClean="0"/>
                        <a:t>-Doxycycline delayed release tab 200 mg daily x 7 day</a:t>
                      </a:r>
                      <a:endParaRPr lang="en-US" sz="2800" dirty="0"/>
                    </a:p>
                  </a:txBody>
                  <a:tcPr marL="86714" marR="86714"/>
                </a:tc>
                <a:tc>
                  <a:txBody>
                    <a:bodyPr/>
                    <a:lstStyle/>
                    <a:p>
                      <a:r>
                        <a:rPr lang="en-US" sz="2800" dirty="0" smtClean="0"/>
                        <a:t>-Erythromycin base 500 mg QID</a:t>
                      </a:r>
                      <a:r>
                        <a:rPr lang="en-US" sz="2800" baseline="0" dirty="0" smtClean="0"/>
                        <a:t> x 7 days</a:t>
                      </a:r>
                    </a:p>
                    <a:p>
                      <a:r>
                        <a:rPr lang="en-US" sz="2800" baseline="0" dirty="0" smtClean="0"/>
                        <a:t>-Erythromycin ESS 800 mg QID x 7 days</a:t>
                      </a:r>
                    </a:p>
                    <a:p>
                      <a:r>
                        <a:rPr lang="en-US" sz="2800" baseline="0" dirty="0" smtClean="0"/>
                        <a:t>-Levofloxacin 500 mg daily x 7 days</a:t>
                      </a:r>
                      <a:endParaRPr lang="en-US" sz="2800" dirty="0"/>
                    </a:p>
                  </a:txBody>
                  <a:tcPr marL="86714" marR="86714"/>
                </a:tc>
                <a:extLst>
                  <a:ext uri="{0D108BD9-81ED-4DB2-BD59-A6C34878D82A}">
                    <a16:rowId xmlns:a16="http://schemas.microsoft.com/office/drawing/2014/main" val="3979055900"/>
                  </a:ext>
                </a:extLst>
              </a:tr>
            </a:tbl>
          </a:graphicData>
        </a:graphic>
      </p:graphicFrame>
      <p:sp>
        <p:nvSpPr>
          <p:cNvPr id="5" name="TextBox 4"/>
          <p:cNvSpPr txBox="1"/>
          <p:nvPr/>
        </p:nvSpPr>
        <p:spPr>
          <a:xfrm>
            <a:off x="304800" y="5261811"/>
            <a:ext cx="11582400" cy="1384995"/>
          </a:xfrm>
          <a:prstGeom prst="rect">
            <a:avLst/>
          </a:prstGeom>
          <a:noFill/>
        </p:spPr>
        <p:txBody>
          <a:bodyPr wrap="square" rtlCol="0">
            <a:spAutoFit/>
          </a:bodyPr>
          <a:lstStyle/>
          <a:p>
            <a:r>
              <a:rPr lang="en-US" sz="2800" dirty="0" smtClean="0"/>
              <a:t>-Meta-analysis </a:t>
            </a:r>
            <a:r>
              <a:rPr lang="en-US" sz="2800" dirty="0"/>
              <a:t>show pooled cure </a:t>
            </a:r>
            <a:r>
              <a:rPr lang="en-US" sz="2800" dirty="0" smtClean="0"/>
              <a:t>rates of </a:t>
            </a:r>
            <a:r>
              <a:rPr lang="en-US" sz="2800" dirty="0"/>
              <a:t>97.5% for doxycycline versus 94.4% for </a:t>
            </a:r>
            <a:r>
              <a:rPr lang="en-US" sz="2800" dirty="0" smtClean="0"/>
              <a:t>azithromycin</a:t>
            </a:r>
          </a:p>
          <a:p>
            <a:r>
              <a:rPr lang="en-US" sz="2800" dirty="0" smtClean="0"/>
              <a:t>-No data on alternative regimens for oral infection</a:t>
            </a:r>
            <a:endParaRPr lang="en-US" sz="2800" dirty="0"/>
          </a:p>
        </p:txBody>
      </p:sp>
    </p:spTree>
    <p:extLst>
      <p:ext uri="{BB962C8B-B14F-4D97-AF65-F5344CB8AC3E}">
        <p14:creationId xmlns:p14="http://schemas.microsoft.com/office/powerpoint/2010/main" val="31875888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re-infection?</a:t>
            </a:r>
            <a:endParaRPr lang="en-US" dirty="0"/>
          </a:p>
        </p:txBody>
      </p:sp>
      <p:sp>
        <p:nvSpPr>
          <p:cNvPr id="3" name="Content Placeholder 2"/>
          <p:cNvSpPr>
            <a:spLocks noGrp="1"/>
          </p:cNvSpPr>
          <p:nvPr>
            <p:ph idx="1"/>
          </p:nvPr>
        </p:nvSpPr>
        <p:spPr>
          <a:xfrm>
            <a:off x="685800" y="1609056"/>
            <a:ext cx="10515600" cy="4351338"/>
          </a:xfrm>
        </p:spPr>
        <p:txBody>
          <a:bodyPr/>
          <a:lstStyle/>
          <a:p>
            <a:r>
              <a:rPr lang="en-US" sz="3200" dirty="0" smtClean="0"/>
              <a:t>Retest in 3 months!!!</a:t>
            </a:r>
          </a:p>
          <a:p>
            <a:r>
              <a:rPr lang="en-US" sz="3200" dirty="0" smtClean="0"/>
              <a:t>Do not send NAAT testing in under 1 month</a:t>
            </a:r>
          </a:p>
          <a:p>
            <a:pPr lvl="1"/>
            <a:r>
              <a:rPr lang="en-US" sz="3200" dirty="0"/>
              <a:t>M</a:t>
            </a:r>
            <a:r>
              <a:rPr lang="en-US" sz="3200" dirty="0" smtClean="0"/>
              <a:t>ay still have some residual RNA/DNA despite therapy</a:t>
            </a:r>
          </a:p>
          <a:p>
            <a:r>
              <a:rPr lang="en-US" sz="3200" dirty="0" smtClean="0"/>
              <a:t>Avoid sex for 7 days after treatment to avoid reinfection…</a:t>
            </a:r>
          </a:p>
          <a:p>
            <a:pPr lvl="1"/>
            <a:r>
              <a:rPr lang="en-US" sz="3200" dirty="0" smtClean="0"/>
              <a:t>But will they listen?</a:t>
            </a:r>
          </a:p>
          <a:p>
            <a:pPr marL="0" indent="0">
              <a:buNone/>
            </a:pPr>
            <a:endParaRPr lang="en-US" dirty="0"/>
          </a:p>
        </p:txBody>
      </p:sp>
      <p:pic>
        <p:nvPicPr>
          <p:cNvPr id="4" name="Picture 3"/>
          <p:cNvPicPr>
            <a:picLocks noChangeAspect="1"/>
          </p:cNvPicPr>
          <p:nvPr/>
        </p:nvPicPr>
        <p:blipFill rotWithShape="1">
          <a:blip r:embed="rId2"/>
          <a:srcRect t="11421" b="3572"/>
          <a:stretch/>
        </p:blipFill>
        <p:spPr>
          <a:xfrm>
            <a:off x="4740257" y="3680133"/>
            <a:ext cx="3184543" cy="3177867"/>
          </a:xfrm>
          <a:prstGeom prst="rect">
            <a:avLst/>
          </a:prstGeom>
        </p:spPr>
      </p:pic>
    </p:spTree>
    <p:extLst>
      <p:ext uri="{BB962C8B-B14F-4D97-AF65-F5344CB8AC3E}">
        <p14:creationId xmlns:p14="http://schemas.microsoft.com/office/powerpoint/2010/main" val="734471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4286"/>
          </a:xfrm>
        </p:spPr>
        <p:txBody>
          <a:bodyPr/>
          <a:lstStyle/>
          <a:p>
            <a:r>
              <a:rPr lang="en-US" b="1" dirty="0" smtClean="0"/>
              <a:t>Next steps for Chlamydia… prevention…</a:t>
            </a:r>
            <a:endParaRPr lang="en-US" b="1" dirty="0"/>
          </a:p>
        </p:txBody>
      </p:sp>
      <p:sp>
        <p:nvSpPr>
          <p:cNvPr id="3" name="Content Placeholder 2"/>
          <p:cNvSpPr>
            <a:spLocks noGrp="1"/>
          </p:cNvSpPr>
          <p:nvPr>
            <p:ph idx="1"/>
          </p:nvPr>
        </p:nvSpPr>
        <p:spPr>
          <a:xfrm>
            <a:off x="437147" y="1360403"/>
            <a:ext cx="11353800" cy="5441449"/>
          </a:xfrm>
        </p:spPr>
        <p:txBody>
          <a:bodyPr>
            <a:normAutofit/>
          </a:bodyPr>
          <a:lstStyle/>
          <a:p>
            <a:r>
              <a:rPr lang="en-US" dirty="0"/>
              <a:t>Safety and immunogenicity of the chlamydia vaccine candidate CTH522 adjuvanted with CAF01 liposomes or aluminium hydroxide: a first-in-human, randomised, double-blind, placebo-controlled, phase 1 </a:t>
            </a:r>
            <a:r>
              <a:rPr lang="en-US" dirty="0" smtClean="0"/>
              <a:t>trial</a:t>
            </a:r>
          </a:p>
          <a:p>
            <a:pPr lvl="1"/>
            <a:r>
              <a:rPr lang="en-US" dirty="0" smtClean="0"/>
              <a:t>Sonia Abraham, Lancet Infectious Disease </a:t>
            </a:r>
            <a:r>
              <a:rPr lang="en-US" dirty="0"/>
              <a:t>A</a:t>
            </a:r>
            <a:r>
              <a:rPr lang="en-US" dirty="0" smtClean="0"/>
              <a:t>ug 2019</a:t>
            </a:r>
          </a:p>
          <a:p>
            <a:r>
              <a:rPr lang="en-US" dirty="0" smtClean="0"/>
              <a:t>Prime boost strategy, </a:t>
            </a:r>
          </a:p>
          <a:p>
            <a:pPr lvl="1"/>
            <a:r>
              <a:rPr lang="en-US" dirty="0" smtClean="0"/>
              <a:t>IM shot at 0, 1 and 4 months, then intranasal at 4.5 and 5 months</a:t>
            </a:r>
          </a:p>
          <a:p>
            <a:r>
              <a:rPr lang="en-US" dirty="0" smtClean="0"/>
              <a:t>Healthy women 19-45 years, N=35</a:t>
            </a:r>
          </a:p>
          <a:p>
            <a:pPr lvl="1"/>
            <a:r>
              <a:rPr lang="en-US" dirty="0"/>
              <a:t>CTH522 adjuvanted with CAF01 liposomes (CTH522:CAF01), </a:t>
            </a:r>
            <a:endParaRPr lang="en-US" dirty="0" smtClean="0"/>
          </a:p>
          <a:p>
            <a:pPr lvl="1"/>
            <a:r>
              <a:rPr lang="en-US" dirty="0" smtClean="0"/>
              <a:t>CTH522 </a:t>
            </a:r>
            <a:r>
              <a:rPr lang="en-US" dirty="0"/>
              <a:t>adjuvanted with aluminium hydroxide (CTH522:AH), </a:t>
            </a:r>
            <a:endParaRPr lang="en-US" dirty="0" smtClean="0"/>
          </a:p>
          <a:p>
            <a:pPr lvl="1"/>
            <a:r>
              <a:rPr lang="en-US" dirty="0" smtClean="0"/>
              <a:t>placebo </a:t>
            </a:r>
            <a:r>
              <a:rPr lang="en-US" dirty="0"/>
              <a:t>(saline</a:t>
            </a:r>
            <a:r>
              <a:rPr lang="en-US" dirty="0" smtClean="0"/>
              <a:t>) </a:t>
            </a:r>
          </a:p>
          <a:p>
            <a:r>
              <a:rPr lang="en-US" dirty="0" smtClean="0"/>
              <a:t>Local safety reactions</a:t>
            </a:r>
          </a:p>
          <a:p>
            <a:r>
              <a:rPr lang="en-US" dirty="0"/>
              <a:t>CTH522:CAF01 had a better immunogenicity profile</a:t>
            </a:r>
            <a:endParaRPr lang="en-US" dirty="0" smtClean="0"/>
          </a:p>
          <a:p>
            <a:endParaRPr lang="en-US" dirty="0"/>
          </a:p>
        </p:txBody>
      </p:sp>
    </p:spTree>
    <p:extLst>
      <p:ext uri="{BB962C8B-B14F-4D97-AF65-F5344CB8AC3E}">
        <p14:creationId xmlns:p14="http://schemas.microsoft.com/office/powerpoint/2010/main" val="801209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5"/>
            <a:ext cx="10515600" cy="581359"/>
          </a:xfrm>
        </p:spPr>
        <p:txBody>
          <a:bodyPr>
            <a:normAutofit fontScale="90000"/>
          </a:bodyPr>
          <a:lstStyle/>
          <a:p>
            <a:r>
              <a:rPr lang="en-US" b="1" dirty="0" smtClean="0"/>
              <a:t>Why did they pick these vaccines and this route?</a:t>
            </a:r>
            <a:endParaRPr lang="en-US" b="1" dirty="0"/>
          </a:p>
        </p:txBody>
      </p:sp>
      <p:sp>
        <p:nvSpPr>
          <p:cNvPr id="3" name="Content Placeholder 2"/>
          <p:cNvSpPr>
            <a:spLocks noGrp="1"/>
          </p:cNvSpPr>
          <p:nvPr>
            <p:ph idx="1"/>
          </p:nvPr>
        </p:nvSpPr>
        <p:spPr>
          <a:xfrm>
            <a:off x="364957" y="930442"/>
            <a:ext cx="11462085" cy="5606716"/>
          </a:xfrm>
        </p:spPr>
        <p:txBody>
          <a:bodyPr>
            <a:normAutofit/>
          </a:bodyPr>
          <a:lstStyle/>
          <a:p>
            <a:r>
              <a:rPr lang="en-US" dirty="0"/>
              <a:t>The vaccine antigen CTH522 is a recombinant, engineered version of the C trachomatis major outer membrane protein (</a:t>
            </a:r>
            <a:r>
              <a:rPr lang="en-US" dirty="0" smtClean="0"/>
              <a:t>MOMP)</a:t>
            </a:r>
          </a:p>
          <a:p>
            <a:pPr lvl="1"/>
            <a:r>
              <a:rPr lang="en-US" dirty="0" smtClean="0"/>
              <a:t>heterologous </a:t>
            </a:r>
            <a:r>
              <a:rPr lang="en-US" dirty="0" err="1"/>
              <a:t>immunorepeats</a:t>
            </a:r>
            <a:r>
              <a:rPr lang="en-US" dirty="0"/>
              <a:t> from four genital C trachomatis </a:t>
            </a:r>
            <a:r>
              <a:rPr lang="en-US" dirty="0" err="1"/>
              <a:t>serovars</a:t>
            </a:r>
            <a:r>
              <a:rPr lang="en-US" dirty="0"/>
              <a:t> (D, E, F, and G</a:t>
            </a:r>
            <a:r>
              <a:rPr lang="en-US" dirty="0" smtClean="0"/>
              <a:t>)</a:t>
            </a:r>
          </a:p>
          <a:p>
            <a:r>
              <a:rPr lang="en-US" dirty="0" smtClean="0"/>
              <a:t>The </a:t>
            </a:r>
            <a:r>
              <a:rPr lang="en-US" dirty="0"/>
              <a:t>vaccine has been evaluated in mice, pigs, and non-human primates, where </a:t>
            </a:r>
            <a:r>
              <a:rPr lang="en-US" i="1" dirty="0"/>
              <a:t>T-cell responses</a:t>
            </a:r>
            <a:r>
              <a:rPr lang="en-US" dirty="0"/>
              <a:t> and high </a:t>
            </a:r>
            <a:r>
              <a:rPr lang="en-US" dirty="0" err="1"/>
              <a:t>titres</a:t>
            </a:r>
            <a:r>
              <a:rPr lang="en-US" dirty="0"/>
              <a:t> of </a:t>
            </a:r>
            <a:r>
              <a:rPr lang="en-US" i="1" dirty="0"/>
              <a:t>broadly </a:t>
            </a:r>
            <a:r>
              <a:rPr lang="en-US" i="1" dirty="0" smtClean="0"/>
              <a:t>neutralizing </a:t>
            </a:r>
            <a:r>
              <a:rPr lang="en-US" i="1" dirty="0"/>
              <a:t>antibodies </a:t>
            </a:r>
            <a:r>
              <a:rPr lang="en-US" dirty="0"/>
              <a:t>were </a:t>
            </a:r>
            <a:r>
              <a:rPr lang="en-US" dirty="0" smtClean="0"/>
              <a:t>induced</a:t>
            </a:r>
          </a:p>
          <a:p>
            <a:pPr lvl="1"/>
            <a:r>
              <a:rPr lang="en-US" sz="2600" i="1" dirty="0" smtClean="0"/>
              <a:t>Protection</a:t>
            </a:r>
            <a:r>
              <a:rPr lang="en-US" sz="2600" dirty="0" smtClean="0"/>
              <a:t> in mice and guinea pigs was seen!</a:t>
            </a:r>
          </a:p>
          <a:p>
            <a:r>
              <a:rPr lang="en-US" dirty="0"/>
              <a:t>Since the genital mucosa does not have immune inductive sites, other mucosal sites have been explored for induction of local genital </a:t>
            </a:r>
            <a:r>
              <a:rPr lang="en-US" dirty="0" smtClean="0"/>
              <a:t>immunity</a:t>
            </a:r>
          </a:p>
          <a:p>
            <a:pPr lvl="1"/>
            <a:r>
              <a:rPr lang="en-US" sz="2600" i="1" dirty="0"/>
              <a:t>I</a:t>
            </a:r>
            <a:r>
              <a:rPr lang="en-US" sz="2600" i="1" dirty="0" smtClean="0"/>
              <a:t>ntranasal immunization </a:t>
            </a:r>
            <a:r>
              <a:rPr lang="en-US" sz="2600" dirty="0" smtClean="0"/>
              <a:t>has </a:t>
            </a:r>
            <a:r>
              <a:rPr lang="en-US" sz="2600" dirty="0"/>
              <a:t>been shown to induce mucosal immunity in both the respiratory and genital </a:t>
            </a:r>
            <a:r>
              <a:rPr lang="en-US" sz="2600" dirty="0" smtClean="0"/>
              <a:t>tract</a:t>
            </a:r>
          </a:p>
          <a:p>
            <a:r>
              <a:rPr lang="en-US" dirty="0" smtClean="0"/>
              <a:t>Immunization </a:t>
            </a:r>
            <a:r>
              <a:rPr lang="en-US" dirty="0"/>
              <a:t>schedules with </a:t>
            </a:r>
            <a:r>
              <a:rPr lang="en-US" dirty="0" smtClean="0"/>
              <a:t>systemic </a:t>
            </a:r>
            <a:r>
              <a:rPr lang="en-US" dirty="0"/>
              <a:t>priming followed by mucosal boost is highly efficacious in inducing mucosal immunity and induction of IgA.</a:t>
            </a:r>
          </a:p>
        </p:txBody>
      </p:sp>
    </p:spTree>
    <p:extLst>
      <p:ext uri="{BB962C8B-B14F-4D97-AF65-F5344CB8AC3E}">
        <p14:creationId xmlns:p14="http://schemas.microsoft.com/office/powerpoint/2010/main" val="9540576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868"/>
          <a:stretch/>
        </p:blipFill>
        <p:spPr>
          <a:xfrm>
            <a:off x="1346201" y="1128888"/>
            <a:ext cx="9877281" cy="5205195"/>
          </a:xfrm>
          <a:prstGeom prst="rect">
            <a:avLst/>
          </a:prstGeom>
        </p:spPr>
      </p:pic>
      <p:sp>
        <p:nvSpPr>
          <p:cNvPr id="2" name="Title 1"/>
          <p:cNvSpPr>
            <a:spLocks noGrp="1"/>
          </p:cNvSpPr>
          <p:nvPr>
            <p:ph type="title"/>
          </p:nvPr>
        </p:nvSpPr>
        <p:spPr/>
        <p:txBody>
          <a:bodyPr/>
          <a:lstStyle/>
          <a:p>
            <a:r>
              <a:rPr lang="en-US" dirty="0"/>
              <a:t>Gonorrhea — Rates of Reported Cases by </a:t>
            </a:r>
            <a:r>
              <a:rPr lang="en-US" dirty="0" smtClean="0"/>
              <a:t>County, United </a:t>
            </a:r>
            <a:r>
              <a:rPr lang="en-US" dirty="0"/>
              <a:t>States, </a:t>
            </a:r>
            <a:r>
              <a:rPr lang="en-US" dirty="0" smtClean="0"/>
              <a:t>2017</a:t>
            </a:r>
            <a:endParaRPr lang="en-US" sz="3200" dirty="0"/>
          </a:p>
        </p:txBody>
      </p:sp>
      <p:sp>
        <p:nvSpPr>
          <p:cNvPr id="3" name="TextBox 2"/>
          <p:cNvSpPr txBox="1"/>
          <p:nvPr/>
        </p:nvSpPr>
        <p:spPr>
          <a:xfrm>
            <a:off x="1231899" y="6438901"/>
            <a:ext cx="9903460" cy="297454"/>
          </a:xfrm>
          <a:prstGeom prst="rect">
            <a:avLst/>
          </a:prstGeom>
          <a:noFill/>
        </p:spPr>
        <p:txBody>
          <a:bodyPr wrap="square" rtlCol="0">
            <a:spAutoFit/>
          </a:bodyPr>
          <a:lstStyle/>
          <a:p>
            <a:r>
              <a:rPr lang="en-US" sz="1333" b="1" dirty="0">
                <a:solidFill>
                  <a:srgbClr val="000000"/>
                </a:solidFill>
                <a:latin typeface="Calibri" panose="020F0502020204030204" pitchFamily="34" charset="0"/>
                <a:cs typeface="Calibri" panose="020F0502020204030204" pitchFamily="34" charset="0"/>
              </a:rPr>
              <a:t>NOTE: </a:t>
            </a:r>
            <a:r>
              <a:rPr lang="en-US" sz="1333" dirty="0">
                <a:solidFill>
                  <a:srgbClr val="000000"/>
                </a:solidFill>
                <a:latin typeface="Calibri" panose="020F0502020204030204" pitchFamily="34" charset="0"/>
                <a:cs typeface="Calibri" panose="020F0502020204030204" pitchFamily="34" charset="0"/>
              </a:rPr>
              <a:t>Refer to the NCHHSTP </a:t>
            </a:r>
            <a:r>
              <a:rPr lang="en-US" sz="1333" dirty="0" err="1">
                <a:solidFill>
                  <a:srgbClr val="000000"/>
                </a:solidFill>
                <a:latin typeface="Calibri" panose="020F0502020204030204" pitchFamily="34" charset="0"/>
                <a:cs typeface="Calibri" panose="020F0502020204030204" pitchFamily="34" charset="0"/>
              </a:rPr>
              <a:t>AtlasPlus</a:t>
            </a:r>
            <a:r>
              <a:rPr lang="en-US" sz="1333" dirty="0">
                <a:solidFill>
                  <a:srgbClr val="000000"/>
                </a:solidFill>
                <a:latin typeface="Calibri" panose="020F0502020204030204" pitchFamily="34" charset="0"/>
                <a:cs typeface="Calibri" panose="020F0502020204030204" pitchFamily="34" charset="0"/>
              </a:rPr>
              <a:t> for further county-level rate information: </a:t>
            </a:r>
            <a:r>
              <a:rPr lang="en-US" sz="1333" dirty="0">
                <a:latin typeface="Calibri" panose="020F0502020204030204" pitchFamily="34" charset="0"/>
                <a:cs typeface="Calibri" panose="020F0502020204030204" pitchFamily="34" charset="0"/>
              </a:rPr>
              <a:t>https://www.cdc.gov/nchhstp/atlas/</a:t>
            </a:r>
            <a:r>
              <a:rPr lang="en-US" sz="1333" dirty="0">
                <a:solidFill>
                  <a:srgbClr val="000000"/>
                </a:solidFill>
                <a:latin typeface="Calibri" panose="020F0502020204030204" pitchFamily="34" charset="0"/>
                <a:cs typeface="Calibri" panose="020F0502020204030204" pitchFamily="34" charset="0"/>
              </a:rPr>
              <a:t>.</a:t>
            </a:r>
          </a:p>
        </p:txBody>
      </p:sp>
      <p:sp>
        <p:nvSpPr>
          <p:cNvPr id="6" name="TextBox 5"/>
          <p:cNvSpPr txBox="1"/>
          <p:nvPr/>
        </p:nvSpPr>
        <p:spPr>
          <a:xfrm>
            <a:off x="10863598" y="64546"/>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FCF08888-6F9B-4FA3-B964-138871E4642F}" type="slidenum">
              <a:rPr lang="en-US" sz="1400">
                <a:solidFill>
                  <a:prstClr val="black"/>
                </a:solidFill>
                <a:ea typeface="ＭＳ Ｐゴシック" charset="0"/>
                <a:cs typeface="Arial" pitchFamily="34" charset="0"/>
                <a:sym typeface="Helvetica" charset="0"/>
              </a:rPr>
              <a:t>38</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354954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4615"/>
            <a:ext cx="10515600" cy="1325563"/>
          </a:xfrm>
        </p:spPr>
        <p:txBody>
          <a:bodyPr>
            <a:normAutofit/>
          </a:bodyPr>
          <a:lstStyle/>
          <a:p>
            <a:r>
              <a:rPr lang="en-US" b="1" dirty="0"/>
              <a:t>Gonorrhea — Rates of Reported Cases Among </a:t>
            </a:r>
            <a:r>
              <a:rPr lang="en-US" b="1" dirty="0" smtClean="0"/>
              <a:t/>
            </a:r>
            <a:br>
              <a:rPr lang="en-US" b="1" dirty="0" smtClean="0"/>
            </a:br>
            <a:r>
              <a:rPr lang="en-US" b="1" dirty="0" smtClean="0"/>
              <a:t>Youth </a:t>
            </a:r>
            <a:r>
              <a:rPr lang="en-US" b="1" dirty="0"/>
              <a:t>Aged 15–24 Years by State, </a:t>
            </a:r>
            <a:r>
              <a:rPr lang="en-US" b="1" dirty="0" smtClean="0"/>
              <a:t>US 2017</a:t>
            </a:r>
            <a:endParaRPr lang="en-US" b="1" dirty="0"/>
          </a:p>
        </p:txBody>
      </p:sp>
      <p:sp>
        <p:nvSpPr>
          <p:cNvPr id="5" name="Content Placeholder 4"/>
          <p:cNvSpPr>
            <a:spLocks noGrp="1"/>
          </p:cNvSpPr>
          <p:nvPr>
            <p:ph sz="half" idx="1"/>
          </p:nvPr>
        </p:nvSpPr>
        <p:spPr>
          <a:xfrm>
            <a:off x="838200" y="2162509"/>
            <a:ext cx="5181600" cy="4351338"/>
          </a:xfrm>
        </p:spPr>
        <p:txBody>
          <a:bodyPr>
            <a:normAutofit/>
          </a:bodyPr>
          <a:lstStyle/>
          <a:p>
            <a:r>
              <a:rPr lang="en-US" sz="3200" dirty="0" smtClean="0"/>
              <a:t>Females</a:t>
            </a:r>
            <a:endParaRPr lang="en-US" sz="3200" dirty="0"/>
          </a:p>
        </p:txBody>
      </p:sp>
      <p:sp>
        <p:nvSpPr>
          <p:cNvPr id="6" name="Content Placeholder 5"/>
          <p:cNvSpPr>
            <a:spLocks noGrp="1"/>
          </p:cNvSpPr>
          <p:nvPr>
            <p:ph sz="half" idx="2"/>
          </p:nvPr>
        </p:nvSpPr>
        <p:spPr>
          <a:xfrm>
            <a:off x="6933095" y="2098341"/>
            <a:ext cx="5181600" cy="4351338"/>
          </a:xfrm>
        </p:spPr>
        <p:txBody>
          <a:bodyPr>
            <a:normAutofit/>
          </a:bodyPr>
          <a:lstStyle/>
          <a:p>
            <a:r>
              <a:rPr lang="en-US" sz="3200" dirty="0" smtClean="0"/>
              <a:t>Males</a:t>
            </a:r>
            <a:endParaRPr lang="en-US" sz="3200" dirty="0"/>
          </a:p>
        </p:txBody>
      </p:sp>
      <p:pic>
        <p:nvPicPr>
          <p:cNvPr id="3" name="Picture 2"/>
          <p:cNvPicPr>
            <a:picLocks noChangeAspect="1"/>
          </p:cNvPicPr>
          <p:nvPr/>
        </p:nvPicPr>
        <p:blipFill>
          <a:blip r:embed="rId2"/>
          <a:stretch>
            <a:fillRect/>
          </a:stretch>
        </p:blipFill>
        <p:spPr>
          <a:xfrm>
            <a:off x="244618" y="3121115"/>
            <a:ext cx="5755533" cy="2790401"/>
          </a:xfrm>
          <a:prstGeom prst="rect">
            <a:avLst/>
          </a:prstGeom>
        </p:spPr>
      </p:pic>
      <p:pic>
        <p:nvPicPr>
          <p:cNvPr id="4" name="Picture 3"/>
          <p:cNvPicPr>
            <a:picLocks noChangeAspect="1"/>
          </p:cNvPicPr>
          <p:nvPr/>
        </p:nvPicPr>
        <p:blipFill>
          <a:blip r:embed="rId3"/>
          <a:stretch>
            <a:fillRect/>
          </a:stretch>
        </p:blipFill>
        <p:spPr>
          <a:xfrm>
            <a:off x="5980861" y="2916179"/>
            <a:ext cx="6133834" cy="2995337"/>
          </a:xfrm>
          <a:prstGeom prst="rect">
            <a:avLst/>
          </a:prstGeom>
        </p:spPr>
      </p:pic>
    </p:spTree>
    <p:extLst>
      <p:ext uri="{BB962C8B-B14F-4D97-AF65-F5344CB8AC3E}">
        <p14:creationId xmlns:p14="http://schemas.microsoft.com/office/powerpoint/2010/main" val="1020103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Autofit/>
          </a:bodyPr>
          <a:lstStyle/>
          <a:p>
            <a:pPr eaLnBrk="1" hangingPunct="1"/>
            <a:r>
              <a:rPr lang="en-US" altLang="en-US" sz="3600" dirty="0"/>
              <a:t>CME Information</a:t>
            </a:r>
          </a:p>
        </p:txBody>
      </p:sp>
      <p:sp>
        <p:nvSpPr>
          <p:cNvPr id="74755" name="Rectangle 3"/>
          <p:cNvSpPr>
            <a:spLocks noGrp="1" noChangeArrowheads="1"/>
          </p:cNvSpPr>
          <p:nvPr>
            <p:ph type="body" idx="1"/>
          </p:nvPr>
        </p:nvSpPr>
        <p:spPr>
          <a:xfrm>
            <a:off x="619597" y="938523"/>
            <a:ext cx="11272603" cy="5500944"/>
          </a:xfrm>
        </p:spPr>
        <p:txBody>
          <a:bodyPr/>
          <a:lstStyle/>
          <a:p>
            <a:pPr marL="0" indent="0">
              <a:spcBef>
                <a:spcPts val="1800"/>
              </a:spcBef>
              <a:spcAft>
                <a:spcPts val="1200"/>
              </a:spcAft>
              <a:buSzPct val="125000"/>
              <a:buNone/>
            </a:pPr>
            <a:r>
              <a:rPr lang="en-US" altLang="en-US" sz="3000" dirty="0">
                <a:latin typeface="+mn-lt"/>
              </a:rPr>
              <a:t>The International Antiviral Society–USA </a:t>
            </a:r>
            <a:br>
              <a:rPr lang="en-US" altLang="en-US" sz="3000" dirty="0">
                <a:latin typeface="+mn-lt"/>
              </a:rPr>
            </a:br>
            <a:r>
              <a:rPr lang="en-US" altLang="en-US" sz="3000" dirty="0">
                <a:latin typeface="+mn-lt"/>
              </a:rPr>
              <a:t>(IAS–USA) is accredited by the Accreditation </a:t>
            </a:r>
            <a:br>
              <a:rPr lang="en-US" altLang="en-US" sz="3000" dirty="0">
                <a:latin typeface="+mn-lt"/>
              </a:rPr>
            </a:br>
            <a:r>
              <a:rPr lang="en-US" altLang="en-US" sz="3000" dirty="0">
                <a:latin typeface="+mn-lt"/>
              </a:rPr>
              <a:t>Council for Continuing Medical Education </a:t>
            </a:r>
            <a:br>
              <a:rPr lang="en-US" altLang="en-US" sz="3000" dirty="0">
                <a:latin typeface="+mn-lt"/>
              </a:rPr>
            </a:br>
            <a:r>
              <a:rPr lang="en-US" altLang="en-US" sz="3000" dirty="0">
                <a:latin typeface="+mn-lt"/>
              </a:rPr>
              <a:t>(ACCME) to provide continuing medical education </a:t>
            </a:r>
            <a:br>
              <a:rPr lang="en-US" altLang="en-US" sz="3000" dirty="0">
                <a:latin typeface="+mn-lt"/>
              </a:rPr>
            </a:br>
            <a:r>
              <a:rPr lang="en-US" altLang="en-US" sz="3000" dirty="0">
                <a:latin typeface="+mn-lt"/>
              </a:rPr>
              <a:t>for physicians.</a:t>
            </a:r>
          </a:p>
          <a:p>
            <a:pPr marL="0" indent="0">
              <a:spcBef>
                <a:spcPts val="1800"/>
              </a:spcBef>
              <a:buSzPct val="125000"/>
              <a:buNone/>
            </a:pPr>
            <a:r>
              <a:rPr lang="en-US" altLang="en-US" sz="3000" dirty="0">
                <a:latin typeface="+mn-lt"/>
              </a:rPr>
              <a:t>The IAS–USA designates this live activity for a maximum of </a:t>
            </a:r>
            <a:r>
              <a:rPr lang="en-US" altLang="en-US" sz="3000" b="1" dirty="0" smtClean="0">
                <a:latin typeface="+mn-lt"/>
              </a:rPr>
              <a:t>1.25</a:t>
            </a:r>
            <a:r>
              <a:rPr lang="en-US" altLang="en-US" sz="3000" dirty="0">
                <a:latin typeface="+mn-lt"/>
              </a:rPr>
              <a:t> </a:t>
            </a:r>
            <a:r>
              <a:rPr lang="en-US" altLang="en-US" sz="3000" i="1" dirty="0">
                <a:latin typeface="+mn-lt"/>
              </a:rPr>
              <a:t>AMA PRA Category 1 Credits</a:t>
            </a:r>
            <a:r>
              <a:rPr lang="en-US" altLang="en-US" sz="3000" dirty="0">
                <a:latin typeface="+mn-lt"/>
              </a:rPr>
              <a:t>™. Physicians should claim only the credit commensurate with the extent of their participation in the activity.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904" y="1345036"/>
            <a:ext cx="1752280" cy="2203708"/>
          </a:xfrm>
          <a:prstGeom prst="rect">
            <a:avLst/>
          </a:prstGeom>
        </p:spPr>
      </p:pic>
    </p:spTree>
    <p:extLst>
      <p:ext uri="{BB962C8B-B14F-4D97-AF65-F5344CB8AC3E}">
        <p14:creationId xmlns:p14="http://schemas.microsoft.com/office/powerpoint/2010/main" val="15564106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about the pathogen?</a:t>
            </a:r>
            <a:endParaRPr lang="en-US" b="1" dirty="0"/>
          </a:p>
        </p:txBody>
      </p:sp>
      <p:sp>
        <p:nvSpPr>
          <p:cNvPr id="3" name="Content Placeholder 2"/>
          <p:cNvSpPr>
            <a:spLocks noGrp="1"/>
          </p:cNvSpPr>
          <p:nvPr>
            <p:ph idx="1"/>
          </p:nvPr>
        </p:nvSpPr>
        <p:spPr>
          <a:xfrm>
            <a:off x="370973" y="1572126"/>
            <a:ext cx="11450053" cy="5181599"/>
          </a:xfrm>
        </p:spPr>
        <p:txBody>
          <a:bodyPr>
            <a:normAutofit lnSpcReduction="10000"/>
          </a:bodyPr>
          <a:lstStyle/>
          <a:p>
            <a:r>
              <a:rPr lang="en-US" sz="3200" dirty="0" smtClean="0"/>
              <a:t>Gram negative diplococcus</a:t>
            </a:r>
          </a:p>
          <a:p>
            <a:pPr lvl="1"/>
            <a:r>
              <a:rPr lang="en-US" sz="2800" dirty="0" smtClean="0"/>
              <a:t>Kidney shaped</a:t>
            </a:r>
          </a:p>
          <a:p>
            <a:r>
              <a:rPr lang="en-US" sz="3200" dirty="0" smtClean="0"/>
              <a:t>N </a:t>
            </a:r>
            <a:r>
              <a:rPr lang="en-US" sz="3200" i="1" dirty="0" err="1"/>
              <a:t>gonorrhoeae</a:t>
            </a:r>
            <a:r>
              <a:rPr lang="en-US" sz="3200" dirty="0"/>
              <a:t> typically infects mucous membranes and may remain localized but </a:t>
            </a:r>
            <a:r>
              <a:rPr lang="en-US" sz="3200" dirty="0" smtClean="0"/>
              <a:t>can disseminate</a:t>
            </a:r>
          </a:p>
          <a:p>
            <a:r>
              <a:rPr lang="en-US" sz="3200" dirty="0" smtClean="0"/>
              <a:t>Manifestations </a:t>
            </a:r>
            <a:r>
              <a:rPr lang="en-US" sz="3200" dirty="0"/>
              <a:t>include urethritis, epididymitis, </a:t>
            </a:r>
            <a:r>
              <a:rPr lang="en-US" sz="3200" dirty="0" err="1"/>
              <a:t>proctitis</a:t>
            </a:r>
            <a:r>
              <a:rPr lang="en-US" sz="3200" dirty="0"/>
              <a:t>, </a:t>
            </a:r>
            <a:r>
              <a:rPr lang="en-US" sz="3200" dirty="0" smtClean="0"/>
              <a:t>conjunctivitis, cervicitis</a:t>
            </a:r>
            <a:r>
              <a:rPr lang="en-US" sz="3200" dirty="0"/>
              <a:t>, PID, pharyngitis, and disseminated </a:t>
            </a:r>
            <a:r>
              <a:rPr lang="en-US" sz="3200" dirty="0" smtClean="0"/>
              <a:t>infection</a:t>
            </a:r>
          </a:p>
          <a:p>
            <a:pPr lvl="1"/>
            <a:r>
              <a:rPr lang="en-US" sz="3200" dirty="0" smtClean="0"/>
              <a:t>Oral sex leads to pharyngeal infection!</a:t>
            </a:r>
          </a:p>
          <a:p>
            <a:r>
              <a:rPr lang="en-US" sz="3200" dirty="0" smtClean="0"/>
              <a:t>Vertical </a:t>
            </a:r>
            <a:r>
              <a:rPr lang="en-US" sz="3200" dirty="0"/>
              <a:t>transmission </a:t>
            </a:r>
            <a:r>
              <a:rPr lang="en-US" sz="3200" dirty="0" smtClean="0"/>
              <a:t>occurs </a:t>
            </a:r>
          </a:p>
          <a:p>
            <a:r>
              <a:rPr lang="en-US" sz="3200" dirty="0" smtClean="0"/>
              <a:t>Gonorrhea </a:t>
            </a:r>
            <a:r>
              <a:rPr lang="en-US" sz="3200" dirty="0"/>
              <a:t>can also increase rates of HIV </a:t>
            </a:r>
            <a:r>
              <a:rPr lang="en-US" sz="3200" dirty="0" smtClean="0"/>
              <a:t>sexual transmission </a:t>
            </a:r>
            <a:r>
              <a:rPr lang="en-US" sz="3200" dirty="0"/>
              <a:t>up to 5-fold</a:t>
            </a:r>
          </a:p>
        </p:txBody>
      </p:sp>
      <p:pic>
        <p:nvPicPr>
          <p:cNvPr id="4" name="Picture 3"/>
          <p:cNvPicPr>
            <a:picLocks noChangeAspect="1"/>
          </p:cNvPicPr>
          <p:nvPr/>
        </p:nvPicPr>
        <p:blipFill>
          <a:blip r:embed="rId2"/>
          <a:stretch>
            <a:fillRect/>
          </a:stretch>
        </p:blipFill>
        <p:spPr>
          <a:xfrm>
            <a:off x="8554320" y="42820"/>
            <a:ext cx="3507337" cy="1970171"/>
          </a:xfrm>
          <a:prstGeom prst="rect">
            <a:avLst/>
          </a:prstGeom>
        </p:spPr>
      </p:pic>
    </p:spTree>
    <p:extLst>
      <p:ext uri="{BB962C8B-B14F-4D97-AF65-F5344CB8AC3E}">
        <p14:creationId xmlns:p14="http://schemas.microsoft.com/office/powerpoint/2010/main" val="1463833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9994" y="110142"/>
            <a:ext cx="10314678" cy="5894100"/>
          </a:xfrm>
          <a:prstGeom prst="rect">
            <a:avLst/>
          </a:prstGeom>
        </p:spPr>
      </p:pic>
      <p:sp>
        <p:nvSpPr>
          <p:cNvPr id="5" name="TextBox 4"/>
          <p:cNvSpPr txBox="1"/>
          <p:nvPr/>
        </p:nvSpPr>
        <p:spPr>
          <a:xfrm>
            <a:off x="140019" y="6004242"/>
            <a:ext cx="11937999" cy="523220"/>
          </a:xfrm>
          <a:prstGeom prst="rect">
            <a:avLst/>
          </a:prstGeom>
          <a:noFill/>
        </p:spPr>
        <p:txBody>
          <a:bodyPr wrap="square" rtlCol="0">
            <a:spAutoFit/>
          </a:bodyPr>
          <a:lstStyle/>
          <a:p>
            <a:r>
              <a:rPr lang="en-US" sz="2800" dirty="0"/>
              <a:t>Neisseria easily prevent complement activation, </a:t>
            </a:r>
            <a:r>
              <a:rPr lang="en-US" sz="2800" dirty="0" err="1"/>
              <a:t>opsonization</a:t>
            </a:r>
            <a:r>
              <a:rPr lang="en-US" sz="2800" dirty="0"/>
              <a:t> and bacterial killing</a:t>
            </a:r>
          </a:p>
        </p:txBody>
      </p:sp>
    </p:spTree>
    <p:extLst>
      <p:ext uri="{BB962C8B-B14F-4D97-AF65-F5344CB8AC3E}">
        <p14:creationId xmlns:p14="http://schemas.microsoft.com/office/powerpoint/2010/main" val="643917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Diagnosis:</a:t>
            </a:r>
            <a:endParaRPr lang="en-US" b="1" dirty="0"/>
          </a:p>
        </p:txBody>
      </p:sp>
      <p:sp>
        <p:nvSpPr>
          <p:cNvPr id="3" name="Content Placeholder 2"/>
          <p:cNvSpPr>
            <a:spLocks noGrp="1"/>
          </p:cNvSpPr>
          <p:nvPr>
            <p:ph idx="1"/>
          </p:nvPr>
        </p:nvSpPr>
        <p:spPr>
          <a:xfrm>
            <a:off x="479612" y="1565648"/>
            <a:ext cx="10515600" cy="4844116"/>
          </a:xfrm>
        </p:spPr>
        <p:txBody>
          <a:bodyPr>
            <a:normAutofit lnSpcReduction="10000"/>
          </a:bodyPr>
          <a:lstStyle/>
          <a:p>
            <a:r>
              <a:rPr lang="en-US" sz="3200" dirty="0"/>
              <a:t>History:</a:t>
            </a:r>
          </a:p>
          <a:p>
            <a:pPr marL="0" indent="0">
              <a:buNone/>
            </a:pPr>
            <a:r>
              <a:rPr lang="en-US" sz="3200" dirty="0"/>
              <a:t>-dyspareunia</a:t>
            </a:r>
          </a:p>
          <a:p>
            <a:pPr marL="0" indent="0">
              <a:buNone/>
            </a:pPr>
            <a:r>
              <a:rPr lang="en-US" sz="3200" dirty="0"/>
              <a:t>-vaginal bleeding after sex</a:t>
            </a:r>
          </a:p>
          <a:p>
            <a:r>
              <a:rPr lang="en-US" sz="3200" dirty="0"/>
              <a:t>Physical exam:</a:t>
            </a:r>
          </a:p>
          <a:p>
            <a:pPr marL="0" indent="0">
              <a:buNone/>
            </a:pPr>
            <a:r>
              <a:rPr lang="en-US" sz="3200" dirty="0"/>
              <a:t>-inguinal adenopathy</a:t>
            </a:r>
          </a:p>
          <a:p>
            <a:pPr marL="0" indent="0">
              <a:buNone/>
            </a:pPr>
            <a:r>
              <a:rPr lang="en-US" sz="3200" dirty="0"/>
              <a:t>-cervical motion tenderness (PID)</a:t>
            </a:r>
          </a:p>
          <a:p>
            <a:pPr marL="0" indent="0">
              <a:buNone/>
            </a:pPr>
            <a:r>
              <a:rPr lang="en-US" sz="3200" dirty="0"/>
              <a:t>-mucopurulent discharge</a:t>
            </a:r>
          </a:p>
          <a:p>
            <a:endParaRPr lang="en-US" sz="3200" dirty="0"/>
          </a:p>
          <a:p>
            <a:r>
              <a:rPr lang="en-US" sz="3200" dirty="0"/>
              <a:t>Don’t forget about arthritis and septicemia!</a:t>
            </a:r>
          </a:p>
          <a:p>
            <a:endParaRPr lang="en-US" dirty="0"/>
          </a:p>
        </p:txBody>
      </p:sp>
      <p:pic>
        <p:nvPicPr>
          <p:cNvPr id="4" name="Picture 3"/>
          <p:cNvPicPr>
            <a:picLocks noChangeAspect="1"/>
          </p:cNvPicPr>
          <p:nvPr/>
        </p:nvPicPr>
        <p:blipFill>
          <a:blip r:embed="rId2"/>
          <a:stretch>
            <a:fillRect/>
          </a:stretch>
        </p:blipFill>
        <p:spPr>
          <a:xfrm>
            <a:off x="7101475" y="1565648"/>
            <a:ext cx="3978901" cy="3506828"/>
          </a:xfrm>
          <a:prstGeom prst="rect">
            <a:avLst/>
          </a:prstGeom>
        </p:spPr>
      </p:pic>
    </p:spTree>
    <p:extLst>
      <p:ext uri="{BB962C8B-B14F-4D97-AF65-F5344CB8AC3E}">
        <p14:creationId xmlns:p14="http://schemas.microsoft.com/office/powerpoint/2010/main" val="2116488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30" y="158938"/>
            <a:ext cx="10515600" cy="1015440"/>
          </a:xfrm>
        </p:spPr>
        <p:txBody>
          <a:bodyPr/>
          <a:lstStyle/>
          <a:p>
            <a:pPr algn="ctr"/>
            <a:r>
              <a:rPr lang="en-US" b="1" dirty="0"/>
              <a:t>D</a:t>
            </a:r>
            <a:r>
              <a:rPr lang="en-US" b="1" dirty="0" smtClean="0"/>
              <a:t>iagnosis</a:t>
            </a:r>
            <a:endParaRPr lang="en-US" b="1" dirty="0"/>
          </a:p>
        </p:txBody>
      </p:sp>
      <p:pic>
        <p:nvPicPr>
          <p:cNvPr id="4" name="Content Placeholder 3"/>
          <p:cNvPicPr>
            <a:picLocks noGrp="1" noChangeAspect="1"/>
          </p:cNvPicPr>
          <p:nvPr>
            <p:ph idx="1"/>
          </p:nvPr>
        </p:nvPicPr>
        <p:blipFill>
          <a:blip r:embed="rId2"/>
          <a:stretch>
            <a:fillRect/>
          </a:stretch>
        </p:blipFill>
        <p:spPr>
          <a:xfrm>
            <a:off x="1864659" y="1076770"/>
            <a:ext cx="8910454" cy="5467465"/>
          </a:xfrm>
          <a:prstGeom prst="rect">
            <a:avLst/>
          </a:prstGeom>
        </p:spPr>
      </p:pic>
    </p:spTree>
    <p:extLst>
      <p:ext uri="{BB962C8B-B14F-4D97-AF65-F5344CB8AC3E}">
        <p14:creationId xmlns:p14="http://schemas.microsoft.com/office/powerpoint/2010/main" val="15303827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57990" y="170923"/>
            <a:ext cx="10515600" cy="854075"/>
          </a:xfrm>
        </p:spPr>
        <p:txBody>
          <a:bodyPr/>
          <a:lstStyle/>
          <a:p>
            <a:r>
              <a:rPr lang="en-US" b="1" dirty="0" smtClean="0"/>
              <a:t>It’s not all about culture…</a:t>
            </a:r>
            <a:endParaRPr lang="en-US" b="1" dirty="0"/>
          </a:p>
        </p:txBody>
      </p:sp>
      <p:sp>
        <p:nvSpPr>
          <p:cNvPr id="9" name="Content Placeholder 8"/>
          <p:cNvSpPr>
            <a:spLocks noGrp="1"/>
          </p:cNvSpPr>
          <p:nvPr>
            <p:ph idx="1"/>
          </p:nvPr>
        </p:nvSpPr>
        <p:spPr>
          <a:xfrm>
            <a:off x="188495" y="1219200"/>
            <a:ext cx="10515600" cy="4351338"/>
          </a:xfrm>
        </p:spPr>
        <p:txBody>
          <a:bodyPr/>
          <a:lstStyle/>
          <a:p>
            <a:r>
              <a:rPr lang="en-US" dirty="0" smtClean="0"/>
              <a:t>Organism dies rapidly:</a:t>
            </a:r>
          </a:p>
          <a:p>
            <a:pPr lvl="1"/>
            <a:r>
              <a:rPr lang="en-US" dirty="0" smtClean="0"/>
              <a:t>Likes specific temperature, humidity, growth media</a:t>
            </a:r>
          </a:p>
          <a:p>
            <a:pPr lvl="1"/>
            <a:r>
              <a:rPr lang="en-US" dirty="0" smtClean="0"/>
              <a:t>Gram stain of exudate not so helpful: only positive 40-60% in women</a:t>
            </a:r>
          </a:p>
          <a:p>
            <a:r>
              <a:rPr lang="en-US" dirty="0" smtClean="0"/>
              <a:t>So, use rapid testing, NAAT</a:t>
            </a:r>
          </a:p>
          <a:p>
            <a:pPr lvl="1"/>
            <a:r>
              <a:rPr lang="en-US" dirty="0" smtClean="0"/>
              <a:t>Swab can sit for 48 hours in refrigerator</a:t>
            </a:r>
          </a:p>
          <a:p>
            <a:pPr lvl="1"/>
            <a:r>
              <a:rPr lang="en-US" dirty="0" smtClean="0"/>
              <a:t>High specificity and sensitivity</a:t>
            </a:r>
            <a:endParaRPr lang="en-US" baseline="300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9537" y="2628989"/>
            <a:ext cx="6272463" cy="4229012"/>
          </a:xfrm>
          <a:prstGeom prst="rect">
            <a:avLst/>
          </a:prstGeom>
        </p:spPr>
      </p:pic>
      <p:sp>
        <p:nvSpPr>
          <p:cNvPr id="11" name="TextBox 10"/>
          <p:cNvSpPr txBox="1"/>
          <p:nvPr/>
        </p:nvSpPr>
        <p:spPr>
          <a:xfrm>
            <a:off x="269898" y="5377128"/>
            <a:ext cx="5847347" cy="1077218"/>
          </a:xfrm>
          <a:prstGeom prst="rect">
            <a:avLst/>
          </a:prstGeom>
          <a:noFill/>
        </p:spPr>
        <p:txBody>
          <a:bodyPr wrap="square" rtlCol="0">
            <a:spAutoFit/>
          </a:bodyPr>
          <a:lstStyle/>
          <a:p>
            <a:r>
              <a:rPr lang="en-US" sz="1600" dirty="0" err="1" smtClean="0"/>
              <a:t>Ronn</a:t>
            </a:r>
            <a:r>
              <a:rPr lang="en-US" sz="1600" dirty="0" smtClean="0"/>
              <a:t>, MM. Evaluation </a:t>
            </a:r>
            <a:r>
              <a:rPr lang="en-US" sz="1600" dirty="0"/>
              <a:t>of the performance of nucleic acid amplification tests (NAATs) in detection of chlamydia and </a:t>
            </a:r>
            <a:r>
              <a:rPr lang="en-US" sz="1600" dirty="0" err="1"/>
              <a:t>gonorrhoea</a:t>
            </a:r>
            <a:r>
              <a:rPr lang="en-US" sz="1600" dirty="0"/>
              <a:t> infection in vaginal specimens relative to patient infection status: a systematic </a:t>
            </a:r>
            <a:r>
              <a:rPr lang="en-US" sz="1600" dirty="0" smtClean="0"/>
              <a:t>review. BMJ  2018 </a:t>
            </a:r>
            <a:endParaRPr lang="en-US" sz="1600" dirty="0"/>
          </a:p>
        </p:txBody>
      </p:sp>
    </p:spTree>
    <p:extLst>
      <p:ext uri="{BB962C8B-B14F-4D97-AF65-F5344CB8AC3E}">
        <p14:creationId xmlns:p14="http://schemas.microsoft.com/office/powerpoint/2010/main" val="36886587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100" y="176866"/>
            <a:ext cx="10515600" cy="1325563"/>
          </a:xfrm>
        </p:spPr>
        <p:txBody>
          <a:bodyPr/>
          <a:lstStyle/>
          <a:p>
            <a:r>
              <a:rPr lang="en-US" b="1" dirty="0"/>
              <a:t>T</a:t>
            </a:r>
            <a:r>
              <a:rPr lang="en-US" b="1" dirty="0" smtClean="0"/>
              <a:t>reatment</a:t>
            </a:r>
            <a:endParaRPr lang="en-US" b="1" dirty="0"/>
          </a:p>
        </p:txBody>
      </p:sp>
      <p:sp>
        <p:nvSpPr>
          <p:cNvPr id="5" name="Content Placeholder 4"/>
          <p:cNvSpPr>
            <a:spLocks noGrp="1"/>
          </p:cNvSpPr>
          <p:nvPr>
            <p:ph idx="1"/>
          </p:nvPr>
        </p:nvSpPr>
        <p:spPr>
          <a:xfrm>
            <a:off x="396100" y="1690688"/>
            <a:ext cx="3395971" cy="4351338"/>
          </a:xfrm>
        </p:spPr>
        <p:txBody>
          <a:bodyPr/>
          <a:lstStyle/>
          <a:p>
            <a:r>
              <a:rPr lang="en-US" dirty="0" smtClean="0"/>
              <a:t>$64,000 question…</a:t>
            </a:r>
          </a:p>
          <a:p>
            <a:r>
              <a:rPr lang="en-US" dirty="0" smtClean="0"/>
              <a:t>What is the mess that we are in now?</a:t>
            </a:r>
          </a:p>
          <a:p>
            <a:r>
              <a:rPr lang="en-US" dirty="0" smtClean="0"/>
              <a:t>It’s all about resistance</a:t>
            </a:r>
            <a:endParaRPr lang="en-US" dirty="0"/>
          </a:p>
        </p:txBody>
      </p:sp>
      <p:pic>
        <p:nvPicPr>
          <p:cNvPr id="6" name="Picture 5"/>
          <p:cNvPicPr>
            <a:picLocks noChangeAspect="1"/>
          </p:cNvPicPr>
          <p:nvPr/>
        </p:nvPicPr>
        <p:blipFill>
          <a:blip r:embed="rId2"/>
          <a:stretch>
            <a:fillRect/>
          </a:stretch>
        </p:blipFill>
        <p:spPr>
          <a:xfrm>
            <a:off x="3666565" y="692104"/>
            <a:ext cx="8256493" cy="5911649"/>
          </a:xfrm>
          <a:prstGeom prst="rect">
            <a:avLst/>
          </a:prstGeom>
        </p:spPr>
      </p:pic>
    </p:spTree>
    <p:extLst>
      <p:ext uri="{BB962C8B-B14F-4D97-AF65-F5344CB8AC3E}">
        <p14:creationId xmlns:p14="http://schemas.microsoft.com/office/powerpoint/2010/main" val="26129179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55851" y="1083733"/>
            <a:ext cx="8190988" cy="4284583"/>
          </a:xfrm>
          <a:prstGeom prst="rect">
            <a:avLst/>
          </a:prstGeom>
        </p:spPr>
      </p:pic>
      <p:sp>
        <p:nvSpPr>
          <p:cNvPr id="2" name="Title 1"/>
          <p:cNvSpPr>
            <a:spLocks noGrp="1"/>
          </p:cNvSpPr>
          <p:nvPr>
            <p:ph type="title"/>
          </p:nvPr>
        </p:nvSpPr>
        <p:spPr>
          <a:xfrm>
            <a:off x="609600" y="-4761"/>
            <a:ext cx="10972800" cy="1143000"/>
          </a:xfrm>
        </p:spPr>
        <p:txBody>
          <a:bodyPr/>
          <a:lstStyle/>
          <a:p>
            <a:pPr>
              <a:lnSpc>
                <a:spcPts val="3467"/>
              </a:lnSpc>
            </a:pPr>
            <a:r>
              <a:rPr lang="en-US" sz="2933" dirty="0"/>
              <a:t>Susceptibility Patterns of </a:t>
            </a:r>
            <a:r>
              <a:rPr lang="en-US" sz="2933" i="1" dirty="0"/>
              <a:t>Neisseria </a:t>
            </a:r>
            <a:r>
              <a:rPr lang="en-US" sz="2933" i="1" dirty="0" err="1"/>
              <a:t>gonorrhoeae</a:t>
            </a:r>
            <a:r>
              <a:rPr lang="en-US" sz="2933" dirty="0"/>
              <a:t> Isolates to Antimicrobials, Gonococcal Isolate Surveillance Project (GISP), 2017</a:t>
            </a:r>
          </a:p>
        </p:txBody>
      </p:sp>
      <p:sp>
        <p:nvSpPr>
          <p:cNvPr id="3" name="TextBox 2"/>
          <p:cNvSpPr txBox="1"/>
          <p:nvPr/>
        </p:nvSpPr>
        <p:spPr>
          <a:xfrm>
            <a:off x="1244600" y="5458627"/>
            <a:ext cx="10642600" cy="1323054"/>
          </a:xfrm>
          <a:prstGeom prst="rect">
            <a:avLst/>
          </a:prstGeom>
          <a:noFill/>
        </p:spPr>
        <p:txBody>
          <a:bodyPr wrap="square" rtlCol="0">
            <a:spAutoFit/>
          </a:bodyPr>
          <a:lstStyle/>
          <a:p>
            <a:r>
              <a:rPr lang="en-US" sz="1333" dirty="0">
                <a:solidFill>
                  <a:srgbClr val="000000"/>
                </a:solidFill>
                <a:latin typeface="Calibri" panose="020F0502020204030204" pitchFamily="34" charset="0"/>
                <a:cs typeface="Calibri" panose="020F0502020204030204" pitchFamily="34" charset="0"/>
              </a:rPr>
              <a:t>* Susceptible category only includes isolates with penicillin, tetracycline, and fluoroquinolone MIC values that are considered susceptible and isolates with ceftriaxone, </a:t>
            </a:r>
            <a:r>
              <a:rPr lang="en-US" sz="1333" dirty="0" err="1">
                <a:solidFill>
                  <a:srgbClr val="000000"/>
                </a:solidFill>
                <a:latin typeface="Calibri" panose="020F0502020204030204" pitchFamily="34" charset="0"/>
                <a:cs typeface="Calibri" panose="020F0502020204030204" pitchFamily="34" charset="0"/>
              </a:rPr>
              <a:t>cefixime</a:t>
            </a:r>
            <a:r>
              <a:rPr lang="en-US" sz="1333" dirty="0">
                <a:solidFill>
                  <a:srgbClr val="000000"/>
                </a:solidFill>
                <a:latin typeface="Calibri" panose="020F0502020204030204" pitchFamily="34" charset="0"/>
                <a:cs typeface="Calibri" panose="020F0502020204030204" pitchFamily="34" charset="0"/>
              </a:rPr>
              <a:t>, and azithromycin MIC values that are not considered elevated. </a:t>
            </a:r>
          </a:p>
          <a:p>
            <a:r>
              <a:rPr lang="en-US" sz="1333" b="1" dirty="0">
                <a:solidFill>
                  <a:srgbClr val="000000"/>
                </a:solidFill>
                <a:latin typeface="Calibri" panose="020F0502020204030204" pitchFamily="34" charset="0"/>
                <a:cs typeface="Calibri" panose="020F0502020204030204" pitchFamily="34" charset="0"/>
              </a:rPr>
              <a:t>NOTE:</a:t>
            </a:r>
            <a:r>
              <a:rPr lang="en-US" sz="1333" dirty="0">
                <a:solidFill>
                  <a:srgbClr val="000000"/>
                </a:solidFill>
                <a:latin typeface="Calibri" panose="020F0502020204030204" pitchFamily="34" charset="0"/>
                <a:cs typeface="Calibri" panose="020F0502020204030204" pitchFamily="34" charset="0"/>
              </a:rPr>
              <a:t> Elevated MIC = Ceftriaxone: ≥0.125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Cefixime: ≥0.25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Azithromycin: ≥2.0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a:t>
            </a:r>
          </a:p>
          <a:p>
            <a:r>
              <a:rPr lang="en-US" sz="1333" dirty="0">
                <a:solidFill>
                  <a:srgbClr val="000000"/>
                </a:solidFill>
                <a:latin typeface="Calibri" panose="020F0502020204030204" pitchFamily="34" charset="0"/>
                <a:cs typeface="Calibri" panose="020F0502020204030204" pitchFamily="34" charset="0"/>
              </a:rPr>
              <a:t>Resistant (R) MIC = Tetracycline: ≥2.0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Fluoroquinolone: ≥1.0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Penicillin: ≥2.0 </a:t>
            </a:r>
            <a:r>
              <a:rPr lang="el-GR" sz="1333" dirty="0">
                <a:solidFill>
                  <a:srgbClr val="000000"/>
                </a:solidFill>
                <a:latin typeface="Calibri" panose="020F0502020204030204" pitchFamily="34" charset="0"/>
                <a:cs typeface="Calibri" panose="020F0502020204030204" pitchFamily="34" charset="0"/>
              </a:rPr>
              <a:t>μ</a:t>
            </a:r>
            <a:r>
              <a:rPr lang="en-US" sz="1333" dirty="0">
                <a:solidFill>
                  <a:srgbClr val="000000"/>
                </a:solidFill>
                <a:latin typeface="Calibri" panose="020F0502020204030204" pitchFamily="34" charset="0"/>
                <a:cs typeface="Calibri" panose="020F0502020204030204" pitchFamily="34" charset="0"/>
              </a:rPr>
              <a:t>g/ml or PPNG.</a:t>
            </a:r>
          </a:p>
          <a:p>
            <a:r>
              <a:rPr lang="en-US" sz="1333" b="1" dirty="0">
                <a:solidFill>
                  <a:srgbClr val="000000"/>
                </a:solidFill>
                <a:latin typeface="Calibri" panose="020F0502020204030204" pitchFamily="34" charset="0"/>
                <a:cs typeface="Calibri" panose="020F0502020204030204" pitchFamily="34" charset="0"/>
              </a:rPr>
              <a:t>ACRONYMS:</a:t>
            </a:r>
            <a:r>
              <a:rPr lang="en-US" sz="1333" dirty="0">
                <a:solidFill>
                  <a:srgbClr val="000000"/>
                </a:solidFill>
                <a:latin typeface="Calibri" panose="020F0502020204030204" pitchFamily="34" charset="0"/>
                <a:cs typeface="Calibri" panose="020F0502020204030204" pitchFamily="34" charset="0"/>
              </a:rPr>
              <a:t> R = Resistant; PPNG = </a:t>
            </a:r>
            <a:r>
              <a:rPr lang="en-US" sz="1333" dirty="0" err="1">
                <a:solidFill>
                  <a:srgbClr val="000000"/>
                </a:solidFill>
                <a:latin typeface="Calibri" panose="020F0502020204030204" pitchFamily="34" charset="0"/>
                <a:cs typeface="Calibri" panose="020F0502020204030204" pitchFamily="34" charset="0"/>
              </a:rPr>
              <a:t>Penicillinase</a:t>
            </a:r>
            <a:r>
              <a:rPr lang="en-US" sz="1333" dirty="0">
                <a:solidFill>
                  <a:srgbClr val="000000"/>
                </a:solidFill>
                <a:latin typeface="Calibri" panose="020F0502020204030204" pitchFamily="34" charset="0"/>
                <a:cs typeface="Calibri" panose="020F0502020204030204" pitchFamily="34" charset="0"/>
              </a:rPr>
              <a:t>-producing </a:t>
            </a:r>
            <a:r>
              <a:rPr lang="en-US" sz="1333" i="1" dirty="0">
                <a:solidFill>
                  <a:srgbClr val="000000"/>
                </a:solidFill>
                <a:latin typeface="Calibri" panose="020F0502020204030204" pitchFamily="34" charset="0"/>
                <a:cs typeface="Calibri" panose="020F0502020204030204" pitchFamily="34" charset="0"/>
              </a:rPr>
              <a:t>Neisseria </a:t>
            </a:r>
            <a:r>
              <a:rPr lang="en-US" sz="1333" i="1" dirty="0" err="1">
                <a:solidFill>
                  <a:srgbClr val="000000"/>
                </a:solidFill>
                <a:latin typeface="Calibri" panose="020F0502020204030204" pitchFamily="34" charset="0"/>
                <a:cs typeface="Calibri" panose="020F0502020204030204" pitchFamily="34" charset="0"/>
              </a:rPr>
              <a:t>gonorrhoeae</a:t>
            </a:r>
            <a:r>
              <a:rPr lang="en-US" sz="1333" dirty="0">
                <a:solidFill>
                  <a:srgbClr val="000000"/>
                </a:solidFill>
                <a:latin typeface="Calibri" panose="020F0502020204030204" pitchFamily="34" charset="0"/>
                <a:cs typeface="Calibri" panose="020F0502020204030204" pitchFamily="34" charset="0"/>
              </a:rPr>
              <a:t> and chromosomally-mediated penicillin-resistant </a:t>
            </a:r>
            <a:r>
              <a:rPr lang="en-US" sz="1333" i="1" dirty="0">
                <a:solidFill>
                  <a:srgbClr val="000000"/>
                </a:solidFill>
                <a:latin typeface="Calibri" panose="020F0502020204030204" pitchFamily="34" charset="0"/>
                <a:cs typeface="Calibri" panose="020F0502020204030204" pitchFamily="34" charset="0"/>
              </a:rPr>
              <a:t>N. </a:t>
            </a:r>
            <a:r>
              <a:rPr lang="en-US" sz="1333" i="1" dirty="0" err="1">
                <a:solidFill>
                  <a:srgbClr val="000000"/>
                </a:solidFill>
                <a:latin typeface="Calibri" panose="020F0502020204030204" pitchFamily="34" charset="0"/>
                <a:cs typeface="Calibri" panose="020F0502020204030204" pitchFamily="34" charset="0"/>
              </a:rPr>
              <a:t>gonorrhoeae</a:t>
            </a:r>
            <a:r>
              <a:rPr lang="en-US" sz="1333" dirty="0">
                <a:solidFill>
                  <a:srgbClr val="000000"/>
                </a:solidFill>
                <a:latin typeface="Calibri" panose="020F0502020204030204" pitchFamily="34" charset="0"/>
                <a:cs typeface="Calibri" panose="020F0502020204030204" pitchFamily="34" charset="0"/>
              </a:rPr>
              <a:t>; MIC = Minimum Inhibitory Concentration. </a:t>
            </a:r>
          </a:p>
        </p:txBody>
      </p:sp>
      <p:sp>
        <p:nvSpPr>
          <p:cNvPr id="5" name="TextBox 4"/>
          <p:cNvSpPr txBox="1"/>
          <p:nvPr/>
        </p:nvSpPr>
        <p:spPr>
          <a:xfrm>
            <a:off x="10864655" y="0"/>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0AB9FB9B-1920-45B5-8CDC-5842BE238CF8}" type="slidenum">
              <a:rPr lang="en-US" sz="1400">
                <a:solidFill>
                  <a:prstClr val="black"/>
                </a:solidFill>
                <a:ea typeface="ＭＳ Ｐゴシック" charset="0"/>
                <a:cs typeface="Arial" pitchFamily="34" charset="0"/>
                <a:sym typeface="Helvetica" charset="0"/>
              </a:rPr>
              <a:t>46</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401777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76343" y="1666823"/>
            <a:ext cx="8550005" cy="3955204"/>
          </a:xfrm>
          <a:prstGeom prst="rect">
            <a:avLst/>
          </a:prstGeom>
        </p:spPr>
      </p:pic>
      <p:sp>
        <p:nvSpPr>
          <p:cNvPr id="2" name="Title 1"/>
          <p:cNvSpPr>
            <a:spLocks noGrp="1"/>
          </p:cNvSpPr>
          <p:nvPr>
            <p:ph type="title"/>
          </p:nvPr>
        </p:nvSpPr>
        <p:spPr>
          <a:xfrm>
            <a:off x="1041195" y="587323"/>
            <a:ext cx="10020301" cy="1143000"/>
          </a:xfrm>
        </p:spPr>
        <p:txBody>
          <a:bodyPr>
            <a:normAutofit fontScale="90000"/>
          </a:bodyPr>
          <a:lstStyle/>
          <a:p>
            <a:pPr>
              <a:lnSpc>
                <a:spcPts val="3067"/>
              </a:lnSpc>
            </a:pPr>
            <a:r>
              <a:rPr lang="en-US" sz="2667" i="1" dirty="0"/>
              <a:t>Neisseria </a:t>
            </a:r>
            <a:r>
              <a:rPr lang="en-US" sz="2667" i="1" dirty="0" err="1"/>
              <a:t>gonorrhoeae</a:t>
            </a:r>
            <a:r>
              <a:rPr lang="en-US" sz="2667" dirty="0"/>
              <a:t> — Prevalence of Tetracycline, Penicillin, or Fluoroquinolone </a:t>
            </a:r>
            <a:r>
              <a:rPr lang="en-US" sz="2667" u="sng" dirty="0"/>
              <a:t>Resistance*</a:t>
            </a:r>
            <a:r>
              <a:rPr lang="en-US" sz="2667" dirty="0"/>
              <a:t> or Elevated Cefixime, Ceftriaxone, or Azithromycin Minimum Inhibitory Concentrations (MICs)</a:t>
            </a:r>
            <a:r>
              <a:rPr lang="en-US" sz="2667" baseline="30000" dirty="0"/>
              <a:t>†</a:t>
            </a:r>
            <a:r>
              <a:rPr lang="en-US" sz="2667" dirty="0"/>
              <a:t>, by Year — Gonococcal Isolate Surveillance Project (GISP), 2000–2017</a:t>
            </a:r>
          </a:p>
        </p:txBody>
      </p:sp>
      <p:sp>
        <p:nvSpPr>
          <p:cNvPr id="3" name="TextBox 2"/>
          <p:cNvSpPr txBox="1"/>
          <p:nvPr/>
        </p:nvSpPr>
        <p:spPr>
          <a:xfrm>
            <a:off x="1244599" y="5629202"/>
            <a:ext cx="10833100" cy="1117935"/>
          </a:xfrm>
          <a:prstGeom prst="rect">
            <a:avLst/>
          </a:prstGeom>
          <a:noFill/>
        </p:spPr>
        <p:txBody>
          <a:bodyPr wrap="square" rtlCol="0">
            <a:spAutoFit/>
          </a:bodyPr>
          <a:lstStyle/>
          <a:p>
            <a:r>
              <a:rPr lang="en-US" sz="1333" dirty="0">
                <a:solidFill>
                  <a:srgbClr val="000000"/>
                </a:solidFill>
                <a:latin typeface="Calibri" panose="020F0502020204030204" pitchFamily="34" charset="0"/>
                <a:cs typeface="Calibri" panose="020F0502020204030204" pitchFamily="34" charset="0"/>
              </a:rPr>
              <a:t>* Resistance: Fluoroquinolone (ciprofloxacin) = MIC≥ 1.0 µg/mL; Penicillin = MIC≥ 2.0 µg/mL or B-lactamase positive; Tetracycline = MIC≥ 2.0 µg/</a:t>
            </a:r>
            <a:r>
              <a:rPr lang="en-US" sz="1333" dirty="0" err="1">
                <a:solidFill>
                  <a:srgbClr val="000000"/>
                </a:solidFill>
                <a:latin typeface="Calibri" panose="020F0502020204030204" pitchFamily="34" charset="0"/>
                <a:cs typeface="Calibri" panose="020F0502020204030204" pitchFamily="34" charset="0"/>
              </a:rPr>
              <a:t>mL.</a:t>
            </a:r>
            <a:endParaRPr lang="en-US" sz="1333" dirty="0">
              <a:solidFill>
                <a:srgbClr val="000000"/>
              </a:solidFill>
              <a:latin typeface="Calibri" panose="020F0502020204030204" pitchFamily="34" charset="0"/>
              <a:cs typeface="Calibri" panose="020F0502020204030204" pitchFamily="34" charset="0"/>
            </a:endParaRPr>
          </a:p>
          <a:p>
            <a:r>
              <a:rPr lang="en-US" sz="1333" baseline="30000" dirty="0">
                <a:solidFill>
                  <a:srgbClr val="000000"/>
                </a:solidFill>
                <a:latin typeface="Calibri" panose="020F0502020204030204" pitchFamily="34" charset="0"/>
                <a:cs typeface="Calibri" panose="020F0502020204030204" pitchFamily="34" charset="0"/>
              </a:rPr>
              <a:t>†</a:t>
            </a:r>
            <a:r>
              <a:rPr lang="en-US" sz="1333" dirty="0">
                <a:solidFill>
                  <a:srgbClr val="000000"/>
                </a:solidFill>
                <a:latin typeface="Calibri" panose="020F0502020204030204" pitchFamily="34" charset="0"/>
                <a:cs typeface="Calibri" panose="020F0502020204030204" pitchFamily="34" charset="0"/>
              </a:rPr>
              <a:t> Elevated MICs: Azithromycin = MIC≥ 1.0 µg/mL (2000–2004); ≥ 2.0 µg/mL (2005–2017); Ceftriaxone = MIC≥ 0.125 µg/mL; Cefixime = MIC≥ 0.25 µg/</a:t>
            </a:r>
            <a:r>
              <a:rPr lang="en-US" sz="1333" dirty="0" err="1">
                <a:solidFill>
                  <a:srgbClr val="000000"/>
                </a:solidFill>
                <a:latin typeface="Calibri" panose="020F0502020204030204" pitchFamily="34" charset="0"/>
                <a:cs typeface="Calibri" panose="020F0502020204030204" pitchFamily="34" charset="0"/>
              </a:rPr>
              <a:t>mL.</a:t>
            </a:r>
            <a:endParaRPr lang="en-US" sz="1333" dirty="0">
              <a:solidFill>
                <a:srgbClr val="000000"/>
              </a:solidFill>
              <a:latin typeface="Calibri" panose="020F0502020204030204" pitchFamily="34" charset="0"/>
              <a:cs typeface="Calibri" panose="020F0502020204030204" pitchFamily="34" charset="0"/>
            </a:endParaRPr>
          </a:p>
          <a:p>
            <a:r>
              <a:rPr lang="en-US" sz="1333" b="1" dirty="0">
                <a:solidFill>
                  <a:srgbClr val="000000"/>
                </a:solidFill>
                <a:latin typeface="Calibri" panose="020F0502020204030204" pitchFamily="34" charset="0"/>
                <a:cs typeface="Calibri" panose="020F0502020204030204" pitchFamily="34" charset="0"/>
              </a:rPr>
              <a:t>NOTE:</a:t>
            </a:r>
            <a:r>
              <a:rPr lang="en-US" sz="1333" baseline="30000" dirty="0">
                <a:solidFill>
                  <a:srgbClr val="000000"/>
                </a:solidFill>
                <a:latin typeface="Calibri" panose="020F0502020204030204" pitchFamily="34" charset="0"/>
                <a:cs typeface="Calibri" panose="020F0502020204030204" pitchFamily="34" charset="0"/>
              </a:rPr>
              <a:t> </a:t>
            </a:r>
            <a:r>
              <a:rPr lang="en-US" sz="1333" dirty="0">
                <a:solidFill>
                  <a:srgbClr val="000000"/>
                </a:solidFill>
                <a:latin typeface="Calibri" panose="020F0502020204030204" pitchFamily="34" charset="0"/>
                <a:cs typeface="Calibri" panose="020F0502020204030204" pitchFamily="34" charset="0"/>
              </a:rPr>
              <a:t>Cefixime susceptibility was not tested in 2007 and 2008.  </a:t>
            </a:r>
          </a:p>
          <a:p>
            <a:r>
              <a:rPr lang="en-US" sz="1333" b="1" dirty="0">
                <a:solidFill>
                  <a:srgbClr val="000000"/>
                </a:solidFill>
                <a:latin typeface="Calibri" panose="020F0502020204030204" pitchFamily="34" charset="0"/>
                <a:cs typeface="Calibri" panose="020F0502020204030204" pitchFamily="34" charset="0"/>
              </a:rPr>
              <a:t>ADAPTED FROM: </a:t>
            </a:r>
            <a:r>
              <a:rPr lang="en-US" sz="1333" dirty="0">
                <a:solidFill>
                  <a:srgbClr val="000000"/>
                </a:solidFill>
                <a:latin typeface="Calibri" panose="020F0502020204030204" pitchFamily="34" charset="0"/>
                <a:cs typeface="Calibri" panose="020F0502020204030204" pitchFamily="34" charset="0"/>
              </a:rPr>
              <a:t>Kirkcaldy RD, Harvey A, Papp JR, et al. </a:t>
            </a:r>
            <a:r>
              <a:rPr lang="en-US" sz="1333" i="1" dirty="0">
                <a:solidFill>
                  <a:srgbClr val="000000"/>
                </a:solidFill>
                <a:latin typeface="Calibri" panose="020F0502020204030204" pitchFamily="34" charset="0"/>
                <a:cs typeface="Calibri" panose="020F0502020204030204" pitchFamily="34" charset="0"/>
              </a:rPr>
              <a:t>Neisseria </a:t>
            </a:r>
            <a:r>
              <a:rPr lang="en-US" sz="1333" i="1" dirty="0" err="1">
                <a:solidFill>
                  <a:srgbClr val="000000"/>
                </a:solidFill>
                <a:latin typeface="Calibri" panose="020F0502020204030204" pitchFamily="34" charset="0"/>
                <a:cs typeface="Calibri" panose="020F0502020204030204" pitchFamily="34" charset="0"/>
              </a:rPr>
              <a:t>gonorrhoeae</a:t>
            </a:r>
            <a:r>
              <a:rPr lang="en-US" sz="1333" i="1" dirty="0">
                <a:solidFill>
                  <a:srgbClr val="000000"/>
                </a:solidFill>
                <a:latin typeface="Calibri" panose="020F0502020204030204" pitchFamily="34" charset="0"/>
                <a:cs typeface="Calibri" panose="020F0502020204030204" pitchFamily="34" charset="0"/>
              </a:rPr>
              <a:t> </a:t>
            </a:r>
            <a:r>
              <a:rPr lang="en-US" sz="1333" dirty="0">
                <a:solidFill>
                  <a:srgbClr val="000000"/>
                </a:solidFill>
                <a:latin typeface="Calibri" panose="020F0502020204030204" pitchFamily="34" charset="0"/>
                <a:cs typeface="Calibri" panose="020F0502020204030204" pitchFamily="34" charset="0"/>
              </a:rPr>
              <a:t>antimicrobial susceptibility surveillance — The Gonococcal Isolate Surveillance Project, 27 Sites, United States, 2014. MMWR </a:t>
            </a:r>
            <a:r>
              <a:rPr lang="en-US" sz="1333" dirty="0" err="1">
                <a:solidFill>
                  <a:srgbClr val="000000"/>
                </a:solidFill>
                <a:latin typeface="Calibri" panose="020F0502020204030204" pitchFamily="34" charset="0"/>
                <a:cs typeface="Calibri" panose="020F0502020204030204" pitchFamily="34" charset="0"/>
              </a:rPr>
              <a:t>Surveill</a:t>
            </a:r>
            <a:r>
              <a:rPr lang="en-US" sz="1333" dirty="0">
                <a:solidFill>
                  <a:srgbClr val="000000"/>
                </a:solidFill>
                <a:latin typeface="Calibri" panose="020F0502020204030204" pitchFamily="34" charset="0"/>
                <a:cs typeface="Calibri" panose="020F0502020204030204" pitchFamily="34" charset="0"/>
              </a:rPr>
              <a:t> </a:t>
            </a:r>
            <a:r>
              <a:rPr lang="en-US" sz="1333" dirty="0" err="1">
                <a:solidFill>
                  <a:srgbClr val="000000"/>
                </a:solidFill>
                <a:latin typeface="Calibri" panose="020F0502020204030204" pitchFamily="34" charset="0"/>
                <a:cs typeface="Calibri" panose="020F0502020204030204" pitchFamily="34" charset="0"/>
              </a:rPr>
              <a:t>Summ</a:t>
            </a:r>
            <a:r>
              <a:rPr lang="en-US" sz="1333" dirty="0">
                <a:solidFill>
                  <a:srgbClr val="000000"/>
                </a:solidFill>
                <a:latin typeface="Calibri" panose="020F0502020204030204" pitchFamily="34" charset="0"/>
                <a:cs typeface="Calibri" panose="020F0502020204030204" pitchFamily="34" charset="0"/>
              </a:rPr>
              <a:t> 2016; 65(7):1–24.</a:t>
            </a:r>
          </a:p>
        </p:txBody>
      </p:sp>
      <p:cxnSp>
        <p:nvCxnSpPr>
          <p:cNvPr id="5" name="Straight Arrow Connector 4"/>
          <p:cNvCxnSpPr/>
          <p:nvPr/>
        </p:nvCxnSpPr>
        <p:spPr>
          <a:xfrm flipH="1">
            <a:off x="10326348" y="2269958"/>
            <a:ext cx="919168" cy="4491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414211" y="2454442"/>
            <a:ext cx="842210" cy="80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785932" y="47688"/>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D8D44788-A4F7-4553-A9DB-6A8520CF226D}" type="slidenum">
              <a:rPr lang="en-US" sz="1400">
                <a:solidFill>
                  <a:prstClr val="black"/>
                </a:solidFill>
                <a:ea typeface="ＭＳ Ｐゴシック" charset="0"/>
                <a:cs typeface="Arial" pitchFamily="34" charset="0"/>
                <a:sym typeface="Helvetica" charset="0"/>
              </a:rPr>
              <a:t>47</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5171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308"/>
          <a:stretch/>
        </p:blipFill>
        <p:spPr>
          <a:xfrm>
            <a:off x="1244600" y="1608439"/>
            <a:ext cx="10436104" cy="4739925"/>
          </a:xfrm>
          <a:prstGeom prst="rect">
            <a:avLst/>
          </a:prstGeom>
        </p:spPr>
      </p:pic>
      <p:sp>
        <p:nvSpPr>
          <p:cNvPr id="2" name="Title 1"/>
          <p:cNvSpPr>
            <a:spLocks noGrp="1"/>
          </p:cNvSpPr>
          <p:nvPr>
            <p:ph type="title"/>
          </p:nvPr>
        </p:nvSpPr>
        <p:spPr>
          <a:xfrm>
            <a:off x="609600" y="401639"/>
            <a:ext cx="10972800" cy="1143000"/>
          </a:xfrm>
        </p:spPr>
        <p:txBody>
          <a:bodyPr>
            <a:normAutofit fontScale="90000"/>
          </a:bodyPr>
          <a:lstStyle/>
          <a:p>
            <a:pPr>
              <a:lnSpc>
                <a:spcPts val="3467"/>
              </a:lnSpc>
            </a:pPr>
            <a:r>
              <a:rPr lang="en-US" sz="2933" dirty="0"/>
              <a:t>Distribution of Primary Antimicrobial Drugs Used to Treat</a:t>
            </a:r>
            <a:br>
              <a:rPr lang="en-US" sz="2933" dirty="0"/>
            </a:br>
            <a:r>
              <a:rPr lang="en-US" sz="2933" dirty="0"/>
              <a:t>Gonorrhea Among Participants, Gonococcal Isolate Surveillance Project (GISP), 1988–2017</a:t>
            </a:r>
          </a:p>
        </p:txBody>
      </p:sp>
      <p:sp>
        <p:nvSpPr>
          <p:cNvPr id="3" name="TextBox 2"/>
          <p:cNvSpPr txBox="1"/>
          <p:nvPr/>
        </p:nvSpPr>
        <p:spPr>
          <a:xfrm>
            <a:off x="1246011" y="6426201"/>
            <a:ext cx="10396488" cy="297454"/>
          </a:xfrm>
          <a:prstGeom prst="rect">
            <a:avLst/>
          </a:prstGeom>
          <a:noFill/>
        </p:spPr>
        <p:txBody>
          <a:bodyPr wrap="square" rtlCol="0">
            <a:spAutoFit/>
          </a:bodyPr>
          <a:lstStyle/>
          <a:p>
            <a:r>
              <a:rPr lang="en-US" sz="1333" b="1" dirty="0">
                <a:solidFill>
                  <a:srgbClr val="000000"/>
                </a:solidFill>
                <a:latin typeface="Calibri" panose="020F0502020204030204" pitchFamily="34" charset="0"/>
                <a:cs typeface="Calibri" panose="020F0502020204030204" pitchFamily="34" charset="0"/>
              </a:rPr>
              <a:t>NOTE:</a:t>
            </a:r>
            <a:r>
              <a:rPr lang="en-US" sz="1333" dirty="0">
                <a:solidFill>
                  <a:srgbClr val="000000"/>
                </a:solidFill>
                <a:latin typeface="Calibri" panose="020F0502020204030204" pitchFamily="34" charset="0"/>
                <a:cs typeface="Calibri" panose="020F0502020204030204" pitchFamily="34" charset="0"/>
              </a:rPr>
              <a:t> For 2017, “Other” includes azithromycin 2g (0.3%), no therapy (0.3%), and other less frequently used drugs (0.1%).</a:t>
            </a:r>
          </a:p>
        </p:txBody>
      </p:sp>
      <p:cxnSp>
        <p:nvCxnSpPr>
          <p:cNvPr id="5" name="Straight Arrow Connector 4"/>
          <p:cNvCxnSpPr/>
          <p:nvPr/>
        </p:nvCxnSpPr>
        <p:spPr>
          <a:xfrm flipH="1">
            <a:off x="8109284" y="1363579"/>
            <a:ext cx="1435769" cy="118711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863749" y="8433"/>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6665AA7E-D5B3-45B9-B15B-E5E14B1D9573}" type="slidenum">
              <a:rPr lang="en-US" sz="1400">
                <a:solidFill>
                  <a:prstClr val="black"/>
                </a:solidFill>
                <a:ea typeface="ＭＳ Ｐゴシック" charset="0"/>
                <a:cs typeface="Arial" pitchFamily="34" charset="0"/>
                <a:sym typeface="Helvetica" charset="0"/>
              </a:rPr>
              <a:t>48</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827130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343" t="13476" r="21489" b="5878"/>
          <a:stretch/>
        </p:blipFill>
        <p:spPr>
          <a:xfrm>
            <a:off x="1755531" y="1"/>
            <a:ext cx="8951798" cy="6827464"/>
          </a:xfrm>
          <a:prstGeom prst="rect">
            <a:avLst/>
          </a:prstGeom>
        </p:spPr>
      </p:pic>
      <p:sp>
        <p:nvSpPr>
          <p:cNvPr id="3" name="TextBox 2"/>
          <p:cNvSpPr txBox="1"/>
          <p:nvPr/>
        </p:nvSpPr>
        <p:spPr>
          <a:xfrm>
            <a:off x="96895" y="6453377"/>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7C28B95E-ABD3-4D76-AEDE-23161791311C}" type="slidenum">
              <a:rPr lang="en-US" sz="1400">
                <a:solidFill>
                  <a:prstClr val="black"/>
                </a:solidFill>
                <a:ea typeface="ＭＳ Ｐゴシック" charset="0"/>
                <a:cs typeface="Arial" pitchFamily="34" charset="0"/>
                <a:sym typeface="Helvetica" charset="0"/>
              </a:rPr>
              <a:t>49</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2829454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pPr eaLnBrk="1" hangingPunct="1"/>
            <a:r>
              <a:rPr lang="en-US" altLang="en-US" sz="3600" dirty="0"/>
              <a:t>Nursing and Pharmacy Credits</a:t>
            </a:r>
          </a:p>
        </p:txBody>
      </p:sp>
      <p:sp>
        <p:nvSpPr>
          <p:cNvPr id="76803" name="Rectangle 3"/>
          <p:cNvSpPr>
            <a:spLocks noGrp="1" noChangeArrowheads="1"/>
          </p:cNvSpPr>
          <p:nvPr>
            <p:ph type="body" idx="1"/>
          </p:nvPr>
        </p:nvSpPr>
        <p:spPr/>
        <p:txBody>
          <a:bodyPr/>
          <a:lstStyle/>
          <a:p>
            <a:pPr>
              <a:spcBef>
                <a:spcPct val="0"/>
              </a:spcBef>
              <a:spcAft>
                <a:spcPts val="600"/>
              </a:spcAft>
              <a:buSzPct val="125000"/>
              <a:buNone/>
            </a:pPr>
            <a:r>
              <a:rPr lang="en-US" altLang="en-US" sz="2000" b="1" i="1" dirty="0"/>
              <a:t>Nursing Credits</a:t>
            </a:r>
          </a:p>
          <a:p>
            <a:pPr marL="0" indent="0">
              <a:buNone/>
            </a:pPr>
            <a:r>
              <a:rPr lang="en-US" sz="1700" dirty="0" smtClean="0"/>
              <a:t>Educational Review Systems is an approved approver of continuing nursing education by the Alabama State Nursing Association, an accredited approver by the American Nurses Credentialing Center’s Commission on Accreditation. Provider # 5-115. This program is approved for </a:t>
            </a:r>
            <a:r>
              <a:rPr lang="en-US" sz="1700" b="1" dirty="0" smtClean="0"/>
              <a:t>1.25 hours of continuing nursing education</a:t>
            </a:r>
            <a:r>
              <a:rPr lang="en-US" sz="1700" dirty="0" smtClean="0"/>
              <a:t>.</a:t>
            </a:r>
            <a:r>
              <a:rPr lang="en-US" sz="1800" dirty="0" smtClean="0"/>
              <a:t/>
            </a:r>
            <a:br>
              <a:rPr lang="en-US" sz="1800" dirty="0" smtClean="0"/>
            </a:br>
            <a:r>
              <a:rPr lang="en-US" sz="800" dirty="0" smtClean="0"/>
              <a:t/>
            </a:r>
            <a:br>
              <a:rPr lang="en-US" sz="800" dirty="0" smtClean="0"/>
            </a:br>
            <a:r>
              <a:rPr lang="en-US" sz="1700" dirty="0" smtClean="0"/>
              <a:t>Educational Review Systems is also approved for nursing continuing education by the state of California, the state of Florida and the District of Columbia.</a:t>
            </a:r>
          </a:p>
          <a:p>
            <a:pPr marL="0" indent="0">
              <a:buNone/>
            </a:pPr>
            <a:endParaRPr lang="en-US" sz="1700" dirty="0"/>
          </a:p>
          <a:p>
            <a:pPr marL="0" indent="0">
              <a:buNone/>
            </a:pPr>
            <a:r>
              <a:rPr lang="en-US" sz="1800" dirty="0" smtClean="0"/>
              <a:t>This </a:t>
            </a:r>
            <a:r>
              <a:rPr lang="en-US" sz="1800" dirty="0"/>
              <a:t>program is approved for </a:t>
            </a:r>
            <a:r>
              <a:rPr lang="en-US" sz="1800" b="1" dirty="0" smtClean="0"/>
              <a:t>1.25 </a:t>
            </a:r>
            <a:r>
              <a:rPr lang="en-US" sz="1800" b="1" dirty="0"/>
              <a:t>hours of pharmacotherapy credit</a:t>
            </a:r>
            <a:r>
              <a:rPr lang="en-US" sz="1800" b="1" dirty="0" smtClean="0"/>
              <a:t>.</a:t>
            </a:r>
            <a:endParaRPr lang="en-US" altLang="en-US" sz="1067" dirty="0"/>
          </a:p>
          <a:p>
            <a:pPr>
              <a:buSzPct val="125000"/>
              <a:buNone/>
            </a:pPr>
            <a:endParaRPr lang="en-US" altLang="en-US" sz="1050" b="1" i="1" dirty="0" smtClean="0"/>
          </a:p>
          <a:p>
            <a:pPr>
              <a:buSzPct val="125000"/>
              <a:buNone/>
            </a:pPr>
            <a:r>
              <a:rPr lang="en-US" altLang="en-US" sz="2000" b="1" i="1" dirty="0" smtClean="0"/>
              <a:t>Pharmacy </a:t>
            </a:r>
            <a:r>
              <a:rPr lang="en-US" altLang="en-US" sz="2000" b="1" i="1" dirty="0"/>
              <a:t>Credits</a:t>
            </a:r>
          </a:p>
          <a:p>
            <a:pPr>
              <a:spcBef>
                <a:spcPts val="1200"/>
              </a:spcBef>
              <a:buSzPct val="125000"/>
              <a:buNone/>
            </a:pPr>
            <a:endParaRPr lang="en-US" altLang="en-US" sz="2000" b="1" i="1" dirty="0"/>
          </a:p>
          <a:p>
            <a:pPr>
              <a:spcBef>
                <a:spcPts val="1200"/>
              </a:spcBef>
              <a:buSzPct val="125000"/>
              <a:buNone/>
            </a:pPr>
            <a:endParaRPr lang="en-US" altLang="en-US" sz="2000" b="1" i="1" dirty="0"/>
          </a:p>
          <a:p>
            <a:pPr>
              <a:spcBef>
                <a:spcPts val="1200"/>
              </a:spcBef>
              <a:buSzPct val="125000"/>
              <a:buNone/>
            </a:pPr>
            <a:endParaRPr lang="en-US" altLang="en-US" sz="2000" b="1" i="1" dirty="0"/>
          </a:p>
          <a:p>
            <a:pPr>
              <a:lnSpc>
                <a:spcPct val="120000"/>
              </a:lnSpc>
              <a:buNone/>
            </a:pPr>
            <a:r>
              <a:rPr lang="en-US" altLang="en-US" sz="1600" dirty="0"/>
              <a:t> </a:t>
            </a:r>
          </a:p>
        </p:txBody>
      </p:sp>
      <p:sp>
        <p:nvSpPr>
          <p:cNvPr id="45060" name="TextBox 5"/>
          <p:cNvSpPr txBox="1">
            <a:spLocks noChangeArrowheads="1"/>
          </p:cNvSpPr>
          <p:nvPr/>
        </p:nvSpPr>
        <p:spPr bwMode="auto">
          <a:xfrm>
            <a:off x="1815788" y="3985504"/>
            <a:ext cx="9791255" cy="2103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defTabSz="456963">
              <a:spcBef>
                <a:spcPct val="0"/>
              </a:spcBef>
              <a:buClrTx/>
              <a:buSzTx/>
              <a:buFont typeface="Wingdings 2" panose="05020102010507070707" pitchFamily="18" charset="2"/>
              <a:buNone/>
              <a:defRPr/>
            </a:pPr>
            <a:r>
              <a:rPr lang="en-US" sz="1700" dirty="0">
                <a:solidFill>
                  <a:prstClr val="black"/>
                </a:solidFill>
              </a:rPr>
              <a:t>Educational Review Systems is accredited by the Accreditation Council for Pharmacy Education (ACPE) as a provider of continuing pharmacy education. This program is approved for </a:t>
            </a:r>
            <a:r>
              <a:rPr lang="en-US" sz="1700" b="1" dirty="0" smtClean="0">
                <a:solidFill>
                  <a:prstClr val="black"/>
                </a:solidFill>
              </a:rPr>
              <a:t>1.25</a:t>
            </a:r>
            <a:r>
              <a:rPr lang="en-US" sz="1700" dirty="0" smtClean="0">
                <a:solidFill>
                  <a:prstClr val="black"/>
                </a:solidFill>
              </a:rPr>
              <a:t> </a:t>
            </a:r>
            <a:r>
              <a:rPr lang="en-US" sz="1700" dirty="0">
                <a:solidFill>
                  <a:prstClr val="black"/>
                </a:solidFill>
              </a:rPr>
              <a:t>hours </a:t>
            </a:r>
            <a:r>
              <a:rPr lang="en-US" sz="1700" dirty="0" smtClean="0">
                <a:solidFill>
                  <a:prstClr val="black"/>
                </a:solidFill>
              </a:rPr>
              <a:t>(</a:t>
            </a:r>
            <a:r>
              <a:rPr lang="en-US" sz="1700" b="1" dirty="0" smtClean="0">
                <a:solidFill>
                  <a:prstClr val="black"/>
                </a:solidFill>
              </a:rPr>
              <a:t>0.125</a:t>
            </a:r>
            <a:r>
              <a:rPr lang="en-US" sz="1700" dirty="0" smtClean="0">
                <a:solidFill>
                  <a:prstClr val="black"/>
                </a:solidFill>
              </a:rPr>
              <a:t> </a:t>
            </a:r>
            <a:r>
              <a:rPr lang="en-US" sz="1700" dirty="0">
                <a:solidFill>
                  <a:prstClr val="black"/>
                </a:solidFill>
              </a:rPr>
              <a:t>CEUs) of continuing pharmacy education credit. Proof of participation will be posted to your NABP CPE profile within 4 to 6 weeks to participants who have successfully completed the post-test. Participants must participate in the entire presentation and complete the course evaluation to receive continuing pharmacy education credit.</a:t>
            </a:r>
          </a:p>
          <a:p>
            <a:pPr defTabSz="456963">
              <a:spcBef>
                <a:spcPct val="0"/>
              </a:spcBef>
              <a:buClrTx/>
              <a:buSzTx/>
              <a:buFont typeface="Wingdings 2" panose="05020102010507070707" pitchFamily="18" charset="2"/>
              <a:buNone/>
              <a:defRPr/>
            </a:pPr>
            <a:endParaRPr lang="en-US" sz="1067" dirty="0">
              <a:solidFill>
                <a:prstClr val="black"/>
              </a:solidFill>
            </a:endParaRPr>
          </a:p>
          <a:p>
            <a:pPr defTabSz="456963">
              <a:spcBef>
                <a:spcPct val="0"/>
              </a:spcBef>
              <a:buClrTx/>
              <a:buSzTx/>
              <a:buNone/>
              <a:defRPr/>
            </a:pPr>
            <a:r>
              <a:rPr lang="en-US" sz="1800" dirty="0">
                <a:solidFill>
                  <a:prstClr val="black"/>
                </a:solidFill>
              </a:rPr>
              <a:t>UAN  # </a:t>
            </a:r>
            <a:r>
              <a:rPr lang="en-US" sz="1800" dirty="0"/>
              <a:t>0761-9999-19-249-L01-P</a:t>
            </a:r>
            <a:endParaRPr lang="en-US" altLang="en-US" sz="1800" b="1" dirty="0">
              <a:solidFill>
                <a:prstClr val="black"/>
              </a:solidFill>
            </a:endParaRPr>
          </a:p>
        </p:txBody>
      </p:sp>
      <p:pic>
        <p:nvPicPr>
          <p:cNvPr id="76805" name="Picture 1" descr="acpe logo ne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989" y="4162922"/>
            <a:ext cx="1006799" cy="944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44172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28371" y="16042"/>
            <a:ext cx="2763629" cy="2261937"/>
          </a:xfrm>
          <a:prstGeom prst="rect">
            <a:avLst/>
          </a:prstGeom>
        </p:spPr>
      </p:pic>
      <p:sp>
        <p:nvSpPr>
          <p:cNvPr id="2" name="Title 1"/>
          <p:cNvSpPr>
            <a:spLocks noGrp="1"/>
          </p:cNvSpPr>
          <p:nvPr>
            <p:ph type="title"/>
          </p:nvPr>
        </p:nvSpPr>
        <p:spPr>
          <a:xfrm>
            <a:off x="838200" y="365125"/>
            <a:ext cx="10515600" cy="918243"/>
          </a:xfrm>
        </p:spPr>
        <p:txBody>
          <a:bodyPr/>
          <a:lstStyle/>
          <a:p>
            <a:r>
              <a:rPr lang="en-US" b="1" dirty="0" smtClean="0"/>
              <a:t>GC treatment guidelines</a:t>
            </a:r>
            <a:endParaRPr lang="en-US" b="1" dirty="0"/>
          </a:p>
        </p:txBody>
      </p:sp>
      <p:sp>
        <p:nvSpPr>
          <p:cNvPr id="3" name="Content Placeholder 2"/>
          <p:cNvSpPr>
            <a:spLocks noGrp="1"/>
          </p:cNvSpPr>
          <p:nvPr>
            <p:ph idx="1"/>
          </p:nvPr>
        </p:nvSpPr>
        <p:spPr>
          <a:xfrm>
            <a:off x="170060" y="1483893"/>
            <a:ext cx="10515600" cy="5358064"/>
          </a:xfrm>
        </p:spPr>
        <p:txBody>
          <a:bodyPr>
            <a:normAutofit lnSpcReduction="10000"/>
          </a:bodyPr>
          <a:lstStyle/>
          <a:p>
            <a:r>
              <a:rPr lang="en-US" sz="3200" dirty="0" smtClean="0"/>
              <a:t>Urogenital, pharyngeal and rectal:</a:t>
            </a:r>
          </a:p>
          <a:p>
            <a:pPr lvl="1"/>
            <a:r>
              <a:rPr lang="en-US" sz="3200" b="1" dirty="0" smtClean="0"/>
              <a:t>Ceftriaxone 250 mg IM x 1 </a:t>
            </a:r>
            <a:r>
              <a:rPr lang="en-US" sz="3200" b="1" i="1" dirty="0" smtClean="0"/>
              <a:t>PLUS</a:t>
            </a:r>
            <a:r>
              <a:rPr lang="en-US" sz="3200" b="1" dirty="0" smtClean="0"/>
              <a:t> azithromycin 1 g by mouth x 1</a:t>
            </a:r>
          </a:p>
          <a:p>
            <a:pPr lvl="1"/>
            <a:r>
              <a:rPr lang="en-US" sz="3200" dirty="0" smtClean="0"/>
              <a:t>Alternative regimens:</a:t>
            </a:r>
          </a:p>
          <a:p>
            <a:pPr lvl="2"/>
            <a:r>
              <a:rPr lang="en-US" sz="3200" dirty="0" smtClean="0"/>
              <a:t>Must perform test of cure after 14 days</a:t>
            </a:r>
          </a:p>
          <a:p>
            <a:pPr lvl="2"/>
            <a:r>
              <a:rPr lang="en-US" sz="3200" dirty="0" smtClean="0"/>
              <a:t>Cefixime 400 mg by mouth x 1 </a:t>
            </a:r>
            <a:r>
              <a:rPr lang="en-US" sz="3200" i="1" dirty="0" smtClean="0"/>
              <a:t>PLUS EITHER </a:t>
            </a:r>
            <a:r>
              <a:rPr lang="en-US" sz="3200" dirty="0" smtClean="0"/>
              <a:t>azithromycin 1 g by mouth </a:t>
            </a:r>
            <a:r>
              <a:rPr lang="en-US" sz="3200" i="1" dirty="0" smtClean="0"/>
              <a:t>OR</a:t>
            </a:r>
            <a:r>
              <a:rPr lang="en-US" sz="3200" dirty="0" smtClean="0"/>
              <a:t> doxycycline 100 mg BID x 7 days</a:t>
            </a:r>
          </a:p>
          <a:p>
            <a:pPr lvl="2"/>
            <a:r>
              <a:rPr lang="en-US" sz="3200" dirty="0" smtClean="0"/>
              <a:t>Azithromycin allergy: use doxycycline 100 mg BID x 7 days plus ceftriaxone 250 mg IM x1</a:t>
            </a:r>
          </a:p>
          <a:p>
            <a:pPr lvl="2"/>
            <a:r>
              <a:rPr lang="en-US" sz="3200" dirty="0" smtClean="0"/>
              <a:t>Cephalosporin allergy: use gentamicin 240 mg IM </a:t>
            </a:r>
            <a:r>
              <a:rPr lang="en-US" sz="3200" i="1" dirty="0" smtClean="0"/>
              <a:t>PLUS</a:t>
            </a:r>
            <a:r>
              <a:rPr lang="en-US" sz="3200" dirty="0" smtClean="0"/>
              <a:t> azithromycin </a:t>
            </a:r>
            <a:r>
              <a:rPr lang="en-US" sz="3200" b="1" dirty="0" smtClean="0"/>
              <a:t>2 g</a:t>
            </a:r>
            <a:r>
              <a:rPr lang="en-US" sz="3200" dirty="0" smtClean="0"/>
              <a:t> by mouth x 1</a:t>
            </a:r>
          </a:p>
          <a:p>
            <a:pPr lvl="2"/>
            <a:endParaRPr lang="en-US" dirty="0"/>
          </a:p>
        </p:txBody>
      </p:sp>
    </p:spTree>
    <p:extLst>
      <p:ext uri="{BB962C8B-B14F-4D97-AF65-F5344CB8AC3E}">
        <p14:creationId xmlns:p14="http://schemas.microsoft.com/office/powerpoint/2010/main" val="14459829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new therapies…</a:t>
            </a:r>
            <a:endParaRPr lang="en-US" b="1" dirty="0"/>
          </a:p>
        </p:txBody>
      </p:sp>
      <p:sp>
        <p:nvSpPr>
          <p:cNvPr id="3" name="Content Placeholder 2"/>
          <p:cNvSpPr>
            <a:spLocks noGrp="1"/>
          </p:cNvSpPr>
          <p:nvPr>
            <p:ph idx="1"/>
          </p:nvPr>
        </p:nvSpPr>
        <p:spPr/>
        <p:txBody>
          <a:bodyPr/>
          <a:lstStyle/>
          <a:p>
            <a:r>
              <a:rPr lang="en-US" dirty="0" smtClean="0"/>
              <a:t>With the increase in R we need new antibiotics…</a:t>
            </a:r>
          </a:p>
          <a:p>
            <a:r>
              <a:rPr lang="en-US" dirty="0" err="1" smtClean="0"/>
              <a:t>Lefamulin</a:t>
            </a:r>
            <a:r>
              <a:rPr lang="en-US" dirty="0" smtClean="0"/>
              <a:t> (</a:t>
            </a:r>
            <a:r>
              <a:rPr lang="en-US" dirty="0" err="1" smtClean="0"/>
              <a:t>Xenleta</a:t>
            </a:r>
            <a:r>
              <a:rPr lang="en-US" dirty="0" smtClean="0"/>
              <a:t>; 150 mg injection or 600 mg tablets)</a:t>
            </a:r>
          </a:p>
          <a:p>
            <a:pPr lvl="1"/>
            <a:r>
              <a:rPr lang="en-US" dirty="0" err="1" smtClean="0"/>
              <a:t>Pleuromutilin</a:t>
            </a:r>
            <a:endParaRPr lang="en-US" dirty="0" smtClean="0"/>
          </a:p>
          <a:p>
            <a:r>
              <a:rPr lang="en-US" dirty="0" smtClean="0"/>
              <a:t>Recently licensed for community acquired pneumonia</a:t>
            </a:r>
          </a:p>
          <a:p>
            <a:r>
              <a:rPr lang="en-US" dirty="0" smtClean="0"/>
              <a:t>Inhibits protein synthesis and growth</a:t>
            </a:r>
          </a:p>
          <a:p>
            <a:r>
              <a:rPr lang="en-US" dirty="0"/>
              <a:t>L</a:t>
            </a:r>
            <a:r>
              <a:rPr lang="en-US" dirty="0" smtClean="0"/>
              <a:t>ack of cross resistance with other antibiotic classes</a:t>
            </a:r>
          </a:p>
          <a:p>
            <a:r>
              <a:rPr lang="en-US" dirty="0" smtClean="0"/>
              <a:t>Active against all resistant GC</a:t>
            </a:r>
          </a:p>
          <a:p>
            <a:r>
              <a:rPr lang="en-US" dirty="0" smtClean="0"/>
              <a:t>No data on dosing, PK/PD…</a:t>
            </a:r>
            <a:endParaRPr lang="en-US" dirty="0"/>
          </a:p>
        </p:txBody>
      </p:sp>
      <p:sp>
        <p:nvSpPr>
          <p:cNvPr id="4" name="TextBox 3"/>
          <p:cNvSpPr txBox="1"/>
          <p:nvPr/>
        </p:nvSpPr>
        <p:spPr>
          <a:xfrm>
            <a:off x="1155031" y="6047874"/>
            <a:ext cx="9641306" cy="646331"/>
          </a:xfrm>
          <a:prstGeom prst="rect">
            <a:avLst/>
          </a:prstGeom>
          <a:noFill/>
        </p:spPr>
        <p:txBody>
          <a:bodyPr wrap="square" rtlCol="0">
            <a:spAutoFit/>
          </a:bodyPr>
          <a:lstStyle/>
          <a:p>
            <a:r>
              <a:rPr lang="en-US" dirty="0">
                <a:hlinkClick r:id="rId2"/>
              </a:rPr>
              <a:t>https://</a:t>
            </a:r>
            <a:r>
              <a:rPr lang="en-US" dirty="0" smtClean="0">
                <a:hlinkClick r:id="rId2"/>
              </a:rPr>
              <a:t>investors.nabriva.com/static-files/c76a2788-b642-4aa0-85c7-d9092a74381e</a:t>
            </a:r>
            <a:r>
              <a:rPr lang="en-US" dirty="0" smtClean="0"/>
              <a:t> </a:t>
            </a:r>
            <a:endParaRPr lang="en-US" dirty="0"/>
          </a:p>
          <a:p>
            <a:r>
              <a:rPr lang="en-US" dirty="0" err="1" smtClean="0"/>
              <a:t>Antimicrob</a:t>
            </a:r>
            <a:r>
              <a:rPr lang="en-US" dirty="0" smtClean="0"/>
              <a:t> </a:t>
            </a:r>
            <a:r>
              <a:rPr lang="en-US" dirty="0"/>
              <a:t>Agents </a:t>
            </a:r>
            <a:r>
              <a:rPr lang="en-US" dirty="0" err="1"/>
              <a:t>Chemother</a:t>
            </a:r>
            <a:r>
              <a:rPr lang="en-US" dirty="0"/>
              <a:t> 2017 Sept 11. </a:t>
            </a:r>
            <a:r>
              <a:rPr lang="en-US" dirty="0" err="1"/>
              <a:t>pii</a:t>
            </a:r>
            <a:r>
              <a:rPr lang="en-US" dirty="0"/>
              <a:t>: AAC.01496-17. </a:t>
            </a:r>
            <a:r>
              <a:rPr lang="en-US" dirty="0" err="1"/>
              <a:t>doi</a:t>
            </a:r>
            <a:r>
              <a:rPr lang="en-US" dirty="0"/>
              <a:t>: </a:t>
            </a:r>
            <a:r>
              <a:rPr lang="en-US" dirty="0" smtClean="0"/>
              <a:t>10.1128/AAC.01497-17</a:t>
            </a:r>
            <a:endParaRPr lang="en-US" dirty="0"/>
          </a:p>
        </p:txBody>
      </p:sp>
      <p:pic>
        <p:nvPicPr>
          <p:cNvPr id="5" name="Picture 4"/>
          <p:cNvPicPr>
            <a:picLocks noChangeAspect="1"/>
          </p:cNvPicPr>
          <p:nvPr/>
        </p:nvPicPr>
        <p:blipFill>
          <a:blip r:embed="rId3"/>
          <a:stretch>
            <a:fillRect/>
          </a:stretch>
        </p:blipFill>
        <p:spPr>
          <a:xfrm>
            <a:off x="9006890" y="254000"/>
            <a:ext cx="2905125" cy="1571625"/>
          </a:xfrm>
          <a:prstGeom prst="rect">
            <a:avLst/>
          </a:prstGeom>
        </p:spPr>
      </p:pic>
    </p:spTree>
    <p:extLst>
      <p:ext uri="{BB962C8B-B14F-4D97-AF65-F5344CB8AC3E}">
        <p14:creationId xmlns:p14="http://schemas.microsoft.com/office/powerpoint/2010/main" val="2871287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Looking ahead; prevention?</a:t>
            </a:r>
            <a:endParaRPr lang="en-US" b="1" dirty="0"/>
          </a:p>
        </p:txBody>
      </p:sp>
      <p:sp>
        <p:nvSpPr>
          <p:cNvPr id="3" name="Content Placeholder 2"/>
          <p:cNvSpPr>
            <a:spLocks noGrp="1"/>
          </p:cNvSpPr>
          <p:nvPr>
            <p:ph idx="1"/>
          </p:nvPr>
        </p:nvSpPr>
        <p:spPr>
          <a:xfrm>
            <a:off x="268705" y="1448635"/>
            <a:ext cx="10515600" cy="4351338"/>
          </a:xfrm>
        </p:spPr>
        <p:txBody>
          <a:bodyPr/>
          <a:lstStyle/>
          <a:p>
            <a:r>
              <a:rPr lang="en-US" dirty="0" smtClean="0"/>
              <a:t>We are running out of antibiotic options</a:t>
            </a:r>
          </a:p>
          <a:p>
            <a:r>
              <a:rPr lang="en-US" dirty="0" smtClean="0"/>
              <a:t>The basis </a:t>
            </a:r>
            <a:r>
              <a:rPr lang="en-US" dirty="0"/>
              <a:t>of immunity and the identification of immune correlates or surrogates of protection still need to be </a:t>
            </a:r>
            <a:r>
              <a:rPr lang="en-US" dirty="0" smtClean="0"/>
              <a:t>deciphered</a:t>
            </a:r>
          </a:p>
          <a:p>
            <a:pPr lvl="1"/>
            <a:r>
              <a:rPr lang="en-US" dirty="0" smtClean="0"/>
              <a:t>Infection induces very short term limited mucosal immune response</a:t>
            </a:r>
          </a:p>
          <a:p>
            <a:pPr lvl="1"/>
            <a:r>
              <a:rPr lang="en-US" dirty="0"/>
              <a:t>L</a:t>
            </a:r>
            <a:r>
              <a:rPr lang="en-US" dirty="0" smtClean="0"/>
              <a:t>ack </a:t>
            </a:r>
            <a:r>
              <a:rPr lang="en-US" dirty="0"/>
              <a:t>of correlation between infection and subsequent </a:t>
            </a:r>
            <a:r>
              <a:rPr lang="en-US" dirty="0" smtClean="0"/>
              <a:t>protection so how do you test success?</a:t>
            </a:r>
            <a:endParaRPr lang="en-US" dirty="0"/>
          </a:p>
          <a:p>
            <a:r>
              <a:rPr lang="en-US" dirty="0" smtClean="0"/>
              <a:t>Who should get this ‘candidate vaccine’?</a:t>
            </a:r>
          </a:p>
          <a:p>
            <a:pPr lvl="1"/>
            <a:r>
              <a:rPr lang="en-US" dirty="0" smtClean="0"/>
              <a:t>High risk vs universal coverage?</a:t>
            </a:r>
          </a:p>
          <a:p>
            <a:r>
              <a:rPr lang="en-US" dirty="0" err="1" smtClean="0"/>
              <a:t>Mening</a:t>
            </a:r>
            <a:r>
              <a:rPr lang="en-US" dirty="0" smtClean="0"/>
              <a:t> B vaccine</a:t>
            </a:r>
          </a:p>
          <a:p>
            <a:pPr lvl="1"/>
            <a:r>
              <a:rPr lang="en-US" dirty="0" smtClean="0"/>
              <a:t>What's the story here?</a:t>
            </a:r>
            <a:endParaRPr lang="en-US" dirty="0"/>
          </a:p>
        </p:txBody>
      </p:sp>
      <p:sp>
        <p:nvSpPr>
          <p:cNvPr id="4" name="TextBox 3"/>
          <p:cNvSpPr txBox="1"/>
          <p:nvPr/>
        </p:nvSpPr>
        <p:spPr>
          <a:xfrm>
            <a:off x="126331" y="6211546"/>
            <a:ext cx="11939338" cy="338554"/>
          </a:xfrm>
          <a:prstGeom prst="rect">
            <a:avLst/>
          </a:prstGeom>
          <a:noFill/>
        </p:spPr>
        <p:txBody>
          <a:bodyPr wrap="square" rtlCol="0">
            <a:spAutoFit/>
          </a:bodyPr>
          <a:lstStyle/>
          <a:p>
            <a:r>
              <a:rPr lang="en-US" sz="1600" dirty="0"/>
              <a:t>Summary and Recommendations from the </a:t>
            </a:r>
            <a:r>
              <a:rPr lang="en-US" sz="1600" dirty="0" smtClean="0"/>
              <a:t>NIAID </a:t>
            </a:r>
            <a:r>
              <a:rPr lang="en-US" sz="1600" dirty="0"/>
              <a:t>Workshop “Gonorrhea Vaccines: the Way </a:t>
            </a:r>
            <a:r>
              <a:rPr lang="en-US" sz="1600" dirty="0" smtClean="0"/>
              <a:t>Forward. </a:t>
            </a:r>
            <a:r>
              <a:rPr lang="en-US" sz="1600" dirty="0" err="1" smtClean="0"/>
              <a:t>Clin</a:t>
            </a:r>
            <a:r>
              <a:rPr lang="en-US" sz="1600" dirty="0" smtClean="0"/>
              <a:t> and Vaccine Immunology . Aug 2016</a:t>
            </a:r>
            <a:endParaRPr lang="en-US" sz="1600" dirty="0"/>
          </a:p>
        </p:txBody>
      </p:sp>
    </p:spTree>
    <p:extLst>
      <p:ext uri="{BB962C8B-B14F-4D97-AF65-F5344CB8AC3E}">
        <p14:creationId xmlns:p14="http://schemas.microsoft.com/office/powerpoint/2010/main" val="3026622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0433"/>
          </a:xfrm>
        </p:spPr>
        <p:txBody>
          <a:bodyPr/>
          <a:lstStyle/>
          <a:p>
            <a:r>
              <a:rPr lang="en-US" b="1" dirty="0" err="1" smtClean="0"/>
              <a:t>Mening</a:t>
            </a:r>
            <a:r>
              <a:rPr lang="en-US" b="1" dirty="0" smtClean="0"/>
              <a:t> B vaccine</a:t>
            </a:r>
            <a:endParaRPr lang="en-US" b="1" dirty="0"/>
          </a:p>
        </p:txBody>
      </p:sp>
      <p:sp>
        <p:nvSpPr>
          <p:cNvPr id="3" name="Content Placeholder 2"/>
          <p:cNvSpPr>
            <a:spLocks noGrp="1"/>
          </p:cNvSpPr>
          <p:nvPr>
            <p:ph idx="1"/>
          </p:nvPr>
        </p:nvSpPr>
        <p:spPr>
          <a:xfrm>
            <a:off x="356937" y="1504783"/>
            <a:ext cx="10515600" cy="4351338"/>
          </a:xfrm>
        </p:spPr>
        <p:txBody>
          <a:bodyPr>
            <a:normAutofit lnSpcReduction="10000"/>
          </a:bodyPr>
          <a:lstStyle/>
          <a:p>
            <a:r>
              <a:rPr lang="en-US" dirty="0" smtClean="0"/>
              <a:t>Discontinued </a:t>
            </a:r>
            <a:r>
              <a:rPr lang="en-US" dirty="0"/>
              <a:t>meningococcal B vaccine used to combat an epidemic of meningococcal B in </a:t>
            </a:r>
            <a:r>
              <a:rPr lang="en-US" dirty="0" smtClean="0"/>
              <a:t>New Zealand also </a:t>
            </a:r>
            <a:r>
              <a:rPr lang="en-US" dirty="0"/>
              <a:t>offered protection against </a:t>
            </a:r>
            <a:r>
              <a:rPr lang="en-US" dirty="0" smtClean="0"/>
              <a:t>gonorrhea</a:t>
            </a:r>
          </a:p>
          <a:p>
            <a:pPr lvl="1"/>
            <a:r>
              <a:rPr lang="en-US" dirty="0"/>
              <a:t>O</a:t>
            </a:r>
            <a:r>
              <a:rPr lang="en-US" dirty="0" smtClean="0"/>
              <a:t>uter </a:t>
            </a:r>
            <a:r>
              <a:rPr lang="en-US" dirty="0"/>
              <a:t>membrane vesicle (OMV) serogroup B meningococcal vaccine, </a:t>
            </a:r>
            <a:r>
              <a:rPr lang="en-US" dirty="0" err="1" smtClean="0"/>
              <a:t>MeNZB</a:t>
            </a:r>
            <a:endParaRPr lang="en-US" dirty="0" smtClean="0"/>
          </a:p>
          <a:p>
            <a:pPr lvl="1"/>
            <a:r>
              <a:rPr lang="en-US" dirty="0" smtClean="0"/>
              <a:t>Offered to anyone under 20 years of age for free</a:t>
            </a:r>
          </a:p>
          <a:p>
            <a:pPr lvl="1"/>
            <a:r>
              <a:rPr lang="en-US" dirty="0" smtClean="0"/>
              <a:t>Estimated vaccine efficacy of 31% against GC!!</a:t>
            </a:r>
          </a:p>
          <a:p>
            <a:r>
              <a:rPr lang="en-US" dirty="0" err="1"/>
              <a:t>Bexsero</a:t>
            </a:r>
            <a:r>
              <a:rPr lang="en-US" dirty="0"/>
              <a:t>, </a:t>
            </a:r>
            <a:r>
              <a:rPr lang="en-US" dirty="0" smtClean="0"/>
              <a:t>approved </a:t>
            </a:r>
            <a:r>
              <a:rPr lang="en-US" dirty="0"/>
              <a:t>in </a:t>
            </a:r>
            <a:r>
              <a:rPr lang="en-US" dirty="0" smtClean="0"/>
              <a:t>U.S</a:t>
            </a:r>
            <a:r>
              <a:rPr lang="en-US" dirty="0"/>
              <a:t>. for </a:t>
            </a:r>
            <a:r>
              <a:rPr lang="en-US" dirty="0" smtClean="0"/>
              <a:t>10 </a:t>
            </a:r>
            <a:r>
              <a:rPr lang="en-US" dirty="0"/>
              <a:t>to 25 </a:t>
            </a:r>
            <a:r>
              <a:rPr lang="en-US" dirty="0" smtClean="0"/>
              <a:t>years:</a:t>
            </a:r>
          </a:p>
          <a:p>
            <a:pPr lvl="1"/>
            <a:r>
              <a:rPr lang="en-US" dirty="0" smtClean="0"/>
              <a:t>includes </a:t>
            </a:r>
            <a:r>
              <a:rPr lang="en-US" dirty="0"/>
              <a:t>the </a:t>
            </a:r>
            <a:r>
              <a:rPr lang="en-US" dirty="0" err="1"/>
              <a:t>MeNZB</a:t>
            </a:r>
            <a:r>
              <a:rPr lang="en-US" dirty="0"/>
              <a:t> OMV component plus three recombinant antigens, </a:t>
            </a:r>
            <a:r>
              <a:rPr lang="en-US" dirty="0" err="1"/>
              <a:t>NadA</a:t>
            </a:r>
            <a:r>
              <a:rPr lang="en-US" dirty="0"/>
              <a:t>, fHBP-GNA2091 and </a:t>
            </a:r>
            <a:r>
              <a:rPr lang="en-US" dirty="0" smtClean="0"/>
              <a:t>NHBA-GNA1030</a:t>
            </a:r>
          </a:p>
          <a:p>
            <a:pPr lvl="1"/>
            <a:r>
              <a:rPr lang="en-US" dirty="0" smtClean="0"/>
              <a:t>antibody to (antigen) NHBA, in vaccine and conserved in GC, is protective in animal models</a:t>
            </a:r>
            <a:endParaRPr lang="en-US" dirty="0"/>
          </a:p>
        </p:txBody>
      </p:sp>
    </p:spTree>
    <p:extLst>
      <p:ext uri="{BB962C8B-B14F-4D97-AF65-F5344CB8AC3E}">
        <p14:creationId xmlns:p14="http://schemas.microsoft.com/office/powerpoint/2010/main" val="2968379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5738"/>
          </a:xfrm>
        </p:spPr>
        <p:txBody>
          <a:bodyPr/>
          <a:lstStyle/>
          <a:p>
            <a:endParaRPr lang="en-US" dirty="0"/>
          </a:p>
        </p:txBody>
      </p:sp>
      <p:sp>
        <p:nvSpPr>
          <p:cNvPr id="3" name="Content Placeholder 2"/>
          <p:cNvSpPr>
            <a:spLocks noGrp="1"/>
          </p:cNvSpPr>
          <p:nvPr>
            <p:ph idx="1"/>
          </p:nvPr>
        </p:nvSpPr>
        <p:spPr>
          <a:xfrm>
            <a:off x="180474" y="1090864"/>
            <a:ext cx="5354052" cy="5428582"/>
          </a:xfrm>
        </p:spPr>
        <p:txBody>
          <a:bodyPr>
            <a:normAutofit fontScale="92500" lnSpcReduction="10000"/>
          </a:bodyPr>
          <a:lstStyle/>
          <a:p>
            <a:r>
              <a:rPr lang="en-US" dirty="0" smtClean="0"/>
              <a:t>NZ saw a decline in reported gonorrhea cases during and after use of </a:t>
            </a:r>
            <a:r>
              <a:rPr lang="en-US" dirty="0" err="1" smtClean="0"/>
              <a:t>MeNZB</a:t>
            </a:r>
            <a:r>
              <a:rPr lang="en-US" dirty="0" smtClean="0"/>
              <a:t>™  </a:t>
            </a:r>
          </a:p>
          <a:p>
            <a:r>
              <a:rPr lang="en-US" dirty="0" smtClean="0"/>
              <a:t>No other sexually transmitted infections (STIs) described in the national surveillance reports declined during this period</a:t>
            </a:r>
          </a:p>
          <a:p>
            <a:r>
              <a:rPr lang="en-US" dirty="0" smtClean="0"/>
              <a:t>Tested the hypothesis in retrospective review:</a:t>
            </a:r>
          </a:p>
          <a:p>
            <a:r>
              <a:rPr lang="en-US" dirty="0" smtClean="0"/>
              <a:t>Individuals </a:t>
            </a:r>
            <a:r>
              <a:rPr lang="en-US" dirty="0"/>
              <a:t>who </a:t>
            </a:r>
            <a:r>
              <a:rPr lang="en-US" dirty="0" smtClean="0"/>
              <a:t>had received </a:t>
            </a:r>
            <a:r>
              <a:rPr lang="en-US" dirty="0"/>
              <a:t>the </a:t>
            </a:r>
            <a:r>
              <a:rPr lang="en-US" dirty="0" err="1"/>
              <a:t>MeNZBTM</a:t>
            </a:r>
            <a:r>
              <a:rPr lang="en-US" dirty="0"/>
              <a:t> vaccine were significantly less likely </a:t>
            </a:r>
            <a:r>
              <a:rPr lang="en-US" dirty="0" smtClean="0"/>
              <a:t>to be </a:t>
            </a:r>
            <a:r>
              <a:rPr lang="en-US" dirty="0"/>
              <a:t>cases than controls with an adjusted OR </a:t>
            </a:r>
            <a:r>
              <a:rPr lang="en-US" dirty="0" smtClean="0"/>
              <a:t>0.69 </a:t>
            </a:r>
            <a:r>
              <a:rPr lang="en-US" dirty="0"/>
              <a:t>(95% CI </a:t>
            </a:r>
            <a:r>
              <a:rPr lang="en-US" dirty="0" smtClean="0"/>
              <a:t>0.61–0.79</a:t>
            </a:r>
            <a:r>
              <a:rPr lang="en-US" dirty="0"/>
              <a:t>%); p &lt; </a:t>
            </a:r>
            <a:r>
              <a:rPr lang="en-US" dirty="0" smtClean="0"/>
              <a:t>0.0001</a:t>
            </a:r>
          </a:p>
          <a:p>
            <a:endParaRPr lang="en-US" dirty="0" smtClean="0"/>
          </a:p>
          <a:p>
            <a:pPr lvl="1"/>
            <a:endParaRPr lang="en-US" dirty="0"/>
          </a:p>
        </p:txBody>
      </p:sp>
      <p:pic>
        <p:nvPicPr>
          <p:cNvPr id="6" name="Picture 5"/>
          <p:cNvPicPr>
            <a:picLocks noChangeAspect="1"/>
          </p:cNvPicPr>
          <p:nvPr/>
        </p:nvPicPr>
        <p:blipFill rotWithShape="1">
          <a:blip r:embed="rId2"/>
          <a:srcRect l="38797" t="19950" r="10094" b="11999"/>
          <a:stretch/>
        </p:blipFill>
        <p:spPr>
          <a:xfrm>
            <a:off x="5534526" y="1257551"/>
            <a:ext cx="6561222" cy="4742171"/>
          </a:xfrm>
          <a:prstGeom prst="rect">
            <a:avLst/>
          </a:prstGeom>
        </p:spPr>
      </p:pic>
      <p:sp>
        <p:nvSpPr>
          <p:cNvPr id="7" name="TextBox 6"/>
          <p:cNvSpPr txBox="1"/>
          <p:nvPr/>
        </p:nvSpPr>
        <p:spPr>
          <a:xfrm>
            <a:off x="324854" y="6180892"/>
            <a:ext cx="11770894" cy="338554"/>
          </a:xfrm>
          <a:prstGeom prst="rect">
            <a:avLst/>
          </a:prstGeom>
          <a:noFill/>
        </p:spPr>
        <p:txBody>
          <a:bodyPr wrap="square" rtlCol="0">
            <a:spAutoFit/>
          </a:bodyPr>
          <a:lstStyle/>
          <a:p>
            <a:r>
              <a:rPr lang="en-US" sz="1600" dirty="0" err="1" smtClean="0"/>
              <a:t>Petousis</a:t>
            </a:r>
            <a:r>
              <a:rPr lang="en-US" sz="1600" dirty="0" smtClean="0"/>
              <a:t>-Harris, H. Impact </a:t>
            </a:r>
            <a:r>
              <a:rPr lang="en-US" sz="1600" dirty="0"/>
              <a:t>of meningococcal group B OMV vaccines, beyond their </a:t>
            </a:r>
            <a:r>
              <a:rPr lang="en-US" sz="1600" dirty="0" smtClean="0"/>
              <a:t>brief. Human Vaccines and Immunotherapeutics 2018</a:t>
            </a:r>
            <a:endParaRPr lang="en-US" sz="1600" dirty="0"/>
          </a:p>
        </p:txBody>
      </p:sp>
    </p:spTree>
    <p:extLst>
      <p:ext uri="{BB962C8B-B14F-4D97-AF65-F5344CB8AC3E}">
        <p14:creationId xmlns:p14="http://schemas.microsoft.com/office/powerpoint/2010/main" val="38544451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779" y="212725"/>
            <a:ext cx="10515600" cy="870117"/>
          </a:xfrm>
        </p:spPr>
        <p:txBody>
          <a:bodyPr/>
          <a:lstStyle/>
          <a:p>
            <a:r>
              <a:rPr lang="en-US" b="1" dirty="0" smtClean="0"/>
              <a:t>Vaccinate with </a:t>
            </a:r>
            <a:r>
              <a:rPr lang="en-US" b="1" dirty="0" err="1" smtClean="0"/>
              <a:t>Mening</a:t>
            </a:r>
            <a:r>
              <a:rPr lang="en-US" b="1" dirty="0" smtClean="0"/>
              <a:t> B!</a:t>
            </a:r>
            <a:endParaRPr lang="en-US" b="1" dirty="0"/>
          </a:p>
        </p:txBody>
      </p:sp>
      <p:sp>
        <p:nvSpPr>
          <p:cNvPr id="3" name="Content Placeholder 2"/>
          <p:cNvSpPr>
            <a:spLocks noGrp="1"/>
          </p:cNvSpPr>
          <p:nvPr>
            <p:ph idx="1"/>
          </p:nvPr>
        </p:nvSpPr>
        <p:spPr>
          <a:xfrm>
            <a:off x="92242" y="1572127"/>
            <a:ext cx="11686673" cy="5149516"/>
          </a:xfrm>
        </p:spPr>
        <p:txBody>
          <a:bodyPr>
            <a:normAutofit/>
          </a:bodyPr>
          <a:lstStyle/>
          <a:p>
            <a:r>
              <a:rPr lang="en-US" dirty="0"/>
              <a:t>There are currently two Nm group B vaccines that </a:t>
            </a:r>
            <a:r>
              <a:rPr lang="en-US" dirty="0" smtClean="0"/>
              <a:t>include OMVs </a:t>
            </a:r>
            <a:r>
              <a:rPr lang="en-US" dirty="0"/>
              <a:t>in wide </a:t>
            </a:r>
            <a:r>
              <a:rPr lang="en-US" dirty="0" smtClean="0"/>
              <a:t>use</a:t>
            </a:r>
          </a:p>
          <a:p>
            <a:r>
              <a:rPr lang="en-US" dirty="0" smtClean="0"/>
              <a:t>Both </a:t>
            </a:r>
            <a:r>
              <a:rPr lang="en-US" dirty="0"/>
              <a:t>appear to provide broad </a:t>
            </a:r>
            <a:r>
              <a:rPr lang="en-US" dirty="0" smtClean="0"/>
              <a:t>protection against </a:t>
            </a:r>
            <a:r>
              <a:rPr lang="en-US" dirty="0"/>
              <a:t>their Nm target diseases and both are likely to </a:t>
            </a:r>
            <a:r>
              <a:rPr lang="en-US" dirty="0" smtClean="0"/>
              <a:t>offer cross </a:t>
            </a:r>
            <a:r>
              <a:rPr lang="en-US" dirty="0"/>
              <a:t>protection against </a:t>
            </a:r>
            <a:r>
              <a:rPr lang="en-US" dirty="0" smtClean="0"/>
              <a:t>GC </a:t>
            </a:r>
            <a:r>
              <a:rPr lang="en-US" dirty="0"/>
              <a:t>to a greater or </a:t>
            </a:r>
            <a:r>
              <a:rPr lang="en-US" dirty="0" smtClean="0"/>
              <a:t>lesser extent</a:t>
            </a:r>
          </a:p>
          <a:p>
            <a:r>
              <a:rPr lang="en-US" dirty="0" smtClean="0"/>
              <a:t>While </a:t>
            </a:r>
            <a:r>
              <a:rPr lang="en-US" dirty="0" err="1" smtClean="0"/>
              <a:t>Bexsero</a:t>
            </a:r>
            <a:r>
              <a:rPr lang="en-US" dirty="0"/>
              <a:t> </a:t>
            </a:r>
            <a:r>
              <a:rPr lang="en-US" dirty="0" smtClean="0"/>
              <a:t>has </a:t>
            </a:r>
            <a:r>
              <a:rPr lang="en-US" dirty="0"/>
              <a:t>not yet been formally </a:t>
            </a:r>
            <a:r>
              <a:rPr lang="en-US" dirty="0" smtClean="0"/>
              <a:t>assessed against GC </a:t>
            </a:r>
            <a:r>
              <a:rPr lang="en-US" dirty="0"/>
              <a:t>it not only contains the antigen that has </a:t>
            </a:r>
            <a:r>
              <a:rPr lang="en-US" dirty="0" smtClean="0"/>
              <a:t>been  used(</a:t>
            </a:r>
            <a:r>
              <a:rPr lang="en-US" dirty="0" err="1" smtClean="0"/>
              <a:t>MeNZBTM</a:t>
            </a:r>
            <a:r>
              <a:rPr lang="en-US" dirty="0" smtClean="0"/>
              <a:t>), </a:t>
            </a:r>
            <a:r>
              <a:rPr lang="en-US" dirty="0"/>
              <a:t>but also </a:t>
            </a:r>
            <a:r>
              <a:rPr lang="en-US" dirty="0" smtClean="0"/>
              <a:t>2/3 of recombinant proteins in </a:t>
            </a:r>
            <a:r>
              <a:rPr lang="en-US" dirty="0"/>
              <a:t>the formulation are variably expressed </a:t>
            </a:r>
            <a:r>
              <a:rPr lang="en-US" dirty="0" smtClean="0"/>
              <a:t>in GC </a:t>
            </a:r>
            <a:r>
              <a:rPr lang="en-US" dirty="0"/>
              <a:t>isolates and </a:t>
            </a:r>
            <a:r>
              <a:rPr lang="en-US" dirty="0" smtClean="0"/>
              <a:t>induces </a:t>
            </a:r>
            <a:r>
              <a:rPr lang="en-US" dirty="0"/>
              <a:t>cross reactive antibodies </a:t>
            </a:r>
            <a:r>
              <a:rPr lang="en-US" dirty="0" smtClean="0"/>
              <a:t>against the gonococcus</a:t>
            </a:r>
          </a:p>
          <a:p>
            <a:r>
              <a:rPr lang="en-US" dirty="0" smtClean="0"/>
              <a:t>Provision </a:t>
            </a:r>
            <a:r>
              <a:rPr lang="en-US" dirty="0"/>
              <a:t>of a booster dose of </a:t>
            </a:r>
            <a:r>
              <a:rPr lang="en-US" dirty="0" smtClean="0"/>
              <a:t>one of </a:t>
            </a:r>
            <a:r>
              <a:rPr lang="en-US" dirty="0"/>
              <a:t>these vaccines at an age prior to sexual debut, </a:t>
            </a:r>
            <a:r>
              <a:rPr lang="en-US" dirty="0" smtClean="0"/>
              <a:t>may </a:t>
            </a:r>
            <a:r>
              <a:rPr lang="en-US" dirty="0"/>
              <a:t>provide a basis for heterologous </a:t>
            </a:r>
            <a:r>
              <a:rPr lang="en-US" dirty="0" smtClean="0"/>
              <a:t>boosting, could </a:t>
            </a:r>
            <a:r>
              <a:rPr lang="en-US" dirty="0"/>
              <a:t>be worth exploring as a </a:t>
            </a:r>
            <a:r>
              <a:rPr lang="en-US" dirty="0" smtClean="0"/>
              <a:t>strategy…</a:t>
            </a:r>
            <a:endParaRPr lang="en-US" dirty="0"/>
          </a:p>
        </p:txBody>
      </p:sp>
      <p:pic>
        <p:nvPicPr>
          <p:cNvPr id="4" name="Picture 3"/>
          <p:cNvPicPr>
            <a:picLocks noChangeAspect="1"/>
          </p:cNvPicPr>
          <p:nvPr/>
        </p:nvPicPr>
        <p:blipFill rotWithShape="1">
          <a:blip r:embed="rId2"/>
          <a:srcRect b="35347"/>
          <a:stretch/>
        </p:blipFill>
        <p:spPr>
          <a:xfrm>
            <a:off x="8513595" y="41055"/>
            <a:ext cx="3105174" cy="1531072"/>
          </a:xfrm>
          <a:prstGeom prst="rect">
            <a:avLst/>
          </a:prstGeom>
        </p:spPr>
      </p:pic>
    </p:spTree>
    <p:extLst>
      <p:ext uri="{BB962C8B-B14F-4D97-AF65-F5344CB8AC3E}">
        <p14:creationId xmlns:p14="http://schemas.microsoft.com/office/powerpoint/2010/main" val="4224364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54835" y="1200210"/>
            <a:ext cx="9681880" cy="4963975"/>
          </a:xfrm>
          <a:prstGeom prst="rect">
            <a:avLst/>
          </a:prstGeom>
        </p:spPr>
      </p:pic>
      <p:sp>
        <p:nvSpPr>
          <p:cNvPr id="2" name="Title 1"/>
          <p:cNvSpPr>
            <a:spLocks noGrp="1"/>
          </p:cNvSpPr>
          <p:nvPr>
            <p:ph type="title"/>
          </p:nvPr>
        </p:nvSpPr>
        <p:spPr/>
        <p:txBody>
          <a:bodyPr/>
          <a:lstStyle/>
          <a:p>
            <a:r>
              <a:rPr lang="en-US" dirty="0"/>
              <a:t>Primary and Secondary Syphilis — Rates of </a:t>
            </a:r>
            <a:r>
              <a:rPr lang="en-US" dirty="0" smtClean="0"/>
              <a:t>Reported Cases </a:t>
            </a:r>
            <a:r>
              <a:rPr lang="en-US" dirty="0"/>
              <a:t>by County, United States, </a:t>
            </a:r>
            <a:r>
              <a:rPr lang="en-US" dirty="0" smtClean="0"/>
              <a:t>2017</a:t>
            </a:r>
            <a:endParaRPr lang="en-US" sz="3200" dirty="0"/>
          </a:p>
        </p:txBody>
      </p:sp>
      <p:sp>
        <p:nvSpPr>
          <p:cNvPr id="3" name="Rectangle 2"/>
          <p:cNvSpPr/>
          <p:nvPr/>
        </p:nvSpPr>
        <p:spPr>
          <a:xfrm>
            <a:off x="1281956" y="6265320"/>
            <a:ext cx="10748683" cy="502573"/>
          </a:xfrm>
          <a:prstGeom prst="rect">
            <a:avLst/>
          </a:prstGeom>
        </p:spPr>
        <p:txBody>
          <a:bodyPr wrap="square">
            <a:spAutoFit/>
          </a:bodyPr>
          <a:lstStyle/>
          <a:p>
            <a:r>
              <a:rPr lang="en-US" sz="1333" dirty="0">
                <a:solidFill>
                  <a:srgbClr val="000000"/>
                </a:solidFill>
                <a:latin typeface="Calibri" panose="020F0502020204030204" pitchFamily="34" charset="0"/>
                <a:cs typeface="Calibri" panose="020F0502020204030204" pitchFamily="34" charset="0"/>
              </a:rPr>
              <a:t>* In 2017, 1,562 (49.7%) of 3,140 counties in the United States reported no cases of primary and secondary syphilis. Refer to the NCHHSTP </a:t>
            </a:r>
            <a:r>
              <a:rPr lang="en-US" sz="1333" dirty="0" err="1">
                <a:solidFill>
                  <a:srgbClr val="000000"/>
                </a:solidFill>
                <a:latin typeface="Calibri" panose="020F0502020204030204" pitchFamily="34" charset="0"/>
                <a:cs typeface="Calibri" panose="020F0502020204030204" pitchFamily="34" charset="0"/>
              </a:rPr>
              <a:t>AtlasPlus</a:t>
            </a:r>
            <a:r>
              <a:rPr lang="en-US" sz="1333" dirty="0">
                <a:solidFill>
                  <a:srgbClr val="000000"/>
                </a:solidFill>
                <a:latin typeface="Calibri" panose="020F0502020204030204" pitchFamily="34" charset="0"/>
                <a:cs typeface="Calibri" panose="020F0502020204030204" pitchFamily="34" charset="0"/>
              </a:rPr>
              <a:t> for further county-level rate information: </a:t>
            </a:r>
            <a:r>
              <a:rPr lang="en-US" sz="1333" u="sng" dirty="0">
                <a:solidFill>
                  <a:srgbClr val="000000"/>
                </a:solidFill>
                <a:latin typeface="Calibri" panose="020F0502020204030204" pitchFamily="34" charset="0"/>
                <a:cs typeface="Calibri" panose="020F0502020204030204" pitchFamily="34" charset="0"/>
                <a:hlinkClick r:id="rId4"/>
              </a:rPr>
              <a:t>https://www.cdc.gov/nchhstp/atlas/</a:t>
            </a:r>
            <a:endParaRPr lang="en-US" sz="1333" dirty="0">
              <a:solidFill>
                <a:srgbClr val="000000"/>
              </a:solidFill>
              <a:latin typeface="Calibri" panose="020F0502020204030204" pitchFamily="34" charset="0"/>
              <a:cs typeface="Calibri" panose="020F0502020204030204" pitchFamily="34" charset="0"/>
            </a:endParaRPr>
          </a:p>
        </p:txBody>
      </p:sp>
      <p:sp>
        <p:nvSpPr>
          <p:cNvPr id="6" name="TextBox 5"/>
          <p:cNvSpPr txBox="1"/>
          <p:nvPr/>
        </p:nvSpPr>
        <p:spPr>
          <a:xfrm>
            <a:off x="10931161" y="0"/>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2378FB26-04A1-4A06-8BC4-8BCAE2C4ECBF}" type="slidenum">
              <a:rPr lang="en-US" sz="1400">
                <a:solidFill>
                  <a:prstClr val="black"/>
                </a:solidFill>
                <a:ea typeface="ＭＳ Ｐゴシック" charset="0"/>
                <a:cs typeface="Arial" pitchFamily="34" charset="0"/>
                <a:sym typeface="Helvetica" charset="0"/>
              </a:rPr>
              <a:t>56</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97690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52158" y="1308994"/>
            <a:ext cx="10622480" cy="5145264"/>
          </a:xfrm>
          <a:prstGeom prst="rect">
            <a:avLst/>
          </a:prstGeom>
        </p:spPr>
      </p:pic>
      <p:sp>
        <p:nvSpPr>
          <p:cNvPr id="2" name="Title 1"/>
          <p:cNvSpPr>
            <a:spLocks noGrp="1"/>
          </p:cNvSpPr>
          <p:nvPr>
            <p:ph type="title"/>
          </p:nvPr>
        </p:nvSpPr>
        <p:spPr/>
        <p:txBody>
          <a:bodyPr/>
          <a:lstStyle/>
          <a:p>
            <a:r>
              <a:rPr lang="en-US" dirty="0"/>
              <a:t>Primary and Secondary Syphilis — Rates of </a:t>
            </a:r>
            <a:r>
              <a:rPr lang="en-US" dirty="0" smtClean="0"/>
              <a:t>Reported Cases </a:t>
            </a:r>
            <a:r>
              <a:rPr lang="en-US" dirty="0"/>
              <a:t>by Age Group and Sex, United States, </a:t>
            </a:r>
            <a:r>
              <a:rPr lang="en-US" dirty="0" smtClean="0"/>
              <a:t>2017</a:t>
            </a:r>
            <a:endParaRPr lang="en-US" sz="3200" dirty="0"/>
          </a:p>
        </p:txBody>
      </p:sp>
      <p:sp>
        <p:nvSpPr>
          <p:cNvPr id="4" name="TextBox 3"/>
          <p:cNvSpPr txBox="1"/>
          <p:nvPr/>
        </p:nvSpPr>
        <p:spPr>
          <a:xfrm>
            <a:off x="10897153" y="0"/>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0006E365-2AB1-42C1-AA0B-203AE83183A1}" type="slidenum">
              <a:rPr lang="en-US" sz="1400">
                <a:solidFill>
                  <a:prstClr val="black"/>
                </a:solidFill>
                <a:ea typeface="ＭＳ Ｐゴシック" charset="0"/>
                <a:cs typeface="Arial" pitchFamily="34" charset="0"/>
                <a:sym typeface="Helvetica" charset="0"/>
              </a:rPr>
              <a:t>57</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390558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4111"/>
            <a:ext cx="10972800" cy="1143000"/>
          </a:xfrm>
        </p:spPr>
        <p:txBody>
          <a:bodyPr>
            <a:normAutofit fontScale="90000"/>
          </a:bodyPr>
          <a:lstStyle/>
          <a:p>
            <a:pPr>
              <a:lnSpc>
                <a:spcPts val="3333"/>
              </a:lnSpc>
            </a:pPr>
            <a:r>
              <a:rPr lang="en-US" sz="2933" dirty="0"/>
              <a:t>Congenital Syphilis — Reported Cases by Year of Birth and Rates of Reported Cases of Primary and Secondary Syphilis Among Women Aged 15–44 Years, United States, 2008–2017</a:t>
            </a:r>
          </a:p>
        </p:txBody>
      </p:sp>
      <p:sp>
        <p:nvSpPr>
          <p:cNvPr id="3" name="Rectangle 2"/>
          <p:cNvSpPr/>
          <p:nvPr/>
        </p:nvSpPr>
        <p:spPr>
          <a:xfrm>
            <a:off x="1196390" y="6469140"/>
            <a:ext cx="10085285" cy="297454"/>
          </a:xfrm>
          <a:prstGeom prst="rect">
            <a:avLst/>
          </a:prstGeom>
        </p:spPr>
        <p:txBody>
          <a:bodyPr wrap="square">
            <a:spAutoFit/>
          </a:bodyPr>
          <a:lstStyle/>
          <a:p>
            <a:r>
              <a:rPr lang="en-US" sz="1333" b="1" dirty="0">
                <a:solidFill>
                  <a:srgbClr val="000000"/>
                </a:solidFill>
                <a:latin typeface="Calibri" panose="020F0502020204030204" pitchFamily="34" charset="0"/>
                <a:cs typeface="Calibri" panose="020F0502020204030204" pitchFamily="34" charset="0"/>
              </a:rPr>
              <a:t>ACRONYMS:</a:t>
            </a:r>
            <a:r>
              <a:rPr lang="en-US" sz="1333" dirty="0">
                <a:solidFill>
                  <a:srgbClr val="000000"/>
                </a:solidFill>
                <a:latin typeface="Calibri" panose="020F0502020204030204" pitchFamily="34" charset="0"/>
                <a:cs typeface="Calibri" panose="020F0502020204030204" pitchFamily="34" charset="0"/>
              </a:rPr>
              <a:t> CS = Congenital syphilis; P&amp;S = Primary and secondary syphilis.</a:t>
            </a:r>
          </a:p>
        </p:txBody>
      </p:sp>
      <p:pic>
        <p:nvPicPr>
          <p:cNvPr id="9" name="Picture 8"/>
          <p:cNvPicPr>
            <a:picLocks noChangeAspect="1"/>
          </p:cNvPicPr>
          <p:nvPr/>
        </p:nvPicPr>
        <p:blipFill>
          <a:blip r:embed="rId3"/>
          <a:stretch>
            <a:fillRect/>
          </a:stretch>
        </p:blipFill>
        <p:spPr>
          <a:xfrm>
            <a:off x="1255661" y="1660001"/>
            <a:ext cx="10632243" cy="4639211"/>
          </a:xfrm>
          <a:prstGeom prst="rect">
            <a:avLst/>
          </a:prstGeom>
        </p:spPr>
      </p:pic>
      <p:sp>
        <p:nvSpPr>
          <p:cNvPr id="5" name="TextBox 4"/>
          <p:cNvSpPr txBox="1"/>
          <p:nvPr/>
        </p:nvSpPr>
        <p:spPr>
          <a:xfrm>
            <a:off x="10972800" y="0"/>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a:t>
            </a:r>
            <a:fld id="{C6231518-EE11-4737-A779-2E633303C0DE}" type="slidenum">
              <a:rPr lang="en-US" sz="1400">
                <a:solidFill>
                  <a:prstClr val="black"/>
                </a:solidFill>
                <a:ea typeface="ＭＳ Ｐゴシック" charset="0"/>
                <a:cs typeface="Arial" pitchFamily="34" charset="0"/>
                <a:sym typeface="Helvetica" charset="0"/>
              </a:rPr>
              <a:t>58</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50196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32"/>
            <a:ext cx="12192000" cy="6836026"/>
          </a:xfrm>
          <a:prstGeom prst="rect">
            <a:avLst/>
          </a:prstGeom>
        </p:spPr>
      </p:pic>
      <p:sp>
        <p:nvSpPr>
          <p:cNvPr id="2" name="Title 1"/>
          <p:cNvSpPr>
            <a:spLocks noGrp="1"/>
          </p:cNvSpPr>
          <p:nvPr>
            <p:ph type="title"/>
          </p:nvPr>
        </p:nvSpPr>
        <p:spPr>
          <a:xfrm>
            <a:off x="5382126" y="212725"/>
            <a:ext cx="6043863" cy="765843"/>
          </a:xfrm>
        </p:spPr>
        <p:txBody>
          <a:bodyPr/>
          <a:lstStyle/>
          <a:p>
            <a:r>
              <a:rPr lang="en-US" dirty="0" smtClean="0">
                <a:solidFill>
                  <a:schemeClr val="bg1"/>
                </a:solidFill>
              </a:rPr>
              <a:t>Microbiology 101…</a:t>
            </a:r>
            <a:endParaRPr lang="en-US" dirty="0">
              <a:solidFill>
                <a:schemeClr val="bg1"/>
              </a:solidFill>
            </a:endParaRPr>
          </a:p>
        </p:txBody>
      </p:sp>
      <p:sp>
        <p:nvSpPr>
          <p:cNvPr id="3" name="Content Placeholder 2"/>
          <p:cNvSpPr>
            <a:spLocks noGrp="1"/>
          </p:cNvSpPr>
          <p:nvPr>
            <p:ph idx="1"/>
          </p:nvPr>
        </p:nvSpPr>
        <p:spPr>
          <a:xfrm>
            <a:off x="523373" y="1255354"/>
            <a:ext cx="11273589" cy="5168733"/>
          </a:xfrm>
        </p:spPr>
        <p:txBody>
          <a:bodyPr>
            <a:normAutofit fontScale="92500" lnSpcReduction="20000"/>
          </a:bodyPr>
          <a:lstStyle/>
          <a:p>
            <a:r>
              <a:rPr lang="en-US" dirty="0" smtClean="0">
                <a:solidFill>
                  <a:schemeClr val="bg1"/>
                </a:solidFill>
              </a:rPr>
              <a:t>T. pallidum </a:t>
            </a:r>
            <a:r>
              <a:rPr lang="en-US" dirty="0">
                <a:solidFill>
                  <a:schemeClr val="bg1"/>
                </a:solidFill>
              </a:rPr>
              <a:t>belongs to a family of spiral-shaped bacteria, the </a:t>
            </a:r>
            <a:r>
              <a:rPr lang="en-US" dirty="0" err="1">
                <a:solidFill>
                  <a:schemeClr val="bg1"/>
                </a:solidFill>
              </a:rPr>
              <a:t>Spirochaetaceae</a:t>
            </a:r>
            <a:r>
              <a:rPr lang="en-US" dirty="0">
                <a:solidFill>
                  <a:schemeClr val="bg1"/>
                </a:solidFill>
              </a:rPr>
              <a:t> (spirochetes), and is related to other pathogenic </a:t>
            </a:r>
            <a:r>
              <a:rPr lang="en-US" dirty="0" err="1">
                <a:solidFill>
                  <a:schemeClr val="bg1"/>
                </a:solidFill>
              </a:rPr>
              <a:t>treponemes</a:t>
            </a:r>
            <a:r>
              <a:rPr lang="en-US" dirty="0">
                <a:solidFill>
                  <a:schemeClr val="bg1"/>
                </a:solidFill>
              </a:rPr>
              <a:t> that cause </a:t>
            </a:r>
            <a:r>
              <a:rPr lang="en-US" dirty="0" err="1">
                <a:solidFill>
                  <a:schemeClr val="bg1"/>
                </a:solidFill>
              </a:rPr>
              <a:t>nonvenereal</a:t>
            </a:r>
            <a:r>
              <a:rPr lang="en-US" dirty="0">
                <a:solidFill>
                  <a:schemeClr val="bg1"/>
                </a:solidFill>
              </a:rPr>
              <a:t> </a:t>
            </a:r>
            <a:r>
              <a:rPr lang="en-US" dirty="0" smtClean="0">
                <a:solidFill>
                  <a:schemeClr val="bg1"/>
                </a:solidFill>
              </a:rPr>
              <a:t>diseases (Yaws, </a:t>
            </a:r>
            <a:r>
              <a:rPr lang="en-US" dirty="0" err="1" smtClean="0">
                <a:solidFill>
                  <a:schemeClr val="bg1"/>
                </a:solidFill>
              </a:rPr>
              <a:t>Pinta</a:t>
            </a:r>
            <a:r>
              <a:rPr lang="en-US" dirty="0" smtClean="0">
                <a:solidFill>
                  <a:schemeClr val="bg1"/>
                </a:solidFill>
              </a:rPr>
              <a:t>)</a:t>
            </a:r>
          </a:p>
          <a:p>
            <a:r>
              <a:rPr lang="en-US" dirty="0" smtClean="0">
                <a:solidFill>
                  <a:schemeClr val="bg1"/>
                </a:solidFill>
              </a:rPr>
              <a:t>In </a:t>
            </a:r>
            <a:r>
              <a:rPr lang="en-US" dirty="0">
                <a:solidFill>
                  <a:schemeClr val="bg1"/>
                </a:solidFill>
              </a:rPr>
              <a:t>both clinical and laboratory settings, dark-field microscopy is used for visualization of this small organism</a:t>
            </a:r>
            <a:endParaRPr lang="en-US" dirty="0" smtClean="0">
              <a:solidFill>
                <a:schemeClr val="bg1"/>
              </a:solidFill>
            </a:endParaRPr>
          </a:p>
          <a:p>
            <a:r>
              <a:rPr lang="en-US" dirty="0" smtClean="0">
                <a:solidFill>
                  <a:schemeClr val="bg1"/>
                </a:solidFill>
              </a:rPr>
              <a:t>T</a:t>
            </a:r>
            <a:r>
              <a:rPr lang="en-US" dirty="0">
                <a:solidFill>
                  <a:schemeClr val="bg1"/>
                </a:solidFill>
              </a:rPr>
              <a:t>. pallidum has an unusually small genome and lacks genes that encode many metabolic functions and classical virulence factors. The organism is extremely sensitive to environmental conditions and has not been continuously cultivated in </a:t>
            </a:r>
            <a:r>
              <a:rPr lang="en-US" dirty="0" smtClean="0">
                <a:solidFill>
                  <a:schemeClr val="bg1"/>
                </a:solidFill>
              </a:rPr>
              <a:t>vitro</a:t>
            </a:r>
            <a:endParaRPr lang="en-US" i="1" dirty="0" smtClean="0">
              <a:solidFill>
                <a:schemeClr val="bg1"/>
              </a:solidFill>
            </a:endParaRPr>
          </a:p>
          <a:p>
            <a:pPr lvl="1"/>
            <a:r>
              <a:rPr lang="en-US" sz="2800" i="1" dirty="0">
                <a:solidFill>
                  <a:schemeClr val="bg1"/>
                </a:solidFill>
              </a:rPr>
              <a:t>BUT survives for decades in the untreated </a:t>
            </a:r>
            <a:r>
              <a:rPr lang="en-US" sz="2800" i="1" dirty="0" smtClean="0">
                <a:solidFill>
                  <a:schemeClr val="bg1"/>
                </a:solidFill>
              </a:rPr>
              <a:t>host</a:t>
            </a:r>
            <a:endParaRPr lang="en-US" sz="2800" dirty="0" smtClean="0">
              <a:solidFill>
                <a:schemeClr val="bg1"/>
              </a:solidFill>
            </a:endParaRPr>
          </a:p>
          <a:p>
            <a:r>
              <a:rPr lang="en-US" dirty="0">
                <a:solidFill>
                  <a:schemeClr val="bg1"/>
                </a:solidFill>
              </a:rPr>
              <a:t>One factor contributing to T. pallidum's chronicity is the paucity of integral outer membrane proteins, rendering intact organisms virtually invisible to the immune </a:t>
            </a:r>
            <a:r>
              <a:rPr lang="en-US" dirty="0" smtClean="0">
                <a:solidFill>
                  <a:schemeClr val="bg1"/>
                </a:solidFill>
              </a:rPr>
              <a:t>system</a:t>
            </a:r>
          </a:p>
          <a:p>
            <a:r>
              <a:rPr lang="en-US" dirty="0" smtClean="0">
                <a:solidFill>
                  <a:schemeClr val="bg1"/>
                </a:solidFill>
              </a:rPr>
              <a:t>Antigenic </a:t>
            </a:r>
            <a:r>
              <a:rPr lang="en-US" dirty="0">
                <a:solidFill>
                  <a:schemeClr val="bg1"/>
                </a:solidFill>
              </a:rPr>
              <a:t>variation of </a:t>
            </a:r>
            <a:r>
              <a:rPr lang="en-US" dirty="0" err="1">
                <a:solidFill>
                  <a:schemeClr val="bg1"/>
                </a:solidFill>
              </a:rPr>
              <a:t>TprK</a:t>
            </a:r>
            <a:r>
              <a:rPr lang="en-US" dirty="0">
                <a:solidFill>
                  <a:schemeClr val="bg1"/>
                </a:solidFill>
              </a:rPr>
              <a:t>, a putative surface-exposed protein, is likely to contribute to immune evasion</a:t>
            </a:r>
          </a:p>
        </p:txBody>
      </p:sp>
      <p:sp>
        <p:nvSpPr>
          <p:cNvPr id="5" name="TextBox 4"/>
          <p:cNvSpPr txBox="1"/>
          <p:nvPr/>
        </p:nvSpPr>
        <p:spPr>
          <a:xfrm>
            <a:off x="294602" y="6424087"/>
            <a:ext cx="2438400" cy="315369"/>
          </a:xfrm>
          <a:prstGeom prst="rect">
            <a:avLst/>
          </a:prstGeom>
          <a:noFill/>
        </p:spPr>
        <p:txBody>
          <a:bodyPr wrap="square" rtlCol="0">
            <a:spAutoFit/>
          </a:bodyPr>
          <a:lstStyle/>
          <a:p>
            <a:pPr defTabSz="914404"/>
            <a:r>
              <a:rPr lang="en-US" sz="1400" dirty="0">
                <a:solidFill>
                  <a:schemeClr val="bg1"/>
                </a:solidFill>
                <a:ea typeface="ＭＳ Ｐゴシック" charset="0"/>
                <a:cs typeface="Arial" pitchFamily="34" charset="0"/>
                <a:sym typeface="Helvetica" charset="0"/>
              </a:rPr>
              <a:t>Slide </a:t>
            </a:r>
            <a:fld id="{54FCC68A-ABD1-4FDC-AF45-B02817E6E273}" type="slidenum">
              <a:rPr lang="en-US" sz="1400">
                <a:solidFill>
                  <a:schemeClr val="bg1"/>
                </a:solidFill>
                <a:ea typeface="ＭＳ Ｐゴシック" charset="0"/>
                <a:cs typeface="Arial" pitchFamily="34" charset="0"/>
                <a:sym typeface="Helvetica" charset="0"/>
              </a:rPr>
              <a:t>59</a:t>
            </a:fld>
            <a:r>
              <a:rPr lang="en-US" sz="1400" dirty="0" smtClean="0">
                <a:solidFill>
                  <a:schemeClr val="bg1"/>
                </a:solidFill>
                <a:ea typeface="ＭＳ Ｐゴシック" charset="0"/>
                <a:cs typeface="Arial" pitchFamily="34" charset="0"/>
                <a:sym typeface="Helvetica" charset="0"/>
              </a:rPr>
              <a:t> of 85 </a:t>
            </a:r>
            <a:endParaRPr lang="en-US" sz="1400" dirty="0">
              <a:solidFill>
                <a:schemeClr val="bg1"/>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31861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138" y="1652633"/>
            <a:ext cx="10570463" cy="2775529"/>
          </a:xfrm>
        </p:spPr>
        <p:txBody>
          <a:bodyPr/>
          <a:lstStyle/>
          <a:p>
            <a:pPr algn="ctr">
              <a:defRPr/>
            </a:pPr>
            <a:r>
              <a:rPr lang="en-US" sz="3200" b="0" dirty="0" smtClean="0"/>
              <a:t>Evaluations will be available in your IAS-USA “My Activities” page by 5 </a:t>
            </a:r>
            <a:r>
              <a:rPr lang="en-US" sz="3200" b="0" cap="small" dirty="0" smtClean="0"/>
              <a:t>pm</a:t>
            </a:r>
            <a:r>
              <a:rPr lang="en-US" sz="3200" b="0" dirty="0" smtClean="0"/>
              <a:t> PT today. See the </a:t>
            </a:r>
            <a:r>
              <a:rPr lang="en-US" sz="3200" b="0" dirty="0"/>
              <a:t>IAS–USA website for instructions on claiming </a:t>
            </a:r>
            <a:r>
              <a:rPr lang="en-US" sz="3200" b="0" dirty="0" smtClean="0"/>
              <a:t>CME, </a:t>
            </a:r>
            <a:r>
              <a:rPr lang="en-US" sz="3200" b="0" dirty="0"/>
              <a:t>pharmacy, </a:t>
            </a:r>
            <a:r>
              <a:rPr lang="en-US" sz="3200" b="0" dirty="0" smtClean="0"/>
              <a:t>nursing, or pharmacotherapy credits, or a certificate of participation.</a:t>
            </a:r>
            <a:endParaRPr lang="en-US" sz="3200" b="0" dirty="0"/>
          </a:p>
        </p:txBody>
      </p:sp>
      <p:pic>
        <p:nvPicPr>
          <p:cNvPr id="22835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4904" y="403285"/>
            <a:ext cx="3850930" cy="88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bwMode="auto">
          <a:xfrm>
            <a:off x="1538369" y="4793770"/>
            <a:ext cx="9144000" cy="163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
                <a:srgbClr val="FFFFFF"/>
              </a:buClr>
              <a:buFont typeface="Roboto Slab" charset="0"/>
              <a:buNone/>
            </a:pPr>
            <a:r>
              <a:rPr lang="en-US" altLang="en-US" sz="3400" b="1" dirty="0">
                <a:solidFill>
                  <a:srgbClr val="339966"/>
                </a:solidFill>
                <a:cs typeface="Arial" panose="020B0604020202020204" pitchFamily="34" charset="0"/>
                <a:sym typeface="Roboto Slab" charset="0"/>
              </a:rPr>
              <a:t>Not Receiving Our Emails</a:t>
            </a:r>
            <a:r>
              <a:rPr lang="en-US" altLang="en-US" sz="3400" b="1" dirty="0" smtClean="0">
                <a:solidFill>
                  <a:srgbClr val="339966"/>
                </a:solidFill>
                <a:cs typeface="Arial" panose="020B0604020202020204" pitchFamily="34" charset="0"/>
                <a:sym typeface="Roboto Slab" charset="0"/>
              </a:rPr>
              <a:t>?</a:t>
            </a:r>
          </a:p>
          <a:p>
            <a:pPr algn="ctr">
              <a:buClr>
                <a:srgbClr val="FFFFFF"/>
              </a:buClr>
            </a:pPr>
            <a:r>
              <a:rPr lang="en-US" altLang="en-US" sz="3400" dirty="0">
                <a:solidFill>
                  <a:srgbClr val="4D4D4D"/>
                </a:solidFill>
                <a:cs typeface="Arial" panose="020B0604020202020204" pitchFamily="34" charset="0"/>
                <a:sym typeface="Roboto Slab" charset="0"/>
              </a:rPr>
              <a:t>Check the FAQ section on the IAS–USA website for more </a:t>
            </a:r>
            <a:r>
              <a:rPr lang="en-US" altLang="en-US" sz="3400" dirty="0" smtClean="0">
                <a:solidFill>
                  <a:srgbClr val="4D4D4D"/>
                </a:solidFill>
                <a:cs typeface="Arial" panose="020B0604020202020204" pitchFamily="34" charset="0"/>
                <a:sym typeface="Roboto Slab" charset="0"/>
              </a:rPr>
              <a:t>information</a:t>
            </a:r>
            <a:endParaRPr lang="en-US" altLang="en-US" sz="3400" dirty="0">
              <a:solidFill>
                <a:srgbClr val="4D4D4D"/>
              </a:solidFill>
              <a:cs typeface="Arial" panose="020B0604020202020204" pitchFamily="34" charset="0"/>
              <a:sym typeface="Roboto Slab" charset="0"/>
            </a:endParaRPr>
          </a:p>
        </p:txBody>
      </p:sp>
    </p:spTree>
    <p:extLst>
      <p:ext uri="{BB962C8B-B14F-4D97-AF65-F5344CB8AC3E}">
        <p14:creationId xmlns:p14="http://schemas.microsoft.com/office/powerpoint/2010/main" val="690954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yphilis microb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333" y="2211769"/>
            <a:ext cx="5969498" cy="30500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yphilis microbi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8" y="104273"/>
            <a:ext cx="6320589" cy="6617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128" y="6406273"/>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A4F046B6-DC34-4D97-A2D3-8B3D38A3FA66}" type="slidenum">
              <a:rPr lang="en-US" sz="1400">
                <a:solidFill>
                  <a:prstClr val="black"/>
                </a:solidFill>
                <a:ea typeface="ＭＳ Ｐゴシック" charset="0"/>
                <a:cs typeface="Arial" pitchFamily="34" charset="0"/>
                <a:sym typeface="Helvetica" charset="0"/>
              </a:rPr>
              <a:t>60</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3197101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
            </a:r>
            <a:r>
              <a:rPr lang="en-US" b="1" dirty="0" smtClean="0"/>
              <a:t>athophysiology</a:t>
            </a:r>
            <a:endParaRPr lang="en-US" b="1" dirty="0"/>
          </a:p>
        </p:txBody>
      </p:sp>
      <p:pic>
        <p:nvPicPr>
          <p:cNvPr id="4" name="Content Placeholder 3"/>
          <p:cNvPicPr>
            <a:picLocks noGrp="1" noChangeAspect="1"/>
          </p:cNvPicPr>
          <p:nvPr>
            <p:ph idx="1"/>
          </p:nvPr>
        </p:nvPicPr>
        <p:blipFill>
          <a:blip r:embed="rId2"/>
          <a:stretch>
            <a:fillRect/>
          </a:stretch>
        </p:blipFill>
        <p:spPr>
          <a:xfrm>
            <a:off x="2880725" y="1825624"/>
            <a:ext cx="6986563" cy="4727575"/>
          </a:xfrm>
          <a:prstGeom prst="rect">
            <a:avLst/>
          </a:prstGeom>
        </p:spPr>
      </p:pic>
    </p:spTree>
    <p:extLst>
      <p:ext uri="{BB962C8B-B14F-4D97-AF65-F5344CB8AC3E}">
        <p14:creationId xmlns:p14="http://schemas.microsoft.com/office/powerpoint/2010/main" val="14101714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73" y="204705"/>
            <a:ext cx="8125326" cy="830012"/>
          </a:xfrm>
        </p:spPr>
        <p:txBody>
          <a:bodyPr/>
          <a:lstStyle/>
          <a:p>
            <a:pPr algn="ctr"/>
            <a:r>
              <a:rPr lang="en-US" b="1" dirty="0"/>
              <a:t>D</a:t>
            </a:r>
            <a:r>
              <a:rPr lang="en-US" b="1" dirty="0" smtClean="0"/>
              <a:t>iagnosis</a:t>
            </a:r>
            <a:endParaRPr lang="en-US" b="1" dirty="0"/>
          </a:p>
        </p:txBody>
      </p:sp>
      <p:pic>
        <p:nvPicPr>
          <p:cNvPr id="6" name="Picture 5"/>
          <p:cNvPicPr>
            <a:picLocks noChangeAspect="1"/>
          </p:cNvPicPr>
          <p:nvPr/>
        </p:nvPicPr>
        <p:blipFill rotWithShape="1">
          <a:blip r:embed="rId2"/>
          <a:srcRect t="5503"/>
          <a:stretch/>
        </p:blipFill>
        <p:spPr>
          <a:xfrm>
            <a:off x="5213684" y="1291388"/>
            <a:ext cx="6577263" cy="5162377"/>
          </a:xfrm>
          <a:prstGeom prst="rect">
            <a:avLst/>
          </a:prstGeom>
        </p:spPr>
      </p:pic>
      <p:sp>
        <p:nvSpPr>
          <p:cNvPr id="7" name="TextBox 6"/>
          <p:cNvSpPr txBox="1"/>
          <p:nvPr/>
        </p:nvSpPr>
        <p:spPr>
          <a:xfrm>
            <a:off x="393032" y="1900990"/>
            <a:ext cx="4596063" cy="4062651"/>
          </a:xfrm>
          <a:prstGeom prst="rect">
            <a:avLst/>
          </a:prstGeom>
          <a:noFill/>
        </p:spPr>
        <p:txBody>
          <a:bodyPr wrap="square" rtlCol="0">
            <a:spAutoFit/>
          </a:bodyPr>
          <a:lstStyle/>
          <a:p>
            <a:r>
              <a:rPr lang="en-US" sz="2400" b="1" dirty="0" smtClean="0"/>
              <a:t>PROs to reverse sequence:</a:t>
            </a:r>
          </a:p>
          <a:p>
            <a:pPr marL="342900" indent="-342900">
              <a:buFont typeface="Arial" panose="020B0604020202020204" pitchFamily="34" charset="0"/>
              <a:buChar char="•"/>
            </a:pPr>
            <a:r>
              <a:rPr lang="en-US" sz="2400" dirty="0"/>
              <a:t>I</a:t>
            </a:r>
            <a:r>
              <a:rPr lang="en-US" sz="2400" dirty="0" smtClean="0"/>
              <a:t>t can all be automated…no need for hands-on RPR testing!</a:t>
            </a:r>
          </a:p>
          <a:p>
            <a:pPr marL="285750" indent="-285750">
              <a:buFont typeface="Arial" panose="020B0604020202020204" pitchFamily="34" charset="0"/>
              <a:buChar char="•"/>
            </a:pPr>
            <a:r>
              <a:rPr lang="en-US" sz="2400" dirty="0" smtClean="0"/>
              <a:t>Optimal for populations with high disease prevalence</a:t>
            </a:r>
          </a:p>
          <a:p>
            <a:r>
              <a:rPr lang="en-US" sz="2400" b="1" dirty="0" smtClean="0"/>
              <a:t>CONs to reverse sequencing</a:t>
            </a:r>
            <a:r>
              <a:rPr lang="en-US" sz="2400" dirty="0" smtClean="0"/>
              <a:t>:</a:t>
            </a:r>
          </a:p>
          <a:p>
            <a:pPr marL="285750" indent="-285750">
              <a:buFont typeface="Arial" panose="020B0604020202020204" pitchFamily="34" charset="0"/>
              <a:buChar char="•"/>
            </a:pPr>
            <a:r>
              <a:rPr lang="en-US" sz="2400" dirty="0" smtClean="0"/>
              <a:t>Can not distinguish new infection from prior treated infection</a:t>
            </a:r>
          </a:p>
          <a:p>
            <a:pPr marL="285750" indent="-285750">
              <a:buFont typeface="Arial" panose="020B0604020202020204" pitchFamily="34" charset="0"/>
              <a:buChar char="•"/>
            </a:pPr>
            <a:r>
              <a:rPr lang="en-US" sz="2400" dirty="0" smtClean="0"/>
              <a:t>False positive testing can be seen in low prevalence settings</a:t>
            </a:r>
          </a:p>
          <a:p>
            <a:endParaRPr lang="en-US" dirty="0"/>
          </a:p>
        </p:txBody>
      </p:sp>
      <p:sp>
        <p:nvSpPr>
          <p:cNvPr id="5" name="TextBox 4"/>
          <p:cNvSpPr txBox="1"/>
          <p:nvPr/>
        </p:nvSpPr>
        <p:spPr>
          <a:xfrm>
            <a:off x="252663" y="6362761"/>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B075DC67-49A0-442E-9C4A-1F6B3D1E3C18}" type="slidenum">
              <a:rPr lang="en-US" sz="1400">
                <a:solidFill>
                  <a:prstClr val="black"/>
                </a:solidFill>
                <a:ea typeface="ＭＳ Ｐゴシック" charset="0"/>
                <a:cs typeface="Arial" pitchFamily="34" charset="0"/>
                <a:sym typeface="Helvetica" charset="0"/>
              </a:rPr>
              <a:t>62</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265744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0538"/>
          </a:xfrm>
        </p:spPr>
        <p:txBody>
          <a:bodyPr/>
          <a:lstStyle/>
          <a:p>
            <a:pPr algn="ctr"/>
            <a:r>
              <a:rPr lang="en-US" b="1" dirty="0"/>
              <a:t>T</a:t>
            </a:r>
            <a:r>
              <a:rPr lang="en-US" b="1" dirty="0" smtClean="0"/>
              <a:t>reatment</a:t>
            </a:r>
            <a:endParaRPr lang="en-US" b="1" dirty="0"/>
          </a:p>
        </p:txBody>
      </p:sp>
      <p:sp>
        <p:nvSpPr>
          <p:cNvPr id="3" name="Content Placeholder 2"/>
          <p:cNvSpPr>
            <a:spLocks noGrp="1"/>
          </p:cNvSpPr>
          <p:nvPr>
            <p:ph idx="1"/>
          </p:nvPr>
        </p:nvSpPr>
        <p:spPr>
          <a:xfrm>
            <a:off x="5454317" y="1395664"/>
            <a:ext cx="6862010" cy="5245768"/>
          </a:xfrm>
        </p:spPr>
        <p:txBody>
          <a:bodyPr>
            <a:normAutofit/>
          </a:bodyPr>
          <a:lstStyle/>
          <a:p>
            <a:r>
              <a:rPr lang="en-US" dirty="0"/>
              <a:t>For adults: Benzathine penicillin G 2.4 million units IM in a single </a:t>
            </a:r>
            <a:r>
              <a:rPr lang="en-US" dirty="0" smtClean="0"/>
              <a:t>dose</a:t>
            </a:r>
          </a:p>
          <a:p>
            <a:r>
              <a:rPr lang="en-US" dirty="0"/>
              <a:t>For children: Benzathine penicillin G 50,000 units/kg IM, up to the adult dose of 2.4 million units in a single </a:t>
            </a:r>
            <a:r>
              <a:rPr lang="en-US" dirty="0" smtClean="0"/>
              <a:t>dose</a:t>
            </a:r>
          </a:p>
          <a:p>
            <a:endParaRPr lang="en-US" dirty="0"/>
          </a:p>
          <a:p>
            <a:r>
              <a:rPr lang="en-US" dirty="0" smtClean="0"/>
              <a:t>Primary and secondary syphilis infected patients need evaluations at 6 and 12 months for treatment failure</a:t>
            </a:r>
          </a:p>
          <a:p>
            <a:r>
              <a:rPr lang="en-US" dirty="0" smtClean="0"/>
              <a:t>Those with latent syphilis should be evaluated at 6, 12 and 24 months</a:t>
            </a:r>
            <a:endParaRPr lang="en-US" dirty="0"/>
          </a:p>
        </p:txBody>
      </p:sp>
      <p:pic>
        <p:nvPicPr>
          <p:cNvPr id="4" name="Picture 3"/>
          <p:cNvPicPr>
            <a:picLocks noChangeAspect="1"/>
          </p:cNvPicPr>
          <p:nvPr/>
        </p:nvPicPr>
        <p:blipFill>
          <a:blip r:embed="rId2"/>
          <a:stretch>
            <a:fillRect/>
          </a:stretch>
        </p:blipFill>
        <p:spPr>
          <a:xfrm>
            <a:off x="428160" y="1684420"/>
            <a:ext cx="4962219" cy="3320717"/>
          </a:xfrm>
          <a:prstGeom prst="rect">
            <a:avLst/>
          </a:prstGeom>
        </p:spPr>
      </p:pic>
    </p:spTree>
    <p:extLst>
      <p:ext uri="{BB962C8B-B14F-4D97-AF65-F5344CB8AC3E}">
        <p14:creationId xmlns:p14="http://schemas.microsoft.com/office/powerpoint/2010/main" val="21846349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82"/>
            <a:ext cx="10515600" cy="807692"/>
          </a:xfrm>
        </p:spPr>
        <p:txBody>
          <a:bodyPr/>
          <a:lstStyle/>
          <a:p>
            <a:pPr algn="ctr"/>
            <a:r>
              <a:rPr lang="en-US" b="1" dirty="0" smtClean="0"/>
              <a:t>Guidelines for pregnant women</a:t>
            </a:r>
            <a:endParaRPr lang="en-US" b="1" dirty="0"/>
          </a:p>
        </p:txBody>
      </p:sp>
      <p:pic>
        <p:nvPicPr>
          <p:cNvPr id="3" name="Picture 2"/>
          <p:cNvPicPr>
            <a:picLocks noChangeAspect="1"/>
          </p:cNvPicPr>
          <p:nvPr/>
        </p:nvPicPr>
        <p:blipFill rotWithShape="1">
          <a:blip r:embed="rId2"/>
          <a:srcRect l="1098" t="5883" r="2437" b="2664"/>
          <a:stretch/>
        </p:blipFill>
        <p:spPr>
          <a:xfrm>
            <a:off x="727545" y="1210365"/>
            <a:ext cx="10165741" cy="5647635"/>
          </a:xfrm>
          <a:prstGeom prst="rect">
            <a:avLst/>
          </a:prstGeom>
        </p:spPr>
      </p:pic>
      <p:sp>
        <p:nvSpPr>
          <p:cNvPr id="4" name="TextBox 3"/>
          <p:cNvSpPr txBox="1"/>
          <p:nvPr/>
        </p:nvSpPr>
        <p:spPr>
          <a:xfrm>
            <a:off x="10893286" y="18597"/>
            <a:ext cx="2438400" cy="315369"/>
          </a:xfrm>
          <a:prstGeom prst="rect">
            <a:avLst/>
          </a:prstGeom>
          <a:noFill/>
        </p:spPr>
        <p:txBody>
          <a:bodyPr wrap="square" rtlCol="0">
            <a:spAutoFit/>
          </a:bodyPr>
          <a:lstStyle/>
          <a:p>
            <a:pPr defTabSz="914404"/>
            <a:r>
              <a:rPr lang="en-US" sz="1400" dirty="0">
                <a:solidFill>
                  <a:prstClr val="black"/>
                </a:solidFill>
                <a:ea typeface="ＭＳ Ｐゴシック" charset="0"/>
                <a:cs typeface="Arial" pitchFamily="34" charset="0"/>
                <a:sym typeface="Helvetica" charset="0"/>
              </a:rPr>
              <a:t>Slide </a:t>
            </a:r>
            <a:fld id="{E0F9BABC-16D4-48ED-B42D-4D61EED64628}" type="slidenum">
              <a:rPr lang="en-US" sz="1400">
                <a:solidFill>
                  <a:prstClr val="black"/>
                </a:solidFill>
                <a:ea typeface="ＭＳ Ｐゴシック" charset="0"/>
                <a:cs typeface="Arial" pitchFamily="34" charset="0"/>
                <a:sym typeface="Helvetica" charset="0"/>
              </a:rPr>
              <a:t>64</a:t>
            </a:fld>
            <a:r>
              <a:rPr lang="en-US" sz="1400" dirty="0" smtClean="0">
                <a:solidFill>
                  <a:prstClr val="black"/>
                </a:solidFill>
                <a:ea typeface="ＭＳ Ｐゴシック" charset="0"/>
                <a:cs typeface="Arial" pitchFamily="34" charset="0"/>
                <a:sym typeface="Helvetica" charset="0"/>
              </a:rPr>
              <a:t>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35946392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8657"/>
          </a:xfrm>
        </p:spPr>
        <p:txBody>
          <a:bodyPr/>
          <a:lstStyle/>
          <a:p>
            <a:pPr algn="ctr"/>
            <a:r>
              <a:rPr lang="en-US" b="1" dirty="0" smtClean="0"/>
              <a:t>What </a:t>
            </a:r>
            <a:r>
              <a:rPr lang="en-US" b="1" dirty="0"/>
              <a:t>S</a:t>
            </a:r>
            <a:r>
              <a:rPr lang="en-US" b="1" dirty="0" smtClean="0"/>
              <a:t>hould You NOT USE?</a:t>
            </a:r>
            <a:endParaRPr lang="en-US" b="1" dirty="0"/>
          </a:p>
        </p:txBody>
      </p:sp>
      <p:sp>
        <p:nvSpPr>
          <p:cNvPr id="3" name="Content Placeholder 2"/>
          <p:cNvSpPr>
            <a:spLocks noGrp="1"/>
          </p:cNvSpPr>
          <p:nvPr>
            <p:ph idx="1"/>
          </p:nvPr>
        </p:nvSpPr>
        <p:spPr>
          <a:xfrm>
            <a:off x="250570" y="1226689"/>
            <a:ext cx="10515600" cy="4351338"/>
          </a:xfrm>
        </p:spPr>
        <p:txBody>
          <a:bodyPr>
            <a:normAutofit/>
          </a:bodyPr>
          <a:lstStyle/>
          <a:p>
            <a:r>
              <a:rPr lang="en-US" sz="3200" dirty="0" smtClean="0"/>
              <a:t>Penicillin G potassium or sodium</a:t>
            </a:r>
          </a:p>
          <a:p>
            <a:pPr lvl="1"/>
            <a:r>
              <a:rPr lang="en-US" sz="3200" dirty="0"/>
              <a:t>T</a:t>
            </a:r>
            <a:r>
              <a:rPr lang="en-US" sz="3200" dirty="0" smtClean="0"/>
              <a:t>reatment </a:t>
            </a:r>
            <a:r>
              <a:rPr lang="en-US" sz="3200" dirty="0"/>
              <a:t>of susceptible strains of microorganisms causing septicemia, empyema, pneumonia, pericarditis, endocarditis, and </a:t>
            </a:r>
            <a:r>
              <a:rPr lang="en-US" sz="3200" dirty="0" smtClean="0"/>
              <a:t>meningitis</a:t>
            </a:r>
          </a:p>
          <a:p>
            <a:r>
              <a:rPr lang="en-US" sz="3200" dirty="0" smtClean="0"/>
              <a:t>Penicillin G procaine</a:t>
            </a:r>
          </a:p>
          <a:p>
            <a:pPr lvl="1"/>
            <a:r>
              <a:rPr lang="en-US" sz="3200" dirty="0" smtClean="0"/>
              <a:t>Penicillin G </a:t>
            </a:r>
            <a:r>
              <a:rPr lang="en-US" sz="3200" dirty="0"/>
              <a:t>and the local </a:t>
            </a:r>
            <a:r>
              <a:rPr lang="en-US" sz="3200" dirty="0" smtClean="0"/>
              <a:t>anesthetic </a:t>
            </a:r>
            <a:r>
              <a:rPr lang="en-US" sz="3200" dirty="0"/>
              <a:t>agent procaine in </a:t>
            </a:r>
            <a:r>
              <a:rPr lang="en-US" sz="3200" dirty="0" err="1"/>
              <a:t>equimolar</a:t>
            </a:r>
            <a:r>
              <a:rPr lang="en-US" sz="3200" dirty="0"/>
              <a:t> amounts. </a:t>
            </a:r>
          </a:p>
        </p:txBody>
      </p:sp>
      <p:sp>
        <p:nvSpPr>
          <p:cNvPr id="4" name="TextBox 3"/>
          <p:cNvSpPr txBox="1"/>
          <p:nvPr/>
        </p:nvSpPr>
        <p:spPr>
          <a:xfrm>
            <a:off x="138363" y="5793260"/>
            <a:ext cx="9793705" cy="646331"/>
          </a:xfrm>
          <a:prstGeom prst="rect">
            <a:avLst/>
          </a:prstGeom>
          <a:noFill/>
        </p:spPr>
        <p:txBody>
          <a:bodyPr wrap="square" rtlCol="0">
            <a:spAutoFit/>
          </a:bodyPr>
          <a:lstStyle/>
          <a:p>
            <a:r>
              <a:rPr lang="it-IT" dirty="0" smtClean="0"/>
              <a:t> Schlossberg, D. BENZATHINE </a:t>
            </a:r>
            <a:r>
              <a:rPr lang="it-IT" dirty="0"/>
              <a:t>PENICILLIN, PENICILLIN G, PENICILLIN V, PROCAINE PENICILLIN (Penicillin</a:t>
            </a:r>
            <a:r>
              <a:rPr lang="it-IT" dirty="0" smtClean="0"/>
              <a:t>)</a:t>
            </a:r>
          </a:p>
          <a:p>
            <a:r>
              <a:rPr lang="en-US" dirty="0"/>
              <a:t>Antibiotics Manual: A Guide to Commonly Used Antimicrobials, Second </a:t>
            </a:r>
            <a:r>
              <a:rPr lang="en-US" dirty="0" smtClean="0"/>
              <a:t>Edition, Aug 2017</a:t>
            </a:r>
            <a:endParaRPr lang="en-US" dirty="0"/>
          </a:p>
        </p:txBody>
      </p:sp>
      <p:pic>
        <p:nvPicPr>
          <p:cNvPr id="5" name="Picture 4"/>
          <p:cNvPicPr>
            <a:picLocks noChangeAspect="1"/>
          </p:cNvPicPr>
          <p:nvPr/>
        </p:nvPicPr>
        <p:blipFill>
          <a:blip r:embed="rId2"/>
          <a:stretch>
            <a:fillRect/>
          </a:stretch>
        </p:blipFill>
        <p:spPr>
          <a:xfrm>
            <a:off x="9819861" y="2951783"/>
            <a:ext cx="2361321" cy="3148429"/>
          </a:xfrm>
          <a:prstGeom prst="rect">
            <a:avLst/>
          </a:prstGeom>
        </p:spPr>
      </p:pic>
    </p:spTree>
    <p:extLst>
      <p:ext uri="{BB962C8B-B14F-4D97-AF65-F5344CB8AC3E}">
        <p14:creationId xmlns:p14="http://schemas.microsoft.com/office/powerpoint/2010/main" val="31152445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4286"/>
          </a:xfrm>
        </p:spPr>
        <p:txBody>
          <a:bodyPr/>
          <a:lstStyle/>
          <a:p>
            <a:pPr algn="ctr"/>
            <a:r>
              <a:rPr lang="en-US" b="1" dirty="0" smtClean="0"/>
              <a:t>Allergic to penicillin?</a:t>
            </a:r>
            <a:endParaRPr lang="en-US" b="1" dirty="0"/>
          </a:p>
        </p:txBody>
      </p:sp>
      <p:sp>
        <p:nvSpPr>
          <p:cNvPr id="3" name="Content Placeholder 2"/>
          <p:cNvSpPr>
            <a:spLocks noGrp="1"/>
          </p:cNvSpPr>
          <p:nvPr>
            <p:ph idx="1"/>
          </p:nvPr>
        </p:nvSpPr>
        <p:spPr>
          <a:xfrm>
            <a:off x="272716" y="1175844"/>
            <a:ext cx="11646568" cy="5469136"/>
          </a:xfrm>
        </p:spPr>
        <p:txBody>
          <a:bodyPr>
            <a:normAutofit/>
          </a:bodyPr>
          <a:lstStyle/>
          <a:p>
            <a:r>
              <a:rPr lang="en-US" dirty="0"/>
              <a:t>Data to support use of alternatives </a:t>
            </a:r>
            <a:r>
              <a:rPr lang="en-US" dirty="0" smtClean="0"/>
              <a:t>in </a:t>
            </a:r>
            <a:r>
              <a:rPr lang="en-US" dirty="0"/>
              <a:t>the treatment of </a:t>
            </a:r>
            <a:r>
              <a:rPr lang="en-US" dirty="0" smtClean="0"/>
              <a:t>syphilis </a:t>
            </a:r>
            <a:r>
              <a:rPr lang="en-US" dirty="0"/>
              <a:t>are </a:t>
            </a:r>
            <a:r>
              <a:rPr lang="en-US" dirty="0" smtClean="0"/>
              <a:t>limited</a:t>
            </a:r>
          </a:p>
          <a:p>
            <a:r>
              <a:rPr lang="en-US" dirty="0" smtClean="0"/>
              <a:t>However</a:t>
            </a:r>
            <a:r>
              <a:rPr lang="en-US" dirty="0"/>
              <a:t>, several therapies </a:t>
            </a:r>
            <a:r>
              <a:rPr lang="en-US" i="1" dirty="0"/>
              <a:t>might be </a:t>
            </a:r>
            <a:r>
              <a:rPr lang="en-US" dirty="0"/>
              <a:t>effective in </a:t>
            </a:r>
            <a:r>
              <a:rPr lang="en-US" dirty="0" err="1"/>
              <a:t>nonpregnant</a:t>
            </a:r>
            <a:r>
              <a:rPr lang="en-US" dirty="0"/>
              <a:t>, penicillin-allergic persons who have primary or secondary </a:t>
            </a:r>
            <a:r>
              <a:rPr lang="en-US" dirty="0" smtClean="0"/>
              <a:t>syphilis</a:t>
            </a:r>
          </a:p>
          <a:p>
            <a:pPr lvl="1"/>
            <a:r>
              <a:rPr lang="en-US" dirty="0" smtClean="0"/>
              <a:t>doxycycline </a:t>
            </a:r>
            <a:r>
              <a:rPr lang="en-US" dirty="0"/>
              <a:t>100 mg orally twice daily for 14 </a:t>
            </a:r>
            <a:r>
              <a:rPr lang="en-US" dirty="0" smtClean="0"/>
              <a:t>days</a:t>
            </a:r>
          </a:p>
          <a:p>
            <a:pPr lvl="1"/>
            <a:r>
              <a:rPr lang="en-US" dirty="0" smtClean="0"/>
              <a:t>tetracycline </a:t>
            </a:r>
            <a:r>
              <a:rPr lang="en-US" dirty="0"/>
              <a:t>(500 mg four times daily for 14 days) have been used </a:t>
            </a:r>
            <a:endParaRPr lang="en-US" dirty="0" smtClean="0"/>
          </a:p>
          <a:p>
            <a:r>
              <a:rPr lang="en-US" dirty="0"/>
              <a:t>C</a:t>
            </a:r>
            <a:r>
              <a:rPr lang="en-US" dirty="0" smtClean="0"/>
              <a:t>eftriaxone </a:t>
            </a:r>
            <a:r>
              <a:rPr lang="en-US" dirty="0"/>
              <a:t>(1–2 g daily either IM or IV for 10–14 days) is effective for treating primary and secondary syphilis, the optimal dose and duration of ceftriaxone therapy have not been </a:t>
            </a:r>
            <a:r>
              <a:rPr lang="en-US" dirty="0" smtClean="0"/>
              <a:t>defined</a:t>
            </a:r>
          </a:p>
          <a:p>
            <a:r>
              <a:rPr lang="en-US" dirty="0"/>
              <a:t>Azithromycin as a single 2-g oral dose has been effective for treating primary and secondary syphilis in some populations </a:t>
            </a:r>
          </a:p>
          <a:p>
            <a:pPr lvl="1"/>
            <a:r>
              <a:rPr lang="en-US" dirty="0" smtClean="0"/>
              <a:t>chromosomal </a:t>
            </a:r>
            <a:r>
              <a:rPr lang="en-US" dirty="0"/>
              <a:t>mutations associated with azithromycin and other macrolide resistance and treatment failures have been documented in multiple geographical areas in the </a:t>
            </a:r>
            <a:r>
              <a:rPr lang="en-US" dirty="0" smtClean="0"/>
              <a:t>US</a:t>
            </a:r>
          </a:p>
          <a:p>
            <a:pPr lvl="1"/>
            <a:r>
              <a:rPr lang="en-US" dirty="0" smtClean="0"/>
              <a:t>DON’T USE IT!</a:t>
            </a:r>
            <a:endParaRPr lang="en-US" dirty="0"/>
          </a:p>
        </p:txBody>
      </p:sp>
    </p:spTree>
    <p:extLst>
      <p:ext uri="{BB962C8B-B14F-4D97-AF65-F5344CB8AC3E}">
        <p14:creationId xmlns:p14="http://schemas.microsoft.com/office/powerpoint/2010/main" val="30138403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77"/>
            <a:ext cx="10515600" cy="1110749"/>
          </a:xfrm>
        </p:spPr>
        <p:txBody>
          <a:bodyPr/>
          <a:lstStyle/>
          <a:p>
            <a:pPr algn="ctr"/>
            <a:r>
              <a:rPr lang="en-US" b="1" dirty="0" err="1"/>
              <a:t>Jarisch</a:t>
            </a:r>
            <a:r>
              <a:rPr lang="en-US" b="1" dirty="0"/>
              <a:t>-Herxheimer Reaction</a:t>
            </a:r>
          </a:p>
        </p:txBody>
      </p:sp>
      <p:sp>
        <p:nvSpPr>
          <p:cNvPr id="3" name="Content Placeholder 2"/>
          <p:cNvSpPr>
            <a:spLocks noGrp="1"/>
          </p:cNvSpPr>
          <p:nvPr>
            <p:ph idx="1"/>
          </p:nvPr>
        </p:nvSpPr>
        <p:spPr>
          <a:xfrm>
            <a:off x="162513" y="1127481"/>
            <a:ext cx="11866974" cy="5631128"/>
          </a:xfrm>
        </p:spPr>
        <p:txBody>
          <a:bodyPr>
            <a:normAutofit/>
          </a:bodyPr>
          <a:lstStyle/>
          <a:p>
            <a:r>
              <a:rPr lang="en-US" dirty="0"/>
              <a:t>The </a:t>
            </a:r>
            <a:r>
              <a:rPr lang="en-US" dirty="0" err="1"/>
              <a:t>Jarisch</a:t>
            </a:r>
            <a:r>
              <a:rPr lang="en-US" dirty="0"/>
              <a:t>-Herxheimer reaction is an acute febrile reaction </a:t>
            </a:r>
            <a:endParaRPr lang="en-US" dirty="0" smtClean="0"/>
          </a:p>
          <a:p>
            <a:pPr lvl="1"/>
            <a:r>
              <a:rPr lang="en-US" sz="2800" dirty="0" smtClean="0"/>
              <a:t>headache</a:t>
            </a:r>
            <a:r>
              <a:rPr lang="en-US" sz="2800" dirty="0"/>
              <a:t>, myalgia, fever, and other symptoms </a:t>
            </a:r>
            <a:r>
              <a:rPr lang="en-US" sz="2800" dirty="0" smtClean="0"/>
              <a:t>occur </a:t>
            </a:r>
            <a:r>
              <a:rPr lang="en-US" sz="2800" dirty="0"/>
              <a:t>within the first 24 hours </a:t>
            </a:r>
            <a:r>
              <a:rPr lang="en-US" sz="2800" dirty="0" smtClean="0"/>
              <a:t>of therapy </a:t>
            </a:r>
            <a:endParaRPr lang="en-US" sz="2800" dirty="0"/>
          </a:p>
          <a:p>
            <a:r>
              <a:rPr lang="en-US" dirty="0" smtClean="0"/>
              <a:t>Patients </a:t>
            </a:r>
            <a:r>
              <a:rPr lang="en-US" dirty="0"/>
              <a:t>should be informed about this possible adverse reaction and how to manage it if it </a:t>
            </a:r>
            <a:r>
              <a:rPr lang="en-US" dirty="0" smtClean="0"/>
              <a:t>occurs</a:t>
            </a:r>
          </a:p>
          <a:p>
            <a:r>
              <a:rPr lang="en-US" dirty="0" smtClean="0"/>
              <a:t>The </a:t>
            </a:r>
            <a:r>
              <a:rPr lang="en-US" dirty="0" err="1"/>
              <a:t>Jarisch</a:t>
            </a:r>
            <a:r>
              <a:rPr lang="en-US" dirty="0"/>
              <a:t>-Herxheimer reaction occurs most frequently among persons who have early </a:t>
            </a:r>
            <a:r>
              <a:rPr lang="en-US" dirty="0" smtClean="0"/>
              <a:t>syphilis</a:t>
            </a:r>
          </a:p>
          <a:p>
            <a:pPr lvl="1"/>
            <a:r>
              <a:rPr lang="en-US" sz="2800" dirty="0" smtClean="0"/>
              <a:t>presumably </a:t>
            </a:r>
            <a:r>
              <a:rPr lang="en-US" sz="2800" dirty="0"/>
              <a:t>because bacterial burdens are </a:t>
            </a:r>
            <a:r>
              <a:rPr lang="en-US" sz="2800" dirty="0" smtClean="0"/>
              <a:t>higher</a:t>
            </a:r>
          </a:p>
          <a:p>
            <a:r>
              <a:rPr lang="en-US" dirty="0" smtClean="0"/>
              <a:t>Antipyretics </a:t>
            </a:r>
            <a:r>
              <a:rPr lang="en-US" dirty="0"/>
              <a:t>can be used to manage </a:t>
            </a:r>
            <a:r>
              <a:rPr lang="en-US" dirty="0" smtClean="0"/>
              <a:t>symptoms</a:t>
            </a:r>
          </a:p>
          <a:p>
            <a:pPr lvl="1"/>
            <a:r>
              <a:rPr lang="en-US" sz="2800" dirty="0" smtClean="0"/>
              <a:t>but have </a:t>
            </a:r>
            <a:r>
              <a:rPr lang="en-US" sz="2800" dirty="0"/>
              <a:t>not been proven to prevent this </a:t>
            </a:r>
            <a:r>
              <a:rPr lang="en-US" sz="2800" dirty="0" smtClean="0"/>
              <a:t>reaction</a:t>
            </a:r>
          </a:p>
          <a:p>
            <a:r>
              <a:rPr lang="en-US" dirty="0" smtClean="0"/>
              <a:t>The </a:t>
            </a:r>
            <a:r>
              <a:rPr lang="en-US" dirty="0" err="1"/>
              <a:t>Jarisch</a:t>
            </a:r>
            <a:r>
              <a:rPr lang="en-US" dirty="0"/>
              <a:t>-Herxheimer reaction might induce early labor or cause fetal distress in pregnant </a:t>
            </a:r>
            <a:r>
              <a:rPr lang="en-US" dirty="0" smtClean="0"/>
              <a:t>women</a:t>
            </a:r>
            <a:endParaRPr lang="en-US" dirty="0"/>
          </a:p>
        </p:txBody>
      </p:sp>
    </p:spTree>
    <p:extLst>
      <p:ext uri="{BB962C8B-B14F-4D97-AF65-F5344CB8AC3E}">
        <p14:creationId xmlns:p14="http://schemas.microsoft.com/office/powerpoint/2010/main" val="20937101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2627" y="1428292"/>
            <a:ext cx="6089374" cy="4186445"/>
          </a:xfrm>
          <a:prstGeom prst="rect">
            <a:avLst/>
          </a:prstGeom>
        </p:spPr>
      </p:pic>
      <p:sp>
        <p:nvSpPr>
          <p:cNvPr id="2" name="Title 1"/>
          <p:cNvSpPr>
            <a:spLocks noGrp="1"/>
          </p:cNvSpPr>
          <p:nvPr>
            <p:ph type="title"/>
          </p:nvPr>
        </p:nvSpPr>
        <p:spPr>
          <a:xfrm>
            <a:off x="862263" y="276894"/>
            <a:ext cx="10515600" cy="950327"/>
          </a:xfrm>
        </p:spPr>
        <p:txBody>
          <a:bodyPr/>
          <a:lstStyle/>
          <a:p>
            <a:pPr algn="ctr"/>
            <a:r>
              <a:rPr lang="en-US" b="1" dirty="0"/>
              <a:t>Expedited </a:t>
            </a:r>
            <a:r>
              <a:rPr lang="en-US" b="1" dirty="0" smtClean="0"/>
              <a:t>Partner </a:t>
            </a:r>
            <a:r>
              <a:rPr lang="en-US" b="1" dirty="0"/>
              <a:t>T</a:t>
            </a:r>
            <a:r>
              <a:rPr lang="en-US" b="1" dirty="0" smtClean="0"/>
              <a:t>herapy</a:t>
            </a:r>
            <a:endParaRPr lang="en-US" b="1" dirty="0"/>
          </a:p>
        </p:txBody>
      </p:sp>
      <p:sp>
        <p:nvSpPr>
          <p:cNvPr id="3" name="Content Placeholder 2"/>
          <p:cNvSpPr>
            <a:spLocks noGrp="1"/>
          </p:cNvSpPr>
          <p:nvPr>
            <p:ph idx="1"/>
          </p:nvPr>
        </p:nvSpPr>
        <p:spPr>
          <a:xfrm>
            <a:off x="120316" y="1299412"/>
            <a:ext cx="6432884" cy="5285872"/>
          </a:xfrm>
        </p:spPr>
        <p:txBody>
          <a:bodyPr>
            <a:normAutofit/>
          </a:bodyPr>
          <a:lstStyle/>
          <a:p>
            <a:r>
              <a:rPr lang="en-US" dirty="0"/>
              <a:t>C</a:t>
            </a:r>
            <a:r>
              <a:rPr lang="en-US" dirty="0" smtClean="0"/>
              <a:t>linical </a:t>
            </a:r>
            <a:r>
              <a:rPr lang="en-US" dirty="0"/>
              <a:t>practice of treating the </a:t>
            </a:r>
            <a:r>
              <a:rPr lang="en-US" dirty="0" smtClean="0"/>
              <a:t>partners of patients </a:t>
            </a:r>
            <a:r>
              <a:rPr lang="en-US" dirty="0"/>
              <a:t>diagnosed with </a:t>
            </a:r>
            <a:r>
              <a:rPr lang="en-US" dirty="0" smtClean="0"/>
              <a:t>STIs by </a:t>
            </a:r>
            <a:r>
              <a:rPr lang="en-US" dirty="0"/>
              <a:t>providing prescriptions or </a:t>
            </a:r>
            <a:r>
              <a:rPr lang="en-US" dirty="0" smtClean="0"/>
              <a:t>medications to </a:t>
            </a:r>
            <a:r>
              <a:rPr lang="en-US" dirty="0"/>
              <a:t>the patient to take to his/her partner without the health care provider </a:t>
            </a:r>
            <a:r>
              <a:rPr lang="en-US" dirty="0" smtClean="0"/>
              <a:t>first examining </a:t>
            </a:r>
            <a:r>
              <a:rPr lang="en-US" dirty="0"/>
              <a:t>the </a:t>
            </a:r>
            <a:r>
              <a:rPr lang="en-US" dirty="0" smtClean="0"/>
              <a:t>partner</a:t>
            </a:r>
          </a:p>
          <a:p>
            <a:r>
              <a:rPr lang="en-US" dirty="0" smtClean="0"/>
              <a:t>State-specific </a:t>
            </a:r>
            <a:r>
              <a:rPr lang="en-US" dirty="0"/>
              <a:t>EPT laws can be found on the CDC </a:t>
            </a:r>
            <a:r>
              <a:rPr lang="en-US" dirty="0" smtClean="0"/>
              <a:t>website</a:t>
            </a:r>
          </a:p>
          <a:p>
            <a:pPr lvl="1"/>
            <a:r>
              <a:rPr lang="en-US" sz="2800" dirty="0" smtClean="0">
                <a:hlinkClick r:id="rId3"/>
              </a:rPr>
              <a:t>http</a:t>
            </a:r>
            <a:r>
              <a:rPr lang="en-US" sz="2800" dirty="0">
                <a:hlinkClick r:id="rId3"/>
              </a:rPr>
              <a:t>://www.cdc.gov/std/ept</a:t>
            </a:r>
            <a:r>
              <a:rPr lang="en-US" sz="2800" dirty="0" smtClean="0">
                <a:hlinkClick r:id="rId3"/>
              </a:rPr>
              <a:t>/</a:t>
            </a:r>
            <a:endParaRPr lang="en-US" sz="2800" dirty="0" smtClean="0"/>
          </a:p>
          <a:p>
            <a:r>
              <a:rPr lang="en-US" dirty="0" smtClean="0"/>
              <a:t>Does it work?</a:t>
            </a:r>
          </a:p>
          <a:p>
            <a:pPr lvl="1"/>
            <a:r>
              <a:rPr lang="en-US" sz="2800" dirty="0" smtClean="0"/>
              <a:t>Reductions in reinfection rates !</a:t>
            </a:r>
          </a:p>
          <a:p>
            <a:pPr lvl="1"/>
            <a:r>
              <a:rPr lang="en-US" sz="2800" dirty="0" smtClean="0"/>
              <a:t>Endorsed by AAP</a:t>
            </a:r>
            <a:endParaRPr lang="en-US" sz="2800" dirty="0"/>
          </a:p>
        </p:txBody>
      </p:sp>
    </p:spTree>
    <p:extLst>
      <p:ext uri="{BB962C8B-B14F-4D97-AF65-F5344CB8AC3E}">
        <p14:creationId xmlns:p14="http://schemas.microsoft.com/office/powerpoint/2010/main" val="30241336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594"/>
            <a:ext cx="10515600" cy="857388"/>
          </a:xfrm>
        </p:spPr>
        <p:txBody>
          <a:bodyPr/>
          <a:lstStyle/>
          <a:p>
            <a:pPr algn="ctr"/>
            <a:r>
              <a:rPr lang="en-US" b="1" dirty="0" smtClean="0"/>
              <a:t>Syphilis Vaccine?   Not yet…</a:t>
            </a:r>
            <a:endParaRPr lang="en-US" b="1" dirty="0"/>
          </a:p>
        </p:txBody>
      </p:sp>
      <p:sp>
        <p:nvSpPr>
          <p:cNvPr id="3" name="Content Placeholder 2"/>
          <p:cNvSpPr>
            <a:spLocks noGrp="1"/>
          </p:cNvSpPr>
          <p:nvPr>
            <p:ph idx="1"/>
          </p:nvPr>
        </p:nvSpPr>
        <p:spPr>
          <a:xfrm>
            <a:off x="211714" y="955469"/>
            <a:ext cx="9700592" cy="5634175"/>
          </a:xfrm>
        </p:spPr>
        <p:txBody>
          <a:bodyPr>
            <a:normAutofit lnSpcReduction="10000"/>
          </a:bodyPr>
          <a:lstStyle/>
          <a:p>
            <a:r>
              <a:rPr lang="en-US" dirty="0"/>
              <a:t>M</a:t>
            </a:r>
            <a:r>
              <a:rPr lang="en-US" dirty="0" smtClean="0"/>
              <a:t>athematical </a:t>
            </a:r>
            <a:r>
              <a:rPr lang="en-US" dirty="0"/>
              <a:t>modeling studies predict development of a vaccine with an 80% efficacy would eliminate or markedly reduce congenital/infectious syphilis </a:t>
            </a:r>
            <a:r>
              <a:rPr lang="en-US" dirty="0" smtClean="0"/>
              <a:t>cases</a:t>
            </a:r>
          </a:p>
          <a:p>
            <a:pPr lvl="1"/>
            <a:r>
              <a:rPr lang="en-US" sz="2800" dirty="0"/>
              <a:t>P</a:t>
            </a:r>
            <a:r>
              <a:rPr lang="en-US" sz="2800" dirty="0" smtClean="0"/>
              <a:t>rediction remained </a:t>
            </a:r>
            <a:r>
              <a:rPr lang="en-US" sz="2800" dirty="0"/>
              <a:t>consistent regardless of whether a mass vaccination or targeted high-risk vaccination strategy was </a:t>
            </a:r>
            <a:r>
              <a:rPr lang="en-US" sz="2800" dirty="0" smtClean="0"/>
              <a:t>used</a:t>
            </a:r>
          </a:p>
          <a:p>
            <a:r>
              <a:rPr lang="en-US" dirty="0" smtClean="0"/>
              <a:t>Vaccine </a:t>
            </a:r>
            <a:r>
              <a:rPr lang="en-US" dirty="0"/>
              <a:t>needs to be efficacious at preventing all stages of infection </a:t>
            </a:r>
            <a:endParaRPr lang="en-US" dirty="0" smtClean="0"/>
          </a:p>
          <a:p>
            <a:pPr lvl="1"/>
            <a:r>
              <a:rPr lang="en-US" sz="2800" dirty="0"/>
              <a:t>Must be safe to be used during </a:t>
            </a:r>
            <a:r>
              <a:rPr lang="en-US" sz="2800" dirty="0" smtClean="0"/>
              <a:t>pregnancy</a:t>
            </a:r>
          </a:p>
          <a:p>
            <a:pPr lvl="1"/>
            <a:r>
              <a:rPr lang="en-US" sz="2800" dirty="0"/>
              <a:t>A</a:t>
            </a:r>
            <a:r>
              <a:rPr lang="en-US" sz="2800" dirty="0" smtClean="0"/>
              <a:t>void </a:t>
            </a:r>
            <a:r>
              <a:rPr lang="en-US" sz="2800" dirty="0"/>
              <a:t>the potential for disease transmission in primary </a:t>
            </a:r>
            <a:r>
              <a:rPr lang="en-US" sz="2800" dirty="0" smtClean="0"/>
              <a:t>syphilis</a:t>
            </a:r>
          </a:p>
          <a:p>
            <a:pPr lvl="1"/>
            <a:r>
              <a:rPr lang="en-US" sz="2800" dirty="0" smtClean="0"/>
              <a:t>Prevent establishment </a:t>
            </a:r>
            <a:r>
              <a:rPr lang="en-US" sz="2800" dirty="0"/>
              <a:t>of latency in an infected </a:t>
            </a:r>
            <a:r>
              <a:rPr lang="en-US" sz="2800" dirty="0" smtClean="0"/>
              <a:t>individual</a:t>
            </a:r>
          </a:p>
          <a:p>
            <a:r>
              <a:rPr lang="en-US" dirty="0"/>
              <a:t>V</a:t>
            </a:r>
            <a:r>
              <a:rPr lang="en-US" dirty="0" smtClean="0"/>
              <a:t>accine </a:t>
            </a:r>
            <a:r>
              <a:rPr lang="en-US" dirty="0"/>
              <a:t>must be efficient at inducing cross-strain </a:t>
            </a:r>
            <a:r>
              <a:rPr lang="en-US" dirty="0" smtClean="0"/>
              <a:t>protection</a:t>
            </a:r>
          </a:p>
          <a:p>
            <a:pPr lvl="1"/>
            <a:r>
              <a:rPr lang="en-US" sz="2800" dirty="0"/>
              <a:t>N</a:t>
            </a:r>
            <a:r>
              <a:rPr lang="en-US" sz="2800" dirty="0" smtClean="0"/>
              <a:t>umerous </a:t>
            </a:r>
            <a:r>
              <a:rPr lang="en-US" sz="2800" dirty="0"/>
              <a:t>T. pallidum strains circulating globally</a:t>
            </a:r>
          </a:p>
        </p:txBody>
      </p:sp>
      <p:pic>
        <p:nvPicPr>
          <p:cNvPr id="1026" name="Picture 2" descr="Image result for syphilis vac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330" y="2425149"/>
            <a:ext cx="2938669" cy="441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440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sz="3600" dirty="0"/>
              <a:t>Grant Support for this </a:t>
            </a:r>
            <a:r>
              <a:rPr lang="en-US" altLang="en-US" sz="3600" dirty="0" smtClean="0"/>
              <a:t>Webinar</a:t>
            </a:r>
            <a:endParaRPr lang="en-US" sz="3600" dirty="0"/>
          </a:p>
        </p:txBody>
      </p:sp>
      <p:sp>
        <p:nvSpPr>
          <p:cNvPr id="5" name="TextBox 3"/>
          <p:cNvSpPr txBox="1">
            <a:spLocks noChangeArrowheads="1"/>
          </p:cNvSpPr>
          <p:nvPr/>
        </p:nvSpPr>
        <p:spPr bwMode="auto">
          <a:xfrm>
            <a:off x="489857" y="1103342"/>
            <a:ext cx="11402341"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 typeface="Wingdings 2" panose="05020102010507070707" pitchFamily="18" charset="2"/>
              <a:buNone/>
              <a:defRPr/>
            </a:pPr>
            <a:r>
              <a:rPr lang="en-US" altLang="en-US" sz="1700" dirty="0">
                <a:solidFill>
                  <a:prstClr val="black"/>
                </a:solidFill>
              </a:rPr>
              <a:t>This activity is part of the IAS–USA national educational effort that is funded, in part, by contributions from commercial companies. Per IAS–USA policy, any effort that uses commercial grants must receive grants from several companies with competing products. Funds are pooled and distributed to activities at the sole discretion of the IAS–USA. Grantors have no input into any activity, including its content, development, or selection of topics or speakers. Generous support for this activity has been received from the following contributors</a:t>
            </a:r>
            <a:r>
              <a:rPr lang="en-US" altLang="en-US" sz="1700" dirty="0" smtClean="0">
                <a:solidFill>
                  <a:prstClr val="black"/>
                </a:solidFill>
              </a:rPr>
              <a:t>:</a:t>
            </a:r>
          </a:p>
          <a:p>
            <a:pPr>
              <a:spcBef>
                <a:spcPct val="0"/>
              </a:spcBef>
              <a:buClrTx/>
              <a:buSzTx/>
              <a:buFont typeface="Wingdings 2" panose="05020102010507070707" pitchFamily="18" charset="2"/>
              <a:buNone/>
              <a:defRPr/>
            </a:pPr>
            <a:endParaRPr lang="en-US" altLang="en-US" sz="400" dirty="0" smtClean="0">
              <a:solidFill>
                <a:prstClr val="black"/>
              </a:solidFill>
            </a:endParaRPr>
          </a:p>
          <a:p>
            <a:pPr algn="ctr" defTabSz="669255">
              <a:spcBef>
                <a:spcPts val="0"/>
              </a:spcBef>
              <a:spcAft>
                <a:spcPts val="300"/>
              </a:spcAft>
              <a:buClr>
                <a:srgbClr val="C5D1D7"/>
              </a:buClr>
              <a:buFont typeface="Wingdings 2" panose="05020102010507070707" pitchFamily="18" charset="2"/>
              <a:buNone/>
              <a:defRPr/>
            </a:pPr>
            <a:r>
              <a:rPr lang="en-US" sz="2600" b="1" cap="small" dirty="0" smtClean="0">
                <a:solidFill>
                  <a:schemeClr val="accent5">
                    <a:lumMod val="75000"/>
                  </a:schemeClr>
                </a:solidFill>
              </a:rPr>
              <a:t>Platinum Supporters</a:t>
            </a:r>
            <a:endParaRPr lang="en-US" sz="2600" cap="small" dirty="0" smtClean="0">
              <a:solidFill>
                <a:schemeClr val="accent5">
                  <a:lumMod val="75000"/>
                </a:schemeClr>
              </a:solidFill>
            </a:endParaRPr>
          </a:p>
          <a:p>
            <a:pPr algn="ctr" defTabSz="669255">
              <a:spcBef>
                <a:spcPts val="0"/>
              </a:spcBef>
              <a:buClr>
                <a:srgbClr val="C5D1D7"/>
              </a:buClr>
              <a:buFont typeface="Wingdings 2" panose="05020102010507070707" pitchFamily="18" charset="2"/>
              <a:buNone/>
              <a:defRPr/>
            </a:pPr>
            <a:r>
              <a:rPr lang="en-US" sz="2400" dirty="0" smtClean="0">
                <a:solidFill>
                  <a:prstClr val="black"/>
                </a:solidFill>
              </a:rPr>
              <a:t>Gilead </a:t>
            </a:r>
            <a:r>
              <a:rPr lang="en-US" sz="2400" dirty="0">
                <a:solidFill>
                  <a:prstClr val="black"/>
                </a:solidFill>
              </a:rPr>
              <a:t>Sciences, </a:t>
            </a:r>
            <a:r>
              <a:rPr lang="en-US" sz="2400" dirty="0" err="1" smtClean="0">
                <a:solidFill>
                  <a:prstClr val="black"/>
                </a:solidFill>
              </a:rPr>
              <a:t>Inc</a:t>
            </a:r>
            <a:endParaRPr lang="en-US" sz="2400" dirty="0">
              <a:solidFill>
                <a:prstClr val="black"/>
              </a:solidFill>
            </a:endParaRPr>
          </a:p>
          <a:p>
            <a:pPr algn="ctr" defTabSz="669255">
              <a:spcBef>
                <a:spcPts val="0"/>
              </a:spcBef>
              <a:buClr>
                <a:srgbClr val="C5D1D7"/>
              </a:buClr>
              <a:buFont typeface="Wingdings 2" panose="05020102010507070707" pitchFamily="18" charset="2"/>
              <a:buNone/>
              <a:defRPr/>
            </a:pPr>
            <a:r>
              <a:rPr lang="en-US" sz="2400" dirty="0" err="1" smtClean="0">
                <a:solidFill>
                  <a:prstClr val="black"/>
                </a:solidFill>
              </a:rPr>
              <a:t>ViiV</a:t>
            </a:r>
            <a:r>
              <a:rPr lang="en-US" sz="2400" dirty="0" smtClean="0">
                <a:solidFill>
                  <a:prstClr val="black"/>
                </a:solidFill>
              </a:rPr>
              <a:t> Healthcare</a:t>
            </a:r>
          </a:p>
          <a:p>
            <a:pPr algn="ctr" defTabSz="669255">
              <a:spcBef>
                <a:spcPts val="0"/>
              </a:spcBef>
              <a:spcAft>
                <a:spcPts val="300"/>
              </a:spcAft>
              <a:buClr>
                <a:srgbClr val="C5D1D7"/>
              </a:buClr>
              <a:buNone/>
              <a:defRPr/>
            </a:pPr>
            <a:r>
              <a:rPr lang="en-US" sz="2600" b="1" cap="small" dirty="0" smtClean="0">
                <a:solidFill>
                  <a:schemeClr val="accent5">
                    <a:lumMod val="75000"/>
                  </a:schemeClr>
                </a:solidFill>
              </a:rPr>
              <a:t>Gold Supporter</a:t>
            </a:r>
            <a:endParaRPr lang="en-US" sz="2600" cap="small" dirty="0" smtClean="0">
              <a:solidFill>
                <a:schemeClr val="accent5">
                  <a:lumMod val="75000"/>
                </a:schemeClr>
              </a:solidFill>
            </a:endParaRPr>
          </a:p>
          <a:p>
            <a:pPr algn="ctr" defTabSz="669255">
              <a:spcBef>
                <a:spcPts val="0"/>
              </a:spcBef>
              <a:spcAft>
                <a:spcPts val="300"/>
              </a:spcAft>
              <a:buClr>
                <a:srgbClr val="C5D1D7"/>
              </a:buClr>
              <a:buNone/>
              <a:defRPr/>
            </a:pPr>
            <a:r>
              <a:rPr lang="en-US" sz="2400" dirty="0" smtClean="0">
                <a:solidFill>
                  <a:prstClr val="black"/>
                </a:solidFill>
              </a:rPr>
              <a:t>Merck &amp; Co, </a:t>
            </a:r>
            <a:r>
              <a:rPr lang="en-US" sz="2400" dirty="0" err="1" smtClean="0">
                <a:solidFill>
                  <a:prstClr val="black"/>
                </a:solidFill>
              </a:rPr>
              <a:t>Inc</a:t>
            </a:r>
            <a:endParaRPr lang="en-US" sz="2400" cap="small" dirty="0" smtClean="0">
              <a:solidFill>
                <a:prstClr val="black"/>
              </a:solidFill>
            </a:endParaRPr>
          </a:p>
          <a:p>
            <a:pPr algn="ctr" defTabSz="669255">
              <a:spcBef>
                <a:spcPts val="0"/>
              </a:spcBef>
              <a:spcAft>
                <a:spcPts val="300"/>
              </a:spcAft>
              <a:buClr>
                <a:srgbClr val="C5D1D7"/>
              </a:buClr>
              <a:buNone/>
              <a:defRPr/>
            </a:pPr>
            <a:r>
              <a:rPr lang="en-US" sz="2600" b="1" cap="small" dirty="0" smtClean="0">
                <a:solidFill>
                  <a:schemeClr val="accent5">
                    <a:lumMod val="75000"/>
                  </a:schemeClr>
                </a:solidFill>
              </a:rPr>
              <a:t>Silver Supporter</a:t>
            </a:r>
            <a:endParaRPr lang="en-US" sz="2600" cap="small" dirty="0" smtClean="0">
              <a:solidFill>
                <a:schemeClr val="accent5">
                  <a:lumMod val="75000"/>
                </a:schemeClr>
              </a:solidFill>
            </a:endParaRPr>
          </a:p>
          <a:p>
            <a:pPr algn="ctr" defTabSz="669255">
              <a:spcBef>
                <a:spcPts val="0"/>
              </a:spcBef>
              <a:spcAft>
                <a:spcPts val="300"/>
              </a:spcAft>
              <a:buClr>
                <a:srgbClr val="C5D1D7"/>
              </a:buClr>
              <a:buNone/>
              <a:defRPr/>
            </a:pPr>
            <a:r>
              <a:rPr lang="en-US" sz="2400" dirty="0" smtClean="0">
                <a:solidFill>
                  <a:prstClr val="black"/>
                </a:solidFill>
              </a:rPr>
              <a:t>Cepheid </a:t>
            </a:r>
            <a:r>
              <a:rPr lang="en-US" sz="2400" dirty="0" err="1" smtClean="0">
                <a:solidFill>
                  <a:prstClr val="black"/>
                </a:solidFill>
              </a:rPr>
              <a:t>Inc</a:t>
            </a:r>
            <a:endParaRPr lang="en-US" sz="400" dirty="0">
              <a:solidFill>
                <a:prstClr val="black"/>
              </a:solidFill>
            </a:endParaRPr>
          </a:p>
          <a:p>
            <a:pPr algn="ctr" defTabSz="669255">
              <a:spcBef>
                <a:spcPts val="0"/>
              </a:spcBef>
              <a:spcAft>
                <a:spcPts val="300"/>
              </a:spcAft>
              <a:buClr>
                <a:srgbClr val="C5D1D7"/>
              </a:buClr>
              <a:buFont typeface="Wingdings 2" panose="05020102010507070707" pitchFamily="18" charset="2"/>
              <a:buNone/>
              <a:defRPr/>
            </a:pPr>
            <a:r>
              <a:rPr lang="en-US" sz="2000" b="1" cap="small" dirty="0">
                <a:solidFill>
                  <a:schemeClr val="accent5">
                    <a:lumMod val="75000"/>
                  </a:schemeClr>
                </a:solidFill>
              </a:rPr>
              <a:t>Additional </a:t>
            </a:r>
            <a:r>
              <a:rPr lang="en-US" sz="2000" b="1" cap="small" dirty="0" smtClean="0">
                <a:solidFill>
                  <a:schemeClr val="accent5">
                    <a:lumMod val="75000"/>
                  </a:schemeClr>
                </a:solidFill>
              </a:rPr>
              <a:t>support </a:t>
            </a:r>
            <a:r>
              <a:rPr lang="en-US" sz="2000" b="1" cap="small" dirty="0">
                <a:solidFill>
                  <a:schemeClr val="accent5">
                    <a:lumMod val="75000"/>
                  </a:schemeClr>
                </a:solidFill>
              </a:rPr>
              <a:t>provided by </a:t>
            </a:r>
            <a:r>
              <a:rPr lang="en-US" sz="2000" b="1" cap="small" dirty="0" err="1" smtClean="0">
                <a:solidFill>
                  <a:schemeClr val="accent5">
                    <a:lumMod val="75000"/>
                  </a:schemeClr>
                </a:solidFill>
              </a:rPr>
              <a:t>Hologic</a:t>
            </a:r>
            <a:endParaRPr lang="en-US" sz="2000" cap="small" dirty="0">
              <a:solidFill>
                <a:schemeClr val="accent5">
                  <a:lumMod val="75000"/>
                </a:schemeClr>
              </a:solidFill>
            </a:endParaRPr>
          </a:p>
          <a:p>
            <a:pPr algn="ctr" defTabSz="892340">
              <a:spcBef>
                <a:spcPts val="0"/>
              </a:spcBef>
              <a:buClr>
                <a:srgbClr val="C5D1D7"/>
              </a:buClr>
              <a:buFont typeface="Wingdings 2" panose="05020102010507070707" pitchFamily="18" charset="2"/>
              <a:buNone/>
            </a:pPr>
            <a:endParaRPr lang="en-US" sz="400" b="1" cap="small" dirty="0">
              <a:solidFill>
                <a:srgbClr val="003366"/>
              </a:solidFill>
            </a:endParaRPr>
          </a:p>
          <a:p>
            <a:pPr marL="267703" indent="-267703" algn="ctr" defTabSz="892340">
              <a:spcBef>
                <a:spcPts val="0"/>
              </a:spcBef>
              <a:buClr>
                <a:srgbClr val="C5D1D7"/>
              </a:buClr>
              <a:buFont typeface="Wingdings 2" panose="05020102010507070707" pitchFamily="18" charset="2"/>
              <a:buNone/>
              <a:defRPr/>
            </a:pPr>
            <a:endParaRPr lang="en-US" sz="200" dirty="0">
              <a:solidFill>
                <a:prstClr val="black"/>
              </a:solidFill>
            </a:endParaRPr>
          </a:p>
          <a:p>
            <a:pPr>
              <a:spcBef>
                <a:spcPct val="0"/>
              </a:spcBef>
              <a:buClrTx/>
              <a:buSzTx/>
              <a:buFont typeface="Wingdings 2" panose="05020102010507070707" pitchFamily="18" charset="2"/>
              <a:buNone/>
              <a:defRPr/>
            </a:pPr>
            <a:r>
              <a:rPr lang="en-US" sz="1400" i="1" dirty="0">
                <a:solidFill>
                  <a:prstClr val="black"/>
                </a:solidFill>
              </a:rPr>
              <a:t>We appreciate the funders </a:t>
            </a:r>
            <a:r>
              <a:rPr lang="en-US" sz="1400" i="1" dirty="0" smtClean="0">
                <a:solidFill>
                  <a:prstClr val="black"/>
                </a:solidFill>
              </a:rPr>
              <a:t>supporting </a:t>
            </a:r>
            <a:r>
              <a:rPr lang="en-US" sz="1400" i="1" dirty="0">
                <a:solidFill>
                  <a:prstClr val="black"/>
                </a:solidFill>
              </a:rPr>
              <a:t>this activity and </a:t>
            </a:r>
            <a:r>
              <a:rPr lang="en-US" sz="1400" i="1" dirty="0" smtClean="0">
                <a:solidFill>
                  <a:prstClr val="black"/>
                </a:solidFill>
              </a:rPr>
              <a:t>those </a:t>
            </a:r>
            <a:r>
              <a:rPr lang="en-US" sz="1400" i="1" dirty="0">
                <a:solidFill>
                  <a:prstClr val="black"/>
                </a:solidFill>
              </a:rPr>
              <a:t>observing this activity today. Per ACCME </a:t>
            </a:r>
            <a:r>
              <a:rPr lang="en-US" sz="1400" i="1" dirty="0" smtClean="0">
                <a:solidFill>
                  <a:prstClr val="black"/>
                </a:solidFill>
              </a:rPr>
              <a:t>guidelines, funder </a:t>
            </a:r>
            <a:r>
              <a:rPr lang="en-US" sz="1400" i="1" dirty="0">
                <a:solidFill>
                  <a:prstClr val="black"/>
                </a:solidFill>
              </a:rPr>
              <a:t>observers may </a:t>
            </a:r>
            <a:r>
              <a:rPr lang="en-US" sz="1400" i="1" dirty="0" smtClean="0">
                <a:solidFill>
                  <a:prstClr val="black"/>
                </a:solidFill>
              </a:rPr>
              <a:t>not participate in discussions or </a:t>
            </a:r>
            <a:r>
              <a:rPr lang="en-US" sz="1400" i="1" dirty="0">
                <a:solidFill>
                  <a:prstClr val="black"/>
                </a:solidFill>
              </a:rPr>
              <a:t>ask questions during the webinar. Thank you.</a:t>
            </a:r>
          </a:p>
        </p:txBody>
      </p:sp>
    </p:spTree>
    <p:custDataLst>
      <p:tags r:id="rId1"/>
    </p:custDataLst>
    <p:extLst>
      <p:ext uri="{BB962C8B-B14F-4D97-AF65-F5344CB8AC3E}">
        <p14:creationId xmlns:p14="http://schemas.microsoft.com/office/powerpoint/2010/main" val="334513879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17" y="166342"/>
            <a:ext cx="10515600" cy="917023"/>
          </a:xfrm>
        </p:spPr>
        <p:txBody>
          <a:bodyPr/>
          <a:lstStyle/>
          <a:p>
            <a:pPr algn="ctr"/>
            <a:r>
              <a:rPr lang="en-US" b="1" dirty="0" smtClean="0"/>
              <a:t>Trichomonas </a:t>
            </a:r>
            <a:r>
              <a:rPr lang="en-US" b="1" dirty="0" err="1"/>
              <a:t>V</a:t>
            </a:r>
            <a:r>
              <a:rPr lang="en-US" b="1" dirty="0" err="1" smtClean="0"/>
              <a:t>aginalis</a:t>
            </a:r>
            <a:endParaRPr lang="en-US" b="1" dirty="0"/>
          </a:p>
        </p:txBody>
      </p:sp>
      <p:sp>
        <p:nvSpPr>
          <p:cNvPr id="3" name="Content Placeholder 2"/>
          <p:cNvSpPr>
            <a:spLocks noGrp="1"/>
          </p:cNvSpPr>
          <p:nvPr>
            <p:ph idx="1"/>
          </p:nvPr>
        </p:nvSpPr>
        <p:spPr>
          <a:xfrm>
            <a:off x="430695" y="1046229"/>
            <a:ext cx="11237844" cy="4351338"/>
          </a:xfrm>
        </p:spPr>
        <p:txBody>
          <a:bodyPr/>
          <a:lstStyle/>
          <a:p>
            <a:r>
              <a:rPr lang="en-US" sz="3600" dirty="0" smtClean="0"/>
              <a:t>Most </a:t>
            </a:r>
            <a:r>
              <a:rPr lang="en-US" sz="3600" dirty="0"/>
              <a:t>prevalent </a:t>
            </a:r>
            <a:r>
              <a:rPr lang="en-US" sz="3600" dirty="0" err="1" smtClean="0"/>
              <a:t>nonviral</a:t>
            </a:r>
            <a:r>
              <a:rPr lang="en-US" sz="3600" dirty="0" smtClean="0"/>
              <a:t> STI </a:t>
            </a:r>
            <a:r>
              <a:rPr lang="en-US" sz="3600" dirty="0"/>
              <a:t>in the </a:t>
            </a:r>
            <a:r>
              <a:rPr lang="en-US" sz="3600" dirty="0" smtClean="0"/>
              <a:t>US</a:t>
            </a:r>
          </a:p>
          <a:p>
            <a:pPr lvl="1"/>
            <a:r>
              <a:rPr lang="en-US" sz="3200" dirty="0" smtClean="0"/>
              <a:t>NOT nationally notifiable/reportable</a:t>
            </a:r>
          </a:p>
          <a:p>
            <a:pPr lvl="1"/>
            <a:r>
              <a:rPr lang="en-US" sz="3200" dirty="0" smtClean="0"/>
              <a:t>Affect 3.7 million persons</a:t>
            </a:r>
          </a:p>
          <a:p>
            <a:r>
              <a:rPr lang="en-US" sz="3600" dirty="0"/>
              <a:t>Infection may increase HIV acquisition risk by up to </a:t>
            </a:r>
            <a:r>
              <a:rPr lang="en-US" sz="3600" dirty="0" smtClean="0"/>
              <a:t>3-fold</a:t>
            </a:r>
          </a:p>
          <a:p>
            <a:pPr lvl="1"/>
            <a:r>
              <a:rPr lang="en-US" sz="3600" dirty="0" smtClean="0"/>
              <a:t>Treatment </a:t>
            </a:r>
            <a:r>
              <a:rPr lang="en-US" sz="3600" dirty="0"/>
              <a:t>can reduce genital HIV-1 shedding even in those </a:t>
            </a:r>
            <a:r>
              <a:rPr lang="en-US" sz="3600" dirty="0" smtClean="0"/>
              <a:t>not on ARVs</a:t>
            </a:r>
          </a:p>
          <a:p>
            <a:endParaRPr lang="en-US" dirty="0"/>
          </a:p>
        </p:txBody>
      </p:sp>
      <p:pic>
        <p:nvPicPr>
          <p:cNvPr id="4" name="Picture 3"/>
          <p:cNvPicPr>
            <a:picLocks noChangeAspect="1"/>
          </p:cNvPicPr>
          <p:nvPr/>
        </p:nvPicPr>
        <p:blipFill>
          <a:blip r:embed="rId2"/>
          <a:stretch>
            <a:fillRect/>
          </a:stretch>
        </p:blipFill>
        <p:spPr>
          <a:xfrm>
            <a:off x="6490252" y="4006089"/>
            <a:ext cx="2782957" cy="2782957"/>
          </a:xfrm>
          <a:prstGeom prst="rect">
            <a:avLst/>
          </a:prstGeom>
        </p:spPr>
      </p:pic>
      <p:pic>
        <p:nvPicPr>
          <p:cNvPr id="5" name="Picture 4"/>
          <p:cNvPicPr>
            <a:picLocks noChangeAspect="1"/>
          </p:cNvPicPr>
          <p:nvPr/>
        </p:nvPicPr>
        <p:blipFill>
          <a:blip r:embed="rId3"/>
          <a:stretch>
            <a:fillRect/>
          </a:stretch>
        </p:blipFill>
        <p:spPr>
          <a:xfrm>
            <a:off x="3042381" y="4242219"/>
            <a:ext cx="3447871" cy="2546827"/>
          </a:xfrm>
          <a:prstGeom prst="rect">
            <a:avLst/>
          </a:prstGeom>
        </p:spPr>
      </p:pic>
    </p:spTree>
    <p:extLst>
      <p:ext uri="{BB962C8B-B14F-4D97-AF65-F5344CB8AC3E}">
        <p14:creationId xmlns:p14="http://schemas.microsoft.com/office/powerpoint/2010/main" val="18496808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pPr algn="ctr"/>
            <a:r>
              <a:rPr lang="en-US" b="1" dirty="0"/>
              <a:t>T</a:t>
            </a:r>
            <a:r>
              <a:rPr lang="en-US" b="1" dirty="0" smtClean="0"/>
              <a:t>richomonas</a:t>
            </a:r>
            <a:endParaRPr lang="en-US" b="1" dirty="0"/>
          </a:p>
        </p:txBody>
      </p:sp>
      <p:sp>
        <p:nvSpPr>
          <p:cNvPr id="3" name="Content Placeholder 2"/>
          <p:cNvSpPr>
            <a:spLocks noGrp="1"/>
          </p:cNvSpPr>
          <p:nvPr>
            <p:ph idx="1"/>
          </p:nvPr>
        </p:nvSpPr>
        <p:spPr>
          <a:xfrm>
            <a:off x="318053" y="1706356"/>
            <a:ext cx="4621695" cy="3988766"/>
          </a:xfrm>
        </p:spPr>
        <p:txBody>
          <a:bodyPr>
            <a:normAutofit/>
          </a:bodyPr>
          <a:lstStyle/>
          <a:p>
            <a:r>
              <a:rPr lang="en-US" dirty="0" smtClean="0"/>
              <a:t>Prevalence in US is 2.3 million among women 14-49</a:t>
            </a:r>
          </a:p>
          <a:p>
            <a:r>
              <a:rPr lang="en-US" dirty="0" smtClean="0"/>
              <a:t>180 million infected worldwide</a:t>
            </a:r>
          </a:p>
          <a:p>
            <a:r>
              <a:rPr lang="en-US" dirty="0" smtClean="0"/>
              <a:t>50% are asymptomatic carriers!</a:t>
            </a:r>
          </a:p>
          <a:p>
            <a:r>
              <a:rPr lang="en-US" dirty="0" smtClean="0"/>
              <a:t>Can survive outside the body at temps as low as 15</a:t>
            </a:r>
            <a:r>
              <a:rPr lang="en-US" baseline="30000" dirty="0" smtClean="0"/>
              <a:t>0</a:t>
            </a:r>
            <a:r>
              <a:rPr lang="en-US" dirty="0" smtClean="0"/>
              <a:t> C for up to 48 hours</a:t>
            </a:r>
            <a:endParaRPr lang="en-US" dirty="0"/>
          </a:p>
        </p:txBody>
      </p:sp>
      <p:pic>
        <p:nvPicPr>
          <p:cNvPr id="4" name="Picture 3"/>
          <p:cNvPicPr>
            <a:picLocks noChangeAspect="1"/>
          </p:cNvPicPr>
          <p:nvPr/>
        </p:nvPicPr>
        <p:blipFill rotWithShape="1">
          <a:blip r:embed="rId2"/>
          <a:srcRect l="7671" t="7371" r="10320" b="7473"/>
          <a:stretch/>
        </p:blipFill>
        <p:spPr>
          <a:xfrm>
            <a:off x="5068958" y="1309302"/>
            <a:ext cx="6947452" cy="5005402"/>
          </a:xfrm>
          <a:prstGeom prst="rect">
            <a:avLst/>
          </a:prstGeom>
        </p:spPr>
      </p:pic>
      <p:cxnSp>
        <p:nvCxnSpPr>
          <p:cNvPr id="8" name="Straight Arrow Connector 7"/>
          <p:cNvCxnSpPr/>
          <p:nvPr/>
        </p:nvCxnSpPr>
        <p:spPr>
          <a:xfrm flipH="1">
            <a:off x="6430617" y="1789043"/>
            <a:ext cx="2256183" cy="11131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9231" y="6023007"/>
            <a:ext cx="11509514" cy="646331"/>
          </a:xfrm>
          <a:prstGeom prst="rect">
            <a:avLst/>
          </a:prstGeom>
          <a:noFill/>
        </p:spPr>
        <p:txBody>
          <a:bodyPr wrap="square" rtlCol="0">
            <a:spAutoFit/>
          </a:bodyPr>
          <a:lstStyle/>
          <a:p>
            <a:r>
              <a:rPr lang="en-US" dirty="0"/>
              <a:t>Munson </a:t>
            </a:r>
            <a:r>
              <a:rPr lang="en-US" dirty="0" smtClean="0"/>
              <a:t>E. Female </a:t>
            </a:r>
            <a:r>
              <a:rPr lang="en-US" dirty="0"/>
              <a:t>epidemiology of transcription-mediated amplification-based Trichomonas </a:t>
            </a:r>
            <a:r>
              <a:rPr lang="en-US" dirty="0" err="1" smtClean="0"/>
              <a:t>vaginalis</a:t>
            </a:r>
            <a:r>
              <a:rPr lang="en-US" dirty="0" smtClean="0"/>
              <a:t> detection </a:t>
            </a:r>
            <a:r>
              <a:rPr lang="en-US" dirty="0"/>
              <a:t>in a metropolitan setting with a high prevalence of sexually transmitted infection. J </a:t>
            </a:r>
            <a:r>
              <a:rPr lang="en-US" dirty="0" err="1"/>
              <a:t>Clin</a:t>
            </a:r>
            <a:r>
              <a:rPr lang="en-US" dirty="0"/>
              <a:t> </a:t>
            </a:r>
            <a:r>
              <a:rPr lang="en-US" dirty="0" err="1"/>
              <a:t>Microbiol</a:t>
            </a:r>
            <a:r>
              <a:rPr lang="en-US" dirty="0"/>
              <a:t>. 2012;50(12):</a:t>
            </a:r>
            <a:r>
              <a:rPr lang="en-US" dirty="0" smtClean="0"/>
              <a:t>3927–3931</a:t>
            </a:r>
            <a:endParaRPr lang="en-US" dirty="0"/>
          </a:p>
        </p:txBody>
      </p:sp>
    </p:spTree>
    <p:extLst>
      <p:ext uri="{BB962C8B-B14F-4D97-AF65-F5344CB8AC3E}">
        <p14:creationId xmlns:p14="http://schemas.microsoft.com/office/powerpoint/2010/main" val="29990994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222"/>
            <a:ext cx="10515600" cy="1036292"/>
          </a:xfrm>
        </p:spPr>
        <p:txBody>
          <a:bodyPr/>
          <a:lstStyle/>
          <a:p>
            <a:pPr algn="ctr"/>
            <a:r>
              <a:rPr lang="en-US" b="1" dirty="0"/>
              <a:t>P</a:t>
            </a:r>
            <a:r>
              <a:rPr lang="en-US" b="1" dirty="0" smtClean="0"/>
              <a:t>athophysiology</a:t>
            </a:r>
            <a:endParaRPr lang="en-US" b="1" dirty="0"/>
          </a:p>
        </p:txBody>
      </p:sp>
      <p:sp>
        <p:nvSpPr>
          <p:cNvPr id="3" name="Content Placeholder 2"/>
          <p:cNvSpPr>
            <a:spLocks noGrp="1"/>
          </p:cNvSpPr>
          <p:nvPr>
            <p:ph idx="1"/>
          </p:nvPr>
        </p:nvSpPr>
        <p:spPr>
          <a:xfrm>
            <a:off x="510208" y="1063488"/>
            <a:ext cx="11217965" cy="4954449"/>
          </a:xfrm>
        </p:spPr>
        <p:txBody>
          <a:bodyPr>
            <a:noAutofit/>
          </a:bodyPr>
          <a:lstStyle/>
          <a:p>
            <a:r>
              <a:rPr lang="en-US" sz="3200" dirty="0" smtClean="0"/>
              <a:t>3 species are out there…</a:t>
            </a:r>
          </a:p>
          <a:p>
            <a:r>
              <a:rPr lang="en-US" sz="3200" dirty="0" smtClean="0"/>
              <a:t>Trichomonas </a:t>
            </a:r>
            <a:r>
              <a:rPr lang="en-US" sz="3200" dirty="0" err="1" smtClean="0"/>
              <a:t>vaginalis</a:t>
            </a:r>
            <a:endParaRPr lang="en-US" sz="3200" dirty="0" smtClean="0"/>
          </a:p>
          <a:p>
            <a:pPr lvl="1"/>
            <a:r>
              <a:rPr lang="en-US" sz="3200" dirty="0" smtClean="0"/>
              <a:t>Inhabits vagina in females, prostate and seminal vesicles in males, urethra in both</a:t>
            </a:r>
          </a:p>
          <a:p>
            <a:r>
              <a:rPr lang="en-US" sz="3200" dirty="0" smtClean="0"/>
              <a:t>Trichomonas </a:t>
            </a:r>
            <a:r>
              <a:rPr lang="en-US" sz="3200" dirty="0" err="1" smtClean="0"/>
              <a:t>tenax</a:t>
            </a:r>
            <a:endParaRPr lang="en-US" sz="3200" dirty="0" smtClean="0"/>
          </a:p>
          <a:p>
            <a:pPr lvl="1"/>
            <a:r>
              <a:rPr lang="en-US" sz="3200" dirty="0" smtClean="0"/>
              <a:t>Non pathogenic</a:t>
            </a:r>
          </a:p>
          <a:p>
            <a:pPr lvl="1"/>
            <a:r>
              <a:rPr lang="en-US" sz="3200" dirty="0" smtClean="0"/>
              <a:t>Inhabits oral cavity</a:t>
            </a:r>
          </a:p>
          <a:p>
            <a:pPr lvl="1"/>
            <a:r>
              <a:rPr lang="en-US" sz="3200" dirty="0" smtClean="0"/>
              <a:t>Found in dental pockets and around teeth tartar</a:t>
            </a:r>
          </a:p>
          <a:p>
            <a:r>
              <a:rPr lang="en-US" sz="3200" dirty="0" smtClean="0"/>
              <a:t>Trichomonas </a:t>
            </a:r>
            <a:r>
              <a:rPr lang="en-US" sz="3200" dirty="0" err="1" smtClean="0"/>
              <a:t>hominis</a:t>
            </a:r>
            <a:endParaRPr lang="en-US" sz="3200" dirty="0" smtClean="0"/>
          </a:p>
          <a:p>
            <a:pPr lvl="1"/>
            <a:r>
              <a:rPr lang="en-US" sz="3200" dirty="0" smtClean="0"/>
              <a:t>Non pathogenic</a:t>
            </a:r>
          </a:p>
          <a:p>
            <a:pPr lvl="1"/>
            <a:r>
              <a:rPr lang="en-US" sz="3200" dirty="0" smtClean="0"/>
              <a:t>Inhabits ileocecal region</a:t>
            </a:r>
            <a:endParaRPr lang="en-US" sz="3200" dirty="0"/>
          </a:p>
        </p:txBody>
      </p:sp>
    </p:spTree>
    <p:extLst>
      <p:ext uri="{BB962C8B-B14F-4D97-AF65-F5344CB8AC3E}">
        <p14:creationId xmlns:p14="http://schemas.microsoft.com/office/powerpoint/2010/main" val="909790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6840"/>
          </a:xfrm>
        </p:spPr>
        <p:txBody>
          <a:bodyPr/>
          <a:lstStyle/>
          <a:p>
            <a:pPr algn="ctr"/>
            <a:r>
              <a:rPr lang="en-US" b="1" dirty="0" smtClean="0"/>
              <a:t>Symptoms ?</a:t>
            </a:r>
            <a:endParaRPr lang="en-US" b="1" dirty="0"/>
          </a:p>
        </p:txBody>
      </p:sp>
      <p:sp>
        <p:nvSpPr>
          <p:cNvPr id="3" name="Content Placeholder 2"/>
          <p:cNvSpPr>
            <a:spLocks noGrp="1"/>
          </p:cNvSpPr>
          <p:nvPr>
            <p:ph idx="1"/>
          </p:nvPr>
        </p:nvSpPr>
        <p:spPr>
          <a:xfrm>
            <a:off x="838200" y="1311966"/>
            <a:ext cx="10515600" cy="4864997"/>
          </a:xfrm>
        </p:spPr>
        <p:txBody>
          <a:bodyPr>
            <a:noAutofit/>
          </a:bodyPr>
          <a:lstStyle/>
          <a:p>
            <a:r>
              <a:rPr lang="en-US" sz="3200" dirty="0"/>
              <a:t>M</a:t>
            </a:r>
            <a:r>
              <a:rPr lang="en-US" sz="3200" dirty="0" smtClean="0"/>
              <a:t>en </a:t>
            </a:r>
            <a:r>
              <a:rPr lang="en-US" sz="3200" dirty="0"/>
              <a:t>have symptoms of urethritis, epididymitis, or </a:t>
            </a:r>
            <a:r>
              <a:rPr lang="en-US" sz="3200" dirty="0" smtClean="0"/>
              <a:t>prostatitis</a:t>
            </a:r>
          </a:p>
          <a:p>
            <a:r>
              <a:rPr lang="en-US" sz="3200" dirty="0"/>
              <a:t>W</a:t>
            </a:r>
            <a:r>
              <a:rPr lang="en-US" sz="3200" dirty="0" smtClean="0"/>
              <a:t>omen </a:t>
            </a:r>
            <a:r>
              <a:rPr lang="en-US" sz="3200" dirty="0"/>
              <a:t>have vaginal discharge that might be diffuse, malodorous, or yellow-green with or without vulvar </a:t>
            </a:r>
            <a:r>
              <a:rPr lang="en-US" sz="3200" dirty="0" smtClean="0"/>
              <a:t>irritation</a:t>
            </a:r>
          </a:p>
          <a:p>
            <a:r>
              <a:rPr lang="en-US" sz="3200" dirty="0"/>
              <a:t>M</a:t>
            </a:r>
            <a:r>
              <a:rPr lang="en-US" sz="3200" dirty="0" smtClean="0"/>
              <a:t>ost </a:t>
            </a:r>
            <a:r>
              <a:rPr lang="en-US" sz="3200" dirty="0"/>
              <a:t>infected persons (70%–85%) have minimal or no </a:t>
            </a:r>
            <a:r>
              <a:rPr lang="en-US" sz="3200" dirty="0" smtClean="0"/>
              <a:t>symptoms</a:t>
            </a:r>
          </a:p>
          <a:p>
            <a:r>
              <a:rPr lang="en-US" sz="3200" dirty="0"/>
              <a:t>U</a:t>
            </a:r>
            <a:r>
              <a:rPr lang="en-US" sz="3200" dirty="0" smtClean="0"/>
              <a:t>ntreated </a:t>
            </a:r>
            <a:r>
              <a:rPr lang="en-US" sz="3200" dirty="0"/>
              <a:t>infections </a:t>
            </a:r>
            <a:r>
              <a:rPr lang="en-US" sz="3200" dirty="0" smtClean="0"/>
              <a:t>last </a:t>
            </a:r>
            <a:r>
              <a:rPr lang="en-US" sz="3200" dirty="0"/>
              <a:t>for months to years </a:t>
            </a:r>
            <a:endParaRPr lang="en-US" sz="3200" dirty="0" smtClean="0"/>
          </a:p>
          <a:p>
            <a:r>
              <a:rPr lang="en-US" sz="3200" dirty="0"/>
              <a:t>Partners of men who have been circumcised might have a somewhat reduced risk of T. </a:t>
            </a:r>
            <a:r>
              <a:rPr lang="en-US" sz="3200" i="1" dirty="0" err="1"/>
              <a:t>vaginalis</a:t>
            </a:r>
            <a:r>
              <a:rPr lang="en-US" sz="3200" dirty="0"/>
              <a:t> </a:t>
            </a:r>
            <a:r>
              <a:rPr lang="en-US" sz="3200" dirty="0" smtClean="0"/>
              <a:t>infection</a:t>
            </a:r>
          </a:p>
          <a:p>
            <a:r>
              <a:rPr lang="en-US" sz="3200" dirty="0"/>
              <a:t>Douching is not recommended because it might increase the risk for vaginal </a:t>
            </a:r>
            <a:r>
              <a:rPr lang="en-US" sz="3200" dirty="0" smtClean="0"/>
              <a:t>infections</a:t>
            </a:r>
          </a:p>
        </p:txBody>
      </p:sp>
    </p:spTree>
    <p:extLst>
      <p:ext uri="{BB962C8B-B14F-4D97-AF65-F5344CB8AC3E}">
        <p14:creationId xmlns:p14="http://schemas.microsoft.com/office/powerpoint/2010/main" val="3009321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946" y="166342"/>
            <a:ext cx="10515600" cy="1006475"/>
          </a:xfrm>
        </p:spPr>
        <p:txBody>
          <a:bodyPr/>
          <a:lstStyle/>
          <a:p>
            <a:pPr algn="ctr"/>
            <a:r>
              <a:rPr lang="en-US" b="1" dirty="0"/>
              <a:t>D</a:t>
            </a:r>
            <a:r>
              <a:rPr lang="en-US" b="1" dirty="0" smtClean="0"/>
              <a:t>iagnosis</a:t>
            </a:r>
            <a:endParaRPr lang="en-US" b="1" dirty="0"/>
          </a:p>
        </p:txBody>
      </p:sp>
      <p:sp>
        <p:nvSpPr>
          <p:cNvPr id="3" name="Content Placeholder 2"/>
          <p:cNvSpPr>
            <a:spLocks noGrp="1"/>
          </p:cNvSpPr>
          <p:nvPr>
            <p:ph idx="1"/>
          </p:nvPr>
        </p:nvSpPr>
        <p:spPr>
          <a:xfrm>
            <a:off x="248477" y="1172817"/>
            <a:ext cx="11757993" cy="5615609"/>
          </a:xfrm>
        </p:spPr>
        <p:txBody>
          <a:bodyPr>
            <a:normAutofit fontScale="92500" lnSpcReduction="10000"/>
          </a:bodyPr>
          <a:lstStyle/>
          <a:p>
            <a:r>
              <a:rPr lang="en-US" dirty="0">
                <a:latin typeface="Calibri" panose="020F0502020204030204" pitchFamily="34" charset="0"/>
              </a:rPr>
              <a:t>Among women, NAAT is highly sensitive, often detecting </a:t>
            </a:r>
            <a:r>
              <a:rPr lang="en-US" dirty="0" smtClean="0">
                <a:latin typeface="Calibri" panose="020F0502020204030204" pitchFamily="34" charset="0"/>
              </a:rPr>
              <a:t>3-5x </a:t>
            </a:r>
            <a:r>
              <a:rPr lang="en-US" dirty="0">
                <a:latin typeface="Calibri" panose="020F0502020204030204" pitchFamily="34" charset="0"/>
              </a:rPr>
              <a:t>more T. </a:t>
            </a:r>
            <a:r>
              <a:rPr lang="en-US" dirty="0" err="1">
                <a:latin typeface="Calibri" panose="020F0502020204030204" pitchFamily="34" charset="0"/>
              </a:rPr>
              <a:t>vaginalis</a:t>
            </a:r>
            <a:r>
              <a:rPr lang="en-US" dirty="0">
                <a:latin typeface="Calibri" panose="020F0502020204030204" pitchFamily="34" charset="0"/>
              </a:rPr>
              <a:t> infections than wet-mount </a:t>
            </a:r>
            <a:r>
              <a:rPr lang="en-US" dirty="0" smtClean="0">
                <a:latin typeface="Calibri" panose="020F0502020204030204" pitchFamily="34" charset="0"/>
              </a:rPr>
              <a:t>microscopy</a:t>
            </a:r>
          </a:p>
          <a:p>
            <a:pPr lvl="1"/>
            <a:r>
              <a:rPr lang="en-US" sz="2800" dirty="0" smtClean="0">
                <a:latin typeface="Calibri" panose="020F0502020204030204" pitchFamily="34" charset="0"/>
              </a:rPr>
              <a:t>Wet mount: poor </a:t>
            </a:r>
            <a:r>
              <a:rPr lang="en-US" sz="2800" dirty="0">
                <a:latin typeface="Calibri" panose="020F0502020204030204" pitchFamily="34" charset="0"/>
              </a:rPr>
              <a:t>sensitivity (51%–65</a:t>
            </a:r>
            <a:r>
              <a:rPr lang="en-US" sz="2800" dirty="0" smtClean="0">
                <a:latin typeface="Calibri" panose="020F0502020204030204" pitchFamily="34" charset="0"/>
              </a:rPr>
              <a:t>%), worse in male specimens</a:t>
            </a:r>
          </a:p>
          <a:p>
            <a:pPr lvl="1"/>
            <a:r>
              <a:rPr lang="en-US" sz="2800" dirty="0" smtClean="0">
                <a:latin typeface="Calibri" panose="020F0502020204030204" pitchFamily="34" charset="0"/>
              </a:rPr>
              <a:t>Don’t do cultures!</a:t>
            </a:r>
          </a:p>
          <a:p>
            <a:r>
              <a:rPr lang="en-US" dirty="0">
                <a:latin typeface="Calibri" panose="020F0502020204030204" pitchFamily="34" charset="0"/>
              </a:rPr>
              <a:t>The APTIMA T. </a:t>
            </a:r>
            <a:r>
              <a:rPr lang="en-US" dirty="0" err="1">
                <a:latin typeface="Calibri" panose="020F0502020204030204" pitchFamily="34" charset="0"/>
              </a:rPr>
              <a:t>vaginalis</a:t>
            </a:r>
            <a:r>
              <a:rPr lang="en-US" dirty="0">
                <a:latin typeface="Calibri" panose="020F0502020204030204" pitchFamily="34" charset="0"/>
              </a:rPr>
              <a:t> assay (</a:t>
            </a:r>
            <a:r>
              <a:rPr lang="en-US" dirty="0" err="1">
                <a:latin typeface="Calibri" panose="020F0502020204030204" pitchFamily="34" charset="0"/>
              </a:rPr>
              <a:t>Hologic</a:t>
            </a:r>
            <a:r>
              <a:rPr lang="en-US" dirty="0">
                <a:latin typeface="Calibri" panose="020F0502020204030204" pitchFamily="34" charset="0"/>
              </a:rPr>
              <a:t> Gen-Probe, San Diego, CA) is FDA-cleared for detection of T. </a:t>
            </a:r>
            <a:r>
              <a:rPr lang="en-US" dirty="0" err="1">
                <a:latin typeface="Calibri" panose="020F0502020204030204" pitchFamily="34" charset="0"/>
              </a:rPr>
              <a:t>vaginalis</a:t>
            </a:r>
            <a:r>
              <a:rPr lang="en-US" dirty="0">
                <a:latin typeface="Calibri" panose="020F0502020204030204" pitchFamily="34" charset="0"/>
              </a:rPr>
              <a:t> from vaginal, </a:t>
            </a:r>
            <a:r>
              <a:rPr lang="en-US" dirty="0" err="1">
                <a:latin typeface="Calibri" panose="020F0502020204030204" pitchFamily="34" charset="0"/>
              </a:rPr>
              <a:t>endocervical</a:t>
            </a:r>
            <a:r>
              <a:rPr lang="en-US" dirty="0">
                <a:latin typeface="Calibri" panose="020F0502020204030204" pitchFamily="34" charset="0"/>
              </a:rPr>
              <a:t>, or urine specimens from </a:t>
            </a:r>
            <a:r>
              <a:rPr lang="en-US" dirty="0" smtClean="0">
                <a:latin typeface="Calibri" panose="020F0502020204030204" pitchFamily="34" charset="0"/>
              </a:rPr>
              <a:t>women</a:t>
            </a:r>
          </a:p>
          <a:p>
            <a:r>
              <a:rPr lang="en-US" dirty="0">
                <a:latin typeface="Calibri" panose="020F0502020204030204" pitchFamily="34" charset="0"/>
              </a:rPr>
              <a:t>A</a:t>
            </a:r>
            <a:r>
              <a:rPr lang="en-US" dirty="0" smtClean="0">
                <a:latin typeface="Calibri" panose="020F0502020204030204" pitchFamily="34" charset="0"/>
              </a:rPr>
              <a:t>ssay </a:t>
            </a:r>
            <a:r>
              <a:rPr lang="en-US" dirty="0">
                <a:latin typeface="Calibri" panose="020F0502020204030204" pitchFamily="34" charset="0"/>
              </a:rPr>
              <a:t>detects RNA by transcription-mediated amplification </a:t>
            </a:r>
            <a:endParaRPr lang="en-US" dirty="0" smtClean="0">
              <a:latin typeface="Calibri" panose="020F0502020204030204" pitchFamily="34" charset="0"/>
            </a:endParaRPr>
          </a:p>
          <a:p>
            <a:pPr lvl="1"/>
            <a:r>
              <a:rPr lang="en-US" dirty="0" smtClean="0">
                <a:latin typeface="Calibri" panose="020F0502020204030204" pitchFamily="34" charset="0"/>
              </a:rPr>
              <a:t>clinical </a:t>
            </a:r>
            <a:r>
              <a:rPr lang="en-US" dirty="0">
                <a:latin typeface="Calibri" panose="020F0502020204030204" pitchFamily="34" charset="0"/>
              </a:rPr>
              <a:t>sensitivity of 95.3%–100% and specificity of 95.2%–100% (665,666</a:t>
            </a:r>
            <a:r>
              <a:rPr lang="en-US" dirty="0" smtClean="0">
                <a:latin typeface="Calibri" panose="020F0502020204030204" pitchFamily="34" charset="0"/>
              </a:rPr>
              <a:t>)</a:t>
            </a:r>
          </a:p>
          <a:p>
            <a:r>
              <a:rPr lang="en-US" dirty="0" smtClean="0">
                <a:latin typeface="Calibri" panose="020F0502020204030204" pitchFamily="34" charset="0"/>
              </a:rPr>
              <a:t>Among </a:t>
            </a:r>
            <a:r>
              <a:rPr lang="en-US" dirty="0">
                <a:latin typeface="Calibri" panose="020F0502020204030204" pitchFamily="34" charset="0"/>
              </a:rPr>
              <a:t>women, vaginal swab and urine have up to 100% concordance (663</a:t>
            </a:r>
            <a:r>
              <a:rPr lang="en-US" dirty="0" smtClean="0">
                <a:latin typeface="Calibri" panose="020F0502020204030204" pitchFamily="34" charset="0"/>
              </a:rPr>
              <a:t>)</a:t>
            </a:r>
          </a:p>
          <a:p>
            <a:r>
              <a:rPr lang="en-US" dirty="0">
                <a:latin typeface="Calibri" panose="020F0502020204030204" pitchFamily="34" charset="0"/>
              </a:rPr>
              <a:t>A</a:t>
            </a:r>
            <a:r>
              <a:rPr lang="en-US" dirty="0" smtClean="0">
                <a:latin typeface="Calibri" panose="020F0502020204030204" pitchFamily="34" charset="0"/>
              </a:rPr>
              <a:t>ssay </a:t>
            </a:r>
            <a:r>
              <a:rPr lang="en-US" dirty="0">
                <a:latin typeface="Calibri" panose="020F0502020204030204" pitchFamily="34" charset="0"/>
              </a:rPr>
              <a:t>can be used with urine or urethral swabs from men if validated per CLIA regulations. </a:t>
            </a:r>
            <a:endParaRPr lang="en-US" dirty="0" smtClean="0">
              <a:latin typeface="Calibri" panose="020F0502020204030204" pitchFamily="34" charset="0"/>
            </a:endParaRPr>
          </a:p>
          <a:p>
            <a:r>
              <a:rPr lang="en-US" dirty="0" smtClean="0">
                <a:latin typeface="Calibri" panose="020F0502020204030204" pitchFamily="34" charset="0"/>
              </a:rPr>
              <a:t>Other testing kits available!</a:t>
            </a:r>
          </a:p>
          <a:p>
            <a:r>
              <a:rPr lang="en-US" b="1" dirty="0" smtClean="0">
                <a:latin typeface="Calibri" panose="020F0502020204030204" pitchFamily="34" charset="0"/>
              </a:rPr>
              <a:t>Check your hospital/clinic for which test you are using</a:t>
            </a:r>
            <a:endParaRPr lang="en-US" b="1" dirty="0">
              <a:latin typeface="Calibri" panose="020F0502020204030204" pitchFamily="34" charset="0"/>
            </a:endParaRPr>
          </a:p>
        </p:txBody>
      </p:sp>
    </p:spTree>
    <p:extLst>
      <p:ext uri="{BB962C8B-B14F-4D97-AF65-F5344CB8AC3E}">
        <p14:creationId xmlns:p14="http://schemas.microsoft.com/office/powerpoint/2010/main" val="34514016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5988"/>
          </a:xfrm>
        </p:spPr>
        <p:txBody>
          <a:bodyPr/>
          <a:lstStyle/>
          <a:p>
            <a:pPr algn="ctr"/>
            <a:r>
              <a:rPr lang="en-US" b="1" dirty="0"/>
              <a:t>T</a:t>
            </a:r>
            <a:r>
              <a:rPr lang="en-US" b="1" dirty="0" smtClean="0"/>
              <a:t>reatment</a:t>
            </a:r>
            <a:endParaRPr lang="en-US" b="1" dirty="0"/>
          </a:p>
        </p:txBody>
      </p:sp>
      <p:sp>
        <p:nvSpPr>
          <p:cNvPr id="3" name="Content Placeholder 2"/>
          <p:cNvSpPr>
            <a:spLocks noGrp="1"/>
          </p:cNvSpPr>
          <p:nvPr>
            <p:ph idx="1"/>
          </p:nvPr>
        </p:nvSpPr>
        <p:spPr>
          <a:xfrm>
            <a:off x="768626" y="1451114"/>
            <a:ext cx="10515600" cy="4932984"/>
          </a:xfrm>
        </p:spPr>
        <p:txBody>
          <a:bodyPr>
            <a:normAutofit fontScale="92500" lnSpcReduction="10000"/>
          </a:bodyPr>
          <a:lstStyle/>
          <a:p>
            <a:r>
              <a:rPr lang="en-US" sz="3200" dirty="0" smtClean="0"/>
              <a:t>Recommended:</a:t>
            </a:r>
          </a:p>
          <a:p>
            <a:pPr lvl="1"/>
            <a:r>
              <a:rPr lang="en-US" sz="3200" dirty="0" smtClean="0"/>
              <a:t>Metronidazole 2 gm orally in a single dose</a:t>
            </a:r>
          </a:p>
          <a:p>
            <a:pPr lvl="1"/>
            <a:r>
              <a:rPr lang="en-US" sz="3200" dirty="0" smtClean="0"/>
              <a:t>Tinidazole 2 gm orally in a single dose</a:t>
            </a:r>
          </a:p>
          <a:p>
            <a:endParaRPr lang="en-US" sz="3200" dirty="0" smtClean="0"/>
          </a:p>
          <a:p>
            <a:r>
              <a:rPr lang="en-US" sz="3200" dirty="0" smtClean="0"/>
              <a:t>Alternative regimen:</a:t>
            </a:r>
          </a:p>
          <a:p>
            <a:pPr lvl="1"/>
            <a:r>
              <a:rPr lang="en-US" sz="3200" dirty="0" smtClean="0"/>
              <a:t>Metronidazole 500 mg orally twice a day for 7 days</a:t>
            </a:r>
          </a:p>
          <a:p>
            <a:pPr lvl="1"/>
            <a:endParaRPr lang="en-US" sz="3200" dirty="0"/>
          </a:p>
          <a:p>
            <a:r>
              <a:rPr lang="en-US" sz="3600" dirty="0" smtClean="0"/>
              <a:t>Avoid alcohol</a:t>
            </a:r>
          </a:p>
          <a:p>
            <a:pPr lvl="1"/>
            <a:r>
              <a:rPr lang="en-US" sz="3200" dirty="0" smtClean="0"/>
              <a:t>For 24 hours after finishing metronidazole</a:t>
            </a:r>
          </a:p>
          <a:p>
            <a:pPr lvl="1"/>
            <a:r>
              <a:rPr lang="en-US" sz="3200" dirty="0" smtClean="0"/>
              <a:t>For 72 hours after finishing Tinidazole</a:t>
            </a:r>
            <a:endParaRPr lang="en-US" sz="3200" dirty="0"/>
          </a:p>
        </p:txBody>
      </p:sp>
      <p:pic>
        <p:nvPicPr>
          <p:cNvPr id="4" name="Picture 3"/>
          <p:cNvPicPr>
            <a:picLocks noChangeAspect="1"/>
          </p:cNvPicPr>
          <p:nvPr/>
        </p:nvPicPr>
        <p:blipFill rotWithShape="1">
          <a:blip r:embed="rId2"/>
          <a:srcRect b="7807"/>
          <a:stretch/>
        </p:blipFill>
        <p:spPr>
          <a:xfrm>
            <a:off x="8746435" y="0"/>
            <a:ext cx="3296686" cy="2510213"/>
          </a:xfrm>
          <a:prstGeom prst="rect">
            <a:avLst/>
          </a:prstGeom>
        </p:spPr>
      </p:pic>
    </p:spTree>
    <p:extLst>
      <p:ext uri="{BB962C8B-B14F-4D97-AF65-F5344CB8AC3E}">
        <p14:creationId xmlns:p14="http://schemas.microsoft.com/office/powerpoint/2010/main" val="25262921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6779"/>
          </a:xfrm>
        </p:spPr>
        <p:txBody>
          <a:bodyPr/>
          <a:lstStyle/>
          <a:p>
            <a:pPr algn="ctr"/>
            <a:r>
              <a:rPr lang="en-US" b="1" dirty="0" smtClean="0"/>
              <a:t>Trichomonas causes other problems…</a:t>
            </a:r>
            <a:endParaRPr lang="en-US" b="1" dirty="0"/>
          </a:p>
        </p:txBody>
      </p:sp>
      <p:sp>
        <p:nvSpPr>
          <p:cNvPr id="3" name="Content Placeholder 2"/>
          <p:cNvSpPr>
            <a:spLocks noGrp="1"/>
          </p:cNvSpPr>
          <p:nvPr>
            <p:ph idx="1"/>
          </p:nvPr>
        </p:nvSpPr>
        <p:spPr>
          <a:xfrm>
            <a:off x="351183" y="1412357"/>
            <a:ext cx="10515600" cy="4351338"/>
          </a:xfrm>
        </p:spPr>
        <p:txBody>
          <a:bodyPr>
            <a:noAutofit/>
          </a:bodyPr>
          <a:lstStyle/>
          <a:p>
            <a:r>
              <a:rPr lang="en-US" sz="3200" dirty="0"/>
              <a:t>13,816 women (5,241 black, 4,226 Hispanic, and 4,349 white women) were enrolled at mid-gestation, tested </a:t>
            </a:r>
            <a:r>
              <a:rPr lang="en-US" sz="3200" dirty="0" smtClean="0"/>
              <a:t>for T</a:t>
            </a:r>
            <a:r>
              <a:rPr lang="en-US" sz="3200" dirty="0"/>
              <a:t>. </a:t>
            </a:r>
            <a:r>
              <a:rPr lang="en-US" sz="3200" dirty="0" err="1" smtClean="0"/>
              <a:t>vaginalis</a:t>
            </a:r>
            <a:r>
              <a:rPr lang="en-US" sz="3200" dirty="0" smtClean="0"/>
              <a:t> by </a:t>
            </a:r>
            <a:r>
              <a:rPr lang="en-US" sz="3200" dirty="0"/>
              <a:t>culture, and followed up until delivery</a:t>
            </a:r>
          </a:p>
          <a:p>
            <a:pPr lvl="1"/>
            <a:r>
              <a:rPr lang="en-US" sz="3200" dirty="0" smtClean="0"/>
              <a:t>Low birth weight</a:t>
            </a:r>
          </a:p>
          <a:p>
            <a:pPr lvl="1"/>
            <a:r>
              <a:rPr lang="en-US" sz="3200" dirty="0" smtClean="0"/>
              <a:t>Preterm delivery</a:t>
            </a:r>
          </a:p>
          <a:p>
            <a:pPr lvl="1"/>
            <a:r>
              <a:rPr lang="en-US" sz="3200" dirty="0" smtClean="0"/>
              <a:t>BOTH!</a:t>
            </a:r>
          </a:p>
          <a:p>
            <a:r>
              <a:rPr lang="en-US" sz="3200" dirty="0" smtClean="0"/>
              <a:t>Does metronidazole help to prevent these outcomes?</a:t>
            </a:r>
          </a:p>
          <a:p>
            <a:pPr lvl="1"/>
            <a:r>
              <a:rPr lang="en-US" sz="3200" dirty="0" smtClean="0"/>
              <a:t>Unfortunately no...</a:t>
            </a:r>
          </a:p>
          <a:p>
            <a:pPr lvl="1"/>
            <a:r>
              <a:rPr lang="en-US" sz="3200" dirty="0" smtClean="0"/>
              <a:t>Dose incorrect? Timing incorrect?</a:t>
            </a:r>
            <a:endParaRPr lang="en-US" sz="3200" dirty="0"/>
          </a:p>
        </p:txBody>
      </p:sp>
      <p:sp>
        <p:nvSpPr>
          <p:cNvPr id="4" name="TextBox 3"/>
          <p:cNvSpPr txBox="1"/>
          <p:nvPr/>
        </p:nvSpPr>
        <p:spPr>
          <a:xfrm>
            <a:off x="493912" y="6150916"/>
            <a:ext cx="6798365" cy="369332"/>
          </a:xfrm>
          <a:prstGeom prst="rect">
            <a:avLst/>
          </a:prstGeom>
          <a:noFill/>
        </p:spPr>
        <p:txBody>
          <a:bodyPr wrap="square" rtlCol="0">
            <a:spAutoFit/>
          </a:bodyPr>
          <a:lstStyle/>
          <a:p>
            <a:r>
              <a:rPr lang="en-US" dirty="0"/>
              <a:t>N </a:t>
            </a:r>
            <a:r>
              <a:rPr lang="en-US" dirty="0" err="1"/>
              <a:t>Engl</a:t>
            </a:r>
            <a:r>
              <a:rPr lang="en-US" dirty="0"/>
              <a:t> J Med 2001; 345:487-493</a:t>
            </a:r>
          </a:p>
        </p:txBody>
      </p:sp>
      <p:pic>
        <p:nvPicPr>
          <p:cNvPr id="5" name="Picture 4"/>
          <p:cNvPicPr>
            <a:picLocks noChangeAspect="1"/>
          </p:cNvPicPr>
          <p:nvPr/>
        </p:nvPicPr>
        <p:blipFill rotWithShape="1">
          <a:blip r:embed="rId2"/>
          <a:srcRect l="18913" t="12435" r="17435" b="17444"/>
          <a:stretch/>
        </p:blipFill>
        <p:spPr>
          <a:xfrm>
            <a:off x="9064487" y="2276061"/>
            <a:ext cx="3127513" cy="2153370"/>
          </a:xfrm>
          <a:prstGeom prst="rect">
            <a:avLst/>
          </a:prstGeom>
        </p:spPr>
      </p:pic>
    </p:spTree>
    <p:extLst>
      <p:ext uri="{BB962C8B-B14F-4D97-AF65-F5344CB8AC3E}">
        <p14:creationId xmlns:p14="http://schemas.microsoft.com/office/powerpoint/2010/main" val="39266468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41" t="10051" b="4281"/>
          <a:stretch/>
        </p:blipFill>
        <p:spPr>
          <a:xfrm>
            <a:off x="1219199" y="691835"/>
            <a:ext cx="8099611" cy="5879295"/>
          </a:xfrm>
          <a:prstGeom prst="rect">
            <a:avLst/>
          </a:prstGeom>
        </p:spPr>
      </p:pic>
      <p:sp>
        <p:nvSpPr>
          <p:cNvPr id="2" name="Title 1"/>
          <p:cNvSpPr>
            <a:spLocks noGrp="1"/>
          </p:cNvSpPr>
          <p:nvPr>
            <p:ph type="title"/>
          </p:nvPr>
        </p:nvSpPr>
        <p:spPr>
          <a:xfrm>
            <a:off x="900953" y="105149"/>
            <a:ext cx="10515600" cy="863040"/>
          </a:xfrm>
        </p:spPr>
        <p:txBody>
          <a:bodyPr/>
          <a:lstStyle/>
          <a:p>
            <a:pPr algn="ctr"/>
            <a:r>
              <a:rPr lang="en-US" b="1" dirty="0" smtClean="0"/>
              <a:t>In summary:</a:t>
            </a:r>
            <a:endParaRPr lang="en-US" b="1" dirty="0"/>
          </a:p>
        </p:txBody>
      </p:sp>
      <p:sp>
        <p:nvSpPr>
          <p:cNvPr id="3" name="Content Placeholder 2"/>
          <p:cNvSpPr>
            <a:spLocks noGrp="1"/>
          </p:cNvSpPr>
          <p:nvPr>
            <p:ph idx="1"/>
          </p:nvPr>
        </p:nvSpPr>
        <p:spPr>
          <a:xfrm>
            <a:off x="9318810" y="1455813"/>
            <a:ext cx="2873190" cy="4351338"/>
          </a:xfrm>
        </p:spPr>
        <p:txBody>
          <a:bodyPr>
            <a:normAutofit fontScale="85000" lnSpcReduction="20000"/>
          </a:bodyPr>
          <a:lstStyle/>
          <a:p>
            <a:r>
              <a:rPr lang="en-US" sz="3200" dirty="0" smtClean="0"/>
              <a:t>STIs are easily transmitted</a:t>
            </a:r>
          </a:p>
          <a:p>
            <a:r>
              <a:rPr lang="en-US" sz="3200" dirty="0" smtClean="0"/>
              <a:t>Think about them, talk with your patients about them</a:t>
            </a:r>
          </a:p>
          <a:p>
            <a:r>
              <a:rPr lang="en-US" sz="3200" dirty="0" smtClean="0"/>
              <a:t>Treat patients and partners</a:t>
            </a:r>
          </a:p>
          <a:p>
            <a:r>
              <a:rPr lang="en-US" sz="3200" dirty="0" smtClean="0"/>
              <a:t>Resistance is a moving target</a:t>
            </a:r>
          </a:p>
          <a:p>
            <a:r>
              <a:rPr lang="en-US" sz="3200" dirty="0" smtClean="0"/>
              <a:t>Vaccines preventing STIs are in our future</a:t>
            </a:r>
          </a:p>
          <a:p>
            <a:endParaRPr lang="en-US" dirty="0"/>
          </a:p>
        </p:txBody>
      </p:sp>
    </p:spTree>
    <p:extLst>
      <p:ext uri="{BB962C8B-B14F-4D97-AF65-F5344CB8AC3E}">
        <p14:creationId xmlns:p14="http://schemas.microsoft.com/office/powerpoint/2010/main" val="2635141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4173" y="1405134"/>
            <a:ext cx="7166113" cy="5251503"/>
          </a:xfrm>
          <a:prstGeom prst="rect">
            <a:avLst/>
          </a:prstGeom>
        </p:spPr>
      </p:pic>
      <p:sp>
        <p:nvSpPr>
          <p:cNvPr id="3" name="TextBox 2"/>
          <p:cNvSpPr txBox="1"/>
          <p:nvPr/>
        </p:nvSpPr>
        <p:spPr>
          <a:xfrm>
            <a:off x="319316" y="6511042"/>
            <a:ext cx="2438400" cy="315369"/>
          </a:xfrm>
          <a:prstGeom prst="rect">
            <a:avLst/>
          </a:prstGeom>
          <a:noFill/>
        </p:spPr>
        <p:txBody>
          <a:bodyPr wrap="square" rtlCol="0">
            <a:spAutoFit/>
          </a:bodyPr>
          <a:lstStyle/>
          <a:p>
            <a:pPr defTabSz="914404"/>
            <a:r>
              <a:rPr lang="en-US" sz="1400" dirty="0" smtClean="0">
                <a:solidFill>
                  <a:prstClr val="black"/>
                </a:solidFill>
                <a:ea typeface="ＭＳ Ｐゴシック" charset="0"/>
                <a:cs typeface="Arial" pitchFamily="34" charset="0"/>
                <a:sym typeface="Helvetica" charset="0"/>
              </a:rPr>
              <a:t>Slide 78 of 85 </a:t>
            </a:r>
            <a:endParaRPr lang="en-US" sz="1400" dirty="0">
              <a:solidFill>
                <a:prstClr val="black"/>
              </a:solidFill>
              <a:ea typeface="ＭＳ Ｐゴシック" charset="0"/>
              <a:cs typeface="Arial" pitchFamily="34" charset="0"/>
              <a:sym typeface="Helvetica" charset="0"/>
            </a:endParaRPr>
          </a:p>
        </p:txBody>
      </p:sp>
    </p:spTree>
    <p:extLst>
      <p:ext uri="{BB962C8B-B14F-4D97-AF65-F5344CB8AC3E}">
        <p14:creationId xmlns:p14="http://schemas.microsoft.com/office/powerpoint/2010/main" val="19257160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772886" y="2634343"/>
            <a:ext cx="3766457" cy="2002971"/>
          </a:xfrm>
          <a:prstGeom prst="rect">
            <a:avLst/>
          </a:prstGeom>
          <a:noFill/>
          <a:ln>
            <a:noFill/>
          </a:ln>
          <a:effectLst/>
          <a:extLst/>
        </p:spPr>
        <p:txBody>
          <a:bodyPr/>
          <a:lstStyle/>
          <a:p>
            <a:pPr defTabSz="914353">
              <a:defRPr/>
            </a:pPr>
            <a:r>
              <a:rPr lang="en-US" sz="3400" kern="0" dirty="0">
                <a:solidFill>
                  <a:srgbClr val="C5D1D7">
                    <a:lumMod val="25000"/>
                  </a:srgbClr>
                </a:solidFill>
                <a:ea typeface="ＭＳ Ｐゴシック" charset="0"/>
                <a:sym typeface="Helvetica"/>
              </a:rPr>
              <a:t>Please type your questions into the CHAT BOX.</a:t>
            </a:r>
          </a:p>
          <a:p>
            <a:pPr defTabSz="914353">
              <a:defRPr/>
            </a:pPr>
            <a:endParaRPr lang="en-US" sz="2000" b="1" kern="0" dirty="0">
              <a:solidFill>
                <a:srgbClr val="C5D1D7">
                  <a:lumMod val="25000"/>
                </a:srgbClr>
              </a:solidFill>
              <a:ea typeface="ＭＳ Ｐゴシック" charset="0"/>
              <a:sym typeface="Helvetica"/>
            </a:endParaRPr>
          </a:p>
        </p:txBody>
      </p:sp>
      <p:sp>
        <p:nvSpPr>
          <p:cNvPr id="6" name="Title 5"/>
          <p:cNvSpPr>
            <a:spLocks noGrp="1"/>
          </p:cNvSpPr>
          <p:nvPr>
            <p:ph type="title"/>
          </p:nvPr>
        </p:nvSpPr>
        <p:spPr/>
        <p:txBody>
          <a:bodyPr>
            <a:normAutofit fontScale="90000"/>
          </a:bodyPr>
          <a:lstStyle/>
          <a:p>
            <a:pPr eaLnBrk="1" hangingPunct="1">
              <a:defRPr/>
            </a:pPr>
            <a:r>
              <a:rPr lang="en-US" sz="4200" cap="all" dirty="0">
                <a:solidFill>
                  <a:schemeClr val="bg1"/>
                </a:solidFill>
                <a:latin typeface="Arial"/>
              </a:rPr>
              <a:t>Question-and-Answer</a:t>
            </a:r>
            <a:endParaRPr lang="en-US" sz="4200" dirty="0">
              <a:solidFill>
                <a:schemeClr val="bg1"/>
              </a:solidFill>
            </a:endParaRPr>
          </a:p>
        </p:txBody>
      </p:sp>
      <p:sp>
        <p:nvSpPr>
          <p:cNvPr id="3" name="Text Placeholder 2"/>
          <p:cNvSpPr>
            <a:spLocks noGrp="1"/>
          </p:cNvSpPr>
          <p:nvPr>
            <p:ph type="body" idx="1"/>
          </p:nvPr>
        </p:nvSpPr>
        <p:spPr/>
        <p:txBody>
          <a:bodyPr/>
          <a:lstStyle/>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179" y="2022700"/>
            <a:ext cx="2895600" cy="3376966"/>
          </a:xfrm>
          <a:prstGeom prst="rect">
            <a:avLst/>
          </a:prstGeom>
        </p:spPr>
      </p:pic>
      <p:pic>
        <p:nvPicPr>
          <p:cNvPr id="5" name="Picture 4"/>
          <p:cNvPicPr>
            <a:picLocks noChangeAspect="1"/>
          </p:cNvPicPr>
          <p:nvPr/>
        </p:nvPicPr>
        <p:blipFill>
          <a:blip r:embed="rId4"/>
          <a:stretch>
            <a:fillRect/>
          </a:stretch>
        </p:blipFill>
        <p:spPr>
          <a:xfrm>
            <a:off x="8832927" y="2547201"/>
            <a:ext cx="2486025" cy="2495550"/>
          </a:xfrm>
          <a:prstGeom prst="rect">
            <a:avLst/>
          </a:prstGeom>
        </p:spPr>
      </p:pic>
    </p:spTree>
    <p:extLst>
      <p:ext uri="{BB962C8B-B14F-4D97-AF65-F5344CB8AC3E}">
        <p14:creationId xmlns:p14="http://schemas.microsoft.com/office/powerpoint/2010/main" val="610616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6"/>
          <p:cNvSpPr>
            <a:spLocks noGrp="1"/>
          </p:cNvSpPr>
          <p:nvPr>
            <p:ph type="title"/>
          </p:nvPr>
        </p:nvSpPr>
        <p:spPr/>
        <p:txBody>
          <a:bodyPr>
            <a:normAutofit/>
          </a:bodyPr>
          <a:lstStyle/>
          <a:p>
            <a:pPr>
              <a:defRPr/>
            </a:pPr>
            <a:r>
              <a:rPr lang="en-US" altLang="en-US" sz="3600" dirty="0"/>
              <a:t>Navigating the Webinar</a:t>
            </a:r>
          </a:p>
        </p:txBody>
      </p:sp>
      <p:sp>
        <p:nvSpPr>
          <p:cNvPr id="2" name="Content Placeholder 1"/>
          <p:cNvSpPr>
            <a:spLocks noGrp="1"/>
          </p:cNvSpPr>
          <p:nvPr>
            <p:ph type="body" idx="1"/>
          </p:nvPr>
        </p:nvSpPr>
        <p:spPr>
          <a:xfrm>
            <a:off x="619595" y="1354014"/>
            <a:ext cx="6801113" cy="5104025"/>
          </a:xfrm>
        </p:spPr>
        <p:txBody>
          <a:bodyPr>
            <a:noAutofit/>
          </a:bodyPr>
          <a:lstStyle/>
          <a:p>
            <a:pPr marL="342891" indent="-342891">
              <a:spcBef>
                <a:spcPts val="1200"/>
              </a:spcBef>
              <a:spcAft>
                <a:spcPts val="400"/>
              </a:spcAft>
              <a:buClr>
                <a:srgbClr val="646B86"/>
              </a:buClr>
              <a:buSzPct val="125000"/>
              <a:buFont typeface="Arial" panose="020B0604020202020204" pitchFamily="34" charset="0"/>
              <a:buChar char="•"/>
            </a:pPr>
            <a:r>
              <a:rPr lang="en-US" altLang="en-US" dirty="0">
                <a:solidFill>
                  <a:srgbClr val="000000"/>
                </a:solidFill>
              </a:rPr>
              <a:t>Poll questions</a:t>
            </a:r>
          </a:p>
          <a:p>
            <a:pPr marL="685800" lvl="4" indent="-338138">
              <a:spcAft>
                <a:spcPts val="400"/>
              </a:spcAft>
              <a:buFontTx/>
              <a:buChar char="−"/>
            </a:pPr>
            <a:r>
              <a:rPr lang="en-US" altLang="en-US" sz="2500" dirty="0">
                <a:solidFill>
                  <a:srgbClr val="000000"/>
                </a:solidFill>
              </a:rPr>
              <a:t>A </a:t>
            </a:r>
            <a:r>
              <a:rPr lang="en-US" altLang="en-US" sz="2500" i="1" dirty="0">
                <a:solidFill>
                  <a:srgbClr val="000000"/>
                </a:solidFill>
              </a:rPr>
              <a:t>separate</a:t>
            </a:r>
            <a:r>
              <a:rPr lang="en-US" altLang="en-US" sz="2500" dirty="0">
                <a:solidFill>
                  <a:srgbClr val="000000"/>
                </a:solidFill>
              </a:rPr>
              <a:t> window will </a:t>
            </a:r>
            <a:r>
              <a:rPr lang="en-US" altLang="en-US" sz="2500" dirty="0" smtClean="0">
                <a:solidFill>
                  <a:srgbClr val="000000"/>
                </a:solidFill>
              </a:rPr>
              <a:t>show </a:t>
            </a:r>
            <a:r>
              <a:rPr lang="en-US" altLang="en-US" sz="2500" dirty="0">
                <a:solidFill>
                  <a:srgbClr val="000000"/>
                </a:solidFill>
              </a:rPr>
              <a:t>the poll questions.</a:t>
            </a:r>
          </a:p>
          <a:p>
            <a:pPr marL="685800" lvl="4" indent="-338138">
              <a:spcAft>
                <a:spcPts val="400"/>
              </a:spcAft>
              <a:buFontTx/>
              <a:buChar char="−"/>
            </a:pPr>
            <a:r>
              <a:rPr lang="en-US" altLang="en-US" sz="2500" dirty="0">
                <a:solidFill>
                  <a:srgbClr val="000000"/>
                </a:solidFill>
              </a:rPr>
              <a:t>Choose your response </a:t>
            </a:r>
            <a:r>
              <a:rPr lang="en-US" altLang="en-US" sz="2500" dirty="0" smtClean="0">
                <a:solidFill>
                  <a:srgbClr val="000000"/>
                </a:solidFill>
              </a:rPr>
              <a:t>from </a:t>
            </a:r>
            <a:r>
              <a:rPr lang="en-US" altLang="en-US" sz="2500" dirty="0">
                <a:solidFill>
                  <a:srgbClr val="000000"/>
                </a:solidFill>
              </a:rPr>
              <a:t>the POLL, </a:t>
            </a:r>
            <a:r>
              <a:rPr lang="en-US" altLang="en-US" sz="2500" i="1" dirty="0">
                <a:solidFill>
                  <a:srgbClr val="000000"/>
                </a:solidFill>
              </a:rPr>
              <a:t>not</a:t>
            </a:r>
            <a:r>
              <a:rPr lang="en-US" altLang="en-US" sz="2500" dirty="0">
                <a:solidFill>
                  <a:srgbClr val="000000"/>
                </a:solidFill>
              </a:rPr>
              <a:t> </a:t>
            </a:r>
            <a:r>
              <a:rPr lang="en-US" altLang="en-US" sz="2500" dirty="0" smtClean="0">
                <a:solidFill>
                  <a:srgbClr val="000000"/>
                </a:solidFill>
              </a:rPr>
              <a:t>in </a:t>
            </a:r>
            <a:r>
              <a:rPr lang="en-US" altLang="en-US" sz="2500" dirty="0">
                <a:solidFill>
                  <a:srgbClr val="000000"/>
                </a:solidFill>
              </a:rPr>
              <a:t>the CHAT box.</a:t>
            </a:r>
          </a:p>
          <a:p>
            <a:pPr marL="685800" lvl="4" indent="-338138">
              <a:spcAft>
                <a:spcPts val="500"/>
              </a:spcAft>
              <a:buFontTx/>
              <a:buChar char="−"/>
            </a:pPr>
            <a:r>
              <a:rPr lang="en-US" altLang="en-US" sz="2500" dirty="0">
                <a:solidFill>
                  <a:srgbClr val="000000"/>
                </a:solidFill>
              </a:rPr>
              <a:t>Responses will be </a:t>
            </a:r>
            <a:r>
              <a:rPr lang="en-US" altLang="en-US" sz="2500" dirty="0" smtClean="0">
                <a:solidFill>
                  <a:srgbClr val="000000"/>
                </a:solidFill>
              </a:rPr>
              <a:t>displayed </a:t>
            </a:r>
            <a:r>
              <a:rPr lang="en-US" altLang="en-US" sz="2500" dirty="0">
                <a:solidFill>
                  <a:srgbClr val="000000"/>
                </a:solidFill>
              </a:rPr>
              <a:t>after the </a:t>
            </a:r>
            <a:r>
              <a:rPr lang="en-US" altLang="en-US" sz="2500" dirty="0" smtClean="0">
                <a:solidFill>
                  <a:srgbClr val="000000"/>
                </a:solidFill>
              </a:rPr>
              <a:t>poll </a:t>
            </a:r>
            <a:r>
              <a:rPr lang="en-US" altLang="en-US" sz="2500" dirty="0">
                <a:solidFill>
                  <a:srgbClr val="000000"/>
                </a:solidFill>
              </a:rPr>
              <a:t>closes.</a:t>
            </a:r>
          </a:p>
          <a:p>
            <a:pPr lvl="1">
              <a:spcAft>
                <a:spcPts val="500"/>
              </a:spcAft>
            </a:pPr>
            <a:endParaRPr lang="en-US" altLang="en-US" sz="1800" dirty="0" smtClean="0">
              <a:solidFill>
                <a:srgbClr val="000000"/>
              </a:solidFill>
            </a:endParaRPr>
          </a:p>
          <a:p>
            <a:pPr lvl="1">
              <a:spcAft>
                <a:spcPts val="500"/>
              </a:spcAft>
            </a:pPr>
            <a:endParaRPr lang="en-US" altLang="en-US" sz="1400" dirty="0">
              <a:solidFill>
                <a:srgbClr val="000000"/>
              </a:solidFill>
            </a:endParaRPr>
          </a:p>
          <a:p>
            <a:pPr marL="287331" lvl="1" indent="-287331">
              <a:buClr>
                <a:srgbClr val="646B86"/>
              </a:buClr>
              <a:buSzPct val="125000"/>
              <a:buFont typeface="Arial" panose="020B0604020202020204" pitchFamily="34" charset="0"/>
              <a:buChar char="•"/>
            </a:pPr>
            <a:r>
              <a:rPr lang="en-US" altLang="en-US" sz="2700" dirty="0">
                <a:solidFill>
                  <a:srgbClr val="000000"/>
                </a:solidFill>
              </a:rPr>
              <a:t>To ask questions, type into </a:t>
            </a:r>
            <a:r>
              <a:rPr lang="en-US" altLang="en-US" sz="2700" dirty="0" smtClean="0">
                <a:solidFill>
                  <a:srgbClr val="000000"/>
                </a:solidFill>
              </a:rPr>
              <a:t>the </a:t>
            </a:r>
            <a:r>
              <a:rPr lang="en-US" altLang="en-US" sz="2700" dirty="0">
                <a:solidFill>
                  <a:srgbClr val="000000"/>
                </a:solidFill>
              </a:rPr>
              <a:t>chat box; questions will be </a:t>
            </a:r>
            <a:r>
              <a:rPr lang="en-US" altLang="en-US" sz="2700" dirty="0" smtClean="0">
                <a:solidFill>
                  <a:srgbClr val="000000"/>
                </a:solidFill>
              </a:rPr>
              <a:t>answered </a:t>
            </a:r>
            <a:r>
              <a:rPr lang="en-US" altLang="en-US" sz="2700" dirty="0">
                <a:solidFill>
                  <a:srgbClr val="000000"/>
                </a:solidFill>
              </a:rPr>
              <a:t>at the end of </a:t>
            </a:r>
            <a:r>
              <a:rPr lang="en-US" altLang="en-US" sz="2700" dirty="0" smtClean="0">
                <a:solidFill>
                  <a:srgbClr val="000000"/>
                </a:solidFill>
              </a:rPr>
              <a:t>the webinar. </a:t>
            </a:r>
            <a:endParaRPr lang="en-US" altLang="en-US" sz="2700" dirty="0">
              <a:solidFill>
                <a:srgbClr val="000000"/>
              </a:solidFill>
            </a:endParaRPr>
          </a:p>
          <a:p>
            <a:pPr lvl="1">
              <a:spcBef>
                <a:spcPts val="1200"/>
              </a:spcBef>
            </a:pPr>
            <a:endParaRPr lang="en-US" altLang="en-US" sz="2400" dirty="0">
              <a:solidFill>
                <a:srgbClr val="000000"/>
              </a:solidFill>
            </a:endParaRPr>
          </a:p>
          <a:p>
            <a:pPr lvl="1">
              <a:spcBef>
                <a:spcPts val="1200"/>
              </a:spcBef>
            </a:pPr>
            <a:endParaRPr lang="en-US" altLang="en-US" dirty="0">
              <a:solidFill>
                <a:srgbClr val="000000"/>
              </a:solidFill>
            </a:endParaRPr>
          </a:p>
          <a:p>
            <a:endParaRPr lang="en-US"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56840" y="2763571"/>
            <a:ext cx="2223303" cy="1711103"/>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90178" y="1063464"/>
            <a:ext cx="2380659" cy="1596807"/>
          </a:xfrm>
          <a:prstGeom prst="rect">
            <a:avLst/>
          </a:prstGeom>
        </p:spPr>
      </p:pic>
      <p:pic>
        <p:nvPicPr>
          <p:cNvPr id="4" name="Picture 3"/>
          <p:cNvPicPr>
            <a:picLocks noChangeAspect="1"/>
          </p:cNvPicPr>
          <p:nvPr/>
        </p:nvPicPr>
        <p:blipFill>
          <a:blip r:embed="rId5"/>
          <a:stretch>
            <a:fillRect/>
          </a:stretch>
        </p:blipFill>
        <p:spPr>
          <a:xfrm>
            <a:off x="570783" y="4582126"/>
            <a:ext cx="11370228" cy="60738"/>
          </a:xfrm>
          <a:prstGeom prst="rect">
            <a:avLst/>
          </a:prstGeom>
        </p:spPr>
      </p:pic>
      <p:pic>
        <p:nvPicPr>
          <p:cNvPr id="8" name="Picture 7"/>
          <p:cNvPicPr>
            <a:picLocks noChangeAspect="1"/>
          </p:cNvPicPr>
          <p:nvPr/>
        </p:nvPicPr>
        <p:blipFill>
          <a:blip r:embed="rId6"/>
          <a:stretch>
            <a:fillRect/>
          </a:stretch>
        </p:blipFill>
        <p:spPr>
          <a:xfrm>
            <a:off x="8490178" y="4857767"/>
            <a:ext cx="2156629" cy="1581081"/>
          </a:xfrm>
          <a:prstGeom prst="rect">
            <a:avLst/>
          </a:prstGeom>
        </p:spPr>
      </p:pic>
    </p:spTree>
    <p:extLst>
      <p:ext uri="{BB962C8B-B14F-4D97-AF65-F5344CB8AC3E}">
        <p14:creationId xmlns:p14="http://schemas.microsoft.com/office/powerpoint/2010/main" val="39839456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8340" y="4298731"/>
            <a:ext cx="11489202" cy="1666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lgn="ctr">
              <a:spcBef>
                <a:spcPct val="0"/>
              </a:spcBef>
              <a:spcAft>
                <a:spcPts val="2700"/>
              </a:spcAft>
              <a:buClrTx/>
              <a:buSzTx/>
              <a:buFont typeface="Wingdings 2" panose="05020102010507070707" pitchFamily="18" charset="2"/>
              <a:buNone/>
            </a:pPr>
            <a:r>
              <a:rPr lang="en-US" altLang="en-US" sz="4200" dirty="0" smtClean="0">
                <a:solidFill>
                  <a:srgbClr val="000000"/>
                </a:solidFill>
                <a:cs typeface="Times New Roman" panose="02020603050405020304" pitchFamily="18" charset="0"/>
              </a:rPr>
              <a:t>CME credit cannot be claimed for both the live and archived versions of the same webinar.</a:t>
            </a:r>
            <a:endParaRPr lang="en-US" altLang="en-US" sz="4200" dirty="0">
              <a:solidFill>
                <a:srgbClr val="000000"/>
              </a:solidFill>
              <a:cs typeface="Times New Roman" panose="02020603050405020304" pitchFamily="18" charset="0"/>
            </a:endParaRPr>
          </a:p>
        </p:txBody>
      </p:sp>
      <p:sp>
        <p:nvSpPr>
          <p:cNvPr id="4" name="Title 1"/>
          <p:cNvSpPr txBox="1">
            <a:spLocks/>
          </p:cNvSpPr>
          <p:nvPr/>
        </p:nvSpPr>
        <p:spPr bwMode="auto">
          <a:xfrm>
            <a:off x="1059028" y="1050675"/>
            <a:ext cx="10347825" cy="283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lgn="ctr">
              <a:spcBef>
                <a:spcPct val="0"/>
              </a:spcBef>
              <a:spcAft>
                <a:spcPts val="2700"/>
              </a:spcAft>
              <a:buClrTx/>
              <a:buSzTx/>
              <a:buFont typeface="Wingdings 2" panose="05020102010507070707" pitchFamily="18" charset="2"/>
              <a:buNone/>
            </a:pPr>
            <a:r>
              <a:rPr lang="en-US" altLang="en-US" sz="4200" dirty="0">
                <a:solidFill>
                  <a:srgbClr val="000000"/>
                </a:solidFill>
                <a:cs typeface="Times New Roman" panose="02020603050405020304" pitchFamily="18" charset="0"/>
              </a:rPr>
              <a:t>The webinar will be available for </a:t>
            </a:r>
            <a:br>
              <a:rPr lang="en-US" altLang="en-US" sz="4200" dirty="0">
                <a:solidFill>
                  <a:srgbClr val="000000"/>
                </a:solidFill>
                <a:cs typeface="Times New Roman" panose="02020603050405020304" pitchFamily="18" charset="0"/>
              </a:rPr>
            </a:br>
            <a:r>
              <a:rPr lang="en-US" altLang="en-US" sz="4200" dirty="0">
                <a:solidFill>
                  <a:srgbClr val="000000"/>
                </a:solidFill>
                <a:cs typeface="Times New Roman" panose="02020603050405020304" pitchFamily="18" charset="0"/>
              </a:rPr>
              <a:t>on-demand viewing and CME credits at </a:t>
            </a:r>
            <a:r>
              <a:rPr lang="en-US" altLang="en-US" sz="4200" dirty="0">
                <a:solidFill>
                  <a:srgbClr val="000000"/>
                </a:solidFill>
                <a:cs typeface="Times New Roman" panose="02020603050405020304" pitchFamily="18" charset="0"/>
                <a:hlinkClick r:id="rId2"/>
              </a:rPr>
              <a:t>https://www.iasusa.org/activities/webinars/archived-cme-webinars</a:t>
            </a:r>
            <a:r>
              <a:rPr lang="en-US" altLang="en-US" sz="4200" dirty="0" smtClean="0">
                <a:solidFill>
                  <a:srgbClr val="000000"/>
                </a:solidFill>
                <a:cs typeface="Times New Roman" panose="02020603050405020304" pitchFamily="18" charset="0"/>
                <a:hlinkClick r:id="rId2"/>
              </a:rPr>
              <a:t>/</a:t>
            </a:r>
            <a:r>
              <a:rPr lang="en-US" altLang="en-US" sz="4200" dirty="0" smtClean="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37514759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138" y="1652633"/>
            <a:ext cx="10570463" cy="2775529"/>
          </a:xfrm>
        </p:spPr>
        <p:txBody>
          <a:bodyPr/>
          <a:lstStyle/>
          <a:p>
            <a:pPr algn="ctr">
              <a:defRPr/>
            </a:pPr>
            <a:r>
              <a:rPr lang="en-US" sz="3600" b="0" dirty="0" smtClean="0"/>
              <a:t>Evaluations will be available in your </a:t>
            </a:r>
            <a:r>
              <a:rPr lang="en-US" sz="3600" b="0" smtClean="0"/>
              <a:t>IAS-USA “My Activities” </a:t>
            </a:r>
            <a:r>
              <a:rPr lang="en-US" sz="3600" b="0" dirty="0" smtClean="0"/>
              <a:t>page by 5 </a:t>
            </a:r>
            <a:r>
              <a:rPr lang="en-US" sz="3600" b="0" cap="small" dirty="0" smtClean="0"/>
              <a:t>pm</a:t>
            </a:r>
            <a:r>
              <a:rPr lang="en-US" sz="3600" b="0" dirty="0" smtClean="0"/>
              <a:t> PT today. See the </a:t>
            </a:r>
            <a:r>
              <a:rPr lang="en-US" sz="3600" b="0" dirty="0"/>
              <a:t>IAS–USA website for instructions on claiming </a:t>
            </a:r>
            <a:r>
              <a:rPr lang="en-US" sz="3600" b="0" dirty="0" smtClean="0"/>
              <a:t>CME, </a:t>
            </a:r>
            <a:r>
              <a:rPr lang="en-US" sz="3600" b="0" dirty="0"/>
              <a:t>pharmacy, </a:t>
            </a:r>
            <a:r>
              <a:rPr lang="en-US" sz="3600" b="0" dirty="0" smtClean="0"/>
              <a:t>nursing, or pharmacotherapy credits, or a certificate of participation.</a:t>
            </a:r>
            <a:endParaRPr lang="en-US" sz="3600" b="0" dirty="0"/>
          </a:p>
        </p:txBody>
      </p:sp>
      <p:pic>
        <p:nvPicPr>
          <p:cNvPr id="22835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852" y="1049799"/>
            <a:ext cx="3159034"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bwMode="auto">
          <a:xfrm>
            <a:off x="1444743" y="4908871"/>
            <a:ext cx="9144000" cy="163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
                <a:srgbClr val="FFFFFF"/>
              </a:buClr>
              <a:buFont typeface="Roboto Slab" charset="0"/>
              <a:buNone/>
            </a:pPr>
            <a:r>
              <a:rPr lang="en-US" altLang="en-US" sz="3400" b="1" dirty="0">
                <a:solidFill>
                  <a:srgbClr val="4D4D4D"/>
                </a:solidFill>
                <a:cs typeface="Arial" panose="020B0604020202020204" pitchFamily="34" charset="0"/>
                <a:sym typeface="Roboto Slab" charset="0"/>
              </a:rPr>
              <a:t>Not Receiving Our Emails</a:t>
            </a:r>
            <a:r>
              <a:rPr lang="en-US" altLang="en-US" sz="3400" b="1" dirty="0" smtClean="0">
                <a:solidFill>
                  <a:srgbClr val="4D4D4D"/>
                </a:solidFill>
                <a:cs typeface="Arial" panose="020B0604020202020204" pitchFamily="34" charset="0"/>
                <a:sym typeface="Roboto Slab" charset="0"/>
              </a:rPr>
              <a:t>?</a:t>
            </a:r>
          </a:p>
          <a:p>
            <a:pPr algn="ctr">
              <a:buClr>
                <a:srgbClr val="FFFFFF"/>
              </a:buClr>
            </a:pPr>
            <a:r>
              <a:rPr lang="en-US" altLang="en-US" sz="3400" dirty="0">
                <a:solidFill>
                  <a:srgbClr val="4D4D4D"/>
                </a:solidFill>
                <a:cs typeface="Arial" panose="020B0604020202020204" pitchFamily="34" charset="0"/>
                <a:sym typeface="Roboto Slab" charset="0"/>
              </a:rPr>
              <a:t>Check the FAQ section on the IAS–USA website for more </a:t>
            </a:r>
            <a:r>
              <a:rPr lang="en-US" altLang="en-US" sz="3400" dirty="0" smtClean="0">
                <a:solidFill>
                  <a:srgbClr val="4D4D4D"/>
                </a:solidFill>
                <a:cs typeface="Arial" panose="020B0604020202020204" pitchFamily="34" charset="0"/>
                <a:sym typeface="Roboto Slab" charset="0"/>
              </a:rPr>
              <a:t>information</a:t>
            </a:r>
            <a:endParaRPr lang="en-US" altLang="en-US" sz="3400" dirty="0">
              <a:solidFill>
                <a:srgbClr val="4D4D4D"/>
              </a:solidFill>
              <a:cs typeface="Arial" panose="020B0604020202020204" pitchFamily="34" charset="0"/>
              <a:sym typeface="Roboto Slab" charset="0"/>
            </a:endParaRPr>
          </a:p>
        </p:txBody>
      </p:sp>
    </p:spTree>
    <p:extLst>
      <p:ext uri="{BB962C8B-B14F-4D97-AF65-F5344CB8AC3E}">
        <p14:creationId xmlns:p14="http://schemas.microsoft.com/office/powerpoint/2010/main" val="22651080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b="1" dirty="0" smtClean="0">
                <a:solidFill>
                  <a:schemeClr val="bg1"/>
                </a:solidFill>
                <a:latin typeface="Arial" panose="020B0604020202020204" pitchFamily="34" charset="0"/>
                <a:cs typeface="Arial" panose="020B0604020202020204" pitchFamily="34" charset="0"/>
              </a:rPr>
              <a:t>Final Poll </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p:txBody>
          <a:bodyPr>
            <a:noAutofit/>
          </a:bodyPr>
          <a:lstStyle/>
          <a:p>
            <a:pPr marL="0" indent="0">
              <a:spcAft>
                <a:spcPts val="1200"/>
              </a:spcAft>
              <a:buClr>
                <a:srgbClr val="002060"/>
              </a:buClr>
              <a:buNone/>
              <a:defRPr/>
            </a:pPr>
            <a:r>
              <a:rPr lang="en-US" sz="3200" dirty="0" smtClean="0">
                <a:solidFill>
                  <a:srgbClr val="165751"/>
                </a:solidFill>
                <a:latin typeface="Arial" charset="0"/>
              </a:rPr>
              <a:t>When will the evaluation for </a:t>
            </a:r>
            <a:r>
              <a:rPr lang="en-US" sz="3200" dirty="0">
                <a:solidFill>
                  <a:srgbClr val="165751"/>
                </a:solidFill>
                <a:latin typeface="Arial" charset="0"/>
              </a:rPr>
              <a:t>this webinar, which you must complete in order to claim CME or other </a:t>
            </a:r>
            <a:r>
              <a:rPr lang="en-US" sz="3200" dirty="0" smtClean="0">
                <a:solidFill>
                  <a:srgbClr val="165751"/>
                </a:solidFill>
                <a:latin typeface="Arial" charset="0"/>
              </a:rPr>
              <a:t>credit, be available on the </a:t>
            </a:r>
            <a:r>
              <a:rPr lang="en-US" sz="3200" dirty="0" smtClean="0">
                <a:solidFill>
                  <a:srgbClr val="0066FF"/>
                </a:solidFill>
                <a:latin typeface="Arial" charset="0"/>
              </a:rPr>
              <a:t>My Activities </a:t>
            </a:r>
            <a:r>
              <a:rPr lang="en-US" sz="3200" dirty="0" smtClean="0">
                <a:solidFill>
                  <a:srgbClr val="165751"/>
                </a:solidFill>
                <a:latin typeface="Arial" charset="0"/>
              </a:rPr>
              <a:t>page in your IAS-USA account?</a:t>
            </a: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Immediately after the webinar ends</a:t>
            </a: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By 5 </a:t>
            </a:r>
            <a:r>
              <a:rPr lang="en-US" sz="3200" cap="small" dirty="0" smtClean="0">
                <a:solidFill>
                  <a:srgbClr val="165751"/>
                </a:solidFill>
                <a:latin typeface="Arial" charset="0"/>
              </a:rPr>
              <a:t>pm</a:t>
            </a:r>
            <a:r>
              <a:rPr lang="en-US" sz="3200" dirty="0" smtClean="0">
                <a:solidFill>
                  <a:srgbClr val="165751"/>
                </a:solidFill>
                <a:latin typeface="Arial" charset="0"/>
              </a:rPr>
              <a:t> PT today</a:t>
            </a:r>
          </a:p>
          <a:p>
            <a:pPr marL="514350" indent="-514350">
              <a:spcAft>
                <a:spcPts val="1200"/>
              </a:spcAft>
              <a:buClr>
                <a:srgbClr val="002060"/>
              </a:buClr>
              <a:buFont typeface="+mj-lt"/>
              <a:buAutoNum type="alphaUcPeriod"/>
              <a:defRPr/>
            </a:pPr>
            <a:r>
              <a:rPr lang="en-US" sz="3200" dirty="0" smtClean="0">
                <a:solidFill>
                  <a:srgbClr val="165751"/>
                </a:solidFill>
                <a:latin typeface="Arial" charset="0"/>
              </a:rPr>
              <a:t>When the moon hits your eye like a big pizza pie</a:t>
            </a:r>
            <a:endParaRPr lang="en-US" sz="3200" dirty="0">
              <a:solidFill>
                <a:srgbClr val="165751"/>
              </a:solidFill>
              <a:latin typeface="Arial" charset="0"/>
            </a:endParaRP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 typeface="Wingdings 2" panose="05020102010507070707" pitchFamily="18" charset="2"/>
              <a:buNone/>
            </a:pPr>
            <a:endParaRPr lang="en-US" altLang="en-US" sz="760" dirty="0">
              <a:solidFill>
                <a:srgbClr val="00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10999958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TextBox 3"/>
          <p:cNvSpPr txBox="1">
            <a:spLocks noChangeArrowheads="1"/>
          </p:cNvSpPr>
          <p:nvPr/>
        </p:nvSpPr>
        <p:spPr bwMode="auto">
          <a:xfrm>
            <a:off x="7417727" y="5979437"/>
            <a:ext cx="3732411" cy="461665"/>
          </a:xfrm>
          <a:prstGeom prst="rect">
            <a:avLst/>
          </a:prstGeom>
          <a:noFill/>
          <a:ln>
            <a:noFill/>
          </a:ln>
          <a:extLst/>
        </p:spPr>
        <p:txBody>
          <a:bodyPr wrap="square">
            <a:spAutoFit/>
          </a:bodyPr>
          <a:lstStyle>
            <a:lvl1pPr>
              <a:spcBef>
                <a:spcPct val="20000"/>
              </a:spcBef>
              <a:buClr>
                <a:schemeClr val="tx2"/>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88A1AD"/>
              </a:buClr>
              <a:buSzPct val="70000"/>
              <a:buFont typeface="Arial" panose="020B0604020202020204" pitchFamily="34" charset="0"/>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6E996A"/>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lgn="ctr" defTabSz="914312">
              <a:spcBef>
                <a:spcPct val="0"/>
              </a:spcBef>
              <a:buClrTx/>
              <a:buSzTx/>
              <a:buFont typeface="Wingdings 2" panose="05020102010507070707" pitchFamily="18" charset="2"/>
              <a:buNone/>
              <a:defRPr/>
            </a:pPr>
            <a:r>
              <a:rPr lang="en-US" altLang="en-US" sz="2400" dirty="0">
                <a:solidFill>
                  <a:srgbClr val="002060"/>
                </a:solidFill>
                <a:sym typeface="Helvetica"/>
              </a:rPr>
              <a:t>www.iasusa.org/attend </a:t>
            </a:r>
          </a:p>
        </p:txBody>
      </p:sp>
      <p:sp>
        <p:nvSpPr>
          <p:cNvPr id="33" name="TextBox 12"/>
          <p:cNvSpPr txBox="1">
            <a:spLocks noChangeArrowheads="1"/>
          </p:cNvSpPr>
          <p:nvPr/>
        </p:nvSpPr>
        <p:spPr bwMode="auto">
          <a:xfrm>
            <a:off x="1063870" y="2163526"/>
            <a:ext cx="10086268" cy="4031873"/>
          </a:xfrm>
          <a:prstGeom prst="rect">
            <a:avLst/>
          </a:prstGeom>
          <a:noFill/>
          <a:ln>
            <a:noFill/>
          </a:ln>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914330">
              <a:spcBef>
                <a:spcPts val="600"/>
              </a:spcBef>
              <a:spcAft>
                <a:spcPts val="600"/>
              </a:spcAft>
              <a:buSzPct val="128000"/>
              <a:defRPr/>
            </a:pPr>
            <a:r>
              <a:rPr lang="en-US" altLang="en-US" sz="2800" b="1" dirty="0">
                <a:solidFill>
                  <a:srgbClr val="30744F"/>
                </a:solidFill>
                <a:latin typeface="Arial" panose="020B0604020202020204" pitchFamily="34" charset="0"/>
                <a:cs typeface="Arial" panose="020B0604020202020204" pitchFamily="34" charset="0"/>
              </a:rPr>
              <a:t>PrEP Implementation: </a:t>
            </a:r>
            <a:r>
              <a:rPr lang="en-US" altLang="en-US" sz="2800" b="1" dirty="0" smtClean="0">
                <a:solidFill>
                  <a:srgbClr val="30744F"/>
                </a:solidFill>
                <a:latin typeface="Arial" panose="020B0604020202020204" pitchFamily="34" charset="0"/>
                <a:cs typeface="Arial" panose="020B0604020202020204" pitchFamily="34" charset="0"/>
              </a:rPr>
              <a:t/>
            </a:r>
            <a:br>
              <a:rPr lang="en-US" altLang="en-US" sz="2800" b="1" dirty="0" smtClean="0">
                <a:solidFill>
                  <a:srgbClr val="30744F"/>
                </a:solidFill>
                <a:latin typeface="Arial" panose="020B0604020202020204" pitchFamily="34" charset="0"/>
                <a:cs typeface="Arial" panose="020B0604020202020204" pitchFamily="34" charset="0"/>
              </a:rPr>
            </a:br>
            <a:r>
              <a:rPr lang="en-US" altLang="en-US" sz="2800" b="1" dirty="0" smtClean="0">
                <a:solidFill>
                  <a:srgbClr val="30744F"/>
                </a:solidFill>
                <a:latin typeface="Arial" panose="020B0604020202020204" pitchFamily="34" charset="0"/>
                <a:cs typeface="Arial" panose="020B0604020202020204" pitchFamily="34" charset="0"/>
              </a:rPr>
              <a:t>Populations</a:t>
            </a:r>
            <a:r>
              <a:rPr lang="en-US" altLang="en-US" sz="2800" b="1" dirty="0">
                <a:solidFill>
                  <a:srgbClr val="30744F"/>
                </a:solidFill>
                <a:latin typeface="Arial" panose="020B0604020202020204" pitchFamily="34" charset="0"/>
                <a:cs typeface="Arial" panose="020B0604020202020204" pitchFamily="34" charset="0"/>
              </a:rPr>
              <a:t>, Providers, and Policies</a:t>
            </a:r>
            <a:r>
              <a:rPr lang="en-US" altLang="en-US" b="1" dirty="0" smtClean="0">
                <a:solidFill>
                  <a:srgbClr val="165751"/>
                </a:solidFill>
                <a:latin typeface="Arial" panose="020B0604020202020204" pitchFamily="34" charset="0"/>
                <a:cs typeface="Arial" panose="020B0604020202020204" pitchFamily="34" charset="0"/>
              </a:rPr>
              <a:t/>
            </a:r>
            <a:br>
              <a:rPr lang="en-US" altLang="en-US" b="1" dirty="0" smtClean="0">
                <a:solidFill>
                  <a:srgbClr val="165751"/>
                </a:solidFill>
                <a:latin typeface="Arial" panose="020B0604020202020204" pitchFamily="34" charset="0"/>
                <a:cs typeface="Arial" panose="020B0604020202020204" pitchFamily="34" charset="0"/>
              </a:rPr>
            </a:br>
            <a:r>
              <a:rPr lang="en-US" altLang="en-US" sz="2800" dirty="0">
                <a:solidFill>
                  <a:srgbClr val="000000"/>
                </a:solidFill>
                <a:latin typeface="Arial" panose="020B0604020202020204" pitchFamily="34" charset="0"/>
                <a:cs typeface="Arial" panose="020B0604020202020204" pitchFamily="34" charset="0"/>
              </a:rPr>
              <a:t>Hyman Scott, MD, MPH</a:t>
            </a:r>
            <a:br>
              <a:rPr lang="en-US" altLang="en-US" sz="2800" dirty="0">
                <a:solidFill>
                  <a:srgbClr val="000000"/>
                </a:solidFill>
                <a:latin typeface="Arial" panose="020B0604020202020204" pitchFamily="34" charset="0"/>
                <a:cs typeface="Arial" panose="020B0604020202020204" pitchFamily="34" charset="0"/>
              </a:rPr>
            </a:br>
            <a:r>
              <a:rPr lang="en-US" altLang="en-US" sz="2800" dirty="0">
                <a:solidFill>
                  <a:srgbClr val="000000"/>
                </a:solidFill>
                <a:latin typeface="Arial" panose="020B0604020202020204" pitchFamily="34" charset="0"/>
                <a:cs typeface="Arial" panose="020B0604020202020204" pitchFamily="34" charset="0"/>
              </a:rPr>
              <a:t>November 19, 2019 </a:t>
            </a:r>
            <a:endParaRPr lang="en-US" altLang="en-US" sz="2800" dirty="0" smtClean="0">
              <a:solidFill>
                <a:srgbClr val="000000"/>
              </a:solidFill>
              <a:latin typeface="Arial" panose="020B0604020202020204" pitchFamily="34" charset="0"/>
              <a:cs typeface="Arial" panose="020B0604020202020204" pitchFamily="34" charset="0"/>
            </a:endParaRPr>
          </a:p>
          <a:p>
            <a:pPr algn="ctr" defTabSz="914330">
              <a:spcBef>
                <a:spcPts val="600"/>
              </a:spcBef>
              <a:spcAft>
                <a:spcPts val="600"/>
              </a:spcAft>
              <a:buSzPct val="128000"/>
              <a:defRPr/>
            </a:pPr>
            <a:endParaRPr lang="en-US" altLang="en-US" sz="1200" b="1" dirty="0" smtClean="0">
              <a:solidFill>
                <a:srgbClr val="30744F"/>
              </a:solidFill>
              <a:latin typeface="Arial" panose="020B0604020202020204" pitchFamily="34" charset="0"/>
              <a:cs typeface="Arial" panose="020B0604020202020204" pitchFamily="34" charset="0"/>
            </a:endParaRPr>
          </a:p>
          <a:p>
            <a:pPr algn="ctr" defTabSz="914330">
              <a:spcBef>
                <a:spcPts val="600"/>
              </a:spcBef>
              <a:spcAft>
                <a:spcPts val="600"/>
              </a:spcAft>
              <a:buSzPct val="128000"/>
              <a:defRPr/>
            </a:pPr>
            <a:r>
              <a:rPr lang="en-US" altLang="en-US" sz="2800" b="1" dirty="0" smtClean="0">
                <a:solidFill>
                  <a:srgbClr val="30744F"/>
                </a:solidFill>
                <a:latin typeface="Arial" panose="020B0604020202020204" pitchFamily="34" charset="0"/>
                <a:cs typeface="Arial" panose="020B0604020202020204" pitchFamily="34" charset="0"/>
              </a:rPr>
              <a:t>Simplifying Antiretroviral Therapy:</a:t>
            </a:r>
            <a:br>
              <a:rPr lang="en-US" altLang="en-US" sz="2800" b="1" dirty="0" smtClean="0">
                <a:solidFill>
                  <a:srgbClr val="30744F"/>
                </a:solidFill>
                <a:latin typeface="Arial" panose="020B0604020202020204" pitchFamily="34" charset="0"/>
                <a:cs typeface="Arial" panose="020B0604020202020204" pitchFamily="34" charset="0"/>
              </a:rPr>
            </a:br>
            <a:r>
              <a:rPr lang="en-US" altLang="en-US" sz="2800" b="1" dirty="0" smtClean="0">
                <a:solidFill>
                  <a:srgbClr val="30744F"/>
                </a:solidFill>
                <a:latin typeface="Arial" panose="020B0604020202020204" pitchFamily="34" charset="0"/>
                <a:cs typeface="Arial" panose="020B0604020202020204" pitchFamily="34" charset="0"/>
              </a:rPr>
              <a:t>Two-Drug Regimens and Long-Acting Treatment</a:t>
            </a:r>
            <a:r>
              <a:rPr lang="en-US" altLang="en-US" sz="2800" b="1" dirty="0">
                <a:solidFill>
                  <a:srgbClr val="165751"/>
                </a:solidFill>
                <a:latin typeface="Arial" panose="020B0604020202020204" pitchFamily="34" charset="0"/>
                <a:cs typeface="Arial" panose="020B0604020202020204" pitchFamily="34" charset="0"/>
              </a:rPr>
              <a:t/>
            </a:r>
            <a:br>
              <a:rPr lang="en-US" altLang="en-US" sz="2800" b="1" dirty="0">
                <a:solidFill>
                  <a:srgbClr val="165751"/>
                </a:solidFill>
                <a:latin typeface="Arial" panose="020B0604020202020204" pitchFamily="34" charset="0"/>
                <a:cs typeface="Arial" panose="020B0604020202020204" pitchFamily="34" charset="0"/>
              </a:rPr>
            </a:br>
            <a:r>
              <a:rPr lang="en-US" altLang="en-US" sz="2800" dirty="0" smtClean="0">
                <a:solidFill>
                  <a:srgbClr val="000000"/>
                </a:solidFill>
                <a:latin typeface="Arial" panose="020B0604020202020204" pitchFamily="34" charset="0"/>
                <a:cs typeface="Arial" panose="020B0604020202020204" pitchFamily="34" charset="0"/>
              </a:rPr>
              <a:t>Joseph J. </a:t>
            </a:r>
            <a:r>
              <a:rPr lang="en-US" altLang="en-US" sz="2800" dirty="0" err="1" smtClean="0">
                <a:solidFill>
                  <a:srgbClr val="000000"/>
                </a:solidFill>
                <a:latin typeface="Arial" panose="020B0604020202020204" pitchFamily="34" charset="0"/>
                <a:cs typeface="Arial" panose="020B0604020202020204" pitchFamily="34" charset="0"/>
              </a:rPr>
              <a:t>Eron</a:t>
            </a:r>
            <a:r>
              <a:rPr lang="en-US" altLang="en-US" sz="2800" dirty="0" smtClean="0">
                <a:solidFill>
                  <a:srgbClr val="000000"/>
                </a:solidFill>
                <a:latin typeface="Arial" panose="020B0604020202020204" pitchFamily="34" charset="0"/>
                <a:cs typeface="Arial" panose="020B0604020202020204" pitchFamily="34" charset="0"/>
              </a:rPr>
              <a:t>, Jr, MD</a:t>
            </a:r>
            <a:r>
              <a:rPr lang="en-US" altLang="en-US" sz="2800" dirty="0">
                <a:solidFill>
                  <a:srgbClr val="000000"/>
                </a:solidFill>
                <a:latin typeface="Arial" panose="020B0604020202020204" pitchFamily="34" charset="0"/>
                <a:cs typeface="Arial" panose="020B0604020202020204" pitchFamily="34" charset="0"/>
              </a:rPr>
              <a:t/>
            </a:r>
            <a:br>
              <a:rPr lang="en-US" altLang="en-US" sz="2800" dirty="0">
                <a:solidFill>
                  <a:srgbClr val="000000"/>
                </a:solidFill>
                <a:latin typeface="Arial" panose="020B0604020202020204" pitchFamily="34" charset="0"/>
                <a:cs typeface="Arial" panose="020B0604020202020204" pitchFamily="34" charset="0"/>
              </a:rPr>
            </a:br>
            <a:r>
              <a:rPr lang="en-US" altLang="en-US" sz="2800" dirty="0" smtClean="0">
                <a:solidFill>
                  <a:srgbClr val="000000"/>
                </a:solidFill>
                <a:latin typeface="Arial" panose="020B0604020202020204" pitchFamily="34" charset="0"/>
                <a:cs typeface="Arial" panose="020B0604020202020204" pitchFamily="34" charset="0"/>
              </a:rPr>
              <a:t>January 21, 2020</a:t>
            </a:r>
            <a:endParaRPr lang="en-US" altLang="en-US" sz="2800" dirty="0">
              <a:solidFill>
                <a:srgbClr val="000000"/>
              </a:solidFill>
              <a:latin typeface="Arial" panose="020B0604020202020204" pitchFamily="34" charset="0"/>
              <a:cs typeface="Arial" panose="020B0604020202020204" pitchFamily="34" charset="0"/>
            </a:endParaRPr>
          </a:p>
        </p:txBody>
      </p:sp>
      <p:sp>
        <p:nvSpPr>
          <p:cNvPr id="12" name="Explosion 1 11"/>
          <p:cNvSpPr/>
          <p:nvPr/>
        </p:nvSpPr>
        <p:spPr>
          <a:xfrm rot="22740000">
            <a:off x="9044520" y="310183"/>
            <a:ext cx="2562876" cy="14763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14" name="TextBox 13"/>
          <p:cNvSpPr txBox="1"/>
          <p:nvPr/>
        </p:nvSpPr>
        <p:spPr>
          <a:xfrm rot="22440000">
            <a:off x="9485413" y="632867"/>
            <a:ext cx="1681087" cy="830997"/>
          </a:xfrm>
          <a:prstGeom prst="rect">
            <a:avLst/>
          </a:prstGeom>
          <a:noFill/>
        </p:spPr>
        <p:txBody>
          <a:bodyPr wrap="square" rtlCol="0">
            <a:spAutoFit/>
          </a:bodyPr>
          <a:lstStyle/>
          <a:p>
            <a:pPr algn="ctr" defTabSz="914308">
              <a:spcBef>
                <a:spcPts val="600"/>
              </a:spcBef>
              <a:spcAft>
                <a:spcPts val="600"/>
              </a:spcAft>
              <a:defRPr/>
            </a:pPr>
            <a:r>
              <a:rPr lang="en-US" altLang="en-US" sz="2400" b="1" i="1" dirty="0">
                <a:solidFill>
                  <a:srgbClr val="FFC000"/>
                </a:solidFill>
                <a:cs typeface="Arial" panose="020B0604020202020204" pitchFamily="34" charset="0"/>
              </a:rPr>
              <a:t>Register Now!</a:t>
            </a:r>
          </a:p>
        </p:txBody>
      </p:sp>
      <p:sp>
        <p:nvSpPr>
          <p:cNvPr id="2" name="TextBox 1"/>
          <p:cNvSpPr txBox="1"/>
          <p:nvPr/>
        </p:nvSpPr>
        <p:spPr>
          <a:xfrm>
            <a:off x="3329449" y="1201311"/>
            <a:ext cx="5621119" cy="707886"/>
          </a:xfrm>
          <a:prstGeom prst="rect">
            <a:avLst/>
          </a:prstGeom>
          <a:noFill/>
        </p:spPr>
        <p:txBody>
          <a:bodyPr wrap="square" rtlCol="0">
            <a:spAutoFit/>
          </a:bodyPr>
          <a:lstStyle/>
          <a:p>
            <a:pPr algn="ctr" defTabSz="914308">
              <a:spcBef>
                <a:spcPts val="600"/>
              </a:spcBef>
              <a:spcAft>
                <a:spcPts val="600"/>
              </a:spcAft>
              <a:buSzPct val="128000"/>
              <a:defRPr/>
            </a:pPr>
            <a:r>
              <a:rPr lang="en-US" altLang="en-US" sz="4000" b="1" cap="all" dirty="0">
                <a:solidFill>
                  <a:srgbClr val="000000"/>
                </a:solidFill>
                <a:latin typeface="Arial" panose="020B0604020202020204" pitchFamily="34" charset="0"/>
                <a:cs typeface="Arial" panose="020B0604020202020204" pitchFamily="34" charset="0"/>
                <a:sym typeface="Helvetica"/>
              </a:rPr>
              <a:t>UPCOMING </a:t>
            </a:r>
            <a:r>
              <a:rPr lang="en-US" altLang="en-US" sz="4000" b="1" cap="all" dirty="0" smtClean="0">
                <a:solidFill>
                  <a:srgbClr val="000000"/>
                </a:solidFill>
                <a:latin typeface="Arial" panose="020B0604020202020204" pitchFamily="34" charset="0"/>
                <a:cs typeface="Arial" panose="020B0604020202020204" pitchFamily="34" charset="0"/>
                <a:sym typeface="Helvetica"/>
              </a:rPr>
              <a:t>WEBINAR</a:t>
            </a:r>
            <a:endParaRPr lang="en-US" altLang="en-US" sz="4000" b="1" cap="all" dirty="0">
              <a:solidFill>
                <a:srgbClr val="000000"/>
              </a:solidFill>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7129547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4"/>
          <p:cNvGrpSpPr>
            <a:grpSpLocks/>
          </p:cNvGrpSpPr>
          <p:nvPr/>
        </p:nvGrpSpPr>
        <p:grpSpPr bwMode="auto">
          <a:xfrm>
            <a:off x="-2901" y="72554"/>
            <a:ext cx="5974971" cy="6417087"/>
            <a:chOff x="267058" y="1424924"/>
            <a:chExt cx="4265814" cy="4899676"/>
          </a:xfrm>
        </p:grpSpPr>
        <p:sp>
          <p:nvSpPr>
            <p:cNvPr id="26" name="Rectangle 25"/>
            <p:cNvSpPr/>
            <p:nvPr/>
          </p:nvSpPr>
          <p:spPr>
            <a:xfrm>
              <a:off x="267058" y="1429389"/>
              <a:ext cx="4251301" cy="4895211"/>
            </a:xfrm>
            <a:prstGeom prst="rect">
              <a:avLst/>
            </a:prstGeom>
            <a:solidFill>
              <a:srgbClr val="F4F7FA"/>
            </a:solidFill>
            <a:ln cmpd="sng">
              <a:solidFill>
                <a:srgbClr val="E8EFF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a:defRPr/>
              </a:pPr>
              <a:endParaRPr lang="en-US" sz="2400" dirty="0">
                <a:solidFill>
                  <a:prstClr val="white"/>
                </a:solidFill>
                <a:sym typeface="Helvetica"/>
              </a:endParaRPr>
            </a:p>
          </p:txBody>
        </p:sp>
        <p:sp>
          <p:nvSpPr>
            <p:cNvPr id="27" name="Rectangle 26"/>
            <p:cNvSpPr/>
            <p:nvPr/>
          </p:nvSpPr>
          <p:spPr>
            <a:xfrm>
              <a:off x="273756" y="1424924"/>
              <a:ext cx="4259116" cy="714466"/>
            </a:xfrm>
            <a:prstGeom prst="rect">
              <a:avLst/>
            </a:prstGeom>
            <a:solidFill>
              <a:srgbClr val="E8EFF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a:defRPr/>
              </a:pPr>
              <a:endParaRPr lang="en-US" sz="2400" dirty="0">
                <a:solidFill>
                  <a:prstClr val="white"/>
                </a:solidFill>
                <a:sym typeface="Helvetica"/>
              </a:endParaRPr>
            </a:p>
          </p:txBody>
        </p:sp>
        <p:pic>
          <p:nvPicPr>
            <p:cNvPr id="28"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74355" y="1430111"/>
              <a:ext cx="857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5"/>
            <p:cNvSpPr txBox="1">
              <a:spLocks noChangeArrowheads="1"/>
            </p:cNvSpPr>
            <p:nvPr/>
          </p:nvSpPr>
          <p:spPr bwMode="auto">
            <a:xfrm>
              <a:off x="271524" y="1547722"/>
              <a:ext cx="3463113" cy="44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1pPr>
              <a:lvl2pPr marL="742950" indent="-28575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2pPr>
              <a:lvl3pPr marL="11430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3pPr>
              <a:lvl4pPr marL="16002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4pPr>
              <a:lvl5pPr marL="20574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5pPr>
              <a:lvl6pPr marL="25146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6pPr>
              <a:lvl7pPr marL="29718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7pPr>
              <a:lvl8pPr marL="34290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8pPr>
              <a:lvl9pPr marL="38862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9pPr>
            </a:lstStyle>
            <a:p>
              <a:pPr algn="ctr"/>
              <a:r>
                <a:rPr lang="en-US" altLang="en-US" sz="1100" b="1" i="1" dirty="0">
                  <a:solidFill>
                    <a:srgbClr val="5482AB"/>
                  </a:solidFill>
                  <a:latin typeface="Arial" panose="020B0604020202020204" pitchFamily="34" charset="0"/>
                  <a:cs typeface="Arial" panose="020B0604020202020204" pitchFamily="34" charset="0"/>
                </a:rPr>
                <a:t>Improving the Management of HIV Disease</a:t>
              </a:r>
              <a:r>
                <a:rPr lang="en-US" altLang="en-US" sz="1100" b="1" i="1" baseline="30000" dirty="0">
                  <a:solidFill>
                    <a:srgbClr val="5482AB"/>
                  </a:solidFill>
                  <a:latin typeface="Arial" panose="020B0604020202020204" pitchFamily="34" charset="0"/>
                  <a:cs typeface="Arial" panose="020B0604020202020204" pitchFamily="34" charset="0"/>
                </a:rPr>
                <a:t>®</a:t>
              </a:r>
              <a:r>
                <a:rPr lang="en-US" altLang="en-US" sz="1100" b="1" i="1" dirty="0">
                  <a:solidFill>
                    <a:srgbClr val="5482AB"/>
                  </a:solidFill>
                  <a:latin typeface="Arial" panose="020B0604020202020204" pitchFamily="34" charset="0"/>
                  <a:cs typeface="Arial" panose="020B0604020202020204" pitchFamily="34" charset="0"/>
                </a:rPr>
                <a:t>: </a:t>
              </a:r>
            </a:p>
            <a:p>
              <a:pPr algn="ctr"/>
              <a:r>
                <a:rPr lang="en-US" altLang="en-US" sz="1100" b="1" i="1" dirty="0">
                  <a:solidFill>
                    <a:srgbClr val="5482AB"/>
                  </a:solidFill>
                  <a:latin typeface="Arial" panose="020B0604020202020204" pitchFamily="34" charset="0"/>
                  <a:cs typeface="Arial" panose="020B0604020202020204" pitchFamily="34" charset="0"/>
                </a:rPr>
                <a:t>An Advanced CME </a:t>
              </a:r>
              <a:r>
                <a:rPr lang="en-US" altLang="en-US" sz="1100" b="1" i="1" dirty="0" smtClean="0">
                  <a:solidFill>
                    <a:srgbClr val="5482AB"/>
                  </a:solidFill>
                  <a:latin typeface="Arial" panose="020B0604020202020204" pitchFamily="34" charset="0"/>
                  <a:cs typeface="Arial" panose="020B0604020202020204" pitchFamily="34" charset="0"/>
                </a:rPr>
                <a:t>Live Course </a:t>
              </a:r>
              <a:r>
                <a:rPr lang="en-US" altLang="en-US" sz="1100" b="1" i="1" dirty="0">
                  <a:solidFill>
                    <a:srgbClr val="5482AB"/>
                  </a:solidFill>
                  <a:latin typeface="Arial" panose="020B0604020202020204" pitchFamily="34" charset="0"/>
                  <a:cs typeface="Arial" panose="020B0604020202020204" pitchFamily="34" charset="0"/>
                </a:rPr>
                <a:t>in HIV Pathogenesis, </a:t>
              </a:r>
              <a:r>
                <a:rPr lang="en-US" altLang="en-US" sz="1100" b="1" i="1" dirty="0" smtClean="0">
                  <a:solidFill>
                    <a:srgbClr val="5482AB"/>
                  </a:solidFill>
                  <a:latin typeface="Arial" panose="020B0604020202020204" pitchFamily="34" charset="0"/>
                  <a:cs typeface="Arial" panose="020B0604020202020204" pitchFamily="34" charset="0"/>
                </a:rPr>
                <a:t>Antiretrovirals, and </a:t>
              </a:r>
              <a:r>
                <a:rPr lang="en-US" altLang="en-US" sz="1100" b="1" i="1" dirty="0">
                  <a:solidFill>
                    <a:srgbClr val="5482AB"/>
                  </a:solidFill>
                  <a:latin typeface="Arial" panose="020B0604020202020204" pitchFamily="34" charset="0"/>
                  <a:cs typeface="Arial" panose="020B0604020202020204" pitchFamily="34" charset="0"/>
                </a:rPr>
                <a:t>Other Selected Issues in HIV Disease Management</a:t>
              </a:r>
              <a:endParaRPr lang="en-US" altLang="en-US" sz="1100" dirty="0">
                <a:solidFill>
                  <a:srgbClr val="5482AB"/>
                </a:solidFill>
                <a:latin typeface="Times" panose="02020603050405020304" pitchFamily="18" charset="0"/>
                <a:cs typeface="Arial" panose="020B0604020202020204" pitchFamily="34" charset="0"/>
              </a:endParaRPr>
            </a:p>
          </p:txBody>
        </p:sp>
      </p:grpSp>
      <p:grpSp>
        <p:nvGrpSpPr>
          <p:cNvPr id="19" name="Group 14"/>
          <p:cNvGrpSpPr>
            <a:grpSpLocks/>
          </p:cNvGrpSpPr>
          <p:nvPr/>
        </p:nvGrpSpPr>
        <p:grpSpPr bwMode="auto">
          <a:xfrm>
            <a:off x="5887567" y="-30538"/>
            <a:ext cx="6304434" cy="6520178"/>
            <a:chOff x="251149" y="1402375"/>
            <a:chExt cx="4322536" cy="4814482"/>
          </a:xfrm>
        </p:grpSpPr>
        <p:sp>
          <p:nvSpPr>
            <p:cNvPr id="20" name="Rectangle 19"/>
            <p:cNvSpPr/>
            <p:nvPr/>
          </p:nvSpPr>
          <p:spPr>
            <a:xfrm>
              <a:off x="267058" y="1429389"/>
              <a:ext cx="4306627" cy="4787468"/>
            </a:xfrm>
            <a:prstGeom prst="rect">
              <a:avLst/>
            </a:prstGeom>
            <a:solidFill>
              <a:srgbClr val="F4F7FA"/>
            </a:solidFill>
            <a:ln cmpd="sng">
              <a:solidFill>
                <a:srgbClr val="E8EFF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a:defRPr/>
              </a:pPr>
              <a:endParaRPr lang="en-US" sz="2400" dirty="0">
                <a:solidFill>
                  <a:prstClr val="white"/>
                </a:solidFill>
                <a:sym typeface="Helvetica"/>
              </a:endParaRPr>
            </a:p>
          </p:txBody>
        </p:sp>
        <p:sp>
          <p:nvSpPr>
            <p:cNvPr id="21" name="Rectangle 20"/>
            <p:cNvSpPr/>
            <p:nvPr/>
          </p:nvSpPr>
          <p:spPr>
            <a:xfrm>
              <a:off x="251149" y="1402375"/>
              <a:ext cx="4281723" cy="810156"/>
            </a:xfrm>
            <a:prstGeom prst="rect">
              <a:avLst/>
            </a:prstGeom>
            <a:solidFill>
              <a:srgbClr val="E8EFF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0">
                <a:defRPr/>
              </a:pPr>
              <a:endParaRPr lang="en-US" sz="2400" dirty="0">
                <a:solidFill>
                  <a:prstClr val="white"/>
                </a:solidFill>
                <a:sym typeface="Helvetica"/>
              </a:endParaRPr>
            </a:p>
          </p:txBody>
        </p:sp>
        <p:pic>
          <p:nvPicPr>
            <p:cNvPr id="22"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74355" y="1430111"/>
              <a:ext cx="857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5"/>
            <p:cNvSpPr txBox="1">
              <a:spLocks noChangeArrowheads="1"/>
            </p:cNvSpPr>
            <p:nvPr/>
          </p:nvSpPr>
          <p:spPr bwMode="auto">
            <a:xfrm>
              <a:off x="271524" y="1547722"/>
              <a:ext cx="3463113" cy="44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1pPr>
              <a:lvl2pPr marL="742950" indent="-28575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2pPr>
              <a:lvl3pPr marL="11430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3pPr>
              <a:lvl4pPr marL="16002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4pPr>
              <a:lvl5pPr marL="2057400" indent="-228600" defTabSz="1300163">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5pPr>
              <a:lvl6pPr marL="25146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6pPr>
              <a:lvl7pPr marL="29718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7pPr>
              <a:lvl8pPr marL="34290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8pPr>
              <a:lvl9pPr marL="3886200" indent="-228600" defTabSz="1300163" eaLnBrk="0" fontAlgn="base" hangingPunct="0">
                <a:spcBef>
                  <a:spcPct val="0"/>
                </a:spcBef>
                <a:spcAft>
                  <a:spcPct val="0"/>
                </a:spcAft>
                <a:defRPr sz="1200">
                  <a:solidFill>
                    <a:schemeClr val="tx1"/>
                  </a:solidFill>
                  <a:latin typeface="Helvetica" panose="020B0604020202020204" pitchFamily="34" charset="0"/>
                  <a:ea typeface="MS PGothic" panose="020B0600070205080204" pitchFamily="34" charset="-128"/>
                  <a:sym typeface="Helvetica" panose="020B0604020202020204" pitchFamily="34" charset="0"/>
                </a:defRPr>
              </a:lvl9pPr>
            </a:lstStyle>
            <a:p>
              <a:pPr algn="ctr"/>
              <a:r>
                <a:rPr lang="en-US" altLang="en-US" sz="1100" b="1" i="1" dirty="0">
                  <a:solidFill>
                    <a:srgbClr val="5482AB"/>
                  </a:solidFill>
                  <a:latin typeface="Arial" panose="020B0604020202020204" pitchFamily="34" charset="0"/>
                  <a:cs typeface="Arial" panose="020B0604020202020204" pitchFamily="34" charset="0"/>
                </a:rPr>
                <a:t>Improving the Management of HIV Disease</a:t>
              </a:r>
              <a:r>
                <a:rPr lang="en-US" altLang="en-US" sz="1100" b="1" i="1" baseline="30000" dirty="0">
                  <a:solidFill>
                    <a:srgbClr val="5482AB"/>
                  </a:solidFill>
                  <a:latin typeface="Arial" panose="020B0604020202020204" pitchFamily="34" charset="0"/>
                  <a:cs typeface="Arial" panose="020B0604020202020204" pitchFamily="34" charset="0"/>
                </a:rPr>
                <a:t>®</a:t>
              </a:r>
              <a:r>
                <a:rPr lang="en-US" altLang="en-US" sz="1100" b="1" i="1" dirty="0">
                  <a:solidFill>
                    <a:srgbClr val="5482AB"/>
                  </a:solidFill>
                  <a:latin typeface="Arial" panose="020B0604020202020204" pitchFamily="34" charset="0"/>
                  <a:cs typeface="Arial" panose="020B0604020202020204" pitchFamily="34" charset="0"/>
                </a:rPr>
                <a:t>: </a:t>
              </a:r>
            </a:p>
            <a:p>
              <a:pPr algn="ctr"/>
              <a:r>
                <a:rPr lang="en-US" altLang="en-US" sz="1100" b="1" i="1" dirty="0">
                  <a:solidFill>
                    <a:srgbClr val="5482AB"/>
                  </a:solidFill>
                  <a:latin typeface="Arial" panose="020B0604020202020204" pitchFamily="34" charset="0"/>
                  <a:cs typeface="Arial" panose="020B0604020202020204" pitchFamily="34" charset="0"/>
                </a:rPr>
                <a:t>An Advanced CME </a:t>
              </a:r>
              <a:r>
                <a:rPr lang="en-US" altLang="en-US" sz="1100" b="1" i="1" dirty="0" smtClean="0">
                  <a:solidFill>
                    <a:srgbClr val="5482AB"/>
                  </a:solidFill>
                  <a:latin typeface="Arial" panose="020B0604020202020204" pitchFamily="34" charset="0"/>
                  <a:cs typeface="Arial" panose="020B0604020202020204" pitchFamily="34" charset="0"/>
                </a:rPr>
                <a:t>Live Course </a:t>
              </a:r>
              <a:r>
                <a:rPr lang="en-US" altLang="en-US" sz="1100" b="1" i="1" dirty="0">
                  <a:solidFill>
                    <a:srgbClr val="5482AB"/>
                  </a:solidFill>
                  <a:latin typeface="Arial" panose="020B0604020202020204" pitchFamily="34" charset="0"/>
                  <a:cs typeface="Arial" panose="020B0604020202020204" pitchFamily="34" charset="0"/>
                </a:rPr>
                <a:t>in HIV Pathogenesis, </a:t>
              </a:r>
              <a:r>
                <a:rPr lang="en-US" altLang="en-US" sz="1100" b="1" i="1" dirty="0" smtClean="0">
                  <a:solidFill>
                    <a:srgbClr val="5482AB"/>
                  </a:solidFill>
                  <a:latin typeface="Arial" panose="020B0604020202020204" pitchFamily="34" charset="0"/>
                  <a:cs typeface="Arial" panose="020B0604020202020204" pitchFamily="34" charset="0"/>
                </a:rPr>
                <a:t>Antiretrovirals, and </a:t>
              </a:r>
              <a:r>
                <a:rPr lang="en-US" altLang="en-US" sz="1100" b="1" i="1" dirty="0">
                  <a:solidFill>
                    <a:srgbClr val="5482AB"/>
                  </a:solidFill>
                  <a:latin typeface="Arial" panose="020B0604020202020204" pitchFamily="34" charset="0"/>
                  <a:cs typeface="Arial" panose="020B0604020202020204" pitchFamily="34" charset="0"/>
                </a:rPr>
                <a:t>Other Selected Issues in HIV Disease Management</a:t>
              </a:r>
              <a:endParaRPr lang="en-US" altLang="en-US" sz="1100" dirty="0">
                <a:solidFill>
                  <a:srgbClr val="5482AB"/>
                </a:solidFill>
                <a:latin typeface="Times" panose="02020603050405020304" pitchFamily="18" charset="0"/>
                <a:cs typeface="Arial" panose="020B0604020202020204" pitchFamily="34" charset="0"/>
              </a:endParaRPr>
            </a:p>
          </p:txBody>
        </p:sp>
      </p:grpSp>
      <p:sp>
        <p:nvSpPr>
          <p:cNvPr id="24" name="TextBox 12"/>
          <p:cNvSpPr txBox="1">
            <a:spLocks noChangeArrowheads="1"/>
          </p:cNvSpPr>
          <p:nvPr/>
        </p:nvSpPr>
        <p:spPr bwMode="auto">
          <a:xfrm>
            <a:off x="238766" y="2726871"/>
            <a:ext cx="5874496" cy="2616101"/>
          </a:xfrm>
          <a:prstGeom prst="rect">
            <a:avLst/>
          </a:prstGeom>
          <a:noFill/>
          <a:ln>
            <a:noFill/>
          </a:ln>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New York, New York</a:t>
            </a:r>
            <a:r>
              <a:rPr lang="en-US" altLang="en-US" b="1" dirty="0">
                <a:solidFill>
                  <a:srgbClr val="196D5D"/>
                </a:solidFill>
                <a:latin typeface="Arial" panose="020B0604020202020204" pitchFamily="34" charset="0"/>
                <a:cs typeface="Arial" panose="020B0604020202020204" pitchFamily="34" charset="0"/>
              </a:rPr>
              <a:t/>
            </a:r>
            <a:br>
              <a:rPr lang="en-US" altLang="en-US" b="1" dirty="0">
                <a:solidFill>
                  <a:srgbClr val="196D5D"/>
                </a:solidFill>
                <a:latin typeface="Arial" panose="020B0604020202020204" pitchFamily="34" charset="0"/>
                <a:cs typeface="Arial" panose="020B0604020202020204" pitchFamily="34" charset="0"/>
              </a:rPr>
            </a:br>
            <a:r>
              <a:rPr lang="en-US" altLang="en-US" dirty="0" smtClean="0">
                <a:solidFill>
                  <a:srgbClr val="000000"/>
                </a:solidFill>
                <a:latin typeface="Arial" panose="020B0604020202020204" pitchFamily="34" charset="0"/>
                <a:cs typeface="Arial" panose="020B0604020202020204" pitchFamily="34" charset="0"/>
              </a:rPr>
              <a:t>March 19, 2020</a:t>
            </a:r>
            <a:endParaRPr lang="en-US" altLang="en-US" dirty="0">
              <a:solidFill>
                <a:srgbClr val="000000"/>
              </a:solidFill>
              <a:latin typeface="Arial" panose="020B0604020202020204" pitchFamily="34" charset="0"/>
              <a:cs typeface="Arial" panose="020B0604020202020204" pitchFamily="34" charset="0"/>
            </a:endParaRPr>
          </a:p>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Atlanta, Georgia</a:t>
            </a:r>
            <a:r>
              <a:rPr lang="en-US" altLang="en-US" dirty="0">
                <a:solidFill>
                  <a:srgbClr val="000000"/>
                </a:solidFill>
                <a:latin typeface="Arial" panose="020B0604020202020204" pitchFamily="34" charset="0"/>
                <a:cs typeface="Arial" panose="020B0604020202020204" pitchFamily="34" charset="0"/>
              </a:rPr>
              <a:t/>
            </a:r>
            <a:br>
              <a:rPr lang="en-US" altLang="en-US" dirty="0">
                <a:solidFill>
                  <a:srgbClr val="000000"/>
                </a:solidFill>
                <a:latin typeface="Arial" panose="020B0604020202020204" pitchFamily="34" charset="0"/>
                <a:cs typeface="Arial" panose="020B0604020202020204" pitchFamily="34" charset="0"/>
              </a:rPr>
            </a:br>
            <a:r>
              <a:rPr lang="en-US" altLang="en-US" dirty="0" smtClean="0">
                <a:solidFill>
                  <a:srgbClr val="000000"/>
                </a:solidFill>
                <a:latin typeface="Arial" panose="020B0604020202020204" pitchFamily="34" charset="0"/>
                <a:cs typeface="Arial" panose="020B0604020202020204" pitchFamily="34" charset="0"/>
              </a:rPr>
              <a:t>April 3, 2020</a:t>
            </a:r>
            <a:endParaRPr lang="en-US" altLang="en-US" dirty="0">
              <a:solidFill>
                <a:srgbClr val="000000"/>
              </a:solidFill>
              <a:latin typeface="Arial" panose="020B0604020202020204" pitchFamily="34" charset="0"/>
              <a:cs typeface="Arial" panose="020B0604020202020204" pitchFamily="34" charset="0"/>
            </a:endParaRPr>
          </a:p>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San Francisco, California</a:t>
            </a:r>
            <a:r>
              <a:rPr lang="en-US" altLang="en-US" b="1" dirty="0">
                <a:solidFill>
                  <a:srgbClr val="196D5D"/>
                </a:solidFill>
                <a:latin typeface="Arial" panose="020B0604020202020204" pitchFamily="34" charset="0"/>
                <a:cs typeface="Arial" panose="020B0604020202020204" pitchFamily="34" charset="0"/>
              </a:rPr>
              <a:t/>
            </a:r>
            <a:br>
              <a:rPr lang="en-US" altLang="en-US" b="1" dirty="0">
                <a:solidFill>
                  <a:srgbClr val="196D5D"/>
                </a:solidFill>
                <a:latin typeface="Arial" panose="020B0604020202020204" pitchFamily="34" charset="0"/>
                <a:cs typeface="Arial" panose="020B0604020202020204" pitchFamily="34" charset="0"/>
              </a:rPr>
            </a:br>
            <a:r>
              <a:rPr lang="en-US" altLang="en-US" dirty="0" smtClean="0">
                <a:solidFill>
                  <a:srgbClr val="000000"/>
                </a:solidFill>
                <a:latin typeface="Arial" panose="020B0604020202020204" pitchFamily="34" charset="0"/>
                <a:cs typeface="Arial" panose="020B0604020202020204" pitchFamily="34" charset="0"/>
              </a:rPr>
              <a:t>April 23 or 24, 2020 (tentative)</a:t>
            </a:r>
            <a:endParaRPr lang="en-US" altLang="en-US" dirty="0">
              <a:solidFill>
                <a:srgbClr val="000000"/>
              </a:solidFill>
              <a:latin typeface="Arial" panose="020B0604020202020204" pitchFamily="34" charset="0"/>
              <a:cs typeface="Arial" panose="020B0604020202020204" pitchFamily="34" charset="0"/>
            </a:endParaRPr>
          </a:p>
        </p:txBody>
      </p:sp>
      <p:sp>
        <p:nvSpPr>
          <p:cNvPr id="14" name="TextBox 12"/>
          <p:cNvSpPr txBox="1">
            <a:spLocks noChangeArrowheads="1"/>
          </p:cNvSpPr>
          <p:nvPr/>
        </p:nvSpPr>
        <p:spPr bwMode="auto">
          <a:xfrm>
            <a:off x="6317504" y="2723398"/>
            <a:ext cx="5874496" cy="2616101"/>
          </a:xfrm>
          <a:prstGeom prst="rect">
            <a:avLst/>
          </a:prstGeom>
          <a:noFill/>
          <a:ln>
            <a:noFill/>
          </a:ln>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Los </a:t>
            </a:r>
            <a:r>
              <a:rPr lang="en-US" altLang="en-US" b="1" dirty="0">
                <a:solidFill>
                  <a:srgbClr val="196D5D"/>
                </a:solidFill>
                <a:latin typeface="Arial" panose="020B0604020202020204" pitchFamily="34" charset="0"/>
                <a:cs typeface="Arial" panose="020B0604020202020204" pitchFamily="34" charset="0"/>
              </a:rPr>
              <a:t>Angeles, California</a:t>
            </a:r>
            <a:r>
              <a:rPr lang="en-US" altLang="en-US" b="1" dirty="0">
                <a:solidFill>
                  <a:srgbClr val="165751"/>
                </a:solidFill>
                <a:latin typeface="Arial" panose="020B0604020202020204" pitchFamily="34" charset="0"/>
                <a:cs typeface="Arial" panose="020B0604020202020204" pitchFamily="34" charset="0"/>
              </a:rPr>
              <a:t/>
            </a:r>
            <a:br>
              <a:rPr lang="en-US" altLang="en-US" b="1" dirty="0">
                <a:solidFill>
                  <a:srgbClr val="165751"/>
                </a:solidFill>
                <a:latin typeface="Arial" panose="020B0604020202020204" pitchFamily="34" charset="0"/>
                <a:cs typeface="Arial" panose="020B0604020202020204" pitchFamily="34" charset="0"/>
              </a:rPr>
            </a:br>
            <a:r>
              <a:rPr lang="en-US" altLang="en-US" dirty="0" smtClean="0">
                <a:solidFill>
                  <a:srgbClr val="000000"/>
                </a:solidFill>
                <a:latin typeface="Arial" panose="020B0604020202020204" pitchFamily="34" charset="0"/>
                <a:cs typeface="Arial" panose="020B0604020202020204" pitchFamily="34" charset="0"/>
              </a:rPr>
              <a:t>Friday, May </a:t>
            </a:r>
            <a:r>
              <a:rPr lang="en-US" altLang="en-US" dirty="0">
                <a:solidFill>
                  <a:srgbClr val="000000"/>
                </a:solidFill>
                <a:latin typeface="Arial" panose="020B0604020202020204" pitchFamily="34" charset="0"/>
                <a:cs typeface="Arial" panose="020B0604020202020204" pitchFamily="34" charset="0"/>
              </a:rPr>
              <a:t>1</a:t>
            </a:r>
            <a:r>
              <a:rPr lang="en-US" altLang="en-US" dirty="0" smtClean="0">
                <a:solidFill>
                  <a:srgbClr val="000000"/>
                </a:solidFill>
                <a:latin typeface="Arial" panose="020B0604020202020204" pitchFamily="34" charset="0"/>
                <a:cs typeface="Arial" panose="020B0604020202020204" pitchFamily="34" charset="0"/>
              </a:rPr>
              <a:t>, 2020</a:t>
            </a:r>
          </a:p>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Washington, DC</a:t>
            </a:r>
            <a:r>
              <a:rPr lang="en-US" altLang="en-US" b="1" dirty="0">
                <a:solidFill>
                  <a:srgbClr val="165751"/>
                </a:solidFill>
                <a:latin typeface="Arial" panose="020B0604020202020204" pitchFamily="34" charset="0"/>
                <a:cs typeface="Arial" panose="020B0604020202020204" pitchFamily="34" charset="0"/>
              </a:rPr>
              <a:t/>
            </a:r>
            <a:br>
              <a:rPr lang="en-US" altLang="en-US" b="1" dirty="0">
                <a:solidFill>
                  <a:srgbClr val="165751"/>
                </a:solidFill>
                <a:latin typeface="Arial" panose="020B0604020202020204" pitchFamily="34" charset="0"/>
                <a:cs typeface="Arial" panose="020B0604020202020204" pitchFamily="34" charset="0"/>
              </a:rPr>
            </a:br>
            <a:r>
              <a:rPr lang="en-US" altLang="en-US" dirty="0">
                <a:solidFill>
                  <a:srgbClr val="000000"/>
                </a:solidFill>
                <a:latin typeface="Arial" panose="020B0604020202020204" pitchFamily="34" charset="0"/>
                <a:cs typeface="Arial" panose="020B0604020202020204" pitchFamily="34" charset="0"/>
              </a:rPr>
              <a:t>Friday, May </a:t>
            </a:r>
            <a:r>
              <a:rPr lang="en-US" altLang="en-US" dirty="0" smtClean="0">
                <a:solidFill>
                  <a:srgbClr val="000000"/>
                </a:solidFill>
                <a:latin typeface="Arial" panose="020B0604020202020204" pitchFamily="34" charset="0"/>
                <a:cs typeface="Arial" panose="020B0604020202020204" pitchFamily="34" charset="0"/>
              </a:rPr>
              <a:t>8, 2020</a:t>
            </a:r>
            <a:endParaRPr lang="en-US" altLang="en-US" dirty="0">
              <a:solidFill>
                <a:srgbClr val="000000"/>
              </a:solidFill>
              <a:latin typeface="Arial" panose="020B0604020202020204" pitchFamily="34" charset="0"/>
              <a:cs typeface="Arial" panose="020B0604020202020204" pitchFamily="34" charset="0"/>
            </a:endParaRPr>
          </a:p>
          <a:p>
            <a:pPr algn="ctr" defTabSz="914330">
              <a:spcBef>
                <a:spcPts val="600"/>
              </a:spcBef>
              <a:spcAft>
                <a:spcPts val="600"/>
              </a:spcAft>
              <a:defRPr/>
            </a:pPr>
            <a:r>
              <a:rPr lang="en-US" altLang="en-US" b="1" dirty="0" smtClean="0">
                <a:solidFill>
                  <a:srgbClr val="196D5D"/>
                </a:solidFill>
                <a:latin typeface="Arial" panose="020B0604020202020204" pitchFamily="34" charset="0"/>
                <a:cs typeface="Arial" panose="020B0604020202020204" pitchFamily="34" charset="0"/>
              </a:rPr>
              <a:t>Chicago, Illinois</a:t>
            </a:r>
            <a:r>
              <a:rPr lang="en-US" altLang="en-US" b="1" dirty="0">
                <a:solidFill>
                  <a:prstClr val="black"/>
                </a:solidFill>
                <a:latin typeface="Arial" panose="020B0604020202020204" pitchFamily="34" charset="0"/>
                <a:cs typeface="Arial" panose="020B0604020202020204" pitchFamily="34" charset="0"/>
                <a:sym typeface="Helvetica"/>
              </a:rPr>
              <a:t/>
            </a:r>
            <a:br>
              <a:rPr lang="en-US" altLang="en-US" b="1" dirty="0">
                <a:solidFill>
                  <a:prstClr val="black"/>
                </a:solidFill>
                <a:latin typeface="Arial" panose="020B0604020202020204" pitchFamily="34" charset="0"/>
                <a:cs typeface="Arial" panose="020B0604020202020204" pitchFamily="34" charset="0"/>
                <a:sym typeface="Helvetica"/>
              </a:rPr>
            </a:br>
            <a:r>
              <a:rPr lang="en-US" altLang="en-US" dirty="0" smtClean="0">
                <a:solidFill>
                  <a:prstClr val="black"/>
                </a:solidFill>
                <a:latin typeface="Arial" panose="020B0604020202020204" pitchFamily="34" charset="0"/>
                <a:cs typeface="Arial" panose="020B0604020202020204" pitchFamily="34" charset="0"/>
                <a:sym typeface="Helvetica"/>
              </a:rPr>
              <a:t>May 21, 2020</a:t>
            </a:r>
          </a:p>
        </p:txBody>
      </p:sp>
      <p:sp>
        <p:nvSpPr>
          <p:cNvPr id="2" name="Rectangle 1"/>
          <p:cNvSpPr/>
          <p:nvPr/>
        </p:nvSpPr>
        <p:spPr>
          <a:xfrm>
            <a:off x="189771" y="-30537"/>
            <a:ext cx="5782816" cy="1112393"/>
          </a:xfrm>
          <a:prstGeom prst="rect">
            <a:avLst/>
          </a:prstGeom>
          <a:solidFill>
            <a:srgbClr val="E8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960" y="194208"/>
            <a:ext cx="3865418" cy="887649"/>
          </a:xfrm>
          <a:prstGeom prst="rect">
            <a:avLst/>
          </a:prstGeom>
        </p:spPr>
      </p:pic>
      <p:sp>
        <p:nvSpPr>
          <p:cNvPr id="5" name="TextBox 4"/>
          <p:cNvSpPr txBox="1"/>
          <p:nvPr/>
        </p:nvSpPr>
        <p:spPr>
          <a:xfrm>
            <a:off x="433818" y="1437089"/>
            <a:ext cx="10040933" cy="646331"/>
          </a:xfrm>
          <a:prstGeom prst="rect">
            <a:avLst/>
          </a:prstGeom>
          <a:noFill/>
        </p:spPr>
        <p:txBody>
          <a:bodyPr wrap="square" rtlCol="0">
            <a:spAutoFit/>
          </a:bodyPr>
          <a:lstStyle/>
          <a:p>
            <a:pPr algn="ctr" defTabSz="914330">
              <a:spcBef>
                <a:spcPts val="600"/>
              </a:spcBef>
              <a:spcAft>
                <a:spcPts val="600"/>
              </a:spcAft>
              <a:defRPr/>
            </a:pPr>
            <a:r>
              <a:rPr lang="en-US" altLang="en-US" sz="3600" b="1" cap="all" dirty="0">
                <a:solidFill>
                  <a:srgbClr val="000000"/>
                </a:solidFill>
                <a:cs typeface="Arial" panose="020B0604020202020204" pitchFamily="34" charset="0"/>
                <a:sym typeface="Helvetica"/>
              </a:rPr>
              <a:t>2020 Spring HIV UPDATE Courses</a:t>
            </a:r>
            <a:endParaRPr lang="en-US" altLang="en-US" sz="3600" cap="all" dirty="0">
              <a:solidFill>
                <a:srgbClr val="000000"/>
              </a:solidFill>
              <a:cs typeface="Arial" panose="020B0604020202020204" pitchFamily="34" charset="0"/>
            </a:endParaRPr>
          </a:p>
        </p:txBody>
      </p:sp>
      <p:sp>
        <p:nvSpPr>
          <p:cNvPr id="150532" name="TextBox 3"/>
          <p:cNvSpPr txBox="1">
            <a:spLocks noChangeArrowheads="1"/>
          </p:cNvSpPr>
          <p:nvPr/>
        </p:nvSpPr>
        <p:spPr bwMode="auto">
          <a:xfrm>
            <a:off x="1084268" y="5765855"/>
            <a:ext cx="10040933" cy="507831"/>
          </a:xfrm>
          <a:prstGeom prst="rect">
            <a:avLst/>
          </a:prstGeom>
          <a:noFill/>
          <a:ln>
            <a:noFill/>
          </a:ln>
          <a:extLst/>
        </p:spPr>
        <p:txBody>
          <a:bodyPr wrap="square">
            <a:spAutoFit/>
          </a:bodyPr>
          <a:lstStyle>
            <a:lvl1pPr>
              <a:spcBef>
                <a:spcPct val="20000"/>
              </a:spcBef>
              <a:buClr>
                <a:schemeClr val="tx2"/>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88A1AD"/>
              </a:buClr>
              <a:buSzPct val="70000"/>
              <a:buFont typeface="Arial" panose="020B0604020202020204" pitchFamily="34" charset="0"/>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6E996A"/>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lgn="ctr" defTabSz="914312">
              <a:spcBef>
                <a:spcPts val="800"/>
              </a:spcBef>
              <a:buClrTx/>
              <a:buSzTx/>
              <a:buFont typeface="Wingdings 2" panose="05020102010507070707" pitchFamily="18" charset="2"/>
              <a:buNone/>
              <a:defRPr/>
            </a:pPr>
            <a:r>
              <a:rPr lang="en-US" altLang="en-US" b="1" dirty="0" smtClean="0">
                <a:solidFill>
                  <a:srgbClr val="000000"/>
                </a:solidFill>
                <a:sym typeface="Helvetica"/>
              </a:rPr>
              <a:t>www.iasusa.org/activities/live-courses/hiv-courses</a:t>
            </a:r>
            <a:r>
              <a:rPr lang="en-US" altLang="en-US" b="1" dirty="0">
                <a:solidFill>
                  <a:srgbClr val="000000"/>
                </a:solidFill>
                <a:sym typeface="Helvetica"/>
              </a:rPr>
              <a:t>/</a:t>
            </a:r>
          </a:p>
        </p:txBody>
      </p:sp>
      <p:sp>
        <p:nvSpPr>
          <p:cNvPr id="25" name="Explosion 1 24"/>
          <p:cNvSpPr/>
          <p:nvPr/>
        </p:nvSpPr>
        <p:spPr>
          <a:xfrm rot="1140000">
            <a:off x="9714620" y="1061813"/>
            <a:ext cx="2123425" cy="16758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30" name="TextBox 29"/>
          <p:cNvSpPr txBox="1"/>
          <p:nvPr/>
        </p:nvSpPr>
        <p:spPr>
          <a:xfrm rot="1200000">
            <a:off x="9767266" y="1479523"/>
            <a:ext cx="2018132" cy="830997"/>
          </a:xfrm>
          <a:prstGeom prst="rect">
            <a:avLst/>
          </a:prstGeom>
          <a:noFill/>
        </p:spPr>
        <p:txBody>
          <a:bodyPr wrap="square" rtlCol="0">
            <a:spAutoFit/>
          </a:bodyPr>
          <a:lstStyle/>
          <a:p>
            <a:pPr algn="ctr" defTabSz="914308">
              <a:defRPr/>
            </a:pPr>
            <a:r>
              <a:rPr lang="en-US" altLang="en-US" sz="2400" b="1" i="1" dirty="0">
                <a:solidFill>
                  <a:srgbClr val="FFC000"/>
                </a:solidFill>
                <a:cs typeface="Arial" panose="020B0604020202020204" pitchFamily="34" charset="0"/>
              </a:rPr>
              <a:t>Register </a:t>
            </a:r>
          </a:p>
          <a:p>
            <a:pPr algn="ctr" defTabSz="914308">
              <a:defRPr/>
            </a:pPr>
            <a:r>
              <a:rPr lang="en-US" altLang="en-US" sz="2400" b="1" i="1" dirty="0">
                <a:solidFill>
                  <a:srgbClr val="FFC000"/>
                </a:solidFill>
                <a:cs typeface="Arial" panose="020B0604020202020204" pitchFamily="34" charset="0"/>
              </a:rPr>
              <a:t>Now</a:t>
            </a:r>
          </a:p>
        </p:txBody>
      </p:sp>
    </p:spTree>
    <p:extLst>
      <p:ext uri="{BB962C8B-B14F-4D97-AF65-F5344CB8AC3E}">
        <p14:creationId xmlns:p14="http://schemas.microsoft.com/office/powerpoint/2010/main" val="306611984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bg1"/>
                </a:solidFill>
                <a:latin typeface="Arial" panose="020B0604020202020204" pitchFamily="34" charset="0"/>
                <a:cs typeface="Arial" panose="020B0604020202020204" pitchFamily="34" charset="0"/>
              </a:rPr>
              <a:t>Thank You</a:t>
            </a:r>
          </a:p>
        </p:txBody>
      </p:sp>
      <p:sp>
        <p:nvSpPr>
          <p:cNvPr id="3" name="Text Placeholder 2"/>
          <p:cNvSpPr>
            <a:spLocks noGrp="1"/>
          </p:cNvSpPr>
          <p:nvPr>
            <p:ph type="body" idx="1"/>
          </p:nvPr>
        </p:nvSpPr>
        <p:spPr/>
        <p:txBody>
          <a:bodyPr>
            <a:normAutofit/>
          </a:bodyPr>
          <a:lstStyle/>
          <a:p>
            <a:pPr marL="457200" indent="-457200">
              <a:spcBef>
                <a:spcPct val="0"/>
              </a:spcBef>
              <a:spcAft>
                <a:spcPts val="1200"/>
              </a:spcAft>
            </a:pPr>
            <a:endParaRPr lang="en-US" altLang="en-US" sz="2000" dirty="0" smtClean="0">
              <a:solidFill>
                <a:srgbClr val="000000"/>
              </a:solidFill>
              <a:latin typeface="Arial" panose="020B0604020202020204" pitchFamily="34" charset="0"/>
              <a:cs typeface="Arial" panose="020B0604020202020204" pitchFamily="34" charset="0"/>
            </a:endParaRPr>
          </a:p>
          <a:p>
            <a:pPr marL="457200" indent="-457200">
              <a:spcBef>
                <a:spcPct val="0"/>
              </a:spcBef>
              <a:spcAft>
                <a:spcPts val="1200"/>
              </a:spcAft>
            </a:pPr>
            <a:r>
              <a:rPr lang="en-US" altLang="en-US" sz="3200" dirty="0" smtClean="0">
                <a:solidFill>
                  <a:srgbClr val="000000"/>
                </a:solidFill>
                <a:latin typeface="Arial" panose="020B0604020202020204" pitchFamily="34" charset="0"/>
                <a:cs typeface="Arial" panose="020B0604020202020204" pitchFamily="34" charset="0"/>
              </a:rPr>
              <a:t>To the audience for your participation</a:t>
            </a:r>
          </a:p>
          <a:p>
            <a:pPr marL="457200" indent="-457200">
              <a:spcBef>
                <a:spcPct val="0"/>
              </a:spcBef>
              <a:spcAft>
                <a:spcPts val="1200"/>
              </a:spcAft>
            </a:pPr>
            <a:endParaRPr lang="en-US" altLang="en-US" sz="800" dirty="0" smtClean="0">
              <a:solidFill>
                <a:srgbClr val="000000"/>
              </a:solidFill>
              <a:latin typeface="Arial" panose="020B0604020202020204" pitchFamily="34" charset="0"/>
              <a:cs typeface="Arial" panose="020B0604020202020204" pitchFamily="34" charset="0"/>
            </a:endParaRPr>
          </a:p>
          <a:p>
            <a:pPr marL="457200" indent="-457200">
              <a:spcBef>
                <a:spcPct val="0"/>
              </a:spcBef>
              <a:spcAft>
                <a:spcPts val="1200"/>
              </a:spcAft>
            </a:pPr>
            <a:r>
              <a:rPr lang="en-US" altLang="en-US" sz="3200" dirty="0" smtClean="0">
                <a:solidFill>
                  <a:srgbClr val="000000"/>
                </a:solidFill>
                <a:latin typeface="Arial" panose="020B0604020202020204" pitchFamily="34" charset="0"/>
                <a:cs typeface="Arial" panose="020B0604020202020204" pitchFamily="34" charset="0"/>
              </a:rPr>
              <a:t>To the International Antiviral Society–USA  (IAS–USA)</a:t>
            </a:r>
            <a:endParaRPr lang="en-US" alt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10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Autofit/>
          </a:bodyPr>
          <a:lstStyle/>
          <a:p>
            <a:pPr eaLnBrk="1" hangingPunct="1"/>
            <a:r>
              <a:rPr lang="en-US" altLang="en-US" sz="3600" dirty="0"/>
              <a:t>Poll </a:t>
            </a:r>
            <a:r>
              <a:rPr lang="en-US" altLang="en-US" sz="3600" dirty="0" smtClean="0"/>
              <a:t>1</a:t>
            </a:r>
            <a:endParaRPr lang="en-US" altLang="en-US" sz="3600" dirty="0"/>
          </a:p>
        </p:txBody>
      </p:sp>
      <p:sp>
        <p:nvSpPr>
          <p:cNvPr id="4" name="Text Placeholder 3"/>
          <p:cNvSpPr>
            <a:spLocks noGrp="1"/>
          </p:cNvSpPr>
          <p:nvPr>
            <p:ph type="body" idx="1"/>
          </p:nvPr>
        </p:nvSpPr>
        <p:spPr/>
        <p:txBody>
          <a:bodyPr>
            <a:noAutofit/>
          </a:bodyPr>
          <a:lstStyle/>
          <a:p>
            <a:pPr marL="0" indent="0">
              <a:spcAft>
                <a:spcPts val="400"/>
              </a:spcAft>
              <a:buClr>
                <a:srgbClr val="002060"/>
              </a:buClr>
              <a:buNone/>
              <a:defRPr/>
            </a:pPr>
            <a:r>
              <a:rPr lang="en-US" sz="2300" dirty="0">
                <a:solidFill>
                  <a:srgbClr val="165751"/>
                </a:solidFill>
                <a:latin typeface="Arial" charset="0"/>
              </a:rPr>
              <a:t>From which geographic region are you viewing this webinar? </a:t>
            </a:r>
          </a:p>
          <a:p>
            <a:pPr marL="173038" indent="0">
              <a:spcAft>
                <a:spcPts val="400"/>
              </a:spcAft>
              <a:buClr>
                <a:srgbClr val="002060"/>
              </a:buClr>
              <a:buNone/>
              <a:defRPr/>
            </a:pPr>
            <a:r>
              <a:rPr lang="en-US" sz="2300" dirty="0">
                <a:solidFill>
                  <a:srgbClr val="165751"/>
                </a:solidFill>
                <a:latin typeface="Arial" charset="0"/>
              </a:rPr>
              <a:t>A</a:t>
            </a:r>
            <a:r>
              <a:rPr lang="en-US" sz="2300" dirty="0" smtClean="0">
                <a:solidFill>
                  <a:srgbClr val="165751"/>
                </a:solidFill>
                <a:latin typeface="Arial" charset="0"/>
              </a:rPr>
              <a:t>. </a:t>
            </a:r>
            <a:r>
              <a:rPr lang="en-US" sz="2300" dirty="0">
                <a:solidFill>
                  <a:srgbClr val="165751"/>
                </a:solidFill>
                <a:latin typeface="Arial" charset="0"/>
              </a:rPr>
              <a:t>Western United States </a:t>
            </a:r>
          </a:p>
          <a:p>
            <a:pPr marL="173038" indent="0">
              <a:spcAft>
                <a:spcPts val="400"/>
              </a:spcAft>
              <a:buClr>
                <a:srgbClr val="002060"/>
              </a:buClr>
              <a:buNone/>
              <a:defRPr/>
            </a:pPr>
            <a:r>
              <a:rPr lang="en-US" sz="2300" dirty="0">
                <a:solidFill>
                  <a:srgbClr val="165751"/>
                </a:solidFill>
                <a:latin typeface="Arial" charset="0"/>
              </a:rPr>
              <a:t>B</a:t>
            </a:r>
            <a:r>
              <a:rPr lang="en-US" sz="2300" dirty="0" smtClean="0">
                <a:solidFill>
                  <a:srgbClr val="165751"/>
                </a:solidFill>
                <a:latin typeface="Arial" charset="0"/>
              </a:rPr>
              <a:t>. </a:t>
            </a:r>
            <a:r>
              <a:rPr lang="en-US" sz="2300" dirty="0">
                <a:solidFill>
                  <a:srgbClr val="165751"/>
                </a:solidFill>
                <a:latin typeface="Arial" charset="0"/>
              </a:rPr>
              <a:t>Midwest United States</a:t>
            </a:r>
          </a:p>
          <a:p>
            <a:pPr marL="173038" indent="0">
              <a:spcAft>
                <a:spcPts val="400"/>
              </a:spcAft>
              <a:buClr>
                <a:srgbClr val="002060"/>
              </a:buClr>
              <a:buNone/>
              <a:defRPr/>
            </a:pPr>
            <a:r>
              <a:rPr lang="en-US" sz="2300" dirty="0">
                <a:solidFill>
                  <a:srgbClr val="165751"/>
                </a:solidFill>
                <a:latin typeface="Arial" charset="0"/>
              </a:rPr>
              <a:t>C</a:t>
            </a:r>
            <a:r>
              <a:rPr lang="en-US" sz="2300" dirty="0" smtClean="0">
                <a:solidFill>
                  <a:srgbClr val="165751"/>
                </a:solidFill>
                <a:latin typeface="Arial" charset="0"/>
              </a:rPr>
              <a:t>. </a:t>
            </a:r>
            <a:r>
              <a:rPr lang="en-US" sz="2300" dirty="0">
                <a:solidFill>
                  <a:srgbClr val="165751"/>
                </a:solidFill>
                <a:latin typeface="Arial" charset="0"/>
              </a:rPr>
              <a:t>Southwest United States </a:t>
            </a:r>
          </a:p>
          <a:p>
            <a:pPr marL="173038" indent="0">
              <a:spcAft>
                <a:spcPts val="400"/>
              </a:spcAft>
              <a:buClr>
                <a:srgbClr val="002060"/>
              </a:buClr>
              <a:buNone/>
              <a:defRPr/>
            </a:pPr>
            <a:r>
              <a:rPr lang="en-US" sz="2300" dirty="0">
                <a:solidFill>
                  <a:srgbClr val="165751"/>
                </a:solidFill>
                <a:latin typeface="Arial" charset="0"/>
              </a:rPr>
              <a:t>D</a:t>
            </a:r>
            <a:r>
              <a:rPr lang="en-US" sz="2300" dirty="0" smtClean="0">
                <a:solidFill>
                  <a:srgbClr val="165751"/>
                </a:solidFill>
                <a:latin typeface="Arial" charset="0"/>
              </a:rPr>
              <a:t>. </a:t>
            </a:r>
            <a:r>
              <a:rPr lang="en-US" sz="2300" dirty="0">
                <a:solidFill>
                  <a:srgbClr val="165751"/>
                </a:solidFill>
                <a:latin typeface="Arial" charset="0"/>
              </a:rPr>
              <a:t>Southeast United States</a:t>
            </a:r>
          </a:p>
          <a:p>
            <a:pPr marL="173038" indent="0">
              <a:spcAft>
                <a:spcPts val="400"/>
              </a:spcAft>
              <a:buClr>
                <a:srgbClr val="002060"/>
              </a:buClr>
              <a:buNone/>
              <a:defRPr/>
            </a:pPr>
            <a:r>
              <a:rPr lang="en-US" sz="2300" dirty="0">
                <a:solidFill>
                  <a:srgbClr val="165751"/>
                </a:solidFill>
                <a:latin typeface="Arial" charset="0"/>
              </a:rPr>
              <a:t>E</a:t>
            </a:r>
            <a:r>
              <a:rPr lang="en-US" sz="2300" dirty="0" smtClean="0">
                <a:solidFill>
                  <a:srgbClr val="165751"/>
                </a:solidFill>
                <a:latin typeface="Arial" charset="0"/>
              </a:rPr>
              <a:t>. </a:t>
            </a:r>
            <a:r>
              <a:rPr lang="en-US" sz="2300" dirty="0">
                <a:solidFill>
                  <a:srgbClr val="165751"/>
                </a:solidFill>
                <a:latin typeface="Arial" charset="0"/>
              </a:rPr>
              <a:t>Northeast United States </a:t>
            </a:r>
          </a:p>
          <a:p>
            <a:pPr marL="173038" indent="0">
              <a:spcAft>
                <a:spcPts val="400"/>
              </a:spcAft>
              <a:buClr>
                <a:srgbClr val="002060"/>
              </a:buClr>
              <a:buNone/>
              <a:defRPr/>
            </a:pPr>
            <a:r>
              <a:rPr lang="en-US" sz="2300" dirty="0">
                <a:solidFill>
                  <a:srgbClr val="165751"/>
                </a:solidFill>
                <a:latin typeface="Arial" charset="0"/>
              </a:rPr>
              <a:t>F</a:t>
            </a:r>
            <a:r>
              <a:rPr lang="en-US" sz="2300" dirty="0" smtClean="0">
                <a:solidFill>
                  <a:srgbClr val="165751"/>
                </a:solidFill>
                <a:latin typeface="Arial" charset="0"/>
              </a:rPr>
              <a:t>. </a:t>
            </a:r>
            <a:r>
              <a:rPr lang="en-US" sz="2300" dirty="0">
                <a:solidFill>
                  <a:srgbClr val="165751"/>
                </a:solidFill>
                <a:latin typeface="Arial" charset="0"/>
              </a:rPr>
              <a:t>Canada</a:t>
            </a:r>
          </a:p>
          <a:p>
            <a:pPr marL="173038" indent="0">
              <a:spcAft>
                <a:spcPts val="400"/>
              </a:spcAft>
              <a:buClr>
                <a:srgbClr val="002060"/>
              </a:buClr>
              <a:buNone/>
              <a:defRPr/>
            </a:pPr>
            <a:r>
              <a:rPr lang="en-US" sz="2300" dirty="0">
                <a:solidFill>
                  <a:srgbClr val="165751"/>
                </a:solidFill>
                <a:latin typeface="Arial" charset="0"/>
              </a:rPr>
              <a:t>G</a:t>
            </a:r>
            <a:r>
              <a:rPr lang="en-US" sz="2300" dirty="0" smtClean="0">
                <a:solidFill>
                  <a:srgbClr val="165751"/>
                </a:solidFill>
                <a:latin typeface="Arial" charset="0"/>
              </a:rPr>
              <a:t>. </a:t>
            </a:r>
            <a:r>
              <a:rPr lang="en-US" sz="2300" dirty="0">
                <a:solidFill>
                  <a:srgbClr val="165751"/>
                </a:solidFill>
                <a:latin typeface="Arial" charset="0"/>
              </a:rPr>
              <a:t>Mexico</a:t>
            </a:r>
          </a:p>
          <a:p>
            <a:pPr marL="173038" indent="0">
              <a:spcAft>
                <a:spcPts val="400"/>
              </a:spcAft>
              <a:buClr>
                <a:srgbClr val="002060"/>
              </a:buClr>
              <a:buNone/>
              <a:defRPr/>
            </a:pPr>
            <a:r>
              <a:rPr lang="en-US" sz="2300" dirty="0" smtClean="0">
                <a:solidFill>
                  <a:srgbClr val="165751"/>
                </a:solidFill>
                <a:latin typeface="Arial" charset="0"/>
              </a:rPr>
              <a:t>H. </a:t>
            </a:r>
            <a:r>
              <a:rPr lang="en-US" sz="2300" dirty="0">
                <a:solidFill>
                  <a:srgbClr val="165751"/>
                </a:solidFill>
                <a:latin typeface="Arial" charset="0"/>
              </a:rPr>
              <a:t>Central/South America</a:t>
            </a:r>
          </a:p>
          <a:p>
            <a:pPr marL="173038" indent="0">
              <a:spcAft>
                <a:spcPts val="400"/>
              </a:spcAft>
              <a:buClr>
                <a:srgbClr val="002060"/>
              </a:buClr>
              <a:buNone/>
              <a:defRPr/>
            </a:pPr>
            <a:r>
              <a:rPr lang="en-US" sz="2300" dirty="0" smtClean="0">
                <a:solidFill>
                  <a:srgbClr val="165751"/>
                </a:solidFill>
                <a:latin typeface="Arial" charset="0"/>
              </a:rPr>
              <a:t> I. </a:t>
            </a:r>
            <a:r>
              <a:rPr lang="en-US" sz="2300" dirty="0">
                <a:solidFill>
                  <a:srgbClr val="165751"/>
                </a:solidFill>
                <a:latin typeface="Arial" charset="0"/>
              </a:rPr>
              <a:t>Europe</a:t>
            </a:r>
          </a:p>
          <a:p>
            <a:pPr marL="173038" indent="0">
              <a:spcAft>
                <a:spcPts val="400"/>
              </a:spcAft>
              <a:buClr>
                <a:srgbClr val="002060"/>
              </a:buClr>
              <a:buNone/>
              <a:defRPr/>
            </a:pPr>
            <a:r>
              <a:rPr lang="en-US" sz="2300" dirty="0">
                <a:solidFill>
                  <a:srgbClr val="165751"/>
                </a:solidFill>
                <a:latin typeface="Arial" charset="0"/>
              </a:rPr>
              <a:t>J</a:t>
            </a:r>
            <a:r>
              <a:rPr lang="en-US" sz="2300" dirty="0" smtClean="0">
                <a:solidFill>
                  <a:srgbClr val="165751"/>
                </a:solidFill>
                <a:latin typeface="Arial" charset="0"/>
              </a:rPr>
              <a:t>. </a:t>
            </a:r>
            <a:r>
              <a:rPr lang="en-US" sz="2300" dirty="0">
                <a:solidFill>
                  <a:srgbClr val="165751"/>
                </a:solidFill>
                <a:latin typeface="Arial" charset="0"/>
              </a:rPr>
              <a:t>Asia/Australia</a:t>
            </a:r>
          </a:p>
          <a:p>
            <a:pPr marL="173038" indent="0">
              <a:spcAft>
                <a:spcPts val="400"/>
              </a:spcAft>
              <a:buClr>
                <a:srgbClr val="002060"/>
              </a:buClr>
              <a:buNone/>
              <a:defRPr/>
            </a:pPr>
            <a:r>
              <a:rPr lang="en-US" sz="2300" dirty="0" smtClean="0">
                <a:solidFill>
                  <a:srgbClr val="165751"/>
                </a:solidFill>
                <a:latin typeface="Arial" charset="0"/>
              </a:rPr>
              <a:t>K. </a:t>
            </a:r>
            <a:r>
              <a:rPr lang="en-US" sz="2300" dirty="0">
                <a:solidFill>
                  <a:srgbClr val="165751"/>
                </a:solidFill>
                <a:latin typeface="Arial" charset="0"/>
              </a:rPr>
              <a:t>Africa</a:t>
            </a:r>
          </a:p>
          <a:p>
            <a:pPr marL="173038" indent="0">
              <a:spcAft>
                <a:spcPts val="400"/>
              </a:spcAft>
              <a:buClr>
                <a:srgbClr val="002060"/>
              </a:buClr>
              <a:buNone/>
              <a:defRPr/>
            </a:pPr>
            <a:r>
              <a:rPr lang="en-US" sz="2300" dirty="0">
                <a:solidFill>
                  <a:srgbClr val="165751"/>
                </a:solidFill>
                <a:latin typeface="Arial" charset="0"/>
              </a:rPr>
              <a:t>L</a:t>
            </a:r>
            <a:r>
              <a:rPr lang="en-US" sz="2300" dirty="0" smtClean="0">
                <a:solidFill>
                  <a:srgbClr val="165751"/>
                </a:solidFill>
                <a:latin typeface="Arial" charset="0"/>
              </a:rPr>
              <a:t>. </a:t>
            </a:r>
            <a:r>
              <a:rPr lang="en-US" sz="2300" dirty="0">
                <a:solidFill>
                  <a:srgbClr val="165751"/>
                </a:solidFill>
                <a:latin typeface="Arial" charset="0"/>
              </a:rPr>
              <a:t>Other</a:t>
            </a:r>
          </a:p>
        </p:txBody>
      </p:sp>
      <p:sp>
        <p:nvSpPr>
          <p:cNvPr id="87044" name="Rectangle 2"/>
          <p:cNvSpPr>
            <a:spLocks noChangeArrowheads="1"/>
          </p:cNvSpPr>
          <p:nvPr/>
        </p:nvSpPr>
        <p:spPr bwMode="auto">
          <a:xfrm>
            <a:off x="4167195" y="1974189"/>
            <a:ext cx="184731" cy="20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A0BC9D"/>
              </a:buClr>
              <a:buSzPct val="75000"/>
              <a:buFont typeface="Wingdings 2" panose="05020102010507070707" pitchFamily="18"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rgbClr val="8FB08C"/>
              </a:buClr>
              <a:buSzPct val="70000"/>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rgbClr val="BFD2BD"/>
              </a:buClr>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BFD2BD"/>
              </a:buClr>
              <a:buChar char="•"/>
              <a:defRPr>
                <a:solidFill>
                  <a:schemeClr val="tx1"/>
                </a:solidFill>
                <a:latin typeface="Arial" panose="020B0604020202020204" pitchFamily="34" charset="0"/>
                <a:cs typeface="Arial" panose="020B0604020202020204" pitchFamily="34" charset="0"/>
              </a:defRPr>
            </a:lvl9pPr>
          </a:lstStyle>
          <a:p>
            <a:pPr>
              <a:spcBef>
                <a:spcPct val="0"/>
              </a:spcBef>
              <a:buClrTx/>
              <a:buSzTx/>
              <a:buFont typeface="Wingdings 2" panose="05020102010507070707" pitchFamily="18" charset="2"/>
              <a:buNone/>
            </a:pPr>
            <a:endParaRPr lang="en-US" altLang="en-US" sz="760" dirty="0">
              <a:solidFill>
                <a:srgbClr val="000000"/>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2687020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11606</TotalTime>
  <Words>5674</Words>
  <Application>Microsoft Office PowerPoint</Application>
  <PresentationFormat>Widescreen</PresentationFormat>
  <Paragraphs>605</Paragraphs>
  <Slides>85</Slides>
  <Notes>26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85</vt:i4>
      </vt:variant>
    </vt:vector>
  </HeadingPairs>
  <TitlesOfParts>
    <vt:vector size="102" baseType="lpstr">
      <vt:lpstr>MS PGothic</vt:lpstr>
      <vt:lpstr>MS PGothic</vt:lpstr>
      <vt:lpstr>Arial</vt:lpstr>
      <vt:lpstr>Calibri</vt:lpstr>
      <vt:lpstr>Calibri Light</vt:lpstr>
      <vt:lpstr>Georgia</vt:lpstr>
      <vt:lpstr>Helvetica</vt:lpstr>
      <vt:lpstr>Lucida Grande</vt:lpstr>
      <vt:lpstr>Nixie One</vt:lpstr>
      <vt:lpstr>Roboto Slab</vt:lpstr>
      <vt:lpstr>Times</vt:lpstr>
      <vt:lpstr>Times New Roman</vt:lpstr>
      <vt:lpstr>Wingdings</vt:lpstr>
      <vt:lpstr>Wingdings 2</vt:lpstr>
      <vt:lpstr>Office Theme</vt:lpstr>
      <vt:lpstr>Warwick template</vt:lpstr>
      <vt:lpstr>1_Warwick template</vt:lpstr>
      <vt:lpstr>Management of Sexually Transmitted Infections Among Youth</vt:lpstr>
      <vt:lpstr>        Management of Sexually Transmitted Infections Among Youth </vt:lpstr>
      <vt:lpstr>PowerPoint Presentation</vt:lpstr>
      <vt:lpstr>CME Information</vt:lpstr>
      <vt:lpstr>Nursing and Pharmacy Credits</vt:lpstr>
      <vt:lpstr>Evaluations will be available in your IAS-USA “My Activities” page by 5 pm PT today. See the IAS–USA website for instructions on claiming CME, pharmacy, nursing, or pharmacotherapy credits, or a certificate of participation.</vt:lpstr>
      <vt:lpstr>Grant Support for this Webinar</vt:lpstr>
      <vt:lpstr>Navigating the Webinar</vt:lpstr>
      <vt:lpstr>Poll 1</vt:lpstr>
      <vt:lpstr>Poll 2</vt:lpstr>
      <vt:lpstr>Poll 3</vt:lpstr>
      <vt:lpstr>      Management of Sexually Transmitted Infections Among Youth  </vt:lpstr>
      <vt:lpstr>Financial Relationships With Commercial Entities</vt:lpstr>
      <vt:lpstr>Learning Objectives</vt:lpstr>
      <vt:lpstr>What this talk will cover</vt:lpstr>
      <vt:lpstr>Smorgasbord of STIs</vt:lpstr>
      <vt:lpstr>How accurate are our numbers?</vt:lpstr>
      <vt:lpstr>Incidence, prevalence and cost of STIs in the US</vt:lpstr>
      <vt:lpstr>Estimated cases of curable STIs  GC, Chlamydia, Syphilis and Trichomoniasis</vt:lpstr>
      <vt:lpstr>PowerPoint Presentation</vt:lpstr>
      <vt:lpstr>PowerPoint Presentation</vt:lpstr>
      <vt:lpstr>What about internationally?</vt:lpstr>
      <vt:lpstr>How young you start having sex makes a difference</vt:lpstr>
      <vt:lpstr>Weighted proportion of participants with a sexually transmitted infection (STI)</vt:lpstr>
      <vt:lpstr>What is it about younger girls mucosa that makes them more susceptible to an STI?</vt:lpstr>
      <vt:lpstr>PowerPoint Presentation</vt:lpstr>
      <vt:lpstr>PowerPoint Presentation</vt:lpstr>
      <vt:lpstr>What else contributes to these STI rates?</vt:lpstr>
      <vt:lpstr>It’s all about perception</vt:lpstr>
      <vt:lpstr>Chlamydia — Rates of Reported Cases by County, United States, 2017</vt:lpstr>
      <vt:lpstr>Chlamydia — Rates of Reported Cases Among populations Aged 15–24 Years by State, US 2017</vt:lpstr>
      <vt:lpstr>What about the pathogen: Chlamydia</vt:lpstr>
      <vt:lpstr>Diagnosis</vt:lpstr>
      <vt:lpstr>Treatment</vt:lpstr>
      <vt:lpstr>What about re-infection?</vt:lpstr>
      <vt:lpstr>Next steps for Chlamydia… prevention…</vt:lpstr>
      <vt:lpstr>Why did they pick these vaccines and this route?</vt:lpstr>
      <vt:lpstr>Gonorrhea — Rates of Reported Cases by County, United States, 2017</vt:lpstr>
      <vt:lpstr>Gonorrhea — Rates of Reported Cases Among  Youth Aged 15–24 Years by State, US 2017</vt:lpstr>
      <vt:lpstr>What about the pathogen?</vt:lpstr>
      <vt:lpstr>PowerPoint Presentation</vt:lpstr>
      <vt:lpstr>Diagnosis:</vt:lpstr>
      <vt:lpstr>Diagnosis</vt:lpstr>
      <vt:lpstr>It’s not all about culture…</vt:lpstr>
      <vt:lpstr>Treatment</vt:lpstr>
      <vt:lpstr>Susceptibility Patterns of Neisseria gonorrhoeae Isolates to Antimicrobials, Gonococcal Isolate Surveillance Project (GISP), 2017</vt:lpstr>
      <vt:lpstr>Neisseria gonorrhoeae — Prevalence of Tetracycline, Penicillin, or Fluoroquinolone Resistance* or Elevated Cefixime, Ceftriaxone, or Azithromycin Minimum Inhibitory Concentrations (MICs)†, by Year — Gonococcal Isolate Surveillance Project (GISP), 2000–2017</vt:lpstr>
      <vt:lpstr>Distribution of Primary Antimicrobial Drugs Used to Treat Gonorrhea Among Participants, Gonococcal Isolate Surveillance Project (GISP), 1988–2017</vt:lpstr>
      <vt:lpstr>PowerPoint Presentation</vt:lpstr>
      <vt:lpstr>GC treatment guidelines</vt:lpstr>
      <vt:lpstr>Some new therapies…</vt:lpstr>
      <vt:lpstr>Looking ahead; prevention?</vt:lpstr>
      <vt:lpstr>Mening B vaccine</vt:lpstr>
      <vt:lpstr>PowerPoint Presentation</vt:lpstr>
      <vt:lpstr>Vaccinate with Mening B!</vt:lpstr>
      <vt:lpstr>Primary and Secondary Syphilis — Rates of Reported Cases by County, United States, 2017</vt:lpstr>
      <vt:lpstr>Primary and Secondary Syphilis — Rates of Reported Cases by Age Group and Sex, United States, 2017</vt:lpstr>
      <vt:lpstr>Congenital Syphilis — Reported Cases by Year of Birth and Rates of Reported Cases of Primary and Secondary Syphilis Among Women Aged 15–44 Years, United States, 2008–2017</vt:lpstr>
      <vt:lpstr>Microbiology 101…</vt:lpstr>
      <vt:lpstr>PowerPoint Presentation</vt:lpstr>
      <vt:lpstr>Pathophysiology</vt:lpstr>
      <vt:lpstr>Diagnosis</vt:lpstr>
      <vt:lpstr>Treatment</vt:lpstr>
      <vt:lpstr>Guidelines for pregnant women</vt:lpstr>
      <vt:lpstr>What Should You NOT USE?</vt:lpstr>
      <vt:lpstr>Allergic to penicillin?</vt:lpstr>
      <vt:lpstr>Jarisch-Herxheimer Reaction</vt:lpstr>
      <vt:lpstr>Expedited Partner Therapy</vt:lpstr>
      <vt:lpstr>Syphilis Vaccine?   Not yet…</vt:lpstr>
      <vt:lpstr>Trichomonas Vaginalis</vt:lpstr>
      <vt:lpstr>Trichomonas</vt:lpstr>
      <vt:lpstr>Pathophysiology</vt:lpstr>
      <vt:lpstr>Symptoms ?</vt:lpstr>
      <vt:lpstr>Diagnosis</vt:lpstr>
      <vt:lpstr>Treatment</vt:lpstr>
      <vt:lpstr>Trichomonas causes other problems…</vt:lpstr>
      <vt:lpstr>In summary:</vt:lpstr>
      <vt:lpstr>PowerPoint Presentation</vt:lpstr>
      <vt:lpstr>Question-and-Answer</vt:lpstr>
      <vt:lpstr>PowerPoint Presentation</vt:lpstr>
      <vt:lpstr>Evaluations will be available in your IAS-USA “My Activities” page by 5 pm PT today. See the IAS–USA website for instructions on claiming CME, pharmacy, nursing, or pharmacotherapy credits, or a certificate of participation.</vt:lpstr>
      <vt:lpstr>Final Poll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STIs</dc:title>
  <dc:creator>Nachman, Sharon</dc:creator>
  <cp:lastModifiedBy>iasusa</cp:lastModifiedBy>
  <cp:revision>144</cp:revision>
  <cp:lastPrinted>2021-12-01T03:30:34Z</cp:lastPrinted>
  <dcterms:created xsi:type="dcterms:W3CDTF">2019-08-09T14:38:36Z</dcterms:created>
  <dcterms:modified xsi:type="dcterms:W3CDTF">2021-12-01T03:41:52Z</dcterms:modified>
</cp:coreProperties>
</file>