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tif" ContentType="image/tiff"/>
  <Default Extension="tiff" ContentType="image/tiff"/>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7.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1.xml" ContentType="application/vnd.openxmlformats-officedocument.drawingml.chartshapes+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23" r:id="rId5"/>
    <p:sldMasterId id="2147483744" r:id="rId6"/>
  </p:sldMasterIdLst>
  <p:notesMasterIdLst>
    <p:notesMasterId r:id="rId49"/>
  </p:notesMasterIdLst>
  <p:handoutMasterIdLst>
    <p:handoutMasterId r:id="rId50"/>
  </p:handoutMasterIdLst>
  <p:sldIdLst>
    <p:sldId id="266" r:id="rId7"/>
    <p:sldId id="257" r:id="rId8"/>
    <p:sldId id="258" r:id="rId9"/>
    <p:sldId id="2147375722" r:id="rId10"/>
    <p:sldId id="2147375723" r:id="rId11"/>
    <p:sldId id="2147375724" r:id="rId12"/>
    <p:sldId id="2147375725" r:id="rId13"/>
    <p:sldId id="2147375726" r:id="rId14"/>
    <p:sldId id="2147375736" r:id="rId15"/>
    <p:sldId id="2147375727" r:id="rId16"/>
    <p:sldId id="2147375715" r:id="rId17"/>
    <p:sldId id="2141412091" r:id="rId18"/>
    <p:sldId id="2141412093" r:id="rId19"/>
    <p:sldId id="2141412114" r:id="rId20"/>
    <p:sldId id="2141412092" r:id="rId21"/>
    <p:sldId id="2141412115" r:id="rId22"/>
    <p:sldId id="2141412117" r:id="rId23"/>
    <p:sldId id="2147375728" r:id="rId24"/>
    <p:sldId id="2141412161" r:id="rId25"/>
    <p:sldId id="395" r:id="rId26"/>
    <p:sldId id="2141412048" r:id="rId27"/>
    <p:sldId id="2141412067" r:id="rId28"/>
    <p:sldId id="2141412162" r:id="rId29"/>
    <p:sldId id="2141412073" r:id="rId30"/>
    <p:sldId id="2147375729" r:id="rId31"/>
    <p:sldId id="2147375730" r:id="rId32"/>
    <p:sldId id="441" r:id="rId33"/>
    <p:sldId id="2141412131" r:id="rId34"/>
    <p:sldId id="2147375732" r:id="rId35"/>
    <p:sldId id="2147375737" r:id="rId36"/>
    <p:sldId id="2147375731" r:id="rId37"/>
    <p:sldId id="2141412169" r:id="rId38"/>
    <p:sldId id="2141412173" r:id="rId39"/>
    <p:sldId id="2141412166" r:id="rId40"/>
    <p:sldId id="2141412080" r:id="rId41"/>
    <p:sldId id="2141412071" r:id="rId42"/>
    <p:sldId id="2141412081" r:id="rId43"/>
    <p:sldId id="2141412150" r:id="rId44"/>
    <p:sldId id="2141412157" r:id="rId45"/>
    <p:sldId id="2141412159" r:id="rId46"/>
    <p:sldId id="2147375720" r:id="rId47"/>
    <p:sldId id="262" r:id="rId48"/>
  </p:sldIdLst>
  <p:sldSz cx="12192000" cy="6858000"/>
  <p:notesSz cx="6881813" cy="9296400"/>
  <p:custDataLst>
    <p:tags r:id="rId51"/>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CCCC00"/>
    <a:srgbClr val="FFCC00"/>
    <a:srgbClr val="FFCC99"/>
    <a:srgbClr val="FFFF00"/>
    <a:srgbClr val="7D3D09"/>
    <a:srgbClr val="F0E2D4"/>
    <a:srgbClr val="ECC9AF"/>
    <a:srgbClr val="EDDDCC"/>
    <a:srgbClr val="ECBE8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horzBarState="maximized">
    <p:restoredLeft sz="15411" autoAdjust="0"/>
    <p:restoredTop sz="93447" autoAdjust="0"/>
  </p:normalViewPr>
  <p:slideViewPr>
    <p:cSldViewPr snapToGrid="0">
      <p:cViewPr>
        <p:scale>
          <a:sx n="60" d="100"/>
          <a:sy n="60" d="100"/>
        </p:scale>
        <p:origin x="28" y="44"/>
      </p:cViewPr>
      <p:guideLst/>
    </p:cSldViewPr>
  </p:slideViewPr>
  <p:notesTextViewPr>
    <p:cViewPr>
      <p:scale>
        <a:sx n="1" d="1"/>
        <a:sy n="1" d="1"/>
      </p:scale>
      <p:origin x="0" y="0"/>
    </p:cViewPr>
  </p:notesTextViewPr>
  <p:sorterViewPr>
    <p:cViewPr varScale="1">
      <p:scale>
        <a:sx n="1" d="1"/>
        <a:sy n="1" d="1"/>
      </p:scale>
      <p:origin x="0" y="-82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55" Type="http://schemas.openxmlformats.org/officeDocument/2006/relationships/tableStyles" Target="tableStyle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tags" Target="tags/tag1.xml"/><Relationship Id="rId3" Type="http://schemas.openxmlformats.org/officeDocument/2006/relationships/customXml" Target="../customXml/item3.xml"/></Relationships>
</file>

<file path=ppt/charts/_rels/chart1.xml.rels><?xml version="1.0" encoding="UTF-8" standalone="yes"?>
<Relationships xmlns="http://schemas.openxmlformats.org/package/2006/relationships"><Relationship Id="rId3" Type="http://schemas.openxmlformats.org/officeDocument/2006/relationships/oleObject" Target="Chart%20in%20Microsoft%20PowerPoint"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Book3"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1" i="0" u="none" strike="noStrike" kern="1200" cap="all" spc="150" baseline="0">
                <a:solidFill>
                  <a:schemeClr val="bg1"/>
                </a:solidFill>
                <a:latin typeface="+mn-lt"/>
                <a:ea typeface="+mn-ea"/>
                <a:cs typeface="+mn-cs"/>
              </a:defRPr>
            </a:pPr>
            <a:r>
              <a:rPr lang="en-US">
                <a:solidFill>
                  <a:schemeClr val="bg1"/>
                </a:solidFill>
              </a:rPr>
              <a:t>Percentage</a:t>
            </a:r>
            <a:r>
              <a:rPr lang="en-US" baseline="0">
                <a:solidFill>
                  <a:schemeClr val="bg1"/>
                </a:solidFill>
              </a:rPr>
              <a:t> CHange vs PLACEBO</a:t>
            </a:r>
            <a:endParaRPr lang="en-US">
              <a:solidFill>
                <a:schemeClr val="bg1"/>
              </a:solidFill>
            </a:endParaRPr>
          </a:p>
        </c:rich>
      </c:tx>
      <c:overlay val="0"/>
      <c:spPr>
        <a:noFill/>
        <a:ln>
          <a:noFill/>
        </a:ln>
        <a:effectLst/>
      </c:spPr>
      <c:txPr>
        <a:bodyPr rot="0" spcFirstLastPara="1" vertOverflow="ellipsis" vert="horz" wrap="square" anchor="ctr" anchorCtr="1"/>
        <a:lstStyle/>
        <a:p>
          <a:pPr>
            <a:defRPr sz="1800" b="1" i="0" u="none" strike="noStrike" kern="1200" cap="all" spc="150" baseline="0">
              <a:solidFill>
                <a:schemeClr val="bg1"/>
              </a:solidFill>
              <a:latin typeface="+mn-lt"/>
              <a:ea typeface="+mn-ea"/>
              <a:cs typeface="+mn-cs"/>
            </a:defRPr>
          </a:pPr>
          <a:endParaRPr lang="en-US"/>
        </a:p>
      </c:txPr>
    </c:title>
    <c:autoTitleDeleted val="0"/>
    <c:plotArea>
      <c:layout>
        <c:manualLayout>
          <c:layoutTarget val="inner"/>
          <c:xMode val="edge"/>
          <c:yMode val="edge"/>
          <c:x val="3.3333333333333333E-2"/>
          <c:y val="0.17377333041703119"/>
          <c:w val="0.93888888888888888"/>
          <c:h val="0.76604148439778363"/>
        </c:manualLayout>
      </c:layout>
      <c:barChart>
        <c:barDir val="col"/>
        <c:grouping val="clustered"/>
        <c:varyColors val="0"/>
        <c:ser>
          <c:idx val="0"/>
          <c:order val="0"/>
          <c:tx>
            <c:strRef>
              <c:f>'[Chart in Microsoft PowerPoint]Sheet1'!$B$1</c:f>
              <c:strCache>
                <c:ptCount val="1"/>
                <c:pt idx="0">
                  <c:v>Column1</c:v>
                </c:pt>
              </c:strCache>
            </c:strRef>
          </c:tx>
          <c:spPr>
            <a:pattFill prst="narHorz">
              <a:fgClr>
                <a:schemeClr val="accent1"/>
              </a:fgClr>
              <a:bgClr>
                <a:schemeClr val="accent1">
                  <a:lumMod val="20000"/>
                  <a:lumOff val="80000"/>
                </a:schemeClr>
              </a:bgClr>
            </a:pattFill>
            <a:ln>
              <a:noFill/>
            </a:ln>
            <a:effectLst>
              <a:innerShdw blurRad="114300">
                <a:schemeClr val="accent1"/>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bg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'[Chart in Microsoft PowerPoint]Sheet1'!$A$2:$A$6</c:f>
              <c:strCache>
                <c:ptCount val="5"/>
                <c:pt idx="0">
                  <c:v>Waist Circ</c:v>
                </c:pt>
                <c:pt idx="1">
                  <c:v>Fasting Glucose</c:v>
                </c:pt>
                <c:pt idx="2">
                  <c:v>TG</c:v>
                </c:pt>
                <c:pt idx="3">
                  <c:v>HDL-c</c:v>
                </c:pt>
                <c:pt idx="4">
                  <c:v>SBP</c:v>
                </c:pt>
              </c:strCache>
            </c:strRef>
          </c:cat>
          <c:val>
            <c:numRef>
              <c:f>'[Chart in Microsoft PowerPoint]Sheet1'!$B$2:$B$6</c:f>
              <c:numCache>
                <c:formatCode>0.00%</c:formatCode>
                <c:ptCount val="5"/>
                <c:pt idx="0">
                  <c:v>-8.3000000000000004E-2</c:v>
                </c:pt>
                <c:pt idx="1">
                  <c:v>-3.5999999999999997E-2</c:v>
                </c:pt>
                <c:pt idx="2">
                  <c:v>-0.20699999999999999</c:v>
                </c:pt>
                <c:pt idx="3">
                  <c:v>-8.1000000000000003E-2</c:v>
                </c:pt>
                <c:pt idx="4">
                  <c:v>-5.1999999999999998E-2</c:v>
                </c:pt>
              </c:numCache>
            </c:numRef>
          </c:val>
          <c:extLst>
            <c:ext xmlns:c16="http://schemas.microsoft.com/office/drawing/2014/chart" uri="{C3380CC4-5D6E-409C-BE32-E72D297353CC}">
              <c16:uniqueId val="{00000000-2F7A-3840-A1B3-8DDF6B3F3E4F}"/>
            </c:ext>
          </c:extLst>
        </c:ser>
        <c:dLbls>
          <c:dLblPos val="outEnd"/>
          <c:showLegendKey val="0"/>
          <c:showVal val="1"/>
          <c:showCatName val="0"/>
          <c:showSerName val="0"/>
          <c:showPercent val="0"/>
          <c:showBubbleSize val="0"/>
        </c:dLbls>
        <c:gapWidth val="164"/>
        <c:overlap val="-22"/>
        <c:axId val="1526378304"/>
        <c:axId val="1465746752"/>
      </c:barChart>
      <c:catAx>
        <c:axId val="1526378304"/>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0" spcFirstLastPara="1" vertOverflow="ellipsis" wrap="square" anchor="ctr" anchorCtr="1"/>
          <a:lstStyle/>
          <a:p>
            <a:pPr>
              <a:defRPr sz="1800" b="1" i="0" u="none" strike="noStrike" kern="1200" baseline="0">
                <a:solidFill>
                  <a:schemeClr val="bg1"/>
                </a:solidFill>
                <a:latin typeface="+mn-lt"/>
                <a:ea typeface="+mn-ea"/>
                <a:cs typeface="+mn-cs"/>
              </a:defRPr>
            </a:pPr>
            <a:endParaRPr lang="en-US"/>
          </a:p>
        </c:txPr>
        <c:crossAx val="1465746752"/>
        <c:crosses val="autoZero"/>
        <c:auto val="1"/>
        <c:lblAlgn val="ctr"/>
        <c:lblOffset val="100"/>
        <c:noMultiLvlLbl val="0"/>
      </c:catAx>
      <c:valAx>
        <c:axId val="1465746752"/>
        <c:scaling>
          <c:orientation val="minMax"/>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bg1"/>
                </a:solidFill>
                <a:latin typeface="+mn-lt"/>
                <a:ea typeface="+mn-ea"/>
                <a:cs typeface="+mn-cs"/>
              </a:defRPr>
            </a:pPr>
            <a:endParaRPr lang="en-US"/>
          </a:p>
        </c:txPr>
        <c:crossAx val="15263783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800" b="1">
                <a:solidFill>
                  <a:schemeClr val="bg1"/>
                </a:solidFill>
              </a:rPr>
              <a:t>Change in Lean</a:t>
            </a:r>
            <a:r>
              <a:rPr lang="en-US" sz="2800" b="1" baseline="0">
                <a:solidFill>
                  <a:schemeClr val="bg1"/>
                </a:solidFill>
              </a:rPr>
              <a:t> Mass in GLP-1 RA Clinical Trials</a:t>
            </a:r>
            <a:endParaRPr lang="en-US" sz="2800" b="1">
              <a:solidFill>
                <a:schemeClr val="bg1"/>
              </a:solidFill>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STEP-1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Sheet1!$B$2</c:f>
              <c:numCache>
                <c:formatCode>0%</c:formatCode>
                <c:ptCount val="1"/>
                <c:pt idx="0">
                  <c:v>-0.1</c:v>
                </c:pt>
              </c:numCache>
            </c:numRef>
          </c:val>
          <c:extLst>
            <c:ext xmlns:c16="http://schemas.microsoft.com/office/drawing/2014/chart" uri="{C3380CC4-5D6E-409C-BE32-E72D297353CC}">
              <c16:uniqueId val="{00000000-56C1-4ECE-941A-F3EFE030C427}"/>
            </c:ext>
          </c:extLst>
        </c:ser>
        <c:ser>
          <c:idx val="1"/>
          <c:order val="1"/>
          <c:tx>
            <c:strRef>
              <c:f>Sheet1!$C$1</c:f>
              <c:strCache>
                <c:ptCount val="1"/>
                <c:pt idx="0">
                  <c:v>SUSTAIN-8</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Sheet1!$C$2</c:f>
              <c:numCache>
                <c:formatCode>0%</c:formatCode>
                <c:ptCount val="1"/>
                <c:pt idx="0">
                  <c:v>-0.05</c:v>
                </c:pt>
              </c:numCache>
            </c:numRef>
          </c:val>
          <c:extLst>
            <c:ext xmlns:c16="http://schemas.microsoft.com/office/drawing/2014/chart" uri="{C3380CC4-5D6E-409C-BE32-E72D297353CC}">
              <c16:uniqueId val="{00000001-56C1-4ECE-941A-F3EFE030C427}"/>
            </c:ext>
          </c:extLst>
        </c:ser>
        <c:ser>
          <c:idx val="2"/>
          <c:order val="2"/>
          <c:tx>
            <c:strRef>
              <c:f>Sheet1!$D$1</c:f>
              <c:strCache>
                <c:ptCount val="1"/>
                <c:pt idx="0">
                  <c:v>SURMOUNT-1</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000" b="0" i="0" u="none" strike="noStrike" kern="1200" baseline="0">
                    <a:solidFill>
                      <a:schemeClr val="bg1"/>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Category 1</c:v>
                </c:pt>
              </c:strCache>
            </c:strRef>
          </c:cat>
          <c:val>
            <c:numRef>
              <c:f>Sheet1!$D$2</c:f>
              <c:numCache>
                <c:formatCode>0%</c:formatCode>
                <c:ptCount val="1"/>
                <c:pt idx="0">
                  <c:v>-0.11</c:v>
                </c:pt>
              </c:numCache>
            </c:numRef>
          </c:val>
          <c:extLst>
            <c:ext xmlns:c16="http://schemas.microsoft.com/office/drawing/2014/chart" uri="{C3380CC4-5D6E-409C-BE32-E72D297353CC}">
              <c16:uniqueId val="{00000002-56C1-4ECE-941A-F3EFE030C427}"/>
            </c:ext>
          </c:extLst>
        </c:ser>
        <c:dLbls>
          <c:showLegendKey val="0"/>
          <c:showVal val="0"/>
          <c:showCatName val="0"/>
          <c:showSerName val="0"/>
          <c:showPercent val="0"/>
          <c:showBubbleSize val="0"/>
        </c:dLbls>
        <c:gapWidth val="219"/>
        <c:overlap val="-27"/>
        <c:axId val="1819021807"/>
        <c:axId val="371935168"/>
      </c:barChart>
      <c:catAx>
        <c:axId val="1819021807"/>
        <c:scaling>
          <c:orientation val="minMax"/>
        </c:scaling>
        <c:delete val="1"/>
        <c:axPos val="b"/>
        <c:numFmt formatCode="General" sourceLinked="1"/>
        <c:majorTickMark val="none"/>
        <c:minorTickMark val="none"/>
        <c:tickLblPos val="nextTo"/>
        <c:crossAx val="371935168"/>
        <c:crosses val="autoZero"/>
        <c:auto val="1"/>
        <c:lblAlgn val="ctr"/>
        <c:lblOffset val="100"/>
        <c:noMultiLvlLbl val="0"/>
      </c:catAx>
      <c:valAx>
        <c:axId val="3719351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solidFill>
              <a:schemeClr val="bg1"/>
            </a:solidFill>
          </a:ln>
          <a:effectLst/>
        </c:spPr>
        <c:txPr>
          <a:bodyPr rot="-6000000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crossAx val="1819021807"/>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Entry>
      <c:legendEntry>
        <c:idx val="1"/>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Entry>
      <c:legendEntry>
        <c:idx val="2"/>
        <c:txPr>
          <a:bodyPr rot="0" spcFirstLastPara="1" vertOverflow="ellipsis" vert="horz" wrap="square" anchor="ctr" anchorCtr="1"/>
          <a:lstStyle/>
          <a:p>
            <a:pPr>
              <a:defRPr sz="1600" b="0" i="0" u="none" strike="noStrike" kern="1200" baseline="0">
                <a:solidFill>
                  <a:schemeClr val="bg1"/>
                </a:solidFill>
                <a:latin typeface="+mn-lt"/>
                <a:ea typeface="+mn-ea"/>
                <a:cs typeface="+mn-cs"/>
              </a:defRPr>
            </a:pPr>
            <a:endParaRPr lang="en-US"/>
          </a:p>
        </c:txPr>
      </c:legendEntry>
      <c:overlay val="0"/>
      <c:spPr>
        <a:noFill/>
        <a:ln>
          <a:noFill/>
        </a:ln>
        <a:effectLst/>
      </c:spPr>
      <c:txPr>
        <a:bodyPr rot="0" spcFirstLastPara="1" vertOverflow="ellipsis" vert="horz" wrap="square" anchor="ctr" anchorCtr="1"/>
        <a:lstStyle/>
        <a:p>
          <a:pPr>
            <a:defRPr sz="2400" b="0" i="0" u="none" strike="noStrike" kern="1200" baseline="0">
              <a:solidFill>
                <a:schemeClr val="bg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3200" b="0" i="0" u="none" strike="noStrike" kern="1200" spc="0" baseline="0">
                <a:solidFill>
                  <a:schemeClr val="bg1"/>
                </a:solidFill>
                <a:latin typeface="+mn-lt"/>
                <a:ea typeface="+mn-ea"/>
                <a:cs typeface="+mn-cs"/>
              </a:defRPr>
            </a:pPr>
            <a:r>
              <a:rPr lang="en-US" sz="3200"/>
              <a:t>Rate of Hip/Pelvis Fractures per 100 Person-years  in SELECT by Age</a:t>
            </a:r>
          </a:p>
        </c:rich>
      </c:tx>
      <c:layout>
        <c:manualLayout>
          <c:xMode val="edge"/>
          <c:yMode val="edge"/>
          <c:x val="0.13923031758544693"/>
          <c:y val="6.8924183940375699E-3"/>
        </c:manualLayout>
      </c:layout>
      <c:overlay val="0"/>
      <c:spPr>
        <a:noFill/>
        <a:ln>
          <a:noFill/>
        </a:ln>
        <a:effectLst/>
      </c:spPr>
      <c:txPr>
        <a:bodyPr rot="0" spcFirstLastPara="1" vertOverflow="ellipsis" vert="horz" wrap="square" anchor="ctr" anchorCtr="1"/>
        <a:lstStyle/>
        <a:p>
          <a:pPr>
            <a:defRPr sz="3200" b="0" i="0" u="none" strike="noStrike" kern="1200" spc="0" baseline="0">
              <a:solidFill>
                <a:schemeClr val="bg1"/>
              </a:solidFill>
              <a:latin typeface="+mn-lt"/>
              <a:ea typeface="+mn-ea"/>
              <a:cs typeface="+mn-cs"/>
            </a:defRPr>
          </a:pPr>
          <a:endParaRPr lang="en-US"/>
        </a:p>
      </c:txPr>
    </c:title>
    <c:autoTitleDeleted val="0"/>
    <c:plotArea>
      <c:layout/>
      <c:barChart>
        <c:barDir val="col"/>
        <c:grouping val="clustered"/>
        <c:varyColors val="0"/>
        <c:ser>
          <c:idx val="0"/>
          <c:order val="0"/>
          <c:tx>
            <c:strRef>
              <c:f>'hip pelvis'!$K$1</c:f>
              <c:strCache>
                <c:ptCount val="1"/>
                <c:pt idx="0">
                  <c:v>Semaglutide</c:v>
                </c:pt>
              </c:strCache>
            </c:strRef>
          </c:tx>
          <c:spPr>
            <a:solidFill>
              <a:schemeClr val="accent1"/>
            </a:solidFill>
            <a:ln>
              <a:noFill/>
            </a:ln>
            <a:effectLst/>
          </c:spPr>
          <c:invertIfNegative val="0"/>
          <c:cat>
            <c:strRef>
              <c:f>'hip pelvis'!$J$2:$J$5</c:f>
              <c:strCache>
                <c:ptCount val="4"/>
                <c:pt idx="0">
                  <c:v>&lt;55 years</c:v>
                </c:pt>
                <c:pt idx="1">
                  <c:v>≥55 to &lt;65 years</c:v>
                </c:pt>
                <c:pt idx="2">
                  <c:v>≥65 to &lt;75 years</c:v>
                </c:pt>
                <c:pt idx="3">
                  <c:v>≥75 years</c:v>
                </c:pt>
              </c:strCache>
            </c:strRef>
          </c:cat>
          <c:val>
            <c:numRef>
              <c:f>'hip pelvis'!$K$2:$K$5</c:f>
              <c:numCache>
                <c:formatCode>General</c:formatCode>
                <c:ptCount val="4"/>
                <c:pt idx="0">
                  <c:v>0.02</c:v>
                </c:pt>
                <c:pt idx="1">
                  <c:v>0.06</c:v>
                </c:pt>
                <c:pt idx="2">
                  <c:v>0.16</c:v>
                </c:pt>
                <c:pt idx="3">
                  <c:v>0.86</c:v>
                </c:pt>
              </c:numCache>
            </c:numRef>
          </c:val>
          <c:extLst>
            <c:ext xmlns:c16="http://schemas.microsoft.com/office/drawing/2014/chart" uri="{C3380CC4-5D6E-409C-BE32-E72D297353CC}">
              <c16:uniqueId val="{00000000-E408-BF4E-8E98-43B5DD95D3D6}"/>
            </c:ext>
          </c:extLst>
        </c:ser>
        <c:ser>
          <c:idx val="1"/>
          <c:order val="1"/>
          <c:tx>
            <c:strRef>
              <c:f>'hip pelvis'!$L$1</c:f>
              <c:strCache>
                <c:ptCount val="1"/>
                <c:pt idx="0">
                  <c:v>Placebo</c:v>
                </c:pt>
              </c:strCache>
            </c:strRef>
          </c:tx>
          <c:spPr>
            <a:solidFill>
              <a:schemeClr val="accent2"/>
            </a:solidFill>
            <a:ln>
              <a:noFill/>
            </a:ln>
            <a:effectLst/>
          </c:spPr>
          <c:invertIfNegative val="0"/>
          <c:cat>
            <c:strRef>
              <c:f>'hip pelvis'!$J$2:$J$5</c:f>
              <c:strCache>
                <c:ptCount val="4"/>
                <c:pt idx="0">
                  <c:v>&lt;55 years</c:v>
                </c:pt>
                <c:pt idx="1">
                  <c:v>≥55 to &lt;65 years</c:v>
                </c:pt>
                <c:pt idx="2">
                  <c:v>≥65 to &lt;75 years</c:v>
                </c:pt>
                <c:pt idx="3">
                  <c:v>≥75 years</c:v>
                </c:pt>
              </c:strCache>
            </c:strRef>
          </c:cat>
          <c:val>
            <c:numRef>
              <c:f>'hip pelvis'!$L$2:$L$5</c:f>
              <c:numCache>
                <c:formatCode>General</c:formatCode>
                <c:ptCount val="4"/>
                <c:pt idx="0">
                  <c:v>0.06</c:v>
                </c:pt>
                <c:pt idx="1">
                  <c:v>7.0000000000000007E-2</c:v>
                </c:pt>
                <c:pt idx="2">
                  <c:v>0.12</c:v>
                </c:pt>
                <c:pt idx="3">
                  <c:v>0.19</c:v>
                </c:pt>
              </c:numCache>
            </c:numRef>
          </c:val>
          <c:extLst>
            <c:ext xmlns:c16="http://schemas.microsoft.com/office/drawing/2014/chart" uri="{C3380CC4-5D6E-409C-BE32-E72D297353CC}">
              <c16:uniqueId val="{00000001-E408-BF4E-8E98-43B5DD95D3D6}"/>
            </c:ext>
          </c:extLst>
        </c:ser>
        <c:dLbls>
          <c:showLegendKey val="0"/>
          <c:showVal val="0"/>
          <c:showCatName val="0"/>
          <c:showSerName val="0"/>
          <c:showPercent val="0"/>
          <c:showBubbleSize val="0"/>
        </c:dLbls>
        <c:gapWidth val="219"/>
        <c:overlap val="-27"/>
        <c:axId val="1610436816"/>
        <c:axId val="1610165312"/>
      </c:barChart>
      <c:catAx>
        <c:axId val="1610436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crossAx val="1610165312"/>
        <c:crosses val="autoZero"/>
        <c:auto val="1"/>
        <c:lblAlgn val="ctr"/>
        <c:lblOffset val="100"/>
        <c:noMultiLvlLbl val="0"/>
      </c:catAx>
      <c:valAx>
        <c:axId val="1610165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crossAx val="161043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2000" b="0" i="0" u="none" strike="noStrike" kern="1200" baseline="0">
              <a:solidFill>
                <a:schemeClr val="bg1"/>
              </a:solidFill>
              <a:latin typeface="+mn-lt"/>
              <a:ea typeface="+mn-ea"/>
              <a:cs typeface="+mn-cs"/>
            </a:defRPr>
          </a:pPr>
          <a:endParaRPr lang="en-US"/>
        </a:p>
      </c:txPr>
    </c:legend>
    <c:plotVisOnly val="1"/>
    <c:dispBlanksAs val="gap"/>
    <c:showDLblsOverMax val="0"/>
  </c:chart>
  <c:spPr>
    <a:noFill/>
    <a:ln>
      <a:noFill/>
    </a:ln>
    <a:effectLst/>
  </c:spPr>
  <c:txPr>
    <a:bodyPr/>
    <a:lstStyle/>
    <a:p>
      <a:pPr>
        <a:defRPr>
          <a:solidFill>
            <a:schemeClr val="bg1"/>
          </a:solidFill>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900"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18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0.10413</cdr:x>
      <cdr:y>0.61163</cdr:y>
    </cdr:from>
    <cdr:to>
      <cdr:x>0.19722</cdr:x>
      <cdr:y>0.77705</cdr:y>
    </cdr:to>
    <cdr:sp macro="" textlink="">
      <cdr:nvSpPr>
        <cdr:cNvPr id="2" name="TextBox 1">
          <a:extLst xmlns:a="http://schemas.openxmlformats.org/drawingml/2006/main">
            <a:ext uri="{FF2B5EF4-FFF2-40B4-BE49-F238E27FC236}">
              <a16:creationId xmlns:a16="http://schemas.microsoft.com/office/drawing/2014/main" id="{F57F61BD-A73B-E7AD-A18E-55A743A62925}"/>
            </a:ext>
          </a:extLst>
        </cdr:cNvPr>
        <cdr:cNvSpPr txBox="1"/>
      </cdr:nvSpPr>
      <cdr:spPr>
        <a:xfrm xmlns:a="http://schemas.openxmlformats.org/drawingml/2006/main">
          <a:off x="1022764" y="3380962"/>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0.64889</cdr:x>
      <cdr:y>0.62872</cdr:y>
    </cdr:from>
    <cdr:to>
      <cdr:x>0.6938</cdr:x>
      <cdr:y>0.69554</cdr:y>
    </cdr:to>
    <cdr:sp macro="" textlink="">
      <cdr:nvSpPr>
        <cdr:cNvPr id="3" name="TextBox 4">
          <a:extLst xmlns:a="http://schemas.openxmlformats.org/drawingml/2006/main">
            <a:ext uri="{FF2B5EF4-FFF2-40B4-BE49-F238E27FC236}">
              <a16:creationId xmlns:a16="http://schemas.microsoft.com/office/drawing/2014/main" id="{A5D0E80A-7557-FBAB-7A70-6E7858505FF6}"/>
            </a:ext>
          </a:extLst>
        </cdr:cNvPr>
        <cdr:cNvSpPr txBox="1"/>
      </cdr:nvSpPr>
      <cdr:spPr>
        <a:xfrm xmlns:a="http://schemas.openxmlformats.org/drawingml/2006/main">
          <a:off x="6373538" y="3475456"/>
          <a:ext cx="441146"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solidFill>
                <a:schemeClr val="bg1"/>
              </a:solidFill>
            </a:rPr>
            <a:t>12</a:t>
          </a:r>
        </a:p>
      </cdr:txBody>
    </cdr:sp>
  </cdr:relSizeAnchor>
  <cdr:relSizeAnchor xmlns:cdr="http://schemas.openxmlformats.org/drawingml/2006/chartDrawing">
    <cdr:from>
      <cdr:x>0.81729</cdr:x>
      <cdr:y>0.20577</cdr:y>
    </cdr:from>
    <cdr:to>
      <cdr:x>0.86794</cdr:x>
      <cdr:y>0.27258</cdr:y>
    </cdr:to>
    <cdr:sp macro="" textlink="">
      <cdr:nvSpPr>
        <cdr:cNvPr id="4" name="TextBox 4">
          <a:extLst xmlns:a="http://schemas.openxmlformats.org/drawingml/2006/main">
            <a:ext uri="{FF2B5EF4-FFF2-40B4-BE49-F238E27FC236}">
              <a16:creationId xmlns:a16="http://schemas.microsoft.com/office/drawing/2014/main" id="{A5D0E80A-7557-FBAB-7A70-6E7858505FF6}"/>
            </a:ext>
          </a:extLst>
        </cdr:cNvPr>
        <cdr:cNvSpPr txBox="1"/>
      </cdr:nvSpPr>
      <cdr:spPr>
        <a:xfrm xmlns:a="http://schemas.openxmlformats.org/drawingml/2006/main">
          <a:off x="8027585" y="1137458"/>
          <a:ext cx="497532" cy="3693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solidFill>
                <a:schemeClr val="bg1"/>
              </a:solidFill>
            </a:rPr>
            <a:t>20</a:t>
          </a:r>
        </a:p>
      </cdr:txBody>
    </cdr:sp>
  </cdr:relSizeAnchor>
  <cdr:relSizeAnchor xmlns:cdr="http://schemas.openxmlformats.org/drawingml/2006/chartDrawing">
    <cdr:from>
      <cdr:x>0.88779</cdr:x>
      <cdr:y>0.62617</cdr:y>
    </cdr:from>
    <cdr:to>
      <cdr:x>0.91965</cdr:x>
      <cdr:y>0.69298</cdr:y>
    </cdr:to>
    <cdr:sp macro="" textlink="">
      <cdr:nvSpPr>
        <cdr:cNvPr id="5" name="TextBox 4">
          <a:extLst xmlns:a="http://schemas.openxmlformats.org/drawingml/2006/main">
            <a:ext uri="{FF2B5EF4-FFF2-40B4-BE49-F238E27FC236}">
              <a16:creationId xmlns:a16="http://schemas.microsoft.com/office/drawing/2014/main" id="{A5D0E80A-7557-FBAB-7A70-6E7858505FF6}"/>
            </a:ext>
          </a:extLst>
        </cdr:cNvPr>
        <cdr:cNvSpPr txBox="1"/>
      </cdr:nvSpPr>
      <cdr:spPr>
        <a:xfrm xmlns:a="http://schemas.openxmlformats.org/drawingml/2006/main">
          <a:off x="8720057" y="3461351"/>
          <a:ext cx="312906" cy="369332"/>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dirty="0">
              <a:solidFill>
                <a:schemeClr val="bg1"/>
              </a:solidFill>
            </a:rPr>
            <a:t>4</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C5E0B16-9314-8C9F-F75E-C6289885F37D}"/>
              </a:ext>
            </a:extLst>
          </p:cNvPr>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5789332-25D1-D8D1-0BCC-3349885EC022}"/>
              </a:ext>
            </a:extLst>
          </p:cNvPr>
          <p:cNvSpPr>
            <a:spLocks noGrp="1"/>
          </p:cNvSpPr>
          <p:nvPr>
            <p:ph type="dt" sz="quarter" idx="1"/>
          </p:nvPr>
        </p:nvSpPr>
        <p:spPr>
          <a:xfrm>
            <a:off x="3897313" y="0"/>
            <a:ext cx="2982912" cy="466725"/>
          </a:xfrm>
          <a:prstGeom prst="rect">
            <a:avLst/>
          </a:prstGeom>
        </p:spPr>
        <p:txBody>
          <a:bodyPr vert="horz" lIns="91440" tIns="45720" rIns="91440" bIns="45720" rtlCol="0"/>
          <a:lstStyle>
            <a:lvl1pPr algn="r">
              <a:defRPr sz="1200"/>
            </a:lvl1pPr>
          </a:lstStyle>
          <a:p>
            <a:fld id="{E9282529-15BA-48A7-87D3-3659E36615E2}" type="datetimeFigureOut">
              <a:rPr lang="en-US" smtClean="0"/>
              <a:t>10/15/2026</a:t>
            </a:fld>
            <a:endParaRPr lang="en-US"/>
          </a:p>
        </p:txBody>
      </p:sp>
      <p:sp>
        <p:nvSpPr>
          <p:cNvPr id="4" name="Footer Placeholder 3">
            <a:extLst>
              <a:ext uri="{FF2B5EF4-FFF2-40B4-BE49-F238E27FC236}">
                <a16:creationId xmlns:a16="http://schemas.microsoft.com/office/drawing/2014/main" id="{ADD1F79A-32A6-FCDB-7A07-C13E84A36C46}"/>
              </a:ext>
            </a:extLst>
          </p:cNvPr>
          <p:cNvSpPr>
            <a:spLocks noGrp="1"/>
          </p:cNvSpPr>
          <p:nvPr>
            <p:ph type="ftr" sz="quarter" idx="2"/>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014E2FF-565D-225B-F4C7-2A6641709B63}"/>
              </a:ext>
            </a:extLst>
          </p:cNvPr>
          <p:cNvSpPr>
            <a:spLocks noGrp="1"/>
          </p:cNvSpPr>
          <p:nvPr>
            <p:ph type="sldNum" sz="quarter" idx="3"/>
          </p:nvPr>
        </p:nvSpPr>
        <p:spPr>
          <a:xfrm>
            <a:off x="3897313" y="8829675"/>
            <a:ext cx="2982912" cy="466725"/>
          </a:xfrm>
          <a:prstGeom prst="rect">
            <a:avLst/>
          </a:prstGeom>
        </p:spPr>
        <p:txBody>
          <a:bodyPr vert="horz" lIns="91440" tIns="45720" rIns="91440" bIns="45720" rtlCol="0" anchor="b"/>
          <a:lstStyle>
            <a:lvl1pPr algn="r">
              <a:defRPr sz="1200"/>
            </a:lvl1pPr>
          </a:lstStyle>
          <a:p>
            <a:fld id="{D065EE0A-C7F8-4BBF-862E-1BD06EC6A23C}" type="slidenum">
              <a:rPr lang="en-US" smtClean="0"/>
              <a:t>‹#›</a:t>
            </a:fld>
            <a:endParaRPr lang="en-US"/>
          </a:p>
        </p:txBody>
      </p:sp>
    </p:spTree>
    <p:extLst>
      <p:ext uri="{BB962C8B-B14F-4D97-AF65-F5344CB8AC3E}">
        <p14:creationId xmlns:p14="http://schemas.microsoft.com/office/powerpoint/2010/main" val="273738747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2913"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97313" y="0"/>
            <a:ext cx="2982912" cy="466725"/>
          </a:xfrm>
          <a:prstGeom prst="rect">
            <a:avLst/>
          </a:prstGeom>
        </p:spPr>
        <p:txBody>
          <a:bodyPr vert="horz" lIns="91440" tIns="45720" rIns="91440" bIns="45720" rtlCol="0"/>
          <a:lstStyle>
            <a:lvl1pPr algn="r">
              <a:defRPr sz="1200"/>
            </a:lvl1pPr>
          </a:lstStyle>
          <a:p>
            <a:fld id="{208874C9-1330-4AF7-B0DF-195F3C87CF48}" type="datetimeFigureOut">
              <a:rPr lang="en-US" smtClean="0"/>
              <a:t>10/15/2026</a:t>
            </a:fld>
            <a:endParaRPr lang="en-US"/>
          </a:p>
        </p:txBody>
      </p:sp>
      <p:sp>
        <p:nvSpPr>
          <p:cNvPr id="4" name="Slide Image Placeholder 3"/>
          <p:cNvSpPr>
            <a:spLocks noGrp="1" noRot="1" noChangeAspect="1"/>
          </p:cNvSpPr>
          <p:nvPr>
            <p:ph type="sldImg" idx="2"/>
          </p:nvPr>
        </p:nvSpPr>
        <p:spPr>
          <a:xfrm>
            <a:off x="6540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473575"/>
            <a:ext cx="550545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675"/>
            <a:ext cx="2982913" cy="4667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97313" y="8829675"/>
            <a:ext cx="2982912" cy="466725"/>
          </a:xfrm>
          <a:prstGeom prst="rect">
            <a:avLst/>
          </a:prstGeom>
        </p:spPr>
        <p:txBody>
          <a:bodyPr vert="horz" lIns="91440" tIns="45720" rIns="91440" bIns="45720" rtlCol="0" anchor="b"/>
          <a:lstStyle>
            <a:lvl1pPr algn="r">
              <a:defRPr sz="1200"/>
            </a:lvl1pPr>
          </a:lstStyle>
          <a:p>
            <a:fld id="{73755672-5E4B-479E-A03A-1B5CBD24C0F5}" type="slidenum">
              <a:rPr lang="en-US" smtClean="0"/>
              <a:t>‹#›</a:t>
            </a:fld>
            <a:endParaRPr lang="en-US"/>
          </a:p>
        </p:txBody>
      </p:sp>
    </p:spTree>
    <p:extLst>
      <p:ext uri="{BB962C8B-B14F-4D97-AF65-F5344CB8AC3E}">
        <p14:creationId xmlns:p14="http://schemas.microsoft.com/office/powerpoint/2010/main" val="353369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755672-5E4B-479E-A03A-1B5CBD24C0F5}" type="slidenum">
              <a:rPr lang="en-US" smtClean="0"/>
              <a:t>1</a:t>
            </a:fld>
            <a:endParaRPr lang="en-US"/>
          </a:p>
        </p:txBody>
      </p:sp>
    </p:spTree>
    <p:extLst>
      <p:ext uri="{BB962C8B-B14F-4D97-AF65-F5344CB8AC3E}">
        <p14:creationId xmlns:p14="http://schemas.microsoft.com/office/powerpoint/2010/main" val="11909759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i="0" kern="1200" cap="all" dirty="0">
                <a:solidFill>
                  <a:schemeClr val="tx1"/>
                </a:solidFill>
                <a:effectLst/>
                <a:latin typeface="Arial" pitchFamily="34" charset="0"/>
                <a:ea typeface="+mn-ea"/>
                <a:cs typeface="+mn-cs"/>
              </a:rPr>
              <a:t>Background</a:t>
            </a:r>
          </a:p>
          <a:p>
            <a:r>
              <a:rPr lang="en-US" dirty="0">
                <a:effectLst/>
              </a:rPr>
              <a:t>People living with HIV (PLWH) experience higher risk of myocardial infarction (MI) and heart failure (HF) compared with uninfected individuals. Risk of other cardiovascular diseases (CVDs) in PLWH has received less attention.</a:t>
            </a:r>
          </a:p>
          <a:p>
            <a:r>
              <a:rPr lang="en-US" sz="1200" b="1" i="0" kern="1200" cap="all" dirty="0">
                <a:solidFill>
                  <a:schemeClr val="tx1"/>
                </a:solidFill>
                <a:effectLst/>
                <a:latin typeface="Arial" pitchFamily="34" charset="0"/>
                <a:ea typeface="+mn-ea"/>
                <a:cs typeface="+mn-cs"/>
              </a:rPr>
              <a:t>Methods and Results</a:t>
            </a:r>
          </a:p>
          <a:p>
            <a:r>
              <a:rPr lang="en-US" dirty="0">
                <a:effectLst/>
              </a:rPr>
              <a:t>We studied 19 798 PLWH and 59 302 age‐ and sex‐matched uninfected individuals identified from the </a:t>
            </a:r>
            <a:r>
              <a:rPr lang="en-US" dirty="0" err="1">
                <a:effectLst/>
              </a:rPr>
              <a:t>MarketScan</a:t>
            </a:r>
            <a:r>
              <a:rPr lang="en-US" dirty="0">
                <a:effectLst/>
              </a:rPr>
              <a:t> Commercial and Medicare databases in the period 2009 to 2015. Incidence of CVDs, including MI, HF, atrial fibrillation, peripheral artery disease, stroke and any CVD‐related hospitalization, were identified using validated algorithms. We used adjusted Cox models to estimate hazard ratios and 95% CIs of CVD end points and performed probabilistic bias analysis to control for unmeasured confounding by race. After a mean follow‐up of 20 months, patients experienced 154 MIs, 223 HF, 93 stroke, 397 atrial fibrillation, 98 peripheral artery disease, and 935 CVD hospitalizations (rates per 1000 person‐years: 1.2, 1.7, 0.7, 3.0, 0.8, and 7.1, respectively). Hazard ratios (95% CI) comparing PLWH with uninfected controls were 1.3 (0.9–1.9) for MI, 3.2 (2.4–4.2) for HF, 2.7 (1.7–4.0) for stroke, 1.2 (1.0–1.5) for atrial fibrillation, 1.1 (0.7–1.7) for peripheral artery disease, and 1.7 (1.5–2.0) for any CVD hospitalization. Adjustment for unmeasured confounding led to similar associations (1.2 [0.8–1.8] for MI, 2.8 [2.0–3.8] for HF, 2.3 [1.5–3.6] for stroke, 1.3 [1.0–1.7] for atrial fibrillation, 0.9 [0.5–1.4] for peripheral artery disease, and 1.6 [1.3–1.9] for CVD hospitalization).</a:t>
            </a:r>
          </a:p>
          <a:p>
            <a:r>
              <a:rPr lang="en-US" sz="1200" b="1" i="0" kern="1200" cap="all" dirty="0">
                <a:solidFill>
                  <a:schemeClr val="tx1"/>
                </a:solidFill>
                <a:effectLst/>
                <a:latin typeface="Arial" pitchFamily="34" charset="0"/>
                <a:ea typeface="+mn-ea"/>
                <a:cs typeface="+mn-cs"/>
              </a:rPr>
              <a:t>Conclusions</a:t>
            </a:r>
          </a:p>
          <a:p>
            <a:r>
              <a:rPr lang="en-US" dirty="0">
                <a:effectLst/>
              </a:rPr>
              <a:t>In a large health insurance database, PLWH have an elevated risk of CVD, particularly HF and stroke. With the aging of the HIV population, developing interventions for cardiovascular health promotion and CVD prevention is imperative.</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600BDECC-A2E2-4AD9-A535-6CD4AD76175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282928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600BDECC-A2E2-4AD9-A535-6CD4AD761750}"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888296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D64A2D-A79B-5E3B-51D1-EB432ABFC8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9D860E-34CB-F142-37CC-657E2FAD40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CA5E381-1B64-5EDA-BF9A-653FAB441A8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12C0E6B-02F5-510A-3149-98B87070CB36}"/>
              </a:ext>
            </a:extLst>
          </p:cNvPr>
          <p:cNvSpPr>
            <a:spLocks noGrp="1"/>
          </p:cNvSpPr>
          <p:nvPr>
            <p:ph type="sldNum" sz="quarter" idx="5"/>
          </p:nvPr>
        </p:nvSpPr>
        <p:spPr/>
        <p:txBody>
          <a:bodyPr/>
          <a:lstStyle/>
          <a:p>
            <a:fld id="{DE35A4EF-2D5E-CF4D-A090-98F37E52A6F1}" type="slidenum">
              <a:rPr lang="en-US" smtClean="0"/>
              <a:t>19</a:t>
            </a:fld>
            <a:endParaRPr lang="en-US"/>
          </a:p>
        </p:txBody>
      </p:sp>
    </p:spTree>
    <p:extLst>
      <p:ext uri="{BB962C8B-B14F-4D97-AF65-F5344CB8AC3E}">
        <p14:creationId xmlns:p14="http://schemas.microsoft.com/office/powerpoint/2010/main" val="14547904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35A4EF-2D5E-CF4D-A090-98F37E52A6F1}" type="slidenum">
              <a:rPr lang="en-US" smtClean="0"/>
              <a:t>20</a:t>
            </a:fld>
            <a:endParaRPr lang="en-US"/>
          </a:p>
        </p:txBody>
      </p:sp>
    </p:spTree>
    <p:extLst>
      <p:ext uri="{BB962C8B-B14F-4D97-AF65-F5344CB8AC3E}">
        <p14:creationId xmlns:p14="http://schemas.microsoft.com/office/powerpoint/2010/main" val="16734858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35A4EF-2D5E-CF4D-A090-98F37E52A6F1}" type="slidenum">
              <a:rPr lang="en-US" smtClean="0"/>
              <a:t>21</a:t>
            </a:fld>
            <a:endParaRPr lang="en-US"/>
          </a:p>
        </p:txBody>
      </p:sp>
    </p:spTree>
    <p:extLst>
      <p:ext uri="{BB962C8B-B14F-4D97-AF65-F5344CB8AC3E}">
        <p14:creationId xmlns:p14="http://schemas.microsoft.com/office/powerpoint/2010/main" val="2766273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35A4EF-2D5E-CF4D-A090-98F37E52A6F1}" type="slidenum">
              <a:rPr lang="en-US" smtClean="0"/>
              <a:t>22</a:t>
            </a:fld>
            <a:endParaRPr lang="en-US"/>
          </a:p>
        </p:txBody>
      </p:sp>
    </p:spTree>
    <p:extLst>
      <p:ext uri="{BB962C8B-B14F-4D97-AF65-F5344CB8AC3E}">
        <p14:creationId xmlns:p14="http://schemas.microsoft.com/office/powerpoint/2010/main" val="33223454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2E685A-A9D2-C6CC-96D8-D81ACB4117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02CAA7-6634-DAA9-0B57-F0641BE262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C6427-679A-58F0-D3FF-9FFC0DE9D08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BEA4A3-91D2-148D-F0D5-6935E6A2DA2D}"/>
              </a:ext>
            </a:extLst>
          </p:cNvPr>
          <p:cNvSpPr>
            <a:spLocks noGrp="1"/>
          </p:cNvSpPr>
          <p:nvPr>
            <p:ph type="sldNum" sz="quarter" idx="5"/>
          </p:nvPr>
        </p:nvSpPr>
        <p:spPr/>
        <p:txBody>
          <a:bodyPr/>
          <a:lstStyle/>
          <a:p>
            <a:fld id="{DE35A4EF-2D5E-CF4D-A090-98F37E52A6F1}" type="slidenum">
              <a:rPr lang="en-US" smtClean="0"/>
              <a:t>23</a:t>
            </a:fld>
            <a:endParaRPr lang="en-US"/>
          </a:p>
        </p:txBody>
      </p:sp>
    </p:spTree>
    <p:extLst>
      <p:ext uri="{BB962C8B-B14F-4D97-AF65-F5344CB8AC3E}">
        <p14:creationId xmlns:p14="http://schemas.microsoft.com/office/powerpoint/2010/main" val="9157043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35A4EF-2D5E-CF4D-A090-98F37E52A6F1}" type="slidenum">
              <a:rPr lang="en-US" smtClean="0"/>
              <a:t>24</a:t>
            </a:fld>
            <a:endParaRPr lang="en-US"/>
          </a:p>
        </p:txBody>
      </p:sp>
    </p:spTree>
    <p:extLst>
      <p:ext uri="{BB962C8B-B14F-4D97-AF65-F5344CB8AC3E}">
        <p14:creationId xmlns:p14="http://schemas.microsoft.com/office/powerpoint/2010/main" val="17833015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755672-5E4B-479E-A03A-1B5CBD24C0F5}" type="slidenum">
              <a:rPr lang="en-US" smtClean="0"/>
              <a:t>27</a:t>
            </a:fld>
            <a:endParaRPr lang="en-US"/>
          </a:p>
        </p:txBody>
      </p:sp>
    </p:spTree>
    <p:extLst>
      <p:ext uri="{BB962C8B-B14F-4D97-AF65-F5344CB8AC3E}">
        <p14:creationId xmlns:p14="http://schemas.microsoft.com/office/powerpoint/2010/main" val="6550615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28688" rtl="0" eaLnBrk="1" fontAlgn="base" latinLnBrk="0" hangingPunct="1">
              <a:lnSpc>
                <a:spcPct val="100000"/>
              </a:lnSpc>
              <a:spcBef>
                <a:spcPct val="0"/>
              </a:spcBef>
              <a:spcAft>
                <a:spcPct val="0"/>
              </a:spcAft>
              <a:buClrTx/>
              <a:buSzTx/>
              <a:buFontTx/>
              <a:buNone/>
              <a:tabLst/>
              <a:defRPr/>
            </a:pPr>
            <a:fld id="{600BDECC-A2E2-4AD9-A535-6CD4AD761750}" type="slidenum">
              <a:rPr kumimoji="0" lang="en-US" sz="1200" b="0" i="0" u="none" strike="noStrike" kern="1200" cap="none" spc="0" normalizeH="0" baseline="0" noProof="0" smtClean="0">
                <a:ln>
                  <a:noFill/>
                </a:ln>
                <a:solidFill>
                  <a:srgbClr val="000000"/>
                </a:solidFill>
                <a:effectLst/>
                <a:uLnTx/>
                <a:uFillTx/>
                <a:latin typeface="Arial" charset="0"/>
                <a:ea typeface="+mn-ea"/>
                <a:cs typeface="+mn-cs"/>
              </a:rPr>
              <a:pPr marL="0" marR="0" lvl="0" indent="0" algn="r" defTabSz="928688" rtl="0" eaLnBrk="1" fontAlgn="base" latinLnBrk="0" hangingPunct="1">
                <a:lnSpc>
                  <a:spcPct val="100000"/>
                </a:lnSpc>
                <a:spcBef>
                  <a:spcPct val="0"/>
                </a:spcBef>
                <a:spcAft>
                  <a:spcPct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Arial" charset="0"/>
              <a:ea typeface="+mn-ea"/>
              <a:cs typeface="+mn-cs"/>
            </a:endParaRPr>
          </a:p>
        </p:txBody>
      </p:sp>
    </p:spTree>
    <p:extLst>
      <p:ext uri="{BB962C8B-B14F-4D97-AF65-F5344CB8AC3E}">
        <p14:creationId xmlns:p14="http://schemas.microsoft.com/office/powerpoint/2010/main" val="419075354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D85ECE-9430-1A8A-8919-0870A6B12E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9F031B-51F8-A6B6-8C0E-61C36E8E13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0C531C-2DC7-FED1-CF3A-3AEC81947B5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3989935-FF93-BF9B-A808-20312078750E}"/>
              </a:ext>
            </a:extLst>
          </p:cNvPr>
          <p:cNvSpPr>
            <a:spLocks noGrp="1"/>
          </p:cNvSpPr>
          <p:nvPr>
            <p:ph type="sldNum" sz="quarter" idx="5"/>
          </p:nvPr>
        </p:nvSpPr>
        <p:spPr/>
        <p:txBody>
          <a:bodyPr/>
          <a:lstStyle/>
          <a:p>
            <a:fld id="{73755672-5E4B-479E-A03A-1B5CBD24C0F5}" type="slidenum">
              <a:rPr lang="en-US" smtClean="0"/>
              <a:t>31</a:t>
            </a:fld>
            <a:endParaRPr lang="en-US"/>
          </a:p>
        </p:txBody>
      </p:sp>
    </p:spTree>
    <p:extLst>
      <p:ext uri="{BB962C8B-B14F-4D97-AF65-F5344CB8AC3E}">
        <p14:creationId xmlns:p14="http://schemas.microsoft.com/office/powerpoint/2010/main" val="3466596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8135D2-2824-DAEB-4989-BA642F4389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9F157-5EA9-B679-3CBC-38840A30D1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D0D27B-0EAF-489C-BEEC-ECCB01AD3FF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EA9195C-EC4A-B65B-895F-0CC1D673989D}"/>
              </a:ext>
            </a:extLst>
          </p:cNvPr>
          <p:cNvSpPr>
            <a:spLocks noGrp="1"/>
          </p:cNvSpPr>
          <p:nvPr>
            <p:ph type="sldNum" sz="quarter" idx="5"/>
          </p:nvPr>
        </p:nvSpPr>
        <p:spPr/>
        <p:txBody>
          <a:bodyPr/>
          <a:lstStyle/>
          <a:p>
            <a:fld id="{73755672-5E4B-479E-A03A-1B5CBD24C0F5}" type="slidenum">
              <a:rPr lang="en-US" smtClean="0"/>
              <a:t>34</a:t>
            </a:fld>
            <a:endParaRPr lang="en-US"/>
          </a:p>
        </p:txBody>
      </p:sp>
    </p:spTree>
    <p:extLst>
      <p:ext uri="{BB962C8B-B14F-4D97-AF65-F5344CB8AC3E}">
        <p14:creationId xmlns:p14="http://schemas.microsoft.com/office/powerpoint/2010/main" val="3225290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755672-5E4B-479E-A03A-1B5CBD24C0F5}" type="slidenum">
              <a:rPr lang="en-US" smtClean="0"/>
              <a:t>35</a:t>
            </a:fld>
            <a:endParaRPr lang="en-US"/>
          </a:p>
        </p:txBody>
      </p:sp>
    </p:spTree>
    <p:extLst>
      <p:ext uri="{BB962C8B-B14F-4D97-AF65-F5344CB8AC3E}">
        <p14:creationId xmlns:p14="http://schemas.microsoft.com/office/powerpoint/2010/main" val="1594709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755672-5E4B-479E-A03A-1B5CBD24C0F5}" type="slidenum">
              <a:rPr lang="en-US" smtClean="0"/>
              <a:t>36</a:t>
            </a:fld>
            <a:endParaRPr lang="en-US"/>
          </a:p>
        </p:txBody>
      </p:sp>
    </p:spTree>
    <p:extLst>
      <p:ext uri="{BB962C8B-B14F-4D97-AF65-F5344CB8AC3E}">
        <p14:creationId xmlns:p14="http://schemas.microsoft.com/office/powerpoint/2010/main" val="22201665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73755672-5E4B-479E-A03A-1B5CBD24C0F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682132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1" hangingPunct="1">
              <a:lnSpc>
                <a:spcPct val="100000"/>
              </a:lnSpc>
              <a:spcBef>
                <a:spcPts val="0"/>
              </a:spcBef>
              <a:spcAft>
                <a:spcPts val="0"/>
              </a:spcAft>
              <a:buClrTx/>
              <a:buSzTx/>
              <a:buFontTx/>
              <a:buNone/>
              <a:tabLst/>
              <a:defRPr/>
            </a:pPr>
            <a:fld id="{73755672-5E4B-479E-A03A-1B5CBD24C0F5}"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1"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112333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73755672-5E4B-479E-A03A-1B5CBD24C0F5}" type="slidenum">
              <a:rPr lang="en-US" smtClean="0"/>
              <a:t>39</a:t>
            </a:fld>
            <a:endParaRPr lang="en-US"/>
          </a:p>
        </p:txBody>
      </p:sp>
    </p:spTree>
    <p:extLst>
      <p:ext uri="{BB962C8B-B14F-4D97-AF65-F5344CB8AC3E}">
        <p14:creationId xmlns:p14="http://schemas.microsoft.com/office/powerpoint/2010/main" val="3903241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3755672-5E4B-479E-A03A-1B5CBD24C0F5}" type="slidenum">
              <a:rPr lang="en-US" smtClean="0"/>
              <a:t>40</a:t>
            </a:fld>
            <a:endParaRPr lang="en-US"/>
          </a:p>
        </p:txBody>
      </p:sp>
    </p:spTree>
    <p:extLst>
      <p:ext uri="{BB962C8B-B14F-4D97-AF65-F5344CB8AC3E}">
        <p14:creationId xmlns:p14="http://schemas.microsoft.com/office/powerpoint/2010/main" val="156562107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10.tif"/><Relationship Id="rId3" Type="http://schemas.openxmlformats.org/officeDocument/2006/relationships/tags" Target="../tags/tag4.xml"/><Relationship Id="rId7" Type="http://schemas.openxmlformats.org/officeDocument/2006/relationships/image" Target="../media/image9.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Master" Target="../slideMasters/slideMaster3.xml"/><Relationship Id="rId5" Type="http://schemas.openxmlformats.org/officeDocument/2006/relationships/tags" Target="../tags/tag6.xml"/><Relationship Id="rId4" Type="http://schemas.openxmlformats.org/officeDocument/2006/relationships/tags" Target="../tags/tag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image" Target="../media/image10.tif"/><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9.png"/><Relationship Id="rId5" Type="http://schemas.openxmlformats.org/officeDocument/2006/relationships/slideMaster" Target="../slideMasters/slideMaster3.xml"/><Relationship Id="rId4" Type="http://schemas.openxmlformats.org/officeDocument/2006/relationships/tags" Target="../tags/tag10.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wo Content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46585BF-AB9A-AD19-A9B3-A1550695BB1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623843" y="73656"/>
            <a:ext cx="10925238" cy="741165"/>
          </a:xfrm>
        </p:spPr>
        <p:txBody>
          <a:bodyPr tIns="182880" anchor="ctr" anchorCtr="0">
            <a:noAutofit/>
          </a:bodyPr>
          <a:lstStyle>
            <a:lvl1pPr algn="ctr">
              <a:lnSpc>
                <a:spcPct val="100000"/>
              </a:lnSpc>
              <a:defRPr sz="3200">
                <a:solidFill>
                  <a:schemeClr val="bg1"/>
                </a:solidFill>
              </a:defRPr>
            </a:lvl1pPr>
          </a:lstStyle>
          <a:p>
            <a:r>
              <a:rPr lang="en-US">
                <a:solidFill>
                  <a:schemeClr val="bg1"/>
                </a:solidFill>
              </a:rPr>
              <a:t>Click to add title</a:t>
            </a:r>
          </a:p>
        </p:txBody>
      </p:sp>
      <p:grpSp>
        <p:nvGrpSpPr>
          <p:cNvPr id="15" name="Group 14">
            <a:extLst>
              <a:ext uri="{FF2B5EF4-FFF2-40B4-BE49-F238E27FC236}">
                <a16:creationId xmlns:a16="http://schemas.microsoft.com/office/drawing/2014/main" id="{FF0FCDC2-D360-F0D0-0854-63EF4A5DFA81}"/>
              </a:ext>
            </a:extLst>
          </p:cNvPr>
          <p:cNvGrpSpPr/>
          <p:nvPr userDrawn="1"/>
        </p:nvGrpSpPr>
        <p:grpSpPr>
          <a:xfrm>
            <a:off x="10066655" y="6258783"/>
            <a:ext cx="2029498" cy="522514"/>
            <a:chOff x="10066655" y="6258783"/>
            <a:chExt cx="2029498" cy="522514"/>
          </a:xfrm>
        </p:grpSpPr>
        <p:pic>
          <p:nvPicPr>
            <p:cNvPr id="13" name="Picture 12" descr="A colorful structure of a cell&#10;&#10;Description automatically generated">
              <a:extLst>
                <a:ext uri="{FF2B5EF4-FFF2-40B4-BE49-F238E27FC236}">
                  <a16:creationId xmlns:a16="http://schemas.microsoft.com/office/drawing/2014/main" id="{3EEAF36E-8C10-D1BA-EDF8-B446BAE9A50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066655" y="6258783"/>
              <a:ext cx="541669" cy="522514"/>
            </a:xfrm>
            <a:prstGeom prst="rect">
              <a:avLst/>
            </a:prstGeom>
          </p:spPr>
        </p:pic>
        <p:pic>
          <p:nvPicPr>
            <p:cNvPr id="2" name="Picture 1">
              <a:extLst>
                <a:ext uri="{FF2B5EF4-FFF2-40B4-BE49-F238E27FC236}">
                  <a16:creationId xmlns:a16="http://schemas.microsoft.com/office/drawing/2014/main" id="{078D3387-FC80-D9A3-57B3-B27394A0842E}"/>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rot="5400000">
              <a:off x="11224095" y="5794072"/>
              <a:ext cx="221155" cy="1522960"/>
            </a:xfrm>
            <a:prstGeom prst="rect">
              <a:avLst/>
            </a:prstGeom>
          </p:spPr>
        </p:pic>
      </p:grpSp>
    </p:spTree>
    <p:extLst>
      <p:ext uri="{BB962C8B-B14F-4D97-AF65-F5344CB8AC3E}">
        <p14:creationId xmlns:p14="http://schemas.microsoft.com/office/powerpoint/2010/main" val="2851625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wo Content 2">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26A976C4-B129-FF66-65D4-27BC1224A99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623843" y="73656"/>
            <a:ext cx="10925238" cy="741165"/>
          </a:xfrm>
        </p:spPr>
        <p:txBody>
          <a:bodyPr tIns="182880" anchor="ctr" anchorCtr="0">
            <a:noAutofit/>
          </a:bodyPr>
          <a:lstStyle>
            <a:lvl1pPr algn="ctr">
              <a:lnSpc>
                <a:spcPct val="100000"/>
              </a:lnSpc>
              <a:defRPr sz="3200">
                <a:solidFill>
                  <a:schemeClr val="bg1"/>
                </a:solidFill>
              </a:defRPr>
            </a:lvl1pPr>
          </a:lstStyle>
          <a:p>
            <a:r>
              <a:rPr lang="en-US">
                <a:solidFill>
                  <a:schemeClr val="bg1"/>
                </a:solidFill>
              </a:rPr>
              <a:t>Click to add title</a:t>
            </a:r>
          </a:p>
        </p:txBody>
      </p:sp>
      <p:grpSp>
        <p:nvGrpSpPr>
          <p:cNvPr id="7" name="Group 6">
            <a:extLst>
              <a:ext uri="{FF2B5EF4-FFF2-40B4-BE49-F238E27FC236}">
                <a16:creationId xmlns:a16="http://schemas.microsoft.com/office/drawing/2014/main" id="{E6B4CD08-F3A3-DC73-EB03-83DA1E23C679}"/>
              </a:ext>
            </a:extLst>
          </p:cNvPr>
          <p:cNvGrpSpPr/>
          <p:nvPr userDrawn="1"/>
        </p:nvGrpSpPr>
        <p:grpSpPr>
          <a:xfrm>
            <a:off x="10074350" y="6261830"/>
            <a:ext cx="2029498" cy="522514"/>
            <a:chOff x="88152" y="6261830"/>
            <a:chExt cx="2029498" cy="522514"/>
          </a:xfrm>
        </p:grpSpPr>
        <p:pic>
          <p:nvPicPr>
            <p:cNvPr id="8" name="Picture 7" descr="A colorful structure of a cell&#10;&#10;Description automatically generated">
              <a:extLst>
                <a:ext uri="{FF2B5EF4-FFF2-40B4-BE49-F238E27FC236}">
                  <a16:creationId xmlns:a16="http://schemas.microsoft.com/office/drawing/2014/main" id="{5533222E-6A70-12BE-2501-A0E6F2CA597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52" y="6261830"/>
              <a:ext cx="541669" cy="522514"/>
            </a:xfrm>
            <a:prstGeom prst="rect">
              <a:avLst/>
            </a:prstGeom>
          </p:spPr>
        </p:pic>
        <p:pic>
          <p:nvPicPr>
            <p:cNvPr id="10" name="Picture 9">
              <a:extLst>
                <a:ext uri="{FF2B5EF4-FFF2-40B4-BE49-F238E27FC236}">
                  <a16:creationId xmlns:a16="http://schemas.microsoft.com/office/drawing/2014/main" id="{652D6A6D-BB8F-65C3-09A6-D24A793B75CD}"/>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rot="5400000">
              <a:off x="1245592" y="5797119"/>
              <a:ext cx="221155" cy="1522960"/>
            </a:xfrm>
            <a:prstGeom prst="rect">
              <a:avLst/>
            </a:prstGeom>
          </p:spPr>
        </p:pic>
      </p:grpSp>
    </p:spTree>
    <p:extLst>
      <p:ext uri="{BB962C8B-B14F-4D97-AF65-F5344CB8AC3E}">
        <p14:creationId xmlns:p14="http://schemas.microsoft.com/office/powerpoint/2010/main" val="2580187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wo Content 2">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48F0F260-E922-FD39-071D-0202B7A1571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itle 1">
            <a:extLst>
              <a:ext uri="{FF2B5EF4-FFF2-40B4-BE49-F238E27FC236}">
                <a16:creationId xmlns:a16="http://schemas.microsoft.com/office/drawing/2014/main" id="{949B0EB0-AEBA-44ED-BC77-4188C7486144}"/>
              </a:ext>
            </a:extLst>
          </p:cNvPr>
          <p:cNvSpPr>
            <a:spLocks noGrp="1"/>
          </p:cNvSpPr>
          <p:nvPr>
            <p:ph type="title" hasCustomPrompt="1"/>
          </p:nvPr>
        </p:nvSpPr>
        <p:spPr>
          <a:xfrm>
            <a:off x="623843" y="73656"/>
            <a:ext cx="10925238" cy="741165"/>
          </a:xfrm>
        </p:spPr>
        <p:txBody>
          <a:bodyPr tIns="182880" anchor="ctr" anchorCtr="0">
            <a:noAutofit/>
          </a:bodyPr>
          <a:lstStyle>
            <a:lvl1pPr algn="ctr">
              <a:lnSpc>
                <a:spcPct val="100000"/>
              </a:lnSpc>
              <a:defRPr sz="3200">
                <a:solidFill>
                  <a:schemeClr val="bg1"/>
                </a:solidFill>
              </a:defRPr>
            </a:lvl1pPr>
          </a:lstStyle>
          <a:p>
            <a:r>
              <a:rPr lang="en-US">
                <a:solidFill>
                  <a:schemeClr val="bg1"/>
                </a:solidFill>
              </a:rPr>
              <a:t>Click to add title</a:t>
            </a:r>
          </a:p>
        </p:txBody>
      </p:sp>
      <p:grpSp>
        <p:nvGrpSpPr>
          <p:cNvPr id="21" name="Group 20">
            <a:extLst>
              <a:ext uri="{FF2B5EF4-FFF2-40B4-BE49-F238E27FC236}">
                <a16:creationId xmlns:a16="http://schemas.microsoft.com/office/drawing/2014/main" id="{4F3E4BE6-4C46-C903-8980-493B365A8F23}"/>
              </a:ext>
            </a:extLst>
          </p:cNvPr>
          <p:cNvGrpSpPr/>
          <p:nvPr userDrawn="1"/>
        </p:nvGrpSpPr>
        <p:grpSpPr>
          <a:xfrm>
            <a:off x="10074350" y="6261830"/>
            <a:ext cx="2029498" cy="522514"/>
            <a:chOff x="88152" y="6261830"/>
            <a:chExt cx="2029498" cy="522514"/>
          </a:xfrm>
        </p:grpSpPr>
        <p:pic>
          <p:nvPicPr>
            <p:cNvPr id="22" name="Picture 21" descr="A colorful structure of a cell&#10;&#10;Description automatically generated">
              <a:extLst>
                <a:ext uri="{FF2B5EF4-FFF2-40B4-BE49-F238E27FC236}">
                  <a16:creationId xmlns:a16="http://schemas.microsoft.com/office/drawing/2014/main" id="{7C16B41F-7222-AC8E-5176-4DC68DD3C85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8152" y="6261830"/>
              <a:ext cx="541669" cy="522514"/>
            </a:xfrm>
            <a:prstGeom prst="rect">
              <a:avLst/>
            </a:prstGeom>
          </p:spPr>
        </p:pic>
        <p:pic>
          <p:nvPicPr>
            <p:cNvPr id="23" name="Picture 22">
              <a:extLst>
                <a:ext uri="{FF2B5EF4-FFF2-40B4-BE49-F238E27FC236}">
                  <a16:creationId xmlns:a16="http://schemas.microsoft.com/office/drawing/2014/main" id="{6FF9680C-3F53-5A52-E451-A86126240875}"/>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rot="5400000">
              <a:off x="1245592" y="5797119"/>
              <a:ext cx="221155" cy="1522960"/>
            </a:xfrm>
            <a:prstGeom prst="rect">
              <a:avLst/>
            </a:prstGeom>
          </p:spPr>
        </p:pic>
      </p:grpSp>
    </p:spTree>
    <p:extLst>
      <p:ext uri="{BB962C8B-B14F-4D97-AF65-F5344CB8AC3E}">
        <p14:creationId xmlns:p14="http://schemas.microsoft.com/office/powerpoint/2010/main" val="30767003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339734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004C7-987B-4D69-9CB1-63D250B4F8A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CCFF961F-1797-4C7F-8244-7E7F1144F352}"/>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AC33E2-4EA9-49DC-8C31-8C8528276614}"/>
              </a:ext>
            </a:extLst>
          </p:cNvPr>
          <p:cNvSpPr>
            <a:spLocks noGrp="1"/>
          </p:cNvSpPr>
          <p:nvPr>
            <p:ph type="dt" sz="half" idx="10"/>
          </p:nvPr>
        </p:nvSpPr>
        <p:spPr>
          <a:xfrm>
            <a:off x="838200" y="6356350"/>
            <a:ext cx="2743200" cy="365125"/>
          </a:xfrm>
          <a:prstGeom prst="rect">
            <a:avLst/>
          </a:prstGeom>
        </p:spPr>
        <p:txBody>
          <a:bodyPr/>
          <a:lstStyle/>
          <a:p>
            <a:fld id="{8F564414-39B2-48BF-A0B4-BABA583B1E17}" type="datetimeFigureOut">
              <a:rPr lang="en-US" smtClean="0"/>
              <a:t>10/15/2026</a:t>
            </a:fld>
            <a:endParaRPr lang="en-US"/>
          </a:p>
        </p:txBody>
      </p:sp>
      <p:sp>
        <p:nvSpPr>
          <p:cNvPr id="5" name="Footer Placeholder 4">
            <a:extLst>
              <a:ext uri="{FF2B5EF4-FFF2-40B4-BE49-F238E27FC236}">
                <a16:creationId xmlns:a16="http://schemas.microsoft.com/office/drawing/2014/main" id="{4508F034-706F-4E52-BC3D-B0EDA0ABBDE6}"/>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B2F8E7A1-46C0-4EA3-A99C-A0912BECAAAD}"/>
              </a:ext>
            </a:extLst>
          </p:cNvPr>
          <p:cNvSpPr>
            <a:spLocks noGrp="1"/>
          </p:cNvSpPr>
          <p:nvPr>
            <p:ph type="sldNum" sz="quarter" idx="12"/>
          </p:nvPr>
        </p:nvSpPr>
        <p:spPr>
          <a:xfrm>
            <a:off x="8610600" y="6356350"/>
            <a:ext cx="2743200" cy="365125"/>
          </a:xfrm>
          <a:prstGeom prst="rect">
            <a:avLst/>
          </a:prstGeom>
        </p:spPr>
        <p:txBody>
          <a:bodyPr/>
          <a:lstStyle/>
          <a:p>
            <a:fld id="{E52747EF-42F4-40BD-83A2-B810AD140825}" type="slidenum">
              <a:rPr lang="en-US" smtClean="0"/>
              <a:t>‹#›</a:t>
            </a:fld>
            <a:endParaRPr lang="en-US"/>
          </a:p>
        </p:txBody>
      </p:sp>
    </p:spTree>
    <p:extLst>
      <p:ext uri="{BB962C8B-B14F-4D97-AF65-F5344CB8AC3E}">
        <p14:creationId xmlns:p14="http://schemas.microsoft.com/office/powerpoint/2010/main" val="6270900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161DD6-4249-555A-74AC-06F597E4884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FD07E45-1E29-B040-8CCA-F6FA6E2D178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5DFFBC-B72B-69A1-A05A-DFC66135C4A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DC7D05-67D6-3465-A804-7008051D287F}"/>
              </a:ext>
            </a:extLst>
          </p:cNvPr>
          <p:cNvSpPr>
            <a:spLocks noGrp="1"/>
          </p:cNvSpPr>
          <p:nvPr>
            <p:ph type="dt" sz="half" idx="10"/>
          </p:nvPr>
        </p:nvSpPr>
        <p:spPr/>
        <p:txBody>
          <a:bodyPr/>
          <a:lstStyle/>
          <a:p>
            <a:fld id="{32FA57CF-3251-6C48-8C08-8B0E3D08975D}" type="datetimeFigureOut">
              <a:rPr lang="en-US" smtClean="0"/>
              <a:t>10/15/2026</a:t>
            </a:fld>
            <a:endParaRPr lang="en-US"/>
          </a:p>
        </p:txBody>
      </p:sp>
      <p:sp>
        <p:nvSpPr>
          <p:cNvPr id="6" name="Footer Placeholder 5">
            <a:extLst>
              <a:ext uri="{FF2B5EF4-FFF2-40B4-BE49-F238E27FC236}">
                <a16:creationId xmlns:a16="http://schemas.microsoft.com/office/drawing/2014/main" id="{7E5D9157-CA97-34E2-779F-5C658E08F63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791B911-826A-CB4C-3CC2-E7018ACEE2FB}"/>
              </a:ext>
            </a:extLst>
          </p:cNvPr>
          <p:cNvSpPr>
            <a:spLocks noGrp="1"/>
          </p:cNvSpPr>
          <p:nvPr>
            <p:ph type="sldNum" sz="quarter" idx="12"/>
          </p:nvPr>
        </p:nvSpPr>
        <p:spPr/>
        <p:txBody>
          <a:bodyPr/>
          <a:lstStyle/>
          <a:p>
            <a:fld id="{C262163D-F7B6-254C-8ECD-5C607B042CE2}" type="slidenum">
              <a:rPr lang="en-US" smtClean="0"/>
              <a:t>‹#›</a:t>
            </a:fld>
            <a:endParaRPr lang="en-US"/>
          </a:p>
        </p:txBody>
      </p:sp>
    </p:spTree>
    <p:extLst>
      <p:ext uri="{BB962C8B-B14F-4D97-AF65-F5344CB8AC3E}">
        <p14:creationId xmlns:p14="http://schemas.microsoft.com/office/powerpoint/2010/main" val="1891340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72C15F5-BA49-4847-B3D4-9C5D8F605F3A}" type="slidenum">
              <a:rPr lang="en-US"/>
              <a:pPr>
                <a:defRPr/>
              </a:pPr>
              <a:t>‹#›</a:t>
            </a:fld>
            <a:endParaRPr lang="en-US"/>
          </a:p>
        </p:txBody>
      </p:sp>
    </p:spTree>
    <p:extLst>
      <p:ext uri="{BB962C8B-B14F-4D97-AF65-F5344CB8AC3E}">
        <p14:creationId xmlns:p14="http://schemas.microsoft.com/office/powerpoint/2010/main" val="20809803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1B0E47-D275-428A-9F75-E983C5BB3821}" type="slidenum">
              <a:rPr lang="en-US"/>
              <a:pPr>
                <a:defRPr/>
              </a:pPr>
              <a:t>‹#›</a:t>
            </a:fld>
            <a:endParaRPr lang="en-US"/>
          </a:p>
        </p:txBody>
      </p:sp>
    </p:spTree>
    <p:extLst>
      <p:ext uri="{BB962C8B-B14F-4D97-AF65-F5344CB8AC3E}">
        <p14:creationId xmlns:p14="http://schemas.microsoft.com/office/powerpoint/2010/main" val="688852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29614C5-CDCB-4FE6-848B-91756584EA7D}" type="slidenum">
              <a:rPr lang="en-US"/>
              <a:pPr>
                <a:defRPr/>
              </a:pPr>
              <a:t>‹#›</a:t>
            </a:fld>
            <a:endParaRPr lang="en-US"/>
          </a:p>
        </p:txBody>
      </p:sp>
    </p:spTree>
    <p:extLst>
      <p:ext uri="{BB962C8B-B14F-4D97-AF65-F5344CB8AC3E}">
        <p14:creationId xmlns:p14="http://schemas.microsoft.com/office/powerpoint/2010/main" val="15732167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7B11A8-F37E-4CA4-92EF-9A00B4EBA078}" type="slidenum">
              <a:rPr lang="en-US"/>
              <a:pPr>
                <a:defRPr/>
              </a:pPr>
              <a:t>‹#›</a:t>
            </a:fld>
            <a:endParaRPr lang="en-US"/>
          </a:p>
        </p:txBody>
      </p:sp>
    </p:spTree>
    <p:extLst>
      <p:ext uri="{BB962C8B-B14F-4D97-AF65-F5344CB8AC3E}">
        <p14:creationId xmlns:p14="http://schemas.microsoft.com/office/powerpoint/2010/main" val="7477046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F946F16-DE21-4FFE-BABF-8493306D6FB2}" type="slidenum">
              <a:rPr lang="en-US"/>
              <a:pPr>
                <a:defRPr/>
              </a:pPr>
              <a:t>‹#›</a:t>
            </a:fld>
            <a:endParaRPr lang="en-US"/>
          </a:p>
        </p:txBody>
      </p:sp>
    </p:spTree>
    <p:extLst>
      <p:ext uri="{BB962C8B-B14F-4D97-AF65-F5344CB8AC3E}">
        <p14:creationId xmlns:p14="http://schemas.microsoft.com/office/powerpoint/2010/main" val="26751612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138B971-E747-4B27-A1DA-FDB69E87CF14}" type="slidenum">
              <a:rPr lang="en-US"/>
              <a:pPr>
                <a:defRPr/>
              </a:pPr>
              <a:t>‹#›</a:t>
            </a:fld>
            <a:endParaRPr lang="en-US"/>
          </a:p>
        </p:txBody>
      </p:sp>
    </p:spTree>
    <p:extLst>
      <p:ext uri="{BB962C8B-B14F-4D97-AF65-F5344CB8AC3E}">
        <p14:creationId xmlns:p14="http://schemas.microsoft.com/office/powerpoint/2010/main" val="1228676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0C72946-741A-489D-81AA-67332B463E78}" type="slidenum">
              <a:rPr lang="en-US"/>
              <a:pPr>
                <a:defRPr/>
              </a:pPr>
              <a:t>‹#›</a:t>
            </a:fld>
            <a:endParaRPr lang="en-US"/>
          </a:p>
        </p:txBody>
      </p:sp>
    </p:spTree>
    <p:extLst>
      <p:ext uri="{BB962C8B-B14F-4D97-AF65-F5344CB8AC3E}">
        <p14:creationId xmlns:p14="http://schemas.microsoft.com/office/powerpoint/2010/main" val="97545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2AF7A4A-F8A4-4906-9ADA-758CFBB9C584}" type="slidenum">
              <a:rPr lang="en-US"/>
              <a:pPr>
                <a:defRPr/>
              </a:pPr>
              <a:t>‹#›</a:t>
            </a:fld>
            <a:endParaRPr lang="en-US"/>
          </a:p>
        </p:txBody>
      </p:sp>
    </p:spTree>
    <p:extLst>
      <p:ext uri="{BB962C8B-B14F-4D97-AF65-F5344CB8AC3E}">
        <p14:creationId xmlns:p14="http://schemas.microsoft.com/office/powerpoint/2010/main" val="12817738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FB9129-28E1-48A7-965D-5E6A65D26C26}" type="slidenum">
              <a:rPr lang="en-US"/>
              <a:pPr>
                <a:defRPr/>
              </a:pPr>
              <a:t>‹#›</a:t>
            </a:fld>
            <a:endParaRPr lang="en-US"/>
          </a:p>
        </p:txBody>
      </p:sp>
    </p:spTree>
    <p:extLst>
      <p:ext uri="{BB962C8B-B14F-4D97-AF65-F5344CB8AC3E}">
        <p14:creationId xmlns:p14="http://schemas.microsoft.com/office/powerpoint/2010/main" val="1707545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D3F8E74-DF98-4494-B023-9D4CC268AC52}" type="slidenum">
              <a:rPr lang="en-US"/>
              <a:pPr>
                <a:defRPr/>
              </a:pPr>
              <a:t>‹#›</a:t>
            </a:fld>
            <a:endParaRPr lang="en-US"/>
          </a:p>
        </p:txBody>
      </p:sp>
    </p:spTree>
    <p:extLst>
      <p:ext uri="{BB962C8B-B14F-4D97-AF65-F5344CB8AC3E}">
        <p14:creationId xmlns:p14="http://schemas.microsoft.com/office/powerpoint/2010/main" val="217807336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109266-1ED5-45F8-816B-933D5C78DAD6}" type="slidenum">
              <a:rPr lang="en-US"/>
              <a:pPr>
                <a:defRPr/>
              </a:pPr>
              <a:t>‹#›</a:t>
            </a:fld>
            <a:endParaRPr lang="en-US"/>
          </a:p>
        </p:txBody>
      </p:sp>
    </p:spTree>
    <p:extLst>
      <p:ext uri="{BB962C8B-B14F-4D97-AF65-F5344CB8AC3E}">
        <p14:creationId xmlns:p14="http://schemas.microsoft.com/office/powerpoint/2010/main" val="20815243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able Placeholder 2"/>
          <p:cNvSpPr>
            <a:spLocks noGrp="1"/>
          </p:cNvSpPr>
          <p:nvPr>
            <p:ph type="tbl"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A861B81-F901-4D48-967B-0A3A2454B7B5}" type="slidenum">
              <a:rPr lang="en-US"/>
              <a:pPr>
                <a:defRPr/>
              </a:pPr>
              <a:t>‹#›</a:t>
            </a:fld>
            <a:endParaRPr lang="en-US"/>
          </a:p>
        </p:txBody>
      </p:sp>
    </p:spTree>
    <p:extLst>
      <p:ext uri="{BB962C8B-B14F-4D97-AF65-F5344CB8AC3E}">
        <p14:creationId xmlns:p14="http://schemas.microsoft.com/office/powerpoint/2010/main" val="595341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81020B-2A00-4E29-B929-900BDB107BF4}" type="slidenum">
              <a:rPr lang="en-US"/>
              <a:pPr>
                <a:defRPr/>
              </a:pPr>
              <a:t>‹#›</a:t>
            </a:fld>
            <a:endParaRPr lang="en-US"/>
          </a:p>
        </p:txBody>
      </p:sp>
    </p:spTree>
    <p:extLst>
      <p:ext uri="{BB962C8B-B14F-4D97-AF65-F5344CB8AC3E}">
        <p14:creationId xmlns:p14="http://schemas.microsoft.com/office/powerpoint/2010/main" val="13496715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hart Placeholder 2"/>
          <p:cNvSpPr>
            <a:spLocks noGrp="1"/>
          </p:cNvSpPr>
          <p:nvPr>
            <p:ph type="chart" idx="1"/>
          </p:nvPr>
        </p:nvSpPr>
        <p:spPr>
          <a:xfrm>
            <a:off x="609600" y="1600201"/>
            <a:ext cx="10972800" cy="4525963"/>
          </a:xfrm>
        </p:spPr>
        <p:txBody>
          <a:bodyPr/>
          <a:lstStyle/>
          <a:p>
            <a:pPr lvl="0"/>
            <a:endParaRPr lang="en-US" noProof="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C93D5D-23AF-47DC-B8CB-110ADE1FCF46}" type="slidenum">
              <a:rPr lang="en-US"/>
              <a:pPr>
                <a:defRPr/>
              </a:pPr>
              <a:t>‹#›</a:t>
            </a:fld>
            <a:endParaRPr lang="en-US"/>
          </a:p>
        </p:txBody>
      </p:sp>
    </p:spTree>
    <p:extLst>
      <p:ext uri="{BB962C8B-B14F-4D97-AF65-F5344CB8AC3E}">
        <p14:creationId xmlns:p14="http://schemas.microsoft.com/office/powerpoint/2010/main" val="428220882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Comparison">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997201"/>
            <a:ext cx="5437187" cy="3203574"/>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17" name="Content Placeholder 16">
            <a:extLst>
              <a:ext uri="{FF2B5EF4-FFF2-40B4-BE49-F238E27FC236}">
                <a16:creationId xmlns:a16="http://schemas.microsoft.com/office/drawing/2014/main" id="{9B53F7F2-792C-5946-B26B-153D893CB55B}"/>
              </a:ext>
            </a:extLst>
          </p:cNvPr>
          <p:cNvSpPr>
            <a:spLocks noGrp="1"/>
          </p:cNvSpPr>
          <p:nvPr>
            <p:ph sz="quarter" idx="14"/>
          </p:nvPr>
        </p:nvSpPr>
        <p:spPr>
          <a:xfrm>
            <a:off x="6311903" y="3006253"/>
            <a:ext cx="5437188" cy="3194527"/>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7" name="Text Placeholder 6">
            <a:extLst>
              <a:ext uri="{FF2B5EF4-FFF2-40B4-BE49-F238E27FC236}">
                <a16:creationId xmlns:a16="http://schemas.microsoft.com/office/drawing/2014/main" id="{6D77C5BB-ECCB-7A41-A232-01EA8F05C1EE}"/>
              </a:ext>
            </a:extLst>
          </p:cNvPr>
          <p:cNvSpPr>
            <a:spLocks noGrp="1"/>
          </p:cNvSpPr>
          <p:nvPr>
            <p:ph type="body" sz="quarter" idx="15" hasCustomPrompt="1"/>
          </p:nvPr>
        </p:nvSpPr>
        <p:spPr>
          <a:xfrm>
            <a:off x="442913" y="2097088"/>
            <a:ext cx="5437187" cy="647700"/>
          </a:xfrm>
          <a:prstGeom prst="rect">
            <a:avLst/>
          </a:prstGeom>
        </p:spPr>
        <p:txBody>
          <a:bodyPr lIns="0" tIns="0" rIns="0" bIns="0" anchor="b">
            <a:norm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800" b="1" i="0">
                <a:solidFill>
                  <a:schemeClr val="accent1"/>
                </a:solidFill>
                <a:latin typeface="+mj-lt"/>
                <a:ea typeface="IAS Ribbon Sans Bold" pitchFamily="2"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noProof="0" dirty="0"/>
              <a:t>Caption</a:t>
            </a:r>
          </a:p>
        </p:txBody>
      </p:sp>
      <p:sp>
        <p:nvSpPr>
          <p:cNvPr id="9" name="Text Placeholder 8">
            <a:extLst>
              <a:ext uri="{FF2B5EF4-FFF2-40B4-BE49-F238E27FC236}">
                <a16:creationId xmlns:a16="http://schemas.microsoft.com/office/drawing/2014/main" id="{CBAD9058-33A3-1840-83AB-734EB9C24FBC}"/>
              </a:ext>
            </a:extLst>
          </p:cNvPr>
          <p:cNvSpPr>
            <a:spLocks noGrp="1"/>
          </p:cNvSpPr>
          <p:nvPr>
            <p:ph type="body" sz="quarter" idx="16" hasCustomPrompt="1"/>
          </p:nvPr>
        </p:nvSpPr>
        <p:spPr>
          <a:xfrm>
            <a:off x="6311903" y="2097088"/>
            <a:ext cx="5437188" cy="647700"/>
          </a:xfrm>
          <a:prstGeom prst="rect">
            <a:avLst/>
          </a:prstGeom>
        </p:spPr>
        <p:txBody>
          <a:bodyPr lIns="0" tIns="0" rIns="0" bIns="0" anchor="b">
            <a:normAutofit/>
          </a:bodyPr>
          <a:lstStyle>
            <a:lvl1pPr marL="0" indent="0">
              <a:buNone/>
              <a:defRPr sz="1800" b="1" i="0">
                <a:solidFill>
                  <a:schemeClr val="accent1"/>
                </a:solidFill>
                <a:latin typeface="+mj-lt"/>
                <a:ea typeface="IAS Ribbon Sans Bold" pitchFamily="2" charset="0"/>
              </a:defRPr>
            </a:lvl1pPr>
          </a:lstStyle>
          <a:p>
            <a:pPr lvl="0"/>
            <a:r>
              <a:rPr lang="en-GB" noProof="0" dirty="0"/>
              <a:t>Caption</a:t>
            </a:r>
          </a:p>
        </p:txBody>
      </p:sp>
      <p:sp>
        <p:nvSpPr>
          <p:cNvPr id="11" name="TextBox 10">
            <a:extLst>
              <a:ext uri="{FF2B5EF4-FFF2-40B4-BE49-F238E27FC236}">
                <a16:creationId xmlns:a16="http://schemas.microsoft.com/office/drawing/2014/main" id="{4663AB3E-8BB7-2D4E-9A4B-1FA373B92B4A}"/>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22 – 26 July · Munich, Germany and virtual</a:t>
            </a:r>
          </a:p>
        </p:txBody>
      </p:sp>
      <p:sp>
        <p:nvSpPr>
          <p:cNvPr id="18" name="Title 1">
            <a:extLst>
              <a:ext uri="{FF2B5EF4-FFF2-40B4-BE49-F238E27FC236}">
                <a16:creationId xmlns:a16="http://schemas.microsoft.com/office/drawing/2014/main" id="{4C75301D-79B8-304D-A9AB-978AFF9076BB}"/>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13" name="TextBox 12">
            <a:extLst>
              <a:ext uri="{FF2B5EF4-FFF2-40B4-BE49-F238E27FC236}">
                <a16:creationId xmlns:a16="http://schemas.microsoft.com/office/drawing/2014/main" id="{CEEB2E94-95BD-AF4A-8CB8-DEF6AF2D71CC}"/>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dirty="0">
                <a:solidFill>
                  <a:schemeClr val="tx1"/>
                </a:solidFill>
                <a:effectLst/>
                <a:latin typeface="+mn-lt"/>
                <a:ea typeface="IAS Ribbon Sans Regular" pitchFamily="2" charset="0"/>
                <a:cs typeface="+mn-cs"/>
              </a:rPr>
              <a:t>aids2024.org</a:t>
            </a:r>
          </a:p>
        </p:txBody>
      </p:sp>
      <p:sp>
        <p:nvSpPr>
          <p:cNvPr id="16" name="TextBox 15">
            <a:extLst>
              <a:ext uri="{FF2B5EF4-FFF2-40B4-BE49-F238E27FC236}">
                <a16:creationId xmlns:a16="http://schemas.microsoft.com/office/drawing/2014/main" id="{63903E21-8E3C-EA42-845E-ACA015593389}"/>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4043719149"/>
      </p:ext>
    </p:extLst>
  </p:cSld>
  <p:clrMapOvr>
    <a:masterClrMapping/>
  </p:clrMapOvr>
  <p:extLst>
    <p:ext uri="{DCECCB84-F9BA-43D5-87BE-67443E8EF086}">
      <p15:sldGuideLst xmlns:p15="http://schemas.microsoft.com/office/powerpoint/2012/main">
        <p15:guide id="1" orient="horz" pos="1888">
          <p15:clr>
            <a:srgbClr val="FBAE40"/>
          </p15:clr>
        </p15:guide>
        <p15:guide id="2" orient="horz" pos="1729">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4_Title + 1 column">
    <p:spTree>
      <p:nvGrpSpPr>
        <p:cNvPr id="1" name="Shape 31"/>
        <p:cNvGrpSpPr/>
        <p:nvPr/>
      </p:nvGrpSpPr>
      <p:grpSpPr>
        <a:xfrm>
          <a:off x="0" y="0"/>
          <a:ext cx="0" cy="0"/>
          <a:chOff x="0" y="0"/>
          <a:chExt cx="0" cy="0"/>
        </a:xfrm>
      </p:grpSpPr>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3600">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39" name="Shape 39"/>
          <p:cNvSpPr txBox="1">
            <a:spLocks noGrp="1"/>
          </p:cNvSpPr>
          <p:nvPr>
            <p:ph type="body" idx="1"/>
          </p:nvPr>
        </p:nvSpPr>
        <p:spPr>
          <a:xfrm>
            <a:off x="619595" y="1780732"/>
            <a:ext cx="11272603" cy="4677309"/>
          </a:xfrm>
          <a:prstGeom prst="rect">
            <a:avLst/>
          </a:prstGeom>
        </p:spPr>
        <p:txBody>
          <a:bodyPr lIns="91425" tIns="91425" rIns="91425" bIns="91425" anchor="t" anchorCtr="0"/>
          <a:lstStyle>
            <a:lvl1pPr marL="457200" lvl="0" indent="-457200">
              <a:spcBef>
                <a:spcPts val="0"/>
              </a:spcBef>
              <a:buSzPct val="100000"/>
              <a:buFont typeface="Arial" panose="020B0604020202020204" pitchFamily="34" charset="0"/>
              <a:buChar char="•"/>
              <a:defRPr sz="2800">
                <a:latin typeface="+mj-lt"/>
              </a:defRPr>
            </a:lvl1pPr>
            <a:lvl2pPr marL="914400" lvl="1" indent="-338138">
              <a:spcBef>
                <a:spcPts val="0"/>
              </a:spcBef>
              <a:buSzPct val="100000"/>
              <a:defRPr sz="2800"/>
            </a:lvl2pPr>
            <a:lvl3pPr lvl="2">
              <a:spcBef>
                <a:spcPts val="0"/>
              </a:spcBef>
              <a:buSzPct val="100000"/>
              <a:defRPr sz="2800"/>
            </a:lvl3pPr>
            <a:lvl4pPr lvl="3">
              <a:spcBef>
                <a:spcPts val="0"/>
              </a:spcBef>
              <a:buSzPct val="100000"/>
              <a:defRPr sz="2800"/>
            </a:lvl4pPr>
            <a:lvl5pPr lvl="4">
              <a:spcBef>
                <a:spcPts val="0"/>
              </a:spcBef>
              <a:buSzPct val="100000"/>
              <a:defRPr sz="2800"/>
            </a:lvl5pPr>
            <a:lvl6pPr lvl="5">
              <a:spcBef>
                <a:spcPts val="0"/>
              </a:spcBef>
              <a:buSzPct val="100000"/>
              <a:defRPr sz="2800"/>
            </a:lvl6pPr>
            <a:lvl7pPr lvl="6">
              <a:spcBef>
                <a:spcPts val="0"/>
              </a:spcBef>
              <a:buSzPct val="100000"/>
              <a:defRPr sz="2800"/>
            </a:lvl7pPr>
            <a:lvl8pPr lvl="7">
              <a:spcBef>
                <a:spcPts val="0"/>
              </a:spcBef>
              <a:buSzPct val="100000"/>
              <a:defRPr sz="2800"/>
            </a:lvl8pPr>
            <a:lvl9pPr lvl="8">
              <a:spcBef>
                <a:spcPts val="0"/>
              </a:spcBef>
              <a:buSzPct val="100000"/>
              <a:defRPr sz="2800"/>
            </a:lvl9pPr>
          </a:lstStyle>
          <a:p>
            <a:endParaRPr lang="en-US" dirty="0"/>
          </a:p>
          <a:p>
            <a:pPr lvl="1"/>
            <a:endParaRPr dirty="0"/>
          </a:p>
        </p:txBody>
      </p:sp>
      <p:sp>
        <p:nvSpPr>
          <p:cNvPr id="9" name="Shape 12"/>
          <p:cNvSpPr/>
          <p:nvPr userDrawn="1"/>
        </p:nvSpPr>
        <p:spPr>
          <a:xfrm>
            <a:off x="0" y="6700400"/>
            <a:ext cx="12201816" cy="157600"/>
          </a:xfrm>
          <a:prstGeom prst="rect">
            <a:avLst/>
          </a:prstGeom>
          <a:solidFill>
            <a:srgbClr val="3B8D61"/>
          </a:solidFill>
          <a:ln>
            <a:noFill/>
          </a:ln>
        </p:spPr>
        <p:txBody>
          <a:bodyPr lIns="91425" tIns="91425" rIns="91425" bIns="91425" anchor="ctr" anchorCtr="0">
            <a:noAutofit/>
          </a:bodyPr>
          <a:lstStyle/>
          <a:p>
            <a:pPr lvl="0">
              <a:spcBef>
                <a:spcPts val="0"/>
              </a:spcBef>
              <a:buNone/>
            </a:pPr>
            <a:endParaRPr sz="1800">
              <a:latin typeface="+mj-lt"/>
            </a:endParaRPr>
          </a:p>
        </p:txBody>
      </p:sp>
      <p:sp>
        <p:nvSpPr>
          <p:cNvPr id="10" name="TextBox 9"/>
          <p:cNvSpPr txBox="1"/>
          <p:nvPr userDrawn="1"/>
        </p:nvSpPr>
        <p:spPr>
          <a:xfrm>
            <a:off x="329600" y="6377992"/>
            <a:ext cx="2438400" cy="315369"/>
          </a:xfrm>
          <a:prstGeom prst="rect">
            <a:avLst/>
          </a:prstGeom>
          <a:noFill/>
        </p:spPr>
        <p:txBody>
          <a:bodyPr wrap="square" rtlCol="0">
            <a:spAutoFit/>
          </a:bodyPr>
          <a:lstStyle/>
          <a:p>
            <a:pPr defTabSz="914404"/>
            <a:r>
              <a:rPr lang="en-US" sz="1400" dirty="0">
                <a:solidFill>
                  <a:prstClr val="black"/>
                </a:solidFill>
                <a:latin typeface="Arial" pitchFamily="34" charset="0"/>
                <a:ea typeface="ＭＳ Ｐゴシック" charset="0"/>
                <a:cs typeface="Arial" pitchFamily="34" charset="0"/>
                <a:sym typeface="Helvetica" charset="0"/>
              </a:rPr>
              <a:t>Slide </a:t>
            </a:r>
            <a:fld id="{855F7D49-8920-4811-BC76-0E9BF1D8C467}" type="slidenum">
              <a:rPr lang="en-US" sz="1400">
                <a:solidFill>
                  <a:prstClr val="black"/>
                </a:solidFill>
                <a:latin typeface="Arial" pitchFamily="34" charset="0"/>
                <a:ea typeface="ＭＳ Ｐゴシック" charset="0"/>
                <a:cs typeface="Arial" pitchFamily="34" charset="0"/>
                <a:sym typeface="Helvetica" charset="0"/>
              </a:rPr>
              <a:pPr defTabSz="914404"/>
              <a:t>‹#›</a:t>
            </a:fld>
            <a:r>
              <a:rPr lang="en-US" sz="1400" dirty="0">
                <a:solidFill>
                  <a:prstClr val="black"/>
                </a:solidFill>
                <a:latin typeface="Arial" pitchFamily="34" charset="0"/>
                <a:ea typeface="ＭＳ Ｐゴシック" charset="0"/>
                <a:cs typeface="Arial" pitchFamily="34" charset="0"/>
                <a:sym typeface="Helvetica" charset="0"/>
              </a:rPr>
              <a:t> of 89</a:t>
            </a:r>
          </a:p>
        </p:txBody>
      </p:sp>
    </p:spTree>
    <p:extLst>
      <p:ext uri="{BB962C8B-B14F-4D97-AF65-F5344CB8AC3E}">
        <p14:creationId xmlns:p14="http://schemas.microsoft.com/office/powerpoint/2010/main" val="18281127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48"/>
        <p:cNvGrpSpPr/>
        <p:nvPr/>
      </p:nvGrpSpPr>
      <p:grpSpPr>
        <a:xfrm>
          <a:off x="0" y="0"/>
          <a:ext cx="0" cy="0"/>
          <a:chOff x="0" y="0"/>
          <a:chExt cx="0" cy="0"/>
        </a:xfrm>
      </p:grpSpPr>
      <p:sp>
        <p:nvSpPr>
          <p:cNvPr id="49" name="Google Shape;49;p14"/>
          <p:cNvSpPr txBox="1">
            <a:spLocks noGrp="1"/>
          </p:cNvSpPr>
          <p:nvPr>
            <p:ph type="title"/>
          </p:nvPr>
        </p:nvSpPr>
        <p:spPr>
          <a:xfrm>
            <a:off x="2015133" y="312539"/>
            <a:ext cx="8161735" cy="714376"/>
          </a:xfrm>
          <a:prstGeom prst="rect">
            <a:avLst/>
          </a:prstGeom>
          <a:noFill/>
          <a:ln>
            <a:noFill/>
          </a:ln>
        </p:spPr>
        <p:txBody>
          <a:bodyPr spcFirstLastPara="1" wrap="square" lIns="71425" tIns="71425" rIns="71425" bIns="71425"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50" name="Google Shape;50;p14"/>
          <p:cNvSpPr txBox="1">
            <a:spLocks noGrp="1"/>
          </p:cNvSpPr>
          <p:nvPr>
            <p:ph type="body" idx="1"/>
          </p:nvPr>
        </p:nvSpPr>
        <p:spPr>
          <a:xfrm>
            <a:off x="2015132" y="991195"/>
            <a:ext cx="8161736" cy="472361"/>
          </a:xfrm>
          <a:prstGeom prst="rect">
            <a:avLst/>
          </a:prstGeom>
          <a:noFill/>
          <a:ln>
            <a:noFill/>
          </a:ln>
        </p:spPr>
        <p:txBody>
          <a:bodyPr spcFirstLastPara="1" wrap="square" lIns="71425" tIns="71425" rIns="71425" bIns="71425" anchor="t" anchorCtr="0">
            <a:normAutofit/>
          </a:bodyPr>
          <a:lstStyle>
            <a:lvl1pPr marL="228600" lvl="0" indent="-114300" algn="l">
              <a:lnSpc>
                <a:spcPct val="100000"/>
              </a:lnSpc>
              <a:spcBef>
                <a:spcPts val="0"/>
              </a:spcBef>
              <a:spcAft>
                <a:spcPts val="0"/>
              </a:spcAft>
              <a:buClr>
                <a:srgbClr val="000000"/>
              </a:buClr>
              <a:buSzPts val="5200"/>
              <a:buFont typeface="Helvetica Neue"/>
              <a:buNone/>
              <a:defRPr sz="2600" b="1"/>
            </a:lvl1pPr>
            <a:lvl2pPr marL="457200" lvl="1" indent="-184595" algn="l">
              <a:lnSpc>
                <a:spcPct val="90000"/>
              </a:lnSpc>
              <a:spcBef>
                <a:spcPts val="2250"/>
              </a:spcBef>
              <a:spcAft>
                <a:spcPts val="0"/>
              </a:spcAft>
              <a:buClr>
                <a:srgbClr val="000000"/>
              </a:buClr>
              <a:buSzPts val="2214"/>
              <a:buChar char="•"/>
              <a:defRPr/>
            </a:lvl2pPr>
            <a:lvl3pPr marL="685800" lvl="2" indent="-184595" algn="l">
              <a:lnSpc>
                <a:spcPct val="90000"/>
              </a:lnSpc>
              <a:spcBef>
                <a:spcPts val="2250"/>
              </a:spcBef>
              <a:spcAft>
                <a:spcPts val="0"/>
              </a:spcAft>
              <a:buClr>
                <a:srgbClr val="000000"/>
              </a:buClr>
              <a:buSzPts val="2214"/>
              <a:buChar char="•"/>
              <a:defRPr/>
            </a:lvl3pPr>
            <a:lvl4pPr marL="914400" lvl="3" indent="-184595" algn="l">
              <a:lnSpc>
                <a:spcPct val="90000"/>
              </a:lnSpc>
              <a:spcBef>
                <a:spcPts val="2250"/>
              </a:spcBef>
              <a:spcAft>
                <a:spcPts val="0"/>
              </a:spcAft>
              <a:buClr>
                <a:srgbClr val="000000"/>
              </a:buClr>
              <a:buSzPts val="2214"/>
              <a:buChar char="•"/>
              <a:defRPr/>
            </a:lvl4pPr>
            <a:lvl5pPr marL="1143000" lvl="4" indent="-184595" algn="l">
              <a:lnSpc>
                <a:spcPct val="90000"/>
              </a:lnSpc>
              <a:spcBef>
                <a:spcPts val="2250"/>
              </a:spcBef>
              <a:spcAft>
                <a:spcPts val="0"/>
              </a:spcAft>
              <a:buClr>
                <a:srgbClr val="000000"/>
              </a:buClr>
              <a:buSzPts val="2214"/>
              <a:buChar char="•"/>
              <a:defRPr/>
            </a:lvl5pPr>
            <a:lvl6pPr marL="1371600" lvl="5" indent="-184595" algn="l">
              <a:lnSpc>
                <a:spcPct val="90000"/>
              </a:lnSpc>
              <a:spcBef>
                <a:spcPts val="2250"/>
              </a:spcBef>
              <a:spcAft>
                <a:spcPts val="0"/>
              </a:spcAft>
              <a:buClr>
                <a:srgbClr val="000000"/>
              </a:buClr>
              <a:buSzPts val="2214"/>
              <a:buChar char="•"/>
              <a:defRPr/>
            </a:lvl6pPr>
            <a:lvl7pPr marL="1600200" lvl="6" indent="-184595" algn="l">
              <a:lnSpc>
                <a:spcPct val="90000"/>
              </a:lnSpc>
              <a:spcBef>
                <a:spcPts val="2250"/>
              </a:spcBef>
              <a:spcAft>
                <a:spcPts val="0"/>
              </a:spcAft>
              <a:buClr>
                <a:srgbClr val="000000"/>
              </a:buClr>
              <a:buSzPts val="2214"/>
              <a:buChar char="•"/>
              <a:defRPr/>
            </a:lvl7pPr>
            <a:lvl8pPr marL="1828800" lvl="7" indent="-184595" algn="l">
              <a:lnSpc>
                <a:spcPct val="90000"/>
              </a:lnSpc>
              <a:spcBef>
                <a:spcPts val="2250"/>
              </a:spcBef>
              <a:spcAft>
                <a:spcPts val="0"/>
              </a:spcAft>
              <a:buClr>
                <a:srgbClr val="000000"/>
              </a:buClr>
              <a:buSzPts val="2214"/>
              <a:buChar char="•"/>
              <a:defRPr/>
            </a:lvl8pPr>
            <a:lvl9pPr marL="2057400" lvl="8" indent="-184595" algn="l">
              <a:lnSpc>
                <a:spcPct val="90000"/>
              </a:lnSpc>
              <a:spcBef>
                <a:spcPts val="2250"/>
              </a:spcBef>
              <a:spcAft>
                <a:spcPts val="0"/>
              </a:spcAft>
              <a:buClr>
                <a:srgbClr val="000000"/>
              </a:buClr>
              <a:buSzPts val="2214"/>
              <a:buChar char="•"/>
              <a:defRPr/>
            </a:lvl9pPr>
          </a:lstStyle>
          <a:p>
            <a:endParaRPr/>
          </a:p>
        </p:txBody>
      </p:sp>
      <p:sp>
        <p:nvSpPr>
          <p:cNvPr id="51" name="Google Shape;51;p14"/>
          <p:cNvSpPr txBox="1">
            <a:spLocks noGrp="1"/>
          </p:cNvSpPr>
          <p:nvPr>
            <p:ph type="body" idx="2"/>
          </p:nvPr>
        </p:nvSpPr>
        <p:spPr>
          <a:xfrm>
            <a:off x="2015133" y="2080617"/>
            <a:ext cx="8161735" cy="4286251"/>
          </a:xfrm>
          <a:prstGeom prst="rect">
            <a:avLst/>
          </a:prstGeom>
          <a:noFill/>
          <a:ln>
            <a:noFill/>
          </a:ln>
        </p:spPr>
        <p:txBody>
          <a:bodyPr spcFirstLastPara="1" wrap="square" lIns="71425" tIns="71425" rIns="71425" bIns="71425" anchor="t" anchorCtr="0">
            <a:normAutofit/>
          </a:bodyPr>
          <a:lstStyle>
            <a:lvl1pPr marL="228600" lvl="0" indent="-114300" algn="l">
              <a:lnSpc>
                <a:spcPct val="90000"/>
              </a:lnSpc>
              <a:spcBef>
                <a:spcPts val="900"/>
              </a:spcBef>
              <a:spcAft>
                <a:spcPts val="0"/>
              </a:spcAft>
              <a:buClr>
                <a:srgbClr val="000000"/>
              </a:buClr>
              <a:buSzPts val="5200"/>
              <a:buFont typeface="Helvetica Neue"/>
              <a:buNone/>
              <a:defRPr sz="2600"/>
            </a:lvl1pPr>
            <a:lvl2pPr marL="457200" lvl="1" indent="-114300" algn="l">
              <a:lnSpc>
                <a:spcPct val="90000"/>
              </a:lnSpc>
              <a:spcBef>
                <a:spcPts val="900"/>
              </a:spcBef>
              <a:spcAft>
                <a:spcPts val="0"/>
              </a:spcAft>
              <a:buClr>
                <a:srgbClr val="000000"/>
              </a:buClr>
              <a:buSzPts val="5200"/>
              <a:buFont typeface="Helvetica Neue"/>
              <a:buNone/>
              <a:defRPr sz="2600"/>
            </a:lvl2pPr>
            <a:lvl3pPr marL="685800" lvl="2" indent="-114300" algn="l">
              <a:lnSpc>
                <a:spcPct val="90000"/>
              </a:lnSpc>
              <a:spcBef>
                <a:spcPts val="900"/>
              </a:spcBef>
              <a:spcAft>
                <a:spcPts val="0"/>
              </a:spcAft>
              <a:buClr>
                <a:srgbClr val="000000"/>
              </a:buClr>
              <a:buSzPts val="5200"/>
              <a:buFont typeface="Helvetica Neue"/>
              <a:buNone/>
              <a:defRPr sz="2600"/>
            </a:lvl3pPr>
            <a:lvl4pPr marL="914400" lvl="3" indent="-114300" algn="l">
              <a:lnSpc>
                <a:spcPct val="90000"/>
              </a:lnSpc>
              <a:spcBef>
                <a:spcPts val="900"/>
              </a:spcBef>
              <a:spcAft>
                <a:spcPts val="0"/>
              </a:spcAft>
              <a:buClr>
                <a:srgbClr val="000000"/>
              </a:buClr>
              <a:buSzPts val="5200"/>
              <a:buFont typeface="Helvetica Neue"/>
              <a:buNone/>
              <a:defRPr sz="2600"/>
            </a:lvl4pPr>
            <a:lvl5pPr marL="1143000" lvl="4" indent="-114300" algn="l">
              <a:lnSpc>
                <a:spcPct val="90000"/>
              </a:lnSpc>
              <a:spcBef>
                <a:spcPts val="900"/>
              </a:spcBef>
              <a:spcAft>
                <a:spcPts val="0"/>
              </a:spcAft>
              <a:buClr>
                <a:srgbClr val="000000"/>
              </a:buClr>
              <a:buSzPts val="5200"/>
              <a:buFont typeface="Helvetica Neue"/>
              <a:buNone/>
              <a:defRPr sz="2600"/>
            </a:lvl5pPr>
            <a:lvl6pPr marL="1371600" lvl="5" indent="-184595" algn="l">
              <a:lnSpc>
                <a:spcPct val="90000"/>
              </a:lnSpc>
              <a:spcBef>
                <a:spcPts val="2250"/>
              </a:spcBef>
              <a:spcAft>
                <a:spcPts val="0"/>
              </a:spcAft>
              <a:buClr>
                <a:srgbClr val="000000"/>
              </a:buClr>
              <a:buSzPts val="2214"/>
              <a:buChar char="•"/>
              <a:defRPr/>
            </a:lvl6pPr>
            <a:lvl7pPr marL="1600200" lvl="6" indent="-184595" algn="l">
              <a:lnSpc>
                <a:spcPct val="90000"/>
              </a:lnSpc>
              <a:spcBef>
                <a:spcPts val="2250"/>
              </a:spcBef>
              <a:spcAft>
                <a:spcPts val="0"/>
              </a:spcAft>
              <a:buClr>
                <a:srgbClr val="000000"/>
              </a:buClr>
              <a:buSzPts val="2214"/>
              <a:buChar char="•"/>
              <a:defRPr/>
            </a:lvl7pPr>
            <a:lvl8pPr marL="1828800" lvl="7" indent="-184595" algn="l">
              <a:lnSpc>
                <a:spcPct val="90000"/>
              </a:lnSpc>
              <a:spcBef>
                <a:spcPts val="2250"/>
              </a:spcBef>
              <a:spcAft>
                <a:spcPts val="0"/>
              </a:spcAft>
              <a:buClr>
                <a:srgbClr val="000000"/>
              </a:buClr>
              <a:buSzPts val="2214"/>
              <a:buChar char="•"/>
              <a:defRPr/>
            </a:lvl8pPr>
            <a:lvl9pPr marL="2057400" lvl="8" indent="-184595" algn="l">
              <a:lnSpc>
                <a:spcPct val="90000"/>
              </a:lnSpc>
              <a:spcBef>
                <a:spcPts val="2250"/>
              </a:spcBef>
              <a:spcAft>
                <a:spcPts val="0"/>
              </a:spcAft>
              <a:buClr>
                <a:srgbClr val="000000"/>
              </a:buClr>
              <a:buSzPts val="2214"/>
              <a:buChar char="•"/>
              <a:defRPr/>
            </a:lvl9pPr>
          </a:lstStyle>
          <a:p>
            <a:endParaRPr/>
          </a:p>
        </p:txBody>
      </p:sp>
      <p:sp>
        <p:nvSpPr>
          <p:cNvPr id="52" name="Google Shape;52;p14"/>
          <p:cNvSpPr txBox="1">
            <a:spLocks noGrp="1"/>
          </p:cNvSpPr>
          <p:nvPr>
            <p:ph type="sldNum" idx="12"/>
          </p:nvPr>
        </p:nvSpPr>
        <p:spPr>
          <a:xfrm>
            <a:off x="5991174" y="6125343"/>
            <a:ext cx="204890" cy="559743"/>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000000"/>
              </a:buClr>
              <a:buSzPts val="1800"/>
              <a:buFont typeface="Helvetica Neue"/>
              <a:buNone/>
              <a:defRPr sz="900">
                <a:solidFill>
                  <a:srgbClr val="000000"/>
                </a:solidFill>
              </a:defRPr>
            </a:lvl1pPr>
            <a:lvl2pPr marL="0" lvl="1" indent="0" algn="ctr">
              <a:lnSpc>
                <a:spcPct val="100000"/>
              </a:lnSpc>
              <a:spcBef>
                <a:spcPts val="0"/>
              </a:spcBef>
              <a:spcAft>
                <a:spcPts val="0"/>
              </a:spcAft>
              <a:buClr>
                <a:srgbClr val="000000"/>
              </a:buClr>
              <a:buSzPts val="1800"/>
              <a:buFont typeface="Helvetica Neue"/>
              <a:buNone/>
              <a:defRPr sz="900">
                <a:solidFill>
                  <a:srgbClr val="000000"/>
                </a:solidFill>
              </a:defRPr>
            </a:lvl2pPr>
            <a:lvl3pPr marL="0" lvl="2" indent="0" algn="ctr">
              <a:lnSpc>
                <a:spcPct val="100000"/>
              </a:lnSpc>
              <a:spcBef>
                <a:spcPts val="0"/>
              </a:spcBef>
              <a:spcAft>
                <a:spcPts val="0"/>
              </a:spcAft>
              <a:buClr>
                <a:srgbClr val="000000"/>
              </a:buClr>
              <a:buSzPts val="1800"/>
              <a:buFont typeface="Helvetica Neue"/>
              <a:buNone/>
              <a:defRPr sz="900">
                <a:solidFill>
                  <a:srgbClr val="000000"/>
                </a:solidFill>
              </a:defRPr>
            </a:lvl3pPr>
            <a:lvl4pPr marL="0" lvl="3" indent="0" algn="ctr">
              <a:lnSpc>
                <a:spcPct val="100000"/>
              </a:lnSpc>
              <a:spcBef>
                <a:spcPts val="0"/>
              </a:spcBef>
              <a:spcAft>
                <a:spcPts val="0"/>
              </a:spcAft>
              <a:buClr>
                <a:srgbClr val="000000"/>
              </a:buClr>
              <a:buSzPts val="1800"/>
              <a:buFont typeface="Helvetica Neue"/>
              <a:buNone/>
              <a:defRPr sz="900">
                <a:solidFill>
                  <a:srgbClr val="000000"/>
                </a:solidFill>
              </a:defRPr>
            </a:lvl4pPr>
            <a:lvl5pPr marL="0" lvl="4" indent="0" algn="ctr">
              <a:lnSpc>
                <a:spcPct val="100000"/>
              </a:lnSpc>
              <a:spcBef>
                <a:spcPts val="0"/>
              </a:spcBef>
              <a:spcAft>
                <a:spcPts val="0"/>
              </a:spcAft>
              <a:buClr>
                <a:srgbClr val="000000"/>
              </a:buClr>
              <a:buSzPts val="1800"/>
              <a:buFont typeface="Helvetica Neue"/>
              <a:buNone/>
              <a:defRPr sz="900">
                <a:solidFill>
                  <a:srgbClr val="000000"/>
                </a:solidFill>
              </a:defRPr>
            </a:lvl5pPr>
            <a:lvl6pPr marL="0" lvl="5" indent="0" algn="ctr">
              <a:lnSpc>
                <a:spcPct val="100000"/>
              </a:lnSpc>
              <a:spcBef>
                <a:spcPts val="0"/>
              </a:spcBef>
              <a:spcAft>
                <a:spcPts val="0"/>
              </a:spcAft>
              <a:buClr>
                <a:srgbClr val="000000"/>
              </a:buClr>
              <a:buSzPts val="1800"/>
              <a:buFont typeface="Helvetica Neue"/>
              <a:buNone/>
              <a:defRPr sz="900">
                <a:solidFill>
                  <a:srgbClr val="000000"/>
                </a:solidFill>
              </a:defRPr>
            </a:lvl6pPr>
            <a:lvl7pPr marL="0" lvl="6" indent="0" algn="ctr">
              <a:lnSpc>
                <a:spcPct val="100000"/>
              </a:lnSpc>
              <a:spcBef>
                <a:spcPts val="0"/>
              </a:spcBef>
              <a:spcAft>
                <a:spcPts val="0"/>
              </a:spcAft>
              <a:buClr>
                <a:srgbClr val="000000"/>
              </a:buClr>
              <a:buSzPts val="1800"/>
              <a:buFont typeface="Helvetica Neue"/>
              <a:buNone/>
              <a:defRPr sz="900">
                <a:solidFill>
                  <a:srgbClr val="000000"/>
                </a:solidFill>
              </a:defRPr>
            </a:lvl7pPr>
            <a:lvl8pPr marL="0" lvl="7" indent="0" algn="ctr">
              <a:lnSpc>
                <a:spcPct val="100000"/>
              </a:lnSpc>
              <a:spcBef>
                <a:spcPts val="0"/>
              </a:spcBef>
              <a:spcAft>
                <a:spcPts val="0"/>
              </a:spcAft>
              <a:buClr>
                <a:srgbClr val="000000"/>
              </a:buClr>
              <a:buSzPts val="1800"/>
              <a:buFont typeface="Helvetica Neue"/>
              <a:buNone/>
              <a:defRPr sz="900">
                <a:solidFill>
                  <a:srgbClr val="000000"/>
                </a:solidFill>
              </a:defRPr>
            </a:lvl8pPr>
            <a:lvl9pPr marL="0" lvl="8" indent="0" algn="ctr">
              <a:lnSpc>
                <a:spcPct val="100000"/>
              </a:lnSpc>
              <a:spcBef>
                <a:spcPts val="0"/>
              </a:spcBef>
              <a:spcAft>
                <a:spcPts val="0"/>
              </a:spcAft>
              <a:buClr>
                <a:srgbClr val="000000"/>
              </a:buClr>
              <a:buSzPts val="1800"/>
              <a:buFont typeface="Helvetica Neue"/>
              <a:buNone/>
              <a:defRPr sz="900">
                <a:solidFill>
                  <a:srgbClr val="000000"/>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32193764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Text and image">
    <p:bg>
      <p:bgPr>
        <a:solidFill>
          <a:schemeClr val="bg1"/>
        </a:solidFill>
        <a:effectLst/>
      </p:bgPr>
    </p:bg>
    <p:spTree>
      <p:nvGrpSpPr>
        <p:cNvPr id="1" name=""/>
        <p:cNvGrpSpPr/>
        <p:nvPr/>
      </p:nvGrpSpPr>
      <p:grpSpPr>
        <a:xfrm>
          <a:off x="0" y="0"/>
          <a:ext cx="0" cy="0"/>
          <a:chOff x="0" y="0"/>
          <a:chExt cx="0" cy="0"/>
        </a:xfrm>
      </p:grpSpPr>
      <p:sp>
        <p:nvSpPr>
          <p:cNvPr id="18" name="Picture Placeholder 15">
            <a:extLst>
              <a:ext uri="{FF2B5EF4-FFF2-40B4-BE49-F238E27FC236}">
                <a16:creationId xmlns:a16="http://schemas.microsoft.com/office/drawing/2014/main" id="{8AE174FD-3800-994F-BFA6-327768F38313}"/>
              </a:ext>
            </a:extLst>
          </p:cNvPr>
          <p:cNvSpPr>
            <a:spLocks noGrp="1"/>
          </p:cNvSpPr>
          <p:nvPr>
            <p:ph type="pic" sz="quarter" idx="13" hasCustomPrompt="1"/>
          </p:nvPr>
        </p:nvSpPr>
        <p:spPr>
          <a:xfrm>
            <a:off x="6104724" y="1864058"/>
            <a:ext cx="5324475" cy="3916866"/>
          </a:xfrm>
          <a:prstGeom prst="rect">
            <a:avLst/>
          </a:prstGeom>
        </p:spPr>
        <p:txBody>
          <a:bodyPr/>
          <a:lstStyle>
            <a:lvl1pPr marL="0" indent="0" algn="ctr">
              <a:buNone/>
              <a:defRPr sz="1600" i="1">
                <a:solidFill>
                  <a:schemeClr val="bg1">
                    <a:lumMod val="65000"/>
                  </a:schemeClr>
                </a:solidFill>
              </a:defRPr>
            </a:lvl1pPr>
          </a:lstStyle>
          <a:p>
            <a:r>
              <a:rPr lang="en-US" dirty="0"/>
              <a:t>CLICK ICON TO INSERT</a:t>
            </a:r>
            <a:br>
              <a:rPr lang="en-US" dirty="0"/>
            </a:br>
            <a:r>
              <a:rPr lang="en-US" dirty="0"/>
              <a:t>PICTURE OR GRAPHIC</a:t>
            </a:r>
          </a:p>
        </p:txBody>
      </p:sp>
      <p:sp>
        <p:nvSpPr>
          <p:cNvPr id="12" name="Title 1">
            <a:extLst>
              <a:ext uri="{FF2B5EF4-FFF2-40B4-BE49-F238E27FC236}">
                <a16:creationId xmlns:a16="http://schemas.microsoft.com/office/drawing/2014/main" id="{EC8EB69E-47F3-694D-A275-23388F3B4E72}"/>
              </a:ext>
            </a:extLst>
          </p:cNvPr>
          <p:cNvSpPr>
            <a:spLocks noGrp="1"/>
          </p:cNvSpPr>
          <p:nvPr>
            <p:ph type="title" hasCustomPrompt="1"/>
          </p:nvPr>
        </p:nvSpPr>
        <p:spPr>
          <a:xfrm>
            <a:off x="762784" y="620441"/>
            <a:ext cx="9143215" cy="643338"/>
          </a:xfrm>
          <a:prstGeom prst="rect">
            <a:avLst/>
          </a:prstGeom>
        </p:spPr>
        <p:txBody>
          <a:bodyPr/>
          <a:lstStyle/>
          <a:p>
            <a:r>
              <a:rPr lang="en-US" dirty="0"/>
              <a:t>CLICK TO EDIT HEADING TEXT</a:t>
            </a:r>
          </a:p>
        </p:txBody>
      </p:sp>
      <p:sp>
        <p:nvSpPr>
          <p:cNvPr id="14" name="Text Placeholder 19">
            <a:extLst>
              <a:ext uri="{FF2B5EF4-FFF2-40B4-BE49-F238E27FC236}">
                <a16:creationId xmlns:a16="http://schemas.microsoft.com/office/drawing/2014/main" id="{2C089CB9-1237-DF47-979F-BF42687AD1AC}"/>
              </a:ext>
            </a:extLst>
          </p:cNvPr>
          <p:cNvSpPr>
            <a:spLocks noGrp="1"/>
          </p:cNvSpPr>
          <p:nvPr>
            <p:ph type="body" sz="quarter" idx="11" hasCustomPrompt="1"/>
          </p:nvPr>
        </p:nvSpPr>
        <p:spPr>
          <a:xfrm>
            <a:off x="762801" y="2347844"/>
            <a:ext cx="4660900" cy="2560637"/>
          </a:xfrm>
          <a:prstGeom prst="rect">
            <a:avLst/>
          </a:prstGeom>
        </p:spPr>
        <p:txBody>
          <a:bodyPr/>
          <a:lstStyle>
            <a:lvl1pPr marL="0" marR="0" indent="0" algn="l" defTabSz="914400" rtl="0" eaLnBrk="1" fontAlgn="auto" latinLnBrk="0" hangingPunct="1">
              <a:lnSpc>
                <a:spcPct val="100000"/>
              </a:lnSpc>
              <a:spcBef>
                <a:spcPts val="1000"/>
              </a:spcBef>
              <a:spcAft>
                <a:spcPts val="0"/>
              </a:spcAft>
              <a:buClr>
                <a:srgbClr val="CBB379"/>
              </a:buClr>
              <a:buSzTx/>
              <a:buFont typeface="Arial" panose="020B0604020202020204" pitchFamily="34" charset="0"/>
              <a:buNone/>
              <a:tabLst/>
              <a:defRPr sz="1800" b="0">
                <a:solidFill>
                  <a:schemeClr val="tx1">
                    <a:lumMod val="75000"/>
                    <a:lumOff val="25000"/>
                  </a:schemeClr>
                </a:solidFill>
              </a:defRPr>
            </a:lvl1pPr>
            <a:lvl2pPr marL="457200" indent="0">
              <a:buFont typeface="Arial" panose="020B0604020202020204" pitchFamily="34" charset="0"/>
              <a:buNone/>
              <a:defRPr sz="1600">
                <a:solidFill>
                  <a:schemeClr val="tx1">
                    <a:lumMod val="75000"/>
                    <a:lumOff val="25000"/>
                  </a:schemeClr>
                </a:solidFill>
              </a:defRPr>
            </a:lvl2pPr>
            <a:lvl3pPr marL="914400" indent="0">
              <a:buFont typeface="Arial" panose="020B0604020202020204" pitchFamily="34" charset="0"/>
              <a:buNone/>
              <a:defRPr sz="1600">
                <a:solidFill>
                  <a:schemeClr val="tx1">
                    <a:lumMod val="75000"/>
                    <a:lumOff val="25000"/>
                  </a:schemeClr>
                </a:solidFill>
              </a:defRPr>
            </a:lvl3pPr>
            <a:lvl4pPr marL="1371600" indent="0">
              <a:buFont typeface="Arial" panose="020B0604020202020204" pitchFamily="34" charset="0"/>
              <a:buNone/>
              <a:defRPr sz="1600">
                <a:solidFill>
                  <a:schemeClr val="tx1">
                    <a:lumMod val="75000"/>
                    <a:lumOff val="25000"/>
                  </a:schemeClr>
                </a:solidFill>
              </a:defRPr>
            </a:lvl4pPr>
            <a:lvl5pPr marL="1828800" indent="0">
              <a:buFont typeface="Arial" panose="020B0604020202020204" pitchFamily="34" charset="0"/>
              <a:buNone/>
              <a:defRPr sz="1600">
                <a:solidFill>
                  <a:schemeClr val="tx1">
                    <a:lumMod val="75000"/>
                    <a:lumOff val="25000"/>
                  </a:schemeClr>
                </a:solidFill>
              </a:defRPr>
            </a:lvl5pPr>
          </a:lstStyle>
          <a:p>
            <a:pPr lvl="0"/>
            <a:r>
              <a:rPr lang="en-US" dirty="0"/>
              <a:t>Click to edit copy</a:t>
            </a:r>
          </a:p>
        </p:txBody>
      </p:sp>
      <p:sp>
        <p:nvSpPr>
          <p:cNvPr id="15" name="Text Placeholder 21">
            <a:extLst>
              <a:ext uri="{FF2B5EF4-FFF2-40B4-BE49-F238E27FC236}">
                <a16:creationId xmlns:a16="http://schemas.microsoft.com/office/drawing/2014/main" id="{1AA03A5E-6068-E541-BC6B-D15350A09AF3}"/>
              </a:ext>
            </a:extLst>
          </p:cNvPr>
          <p:cNvSpPr>
            <a:spLocks noGrp="1"/>
          </p:cNvSpPr>
          <p:nvPr>
            <p:ph type="body" sz="quarter" idx="12" hasCustomPrompt="1"/>
          </p:nvPr>
        </p:nvSpPr>
        <p:spPr>
          <a:xfrm>
            <a:off x="762783" y="1864057"/>
            <a:ext cx="4909147" cy="483787"/>
          </a:xfrm>
          <a:prstGeom prst="rect">
            <a:avLst/>
          </a:prstGeom>
        </p:spPr>
        <p:txBody>
          <a:bodyPr>
            <a:noAutofit/>
          </a:bodyPr>
          <a:lstStyle>
            <a:lvl1pPr marL="0" indent="0">
              <a:buNone/>
              <a:defRPr sz="2100" b="1">
                <a:solidFill>
                  <a:schemeClr val="tx1">
                    <a:lumMod val="75000"/>
                    <a:lumOff val="25000"/>
                  </a:schemeClr>
                </a:solidFill>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CLICK TO EDIT SUBHEADING TEXT</a:t>
            </a:r>
          </a:p>
        </p:txBody>
      </p:sp>
      <p:pic>
        <p:nvPicPr>
          <p:cNvPr id="4" name="Picture 3">
            <a:extLst>
              <a:ext uri="{FF2B5EF4-FFF2-40B4-BE49-F238E27FC236}">
                <a16:creationId xmlns:a16="http://schemas.microsoft.com/office/drawing/2014/main" id="{8D68E9B0-9AC6-3AF7-98BC-54C72E65872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762783" y="6054291"/>
            <a:ext cx="2613718" cy="475768"/>
          </a:xfrm>
          <a:prstGeom prst="rect">
            <a:avLst/>
          </a:prstGeom>
        </p:spPr>
      </p:pic>
      <p:pic>
        <p:nvPicPr>
          <p:cNvPr id="3" name="Picture 2" descr="A black background with a black square&#10;&#10;Description automatically generated with medium confidence">
            <a:extLst>
              <a:ext uri="{FF2B5EF4-FFF2-40B4-BE49-F238E27FC236}">
                <a16:creationId xmlns:a16="http://schemas.microsoft.com/office/drawing/2014/main" id="{C3A90381-4BF6-F86C-1CBC-9F2C5B41F046}"/>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981778" y="-154005"/>
            <a:ext cx="12192001" cy="6858001"/>
          </a:xfrm>
          <a:prstGeom prst="rect">
            <a:avLst/>
          </a:prstGeom>
        </p:spPr>
      </p:pic>
    </p:spTree>
    <p:extLst>
      <p:ext uri="{BB962C8B-B14F-4D97-AF65-F5344CB8AC3E}">
        <p14:creationId xmlns:p14="http://schemas.microsoft.com/office/powerpoint/2010/main" val="41013663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ítulo, viñetas y foto">
  <p:cSld name="Título, viñetas y foto">
    <p:spTree>
      <p:nvGrpSpPr>
        <p:cNvPr id="1" name="Shape 35"/>
        <p:cNvGrpSpPr/>
        <p:nvPr/>
      </p:nvGrpSpPr>
      <p:grpSpPr>
        <a:xfrm>
          <a:off x="0" y="0"/>
          <a:ext cx="0" cy="0"/>
          <a:chOff x="0" y="0"/>
          <a:chExt cx="0" cy="0"/>
        </a:xfrm>
      </p:grpSpPr>
      <p:sp>
        <p:nvSpPr>
          <p:cNvPr id="36" name="Google Shape;36;p11"/>
          <p:cNvSpPr>
            <a:spLocks noGrp="1"/>
          </p:cNvSpPr>
          <p:nvPr>
            <p:ph type="pic" idx="2"/>
          </p:nvPr>
        </p:nvSpPr>
        <p:spPr>
          <a:xfrm>
            <a:off x="5863828" y="419695"/>
            <a:ext cx="4534049" cy="6045399"/>
          </a:xfrm>
          <a:prstGeom prst="rect">
            <a:avLst/>
          </a:prstGeom>
          <a:noFill/>
          <a:ln>
            <a:noFill/>
          </a:ln>
        </p:spPr>
        <p:txBody>
          <a:bodyPr/>
          <a:lstStyle/>
          <a:p>
            <a:endParaRPr lang="en-US"/>
          </a:p>
        </p:txBody>
      </p:sp>
      <p:sp>
        <p:nvSpPr>
          <p:cNvPr id="37" name="Google Shape;37;p11"/>
          <p:cNvSpPr txBox="1">
            <a:spLocks noGrp="1"/>
          </p:cNvSpPr>
          <p:nvPr>
            <p:ph type="title"/>
          </p:nvPr>
        </p:nvSpPr>
        <p:spPr>
          <a:xfrm>
            <a:off x="2015133" y="312539"/>
            <a:ext cx="3589735" cy="714376"/>
          </a:xfrm>
          <a:prstGeom prst="rect">
            <a:avLst/>
          </a:prstGeom>
          <a:noFill/>
          <a:ln>
            <a:noFill/>
          </a:ln>
        </p:spPr>
        <p:txBody>
          <a:bodyPr spcFirstLastPara="1" wrap="square" lIns="71425" tIns="71425" rIns="71425" bIns="71425" anchor="t" anchorCtr="0">
            <a:normAutofit/>
          </a:bodyPr>
          <a:lstStyle>
            <a:lvl1pPr lvl="0" algn="l">
              <a:lnSpc>
                <a:spcPct val="80000"/>
              </a:lnSpc>
              <a:spcBef>
                <a:spcPts val="0"/>
              </a:spcBef>
              <a:spcAft>
                <a:spcPts val="0"/>
              </a:spcAft>
              <a:buClr>
                <a:srgbClr val="000000"/>
              </a:buClr>
              <a:buSzPts val="1800"/>
              <a:buNone/>
              <a:defRPr/>
            </a:lvl1pPr>
            <a:lvl2pPr lvl="1" algn="l">
              <a:lnSpc>
                <a:spcPct val="80000"/>
              </a:lnSpc>
              <a:spcBef>
                <a:spcPts val="0"/>
              </a:spcBef>
              <a:spcAft>
                <a:spcPts val="0"/>
              </a:spcAft>
              <a:buClr>
                <a:srgbClr val="000000"/>
              </a:buClr>
              <a:buSzPts val="1800"/>
              <a:buNone/>
              <a:defRPr/>
            </a:lvl2pPr>
            <a:lvl3pPr lvl="2" algn="l">
              <a:lnSpc>
                <a:spcPct val="80000"/>
              </a:lnSpc>
              <a:spcBef>
                <a:spcPts val="0"/>
              </a:spcBef>
              <a:spcAft>
                <a:spcPts val="0"/>
              </a:spcAft>
              <a:buClr>
                <a:srgbClr val="000000"/>
              </a:buClr>
              <a:buSzPts val="1800"/>
              <a:buNone/>
              <a:defRPr/>
            </a:lvl3pPr>
            <a:lvl4pPr lvl="3" algn="l">
              <a:lnSpc>
                <a:spcPct val="80000"/>
              </a:lnSpc>
              <a:spcBef>
                <a:spcPts val="0"/>
              </a:spcBef>
              <a:spcAft>
                <a:spcPts val="0"/>
              </a:spcAft>
              <a:buClr>
                <a:srgbClr val="000000"/>
              </a:buClr>
              <a:buSzPts val="1800"/>
              <a:buNone/>
              <a:defRPr/>
            </a:lvl4pPr>
            <a:lvl5pPr lvl="4" algn="l">
              <a:lnSpc>
                <a:spcPct val="80000"/>
              </a:lnSpc>
              <a:spcBef>
                <a:spcPts val="0"/>
              </a:spcBef>
              <a:spcAft>
                <a:spcPts val="0"/>
              </a:spcAft>
              <a:buClr>
                <a:srgbClr val="000000"/>
              </a:buClr>
              <a:buSzPts val="1800"/>
              <a:buNone/>
              <a:defRPr/>
            </a:lvl5pPr>
            <a:lvl6pPr lvl="5" algn="l">
              <a:lnSpc>
                <a:spcPct val="80000"/>
              </a:lnSpc>
              <a:spcBef>
                <a:spcPts val="0"/>
              </a:spcBef>
              <a:spcAft>
                <a:spcPts val="0"/>
              </a:spcAft>
              <a:buClr>
                <a:srgbClr val="000000"/>
              </a:buClr>
              <a:buSzPts val="1800"/>
              <a:buNone/>
              <a:defRPr/>
            </a:lvl6pPr>
            <a:lvl7pPr lvl="6" algn="l">
              <a:lnSpc>
                <a:spcPct val="80000"/>
              </a:lnSpc>
              <a:spcBef>
                <a:spcPts val="0"/>
              </a:spcBef>
              <a:spcAft>
                <a:spcPts val="0"/>
              </a:spcAft>
              <a:buClr>
                <a:srgbClr val="000000"/>
              </a:buClr>
              <a:buSzPts val="1800"/>
              <a:buNone/>
              <a:defRPr/>
            </a:lvl7pPr>
            <a:lvl8pPr lvl="7" algn="l">
              <a:lnSpc>
                <a:spcPct val="80000"/>
              </a:lnSpc>
              <a:spcBef>
                <a:spcPts val="0"/>
              </a:spcBef>
              <a:spcAft>
                <a:spcPts val="0"/>
              </a:spcAft>
              <a:buClr>
                <a:srgbClr val="000000"/>
              </a:buClr>
              <a:buSzPts val="1800"/>
              <a:buNone/>
              <a:defRPr/>
            </a:lvl8pPr>
            <a:lvl9pPr lvl="8" algn="l">
              <a:lnSpc>
                <a:spcPct val="80000"/>
              </a:lnSpc>
              <a:spcBef>
                <a:spcPts val="0"/>
              </a:spcBef>
              <a:spcAft>
                <a:spcPts val="0"/>
              </a:spcAft>
              <a:buClr>
                <a:srgbClr val="000000"/>
              </a:buClr>
              <a:buSzPts val="1800"/>
              <a:buNone/>
              <a:defRPr/>
            </a:lvl9pPr>
          </a:lstStyle>
          <a:p>
            <a:endParaRPr/>
          </a:p>
        </p:txBody>
      </p:sp>
      <p:sp>
        <p:nvSpPr>
          <p:cNvPr id="38" name="Google Shape;38;p11"/>
          <p:cNvSpPr txBox="1">
            <a:spLocks noGrp="1"/>
          </p:cNvSpPr>
          <p:nvPr>
            <p:ph type="body" idx="1"/>
          </p:nvPr>
        </p:nvSpPr>
        <p:spPr>
          <a:xfrm>
            <a:off x="2015133" y="993500"/>
            <a:ext cx="3589735" cy="472361"/>
          </a:xfrm>
          <a:prstGeom prst="rect">
            <a:avLst/>
          </a:prstGeom>
          <a:noFill/>
          <a:ln>
            <a:noFill/>
          </a:ln>
        </p:spPr>
        <p:txBody>
          <a:bodyPr spcFirstLastPara="1" wrap="square" lIns="71425" tIns="71425" rIns="71425" bIns="71425" anchor="t" anchorCtr="0">
            <a:normAutofit/>
          </a:bodyPr>
          <a:lstStyle>
            <a:lvl1pPr marL="228600" lvl="0" indent="-114300" algn="l">
              <a:lnSpc>
                <a:spcPct val="100000"/>
              </a:lnSpc>
              <a:spcBef>
                <a:spcPts val="0"/>
              </a:spcBef>
              <a:spcAft>
                <a:spcPts val="0"/>
              </a:spcAft>
              <a:buClr>
                <a:srgbClr val="000000"/>
              </a:buClr>
              <a:buSzPts val="4940"/>
              <a:buFont typeface="Helvetica Neue"/>
              <a:buNone/>
              <a:defRPr sz="2470" b="1"/>
            </a:lvl1pPr>
            <a:lvl2pPr marL="457200" lvl="1" indent="-184595" algn="l">
              <a:lnSpc>
                <a:spcPct val="90000"/>
              </a:lnSpc>
              <a:spcBef>
                <a:spcPts val="2250"/>
              </a:spcBef>
              <a:spcAft>
                <a:spcPts val="0"/>
              </a:spcAft>
              <a:buClr>
                <a:srgbClr val="000000"/>
              </a:buClr>
              <a:buSzPts val="2214"/>
              <a:buChar char="•"/>
              <a:defRPr/>
            </a:lvl2pPr>
            <a:lvl3pPr marL="685800" lvl="2" indent="-184595" algn="l">
              <a:lnSpc>
                <a:spcPct val="90000"/>
              </a:lnSpc>
              <a:spcBef>
                <a:spcPts val="2250"/>
              </a:spcBef>
              <a:spcAft>
                <a:spcPts val="0"/>
              </a:spcAft>
              <a:buClr>
                <a:srgbClr val="000000"/>
              </a:buClr>
              <a:buSzPts val="2214"/>
              <a:buChar char="•"/>
              <a:defRPr/>
            </a:lvl3pPr>
            <a:lvl4pPr marL="914400" lvl="3" indent="-184595" algn="l">
              <a:lnSpc>
                <a:spcPct val="90000"/>
              </a:lnSpc>
              <a:spcBef>
                <a:spcPts val="2250"/>
              </a:spcBef>
              <a:spcAft>
                <a:spcPts val="0"/>
              </a:spcAft>
              <a:buClr>
                <a:srgbClr val="000000"/>
              </a:buClr>
              <a:buSzPts val="2214"/>
              <a:buChar char="•"/>
              <a:defRPr/>
            </a:lvl4pPr>
            <a:lvl5pPr marL="1143000" lvl="4" indent="-184595" algn="l">
              <a:lnSpc>
                <a:spcPct val="90000"/>
              </a:lnSpc>
              <a:spcBef>
                <a:spcPts val="2250"/>
              </a:spcBef>
              <a:spcAft>
                <a:spcPts val="0"/>
              </a:spcAft>
              <a:buClr>
                <a:srgbClr val="000000"/>
              </a:buClr>
              <a:buSzPts val="2214"/>
              <a:buChar char="•"/>
              <a:defRPr/>
            </a:lvl5pPr>
            <a:lvl6pPr marL="1371600" lvl="5" indent="-184595" algn="l">
              <a:lnSpc>
                <a:spcPct val="90000"/>
              </a:lnSpc>
              <a:spcBef>
                <a:spcPts val="2250"/>
              </a:spcBef>
              <a:spcAft>
                <a:spcPts val="0"/>
              </a:spcAft>
              <a:buClr>
                <a:srgbClr val="000000"/>
              </a:buClr>
              <a:buSzPts val="2214"/>
              <a:buChar char="•"/>
              <a:defRPr/>
            </a:lvl6pPr>
            <a:lvl7pPr marL="1600200" lvl="6" indent="-184595" algn="l">
              <a:lnSpc>
                <a:spcPct val="90000"/>
              </a:lnSpc>
              <a:spcBef>
                <a:spcPts val="2250"/>
              </a:spcBef>
              <a:spcAft>
                <a:spcPts val="0"/>
              </a:spcAft>
              <a:buClr>
                <a:srgbClr val="000000"/>
              </a:buClr>
              <a:buSzPts val="2214"/>
              <a:buChar char="•"/>
              <a:defRPr/>
            </a:lvl7pPr>
            <a:lvl8pPr marL="1828800" lvl="7" indent="-184595" algn="l">
              <a:lnSpc>
                <a:spcPct val="90000"/>
              </a:lnSpc>
              <a:spcBef>
                <a:spcPts val="2250"/>
              </a:spcBef>
              <a:spcAft>
                <a:spcPts val="0"/>
              </a:spcAft>
              <a:buClr>
                <a:srgbClr val="000000"/>
              </a:buClr>
              <a:buSzPts val="2214"/>
              <a:buChar char="•"/>
              <a:defRPr/>
            </a:lvl8pPr>
            <a:lvl9pPr marL="2057400" lvl="8" indent="-184595" algn="l">
              <a:lnSpc>
                <a:spcPct val="90000"/>
              </a:lnSpc>
              <a:spcBef>
                <a:spcPts val="2250"/>
              </a:spcBef>
              <a:spcAft>
                <a:spcPts val="0"/>
              </a:spcAft>
              <a:buClr>
                <a:srgbClr val="000000"/>
              </a:buClr>
              <a:buSzPts val="2214"/>
              <a:buChar char="•"/>
              <a:defRPr/>
            </a:lvl9pPr>
          </a:lstStyle>
          <a:p>
            <a:endParaRPr/>
          </a:p>
        </p:txBody>
      </p:sp>
      <p:sp>
        <p:nvSpPr>
          <p:cNvPr id="39" name="Google Shape;39;p11"/>
          <p:cNvSpPr txBox="1">
            <a:spLocks noGrp="1"/>
          </p:cNvSpPr>
          <p:nvPr>
            <p:ph type="body" idx="3"/>
          </p:nvPr>
        </p:nvSpPr>
        <p:spPr>
          <a:xfrm>
            <a:off x="2015133" y="2447013"/>
            <a:ext cx="3589735" cy="3932691"/>
          </a:xfrm>
          <a:prstGeom prst="rect">
            <a:avLst/>
          </a:prstGeom>
          <a:noFill/>
          <a:ln>
            <a:noFill/>
          </a:ln>
        </p:spPr>
        <p:txBody>
          <a:bodyPr spcFirstLastPara="1" wrap="square" lIns="71425" tIns="71425" rIns="71425" bIns="71425" anchor="t" anchorCtr="0">
            <a:normAutofit/>
          </a:bodyPr>
          <a:lstStyle>
            <a:lvl1pPr marL="228600" lvl="0" indent="-184595" algn="l">
              <a:lnSpc>
                <a:spcPct val="90000"/>
              </a:lnSpc>
              <a:spcBef>
                <a:spcPts val="2250"/>
              </a:spcBef>
              <a:spcAft>
                <a:spcPts val="0"/>
              </a:spcAft>
              <a:buClr>
                <a:srgbClr val="000000"/>
              </a:buClr>
              <a:buSzPts val="2214"/>
              <a:buChar char="•"/>
              <a:defRPr/>
            </a:lvl1pPr>
            <a:lvl2pPr marL="457200" lvl="1" indent="-184595" algn="l">
              <a:lnSpc>
                <a:spcPct val="90000"/>
              </a:lnSpc>
              <a:spcBef>
                <a:spcPts val="2250"/>
              </a:spcBef>
              <a:spcAft>
                <a:spcPts val="0"/>
              </a:spcAft>
              <a:buClr>
                <a:srgbClr val="000000"/>
              </a:buClr>
              <a:buSzPts val="2214"/>
              <a:buChar char="•"/>
              <a:defRPr/>
            </a:lvl2pPr>
            <a:lvl3pPr marL="685800" lvl="2" indent="-184595" algn="l">
              <a:lnSpc>
                <a:spcPct val="90000"/>
              </a:lnSpc>
              <a:spcBef>
                <a:spcPts val="2250"/>
              </a:spcBef>
              <a:spcAft>
                <a:spcPts val="0"/>
              </a:spcAft>
              <a:buClr>
                <a:srgbClr val="000000"/>
              </a:buClr>
              <a:buSzPts val="2214"/>
              <a:buChar char="•"/>
              <a:defRPr/>
            </a:lvl3pPr>
            <a:lvl4pPr marL="914400" lvl="3" indent="-184595" algn="l">
              <a:lnSpc>
                <a:spcPct val="90000"/>
              </a:lnSpc>
              <a:spcBef>
                <a:spcPts val="2250"/>
              </a:spcBef>
              <a:spcAft>
                <a:spcPts val="0"/>
              </a:spcAft>
              <a:buClr>
                <a:srgbClr val="000000"/>
              </a:buClr>
              <a:buSzPts val="2214"/>
              <a:buChar char="•"/>
              <a:defRPr/>
            </a:lvl4pPr>
            <a:lvl5pPr marL="1143000" lvl="4" indent="-184595" algn="l">
              <a:lnSpc>
                <a:spcPct val="90000"/>
              </a:lnSpc>
              <a:spcBef>
                <a:spcPts val="2250"/>
              </a:spcBef>
              <a:spcAft>
                <a:spcPts val="0"/>
              </a:spcAft>
              <a:buClr>
                <a:srgbClr val="000000"/>
              </a:buClr>
              <a:buSzPts val="2214"/>
              <a:buChar char="•"/>
              <a:defRPr/>
            </a:lvl5pPr>
            <a:lvl6pPr marL="1371600" lvl="5" indent="-184595" algn="l">
              <a:lnSpc>
                <a:spcPct val="90000"/>
              </a:lnSpc>
              <a:spcBef>
                <a:spcPts val="2250"/>
              </a:spcBef>
              <a:spcAft>
                <a:spcPts val="0"/>
              </a:spcAft>
              <a:buClr>
                <a:srgbClr val="000000"/>
              </a:buClr>
              <a:buSzPts val="2214"/>
              <a:buChar char="•"/>
              <a:defRPr/>
            </a:lvl6pPr>
            <a:lvl7pPr marL="1600200" lvl="6" indent="-184595" algn="l">
              <a:lnSpc>
                <a:spcPct val="90000"/>
              </a:lnSpc>
              <a:spcBef>
                <a:spcPts val="2250"/>
              </a:spcBef>
              <a:spcAft>
                <a:spcPts val="0"/>
              </a:spcAft>
              <a:buClr>
                <a:srgbClr val="000000"/>
              </a:buClr>
              <a:buSzPts val="2214"/>
              <a:buChar char="•"/>
              <a:defRPr/>
            </a:lvl7pPr>
            <a:lvl8pPr marL="1828800" lvl="7" indent="-184595" algn="l">
              <a:lnSpc>
                <a:spcPct val="90000"/>
              </a:lnSpc>
              <a:spcBef>
                <a:spcPts val="2250"/>
              </a:spcBef>
              <a:spcAft>
                <a:spcPts val="0"/>
              </a:spcAft>
              <a:buClr>
                <a:srgbClr val="000000"/>
              </a:buClr>
              <a:buSzPts val="2214"/>
              <a:buChar char="•"/>
              <a:defRPr/>
            </a:lvl8pPr>
            <a:lvl9pPr marL="2057400" lvl="8" indent="-184595" algn="l">
              <a:lnSpc>
                <a:spcPct val="90000"/>
              </a:lnSpc>
              <a:spcBef>
                <a:spcPts val="2250"/>
              </a:spcBef>
              <a:spcAft>
                <a:spcPts val="0"/>
              </a:spcAft>
              <a:buClr>
                <a:srgbClr val="000000"/>
              </a:buClr>
              <a:buSzPts val="2214"/>
              <a:buChar char="•"/>
              <a:defRPr/>
            </a:lvl9pPr>
          </a:lstStyle>
          <a:p>
            <a:endParaRPr/>
          </a:p>
        </p:txBody>
      </p:sp>
      <p:sp>
        <p:nvSpPr>
          <p:cNvPr id="40" name="Google Shape;40;p11"/>
          <p:cNvSpPr txBox="1">
            <a:spLocks noGrp="1"/>
          </p:cNvSpPr>
          <p:nvPr>
            <p:ph type="sldNum" idx="12"/>
          </p:nvPr>
        </p:nvSpPr>
        <p:spPr>
          <a:xfrm>
            <a:off x="5991174" y="6125343"/>
            <a:ext cx="204890" cy="559743"/>
          </a:xfrm>
          <a:prstGeom prst="rect">
            <a:avLst/>
          </a:prstGeom>
          <a:noFill/>
          <a:ln>
            <a:noFill/>
          </a:ln>
        </p:spPr>
        <p:txBody>
          <a:bodyPr spcFirstLastPara="1" wrap="square" lIns="71425" tIns="71425" rIns="71425" bIns="71425" anchor="b" anchorCtr="0">
            <a:spAutoFit/>
          </a:bodyPr>
          <a:lstStyle>
            <a:lvl1pPr marL="0" lvl="0" indent="0" algn="ctr">
              <a:lnSpc>
                <a:spcPct val="100000"/>
              </a:lnSpc>
              <a:spcBef>
                <a:spcPts val="0"/>
              </a:spcBef>
              <a:spcAft>
                <a:spcPts val="0"/>
              </a:spcAft>
              <a:buClr>
                <a:srgbClr val="000000"/>
              </a:buClr>
              <a:buSzPts val="1800"/>
              <a:buFont typeface="Helvetica Neue"/>
              <a:buNone/>
              <a:defRPr sz="900">
                <a:solidFill>
                  <a:srgbClr val="000000"/>
                </a:solidFill>
              </a:defRPr>
            </a:lvl1pPr>
            <a:lvl2pPr marL="0" lvl="1" indent="0" algn="ctr">
              <a:lnSpc>
                <a:spcPct val="100000"/>
              </a:lnSpc>
              <a:spcBef>
                <a:spcPts val="0"/>
              </a:spcBef>
              <a:spcAft>
                <a:spcPts val="0"/>
              </a:spcAft>
              <a:buClr>
                <a:srgbClr val="000000"/>
              </a:buClr>
              <a:buSzPts val="1800"/>
              <a:buFont typeface="Helvetica Neue"/>
              <a:buNone/>
              <a:defRPr sz="900">
                <a:solidFill>
                  <a:srgbClr val="000000"/>
                </a:solidFill>
              </a:defRPr>
            </a:lvl2pPr>
            <a:lvl3pPr marL="0" lvl="2" indent="0" algn="ctr">
              <a:lnSpc>
                <a:spcPct val="100000"/>
              </a:lnSpc>
              <a:spcBef>
                <a:spcPts val="0"/>
              </a:spcBef>
              <a:spcAft>
                <a:spcPts val="0"/>
              </a:spcAft>
              <a:buClr>
                <a:srgbClr val="000000"/>
              </a:buClr>
              <a:buSzPts val="1800"/>
              <a:buFont typeface="Helvetica Neue"/>
              <a:buNone/>
              <a:defRPr sz="900">
                <a:solidFill>
                  <a:srgbClr val="000000"/>
                </a:solidFill>
              </a:defRPr>
            </a:lvl3pPr>
            <a:lvl4pPr marL="0" lvl="3" indent="0" algn="ctr">
              <a:lnSpc>
                <a:spcPct val="100000"/>
              </a:lnSpc>
              <a:spcBef>
                <a:spcPts val="0"/>
              </a:spcBef>
              <a:spcAft>
                <a:spcPts val="0"/>
              </a:spcAft>
              <a:buClr>
                <a:srgbClr val="000000"/>
              </a:buClr>
              <a:buSzPts val="1800"/>
              <a:buFont typeface="Helvetica Neue"/>
              <a:buNone/>
              <a:defRPr sz="900">
                <a:solidFill>
                  <a:srgbClr val="000000"/>
                </a:solidFill>
              </a:defRPr>
            </a:lvl4pPr>
            <a:lvl5pPr marL="0" lvl="4" indent="0" algn="ctr">
              <a:lnSpc>
                <a:spcPct val="100000"/>
              </a:lnSpc>
              <a:spcBef>
                <a:spcPts val="0"/>
              </a:spcBef>
              <a:spcAft>
                <a:spcPts val="0"/>
              </a:spcAft>
              <a:buClr>
                <a:srgbClr val="000000"/>
              </a:buClr>
              <a:buSzPts val="1800"/>
              <a:buFont typeface="Helvetica Neue"/>
              <a:buNone/>
              <a:defRPr sz="900">
                <a:solidFill>
                  <a:srgbClr val="000000"/>
                </a:solidFill>
              </a:defRPr>
            </a:lvl5pPr>
            <a:lvl6pPr marL="0" lvl="5" indent="0" algn="ctr">
              <a:lnSpc>
                <a:spcPct val="100000"/>
              </a:lnSpc>
              <a:spcBef>
                <a:spcPts val="0"/>
              </a:spcBef>
              <a:spcAft>
                <a:spcPts val="0"/>
              </a:spcAft>
              <a:buClr>
                <a:srgbClr val="000000"/>
              </a:buClr>
              <a:buSzPts val="1800"/>
              <a:buFont typeface="Helvetica Neue"/>
              <a:buNone/>
              <a:defRPr sz="900">
                <a:solidFill>
                  <a:srgbClr val="000000"/>
                </a:solidFill>
              </a:defRPr>
            </a:lvl6pPr>
            <a:lvl7pPr marL="0" lvl="6" indent="0" algn="ctr">
              <a:lnSpc>
                <a:spcPct val="100000"/>
              </a:lnSpc>
              <a:spcBef>
                <a:spcPts val="0"/>
              </a:spcBef>
              <a:spcAft>
                <a:spcPts val="0"/>
              </a:spcAft>
              <a:buClr>
                <a:srgbClr val="000000"/>
              </a:buClr>
              <a:buSzPts val="1800"/>
              <a:buFont typeface="Helvetica Neue"/>
              <a:buNone/>
              <a:defRPr sz="900">
                <a:solidFill>
                  <a:srgbClr val="000000"/>
                </a:solidFill>
              </a:defRPr>
            </a:lvl7pPr>
            <a:lvl8pPr marL="0" lvl="7" indent="0" algn="ctr">
              <a:lnSpc>
                <a:spcPct val="100000"/>
              </a:lnSpc>
              <a:spcBef>
                <a:spcPts val="0"/>
              </a:spcBef>
              <a:spcAft>
                <a:spcPts val="0"/>
              </a:spcAft>
              <a:buClr>
                <a:srgbClr val="000000"/>
              </a:buClr>
              <a:buSzPts val="1800"/>
              <a:buFont typeface="Helvetica Neue"/>
              <a:buNone/>
              <a:defRPr sz="900">
                <a:solidFill>
                  <a:srgbClr val="000000"/>
                </a:solidFill>
              </a:defRPr>
            </a:lvl8pPr>
            <a:lvl9pPr marL="0" lvl="8" indent="0" algn="ctr">
              <a:lnSpc>
                <a:spcPct val="100000"/>
              </a:lnSpc>
              <a:spcBef>
                <a:spcPts val="0"/>
              </a:spcBef>
              <a:spcAft>
                <a:spcPts val="0"/>
              </a:spcAft>
              <a:buClr>
                <a:srgbClr val="000000"/>
              </a:buClr>
              <a:buSzPts val="1800"/>
              <a:buFont typeface="Helvetica Neue"/>
              <a:buNone/>
              <a:defRPr sz="900">
                <a:solidFill>
                  <a:srgbClr val="000000"/>
                </a:solidFill>
              </a:defRPr>
            </a:lvl9pPr>
          </a:lstStyle>
          <a:p>
            <a:fld id="{00000000-1234-1234-1234-123412341234}" type="slidenum">
              <a:rPr lang="en-US" smtClean="0"/>
              <a:pPr/>
              <a:t>‹#›</a:t>
            </a:fld>
            <a:endParaRPr lang="en-US"/>
          </a:p>
        </p:txBody>
      </p:sp>
    </p:spTree>
    <p:extLst>
      <p:ext uri="{BB962C8B-B14F-4D97-AF65-F5344CB8AC3E}">
        <p14:creationId xmlns:p14="http://schemas.microsoft.com/office/powerpoint/2010/main" val="15356701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Image and Content">
    <p:spTree>
      <p:nvGrpSpPr>
        <p:cNvPr id="1" name=""/>
        <p:cNvGrpSpPr/>
        <p:nvPr/>
      </p:nvGrpSpPr>
      <p:grpSpPr>
        <a:xfrm>
          <a:off x="0" y="0"/>
          <a:ext cx="0" cy="0"/>
          <a:chOff x="0" y="0"/>
          <a:chExt cx="0" cy="0"/>
        </a:xfrm>
      </p:grpSpPr>
      <p:sp>
        <p:nvSpPr>
          <p:cNvPr id="15" name="Content Placeholder 14">
            <a:extLst>
              <a:ext uri="{FF2B5EF4-FFF2-40B4-BE49-F238E27FC236}">
                <a16:creationId xmlns:a16="http://schemas.microsoft.com/office/drawing/2014/main" id="{C6D1B286-EE94-DE44-8BBB-C1AC46863680}"/>
              </a:ext>
            </a:extLst>
          </p:cNvPr>
          <p:cNvSpPr>
            <a:spLocks noGrp="1"/>
          </p:cNvSpPr>
          <p:nvPr>
            <p:ph sz="quarter" idx="13"/>
          </p:nvPr>
        </p:nvSpPr>
        <p:spPr>
          <a:xfrm>
            <a:off x="442913" y="2097089"/>
            <a:ext cx="5437187" cy="4103686"/>
          </a:xfrm>
          <a:prstGeom prst="rect">
            <a:avLst/>
          </a:prstGeom>
        </p:spPr>
        <p:txBody>
          <a:bodyPr lIns="0" tIns="0" rIns="0" bIns="0">
            <a:normAutofit/>
          </a:bodyPr>
          <a:lstStyle>
            <a:lvl1pPr marL="0" indent="0">
              <a:buNone/>
              <a:defRPr sz="2000"/>
            </a:lvl1pPr>
          </a:lstStyle>
          <a:p>
            <a:pPr lvl="0"/>
            <a:r>
              <a:rPr lang="en-US" noProof="0"/>
              <a:t>Click to edit Master text styles</a:t>
            </a:r>
          </a:p>
        </p:txBody>
      </p:sp>
      <p:sp>
        <p:nvSpPr>
          <p:cNvPr id="20" name="Title 1">
            <a:extLst>
              <a:ext uri="{FF2B5EF4-FFF2-40B4-BE49-F238E27FC236}">
                <a16:creationId xmlns:a16="http://schemas.microsoft.com/office/drawing/2014/main" id="{93976421-9C43-4A44-829D-511FFE0243F2}"/>
              </a:ext>
            </a:extLst>
          </p:cNvPr>
          <p:cNvSpPr>
            <a:spLocks noGrp="1"/>
          </p:cNvSpPr>
          <p:nvPr>
            <p:ph type="title"/>
          </p:nvPr>
        </p:nvSpPr>
        <p:spPr>
          <a:xfrm>
            <a:off x="4116391" y="441325"/>
            <a:ext cx="7632700" cy="1223964"/>
          </a:xfrm>
          <a:prstGeom prst="rect">
            <a:avLst/>
          </a:prstGeom>
        </p:spPr>
        <p:txBody>
          <a:bodyPr lIns="0" tIns="0" rIns="0" bIns="0" anchor="t"/>
          <a:lstStyle/>
          <a:p>
            <a:r>
              <a:rPr lang="en-US" noProof="0"/>
              <a:t>Click to edit Master title style</a:t>
            </a:r>
            <a:endParaRPr lang="en-GB" noProof="0"/>
          </a:p>
        </p:txBody>
      </p:sp>
      <p:sp>
        <p:nvSpPr>
          <p:cNvPr id="3" name="Picture Placeholder 2">
            <a:extLst>
              <a:ext uri="{FF2B5EF4-FFF2-40B4-BE49-F238E27FC236}">
                <a16:creationId xmlns:a16="http://schemas.microsoft.com/office/drawing/2014/main" id="{7BCB34A3-C584-1046-8C17-AB1BCE2694C8}"/>
              </a:ext>
            </a:extLst>
          </p:cNvPr>
          <p:cNvSpPr>
            <a:spLocks noGrp="1"/>
          </p:cNvSpPr>
          <p:nvPr>
            <p:ph type="pic" sz="quarter" idx="14"/>
          </p:nvPr>
        </p:nvSpPr>
        <p:spPr>
          <a:xfrm>
            <a:off x="6311903" y="2097091"/>
            <a:ext cx="5437188" cy="4103687"/>
          </a:xfrm>
          <a:prstGeom prst="rect">
            <a:avLst/>
          </a:prstGeom>
          <a:solidFill>
            <a:schemeClr val="accent2"/>
          </a:solidFill>
        </p:spPr>
        <p:txBody>
          <a:bodyPr lIns="0" tIns="0" rIns="0" bIns="0" anchor="ctr"/>
          <a:lstStyle>
            <a:lvl1pPr marL="0" indent="0" algn="ctr">
              <a:buNone/>
              <a:defRPr/>
            </a:lvl1pPr>
          </a:lstStyle>
          <a:p>
            <a:r>
              <a:rPr lang="en-US" noProof="0"/>
              <a:t>Click icon to add picture</a:t>
            </a:r>
            <a:endParaRPr lang="en-GB" noProof="0"/>
          </a:p>
        </p:txBody>
      </p:sp>
      <p:sp>
        <p:nvSpPr>
          <p:cNvPr id="7" name="TextBox 6">
            <a:extLst>
              <a:ext uri="{FF2B5EF4-FFF2-40B4-BE49-F238E27FC236}">
                <a16:creationId xmlns:a16="http://schemas.microsoft.com/office/drawing/2014/main" id="{A60FD6BC-85DA-4F47-A647-F2C427823D98}"/>
              </a:ext>
            </a:extLst>
          </p:cNvPr>
          <p:cNvSpPr txBox="1"/>
          <p:nvPr userDrawn="1"/>
        </p:nvSpPr>
        <p:spPr>
          <a:xfrm>
            <a:off x="442913" y="6416675"/>
            <a:ext cx="3673475"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IAS Ribbon Sans Regular" pitchFamily="2" charset="0"/>
                <a:ea typeface="IAS Ribbon Sans Regular" pitchFamily="2" charset="0"/>
                <a:cs typeface="+mn-cs"/>
              </a:rPr>
              <a:t>23 – 26 July · Brisbane and virtual</a:t>
            </a:r>
          </a:p>
        </p:txBody>
      </p:sp>
      <p:sp>
        <p:nvSpPr>
          <p:cNvPr id="10" name="TextBox 9">
            <a:extLst>
              <a:ext uri="{FF2B5EF4-FFF2-40B4-BE49-F238E27FC236}">
                <a16:creationId xmlns:a16="http://schemas.microsoft.com/office/drawing/2014/main" id="{74D34DC7-EE56-704B-BED2-428093484F64}"/>
              </a:ext>
            </a:extLst>
          </p:cNvPr>
          <p:cNvSpPr txBox="1"/>
          <p:nvPr userDrawn="1"/>
        </p:nvSpPr>
        <p:spPr>
          <a:xfrm>
            <a:off x="4116389" y="6416675"/>
            <a:ext cx="1763711" cy="215900"/>
          </a:xfrm>
          <a:prstGeom prst="rect">
            <a:avLst/>
          </a:prstGeom>
          <a:noFill/>
        </p:spPr>
        <p:txBody>
          <a:bodyPr wrap="square" lIns="0" tIns="0" rIns="0" bIns="0" rtlCol="0" anchor="ctr">
            <a:noAutofit/>
          </a:bodyPr>
          <a:lstStyle/>
          <a:p>
            <a:r>
              <a:rPr lang="en-GB" sz="1000" b="0" i="0" kern="1200" noProof="0">
                <a:solidFill>
                  <a:schemeClr val="tx1"/>
                </a:solidFill>
                <a:effectLst/>
                <a:latin typeface="IAS Ribbon Sans Regular" pitchFamily="2" charset="0"/>
                <a:ea typeface="IAS Ribbon Sans Regular" pitchFamily="2" charset="0"/>
                <a:cs typeface="+mn-cs"/>
              </a:rPr>
              <a:t>ias2023.org</a:t>
            </a:r>
          </a:p>
        </p:txBody>
      </p:sp>
      <p:sp>
        <p:nvSpPr>
          <p:cNvPr id="11" name="TextBox 10">
            <a:extLst>
              <a:ext uri="{FF2B5EF4-FFF2-40B4-BE49-F238E27FC236}">
                <a16:creationId xmlns:a16="http://schemas.microsoft.com/office/drawing/2014/main" id="{C51A06C6-814D-4A47-8F9A-552C373FA66E}"/>
              </a:ext>
            </a:extLst>
          </p:cNvPr>
          <p:cNvSpPr txBox="1"/>
          <p:nvPr userDrawn="1"/>
        </p:nvSpPr>
        <p:spPr>
          <a:xfrm>
            <a:off x="6312024" y="6416676"/>
            <a:ext cx="1763711" cy="215900"/>
          </a:xfrm>
          <a:prstGeom prst="rect">
            <a:avLst/>
          </a:prstGeom>
          <a:noFill/>
        </p:spPr>
        <p:txBody>
          <a:bodyPr wrap="square" lIns="0" tIns="0" rIns="0" bIns="0" rtlCol="0" anchor="ctr">
            <a:noAutofit/>
          </a:bodyPr>
          <a:lstStyle/>
          <a:p>
            <a:endParaRPr lang="en-GB" sz="1000" kern="1200" noProof="0">
              <a:solidFill>
                <a:schemeClr val="tx1"/>
              </a:solidFill>
              <a:effectLst/>
              <a:latin typeface="+mn-lt"/>
              <a:ea typeface="+mn-ea"/>
              <a:cs typeface="+mn-cs"/>
            </a:endParaRPr>
          </a:p>
        </p:txBody>
      </p:sp>
    </p:spTree>
    <p:extLst>
      <p:ext uri="{BB962C8B-B14F-4D97-AF65-F5344CB8AC3E}">
        <p14:creationId xmlns:p14="http://schemas.microsoft.com/office/powerpoint/2010/main" val="3632477209"/>
      </p:ext>
    </p:extLst>
  </p:cSld>
  <p:clrMapOvr>
    <a:masterClrMapping/>
  </p:clrMapOvr>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3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7"/>
          <a:srcRect l="2429" t="25663" r="-1" b="6962"/>
          <a:stretch/>
        </p:blipFill>
        <p:spPr>
          <a:xfrm>
            <a:off x="215052" y="2568815"/>
            <a:ext cx="11767394" cy="3818054"/>
          </a:xfrm>
          <a:prstGeom prst="rect">
            <a:avLst/>
          </a:prstGeom>
        </p:spPr>
      </p:pic>
      <p:sp>
        <p:nvSpPr>
          <p:cNvPr id="12" name="Rectangle 11"/>
          <p:cNvSpPr>
            <a:spLocks noChangeArrowheads="1"/>
          </p:cNvSpPr>
          <p:nvPr>
            <p:custDataLst>
              <p:tags r:id="rId1"/>
            </p:custDataLst>
          </p:nvPr>
        </p:nvSpPr>
        <p:spPr bwMode="auto">
          <a:xfrm>
            <a:off x="215052" y="152400"/>
            <a:ext cx="11777133" cy="2318230"/>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2519722"/>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p:custDataLst>
              <p:tags r:id="rId4"/>
            </p:custDataLst>
          </p:nvPr>
        </p:nvSpPr>
        <p:spPr>
          <a:xfrm>
            <a:off x="312421" y="254001"/>
            <a:ext cx="11567160" cy="2111130"/>
          </a:xfrm>
        </p:spPr>
        <p:txBody>
          <a:bodyPr lIns="0" tIns="0" rIns="0" bIns="0"/>
          <a:lstStyle>
            <a:lvl1pPr algn="ctr">
              <a:defRPr sz="4000">
                <a:solidFill>
                  <a:srgbClr val="F3F2ED"/>
                </a:solidFill>
              </a:defRPr>
            </a:lvl1pPr>
          </a:lstStyle>
          <a:p>
            <a:r>
              <a:rPr lang="en-US" dirty="0"/>
              <a:t>Click to edit Master title style</a:t>
            </a:r>
          </a:p>
        </p:txBody>
      </p:sp>
      <p:sp>
        <p:nvSpPr>
          <p:cNvPr id="9" name="Subtitle 8"/>
          <p:cNvSpPr>
            <a:spLocks noGrp="1"/>
          </p:cNvSpPr>
          <p:nvPr>
            <p:ph type="subTitle" idx="1" hasCustomPrompt="1"/>
            <p:custDataLst>
              <p:tags r:id="rId5"/>
            </p:custDataLst>
          </p:nvPr>
        </p:nvSpPr>
        <p:spPr>
          <a:xfrm>
            <a:off x="4747098" y="2714017"/>
            <a:ext cx="6381345" cy="3658211"/>
          </a:xfrm>
          <a:noFill/>
          <a:ln>
            <a:noFill/>
          </a:ln>
        </p:spPr>
        <p:txBody>
          <a:bodyPr lIns="91425" tIns="91425" rIns="91425" bIns="91425" anchor="ctr" anchorCtr="0">
            <a:noAutofit/>
          </a:bodyPr>
          <a:lstStyle>
            <a:lvl1pPr marL="0" indent="0" algn="l">
              <a:lnSpc>
                <a:spcPct val="100000"/>
              </a:lnSpc>
              <a:spcAft>
                <a:spcPts val="0"/>
              </a:spcAft>
              <a:buNone/>
              <a:defRPr lang="en-US" sz="3600" b="1" i="0" spc="0" dirty="0">
                <a:ln w="3175" cmpd="sng">
                  <a:solidFill>
                    <a:schemeClr val="bg1">
                      <a:alpha val="66000"/>
                    </a:schemeClr>
                  </a:solidFill>
                  <a:prstDash val="solid"/>
                </a:ln>
                <a:solidFill>
                  <a:srgbClr val="006076"/>
                </a:solidFill>
                <a:effectLst/>
                <a:latin typeface="+mj-lt"/>
                <a:ea typeface="Roboto Slab"/>
                <a:cs typeface="Roboto Slab"/>
                <a:sym typeface="Roboto Slab"/>
              </a:defRPr>
            </a:lvl1pPr>
          </a:lstStyle>
          <a:p>
            <a:pPr marL="571486" lvl="0" indent="-571486">
              <a:lnSpc>
                <a:spcPct val="90000"/>
              </a:lnSpc>
              <a:spcBef>
                <a:spcPts val="0"/>
              </a:spcBef>
              <a:buClr>
                <a:srgbClr val="FFFFFF"/>
              </a:buClr>
            </a:pPr>
            <a:r>
              <a:rPr lang="en-US" dirty="0"/>
              <a:t>Click to Edit Master Subtitle Style</a:t>
            </a:r>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4254938499"/>
      </p:ext>
    </p:extLst>
  </p:cSld>
  <p:clrMapOvr>
    <a:overrideClrMapping bg1="lt1" tx1="dk1" bg2="lt2" tx2="dk2" accent1="accent1" accent2="accent2" accent3="accent3" accent4="accent4" accent5="accent5" accent6="accent6" hlink="hlink" folHlink="folHlink"/>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 1 column">
    <p:spTree>
      <p:nvGrpSpPr>
        <p:cNvPr id="1" name="Shape 31"/>
        <p:cNvGrpSpPr/>
        <p:nvPr/>
      </p:nvGrpSpPr>
      <p:grpSpPr>
        <a:xfrm>
          <a:off x="0" y="0"/>
          <a:ext cx="0" cy="0"/>
          <a:chOff x="0" y="0"/>
          <a:chExt cx="0" cy="0"/>
        </a:xfrm>
      </p:grpSpPr>
      <p:sp>
        <p:nvSpPr>
          <p:cNvPr id="19" name="Rectangle 18">
            <a:extLst>
              <a:ext uri="{FF2B5EF4-FFF2-40B4-BE49-F238E27FC236}">
                <a16:creationId xmlns:a16="http://schemas.microsoft.com/office/drawing/2014/main" id="{24051E83-003E-0884-F2FD-19E4DBC0D340}"/>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a:sym typeface="Arial"/>
            </a:endParaRPr>
          </a:p>
        </p:txBody>
      </p:sp>
      <p:sp>
        <p:nvSpPr>
          <p:cNvPr id="21" name="Rectangle 20">
            <a:extLst>
              <a:ext uri="{FF2B5EF4-FFF2-40B4-BE49-F238E27FC236}">
                <a16:creationId xmlns:a16="http://schemas.microsoft.com/office/drawing/2014/main" id="{D333FB39-25A8-C49E-2EA5-21644F6B863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0" name="Rectangle 19">
            <a:extLst>
              <a:ext uri="{FF2B5EF4-FFF2-40B4-BE49-F238E27FC236}">
                <a16:creationId xmlns:a16="http://schemas.microsoft.com/office/drawing/2014/main" id="{17143707-78CD-C78F-C879-EF61DB2F2526}"/>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2" name="Rectangle 21">
            <a:extLst>
              <a:ext uri="{FF2B5EF4-FFF2-40B4-BE49-F238E27FC236}">
                <a16:creationId xmlns:a16="http://schemas.microsoft.com/office/drawing/2014/main" id="{BD49BBC5-5C1C-C6E9-3362-A782729EC9ED}"/>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2CC058B0-E4D9-F446-6847-0D45FF1F75BA}"/>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9882A16A-2286-6A7D-FE82-565A2C648A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6" name="Text Placeholder 29">
            <a:extLst>
              <a:ext uri="{FF2B5EF4-FFF2-40B4-BE49-F238E27FC236}">
                <a16:creationId xmlns:a16="http://schemas.microsoft.com/office/drawing/2014/main" id="{B284FA33-38A9-EC0B-F9B4-8C1970446517}"/>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
        <p:nvSpPr>
          <p:cNvPr id="11"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D09CF69-B987-4D79-8D9B-59C9A21BCEC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Tree>
    <p:extLst>
      <p:ext uri="{BB962C8B-B14F-4D97-AF65-F5344CB8AC3E}">
        <p14:creationId xmlns:p14="http://schemas.microsoft.com/office/powerpoint/2010/main" val="22714925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50E8406B-DF03-71C3-8056-FF2494B5929D}"/>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B1A6EF33-D4B3-DDF9-823F-087C17D63598}"/>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1FD53BCE-3B90-1D79-24B0-055DECA9F28A}"/>
              </a:ext>
            </a:extLst>
          </p:cNvPr>
          <p:cNvSpPr/>
          <p:nvPr userDrawn="1"/>
        </p:nvSpPr>
        <p:spPr>
          <a:xfrm>
            <a:off x="13760" y="184567"/>
            <a:ext cx="12178241" cy="1390172"/>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11332A19-0120-91D2-ACDB-5839E4F170D8}"/>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6A209695-E566-22C8-37EE-11333FDFAE06}"/>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3613DEB1-EDBD-F3B3-7CE2-44E760428532}"/>
              </a:ext>
            </a:extLst>
          </p:cNvPr>
          <p:cNvSpPr/>
          <p:nvPr userDrawn="1"/>
        </p:nvSpPr>
        <p:spPr>
          <a:xfrm>
            <a:off x="13760" y="6687690"/>
            <a:ext cx="1217824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39"/>
            <a:ext cx="11272601" cy="1371600"/>
          </a:xfrm>
          <a:prstGeom prst="rect">
            <a:avLst/>
          </a:prstGeom>
        </p:spPr>
        <p:txBody>
          <a:bodyPr lIns="91425" tIns="91425" rIns="91425" bIns="91425" anchor="ctr" anchorCtr="0"/>
          <a:lstStyle>
            <a:lvl1pPr lvl="0">
              <a:spcBef>
                <a:spcPts val="0"/>
              </a:spcBef>
              <a:defRPr sz="4800">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2"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427568"/>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496E84FC-1A7A-4C77-A599-00383B4DBFC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4EF5828E-5E5C-A27D-5EF1-3376824CB7D3}"/>
              </a:ext>
            </a:extLst>
          </p:cNvPr>
          <p:cNvSpPr>
            <a:spLocks noGrp="1"/>
          </p:cNvSpPr>
          <p:nvPr>
            <p:ph type="body" sz="quarter" idx="10" hasCustomPrompt="1"/>
          </p:nvPr>
        </p:nvSpPr>
        <p:spPr>
          <a:xfrm>
            <a:off x="620184" y="1759306"/>
            <a:ext cx="11272013" cy="4728279"/>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161837927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Title + 1 column">
    <p:spTree>
      <p:nvGrpSpPr>
        <p:cNvPr id="1" name="Shape 31"/>
        <p:cNvGrpSpPr/>
        <p:nvPr/>
      </p:nvGrpSpPr>
      <p:grpSpPr>
        <a:xfrm>
          <a:off x="0" y="0"/>
          <a:ext cx="0" cy="0"/>
          <a:chOff x="0" y="0"/>
          <a:chExt cx="0" cy="0"/>
        </a:xfrm>
      </p:grpSpPr>
      <p:sp>
        <p:nvSpPr>
          <p:cNvPr id="10" name="Rectangle 9">
            <a:extLst>
              <a:ext uri="{FF2B5EF4-FFF2-40B4-BE49-F238E27FC236}">
                <a16:creationId xmlns:a16="http://schemas.microsoft.com/office/drawing/2014/main" id="{CDE43193-EE6B-D8DA-4CC9-E9B3E2191634}"/>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1" name="Rectangle 10">
            <a:extLst>
              <a:ext uri="{FF2B5EF4-FFF2-40B4-BE49-F238E27FC236}">
                <a16:creationId xmlns:a16="http://schemas.microsoft.com/office/drawing/2014/main" id="{0A3988C5-BB42-D5D9-4B99-AD7016E9D340}"/>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3" name="Rectangle 12">
            <a:extLst>
              <a:ext uri="{FF2B5EF4-FFF2-40B4-BE49-F238E27FC236}">
                <a16:creationId xmlns:a16="http://schemas.microsoft.com/office/drawing/2014/main" id="{F201FC6E-1437-5F69-CA66-FF9E7A085AD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4" name="Rectangle 13">
            <a:extLst>
              <a:ext uri="{FF2B5EF4-FFF2-40B4-BE49-F238E27FC236}">
                <a16:creationId xmlns:a16="http://schemas.microsoft.com/office/drawing/2014/main" id="{470E194A-7F45-BC67-AEBD-C3534E4D9CC1}"/>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5" name="Rectangle 14">
            <a:extLst>
              <a:ext uri="{FF2B5EF4-FFF2-40B4-BE49-F238E27FC236}">
                <a16:creationId xmlns:a16="http://schemas.microsoft.com/office/drawing/2014/main" id="{5AB9F1AF-19AA-3526-7308-3EBE1FC7E4EE}"/>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16" name="Rectangle 15">
            <a:extLst>
              <a:ext uri="{FF2B5EF4-FFF2-40B4-BE49-F238E27FC236}">
                <a16:creationId xmlns:a16="http://schemas.microsoft.com/office/drawing/2014/main" id="{DAF7D6C8-1BAE-51A6-1F4A-E9C06B458234}"/>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rgbClr val="F3F2ED"/>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18" name="Slide Number Placeholder 6">
            <a:extLst>
              <a:ext uri="{FF2B5EF4-FFF2-40B4-BE49-F238E27FC236}">
                <a16:creationId xmlns:a16="http://schemas.microsoft.com/office/drawing/2014/main" id="{B2A0601E-B541-59EC-087F-5EF570B1FBDE}"/>
              </a:ext>
            </a:extLst>
          </p:cNvPr>
          <p:cNvSpPr txBox="1">
            <a:spLocks/>
          </p:cNvSpPr>
          <p:nvPr userDrawn="1"/>
        </p:nvSpPr>
        <p:spPr>
          <a:xfrm>
            <a:off x="10945397" y="6566336"/>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8E8BE5FB-4D56-4F4E-86D6-698E603252D3}"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2FCF17C0-9E66-CC5B-0DE7-D3DFA19C566E}"/>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40723822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5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CE8EFBC1-741D-4A40-B928-922A7F4E1C7A}"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pPr marL="0" marR="0" lvl="0" indent="0" algn="r" defTabSz="914377"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3" name="Text Placeholder 29">
            <a:extLst>
              <a:ext uri="{FF2B5EF4-FFF2-40B4-BE49-F238E27FC236}">
                <a16:creationId xmlns:a16="http://schemas.microsoft.com/office/drawing/2014/main" id="{8ACF08DB-0249-6E65-0171-3E97E3566011}"/>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27893869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_Title + 1 column">
    <p:spTree>
      <p:nvGrpSpPr>
        <p:cNvPr id="1" name="Shape 31"/>
        <p:cNvGrpSpPr/>
        <p:nvPr/>
      </p:nvGrpSpPr>
      <p:grpSpPr>
        <a:xfrm>
          <a:off x="0" y="0"/>
          <a:ext cx="0" cy="0"/>
          <a:chOff x="0" y="0"/>
          <a:chExt cx="0" cy="0"/>
        </a:xfrm>
      </p:grpSpPr>
      <p:sp>
        <p:nvSpPr>
          <p:cNvPr id="33" name="Shape 33"/>
          <p:cNvSpPr/>
          <p:nvPr/>
        </p:nvSpPr>
        <p:spPr>
          <a:xfrm>
            <a:off x="0" y="184567"/>
            <a:ext cx="12192000" cy="753956"/>
          </a:xfrm>
          <a:prstGeom prst="rect">
            <a:avLst/>
          </a:prstGeom>
          <a:noFill/>
          <a:ln>
            <a:noFill/>
          </a:ln>
        </p:spPr>
        <p:txBody>
          <a:bodyPr lIns="121900" tIns="121900" rIns="121900" bIns="121900" anchor="ctr" anchorCtr="0">
            <a:noAutofit/>
          </a:bodyPr>
          <a:lstStyle/>
          <a:p>
            <a:pPr marL="0" marR="0" lvl="0" indent="0" algn="l" defTabSz="1219140" rtl="0" eaLnBrk="1" fontAlgn="auto" latinLnBrk="0" hangingPunct="1">
              <a:lnSpc>
                <a:spcPct val="100000"/>
              </a:lnSpc>
              <a:spcBef>
                <a:spcPts val="0"/>
              </a:spcBef>
              <a:spcAft>
                <a:spcPts val="0"/>
              </a:spcAft>
              <a:buClrTx/>
              <a:buSzTx/>
              <a:buFontTx/>
              <a:buNone/>
              <a:tabLst/>
              <a:defRPr/>
            </a:pPr>
            <a:endParaRPr kumimoji="0" sz="1867" b="0" i="0" u="none" strike="noStrike" kern="0" cap="none" spc="0" normalizeH="0" baseline="0" noProof="0">
              <a:ln>
                <a:noFill/>
              </a:ln>
              <a:solidFill>
                <a:srgbClr val="CCCCCC">
                  <a:lumMod val="25000"/>
                </a:srgbClr>
              </a:solidFill>
              <a:effectLst/>
              <a:uLnTx/>
              <a:uFillTx/>
              <a:latin typeface="Arial"/>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2">
                    <a:lumMod val="25000"/>
                  </a:schemeClr>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 name="Rectangle 1">
            <a:extLst>
              <a:ext uri="{FF2B5EF4-FFF2-40B4-BE49-F238E27FC236}">
                <a16:creationId xmlns:a16="http://schemas.microsoft.com/office/drawing/2014/main" id="{A46BBB19-6F4F-C26B-418F-9AB7A9545B56}"/>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4" name="Rectangle 3">
            <a:extLst>
              <a:ext uri="{FF2B5EF4-FFF2-40B4-BE49-F238E27FC236}">
                <a16:creationId xmlns:a16="http://schemas.microsoft.com/office/drawing/2014/main" id="{F068A227-F221-CC13-86FB-C6D8DBC9C6DC}"/>
              </a:ext>
            </a:extLst>
          </p:cNvPr>
          <p:cNvSpPr/>
          <p:nvPr userDrawn="1"/>
        </p:nvSpPr>
        <p:spPr>
          <a:xfrm>
            <a:off x="13760" y="184568"/>
            <a:ext cx="304800" cy="772529"/>
          </a:xfrm>
          <a:prstGeom prst="rect">
            <a:avLst/>
          </a:prstGeom>
          <a:solidFill>
            <a:srgbClr val="006076"/>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5" name="Rectangle 4">
            <a:extLst>
              <a:ext uri="{FF2B5EF4-FFF2-40B4-BE49-F238E27FC236}">
                <a16:creationId xmlns:a16="http://schemas.microsoft.com/office/drawing/2014/main" id="{301E25D5-1754-DF18-91E7-B1462DEDD4AC}"/>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6" name="Rectangle 5">
            <a:extLst>
              <a:ext uri="{FF2B5EF4-FFF2-40B4-BE49-F238E27FC236}">
                <a16:creationId xmlns:a16="http://schemas.microsoft.com/office/drawing/2014/main" id="{24A7525A-8D31-B13C-C53A-868E3DD8F3E9}"/>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7" name="Rectangle 6">
            <a:extLst>
              <a:ext uri="{FF2B5EF4-FFF2-40B4-BE49-F238E27FC236}">
                <a16:creationId xmlns:a16="http://schemas.microsoft.com/office/drawing/2014/main" id="{A050454E-40D3-1B79-BA04-A8A1171BE2AF}"/>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8" name="Rectangle 7">
            <a:extLst>
              <a:ext uri="{FF2B5EF4-FFF2-40B4-BE49-F238E27FC236}">
                <a16:creationId xmlns:a16="http://schemas.microsoft.com/office/drawing/2014/main" id="{6EFFEEBF-0DBA-B422-0469-A62519B50375}"/>
              </a:ext>
            </a:extLst>
          </p:cNvPr>
          <p:cNvSpPr/>
          <p:nvPr userDrawn="1"/>
        </p:nvSpPr>
        <p:spPr>
          <a:xfrm>
            <a:off x="13760" y="6687690"/>
            <a:ext cx="304800"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9" name="Slide Number Placeholder 6">
            <a:extLst>
              <a:ext uri="{FF2B5EF4-FFF2-40B4-BE49-F238E27FC236}">
                <a16:creationId xmlns:a16="http://schemas.microsoft.com/office/drawing/2014/main" id="{4F86DDCF-624E-1CE8-7831-1651B9833C63}"/>
              </a:ext>
            </a:extLst>
          </p:cNvPr>
          <p:cNvSpPr>
            <a:spLocks noGrp="1"/>
          </p:cNvSpPr>
          <p:nvPr>
            <p:ph type="sldNum" sz="quarter" idx="12"/>
          </p:nvPr>
        </p:nvSpPr>
        <p:spPr>
          <a:xfrm>
            <a:off x="10945397" y="6566336"/>
            <a:ext cx="1246603" cy="291664"/>
          </a:xfrm>
        </p:spPr>
        <p:txBody>
          <a:bodyPr/>
          <a:lstStyle>
            <a:lvl1pPr algn="r">
              <a:defRPr/>
            </a:lvl1pPr>
          </a:lstStyle>
          <a:p>
            <a:pPr defTabSz="914377"/>
            <a:r>
              <a:rPr lang="en-US">
                <a:solidFill>
                  <a:prstClr val="black">
                    <a:tint val="75000"/>
                  </a:prstClr>
                </a:solidFill>
                <a:latin typeface="Calibri" panose="020F0502020204030204"/>
                <a:cs typeface="Arial"/>
                <a:sym typeface="Arial"/>
              </a:rPr>
              <a:t>Slide </a:t>
            </a:r>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
        <p:nvSpPr>
          <p:cNvPr id="10" name="Text Placeholder 29">
            <a:extLst>
              <a:ext uri="{FF2B5EF4-FFF2-40B4-BE49-F238E27FC236}">
                <a16:creationId xmlns:a16="http://schemas.microsoft.com/office/drawing/2014/main" id="{F902DB40-38AA-4AF5-AB56-2661EBE1C190}"/>
              </a:ext>
            </a:extLst>
          </p:cNvPr>
          <p:cNvSpPr>
            <a:spLocks noGrp="1"/>
          </p:cNvSpPr>
          <p:nvPr>
            <p:ph type="body" sz="quarter" idx="10" hasCustomPrompt="1"/>
          </p:nvPr>
        </p:nvSpPr>
        <p:spPr>
          <a:xfrm>
            <a:off x="620184" y="1141666"/>
            <a:ext cx="11272013" cy="5345920"/>
          </a:xfrm>
        </p:spPr>
        <p:txBody>
          <a:bodyPr anchor="t"/>
          <a:lstStyle>
            <a:lvl1pPr marL="380990" indent="-380990">
              <a:lnSpc>
                <a:spcPct val="100000"/>
              </a:lnSpc>
              <a:spcBef>
                <a:spcPts val="0"/>
              </a:spcBef>
              <a:spcAft>
                <a:spcPts val="800"/>
              </a:spcAft>
              <a:buClr>
                <a:schemeClr val="bg2">
                  <a:lumMod val="25000"/>
                </a:schemeClr>
              </a:buClr>
              <a:buFont typeface="Arial" panose="020B0604020202020204" pitchFamily="34" charset="0"/>
              <a:buChar char="•"/>
              <a:defRPr>
                <a:solidFill>
                  <a:schemeClr val="bg2">
                    <a:lumMod val="25000"/>
                  </a:schemeClr>
                </a:solidFill>
              </a:defRPr>
            </a:lvl1pPr>
            <a:lvl2pPr marL="774681" indent="-317492">
              <a:lnSpc>
                <a:spcPct val="100000"/>
              </a:lnSpc>
              <a:spcBef>
                <a:spcPts val="0"/>
              </a:spcBef>
              <a:spcAft>
                <a:spcPts val="800"/>
              </a:spcAft>
              <a:buClr>
                <a:schemeClr val="bg2">
                  <a:lumMod val="25000"/>
                </a:schemeClr>
              </a:buClr>
              <a:buSzPct val="100000"/>
              <a:buFont typeface="Wingdings" panose="05000000000000000000" pitchFamily="2" charset="2"/>
              <a:buChar char="§"/>
              <a:defRPr>
                <a:solidFill>
                  <a:schemeClr val="bg2">
                    <a:lumMod val="25000"/>
                  </a:schemeClr>
                </a:solidFill>
              </a:defRPr>
            </a:lvl2pPr>
            <a:lvl3pPr marL="1295368" indent="-380990">
              <a:lnSpc>
                <a:spcPct val="100000"/>
              </a:lnSpc>
              <a:spcBef>
                <a:spcPts val="0"/>
              </a:spcBef>
              <a:spcAft>
                <a:spcPts val="800"/>
              </a:spcAft>
              <a:buClr>
                <a:schemeClr val="bg2">
                  <a:lumMod val="25000"/>
                </a:schemeClr>
              </a:buClr>
              <a:buSzPct val="100000"/>
              <a:buFont typeface="Courier New" panose="02070309020205020404" pitchFamily="49" charset="0"/>
              <a:buChar char="o"/>
              <a:defRPr sz="2667">
                <a:solidFill>
                  <a:schemeClr val="bg2">
                    <a:lumMod val="25000"/>
                  </a:schemeClr>
                </a:solidFill>
              </a:defRPr>
            </a:lvl3pPr>
            <a:lvl4pPr>
              <a:lnSpc>
                <a:spcPct val="100000"/>
              </a:lnSpc>
              <a:spcBef>
                <a:spcPts val="0"/>
              </a:spcBef>
              <a:spcAft>
                <a:spcPts val="800"/>
              </a:spcAft>
              <a:buClr>
                <a:schemeClr val="bg2">
                  <a:lumMod val="25000"/>
                </a:schemeClr>
              </a:buClr>
              <a:defRPr sz="2400">
                <a:solidFill>
                  <a:schemeClr val="bg2">
                    <a:lumMod val="25000"/>
                  </a:schemeClr>
                </a:solidFill>
              </a:defRPr>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4225071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4_Title Slide">
    <p:bg bwMode="ltGray">
      <p:bgPr>
        <a:solidFill>
          <a:srgbClr val="F3F2ED"/>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E01FA05-21FD-5D3C-03A3-303899DE37F6}"/>
              </a:ext>
              <a:ext uri="{C183D7F6-B498-43B3-948B-1728B52AA6E4}">
                <adec:decorative xmlns:adec="http://schemas.microsoft.com/office/drawing/2017/decorative" val="1"/>
              </a:ext>
            </a:extLst>
          </p:cNvPr>
          <p:cNvPicPr>
            <a:picLocks noChangeAspect="1"/>
          </p:cNvPicPr>
          <p:nvPr userDrawn="1"/>
        </p:nvPicPr>
        <p:blipFill rotWithShape="1">
          <a:blip r:embed="rId6"/>
          <a:srcRect t="37807" b="6962"/>
          <a:stretch/>
        </p:blipFill>
        <p:spPr>
          <a:xfrm>
            <a:off x="215051" y="3890839"/>
            <a:ext cx="11767396" cy="2496028"/>
          </a:xfrm>
          <a:prstGeom prst="rect">
            <a:avLst/>
          </a:prstGeom>
        </p:spPr>
      </p:pic>
      <p:sp>
        <p:nvSpPr>
          <p:cNvPr id="12" name="Rectangle 11"/>
          <p:cNvSpPr>
            <a:spLocks noChangeArrowheads="1"/>
          </p:cNvSpPr>
          <p:nvPr>
            <p:custDataLst>
              <p:tags r:id="rId1"/>
            </p:custDataLst>
          </p:nvPr>
        </p:nvSpPr>
        <p:spPr bwMode="auto">
          <a:xfrm>
            <a:off x="215052" y="152400"/>
            <a:ext cx="11777133" cy="3625035"/>
          </a:xfrm>
          <a:prstGeom prst="rect">
            <a:avLst/>
          </a:prstGeom>
          <a:solidFill>
            <a:srgbClr val="006076"/>
          </a:solidFill>
          <a:ln w="9525" cap="flat" cmpd="sng" algn="ctr">
            <a:solidFill>
              <a:srgbClr val="2FAB7F"/>
            </a:solid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dirty="0">
              <a:ln>
                <a:noFill/>
              </a:ln>
              <a:solidFill>
                <a:srgbClr val="000000"/>
              </a:solidFill>
              <a:effectLst/>
              <a:uLnTx/>
              <a:uFillTx/>
              <a:latin typeface="Arial"/>
              <a:ea typeface="+mn-ea"/>
              <a:cs typeface="Arial" charset="0"/>
              <a:sym typeface="Arial"/>
            </a:endParaRPr>
          </a:p>
        </p:txBody>
      </p:sp>
      <p:sp>
        <p:nvSpPr>
          <p:cNvPr id="10" name="Rectangle 9"/>
          <p:cNvSpPr>
            <a:spLocks noChangeArrowheads="1"/>
          </p:cNvSpPr>
          <p:nvPr userDrawn="1">
            <p:custDataLst>
              <p:tags r:id="rId2"/>
            </p:custDataLst>
          </p:nvPr>
        </p:nvSpPr>
        <p:spPr bwMode="auto">
          <a:xfrm>
            <a:off x="209552" y="6391279"/>
            <a:ext cx="11777133" cy="309563"/>
          </a:xfrm>
          <a:prstGeom prst="rect">
            <a:avLst/>
          </a:prstGeom>
          <a:pattFill prst="pct60">
            <a:fgClr>
              <a:srgbClr val="7CA295"/>
            </a:fgClr>
            <a:bgClr>
              <a:srgbClr val="C4E6D3"/>
            </a:bgClr>
          </a:pattFill>
          <a:ln w="9525" cap="flat" cmpd="sng" algn="ctr">
            <a:noFill/>
            <a:prstDash val="solid"/>
            <a:miter lim="800000"/>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11" name="Straight Connector 10"/>
          <p:cNvSpPr>
            <a:spLocks noChangeShapeType="1"/>
          </p:cNvSpPr>
          <p:nvPr>
            <p:custDataLst>
              <p:tags r:id="rId3"/>
            </p:custDataLst>
          </p:nvPr>
        </p:nvSpPr>
        <p:spPr bwMode="auto">
          <a:xfrm>
            <a:off x="209552" y="3834136"/>
            <a:ext cx="11777133"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wrap="none" anchor="ctr"/>
          <a:lstStyle/>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en-US" sz="1351" b="0" i="0" u="none" strike="noStrike" kern="1200" cap="none" spc="0" normalizeH="0" baseline="0" noProof="0">
              <a:ln>
                <a:noFill/>
              </a:ln>
              <a:solidFill>
                <a:srgbClr val="000000"/>
              </a:solidFill>
              <a:effectLst/>
              <a:uLnTx/>
              <a:uFillTx/>
              <a:latin typeface="Arial"/>
              <a:ea typeface="+mn-ea"/>
              <a:cs typeface="Arial" charset="0"/>
              <a:sym typeface="Arial"/>
            </a:endParaRPr>
          </a:p>
        </p:txBody>
      </p:sp>
      <p:sp>
        <p:nvSpPr>
          <p:cNvPr id="8" name="Title 7"/>
          <p:cNvSpPr>
            <a:spLocks noGrp="1"/>
          </p:cNvSpPr>
          <p:nvPr>
            <p:ph type="ctrTitle" hasCustomPrompt="1"/>
            <p:custDataLst>
              <p:tags r:id="rId4"/>
            </p:custDataLst>
          </p:nvPr>
        </p:nvSpPr>
        <p:spPr>
          <a:xfrm>
            <a:off x="312421" y="254001"/>
            <a:ext cx="11567160" cy="3392999"/>
          </a:xfrm>
        </p:spPr>
        <p:txBody>
          <a:bodyPr lIns="0" tIns="0" rIns="0" bIns="0" anchor="b">
            <a:normAutofit/>
          </a:bodyPr>
          <a:lstStyle>
            <a:lvl1pPr algn="ctr">
              <a:spcAft>
                <a:spcPts val="1600"/>
              </a:spcAft>
              <a:defRPr sz="4800">
                <a:solidFill>
                  <a:srgbClr val="F3F2ED"/>
                </a:solidFill>
              </a:defRPr>
            </a:lvl1pPr>
          </a:lstStyle>
          <a:p>
            <a:r>
              <a:rPr lang="en-US" dirty="0"/>
              <a:t>Q and A Session</a:t>
            </a:r>
            <a:br>
              <a:rPr lang="en-US" dirty="0"/>
            </a:br>
            <a:endParaRPr lang="en-US" dirty="0"/>
          </a:p>
        </p:txBody>
      </p:sp>
      <p:pic>
        <p:nvPicPr>
          <p:cNvPr id="6" name="Picture 5">
            <a:extLst>
              <a:ext uri="{FF2B5EF4-FFF2-40B4-BE49-F238E27FC236}">
                <a16:creationId xmlns:a16="http://schemas.microsoft.com/office/drawing/2014/main" id="{FC26F564-C55F-C048-2A50-273EB1EA51CF}"/>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9826371" y="5895365"/>
            <a:ext cx="2108453" cy="484183"/>
          </a:xfrm>
          <a:prstGeom prst="rect">
            <a:avLst/>
          </a:prstGeom>
        </p:spPr>
      </p:pic>
    </p:spTree>
    <p:extLst>
      <p:ext uri="{BB962C8B-B14F-4D97-AF65-F5344CB8AC3E}">
        <p14:creationId xmlns:p14="http://schemas.microsoft.com/office/powerpoint/2010/main" val="2370126133"/>
      </p:ext>
    </p:extLst>
  </p:cSld>
  <p:clrMapOvr>
    <a:overrideClrMapping bg1="lt1" tx1="dk1" bg2="lt2" tx2="dk2" accent1="accent1" accent2="accent2" accent3="accent3" accent4="accent4" accent5="accent5" accent6="accent6" hlink="hlink" folHlink="folHlink"/>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6_Title + 1 column">
    <p:spTree>
      <p:nvGrpSpPr>
        <p:cNvPr id="1" name="Shape 31"/>
        <p:cNvGrpSpPr/>
        <p:nvPr/>
      </p:nvGrpSpPr>
      <p:grpSpPr>
        <a:xfrm>
          <a:off x="0" y="0"/>
          <a:ext cx="0" cy="0"/>
          <a:chOff x="0" y="0"/>
          <a:chExt cx="0" cy="0"/>
        </a:xfrm>
      </p:grpSpPr>
      <p:sp>
        <p:nvSpPr>
          <p:cNvPr id="22" name="Rectangle 21">
            <a:extLst>
              <a:ext uri="{FF2B5EF4-FFF2-40B4-BE49-F238E27FC236}">
                <a16:creationId xmlns:a16="http://schemas.microsoft.com/office/drawing/2014/main" id="{D1E06743-F482-9055-FE09-7DEFF5904EEF}"/>
              </a:ext>
            </a:extLst>
          </p:cNvPr>
          <p:cNvSpPr/>
          <p:nvPr userDrawn="1"/>
        </p:nvSpPr>
        <p:spPr>
          <a:xfrm>
            <a:off x="13760" y="0"/>
            <a:ext cx="304800" cy="957096"/>
          </a:xfrm>
          <a:prstGeom prst="rect">
            <a:avLst/>
          </a:prstGeom>
          <a:solidFill>
            <a:srgbClr val="7CA295"/>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3" name="Rectangle 22">
            <a:extLst>
              <a:ext uri="{FF2B5EF4-FFF2-40B4-BE49-F238E27FC236}">
                <a16:creationId xmlns:a16="http://schemas.microsoft.com/office/drawing/2014/main" id="{BAA3B0C2-6392-6FE8-294E-35F4C9D9B842}"/>
              </a:ext>
            </a:extLst>
          </p:cNvPr>
          <p:cNvSpPr/>
          <p:nvPr userDrawn="1"/>
        </p:nvSpPr>
        <p:spPr>
          <a:xfrm>
            <a:off x="13760" y="184568"/>
            <a:ext cx="12178241" cy="772529"/>
          </a:xfrm>
          <a:prstGeom prst="rect">
            <a:avLst/>
          </a:prstGeom>
          <a:solidFill>
            <a:srgbClr val="C0000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4" name="Rectangle 23">
            <a:extLst>
              <a:ext uri="{FF2B5EF4-FFF2-40B4-BE49-F238E27FC236}">
                <a16:creationId xmlns:a16="http://schemas.microsoft.com/office/drawing/2014/main" id="{16F6B2A0-C01B-744C-D7E3-C7D578960EBD}"/>
              </a:ext>
            </a:extLst>
          </p:cNvPr>
          <p:cNvSpPr/>
          <p:nvPr userDrawn="1"/>
        </p:nvSpPr>
        <p:spPr>
          <a:xfrm>
            <a:off x="13760" y="957097"/>
            <a:ext cx="304800" cy="5585217"/>
          </a:xfrm>
          <a:prstGeom prst="rect">
            <a:avLst/>
          </a:prstGeom>
          <a:solidFill>
            <a:srgbClr val="60AFD0"/>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5" name="Rectangle 24">
            <a:extLst>
              <a:ext uri="{FF2B5EF4-FFF2-40B4-BE49-F238E27FC236}">
                <a16:creationId xmlns:a16="http://schemas.microsoft.com/office/drawing/2014/main" id="{1A40AC10-AA34-73D3-F224-996E7AE81527}"/>
              </a:ext>
            </a:extLst>
          </p:cNvPr>
          <p:cNvSpPr/>
          <p:nvPr userDrawn="1"/>
        </p:nvSpPr>
        <p:spPr>
          <a:xfrm>
            <a:off x="13760" y="4114799"/>
            <a:ext cx="304800" cy="2373087"/>
          </a:xfrm>
          <a:prstGeom prst="rect">
            <a:avLst/>
          </a:prstGeom>
          <a:solidFill>
            <a:srgbClr val="89CADA"/>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6" name="Rectangle 25">
            <a:extLst>
              <a:ext uri="{FF2B5EF4-FFF2-40B4-BE49-F238E27FC236}">
                <a16:creationId xmlns:a16="http://schemas.microsoft.com/office/drawing/2014/main" id="{2F8FD9DF-1A59-DBC0-73DA-524F431DBEA5}"/>
              </a:ext>
            </a:extLst>
          </p:cNvPr>
          <p:cNvSpPr/>
          <p:nvPr userDrawn="1"/>
        </p:nvSpPr>
        <p:spPr>
          <a:xfrm>
            <a:off x="13760" y="4907744"/>
            <a:ext cx="304800" cy="1936001"/>
          </a:xfrm>
          <a:prstGeom prst="rect">
            <a:avLst/>
          </a:prstGeom>
          <a:solidFill>
            <a:srgbClr val="C4E6D3"/>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27" name="Rectangle 26">
            <a:extLst>
              <a:ext uri="{FF2B5EF4-FFF2-40B4-BE49-F238E27FC236}">
                <a16:creationId xmlns:a16="http://schemas.microsoft.com/office/drawing/2014/main" id="{1ED47263-5C70-6FF6-62A5-0CF7C39F9696}"/>
              </a:ext>
            </a:extLst>
          </p:cNvPr>
          <p:cNvSpPr/>
          <p:nvPr userDrawn="1"/>
        </p:nvSpPr>
        <p:spPr>
          <a:xfrm>
            <a:off x="13760" y="6687690"/>
            <a:ext cx="12164481" cy="170311"/>
          </a:xfrm>
          <a:prstGeom prst="rect">
            <a:avLst/>
          </a:prstGeom>
          <a:solidFill>
            <a:srgbClr val="F3F2ED"/>
          </a:solidFill>
          <a:ln w="12700" cap="flat" cmpd="sng" algn="ctr">
            <a:noFill/>
            <a:prstDash val="solid"/>
            <a:miter lim="800000"/>
          </a:ln>
          <a:effectLst/>
        </p:spPr>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Arial"/>
              <a:sym typeface="Arial"/>
            </a:endParaRPr>
          </a:p>
        </p:txBody>
      </p:sp>
      <p:sp>
        <p:nvSpPr>
          <p:cNvPr id="38" name="Shape 38"/>
          <p:cNvSpPr txBox="1">
            <a:spLocks noGrp="1"/>
          </p:cNvSpPr>
          <p:nvPr>
            <p:ph type="title"/>
          </p:nvPr>
        </p:nvSpPr>
        <p:spPr>
          <a:xfrm>
            <a:off x="619597" y="203141"/>
            <a:ext cx="11272601" cy="735383"/>
          </a:xfrm>
          <a:prstGeom prst="rect">
            <a:avLst/>
          </a:prstGeom>
        </p:spPr>
        <p:txBody>
          <a:bodyPr lIns="91425" tIns="91425" rIns="91425" bIns="91425" anchor="ctr" anchorCtr="0"/>
          <a:lstStyle>
            <a:lvl1pPr lvl="0">
              <a:spcBef>
                <a:spcPts val="0"/>
              </a:spcBef>
              <a:defRPr sz="3733">
                <a:solidFill>
                  <a:schemeClr val="bg1"/>
                </a:solidFill>
                <a:latin typeface="+mj-lt"/>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dirty="0"/>
          </a:p>
        </p:txBody>
      </p:sp>
      <p:sp>
        <p:nvSpPr>
          <p:cNvPr id="28" name="Slide Number Placeholder 6">
            <a:extLst>
              <a:ext uri="{FF2B5EF4-FFF2-40B4-BE49-F238E27FC236}">
                <a16:creationId xmlns:a16="http://schemas.microsoft.com/office/drawing/2014/main" id="{3D2D767C-A1FD-A58C-8C35-B1EEAA12B9E3}"/>
              </a:ext>
            </a:extLst>
          </p:cNvPr>
          <p:cNvSpPr txBox="1">
            <a:spLocks/>
          </p:cNvSpPr>
          <p:nvPr userDrawn="1"/>
        </p:nvSpPr>
        <p:spPr>
          <a:xfrm>
            <a:off x="10945397" y="6363197"/>
            <a:ext cx="1246603" cy="291664"/>
          </a:xfrm>
          <a:prstGeom prst="rect">
            <a:avLst/>
          </a:prstGeom>
        </p:spPr>
        <p:txBody>
          <a:bodyPr vert="horz" lIns="121920" tIns="60960" rIns="121920" bIns="60960" rtlCol="0" anchor="ctr"/>
          <a:lstStyle>
            <a:defPPr marR="0" lvl="0" algn="l" rtl="0">
              <a:lnSpc>
                <a:spcPct val="100000"/>
              </a:lnSpc>
              <a:spcBef>
                <a:spcPts val="0"/>
              </a:spcBef>
              <a:spcAft>
                <a:spcPts val="0"/>
              </a:spcAft>
            </a:defPPr>
            <a:lvl1pPr marR="0" lvl="0" algn="r" rtl="0">
              <a:lnSpc>
                <a:spcPct val="100000"/>
              </a:lnSpc>
              <a:spcBef>
                <a:spcPts val="0"/>
              </a:spcBef>
              <a:spcAft>
                <a:spcPts val="0"/>
              </a:spcAft>
              <a:buNone/>
              <a:defRPr sz="900" b="0" i="0" u="none" strike="noStrike" cap="none">
                <a:solidFill>
                  <a:schemeClr val="tx1">
                    <a:tint val="75000"/>
                  </a:schemeClr>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a:lstStyle>
          <a:p>
            <a:pPr marL="0" marR="0" lvl="0" indent="0" algn="r" defTabSz="9143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rPr>
              <a:t>Slide </a:t>
            </a:r>
            <a:fld id="{A8FCF4A6-DBFE-4434-92AA-ED23DBAB0CBC}"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Arial"/>
                <a:sym typeface="Arial"/>
              </a:rPr>
              <a:t>‹#›</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Arial"/>
              <a:sym typeface="Arial"/>
            </a:endParaRPr>
          </a:p>
        </p:txBody>
      </p:sp>
      <p:sp>
        <p:nvSpPr>
          <p:cNvPr id="2" name="Text Placeholder 29">
            <a:extLst>
              <a:ext uri="{FF2B5EF4-FFF2-40B4-BE49-F238E27FC236}">
                <a16:creationId xmlns:a16="http://schemas.microsoft.com/office/drawing/2014/main" id="{99B520AF-7883-0F1B-43A6-1718923A4430}"/>
              </a:ext>
            </a:extLst>
          </p:cNvPr>
          <p:cNvSpPr>
            <a:spLocks noGrp="1"/>
          </p:cNvSpPr>
          <p:nvPr>
            <p:ph type="body" sz="quarter" idx="10" hasCustomPrompt="1"/>
          </p:nvPr>
        </p:nvSpPr>
        <p:spPr>
          <a:xfrm>
            <a:off x="620184" y="1141664"/>
            <a:ext cx="11272013" cy="5345921"/>
          </a:xfrm>
        </p:spPr>
        <p:txBody>
          <a:bodyPr anchor="t"/>
          <a:lstStyle>
            <a:lvl1pPr marL="380990" indent="-380990">
              <a:lnSpc>
                <a:spcPct val="100000"/>
              </a:lnSpc>
              <a:spcBef>
                <a:spcPts val="0"/>
              </a:spcBef>
              <a:spcAft>
                <a:spcPts val="800"/>
              </a:spcAft>
              <a:buClr>
                <a:srgbClr val="003947"/>
              </a:buClr>
              <a:buFont typeface="Arial" panose="020B0604020202020204" pitchFamily="34" charset="0"/>
              <a:buChar char="•"/>
              <a:defRPr>
                <a:solidFill>
                  <a:srgbClr val="003947"/>
                </a:solidFill>
              </a:defRPr>
            </a:lvl1pPr>
            <a:lvl2pPr marL="774681" indent="-317492">
              <a:lnSpc>
                <a:spcPct val="100000"/>
              </a:lnSpc>
              <a:spcBef>
                <a:spcPts val="0"/>
              </a:spcBef>
              <a:spcAft>
                <a:spcPts val="800"/>
              </a:spcAft>
              <a:buClr>
                <a:srgbClr val="003947"/>
              </a:buClr>
              <a:buSzPct val="100000"/>
              <a:buFont typeface="Wingdings" panose="05000000000000000000" pitchFamily="2" charset="2"/>
              <a:buChar char="§"/>
              <a:defRPr/>
            </a:lvl2pPr>
            <a:lvl3pPr marL="1295368" indent="-380990">
              <a:lnSpc>
                <a:spcPct val="100000"/>
              </a:lnSpc>
              <a:spcBef>
                <a:spcPts val="0"/>
              </a:spcBef>
              <a:spcAft>
                <a:spcPts val="800"/>
              </a:spcAft>
              <a:buClr>
                <a:srgbClr val="003947"/>
              </a:buClr>
              <a:buSzPct val="100000"/>
              <a:buFont typeface="Courier New" panose="02070309020205020404" pitchFamily="49" charset="0"/>
              <a:buChar char="o"/>
              <a:defRPr sz="2667"/>
            </a:lvl3pPr>
            <a:lvl4pPr>
              <a:lnSpc>
                <a:spcPct val="100000"/>
              </a:lnSpc>
              <a:spcBef>
                <a:spcPts val="0"/>
              </a:spcBef>
              <a:spcAft>
                <a:spcPts val="800"/>
              </a:spcAft>
              <a:buClr>
                <a:srgbClr val="003947"/>
              </a:buClr>
              <a:defRPr sz="2400"/>
            </a:lvl4pPr>
            <a:lvl5pPr>
              <a:lnSpc>
                <a:spcPct val="100000"/>
              </a:lnSpc>
              <a:defRPr/>
            </a:lvl5pPr>
          </a:lstStyle>
          <a:p>
            <a:pPr lvl="0"/>
            <a:r>
              <a:rPr lang="en-US" dirty="0"/>
              <a:t>First level</a:t>
            </a:r>
          </a:p>
          <a:p>
            <a:pPr lvl="1"/>
            <a:r>
              <a:rPr lang="en-US" dirty="0"/>
              <a:t>Second Level</a:t>
            </a:r>
          </a:p>
          <a:p>
            <a:pPr lvl="2"/>
            <a:r>
              <a:rPr lang="en-US" dirty="0"/>
              <a:t>Third Level</a:t>
            </a:r>
          </a:p>
          <a:p>
            <a:pPr lvl="3"/>
            <a:r>
              <a:rPr lang="en-US" sz="2400" dirty="0"/>
              <a:t>Fourth Level</a:t>
            </a:r>
            <a:endParaRPr lang="en-US" dirty="0"/>
          </a:p>
        </p:txBody>
      </p:sp>
    </p:spTree>
    <p:extLst>
      <p:ext uri="{BB962C8B-B14F-4D97-AF65-F5344CB8AC3E}">
        <p14:creationId xmlns:p14="http://schemas.microsoft.com/office/powerpoint/2010/main" val="4439524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slideLayout" Target="../slideLayouts/slideLayout19.xml"/><Relationship Id="rId18" Type="http://schemas.openxmlformats.org/officeDocument/2006/relationships/slideLayout" Target="../slideLayouts/slideLayout24.xml"/><Relationship Id="rId3" Type="http://schemas.openxmlformats.org/officeDocument/2006/relationships/slideLayout" Target="../slideLayouts/slideLayout9.xml"/><Relationship Id="rId21" Type="http://schemas.openxmlformats.org/officeDocument/2006/relationships/theme" Target="../theme/theme2.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17" Type="http://schemas.openxmlformats.org/officeDocument/2006/relationships/slideLayout" Target="../slideLayouts/slideLayout23.xml"/><Relationship Id="rId2" Type="http://schemas.openxmlformats.org/officeDocument/2006/relationships/slideLayout" Target="../slideLayouts/slideLayout8.xml"/><Relationship Id="rId16" Type="http://schemas.openxmlformats.org/officeDocument/2006/relationships/slideLayout" Target="../slideLayouts/slideLayout22.xml"/><Relationship Id="rId20" Type="http://schemas.openxmlformats.org/officeDocument/2006/relationships/slideLayout" Target="../slideLayouts/slideLayout26.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5" Type="http://schemas.openxmlformats.org/officeDocument/2006/relationships/slideLayout" Target="../slideLayouts/slideLayout21.xml"/><Relationship Id="rId10" Type="http://schemas.openxmlformats.org/officeDocument/2006/relationships/slideLayout" Target="../slideLayouts/slideLayout16.xml"/><Relationship Id="rId19" Type="http://schemas.openxmlformats.org/officeDocument/2006/relationships/slideLayout" Target="../slideLayouts/slideLayout25.xml"/><Relationship Id="rId4" Type="http://schemas.openxmlformats.org/officeDocument/2006/relationships/slideLayout" Target="../slideLayouts/slideLayout10.xml"/><Relationship Id="rId9" Type="http://schemas.openxmlformats.org/officeDocument/2006/relationships/slideLayout" Target="../slideLayouts/slideLayout15.xml"/><Relationship Id="rId1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4.xml"/><Relationship Id="rId3" Type="http://schemas.openxmlformats.org/officeDocument/2006/relationships/slideLayout" Target="../slideLayouts/slideLayout29.xml"/><Relationship Id="rId7" Type="http://schemas.openxmlformats.org/officeDocument/2006/relationships/slideLayout" Target="../slideLayouts/slideLayout33.xml"/><Relationship Id="rId2" Type="http://schemas.openxmlformats.org/officeDocument/2006/relationships/slideLayout" Target="../slideLayouts/slideLayout28.xml"/><Relationship Id="rId1" Type="http://schemas.openxmlformats.org/officeDocument/2006/relationships/slideLayout" Target="../slideLayouts/slideLayout27.xml"/><Relationship Id="rId6" Type="http://schemas.openxmlformats.org/officeDocument/2006/relationships/slideLayout" Target="../slideLayouts/slideLayout32.xml"/><Relationship Id="rId5" Type="http://schemas.openxmlformats.org/officeDocument/2006/relationships/slideLayout" Target="../slideLayouts/slideLayout31.xml"/><Relationship Id="rId4" Type="http://schemas.openxmlformats.org/officeDocument/2006/relationships/slideLayout" Target="../slideLayouts/slideLayout30.xml"/><Relationship Id="rId9"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D96EF46-E1E3-BF46-A46A-EF29CE6CD965}"/>
              </a:ext>
            </a:extLst>
          </p:cNvPr>
          <p:cNvSpPr>
            <a:spLocks noGrp="1"/>
          </p:cNvSpPr>
          <p:nvPr>
            <p:ph type="title"/>
          </p:nvPr>
        </p:nvSpPr>
        <p:spPr>
          <a:xfrm>
            <a:off x="389467" y="291305"/>
            <a:ext cx="11480799" cy="779463"/>
          </a:xfrm>
          <a:prstGeom prst="rect">
            <a:avLst/>
          </a:prstGeom>
          <a:noFill/>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837DFFB-A983-FA41-948E-3AD60C6535E9}"/>
              </a:ext>
            </a:extLst>
          </p:cNvPr>
          <p:cNvSpPr>
            <a:spLocks noGrp="1"/>
          </p:cNvSpPr>
          <p:nvPr>
            <p:ph type="body" idx="1"/>
          </p:nvPr>
        </p:nvSpPr>
        <p:spPr>
          <a:xfrm>
            <a:off x="389467" y="1188720"/>
            <a:ext cx="11480799" cy="498824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4" name="Picture 3">
            <a:extLst>
              <a:ext uri="{FF2B5EF4-FFF2-40B4-BE49-F238E27FC236}">
                <a16:creationId xmlns:a16="http://schemas.microsoft.com/office/drawing/2014/main" id="{92CBDBFA-E874-AD99-82F3-40A206ADFE09}"/>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46347689"/>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Lst>
  <p:txStyles>
    <p:titleStyle>
      <a:lvl1pPr algn="l" defTabSz="914400" rtl="0" eaLnBrk="1" latinLnBrk="0" hangingPunct="1">
        <a:lnSpc>
          <a:spcPct val="90000"/>
        </a:lnSpc>
        <a:spcBef>
          <a:spcPct val="0"/>
        </a:spcBef>
        <a:buNone/>
        <a:defRPr sz="4400" b="1" i="0" kern="1200">
          <a:solidFill>
            <a:schemeClr val="bg2">
              <a:lumMod val="25000"/>
            </a:schemeClr>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bwMode="auto">
          <a:xfrm>
            <a:off x="609600" y="274638"/>
            <a:ext cx="109728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Rectangle 3"/>
          <p:cNvSpPr>
            <a:spLocks noGrp="1" noChangeArrowheads="1"/>
          </p:cNvSpPr>
          <p:nvPr>
            <p:ph type="body" idx="1"/>
          </p:nvPr>
        </p:nvSpPr>
        <p:spPr bwMode="auto">
          <a:xfrm>
            <a:off x="609600" y="1600201"/>
            <a:ext cx="109728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atin typeface="Arial" pitchFamily="34" charset="0"/>
              </a:defRPr>
            </a:lvl1pPr>
          </a:lstStyle>
          <a:p>
            <a:pPr>
              <a:defRPr/>
            </a:pPr>
            <a:endParaRPr lang="en-US"/>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atin typeface="Arial" pitchFamily="34" charset="0"/>
              </a:defRPr>
            </a:lvl1pPr>
          </a:lstStyle>
          <a:p>
            <a:pPr>
              <a:defRPr/>
            </a:pPr>
            <a:endParaRPr lang="en-US"/>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atin typeface="Arial" pitchFamily="34" charset="0"/>
              </a:defRPr>
            </a:lvl1pPr>
          </a:lstStyle>
          <a:p>
            <a:pPr>
              <a:defRPr/>
            </a:pPr>
            <a:fld id="{8F3385FF-0ED6-4431-937A-470EDDBE10A8}" type="slidenum">
              <a:rPr lang="en-US"/>
              <a:pPr>
                <a:defRPr/>
              </a:pPr>
              <a:t>‹#›</a:t>
            </a:fld>
            <a:endParaRPr lang="en-US"/>
          </a:p>
        </p:txBody>
      </p:sp>
      <p:sp>
        <p:nvSpPr>
          <p:cNvPr id="1031" name="Text Box 5"/>
          <p:cNvSpPr txBox="1">
            <a:spLocks noChangeArrowheads="1"/>
          </p:cNvSpPr>
          <p:nvPr/>
        </p:nvSpPr>
        <p:spPr bwMode="auto">
          <a:xfrm>
            <a:off x="10668000" y="76201"/>
            <a:ext cx="1524000" cy="333375"/>
          </a:xfrm>
          <a:prstGeom prst="rect">
            <a:avLst/>
          </a:prstGeom>
          <a:noFill/>
          <a:ln>
            <a:noFill/>
          </a:ln>
        </p:spPr>
        <p:txBody>
          <a:bodyPr lIns="89383" tIns="44691" rIns="89383" bIns="44691">
            <a:spAutoFit/>
          </a:bodyPr>
          <a:lstStyle>
            <a:lvl1pPr defTabSz="893763" eaLnBrk="0" hangingPunct="0">
              <a:defRPr>
                <a:solidFill>
                  <a:schemeClr val="tx1"/>
                </a:solidFill>
                <a:latin typeface="Arial" charset="0"/>
              </a:defRPr>
            </a:lvl1pPr>
            <a:lvl2pPr marL="742950" indent="-285750" defTabSz="893763" eaLnBrk="0" hangingPunct="0">
              <a:defRPr>
                <a:solidFill>
                  <a:schemeClr val="tx1"/>
                </a:solidFill>
                <a:latin typeface="Arial" charset="0"/>
              </a:defRPr>
            </a:lvl2pPr>
            <a:lvl3pPr marL="1143000" indent="-228600" defTabSz="893763" eaLnBrk="0" hangingPunct="0">
              <a:defRPr>
                <a:solidFill>
                  <a:schemeClr val="tx1"/>
                </a:solidFill>
                <a:latin typeface="Arial" charset="0"/>
              </a:defRPr>
            </a:lvl3pPr>
            <a:lvl4pPr marL="1600200" indent="-228600" defTabSz="893763" eaLnBrk="0" hangingPunct="0">
              <a:defRPr>
                <a:solidFill>
                  <a:schemeClr val="tx1"/>
                </a:solidFill>
                <a:latin typeface="Arial" charset="0"/>
              </a:defRPr>
            </a:lvl4pPr>
            <a:lvl5pPr marL="2057400" indent="-228600" defTabSz="893763" eaLnBrk="0" hangingPunct="0">
              <a:defRPr>
                <a:solidFill>
                  <a:schemeClr val="tx1"/>
                </a:solidFill>
                <a:latin typeface="Arial" charset="0"/>
              </a:defRPr>
            </a:lvl5pPr>
            <a:lvl6pPr marL="2514600" indent="-228600" defTabSz="893763" eaLnBrk="0" fontAlgn="base" hangingPunct="0">
              <a:spcBef>
                <a:spcPct val="0"/>
              </a:spcBef>
              <a:spcAft>
                <a:spcPct val="0"/>
              </a:spcAft>
              <a:defRPr>
                <a:solidFill>
                  <a:schemeClr val="tx1"/>
                </a:solidFill>
                <a:latin typeface="Arial" charset="0"/>
              </a:defRPr>
            </a:lvl6pPr>
            <a:lvl7pPr marL="2971800" indent="-228600" defTabSz="893763" eaLnBrk="0" fontAlgn="base" hangingPunct="0">
              <a:spcBef>
                <a:spcPct val="0"/>
              </a:spcBef>
              <a:spcAft>
                <a:spcPct val="0"/>
              </a:spcAft>
              <a:defRPr>
                <a:solidFill>
                  <a:schemeClr val="tx1"/>
                </a:solidFill>
                <a:latin typeface="Arial" charset="0"/>
              </a:defRPr>
            </a:lvl7pPr>
            <a:lvl8pPr marL="3429000" indent="-228600" defTabSz="893763" eaLnBrk="0" fontAlgn="base" hangingPunct="0">
              <a:spcBef>
                <a:spcPct val="0"/>
              </a:spcBef>
              <a:spcAft>
                <a:spcPct val="0"/>
              </a:spcAft>
              <a:defRPr>
                <a:solidFill>
                  <a:schemeClr val="tx1"/>
                </a:solidFill>
                <a:latin typeface="Arial" charset="0"/>
              </a:defRPr>
            </a:lvl8pPr>
            <a:lvl9pPr marL="3886200" indent="-228600" defTabSz="893763" eaLnBrk="0" fontAlgn="base" hangingPunct="0">
              <a:spcBef>
                <a:spcPct val="0"/>
              </a:spcBef>
              <a:spcAft>
                <a:spcPct val="0"/>
              </a:spcAft>
              <a:defRPr>
                <a:solidFill>
                  <a:schemeClr val="tx1"/>
                </a:solidFill>
                <a:latin typeface="Arial" charset="0"/>
              </a:defRPr>
            </a:lvl9pPr>
          </a:lstStyle>
          <a:p>
            <a:pPr>
              <a:spcBef>
                <a:spcPct val="50000"/>
              </a:spcBef>
              <a:defRPr/>
            </a:pPr>
            <a:r>
              <a:rPr lang="en-US" sz="1600" b="1">
                <a:solidFill>
                  <a:srgbClr val="336699"/>
                </a:solidFill>
                <a:ea typeface="MS PGothic" pitchFamily="34" charset="-128"/>
              </a:rPr>
              <a:t>Slide </a:t>
            </a:r>
            <a:fld id="{E771A065-E2D4-4B11-B753-3DE39A7D955B}" type="slidenum">
              <a:rPr lang="en-US" sz="1600" b="1" smtClean="0">
                <a:solidFill>
                  <a:srgbClr val="336699"/>
                </a:solidFill>
                <a:ea typeface="MS PGothic" pitchFamily="34" charset="-128"/>
              </a:rPr>
              <a:pPr>
                <a:spcBef>
                  <a:spcPct val="50000"/>
                </a:spcBef>
                <a:defRPr/>
              </a:pPr>
              <a:t>‹#›</a:t>
            </a:fld>
            <a:endParaRPr lang="en-US" sz="1600" b="1">
              <a:solidFill>
                <a:srgbClr val="336699"/>
              </a:solidFill>
              <a:ea typeface="MS PGothic" pitchFamily="34" charset="-128"/>
            </a:endParaRPr>
          </a:p>
        </p:txBody>
      </p:sp>
    </p:spTree>
    <p:extLst>
      <p:ext uri="{BB962C8B-B14F-4D97-AF65-F5344CB8AC3E}">
        <p14:creationId xmlns:p14="http://schemas.microsoft.com/office/powerpoint/2010/main" val="3069223127"/>
      </p:ext>
    </p:extLst>
  </p:cSld>
  <p:clrMap bg1="dk2" tx1="lt1" bg2="dk1" tx2="lt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0" r:id="rId17"/>
    <p:sldLayoutId id="2147483741" r:id="rId18"/>
    <p:sldLayoutId id="2147483742" r:id="rId19"/>
    <p:sldLayoutId id="2147483743" r:id="rId20"/>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pitchFamily="34" charset="0"/>
        </a:defRPr>
      </a:lvl2pPr>
      <a:lvl3pPr algn="ctr" rtl="0" eaLnBrk="0" fontAlgn="base" hangingPunct="0">
        <a:spcBef>
          <a:spcPct val="0"/>
        </a:spcBef>
        <a:spcAft>
          <a:spcPct val="0"/>
        </a:spcAft>
        <a:defRPr sz="4400">
          <a:solidFill>
            <a:schemeClr val="tx2"/>
          </a:solidFill>
          <a:latin typeface="Arial" pitchFamily="34" charset="0"/>
        </a:defRPr>
      </a:lvl3pPr>
      <a:lvl4pPr algn="ctr" rtl="0" eaLnBrk="0" fontAlgn="base" hangingPunct="0">
        <a:spcBef>
          <a:spcPct val="0"/>
        </a:spcBef>
        <a:spcAft>
          <a:spcPct val="0"/>
        </a:spcAft>
        <a:defRPr sz="4400">
          <a:solidFill>
            <a:schemeClr val="tx2"/>
          </a:solidFill>
          <a:latin typeface="Arial" pitchFamily="34" charset="0"/>
        </a:defRPr>
      </a:lvl4pPr>
      <a:lvl5pPr algn="ctr" rtl="0" eaLnBrk="0" fontAlgn="base" hangingPunct="0">
        <a:spcBef>
          <a:spcPct val="0"/>
        </a:spcBef>
        <a:spcAft>
          <a:spcPct val="0"/>
        </a:spcAft>
        <a:defRPr sz="4400">
          <a:solidFill>
            <a:schemeClr val="tx2"/>
          </a:solidFill>
          <a:latin typeface="Arial" pitchFamily="34" charset="0"/>
        </a:defRPr>
      </a:lvl5pPr>
      <a:lvl6pPr marL="457200" algn="ctr" rtl="0" fontAlgn="base">
        <a:spcBef>
          <a:spcPct val="0"/>
        </a:spcBef>
        <a:spcAft>
          <a:spcPct val="0"/>
        </a:spcAft>
        <a:defRPr sz="4400">
          <a:solidFill>
            <a:schemeClr val="tx2"/>
          </a:solidFill>
          <a:latin typeface="Arial" pitchFamily="34" charset="0"/>
        </a:defRPr>
      </a:lvl6pPr>
      <a:lvl7pPr marL="914400" algn="ctr" rtl="0" fontAlgn="base">
        <a:spcBef>
          <a:spcPct val="0"/>
        </a:spcBef>
        <a:spcAft>
          <a:spcPct val="0"/>
        </a:spcAft>
        <a:defRPr sz="4400">
          <a:solidFill>
            <a:schemeClr val="tx2"/>
          </a:solidFill>
          <a:latin typeface="Arial" pitchFamily="34" charset="0"/>
        </a:defRPr>
      </a:lvl7pPr>
      <a:lvl8pPr marL="1371600" algn="ctr" rtl="0" fontAlgn="base">
        <a:spcBef>
          <a:spcPct val="0"/>
        </a:spcBef>
        <a:spcAft>
          <a:spcPct val="0"/>
        </a:spcAft>
        <a:defRPr sz="4400">
          <a:solidFill>
            <a:schemeClr val="tx2"/>
          </a:solidFill>
          <a:latin typeface="Arial" pitchFamily="34" charset="0"/>
        </a:defRPr>
      </a:lvl8pPr>
      <a:lvl9pPr marL="1828800" algn="ctr" rtl="0" fontAlgn="base">
        <a:spcBef>
          <a:spcPct val="0"/>
        </a:spcBef>
        <a:spcAft>
          <a:spcPct val="0"/>
        </a:spcAft>
        <a:defRPr sz="4400">
          <a:solidFill>
            <a:schemeClr val="tx2"/>
          </a:solidFill>
          <a:latin typeface="Arial"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chor="ctr">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914377"/>
            <a:endParaRPr lang="en-US">
              <a:solidFill>
                <a:prstClr val="black">
                  <a:tint val="75000"/>
                </a:prstClr>
              </a:solidFill>
              <a:latin typeface="Calibri" panose="020F0502020204030204"/>
              <a:cs typeface="Arial"/>
              <a:sym typeface="Aria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914377"/>
            <a:fld id="{CE8EFBC1-741D-4A40-B928-922A7F4E1C7A}" type="slidenum">
              <a:rPr lang="en-US" smtClean="0">
                <a:solidFill>
                  <a:prstClr val="black">
                    <a:tint val="75000"/>
                  </a:prstClr>
                </a:solidFill>
                <a:latin typeface="Calibri" panose="020F0502020204030204"/>
                <a:cs typeface="Arial"/>
                <a:sym typeface="Arial"/>
              </a:rPr>
              <a:pPr defTabSz="914377"/>
              <a:t>‹#›</a:t>
            </a:fld>
            <a:endParaRPr lang="en-US">
              <a:solidFill>
                <a:prstClr val="black">
                  <a:tint val="75000"/>
                </a:prstClr>
              </a:solidFill>
              <a:latin typeface="Calibri" panose="020F0502020204030204"/>
              <a:cs typeface="Arial"/>
              <a:sym typeface="Arial"/>
            </a:endParaRPr>
          </a:p>
        </p:txBody>
      </p:sp>
    </p:spTree>
    <p:extLst>
      <p:ext uri="{BB962C8B-B14F-4D97-AF65-F5344CB8AC3E}">
        <p14:creationId xmlns:p14="http://schemas.microsoft.com/office/powerpoint/2010/main" val="1519033851"/>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Lst>
  <p:hf hdr="0" dt="0"/>
  <p:txStyles>
    <p:titleStyle>
      <a:lvl1pPr algn="l" defTabSz="914377" rtl="0" eaLnBrk="1" latinLnBrk="0" hangingPunct="1">
        <a:lnSpc>
          <a:spcPct val="90000"/>
        </a:lnSpc>
        <a:spcBef>
          <a:spcPct val="0"/>
        </a:spcBef>
        <a:buNone/>
        <a:defRPr sz="4800" b="1" i="0" kern="1200">
          <a:solidFill>
            <a:schemeClr val="tx1"/>
          </a:solidFill>
          <a:latin typeface="Arial" panose="020B0604020202020204" pitchFamily="34" charset="0"/>
          <a:ea typeface="+mj-ea"/>
          <a:cs typeface="Arial" panose="020B0604020202020204" pitchFamily="34" charset="0"/>
        </a:defRPr>
      </a:lvl1pPr>
    </p:titleStyle>
    <p:bodyStyle>
      <a:lvl1pPr marL="393690" indent="-393690" algn="l" defTabSz="914377" rtl="0" eaLnBrk="1" latinLnBrk="0" hangingPunct="1">
        <a:lnSpc>
          <a:spcPct val="90000"/>
        </a:lnSpc>
        <a:spcBef>
          <a:spcPts val="1000"/>
        </a:spcBef>
        <a:spcAft>
          <a:spcPts val="1600"/>
        </a:spcAft>
        <a:buClr>
          <a:schemeClr val="accent5"/>
        </a:buClr>
        <a:buSzPct val="120000"/>
        <a:buFont typeface="Arial" panose="020B0604020202020204" pitchFamily="34" charset="0"/>
        <a:buChar char="•"/>
        <a:tabLst/>
        <a:defRPr sz="3733" kern="1200">
          <a:solidFill>
            <a:schemeClr val="tx1"/>
          </a:solidFill>
          <a:latin typeface="+mn-lt"/>
          <a:ea typeface="+mn-ea"/>
          <a:cs typeface="+mn-cs"/>
        </a:defRPr>
      </a:lvl1pPr>
      <a:lvl2pPr marL="774681" indent="-317492"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3200" kern="1200">
          <a:solidFill>
            <a:schemeClr val="tx1"/>
          </a:solidFill>
          <a:latin typeface="+mn-lt"/>
          <a:ea typeface="+mn-ea"/>
          <a:cs typeface="+mn-cs"/>
        </a:defRPr>
      </a:lvl2pPr>
      <a:lvl3pPr marL="1233986" indent="-31960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400" kern="1200">
          <a:solidFill>
            <a:schemeClr val="tx1"/>
          </a:solidFill>
          <a:latin typeface="+mn-lt"/>
          <a:ea typeface="+mn-ea"/>
          <a:cs typeface="+mn-cs"/>
        </a:defRPr>
      </a:lvl3pPr>
      <a:lvl4pPr marL="1676358" indent="-300559"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tabLst/>
        <a:defRPr sz="2133" kern="1200">
          <a:solidFill>
            <a:schemeClr val="tx1"/>
          </a:solidFill>
          <a:latin typeface="+mn-lt"/>
          <a:ea typeface="+mn-ea"/>
          <a:cs typeface="+mn-cs"/>
        </a:defRPr>
      </a:lvl4pPr>
      <a:lvl5pPr marL="2057349" indent="-228594" algn="l" defTabSz="914377" rtl="0" eaLnBrk="1" latinLnBrk="0" hangingPunct="1">
        <a:lnSpc>
          <a:spcPct val="90000"/>
        </a:lnSpc>
        <a:spcBef>
          <a:spcPts val="500"/>
        </a:spcBef>
        <a:spcAft>
          <a:spcPts val="1600"/>
        </a:spcAft>
        <a:buClr>
          <a:schemeClr val="accent5"/>
        </a:buClr>
        <a:buSzPct val="120000"/>
        <a:buFont typeface="Arial" panose="020B0604020202020204" pitchFamily="34" charset="0"/>
        <a:buChar char="•"/>
        <a:defRPr sz="2133"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2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3.xml"/><Relationship Id="rId7" Type="http://schemas.openxmlformats.org/officeDocument/2006/relationships/image" Target="../media/image20.svg"/><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9.svg"/><Relationship Id="rId4" Type="http://schemas.openxmlformats.org/officeDocument/2006/relationships/slideLayout" Target="../slideLayouts/slideLayout13.xml"/><Relationship Id="rId9" Type="http://schemas.openxmlformats.org/officeDocument/2006/relationships/image" Target="../media/image21.svg"/></Relationships>
</file>

<file path=ppt/slides/_rels/slide1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2.tiff"/><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8" Type="http://schemas.openxmlformats.org/officeDocument/2006/relationships/hyperlink" Target="https://www.slido.com/support/ppi/how-to-change-the-design" TargetMode="External"/><Relationship Id="rId3" Type="http://schemas.openxmlformats.org/officeDocument/2006/relationships/tags" Target="../tags/tag16.xml"/><Relationship Id="rId7" Type="http://schemas.openxmlformats.org/officeDocument/2006/relationships/image" Target="../media/image20.svg"/><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hyperlink" Target="https://www.slido.com/powerpoint-polling?utm_source=powerpoint&amp;utm_medium=placeholder-slide" TargetMode="External"/><Relationship Id="rId5" Type="http://schemas.openxmlformats.org/officeDocument/2006/relationships/image" Target="../media/image19.svg"/><Relationship Id="rId4" Type="http://schemas.openxmlformats.org/officeDocument/2006/relationships/slideLayout" Target="../slideLayouts/slideLayout13.xml"/><Relationship Id="rId9" Type="http://schemas.openxmlformats.org/officeDocument/2006/relationships/image" Target="../media/image21.sv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5.png"/></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42.png"/><Relationship Id="rId4"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AB2361-61EE-501B-9C82-66123C05E2A2}"/>
              </a:ext>
            </a:extLst>
          </p:cNvPr>
          <p:cNvSpPr>
            <a:spLocks noGrp="1"/>
          </p:cNvSpPr>
          <p:nvPr>
            <p:ph type="ctrTitle"/>
          </p:nvPr>
        </p:nvSpPr>
        <p:spPr/>
        <p:txBody>
          <a:bodyPr/>
          <a:lstStyle/>
          <a:p>
            <a:r>
              <a:rPr lang="en-US" dirty="0"/>
              <a:t>GLP-1 Receptor Agonists: Implications for Metabolic Syndrome in People with HIV</a:t>
            </a:r>
          </a:p>
        </p:txBody>
      </p:sp>
      <p:sp>
        <p:nvSpPr>
          <p:cNvPr id="3" name="Subtitle 2">
            <a:extLst>
              <a:ext uri="{FF2B5EF4-FFF2-40B4-BE49-F238E27FC236}">
                <a16:creationId xmlns:a16="http://schemas.microsoft.com/office/drawing/2014/main" id="{98E43089-C120-FAC7-CD7D-077B4B2F98A0}"/>
              </a:ext>
            </a:extLst>
          </p:cNvPr>
          <p:cNvSpPr>
            <a:spLocks noGrp="1"/>
          </p:cNvSpPr>
          <p:nvPr>
            <p:ph type="subTitle" idx="1"/>
          </p:nvPr>
        </p:nvSpPr>
        <p:spPr>
          <a:xfrm>
            <a:off x="4550979" y="3006969"/>
            <a:ext cx="7043563" cy="2971801"/>
          </a:xfrm>
        </p:spPr>
        <p:txBody>
          <a:bodyPr/>
          <a:lstStyle/>
          <a:p>
            <a:pPr>
              <a:spcBef>
                <a:spcPts val="0"/>
              </a:spcBef>
            </a:pPr>
            <a:r>
              <a:rPr lang="en-US" sz="3200" dirty="0"/>
              <a:t>Todd T. Brown, MD, PhD</a:t>
            </a:r>
          </a:p>
          <a:p>
            <a:pPr>
              <a:spcBef>
                <a:spcPts val="0"/>
              </a:spcBef>
            </a:pPr>
            <a:r>
              <a:rPr lang="en-US" sz="2800" b="0" dirty="0"/>
              <a:t>Professor of Medicine and Endocrinology</a:t>
            </a:r>
          </a:p>
          <a:p>
            <a:pPr marL="463550" indent="-463550">
              <a:spcBef>
                <a:spcPts val="0"/>
              </a:spcBef>
            </a:pPr>
            <a:r>
              <a:rPr lang="en-US" sz="2800" b="0" dirty="0"/>
              <a:t>Division of Endocrinology, Diabetes, and Metabolism</a:t>
            </a:r>
          </a:p>
          <a:p>
            <a:pPr>
              <a:spcBef>
                <a:spcPts val="0"/>
              </a:spcBef>
            </a:pPr>
            <a:r>
              <a:rPr lang="en-US" sz="2800" b="0" dirty="0"/>
              <a:t>The Johns Hopkins University</a:t>
            </a:r>
          </a:p>
          <a:p>
            <a:pPr>
              <a:spcBef>
                <a:spcPts val="0"/>
              </a:spcBef>
            </a:pPr>
            <a:r>
              <a:rPr lang="en-US" sz="2800" b="0" dirty="0"/>
              <a:t>Baltimore, MD</a:t>
            </a:r>
          </a:p>
        </p:txBody>
      </p:sp>
      <p:pic>
        <p:nvPicPr>
          <p:cNvPr id="6" name="Picture 5">
            <a:extLst>
              <a:ext uri="{FF2B5EF4-FFF2-40B4-BE49-F238E27FC236}">
                <a16:creationId xmlns:a16="http://schemas.microsoft.com/office/drawing/2014/main" id="{5AE01537-9F59-314E-61F5-EEAEE27DCB3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019" y="3006970"/>
            <a:ext cx="2971800" cy="2971800"/>
          </a:xfrm>
          <a:prstGeom prst="rect">
            <a:avLst/>
          </a:prstGeom>
          <a:ln w="57150">
            <a:solidFill>
              <a:srgbClr val="7CA295"/>
            </a:solidFill>
          </a:ln>
        </p:spPr>
      </p:pic>
    </p:spTree>
    <p:extLst>
      <p:ext uri="{BB962C8B-B14F-4D97-AF65-F5344CB8AC3E}">
        <p14:creationId xmlns:p14="http://schemas.microsoft.com/office/powerpoint/2010/main" val="1944903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A285-730C-FFF1-D308-E496B84786B8}"/>
              </a:ext>
            </a:extLst>
          </p:cNvPr>
          <p:cNvSpPr>
            <a:spLocks noGrp="1"/>
          </p:cNvSpPr>
          <p:nvPr>
            <p:ph type="title"/>
          </p:nvPr>
        </p:nvSpPr>
        <p:spPr/>
        <p:txBody>
          <a:bodyPr>
            <a:noAutofit/>
          </a:bodyPr>
          <a:lstStyle/>
          <a:p>
            <a:r>
              <a:rPr lang="en-US" sz="3600" dirty="0"/>
              <a:t>Financial Relationships With Ineligible Companies (Formerly Described as Commercial Interests by the ACCME) Within the Last 2 Years</a:t>
            </a:r>
          </a:p>
        </p:txBody>
      </p:sp>
      <p:sp>
        <p:nvSpPr>
          <p:cNvPr id="3" name="Text Placeholder 2">
            <a:extLst>
              <a:ext uri="{FF2B5EF4-FFF2-40B4-BE49-F238E27FC236}">
                <a16:creationId xmlns:a16="http://schemas.microsoft.com/office/drawing/2014/main" id="{B7B345DF-E910-0DB3-E4F7-E2E34C0DFB69}"/>
              </a:ext>
            </a:extLst>
          </p:cNvPr>
          <p:cNvSpPr>
            <a:spLocks noGrp="1"/>
          </p:cNvSpPr>
          <p:nvPr>
            <p:ph type="body" sz="quarter" idx="10"/>
          </p:nvPr>
        </p:nvSpPr>
        <p:spPr/>
        <p:txBody>
          <a:bodyPr/>
          <a:lstStyle/>
          <a:p>
            <a:pPr marL="0" indent="0">
              <a:buNone/>
            </a:pPr>
            <a:endParaRPr lang="en-US" dirty="0"/>
          </a:p>
          <a:p>
            <a:pPr marL="0" indent="0">
              <a:buNone/>
            </a:pPr>
            <a:r>
              <a:rPr lang="en-US" sz="3200" dirty="0"/>
              <a:t>Dr Brown reported serving as a consultant to ViiV Healthcare, Merck &amp; Co, Inc, Janssen Pharmaceuticals, EMD Serono, and Johnson &amp; Johnson. (Updated September 21, 2026)</a:t>
            </a:r>
          </a:p>
        </p:txBody>
      </p:sp>
    </p:spTree>
    <p:extLst>
      <p:ext uri="{BB962C8B-B14F-4D97-AF65-F5344CB8AC3E}">
        <p14:creationId xmlns:p14="http://schemas.microsoft.com/office/powerpoint/2010/main" val="4874041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E4C9A-8D09-E991-DE5E-6009DBBBFD57}"/>
              </a:ext>
            </a:extLst>
          </p:cNvPr>
          <p:cNvSpPr>
            <a:spLocks noGrp="1"/>
          </p:cNvSpPr>
          <p:nvPr>
            <p:ph type="title"/>
          </p:nvPr>
        </p:nvSpPr>
        <p:spPr/>
        <p:txBody>
          <a:bodyPr/>
          <a:lstStyle/>
          <a:p>
            <a:r>
              <a:rPr lang="en-US" dirty="0"/>
              <a:t>Learning Objectives</a:t>
            </a:r>
          </a:p>
        </p:txBody>
      </p:sp>
      <p:sp>
        <p:nvSpPr>
          <p:cNvPr id="3" name="Text Placeholder 2">
            <a:extLst>
              <a:ext uri="{FF2B5EF4-FFF2-40B4-BE49-F238E27FC236}">
                <a16:creationId xmlns:a16="http://schemas.microsoft.com/office/drawing/2014/main" id="{3298171B-32E1-B557-7D64-F362B99870F5}"/>
              </a:ext>
            </a:extLst>
          </p:cNvPr>
          <p:cNvSpPr>
            <a:spLocks noGrp="1"/>
          </p:cNvSpPr>
          <p:nvPr>
            <p:ph type="body" sz="quarter" idx="10"/>
          </p:nvPr>
        </p:nvSpPr>
        <p:spPr/>
        <p:txBody>
          <a:bodyPr>
            <a:normAutofit/>
          </a:bodyPr>
          <a:lstStyle/>
          <a:p>
            <a:pPr marL="0" indent="0">
              <a:buNone/>
            </a:pPr>
            <a:r>
              <a:rPr lang="en-US" sz="2800" dirty="0"/>
              <a:t>After attending this presentation, learners will be able to:</a:t>
            </a:r>
          </a:p>
          <a:p>
            <a:pPr lvl="1"/>
            <a:r>
              <a:rPr lang="en-US" sz="2800" dirty="0"/>
              <a:t>Define metabolic syndrome and explain how this definition has evolved over time</a:t>
            </a:r>
          </a:p>
          <a:p>
            <a:pPr lvl="1"/>
            <a:r>
              <a:rPr lang="en-US" sz="2800" dirty="0"/>
              <a:t>Describe the use and potential adverse effects of glucagon-like peptide-1 receptor agonists (GLP-1 RAs) in management of the components of metabolic syndrome</a:t>
            </a:r>
          </a:p>
        </p:txBody>
      </p:sp>
    </p:spTree>
    <p:extLst>
      <p:ext uri="{BB962C8B-B14F-4D97-AF65-F5344CB8AC3E}">
        <p14:creationId xmlns:p14="http://schemas.microsoft.com/office/powerpoint/2010/main" val="36893844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BC30DA-02A3-0E22-D0EF-DE5D8E510DC8}"/>
              </a:ext>
            </a:extLst>
          </p:cNvPr>
          <p:cNvSpPr>
            <a:spLocks noGrp="1"/>
          </p:cNvSpPr>
          <p:nvPr>
            <p:ph type="title"/>
          </p:nvPr>
        </p:nvSpPr>
        <p:spPr/>
        <p:txBody>
          <a:bodyPr/>
          <a:lstStyle/>
          <a:p>
            <a:r>
              <a:rPr lang="en-US" dirty="0"/>
              <a:t>What is the Metabolic Syndrome? </a:t>
            </a:r>
          </a:p>
        </p:txBody>
      </p:sp>
      <p:pic>
        <p:nvPicPr>
          <p:cNvPr id="4" name="Picture 3" descr="Metabolic Syndrome: What It Is, Causes, Symptoms &amp; Treatment">
            <a:extLst>
              <a:ext uri="{FF2B5EF4-FFF2-40B4-BE49-F238E27FC236}">
                <a16:creationId xmlns:a16="http://schemas.microsoft.com/office/drawing/2014/main" id="{40AD337C-0CE3-D5FE-F276-FB5AC6F7CEF3}"/>
              </a:ext>
            </a:extLst>
          </p:cNvPr>
          <p:cNvPicPr>
            <a:picLocks noChangeAspect="1"/>
          </p:cNvPicPr>
          <p:nvPr/>
        </p:nvPicPr>
        <p:blipFill>
          <a:blip r:embed="rId2"/>
          <a:srcRect t="22009"/>
          <a:stretch>
            <a:fillRect/>
          </a:stretch>
        </p:blipFill>
        <p:spPr>
          <a:xfrm>
            <a:off x="3533576" y="1417638"/>
            <a:ext cx="5854263" cy="5302070"/>
          </a:xfrm>
          <a:prstGeom prst="rect">
            <a:avLst/>
          </a:prstGeom>
        </p:spPr>
      </p:pic>
    </p:spTree>
    <p:extLst>
      <p:ext uri="{BB962C8B-B14F-4D97-AF65-F5344CB8AC3E}">
        <p14:creationId xmlns:p14="http://schemas.microsoft.com/office/powerpoint/2010/main" val="30445289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CA847-13A8-9271-63B8-4AFEBF59CE31}"/>
              </a:ext>
            </a:extLst>
          </p:cNvPr>
          <p:cNvSpPr>
            <a:spLocks noGrp="1"/>
          </p:cNvSpPr>
          <p:nvPr>
            <p:ph type="title"/>
          </p:nvPr>
        </p:nvSpPr>
        <p:spPr/>
        <p:txBody>
          <a:bodyPr/>
          <a:lstStyle/>
          <a:p>
            <a:r>
              <a:rPr lang="en-US" dirty="0"/>
              <a:t>What are the origins of the metabolic syndrome?</a:t>
            </a:r>
          </a:p>
        </p:txBody>
      </p:sp>
      <p:sp>
        <p:nvSpPr>
          <p:cNvPr id="3" name="Content Placeholder 2">
            <a:extLst>
              <a:ext uri="{FF2B5EF4-FFF2-40B4-BE49-F238E27FC236}">
                <a16:creationId xmlns:a16="http://schemas.microsoft.com/office/drawing/2014/main" id="{F786020F-D577-A89D-B1FB-C7E5C71D24A4}"/>
              </a:ext>
            </a:extLst>
          </p:cNvPr>
          <p:cNvSpPr>
            <a:spLocks noGrp="1"/>
          </p:cNvSpPr>
          <p:nvPr>
            <p:ph idx="1"/>
          </p:nvPr>
        </p:nvSpPr>
        <p:spPr>
          <a:xfrm>
            <a:off x="609600" y="1600201"/>
            <a:ext cx="4714240" cy="4525963"/>
          </a:xfrm>
        </p:spPr>
        <p:txBody>
          <a:bodyPr/>
          <a:lstStyle/>
          <a:p>
            <a:r>
              <a:rPr lang="en-US" dirty="0"/>
              <a:t>Early 1900s: Excess adiposity associated with increased mortality. </a:t>
            </a:r>
          </a:p>
          <a:p>
            <a:endParaRPr lang="en-US" dirty="0"/>
          </a:p>
        </p:txBody>
      </p:sp>
      <p:pic>
        <p:nvPicPr>
          <p:cNvPr id="4" name="Picture 3" descr="Figure 2">
            <a:extLst>
              <a:ext uri="{FF2B5EF4-FFF2-40B4-BE49-F238E27FC236}">
                <a16:creationId xmlns:a16="http://schemas.microsoft.com/office/drawing/2014/main" id="{F33ECB4D-5777-5014-15E2-15225D256832}"/>
              </a:ext>
            </a:extLst>
          </p:cNvPr>
          <p:cNvPicPr>
            <a:picLocks noChangeAspect="1"/>
          </p:cNvPicPr>
          <p:nvPr/>
        </p:nvPicPr>
        <p:blipFill>
          <a:blip r:embed="rId2"/>
          <a:stretch>
            <a:fillRect/>
          </a:stretch>
        </p:blipFill>
        <p:spPr>
          <a:xfrm>
            <a:off x="5652292" y="1917700"/>
            <a:ext cx="5686268" cy="4035416"/>
          </a:xfrm>
          <a:prstGeom prst="rect">
            <a:avLst/>
          </a:prstGeom>
        </p:spPr>
      </p:pic>
      <p:sp>
        <p:nvSpPr>
          <p:cNvPr id="5" name="TextBox 4">
            <a:extLst>
              <a:ext uri="{FF2B5EF4-FFF2-40B4-BE49-F238E27FC236}">
                <a16:creationId xmlns:a16="http://schemas.microsoft.com/office/drawing/2014/main" id="{8A1758B2-9307-9AF4-1DA0-B919445555A7}"/>
              </a:ext>
            </a:extLst>
          </p:cNvPr>
          <p:cNvSpPr txBox="1"/>
          <p:nvPr/>
        </p:nvSpPr>
        <p:spPr>
          <a:xfrm>
            <a:off x="5251012" y="6053068"/>
            <a:ext cx="6676828" cy="400110"/>
          </a:xfrm>
          <a:prstGeom prst="rect">
            <a:avLst/>
          </a:prstGeom>
          <a:noFill/>
        </p:spPr>
        <p:txBody>
          <a:bodyPr wrap="none" rtlCol="0">
            <a:spAutoFit/>
          </a:bodyPr>
          <a:lstStyle/>
          <a:p>
            <a:r>
              <a:rPr lang="en-US" sz="2000" b="1" dirty="0"/>
              <a:t>Association of Life Insurance Medical Directors, 1913</a:t>
            </a:r>
          </a:p>
        </p:txBody>
      </p:sp>
      <p:sp>
        <p:nvSpPr>
          <p:cNvPr id="6" name="TextBox 5">
            <a:extLst>
              <a:ext uri="{FF2B5EF4-FFF2-40B4-BE49-F238E27FC236}">
                <a16:creationId xmlns:a16="http://schemas.microsoft.com/office/drawing/2014/main" id="{660A2987-5E2A-F680-E15D-FE9EA806E4BC}"/>
              </a:ext>
            </a:extLst>
          </p:cNvPr>
          <p:cNvSpPr txBox="1"/>
          <p:nvPr/>
        </p:nvSpPr>
        <p:spPr>
          <a:xfrm>
            <a:off x="264160" y="6424276"/>
            <a:ext cx="2176621" cy="369332"/>
          </a:xfrm>
          <a:prstGeom prst="rect">
            <a:avLst/>
          </a:prstGeom>
          <a:noFill/>
        </p:spPr>
        <p:txBody>
          <a:bodyPr wrap="none" rtlCol="0">
            <a:spAutoFit/>
          </a:bodyPr>
          <a:lstStyle/>
          <a:p>
            <a:r>
              <a:rPr lang="en-US" dirty="0"/>
              <a:t>Bray, Obesity, 1995</a:t>
            </a:r>
          </a:p>
        </p:txBody>
      </p:sp>
    </p:spTree>
    <p:extLst>
      <p:ext uri="{BB962C8B-B14F-4D97-AF65-F5344CB8AC3E}">
        <p14:creationId xmlns:p14="http://schemas.microsoft.com/office/powerpoint/2010/main" val="1256966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007DB-0DEF-57C5-3AD5-052333F3F5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8F54B39-C26B-DE08-41C6-028EDCF895DB}"/>
              </a:ext>
            </a:extLst>
          </p:cNvPr>
          <p:cNvSpPr>
            <a:spLocks noGrp="1"/>
          </p:cNvSpPr>
          <p:nvPr>
            <p:ph type="title"/>
          </p:nvPr>
        </p:nvSpPr>
        <p:spPr/>
        <p:txBody>
          <a:bodyPr/>
          <a:lstStyle/>
          <a:p>
            <a:r>
              <a:rPr lang="en-US" dirty="0"/>
              <a:t>What are the origins of the metabolic syndrome?</a:t>
            </a:r>
          </a:p>
        </p:txBody>
      </p:sp>
      <p:sp>
        <p:nvSpPr>
          <p:cNvPr id="3" name="Content Placeholder 2">
            <a:extLst>
              <a:ext uri="{FF2B5EF4-FFF2-40B4-BE49-F238E27FC236}">
                <a16:creationId xmlns:a16="http://schemas.microsoft.com/office/drawing/2014/main" id="{8D0744B7-B6B5-7E0F-BDE7-A2096FCA77E0}"/>
              </a:ext>
            </a:extLst>
          </p:cNvPr>
          <p:cNvSpPr>
            <a:spLocks noGrp="1"/>
          </p:cNvSpPr>
          <p:nvPr>
            <p:ph idx="1"/>
          </p:nvPr>
        </p:nvSpPr>
        <p:spPr>
          <a:xfrm>
            <a:off x="609600" y="1600201"/>
            <a:ext cx="4714240" cy="4525963"/>
          </a:xfrm>
        </p:spPr>
        <p:txBody>
          <a:bodyPr/>
          <a:lstStyle/>
          <a:p>
            <a:r>
              <a:rPr lang="en-US" dirty="0"/>
              <a:t>1947: Fat distribution is an important determinant of health</a:t>
            </a:r>
          </a:p>
          <a:p>
            <a:endParaRPr lang="en-US" dirty="0"/>
          </a:p>
        </p:txBody>
      </p:sp>
      <p:sp>
        <p:nvSpPr>
          <p:cNvPr id="6" name="TextBox 5">
            <a:extLst>
              <a:ext uri="{FF2B5EF4-FFF2-40B4-BE49-F238E27FC236}">
                <a16:creationId xmlns:a16="http://schemas.microsoft.com/office/drawing/2014/main" id="{BDAFF9F1-0F8D-7BD0-ED43-2C4F7686966A}"/>
              </a:ext>
            </a:extLst>
          </p:cNvPr>
          <p:cNvSpPr txBox="1"/>
          <p:nvPr/>
        </p:nvSpPr>
        <p:spPr>
          <a:xfrm>
            <a:off x="264160" y="6424276"/>
            <a:ext cx="3309432" cy="369332"/>
          </a:xfrm>
          <a:prstGeom prst="rect">
            <a:avLst/>
          </a:prstGeom>
          <a:noFill/>
        </p:spPr>
        <p:txBody>
          <a:bodyPr wrap="none" rtlCol="0">
            <a:spAutoFit/>
          </a:bodyPr>
          <a:lstStyle/>
          <a:p>
            <a:r>
              <a:rPr lang="en-US" dirty="0"/>
              <a:t>Vague, Presse </a:t>
            </a:r>
            <a:r>
              <a:rPr lang="en-US" dirty="0" err="1"/>
              <a:t>Medicale</a:t>
            </a:r>
            <a:r>
              <a:rPr lang="en-US" dirty="0"/>
              <a:t>, 1947</a:t>
            </a:r>
          </a:p>
        </p:txBody>
      </p:sp>
      <p:pic>
        <p:nvPicPr>
          <p:cNvPr id="7" name="Picture 6">
            <a:extLst>
              <a:ext uri="{FF2B5EF4-FFF2-40B4-BE49-F238E27FC236}">
                <a16:creationId xmlns:a16="http://schemas.microsoft.com/office/drawing/2014/main" id="{02388733-EF1A-46FC-7BC5-4605162C30CB}"/>
              </a:ext>
            </a:extLst>
          </p:cNvPr>
          <p:cNvPicPr>
            <a:picLocks noChangeAspect="1"/>
          </p:cNvPicPr>
          <p:nvPr/>
        </p:nvPicPr>
        <p:blipFill>
          <a:blip r:embed="rId2"/>
          <a:stretch>
            <a:fillRect/>
          </a:stretch>
        </p:blipFill>
        <p:spPr>
          <a:xfrm>
            <a:off x="5956300" y="1769235"/>
            <a:ext cx="4406900" cy="1611553"/>
          </a:xfrm>
          <a:prstGeom prst="rect">
            <a:avLst/>
          </a:prstGeom>
        </p:spPr>
      </p:pic>
      <p:pic>
        <p:nvPicPr>
          <p:cNvPr id="8" name="Picture 7" descr="Apple vs Pear: How Your Body Shape Impacts Your Health - Seattle Sutton's  Healthy Eating">
            <a:extLst>
              <a:ext uri="{FF2B5EF4-FFF2-40B4-BE49-F238E27FC236}">
                <a16:creationId xmlns:a16="http://schemas.microsoft.com/office/drawing/2014/main" id="{7D962349-471F-DA2E-C482-62013913ED12}"/>
              </a:ext>
            </a:extLst>
          </p:cNvPr>
          <p:cNvPicPr>
            <a:picLocks noChangeAspect="1"/>
          </p:cNvPicPr>
          <p:nvPr/>
        </p:nvPicPr>
        <p:blipFill>
          <a:blip r:embed="rId3"/>
          <a:stretch>
            <a:fillRect/>
          </a:stretch>
        </p:blipFill>
        <p:spPr>
          <a:xfrm>
            <a:off x="6634480" y="3380788"/>
            <a:ext cx="3362962" cy="3362962"/>
          </a:xfrm>
          <a:prstGeom prst="rect">
            <a:avLst/>
          </a:prstGeom>
        </p:spPr>
      </p:pic>
    </p:spTree>
    <p:extLst>
      <p:ext uri="{BB962C8B-B14F-4D97-AF65-F5344CB8AC3E}">
        <p14:creationId xmlns:p14="http://schemas.microsoft.com/office/powerpoint/2010/main" val="9024790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5F4C8-7D7D-1001-CE03-C56F9B94EFF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D27852-323F-9313-BF10-642D99D21D02}"/>
              </a:ext>
            </a:extLst>
          </p:cNvPr>
          <p:cNvSpPr>
            <a:spLocks noGrp="1"/>
          </p:cNvSpPr>
          <p:nvPr>
            <p:ph type="title"/>
          </p:nvPr>
        </p:nvSpPr>
        <p:spPr/>
        <p:txBody>
          <a:bodyPr/>
          <a:lstStyle/>
          <a:p>
            <a:r>
              <a:rPr lang="en-US" dirty="0"/>
              <a:t>What are the origins of the metabolic syndrome?</a:t>
            </a:r>
          </a:p>
        </p:txBody>
      </p:sp>
      <p:sp>
        <p:nvSpPr>
          <p:cNvPr id="3" name="Content Placeholder 2">
            <a:extLst>
              <a:ext uri="{FF2B5EF4-FFF2-40B4-BE49-F238E27FC236}">
                <a16:creationId xmlns:a16="http://schemas.microsoft.com/office/drawing/2014/main" id="{5E5F596B-9E75-FC48-1AED-E16D21F3C7DD}"/>
              </a:ext>
            </a:extLst>
          </p:cNvPr>
          <p:cNvSpPr>
            <a:spLocks noGrp="1"/>
          </p:cNvSpPr>
          <p:nvPr>
            <p:ph idx="1"/>
          </p:nvPr>
        </p:nvSpPr>
        <p:spPr>
          <a:xfrm>
            <a:off x="609600" y="1600201"/>
            <a:ext cx="4714240" cy="4525963"/>
          </a:xfrm>
        </p:spPr>
        <p:txBody>
          <a:bodyPr/>
          <a:lstStyle/>
          <a:p>
            <a:r>
              <a:rPr lang="en-US" dirty="0"/>
              <a:t>1988: Clustering of hypertension, dyslipidemia (high TG, low HDL-c) related to insulin resistance and is a major CVD risk factor.</a:t>
            </a:r>
          </a:p>
        </p:txBody>
      </p:sp>
      <p:sp>
        <p:nvSpPr>
          <p:cNvPr id="6" name="TextBox 5">
            <a:extLst>
              <a:ext uri="{FF2B5EF4-FFF2-40B4-BE49-F238E27FC236}">
                <a16:creationId xmlns:a16="http://schemas.microsoft.com/office/drawing/2014/main" id="{44D5A9ED-F4DE-1026-823F-F22C5C4647E5}"/>
              </a:ext>
            </a:extLst>
          </p:cNvPr>
          <p:cNvSpPr txBox="1"/>
          <p:nvPr/>
        </p:nvSpPr>
        <p:spPr>
          <a:xfrm>
            <a:off x="264160" y="6424276"/>
            <a:ext cx="2659702" cy="369332"/>
          </a:xfrm>
          <a:prstGeom prst="rect">
            <a:avLst/>
          </a:prstGeom>
          <a:noFill/>
        </p:spPr>
        <p:txBody>
          <a:bodyPr wrap="none" rtlCol="0">
            <a:spAutoFit/>
          </a:bodyPr>
          <a:lstStyle/>
          <a:p>
            <a:r>
              <a:rPr lang="en-US" dirty="0"/>
              <a:t>Reaven, Diabetes, 1988</a:t>
            </a:r>
          </a:p>
        </p:txBody>
      </p:sp>
      <p:pic>
        <p:nvPicPr>
          <p:cNvPr id="4" name="Picture 3">
            <a:extLst>
              <a:ext uri="{FF2B5EF4-FFF2-40B4-BE49-F238E27FC236}">
                <a16:creationId xmlns:a16="http://schemas.microsoft.com/office/drawing/2014/main" id="{7D70C7A3-4C1D-20A1-9FED-C717162CDEE8}"/>
              </a:ext>
            </a:extLst>
          </p:cNvPr>
          <p:cNvPicPr>
            <a:picLocks noChangeAspect="1"/>
          </p:cNvPicPr>
          <p:nvPr/>
        </p:nvPicPr>
        <p:blipFill>
          <a:blip r:embed="rId2"/>
          <a:stretch>
            <a:fillRect/>
          </a:stretch>
        </p:blipFill>
        <p:spPr>
          <a:xfrm>
            <a:off x="6096000" y="1450422"/>
            <a:ext cx="4714240" cy="1930366"/>
          </a:xfrm>
          <a:prstGeom prst="rect">
            <a:avLst/>
          </a:prstGeom>
        </p:spPr>
      </p:pic>
      <p:pic>
        <p:nvPicPr>
          <p:cNvPr id="5" name="Picture 4" descr="Insulin Resistance: The Metabolic Syndrome X (Contemporary Endocrinology,  12): 9780896035881: Medicine &amp; Health Science Books @ Amazon.com">
            <a:extLst>
              <a:ext uri="{FF2B5EF4-FFF2-40B4-BE49-F238E27FC236}">
                <a16:creationId xmlns:a16="http://schemas.microsoft.com/office/drawing/2014/main" id="{099394CF-616D-0BCB-C0BC-5BA3F695E892}"/>
              </a:ext>
            </a:extLst>
          </p:cNvPr>
          <p:cNvPicPr>
            <a:picLocks noChangeAspect="1"/>
          </p:cNvPicPr>
          <p:nvPr/>
        </p:nvPicPr>
        <p:blipFill>
          <a:blip r:embed="rId3"/>
          <a:stretch>
            <a:fillRect/>
          </a:stretch>
        </p:blipFill>
        <p:spPr>
          <a:xfrm>
            <a:off x="7083450" y="3369688"/>
            <a:ext cx="2266635" cy="3423920"/>
          </a:xfrm>
          <a:prstGeom prst="rect">
            <a:avLst/>
          </a:prstGeom>
        </p:spPr>
      </p:pic>
    </p:spTree>
    <p:extLst>
      <p:ext uri="{BB962C8B-B14F-4D97-AF65-F5344CB8AC3E}">
        <p14:creationId xmlns:p14="http://schemas.microsoft.com/office/powerpoint/2010/main" val="40212344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6DA8CF-DCE5-4EF4-CE77-072D803164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AE6D8-16D1-2284-59BF-14F60629CA21}"/>
              </a:ext>
            </a:extLst>
          </p:cNvPr>
          <p:cNvSpPr>
            <a:spLocks noGrp="1"/>
          </p:cNvSpPr>
          <p:nvPr>
            <p:ph type="title"/>
          </p:nvPr>
        </p:nvSpPr>
        <p:spPr/>
        <p:txBody>
          <a:bodyPr/>
          <a:lstStyle/>
          <a:p>
            <a:r>
              <a:rPr lang="en-US" dirty="0"/>
              <a:t>What are the origins of the metabolic syndrome?</a:t>
            </a:r>
          </a:p>
        </p:txBody>
      </p:sp>
      <p:sp>
        <p:nvSpPr>
          <p:cNvPr id="3" name="Content Placeholder 2">
            <a:extLst>
              <a:ext uri="{FF2B5EF4-FFF2-40B4-BE49-F238E27FC236}">
                <a16:creationId xmlns:a16="http://schemas.microsoft.com/office/drawing/2014/main" id="{17EAABCB-B997-E74D-B958-406F7E92BF69}"/>
              </a:ext>
            </a:extLst>
          </p:cNvPr>
          <p:cNvSpPr>
            <a:spLocks noGrp="1"/>
          </p:cNvSpPr>
          <p:nvPr>
            <p:ph idx="1"/>
          </p:nvPr>
        </p:nvSpPr>
        <p:spPr>
          <a:xfrm>
            <a:off x="609600" y="1600201"/>
            <a:ext cx="4714240" cy="4525963"/>
          </a:xfrm>
        </p:spPr>
        <p:txBody>
          <a:bodyPr/>
          <a:lstStyle/>
          <a:p>
            <a:r>
              <a:rPr lang="en-US" dirty="0"/>
              <a:t>1989: Linking central adiposity with metabolic risk factors</a:t>
            </a:r>
          </a:p>
        </p:txBody>
      </p:sp>
      <p:sp>
        <p:nvSpPr>
          <p:cNvPr id="6" name="TextBox 5">
            <a:extLst>
              <a:ext uri="{FF2B5EF4-FFF2-40B4-BE49-F238E27FC236}">
                <a16:creationId xmlns:a16="http://schemas.microsoft.com/office/drawing/2014/main" id="{31E73E42-79A8-F64A-283D-F51A88C6E972}"/>
              </a:ext>
            </a:extLst>
          </p:cNvPr>
          <p:cNvSpPr txBox="1"/>
          <p:nvPr/>
        </p:nvSpPr>
        <p:spPr>
          <a:xfrm>
            <a:off x="264160" y="6424276"/>
            <a:ext cx="2954720" cy="369332"/>
          </a:xfrm>
          <a:prstGeom prst="rect">
            <a:avLst/>
          </a:prstGeom>
          <a:noFill/>
        </p:spPr>
        <p:txBody>
          <a:bodyPr wrap="none" rtlCol="0">
            <a:spAutoFit/>
          </a:bodyPr>
          <a:lstStyle/>
          <a:p>
            <a:r>
              <a:rPr lang="en-US" dirty="0"/>
              <a:t>Kaplan, Arch int Med, 1989</a:t>
            </a:r>
          </a:p>
        </p:txBody>
      </p:sp>
      <p:pic>
        <p:nvPicPr>
          <p:cNvPr id="7" name="Picture 6">
            <a:extLst>
              <a:ext uri="{FF2B5EF4-FFF2-40B4-BE49-F238E27FC236}">
                <a16:creationId xmlns:a16="http://schemas.microsoft.com/office/drawing/2014/main" id="{F92D9FF6-7F8F-28D2-E8DD-D3F092BDC8BA}"/>
              </a:ext>
            </a:extLst>
          </p:cNvPr>
          <p:cNvPicPr>
            <a:picLocks noChangeAspect="1"/>
          </p:cNvPicPr>
          <p:nvPr/>
        </p:nvPicPr>
        <p:blipFill>
          <a:blip r:embed="rId2"/>
          <a:stretch>
            <a:fillRect/>
          </a:stretch>
        </p:blipFill>
        <p:spPr>
          <a:xfrm>
            <a:off x="5623560" y="2359781"/>
            <a:ext cx="5958840" cy="2562301"/>
          </a:xfrm>
          <a:prstGeom prst="rect">
            <a:avLst/>
          </a:prstGeom>
        </p:spPr>
      </p:pic>
    </p:spTree>
    <p:extLst>
      <p:ext uri="{BB962C8B-B14F-4D97-AF65-F5344CB8AC3E}">
        <p14:creationId xmlns:p14="http://schemas.microsoft.com/office/powerpoint/2010/main" val="4043080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50C3893-E73C-7A20-0567-68868181DCCB}"/>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C14535F1-2736-DCD7-E6BA-B1E6A75B637E}"/>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000" b="1">
                <a:solidFill>
                  <a:srgbClr val="000000"/>
                </a:solidFill>
              </a:rPr>
              <a:t>Question 1: Abdominal obesity is a required criterion of the metabolic syndrome? </a:t>
            </a:r>
          </a:p>
        </p:txBody>
      </p:sp>
      <p:sp>
        <p:nvSpPr>
          <p:cNvPr id="4" name="Rectangle 3">
            <a:extLst>
              <a:ext uri="{FF2B5EF4-FFF2-40B4-BE49-F238E27FC236}">
                <a16:creationId xmlns:a16="http://schemas.microsoft.com/office/drawing/2014/main" id="{B44984EC-6090-56B5-ED71-D4FEA87C7AF1}"/>
              </a:ext>
            </a:extLst>
          </p:cNvPr>
          <p:cNvSpPr/>
          <p:nvPr/>
        </p:nvSpPr>
        <p:spPr>
          <a:xfrm>
            <a:off x="0" y="5820032"/>
            <a:ext cx="12192001" cy="1037968"/>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D7954ED3-656B-E464-95C1-23188A62E97C}"/>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3D66BAAE-7EE6-850C-02AA-E1EC653CFC18}"/>
              </a:ext>
            </a:extLst>
          </p:cNvPr>
          <p:cNvSpPr/>
          <p:nvPr/>
        </p:nvSpPr>
        <p:spPr>
          <a:xfrm rot="2700000">
            <a:off x="9620371" y="514924"/>
            <a:ext cx="3335198" cy="778213"/>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15FCEDBD-68DA-C701-0DFE-45F6956978A5}"/>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118847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CEB1348-5C30-4E46-3133-D7D98625B8CD}"/>
              </a:ext>
            </a:extLst>
          </p:cNvPr>
          <p:cNvPicPr>
            <a:picLocks noChangeAspect="1"/>
          </p:cNvPicPr>
          <p:nvPr/>
        </p:nvPicPr>
        <p:blipFill>
          <a:blip r:embed="rId2"/>
          <a:stretch>
            <a:fillRect/>
          </a:stretch>
        </p:blipFill>
        <p:spPr>
          <a:xfrm>
            <a:off x="1338580" y="0"/>
            <a:ext cx="9514840" cy="6788677"/>
          </a:xfrm>
          <a:prstGeom prst="rect">
            <a:avLst/>
          </a:prstGeom>
        </p:spPr>
      </p:pic>
    </p:spTree>
    <p:extLst>
      <p:ext uri="{BB962C8B-B14F-4D97-AF65-F5344CB8AC3E}">
        <p14:creationId xmlns:p14="http://schemas.microsoft.com/office/powerpoint/2010/main" val="26337025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DD356-9ABF-45C6-470A-56B11FE4CB2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06C79E2-900A-D1C3-F6F9-981B7E61F803}"/>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0E46E6F-AB19-6C08-F56C-D18F561BC2D7}"/>
              </a:ext>
            </a:extLst>
          </p:cNvPr>
          <p:cNvPicPr>
            <a:picLocks noChangeAspect="1"/>
          </p:cNvPicPr>
          <p:nvPr/>
        </p:nvPicPr>
        <p:blipFill>
          <a:blip r:embed="rId2"/>
          <a:stretch>
            <a:fillRect/>
          </a:stretch>
        </p:blipFill>
        <p:spPr>
          <a:xfrm>
            <a:off x="609600" y="274638"/>
            <a:ext cx="10972800" cy="6370775"/>
          </a:xfrm>
          <a:prstGeom prst="rect">
            <a:avLst/>
          </a:prstGeom>
        </p:spPr>
      </p:pic>
    </p:spTree>
    <p:extLst>
      <p:ext uri="{BB962C8B-B14F-4D97-AF65-F5344CB8AC3E}">
        <p14:creationId xmlns:p14="http://schemas.microsoft.com/office/powerpoint/2010/main" val="28656346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54BDB3-93C8-38EA-A709-0A6AF34CDCCD}"/>
              </a:ext>
            </a:extLst>
          </p:cNvPr>
          <p:cNvSpPr>
            <a:spLocks noGrp="1"/>
          </p:cNvSpPr>
          <p:nvPr>
            <p:ph type="title"/>
          </p:nvPr>
        </p:nvSpPr>
        <p:spPr>
          <a:xfrm>
            <a:off x="649184" y="-93498"/>
            <a:ext cx="10972800" cy="1143000"/>
          </a:xfrm>
        </p:spPr>
        <p:txBody>
          <a:bodyPr/>
          <a:lstStyle/>
          <a:p>
            <a:br>
              <a:rPr lang="en-US" sz="3600" dirty="0"/>
            </a:br>
            <a:r>
              <a:rPr lang="en-US" sz="3600" dirty="0"/>
              <a:t>Cardiovascular-Kidney-Metabolic (CKM) Syndrome: Linked by Excess/Dysfunctional Adipose Tissue</a:t>
            </a:r>
          </a:p>
        </p:txBody>
      </p:sp>
      <p:pic>
        <p:nvPicPr>
          <p:cNvPr id="5" name="Picture 4">
            <a:extLst>
              <a:ext uri="{FF2B5EF4-FFF2-40B4-BE49-F238E27FC236}">
                <a16:creationId xmlns:a16="http://schemas.microsoft.com/office/drawing/2014/main" id="{D593F959-8015-99B5-AFF3-C62B47DEFA3A}"/>
              </a:ext>
            </a:extLst>
          </p:cNvPr>
          <p:cNvPicPr>
            <a:picLocks noChangeAspect="1"/>
          </p:cNvPicPr>
          <p:nvPr/>
        </p:nvPicPr>
        <p:blipFill>
          <a:blip r:embed="rId2"/>
          <a:stretch>
            <a:fillRect/>
          </a:stretch>
        </p:blipFill>
        <p:spPr>
          <a:xfrm>
            <a:off x="1200150" y="1600200"/>
            <a:ext cx="9791700" cy="4551274"/>
          </a:xfrm>
          <a:prstGeom prst="rect">
            <a:avLst/>
          </a:prstGeom>
        </p:spPr>
      </p:pic>
      <p:sp>
        <p:nvSpPr>
          <p:cNvPr id="6" name="TextBox 5">
            <a:extLst>
              <a:ext uri="{FF2B5EF4-FFF2-40B4-BE49-F238E27FC236}">
                <a16:creationId xmlns:a16="http://schemas.microsoft.com/office/drawing/2014/main" id="{B3ACA546-DADA-43BA-8BFA-E4E810512412}"/>
              </a:ext>
            </a:extLst>
          </p:cNvPr>
          <p:cNvSpPr txBox="1"/>
          <p:nvPr/>
        </p:nvSpPr>
        <p:spPr>
          <a:xfrm>
            <a:off x="1162861" y="6398696"/>
            <a:ext cx="2967479" cy="369332"/>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charset="0"/>
                <a:ea typeface="+mn-ea"/>
                <a:cs typeface="+mn-cs"/>
              </a:rPr>
              <a:t>Ndumele, Circulation, 2023</a:t>
            </a:r>
          </a:p>
        </p:txBody>
      </p:sp>
    </p:spTree>
    <p:extLst>
      <p:ext uri="{BB962C8B-B14F-4D97-AF65-F5344CB8AC3E}">
        <p14:creationId xmlns:p14="http://schemas.microsoft.com/office/powerpoint/2010/main" val="14101051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20AE4-0A16-0B1F-576D-D12F2D64D8A2}"/>
              </a:ext>
            </a:extLst>
          </p:cNvPr>
          <p:cNvSpPr>
            <a:spLocks noGrp="1"/>
          </p:cNvSpPr>
          <p:nvPr>
            <p:ph type="title"/>
          </p:nvPr>
        </p:nvSpPr>
        <p:spPr>
          <a:xfrm>
            <a:off x="457200" y="0"/>
            <a:ext cx="10972800" cy="1143000"/>
          </a:xfrm>
        </p:spPr>
        <p:txBody>
          <a:bodyPr/>
          <a:lstStyle/>
          <a:p>
            <a:r>
              <a:rPr lang="en-US" sz="4000" dirty="0"/>
              <a:t>CKM-Related Events More Common in PWH</a:t>
            </a:r>
          </a:p>
        </p:txBody>
      </p:sp>
      <p:pic>
        <p:nvPicPr>
          <p:cNvPr id="7" name="Content Placeholder 6">
            <a:extLst>
              <a:ext uri="{FF2B5EF4-FFF2-40B4-BE49-F238E27FC236}">
                <a16:creationId xmlns:a16="http://schemas.microsoft.com/office/drawing/2014/main" id="{A7DA6E27-DDFB-399E-37E5-9D92BD27E1D0}"/>
              </a:ext>
            </a:extLst>
          </p:cNvPr>
          <p:cNvPicPr>
            <a:picLocks noGrp="1" noChangeAspect="1"/>
          </p:cNvPicPr>
          <p:nvPr>
            <p:ph idx="1"/>
          </p:nvPr>
        </p:nvPicPr>
        <p:blipFill>
          <a:blip r:embed="rId3"/>
          <a:stretch>
            <a:fillRect/>
          </a:stretch>
        </p:blipFill>
        <p:spPr>
          <a:xfrm>
            <a:off x="152399" y="4191000"/>
            <a:ext cx="11587108" cy="2075572"/>
          </a:xfrm>
        </p:spPr>
      </p:pic>
      <p:pic>
        <p:nvPicPr>
          <p:cNvPr id="5" name="Picture 4">
            <a:extLst>
              <a:ext uri="{FF2B5EF4-FFF2-40B4-BE49-F238E27FC236}">
                <a16:creationId xmlns:a16="http://schemas.microsoft.com/office/drawing/2014/main" id="{340658F6-8300-BD77-F2A9-AB114006BADB}"/>
              </a:ext>
            </a:extLst>
          </p:cNvPr>
          <p:cNvPicPr>
            <a:picLocks noChangeAspect="1"/>
          </p:cNvPicPr>
          <p:nvPr/>
        </p:nvPicPr>
        <p:blipFill>
          <a:blip r:embed="rId4"/>
          <a:stretch>
            <a:fillRect/>
          </a:stretch>
        </p:blipFill>
        <p:spPr>
          <a:xfrm>
            <a:off x="152399" y="1125166"/>
            <a:ext cx="5579935" cy="2761034"/>
          </a:xfrm>
          <a:prstGeom prst="rect">
            <a:avLst/>
          </a:prstGeom>
        </p:spPr>
      </p:pic>
    </p:spTree>
    <p:extLst>
      <p:ext uri="{BB962C8B-B14F-4D97-AF65-F5344CB8AC3E}">
        <p14:creationId xmlns:p14="http://schemas.microsoft.com/office/powerpoint/2010/main" val="19368437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E1BC48-C8DA-00B9-F2B5-2BD14FE119A7}"/>
              </a:ext>
            </a:extLst>
          </p:cNvPr>
          <p:cNvSpPr>
            <a:spLocks noGrp="1"/>
          </p:cNvSpPr>
          <p:nvPr>
            <p:ph type="title"/>
          </p:nvPr>
        </p:nvSpPr>
        <p:spPr>
          <a:xfrm>
            <a:off x="510117" y="140494"/>
            <a:ext cx="10972800" cy="1143000"/>
          </a:xfrm>
        </p:spPr>
        <p:txBody>
          <a:bodyPr/>
          <a:lstStyle/>
          <a:p>
            <a:r>
              <a:rPr lang="en-US" sz="4000" dirty="0"/>
              <a:t>Many CKM Conditions Common in PWH</a:t>
            </a:r>
          </a:p>
        </p:txBody>
      </p:sp>
      <p:sp>
        <p:nvSpPr>
          <p:cNvPr id="4" name="Text Placeholder 3">
            <a:extLst>
              <a:ext uri="{FF2B5EF4-FFF2-40B4-BE49-F238E27FC236}">
                <a16:creationId xmlns:a16="http://schemas.microsoft.com/office/drawing/2014/main" id="{50C1878B-7ACF-6637-E3ED-34DD7E78783A}"/>
              </a:ext>
            </a:extLst>
          </p:cNvPr>
          <p:cNvSpPr>
            <a:spLocks noGrp="1"/>
          </p:cNvSpPr>
          <p:nvPr>
            <p:ph type="body" idx="1"/>
          </p:nvPr>
        </p:nvSpPr>
        <p:spPr/>
        <p:txBody>
          <a:bodyPr/>
          <a:lstStyle/>
          <a:p>
            <a:r>
              <a:rPr lang="en-US" sz="4000" dirty="0"/>
              <a:t>Stage 1</a:t>
            </a:r>
          </a:p>
        </p:txBody>
      </p:sp>
      <p:sp>
        <p:nvSpPr>
          <p:cNvPr id="5" name="Content Placeholder 4">
            <a:extLst>
              <a:ext uri="{FF2B5EF4-FFF2-40B4-BE49-F238E27FC236}">
                <a16:creationId xmlns:a16="http://schemas.microsoft.com/office/drawing/2014/main" id="{69ABF00B-D73D-620B-A248-E298A277DCCE}"/>
              </a:ext>
            </a:extLst>
          </p:cNvPr>
          <p:cNvSpPr>
            <a:spLocks noGrp="1"/>
          </p:cNvSpPr>
          <p:nvPr>
            <p:ph sz="half" idx="2"/>
          </p:nvPr>
        </p:nvSpPr>
        <p:spPr/>
        <p:txBody>
          <a:bodyPr/>
          <a:lstStyle/>
          <a:p>
            <a:r>
              <a:rPr lang="en-US" sz="3600" dirty="0"/>
              <a:t>Adipose Dysfunction</a:t>
            </a:r>
          </a:p>
          <a:p>
            <a:r>
              <a:rPr lang="en-US" sz="3600" dirty="0"/>
              <a:t>Pre-Diabetes</a:t>
            </a:r>
          </a:p>
          <a:p>
            <a:r>
              <a:rPr lang="en-US" sz="3600" dirty="0"/>
              <a:t>Central Adiposity</a:t>
            </a:r>
          </a:p>
          <a:p>
            <a:r>
              <a:rPr lang="en-US" sz="3600" dirty="0"/>
              <a:t>Ectopic Fat Deposition</a:t>
            </a:r>
          </a:p>
          <a:p>
            <a:r>
              <a:rPr lang="en-US" sz="3600" dirty="0"/>
              <a:t>Proteinuria</a:t>
            </a:r>
          </a:p>
          <a:p>
            <a:endParaRPr lang="en-US" dirty="0"/>
          </a:p>
        </p:txBody>
      </p:sp>
      <p:sp>
        <p:nvSpPr>
          <p:cNvPr id="6" name="Text Placeholder 5">
            <a:extLst>
              <a:ext uri="{FF2B5EF4-FFF2-40B4-BE49-F238E27FC236}">
                <a16:creationId xmlns:a16="http://schemas.microsoft.com/office/drawing/2014/main" id="{6D00D358-4808-D15E-B9D2-D937EA42326F}"/>
              </a:ext>
            </a:extLst>
          </p:cNvPr>
          <p:cNvSpPr>
            <a:spLocks noGrp="1"/>
          </p:cNvSpPr>
          <p:nvPr>
            <p:ph type="body" sz="quarter" idx="3"/>
          </p:nvPr>
        </p:nvSpPr>
        <p:spPr/>
        <p:txBody>
          <a:bodyPr/>
          <a:lstStyle/>
          <a:p>
            <a:r>
              <a:rPr lang="en-US" sz="4000" dirty="0"/>
              <a:t>Stage 2</a:t>
            </a:r>
          </a:p>
        </p:txBody>
      </p:sp>
      <p:sp>
        <p:nvSpPr>
          <p:cNvPr id="7" name="Content Placeholder 6">
            <a:extLst>
              <a:ext uri="{FF2B5EF4-FFF2-40B4-BE49-F238E27FC236}">
                <a16:creationId xmlns:a16="http://schemas.microsoft.com/office/drawing/2014/main" id="{BA77A9CB-9150-D586-B3EB-8E30E4164BF9}"/>
              </a:ext>
            </a:extLst>
          </p:cNvPr>
          <p:cNvSpPr>
            <a:spLocks noGrp="1"/>
          </p:cNvSpPr>
          <p:nvPr>
            <p:ph sz="quarter" idx="4"/>
          </p:nvPr>
        </p:nvSpPr>
        <p:spPr/>
        <p:txBody>
          <a:bodyPr/>
          <a:lstStyle/>
          <a:p>
            <a:r>
              <a:rPr lang="en-US" sz="3600" dirty="0"/>
              <a:t>Metabolic Syndrome</a:t>
            </a:r>
          </a:p>
          <a:p>
            <a:r>
              <a:rPr lang="en-US" sz="3600" dirty="0"/>
              <a:t>Hypertriglyceridemia</a:t>
            </a:r>
          </a:p>
          <a:p>
            <a:r>
              <a:rPr lang="en-US" sz="3600" dirty="0"/>
              <a:t>Type 2 Diabetes Mellitus</a:t>
            </a:r>
          </a:p>
          <a:p>
            <a:r>
              <a:rPr lang="en-US" sz="3600" dirty="0"/>
              <a:t>Chronic Kidney Disease</a:t>
            </a:r>
          </a:p>
        </p:txBody>
      </p:sp>
    </p:spTree>
    <p:extLst>
      <p:ext uri="{BB962C8B-B14F-4D97-AF65-F5344CB8AC3E}">
        <p14:creationId xmlns:p14="http://schemas.microsoft.com/office/powerpoint/2010/main" val="24988010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D8C57-CEC8-030B-049A-3AD623AC33B7}"/>
              </a:ext>
            </a:extLst>
          </p:cNvPr>
          <p:cNvSpPr>
            <a:spLocks noGrp="1"/>
          </p:cNvSpPr>
          <p:nvPr>
            <p:ph type="title"/>
          </p:nvPr>
        </p:nvSpPr>
        <p:spPr>
          <a:xfrm>
            <a:off x="129702" y="119900"/>
            <a:ext cx="12039600" cy="1143000"/>
          </a:xfrm>
        </p:spPr>
        <p:txBody>
          <a:bodyPr/>
          <a:lstStyle/>
          <a:p>
            <a:r>
              <a:rPr lang="en-US" dirty="0"/>
              <a:t>Proposed Pathophysiology of CKM Syndrome</a:t>
            </a:r>
          </a:p>
        </p:txBody>
      </p:sp>
      <p:pic>
        <p:nvPicPr>
          <p:cNvPr id="5" name="Picture 4">
            <a:extLst>
              <a:ext uri="{FF2B5EF4-FFF2-40B4-BE49-F238E27FC236}">
                <a16:creationId xmlns:a16="http://schemas.microsoft.com/office/drawing/2014/main" id="{42AA4583-AA60-181E-B11A-92C60AEA629F}"/>
              </a:ext>
            </a:extLst>
          </p:cNvPr>
          <p:cNvPicPr>
            <a:picLocks noChangeAspect="1"/>
          </p:cNvPicPr>
          <p:nvPr/>
        </p:nvPicPr>
        <p:blipFill>
          <a:blip r:embed="rId2"/>
          <a:stretch>
            <a:fillRect/>
          </a:stretch>
        </p:blipFill>
        <p:spPr>
          <a:xfrm>
            <a:off x="2438400" y="1447800"/>
            <a:ext cx="9434209" cy="5236440"/>
          </a:xfrm>
          <a:prstGeom prst="rect">
            <a:avLst/>
          </a:prstGeom>
        </p:spPr>
      </p:pic>
      <p:sp>
        <p:nvSpPr>
          <p:cNvPr id="6" name="TextBox 5">
            <a:extLst>
              <a:ext uri="{FF2B5EF4-FFF2-40B4-BE49-F238E27FC236}">
                <a16:creationId xmlns:a16="http://schemas.microsoft.com/office/drawing/2014/main" id="{97AA2E67-48D1-E506-A158-4D3A59158BDB}"/>
              </a:ext>
            </a:extLst>
          </p:cNvPr>
          <p:cNvSpPr txBox="1"/>
          <p:nvPr/>
        </p:nvSpPr>
        <p:spPr>
          <a:xfrm>
            <a:off x="319391" y="5944929"/>
            <a:ext cx="1980029" cy="646331"/>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Ndumele,</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 Circulation, 2023</a:t>
            </a:r>
          </a:p>
        </p:txBody>
      </p:sp>
    </p:spTree>
    <p:extLst>
      <p:ext uri="{BB962C8B-B14F-4D97-AF65-F5344CB8AC3E}">
        <p14:creationId xmlns:p14="http://schemas.microsoft.com/office/powerpoint/2010/main" val="230273623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7613B-A6E8-BEC5-CB83-F56E9C20C06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2FFE3F9-D5D4-0CED-F1F5-38B57A3C5D7B}"/>
              </a:ext>
            </a:extLst>
          </p:cNvPr>
          <p:cNvSpPr>
            <a:spLocks noGrp="1"/>
          </p:cNvSpPr>
          <p:nvPr>
            <p:ph type="title"/>
          </p:nvPr>
        </p:nvSpPr>
        <p:spPr>
          <a:xfrm>
            <a:off x="129702" y="119900"/>
            <a:ext cx="12039600" cy="1143000"/>
          </a:xfrm>
        </p:spPr>
        <p:txBody>
          <a:bodyPr/>
          <a:lstStyle/>
          <a:p>
            <a:r>
              <a:rPr lang="en-US" dirty="0"/>
              <a:t>Proposed Pathophysiology of CKM Syndrome</a:t>
            </a:r>
          </a:p>
        </p:txBody>
      </p:sp>
      <p:pic>
        <p:nvPicPr>
          <p:cNvPr id="5" name="Picture 4">
            <a:extLst>
              <a:ext uri="{FF2B5EF4-FFF2-40B4-BE49-F238E27FC236}">
                <a16:creationId xmlns:a16="http://schemas.microsoft.com/office/drawing/2014/main" id="{A826EA8F-60FE-6BC9-10C2-2DDA53CC20C0}"/>
              </a:ext>
            </a:extLst>
          </p:cNvPr>
          <p:cNvPicPr>
            <a:picLocks noChangeAspect="1"/>
          </p:cNvPicPr>
          <p:nvPr/>
        </p:nvPicPr>
        <p:blipFill>
          <a:blip r:embed="rId3"/>
          <a:stretch>
            <a:fillRect/>
          </a:stretch>
        </p:blipFill>
        <p:spPr>
          <a:xfrm>
            <a:off x="2438400" y="1447800"/>
            <a:ext cx="9434209" cy="5236440"/>
          </a:xfrm>
          <a:prstGeom prst="rect">
            <a:avLst/>
          </a:prstGeom>
        </p:spPr>
      </p:pic>
      <p:sp>
        <p:nvSpPr>
          <p:cNvPr id="6" name="TextBox 5">
            <a:extLst>
              <a:ext uri="{FF2B5EF4-FFF2-40B4-BE49-F238E27FC236}">
                <a16:creationId xmlns:a16="http://schemas.microsoft.com/office/drawing/2014/main" id="{6844EFD5-D145-9711-E87F-042232187E5C}"/>
              </a:ext>
            </a:extLst>
          </p:cNvPr>
          <p:cNvSpPr txBox="1"/>
          <p:nvPr/>
        </p:nvSpPr>
        <p:spPr>
          <a:xfrm>
            <a:off x="319391" y="5944929"/>
            <a:ext cx="1980029" cy="646331"/>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Ndumele,</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Arial"/>
                <a:ea typeface="+mn-ea"/>
                <a:cs typeface="+mn-cs"/>
              </a:rPr>
              <a:t> Circulation, 2023</a:t>
            </a:r>
          </a:p>
        </p:txBody>
      </p:sp>
      <p:grpSp>
        <p:nvGrpSpPr>
          <p:cNvPr id="35" name="Group 34">
            <a:extLst>
              <a:ext uri="{FF2B5EF4-FFF2-40B4-BE49-F238E27FC236}">
                <a16:creationId xmlns:a16="http://schemas.microsoft.com/office/drawing/2014/main" id="{31DA4F9C-7FA2-2BC9-9852-1D816434F53C}"/>
              </a:ext>
            </a:extLst>
          </p:cNvPr>
          <p:cNvGrpSpPr/>
          <p:nvPr/>
        </p:nvGrpSpPr>
        <p:grpSpPr>
          <a:xfrm>
            <a:off x="4114800" y="4419600"/>
            <a:ext cx="990600" cy="980420"/>
            <a:chOff x="4114800" y="4419600"/>
            <a:chExt cx="990600" cy="980420"/>
          </a:xfrm>
        </p:grpSpPr>
        <p:sp>
          <p:nvSpPr>
            <p:cNvPr id="4" name="TextBox 3">
              <a:extLst>
                <a:ext uri="{FF2B5EF4-FFF2-40B4-BE49-F238E27FC236}">
                  <a16:creationId xmlns:a16="http://schemas.microsoft.com/office/drawing/2014/main" id="{623A8DC7-44C3-BB3F-0CA2-B0B70A10D098}"/>
                </a:ext>
              </a:extLst>
            </p:cNvPr>
            <p:cNvSpPr txBox="1"/>
            <p:nvPr/>
          </p:nvSpPr>
          <p:spPr>
            <a:xfrm>
              <a:off x="4114800" y="4876800"/>
              <a:ext cx="782587" cy="523220"/>
            </a:xfrm>
            <a:prstGeom prst="rect">
              <a:avLst/>
            </a:prstGeom>
            <a:noFill/>
            <a:ln w="50800">
              <a:solidFill>
                <a:srgbClr val="000000"/>
              </a:solidFill>
            </a:ln>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a:ea typeface="+mn-ea"/>
                  <a:cs typeface="+mn-cs"/>
                </a:rPr>
                <a:t>HIV</a:t>
              </a:r>
            </a:p>
          </p:txBody>
        </p:sp>
        <p:cxnSp>
          <p:nvCxnSpPr>
            <p:cNvPr id="8" name="Straight Arrow Connector 7">
              <a:extLst>
                <a:ext uri="{FF2B5EF4-FFF2-40B4-BE49-F238E27FC236}">
                  <a16:creationId xmlns:a16="http://schemas.microsoft.com/office/drawing/2014/main" id="{ACA32D51-A06A-1A53-2E74-02606224CB8D}"/>
                </a:ext>
              </a:extLst>
            </p:cNvPr>
            <p:cNvCxnSpPr>
              <a:cxnSpLocks/>
            </p:cNvCxnSpPr>
            <p:nvPr/>
          </p:nvCxnSpPr>
          <p:spPr>
            <a:xfrm flipV="1">
              <a:off x="4506093" y="4419600"/>
              <a:ext cx="599307" cy="457200"/>
            </a:xfrm>
            <a:prstGeom prst="straightConnector1">
              <a:avLst/>
            </a:prstGeom>
            <a:ln w="50800">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54E88687-7D44-CCD8-8C05-F9A65D5E09AE}"/>
              </a:ext>
            </a:extLst>
          </p:cNvPr>
          <p:cNvGrpSpPr/>
          <p:nvPr/>
        </p:nvGrpSpPr>
        <p:grpSpPr>
          <a:xfrm>
            <a:off x="7467600" y="2981980"/>
            <a:ext cx="2133600" cy="523220"/>
            <a:chOff x="7467600" y="2905780"/>
            <a:chExt cx="2133600" cy="523220"/>
          </a:xfrm>
        </p:grpSpPr>
        <p:cxnSp>
          <p:nvCxnSpPr>
            <p:cNvPr id="11" name="Straight Arrow Connector 10">
              <a:extLst>
                <a:ext uri="{FF2B5EF4-FFF2-40B4-BE49-F238E27FC236}">
                  <a16:creationId xmlns:a16="http://schemas.microsoft.com/office/drawing/2014/main" id="{0EE0C370-CAB6-6C37-9FCD-43516355AEB3}"/>
                </a:ext>
              </a:extLst>
            </p:cNvPr>
            <p:cNvCxnSpPr>
              <a:cxnSpLocks/>
              <a:stCxn id="10" idx="3"/>
            </p:cNvCxnSpPr>
            <p:nvPr/>
          </p:nvCxnSpPr>
          <p:spPr>
            <a:xfrm>
              <a:off x="8363936" y="3167390"/>
              <a:ext cx="1237264" cy="261610"/>
            </a:xfrm>
            <a:prstGeom prst="straightConnector1">
              <a:avLst/>
            </a:prstGeom>
            <a:ln w="508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D4E5A507-D243-6CFC-DA8A-6934D82C38D9}"/>
                </a:ext>
              </a:extLst>
            </p:cNvPr>
            <p:cNvSpPr txBox="1"/>
            <p:nvPr/>
          </p:nvSpPr>
          <p:spPr>
            <a:xfrm>
              <a:off x="7467600" y="2905780"/>
              <a:ext cx="896336" cy="523220"/>
            </a:xfrm>
            <a:prstGeom prst="rect">
              <a:avLst/>
            </a:prstGeom>
            <a:noFill/>
            <a:ln w="50800">
              <a:solidFill>
                <a:srgbClr val="000000"/>
              </a:solidFill>
            </a:ln>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a:ea typeface="+mn-ea"/>
                  <a:cs typeface="+mn-cs"/>
                </a:rPr>
                <a:t>ART</a:t>
              </a:r>
            </a:p>
          </p:txBody>
        </p:sp>
      </p:grpSp>
      <p:grpSp>
        <p:nvGrpSpPr>
          <p:cNvPr id="12" name="Group 11">
            <a:extLst>
              <a:ext uri="{FF2B5EF4-FFF2-40B4-BE49-F238E27FC236}">
                <a16:creationId xmlns:a16="http://schemas.microsoft.com/office/drawing/2014/main" id="{2C533FCC-36F4-5E48-7CD5-EAD45FA3C36B}"/>
              </a:ext>
            </a:extLst>
          </p:cNvPr>
          <p:cNvGrpSpPr/>
          <p:nvPr/>
        </p:nvGrpSpPr>
        <p:grpSpPr>
          <a:xfrm>
            <a:off x="6800073" y="2074910"/>
            <a:ext cx="2520235" cy="1276402"/>
            <a:chOff x="6800073" y="1998710"/>
            <a:chExt cx="2520235" cy="1276402"/>
          </a:xfrm>
        </p:grpSpPr>
        <p:cxnSp>
          <p:nvCxnSpPr>
            <p:cNvPr id="15" name="Straight Arrow Connector 14">
              <a:extLst>
                <a:ext uri="{FF2B5EF4-FFF2-40B4-BE49-F238E27FC236}">
                  <a16:creationId xmlns:a16="http://schemas.microsoft.com/office/drawing/2014/main" id="{A1E157B8-6AEC-124C-9530-F1652A71A9BE}"/>
                </a:ext>
              </a:extLst>
            </p:cNvPr>
            <p:cNvCxnSpPr>
              <a:cxnSpLocks/>
            </p:cNvCxnSpPr>
            <p:nvPr/>
          </p:nvCxnSpPr>
          <p:spPr>
            <a:xfrm flipH="1" flipV="1">
              <a:off x="6800073" y="2604247"/>
              <a:ext cx="667527" cy="301533"/>
            </a:xfrm>
            <a:prstGeom prst="straightConnector1">
              <a:avLst/>
            </a:prstGeom>
            <a:ln w="50800">
              <a:solidFill>
                <a:srgbClr val="000000"/>
              </a:solidFill>
              <a:tailEnd type="triangle"/>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46A32128-C5B1-50BC-C2D1-4A4101736165}"/>
                </a:ext>
              </a:extLst>
            </p:cNvPr>
            <p:cNvGrpSpPr/>
            <p:nvPr/>
          </p:nvGrpSpPr>
          <p:grpSpPr>
            <a:xfrm>
              <a:off x="6825503" y="1998710"/>
              <a:ext cx="2494805" cy="1276402"/>
              <a:chOff x="6825503" y="1998710"/>
              <a:chExt cx="2494805" cy="1276402"/>
            </a:xfrm>
          </p:grpSpPr>
          <p:sp>
            <p:nvSpPr>
              <p:cNvPr id="14" name="TextBox 13">
                <a:extLst>
                  <a:ext uri="{FF2B5EF4-FFF2-40B4-BE49-F238E27FC236}">
                    <a16:creationId xmlns:a16="http://schemas.microsoft.com/office/drawing/2014/main" id="{C3EED6C2-DC73-7776-A97F-AA12C189E88B}"/>
                  </a:ext>
                </a:extLst>
              </p:cNvPr>
              <p:cNvSpPr txBox="1"/>
              <p:nvPr/>
            </p:nvSpPr>
            <p:spPr>
              <a:xfrm rot="762485">
                <a:off x="8654146" y="2905780"/>
                <a:ext cx="666162" cy="369332"/>
              </a:xfrm>
              <a:prstGeom prst="rect">
                <a:avLst/>
              </a:prstGeom>
              <a:no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a:ea typeface="+mn-ea"/>
                    <a:cs typeface="+mn-cs"/>
                  </a:rPr>
                  <a:t>TDF</a:t>
                </a:r>
              </a:p>
            </p:txBody>
          </p:sp>
          <p:sp>
            <p:nvSpPr>
              <p:cNvPr id="22" name="TextBox 21">
                <a:extLst>
                  <a:ext uri="{FF2B5EF4-FFF2-40B4-BE49-F238E27FC236}">
                    <a16:creationId xmlns:a16="http://schemas.microsoft.com/office/drawing/2014/main" id="{13B6BED8-F94C-7AA7-558C-3F9D09FEC9DC}"/>
                  </a:ext>
                </a:extLst>
              </p:cNvPr>
              <p:cNvSpPr txBox="1"/>
              <p:nvPr/>
            </p:nvSpPr>
            <p:spPr>
              <a:xfrm rot="1578225">
                <a:off x="6825503" y="1998710"/>
                <a:ext cx="1864613" cy="646331"/>
              </a:xfrm>
              <a:prstGeom prst="rect">
                <a:avLst/>
              </a:prstGeom>
              <a:solidFill>
                <a:schemeClr val="tx1"/>
              </a:solid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Arial"/>
                    <a:ea typeface="+mn-ea"/>
                    <a:cs typeface="+mn-cs"/>
                  </a:rPr>
                  <a:t>InSTIs</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Legacy ART: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PI, thymidine </a:t>
                </a:r>
                <a:r>
                  <a:rPr kumimoji="0" lang="en-US" sz="1200" b="0" i="0" u="none" strike="noStrike" kern="1200" cap="none" spc="0" normalizeH="0" baseline="0" noProof="0" dirty="0" err="1">
                    <a:ln>
                      <a:noFill/>
                    </a:ln>
                    <a:solidFill>
                      <a:srgbClr val="000000"/>
                    </a:solidFill>
                    <a:effectLst/>
                    <a:uLnTx/>
                    <a:uFillTx/>
                    <a:latin typeface="Arial"/>
                    <a:ea typeface="+mn-ea"/>
                    <a:cs typeface="+mn-cs"/>
                  </a:rPr>
                  <a:t>analogues</a:t>
                </a:r>
                <a:r>
                  <a:rPr kumimoji="0" lang="en-US" sz="1200" b="0" i="0" u="none" strike="noStrike" kern="1200" cap="none" spc="0" normalizeH="0" baseline="0" noProof="0" dirty="0" err="1">
                    <a:ln>
                      <a:noFill/>
                    </a:ln>
                    <a:solidFill>
                      <a:srgbClr val="FFFFFF"/>
                    </a:solidFill>
                    <a:effectLst/>
                    <a:uLnTx/>
                    <a:uFillTx/>
                    <a:latin typeface="Arial"/>
                    <a:ea typeface="+mn-ea"/>
                    <a:cs typeface="+mn-cs"/>
                  </a:rPr>
                  <a:t>I</a:t>
                </a: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grpSp>
      </p:grpSp>
      <p:grpSp>
        <p:nvGrpSpPr>
          <p:cNvPr id="36" name="Group 35">
            <a:extLst>
              <a:ext uri="{FF2B5EF4-FFF2-40B4-BE49-F238E27FC236}">
                <a16:creationId xmlns:a16="http://schemas.microsoft.com/office/drawing/2014/main" id="{A887B0D4-7EBC-4D37-6EAB-DC66C389052F}"/>
              </a:ext>
            </a:extLst>
          </p:cNvPr>
          <p:cNvGrpSpPr/>
          <p:nvPr/>
        </p:nvGrpSpPr>
        <p:grpSpPr>
          <a:xfrm>
            <a:off x="2589629" y="4648200"/>
            <a:ext cx="2216117" cy="1819949"/>
            <a:chOff x="2589629" y="4648200"/>
            <a:chExt cx="2216117" cy="1819949"/>
          </a:xfrm>
        </p:grpSpPr>
        <p:sp>
          <p:nvSpPr>
            <p:cNvPr id="24" name="TextBox 23">
              <a:extLst>
                <a:ext uri="{FF2B5EF4-FFF2-40B4-BE49-F238E27FC236}">
                  <a16:creationId xmlns:a16="http://schemas.microsoft.com/office/drawing/2014/main" id="{D3769FA5-782B-90B2-DC60-BF557964FF71}"/>
                </a:ext>
              </a:extLst>
            </p:cNvPr>
            <p:cNvSpPr txBox="1"/>
            <p:nvPr/>
          </p:nvSpPr>
          <p:spPr>
            <a:xfrm>
              <a:off x="2589629" y="5944929"/>
              <a:ext cx="991770" cy="523220"/>
            </a:xfrm>
            <a:prstGeom prst="rect">
              <a:avLst/>
            </a:prstGeom>
            <a:noFill/>
            <a:ln w="50800">
              <a:solidFill>
                <a:srgbClr val="000000"/>
              </a:solidFill>
            </a:ln>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Arial"/>
                  <a:ea typeface="+mn-ea"/>
                  <a:cs typeface="+mn-cs"/>
                </a:rPr>
                <a:t>ART</a:t>
              </a:r>
            </a:p>
          </p:txBody>
        </p:sp>
        <p:cxnSp>
          <p:nvCxnSpPr>
            <p:cNvPr id="25" name="Straight Arrow Connector 24">
              <a:extLst>
                <a:ext uri="{FF2B5EF4-FFF2-40B4-BE49-F238E27FC236}">
                  <a16:creationId xmlns:a16="http://schemas.microsoft.com/office/drawing/2014/main" id="{C03D8621-22E2-DABB-F089-B0EA49ADD381}"/>
                </a:ext>
              </a:extLst>
            </p:cNvPr>
            <p:cNvCxnSpPr>
              <a:cxnSpLocks/>
            </p:cNvCxnSpPr>
            <p:nvPr/>
          </p:nvCxnSpPr>
          <p:spPr>
            <a:xfrm flipV="1">
              <a:off x="2743200" y="4648200"/>
              <a:ext cx="0" cy="1297218"/>
            </a:xfrm>
            <a:prstGeom prst="straightConnector1">
              <a:avLst/>
            </a:prstGeom>
            <a:ln w="50800">
              <a:solidFill>
                <a:srgbClr val="000000"/>
              </a:solidFill>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629363A3-F7D2-834E-D60C-1F4C2BC2AA7D}"/>
                </a:ext>
              </a:extLst>
            </p:cNvPr>
            <p:cNvCxnSpPr>
              <a:cxnSpLocks/>
            </p:cNvCxnSpPr>
            <p:nvPr/>
          </p:nvCxnSpPr>
          <p:spPr>
            <a:xfrm>
              <a:off x="3581399" y="6126163"/>
              <a:ext cx="1224347" cy="0"/>
            </a:xfrm>
            <a:prstGeom prst="straightConnector1">
              <a:avLst/>
            </a:prstGeom>
            <a:ln w="50800">
              <a:solidFill>
                <a:srgbClr val="00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49CAB1B4-0151-EADA-1667-67AA0552A06C}"/>
                </a:ext>
              </a:extLst>
            </p:cNvPr>
            <p:cNvSpPr txBox="1"/>
            <p:nvPr/>
          </p:nvSpPr>
          <p:spPr>
            <a:xfrm>
              <a:off x="3732861" y="6178676"/>
              <a:ext cx="773232" cy="276999"/>
            </a:xfrm>
            <a:prstGeom prst="rect">
              <a:avLst/>
            </a:prstGeom>
            <a:solidFill>
              <a:schemeClr val="tx1"/>
            </a:solid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?ABC</a:t>
              </a: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sp>
          <p:nvSpPr>
            <p:cNvPr id="33" name="TextBox 32">
              <a:extLst>
                <a:ext uri="{FF2B5EF4-FFF2-40B4-BE49-F238E27FC236}">
                  <a16:creationId xmlns:a16="http://schemas.microsoft.com/office/drawing/2014/main" id="{0FEDA92B-9DB9-B998-5C2F-E24621E4DEBF}"/>
                </a:ext>
              </a:extLst>
            </p:cNvPr>
            <p:cNvSpPr txBox="1"/>
            <p:nvPr/>
          </p:nvSpPr>
          <p:spPr>
            <a:xfrm>
              <a:off x="2826197" y="4971353"/>
              <a:ext cx="1078332" cy="830997"/>
            </a:xfrm>
            <a:prstGeom prst="rect">
              <a:avLst/>
            </a:prstGeom>
            <a:solidFill>
              <a:schemeClr val="tx1"/>
            </a:solidFill>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err="1">
                  <a:ln>
                    <a:noFill/>
                  </a:ln>
                  <a:solidFill>
                    <a:srgbClr val="000000"/>
                  </a:solidFill>
                  <a:effectLst/>
                  <a:uLnTx/>
                  <a:uFillTx/>
                  <a:latin typeface="Arial"/>
                  <a:ea typeface="+mn-ea"/>
                  <a:cs typeface="+mn-cs"/>
                </a:rPr>
                <a:t>InSTIs</a:t>
              </a:r>
              <a:endParaRPr kumimoji="0" lang="en-US" sz="12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Legacy ART:</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Arial"/>
                  <a:ea typeface="+mn-ea"/>
                  <a:cs typeface="+mn-cs"/>
                </a:rPr>
                <a:t>PI, thymidine </a:t>
              </a:r>
              <a:r>
                <a:rPr kumimoji="0" lang="en-US" sz="1200" b="0" i="0" u="none" strike="noStrike" kern="1200" cap="none" spc="0" normalizeH="0" baseline="0" noProof="0" dirty="0" err="1">
                  <a:ln>
                    <a:noFill/>
                  </a:ln>
                  <a:solidFill>
                    <a:srgbClr val="000000"/>
                  </a:solidFill>
                  <a:effectLst/>
                  <a:uLnTx/>
                  <a:uFillTx/>
                  <a:latin typeface="Arial"/>
                  <a:ea typeface="+mn-ea"/>
                  <a:cs typeface="+mn-cs"/>
                </a:rPr>
                <a:t>analogues</a:t>
              </a:r>
              <a:r>
                <a:rPr kumimoji="0" lang="en-US" sz="1200" b="0" i="0" u="none" strike="noStrike" kern="1200" cap="none" spc="0" normalizeH="0" baseline="0" noProof="0" dirty="0" err="1">
                  <a:ln>
                    <a:noFill/>
                  </a:ln>
                  <a:solidFill>
                    <a:srgbClr val="FFFFFF"/>
                  </a:solidFill>
                  <a:effectLst/>
                  <a:uLnTx/>
                  <a:uFillTx/>
                  <a:latin typeface="Arial"/>
                  <a:ea typeface="+mn-ea"/>
                  <a:cs typeface="+mn-cs"/>
                </a:rPr>
                <a:t>I</a:t>
              </a:r>
              <a:endParaRPr kumimoji="0" lang="en-US" sz="1200" b="0" i="0" u="none" strike="noStrike" kern="1200" cap="none" spc="0" normalizeH="0" baseline="0" noProof="0" dirty="0">
                <a:ln>
                  <a:noFill/>
                </a:ln>
                <a:solidFill>
                  <a:srgbClr val="FFFFFF"/>
                </a:solidFill>
                <a:effectLst/>
                <a:uLnTx/>
                <a:uFillTx/>
                <a:latin typeface="Arial"/>
                <a:ea typeface="+mn-ea"/>
                <a:cs typeface="+mn-cs"/>
              </a:endParaRPr>
            </a:p>
          </p:txBody>
        </p:sp>
      </p:grpSp>
    </p:spTree>
    <p:extLst>
      <p:ext uri="{BB962C8B-B14F-4D97-AF65-F5344CB8AC3E}">
        <p14:creationId xmlns:p14="http://schemas.microsoft.com/office/powerpoint/2010/main" val="839618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64B3E-676E-3483-C71D-ED9FD67E2423}"/>
              </a:ext>
            </a:extLst>
          </p:cNvPr>
          <p:cNvSpPr>
            <a:spLocks noGrp="1"/>
          </p:cNvSpPr>
          <p:nvPr>
            <p:ph type="title"/>
          </p:nvPr>
        </p:nvSpPr>
        <p:spPr>
          <a:xfrm>
            <a:off x="6477000" y="2307566"/>
            <a:ext cx="5380281" cy="1143000"/>
          </a:xfrm>
        </p:spPr>
        <p:txBody>
          <a:bodyPr/>
          <a:lstStyle/>
          <a:p>
            <a:r>
              <a:rPr lang="en-US" dirty="0"/>
              <a:t>HIV is a risk-enhancer for CKM Syndrome</a:t>
            </a:r>
          </a:p>
        </p:txBody>
      </p:sp>
      <p:pic>
        <p:nvPicPr>
          <p:cNvPr id="5" name="Picture 4">
            <a:extLst>
              <a:ext uri="{FF2B5EF4-FFF2-40B4-BE49-F238E27FC236}">
                <a16:creationId xmlns:a16="http://schemas.microsoft.com/office/drawing/2014/main" id="{62D52F84-5806-2599-B81B-C964F66D8D45}"/>
              </a:ext>
            </a:extLst>
          </p:cNvPr>
          <p:cNvPicPr>
            <a:picLocks noChangeAspect="1"/>
          </p:cNvPicPr>
          <p:nvPr/>
        </p:nvPicPr>
        <p:blipFill>
          <a:blip r:embed="rId2"/>
          <a:stretch>
            <a:fillRect/>
          </a:stretch>
        </p:blipFill>
        <p:spPr>
          <a:xfrm>
            <a:off x="715719" y="179522"/>
            <a:ext cx="5380281" cy="6439783"/>
          </a:xfrm>
          <a:prstGeom prst="rect">
            <a:avLst/>
          </a:prstGeom>
        </p:spPr>
      </p:pic>
    </p:spTree>
    <p:extLst>
      <p:ext uri="{BB962C8B-B14F-4D97-AF65-F5344CB8AC3E}">
        <p14:creationId xmlns:p14="http://schemas.microsoft.com/office/powerpoint/2010/main" val="993954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A290C60-EE44-B18F-1D0F-88F83C2F3F0D}"/>
              </a:ext>
            </a:extLst>
          </p:cNvPr>
          <p:cNvSpPr>
            <a:spLocks noGrp="1"/>
          </p:cNvSpPr>
          <p:nvPr>
            <p:ph type="ctrTitle"/>
          </p:nvPr>
        </p:nvSpPr>
        <p:spPr/>
        <p:txBody>
          <a:bodyPr/>
          <a:lstStyle/>
          <a:p>
            <a:r>
              <a:rPr lang="en-US" dirty="0"/>
              <a:t>Can GLP-1 RAs impact the CKM syndrome?</a:t>
            </a:r>
          </a:p>
        </p:txBody>
      </p:sp>
    </p:spTree>
    <p:extLst>
      <p:ext uri="{BB962C8B-B14F-4D97-AF65-F5344CB8AC3E}">
        <p14:creationId xmlns:p14="http://schemas.microsoft.com/office/powerpoint/2010/main" val="21507391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7CA4F-4103-2807-1A09-F7BBB3DB590E}"/>
            </a:ext>
          </a:extLst>
        </p:cNvPr>
        <p:cNvGrpSpPr/>
        <p:nvPr/>
      </p:nvGrpSpPr>
      <p:grpSpPr>
        <a:xfrm>
          <a:off x="0" y="0"/>
          <a:ext cx="0" cy="0"/>
          <a:chOff x="0" y="0"/>
          <a:chExt cx="0" cy="0"/>
        </a:xfrm>
      </p:grpSpPr>
      <p:sp>
        <p:nvSpPr>
          <p:cNvPr id="7" name="TextBox 14">
            <a:extLst>
              <a:ext uri="{FF2B5EF4-FFF2-40B4-BE49-F238E27FC236}">
                <a16:creationId xmlns:a16="http://schemas.microsoft.com/office/drawing/2014/main" id="{77E8AFEE-1F55-0250-2AC3-83760B9FCE54}"/>
              </a:ext>
            </a:extLst>
          </p:cNvPr>
          <p:cNvSpPr txBox="1"/>
          <p:nvPr/>
        </p:nvSpPr>
        <p:spPr>
          <a:xfrm>
            <a:off x="323312" y="143505"/>
            <a:ext cx="10715747" cy="742960"/>
          </a:xfrm>
          <a:prstGeom prst="rect">
            <a:avLst/>
          </a:prstGeom>
        </p:spPr>
        <p:txBody>
          <a:bodyPr wrap="square" lIns="0" tIns="0" rIns="0" bIns="0" rtlCol="0" anchor="t">
            <a:spAutoFit/>
          </a:bodyPr>
          <a:lstStyle/>
          <a:p>
            <a:pPr>
              <a:lnSpc>
                <a:spcPts val="6400"/>
              </a:lnSpc>
            </a:pPr>
            <a:r>
              <a:rPr lang="en-US" sz="3600" b="1">
                <a:solidFill>
                  <a:schemeClr val="bg1"/>
                </a:solidFill>
                <a:latin typeface="Helvetica" pitchFamily="2" charset="0"/>
              </a:rPr>
              <a:t>What are Incretins? </a:t>
            </a:r>
          </a:p>
        </p:txBody>
      </p:sp>
      <p:sp>
        <p:nvSpPr>
          <p:cNvPr id="15" name="Rectangle 14">
            <a:extLst>
              <a:ext uri="{FF2B5EF4-FFF2-40B4-BE49-F238E27FC236}">
                <a16:creationId xmlns:a16="http://schemas.microsoft.com/office/drawing/2014/main" id="{38E6D630-7111-65CA-DF8C-7E05201BE2BD}"/>
              </a:ext>
            </a:extLst>
          </p:cNvPr>
          <p:cNvSpPr/>
          <p:nvPr/>
        </p:nvSpPr>
        <p:spPr>
          <a:xfrm flipV="1">
            <a:off x="323312" y="883051"/>
            <a:ext cx="9921171" cy="45719"/>
          </a:xfrm>
          <a:prstGeom prst="rect">
            <a:avLst/>
          </a:prstGeom>
          <a:solidFill>
            <a:srgbClr val="941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5" name="Group 4">
            <a:extLst>
              <a:ext uri="{FF2B5EF4-FFF2-40B4-BE49-F238E27FC236}">
                <a16:creationId xmlns:a16="http://schemas.microsoft.com/office/drawing/2014/main" id="{FB26FD22-F72B-DBA3-5C28-D7B7E6667723}"/>
              </a:ext>
            </a:extLst>
          </p:cNvPr>
          <p:cNvGrpSpPr/>
          <p:nvPr/>
        </p:nvGrpSpPr>
        <p:grpSpPr>
          <a:xfrm>
            <a:off x="3619500" y="1086822"/>
            <a:ext cx="4953000" cy="5329720"/>
            <a:chOff x="6547104" y="1143725"/>
            <a:chExt cx="4953000" cy="5329720"/>
          </a:xfrm>
        </p:grpSpPr>
        <p:grpSp>
          <p:nvGrpSpPr>
            <p:cNvPr id="3" name="Group 2">
              <a:extLst>
                <a:ext uri="{FF2B5EF4-FFF2-40B4-BE49-F238E27FC236}">
                  <a16:creationId xmlns:a16="http://schemas.microsoft.com/office/drawing/2014/main" id="{FA36859B-8C7E-5D09-F63C-42FBC3CBC272}"/>
                </a:ext>
              </a:extLst>
            </p:cNvPr>
            <p:cNvGrpSpPr/>
            <p:nvPr/>
          </p:nvGrpSpPr>
          <p:grpSpPr>
            <a:xfrm>
              <a:off x="6547104" y="1143725"/>
              <a:ext cx="4953000" cy="5329720"/>
              <a:chOff x="6096000" y="1317488"/>
              <a:chExt cx="3364719" cy="4817612"/>
            </a:xfrm>
          </p:grpSpPr>
          <p:pic>
            <p:nvPicPr>
              <p:cNvPr id="16" name="Picture 15">
                <a:extLst>
                  <a:ext uri="{FF2B5EF4-FFF2-40B4-BE49-F238E27FC236}">
                    <a16:creationId xmlns:a16="http://schemas.microsoft.com/office/drawing/2014/main" id="{E4688B82-B62D-7756-80CF-A5DC8E05723D}"/>
                  </a:ext>
                </a:extLst>
              </p:cNvPr>
              <p:cNvPicPr>
                <a:picLocks noChangeAspect="1"/>
              </p:cNvPicPr>
              <p:nvPr/>
            </p:nvPicPr>
            <p:blipFill>
              <a:blip r:embed="rId3"/>
              <a:srcRect l="38001" b="84608"/>
              <a:stretch>
                <a:fillRect/>
              </a:stretch>
            </p:blipFill>
            <p:spPr>
              <a:xfrm>
                <a:off x="6096000" y="1317488"/>
                <a:ext cx="3364719" cy="742960"/>
              </a:xfrm>
              <a:prstGeom prst="rect">
                <a:avLst/>
              </a:prstGeom>
            </p:spPr>
          </p:pic>
          <p:pic>
            <p:nvPicPr>
              <p:cNvPr id="2" name="Picture 1">
                <a:extLst>
                  <a:ext uri="{FF2B5EF4-FFF2-40B4-BE49-F238E27FC236}">
                    <a16:creationId xmlns:a16="http://schemas.microsoft.com/office/drawing/2014/main" id="{0DFC5C32-795C-5436-7473-82882A2965FC}"/>
                  </a:ext>
                </a:extLst>
              </p:cNvPr>
              <p:cNvPicPr>
                <a:picLocks noChangeAspect="1"/>
              </p:cNvPicPr>
              <p:nvPr/>
            </p:nvPicPr>
            <p:blipFill>
              <a:blip r:embed="rId3"/>
              <a:srcRect t="15583" r="41182"/>
              <a:stretch>
                <a:fillRect/>
              </a:stretch>
            </p:blipFill>
            <p:spPr>
              <a:xfrm>
                <a:off x="6096000" y="2060448"/>
                <a:ext cx="3364719" cy="4074652"/>
              </a:xfrm>
              <a:prstGeom prst="rect">
                <a:avLst/>
              </a:prstGeom>
            </p:spPr>
          </p:pic>
        </p:grpSp>
        <p:sp>
          <p:nvSpPr>
            <p:cNvPr id="4" name="Rectangle 3">
              <a:extLst>
                <a:ext uri="{FF2B5EF4-FFF2-40B4-BE49-F238E27FC236}">
                  <a16:creationId xmlns:a16="http://schemas.microsoft.com/office/drawing/2014/main" id="{32016FCD-FC9A-BACE-3BEE-B544DDF0F569}"/>
                </a:ext>
              </a:extLst>
            </p:cNvPr>
            <p:cNvSpPr/>
            <p:nvPr/>
          </p:nvSpPr>
          <p:spPr>
            <a:xfrm>
              <a:off x="11189934" y="2401162"/>
              <a:ext cx="295656" cy="229275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TextBox 5">
            <a:extLst>
              <a:ext uri="{FF2B5EF4-FFF2-40B4-BE49-F238E27FC236}">
                <a16:creationId xmlns:a16="http://schemas.microsoft.com/office/drawing/2014/main" id="{5799545C-F9BA-BFE7-85AB-A74C6C613288}"/>
              </a:ext>
            </a:extLst>
          </p:cNvPr>
          <p:cNvSpPr txBox="1"/>
          <p:nvPr/>
        </p:nvSpPr>
        <p:spPr>
          <a:xfrm>
            <a:off x="6280697" y="6139543"/>
            <a:ext cx="1981633" cy="276999"/>
          </a:xfrm>
          <a:prstGeom prst="rect">
            <a:avLst/>
          </a:prstGeom>
          <a:noFill/>
        </p:spPr>
        <p:txBody>
          <a:bodyPr wrap="none" rtlCol="0">
            <a:spAutoFit/>
          </a:bodyPr>
          <a:lstStyle/>
          <a:p>
            <a:r>
              <a:rPr lang="en-US" sz="1200" dirty="0"/>
              <a:t>Nauck, </a:t>
            </a:r>
            <a:r>
              <a:rPr lang="en-US" sz="1200" dirty="0" err="1"/>
              <a:t>Diabetologia</a:t>
            </a:r>
            <a:r>
              <a:rPr lang="en-US" sz="1200" dirty="0"/>
              <a:t>, 1986</a:t>
            </a:r>
          </a:p>
        </p:txBody>
      </p:sp>
      <p:sp>
        <p:nvSpPr>
          <p:cNvPr id="8" name="TextBox 7">
            <a:extLst>
              <a:ext uri="{FF2B5EF4-FFF2-40B4-BE49-F238E27FC236}">
                <a16:creationId xmlns:a16="http://schemas.microsoft.com/office/drawing/2014/main" id="{266D3711-E155-B6F3-EE73-D3B755A3F5F1}"/>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19</a:t>
            </a:fld>
            <a:endParaRPr lang="en-US" sz="1200" dirty="0">
              <a:solidFill>
                <a:schemeClr val="bg1"/>
              </a:solidFill>
            </a:endParaRPr>
          </a:p>
        </p:txBody>
      </p:sp>
    </p:spTree>
    <p:extLst>
      <p:ext uri="{BB962C8B-B14F-4D97-AF65-F5344CB8AC3E}">
        <p14:creationId xmlns:p14="http://schemas.microsoft.com/office/powerpoint/2010/main" val="7817265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14">
            <a:extLst>
              <a:ext uri="{FF2B5EF4-FFF2-40B4-BE49-F238E27FC236}">
                <a16:creationId xmlns:a16="http://schemas.microsoft.com/office/drawing/2014/main" id="{54F45CB8-9629-125A-4850-C264872200A3}"/>
              </a:ext>
            </a:extLst>
          </p:cNvPr>
          <p:cNvSpPr txBox="1"/>
          <p:nvPr/>
        </p:nvSpPr>
        <p:spPr>
          <a:xfrm>
            <a:off x="323312" y="143505"/>
            <a:ext cx="10715747" cy="742960"/>
          </a:xfrm>
          <a:prstGeom prst="rect">
            <a:avLst/>
          </a:prstGeom>
        </p:spPr>
        <p:txBody>
          <a:bodyPr wrap="square" lIns="0" tIns="0" rIns="0" bIns="0" rtlCol="0" anchor="t">
            <a:spAutoFit/>
          </a:bodyPr>
          <a:lstStyle/>
          <a:p>
            <a:pPr>
              <a:lnSpc>
                <a:spcPts val="6400"/>
              </a:lnSpc>
            </a:pPr>
            <a:r>
              <a:rPr lang="en-US" sz="3600" b="1">
                <a:solidFill>
                  <a:schemeClr val="bg1"/>
                </a:solidFill>
                <a:latin typeface="Helvetica" pitchFamily="2" charset="0"/>
              </a:rPr>
              <a:t>Incretins: Mechanisms of Action</a:t>
            </a:r>
          </a:p>
        </p:txBody>
      </p:sp>
      <p:sp>
        <p:nvSpPr>
          <p:cNvPr id="10" name="Rectangle 9">
            <a:extLst>
              <a:ext uri="{FF2B5EF4-FFF2-40B4-BE49-F238E27FC236}">
                <a16:creationId xmlns:a16="http://schemas.microsoft.com/office/drawing/2014/main" id="{7463C626-6AAF-1D1A-3FE1-54C5F6C25E98}"/>
              </a:ext>
            </a:extLst>
          </p:cNvPr>
          <p:cNvSpPr/>
          <p:nvPr/>
        </p:nvSpPr>
        <p:spPr>
          <a:xfrm>
            <a:off x="10806344" y="1288660"/>
            <a:ext cx="1299345" cy="76017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F5FA29-BFEB-7672-8D83-C1AD6869CB9C}"/>
              </a:ext>
            </a:extLst>
          </p:cNvPr>
          <p:cNvSpPr/>
          <p:nvPr/>
        </p:nvSpPr>
        <p:spPr>
          <a:xfrm>
            <a:off x="4680077" y="1240384"/>
            <a:ext cx="1566411" cy="490882"/>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EE30208-0162-4DC6-5452-41A56F19C462}"/>
              </a:ext>
            </a:extLst>
          </p:cNvPr>
          <p:cNvSpPr/>
          <p:nvPr/>
        </p:nvSpPr>
        <p:spPr>
          <a:xfrm flipV="1">
            <a:off x="323311" y="854216"/>
            <a:ext cx="9921171" cy="45719"/>
          </a:xfrm>
          <a:prstGeom prst="rect">
            <a:avLst/>
          </a:prstGeom>
          <a:solidFill>
            <a:srgbClr val="941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DF8BA32E-73A5-4B7D-9E2E-8EEA86B4F9F2}"/>
              </a:ext>
            </a:extLst>
          </p:cNvPr>
          <p:cNvPicPr>
            <a:picLocks noChangeAspect="1"/>
          </p:cNvPicPr>
          <p:nvPr/>
        </p:nvPicPr>
        <p:blipFill rotWithShape="1">
          <a:blip r:embed="rId3"/>
          <a:srcRect t="5507" b="2793"/>
          <a:stretch/>
        </p:blipFill>
        <p:spPr>
          <a:xfrm>
            <a:off x="-80778" y="1277576"/>
            <a:ext cx="12353556" cy="4823160"/>
          </a:xfrm>
          <a:prstGeom prst="rect">
            <a:avLst/>
          </a:prstGeom>
        </p:spPr>
      </p:pic>
      <p:sp>
        <p:nvSpPr>
          <p:cNvPr id="16" name="TextBox 15">
            <a:extLst>
              <a:ext uri="{FF2B5EF4-FFF2-40B4-BE49-F238E27FC236}">
                <a16:creationId xmlns:a16="http://schemas.microsoft.com/office/drawing/2014/main" id="{0020A0CA-F3D3-43C5-A1FC-F736698AC41B}"/>
              </a:ext>
            </a:extLst>
          </p:cNvPr>
          <p:cNvSpPr txBox="1"/>
          <p:nvPr/>
        </p:nvSpPr>
        <p:spPr>
          <a:xfrm>
            <a:off x="7732094" y="5731404"/>
            <a:ext cx="4051302" cy="369332"/>
          </a:xfrm>
          <a:prstGeom prst="rect">
            <a:avLst/>
          </a:prstGeom>
          <a:noFill/>
        </p:spPr>
        <p:txBody>
          <a:bodyPr wrap="none" rtlCol="0">
            <a:spAutoFit/>
          </a:bodyPr>
          <a:lstStyle/>
          <a:p>
            <a:r>
              <a:rPr lang="en-US" err="1"/>
              <a:t>Gothwal</a:t>
            </a:r>
            <a:r>
              <a:rPr lang="en-US"/>
              <a:t>, IOSR Journal of Pharmacy, 2013</a:t>
            </a:r>
          </a:p>
        </p:txBody>
      </p:sp>
      <p:sp>
        <p:nvSpPr>
          <p:cNvPr id="3" name="TextBox 2">
            <a:extLst>
              <a:ext uri="{FF2B5EF4-FFF2-40B4-BE49-F238E27FC236}">
                <a16:creationId xmlns:a16="http://schemas.microsoft.com/office/drawing/2014/main" id="{49A2B0DE-F927-B173-3190-11E73398A255}"/>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20</a:t>
            </a:fld>
            <a:endParaRPr lang="en-US" sz="1200" dirty="0">
              <a:solidFill>
                <a:schemeClr val="bg1"/>
              </a:solidFill>
            </a:endParaRPr>
          </a:p>
        </p:txBody>
      </p:sp>
    </p:spTree>
    <p:extLst>
      <p:ext uri="{BB962C8B-B14F-4D97-AF65-F5344CB8AC3E}">
        <p14:creationId xmlns:p14="http://schemas.microsoft.com/office/powerpoint/2010/main" val="19345015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E9787E0-B510-544B-9F4A-1A43724EBBA4}"/>
              </a:ext>
            </a:extLst>
          </p:cNvPr>
          <p:cNvSpPr>
            <a:spLocks noGrp="1"/>
          </p:cNvSpPr>
          <p:nvPr>
            <p:ph idx="1"/>
          </p:nvPr>
        </p:nvSpPr>
        <p:spPr>
          <a:xfrm>
            <a:off x="437818" y="1690688"/>
            <a:ext cx="4648200" cy="4343400"/>
          </a:xfrm>
        </p:spPr>
        <p:txBody>
          <a:bodyPr/>
          <a:lstStyle/>
          <a:p>
            <a:pPr marL="0" indent="0">
              <a:buNone/>
            </a:pPr>
            <a:r>
              <a:rPr lang="en-US" sz="5400">
                <a:solidFill>
                  <a:schemeClr val="bg1"/>
                </a:solidFill>
              </a:rPr>
              <a:t>Multiple Sites of Action of GLP-1 RA</a:t>
            </a:r>
          </a:p>
        </p:txBody>
      </p:sp>
      <p:sp>
        <p:nvSpPr>
          <p:cNvPr id="4" name="TextBox 3">
            <a:extLst>
              <a:ext uri="{FF2B5EF4-FFF2-40B4-BE49-F238E27FC236}">
                <a16:creationId xmlns:a16="http://schemas.microsoft.com/office/drawing/2014/main" id="{142CA474-618C-034D-A598-8FFDF35F6378}"/>
              </a:ext>
            </a:extLst>
          </p:cNvPr>
          <p:cNvSpPr txBox="1"/>
          <p:nvPr/>
        </p:nvSpPr>
        <p:spPr>
          <a:xfrm>
            <a:off x="228600" y="5849422"/>
            <a:ext cx="4476418" cy="369332"/>
          </a:xfrm>
          <a:prstGeom prst="rect">
            <a:avLst/>
          </a:prstGeom>
          <a:noFill/>
        </p:spPr>
        <p:txBody>
          <a:bodyPr wrap="none" rtlCol="0">
            <a:spAutoFit/>
          </a:bodyPr>
          <a:lstStyle/>
          <a:p>
            <a:r>
              <a:rPr lang="en-US" err="1">
                <a:solidFill>
                  <a:schemeClr val="bg1"/>
                </a:solidFill>
              </a:rPr>
              <a:t>Muskiet</a:t>
            </a:r>
            <a:r>
              <a:rPr lang="en-US">
                <a:solidFill>
                  <a:schemeClr val="bg1"/>
                </a:solidFill>
              </a:rPr>
              <a:t>, </a:t>
            </a:r>
            <a:r>
              <a:rPr lang="en-US" err="1">
                <a:solidFill>
                  <a:schemeClr val="bg1"/>
                </a:solidFill>
              </a:rPr>
              <a:t>NatureReviewsNephrology</a:t>
            </a:r>
            <a:r>
              <a:rPr lang="en-US">
                <a:solidFill>
                  <a:schemeClr val="bg1"/>
                </a:solidFill>
              </a:rPr>
              <a:t>, 2017</a:t>
            </a:r>
          </a:p>
        </p:txBody>
      </p:sp>
      <p:pic>
        <p:nvPicPr>
          <p:cNvPr id="99330" name="Picture 2" descr="figure3">
            <a:extLst>
              <a:ext uri="{FF2B5EF4-FFF2-40B4-BE49-F238E27FC236}">
                <a16:creationId xmlns:a16="http://schemas.microsoft.com/office/drawing/2014/main" id="{047DC48A-C79A-A943-B6D5-4810CC0BC79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279663" y="80010"/>
            <a:ext cx="6907645" cy="6766673"/>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350CB8A7-E453-D22B-4720-5AAAA3419C1A}"/>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21</a:t>
            </a:fld>
            <a:endParaRPr lang="en-US" sz="1200" dirty="0">
              <a:solidFill>
                <a:schemeClr val="bg1"/>
              </a:solidFill>
            </a:endParaRPr>
          </a:p>
        </p:txBody>
      </p:sp>
    </p:spTree>
    <p:extLst>
      <p:ext uri="{BB962C8B-B14F-4D97-AF65-F5344CB8AC3E}">
        <p14:creationId xmlns:p14="http://schemas.microsoft.com/office/powerpoint/2010/main" val="1861501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6E0C406C-7D89-44FB-839F-461FB3B11A4B}"/>
              </a:ext>
            </a:extLst>
          </p:cNvPr>
          <p:cNvSpPr>
            <a:spLocks noGrp="1" noChangeArrowheads="1"/>
          </p:cNvSpPr>
          <p:nvPr>
            <p:ph type="title"/>
          </p:nvPr>
        </p:nvSpPr>
        <p:spPr>
          <a:xfrm>
            <a:off x="332873" y="415992"/>
            <a:ext cx="11983453" cy="600075"/>
          </a:xfrm>
        </p:spPr>
        <p:txBody>
          <a:bodyPr>
            <a:normAutofit/>
          </a:bodyPr>
          <a:lstStyle/>
          <a:p>
            <a:r>
              <a:rPr lang="en-US" altLang="en-US" sz="3400" b="1">
                <a:solidFill>
                  <a:schemeClr val="bg1"/>
                </a:solidFill>
              </a:rPr>
              <a:t>GLP1 RAs in Diabetes: Effects on Glucose and Weight</a:t>
            </a:r>
          </a:p>
        </p:txBody>
      </p:sp>
      <p:sp>
        <p:nvSpPr>
          <p:cNvPr id="7" name="Rectangle 6">
            <a:extLst>
              <a:ext uri="{FF2B5EF4-FFF2-40B4-BE49-F238E27FC236}">
                <a16:creationId xmlns:a16="http://schemas.microsoft.com/office/drawing/2014/main" id="{1A06E66B-FA63-43DA-B1EA-491E4ECEA11B}"/>
              </a:ext>
            </a:extLst>
          </p:cNvPr>
          <p:cNvSpPr/>
          <p:nvPr/>
        </p:nvSpPr>
        <p:spPr>
          <a:xfrm flipV="1">
            <a:off x="332873" y="970348"/>
            <a:ext cx="9921171" cy="45719"/>
          </a:xfrm>
          <a:prstGeom prst="rect">
            <a:avLst/>
          </a:prstGeom>
          <a:solidFill>
            <a:srgbClr val="941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2">
            <a:extLst>
              <a:ext uri="{FF2B5EF4-FFF2-40B4-BE49-F238E27FC236}">
                <a16:creationId xmlns:a16="http://schemas.microsoft.com/office/drawing/2014/main" id="{FF158690-2FEF-4FAF-8EF0-1B5973C5AC24}"/>
              </a:ext>
            </a:extLst>
          </p:cNvPr>
          <p:cNvGraphicFramePr>
            <a:graphicFrameLocks noGrp="1"/>
          </p:cNvGraphicFramePr>
          <p:nvPr>
            <p:extLst>
              <p:ext uri="{D42A27DB-BD31-4B8C-83A1-F6EECF244321}">
                <p14:modId xmlns:p14="http://schemas.microsoft.com/office/powerpoint/2010/main" val="1945802032"/>
              </p:ext>
            </p:extLst>
          </p:nvPr>
        </p:nvGraphicFramePr>
        <p:xfrm>
          <a:off x="1310149" y="1428961"/>
          <a:ext cx="9571702" cy="4000078"/>
        </p:xfrm>
        <a:graphic>
          <a:graphicData uri="http://schemas.openxmlformats.org/drawingml/2006/table">
            <a:tbl>
              <a:tblPr firstRow="1" bandRow="1">
                <a:tableStyleId>{5C22544A-7EE6-4342-B048-85BDC9FD1C3A}</a:tableStyleId>
              </a:tblPr>
              <a:tblGrid>
                <a:gridCol w="3116708">
                  <a:extLst>
                    <a:ext uri="{9D8B030D-6E8A-4147-A177-3AD203B41FA5}">
                      <a16:colId xmlns:a16="http://schemas.microsoft.com/office/drawing/2014/main" val="495699900"/>
                    </a:ext>
                  </a:extLst>
                </a:gridCol>
                <a:gridCol w="2153800">
                  <a:extLst>
                    <a:ext uri="{9D8B030D-6E8A-4147-A177-3AD203B41FA5}">
                      <a16:colId xmlns:a16="http://schemas.microsoft.com/office/drawing/2014/main" val="2321964180"/>
                    </a:ext>
                  </a:extLst>
                </a:gridCol>
                <a:gridCol w="2150597">
                  <a:extLst>
                    <a:ext uri="{9D8B030D-6E8A-4147-A177-3AD203B41FA5}">
                      <a16:colId xmlns:a16="http://schemas.microsoft.com/office/drawing/2014/main" val="1797261642"/>
                    </a:ext>
                  </a:extLst>
                </a:gridCol>
                <a:gridCol w="2150597">
                  <a:extLst>
                    <a:ext uri="{9D8B030D-6E8A-4147-A177-3AD203B41FA5}">
                      <a16:colId xmlns:a16="http://schemas.microsoft.com/office/drawing/2014/main" val="4181849985"/>
                    </a:ext>
                  </a:extLst>
                </a:gridCol>
              </a:tblGrid>
              <a:tr h="739159">
                <a:tc>
                  <a:txBody>
                    <a:bodyPr/>
                    <a:lstStyle/>
                    <a:p>
                      <a:pPr algn="ctr"/>
                      <a:r>
                        <a:rPr lang="en-US" sz="2000"/>
                        <a:t>Drug</a:t>
                      </a:r>
                    </a:p>
                  </a:txBody>
                  <a:tcPr/>
                </a:tc>
                <a:tc>
                  <a:txBody>
                    <a:bodyPr/>
                    <a:lstStyle/>
                    <a:p>
                      <a:pPr algn="ctr"/>
                      <a:r>
                        <a:rPr lang="en-US" sz="2000"/>
                        <a:t>Duration</a:t>
                      </a:r>
                    </a:p>
                  </a:txBody>
                  <a:tcPr/>
                </a:tc>
                <a:tc>
                  <a:txBody>
                    <a:bodyPr/>
                    <a:lstStyle/>
                    <a:p>
                      <a:pPr algn="ctr"/>
                      <a:r>
                        <a:rPr lang="en-US" sz="2000"/>
                        <a:t>Glucose Effect </a:t>
                      </a:r>
                    </a:p>
                  </a:txBody>
                  <a:tcPr/>
                </a:tc>
                <a:tc>
                  <a:txBody>
                    <a:bodyPr/>
                    <a:lstStyle/>
                    <a:p>
                      <a:pPr algn="ctr"/>
                      <a:r>
                        <a:rPr lang="en-US" sz="2000" dirty="0"/>
                        <a:t>Weight Effect</a:t>
                      </a:r>
                    </a:p>
                  </a:txBody>
                  <a:tcPr/>
                </a:tc>
                <a:extLst>
                  <a:ext uri="{0D108BD9-81ED-4DB2-BD59-A6C34878D82A}">
                    <a16:rowId xmlns:a16="http://schemas.microsoft.com/office/drawing/2014/main" val="2819035208"/>
                  </a:ext>
                </a:extLst>
              </a:tr>
              <a:tr h="431830">
                <a:tc>
                  <a:txBody>
                    <a:bodyPr/>
                    <a:lstStyle/>
                    <a:p>
                      <a:r>
                        <a:rPr lang="en-US" sz="2400"/>
                        <a:t>Exenatide</a:t>
                      </a:r>
                    </a:p>
                  </a:txBody>
                  <a:tcPr/>
                </a:tc>
                <a:tc>
                  <a:txBody>
                    <a:bodyPr/>
                    <a:lstStyle/>
                    <a:p>
                      <a:r>
                        <a:rPr lang="en-US" sz="2400"/>
                        <a:t>24 weeks</a:t>
                      </a:r>
                    </a:p>
                  </a:txBody>
                  <a:tcPr/>
                </a:tc>
                <a:tc>
                  <a:txBody>
                    <a:bodyPr/>
                    <a:lstStyle/>
                    <a:p>
                      <a:pPr algn="ctr"/>
                      <a:r>
                        <a:rPr lang="en-US" sz="2400"/>
                        <a:t>-0.9%</a:t>
                      </a:r>
                    </a:p>
                  </a:txBody>
                  <a:tcPr/>
                </a:tc>
                <a:tc>
                  <a:txBody>
                    <a:bodyPr/>
                    <a:lstStyle/>
                    <a:p>
                      <a:pPr algn="ctr"/>
                      <a:r>
                        <a:rPr lang="en-US" sz="2400" dirty="0"/>
                        <a:t>-2.9 kg</a:t>
                      </a:r>
                    </a:p>
                  </a:txBody>
                  <a:tcPr/>
                </a:tc>
                <a:extLst>
                  <a:ext uri="{0D108BD9-81ED-4DB2-BD59-A6C34878D82A}">
                    <a16:rowId xmlns:a16="http://schemas.microsoft.com/office/drawing/2014/main" val="1586073059"/>
                  </a:ext>
                </a:extLst>
              </a:tr>
              <a:tr h="455778">
                <a:tc>
                  <a:txBody>
                    <a:bodyPr/>
                    <a:lstStyle/>
                    <a:p>
                      <a:r>
                        <a:rPr lang="en-US" sz="2400"/>
                        <a:t>Liraglutide</a:t>
                      </a:r>
                    </a:p>
                  </a:txBody>
                  <a:tcPr/>
                </a:tc>
                <a:tc>
                  <a:txBody>
                    <a:bodyPr/>
                    <a:lstStyle/>
                    <a:p>
                      <a:r>
                        <a:rPr lang="en-US" sz="2400"/>
                        <a:t>52 weeks</a:t>
                      </a:r>
                    </a:p>
                  </a:txBody>
                  <a:tcPr/>
                </a:tc>
                <a:tc>
                  <a:txBody>
                    <a:bodyPr/>
                    <a:lstStyle/>
                    <a:p>
                      <a:pPr algn="ctr"/>
                      <a:r>
                        <a:rPr lang="en-US" sz="2400"/>
                        <a:t>-1.1 %</a:t>
                      </a:r>
                    </a:p>
                  </a:txBody>
                  <a:tcPr/>
                </a:tc>
                <a:tc>
                  <a:txBody>
                    <a:bodyPr/>
                    <a:lstStyle/>
                    <a:p>
                      <a:pPr algn="ctr"/>
                      <a:r>
                        <a:rPr lang="en-US" sz="2400" dirty="0"/>
                        <a:t>-2.5 kg</a:t>
                      </a:r>
                    </a:p>
                  </a:txBody>
                  <a:tcPr/>
                </a:tc>
                <a:extLst>
                  <a:ext uri="{0D108BD9-81ED-4DB2-BD59-A6C34878D82A}">
                    <a16:rowId xmlns:a16="http://schemas.microsoft.com/office/drawing/2014/main" val="941488727"/>
                  </a:ext>
                </a:extLst>
              </a:tr>
              <a:tr h="506419">
                <a:tc>
                  <a:txBody>
                    <a:bodyPr/>
                    <a:lstStyle/>
                    <a:p>
                      <a:r>
                        <a:rPr lang="en-US" sz="2400" dirty="0" err="1"/>
                        <a:t>Lixisenatide</a:t>
                      </a:r>
                      <a:endParaRPr lang="en-US" sz="2400" dirty="0"/>
                    </a:p>
                  </a:txBody>
                  <a:tcPr/>
                </a:tc>
                <a:tc>
                  <a:txBody>
                    <a:bodyPr/>
                    <a:lstStyle/>
                    <a:p>
                      <a:r>
                        <a:rPr lang="en-US" sz="2400"/>
                        <a:t>24 weeks</a:t>
                      </a:r>
                    </a:p>
                  </a:txBody>
                  <a:tcPr/>
                </a:tc>
                <a:tc>
                  <a:txBody>
                    <a:bodyPr/>
                    <a:lstStyle/>
                    <a:p>
                      <a:pPr algn="ctr"/>
                      <a:r>
                        <a:rPr lang="en-US" sz="2400"/>
                        <a:t>-0.72%</a:t>
                      </a:r>
                    </a:p>
                  </a:txBody>
                  <a:tcPr/>
                </a:tc>
                <a:tc>
                  <a:txBody>
                    <a:bodyPr/>
                    <a:lstStyle/>
                    <a:p>
                      <a:pPr algn="ctr"/>
                      <a:r>
                        <a:rPr lang="en-US" sz="2400" dirty="0"/>
                        <a:t>-2.7 kg</a:t>
                      </a:r>
                    </a:p>
                  </a:txBody>
                  <a:tcPr/>
                </a:tc>
                <a:extLst>
                  <a:ext uri="{0D108BD9-81ED-4DB2-BD59-A6C34878D82A}">
                    <a16:rowId xmlns:a16="http://schemas.microsoft.com/office/drawing/2014/main" val="3289093221"/>
                  </a:ext>
                </a:extLst>
              </a:tr>
              <a:tr h="493759">
                <a:tc>
                  <a:txBody>
                    <a:bodyPr/>
                    <a:lstStyle/>
                    <a:p>
                      <a:r>
                        <a:rPr lang="en-US" sz="2400" dirty="0"/>
                        <a:t>Dulaglutide </a:t>
                      </a:r>
                    </a:p>
                  </a:txBody>
                  <a:tcPr/>
                </a:tc>
                <a:tc>
                  <a:txBody>
                    <a:bodyPr/>
                    <a:lstStyle/>
                    <a:p>
                      <a:r>
                        <a:rPr lang="en-US" sz="2400"/>
                        <a:t>36 weeks</a:t>
                      </a:r>
                    </a:p>
                  </a:txBody>
                  <a:tcPr/>
                </a:tc>
                <a:tc>
                  <a:txBody>
                    <a:bodyPr/>
                    <a:lstStyle/>
                    <a:p>
                      <a:pPr algn="ctr"/>
                      <a:r>
                        <a:rPr lang="en-US" sz="2400"/>
                        <a:t>-1.8%</a:t>
                      </a:r>
                    </a:p>
                  </a:txBody>
                  <a:tcPr/>
                </a:tc>
                <a:tc>
                  <a:txBody>
                    <a:bodyPr/>
                    <a:lstStyle/>
                    <a:p>
                      <a:pPr algn="ctr"/>
                      <a:r>
                        <a:rPr lang="en-US" sz="2400" dirty="0"/>
                        <a:t>-4.6 kg</a:t>
                      </a:r>
                    </a:p>
                  </a:txBody>
                  <a:tcPr/>
                </a:tc>
                <a:extLst>
                  <a:ext uri="{0D108BD9-81ED-4DB2-BD59-A6C34878D82A}">
                    <a16:rowId xmlns:a16="http://schemas.microsoft.com/office/drawing/2014/main" val="3005485175"/>
                  </a:ext>
                </a:extLst>
              </a:tr>
              <a:tr h="607182">
                <a:tc>
                  <a:txBody>
                    <a:bodyPr/>
                    <a:lstStyle/>
                    <a:p>
                      <a:r>
                        <a:rPr lang="en-US" sz="2400" dirty="0"/>
                        <a:t>Semaglutide</a:t>
                      </a:r>
                    </a:p>
                  </a:txBody>
                  <a:tcPr/>
                </a:tc>
                <a:tc>
                  <a:txBody>
                    <a:bodyPr/>
                    <a:lstStyle/>
                    <a:p>
                      <a:r>
                        <a:rPr lang="en-US" sz="2400" dirty="0"/>
                        <a:t>40 weeks</a:t>
                      </a:r>
                    </a:p>
                  </a:txBody>
                  <a:tcPr/>
                </a:tc>
                <a:tc>
                  <a:txBody>
                    <a:bodyPr/>
                    <a:lstStyle/>
                    <a:p>
                      <a:pPr algn="ctr"/>
                      <a:r>
                        <a:rPr lang="en-US" sz="2400"/>
                        <a:t>-2.1%</a:t>
                      </a:r>
                    </a:p>
                  </a:txBody>
                  <a:tcPr/>
                </a:tc>
                <a:tc>
                  <a:txBody>
                    <a:bodyPr/>
                    <a:lstStyle/>
                    <a:p>
                      <a:pPr algn="ctr"/>
                      <a:r>
                        <a:rPr lang="en-US" sz="2400" dirty="0"/>
                        <a:t>-6.4 kg</a:t>
                      </a:r>
                    </a:p>
                  </a:txBody>
                  <a:tcPr/>
                </a:tc>
                <a:extLst>
                  <a:ext uri="{0D108BD9-81ED-4DB2-BD59-A6C34878D82A}">
                    <a16:rowId xmlns:a16="http://schemas.microsoft.com/office/drawing/2014/main" val="1005121736"/>
                  </a:ext>
                </a:extLst>
              </a:tr>
              <a:tr h="739159">
                <a:tc>
                  <a:txBody>
                    <a:bodyPr/>
                    <a:lstStyle/>
                    <a:p>
                      <a:r>
                        <a:rPr lang="en-US" sz="2400" dirty="0"/>
                        <a:t>Tirzepatide</a:t>
                      </a:r>
                    </a:p>
                  </a:txBody>
                  <a:tcPr/>
                </a:tc>
                <a:tc>
                  <a:txBody>
                    <a:bodyPr/>
                    <a:lstStyle/>
                    <a:p>
                      <a:r>
                        <a:rPr lang="en-US" sz="2400" dirty="0"/>
                        <a:t>40 weeks</a:t>
                      </a:r>
                    </a:p>
                  </a:txBody>
                  <a:tcPr/>
                </a:tc>
                <a:tc>
                  <a:txBody>
                    <a:bodyPr/>
                    <a:lstStyle/>
                    <a:p>
                      <a:pPr algn="ctr"/>
                      <a:r>
                        <a:rPr lang="en-US" sz="2400" dirty="0"/>
                        <a:t>-2.3%</a:t>
                      </a:r>
                    </a:p>
                  </a:txBody>
                  <a:tcPr/>
                </a:tc>
                <a:tc>
                  <a:txBody>
                    <a:bodyPr/>
                    <a:lstStyle/>
                    <a:p>
                      <a:pPr algn="ctr"/>
                      <a:r>
                        <a:rPr lang="en-US" sz="2400" dirty="0"/>
                        <a:t>-11.2 kg</a:t>
                      </a:r>
                    </a:p>
                  </a:txBody>
                  <a:tcPr/>
                </a:tc>
                <a:extLst>
                  <a:ext uri="{0D108BD9-81ED-4DB2-BD59-A6C34878D82A}">
                    <a16:rowId xmlns:a16="http://schemas.microsoft.com/office/drawing/2014/main" val="2922197966"/>
                  </a:ext>
                </a:extLst>
              </a:tr>
            </a:tbl>
          </a:graphicData>
        </a:graphic>
      </p:graphicFrame>
      <p:sp>
        <p:nvSpPr>
          <p:cNvPr id="16" name="TextBox 15">
            <a:extLst>
              <a:ext uri="{FF2B5EF4-FFF2-40B4-BE49-F238E27FC236}">
                <a16:creationId xmlns:a16="http://schemas.microsoft.com/office/drawing/2014/main" id="{3F191A5F-8A99-436A-A2EC-C31FB5C3F819}"/>
              </a:ext>
            </a:extLst>
          </p:cNvPr>
          <p:cNvSpPr txBox="1"/>
          <p:nvPr/>
        </p:nvSpPr>
        <p:spPr>
          <a:xfrm>
            <a:off x="4026302" y="6257342"/>
            <a:ext cx="8135625" cy="369332"/>
          </a:xfrm>
          <a:prstGeom prst="rect">
            <a:avLst/>
          </a:prstGeom>
          <a:noFill/>
        </p:spPr>
        <p:txBody>
          <a:bodyPr wrap="none" rtlCol="0">
            <a:spAutoFit/>
          </a:bodyPr>
          <a:lstStyle/>
          <a:p>
            <a:r>
              <a:rPr lang="en-US">
                <a:solidFill>
                  <a:schemeClr val="bg1"/>
                </a:solidFill>
              </a:rPr>
              <a:t>Glucose and weight data from FDA Package Inserts at highest approved dose</a:t>
            </a:r>
          </a:p>
        </p:txBody>
      </p:sp>
      <p:sp>
        <p:nvSpPr>
          <p:cNvPr id="4" name="TextBox 3">
            <a:extLst>
              <a:ext uri="{FF2B5EF4-FFF2-40B4-BE49-F238E27FC236}">
                <a16:creationId xmlns:a16="http://schemas.microsoft.com/office/drawing/2014/main" id="{8C2D37E8-EB34-36C6-EE26-4B1700818DF8}"/>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22</a:t>
            </a:fld>
            <a:endParaRPr lang="en-US" sz="1200" dirty="0">
              <a:solidFill>
                <a:schemeClr val="bg1"/>
              </a:solidFill>
            </a:endParaRPr>
          </a:p>
        </p:txBody>
      </p:sp>
    </p:spTree>
    <p:extLst>
      <p:ext uri="{BB962C8B-B14F-4D97-AF65-F5344CB8AC3E}">
        <p14:creationId xmlns:p14="http://schemas.microsoft.com/office/powerpoint/2010/main" val="3792222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BD3D3B-C53A-EBB6-E72D-72EC88B46F61}"/>
            </a:ext>
          </a:extLst>
        </p:cNvPr>
        <p:cNvGrpSpPr/>
        <p:nvPr/>
      </p:nvGrpSpPr>
      <p:grpSpPr>
        <a:xfrm>
          <a:off x="0" y="0"/>
          <a:ext cx="0" cy="0"/>
          <a:chOff x="0" y="0"/>
          <a:chExt cx="0" cy="0"/>
        </a:xfrm>
      </p:grpSpPr>
      <p:sp>
        <p:nvSpPr>
          <p:cNvPr id="344066" name="Rectangle 2">
            <a:extLst>
              <a:ext uri="{FF2B5EF4-FFF2-40B4-BE49-F238E27FC236}">
                <a16:creationId xmlns:a16="http://schemas.microsoft.com/office/drawing/2014/main" id="{DC2F5AE8-F292-275E-20AF-17CE77F93EC8}"/>
              </a:ext>
            </a:extLst>
          </p:cNvPr>
          <p:cNvSpPr>
            <a:spLocks noGrp="1" noChangeArrowheads="1"/>
          </p:cNvSpPr>
          <p:nvPr>
            <p:ph type="title"/>
          </p:nvPr>
        </p:nvSpPr>
        <p:spPr>
          <a:xfrm>
            <a:off x="332873" y="415992"/>
            <a:ext cx="11983453" cy="600075"/>
          </a:xfrm>
        </p:spPr>
        <p:txBody>
          <a:bodyPr>
            <a:normAutofit/>
          </a:bodyPr>
          <a:lstStyle/>
          <a:p>
            <a:r>
              <a:rPr lang="en-US" altLang="en-US" sz="3400" b="1" dirty="0">
                <a:solidFill>
                  <a:schemeClr val="bg1"/>
                </a:solidFill>
              </a:rPr>
              <a:t>GLP1 RAs in Diabetes: Effects on </a:t>
            </a:r>
            <a:r>
              <a:rPr lang="en-US" altLang="en-US" sz="3400" dirty="0">
                <a:solidFill>
                  <a:schemeClr val="bg1"/>
                </a:solidFill>
              </a:rPr>
              <a:t>CV Outcomes</a:t>
            </a:r>
            <a:endParaRPr lang="en-US" altLang="en-US" sz="3400" b="1" dirty="0">
              <a:solidFill>
                <a:schemeClr val="bg1"/>
              </a:solidFill>
            </a:endParaRPr>
          </a:p>
        </p:txBody>
      </p:sp>
      <p:sp>
        <p:nvSpPr>
          <p:cNvPr id="7" name="Rectangle 6">
            <a:extLst>
              <a:ext uri="{FF2B5EF4-FFF2-40B4-BE49-F238E27FC236}">
                <a16:creationId xmlns:a16="http://schemas.microsoft.com/office/drawing/2014/main" id="{030A5DD0-B1B8-E602-F136-1C5851DEBBD4}"/>
              </a:ext>
            </a:extLst>
          </p:cNvPr>
          <p:cNvSpPr/>
          <p:nvPr/>
        </p:nvSpPr>
        <p:spPr>
          <a:xfrm flipV="1">
            <a:off x="332873" y="970348"/>
            <a:ext cx="9921171" cy="45719"/>
          </a:xfrm>
          <a:prstGeom prst="rect">
            <a:avLst/>
          </a:prstGeom>
          <a:solidFill>
            <a:srgbClr val="941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2">
            <a:extLst>
              <a:ext uri="{FF2B5EF4-FFF2-40B4-BE49-F238E27FC236}">
                <a16:creationId xmlns:a16="http://schemas.microsoft.com/office/drawing/2014/main" id="{DEAE7E39-9807-1A5A-C68E-2387421B2D0E}"/>
              </a:ext>
            </a:extLst>
          </p:cNvPr>
          <p:cNvGraphicFramePr>
            <a:graphicFrameLocks noGrp="1"/>
          </p:cNvGraphicFramePr>
          <p:nvPr>
            <p:extLst>
              <p:ext uri="{D42A27DB-BD31-4B8C-83A1-F6EECF244321}">
                <p14:modId xmlns:p14="http://schemas.microsoft.com/office/powerpoint/2010/main" val="3031822078"/>
              </p:ext>
            </p:extLst>
          </p:nvPr>
        </p:nvGraphicFramePr>
        <p:xfrm>
          <a:off x="1310149" y="1428961"/>
          <a:ext cx="9571701" cy="4000078"/>
        </p:xfrm>
        <a:graphic>
          <a:graphicData uri="http://schemas.openxmlformats.org/drawingml/2006/table">
            <a:tbl>
              <a:tblPr firstRow="1" bandRow="1">
                <a:tableStyleId>{5C22544A-7EE6-4342-B048-85BDC9FD1C3A}</a:tableStyleId>
              </a:tblPr>
              <a:tblGrid>
                <a:gridCol w="2544910">
                  <a:extLst>
                    <a:ext uri="{9D8B030D-6E8A-4147-A177-3AD203B41FA5}">
                      <a16:colId xmlns:a16="http://schemas.microsoft.com/office/drawing/2014/main" val="495699900"/>
                    </a:ext>
                  </a:extLst>
                </a:gridCol>
                <a:gridCol w="1758659">
                  <a:extLst>
                    <a:ext uri="{9D8B030D-6E8A-4147-A177-3AD203B41FA5}">
                      <a16:colId xmlns:a16="http://schemas.microsoft.com/office/drawing/2014/main" val="2321964180"/>
                    </a:ext>
                  </a:extLst>
                </a:gridCol>
                <a:gridCol w="1756044">
                  <a:extLst>
                    <a:ext uri="{9D8B030D-6E8A-4147-A177-3AD203B41FA5}">
                      <a16:colId xmlns:a16="http://schemas.microsoft.com/office/drawing/2014/main" val="1797261642"/>
                    </a:ext>
                  </a:extLst>
                </a:gridCol>
                <a:gridCol w="1756044">
                  <a:extLst>
                    <a:ext uri="{9D8B030D-6E8A-4147-A177-3AD203B41FA5}">
                      <a16:colId xmlns:a16="http://schemas.microsoft.com/office/drawing/2014/main" val="4181849985"/>
                    </a:ext>
                  </a:extLst>
                </a:gridCol>
                <a:gridCol w="1756044">
                  <a:extLst>
                    <a:ext uri="{9D8B030D-6E8A-4147-A177-3AD203B41FA5}">
                      <a16:colId xmlns:a16="http://schemas.microsoft.com/office/drawing/2014/main" val="787486367"/>
                    </a:ext>
                  </a:extLst>
                </a:gridCol>
              </a:tblGrid>
              <a:tr h="739159">
                <a:tc>
                  <a:txBody>
                    <a:bodyPr/>
                    <a:lstStyle/>
                    <a:p>
                      <a:pPr algn="ctr"/>
                      <a:r>
                        <a:rPr lang="en-US" sz="2000"/>
                        <a:t>Drug</a:t>
                      </a:r>
                    </a:p>
                  </a:txBody>
                  <a:tcPr/>
                </a:tc>
                <a:tc>
                  <a:txBody>
                    <a:bodyPr/>
                    <a:lstStyle/>
                    <a:p>
                      <a:pPr algn="ctr"/>
                      <a:r>
                        <a:rPr lang="en-US" sz="2000"/>
                        <a:t>Duration</a:t>
                      </a:r>
                    </a:p>
                  </a:txBody>
                  <a:tcPr/>
                </a:tc>
                <a:tc>
                  <a:txBody>
                    <a:bodyPr/>
                    <a:lstStyle/>
                    <a:p>
                      <a:pPr algn="ctr"/>
                      <a:r>
                        <a:rPr lang="en-US" sz="2000"/>
                        <a:t>Glucose Effect </a:t>
                      </a:r>
                    </a:p>
                  </a:txBody>
                  <a:tcPr/>
                </a:tc>
                <a:tc>
                  <a:txBody>
                    <a:bodyPr/>
                    <a:lstStyle/>
                    <a:p>
                      <a:pPr algn="ctr"/>
                      <a:r>
                        <a:rPr lang="en-US" sz="2000" dirty="0"/>
                        <a:t>Weight Effect</a:t>
                      </a:r>
                    </a:p>
                  </a:txBody>
                  <a:tcPr/>
                </a:tc>
                <a:tc>
                  <a:txBody>
                    <a:bodyPr/>
                    <a:lstStyle/>
                    <a:p>
                      <a:pPr algn="ctr"/>
                      <a:r>
                        <a:rPr lang="en-US" sz="2000" dirty="0"/>
                        <a:t>Reduction in MACE</a:t>
                      </a:r>
                    </a:p>
                  </a:txBody>
                  <a:tcPr/>
                </a:tc>
                <a:extLst>
                  <a:ext uri="{0D108BD9-81ED-4DB2-BD59-A6C34878D82A}">
                    <a16:rowId xmlns:a16="http://schemas.microsoft.com/office/drawing/2014/main" val="2819035208"/>
                  </a:ext>
                </a:extLst>
              </a:tr>
              <a:tr h="431830">
                <a:tc>
                  <a:txBody>
                    <a:bodyPr/>
                    <a:lstStyle/>
                    <a:p>
                      <a:r>
                        <a:rPr lang="en-US" sz="2400"/>
                        <a:t>Exenatide</a:t>
                      </a:r>
                    </a:p>
                  </a:txBody>
                  <a:tcPr/>
                </a:tc>
                <a:tc>
                  <a:txBody>
                    <a:bodyPr/>
                    <a:lstStyle/>
                    <a:p>
                      <a:r>
                        <a:rPr lang="en-US" sz="2400"/>
                        <a:t>24 weeks</a:t>
                      </a:r>
                    </a:p>
                  </a:txBody>
                  <a:tcPr/>
                </a:tc>
                <a:tc>
                  <a:txBody>
                    <a:bodyPr/>
                    <a:lstStyle/>
                    <a:p>
                      <a:pPr algn="ctr"/>
                      <a:r>
                        <a:rPr lang="en-US" sz="2400"/>
                        <a:t>-0.9%</a:t>
                      </a:r>
                    </a:p>
                  </a:txBody>
                  <a:tcPr/>
                </a:tc>
                <a:tc>
                  <a:txBody>
                    <a:bodyPr/>
                    <a:lstStyle/>
                    <a:p>
                      <a:pPr algn="ctr"/>
                      <a:r>
                        <a:rPr lang="en-US" sz="2400" dirty="0"/>
                        <a:t>-2.9 kg</a:t>
                      </a:r>
                    </a:p>
                  </a:txBody>
                  <a:tcPr/>
                </a:tc>
                <a:tc>
                  <a:txBody>
                    <a:bodyPr/>
                    <a:lstStyle/>
                    <a:p>
                      <a:r>
                        <a:rPr lang="en-US" sz="2400" dirty="0"/>
                        <a:t>NO</a:t>
                      </a:r>
                    </a:p>
                  </a:txBody>
                  <a:tcPr/>
                </a:tc>
                <a:extLst>
                  <a:ext uri="{0D108BD9-81ED-4DB2-BD59-A6C34878D82A}">
                    <a16:rowId xmlns:a16="http://schemas.microsoft.com/office/drawing/2014/main" val="1586073059"/>
                  </a:ext>
                </a:extLst>
              </a:tr>
              <a:tr h="455778">
                <a:tc>
                  <a:txBody>
                    <a:bodyPr/>
                    <a:lstStyle/>
                    <a:p>
                      <a:r>
                        <a:rPr lang="en-US" sz="2400"/>
                        <a:t>Liraglutide</a:t>
                      </a:r>
                    </a:p>
                  </a:txBody>
                  <a:tcPr/>
                </a:tc>
                <a:tc>
                  <a:txBody>
                    <a:bodyPr/>
                    <a:lstStyle/>
                    <a:p>
                      <a:r>
                        <a:rPr lang="en-US" sz="2400"/>
                        <a:t>52 weeks</a:t>
                      </a:r>
                    </a:p>
                  </a:txBody>
                  <a:tcPr/>
                </a:tc>
                <a:tc>
                  <a:txBody>
                    <a:bodyPr/>
                    <a:lstStyle/>
                    <a:p>
                      <a:pPr algn="ctr"/>
                      <a:r>
                        <a:rPr lang="en-US" sz="2400"/>
                        <a:t>-1.1 %</a:t>
                      </a:r>
                    </a:p>
                  </a:txBody>
                  <a:tcPr/>
                </a:tc>
                <a:tc>
                  <a:txBody>
                    <a:bodyPr/>
                    <a:lstStyle/>
                    <a:p>
                      <a:pPr algn="ctr"/>
                      <a:r>
                        <a:rPr lang="en-US" sz="2400" dirty="0"/>
                        <a:t>-2.5 kg</a:t>
                      </a:r>
                    </a:p>
                  </a:txBody>
                  <a:tcPr/>
                </a:tc>
                <a:tc>
                  <a:txBody>
                    <a:bodyPr/>
                    <a:lstStyle/>
                    <a:p>
                      <a:r>
                        <a:rPr lang="en-US" sz="2400" dirty="0"/>
                        <a:t>↓ 14%</a:t>
                      </a:r>
                    </a:p>
                  </a:txBody>
                  <a:tcPr/>
                </a:tc>
                <a:extLst>
                  <a:ext uri="{0D108BD9-81ED-4DB2-BD59-A6C34878D82A}">
                    <a16:rowId xmlns:a16="http://schemas.microsoft.com/office/drawing/2014/main" val="941488727"/>
                  </a:ext>
                </a:extLst>
              </a:tr>
              <a:tr h="506419">
                <a:tc>
                  <a:txBody>
                    <a:bodyPr/>
                    <a:lstStyle/>
                    <a:p>
                      <a:r>
                        <a:rPr lang="en-US" sz="2400" err="1"/>
                        <a:t>Lixisenatide</a:t>
                      </a:r>
                      <a:endParaRPr lang="en-US" sz="2400"/>
                    </a:p>
                  </a:txBody>
                  <a:tcPr/>
                </a:tc>
                <a:tc>
                  <a:txBody>
                    <a:bodyPr/>
                    <a:lstStyle/>
                    <a:p>
                      <a:r>
                        <a:rPr lang="en-US" sz="2400"/>
                        <a:t>24 weeks</a:t>
                      </a:r>
                    </a:p>
                  </a:txBody>
                  <a:tcPr/>
                </a:tc>
                <a:tc>
                  <a:txBody>
                    <a:bodyPr/>
                    <a:lstStyle/>
                    <a:p>
                      <a:pPr algn="ctr"/>
                      <a:r>
                        <a:rPr lang="en-US" sz="2400"/>
                        <a:t>-0.72%</a:t>
                      </a:r>
                    </a:p>
                  </a:txBody>
                  <a:tcPr/>
                </a:tc>
                <a:tc>
                  <a:txBody>
                    <a:bodyPr/>
                    <a:lstStyle/>
                    <a:p>
                      <a:pPr algn="ctr"/>
                      <a:r>
                        <a:rPr lang="en-US" sz="2400" dirty="0"/>
                        <a:t>-2.7 kg</a:t>
                      </a:r>
                    </a:p>
                  </a:txBody>
                  <a:tcPr/>
                </a:tc>
                <a:tc>
                  <a:txBody>
                    <a:bodyPr/>
                    <a:lstStyle/>
                    <a:p>
                      <a:r>
                        <a:rPr lang="en-US" sz="2400" dirty="0"/>
                        <a:t>NO</a:t>
                      </a:r>
                    </a:p>
                  </a:txBody>
                  <a:tcPr/>
                </a:tc>
                <a:extLst>
                  <a:ext uri="{0D108BD9-81ED-4DB2-BD59-A6C34878D82A}">
                    <a16:rowId xmlns:a16="http://schemas.microsoft.com/office/drawing/2014/main" val="3289093221"/>
                  </a:ext>
                </a:extLst>
              </a:tr>
              <a:tr h="493759">
                <a:tc>
                  <a:txBody>
                    <a:bodyPr/>
                    <a:lstStyle/>
                    <a:p>
                      <a:r>
                        <a:rPr lang="en-US" sz="2400"/>
                        <a:t>Dulaglutide </a:t>
                      </a:r>
                    </a:p>
                  </a:txBody>
                  <a:tcPr/>
                </a:tc>
                <a:tc>
                  <a:txBody>
                    <a:bodyPr/>
                    <a:lstStyle/>
                    <a:p>
                      <a:r>
                        <a:rPr lang="en-US" sz="2400"/>
                        <a:t>36 weeks</a:t>
                      </a:r>
                    </a:p>
                  </a:txBody>
                  <a:tcPr/>
                </a:tc>
                <a:tc>
                  <a:txBody>
                    <a:bodyPr/>
                    <a:lstStyle/>
                    <a:p>
                      <a:pPr algn="ctr"/>
                      <a:r>
                        <a:rPr lang="en-US" sz="2400"/>
                        <a:t>-1.8%</a:t>
                      </a:r>
                    </a:p>
                  </a:txBody>
                  <a:tcPr/>
                </a:tc>
                <a:tc>
                  <a:txBody>
                    <a:bodyPr/>
                    <a:lstStyle/>
                    <a:p>
                      <a:pPr algn="ctr"/>
                      <a:r>
                        <a:rPr lang="en-US" sz="2400" dirty="0"/>
                        <a:t>-4.6 kg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 12% </a:t>
                      </a:r>
                      <a:r>
                        <a:rPr lang="en-US" sz="1200" dirty="0"/>
                        <a:t>(1.5 mg)</a:t>
                      </a:r>
                      <a:endParaRPr lang="en-US" sz="2400" dirty="0"/>
                    </a:p>
                  </a:txBody>
                  <a:tcPr/>
                </a:tc>
                <a:extLst>
                  <a:ext uri="{0D108BD9-81ED-4DB2-BD59-A6C34878D82A}">
                    <a16:rowId xmlns:a16="http://schemas.microsoft.com/office/drawing/2014/main" val="3005485175"/>
                  </a:ext>
                </a:extLst>
              </a:tr>
              <a:tr h="607182">
                <a:tc>
                  <a:txBody>
                    <a:bodyPr/>
                    <a:lstStyle/>
                    <a:p>
                      <a:r>
                        <a:rPr lang="en-US" sz="2400" err="1"/>
                        <a:t>Semaglutide</a:t>
                      </a:r>
                      <a:endParaRPr lang="en-US" sz="2400"/>
                    </a:p>
                  </a:txBody>
                  <a:tcPr/>
                </a:tc>
                <a:tc>
                  <a:txBody>
                    <a:bodyPr/>
                    <a:lstStyle/>
                    <a:p>
                      <a:r>
                        <a:rPr lang="en-US" sz="2400" dirty="0"/>
                        <a:t>40 weeks</a:t>
                      </a:r>
                    </a:p>
                  </a:txBody>
                  <a:tcPr/>
                </a:tc>
                <a:tc>
                  <a:txBody>
                    <a:bodyPr/>
                    <a:lstStyle/>
                    <a:p>
                      <a:pPr algn="ctr"/>
                      <a:r>
                        <a:rPr lang="en-US" sz="2400"/>
                        <a:t>-2.1%</a:t>
                      </a:r>
                    </a:p>
                  </a:txBody>
                  <a:tcPr/>
                </a:tc>
                <a:tc>
                  <a:txBody>
                    <a:bodyPr/>
                    <a:lstStyle/>
                    <a:p>
                      <a:pPr algn="ctr"/>
                      <a:r>
                        <a:rPr lang="en-US" sz="2400" dirty="0"/>
                        <a:t>-6.4 kg</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 26% </a:t>
                      </a:r>
                      <a:r>
                        <a:rPr lang="en-US" sz="1600" dirty="0"/>
                        <a:t>(1 mg)</a:t>
                      </a:r>
                      <a:endParaRPr lang="en-US" sz="2400" dirty="0"/>
                    </a:p>
                  </a:txBody>
                  <a:tcPr/>
                </a:tc>
                <a:extLst>
                  <a:ext uri="{0D108BD9-81ED-4DB2-BD59-A6C34878D82A}">
                    <a16:rowId xmlns:a16="http://schemas.microsoft.com/office/drawing/2014/main" val="1005121736"/>
                  </a:ext>
                </a:extLst>
              </a:tr>
              <a:tr h="739159">
                <a:tc>
                  <a:txBody>
                    <a:bodyPr/>
                    <a:lstStyle/>
                    <a:p>
                      <a:r>
                        <a:rPr lang="en-US" sz="2400" dirty="0"/>
                        <a:t>Tirzepatide</a:t>
                      </a:r>
                    </a:p>
                  </a:txBody>
                  <a:tcPr/>
                </a:tc>
                <a:tc>
                  <a:txBody>
                    <a:bodyPr/>
                    <a:lstStyle/>
                    <a:p>
                      <a:r>
                        <a:rPr lang="en-US" sz="2400" dirty="0"/>
                        <a:t>40 weeks</a:t>
                      </a:r>
                    </a:p>
                  </a:txBody>
                  <a:tcPr/>
                </a:tc>
                <a:tc>
                  <a:txBody>
                    <a:bodyPr/>
                    <a:lstStyle/>
                    <a:p>
                      <a:pPr algn="ctr"/>
                      <a:r>
                        <a:rPr lang="en-US" sz="2400" dirty="0"/>
                        <a:t>-2.3%</a:t>
                      </a:r>
                    </a:p>
                  </a:txBody>
                  <a:tcPr/>
                </a:tc>
                <a:tc>
                  <a:txBody>
                    <a:bodyPr/>
                    <a:lstStyle/>
                    <a:p>
                      <a:pPr algn="ctr"/>
                      <a:r>
                        <a:rPr lang="en-US" sz="2400" dirty="0"/>
                        <a:t>-11.2 kg</a:t>
                      </a:r>
                    </a:p>
                  </a:txBody>
                  <a:tcPr/>
                </a:tc>
                <a:tc>
                  <a:txBody>
                    <a:bodyPr/>
                    <a:lstStyle/>
                    <a:p>
                      <a:pPr algn="ctr"/>
                      <a:r>
                        <a:rPr lang="en-US" sz="2000" dirty="0"/>
                        <a:t>Equivalent to Dulaglutide</a:t>
                      </a:r>
                    </a:p>
                  </a:txBody>
                  <a:tcPr/>
                </a:tc>
                <a:extLst>
                  <a:ext uri="{0D108BD9-81ED-4DB2-BD59-A6C34878D82A}">
                    <a16:rowId xmlns:a16="http://schemas.microsoft.com/office/drawing/2014/main" val="2922197966"/>
                  </a:ext>
                </a:extLst>
              </a:tr>
            </a:tbl>
          </a:graphicData>
        </a:graphic>
      </p:graphicFrame>
      <p:sp>
        <p:nvSpPr>
          <p:cNvPr id="16" name="TextBox 15">
            <a:extLst>
              <a:ext uri="{FF2B5EF4-FFF2-40B4-BE49-F238E27FC236}">
                <a16:creationId xmlns:a16="http://schemas.microsoft.com/office/drawing/2014/main" id="{1F8BD7EC-6480-DF50-4C7A-2E8305284FA4}"/>
              </a:ext>
            </a:extLst>
          </p:cNvPr>
          <p:cNvSpPr txBox="1"/>
          <p:nvPr/>
        </p:nvSpPr>
        <p:spPr>
          <a:xfrm>
            <a:off x="4026302" y="6257342"/>
            <a:ext cx="8135625" cy="369332"/>
          </a:xfrm>
          <a:prstGeom prst="rect">
            <a:avLst/>
          </a:prstGeom>
          <a:noFill/>
        </p:spPr>
        <p:txBody>
          <a:bodyPr wrap="none" rtlCol="0">
            <a:spAutoFit/>
          </a:bodyPr>
          <a:lstStyle/>
          <a:p>
            <a:r>
              <a:rPr lang="en-US">
                <a:solidFill>
                  <a:schemeClr val="bg1"/>
                </a:solidFill>
              </a:rPr>
              <a:t>Glucose and weight data from FDA Package Inserts at highest approved dose</a:t>
            </a:r>
          </a:p>
        </p:txBody>
      </p:sp>
      <p:sp>
        <p:nvSpPr>
          <p:cNvPr id="4" name="TextBox 3">
            <a:extLst>
              <a:ext uri="{FF2B5EF4-FFF2-40B4-BE49-F238E27FC236}">
                <a16:creationId xmlns:a16="http://schemas.microsoft.com/office/drawing/2014/main" id="{3462B2C7-245A-31FD-7A89-F2FF42B91F33}"/>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23</a:t>
            </a:fld>
            <a:endParaRPr lang="en-US" sz="1200" dirty="0">
              <a:solidFill>
                <a:schemeClr val="bg1"/>
              </a:solidFill>
            </a:endParaRPr>
          </a:p>
        </p:txBody>
      </p:sp>
    </p:spTree>
    <p:extLst>
      <p:ext uri="{BB962C8B-B14F-4D97-AF65-F5344CB8AC3E}">
        <p14:creationId xmlns:p14="http://schemas.microsoft.com/office/powerpoint/2010/main" val="11102421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4066" name="Rectangle 2">
            <a:extLst>
              <a:ext uri="{FF2B5EF4-FFF2-40B4-BE49-F238E27FC236}">
                <a16:creationId xmlns:a16="http://schemas.microsoft.com/office/drawing/2014/main" id="{6E0C406C-7D89-44FB-839F-461FB3B11A4B}"/>
              </a:ext>
            </a:extLst>
          </p:cNvPr>
          <p:cNvSpPr>
            <a:spLocks noGrp="1" noChangeArrowheads="1"/>
          </p:cNvSpPr>
          <p:nvPr>
            <p:ph type="title"/>
          </p:nvPr>
        </p:nvSpPr>
        <p:spPr>
          <a:xfrm>
            <a:off x="332873" y="415992"/>
            <a:ext cx="11983453" cy="600075"/>
          </a:xfrm>
        </p:spPr>
        <p:txBody>
          <a:bodyPr>
            <a:normAutofit/>
          </a:bodyPr>
          <a:lstStyle/>
          <a:p>
            <a:r>
              <a:rPr lang="en-US" altLang="en-US" sz="3400" b="1">
                <a:solidFill>
                  <a:schemeClr val="bg1"/>
                </a:solidFill>
              </a:rPr>
              <a:t>GLP1 RA for Obesity</a:t>
            </a:r>
          </a:p>
        </p:txBody>
      </p:sp>
      <p:sp>
        <p:nvSpPr>
          <p:cNvPr id="7" name="Rectangle 6">
            <a:extLst>
              <a:ext uri="{FF2B5EF4-FFF2-40B4-BE49-F238E27FC236}">
                <a16:creationId xmlns:a16="http://schemas.microsoft.com/office/drawing/2014/main" id="{1A06E66B-FA63-43DA-B1EA-491E4ECEA11B}"/>
              </a:ext>
            </a:extLst>
          </p:cNvPr>
          <p:cNvSpPr/>
          <p:nvPr/>
        </p:nvSpPr>
        <p:spPr>
          <a:xfrm flipV="1">
            <a:off x="332873" y="970348"/>
            <a:ext cx="9921171" cy="45719"/>
          </a:xfrm>
          <a:prstGeom prst="rect">
            <a:avLst/>
          </a:prstGeom>
          <a:solidFill>
            <a:srgbClr val="9411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e 2">
            <a:extLst>
              <a:ext uri="{FF2B5EF4-FFF2-40B4-BE49-F238E27FC236}">
                <a16:creationId xmlns:a16="http://schemas.microsoft.com/office/drawing/2014/main" id="{FF158690-2FEF-4FAF-8EF0-1B5973C5AC24}"/>
              </a:ext>
            </a:extLst>
          </p:cNvPr>
          <p:cNvGraphicFramePr>
            <a:graphicFrameLocks noGrp="1"/>
          </p:cNvGraphicFramePr>
          <p:nvPr>
            <p:extLst>
              <p:ext uri="{D42A27DB-BD31-4B8C-83A1-F6EECF244321}">
                <p14:modId xmlns:p14="http://schemas.microsoft.com/office/powerpoint/2010/main" val="2802577794"/>
              </p:ext>
            </p:extLst>
          </p:nvPr>
        </p:nvGraphicFramePr>
        <p:xfrm>
          <a:off x="1594471" y="1171605"/>
          <a:ext cx="9508958" cy="4928875"/>
        </p:xfrm>
        <a:graphic>
          <a:graphicData uri="http://schemas.openxmlformats.org/drawingml/2006/table">
            <a:tbl>
              <a:tblPr firstRow="1" bandRow="1">
                <a:tableStyleId>{5C22544A-7EE6-4342-B048-85BDC9FD1C3A}</a:tableStyleId>
              </a:tblPr>
              <a:tblGrid>
                <a:gridCol w="2545558">
                  <a:extLst>
                    <a:ext uri="{9D8B030D-6E8A-4147-A177-3AD203B41FA5}">
                      <a16:colId xmlns:a16="http://schemas.microsoft.com/office/drawing/2014/main" val="495699900"/>
                    </a:ext>
                  </a:extLst>
                </a:gridCol>
                <a:gridCol w="1737350">
                  <a:extLst>
                    <a:ext uri="{9D8B030D-6E8A-4147-A177-3AD203B41FA5}">
                      <a16:colId xmlns:a16="http://schemas.microsoft.com/office/drawing/2014/main" val="2321964180"/>
                    </a:ext>
                  </a:extLst>
                </a:gridCol>
                <a:gridCol w="2165843">
                  <a:extLst>
                    <a:ext uri="{9D8B030D-6E8A-4147-A177-3AD203B41FA5}">
                      <a16:colId xmlns:a16="http://schemas.microsoft.com/office/drawing/2014/main" val="2305717508"/>
                    </a:ext>
                  </a:extLst>
                </a:gridCol>
                <a:gridCol w="3060207">
                  <a:extLst>
                    <a:ext uri="{9D8B030D-6E8A-4147-A177-3AD203B41FA5}">
                      <a16:colId xmlns:a16="http://schemas.microsoft.com/office/drawing/2014/main" val="4181849985"/>
                    </a:ext>
                  </a:extLst>
                </a:gridCol>
              </a:tblGrid>
              <a:tr h="796799">
                <a:tc>
                  <a:txBody>
                    <a:bodyPr/>
                    <a:lstStyle/>
                    <a:p>
                      <a:pPr algn="ctr"/>
                      <a:r>
                        <a:rPr lang="en-US" sz="2400" dirty="0"/>
                        <a:t>Drug</a:t>
                      </a:r>
                    </a:p>
                  </a:txBody>
                  <a:tcPr/>
                </a:tc>
                <a:tc>
                  <a:txBody>
                    <a:bodyPr/>
                    <a:lstStyle/>
                    <a:p>
                      <a:pPr algn="ctr"/>
                      <a:r>
                        <a:rPr lang="en-US" sz="2400"/>
                        <a:t>Duration</a:t>
                      </a:r>
                    </a:p>
                  </a:txBody>
                  <a:tcPr/>
                </a:tc>
                <a:tc>
                  <a:txBody>
                    <a:bodyPr/>
                    <a:lstStyle/>
                    <a:p>
                      <a:pPr algn="ctr"/>
                      <a:r>
                        <a:rPr lang="en-US" sz="2400"/>
                        <a:t>Max Dose</a:t>
                      </a:r>
                    </a:p>
                  </a:txBody>
                  <a:tcPr/>
                </a:tc>
                <a:tc>
                  <a:txBody>
                    <a:bodyPr/>
                    <a:lstStyle/>
                    <a:p>
                      <a:pPr algn="ctr"/>
                      <a:r>
                        <a:rPr lang="en-US" sz="2400"/>
                        <a:t>Weight Effect</a:t>
                      </a:r>
                    </a:p>
                  </a:txBody>
                  <a:tcPr/>
                </a:tc>
                <a:extLst>
                  <a:ext uri="{0D108BD9-81ED-4DB2-BD59-A6C34878D82A}">
                    <a16:rowId xmlns:a16="http://schemas.microsoft.com/office/drawing/2014/main" val="2819035208"/>
                  </a:ext>
                </a:extLst>
              </a:tr>
              <a:tr h="796799">
                <a:tc>
                  <a:txBody>
                    <a:bodyPr/>
                    <a:lstStyle/>
                    <a:p>
                      <a:r>
                        <a:rPr lang="en-US" sz="2800"/>
                        <a:t>Liraglutide</a:t>
                      </a:r>
                    </a:p>
                  </a:txBody>
                  <a:tcPr/>
                </a:tc>
                <a:tc>
                  <a:txBody>
                    <a:bodyPr/>
                    <a:lstStyle/>
                    <a:p>
                      <a:pPr algn="ctr"/>
                      <a:r>
                        <a:rPr lang="en-US" sz="2800"/>
                        <a:t>72 w</a:t>
                      </a:r>
                    </a:p>
                  </a:txBody>
                  <a:tcPr/>
                </a:tc>
                <a:tc>
                  <a:txBody>
                    <a:bodyPr/>
                    <a:lstStyle/>
                    <a:p>
                      <a:pPr algn="ctr"/>
                      <a:r>
                        <a:rPr lang="en-US" sz="2800"/>
                        <a:t>3.0 mg</a:t>
                      </a:r>
                    </a:p>
                  </a:txBody>
                  <a:tcPr/>
                </a:tc>
                <a:tc>
                  <a:txBody>
                    <a:bodyPr/>
                    <a:lstStyle/>
                    <a:p>
                      <a:pPr algn="ctr"/>
                      <a:r>
                        <a:rPr lang="en-US" sz="2800"/>
                        <a:t>-8.4 kg/-8%</a:t>
                      </a:r>
                    </a:p>
                  </a:txBody>
                  <a:tcPr/>
                </a:tc>
                <a:extLst>
                  <a:ext uri="{0D108BD9-81ED-4DB2-BD59-A6C34878D82A}">
                    <a16:rowId xmlns:a16="http://schemas.microsoft.com/office/drawing/2014/main" val="941488727"/>
                  </a:ext>
                </a:extLst>
              </a:tr>
              <a:tr h="796799">
                <a:tc>
                  <a:txBody>
                    <a:bodyPr/>
                    <a:lstStyle/>
                    <a:p>
                      <a:r>
                        <a:rPr lang="en-US" sz="2800" dirty="0"/>
                        <a:t>Semaglutide</a:t>
                      </a:r>
                    </a:p>
                  </a:txBody>
                  <a:tcPr/>
                </a:tc>
                <a:tc>
                  <a:txBody>
                    <a:bodyPr/>
                    <a:lstStyle/>
                    <a:p>
                      <a:pPr algn="ctr"/>
                      <a:r>
                        <a:rPr lang="en-US" sz="2800"/>
                        <a:t>68 w</a:t>
                      </a:r>
                    </a:p>
                  </a:txBody>
                  <a:tcPr/>
                </a:tc>
                <a:tc>
                  <a:txBody>
                    <a:bodyPr/>
                    <a:lstStyle/>
                    <a:p>
                      <a:pPr algn="ctr"/>
                      <a:r>
                        <a:rPr lang="en-US" sz="2800"/>
                        <a:t>2.4 mg</a:t>
                      </a:r>
                    </a:p>
                  </a:txBody>
                  <a:tcPr/>
                </a:tc>
                <a:tc>
                  <a:txBody>
                    <a:bodyPr/>
                    <a:lstStyle/>
                    <a:p>
                      <a:pPr algn="ctr"/>
                      <a:r>
                        <a:rPr lang="en-US" sz="2800" dirty="0"/>
                        <a:t>-18.4 kg/-16%</a:t>
                      </a:r>
                    </a:p>
                  </a:txBody>
                  <a:tcPr/>
                </a:tc>
                <a:extLst>
                  <a:ext uri="{0D108BD9-81ED-4DB2-BD59-A6C34878D82A}">
                    <a16:rowId xmlns:a16="http://schemas.microsoft.com/office/drawing/2014/main" val="1527334846"/>
                  </a:ext>
                </a:extLst>
              </a:tr>
              <a:tr h="796799">
                <a:tc>
                  <a:txBody>
                    <a:bodyPr/>
                    <a:lstStyle/>
                    <a:p>
                      <a:r>
                        <a:rPr lang="en-US" sz="2800" dirty="0"/>
                        <a:t>Tirzepatide</a:t>
                      </a:r>
                    </a:p>
                  </a:txBody>
                  <a:tcPr/>
                </a:tc>
                <a:tc>
                  <a:txBody>
                    <a:bodyPr/>
                    <a:lstStyle/>
                    <a:p>
                      <a:pPr algn="ctr"/>
                      <a:r>
                        <a:rPr lang="en-US" sz="2800"/>
                        <a:t>72 w</a:t>
                      </a:r>
                    </a:p>
                  </a:txBody>
                  <a:tcPr/>
                </a:tc>
                <a:tc>
                  <a:txBody>
                    <a:bodyPr/>
                    <a:lstStyle/>
                    <a:p>
                      <a:pPr algn="ctr"/>
                      <a:r>
                        <a:rPr lang="en-US" sz="2800"/>
                        <a:t>15 mg</a:t>
                      </a:r>
                    </a:p>
                  </a:txBody>
                  <a:tcPr/>
                </a:tc>
                <a:tc>
                  <a:txBody>
                    <a:bodyPr/>
                    <a:lstStyle/>
                    <a:p>
                      <a:pPr algn="ctr"/>
                      <a:r>
                        <a:rPr lang="en-US" sz="2800" dirty="0"/>
                        <a:t>-22 kg/-18.4%</a:t>
                      </a:r>
                    </a:p>
                  </a:txBody>
                  <a:tcPr/>
                </a:tc>
                <a:extLst>
                  <a:ext uri="{0D108BD9-81ED-4DB2-BD59-A6C34878D82A}">
                    <a16:rowId xmlns:a16="http://schemas.microsoft.com/office/drawing/2014/main" val="163830425"/>
                  </a:ext>
                </a:extLst>
              </a:tr>
              <a:tr h="796799">
                <a:tc>
                  <a:txBody>
                    <a:bodyPr/>
                    <a:lstStyle/>
                    <a:p>
                      <a:r>
                        <a:rPr lang="en-US" sz="2800" dirty="0"/>
                        <a:t>Oral Semaglutide</a:t>
                      </a:r>
                    </a:p>
                  </a:txBody>
                  <a:tcPr/>
                </a:tc>
                <a:tc>
                  <a:txBody>
                    <a:bodyPr/>
                    <a:lstStyle/>
                    <a:p>
                      <a:pPr algn="ctr"/>
                      <a:r>
                        <a:rPr lang="en-US" sz="2800"/>
                        <a:t>68 w</a:t>
                      </a:r>
                    </a:p>
                  </a:txBody>
                  <a:tcPr/>
                </a:tc>
                <a:tc>
                  <a:txBody>
                    <a:bodyPr/>
                    <a:lstStyle/>
                    <a:p>
                      <a:pPr algn="ctr"/>
                      <a:r>
                        <a:rPr lang="en-US" sz="2800" dirty="0"/>
                        <a:t>50 mg</a:t>
                      </a:r>
                    </a:p>
                  </a:txBody>
                  <a:tcPr/>
                </a:tc>
                <a:tc>
                  <a:txBody>
                    <a:bodyPr/>
                    <a:lstStyle/>
                    <a:p>
                      <a:pPr algn="ctr"/>
                      <a:r>
                        <a:rPr lang="en-US" sz="2800" dirty="0"/>
                        <a:t>-15.8 kg/-15.1%</a:t>
                      </a:r>
                    </a:p>
                  </a:txBody>
                  <a:tcPr/>
                </a:tc>
                <a:extLst>
                  <a:ext uri="{0D108BD9-81ED-4DB2-BD59-A6C34878D82A}">
                    <a16:rowId xmlns:a16="http://schemas.microsoft.com/office/drawing/2014/main" val="1940617706"/>
                  </a:ext>
                </a:extLst>
              </a:tr>
              <a:tr h="796799">
                <a:tc>
                  <a:txBody>
                    <a:bodyPr/>
                    <a:lstStyle/>
                    <a:p>
                      <a:r>
                        <a:rPr lang="en-US" sz="2800" dirty="0" err="1"/>
                        <a:t>Orforglipron</a:t>
                      </a:r>
                      <a:endParaRPr lang="en-US" sz="2800" dirty="0"/>
                    </a:p>
                  </a:txBody>
                  <a:tcPr/>
                </a:tc>
                <a:tc>
                  <a:txBody>
                    <a:bodyPr/>
                    <a:lstStyle/>
                    <a:p>
                      <a:pPr algn="ctr"/>
                      <a:r>
                        <a:rPr lang="en-US" sz="2800"/>
                        <a:t>72 w</a:t>
                      </a:r>
                    </a:p>
                  </a:txBody>
                  <a:tcPr/>
                </a:tc>
                <a:tc>
                  <a:txBody>
                    <a:bodyPr/>
                    <a:lstStyle/>
                    <a:p>
                      <a:pPr algn="ctr"/>
                      <a:r>
                        <a:rPr lang="en-US" sz="2800" dirty="0"/>
                        <a:t>36 mg</a:t>
                      </a:r>
                    </a:p>
                  </a:txBody>
                  <a:tcPr/>
                </a:tc>
                <a:tc>
                  <a:txBody>
                    <a:bodyPr/>
                    <a:lstStyle/>
                    <a:p>
                      <a:pPr algn="ctr"/>
                      <a:r>
                        <a:rPr lang="en-US" sz="2800" dirty="0"/>
                        <a:t>-11.6 kg/-11.2%</a:t>
                      </a:r>
                    </a:p>
                  </a:txBody>
                  <a:tcPr/>
                </a:tc>
                <a:extLst>
                  <a:ext uri="{0D108BD9-81ED-4DB2-BD59-A6C34878D82A}">
                    <a16:rowId xmlns:a16="http://schemas.microsoft.com/office/drawing/2014/main" val="3050296712"/>
                  </a:ext>
                </a:extLst>
              </a:tr>
            </a:tbl>
          </a:graphicData>
        </a:graphic>
      </p:graphicFrame>
      <p:sp>
        <p:nvSpPr>
          <p:cNvPr id="3" name="TextBox 2">
            <a:extLst>
              <a:ext uri="{FF2B5EF4-FFF2-40B4-BE49-F238E27FC236}">
                <a16:creationId xmlns:a16="http://schemas.microsoft.com/office/drawing/2014/main" id="{8631CACD-F93C-430A-B40F-080421F4E2BA}"/>
              </a:ext>
            </a:extLst>
          </p:cNvPr>
          <p:cNvSpPr txBox="1"/>
          <p:nvPr/>
        </p:nvSpPr>
        <p:spPr>
          <a:xfrm>
            <a:off x="241301" y="6256019"/>
            <a:ext cx="10261599" cy="923330"/>
          </a:xfrm>
          <a:prstGeom prst="rect">
            <a:avLst/>
          </a:prstGeom>
          <a:noFill/>
        </p:spPr>
        <p:txBody>
          <a:bodyPr wrap="square" rtlCol="0">
            <a:spAutoFit/>
          </a:bodyPr>
          <a:lstStyle/>
          <a:p>
            <a:r>
              <a:rPr lang="en-US" dirty="0">
                <a:solidFill>
                  <a:schemeClr val="bg1"/>
                </a:solidFill>
              </a:rPr>
              <a:t>Pi-</a:t>
            </a:r>
            <a:r>
              <a:rPr lang="en-US" dirty="0" err="1">
                <a:solidFill>
                  <a:schemeClr val="bg1"/>
                </a:solidFill>
              </a:rPr>
              <a:t>Sunyer</a:t>
            </a:r>
            <a:r>
              <a:rPr lang="en-US" dirty="0">
                <a:solidFill>
                  <a:schemeClr val="bg1"/>
                </a:solidFill>
              </a:rPr>
              <a:t>, NEJM, 2015; Wadden, JAMA, 2021; Wadden, Nature Med, 2023:Knop, Lancet, 2023; Warton, NEJM, 2025 ; </a:t>
            </a:r>
          </a:p>
          <a:p>
            <a:r>
              <a:rPr lang="en-US" dirty="0">
                <a:solidFill>
                  <a:schemeClr val="bg1"/>
                </a:solidFill>
              </a:rPr>
              <a:t> </a:t>
            </a:r>
          </a:p>
        </p:txBody>
      </p:sp>
      <p:sp>
        <p:nvSpPr>
          <p:cNvPr id="5" name="TextBox 4">
            <a:extLst>
              <a:ext uri="{FF2B5EF4-FFF2-40B4-BE49-F238E27FC236}">
                <a16:creationId xmlns:a16="http://schemas.microsoft.com/office/drawing/2014/main" id="{67E9680B-82E1-7A2F-C987-74C7F220634F}"/>
              </a:ext>
            </a:extLst>
          </p:cNvPr>
          <p:cNvSpPr txBox="1"/>
          <p:nvPr/>
        </p:nvSpPr>
        <p:spPr>
          <a:xfrm>
            <a:off x="11464015" y="657918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24</a:t>
            </a:fld>
            <a:endParaRPr lang="en-US" sz="1200" dirty="0">
              <a:solidFill>
                <a:schemeClr val="bg1"/>
              </a:solidFill>
            </a:endParaRPr>
          </a:p>
        </p:txBody>
      </p:sp>
    </p:spTree>
    <p:extLst>
      <p:ext uri="{BB962C8B-B14F-4D97-AF65-F5344CB8AC3E}">
        <p14:creationId xmlns:p14="http://schemas.microsoft.com/office/powerpoint/2010/main" val="184995182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2671D-AB54-DD2E-F114-DFB30C558B73}"/>
              </a:ext>
            </a:extLst>
          </p:cNvPr>
          <p:cNvSpPr>
            <a:spLocks noGrp="1"/>
          </p:cNvSpPr>
          <p:nvPr>
            <p:ph type="title"/>
          </p:nvPr>
        </p:nvSpPr>
        <p:spPr/>
        <p:txBody>
          <a:bodyPr>
            <a:normAutofit fontScale="90000"/>
          </a:bodyPr>
          <a:lstStyle/>
          <a:p>
            <a:r>
              <a:rPr lang="en-US" dirty="0">
                <a:solidFill>
                  <a:schemeClr val="bg1"/>
                </a:solidFill>
              </a:rPr>
              <a:t>Semaglutide decreases </a:t>
            </a:r>
            <a:r>
              <a:rPr lang="en-US" dirty="0" err="1">
                <a:solidFill>
                  <a:schemeClr val="bg1"/>
                </a:solidFill>
              </a:rPr>
              <a:t>MetSyn</a:t>
            </a:r>
            <a:r>
              <a:rPr lang="en-US" dirty="0">
                <a:solidFill>
                  <a:schemeClr val="bg1"/>
                </a:solidFill>
              </a:rPr>
              <a:t> Components in PWH: SLIM Liver Study</a:t>
            </a:r>
          </a:p>
        </p:txBody>
      </p:sp>
      <p:graphicFrame>
        <p:nvGraphicFramePr>
          <p:cNvPr id="6" name="Content Placeholder 5">
            <a:extLst>
              <a:ext uri="{FF2B5EF4-FFF2-40B4-BE49-F238E27FC236}">
                <a16:creationId xmlns:a16="http://schemas.microsoft.com/office/drawing/2014/main" id="{5E9EF632-F029-86D8-0A27-7B3B25A8C7E8}"/>
              </a:ext>
            </a:extLst>
          </p:cNvPr>
          <p:cNvGraphicFramePr>
            <a:graphicFrameLocks noGrp="1"/>
          </p:cNvGraphicFramePr>
          <p:nvPr>
            <p:ph idx="1"/>
            <p:extLst>
              <p:ext uri="{D42A27DB-BD31-4B8C-83A1-F6EECF244321}">
                <p14:modId xmlns:p14="http://schemas.microsoft.com/office/powerpoint/2010/main" val="1392986745"/>
              </p:ext>
            </p:extLst>
          </p:nvPr>
        </p:nvGraphicFramePr>
        <p:xfrm>
          <a:off x="491674" y="2173968"/>
          <a:ext cx="11208652" cy="3108960"/>
        </p:xfrm>
        <a:graphic>
          <a:graphicData uri="http://schemas.openxmlformats.org/drawingml/2006/table">
            <a:tbl>
              <a:tblPr firstRow="1" bandRow="1">
                <a:tableStyleId>{5C22544A-7EE6-4342-B048-85BDC9FD1C3A}</a:tableStyleId>
              </a:tblPr>
              <a:tblGrid>
                <a:gridCol w="3817257">
                  <a:extLst>
                    <a:ext uri="{9D8B030D-6E8A-4147-A177-3AD203B41FA5}">
                      <a16:colId xmlns:a16="http://schemas.microsoft.com/office/drawing/2014/main" val="3003203678"/>
                    </a:ext>
                  </a:extLst>
                </a:gridCol>
                <a:gridCol w="1787069">
                  <a:extLst>
                    <a:ext uri="{9D8B030D-6E8A-4147-A177-3AD203B41FA5}">
                      <a16:colId xmlns:a16="http://schemas.microsoft.com/office/drawing/2014/main" val="1068605777"/>
                    </a:ext>
                  </a:extLst>
                </a:gridCol>
                <a:gridCol w="2262417">
                  <a:extLst>
                    <a:ext uri="{9D8B030D-6E8A-4147-A177-3AD203B41FA5}">
                      <a16:colId xmlns:a16="http://schemas.microsoft.com/office/drawing/2014/main" val="628134304"/>
                    </a:ext>
                  </a:extLst>
                </a:gridCol>
                <a:gridCol w="3341909">
                  <a:extLst>
                    <a:ext uri="{9D8B030D-6E8A-4147-A177-3AD203B41FA5}">
                      <a16:colId xmlns:a16="http://schemas.microsoft.com/office/drawing/2014/main" val="528513036"/>
                    </a:ext>
                  </a:extLst>
                </a:gridCol>
              </a:tblGrid>
              <a:tr h="370840">
                <a:tc>
                  <a:txBody>
                    <a:bodyPr/>
                    <a:lstStyle/>
                    <a:p>
                      <a:r>
                        <a:rPr lang="en-US" sz="2400" dirty="0"/>
                        <a:t>Outcome</a:t>
                      </a:r>
                    </a:p>
                  </a:txBody>
                  <a:tcPr/>
                </a:tc>
                <a:tc>
                  <a:txBody>
                    <a:bodyPr/>
                    <a:lstStyle/>
                    <a:p>
                      <a:pPr algn="ctr"/>
                      <a:r>
                        <a:rPr lang="en-US" sz="2400" dirty="0"/>
                        <a:t>Baseline</a:t>
                      </a:r>
                    </a:p>
                  </a:txBody>
                  <a:tcPr/>
                </a:tc>
                <a:tc>
                  <a:txBody>
                    <a:bodyPr/>
                    <a:lstStyle/>
                    <a:p>
                      <a:pPr algn="ctr"/>
                      <a:r>
                        <a:rPr lang="en-US" sz="2400" dirty="0"/>
                        <a:t>Week 24</a:t>
                      </a:r>
                    </a:p>
                  </a:txBody>
                  <a:tcPr/>
                </a:tc>
                <a:tc>
                  <a:txBody>
                    <a:bodyPr/>
                    <a:lstStyle/>
                    <a:p>
                      <a:pPr algn="ctr"/>
                      <a:r>
                        <a:rPr lang="en-US" sz="2400" dirty="0"/>
                        <a:t>Absolute Difference (95% CI)</a:t>
                      </a:r>
                    </a:p>
                  </a:txBody>
                  <a:tcPr/>
                </a:tc>
                <a:extLst>
                  <a:ext uri="{0D108BD9-81ED-4DB2-BD59-A6C34878D82A}">
                    <a16:rowId xmlns:a16="http://schemas.microsoft.com/office/drawing/2014/main" val="1997876407"/>
                  </a:ext>
                </a:extLst>
              </a:tr>
              <a:tr h="370840">
                <a:tc>
                  <a:txBody>
                    <a:bodyPr/>
                    <a:lstStyle/>
                    <a:p>
                      <a:r>
                        <a:rPr lang="en-US" sz="2400" dirty="0"/>
                        <a:t>Waist Circumference (cm)</a:t>
                      </a:r>
                    </a:p>
                  </a:txBody>
                  <a:tcPr/>
                </a:tc>
                <a:tc>
                  <a:txBody>
                    <a:bodyPr/>
                    <a:lstStyle/>
                    <a:p>
                      <a:pPr algn="ctr"/>
                      <a:r>
                        <a:rPr lang="en-US" sz="2400" dirty="0"/>
                        <a:t>115</a:t>
                      </a:r>
                    </a:p>
                  </a:txBody>
                  <a:tcPr/>
                </a:tc>
                <a:tc>
                  <a:txBody>
                    <a:bodyPr/>
                    <a:lstStyle/>
                    <a:p>
                      <a:pPr algn="ctr"/>
                      <a:r>
                        <a:rPr lang="en-US" sz="2400" dirty="0"/>
                        <a:t>108</a:t>
                      </a:r>
                    </a:p>
                  </a:txBody>
                  <a:tcPr/>
                </a:tc>
                <a:tc>
                  <a:txBody>
                    <a:bodyPr/>
                    <a:lstStyle/>
                    <a:p>
                      <a:pPr algn="ctr"/>
                      <a:r>
                        <a:rPr lang="en-US" sz="2400" dirty="0"/>
                        <a:t>-6.7 (-8.5, -4.8)</a:t>
                      </a:r>
                    </a:p>
                  </a:txBody>
                  <a:tcPr/>
                </a:tc>
                <a:extLst>
                  <a:ext uri="{0D108BD9-81ED-4DB2-BD59-A6C34878D82A}">
                    <a16:rowId xmlns:a16="http://schemas.microsoft.com/office/drawing/2014/main" val="1084705228"/>
                  </a:ext>
                </a:extLst>
              </a:tr>
              <a:tr h="370840">
                <a:tc>
                  <a:txBody>
                    <a:bodyPr/>
                    <a:lstStyle/>
                    <a:p>
                      <a:r>
                        <a:rPr lang="en-US" sz="2400" dirty="0"/>
                        <a:t>Fasting Glucose (mg/dL)</a:t>
                      </a:r>
                    </a:p>
                  </a:txBody>
                  <a:tcPr/>
                </a:tc>
                <a:tc>
                  <a:txBody>
                    <a:bodyPr/>
                    <a:lstStyle/>
                    <a:p>
                      <a:pPr algn="ctr"/>
                      <a:r>
                        <a:rPr lang="en-US" sz="2400" dirty="0"/>
                        <a:t>100</a:t>
                      </a:r>
                    </a:p>
                  </a:txBody>
                  <a:tcPr/>
                </a:tc>
                <a:tc>
                  <a:txBody>
                    <a:bodyPr/>
                    <a:lstStyle/>
                    <a:p>
                      <a:pPr algn="ctr"/>
                      <a:r>
                        <a:rPr lang="en-US" sz="2400" dirty="0"/>
                        <a:t>90.5</a:t>
                      </a:r>
                    </a:p>
                  </a:txBody>
                  <a:tcPr/>
                </a:tc>
                <a:tc>
                  <a:txBody>
                    <a:bodyPr/>
                    <a:lstStyle/>
                    <a:p>
                      <a:pPr algn="ctr"/>
                      <a:r>
                        <a:rPr lang="en-US" sz="2400" dirty="0"/>
                        <a:t>-9.9 (-14.7, -5.1)</a:t>
                      </a:r>
                    </a:p>
                  </a:txBody>
                  <a:tcPr/>
                </a:tc>
                <a:extLst>
                  <a:ext uri="{0D108BD9-81ED-4DB2-BD59-A6C34878D82A}">
                    <a16:rowId xmlns:a16="http://schemas.microsoft.com/office/drawing/2014/main" val="622332107"/>
                  </a:ext>
                </a:extLst>
              </a:tr>
              <a:tr h="370840">
                <a:tc>
                  <a:txBody>
                    <a:bodyPr/>
                    <a:lstStyle/>
                    <a:p>
                      <a:r>
                        <a:rPr lang="en-US" sz="2400" dirty="0"/>
                        <a:t>Triglycerides (mg/dL)</a:t>
                      </a:r>
                    </a:p>
                  </a:txBody>
                  <a:tcPr/>
                </a:tc>
                <a:tc>
                  <a:txBody>
                    <a:bodyPr/>
                    <a:lstStyle/>
                    <a:p>
                      <a:pPr algn="ctr"/>
                      <a:r>
                        <a:rPr lang="en-US" sz="2400" dirty="0"/>
                        <a:t>150</a:t>
                      </a:r>
                    </a:p>
                  </a:txBody>
                  <a:tcPr/>
                </a:tc>
                <a:tc>
                  <a:txBody>
                    <a:bodyPr/>
                    <a:lstStyle/>
                    <a:p>
                      <a:pPr algn="ctr"/>
                      <a:r>
                        <a:rPr lang="en-US" sz="2400" dirty="0"/>
                        <a:t>131</a:t>
                      </a:r>
                    </a:p>
                  </a:txBody>
                  <a:tcPr/>
                </a:tc>
                <a:tc>
                  <a:txBody>
                    <a:bodyPr/>
                    <a:lstStyle/>
                    <a:p>
                      <a:pPr algn="ctr"/>
                      <a:r>
                        <a:rPr lang="en-US" sz="2400" dirty="0"/>
                        <a:t>-26.8 (-46, -7.5)</a:t>
                      </a:r>
                    </a:p>
                  </a:txBody>
                  <a:tcPr/>
                </a:tc>
                <a:extLst>
                  <a:ext uri="{0D108BD9-81ED-4DB2-BD59-A6C34878D82A}">
                    <a16:rowId xmlns:a16="http://schemas.microsoft.com/office/drawing/2014/main" val="3783588276"/>
                  </a:ext>
                </a:extLst>
              </a:tr>
              <a:tr h="0">
                <a:tc>
                  <a:txBody>
                    <a:bodyPr/>
                    <a:lstStyle/>
                    <a:p>
                      <a:r>
                        <a:rPr lang="en-US" sz="2400" dirty="0"/>
                        <a:t>HDL-c  (mg/dL)</a:t>
                      </a:r>
                    </a:p>
                  </a:txBody>
                  <a:tcPr/>
                </a:tc>
                <a:tc>
                  <a:txBody>
                    <a:bodyPr/>
                    <a:lstStyle/>
                    <a:p>
                      <a:pPr algn="ctr"/>
                      <a:r>
                        <a:rPr lang="en-US" sz="2400" dirty="0"/>
                        <a:t>46</a:t>
                      </a:r>
                    </a:p>
                  </a:txBody>
                  <a:tcPr/>
                </a:tc>
                <a:tc>
                  <a:txBody>
                    <a:bodyPr/>
                    <a:lstStyle/>
                    <a:p>
                      <a:pPr algn="ctr"/>
                      <a:r>
                        <a:rPr lang="en-US" sz="2400" dirty="0"/>
                        <a:t>47.6</a:t>
                      </a:r>
                    </a:p>
                  </a:txBody>
                  <a:tcPr/>
                </a:tc>
                <a:tc>
                  <a:txBody>
                    <a:bodyPr/>
                    <a:lstStyle/>
                    <a:p>
                      <a:pPr algn="ctr"/>
                      <a:r>
                        <a:rPr lang="en-US" sz="2400" dirty="0"/>
                        <a:t>2.0 (-0.02, 4.1)</a:t>
                      </a:r>
                    </a:p>
                  </a:txBody>
                  <a:tcPr/>
                </a:tc>
                <a:extLst>
                  <a:ext uri="{0D108BD9-81ED-4DB2-BD59-A6C34878D82A}">
                    <a16:rowId xmlns:a16="http://schemas.microsoft.com/office/drawing/2014/main" val="2822947484"/>
                  </a:ext>
                </a:extLst>
              </a:tr>
              <a:tr h="370840">
                <a:tc>
                  <a:txBody>
                    <a:bodyPr/>
                    <a:lstStyle/>
                    <a:p>
                      <a:r>
                        <a:rPr lang="en-US" sz="2400" dirty="0"/>
                        <a:t>HOMA-IR</a:t>
                      </a:r>
                    </a:p>
                  </a:txBody>
                  <a:tcPr/>
                </a:tc>
                <a:tc>
                  <a:txBody>
                    <a:bodyPr/>
                    <a:lstStyle/>
                    <a:p>
                      <a:pPr algn="ctr"/>
                      <a:r>
                        <a:rPr lang="en-US" sz="2400" dirty="0"/>
                        <a:t>5.4</a:t>
                      </a:r>
                    </a:p>
                  </a:txBody>
                  <a:tcPr/>
                </a:tc>
                <a:tc>
                  <a:txBody>
                    <a:bodyPr/>
                    <a:lstStyle/>
                    <a:p>
                      <a:pPr algn="ctr"/>
                      <a:r>
                        <a:rPr lang="en-US" sz="2400" dirty="0"/>
                        <a:t>3.9</a:t>
                      </a:r>
                    </a:p>
                  </a:txBody>
                  <a:tcPr/>
                </a:tc>
                <a:tc>
                  <a:txBody>
                    <a:bodyPr/>
                    <a:lstStyle/>
                    <a:p>
                      <a:pPr algn="ctr"/>
                      <a:r>
                        <a:rPr lang="en-US" sz="2400" dirty="0"/>
                        <a:t>-1.5 (-3.2, 0.3)</a:t>
                      </a:r>
                    </a:p>
                  </a:txBody>
                  <a:tcPr/>
                </a:tc>
                <a:extLst>
                  <a:ext uri="{0D108BD9-81ED-4DB2-BD59-A6C34878D82A}">
                    <a16:rowId xmlns:a16="http://schemas.microsoft.com/office/drawing/2014/main" val="1185588409"/>
                  </a:ext>
                </a:extLst>
              </a:tr>
            </a:tbl>
          </a:graphicData>
        </a:graphic>
      </p:graphicFrame>
      <p:sp>
        <p:nvSpPr>
          <p:cNvPr id="7" name="TextBox 6">
            <a:extLst>
              <a:ext uri="{FF2B5EF4-FFF2-40B4-BE49-F238E27FC236}">
                <a16:creationId xmlns:a16="http://schemas.microsoft.com/office/drawing/2014/main" id="{F0530276-1DB1-6648-2BBD-27780C29D70B}"/>
              </a:ext>
            </a:extLst>
          </p:cNvPr>
          <p:cNvSpPr txBox="1"/>
          <p:nvPr/>
        </p:nvSpPr>
        <p:spPr>
          <a:xfrm>
            <a:off x="1103086" y="6125029"/>
            <a:ext cx="3236848" cy="369332"/>
          </a:xfrm>
          <a:prstGeom prst="rect">
            <a:avLst/>
          </a:prstGeom>
          <a:noFill/>
        </p:spPr>
        <p:txBody>
          <a:bodyPr wrap="none" rtlCol="0">
            <a:spAutoFit/>
          </a:bodyPr>
          <a:lstStyle/>
          <a:p>
            <a:r>
              <a:rPr lang="en-US" dirty="0">
                <a:solidFill>
                  <a:schemeClr val="bg1"/>
                </a:solidFill>
              </a:rPr>
              <a:t>Lake, Annals of Int Med, 2025</a:t>
            </a:r>
          </a:p>
        </p:txBody>
      </p:sp>
      <p:sp>
        <p:nvSpPr>
          <p:cNvPr id="4" name="TextBox 3">
            <a:extLst>
              <a:ext uri="{FF2B5EF4-FFF2-40B4-BE49-F238E27FC236}">
                <a16:creationId xmlns:a16="http://schemas.microsoft.com/office/drawing/2014/main" id="{9FCD3CAB-3343-6CAF-BB80-F5C9661FAD37}"/>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25</a:t>
            </a:fld>
            <a:endParaRPr lang="en-US" sz="1200" dirty="0">
              <a:solidFill>
                <a:schemeClr val="bg1"/>
              </a:solidFill>
            </a:endParaRPr>
          </a:p>
        </p:txBody>
      </p:sp>
    </p:spTree>
    <p:extLst>
      <p:ext uri="{BB962C8B-B14F-4D97-AF65-F5344CB8AC3E}">
        <p14:creationId xmlns:p14="http://schemas.microsoft.com/office/powerpoint/2010/main" val="20352238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CEE74-3DEF-57EE-E421-467502F2647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82869C-1B25-54F6-E939-CA00548F766E}"/>
              </a:ext>
            </a:extLst>
          </p:cNvPr>
          <p:cNvSpPr>
            <a:spLocks noGrp="1"/>
          </p:cNvSpPr>
          <p:nvPr>
            <p:ph type="title"/>
          </p:nvPr>
        </p:nvSpPr>
        <p:spPr/>
        <p:txBody>
          <a:bodyPr>
            <a:normAutofit fontScale="90000"/>
          </a:bodyPr>
          <a:lstStyle/>
          <a:p>
            <a:r>
              <a:rPr lang="en-US" dirty="0">
                <a:solidFill>
                  <a:schemeClr val="bg1"/>
                </a:solidFill>
              </a:rPr>
              <a:t>Semaglutide decreases </a:t>
            </a:r>
            <a:r>
              <a:rPr lang="en-US" dirty="0" err="1">
                <a:solidFill>
                  <a:schemeClr val="bg1"/>
                </a:solidFill>
              </a:rPr>
              <a:t>MetSyn</a:t>
            </a:r>
            <a:r>
              <a:rPr lang="en-US" dirty="0">
                <a:solidFill>
                  <a:schemeClr val="bg1"/>
                </a:solidFill>
              </a:rPr>
              <a:t> Components in PWH with Central Fat Accumulation</a:t>
            </a:r>
          </a:p>
        </p:txBody>
      </p:sp>
      <p:sp>
        <p:nvSpPr>
          <p:cNvPr id="7" name="TextBox 6">
            <a:extLst>
              <a:ext uri="{FF2B5EF4-FFF2-40B4-BE49-F238E27FC236}">
                <a16:creationId xmlns:a16="http://schemas.microsoft.com/office/drawing/2014/main" id="{A2C50FE6-F7B6-8A16-5A48-7F801999E853}"/>
              </a:ext>
            </a:extLst>
          </p:cNvPr>
          <p:cNvSpPr txBox="1"/>
          <p:nvPr/>
        </p:nvSpPr>
        <p:spPr>
          <a:xfrm>
            <a:off x="1074058" y="6349320"/>
            <a:ext cx="4912435" cy="369332"/>
          </a:xfrm>
          <a:prstGeom prst="rect">
            <a:avLst/>
          </a:prstGeom>
          <a:noFill/>
        </p:spPr>
        <p:txBody>
          <a:bodyPr wrap="none" rtlCol="0">
            <a:spAutoFit/>
          </a:bodyPr>
          <a:lstStyle/>
          <a:p>
            <a:r>
              <a:rPr lang="en-US" dirty="0">
                <a:solidFill>
                  <a:schemeClr val="bg1"/>
                </a:solidFill>
              </a:rPr>
              <a:t>Eckhart, Lancet Diabetes Endocrinology, 2024</a:t>
            </a:r>
          </a:p>
        </p:txBody>
      </p:sp>
      <p:graphicFrame>
        <p:nvGraphicFramePr>
          <p:cNvPr id="10" name="Content Placeholder 9">
            <a:extLst>
              <a:ext uri="{FF2B5EF4-FFF2-40B4-BE49-F238E27FC236}">
                <a16:creationId xmlns:a16="http://schemas.microsoft.com/office/drawing/2014/main" id="{3166ADC1-DA52-4113-502C-F40AD65457BE}"/>
              </a:ext>
            </a:extLst>
          </p:cNvPr>
          <p:cNvGraphicFramePr>
            <a:graphicFrameLocks noGrp="1"/>
          </p:cNvGraphicFramePr>
          <p:nvPr>
            <p:ph idx="1"/>
            <p:extLst>
              <p:ext uri="{D42A27DB-BD31-4B8C-83A1-F6EECF244321}">
                <p14:modId xmlns:p14="http://schemas.microsoft.com/office/powerpoint/2010/main" val="1867325885"/>
              </p:ext>
            </p:extLst>
          </p:nvPr>
        </p:nvGraphicFramePr>
        <p:xfrm>
          <a:off x="838200" y="1825625"/>
          <a:ext cx="10515600" cy="4351338"/>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a:extLst>
              <a:ext uri="{FF2B5EF4-FFF2-40B4-BE49-F238E27FC236}">
                <a16:creationId xmlns:a16="http://schemas.microsoft.com/office/drawing/2014/main" id="{742EFD4B-0CCF-6A81-27E9-11EC8C4B5B7E}"/>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26</a:t>
            </a:fld>
            <a:endParaRPr lang="en-US" sz="1200" dirty="0">
              <a:solidFill>
                <a:schemeClr val="bg1"/>
              </a:solidFill>
            </a:endParaRPr>
          </a:p>
        </p:txBody>
      </p:sp>
    </p:spTree>
    <p:extLst>
      <p:ext uri="{BB962C8B-B14F-4D97-AF65-F5344CB8AC3E}">
        <p14:creationId xmlns:p14="http://schemas.microsoft.com/office/powerpoint/2010/main" val="14142965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ACC782-9453-1925-A487-50829BEDA70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E3A1C5DE-4115-6FF5-1319-F596EF47F7DB}"/>
              </a:ext>
              <a:ext uri="{C183D7F6-B498-43B3-948B-1728B52AA6E4}">
                <adec:decorative xmlns:adec="http://schemas.microsoft.com/office/drawing/2017/decorative" val="1"/>
              </a:ext>
            </a:extLst>
          </p:cNvPr>
          <p:cNvSpPr/>
          <p:nvPr/>
        </p:nvSpPr>
        <p:spPr>
          <a:xfrm>
            <a:off x="0" y="863124"/>
            <a:ext cx="12192000" cy="68367"/>
          </a:xfrm>
          <a:prstGeom prst="rect">
            <a:avLst/>
          </a:prstGeom>
          <a:solidFill>
            <a:srgbClr val="B401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0123"/>
              </a:solidFill>
              <a:effectLst>
                <a:innerShdw blurRad="63500" dist="50800" dir="18900000">
                  <a:prstClr val="black">
                    <a:alpha val="50000"/>
                  </a:prstClr>
                </a:innerShdw>
              </a:effectLst>
            </a:endParaRPr>
          </a:p>
        </p:txBody>
      </p:sp>
      <p:sp>
        <p:nvSpPr>
          <p:cNvPr id="5" name="Title 4">
            <a:extLst>
              <a:ext uri="{FF2B5EF4-FFF2-40B4-BE49-F238E27FC236}">
                <a16:creationId xmlns:a16="http://schemas.microsoft.com/office/drawing/2014/main" id="{3B16543C-BC43-F8F1-C71A-4335FAD2398F}"/>
              </a:ext>
            </a:extLst>
          </p:cNvPr>
          <p:cNvSpPr>
            <a:spLocks noGrp="1"/>
          </p:cNvSpPr>
          <p:nvPr>
            <p:ph type="title"/>
          </p:nvPr>
        </p:nvSpPr>
        <p:spPr>
          <a:xfrm>
            <a:off x="633381" y="27954"/>
            <a:ext cx="10925238" cy="741165"/>
          </a:xfrm>
        </p:spPr>
        <p:txBody>
          <a:bodyPr>
            <a:normAutofit fontScale="90000"/>
          </a:bodyPr>
          <a:lstStyle/>
          <a:p>
            <a:r>
              <a:rPr lang="en-US" sz="4000"/>
              <a:t>GLP1RA for Obesity-related Conditions</a:t>
            </a:r>
          </a:p>
        </p:txBody>
      </p:sp>
      <p:graphicFrame>
        <p:nvGraphicFramePr>
          <p:cNvPr id="2" name="Table 1">
            <a:extLst>
              <a:ext uri="{FF2B5EF4-FFF2-40B4-BE49-F238E27FC236}">
                <a16:creationId xmlns:a16="http://schemas.microsoft.com/office/drawing/2014/main" id="{F92AED5E-6E01-8C58-BC63-3BDD2CC1C68E}"/>
              </a:ext>
            </a:extLst>
          </p:cNvPr>
          <p:cNvGraphicFramePr>
            <a:graphicFrameLocks noGrp="1"/>
          </p:cNvGraphicFramePr>
          <p:nvPr>
            <p:extLst>
              <p:ext uri="{D42A27DB-BD31-4B8C-83A1-F6EECF244321}">
                <p14:modId xmlns:p14="http://schemas.microsoft.com/office/powerpoint/2010/main" val="251090916"/>
              </p:ext>
            </p:extLst>
          </p:nvPr>
        </p:nvGraphicFramePr>
        <p:xfrm>
          <a:off x="190961" y="1025496"/>
          <a:ext cx="11810077" cy="3564672"/>
        </p:xfrm>
        <a:graphic>
          <a:graphicData uri="http://schemas.openxmlformats.org/drawingml/2006/table">
            <a:tbl>
              <a:tblPr firstRow="1" bandRow="1">
                <a:tableStyleId>{5C22544A-7EE6-4342-B048-85BDC9FD1C3A}</a:tableStyleId>
              </a:tblPr>
              <a:tblGrid>
                <a:gridCol w="2183819">
                  <a:extLst>
                    <a:ext uri="{9D8B030D-6E8A-4147-A177-3AD203B41FA5}">
                      <a16:colId xmlns:a16="http://schemas.microsoft.com/office/drawing/2014/main" val="1884302478"/>
                    </a:ext>
                  </a:extLst>
                </a:gridCol>
                <a:gridCol w="4240671">
                  <a:extLst>
                    <a:ext uri="{9D8B030D-6E8A-4147-A177-3AD203B41FA5}">
                      <a16:colId xmlns:a16="http://schemas.microsoft.com/office/drawing/2014/main" val="1525364183"/>
                    </a:ext>
                  </a:extLst>
                </a:gridCol>
                <a:gridCol w="2389854">
                  <a:extLst>
                    <a:ext uri="{9D8B030D-6E8A-4147-A177-3AD203B41FA5}">
                      <a16:colId xmlns:a16="http://schemas.microsoft.com/office/drawing/2014/main" val="1589621257"/>
                    </a:ext>
                  </a:extLst>
                </a:gridCol>
                <a:gridCol w="2995733">
                  <a:extLst>
                    <a:ext uri="{9D8B030D-6E8A-4147-A177-3AD203B41FA5}">
                      <a16:colId xmlns:a16="http://schemas.microsoft.com/office/drawing/2014/main" val="1099824209"/>
                    </a:ext>
                  </a:extLst>
                </a:gridCol>
              </a:tblGrid>
              <a:tr h="662568">
                <a:tc>
                  <a:txBody>
                    <a:bodyPr/>
                    <a:lstStyle/>
                    <a:p>
                      <a:r>
                        <a:rPr lang="en-US" sz="2400"/>
                        <a:t>Condition</a:t>
                      </a:r>
                    </a:p>
                  </a:txBody>
                  <a:tcPr/>
                </a:tc>
                <a:tc>
                  <a:txBody>
                    <a:bodyPr/>
                    <a:lstStyle/>
                    <a:p>
                      <a:r>
                        <a:rPr lang="en-US" sz="2400" dirty="0"/>
                        <a:t>Efficacy</a:t>
                      </a:r>
                    </a:p>
                  </a:txBody>
                  <a:tcPr/>
                </a:tc>
                <a:tc>
                  <a:txBody>
                    <a:bodyPr/>
                    <a:lstStyle/>
                    <a:p>
                      <a:r>
                        <a:rPr lang="en-US" sz="2400" dirty="0"/>
                        <a:t>FDA approval</a:t>
                      </a:r>
                    </a:p>
                  </a:txBody>
                  <a:tcPr/>
                </a:tc>
                <a:tc>
                  <a:txBody>
                    <a:bodyPr/>
                    <a:lstStyle/>
                    <a:p>
                      <a:r>
                        <a:rPr lang="en-US" sz="2400"/>
                        <a:t>Comments</a:t>
                      </a:r>
                    </a:p>
                  </a:txBody>
                  <a:tcPr/>
                </a:tc>
                <a:extLst>
                  <a:ext uri="{0D108BD9-81ED-4DB2-BD59-A6C34878D82A}">
                    <a16:rowId xmlns:a16="http://schemas.microsoft.com/office/drawing/2014/main" val="33033654"/>
                  </a:ext>
                </a:extLst>
              </a:tr>
              <a:tr h="662568">
                <a:tc>
                  <a:txBody>
                    <a:bodyPr/>
                    <a:lstStyle/>
                    <a:p>
                      <a:r>
                        <a:rPr lang="en-US" b="1" dirty="0"/>
                        <a:t>CVD</a:t>
                      </a:r>
                    </a:p>
                  </a:txBody>
                  <a:tcPr/>
                </a:tc>
                <a:tc>
                  <a:txBody>
                    <a:bodyPr/>
                    <a:lstStyle/>
                    <a:p>
                      <a:r>
                        <a:rPr lang="en-US" b="1" dirty="0"/>
                        <a:t>↓ 20% MACE (SELECT)</a:t>
                      </a:r>
                    </a:p>
                  </a:txBody>
                  <a:tcPr/>
                </a:tc>
                <a:tc>
                  <a:txBody>
                    <a:bodyPr/>
                    <a:lstStyle/>
                    <a:p>
                      <a:r>
                        <a:rPr lang="en-US" b="1"/>
                        <a:t>Semaglutide</a:t>
                      </a:r>
                    </a:p>
                  </a:txBody>
                  <a:tcPr/>
                </a:tc>
                <a:tc>
                  <a:txBody>
                    <a:bodyPr/>
                    <a:lstStyle/>
                    <a:p>
                      <a:r>
                        <a:rPr lang="en-US" b="1"/>
                        <a:t>Secondary Prevention</a:t>
                      </a:r>
                    </a:p>
                  </a:txBody>
                  <a:tcPr/>
                </a:tc>
                <a:extLst>
                  <a:ext uri="{0D108BD9-81ED-4DB2-BD59-A6C34878D82A}">
                    <a16:rowId xmlns:a16="http://schemas.microsoft.com/office/drawing/2014/main" val="380970445"/>
                  </a:ext>
                </a:extLst>
              </a:tr>
              <a:tr h="662568">
                <a:tc>
                  <a:txBody>
                    <a:bodyPr/>
                    <a:lstStyle/>
                    <a:p>
                      <a:r>
                        <a:rPr lang="en-US" b="1"/>
                        <a:t>Heart Failure</a:t>
                      </a:r>
                    </a:p>
                  </a:txBody>
                  <a:tcPr/>
                </a:tc>
                <a:tc>
                  <a:txBody>
                    <a:bodyPr/>
                    <a:lstStyle/>
                    <a:p>
                      <a:r>
                        <a:rPr lang="en-US" b="1"/>
                        <a:t>↑ 13% Clin Summary Score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 40% HF Events</a:t>
                      </a:r>
                    </a:p>
                  </a:txBody>
                  <a:tcPr/>
                </a:tc>
                <a:tc>
                  <a:txBody>
                    <a:bodyPr/>
                    <a:lstStyle/>
                    <a:p>
                      <a:endParaRPr lang="en-US" b="1"/>
                    </a:p>
                  </a:txBody>
                  <a:tcPr/>
                </a:tc>
                <a:tc>
                  <a:txBody>
                    <a:bodyPr/>
                    <a:lstStyle/>
                    <a:p>
                      <a:r>
                        <a:rPr lang="en-US" b="1"/>
                        <a:t>Preserved Ejection Fraction</a:t>
                      </a:r>
                    </a:p>
                  </a:txBody>
                  <a:tcPr/>
                </a:tc>
                <a:extLst>
                  <a:ext uri="{0D108BD9-81ED-4DB2-BD59-A6C34878D82A}">
                    <a16:rowId xmlns:a16="http://schemas.microsoft.com/office/drawing/2014/main" val="1091873532"/>
                  </a:ext>
                </a:extLst>
              </a:tr>
              <a:tr h="662568">
                <a:tc>
                  <a:txBody>
                    <a:bodyPr/>
                    <a:lstStyle/>
                    <a:p>
                      <a:r>
                        <a:rPr lang="en-US" b="1"/>
                        <a:t>MASH</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 29% Steatohepatitis Resolution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a:t>↓ 14% Fibrosis</a:t>
                      </a:r>
                    </a:p>
                  </a:txBody>
                  <a:tcPr/>
                </a:tc>
                <a:tc>
                  <a:txBody>
                    <a:bodyPr/>
                    <a:lstStyle/>
                    <a:p>
                      <a:r>
                        <a:rPr lang="en-US" b="1"/>
                        <a:t>Semaglutide</a:t>
                      </a:r>
                    </a:p>
                  </a:txBody>
                  <a:tcPr/>
                </a:tc>
                <a:tc>
                  <a:txBody>
                    <a:bodyPr/>
                    <a:lstStyle/>
                    <a:p>
                      <a:endParaRPr lang="en-US" b="1"/>
                    </a:p>
                  </a:txBody>
                  <a:tcPr/>
                </a:tc>
                <a:extLst>
                  <a:ext uri="{0D108BD9-81ED-4DB2-BD59-A6C34878D82A}">
                    <a16:rowId xmlns:a16="http://schemas.microsoft.com/office/drawing/2014/main" val="2822043075"/>
                  </a:ext>
                </a:extLst>
              </a:tr>
              <a:tr h="874452">
                <a:tc>
                  <a:txBody>
                    <a:bodyPr/>
                    <a:lstStyle/>
                    <a:p>
                      <a:r>
                        <a:rPr lang="en-US" b="1" dirty="0"/>
                        <a:t>Chronic Kidney </a:t>
                      </a:r>
                    </a:p>
                    <a:p>
                      <a:r>
                        <a:rPr lang="en-US" b="1" dirty="0"/>
                        <a:t>Disease</a:t>
                      </a:r>
                    </a:p>
                  </a:txBody>
                  <a:tcPr/>
                </a:tc>
                <a:tc>
                  <a:txBody>
                    <a:bodyPr/>
                    <a:lstStyle/>
                    <a:p>
                      <a:r>
                        <a:rPr lang="en-US" b="1"/>
                        <a:t>↓ 20% albuminuria</a:t>
                      </a:r>
                    </a:p>
                    <a:p>
                      <a:r>
                        <a:rPr lang="en-US" b="1"/>
                        <a:t>↓ 22% in composite kidney endpoint (FLOW)</a:t>
                      </a:r>
                    </a:p>
                  </a:txBody>
                  <a:tcPr/>
                </a:tc>
                <a:tc>
                  <a:txBody>
                    <a:bodyPr/>
                    <a:lstStyle/>
                    <a:p>
                      <a:endParaRPr lang="en-US" b="1"/>
                    </a:p>
                  </a:txBody>
                  <a:tcPr/>
                </a:tc>
                <a:tc>
                  <a:txBody>
                    <a:bodyPr/>
                    <a:lstStyle/>
                    <a:p>
                      <a:r>
                        <a:rPr lang="en-US" b="1" dirty="0"/>
                        <a:t>FDA approved for diabetic kidney disease (semaglutide)</a:t>
                      </a:r>
                    </a:p>
                  </a:txBody>
                  <a:tcPr/>
                </a:tc>
                <a:extLst>
                  <a:ext uri="{0D108BD9-81ED-4DB2-BD59-A6C34878D82A}">
                    <a16:rowId xmlns:a16="http://schemas.microsoft.com/office/drawing/2014/main" val="39407894"/>
                  </a:ext>
                </a:extLst>
              </a:tr>
            </a:tbl>
          </a:graphicData>
        </a:graphic>
      </p:graphicFrame>
      <p:sp>
        <p:nvSpPr>
          <p:cNvPr id="3" name="TextBox 2">
            <a:extLst>
              <a:ext uri="{FF2B5EF4-FFF2-40B4-BE49-F238E27FC236}">
                <a16:creationId xmlns:a16="http://schemas.microsoft.com/office/drawing/2014/main" id="{2F6A152E-655D-240C-BEEF-68E53176E9EA}"/>
              </a:ext>
            </a:extLst>
          </p:cNvPr>
          <p:cNvSpPr txBox="1"/>
          <p:nvPr/>
        </p:nvSpPr>
        <p:spPr>
          <a:xfrm>
            <a:off x="254016" y="6553047"/>
            <a:ext cx="8486169" cy="276999"/>
          </a:xfrm>
          <a:prstGeom prst="rect">
            <a:avLst/>
          </a:prstGeom>
          <a:noFill/>
        </p:spPr>
        <p:txBody>
          <a:bodyPr wrap="none" rtlCol="0">
            <a:spAutoFit/>
          </a:bodyPr>
          <a:lstStyle/>
          <a:p>
            <a:r>
              <a:rPr lang="en-US" sz="1200" dirty="0" err="1">
                <a:solidFill>
                  <a:schemeClr val="bg1"/>
                </a:solidFill>
              </a:rPr>
              <a:t>Kosiborod</a:t>
            </a:r>
            <a:r>
              <a:rPr lang="en-US" sz="1200" dirty="0">
                <a:solidFill>
                  <a:schemeClr val="bg1"/>
                </a:solidFill>
              </a:rPr>
              <a:t>, NEJM, 2023; </a:t>
            </a:r>
            <a:r>
              <a:rPr lang="en-US" sz="1200" dirty="0" err="1">
                <a:solidFill>
                  <a:schemeClr val="bg1"/>
                </a:solidFill>
              </a:rPr>
              <a:t>Kosiborod</a:t>
            </a:r>
            <a:r>
              <a:rPr lang="en-US" sz="1200" dirty="0">
                <a:solidFill>
                  <a:schemeClr val="bg1"/>
                </a:solidFill>
              </a:rPr>
              <a:t>, Lancet, 2024; Sanyal NEJM, 2025;Malhorta,NEJM, 2024; </a:t>
            </a:r>
            <a:r>
              <a:rPr lang="en-US" sz="1200" dirty="0" err="1">
                <a:solidFill>
                  <a:schemeClr val="bg1"/>
                </a:solidFill>
              </a:rPr>
              <a:t>Apperloo</a:t>
            </a:r>
            <a:r>
              <a:rPr lang="en-US" sz="1200" dirty="0">
                <a:solidFill>
                  <a:schemeClr val="bg1"/>
                </a:solidFill>
              </a:rPr>
              <a:t>, Nature Med, 2025</a:t>
            </a:r>
          </a:p>
        </p:txBody>
      </p:sp>
      <p:sp>
        <p:nvSpPr>
          <p:cNvPr id="7" name="TextBox 6">
            <a:extLst>
              <a:ext uri="{FF2B5EF4-FFF2-40B4-BE49-F238E27FC236}">
                <a16:creationId xmlns:a16="http://schemas.microsoft.com/office/drawing/2014/main" id="{86C944C7-1924-CBB4-3B92-250AA16CDEC4}"/>
              </a:ext>
            </a:extLst>
          </p:cNvPr>
          <p:cNvSpPr txBox="1"/>
          <p:nvPr/>
        </p:nvSpPr>
        <p:spPr>
          <a:xfrm>
            <a:off x="254016" y="5915304"/>
            <a:ext cx="10674845" cy="369332"/>
          </a:xfrm>
          <a:prstGeom prst="rect">
            <a:avLst/>
          </a:prstGeom>
          <a:noFill/>
        </p:spPr>
        <p:txBody>
          <a:bodyPr wrap="none" rtlCol="0">
            <a:spAutoFit/>
          </a:bodyPr>
          <a:lstStyle/>
          <a:p>
            <a:r>
              <a:rPr lang="en-US" dirty="0">
                <a:solidFill>
                  <a:schemeClr val="bg1"/>
                </a:solidFill>
              </a:rPr>
              <a:t>MACE: Major Adverse Cardiovascular Event; MASH: Metabolic-Dysfunction Associated Steatohepatitis</a:t>
            </a:r>
          </a:p>
        </p:txBody>
      </p:sp>
      <p:sp>
        <p:nvSpPr>
          <p:cNvPr id="8" name="TextBox 7">
            <a:extLst>
              <a:ext uri="{FF2B5EF4-FFF2-40B4-BE49-F238E27FC236}">
                <a16:creationId xmlns:a16="http://schemas.microsoft.com/office/drawing/2014/main" id="{85F6AD84-25ED-5A78-6B40-E0A5DD0BCBC4}"/>
              </a:ext>
            </a:extLst>
          </p:cNvPr>
          <p:cNvSpPr txBox="1"/>
          <p:nvPr/>
        </p:nvSpPr>
        <p:spPr>
          <a:xfrm>
            <a:off x="254016" y="6319700"/>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27</a:t>
            </a:fld>
            <a:endParaRPr lang="en-US" sz="1200" dirty="0">
              <a:solidFill>
                <a:schemeClr val="bg1"/>
              </a:solidFill>
            </a:endParaRPr>
          </a:p>
        </p:txBody>
      </p:sp>
    </p:spTree>
    <p:extLst>
      <p:ext uri="{BB962C8B-B14F-4D97-AF65-F5344CB8AC3E}">
        <p14:creationId xmlns:p14="http://schemas.microsoft.com/office/powerpoint/2010/main" val="114480906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4BDA9-D6FB-3872-9DC7-F247C6A915D4}"/>
              </a:ext>
            </a:extLst>
          </p:cNvPr>
          <p:cNvSpPr>
            <a:spLocks noGrp="1"/>
          </p:cNvSpPr>
          <p:nvPr>
            <p:ph type="title"/>
          </p:nvPr>
        </p:nvSpPr>
        <p:spPr>
          <a:xfrm>
            <a:off x="457200" y="227010"/>
            <a:ext cx="11734800" cy="1325563"/>
          </a:xfrm>
        </p:spPr>
        <p:txBody>
          <a:bodyPr>
            <a:normAutofit/>
          </a:bodyPr>
          <a:lstStyle/>
          <a:p>
            <a:r>
              <a:rPr lang="en-US">
                <a:solidFill>
                  <a:schemeClr val="bg1"/>
                </a:solidFill>
              </a:rPr>
              <a:t>Are CVD benefits of GLP-1 RAs mediated by weight loss? : SELECT Trial</a:t>
            </a:r>
          </a:p>
        </p:txBody>
      </p:sp>
      <p:sp>
        <p:nvSpPr>
          <p:cNvPr id="3" name="Content Placeholder 2">
            <a:extLst>
              <a:ext uri="{FF2B5EF4-FFF2-40B4-BE49-F238E27FC236}">
                <a16:creationId xmlns:a16="http://schemas.microsoft.com/office/drawing/2014/main" id="{8182701D-99D6-58EB-AF31-CD0BA0DEB296}"/>
              </a:ext>
            </a:extLst>
          </p:cNvPr>
          <p:cNvSpPr>
            <a:spLocks noGrp="1"/>
          </p:cNvSpPr>
          <p:nvPr>
            <p:ph sz="half" idx="1"/>
          </p:nvPr>
        </p:nvSpPr>
        <p:spPr>
          <a:xfrm>
            <a:off x="3634023" y="1552573"/>
            <a:ext cx="6143154" cy="4351338"/>
          </a:xfrm>
        </p:spPr>
        <p:txBody>
          <a:bodyPr/>
          <a:lstStyle/>
          <a:p>
            <a:pPr marL="0" indent="0">
              <a:buNone/>
            </a:pPr>
            <a:r>
              <a:rPr lang="en-US" dirty="0">
                <a:solidFill>
                  <a:schemeClr val="bg1"/>
                </a:solidFill>
              </a:rPr>
              <a:t>Primary Cardiovascular Endpoint</a:t>
            </a:r>
          </a:p>
        </p:txBody>
      </p:sp>
      <p:pic>
        <p:nvPicPr>
          <p:cNvPr id="5" name="Picture 4" descr="Image">
            <a:extLst>
              <a:ext uri="{FF2B5EF4-FFF2-40B4-BE49-F238E27FC236}">
                <a16:creationId xmlns:a16="http://schemas.microsoft.com/office/drawing/2014/main" id="{2F3FB08F-477E-C827-B1E0-6BC93F2D09D7}"/>
              </a:ext>
            </a:extLst>
          </p:cNvPr>
          <p:cNvPicPr>
            <a:picLocks noChangeAspect="1"/>
          </p:cNvPicPr>
          <p:nvPr/>
        </p:nvPicPr>
        <p:blipFill>
          <a:blip r:embed="rId3" cstate="print"/>
          <a:srcRect r="50608" b="50000"/>
          <a:stretch>
            <a:fillRect/>
          </a:stretch>
        </p:blipFill>
        <p:spPr>
          <a:xfrm>
            <a:off x="3760307" y="2088111"/>
            <a:ext cx="5608282" cy="4695305"/>
          </a:xfrm>
          <a:prstGeom prst="rect">
            <a:avLst/>
          </a:prstGeom>
        </p:spPr>
      </p:pic>
      <p:sp>
        <p:nvSpPr>
          <p:cNvPr id="7" name="TextBox 6">
            <a:extLst>
              <a:ext uri="{FF2B5EF4-FFF2-40B4-BE49-F238E27FC236}">
                <a16:creationId xmlns:a16="http://schemas.microsoft.com/office/drawing/2014/main" id="{6DA3027F-25CF-BA64-98D8-EC5FE864A6A5}"/>
              </a:ext>
            </a:extLst>
          </p:cNvPr>
          <p:cNvSpPr txBox="1"/>
          <p:nvPr/>
        </p:nvSpPr>
        <p:spPr>
          <a:xfrm>
            <a:off x="76323" y="5490140"/>
            <a:ext cx="3121367" cy="646331"/>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dirty="0">
                <a:solidFill>
                  <a:schemeClr val="bg1"/>
                </a:solidFill>
                <a:latin typeface="Arial" charset="0"/>
              </a:rPr>
              <a:t>MACE:  </a:t>
            </a:r>
            <a:r>
              <a:rPr kumimoji="0" lang="en-US" sz="1800" b="0" i="0" u="none" strike="noStrike" kern="1200" cap="none" spc="0" normalizeH="0" baseline="0" noProof="0" dirty="0">
                <a:ln>
                  <a:noFill/>
                </a:ln>
                <a:solidFill>
                  <a:schemeClr val="bg1"/>
                </a:solidFill>
                <a:effectLst/>
                <a:uLnTx/>
                <a:uFillTx/>
                <a:latin typeface="Arial" charset="0"/>
                <a:ea typeface="+mn-ea"/>
                <a:cs typeface="+mn-cs"/>
              </a:rPr>
              <a:t>CVD death, </a:t>
            </a:r>
          </a:p>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chemeClr val="bg1"/>
                </a:solidFill>
                <a:effectLst/>
                <a:uLnTx/>
                <a:uFillTx/>
                <a:latin typeface="Arial" charset="0"/>
                <a:ea typeface="+mn-ea"/>
                <a:cs typeface="+mn-cs"/>
              </a:rPr>
              <a:t>non-fatal MI, non-fatal stroke</a:t>
            </a:r>
          </a:p>
        </p:txBody>
      </p:sp>
      <p:sp>
        <p:nvSpPr>
          <p:cNvPr id="9" name="TextBox 8">
            <a:extLst>
              <a:ext uri="{FF2B5EF4-FFF2-40B4-BE49-F238E27FC236}">
                <a16:creationId xmlns:a16="http://schemas.microsoft.com/office/drawing/2014/main" id="{131E9D6A-5207-B548-E57D-F367D1B71C8B}"/>
              </a:ext>
            </a:extLst>
          </p:cNvPr>
          <p:cNvSpPr txBox="1"/>
          <p:nvPr/>
        </p:nvSpPr>
        <p:spPr>
          <a:xfrm>
            <a:off x="55550" y="6567932"/>
            <a:ext cx="1565300" cy="276999"/>
          </a:xfrm>
          <a:prstGeom prst="rect">
            <a:avLst/>
          </a:prstGeom>
          <a:noFill/>
        </p:spPr>
        <p:txBody>
          <a:bodyPr wrap="none" rtlCol="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1200" b="0" i="0" u="none" strike="noStrike" kern="1200" cap="none" spc="0" normalizeH="0" baseline="0" noProof="0" err="1">
                <a:ln>
                  <a:noFill/>
                </a:ln>
                <a:solidFill>
                  <a:schemeClr val="bg1"/>
                </a:solidFill>
                <a:effectLst/>
                <a:uLnTx/>
                <a:uFillTx/>
                <a:latin typeface="Arial" charset="0"/>
                <a:ea typeface="+mn-ea"/>
                <a:cs typeface="+mn-cs"/>
              </a:rPr>
              <a:t>Lincoff</a:t>
            </a:r>
            <a:r>
              <a:rPr kumimoji="0" lang="en-US" sz="1200" b="0" i="0" u="none" strike="noStrike" kern="1200" cap="none" spc="0" normalizeH="0" baseline="0" noProof="0">
                <a:ln>
                  <a:noFill/>
                </a:ln>
                <a:solidFill>
                  <a:schemeClr val="bg1"/>
                </a:solidFill>
                <a:effectLst/>
                <a:uLnTx/>
                <a:uFillTx/>
                <a:latin typeface="Arial" charset="0"/>
                <a:ea typeface="+mn-ea"/>
                <a:cs typeface="+mn-cs"/>
              </a:rPr>
              <a:t>, NEJM, 2023</a:t>
            </a:r>
          </a:p>
        </p:txBody>
      </p:sp>
      <p:sp>
        <p:nvSpPr>
          <p:cNvPr id="12" name="TextBox 11">
            <a:extLst>
              <a:ext uri="{FF2B5EF4-FFF2-40B4-BE49-F238E27FC236}">
                <a16:creationId xmlns:a16="http://schemas.microsoft.com/office/drawing/2014/main" id="{7340742C-2B6F-20A5-EE4B-131F291182FC}"/>
              </a:ext>
            </a:extLst>
          </p:cNvPr>
          <p:cNvSpPr txBox="1"/>
          <p:nvPr/>
        </p:nvSpPr>
        <p:spPr>
          <a:xfrm>
            <a:off x="6535503" y="3859246"/>
            <a:ext cx="4429418" cy="646331"/>
          </a:xfrm>
          <a:prstGeom prst="rect">
            <a:avLst/>
          </a:prstGeom>
          <a:solidFill>
            <a:srgbClr val="FFFF00"/>
          </a:solidFill>
          <a:ln w="34925">
            <a:solidFill>
              <a:schemeClr val="bg2">
                <a:lumMod val="10000"/>
              </a:schemeClr>
            </a:solidFill>
          </a:ln>
        </p:spPr>
        <p:txBody>
          <a:bodyPr wrap="none" rtlCol="0">
            <a:spAutoFit/>
          </a:bodyPr>
          <a:lstStyle/>
          <a:p>
            <a:r>
              <a:rPr lang="en-US" dirty="0"/>
              <a:t>Decrease in waist circumference explains</a:t>
            </a:r>
          </a:p>
          <a:p>
            <a:r>
              <a:rPr lang="en-US" dirty="0"/>
              <a:t> ~33% of MACE benefit</a:t>
            </a:r>
          </a:p>
        </p:txBody>
      </p:sp>
      <p:sp>
        <p:nvSpPr>
          <p:cNvPr id="13" name="TextBox 12">
            <a:extLst>
              <a:ext uri="{FF2B5EF4-FFF2-40B4-BE49-F238E27FC236}">
                <a16:creationId xmlns:a16="http://schemas.microsoft.com/office/drawing/2014/main" id="{15B27DBE-F9EF-9DE6-6472-EA0467122436}"/>
              </a:ext>
            </a:extLst>
          </p:cNvPr>
          <p:cNvSpPr txBox="1"/>
          <p:nvPr/>
        </p:nvSpPr>
        <p:spPr>
          <a:xfrm>
            <a:off x="55550" y="6198600"/>
            <a:ext cx="2557110" cy="369332"/>
          </a:xfrm>
          <a:prstGeom prst="rect">
            <a:avLst/>
          </a:prstGeom>
          <a:noFill/>
        </p:spPr>
        <p:txBody>
          <a:bodyPr wrap="none" rtlCol="0">
            <a:spAutoFit/>
          </a:bodyPr>
          <a:lstStyle/>
          <a:p>
            <a:r>
              <a:rPr lang="en-US" dirty="0" err="1">
                <a:solidFill>
                  <a:schemeClr val="bg1"/>
                </a:solidFill>
              </a:rPr>
              <a:t>Deanfield</a:t>
            </a:r>
            <a:r>
              <a:rPr lang="en-US" dirty="0">
                <a:solidFill>
                  <a:schemeClr val="bg1"/>
                </a:solidFill>
              </a:rPr>
              <a:t>, Lancet 2025</a:t>
            </a:r>
          </a:p>
        </p:txBody>
      </p:sp>
      <p:sp>
        <p:nvSpPr>
          <p:cNvPr id="6" name="TextBox 5">
            <a:extLst>
              <a:ext uri="{FF2B5EF4-FFF2-40B4-BE49-F238E27FC236}">
                <a16:creationId xmlns:a16="http://schemas.microsoft.com/office/drawing/2014/main" id="{6F8718F1-3493-AE54-DBA7-8514079ECEAE}"/>
              </a:ext>
            </a:extLst>
          </p:cNvPr>
          <p:cNvSpPr txBox="1"/>
          <p:nvPr/>
        </p:nvSpPr>
        <p:spPr>
          <a:xfrm>
            <a:off x="7174342" y="3059691"/>
            <a:ext cx="832279" cy="307777"/>
          </a:xfrm>
          <a:prstGeom prst="rect">
            <a:avLst/>
          </a:prstGeom>
          <a:solidFill>
            <a:schemeClr val="bg1"/>
          </a:solidFill>
        </p:spPr>
        <p:txBody>
          <a:bodyPr wrap="none" rtlCol="0">
            <a:spAutoFit/>
          </a:bodyPr>
          <a:lstStyle/>
          <a:p>
            <a:r>
              <a:rPr lang="en-US" sz="1400" dirty="0"/>
              <a:t>Placebo</a:t>
            </a:r>
          </a:p>
        </p:txBody>
      </p:sp>
      <p:sp>
        <p:nvSpPr>
          <p:cNvPr id="8" name="TextBox 7">
            <a:extLst>
              <a:ext uri="{FF2B5EF4-FFF2-40B4-BE49-F238E27FC236}">
                <a16:creationId xmlns:a16="http://schemas.microsoft.com/office/drawing/2014/main" id="{A15FBB9A-4955-0E63-5B5D-FB398075CDBB}"/>
              </a:ext>
            </a:extLst>
          </p:cNvPr>
          <p:cNvSpPr txBox="1"/>
          <p:nvPr/>
        </p:nvSpPr>
        <p:spPr>
          <a:xfrm>
            <a:off x="7952124" y="3445798"/>
            <a:ext cx="1215453" cy="307777"/>
          </a:xfrm>
          <a:prstGeom prst="rect">
            <a:avLst/>
          </a:prstGeom>
          <a:solidFill>
            <a:schemeClr val="bg1"/>
          </a:solidFill>
        </p:spPr>
        <p:txBody>
          <a:bodyPr wrap="square" rtlCol="0">
            <a:spAutoFit/>
          </a:bodyPr>
          <a:lstStyle/>
          <a:p>
            <a:r>
              <a:rPr lang="en-US" sz="1400" dirty="0"/>
              <a:t>Semaglutide</a:t>
            </a:r>
          </a:p>
        </p:txBody>
      </p:sp>
      <p:sp>
        <p:nvSpPr>
          <p:cNvPr id="10" name="TextBox 9">
            <a:extLst>
              <a:ext uri="{FF2B5EF4-FFF2-40B4-BE49-F238E27FC236}">
                <a16:creationId xmlns:a16="http://schemas.microsoft.com/office/drawing/2014/main" id="{B2887C54-A7A9-0162-B4B2-C6C9150C5735}"/>
              </a:ext>
            </a:extLst>
          </p:cNvPr>
          <p:cNvSpPr txBox="1"/>
          <p:nvPr/>
        </p:nvSpPr>
        <p:spPr>
          <a:xfrm>
            <a:off x="5637059" y="2524154"/>
            <a:ext cx="2817129" cy="461665"/>
          </a:xfrm>
          <a:prstGeom prst="rect">
            <a:avLst/>
          </a:prstGeom>
          <a:solidFill>
            <a:schemeClr val="bg1"/>
          </a:solidFill>
        </p:spPr>
        <p:txBody>
          <a:bodyPr wrap="square" rtlCol="0">
            <a:spAutoFit/>
          </a:bodyPr>
          <a:lstStyle/>
          <a:p>
            <a:r>
              <a:rPr lang="en-US" sz="1200" dirty="0"/>
              <a:t>HR 0.80 (95% CI 0.72-0.90)</a:t>
            </a:r>
          </a:p>
          <a:p>
            <a:endParaRPr lang="en-US" sz="1200" dirty="0"/>
          </a:p>
        </p:txBody>
      </p:sp>
      <p:sp>
        <p:nvSpPr>
          <p:cNvPr id="11" name="TextBox 10">
            <a:extLst>
              <a:ext uri="{FF2B5EF4-FFF2-40B4-BE49-F238E27FC236}">
                <a16:creationId xmlns:a16="http://schemas.microsoft.com/office/drawing/2014/main" id="{F7A624D7-7495-BBD1-70DE-173D11BCA497}"/>
              </a:ext>
            </a:extLst>
          </p:cNvPr>
          <p:cNvSpPr txBox="1"/>
          <p:nvPr/>
        </p:nvSpPr>
        <p:spPr>
          <a:xfrm>
            <a:off x="11339689" y="6581001"/>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28</a:t>
            </a:fld>
            <a:endParaRPr lang="en-US" sz="1200" dirty="0">
              <a:solidFill>
                <a:schemeClr val="bg1"/>
              </a:solidFill>
            </a:endParaRPr>
          </a:p>
        </p:txBody>
      </p:sp>
    </p:spTree>
    <p:extLst>
      <p:ext uri="{BB962C8B-B14F-4D97-AF65-F5344CB8AC3E}">
        <p14:creationId xmlns:p14="http://schemas.microsoft.com/office/powerpoint/2010/main" val="507930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Interrelationship Between Visceral fat, Inflammation And Metabolic Syndrome!  - Slimming Center in Pune">
            <a:extLst>
              <a:ext uri="{FF2B5EF4-FFF2-40B4-BE49-F238E27FC236}">
                <a16:creationId xmlns:a16="http://schemas.microsoft.com/office/drawing/2014/main" id="{FF7B6870-AC0B-0D12-966D-46FBDCDAE610}"/>
              </a:ext>
            </a:extLst>
          </p:cNvPr>
          <p:cNvPicPr>
            <a:picLocks noChangeAspect="1"/>
          </p:cNvPicPr>
          <p:nvPr/>
        </p:nvPicPr>
        <p:blipFill>
          <a:blip r:embed="rId2"/>
          <a:stretch>
            <a:fillRect/>
          </a:stretch>
        </p:blipFill>
        <p:spPr>
          <a:xfrm>
            <a:off x="2201229" y="681037"/>
            <a:ext cx="8391664" cy="5679124"/>
          </a:xfrm>
          <a:prstGeom prst="rect">
            <a:avLst/>
          </a:prstGeom>
        </p:spPr>
      </p:pic>
      <p:sp>
        <p:nvSpPr>
          <p:cNvPr id="7" name="TextBox 6">
            <a:extLst>
              <a:ext uri="{FF2B5EF4-FFF2-40B4-BE49-F238E27FC236}">
                <a16:creationId xmlns:a16="http://schemas.microsoft.com/office/drawing/2014/main" id="{AFE934E6-8C9A-EFFA-8A21-9CD30FE6F70D}"/>
              </a:ext>
            </a:extLst>
          </p:cNvPr>
          <p:cNvSpPr txBox="1"/>
          <p:nvPr/>
        </p:nvSpPr>
        <p:spPr>
          <a:xfrm>
            <a:off x="11339689" y="6581001"/>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29</a:t>
            </a:fld>
            <a:endParaRPr lang="en-US" sz="1200" dirty="0">
              <a:solidFill>
                <a:schemeClr val="bg1"/>
              </a:solidFill>
            </a:endParaRPr>
          </a:p>
        </p:txBody>
      </p:sp>
    </p:spTree>
    <p:extLst>
      <p:ext uri="{BB962C8B-B14F-4D97-AF65-F5344CB8AC3E}">
        <p14:creationId xmlns:p14="http://schemas.microsoft.com/office/powerpoint/2010/main" val="121106109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bg>
      <p:bgPr>
        <a:solidFill>
          <a:srgbClr val="FFFFFF"/>
        </a:solid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6F76F6E-F33F-8F16-4A95-8C9D17F181CA}"/>
              </a:ext>
            </a:extLst>
          </p:cNvPr>
          <p:cNvSpPr/>
          <p:nvPr>
            <p:custDataLst>
              <p:tags r:id="rId2"/>
            </p:custDataLst>
          </p:nvPr>
        </p:nvSpPr>
        <p:spPr>
          <a:xfrm>
            <a:off x="444693" y="1742703"/>
            <a:ext cx="2371696" cy="2371696"/>
          </a:xfrm>
          <a:prstGeom prst="rect">
            <a:avLst/>
          </a:prstGeom>
          <a:blipFill>
            <a:blip>
              <a:extLst>
                <a:ext uri="{96DAC541-7B7A-43D3-8B79-37D633B846F1}">
                  <asvg:svgBlip xmlns:asvg="http://schemas.microsoft.com/office/drawing/2016/SVG/main" r:embed="rId5"/>
                </a:ext>
              </a:extLst>
            </a:blip>
            <a:stretch>
              <a:fillRect/>
            </a:stretch>
          </a:blipFill>
          <a:ln>
            <a:solidFill>
              <a:srgbClr val="FFFF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DFB3EB72-B1AA-7FDD-F4A8-5F5D4B4704B4}"/>
              </a:ext>
            </a:extLst>
          </p:cNvPr>
          <p:cNvSpPr/>
          <p:nvPr>
            <p:custDataLst>
              <p:tags r:id="rId3"/>
            </p:custDataLst>
          </p:nvPr>
        </p:nvSpPr>
        <p:spPr>
          <a:xfrm>
            <a:off x="3112851" y="1000897"/>
            <a:ext cx="8486226" cy="3855308"/>
          </a:xfrm>
          <a:prstGeom prst="rect">
            <a:avLst/>
          </a:prstGeom>
          <a:noFill/>
          <a:ln w="25400" cap="flat" cmpd="sng" algn="ctr">
            <a:solidFill>
              <a:srgbClr val="FFFFFF"/>
            </a:solidFill>
            <a:prstDash val="solid"/>
          </a:ln>
          <a:effectLst/>
          <a:extLst>
            <a:ext uri="{909E8E84-426E-40DD-AFC4-6F175D3DCCD1}">
              <a14:hiddenFill xmlns:a14="http://schemas.microsoft.com/office/drawing/2010/main">
                <a:solidFill>
                  <a:schemeClr val="accent1"/>
                </a:solidFill>
              </a14:hiddenFill>
            </a:ext>
          </a:ex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800" b="1">
                <a:solidFill>
                  <a:srgbClr val="000000"/>
                </a:solidFill>
              </a:rPr>
              <a:t>Question 2: Which of the following best characterizes the effect of GLP-1 RAs on systemic inflammation? </a:t>
            </a:r>
          </a:p>
        </p:txBody>
      </p:sp>
      <p:sp>
        <p:nvSpPr>
          <p:cNvPr id="4" name="Rectangle 3">
            <a:extLst>
              <a:ext uri="{FF2B5EF4-FFF2-40B4-BE49-F238E27FC236}">
                <a16:creationId xmlns:a16="http://schemas.microsoft.com/office/drawing/2014/main" id="{E8D78E1E-4BAB-44E8-7CBC-A840F9829614}"/>
              </a:ext>
            </a:extLst>
          </p:cNvPr>
          <p:cNvSpPr/>
          <p:nvPr/>
        </p:nvSpPr>
        <p:spPr>
          <a:xfrm>
            <a:off x="0" y="5820032"/>
            <a:ext cx="12192001" cy="1037968"/>
          </a:xfrm>
          <a:prstGeom prst="rect">
            <a:avLst/>
          </a:prstGeom>
          <a:solidFill>
            <a:srgbClr val="198038"/>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lIns="741155" tIns="259404" rIns="1852888" bIns="203818" rtlCol="0" anchor="ctr">
            <a:normAutofit fontScale="85000" lnSpcReduction="10000"/>
          </a:bodyPr>
          <a:lstStyle/>
          <a:p>
            <a:r>
              <a:rPr lang="en-US" sz="2600">
                <a:solidFill>
                  <a:srgbClr val="FFFFFF"/>
                </a:solidFill>
              </a:rPr>
              <a:t>The </a:t>
            </a:r>
            <a:r>
              <a:rPr lang="en-US" sz="2600">
                <a:solidFill>
                  <a:srgbClr val="FFFFFF"/>
                </a:solidFill>
                <a:hlinkClick r:id="rId6">
                  <a:extLst>
                    <a:ext uri="{A12FA001-AC4F-418D-AE19-62706E023703}">
                      <ahyp:hlinkClr xmlns:ahyp="http://schemas.microsoft.com/office/drawing/2018/hyperlinkcolor" val="tx"/>
                    </a:ext>
                  </a:extLst>
                </a:hlinkClick>
              </a:rPr>
              <a:t>Slido app</a:t>
            </a:r>
            <a:r>
              <a:rPr lang="en-US" sz="2600">
                <a:solidFill>
                  <a:srgbClr val="FFFFFF"/>
                </a:solidFill>
              </a:rPr>
              <a:t> must be installed on every computer you’re presenting from</a:t>
            </a:r>
          </a:p>
        </p:txBody>
      </p:sp>
      <p:pic>
        <p:nvPicPr>
          <p:cNvPr id="6" name="Graphic 5">
            <a:extLst>
              <a:ext uri="{FF2B5EF4-FFF2-40B4-BE49-F238E27FC236}">
                <a16:creationId xmlns:a16="http://schemas.microsoft.com/office/drawing/2014/main" id="{364C014A-D93A-7682-4E6B-8F7634D34075}"/>
              </a:ext>
            </a:extLst>
          </p:cNvPr>
          <p:cNvPicPr>
            <a:picLocks/>
          </p:cNvPicPr>
          <p:nvPr/>
        </p:nvPicPr>
        <p:blipFill>
          <a:blip>
            <a:extLst>
              <a:ext uri="{96DAC541-7B7A-43D3-8B79-37D633B846F1}">
                <asvg:svgBlip xmlns:asvg="http://schemas.microsoft.com/office/drawing/2016/SVG/main" r:embed="rId7"/>
              </a:ext>
            </a:extLst>
          </a:blip>
          <a:stretch>
            <a:fillRect/>
          </a:stretch>
        </p:blipFill>
        <p:spPr>
          <a:xfrm>
            <a:off x="296462" y="6190785"/>
            <a:ext cx="296462" cy="296462"/>
          </a:xfrm>
          <a:prstGeom prst="rect">
            <a:avLst/>
          </a:prstGeom>
        </p:spPr>
      </p:pic>
      <p:sp>
        <p:nvSpPr>
          <p:cNvPr id="7" name="Trapezoid 6">
            <a:extLst>
              <a:ext uri="{FF2B5EF4-FFF2-40B4-BE49-F238E27FC236}">
                <a16:creationId xmlns:a16="http://schemas.microsoft.com/office/drawing/2014/main" id="{3951FB5D-1EA6-30AB-8BB4-9FC304433445}"/>
              </a:ext>
            </a:extLst>
          </p:cNvPr>
          <p:cNvSpPr/>
          <p:nvPr/>
        </p:nvSpPr>
        <p:spPr>
          <a:xfrm rot="2700000">
            <a:off x="9620371" y="514924"/>
            <a:ext cx="3335198" cy="778213"/>
          </a:xfrm>
          <a:prstGeom prst="trapezoid">
            <a:avLst>
              <a:gd name="adj" fmla="val 100000"/>
            </a:avLst>
          </a:prstGeom>
          <a:solidFill>
            <a:srgbClr val="EDFAF2"/>
          </a:solidFill>
          <a:ln w="25400" cap="flat" cmpd="sng" algn="ctr">
            <a:noFill/>
            <a:prstDash val="solid"/>
          </a:ln>
          <a:effectLst/>
          <a:extLst>
            <a:ext uri="{91240B29-F687-4F45-9708-019B960494DF}">
              <a14:hiddenLine xmlns:a14="http://schemas.microsoft.com/office/drawing/2010/main" w="25400" cap="flat" cmpd="sng" algn="ctr">
                <a:solidFill>
                  <a:schemeClr val="accent1">
                    <a:shade val="15000"/>
                  </a:schemeClr>
                </a:solidFill>
                <a:prstDash val="solid"/>
              </a14:hiddenLine>
            </a:ext>
          </a:extLst>
        </p:spPr>
        <p:style>
          <a:lnRef idx="2">
            <a:schemeClr val="accent1">
              <a:shade val="15000"/>
            </a:schemeClr>
          </a:lnRef>
          <a:fillRef idx="1">
            <a:schemeClr val="accent1"/>
          </a:fillRef>
          <a:effectRef idx="0">
            <a:schemeClr val="accent1"/>
          </a:effectRef>
          <a:fontRef idx="minor">
            <a:schemeClr val="lt1"/>
          </a:fontRef>
        </p:style>
        <p:txBody>
          <a:bodyPr tIns="0" bIns="0" rtlCol="0" anchor="t">
            <a:normAutofit fontScale="70000" lnSpcReduction="20000"/>
          </a:bodyPr>
          <a:lstStyle/>
          <a:p>
            <a:pPr algn="ctr"/>
            <a:r>
              <a:rPr lang="en-US" sz="2600" b="1">
                <a:solidFill>
                  <a:srgbClr val="198038"/>
                </a:solidFill>
              </a:rPr>
              <a:t>Do not edit
</a:t>
            </a:r>
            <a:r>
              <a:rPr lang="en-US" sz="2200">
                <a:solidFill>
                  <a:srgbClr val="198038"/>
                </a:solidFill>
                <a:hlinkClick r:id="rId8">
                  <a:extLst>
                    <a:ext uri="{A12FA001-AC4F-418D-AE19-62706E023703}">
                      <ahyp:hlinkClr xmlns:ahyp="http://schemas.microsoft.com/office/drawing/2018/hyperlinkcolor" val="tx"/>
                    </a:ext>
                  </a:extLst>
                </a:hlinkClick>
              </a:rPr>
              <a:t>How to change the design</a:t>
            </a:r>
            <a:endParaRPr lang="en-US" sz="2200">
              <a:solidFill>
                <a:srgbClr val="198038"/>
              </a:solidFill>
            </a:endParaRPr>
          </a:p>
        </p:txBody>
      </p:sp>
      <p:pic>
        <p:nvPicPr>
          <p:cNvPr id="9" name="Graphic 8">
            <a:extLst>
              <a:ext uri="{FF2B5EF4-FFF2-40B4-BE49-F238E27FC236}">
                <a16:creationId xmlns:a16="http://schemas.microsoft.com/office/drawing/2014/main" id="{57909ADD-63EB-1F7E-CCE4-E2BC7E47CF80}"/>
              </a:ext>
            </a:extLst>
          </p:cNvPr>
          <p:cNvPicPr>
            <a:picLocks/>
          </p:cNvPicPr>
          <p:nvPr/>
        </p:nvPicPr>
        <p:blipFill>
          <a:blip>
            <a:extLst>
              <a:ext uri="{96DAC541-7B7A-43D3-8B79-37D633B846F1}">
                <asvg:svgBlip xmlns:asvg="http://schemas.microsoft.com/office/drawing/2016/SVG/main" r:embed="rId9"/>
              </a:ext>
            </a:extLst>
          </a:blip>
          <a:stretch>
            <a:fillRect/>
          </a:stretch>
        </p:blipFill>
        <p:spPr>
          <a:xfrm>
            <a:off x="10746748" y="6153727"/>
            <a:ext cx="1111733" cy="370578"/>
          </a:xfrm>
          <a:prstGeom prst="rect">
            <a:avLst/>
          </a:prstGeom>
        </p:spPr>
      </p:pic>
    </p:spTree>
    <p:custDataLst>
      <p:tags r:id="rId1"/>
    </p:custDataLst>
    <p:extLst>
      <p:ext uri="{BB962C8B-B14F-4D97-AF65-F5344CB8AC3E}">
        <p14:creationId xmlns:p14="http://schemas.microsoft.com/office/powerpoint/2010/main" val="2731348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 tmFilter="0, 0; .2, .5; .8, .5; 1, 0"/>
                                        <p:tgtEl>
                                          <p:spTgt spid="3"/>
                                        </p:tgtEl>
                                      </p:cBhvr>
                                    </p:animEffect>
                                    <p:animScale>
                                      <p:cBhvr>
                                        <p:cTn id="7" dur="25" autoRev="1" fill="hold"/>
                                        <p:tgtEl>
                                          <p:spTgt spid="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E0691-7FAD-B93C-DB6C-62C44350AC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08E27A4-6905-8BC7-BAAE-BEE6E382A096}"/>
              </a:ext>
            </a:extLst>
          </p:cNvPr>
          <p:cNvSpPr>
            <a:spLocks noGrp="1"/>
          </p:cNvSpPr>
          <p:nvPr>
            <p:ph type="title"/>
          </p:nvPr>
        </p:nvSpPr>
        <p:spPr/>
        <p:txBody>
          <a:bodyPr/>
          <a:lstStyle/>
          <a:p>
            <a:r>
              <a:rPr lang="en-US"/>
              <a:t>GLP-1 RA decrease markers of systemic inflammation in people with and without HIV</a:t>
            </a:r>
          </a:p>
        </p:txBody>
      </p:sp>
      <p:pic>
        <p:nvPicPr>
          <p:cNvPr id="4" name="Picture 3">
            <a:extLst>
              <a:ext uri="{FF2B5EF4-FFF2-40B4-BE49-F238E27FC236}">
                <a16:creationId xmlns:a16="http://schemas.microsoft.com/office/drawing/2014/main" id="{903F1B16-BADA-98C3-5174-ECE68528678D}"/>
              </a:ext>
            </a:extLst>
          </p:cNvPr>
          <p:cNvPicPr>
            <a:picLocks noChangeAspect="1"/>
          </p:cNvPicPr>
          <p:nvPr/>
        </p:nvPicPr>
        <p:blipFill>
          <a:blip r:embed="rId3"/>
          <a:stretch>
            <a:fillRect/>
          </a:stretch>
        </p:blipFill>
        <p:spPr>
          <a:xfrm>
            <a:off x="6285922" y="1594158"/>
            <a:ext cx="5600535" cy="4342618"/>
          </a:xfrm>
          <a:prstGeom prst="rect">
            <a:avLst/>
          </a:prstGeom>
        </p:spPr>
      </p:pic>
      <p:pic>
        <p:nvPicPr>
          <p:cNvPr id="6" name="Picture 5">
            <a:extLst>
              <a:ext uri="{FF2B5EF4-FFF2-40B4-BE49-F238E27FC236}">
                <a16:creationId xmlns:a16="http://schemas.microsoft.com/office/drawing/2014/main" id="{C8E50AD0-B0F6-E96C-30DA-B3EAA3802C9F}"/>
              </a:ext>
            </a:extLst>
          </p:cNvPr>
          <p:cNvPicPr>
            <a:picLocks noChangeAspect="1"/>
          </p:cNvPicPr>
          <p:nvPr/>
        </p:nvPicPr>
        <p:blipFill>
          <a:blip r:embed="rId4"/>
          <a:stretch>
            <a:fillRect/>
          </a:stretch>
        </p:blipFill>
        <p:spPr>
          <a:xfrm>
            <a:off x="305543" y="1946778"/>
            <a:ext cx="5624430" cy="2964443"/>
          </a:xfrm>
          <a:prstGeom prst="rect">
            <a:avLst/>
          </a:prstGeom>
        </p:spPr>
      </p:pic>
      <p:sp>
        <p:nvSpPr>
          <p:cNvPr id="7" name="TextBox 6">
            <a:extLst>
              <a:ext uri="{FF2B5EF4-FFF2-40B4-BE49-F238E27FC236}">
                <a16:creationId xmlns:a16="http://schemas.microsoft.com/office/drawing/2014/main" id="{43591C59-DC7F-7162-1ABA-463F4DA6AA3E}"/>
              </a:ext>
            </a:extLst>
          </p:cNvPr>
          <p:cNvSpPr txBox="1"/>
          <p:nvPr/>
        </p:nvSpPr>
        <p:spPr>
          <a:xfrm>
            <a:off x="777923" y="6415012"/>
            <a:ext cx="1898918" cy="369332"/>
          </a:xfrm>
          <a:prstGeom prst="rect">
            <a:avLst/>
          </a:prstGeom>
          <a:noFill/>
        </p:spPr>
        <p:txBody>
          <a:bodyPr wrap="none" rtlCol="0">
            <a:spAutoFit/>
          </a:bodyPr>
          <a:lstStyle/>
          <a:p>
            <a:r>
              <a:rPr lang="en-US">
                <a:solidFill>
                  <a:schemeClr val="bg1"/>
                </a:solidFill>
              </a:rPr>
              <a:t>Wong, JCI, 2025</a:t>
            </a:r>
          </a:p>
        </p:txBody>
      </p:sp>
      <p:sp>
        <p:nvSpPr>
          <p:cNvPr id="8" name="TextBox 7">
            <a:extLst>
              <a:ext uri="{FF2B5EF4-FFF2-40B4-BE49-F238E27FC236}">
                <a16:creationId xmlns:a16="http://schemas.microsoft.com/office/drawing/2014/main" id="{EA986284-4FD4-4090-9724-C2569314455A}"/>
              </a:ext>
            </a:extLst>
          </p:cNvPr>
          <p:cNvSpPr txBox="1"/>
          <p:nvPr/>
        </p:nvSpPr>
        <p:spPr>
          <a:xfrm>
            <a:off x="6457667" y="6346781"/>
            <a:ext cx="2698175" cy="369332"/>
          </a:xfrm>
          <a:prstGeom prst="rect">
            <a:avLst/>
          </a:prstGeom>
          <a:noFill/>
        </p:spPr>
        <p:txBody>
          <a:bodyPr wrap="none" rtlCol="0">
            <a:spAutoFit/>
          </a:bodyPr>
          <a:lstStyle/>
          <a:p>
            <a:r>
              <a:rPr lang="en-US" dirty="0">
                <a:solidFill>
                  <a:schemeClr val="bg1"/>
                </a:solidFill>
              </a:rPr>
              <a:t>Funderburg, OFID, 2025</a:t>
            </a:r>
          </a:p>
        </p:txBody>
      </p:sp>
      <p:sp>
        <p:nvSpPr>
          <p:cNvPr id="9" name="TextBox 8">
            <a:extLst>
              <a:ext uri="{FF2B5EF4-FFF2-40B4-BE49-F238E27FC236}">
                <a16:creationId xmlns:a16="http://schemas.microsoft.com/office/drawing/2014/main" id="{01E7B004-862D-2F36-7DEF-7C679C90663A}"/>
              </a:ext>
            </a:extLst>
          </p:cNvPr>
          <p:cNvSpPr txBox="1"/>
          <p:nvPr/>
        </p:nvSpPr>
        <p:spPr>
          <a:xfrm>
            <a:off x="171265" y="3441680"/>
            <a:ext cx="5924735" cy="2308324"/>
          </a:xfrm>
          <a:prstGeom prst="rect">
            <a:avLst/>
          </a:prstGeom>
          <a:solidFill>
            <a:schemeClr val="bg1"/>
          </a:solidFill>
          <a:ln w="76200">
            <a:solidFill>
              <a:schemeClr val="accent1">
                <a:shade val="15000"/>
              </a:schemeClr>
            </a:solidFill>
          </a:ln>
        </p:spPr>
        <p:txBody>
          <a:bodyPr wrap="square" rtlCol="0">
            <a:spAutoFit/>
          </a:bodyPr>
          <a:lstStyle/>
          <a:p>
            <a:pPr marL="285750" indent="-285750">
              <a:buFont typeface="Arial" panose="020B0604020202020204" pitchFamily="34" charset="0"/>
              <a:buChar char="•"/>
            </a:pPr>
            <a:r>
              <a:rPr lang="en-US" sz="1600" b="1" dirty="0"/>
              <a:t>In clinical studies, GLP-1 RAs decrease markers of </a:t>
            </a:r>
          </a:p>
          <a:p>
            <a:r>
              <a:rPr lang="en-US" sz="1600" b="1" dirty="0"/>
              <a:t>    systemic inflammation (</a:t>
            </a:r>
            <a:r>
              <a:rPr lang="en-US" sz="1600" b="1" dirty="0" err="1"/>
              <a:t>eg</a:t>
            </a:r>
            <a:r>
              <a:rPr lang="en-US" sz="1600" b="1" dirty="0"/>
              <a:t>, CRP)  by 40-60 %</a:t>
            </a:r>
          </a:p>
          <a:p>
            <a:pPr marL="742950" lvl="1" indent="-285750">
              <a:buFont typeface="Arial" panose="020B0604020202020204" pitchFamily="34" charset="0"/>
              <a:buChar char="•"/>
            </a:pPr>
            <a:r>
              <a:rPr lang="en-US" sz="1600" b="1" dirty="0"/>
              <a:t>↓ weight and glucose account for 20-60% of </a:t>
            </a:r>
          </a:p>
          <a:p>
            <a:pPr lvl="1"/>
            <a:r>
              <a:rPr lang="en-US" sz="1600" b="1" dirty="0"/>
              <a:t>        reduction</a:t>
            </a:r>
          </a:p>
          <a:p>
            <a:pPr marL="285750" indent="-285750">
              <a:buFont typeface="Arial" panose="020B0604020202020204" pitchFamily="34" charset="0"/>
              <a:buChar char="•"/>
            </a:pPr>
            <a:r>
              <a:rPr lang="en-US" sz="1600" b="1" dirty="0"/>
              <a:t>Mechanisms vary:</a:t>
            </a:r>
          </a:p>
          <a:p>
            <a:pPr marL="742950" lvl="1" indent="-285750">
              <a:buFont typeface="Arial" panose="020B0604020202020204" pitchFamily="34" charset="0"/>
              <a:buChar char="•"/>
            </a:pPr>
            <a:r>
              <a:rPr lang="en-US" sz="1600" b="1" dirty="0"/>
              <a:t>Direct effect on T cells, NKT cells</a:t>
            </a:r>
          </a:p>
          <a:p>
            <a:pPr marL="742950" lvl="1" indent="-285750">
              <a:buFont typeface="Arial" panose="020B0604020202020204" pitchFamily="34" charset="0"/>
              <a:buChar char="•"/>
            </a:pPr>
            <a:r>
              <a:rPr lang="en-US" sz="1600" b="1" dirty="0"/>
              <a:t>Effects on CNS control of peripheral </a:t>
            </a:r>
          </a:p>
          <a:p>
            <a:pPr lvl="1"/>
            <a:r>
              <a:rPr lang="en-US" sz="1600" b="1" dirty="0"/>
              <a:t>     inflammation</a:t>
            </a:r>
          </a:p>
          <a:p>
            <a:pPr marL="742950" lvl="1" indent="-285750">
              <a:buFont typeface="Arial" panose="020B0604020202020204" pitchFamily="34" charset="0"/>
              <a:buChar char="•"/>
            </a:pPr>
            <a:r>
              <a:rPr lang="en-US" sz="1600" b="1" dirty="0"/>
              <a:t>Specific tissues (</a:t>
            </a:r>
            <a:r>
              <a:rPr lang="en-US" sz="1600" b="1" dirty="0" err="1"/>
              <a:t>eg</a:t>
            </a:r>
            <a:r>
              <a:rPr lang="en-US" sz="1600" b="1" dirty="0"/>
              <a:t> endothelium, microglia)</a:t>
            </a:r>
          </a:p>
        </p:txBody>
      </p:sp>
      <p:sp>
        <p:nvSpPr>
          <p:cNvPr id="10" name="TextBox 9">
            <a:extLst>
              <a:ext uri="{FF2B5EF4-FFF2-40B4-BE49-F238E27FC236}">
                <a16:creationId xmlns:a16="http://schemas.microsoft.com/office/drawing/2014/main" id="{3E874CD8-6EA2-08C6-12A1-BEE7461203C8}"/>
              </a:ext>
            </a:extLst>
          </p:cNvPr>
          <p:cNvSpPr txBox="1"/>
          <p:nvPr/>
        </p:nvSpPr>
        <p:spPr>
          <a:xfrm>
            <a:off x="6230278" y="3564510"/>
            <a:ext cx="5953366" cy="1323439"/>
          </a:xfrm>
          <a:prstGeom prst="rect">
            <a:avLst/>
          </a:prstGeom>
          <a:solidFill>
            <a:schemeClr val="bg1"/>
          </a:solidFill>
          <a:ln w="76200">
            <a:solidFill>
              <a:schemeClr val="accent1">
                <a:shade val="15000"/>
              </a:schemeClr>
            </a:solidFill>
          </a:ln>
        </p:spPr>
        <p:txBody>
          <a:bodyPr wrap="square" rtlCol="0">
            <a:spAutoFit/>
          </a:bodyPr>
          <a:lstStyle/>
          <a:p>
            <a:pPr marL="285750" indent="-285750">
              <a:buFont typeface="Arial" panose="020B0604020202020204" pitchFamily="34" charset="0"/>
              <a:buChar char="•"/>
            </a:pPr>
            <a:r>
              <a:rPr lang="en-US" sz="1600" b="1" dirty="0"/>
              <a:t>RCT in  108 people with HIV-associated </a:t>
            </a:r>
            <a:r>
              <a:rPr lang="en-US" sz="1600" b="1" dirty="0" err="1"/>
              <a:t>lipohypertrophy</a:t>
            </a:r>
            <a:endParaRPr lang="en-US" sz="1600" b="1" dirty="0"/>
          </a:p>
          <a:p>
            <a:pPr marL="285750" indent="-285750">
              <a:buFont typeface="Arial" panose="020B0604020202020204" pitchFamily="34" charset="0"/>
              <a:buChar char="•"/>
            </a:pPr>
            <a:r>
              <a:rPr lang="en-US" sz="1600" b="1" dirty="0"/>
              <a:t>Semaglutide vs placebo for 32 weeks, max dose 1 mg </a:t>
            </a:r>
          </a:p>
          <a:p>
            <a:pPr marL="285750" indent="-285750">
              <a:buFont typeface="Arial" panose="020B0604020202020204" pitchFamily="34" charset="0"/>
              <a:buChar char="•"/>
            </a:pPr>
            <a:r>
              <a:rPr lang="en-US" sz="1600" b="1" dirty="0"/>
              <a:t>↓19% body fat,↓31% VAT (Eckard, Lancet Diabetes, 2025)</a:t>
            </a:r>
          </a:p>
          <a:p>
            <a:pPr marL="285750" indent="-285750">
              <a:buFont typeface="Arial" panose="020B0604020202020204" pitchFamily="34" charset="0"/>
              <a:buChar char="•"/>
            </a:pPr>
            <a:r>
              <a:rPr lang="en-US" sz="1600" b="1" dirty="0"/>
              <a:t>↓ 48% CRP, ↓  10% sCD163, ↓ 17% IL-6</a:t>
            </a:r>
          </a:p>
          <a:p>
            <a:pPr marL="285750" indent="-285750">
              <a:buFont typeface="Arial" panose="020B0604020202020204" pitchFamily="34" charset="0"/>
              <a:buChar char="•"/>
            </a:pPr>
            <a:r>
              <a:rPr lang="en-US" sz="1600" b="1" dirty="0"/>
              <a:t>Effect independent of changes in adiposity</a:t>
            </a:r>
          </a:p>
        </p:txBody>
      </p:sp>
      <p:sp>
        <p:nvSpPr>
          <p:cNvPr id="5" name="TextBox 4">
            <a:extLst>
              <a:ext uri="{FF2B5EF4-FFF2-40B4-BE49-F238E27FC236}">
                <a16:creationId xmlns:a16="http://schemas.microsoft.com/office/drawing/2014/main" id="{2EBD47F2-F5EC-A2C4-F82A-9896F257CC8E}"/>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31</a:t>
            </a:fld>
            <a:endParaRPr lang="en-US" sz="1200" dirty="0">
              <a:solidFill>
                <a:schemeClr val="bg1"/>
              </a:solidFill>
            </a:endParaRPr>
          </a:p>
        </p:txBody>
      </p:sp>
    </p:spTree>
    <p:extLst>
      <p:ext uri="{BB962C8B-B14F-4D97-AF65-F5344CB8AC3E}">
        <p14:creationId xmlns:p14="http://schemas.microsoft.com/office/powerpoint/2010/main" val="2594391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BA9454BE-F35C-2B64-D823-02B6D996138B}"/>
              </a:ext>
            </a:extLst>
          </p:cNvPr>
          <p:cNvSpPr>
            <a:spLocks noGrp="1"/>
          </p:cNvSpPr>
          <p:nvPr>
            <p:ph type="title"/>
          </p:nvPr>
        </p:nvSpPr>
        <p:spPr>
          <a:xfrm>
            <a:off x="609600" y="471714"/>
            <a:ext cx="10972800" cy="1143000"/>
          </a:xfrm>
        </p:spPr>
        <p:txBody>
          <a:bodyPr>
            <a:normAutofit fontScale="90000"/>
          </a:bodyPr>
          <a:lstStyle/>
          <a:p>
            <a:r>
              <a:rPr lang="en-US" sz="3200" b="1" dirty="0">
                <a:solidFill>
                  <a:schemeClr val="bg1"/>
                </a:solidFill>
              </a:rPr>
              <a:t>GLP-1 RA Induces Gut T-Cell and Epithelial Remodeling in PWH From a Clinical Trial in South Africa</a:t>
            </a:r>
            <a:br>
              <a:rPr lang="en-US" dirty="0"/>
            </a:br>
            <a:endParaRPr lang="en-US" dirty="0"/>
          </a:p>
        </p:txBody>
      </p:sp>
      <p:sp>
        <p:nvSpPr>
          <p:cNvPr id="3" name="TextBox 2">
            <a:extLst>
              <a:ext uri="{FF2B5EF4-FFF2-40B4-BE49-F238E27FC236}">
                <a16:creationId xmlns:a16="http://schemas.microsoft.com/office/drawing/2014/main" id="{C2194D5B-E2A1-24E5-A918-5BB9D24B4962}"/>
              </a:ext>
            </a:extLst>
          </p:cNvPr>
          <p:cNvSpPr txBox="1"/>
          <p:nvPr/>
        </p:nvSpPr>
        <p:spPr>
          <a:xfrm>
            <a:off x="9523769" y="6488668"/>
            <a:ext cx="2668231" cy="369332"/>
          </a:xfrm>
          <a:prstGeom prst="rect">
            <a:avLst/>
          </a:prstGeom>
          <a:noFill/>
        </p:spPr>
        <p:txBody>
          <a:bodyPr wrap="none" rtlCol="0">
            <a:spAutoFit/>
          </a:bodyPr>
          <a:lstStyle/>
          <a:p>
            <a:r>
              <a:rPr lang="en-US" dirty="0">
                <a:solidFill>
                  <a:schemeClr val="bg1"/>
                </a:solidFill>
              </a:rPr>
              <a:t>Marin, CROI 2026, #115</a:t>
            </a:r>
          </a:p>
        </p:txBody>
      </p:sp>
      <p:pic>
        <p:nvPicPr>
          <p:cNvPr id="2" name="Picture 1">
            <a:extLst>
              <a:ext uri="{FF2B5EF4-FFF2-40B4-BE49-F238E27FC236}">
                <a16:creationId xmlns:a16="http://schemas.microsoft.com/office/drawing/2014/main" id="{36E09A31-8C4D-C4B6-279F-E2E55453A826}"/>
              </a:ext>
            </a:extLst>
          </p:cNvPr>
          <p:cNvPicPr>
            <a:picLocks noChangeAspect="1"/>
          </p:cNvPicPr>
          <p:nvPr/>
        </p:nvPicPr>
        <p:blipFill>
          <a:blip r:embed="rId2"/>
          <a:stretch>
            <a:fillRect/>
          </a:stretch>
        </p:blipFill>
        <p:spPr>
          <a:xfrm>
            <a:off x="1348717" y="1325459"/>
            <a:ext cx="7823342" cy="5336597"/>
          </a:xfrm>
          <a:prstGeom prst="rect">
            <a:avLst/>
          </a:prstGeom>
        </p:spPr>
      </p:pic>
      <p:sp>
        <p:nvSpPr>
          <p:cNvPr id="5" name="TextBox 4">
            <a:extLst>
              <a:ext uri="{FF2B5EF4-FFF2-40B4-BE49-F238E27FC236}">
                <a16:creationId xmlns:a16="http://schemas.microsoft.com/office/drawing/2014/main" id="{E1D99E21-9F49-3E15-986B-7A4610A3C124}"/>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32</a:t>
            </a:fld>
            <a:endParaRPr lang="en-US" sz="1200" dirty="0">
              <a:solidFill>
                <a:schemeClr val="bg1"/>
              </a:solidFill>
            </a:endParaRPr>
          </a:p>
        </p:txBody>
      </p:sp>
    </p:spTree>
    <p:extLst>
      <p:ext uri="{BB962C8B-B14F-4D97-AF65-F5344CB8AC3E}">
        <p14:creationId xmlns:p14="http://schemas.microsoft.com/office/powerpoint/2010/main" val="252003692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A7A3A-F007-3586-33EE-4341066720E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E27977C-A63B-16C7-14D7-3590F294E1D8}"/>
              </a:ext>
            </a:extLst>
          </p:cNvPr>
          <p:cNvSpPr>
            <a:spLocks noGrp="1"/>
          </p:cNvSpPr>
          <p:nvPr>
            <p:ph type="title"/>
          </p:nvPr>
        </p:nvSpPr>
        <p:spPr>
          <a:xfrm>
            <a:off x="609599" y="457201"/>
            <a:ext cx="10972800" cy="1143000"/>
          </a:xfrm>
        </p:spPr>
        <p:txBody>
          <a:bodyPr>
            <a:normAutofit fontScale="90000"/>
          </a:bodyPr>
          <a:lstStyle/>
          <a:p>
            <a:r>
              <a:rPr lang="en-US" sz="3200" b="1" dirty="0">
                <a:solidFill>
                  <a:schemeClr val="bg1"/>
                </a:solidFill>
              </a:rPr>
              <a:t>GLP-1 RA Induces Gut T-Cell and Epithelial Remodeling in PWH From a Clinical Trial in South Africa</a:t>
            </a:r>
            <a:br>
              <a:rPr lang="en-US" dirty="0"/>
            </a:br>
            <a:endParaRPr lang="en-US" dirty="0"/>
          </a:p>
        </p:txBody>
      </p:sp>
      <p:pic>
        <p:nvPicPr>
          <p:cNvPr id="2" name="Picture 1">
            <a:extLst>
              <a:ext uri="{FF2B5EF4-FFF2-40B4-BE49-F238E27FC236}">
                <a16:creationId xmlns:a16="http://schemas.microsoft.com/office/drawing/2014/main" id="{302AA7C4-6196-DB5C-BDAE-4FAB8B4D3D00}"/>
              </a:ext>
            </a:extLst>
          </p:cNvPr>
          <p:cNvPicPr>
            <a:picLocks noChangeAspect="1"/>
          </p:cNvPicPr>
          <p:nvPr/>
        </p:nvPicPr>
        <p:blipFill>
          <a:blip r:embed="rId2"/>
          <a:srcRect t="15313"/>
          <a:stretch>
            <a:fillRect/>
          </a:stretch>
        </p:blipFill>
        <p:spPr>
          <a:xfrm>
            <a:off x="1569940" y="2989553"/>
            <a:ext cx="8374212" cy="3581399"/>
          </a:xfrm>
          <a:prstGeom prst="rect">
            <a:avLst/>
          </a:prstGeom>
          <a:noFill/>
        </p:spPr>
      </p:pic>
      <p:pic>
        <p:nvPicPr>
          <p:cNvPr id="4" name="Picture 3">
            <a:extLst>
              <a:ext uri="{FF2B5EF4-FFF2-40B4-BE49-F238E27FC236}">
                <a16:creationId xmlns:a16="http://schemas.microsoft.com/office/drawing/2014/main" id="{2AC8BA78-C0F6-7339-4362-B328B87E8A2D}"/>
              </a:ext>
            </a:extLst>
          </p:cNvPr>
          <p:cNvPicPr>
            <a:picLocks noChangeAspect="1"/>
          </p:cNvPicPr>
          <p:nvPr/>
        </p:nvPicPr>
        <p:blipFill>
          <a:blip r:embed="rId3"/>
          <a:stretch>
            <a:fillRect/>
          </a:stretch>
        </p:blipFill>
        <p:spPr>
          <a:xfrm>
            <a:off x="857250" y="1302364"/>
            <a:ext cx="9764810" cy="2317136"/>
          </a:xfrm>
          <a:prstGeom prst="rect">
            <a:avLst/>
          </a:prstGeom>
        </p:spPr>
      </p:pic>
      <p:sp>
        <p:nvSpPr>
          <p:cNvPr id="5" name="TextBox 4">
            <a:extLst>
              <a:ext uri="{FF2B5EF4-FFF2-40B4-BE49-F238E27FC236}">
                <a16:creationId xmlns:a16="http://schemas.microsoft.com/office/drawing/2014/main" id="{2A4414AF-4896-A382-9D32-4B4C304B232B}"/>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33</a:t>
            </a:fld>
            <a:endParaRPr lang="en-US" sz="1200" dirty="0">
              <a:solidFill>
                <a:schemeClr val="bg1"/>
              </a:solidFill>
            </a:endParaRPr>
          </a:p>
        </p:txBody>
      </p:sp>
    </p:spTree>
    <p:extLst>
      <p:ext uri="{BB962C8B-B14F-4D97-AF65-F5344CB8AC3E}">
        <p14:creationId xmlns:p14="http://schemas.microsoft.com/office/powerpoint/2010/main" val="29239725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F552A7-D896-74CE-275D-0F17B2A3E40F}"/>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33D95A9D-0F9F-AA50-37A7-553A51E6F36D}"/>
              </a:ext>
              <a:ext uri="{C183D7F6-B498-43B3-948B-1728B52AA6E4}">
                <adec:decorative xmlns:adec="http://schemas.microsoft.com/office/drawing/2017/decorative" val="1"/>
              </a:ext>
            </a:extLst>
          </p:cNvPr>
          <p:cNvSpPr/>
          <p:nvPr/>
        </p:nvSpPr>
        <p:spPr>
          <a:xfrm>
            <a:off x="0" y="863124"/>
            <a:ext cx="12192000" cy="68367"/>
          </a:xfrm>
          <a:prstGeom prst="rect">
            <a:avLst/>
          </a:prstGeom>
          <a:solidFill>
            <a:srgbClr val="B401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0123"/>
              </a:solidFill>
              <a:effectLst>
                <a:innerShdw blurRad="63500" dist="50800" dir="18900000">
                  <a:prstClr val="black">
                    <a:alpha val="50000"/>
                  </a:prstClr>
                </a:innerShdw>
              </a:effectLst>
            </a:endParaRPr>
          </a:p>
        </p:txBody>
      </p:sp>
      <p:sp>
        <p:nvSpPr>
          <p:cNvPr id="5" name="Title 4">
            <a:extLst>
              <a:ext uri="{FF2B5EF4-FFF2-40B4-BE49-F238E27FC236}">
                <a16:creationId xmlns:a16="http://schemas.microsoft.com/office/drawing/2014/main" id="{E7AD699A-D15E-E97A-2D52-68B5542A62AE}"/>
              </a:ext>
            </a:extLst>
          </p:cNvPr>
          <p:cNvSpPr>
            <a:spLocks noGrp="1"/>
          </p:cNvSpPr>
          <p:nvPr>
            <p:ph type="title"/>
          </p:nvPr>
        </p:nvSpPr>
        <p:spPr>
          <a:xfrm>
            <a:off x="633381" y="27954"/>
            <a:ext cx="10925238" cy="741165"/>
          </a:xfrm>
        </p:spPr>
        <p:txBody>
          <a:bodyPr>
            <a:normAutofit fontScale="90000"/>
          </a:bodyPr>
          <a:lstStyle/>
          <a:p>
            <a:r>
              <a:rPr lang="en-US" sz="4000"/>
              <a:t>Adverse Effects of GLP1 RAs</a:t>
            </a:r>
          </a:p>
        </p:txBody>
      </p:sp>
      <p:sp>
        <p:nvSpPr>
          <p:cNvPr id="6" name="TextBox 5">
            <a:extLst>
              <a:ext uri="{FF2B5EF4-FFF2-40B4-BE49-F238E27FC236}">
                <a16:creationId xmlns:a16="http://schemas.microsoft.com/office/drawing/2014/main" id="{0F155F75-BD66-C711-2C2A-B56C3A4B9FCF}"/>
              </a:ext>
            </a:extLst>
          </p:cNvPr>
          <p:cNvSpPr txBox="1"/>
          <p:nvPr/>
        </p:nvSpPr>
        <p:spPr>
          <a:xfrm>
            <a:off x="633381" y="6458946"/>
            <a:ext cx="3967753" cy="491581"/>
          </a:xfrm>
          <a:prstGeom prst="rect">
            <a:avLst/>
          </a:prstGeom>
          <a:noFill/>
        </p:spPr>
        <p:txBody>
          <a:bodyPr wrap="none" rtlCol="0">
            <a:spAutoFit/>
          </a:bodyPr>
          <a:lstStyle/>
          <a:p>
            <a:r>
              <a:rPr lang="en-US" dirty="0">
                <a:solidFill>
                  <a:schemeClr val="bg1"/>
                </a:solidFill>
              </a:rPr>
              <a:t>Kim, Diabetes &amp; Metabolism J, 2025</a:t>
            </a:r>
            <a:r>
              <a:rPr lang="en-US" dirty="0"/>
              <a:t>,</a:t>
            </a:r>
          </a:p>
        </p:txBody>
      </p:sp>
      <p:sp>
        <p:nvSpPr>
          <p:cNvPr id="2" name="TextBox 1">
            <a:extLst>
              <a:ext uri="{FF2B5EF4-FFF2-40B4-BE49-F238E27FC236}">
                <a16:creationId xmlns:a16="http://schemas.microsoft.com/office/drawing/2014/main" id="{C86B0CA1-F83F-C58E-A400-CC908BA02538}"/>
              </a:ext>
            </a:extLst>
          </p:cNvPr>
          <p:cNvSpPr txBox="1"/>
          <p:nvPr/>
        </p:nvSpPr>
        <p:spPr>
          <a:xfrm>
            <a:off x="4764223" y="6460714"/>
            <a:ext cx="3365024" cy="369332"/>
          </a:xfrm>
          <a:prstGeom prst="rect">
            <a:avLst/>
          </a:prstGeom>
          <a:noFill/>
        </p:spPr>
        <p:txBody>
          <a:bodyPr wrap="none" rtlCol="0">
            <a:spAutoFit/>
          </a:bodyPr>
          <a:lstStyle/>
          <a:p>
            <a:r>
              <a:rPr lang="en-US" dirty="0">
                <a:solidFill>
                  <a:schemeClr val="bg1"/>
                </a:solidFill>
              </a:rPr>
              <a:t>Drucker , Diabetes Care, 2024</a:t>
            </a:r>
            <a:r>
              <a:rPr lang="en-US" dirty="0"/>
              <a:t>,</a:t>
            </a:r>
          </a:p>
        </p:txBody>
      </p:sp>
      <p:pic>
        <p:nvPicPr>
          <p:cNvPr id="8" name="Picture 7">
            <a:extLst>
              <a:ext uri="{FF2B5EF4-FFF2-40B4-BE49-F238E27FC236}">
                <a16:creationId xmlns:a16="http://schemas.microsoft.com/office/drawing/2014/main" id="{D75E9B85-1842-ADA9-F37E-B5D34C215DD2}"/>
              </a:ext>
            </a:extLst>
          </p:cNvPr>
          <p:cNvPicPr>
            <a:picLocks noChangeAspect="1"/>
          </p:cNvPicPr>
          <p:nvPr/>
        </p:nvPicPr>
        <p:blipFill>
          <a:blip r:embed="rId3"/>
          <a:stretch>
            <a:fillRect/>
          </a:stretch>
        </p:blipFill>
        <p:spPr>
          <a:xfrm>
            <a:off x="3169964" y="1054967"/>
            <a:ext cx="5563359" cy="5243375"/>
          </a:xfrm>
          <a:prstGeom prst="rect">
            <a:avLst/>
          </a:prstGeom>
        </p:spPr>
      </p:pic>
      <p:sp>
        <p:nvSpPr>
          <p:cNvPr id="7" name="TextBox 6">
            <a:extLst>
              <a:ext uri="{FF2B5EF4-FFF2-40B4-BE49-F238E27FC236}">
                <a16:creationId xmlns:a16="http://schemas.microsoft.com/office/drawing/2014/main" id="{B499872D-DC54-8DCB-A03F-5301CB57EE2E}"/>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34</a:t>
            </a:fld>
            <a:endParaRPr lang="en-US" sz="1200" dirty="0">
              <a:solidFill>
                <a:schemeClr val="bg1"/>
              </a:solidFill>
            </a:endParaRPr>
          </a:p>
        </p:txBody>
      </p:sp>
    </p:spTree>
    <p:extLst>
      <p:ext uri="{BB962C8B-B14F-4D97-AF65-F5344CB8AC3E}">
        <p14:creationId xmlns:p14="http://schemas.microsoft.com/office/powerpoint/2010/main" val="24066207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F31D9F-6EFE-2636-9D76-8355A3E324E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1157805-ED4C-B98C-1AE2-6FB90438ABB4}"/>
              </a:ext>
            </a:extLst>
          </p:cNvPr>
          <p:cNvPicPr>
            <a:picLocks noChangeAspect="1"/>
          </p:cNvPicPr>
          <p:nvPr/>
        </p:nvPicPr>
        <p:blipFill>
          <a:blip r:embed="rId3"/>
          <a:stretch>
            <a:fillRect/>
          </a:stretch>
        </p:blipFill>
        <p:spPr>
          <a:xfrm>
            <a:off x="1413243" y="1504309"/>
            <a:ext cx="8974090" cy="4474852"/>
          </a:xfrm>
          <a:prstGeom prst="rect">
            <a:avLst/>
          </a:prstGeom>
        </p:spPr>
      </p:pic>
      <p:sp>
        <p:nvSpPr>
          <p:cNvPr id="4" name="Rectangle 3">
            <a:extLst>
              <a:ext uri="{FF2B5EF4-FFF2-40B4-BE49-F238E27FC236}">
                <a16:creationId xmlns:a16="http://schemas.microsoft.com/office/drawing/2014/main" id="{F1258C11-B1A7-8483-7605-E5B8E1D3C708}"/>
              </a:ext>
              <a:ext uri="{C183D7F6-B498-43B3-948B-1728B52AA6E4}">
                <adec:decorative xmlns:adec="http://schemas.microsoft.com/office/drawing/2017/decorative" val="1"/>
              </a:ext>
            </a:extLst>
          </p:cNvPr>
          <p:cNvSpPr/>
          <p:nvPr/>
        </p:nvSpPr>
        <p:spPr>
          <a:xfrm>
            <a:off x="0" y="995859"/>
            <a:ext cx="12192000" cy="68367"/>
          </a:xfrm>
          <a:prstGeom prst="rect">
            <a:avLst/>
          </a:prstGeom>
          <a:solidFill>
            <a:srgbClr val="B401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B40123"/>
              </a:solidFill>
              <a:effectLst>
                <a:innerShdw blurRad="63500" dist="50800" dir="18900000">
                  <a:prstClr val="black">
                    <a:alpha val="50000"/>
                  </a:prstClr>
                </a:innerShdw>
              </a:effectLst>
            </a:endParaRPr>
          </a:p>
        </p:txBody>
      </p:sp>
      <p:sp>
        <p:nvSpPr>
          <p:cNvPr id="5" name="Title 4">
            <a:extLst>
              <a:ext uri="{FF2B5EF4-FFF2-40B4-BE49-F238E27FC236}">
                <a16:creationId xmlns:a16="http://schemas.microsoft.com/office/drawing/2014/main" id="{79E157D4-2BEA-9C13-5B67-FF0B49B1604C}"/>
              </a:ext>
            </a:extLst>
          </p:cNvPr>
          <p:cNvSpPr>
            <a:spLocks noGrp="1"/>
          </p:cNvSpPr>
          <p:nvPr>
            <p:ph type="title"/>
          </p:nvPr>
        </p:nvSpPr>
        <p:spPr>
          <a:xfrm>
            <a:off x="132735" y="145941"/>
            <a:ext cx="12059265" cy="741165"/>
          </a:xfrm>
        </p:spPr>
        <p:txBody>
          <a:bodyPr>
            <a:normAutofit fontScale="90000"/>
          </a:bodyPr>
          <a:lstStyle/>
          <a:p>
            <a:pPr algn="l"/>
            <a:r>
              <a:rPr lang="en-US" sz="4000"/>
              <a:t>GLP1 RA: Considerations across the life course</a:t>
            </a:r>
          </a:p>
        </p:txBody>
      </p:sp>
      <p:sp>
        <p:nvSpPr>
          <p:cNvPr id="2" name="Rectangle 1">
            <a:extLst>
              <a:ext uri="{FF2B5EF4-FFF2-40B4-BE49-F238E27FC236}">
                <a16:creationId xmlns:a16="http://schemas.microsoft.com/office/drawing/2014/main" id="{CA7B3175-98C9-755E-AEE8-3B97AEC3DFC1}"/>
              </a:ext>
            </a:extLst>
          </p:cNvPr>
          <p:cNvSpPr/>
          <p:nvPr/>
        </p:nvSpPr>
        <p:spPr>
          <a:xfrm>
            <a:off x="7148944" y="1549521"/>
            <a:ext cx="3238389" cy="4429640"/>
          </a:xfrm>
          <a:prstGeom prst="rect">
            <a:avLst/>
          </a:prstGeom>
          <a:noFill/>
          <a:ln w="698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9F62A82C-F19E-4255-0753-4333A3605E51}"/>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35</a:t>
            </a:fld>
            <a:endParaRPr lang="en-US" sz="1200" dirty="0">
              <a:solidFill>
                <a:schemeClr val="bg1"/>
              </a:solidFill>
            </a:endParaRPr>
          </a:p>
        </p:txBody>
      </p:sp>
    </p:spTree>
    <p:extLst>
      <p:ext uri="{BB962C8B-B14F-4D97-AF65-F5344CB8AC3E}">
        <p14:creationId xmlns:p14="http://schemas.microsoft.com/office/powerpoint/2010/main" val="29970609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A732B-A729-425D-731E-B2D9769E124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F585BB9-825D-4508-56FA-90616AA6EB0E}"/>
              </a:ext>
            </a:extLst>
          </p:cNvPr>
          <p:cNvSpPr>
            <a:spLocks noGrp="1"/>
          </p:cNvSpPr>
          <p:nvPr>
            <p:ph type="title"/>
          </p:nvPr>
        </p:nvSpPr>
        <p:spPr>
          <a:xfrm>
            <a:off x="270387" y="185400"/>
            <a:ext cx="11651226" cy="697865"/>
          </a:xfrm>
        </p:spPr>
        <p:txBody>
          <a:bodyPr>
            <a:normAutofit fontScale="90000"/>
          </a:bodyPr>
          <a:lstStyle/>
          <a:p>
            <a:r>
              <a:rPr lang="en-US">
                <a:solidFill>
                  <a:schemeClr val="bg1"/>
                </a:solidFill>
              </a:rPr>
              <a:t>FDA Package Insert; Section 8.5: Geriatric Use</a:t>
            </a:r>
          </a:p>
        </p:txBody>
      </p:sp>
      <p:graphicFrame>
        <p:nvGraphicFramePr>
          <p:cNvPr id="7" name="Content Placeholder 6">
            <a:extLst>
              <a:ext uri="{FF2B5EF4-FFF2-40B4-BE49-F238E27FC236}">
                <a16:creationId xmlns:a16="http://schemas.microsoft.com/office/drawing/2014/main" id="{57BADDEC-52A2-A4A5-B97F-9F7A3BF6D7FC}"/>
              </a:ext>
            </a:extLst>
          </p:cNvPr>
          <p:cNvGraphicFramePr>
            <a:graphicFrameLocks noGrp="1"/>
          </p:cNvGraphicFramePr>
          <p:nvPr>
            <p:ph idx="1"/>
            <p:extLst>
              <p:ext uri="{D42A27DB-BD31-4B8C-83A1-F6EECF244321}">
                <p14:modId xmlns:p14="http://schemas.microsoft.com/office/powerpoint/2010/main" val="2388986776"/>
              </p:ext>
            </p:extLst>
          </p:nvPr>
        </p:nvGraphicFramePr>
        <p:xfrm>
          <a:off x="452351" y="1203960"/>
          <a:ext cx="11268595" cy="4865366"/>
        </p:xfrm>
        <a:graphic>
          <a:graphicData uri="http://schemas.openxmlformats.org/drawingml/2006/table">
            <a:tbl>
              <a:tblPr firstRow="1" bandRow="1">
                <a:tableStyleId>{5C22544A-7EE6-4342-B048-85BDC9FD1C3A}</a:tableStyleId>
              </a:tblPr>
              <a:tblGrid>
                <a:gridCol w="1514994">
                  <a:extLst>
                    <a:ext uri="{9D8B030D-6E8A-4147-A177-3AD203B41FA5}">
                      <a16:colId xmlns:a16="http://schemas.microsoft.com/office/drawing/2014/main" val="602352067"/>
                    </a:ext>
                  </a:extLst>
                </a:gridCol>
                <a:gridCol w="1745673">
                  <a:extLst>
                    <a:ext uri="{9D8B030D-6E8A-4147-A177-3AD203B41FA5}">
                      <a16:colId xmlns:a16="http://schemas.microsoft.com/office/drawing/2014/main" val="3451101624"/>
                    </a:ext>
                  </a:extLst>
                </a:gridCol>
                <a:gridCol w="3500490">
                  <a:extLst>
                    <a:ext uri="{9D8B030D-6E8A-4147-A177-3AD203B41FA5}">
                      <a16:colId xmlns:a16="http://schemas.microsoft.com/office/drawing/2014/main" val="3268925401"/>
                    </a:ext>
                  </a:extLst>
                </a:gridCol>
                <a:gridCol w="2253719">
                  <a:extLst>
                    <a:ext uri="{9D8B030D-6E8A-4147-A177-3AD203B41FA5}">
                      <a16:colId xmlns:a16="http://schemas.microsoft.com/office/drawing/2014/main" val="2207987166"/>
                    </a:ext>
                  </a:extLst>
                </a:gridCol>
                <a:gridCol w="2253719">
                  <a:extLst>
                    <a:ext uri="{9D8B030D-6E8A-4147-A177-3AD203B41FA5}">
                      <a16:colId xmlns:a16="http://schemas.microsoft.com/office/drawing/2014/main" val="201523041"/>
                    </a:ext>
                  </a:extLst>
                </a:gridCol>
              </a:tblGrid>
              <a:tr h="442306">
                <a:tc>
                  <a:txBody>
                    <a:bodyPr/>
                    <a:lstStyle/>
                    <a:p>
                      <a:r>
                        <a:rPr lang="en-US" sz="2000" b="1"/>
                        <a:t>Population</a:t>
                      </a:r>
                    </a:p>
                  </a:txBody>
                  <a:tcPr/>
                </a:tc>
                <a:tc>
                  <a:txBody>
                    <a:bodyPr/>
                    <a:lstStyle/>
                    <a:p>
                      <a:pPr algn="ctr"/>
                      <a:r>
                        <a:rPr lang="en-US" sz="2000" b="1"/>
                        <a:t>Drug</a:t>
                      </a:r>
                    </a:p>
                  </a:txBody>
                  <a:tcPr/>
                </a:tc>
                <a:tc>
                  <a:txBody>
                    <a:bodyPr/>
                    <a:lstStyle/>
                    <a:p>
                      <a:pPr algn="ctr"/>
                      <a:r>
                        <a:rPr lang="en-US" sz="2000" b="1"/>
                        <a:t>Trial</a:t>
                      </a:r>
                    </a:p>
                  </a:txBody>
                  <a:tcPr/>
                </a:tc>
                <a:tc>
                  <a:txBody>
                    <a:bodyPr/>
                    <a:lstStyle/>
                    <a:p>
                      <a:pPr algn="ctr"/>
                      <a:r>
                        <a:rPr lang="en-US" sz="2000" b="1"/>
                        <a:t>&gt; 65 years</a:t>
                      </a:r>
                    </a:p>
                  </a:txBody>
                  <a:tcPr/>
                </a:tc>
                <a:tc>
                  <a:txBody>
                    <a:bodyPr/>
                    <a:lstStyle/>
                    <a:p>
                      <a:pPr algn="ctr"/>
                      <a:r>
                        <a:rPr lang="en-US" sz="2000" b="1"/>
                        <a:t>&gt;75 years</a:t>
                      </a:r>
                    </a:p>
                  </a:txBody>
                  <a:tcPr/>
                </a:tc>
                <a:extLst>
                  <a:ext uri="{0D108BD9-81ED-4DB2-BD59-A6C34878D82A}">
                    <a16:rowId xmlns:a16="http://schemas.microsoft.com/office/drawing/2014/main" val="1421655336"/>
                  </a:ext>
                </a:extLst>
              </a:tr>
              <a:tr h="442306">
                <a:tc>
                  <a:txBody>
                    <a:bodyPr/>
                    <a:lstStyle/>
                    <a:p>
                      <a:r>
                        <a:rPr lang="en-US" sz="2000" b="1"/>
                        <a:t>Diabetes</a:t>
                      </a:r>
                    </a:p>
                  </a:txBody>
                  <a:tcPr/>
                </a:tc>
                <a:tc>
                  <a:txBody>
                    <a:bodyPr/>
                    <a:lstStyle/>
                    <a:p>
                      <a:pPr algn="ctr"/>
                      <a:r>
                        <a:rPr lang="en-US" sz="2000" b="1"/>
                        <a:t>Dulaglutide</a:t>
                      </a:r>
                    </a:p>
                  </a:txBody>
                  <a:tcPr/>
                </a:tc>
                <a:tc>
                  <a:txBody>
                    <a:bodyPr/>
                    <a:lstStyle/>
                    <a:p>
                      <a:pPr algn="ctr"/>
                      <a:r>
                        <a:rPr lang="en-US" sz="2000" b="1"/>
                        <a:t>Glycemic Control</a:t>
                      </a:r>
                    </a:p>
                  </a:txBody>
                  <a:tcPr/>
                </a:tc>
                <a:tc>
                  <a:txBody>
                    <a:bodyPr/>
                    <a:lstStyle/>
                    <a:p>
                      <a:pPr algn="ctr"/>
                      <a:r>
                        <a:rPr lang="en-US" sz="2000" b="1"/>
                        <a:t>19%</a:t>
                      </a:r>
                    </a:p>
                  </a:txBody>
                  <a:tcPr/>
                </a:tc>
                <a:tc>
                  <a:txBody>
                    <a:bodyPr/>
                    <a:lstStyle/>
                    <a:p>
                      <a:pPr algn="ctr"/>
                      <a:r>
                        <a:rPr lang="en-US" sz="2000" b="1"/>
                        <a:t>2%</a:t>
                      </a:r>
                    </a:p>
                  </a:txBody>
                  <a:tcPr/>
                </a:tc>
                <a:extLst>
                  <a:ext uri="{0D108BD9-81ED-4DB2-BD59-A6C34878D82A}">
                    <a16:rowId xmlns:a16="http://schemas.microsoft.com/office/drawing/2014/main" val="3197487065"/>
                  </a:ext>
                </a:extLst>
              </a:tr>
              <a:tr h="442306">
                <a:tc>
                  <a:txBody>
                    <a:bodyPr/>
                    <a:lstStyle/>
                    <a:p>
                      <a:endParaRPr lang="en-US" sz="2000" b="1"/>
                    </a:p>
                  </a:txBody>
                  <a:tcPr/>
                </a:tc>
                <a:tc>
                  <a:txBody>
                    <a:bodyPr/>
                    <a:lstStyle/>
                    <a:p>
                      <a:pPr algn="ctr"/>
                      <a:endParaRPr lang="en-US" sz="2000" b="1"/>
                    </a:p>
                  </a:txBody>
                  <a:tcPr/>
                </a:tc>
                <a:tc>
                  <a:txBody>
                    <a:bodyPr/>
                    <a:lstStyle/>
                    <a:p>
                      <a:pPr algn="ctr"/>
                      <a:r>
                        <a:rPr lang="en-US" sz="2000" b="1"/>
                        <a:t>CVOT</a:t>
                      </a:r>
                    </a:p>
                  </a:txBody>
                  <a:tcPr/>
                </a:tc>
                <a:tc>
                  <a:txBody>
                    <a:bodyPr/>
                    <a:lstStyle/>
                    <a:p>
                      <a:pPr algn="ctr"/>
                      <a:r>
                        <a:rPr lang="en-US" sz="2000" b="1"/>
                        <a:t>53%</a:t>
                      </a:r>
                    </a:p>
                  </a:txBody>
                  <a:tcPr/>
                </a:tc>
                <a:tc>
                  <a:txBody>
                    <a:bodyPr/>
                    <a:lstStyle/>
                    <a:p>
                      <a:pPr algn="ctr"/>
                      <a:r>
                        <a:rPr lang="en-US" sz="2000" b="1"/>
                        <a:t>10%</a:t>
                      </a:r>
                    </a:p>
                  </a:txBody>
                  <a:tcPr/>
                </a:tc>
                <a:extLst>
                  <a:ext uri="{0D108BD9-81ED-4DB2-BD59-A6C34878D82A}">
                    <a16:rowId xmlns:a16="http://schemas.microsoft.com/office/drawing/2014/main" val="2754982813"/>
                  </a:ext>
                </a:extLst>
              </a:tr>
              <a:tr h="442306">
                <a:tc>
                  <a:txBody>
                    <a:bodyPr/>
                    <a:lstStyle/>
                    <a:p>
                      <a:endParaRPr lang="en-US" sz="2000" b="1"/>
                    </a:p>
                  </a:txBody>
                  <a:tcPr/>
                </a:tc>
                <a:tc>
                  <a:txBody>
                    <a:bodyPr/>
                    <a:lstStyle/>
                    <a:p>
                      <a:pPr algn="ctr"/>
                      <a:r>
                        <a:rPr lang="en-US" sz="2000" b="1" err="1"/>
                        <a:t>Semaglutide</a:t>
                      </a:r>
                      <a:endParaRPr lang="en-US" sz="2000" b="1"/>
                    </a:p>
                  </a:txBody>
                  <a:tcPr/>
                </a:tc>
                <a:tc>
                  <a:txBody>
                    <a:bodyPr/>
                    <a:lstStyle/>
                    <a:p>
                      <a:pPr algn="ctr"/>
                      <a:r>
                        <a:rPr lang="en-US" sz="2000" b="1"/>
                        <a:t>Glycemic Control</a:t>
                      </a:r>
                    </a:p>
                  </a:txBody>
                  <a:tcPr/>
                </a:tc>
                <a:tc>
                  <a:txBody>
                    <a:bodyPr/>
                    <a:lstStyle/>
                    <a:p>
                      <a:pPr algn="ctr"/>
                      <a:r>
                        <a:rPr lang="en-US" sz="2000" b="1"/>
                        <a:t>24%</a:t>
                      </a:r>
                    </a:p>
                  </a:txBody>
                  <a:tcPr/>
                </a:tc>
                <a:tc>
                  <a:txBody>
                    <a:bodyPr/>
                    <a:lstStyle/>
                    <a:p>
                      <a:pPr algn="ctr"/>
                      <a:r>
                        <a:rPr lang="en-US" sz="2000" b="1"/>
                        <a:t>3%</a:t>
                      </a:r>
                    </a:p>
                  </a:txBody>
                  <a:tcPr/>
                </a:tc>
                <a:extLst>
                  <a:ext uri="{0D108BD9-81ED-4DB2-BD59-A6C34878D82A}">
                    <a16:rowId xmlns:a16="http://schemas.microsoft.com/office/drawing/2014/main" val="307210300"/>
                  </a:ext>
                </a:extLst>
              </a:tr>
              <a:tr h="442306">
                <a:tc>
                  <a:txBody>
                    <a:bodyPr/>
                    <a:lstStyle/>
                    <a:p>
                      <a:endParaRPr lang="en-US" sz="2000" b="1"/>
                    </a:p>
                  </a:txBody>
                  <a:tcPr/>
                </a:tc>
                <a:tc>
                  <a:txBody>
                    <a:bodyPr/>
                    <a:lstStyle/>
                    <a:p>
                      <a:pPr algn="ctr"/>
                      <a:endParaRPr lang="en-US" sz="2000" b="1"/>
                    </a:p>
                  </a:txBody>
                  <a:tcPr/>
                </a:tc>
                <a:tc>
                  <a:txBody>
                    <a:bodyPr/>
                    <a:lstStyle/>
                    <a:p>
                      <a:pPr algn="ctr"/>
                      <a:r>
                        <a:rPr lang="en-US" sz="2000" b="1"/>
                        <a:t>CVOT</a:t>
                      </a:r>
                    </a:p>
                  </a:txBody>
                  <a:tcPr/>
                </a:tc>
                <a:tc>
                  <a:txBody>
                    <a:bodyPr/>
                    <a:lstStyle/>
                    <a:p>
                      <a:pPr algn="ctr"/>
                      <a:r>
                        <a:rPr lang="en-US" sz="2000" b="1"/>
                        <a:t>48%</a:t>
                      </a:r>
                    </a:p>
                  </a:txBody>
                  <a:tcPr/>
                </a:tc>
                <a:tc>
                  <a:txBody>
                    <a:bodyPr/>
                    <a:lstStyle/>
                    <a:p>
                      <a:pPr algn="ctr"/>
                      <a:r>
                        <a:rPr lang="en-US" sz="2000" b="1"/>
                        <a:t>10%</a:t>
                      </a:r>
                    </a:p>
                  </a:txBody>
                  <a:tcPr/>
                </a:tc>
                <a:extLst>
                  <a:ext uri="{0D108BD9-81ED-4DB2-BD59-A6C34878D82A}">
                    <a16:rowId xmlns:a16="http://schemas.microsoft.com/office/drawing/2014/main" val="532571518"/>
                  </a:ext>
                </a:extLst>
              </a:tr>
              <a:tr h="442306">
                <a:tc>
                  <a:txBody>
                    <a:bodyPr/>
                    <a:lstStyle/>
                    <a:p>
                      <a:endParaRPr lang="en-US" sz="2000" b="1"/>
                    </a:p>
                  </a:txBody>
                  <a:tcPr/>
                </a:tc>
                <a:tc>
                  <a:txBody>
                    <a:bodyPr/>
                    <a:lstStyle/>
                    <a:p>
                      <a:pPr algn="ctr"/>
                      <a:r>
                        <a:rPr lang="en-US" sz="2000" b="1" err="1"/>
                        <a:t>Tirzepatide</a:t>
                      </a:r>
                      <a:endParaRPr lang="en-US" sz="2000" b="1"/>
                    </a:p>
                  </a:txBody>
                  <a:tcPr/>
                </a:tc>
                <a:tc>
                  <a:txBody>
                    <a:bodyPr/>
                    <a:lstStyle/>
                    <a:p>
                      <a:pPr algn="ctr"/>
                      <a:r>
                        <a:rPr lang="en-US" sz="2000" b="1"/>
                        <a:t>Glycemic Control</a:t>
                      </a:r>
                    </a:p>
                  </a:txBody>
                  <a:tcPr/>
                </a:tc>
                <a:tc>
                  <a:txBody>
                    <a:bodyPr/>
                    <a:lstStyle/>
                    <a:p>
                      <a:pPr algn="ctr"/>
                      <a:r>
                        <a:rPr lang="en-US" sz="2000" b="1"/>
                        <a:t>19%</a:t>
                      </a:r>
                    </a:p>
                  </a:txBody>
                  <a:tcPr/>
                </a:tc>
                <a:tc>
                  <a:txBody>
                    <a:bodyPr/>
                    <a:lstStyle/>
                    <a:p>
                      <a:pPr algn="ctr"/>
                      <a:r>
                        <a:rPr lang="en-US" sz="2000" b="1"/>
                        <a:t>2%</a:t>
                      </a:r>
                    </a:p>
                  </a:txBody>
                  <a:tcPr/>
                </a:tc>
                <a:extLst>
                  <a:ext uri="{0D108BD9-81ED-4DB2-BD59-A6C34878D82A}">
                    <a16:rowId xmlns:a16="http://schemas.microsoft.com/office/drawing/2014/main" val="1726462099"/>
                  </a:ext>
                </a:extLst>
              </a:tr>
              <a:tr h="442306">
                <a:tc>
                  <a:txBody>
                    <a:bodyPr/>
                    <a:lstStyle/>
                    <a:p>
                      <a:r>
                        <a:rPr lang="en-US" sz="2000" b="1"/>
                        <a:t>Obesity</a:t>
                      </a:r>
                    </a:p>
                  </a:txBody>
                  <a:tcPr/>
                </a:tc>
                <a:tc>
                  <a:txBody>
                    <a:bodyPr/>
                    <a:lstStyle/>
                    <a:p>
                      <a:pPr algn="ctr"/>
                      <a:r>
                        <a:rPr lang="en-US" sz="2000" b="1" err="1"/>
                        <a:t>Semaglutide</a:t>
                      </a:r>
                      <a:r>
                        <a:rPr lang="en-US" sz="2000" b="1"/>
                        <a:t> </a:t>
                      </a:r>
                    </a:p>
                  </a:txBody>
                  <a:tcPr/>
                </a:tc>
                <a:tc>
                  <a:txBody>
                    <a:bodyPr/>
                    <a:lstStyle/>
                    <a:p>
                      <a:pPr algn="ctr"/>
                      <a:r>
                        <a:rPr lang="en-US" sz="2000" b="1"/>
                        <a:t>Weight Reduction</a:t>
                      </a:r>
                    </a:p>
                  </a:txBody>
                  <a:tcPr/>
                </a:tc>
                <a:tc>
                  <a:txBody>
                    <a:bodyPr/>
                    <a:lstStyle/>
                    <a:p>
                      <a:pPr algn="ctr"/>
                      <a:r>
                        <a:rPr lang="en-US" sz="2000" b="1"/>
                        <a:t>9%</a:t>
                      </a:r>
                    </a:p>
                  </a:txBody>
                  <a:tcPr/>
                </a:tc>
                <a:tc>
                  <a:txBody>
                    <a:bodyPr/>
                    <a:lstStyle/>
                    <a:p>
                      <a:pPr algn="ctr"/>
                      <a:r>
                        <a:rPr lang="en-US" sz="2000" b="1"/>
                        <a:t>1%</a:t>
                      </a:r>
                    </a:p>
                  </a:txBody>
                  <a:tcPr/>
                </a:tc>
                <a:extLst>
                  <a:ext uri="{0D108BD9-81ED-4DB2-BD59-A6C34878D82A}">
                    <a16:rowId xmlns:a16="http://schemas.microsoft.com/office/drawing/2014/main" val="267778050"/>
                  </a:ext>
                </a:extLst>
              </a:tr>
              <a:tr h="442306">
                <a:tc>
                  <a:txBody>
                    <a:bodyPr/>
                    <a:lstStyle/>
                    <a:p>
                      <a:endParaRPr lang="en-US" sz="2000" b="1"/>
                    </a:p>
                  </a:txBody>
                  <a:tcPr/>
                </a:tc>
                <a:tc>
                  <a:txBody>
                    <a:bodyPr/>
                    <a:lstStyle/>
                    <a:p>
                      <a:pPr algn="ctr"/>
                      <a:endParaRPr lang="en-US" sz="2000" b="1"/>
                    </a:p>
                  </a:txBody>
                  <a:tcPr/>
                </a:tc>
                <a:tc>
                  <a:txBody>
                    <a:bodyPr/>
                    <a:lstStyle/>
                    <a:p>
                      <a:pPr algn="ctr"/>
                      <a:r>
                        <a:rPr lang="en-US" sz="2000" b="1"/>
                        <a:t>CVOT (SELECT)</a:t>
                      </a:r>
                    </a:p>
                  </a:txBody>
                  <a:tcPr/>
                </a:tc>
                <a:tc>
                  <a:txBody>
                    <a:bodyPr/>
                    <a:lstStyle/>
                    <a:p>
                      <a:pPr algn="ctr"/>
                      <a:r>
                        <a:rPr lang="en-US" sz="2000" b="1"/>
                        <a:t>30%</a:t>
                      </a:r>
                    </a:p>
                  </a:txBody>
                  <a:tcPr/>
                </a:tc>
                <a:tc>
                  <a:txBody>
                    <a:bodyPr/>
                    <a:lstStyle/>
                    <a:p>
                      <a:pPr algn="ctr"/>
                      <a:r>
                        <a:rPr lang="en-US" sz="2000" b="1"/>
                        <a:t>8%</a:t>
                      </a:r>
                    </a:p>
                  </a:txBody>
                  <a:tcPr/>
                </a:tc>
                <a:extLst>
                  <a:ext uri="{0D108BD9-81ED-4DB2-BD59-A6C34878D82A}">
                    <a16:rowId xmlns:a16="http://schemas.microsoft.com/office/drawing/2014/main" val="1727231876"/>
                  </a:ext>
                </a:extLst>
              </a:tr>
              <a:tr h="442306">
                <a:tc>
                  <a:txBody>
                    <a:bodyPr/>
                    <a:lstStyle/>
                    <a:p>
                      <a:endParaRPr lang="en-US" sz="2000" b="1"/>
                    </a:p>
                  </a:txBody>
                  <a:tcPr/>
                </a:tc>
                <a:tc>
                  <a:txBody>
                    <a:bodyPr/>
                    <a:lstStyle/>
                    <a:p>
                      <a:pPr algn="ctr"/>
                      <a:endParaRPr lang="en-US" sz="2000" b="1"/>
                    </a:p>
                  </a:txBody>
                  <a:tcPr/>
                </a:tc>
                <a:tc>
                  <a:txBody>
                    <a:bodyPr/>
                    <a:lstStyle/>
                    <a:p>
                      <a:pPr algn="ctr"/>
                      <a:r>
                        <a:rPr lang="en-US" sz="2000" b="1"/>
                        <a:t>MASH</a:t>
                      </a:r>
                    </a:p>
                  </a:txBody>
                  <a:tcPr/>
                </a:tc>
                <a:tc>
                  <a:txBody>
                    <a:bodyPr/>
                    <a:lstStyle/>
                    <a:p>
                      <a:pPr algn="ctr"/>
                      <a:r>
                        <a:rPr lang="en-US" sz="2000" b="1"/>
                        <a:t>26%</a:t>
                      </a:r>
                    </a:p>
                  </a:txBody>
                  <a:tcPr/>
                </a:tc>
                <a:tc>
                  <a:txBody>
                    <a:bodyPr/>
                    <a:lstStyle/>
                    <a:p>
                      <a:pPr algn="ctr"/>
                      <a:r>
                        <a:rPr lang="en-US" sz="2000" b="1"/>
                        <a:t>2%</a:t>
                      </a:r>
                    </a:p>
                  </a:txBody>
                  <a:tcPr/>
                </a:tc>
                <a:extLst>
                  <a:ext uri="{0D108BD9-81ED-4DB2-BD59-A6C34878D82A}">
                    <a16:rowId xmlns:a16="http://schemas.microsoft.com/office/drawing/2014/main" val="1647461013"/>
                  </a:ext>
                </a:extLst>
              </a:tr>
              <a:tr h="442306">
                <a:tc>
                  <a:txBody>
                    <a:bodyPr/>
                    <a:lstStyle/>
                    <a:p>
                      <a:endParaRPr lang="en-US" sz="2000" b="1"/>
                    </a:p>
                  </a:txBody>
                  <a:tcPr/>
                </a:tc>
                <a:tc>
                  <a:txBody>
                    <a:bodyPr/>
                    <a:lstStyle/>
                    <a:p>
                      <a:pPr algn="ctr"/>
                      <a:r>
                        <a:rPr lang="en-US" sz="2000" b="1" err="1"/>
                        <a:t>Tirzepatide</a:t>
                      </a:r>
                      <a:endParaRPr lang="en-US" sz="2000" b="1"/>
                    </a:p>
                  </a:txBody>
                  <a:tcPr/>
                </a:tc>
                <a:tc>
                  <a:txBody>
                    <a:bodyPr/>
                    <a:lstStyle/>
                    <a:p>
                      <a:pPr algn="ctr"/>
                      <a:r>
                        <a:rPr lang="en-US" sz="2000" b="1"/>
                        <a:t>Weight Reduction</a:t>
                      </a:r>
                    </a:p>
                  </a:txBody>
                  <a:tcPr/>
                </a:tc>
                <a:tc>
                  <a:txBody>
                    <a:bodyPr/>
                    <a:lstStyle/>
                    <a:p>
                      <a:pPr algn="ctr"/>
                      <a:r>
                        <a:rPr lang="en-US" sz="2000" b="1"/>
                        <a:t>9%</a:t>
                      </a:r>
                    </a:p>
                  </a:txBody>
                  <a:tcPr/>
                </a:tc>
                <a:tc>
                  <a:txBody>
                    <a:bodyPr/>
                    <a:lstStyle/>
                    <a:p>
                      <a:pPr algn="ctr"/>
                      <a:r>
                        <a:rPr lang="en-US" sz="2000" b="1"/>
                        <a:t>0.5%</a:t>
                      </a:r>
                    </a:p>
                  </a:txBody>
                  <a:tcPr/>
                </a:tc>
                <a:extLst>
                  <a:ext uri="{0D108BD9-81ED-4DB2-BD59-A6C34878D82A}">
                    <a16:rowId xmlns:a16="http://schemas.microsoft.com/office/drawing/2014/main" val="188987502"/>
                  </a:ext>
                </a:extLst>
              </a:tr>
              <a:tr h="442306">
                <a:tc>
                  <a:txBody>
                    <a:bodyPr/>
                    <a:lstStyle/>
                    <a:p>
                      <a:endParaRPr lang="en-US" sz="2000" b="1"/>
                    </a:p>
                  </a:txBody>
                  <a:tcPr/>
                </a:tc>
                <a:tc>
                  <a:txBody>
                    <a:bodyPr/>
                    <a:lstStyle/>
                    <a:p>
                      <a:pPr algn="ctr"/>
                      <a:endParaRPr lang="en-US" sz="2000" b="1"/>
                    </a:p>
                  </a:txBody>
                  <a:tcPr/>
                </a:tc>
                <a:tc>
                  <a:txBody>
                    <a:bodyPr/>
                    <a:lstStyle/>
                    <a:p>
                      <a:pPr algn="ctr"/>
                      <a:r>
                        <a:rPr lang="en-US" sz="2000" b="1"/>
                        <a:t>OSA</a:t>
                      </a:r>
                    </a:p>
                  </a:txBody>
                  <a:tcPr/>
                </a:tc>
                <a:tc>
                  <a:txBody>
                    <a:bodyPr/>
                    <a:lstStyle/>
                    <a:p>
                      <a:pPr algn="ctr"/>
                      <a:r>
                        <a:rPr lang="en-US" sz="2000" b="1"/>
                        <a:t>Not reported</a:t>
                      </a:r>
                    </a:p>
                  </a:txBody>
                  <a:tcPr/>
                </a:tc>
                <a:tc>
                  <a:txBody>
                    <a:bodyPr/>
                    <a:lstStyle/>
                    <a:p>
                      <a:pPr algn="ctr"/>
                      <a:endParaRPr lang="en-US" sz="2000" b="1"/>
                    </a:p>
                  </a:txBody>
                  <a:tcPr/>
                </a:tc>
                <a:extLst>
                  <a:ext uri="{0D108BD9-81ED-4DB2-BD59-A6C34878D82A}">
                    <a16:rowId xmlns:a16="http://schemas.microsoft.com/office/drawing/2014/main" val="814238028"/>
                  </a:ext>
                </a:extLst>
              </a:tr>
            </a:tbl>
          </a:graphicData>
        </a:graphic>
      </p:graphicFrame>
      <p:sp>
        <p:nvSpPr>
          <p:cNvPr id="2" name="Rectangle 1">
            <a:extLst>
              <a:ext uri="{FF2B5EF4-FFF2-40B4-BE49-F238E27FC236}">
                <a16:creationId xmlns:a16="http://schemas.microsoft.com/office/drawing/2014/main" id="{EDECF1B1-3555-A861-7AF7-D15415AEE898}"/>
              </a:ext>
            </a:extLst>
          </p:cNvPr>
          <p:cNvSpPr/>
          <p:nvPr/>
        </p:nvSpPr>
        <p:spPr>
          <a:xfrm>
            <a:off x="9421090" y="1203960"/>
            <a:ext cx="2299855" cy="4865366"/>
          </a:xfrm>
          <a:prstGeom prst="rect">
            <a:avLst/>
          </a:prstGeom>
          <a:noFill/>
          <a:ln w="698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25EA990-8D43-0E77-F554-07486FFD1C37}"/>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36</a:t>
            </a:fld>
            <a:endParaRPr lang="en-US" sz="1200" dirty="0">
              <a:solidFill>
                <a:schemeClr val="bg1"/>
              </a:solidFill>
            </a:endParaRPr>
          </a:p>
        </p:txBody>
      </p:sp>
    </p:spTree>
    <p:extLst>
      <p:ext uri="{BB962C8B-B14F-4D97-AF65-F5344CB8AC3E}">
        <p14:creationId xmlns:p14="http://schemas.microsoft.com/office/powerpoint/2010/main" val="627039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850BEA-C163-9735-BC9B-C902AC371B40}"/>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5B3F2CD7-E083-26B8-E3EC-62F0F0DF785B}"/>
              </a:ext>
              <a:ext uri="{C183D7F6-B498-43B3-948B-1728B52AA6E4}">
                <adec:decorative xmlns:adec="http://schemas.microsoft.com/office/drawing/2017/decorative" val="1"/>
              </a:ext>
            </a:extLst>
          </p:cNvPr>
          <p:cNvSpPr/>
          <p:nvPr/>
        </p:nvSpPr>
        <p:spPr>
          <a:xfrm>
            <a:off x="0" y="995859"/>
            <a:ext cx="12192000" cy="68367"/>
          </a:xfrm>
          <a:prstGeom prst="rect">
            <a:avLst/>
          </a:prstGeom>
          <a:solidFill>
            <a:srgbClr val="B40123"/>
          </a:solidFill>
          <a:ln>
            <a:noFill/>
          </a:ln>
          <a:effectLst>
            <a:reflection blurRad="6350" stA="52000" endA="300" endPos="35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1"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B40123"/>
              </a:solidFill>
              <a:effectLst>
                <a:innerShdw blurRad="63500" dist="50800" dir="18900000">
                  <a:prstClr val="black">
                    <a:alpha val="50000"/>
                  </a:prstClr>
                </a:innerShdw>
              </a:effectLst>
              <a:uLnTx/>
              <a:uFillTx/>
              <a:latin typeface="Arial" panose="020B0604020202020204"/>
              <a:ea typeface="+mn-ea"/>
              <a:cs typeface="+mn-cs"/>
            </a:endParaRPr>
          </a:p>
        </p:txBody>
      </p:sp>
      <p:sp>
        <p:nvSpPr>
          <p:cNvPr id="5" name="Title 4">
            <a:extLst>
              <a:ext uri="{FF2B5EF4-FFF2-40B4-BE49-F238E27FC236}">
                <a16:creationId xmlns:a16="http://schemas.microsoft.com/office/drawing/2014/main" id="{20E9D875-0FD6-F43A-10BF-F9F3C564EE5B}"/>
              </a:ext>
            </a:extLst>
          </p:cNvPr>
          <p:cNvSpPr>
            <a:spLocks noGrp="1"/>
          </p:cNvSpPr>
          <p:nvPr>
            <p:ph type="title"/>
          </p:nvPr>
        </p:nvSpPr>
        <p:spPr/>
        <p:txBody>
          <a:bodyPr>
            <a:normAutofit fontScale="90000"/>
          </a:bodyPr>
          <a:lstStyle/>
          <a:p>
            <a:pPr algn="l"/>
            <a:r>
              <a:rPr lang="en-US" sz="4000"/>
              <a:t>GLP1 RA in Older Adults: Loss of Lean Mass</a:t>
            </a:r>
          </a:p>
        </p:txBody>
      </p:sp>
      <p:graphicFrame>
        <p:nvGraphicFramePr>
          <p:cNvPr id="7" name="Chart 6">
            <a:extLst>
              <a:ext uri="{FF2B5EF4-FFF2-40B4-BE49-F238E27FC236}">
                <a16:creationId xmlns:a16="http://schemas.microsoft.com/office/drawing/2014/main" id="{64187887-C5D0-2F24-FACD-0FF038D0AFD1}"/>
              </a:ext>
            </a:extLst>
          </p:cNvPr>
          <p:cNvGraphicFramePr/>
          <p:nvPr/>
        </p:nvGraphicFramePr>
        <p:xfrm>
          <a:off x="368969" y="1431393"/>
          <a:ext cx="5309936" cy="411917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31074FEF-D35D-71CC-D809-508537C2237A}"/>
              </a:ext>
            </a:extLst>
          </p:cNvPr>
          <p:cNvSpPr txBox="1"/>
          <p:nvPr/>
        </p:nvSpPr>
        <p:spPr>
          <a:xfrm>
            <a:off x="368969" y="6288505"/>
            <a:ext cx="3326616" cy="369332"/>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Rossi, Acta </a:t>
            </a:r>
            <a:r>
              <a:rPr kumimoji="0" lang="en-US" sz="1800" b="0" i="0" u="none" strike="noStrike" kern="1200" cap="none" spc="0" normalizeH="0" baseline="0" noProof="0" err="1">
                <a:ln>
                  <a:noFill/>
                </a:ln>
                <a:solidFill>
                  <a:srgbClr val="FFFFFF"/>
                </a:solidFill>
                <a:effectLst/>
                <a:uLnTx/>
                <a:uFillTx/>
                <a:latin typeface="Arial" panose="020B0604020202020204"/>
                <a:ea typeface="+mn-ea"/>
                <a:cs typeface="+mn-cs"/>
              </a:rPr>
              <a:t>Diabetologia</a:t>
            </a: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2025</a:t>
            </a:r>
          </a:p>
        </p:txBody>
      </p:sp>
      <p:sp>
        <p:nvSpPr>
          <p:cNvPr id="9" name="TextBox 8">
            <a:extLst>
              <a:ext uri="{FF2B5EF4-FFF2-40B4-BE49-F238E27FC236}">
                <a16:creationId xmlns:a16="http://schemas.microsoft.com/office/drawing/2014/main" id="{70EE56FF-F7AA-D814-E803-8CA67BC69E82}"/>
              </a:ext>
            </a:extLst>
          </p:cNvPr>
          <p:cNvSpPr txBox="1"/>
          <p:nvPr/>
        </p:nvSpPr>
        <p:spPr>
          <a:xfrm>
            <a:off x="142379" y="5677475"/>
            <a:ext cx="5769528" cy="646331"/>
          </a:xfrm>
          <a:prstGeom prst="rect">
            <a:avLst/>
          </a:prstGeom>
          <a:noFill/>
        </p:spPr>
        <p:txBody>
          <a:bodyPr wrap="none" rtlCol="0">
            <a:spAutoFit/>
          </a:bodyPr>
          <a:lstStyle/>
          <a:p>
            <a:pPr marL="285750" marR="0" lvl="0" indent="-285750" algn="l" defTabSz="914400" rtl="0" eaLnBrk="1" fontAlgn="auto" latinLnBrk="1"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General population:</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     annual decrease in lean mass over 50 years ~1-2%</a:t>
            </a:r>
          </a:p>
        </p:txBody>
      </p:sp>
      <p:pic>
        <p:nvPicPr>
          <p:cNvPr id="11" name="Picture 10">
            <a:extLst>
              <a:ext uri="{FF2B5EF4-FFF2-40B4-BE49-F238E27FC236}">
                <a16:creationId xmlns:a16="http://schemas.microsoft.com/office/drawing/2014/main" id="{74555571-CD56-D2C0-6285-9C31E6AC68E7}"/>
              </a:ext>
            </a:extLst>
          </p:cNvPr>
          <p:cNvPicPr>
            <a:picLocks noChangeAspect="1"/>
          </p:cNvPicPr>
          <p:nvPr/>
        </p:nvPicPr>
        <p:blipFill>
          <a:blip r:embed="rId4"/>
          <a:stretch>
            <a:fillRect/>
          </a:stretch>
        </p:blipFill>
        <p:spPr>
          <a:xfrm>
            <a:off x="6242379" y="1341830"/>
            <a:ext cx="5306701" cy="4360184"/>
          </a:xfrm>
          <a:prstGeom prst="rect">
            <a:avLst/>
          </a:prstGeom>
        </p:spPr>
      </p:pic>
      <p:grpSp>
        <p:nvGrpSpPr>
          <p:cNvPr id="14" name="Group 13">
            <a:extLst>
              <a:ext uri="{FF2B5EF4-FFF2-40B4-BE49-F238E27FC236}">
                <a16:creationId xmlns:a16="http://schemas.microsoft.com/office/drawing/2014/main" id="{931C2736-E39A-F4C6-E7AB-6E5B25885F2B}"/>
              </a:ext>
            </a:extLst>
          </p:cNvPr>
          <p:cNvGrpSpPr/>
          <p:nvPr/>
        </p:nvGrpSpPr>
        <p:grpSpPr>
          <a:xfrm>
            <a:off x="5911907" y="3032296"/>
            <a:ext cx="6242378" cy="2978348"/>
            <a:chOff x="5911907" y="3032296"/>
            <a:chExt cx="6242378" cy="2978348"/>
          </a:xfrm>
        </p:grpSpPr>
        <p:pic>
          <p:nvPicPr>
            <p:cNvPr id="12" name="Picture 11">
              <a:extLst>
                <a:ext uri="{FF2B5EF4-FFF2-40B4-BE49-F238E27FC236}">
                  <a16:creationId xmlns:a16="http://schemas.microsoft.com/office/drawing/2014/main" id="{ACE937B8-3CA0-E0B9-BF7E-1A170E850D55}"/>
                </a:ext>
              </a:extLst>
            </p:cNvPr>
            <p:cNvPicPr>
              <a:picLocks noChangeAspect="1"/>
            </p:cNvPicPr>
            <p:nvPr/>
          </p:nvPicPr>
          <p:blipFill>
            <a:blip r:embed="rId5"/>
            <a:srcRect l="2468" r="5021" b="18058"/>
            <a:stretch>
              <a:fillRect/>
            </a:stretch>
          </p:blipFill>
          <p:spPr>
            <a:xfrm>
              <a:off x="5911907" y="3429000"/>
              <a:ext cx="6242378" cy="2581644"/>
            </a:xfrm>
            <a:prstGeom prst="rect">
              <a:avLst/>
            </a:prstGeom>
          </p:spPr>
        </p:pic>
        <p:sp>
          <p:nvSpPr>
            <p:cNvPr id="13" name="TextBox 12">
              <a:extLst>
                <a:ext uri="{FF2B5EF4-FFF2-40B4-BE49-F238E27FC236}">
                  <a16:creationId xmlns:a16="http://schemas.microsoft.com/office/drawing/2014/main" id="{27FEE3F5-554B-31DC-26A3-172BDEDBD8FB}"/>
                </a:ext>
              </a:extLst>
            </p:cNvPr>
            <p:cNvSpPr txBox="1"/>
            <p:nvPr/>
          </p:nvSpPr>
          <p:spPr>
            <a:xfrm>
              <a:off x="7471961" y="3032296"/>
              <a:ext cx="3122269" cy="338554"/>
            </a:xfrm>
            <a:prstGeom prst="rect">
              <a:avLst/>
            </a:prstGeom>
            <a:solidFill>
              <a:schemeClr val="bg1"/>
            </a:solidFill>
            <a:ln w="76200">
              <a:solidFill>
                <a:schemeClr val="accent1">
                  <a:shade val="15000"/>
                </a:schemeClr>
              </a:solidFill>
            </a:ln>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0A3E53"/>
                  </a:solidFill>
                  <a:effectLst/>
                  <a:uLnTx/>
                  <a:uFillTx/>
                  <a:latin typeface="Arial" panose="020B0604020202020204"/>
                  <a:ea typeface="+mn-ea"/>
                  <a:cs typeface="+mn-cs"/>
                </a:rPr>
                <a:t>↓9.3% psoas muscle volume</a:t>
              </a:r>
            </a:p>
          </p:txBody>
        </p:sp>
      </p:grpSp>
      <p:sp>
        <p:nvSpPr>
          <p:cNvPr id="15" name="TextBox 14">
            <a:extLst>
              <a:ext uri="{FF2B5EF4-FFF2-40B4-BE49-F238E27FC236}">
                <a16:creationId xmlns:a16="http://schemas.microsoft.com/office/drawing/2014/main" id="{97580CF0-70EC-5F99-7C72-E66DE84A7354}"/>
              </a:ext>
            </a:extLst>
          </p:cNvPr>
          <p:cNvSpPr txBox="1"/>
          <p:nvPr/>
        </p:nvSpPr>
        <p:spPr>
          <a:xfrm>
            <a:off x="2470484" y="4613017"/>
            <a:ext cx="9579137" cy="923330"/>
          </a:xfrm>
          <a:prstGeom prst="rect">
            <a:avLst/>
          </a:prstGeom>
          <a:solidFill>
            <a:srgbClr val="FFFF00"/>
          </a:solidFill>
          <a:ln w="63500">
            <a:solidFill>
              <a:schemeClr val="bg2">
                <a:lumMod val="10000"/>
              </a:schemeClr>
            </a:solidFill>
          </a:ln>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A3E53"/>
                </a:solidFill>
                <a:effectLst/>
                <a:uLnTx/>
                <a:uFillTx/>
                <a:latin typeface="Arial" panose="020B0604020202020204"/>
                <a:ea typeface="+mn-ea"/>
                <a:cs typeface="+mn-cs"/>
              </a:rPr>
              <a:t>Is the effect of GLP-1 RA on muscle mass clinically relevant in certain populations?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A3E53"/>
                </a:solidFill>
                <a:effectLst/>
                <a:uLnTx/>
                <a:uFillTx/>
                <a:latin typeface="Arial" panose="020B0604020202020204"/>
                <a:ea typeface="+mn-ea"/>
                <a:cs typeface="+mn-cs"/>
              </a:rPr>
              <a:t>Does the dose or rapidity of weight loss matter for muscle mass?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A3E53"/>
                </a:solidFill>
                <a:effectLst/>
                <a:uLnTx/>
                <a:uFillTx/>
                <a:latin typeface="Arial" panose="020B0604020202020204"/>
                <a:ea typeface="+mn-ea"/>
                <a:cs typeface="+mn-cs"/>
              </a:rPr>
              <a:t>Can the effects be attenuated with protein intake and/or resistance training?</a:t>
            </a:r>
          </a:p>
        </p:txBody>
      </p:sp>
      <p:sp>
        <p:nvSpPr>
          <p:cNvPr id="3" name="TextBox 2">
            <a:extLst>
              <a:ext uri="{FF2B5EF4-FFF2-40B4-BE49-F238E27FC236}">
                <a16:creationId xmlns:a16="http://schemas.microsoft.com/office/drawing/2014/main" id="{9531B0C1-B9FF-6D9B-3BD7-117FB6F4193C}"/>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37</a:t>
            </a:fld>
            <a:endParaRPr lang="en-US" sz="1200" dirty="0">
              <a:solidFill>
                <a:schemeClr val="bg1"/>
              </a:solidFill>
            </a:endParaRPr>
          </a:p>
        </p:txBody>
      </p:sp>
    </p:spTree>
    <p:extLst>
      <p:ext uri="{BB962C8B-B14F-4D97-AF65-F5344CB8AC3E}">
        <p14:creationId xmlns:p14="http://schemas.microsoft.com/office/powerpoint/2010/main" val="2443604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5">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9FE29D25-846C-D68A-6D78-F6967F6CE3B8}"/>
              </a:ext>
            </a:extLst>
          </p:cNvPr>
          <p:cNvGraphicFramePr>
            <a:graphicFrameLocks/>
          </p:cNvGraphicFramePr>
          <p:nvPr/>
        </p:nvGraphicFramePr>
        <p:xfrm>
          <a:off x="1084331" y="488673"/>
          <a:ext cx="9822207" cy="5527813"/>
        </p:xfrm>
        <a:graphic>
          <a:graphicData uri="http://schemas.openxmlformats.org/drawingml/2006/chart">
            <c:chart xmlns:c="http://schemas.openxmlformats.org/drawingml/2006/chart" xmlns:r="http://schemas.openxmlformats.org/officeDocument/2006/relationships" r:id="rId3"/>
          </a:graphicData>
        </a:graphic>
      </p:graphicFrame>
      <p:sp>
        <p:nvSpPr>
          <p:cNvPr id="5" name="TextBox 4">
            <a:extLst>
              <a:ext uri="{FF2B5EF4-FFF2-40B4-BE49-F238E27FC236}">
                <a16:creationId xmlns:a16="http://schemas.microsoft.com/office/drawing/2014/main" id="{A5D0E80A-7557-FBAB-7A70-6E7858505FF6}"/>
              </a:ext>
            </a:extLst>
          </p:cNvPr>
          <p:cNvSpPr txBox="1"/>
          <p:nvPr/>
        </p:nvSpPr>
        <p:spPr>
          <a:xfrm>
            <a:off x="2453695" y="4363374"/>
            <a:ext cx="312906" cy="369332"/>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2</a:t>
            </a:r>
          </a:p>
        </p:txBody>
      </p:sp>
      <p:sp>
        <p:nvSpPr>
          <p:cNvPr id="6" name="TextBox 5">
            <a:extLst>
              <a:ext uri="{FF2B5EF4-FFF2-40B4-BE49-F238E27FC236}">
                <a16:creationId xmlns:a16="http://schemas.microsoft.com/office/drawing/2014/main" id="{D9FD20A6-271C-9BB1-8619-64C601FD054C}"/>
              </a:ext>
            </a:extLst>
          </p:cNvPr>
          <p:cNvSpPr txBox="1"/>
          <p:nvPr/>
        </p:nvSpPr>
        <p:spPr>
          <a:xfrm>
            <a:off x="3083478" y="4333461"/>
            <a:ext cx="312906" cy="369332"/>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4</a:t>
            </a:r>
          </a:p>
        </p:txBody>
      </p:sp>
      <p:sp>
        <p:nvSpPr>
          <p:cNvPr id="7" name="TextBox 6">
            <a:extLst>
              <a:ext uri="{FF2B5EF4-FFF2-40B4-BE49-F238E27FC236}">
                <a16:creationId xmlns:a16="http://schemas.microsoft.com/office/drawing/2014/main" id="{9438457C-9BB4-79F9-19E9-93E8A9D1BBCB}"/>
              </a:ext>
            </a:extLst>
          </p:cNvPr>
          <p:cNvSpPr txBox="1"/>
          <p:nvPr/>
        </p:nvSpPr>
        <p:spPr>
          <a:xfrm>
            <a:off x="4678310" y="4319345"/>
            <a:ext cx="312906" cy="369332"/>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7</a:t>
            </a:r>
          </a:p>
        </p:txBody>
      </p:sp>
      <p:sp>
        <p:nvSpPr>
          <p:cNvPr id="8" name="TextBox 7">
            <a:extLst>
              <a:ext uri="{FF2B5EF4-FFF2-40B4-BE49-F238E27FC236}">
                <a16:creationId xmlns:a16="http://schemas.microsoft.com/office/drawing/2014/main" id="{C913142D-1278-FD3C-5C85-9FD66113423F}"/>
              </a:ext>
            </a:extLst>
          </p:cNvPr>
          <p:cNvSpPr txBox="1"/>
          <p:nvPr/>
        </p:nvSpPr>
        <p:spPr>
          <a:xfrm>
            <a:off x="5316840" y="4333461"/>
            <a:ext cx="441146" cy="369332"/>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10</a:t>
            </a:r>
          </a:p>
        </p:txBody>
      </p:sp>
      <p:sp>
        <p:nvSpPr>
          <p:cNvPr id="9" name="TextBox 8">
            <a:extLst>
              <a:ext uri="{FF2B5EF4-FFF2-40B4-BE49-F238E27FC236}">
                <a16:creationId xmlns:a16="http://schemas.microsoft.com/office/drawing/2014/main" id="{89817698-B9C1-D80E-1C46-891AC66B060E}"/>
              </a:ext>
            </a:extLst>
          </p:cNvPr>
          <p:cNvSpPr txBox="1"/>
          <p:nvPr/>
        </p:nvSpPr>
        <p:spPr>
          <a:xfrm>
            <a:off x="6958136" y="3964129"/>
            <a:ext cx="441146" cy="369332"/>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14</a:t>
            </a:r>
          </a:p>
        </p:txBody>
      </p:sp>
      <p:sp>
        <p:nvSpPr>
          <p:cNvPr id="10" name="TextBox 9">
            <a:extLst>
              <a:ext uri="{FF2B5EF4-FFF2-40B4-BE49-F238E27FC236}">
                <a16:creationId xmlns:a16="http://schemas.microsoft.com/office/drawing/2014/main" id="{26197E73-B4B9-0E9C-4A1E-6CE589AA08C6}"/>
              </a:ext>
            </a:extLst>
          </p:cNvPr>
          <p:cNvSpPr txBox="1"/>
          <p:nvPr/>
        </p:nvSpPr>
        <p:spPr>
          <a:xfrm>
            <a:off x="410374" y="6016486"/>
            <a:ext cx="6519734" cy="646331"/>
          </a:xfrm>
          <a:prstGeom prst="rect">
            <a:avLst/>
          </a:prstGeom>
          <a:noFill/>
        </p:spPr>
        <p:txBody>
          <a:bodyPr wrap="non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Kushner, Obesity, 2025, calculated from Table S5;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FFFFFF"/>
                </a:solidFill>
                <a:effectLst/>
                <a:uLnTx/>
                <a:uFillTx/>
                <a:latin typeface="Arial" panose="020B0604020202020204"/>
                <a:ea typeface="+mn-ea"/>
                <a:cs typeface="+mn-cs"/>
              </a:rPr>
              <a:t>numbers above columns represent absolute number of events</a:t>
            </a:r>
          </a:p>
        </p:txBody>
      </p:sp>
      <p:sp>
        <p:nvSpPr>
          <p:cNvPr id="2" name="TextBox 1">
            <a:extLst>
              <a:ext uri="{FF2B5EF4-FFF2-40B4-BE49-F238E27FC236}">
                <a16:creationId xmlns:a16="http://schemas.microsoft.com/office/drawing/2014/main" id="{5A0C84DC-1944-1572-6928-22C3A1EA8C0A}"/>
              </a:ext>
            </a:extLst>
          </p:cNvPr>
          <p:cNvSpPr txBox="1"/>
          <p:nvPr/>
        </p:nvSpPr>
        <p:spPr>
          <a:xfrm>
            <a:off x="410374" y="2188771"/>
            <a:ext cx="8038683" cy="830997"/>
          </a:xfrm>
          <a:prstGeom prst="rect">
            <a:avLst/>
          </a:prstGeom>
          <a:solidFill>
            <a:srgbClr val="FFFF00"/>
          </a:solidFill>
          <a:ln w="34925">
            <a:solidFill>
              <a:schemeClr val="bg2">
                <a:lumMod val="10000"/>
              </a:schemeClr>
            </a:solidFill>
          </a:ln>
        </p:spPr>
        <p:txBody>
          <a:bodyPr wrap="square" rtlCol="0">
            <a:spAutoFit/>
          </a:bodyPr>
          <a:lstStyle/>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A3E53"/>
                </a:solidFill>
                <a:effectLst/>
                <a:uLnTx/>
                <a:uFillTx/>
                <a:latin typeface="Arial" panose="020B0604020202020204"/>
                <a:ea typeface="+mn-ea"/>
                <a:cs typeface="+mn-cs"/>
              </a:rPr>
              <a:t>What is the effect of GLP-1 RA on BMD and fracture? </a:t>
            </a:r>
          </a:p>
          <a:p>
            <a:pPr marL="0" marR="0" lvl="0" indent="0" algn="l" defTabSz="914400" rtl="0" eaLnBrk="1" fontAlgn="auto" latinLnBrk="1"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A3E53"/>
                </a:solidFill>
                <a:effectLst/>
                <a:uLnTx/>
                <a:uFillTx/>
                <a:latin typeface="Arial" panose="020B0604020202020204"/>
                <a:ea typeface="+mn-ea"/>
                <a:cs typeface="+mn-cs"/>
              </a:rPr>
              <a:t>Are there certain sub-populations at increased risk? </a:t>
            </a:r>
          </a:p>
        </p:txBody>
      </p:sp>
      <p:sp>
        <p:nvSpPr>
          <p:cNvPr id="11" name="TextBox 10">
            <a:extLst>
              <a:ext uri="{FF2B5EF4-FFF2-40B4-BE49-F238E27FC236}">
                <a16:creationId xmlns:a16="http://schemas.microsoft.com/office/drawing/2014/main" id="{B0B2ECD7-FC94-6E70-90AF-8ED2D8B2701E}"/>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38</a:t>
            </a:fld>
            <a:endParaRPr lang="en-US" sz="1200" dirty="0">
              <a:solidFill>
                <a:schemeClr val="bg1"/>
              </a:solidFill>
            </a:endParaRPr>
          </a:p>
        </p:txBody>
      </p:sp>
    </p:spTree>
    <p:extLst>
      <p:ext uri="{BB962C8B-B14F-4D97-AF65-F5344CB8AC3E}">
        <p14:creationId xmlns:p14="http://schemas.microsoft.com/office/powerpoint/2010/main" val="1681478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84651-6A36-9299-D125-E258F6BB7F47}"/>
              </a:ext>
            </a:extLst>
          </p:cNvPr>
          <p:cNvSpPr>
            <a:spLocks noGrp="1"/>
          </p:cNvSpPr>
          <p:nvPr>
            <p:ph type="title"/>
          </p:nvPr>
        </p:nvSpPr>
        <p:spPr/>
        <p:txBody>
          <a:bodyPr/>
          <a:lstStyle/>
          <a:p>
            <a:r>
              <a:rPr lang="en-US"/>
              <a:t>Obesity Prevalence Around the World</a:t>
            </a:r>
          </a:p>
        </p:txBody>
      </p:sp>
      <p:pic>
        <p:nvPicPr>
          <p:cNvPr id="4" name="Picture 3">
            <a:extLst>
              <a:ext uri="{FF2B5EF4-FFF2-40B4-BE49-F238E27FC236}">
                <a16:creationId xmlns:a16="http://schemas.microsoft.com/office/drawing/2014/main" id="{5A017B03-968E-5CB3-C068-70EC42BB7991}"/>
              </a:ext>
            </a:extLst>
          </p:cNvPr>
          <p:cNvPicPr>
            <a:picLocks noChangeAspect="1"/>
          </p:cNvPicPr>
          <p:nvPr/>
        </p:nvPicPr>
        <p:blipFill>
          <a:blip r:embed="rId3"/>
          <a:stretch>
            <a:fillRect/>
          </a:stretch>
        </p:blipFill>
        <p:spPr>
          <a:xfrm>
            <a:off x="1178561" y="994029"/>
            <a:ext cx="9773920" cy="5348148"/>
          </a:xfrm>
          <a:prstGeom prst="rect">
            <a:avLst/>
          </a:prstGeom>
        </p:spPr>
      </p:pic>
      <p:sp>
        <p:nvSpPr>
          <p:cNvPr id="5" name="TextBox 4">
            <a:extLst>
              <a:ext uri="{FF2B5EF4-FFF2-40B4-BE49-F238E27FC236}">
                <a16:creationId xmlns:a16="http://schemas.microsoft.com/office/drawing/2014/main" id="{E8BE27E5-BA21-4679-B15C-2EA8F8F598E8}"/>
              </a:ext>
            </a:extLst>
          </p:cNvPr>
          <p:cNvSpPr txBox="1"/>
          <p:nvPr/>
        </p:nvSpPr>
        <p:spPr>
          <a:xfrm>
            <a:off x="419379" y="6415012"/>
            <a:ext cx="1518364" cy="369332"/>
          </a:xfrm>
          <a:prstGeom prst="rect">
            <a:avLst/>
          </a:prstGeom>
          <a:noFill/>
        </p:spPr>
        <p:txBody>
          <a:bodyPr wrap="none" rtlCol="0">
            <a:spAutoFit/>
          </a:bodyPr>
          <a:lstStyle/>
          <a:p>
            <a:r>
              <a:rPr lang="en-US">
                <a:solidFill>
                  <a:schemeClr val="bg1"/>
                </a:solidFill>
              </a:rPr>
              <a:t>Lancet, 2024</a:t>
            </a:r>
          </a:p>
        </p:txBody>
      </p:sp>
      <p:sp>
        <p:nvSpPr>
          <p:cNvPr id="6" name="TextBox 5">
            <a:extLst>
              <a:ext uri="{FF2B5EF4-FFF2-40B4-BE49-F238E27FC236}">
                <a16:creationId xmlns:a16="http://schemas.microsoft.com/office/drawing/2014/main" id="{CD6AFF5E-668A-2A12-9033-7CAC558BB5F6}"/>
              </a:ext>
            </a:extLst>
          </p:cNvPr>
          <p:cNvSpPr txBox="1"/>
          <p:nvPr/>
        </p:nvSpPr>
        <p:spPr>
          <a:xfrm>
            <a:off x="3291840" y="3089022"/>
            <a:ext cx="8430768" cy="2492990"/>
          </a:xfrm>
          <a:prstGeom prst="rect">
            <a:avLst/>
          </a:prstGeom>
          <a:solidFill>
            <a:schemeClr val="bg1"/>
          </a:solidFill>
          <a:ln w="76200">
            <a:solidFill>
              <a:schemeClr val="accent1">
                <a:shade val="15000"/>
              </a:schemeClr>
            </a:solidFill>
          </a:ln>
        </p:spPr>
        <p:txBody>
          <a:bodyPr wrap="square" rtlCol="0">
            <a:spAutoFit/>
          </a:bodyPr>
          <a:lstStyle/>
          <a:p>
            <a:pPr marL="342900" indent="-342900">
              <a:buFont typeface="Arial" panose="020B0604020202020204" pitchFamily="34" charset="0"/>
              <a:buChar char="•"/>
            </a:pPr>
            <a:r>
              <a:rPr lang="en-US" sz="2800" b="1" dirty="0"/>
              <a:t>Estimated 27% of global population eligible </a:t>
            </a:r>
          </a:p>
          <a:p>
            <a:r>
              <a:rPr lang="en-US" sz="2800" b="1" dirty="0"/>
              <a:t>     for GLP-1 RA (Yoo, Lancet Diabetes, 2026)</a:t>
            </a:r>
          </a:p>
          <a:p>
            <a:pPr marL="342900" indent="-342900">
              <a:buFont typeface="Arial" panose="020B0604020202020204" pitchFamily="34" charset="0"/>
              <a:buChar char="•"/>
            </a:pPr>
            <a:r>
              <a:rPr lang="en-US" sz="2800" b="1" dirty="0"/>
              <a:t>Universal semaglutide access estimated to </a:t>
            </a:r>
          </a:p>
          <a:p>
            <a:r>
              <a:rPr lang="en-US" sz="2800" b="1" dirty="0"/>
              <a:t>    reduce global obesity by 20% and save 28M</a:t>
            </a:r>
          </a:p>
          <a:p>
            <a:r>
              <a:rPr lang="en-US" sz="2800" b="1" dirty="0"/>
              <a:t>    lives over 5 years (Staton, Diabetes, 2025)</a:t>
            </a:r>
          </a:p>
          <a:p>
            <a:r>
              <a:rPr lang="en-US" sz="1600" b="1" dirty="0"/>
              <a:t> </a:t>
            </a:r>
          </a:p>
        </p:txBody>
      </p:sp>
      <p:sp>
        <p:nvSpPr>
          <p:cNvPr id="7" name="TextBox 6">
            <a:extLst>
              <a:ext uri="{FF2B5EF4-FFF2-40B4-BE49-F238E27FC236}">
                <a16:creationId xmlns:a16="http://schemas.microsoft.com/office/drawing/2014/main" id="{73232003-3A09-814E-3015-CDEE0AAFDC22}"/>
              </a:ext>
            </a:extLst>
          </p:cNvPr>
          <p:cNvSpPr txBox="1"/>
          <p:nvPr/>
        </p:nvSpPr>
        <p:spPr>
          <a:xfrm>
            <a:off x="419379" y="6203677"/>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39</a:t>
            </a:fld>
            <a:endParaRPr lang="en-US" sz="1200" dirty="0">
              <a:solidFill>
                <a:schemeClr val="bg1"/>
              </a:solidFill>
            </a:endParaRPr>
          </a:p>
        </p:txBody>
      </p:sp>
    </p:spTree>
    <p:extLst>
      <p:ext uri="{BB962C8B-B14F-4D97-AF65-F5344CB8AC3E}">
        <p14:creationId xmlns:p14="http://schemas.microsoft.com/office/powerpoint/2010/main" val="1131302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57FB4-7E5B-13C8-F790-DE0F53CB791A}"/>
              </a:ext>
            </a:extLst>
          </p:cNvPr>
          <p:cNvSpPr>
            <a:spLocks noGrp="1"/>
          </p:cNvSpPr>
          <p:nvPr>
            <p:ph type="title"/>
          </p:nvPr>
        </p:nvSpPr>
        <p:spPr>
          <a:xfrm>
            <a:off x="2210937" y="360259"/>
            <a:ext cx="9242610" cy="741165"/>
          </a:xfrm>
        </p:spPr>
        <p:txBody>
          <a:bodyPr/>
          <a:lstStyle/>
          <a:p>
            <a:r>
              <a:rPr lang="en-US"/>
              <a:t>Access: Achilles’ Heel of GLP-1 RAs</a:t>
            </a:r>
          </a:p>
        </p:txBody>
      </p:sp>
      <p:pic>
        <p:nvPicPr>
          <p:cNvPr id="3" name="Picture 2">
            <a:extLst>
              <a:ext uri="{FF2B5EF4-FFF2-40B4-BE49-F238E27FC236}">
                <a16:creationId xmlns:a16="http://schemas.microsoft.com/office/drawing/2014/main" id="{15823DF2-0656-CA47-B4CF-ACFCCCA4CA3B}"/>
              </a:ext>
            </a:extLst>
          </p:cNvPr>
          <p:cNvPicPr>
            <a:picLocks noChangeAspect="1"/>
          </p:cNvPicPr>
          <p:nvPr/>
        </p:nvPicPr>
        <p:blipFill>
          <a:blip r:embed="rId3"/>
          <a:stretch>
            <a:fillRect/>
          </a:stretch>
        </p:blipFill>
        <p:spPr>
          <a:xfrm>
            <a:off x="354557" y="199030"/>
            <a:ext cx="1856380" cy="1980139"/>
          </a:xfrm>
          <a:prstGeom prst="rect">
            <a:avLst/>
          </a:prstGeom>
        </p:spPr>
      </p:pic>
      <p:sp>
        <p:nvSpPr>
          <p:cNvPr id="4" name="TextBox 3">
            <a:extLst>
              <a:ext uri="{FF2B5EF4-FFF2-40B4-BE49-F238E27FC236}">
                <a16:creationId xmlns:a16="http://schemas.microsoft.com/office/drawing/2014/main" id="{858E1C22-039C-DE72-847D-3FCF5724D1AD}"/>
              </a:ext>
            </a:extLst>
          </p:cNvPr>
          <p:cNvSpPr txBox="1"/>
          <p:nvPr/>
        </p:nvSpPr>
        <p:spPr>
          <a:xfrm>
            <a:off x="372771" y="2552131"/>
            <a:ext cx="11674849" cy="3693319"/>
          </a:xfrm>
          <a:prstGeom prst="rect">
            <a:avLst/>
          </a:prstGeom>
          <a:noFill/>
        </p:spPr>
        <p:txBody>
          <a:bodyPr wrap="square" lIns="91440" tIns="45720" rIns="91440" bIns="45720" rtlCol="0" anchor="t">
            <a:spAutoFit/>
          </a:bodyPr>
          <a:lstStyle/>
          <a:p>
            <a:r>
              <a:rPr lang="en-US" sz="3600" b="1" dirty="0">
                <a:solidFill>
                  <a:schemeClr val="bg1"/>
                </a:solidFill>
              </a:rPr>
              <a:t>Rapidly changing landscape may decrease cost, </a:t>
            </a:r>
          </a:p>
          <a:p>
            <a:r>
              <a:rPr lang="en-US" sz="3600" b="1" dirty="0">
                <a:solidFill>
                  <a:schemeClr val="bg1"/>
                </a:solidFill>
              </a:rPr>
              <a:t>increase production and improve access</a:t>
            </a:r>
            <a:endParaRPr lang="en-US" sz="3600" b="1" dirty="0">
              <a:solidFill>
                <a:schemeClr val="bg1"/>
              </a:solidFill>
              <a:cs typeface="Arial" panose="020B0604020202020204"/>
            </a:endParaRPr>
          </a:p>
          <a:p>
            <a:pPr marL="285750" indent="-285750">
              <a:buFont typeface="Arial"/>
              <a:buChar char="•"/>
            </a:pPr>
            <a:endParaRPr lang="en-US" dirty="0">
              <a:solidFill>
                <a:schemeClr val="bg1"/>
              </a:solidFill>
              <a:cs typeface="Arial" panose="020B0604020202020204"/>
            </a:endParaRPr>
          </a:p>
          <a:p>
            <a:pPr marL="285750" indent="-285750">
              <a:buFont typeface="Arial"/>
              <a:buChar char="•"/>
            </a:pPr>
            <a:r>
              <a:rPr lang="en-US" sz="2400" dirty="0">
                <a:solidFill>
                  <a:schemeClr val="bg1"/>
                </a:solidFill>
              </a:rPr>
              <a:t>New oral formulations:  Oral semaglutide,  </a:t>
            </a:r>
            <a:r>
              <a:rPr lang="en-US" sz="2400" dirty="0" err="1">
                <a:solidFill>
                  <a:schemeClr val="bg1"/>
                </a:solidFill>
              </a:rPr>
              <a:t>Orforglipron</a:t>
            </a:r>
            <a:r>
              <a:rPr lang="en-US" sz="2400" dirty="0">
                <a:solidFill>
                  <a:schemeClr val="bg1"/>
                </a:solidFill>
              </a:rPr>
              <a:t> (small molecule)</a:t>
            </a:r>
            <a:endParaRPr lang="en-US" sz="2400" dirty="0">
              <a:solidFill>
                <a:schemeClr val="bg1"/>
              </a:solidFill>
              <a:cs typeface="Arial" panose="020B0604020202020204"/>
            </a:endParaRPr>
          </a:p>
          <a:p>
            <a:pPr marL="285750" indent="-285750">
              <a:buFont typeface="Arial"/>
              <a:buChar char="•"/>
            </a:pPr>
            <a:r>
              <a:rPr lang="en-US" sz="2400" dirty="0">
                <a:solidFill>
                  <a:schemeClr val="bg1"/>
                </a:solidFill>
              </a:rPr>
              <a:t>Patent Expirations:  Semaglutide:  2026 in India, China, Brazil, Canada, Turkey; </a:t>
            </a:r>
          </a:p>
          <a:p>
            <a:r>
              <a:rPr lang="en-US" sz="2400" dirty="0">
                <a:solidFill>
                  <a:schemeClr val="bg1"/>
                </a:solidFill>
              </a:rPr>
              <a:t>   2032 in US</a:t>
            </a:r>
            <a:endParaRPr lang="en-US" sz="2400" dirty="0">
              <a:solidFill>
                <a:schemeClr val="bg1"/>
              </a:solidFill>
              <a:cs typeface="Arial" panose="020B0604020202020204"/>
            </a:endParaRPr>
          </a:p>
          <a:p>
            <a:pPr marL="285750" indent="-285750">
              <a:buFont typeface="Arial"/>
              <a:buChar char="•"/>
            </a:pPr>
            <a:r>
              <a:rPr lang="en-US" sz="2400" dirty="0">
                <a:solidFill>
                  <a:schemeClr val="bg1"/>
                </a:solidFill>
              </a:rPr>
              <a:t>Development of multi-agonists</a:t>
            </a:r>
            <a:endParaRPr lang="en-US" sz="2400" dirty="0">
              <a:solidFill>
                <a:schemeClr val="bg1"/>
              </a:solidFill>
              <a:cs typeface="Arial" panose="020B0604020202020204"/>
            </a:endParaRPr>
          </a:p>
          <a:p>
            <a:pPr marL="742950" lvl="1" indent="-285750">
              <a:buFont typeface="Arial"/>
              <a:buChar char="•"/>
            </a:pPr>
            <a:r>
              <a:rPr lang="en-US" sz="2400" dirty="0">
                <a:solidFill>
                  <a:schemeClr val="bg1"/>
                </a:solidFill>
                <a:cs typeface="Arial" panose="020B0604020202020204"/>
              </a:rPr>
              <a:t>GLP-1 RA/(GIP RA) + Amylin, Glucagon, IGF-1, GDF-15, FGF-21, Activin, NPY</a:t>
            </a:r>
          </a:p>
          <a:p>
            <a:pPr marL="285750" indent="-285750">
              <a:buFont typeface="Arial"/>
              <a:buChar char="•"/>
            </a:pPr>
            <a:r>
              <a:rPr lang="en-US" sz="2400" dirty="0">
                <a:solidFill>
                  <a:schemeClr val="bg1"/>
                </a:solidFill>
                <a:cs typeface="Arial" panose="020B0604020202020204"/>
              </a:rPr>
              <a:t>&gt; 60 GLP-1 based compounds in development for multiple indications</a:t>
            </a:r>
          </a:p>
        </p:txBody>
      </p:sp>
      <p:sp>
        <p:nvSpPr>
          <p:cNvPr id="6" name="TextBox 5">
            <a:extLst>
              <a:ext uri="{FF2B5EF4-FFF2-40B4-BE49-F238E27FC236}">
                <a16:creationId xmlns:a16="http://schemas.microsoft.com/office/drawing/2014/main" id="{38E59A61-AEC6-82AC-5C35-FE7EB1547204}"/>
              </a:ext>
            </a:extLst>
          </p:cNvPr>
          <p:cNvSpPr txBox="1"/>
          <p:nvPr/>
        </p:nvSpPr>
        <p:spPr>
          <a:xfrm>
            <a:off x="0" y="6558844"/>
            <a:ext cx="1704622" cy="276999"/>
          </a:xfrm>
          <a:prstGeom prst="rect">
            <a:avLst/>
          </a:prstGeom>
          <a:noFill/>
        </p:spPr>
        <p:txBody>
          <a:bodyPr wrap="square" rtlCol="0">
            <a:spAutoFit/>
          </a:bodyPr>
          <a:lstStyle/>
          <a:p>
            <a:r>
              <a:rPr lang="en-US" sz="1200" dirty="0">
                <a:solidFill>
                  <a:schemeClr val="bg1"/>
                </a:solidFill>
              </a:rPr>
              <a:t>Slide </a:t>
            </a:r>
            <a:fld id="{7AE9A475-DFE3-423A-9C6D-F0F69D2563CE}" type="slidenum">
              <a:rPr lang="en-US" sz="1200" smtClean="0">
                <a:solidFill>
                  <a:schemeClr val="bg1"/>
                </a:solidFill>
              </a:rPr>
              <a:t>40</a:t>
            </a:fld>
            <a:endParaRPr lang="en-US" sz="1200" dirty="0">
              <a:solidFill>
                <a:schemeClr val="bg1"/>
              </a:solidFill>
            </a:endParaRPr>
          </a:p>
        </p:txBody>
      </p:sp>
    </p:spTree>
    <p:extLst>
      <p:ext uri="{BB962C8B-B14F-4D97-AF65-F5344CB8AC3E}">
        <p14:creationId xmlns:p14="http://schemas.microsoft.com/office/powerpoint/2010/main" val="86124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56C69-93DD-09F6-A687-244A73A12CD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42A5C2-DC47-D074-53B1-1840E5903737}"/>
              </a:ext>
            </a:extLst>
          </p:cNvPr>
          <p:cNvSpPr>
            <a:spLocks noGrp="1"/>
          </p:cNvSpPr>
          <p:nvPr>
            <p:ph type="title"/>
          </p:nvPr>
        </p:nvSpPr>
        <p:spPr>
          <a:xfrm>
            <a:off x="609600" y="0"/>
            <a:ext cx="10972800" cy="1143000"/>
          </a:xfrm>
        </p:spPr>
        <p:txBody>
          <a:bodyPr/>
          <a:lstStyle/>
          <a:p>
            <a:r>
              <a:rPr lang="en-US" dirty="0"/>
              <a:t>Conclusions</a:t>
            </a:r>
          </a:p>
        </p:txBody>
      </p:sp>
      <p:sp>
        <p:nvSpPr>
          <p:cNvPr id="3" name="Content Placeholder 2">
            <a:extLst>
              <a:ext uri="{FF2B5EF4-FFF2-40B4-BE49-F238E27FC236}">
                <a16:creationId xmlns:a16="http://schemas.microsoft.com/office/drawing/2014/main" id="{98582680-9158-9FB3-11AC-FB7E0D923826}"/>
              </a:ext>
            </a:extLst>
          </p:cNvPr>
          <p:cNvSpPr>
            <a:spLocks noGrp="1"/>
          </p:cNvSpPr>
          <p:nvPr>
            <p:ph idx="1"/>
          </p:nvPr>
        </p:nvSpPr>
        <p:spPr>
          <a:xfrm>
            <a:off x="638629" y="1462315"/>
            <a:ext cx="10972800" cy="4525963"/>
          </a:xfrm>
        </p:spPr>
        <p:txBody>
          <a:bodyPr/>
          <a:lstStyle/>
          <a:p>
            <a:r>
              <a:rPr lang="en-US" dirty="0"/>
              <a:t>PWH have a high prevalence of metabolic syndrome and CKM-related events</a:t>
            </a:r>
          </a:p>
          <a:p>
            <a:r>
              <a:rPr lang="en-US" dirty="0"/>
              <a:t>GLP-1 </a:t>
            </a:r>
            <a:r>
              <a:rPr lang="en-US"/>
              <a:t>RAs improve </a:t>
            </a:r>
            <a:r>
              <a:rPr lang="en-US" dirty="0"/>
              <a:t>metabolic syndrome components in PWH and may impact CKM-events (CVD, renal disease, MASLD, heart failure)</a:t>
            </a:r>
          </a:p>
          <a:p>
            <a:r>
              <a:rPr lang="en-US" dirty="0"/>
              <a:t>GLP-1 RA improve systemic inflammation in PWH</a:t>
            </a:r>
          </a:p>
          <a:p>
            <a:r>
              <a:rPr lang="en-US" dirty="0"/>
              <a:t>Muscle and bone effects in older PWH need more attention</a:t>
            </a:r>
          </a:p>
          <a:p>
            <a:r>
              <a:rPr lang="en-US" dirty="0"/>
              <a:t>Access is a critical issue</a:t>
            </a:r>
          </a:p>
          <a:p>
            <a:endParaRPr lang="en-US" dirty="0"/>
          </a:p>
        </p:txBody>
      </p:sp>
    </p:spTree>
    <p:extLst>
      <p:ext uri="{BB962C8B-B14F-4D97-AF65-F5344CB8AC3E}">
        <p14:creationId xmlns:p14="http://schemas.microsoft.com/office/powerpoint/2010/main" val="26027454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0D2B8-6104-99E8-8A94-390ED8EC6DCA}"/>
              </a:ext>
            </a:extLst>
          </p:cNvPr>
          <p:cNvSpPr>
            <a:spLocks noGrp="1"/>
          </p:cNvSpPr>
          <p:nvPr>
            <p:ph type="ctrTitle"/>
          </p:nvPr>
        </p:nvSpPr>
        <p:spPr/>
        <p:txBody>
          <a:bodyPr/>
          <a:lstStyle/>
          <a:p>
            <a:br>
              <a:rPr lang="en-US" dirty="0"/>
            </a:br>
            <a:br>
              <a:rPr lang="en-US" dirty="0"/>
            </a:br>
            <a:r>
              <a:rPr lang="en-US" dirty="0"/>
              <a:t>Q and A Session</a:t>
            </a:r>
            <a:br>
              <a:rPr lang="en-US" dirty="0"/>
            </a:br>
            <a:endParaRPr lang="en-US" dirty="0"/>
          </a:p>
        </p:txBody>
      </p:sp>
    </p:spTree>
    <p:extLst>
      <p:ext uri="{BB962C8B-B14F-4D97-AF65-F5344CB8AC3E}">
        <p14:creationId xmlns:p14="http://schemas.microsoft.com/office/powerpoint/2010/main" val="276461141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9.0.7022"/>
  <p:tag name="SLIDO_PRESENTATION_ID" val="82d65c2a-0101-46c6-b312-c231b65478bf"/>
  <p:tag name="SLIDO_EVENT_UUID" val="61c1ef39-ffbb-4767-9601-6341d9118e3c"/>
  <p:tag name="SLIDO_EVENT_SECTION_UUID" val="e5dea9af-7dd0-4f83-8049-df849b4b53b2"/>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5&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0&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2&quot;/&gt;&lt;/TableIndex&gt;&lt;/ShapeTextInfo&gt;"/>
</p:tagLst>
</file>

<file path=ppt/tags/tag11.xml><?xml version="1.0" encoding="utf-8"?>
<p:tagLst xmlns:a="http://schemas.openxmlformats.org/drawingml/2006/main" xmlns:r="http://schemas.openxmlformats.org/officeDocument/2006/relationships" xmlns:p="http://schemas.openxmlformats.org/presentationml/2006/main">
  <p:tag name="SLIDO_METADATA" val="eyJUaW1lc3RhbXAiOjE3OTE5MDk5MDZ9"/>
  <p:tag name="SLIDO_TYPE" val="SlidoPoll"/>
  <p:tag name="SLIDO_POLL_UUID" val="a34ef077-a54f-4d46-9285-0af8f1c322c5"/>
  <p:tag name="SLIDO_TIMELINE" val="W3sicG9sbFF1ZXN0aW9uVXVpZCI6IjQ5ZmU0MmYwLTA3NmYtNGE2Ni04ZmQ4LWIwZTE4ZDJmYzExYiIsInNob3dSZXN1bHRzIjpmYWxzZSwic2hvd0NvcnJlY3RBbnN3ZXJzIjpmYWxzZSwidm90aW5nTG9ja2VkIjpmYWxzZX0seyJwb2xsUXVlc3Rpb25VdWlkIjoiNDlmZTQyZjAtMDc2Zi00YTY2LThmZDgtYjBlMThkMmZjMTFiIiwic2hvd1Jlc3VsdHMiOnRydWUsInNob3dDb3JyZWN0QW5zd2VycyI6ZmFsc2UsInZvdGluZ0xvY2tlZCI6ZmFsc2V9XQ=="/>
</p:tagLst>
</file>

<file path=ppt/tags/tag12.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3.xml><?xml version="1.0" encoding="utf-8"?>
<p:tagLst xmlns:a="http://schemas.openxmlformats.org/drawingml/2006/main" xmlns:r="http://schemas.openxmlformats.org/officeDocument/2006/relationships" xmlns:p="http://schemas.openxmlformats.org/presentationml/2006/main">
  <p:tag name="SLIDO_ELEMENT" val="title"/>
</p:tagLst>
</file>

<file path=ppt/tags/tag14.xml><?xml version="1.0" encoding="utf-8"?>
<p:tagLst xmlns:a="http://schemas.openxmlformats.org/drawingml/2006/main" xmlns:r="http://schemas.openxmlformats.org/officeDocument/2006/relationships" xmlns:p="http://schemas.openxmlformats.org/presentationml/2006/main">
  <p:tag name="SLIDO_METADATA" val="eyJUaW1lc3RhbXAiOjE3OTE5MTAxMDJ9"/>
  <p:tag name="SLIDO_TYPE" val="SlidoPoll"/>
  <p:tag name="SLIDO_POLL_UUID" val="12d3d0d4-def9-47cd-94b4-878b351ebc3e"/>
  <p:tag name="SLIDO_TIMELINE" val="W3sicG9sbFF1ZXN0aW9uVXVpZCI6ImE3MTliNWVjLWVlMTYtNGU3Ny1hZTIzLTc2YWM4MmVhYTZkMCIsInNob3dSZXN1bHRzIjpmYWxzZSwic2hvd0NvcnJlY3RBbnN3ZXJzIjpmYWxzZSwidm90aW5nTG9ja2VkIjpmYWxzZX0seyJwb2xsUXVlc3Rpb25VdWlkIjoiYTcxOWI1ZWMtZWUxNi00ZTc3LWFlMjMtNzZhYzgyZWFhNmQwIiwic2hvd1Jlc3VsdHMiOnRydWUsInNob3dDb3JyZWN0QW5zd2VycyI6ZmFsc2UsInZvdGluZ0xvY2tlZCI6ZmFsc2V9XQ=="/>
</p:tagLst>
</file>

<file path=ppt/tags/tag15.xml><?xml version="1.0" encoding="utf-8"?>
<p:tagLst xmlns:a="http://schemas.openxmlformats.org/drawingml/2006/main" xmlns:r="http://schemas.openxmlformats.org/officeDocument/2006/relationships" xmlns:p="http://schemas.openxmlformats.org/presentationml/2006/main">
  <p:tag name="SLIDO_ELEMENT" val="interaction_image"/>
  <p:tag name="INTERACTION_TYPE" val="MultipleChoice"/>
</p:tagLst>
</file>

<file path=ppt/tags/tag16.xml><?xml version="1.0" encoding="utf-8"?>
<p:tagLst xmlns:a="http://schemas.openxmlformats.org/drawingml/2006/main" xmlns:r="http://schemas.openxmlformats.org/officeDocument/2006/relationships" xmlns:p="http://schemas.openxmlformats.org/presentationml/2006/main">
  <p:tag name="SLIDO_ELEMENT" val="title"/>
</p:tagLst>
</file>

<file path=ppt/theme/theme1.xml><?xml version="1.0" encoding="utf-8"?>
<a:theme xmlns:a="http://schemas.openxmlformats.org/drawingml/2006/main" name="Office Theme">
  <a:themeElements>
    <a:clrScheme name="Custom 8">
      <a:dk1>
        <a:srgbClr val="0A3E53"/>
      </a:dk1>
      <a:lt1>
        <a:srgbClr val="FFFFFF"/>
      </a:lt1>
      <a:dk2>
        <a:srgbClr val="34558B"/>
      </a:dk2>
      <a:lt2>
        <a:srgbClr val="D6D2C4"/>
      </a:lt2>
      <a:accent1>
        <a:srgbClr val="4797A8"/>
      </a:accent1>
      <a:accent2>
        <a:srgbClr val="D668A1"/>
      </a:accent2>
      <a:accent3>
        <a:srgbClr val="61A851"/>
      </a:accent3>
      <a:accent4>
        <a:srgbClr val="549DF3"/>
      </a:accent4>
      <a:accent5>
        <a:srgbClr val="FFFFFF"/>
      </a:accent5>
      <a:accent6>
        <a:srgbClr val="BB2026"/>
      </a:accent6>
      <a:hlink>
        <a:srgbClr val="4797A8"/>
      </a:hlink>
      <a:folHlink>
        <a:srgbClr val="4797A8"/>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efault Design">
  <a:themeElements>
    <a:clrScheme name="Default Design 14">
      <a:dk1>
        <a:srgbClr val="003366"/>
      </a:dk1>
      <a:lt1>
        <a:srgbClr val="FFFFFF"/>
      </a:lt1>
      <a:dk2>
        <a:srgbClr val="000066"/>
      </a:dk2>
      <a:lt2>
        <a:srgbClr val="FFFF00"/>
      </a:lt2>
      <a:accent1>
        <a:srgbClr val="3366CC"/>
      </a:accent1>
      <a:accent2>
        <a:srgbClr val="00B000"/>
      </a:accent2>
      <a:accent3>
        <a:srgbClr val="AAAAB8"/>
      </a:accent3>
      <a:accent4>
        <a:srgbClr val="DADADA"/>
      </a:accent4>
      <a:accent5>
        <a:srgbClr val="ADB8E2"/>
      </a:accent5>
      <a:accent6>
        <a:srgbClr val="009F00"/>
      </a:accent6>
      <a:hlink>
        <a:srgbClr val="66CCFF"/>
      </a:hlink>
      <a:folHlink>
        <a:srgbClr val="FFE701"/>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3366"/>
        </a:dk1>
        <a:lt1>
          <a:srgbClr val="FFFFFF"/>
        </a:lt1>
        <a:dk2>
          <a:srgbClr val="000099"/>
        </a:dk2>
        <a:lt2>
          <a:srgbClr val="FFFF00"/>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14">
        <a:dk1>
          <a:srgbClr val="003366"/>
        </a:dk1>
        <a:lt1>
          <a:srgbClr val="FFFFFF"/>
        </a:lt1>
        <a:dk2>
          <a:srgbClr val="000066"/>
        </a:dk2>
        <a:lt2>
          <a:srgbClr val="FFFF00"/>
        </a:lt2>
        <a:accent1>
          <a:srgbClr val="3366CC"/>
        </a:accent1>
        <a:accent2>
          <a:srgbClr val="00B000"/>
        </a:accent2>
        <a:accent3>
          <a:srgbClr val="AAAAB8"/>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Custom Design">
  <a:themeElements>
    <a:clrScheme name="RyanWhite22">
      <a:dk1>
        <a:srgbClr val="183560"/>
      </a:dk1>
      <a:lt1>
        <a:srgbClr val="FFFFFF"/>
      </a:lt1>
      <a:dk2>
        <a:srgbClr val="C00000"/>
      </a:dk2>
      <a:lt2>
        <a:srgbClr val="C9E1EB"/>
      </a:lt2>
      <a:accent1>
        <a:srgbClr val="1A5883"/>
      </a:accent1>
      <a:accent2>
        <a:srgbClr val="60AFD0"/>
      </a:accent2>
      <a:accent3>
        <a:srgbClr val="FAEBB1"/>
      </a:accent3>
      <a:accent4>
        <a:srgbClr val="89CADA"/>
      </a:accent4>
      <a:accent5>
        <a:srgbClr val="0154AA"/>
      </a:accent5>
      <a:accent6>
        <a:srgbClr val="868581"/>
      </a:accent6>
      <a:hlink>
        <a:srgbClr val="0154A9"/>
      </a:hlink>
      <a:folHlink>
        <a:srgbClr val="0154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9EBD5AB46C3CC43B7A6500277EB8A0A" ma:contentTypeVersion="21" ma:contentTypeDescription="Create a new document." ma:contentTypeScope="" ma:versionID="769b4ef54c6025a85ae5a161ce916550">
  <xsd:schema xmlns:xsd="http://www.w3.org/2001/XMLSchema" xmlns:xs="http://www.w3.org/2001/XMLSchema" xmlns:p="http://schemas.microsoft.com/office/2006/metadata/properties" xmlns:ns2="5aba7cdf-180c-4384-8a9d-138fa8e6d00e" xmlns:ns3="c5b4d1ab-5401-4f43-b4db-b840d937b876" targetNamespace="http://schemas.microsoft.com/office/2006/metadata/properties" ma:root="true" ma:fieldsID="fe8a71f19a3fbe3a7a0b2dfd503e66d6" ns2:_="" ns3:_="">
    <xsd:import namespace="5aba7cdf-180c-4384-8a9d-138fa8e6d00e"/>
    <xsd:import namespace="c5b4d1ab-5401-4f43-b4db-b840d937b876"/>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Categpru"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KB"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ba7cdf-180c-4384-8a9d-138fa8e6d00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Categpru" ma:index="12" nillable="true" ma:displayName="Category" ma:description="Document Category" ma:format="Dropdown" ma:internalName="Categpru">
      <xsd:simpleType>
        <xsd:union memberTypes="dms:Text">
          <xsd:simpleType>
            <xsd:restriction base="dms:Choice">
              <xsd:enumeration value="CROI"/>
              <xsd:enumeration value="General Administration"/>
              <xsd:enumeration value="Production"/>
              <xsd:enumeration value="Ryan White"/>
            </xsd:restriction>
          </xsd:simpleType>
        </xsd:unio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KB" ma:index="20" nillable="true" ma:displayName="KB" ma:format="Dropdown" ma:list="UserInfo" ma:SharePointGroup="0" ma:internalName="KB">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4b258697-a7df-4812-bf7f-9236907ce1c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5b4d1ab-5401-4f43-b4db-b840d937b876"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aa5329e8-7a54-4dca-b04b-15743006f0fe}" ma:internalName="TaxCatchAll" ma:showField="CatchAllData" ma:web="c5b4d1ab-5401-4f43-b4db-b840d937b87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c5b4d1ab-5401-4f43-b4db-b840d937b876" xsi:nil="true"/>
    <lcf76f155ced4ddcb4097134ff3c332f xmlns="5aba7cdf-180c-4384-8a9d-138fa8e6d00e">
      <Terms xmlns="http://schemas.microsoft.com/office/infopath/2007/PartnerControls"/>
    </lcf76f155ced4ddcb4097134ff3c332f>
    <KB xmlns="5aba7cdf-180c-4384-8a9d-138fa8e6d00e">
      <UserInfo>
        <DisplayName/>
        <AccountId xsi:nil="true"/>
        <AccountType/>
      </UserInfo>
    </KB>
    <Categpru xmlns="5aba7cdf-180c-4384-8a9d-138fa8e6d00e" xsi:nil="true"/>
  </documentManagement>
</p:properties>
</file>

<file path=customXml/itemProps1.xml><?xml version="1.0" encoding="utf-8"?>
<ds:datastoreItem xmlns:ds="http://schemas.openxmlformats.org/officeDocument/2006/customXml" ds:itemID="{C9DE94C2-CFFB-4C64-9F00-B23C94624F09}">
  <ds:schemaRefs>
    <ds:schemaRef ds:uri="http://schemas.microsoft.com/sharepoint/v3/contenttype/forms"/>
  </ds:schemaRefs>
</ds:datastoreItem>
</file>

<file path=customXml/itemProps2.xml><?xml version="1.0" encoding="utf-8"?>
<ds:datastoreItem xmlns:ds="http://schemas.openxmlformats.org/officeDocument/2006/customXml" ds:itemID="{F6265B25-2231-4B06-8C0E-8E64B6744A3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ba7cdf-180c-4384-8a9d-138fa8e6d00e"/>
    <ds:schemaRef ds:uri="c5b4d1ab-5401-4f43-b4db-b840d937b87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A75BF3-E100-4EEE-B586-327152243E8E}">
  <ds:schemaRefs>
    <ds:schemaRef ds:uri="http://schemas.microsoft.com/office/2006/metadata/properties"/>
    <ds:schemaRef ds:uri="http://schemas.microsoft.com/office/2006/documentManagement/types"/>
    <ds:schemaRef ds:uri="http://purl.org/dc/elements/1.1/"/>
    <ds:schemaRef ds:uri="39fb0fa1-8f77-4182-892b-8130e7979976"/>
    <ds:schemaRef ds:uri="http://www.w3.org/XML/1998/namespace"/>
    <ds:schemaRef ds:uri="http://schemas.microsoft.com/office/infopath/2007/PartnerControls"/>
    <ds:schemaRef ds:uri="http://purl.org/dc/dcmitype/"/>
    <ds:schemaRef ds:uri="http://schemas.openxmlformats.org/package/2006/metadata/core-properties"/>
    <ds:schemaRef ds:uri="24b01ab6-f259-42da-9d63-2b7d5ba08442"/>
    <ds:schemaRef ds:uri="http://purl.org/dc/terms/"/>
    <ds:schemaRef ds:uri="0e13624b-5a01-4b21-a8ad-22081e8bd238"/>
    <ds:schemaRef ds:uri="http://schemas.microsoft.com/sharepoint/v3"/>
    <ds:schemaRef ds:uri="6b249431-f1bd-4791-934e-b74ef4e68361"/>
    <ds:schemaRef ds:uri="c5b4d1ab-5401-4f43-b4db-b840d937b876"/>
    <ds:schemaRef ds:uri="5aba7cdf-180c-4384-8a9d-138fa8e6d00e"/>
  </ds:schemaRefs>
</ds:datastoreItem>
</file>

<file path=docProps/app.xml><?xml version="1.0" encoding="utf-8"?>
<Properties xmlns="http://schemas.openxmlformats.org/officeDocument/2006/extended-properties" xmlns:vt="http://schemas.openxmlformats.org/officeDocument/2006/docPropsVTypes">
  <Template/>
  <TotalTime>5976</TotalTime>
  <Words>2131</Words>
  <Application>Microsoft Office PowerPoint</Application>
  <PresentationFormat>Widescreen</PresentationFormat>
  <Paragraphs>392</Paragraphs>
  <Slides>42</Slides>
  <Notes>19</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42</vt:i4>
      </vt:variant>
    </vt:vector>
  </HeadingPairs>
  <TitlesOfParts>
    <vt:vector size="54" baseType="lpstr">
      <vt:lpstr>MS PGothic</vt:lpstr>
      <vt:lpstr>Aptos</vt:lpstr>
      <vt:lpstr>Arial</vt:lpstr>
      <vt:lpstr>Calibri</vt:lpstr>
      <vt:lpstr>Courier New</vt:lpstr>
      <vt:lpstr>Helvetica</vt:lpstr>
      <vt:lpstr>Helvetica Neue</vt:lpstr>
      <vt:lpstr>IAS Ribbon Sans Regular</vt:lpstr>
      <vt:lpstr>Wingdings</vt:lpstr>
      <vt:lpstr>Office Theme</vt:lpstr>
      <vt:lpstr>Default Design</vt:lpstr>
      <vt:lpstr>3_Custom Design</vt:lpstr>
      <vt:lpstr>GLP-1 Receptor Agonists: Implications for Metabolic Syndrome in People with HIV</vt:lpstr>
      <vt:lpstr>Financial Relationships With Ineligible Companies (Formerly Described as Commercial Interests by the ACCME) Within the Last 2 Years</vt:lpstr>
      <vt:lpstr>Learning Objectives</vt:lpstr>
      <vt:lpstr>What is the Metabolic Syndrome? </vt:lpstr>
      <vt:lpstr>What are the origins of the metabolic syndrome?</vt:lpstr>
      <vt:lpstr>What are the origins of the metabolic syndrome?</vt:lpstr>
      <vt:lpstr>What are the origins of the metabolic syndrome?</vt:lpstr>
      <vt:lpstr>What are the origins of the metabolic syndrome?</vt:lpstr>
      <vt:lpstr>PowerPoint Presentation</vt:lpstr>
      <vt:lpstr>PowerPoint Presentation</vt:lpstr>
      <vt:lpstr>PowerPoint Presentation</vt:lpstr>
      <vt:lpstr> Cardiovascular-Kidney-Metabolic (CKM) Syndrome: Linked by Excess/Dysfunctional Adipose Tissue</vt:lpstr>
      <vt:lpstr>CKM-Related Events More Common in PWH</vt:lpstr>
      <vt:lpstr>Many CKM Conditions Common in PWH</vt:lpstr>
      <vt:lpstr>Proposed Pathophysiology of CKM Syndrome</vt:lpstr>
      <vt:lpstr>Proposed Pathophysiology of CKM Syndrome</vt:lpstr>
      <vt:lpstr>HIV is a risk-enhancer for CKM Syndrome</vt:lpstr>
      <vt:lpstr>Can GLP-1 RAs impact the CKM syndrome?</vt:lpstr>
      <vt:lpstr>PowerPoint Presentation</vt:lpstr>
      <vt:lpstr>PowerPoint Presentation</vt:lpstr>
      <vt:lpstr>PowerPoint Presentation</vt:lpstr>
      <vt:lpstr>GLP1 RAs in Diabetes: Effects on Glucose and Weight</vt:lpstr>
      <vt:lpstr>GLP1 RAs in Diabetes: Effects on CV Outcomes</vt:lpstr>
      <vt:lpstr>GLP1 RA for Obesity</vt:lpstr>
      <vt:lpstr>Semaglutide decreases MetSyn Components in PWH: SLIM Liver Study</vt:lpstr>
      <vt:lpstr>Semaglutide decreases MetSyn Components in PWH with Central Fat Accumulation</vt:lpstr>
      <vt:lpstr>GLP1RA for Obesity-related Conditions</vt:lpstr>
      <vt:lpstr>Are CVD benefits of GLP-1 RAs mediated by weight loss? : SELECT Trial</vt:lpstr>
      <vt:lpstr>PowerPoint Presentation</vt:lpstr>
      <vt:lpstr>PowerPoint Presentation</vt:lpstr>
      <vt:lpstr>GLP-1 RA decrease markers of systemic inflammation in people with and without HIV</vt:lpstr>
      <vt:lpstr>GLP-1 RA Induces Gut T-Cell and Epithelial Remodeling in PWH From a Clinical Trial in South Africa </vt:lpstr>
      <vt:lpstr>GLP-1 RA Induces Gut T-Cell and Epithelial Remodeling in PWH From a Clinical Trial in South Africa </vt:lpstr>
      <vt:lpstr>Adverse Effects of GLP1 RAs</vt:lpstr>
      <vt:lpstr>GLP1 RA: Considerations across the life course</vt:lpstr>
      <vt:lpstr>FDA Package Insert; Section 8.5: Geriatric Use</vt:lpstr>
      <vt:lpstr>GLP1 RA in Older Adults: Loss of Lean Mass</vt:lpstr>
      <vt:lpstr>PowerPoint Presentation</vt:lpstr>
      <vt:lpstr>Obesity Prevalence Around the World</vt:lpstr>
      <vt:lpstr>Access: Achilles’ Heel of GLP-1 RAs</vt:lpstr>
      <vt:lpstr>Conclusions</vt:lpstr>
      <vt:lpstr>  Q and A Session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프레젠테이션</dc:title>
  <dc:creator>Anthony Seong</dc:creator>
  <cp:lastModifiedBy>Michelle Valderama</cp:lastModifiedBy>
  <cp:revision>63</cp:revision>
  <cp:lastPrinted>2025-01-21T19:27:39Z</cp:lastPrinted>
  <dcterms:created xsi:type="dcterms:W3CDTF">2024-01-19T16:06:07Z</dcterms:created>
  <dcterms:modified xsi:type="dcterms:W3CDTF">2026-10-15T21:27:56Z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0x010100C9EBD5AB46C3CC43B7A6500277EB8A0A</vt:lpwstr>
  </property>
</Properties>
</file>