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9" r:id="rId5"/>
  </p:sldMasterIdLst>
  <p:sldIdLst>
    <p:sldId id="441" r:id="rId6"/>
    <p:sldId id="257" r:id="rId7"/>
    <p:sldId id="442" r:id="rId8"/>
    <p:sldId id="265" r:id="rId9"/>
    <p:sldId id="272" r:id="rId10"/>
    <p:sldId id="280" r:id="rId11"/>
    <p:sldId id="281" r:id="rId12"/>
    <p:sldId id="293" r:id="rId13"/>
    <p:sldId id="283" r:id="rId14"/>
    <p:sldId id="282" r:id="rId15"/>
    <p:sldId id="284" r:id="rId16"/>
    <p:sldId id="292" r:id="rId17"/>
    <p:sldId id="444" r:id="rId18"/>
    <p:sldId id="294" r:id="rId19"/>
    <p:sldId id="285" r:id="rId20"/>
    <p:sldId id="286" r:id="rId21"/>
    <p:sldId id="287" r:id="rId22"/>
    <p:sldId id="295" r:id="rId23"/>
    <p:sldId id="296" r:id="rId24"/>
    <p:sldId id="288" r:id="rId25"/>
    <p:sldId id="289" r:id="rId26"/>
    <p:sldId id="303" r:id="rId27"/>
    <p:sldId id="290" r:id="rId28"/>
    <p:sldId id="304" r:id="rId29"/>
    <p:sldId id="297" r:id="rId30"/>
    <p:sldId id="298" r:id="rId31"/>
    <p:sldId id="299" r:id="rId32"/>
    <p:sldId id="300" r:id="rId33"/>
    <p:sldId id="301" r:id="rId34"/>
    <p:sldId id="302" r:id="rId35"/>
    <p:sldId id="291" r:id="rId36"/>
    <p:sldId id="443" r:id="rId37"/>
    <p:sldId id="260" r:id="rId38"/>
    <p:sldId id="261" r:id="rId39"/>
    <p:sldId id="305" r:id="rId40"/>
    <p:sldId id="306" r:id="rId41"/>
    <p:sldId id="433" r:id="rId42"/>
    <p:sldId id="26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8892" autoAdjust="0"/>
    <p:restoredTop sz="94660"/>
  </p:normalViewPr>
  <p:slideViewPr>
    <p:cSldViewPr snapToGrid="0">
      <p:cViewPr varScale="1">
        <p:scale>
          <a:sx n="60" d="100"/>
          <a:sy n="60" d="100"/>
        </p:scale>
        <p:origin x="3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8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"/><Relationship Id="rId3" Type="http://schemas.openxmlformats.org/officeDocument/2006/relationships/tags" Target="../tags/tag12.xml"/><Relationship Id="rId7" Type="http://schemas.openxmlformats.org/officeDocument/2006/relationships/image" Target="../media/image1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2.tif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 bwMode="ltGray">
      <p:bgPr>
        <a:solidFill>
          <a:srgbClr val="F3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1FA05-21FD-5D3C-03A3-303899DE3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l="2429" t="25663" r="-1" b="6962"/>
          <a:stretch/>
        </p:blipFill>
        <p:spPr>
          <a:xfrm>
            <a:off x="215052" y="2568815"/>
            <a:ext cx="11767394" cy="3818054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5052" y="152400"/>
            <a:ext cx="11777133" cy="2318230"/>
          </a:xfrm>
          <a:prstGeom prst="rect">
            <a:avLst/>
          </a:prstGeom>
          <a:solidFill>
            <a:srgbClr val="006076"/>
          </a:solidFill>
          <a:ln w="9525" cap="flat" cmpd="sng" algn="ctr">
            <a:solidFill>
              <a:srgbClr val="2FAB7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209552" y="6391279"/>
            <a:ext cx="11777133" cy="309563"/>
          </a:xfrm>
          <a:prstGeom prst="rect">
            <a:avLst/>
          </a:prstGeom>
          <a:pattFill prst="pct60">
            <a:fgClr>
              <a:srgbClr val="7CA295"/>
            </a:fgClr>
            <a:bgClr>
              <a:srgbClr val="C4E6D3"/>
            </a:bgClr>
          </a:patt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209552" y="2519722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312421" y="254001"/>
            <a:ext cx="11567160" cy="2111130"/>
          </a:xfrm>
        </p:spPr>
        <p:txBody>
          <a:bodyPr lIns="0" tIns="0" rIns="0" bIns="0"/>
          <a:lstStyle>
            <a:lvl1pPr algn="ctr">
              <a:defRPr sz="4000">
                <a:solidFill>
                  <a:srgbClr val="F3F2E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747098" y="2714017"/>
            <a:ext cx="6381345" cy="3658211"/>
          </a:xfr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lang="en-US" sz="3600" b="1" i="0" spc="0" dirty="0">
                <a:ln w="3175" cmpd="sng">
                  <a:solidFill>
                    <a:schemeClr val="bg1">
                      <a:alpha val="66000"/>
                    </a:schemeClr>
                  </a:solidFill>
                  <a:prstDash val="solid"/>
                </a:ln>
                <a:solidFill>
                  <a:srgbClr val="006076"/>
                </a:solidFill>
                <a:effectLst/>
                <a:latin typeface="+mj-lt"/>
                <a:ea typeface="Roboto Slab"/>
                <a:cs typeface="Roboto Slab"/>
                <a:sym typeface="Roboto Slab"/>
              </a:defRPr>
            </a:lvl1pPr>
          </a:lstStyle>
          <a:p>
            <a:pPr marL="571486" lvl="0" indent="-571486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</a:pPr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26F564-C55F-C048-2A50-273EB1EA51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71" y="5895365"/>
            <a:ext cx="2108453" cy="4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65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4051E83-003E-0884-F2FD-19E4DBC0D340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33FB39-25A8-C49E-2EA5-21644F6B8638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143707-78CD-C78F-C879-EF61DB2F2526}"/>
              </a:ext>
            </a:extLst>
          </p:cNvPr>
          <p:cNvSpPr/>
          <p:nvPr userDrawn="1"/>
        </p:nvSpPr>
        <p:spPr>
          <a:xfrm>
            <a:off x="13760" y="184567"/>
            <a:ext cx="12178241" cy="1390172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49BBC5-5C1C-C6E9-3362-A782729EC9ED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C058B0-E4D9-F446-6847-0D45FF1F75BA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A16A-2286-6A7D-FE82-565A2C648A34}"/>
              </a:ext>
            </a:extLst>
          </p:cNvPr>
          <p:cNvSpPr/>
          <p:nvPr userDrawn="1"/>
        </p:nvSpPr>
        <p:spPr>
          <a:xfrm>
            <a:off x="13760" y="6687690"/>
            <a:ext cx="304800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39"/>
            <a:ext cx="11272601" cy="1371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4800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B284FA33-38A9-EC0B-F9B4-8C1970446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759306"/>
            <a:ext cx="11272013" cy="4728279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945397" y="6566336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CD09CF69-B987-4D79-8D9B-59C9A21BCE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5461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0E8406B-DF03-71C3-8056-FF2494B5929D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A6EF33-D4B3-DDF9-823F-087C17D63598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D53BCE-3B90-1D79-24B0-055DECA9F28A}"/>
              </a:ext>
            </a:extLst>
          </p:cNvPr>
          <p:cNvSpPr/>
          <p:nvPr userDrawn="1"/>
        </p:nvSpPr>
        <p:spPr>
          <a:xfrm>
            <a:off x="13760" y="184567"/>
            <a:ext cx="12178241" cy="1390172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332A19-0120-91D2-ACDB-5839E4F170D8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209695-E566-22C8-37EE-11333FDFAE06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13DEB1-EDBD-F3B3-7CE2-44E760428532}"/>
              </a:ext>
            </a:extLst>
          </p:cNvPr>
          <p:cNvSpPr/>
          <p:nvPr userDrawn="1"/>
        </p:nvSpPr>
        <p:spPr>
          <a:xfrm>
            <a:off x="13760" y="6687690"/>
            <a:ext cx="12178241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39"/>
            <a:ext cx="11272601" cy="1371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4800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945397" y="6427568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496E84FC-1A7A-4C77-A599-00383B4DBF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4EF5828E-5E5C-A27D-5EF1-3376824CB7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759306"/>
            <a:ext cx="11272013" cy="4728279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11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E43193-EE6B-D8DA-4CC9-E9B3E2191634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3988C5-BB42-D5D9-4B99-AD7016E9D340}"/>
              </a:ext>
            </a:extLst>
          </p:cNvPr>
          <p:cNvSpPr/>
          <p:nvPr userDrawn="1"/>
        </p:nvSpPr>
        <p:spPr>
          <a:xfrm>
            <a:off x="13760" y="184568"/>
            <a:ext cx="12178241" cy="772529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01FC6E-1437-5F69-CA66-FF9E7A085ADC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0E194A-7F45-BC67-AEBD-C3534E4D9CC1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B9F1AF-19AA-3526-7308-3EBE1FC7E4EE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7D6C8-1BAE-51A6-1F4A-E9C06B458234}"/>
              </a:ext>
            </a:extLst>
          </p:cNvPr>
          <p:cNvSpPr/>
          <p:nvPr userDrawn="1"/>
        </p:nvSpPr>
        <p:spPr>
          <a:xfrm>
            <a:off x="13760" y="6687690"/>
            <a:ext cx="304800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945397" y="6566336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8E8BE5FB-4D56-4F4E-86D6-698E603252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2FCF17C0-9E66-CC5B-0DE7-D3DFA19C56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6"/>
            <a:ext cx="11272013" cy="5345920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478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E06743-F482-9055-FE09-7DEFF5904EEF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A3B0C2-6392-6FE8-294E-35F4C9D9B842}"/>
              </a:ext>
            </a:extLst>
          </p:cNvPr>
          <p:cNvSpPr/>
          <p:nvPr userDrawn="1"/>
        </p:nvSpPr>
        <p:spPr>
          <a:xfrm>
            <a:off x="13760" y="184568"/>
            <a:ext cx="12178241" cy="772529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F6B2A0-C01B-744C-D7E3-C7D578960EBD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40AC10-AA34-73D3-F224-996E7AE81527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8FD9DF-1A59-DBC0-73DA-524F431DBEA5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D47263-5C70-6FF6-62A5-0CF7C39F9696}"/>
              </a:ext>
            </a:extLst>
          </p:cNvPr>
          <p:cNvSpPr/>
          <p:nvPr userDrawn="1"/>
        </p:nvSpPr>
        <p:spPr>
          <a:xfrm>
            <a:off x="13760" y="6687690"/>
            <a:ext cx="12164481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3D2D767C-A1FD-A58C-8C35-B1EEAA12B9E3}"/>
              </a:ext>
            </a:extLst>
          </p:cNvPr>
          <p:cNvSpPr txBox="1">
            <a:spLocks/>
          </p:cNvSpPr>
          <p:nvPr userDrawn="1"/>
        </p:nvSpPr>
        <p:spPr>
          <a:xfrm>
            <a:off x="10945397" y="6363197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CE8EFBC1-741D-4A40-B928-922A7F4E1C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8ACF08DB-0249-6E65-0171-3E97E35660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6"/>
            <a:ext cx="11272013" cy="5345920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289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0" y="184567"/>
            <a:ext cx="12192000" cy="753956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CCCCCC">
                  <a:lumMod val="2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6BBB19-6F4F-C26B-418F-9AB7A9545B56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8A227-F221-CC13-86FB-C6D8DBC9C6DC}"/>
              </a:ext>
            </a:extLst>
          </p:cNvPr>
          <p:cNvSpPr/>
          <p:nvPr userDrawn="1"/>
        </p:nvSpPr>
        <p:spPr>
          <a:xfrm>
            <a:off x="13760" y="184568"/>
            <a:ext cx="304800" cy="772529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1E25D5-1754-DF18-91E7-B1462DEDD4AC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A7525A-8D31-B13C-C53A-868E3DD8F3E9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50454E-40D3-1B79-BA04-A8A1171BE2AF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FFEEBF-0DBA-B422-0469-A62519B50375}"/>
              </a:ext>
            </a:extLst>
          </p:cNvPr>
          <p:cNvSpPr/>
          <p:nvPr userDrawn="1"/>
        </p:nvSpPr>
        <p:spPr>
          <a:xfrm>
            <a:off x="13760" y="6687690"/>
            <a:ext cx="304800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F86DDCF-624E-1CE8-7831-1651B9833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97" y="6566336"/>
            <a:ext cx="1246603" cy="291664"/>
          </a:xfrm>
        </p:spPr>
        <p:txBody>
          <a:bodyPr/>
          <a:lstStyle>
            <a:lvl1pPr algn="r">
              <a:defRPr/>
            </a:lvl1pPr>
          </a:lstStyle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F902DB40-38AA-4AF5-AB56-2661EBE1C1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6"/>
            <a:ext cx="11272013" cy="5345920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29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 bwMode="ltGray">
      <p:bgPr>
        <a:solidFill>
          <a:srgbClr val="F3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1FA05-21FD-5D3C-03A3-303899DE3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t="37807" b="6962"/>
          <a:stretch/>
        </p:blipFill>
        <p:spPr>
          <a:xfrm>
            <a:off x="215051" y="3890839"/>
            <a:ext cx="11767396" cy="2496028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5052" y="152400"/>
            <a:ext cx="11777133" cy="3625035"/>
          </a:xfrm>
          <a:prstGeom prst="rect">
            <a:avLst/>
          </a:prstGeom>
          <a:solidFill>
            <a:srgbClr val="006076"/>
          </a:solidFill>
          <a:ln w="9525" cap="flat" cmpd="sng" algn="ctr">
            <a:solidFill>
              <a:srgbClr val="2FAB7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209552" y="6391279"/>
            <a:ext cx="11777133" cy="309563"/>
          </a:xfrm>
          <a:prstGeom prst="rect">
            <a:avLst/>
          </a:prstGeom>
          <a:pattFill prst="pct60">
            <a:fgClr>
              <a:srgbClr val="7CA295"/>
            </a:fgClr>
            <a:bgClr>
              <a:srgbClr val="C4E6D3"/>
            </a:bgClr>
          </a:patt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209552" y="3834136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312421" y="254001"/>
            <a:ext cx="11567160" cy="3392999"/>
          </a:xfrm>
        </p:spPr>
        <p:txBody>
          <a:bodyPr lIns="0" tIns="0" rIns="0" bIns="0" anchor="b">
            <a:normAutofit/>
          </a:bodyPr>
          <a:lstStyle>
            <a:lvl1pPr algn="ctr">
              <a:spcAft>
                <a:spcPts val="1600"/>
              </a:spcAft>
              <a:defRPr sz="4800">
                <a:solidFill>
                  <a:srgbClr val="F3F2ED"/>
                </a:solidFill>
              </a:defRPr>
            </a:lvl1pPr>
          </a:lstStyle>
          <a:p>
            <a:r>
              <a:rPr lang="en-US" dirty="0"/>
              <a:t>Q and A Session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26F564-C55F-C048-2A50-273EB1EA51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71" y="5895365"/>
            <a:ext cx="2108453" cy="4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20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E06743-F482-9055-FE09-7DEFF5904EEF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A3B0C2-6392-6FE8-294E-35F4C9D9B842}"/>
              </a:ext>
            </a:extLst>
          </p:cNvPr>
          <p:cNvSpPr/>
          <p:nvPr userDrawn="1"/>
        </p:nvSpPr>
        <p:spPr>
          <a:xfrm>
            <a:off x="13760" y="184568"/>
            <a:ext cx="12178241" cy="772529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F6B2A0-C01B-744C-D7E3-C7D578960EBD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40AC10-AA34-73D3-F224-996E7AE81527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8FD9DF-1A59-DBC0-73DA-524F431DBEA5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D47263-5C70-6FF6-62A5-0CF7C39F9696}"/>
              </a:ext>
            </a:extLst>
          </p:cNvPr>
          <p:cNvSpPr/>
          <p:nvPr userDrawn="1"/>
        </p:nvSpPr>
        <p:spPr>
          <a:xfrm>
            <a:off x="13760" y="6687690"/>
            <a:ext cx="12164481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3D2D767C-A1FD-A58C-8C35-B1EEAA12B9E3}"/>
              </a:ext>
            </a:extLst>
          </p:cNvPr>
          <p:cNvSpPr txBox="1">
            <a:spLocks/>
          </p:cNvSpPr>
          <p:nvPr userDrawn="1"/>
        </p:nvSpPr>
        <p:spPr>
          <a:xfrm>
            <a:off x="10945397" y="6363197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A8FCF4A6-DBFE-4434-92AA-ED23DBAB0C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99B520AF-7883-0F1B-43A6-1718923A44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4"/>
            <a:ext cx="11272013" cy="5345921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buFont typeface="Arial" panose="020B0604020202020204" pitchFamily="34" charset="0"/>
              <a:buChar char="•"/>
              <a:defRPr>
                <a:solidFill>
                  <a:srgbClr val="003947"/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buSzPct val="100000"/>
              <a:buFont typeface="Wingdings" panose="05000000000000000000" pitchFamily="2" charset="2"/>
              <a:buChar char="§"/>
              <a:defRPr/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buSzPct val="100000"/>
              <a:buFont typeface="Courier New" panose="02070309020205020404" pitchFamily="49" charset="0"/>
              <a:buChar char="o"/>
              <a:defRPr sz="2667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defRPr sz="2400"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701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 bwMode="ltGray">
      <p:bgPr>
        <a:solidFill>
          <a:srgbClr val="F3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1FA05-21FD-5D3C-03A3-303899DE3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429" t="25663" r="-1" b="6962"/>
          <a:stretch/>
        </p:blipFill>
        <p:spPr>
          <a:xfrm>
            <a:off x="215052" y="2568815"/>
            <a:ext cx="11767394" cy="3818054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5052" y="152400"/>
            <a:ext cx="11777133" cy="2318230"/>
          </a:xfrm>
          <a:prstGeom prst="rect">
            <a:avLst/>
          </a:prstGeom>
          <a:solidFill>
            <a:srgbClr val="006076"/>
          </a:solidFill>
          <a:ln w="9525" cap="flat" cmpd="sng" algn="ctr">
            <a:solidFill>
              <a:srgbClr val="2FAB7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209552" y="6391279"/>
            <a:ext cx="11777133" cy="309563"/>
          </a:xfrm>
          <a:prstGeom prst="rect">
            <a:avLst/>
          </a:prstGeom>
          <a:pattFill prst="pct60">
            <a:fgClr>
              <a:srgbClr val="7CA295"/>
            </a:fgClr>
            <a:bgClr>
              <a:srgbClr val="C4E6D3"/>
            </a:bgClr>
          </a:patt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209552" y="2519722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312421" y="254001"/>
            <a:ext cx="11567160" cy="2111130"/>
          </a:xfrm>
        </p:spPr>
        <p:txBody>
          <a:bodyPr lIns="0" tIns="0" rIns="0" bIns="0"/>
          <a:lstStyle>
            <a:lvl1pPr algn="ctr">
              <a:defRPr sz="4000">
                <a:solidFill>
                  <a:srgbClr val="F3F2E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747098" y="2714017"/>
            <a:ext cx="6381345" cy="3658211"/>
          </a:xfr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lang="en-US" sz="3600" b="1" i="0" spc="0" dirty="0">
                <a:ln w="3175" cmpd="sng">
                  <a:solidFill>
                    <a:schemeClr val="bg1">
                      <a:alpha val="66000"/>
                    </a:schemeClr>
                  </a:solidFill>
                  <a:prstDash val="solid"/>
                </a:ln>
                <a:solidFill>
                  <a:srgbClr val="006076"/>
                </a:solidFill>
                <a:effectLst/>
                <a:latin typeface="+mj-lt"/>
                <a:ea typeface="Roboto Slab"/>
                <a:cs typeface="Roboto Slab"/>
                <a:sym typeface="Roboto Slab"/>
              </a:defRPr>
            </a:lvl1pPr>
          </a:lstStyle>
          <a:p>
            <a:pPr marL="571486" lvl="0" indent="-571486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</a:pPr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26F564-C55F-C048-2A50-273EB1EA51C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71" y="5895365"/>
            <a:ext cx="2108453" cy="4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047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4051E83-003E-0884-F2FD-19E4DBC0D340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33FB39-25A8-C49E-2EA5-21644F6B8638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143707-78CD-C78F-C879-EF61DB2F2526}"/>
              </a:ext>
            </a:extLst>
          </p:cNvPr>
          <p:cNvSpPr/>
          <p:nvPr userDrawn="1"/>
        </p:nvSpPr>
        <p:spPr>
          <a:xfrm>
            <a:off x="13760" y="184567"/>
            <a:ext cx="12178241" cy="1390172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49BBC5-5C1C-C6E9-3362-A782729EC9ED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C058B0-E4D9-F446-6847-0D45FF1F75BA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A16A-2286-6A7D-FE82-565A2C648A34}"/>
              </a:ext>
            </a:extLst>
          </p:cNvPr>
          <p:cNvSpPr/>
          <p:nvPr userDrawn="1"/>
        </p:nvSpPr>
        <p:spPr>
          <a:xfrm>
            <a:off x="13760" y="6687690"/>
            <a:ext cx="304800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39"/>
            <a:ext cx="11272601" cy="1371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4800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B284FA33-38A9-EC0B-F9B4-8C1970446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759306"/>
            <a:ext cx="11272013" cy="4728279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945397" y="6566336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CD09CF69-B987-4D79-8D9B-59C9A21BCE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56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0E8406B-DF03-71C3-8056-FF2494B5929D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A6EF33-D4B3-DDF9-823F-087C17D63598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D53BCE-3B90-1D79-24B0-055DECA9F28A}"/>
              </a:ext>
            </a:extLst>
          </p:cNvPr>
          <p:cNvSpPr/>
          <p:nvPr userDrawn="1"/>
        </p:nvSpPr>
        <p:spPr>
          <a:xfrm>
            <a:off x="13760" y="184567"/>
            <a:ext cx="12178241" cy="1390172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332A19-0120-91D2-ACDB-5839E4F170D8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209695-E566-22C8-37EE-11333FDFAE06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13DEB1-EDBD-F3B3-7CE2-44E760428532}"/>
              </a:ext>
            </a:extLst>
          </p:cNvPr>
          <p:cNvSpPr/>
          <p:nvPr userDrawn="1"/>
        </p:nvSpPr>
        <p:spPr>
          <a:xfrm>
            <a:off x="13760" y="6687690"/>
            <a:ext cx="12178241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39"/>
            <a:ext cx="11272601" cy="1371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4800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945397" y="6427568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496E84FC-1A7A-4C77-A599-00383B4DBF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4EF5828E-5E5C-A27D-5EF1-3376824CB7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759306"/>
            <a:ext cx="11272013" cy="4728279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35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E43193-EE6B-D8DA-4CC9-E9B3E2191634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3988C5-BB42-D5D9-4B99-AD7016E9D340}"/>
              </a:ext>
            </a:extLst>
          </p:cNvPr>
          <p:cNvSpPr/>
          <p:nvPr userDrawn="1"/>
        </p:nvSpPr>
        <p:spPr>
          <a:xfrm>
            <a:off x="13760" y="184568"/>
            <a:ext cx="12178241" cy="772529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01FC6E-1437-5F69-CA66-FF9E7A085ADC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0E194A-7F45-BC67-AEBD-C3534E4D9CC1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B9F1AF-19AA-3526-7308-3EBE1FC7E4EE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7D6C8-1BAE-51A6-1F4A-E9C06B458234}"/>
              </a:ext>
            </a:extLst>
          </p:cNvPr>
          <p:cNvSpPr/>
          <p:nvPr userDrawn="1"/>
        </p:nvSpPr>
        <p:spPr>
          <a:xfrm>
            <a:off x="13760" y="6687690"/>
            <a:ext cx="304800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945397" y="6566336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8E8BE5FB-4D56-4F4E-86D6-698E603252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2FCF17C0-9E66-CC5B-0DE7-D3DFA19C56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6"/>
            <a:ext cx="11272013" cy="5345920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056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E06743-F482-9055-FE09-7DEFF5904EEF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A3B0C2-6392-6FE8-294E-35F4C9D9B842}"/>
              </a:ext>
            </a:extLst>
          </p:cNvPr>
          <p:cNvSpPr/>
          <p:nvPr userDrawn="1"/>
        </p:nvSpPr>
        <p:spPr>
          <a:xfrm>
            <a:off x="13760" y="184568"/>
            <a:ext cx="12178241" cy="772529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F6B2A0-C01B-744C-D7E3-C7D578960EBD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40AC10-AA34-73D3-F224-996E7AE81527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8FD9DF-1A59-DBC0-73DA-524F431DBEA5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D47263-5C70-6FF6-62A5-0CF7C39F9696}"/>
              </a:ext>
            </a:extLst>
          </p:cNvPr>
          <p:cNvSpPr/>
          <p:nvPr userDrawn="1"/>
        </p:nvSpPr>
        <p:spPr>
          <a:xfrm>
            <a:off x="13760" y="6687690"/>
            <a:ext cx="12164481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3D2D767C-A1FD-A58C-8C35-B1EEAA12B9E3}"/>
              </a:ext>
            </a:extLst>
          </p:cNvPr>
          <p:cNvSpPr txBox="1">
            <a:spLocks/>
          </p:cNvSpPr>
          <p:nvPr userDrawn="1"/>
        </p:nvSpPr>
        <p:spPr>
          <a:xfrm>
            <a:off x="10945397" y="6363197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CE8EFBC1-741D-4A40-B928-922A7F4E1C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8ACF08DB-0249-6E65-0171-3E97E35660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6"/>
            <a:ext cx="11272013" cy="5345920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103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0" y="184567"/>
            <a:ext cx="12192000" cy="753956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CCCCCC">
                  <a:lumMod val="2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6BBB19-6F4F-C26B-418F-9AB7A9545B56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8A227-F221-CC13-86FB-C6D8DBC9C6DC}"/>
              </a:ext>
            </a:extLst>
          </p:cNvPr>
          <p:cNvSpPr/>
          <p:nvPr userDrawn="1"/>
        </p:nvSpPr>
        <p:spPr>
          <a:xfrm>
            <a:off x="13760" y="184568"/>
            <a:ext cx="304800" cy="772529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1E25D5-1754-DF18-91E7-B1462DEDD4AC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A7525A-8D31-B13C-C53A-868E3DD8F3E9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50454E-40D3-1B79-BA04-A8A1171BE2AF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FFEEBF-0DBA-B422-0469-A62519B50375}"/>
              </a:ext>
            </a:extLst>
          </p:cNvPr>
          <p:cNvSpPr/>
          <p:nvPr userDrawn="1"/>
        </p:nvSpPr>
        <p:spPr>
          <a:xfrm>
            <a:off x="13760" y="6687690"/>
            <a:ext cx="304800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F86DDCF-624E-1CE8-7831-1651B9833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97" y="6566336"/>
            <a:ext cx="1246603" cy="291664"/>
          </a:xfrm>
        </p:spPr>
        <p:txBody>
          <a:bodyPr/>
          <a:lstStyle>
            <a:lvl1pPr algn="r">
              <a:defRPr/>
            </a:lvl1pPr>
          </a:lstStyle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F902DB40-38AA-4AF5-AB56-2661EBE1C1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6"/>
            <a:ext cx="11272013" cy="5345920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1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 bwMode="ltGray">
      <p:bgPr>
        <a:solidFill>
          <a:srgbClr val="F3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1FA05-21FD-5D3C-03A3-303899DE3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37807" b="6962"/>
          <a:stretch/>
        </p:blipFill>
        <p:spPr>
          <a:xfrm>
            <a:off x="215051" y="3890839"/>
            <a:ext cx="11767396" cy="2496028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5052" y="152400"/>
            <a:ext cx="11777133" cy="3625035"/>
          </a:xfrm>
          <a:prstGeom prst="rect">
            <a:avLst/>
          </a:prstGeom>
          <a:solidFill>
            <a:srgbClr val="006076"/>
          </a:solidFill>
          <a:ln w="9525" cap="flat" cmpd="sng" algn="ctr">
            <a:solidFill>
              <a:srgbClr val="2FAB7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209552" y="6391279"/>
            <a:ext cx="11777133" cy="309563"/>
          </a:xfrm>
          <a:prstGeom prst="rect">
            <a:avLst/>
          </a:prstGeom>
          <a:pattFill prst="pct60">
            <a:fgClr>
              <a:srgbClr val="7CA295"/>
            </a:fgClr>
            <a:bgClr>
              <a:srgbClr val="C4E6D3"/>
            </a:bgClr>
          </a:patt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209552" y="3834136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312421" y="254001"/>
            <a:ext cx="11567160" cy="3392999"/>
          </a:xfrm>
        </p:spPr>
        <p:txBody>
          <a:bodyPr lIns="0" tIns="0" rIns="0" bIns="0" anchor="b">
            <a:normAutofit/>
          </a:bodyPr>
          <a:lstStyle>
            <a:lvl1pPr algn="ctr">
              <a:spcAft>
                <a:spcPts val="1600"/>
              </a:spcAft>
              <a:defRPr sz="4800">
                <a:solidFill>
                  <a:srgbClr val="F3F2ED"/>
                </a:solidFill>
              </a:defRPr>
            </a:lvl1pPr>
          </a:lstStyle>
          <a:p>
            <a:r>
              <a:rPr lang="en-US" dirty="0"/>
              <a:t>Q and A Session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26F564-C55F-C048-2A50-273EB1EA51C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71" y="5895365"/>
            <a:ext cx="2108453" cy="4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481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E06743-F482-9055-FE09-7DEFF5904EEF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A3B0C2-6392-6FE8-294E-35F4C9D9B842}"/>
              </a:ext>
            </a:extLst>
          </p:cNvPr>
          <p:cNvSpPr/>
          <p:nvPr userDrawn="1"/>
        </p:nvSpPr>
        <p:spPr>
          <a:xfrm>
            <a:off x="13760" y="184568"/>
            <a:ext cx="12178241" cy="772529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F6B2A0-C01B-744C-D7E3-C7D578960EBD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40AC10-AA34-73D3-F224-996E7AE81527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8FD9DF-1A59-DBC0-73DA-524F431DBEA5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D47263-5C70-6FF6-62A5-0CF7C39F9696}"/>
              </a:ext>
            </a:extLst>
          </p:cNvPr>
          <p:cNvSpPr/>
          <p:nvPr userDrawn="1"/>
        </p:nvSpPr>
        <p:spPr>
          <a:xfrm>
            <a:off x="13760" y="6687690"/>
            <a:ext cx="12164481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3D2D767C-A1FD-A58C-8C35-B1EEAA12B9E3}"/>
              </a:ext>
            </a:extLst>
          </p:cNvPr>
          <p:cNvSpPr txBox="1">
            <a:spLocks/>
          </p:cNvSpPr>
          <p:nvPr userDrawn="1"/>
        </p:nvSpPr>
        <p:spPr>
          <a:xfrm>
            <a:off x="10945397" y="6363197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A8FCF4A6-DBFE-4434-92AA-ED23DBAB0C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99B520AF-7883-0F1B-43A6-1718923A44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4"/>
            <a:ext cx="11272013" cy="5345921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buFont typeface="Arial" panose="020B0604020202020204" pitchFamily="34" charset="0"/>
              <a:buChar char="•"/>
              <a:defRPr>
                <a:solidFill>
                  <a:srgbClr val="003947"/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buSzPct val="100000"/>
              <a:buFont typeface="Wingdings" panose="05000000000000000000" pitchFamily="2" charset="2"/>
              <a:buChar char="§"/>
              <a:defRPr/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buSzPct val="100000"/>
              <a:buFont typeface="Courier New" panose="02070309020205020404" pitchFamily="49" charset="0"/>
              <a:buChar char="o"/>
              <a:defRPr sz="2667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defRPr sz="2400"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241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3740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93690" indent="-393690" algn="l" defTabSz="914377" rtl="0" eaLnBrk="1" latinLnBrk="0" hangingPunct="1">
        <a:lnSpc>
          <a:spcPct val="90000"/>
        </a:lnSpc>
        <a:spcBef>
          <a:spcPts val="10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774681" indent="-317492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33986" indent="-319609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358" indent="-300559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8473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93690" indent="-393690" algn="l" defTabSz="914377" rtl="0" eaLnBrk="1" latinLnBrk="0" hangingPunct="1">
        <a:lnSpc>
          <a:spcPct val="90000"/>
        </a:lnSpc>
        <a:spcBef>
          <a:spcPts val="10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774681" indent="-317492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33986" indent="-319609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358" indent="-300559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clinicalcasesddi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fif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png"/><Relationship Id="rId10" Type="http://schemas.openxmlformats.org/officeDocument/2006/relationships/image" Target="../media/image47.jpeg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B2361-61EE-501B-9C82-66123C05E2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Drug-Drug Interactions With Long-Acting Antivirals: Difficult to Study, Easy to Manage?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E43089-C120-FAC7-CD7D-077B4B2F9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0979" y="3006969"/>
            <a:ext cx="7328602" cy="297180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David Burger, PharmD, PhD</a:t>
            </a:r>
          </a:p>
          <a:p>
            <a:pPr>
              <a:spcBef>
                <a:spcPts val="0"/>
              </a:spcBef>
            </a:pPr>
            <a:r>
              <a:rPr lang="en-US" sz="3200" b="0" dirty="0"/>
              <a:t>Professor of </a:t>
            </a:r>
            <a:r>
              <a:rPr lang="en-US" sz="3200" b="0"/>
              <a:t>Clinical Pharmacy</a:t>
            </a:r>
            <a:endParaRPr lang="en-US" sz="3200" b="0" dirty="0"/>
          </a:p>
          <a:p>
            <a:pPr marL="457200" indent="-457200">
              <a:spcBef>
                <a:spcPts val="0"/>
              </a:spcBef>
            </a:pPr>
            <a:r>
              <a:rPr lang="en-US" sz="3200" b="0" dirty="0"/>
              <a:t>Research Institute for Medical Innovation</a:t>
            </a:r>
          </a:p>
          <a:p>
            <a:pPr>
              <a:spcBef>
                <a:spcPts val="0"/>
              </a:spcBef>
            </a:pPr>
            <a:r>
              <a:rPr lang="en-US" sz="3200" b="0" dirty="0"/>
              <a:t>Radboud University Medical Center</a:t>
            </a:r>
          </a:p>
          <a:p>
            <a:pPr>
              <a:spcBef>
                <a:spcPts val="0"/>
              </a:spcBef>
            </a:pPr>
            <a:r>
              <a:rPr lang="en-US" sz="3200" b="0" dirty="0"/>
              <a:t>Nijmegen, The Netherlands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E01537-9F59-314E-61F5-EEAEE27DC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3415" y="3006970"/>
            <a:ext cx="2963007" cy="2971800"/>
          </a:xfrm>
          <a:prstGeom prst="rect">
            <a:avLst/>
          </a:prstGeom>
          <a:ln w="57150">
            <a:solidFill>
              <a:srgbClr val="7CA295"/>
            </a:solidFill>
          </a:ln>
        </p:spPr>
      </p:pic>
    </p:spTree>
    <p:extLst>
      <p:ext uri="{BB962C8B-B14F-4D97-AF65-F5344CB8AC3E}">
        <p14:creationId xmlns:p14="http://schemas.microsoft.com/office/powerpoint/2010/main" val="1682380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3A285-730C-FFF1-D308-E496B8478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Financial Relationships With Ineligible Companies (Formerly Described as Commercial Interests by the ACCME) Within the Last 2 Years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345DF-E910-0DB3-E4F7-E2E34C0DFB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Dr Burger reported receiving consulting or advisor fees paid to his institution from Merck Sharp &amp; Dohme and grants paid to his institution from Merck Sharp &amp; Dohme, Gilead Sciences, Inc, and ViiV Healthcare. (Updated October 15, 2026)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87404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4C9A-8D09-E991-DE5E-6009DBBBF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98171B-32E1-B557-7D64-F362B9987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After attending this presentation, learners will be able to:</a:t>
            </a:r>
          </a:p>
          <a:p>
            <a:pPr lvl="1"/>
            <a:r>
              <a:rPr lang="en-US" sz="2800" dirty="0"/>
              <a:t>Describe the drug-drug interaction profile of long-acting antiretrovirals</a:t>
            </a:r>
          </a:p>
          <a:p>
            <a:pPr lvl="1"/>
            <a:r>
              <a:rPr lang="en-US" sz="2800" dirty="0"/>
              <a:t>List potential challenges in performing drug-drug interaction studies with long-acting antiretrovirals</a:t>
            </a:r>
          </a:p>
          <a:p>
            <a:pPr lvl="1"/>
            <a:r>
              <a:rPr lang="en-US" sz="2800" dirty="0"/>
              <a:t>Explain the value of physiologically-based pharmacokinetic (PBPK) modeling in predicting drug-drug interactions between strong enzyme inducers and lenacapavir 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93739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829D2-91FE-74E0-73D3-356F53A80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Outline of my 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0A042-DE2F-3FFF-C17C-8E7684A600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basics of drug-drug interactions (DDIs</a:t>
            </a:r>
            <a:r>
              <a:rPr lang="en-US" sz="3600" dirty="0"/>
              <a:t>) </a:t>
            </a:r>
            <a:r>
              <a:rPr lang="en-US" sz="1800" dirty="0"/>
              <a:t>(in 5 minutes)</a:t>
            </a:r>
            <a:endParaRPr lang="en-US" dirty="0"/>
          </a:p>
          <a:p>
            <a:r>
              <a:rPr lang="en-US" dirty="0"/>
              <a:t>How to study DDIs with new drugs</a:t>
            </a:r>
          </a:p>
          <a:p>
            <a:r>
              <a:rPr lang="en-US" dirty="0"/>
              <a:t>DDI profiles of long-acting ART</a:t>
            </a:r>
          </a:p>
          <a:p>
            <a:pPr lvl="2"/>
            <a:r>
              <a:rPr lang="en-US" dirty="0"/>
              <a:t>CAB/RPV</a:t>
            </a:r>
          </a:p>
          <a:p>
            <a:pPr lvl="2"/>
            <a:r>
              <a:rPr lang="en-US" dirty="0"/>
              <a:t>LEN</a:t>
            </a:r>
          </a:p>
          <a:p>
            <a:pPr lvl="2"/>
            <a:r>
              <a:rPr lang="en-US" dirty="0"/>
              <a:t>ISL/LEN</a:t>
            </a:r>
          </a:p>
          <a:p>
            <a:r>
              <a:rPr lang="en-US" dirty="0"/>
              <a:t>Discussion &amp; Conclusions</a:t>
            </a:r>
          </a:p>
        </p:txBody>
      </p:sp>
    </p:spTree>
    <p:extLst>
      <p:ext uri="{BB962C8B-B14F-4D97-AF65-F5344CB8AC3E}">
        <p14:creationId xmlns:p14="http://schemas.microsoft.com/office/powerpoint/2010/main" val="3270253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BA6E8-C89E-AE61-3DDB-17DB5F205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C0F5B-5FEF-389A-00A5-0F46D1F29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929" y="36775"/>
            <a:ext cx="11272601" cy="1371600"/>
          </a:xfrm>
        </p:spPr>
        <p:txBody>
          <a:bodyPr>
            <a:normAutofit fontScale="90000"/>
          </a:bodyPr>
          <a:lstStyle/>
          <a:p>
            <a:r>
              <a:rPr lang="en-US" dirty="0"/>
              <a:t>Concept of Precipitant and Object of DDIs</a:t>
            </a:r>
          </a:p>
        </p:txBody>
      </p:sp>
      <p:pic>
        <p:nvPicPr>
          <p:cNvPr id="5" name="Picture 4" descr="M:\A backup of hard drive\pictures\12793908-two-spheres-on-seesaw-balance-concept.jpg">
            <a:extLst>
              <a:ext uri="{FF2B5EF4-FFF2-40B4-BE49-F238E27FC236}">
                <a16:creationId xmlns:a16="http://schemas.microsoft.com/office/drawing/2014/main" id="{152B87CC-8BA4-CEFD-E860-0A88DF2D3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357" y="1971080"/>
            <a:ext cx="3919538" cy="291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F04B10E0-BC11-F8A6-3B99-890098C79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5794" y="2727127"/>
            <a:ext cx="571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algn="ctr" eaLnBrk="1" hangingPunct="1"/>
            <a:r>
              <a:rPr lang="en-GB" altLang="en-US" sz="1200" b="1">
                <a:solidFill>
                  <a:srgbClr val="000000"/>
                </a:solidFill>
              </a:rPr>
              <a:t>Drug 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C7652C-3311-D6F6-39EC-060F0E2CA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6337" y="2705915"/>
            <a:ext cx="6203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algn="ctr" eaLnBrk="1" hangingPunct="1"/>
            <a:r>
              <a:rPr lang="en-GB" altLang="en-US" sz="1200" b="1">
                <a:solidFill>
                  <a:srgbClr val="000000"/>
                </a:solidFill>
              </a:rPr>
              <a:t>Drug B</a:t>
            </a:r>
          </a:p>
        </p:txBody>
      </p:sp>
      <p:sp>
        <p:nvSpPr>
          <p:cNvPr id="8" name="Curved Down Arrow 12">
            <a:extLst>
              <a:ext uri="{FF2B5EF4-FFF2-40B4-BE49-F238E27FC236}">
                <a16:creationId xmlns:a16="http://schemas.microsoft.com/office/drawing/2014/main" id="{320EAABD-0D10-21EE-F38A-4BFA710EB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642" y="1916311"/>
            <a:ext cx="2432447" cy="540544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0000"/>
          </a:solidFill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GB" altLang="en-US" sz="1350">
              <a:solidFill>
                <a:srgbClr val="000000"/>
              </a:solidFill>
            </a:endParaRP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68232DEF-9D82-F47A-8DE3-6DDA4FBD5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5894" y="2186583"/>
            <a:ext cx="140493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algn="ctr" eaLnBrk="1" hangingPunct="1"/>
            <a:r>
              <a:rPr lang="en-GB" altLang="en-US" sz="1350" b="1">
                <a:solidFill>
                  <a:srgbClr val="000000"/>
                </a:solidFill>
              </a:rPr>
              <a:t>Precipitant (perpetrator)</a:t>
            </a:r>
          </a:p>
        </p:txBody>
      </p:sp>
      <p:sp>
        <p:nvSpPr>
          <p:cNvPr id="10" name="Curved Up Arrow 17">
            <a:extLst>
              <a:ext uri="{FF2B5EF4-FFF2-40B4-BE49-F238E27FC236}">
                <a16:creationId xmlns:a16="http://schemas.microsoft.com/office/drawing/2014/main" id="{A27D60E6-BA56-9FD1-1530-74171A11D71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714642" y="3837980"/>
            <a:ext cx="2432447" cy="616744"/>
          </a:xfrm>
          <a:prstGeom prst="curvedUpArrow">
            <a:avLst>
              <a:gd name="adj1" fmla="val 25015"/>
              <a:gd name="adj2" fmla="val 49994"/>
              <a:gd name="adj3" fmla="val 25000"/>
            </a:avLst>
          </a:prstGeom>
          <a:solidFill>
            <a:srgbClr val="FF0000"/>
          </a:solidFill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GB" altLang="en-US" sz="1350">
              <a:solidFill>
                <a:srgbClr val="000000"/>
              </a:solidFill>
            </a:endParaRPr>
          </a:p>
        </p:txBody>
      </p:sp>
      <p:sp>
        <p:nvSpPr>
          <p:cNvPr id="11" name="Rectangle 18">
            <a:extLst>
              <a:ext uri="{FF2B5EF4-FFF2-40B4-BE49-F238E27FC236}">
                <a16:creationId xmlns:a16="http://schemas.microsoft.com/office/drawing/2014/main" id="{AD3030F1-26AF-0204-89D7-A646F08C8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745" y="3710617"/>
            <a:ext cx="827485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algn="ctr" eaLnBrk="1" hangingPunct="1"/>
            <a:endParaRPr lang="en-GB" altLang="en-US" sz="1350" b="1" dirty="0">
              <a:solidFill>
                <a:srgbClr val="000000"/>
              </a:solidFill>
            </a:endParaRPr>
          </a:p>
          <a:p>
            <a:pPr algn="ctr" eaLnBrk="1" hangingPunct="1"/>
            <a:r>
              <a:rPr lang="en-GB" altLang="en-US" sz="1350" b="1" dirty="0">
                <a:solidFill>
                  <a:srgbClr val="000000"/>
                </a:solidFill>
              </a:rPr>
              <a:t>Object</a:t>
            </a:r>
          </a:p>
          <a:p>
            <a:pPr algn="ctr" eaLnBrk="1" hangingPunct="1"/>
            <a:r>
              <a:rPr lang="en-GB" altLang="en-US" sz="1350" b="1" dirty="0">
                <a:solidFill>
                  <a:srgbClr val="000000"/>
                </a:solidFill>
              </a:rPr>
              <a:t>(victim)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D65A7ABA-B413-668A-A67F-DB208CDF5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929" y="6279922"/>
            <a:ext cx="267295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algn="ctr" eaLnBrk="1" hangingPunct="1"/>
            <a:r>
              <a:rPr lang="en-GB" altLang="en-US" sz="1050" i="1">
                <a:solidFill>
                  <a:srgbClr val="000000"/>
                </a:solidFill>
              </a:rPr>
              <a:t>Personal Communication: </a:t>
            </a:r>
          </a:p>
          <a:p>
            <a:pPr algn="ctr" eaLnBrk="1" hangingPunct="1"/>
            <a:r>
              <a:rPr lang="en-GB" altLang="en-US" sz="1050" i="1">
                <a:solidFill>
                  <a:srgbClr val="000000"/>
                </a:solidFill>
              </a:rPr>
              <a:t>Professor D J Back</a:t>
            </a:r>
          </a:p>
        </p:txBody>
      </p:sp>
      <p:grpSp>
        <p:nvGrpSpPr>
          <p:cNvPr id="13" name="Group 20">
            <a:extLst>
              <a:ext uri="{FF2B5EF4-FFF2-40B4-BE49-F238E27FC236}">
                <a16:creationId xmlns:a16="http://schemas.microsoft.com/office/drawing/2014/main" id="{43638C48-5648-24E5-0C38-C438C83FCDD9}"/>
              </a:ext>
            </a:extLst>
          </p:cNvPr>
          <p:cNvGrpSpPr>
            <a:grpSpLocks/>
          </p:cNvGrpSpPr>
          <p:nvPr/>
        </p:nvGrpSpPr>
        <p:grpSpPr bwMode="auto">
          <a:xfrm>
            <a:off x="3329731" y="2186583"/>
            <a:ext cx="5565132" cy="1133475"/>
            <a:chOff x="904207" y="1412776"/>
            <a:chExt cx="7419794" cy="1512168"/>
          </a:xfrm>
        </p:grpSpPr>
        <p:cxnSp>
          <p:nvCxnSpPr>
            <p:cNvPr id="14" name="Straight Connector 4">
              <a:extLst>
                <a:ext uri="{FF2B5EF4-FFF2-40B4-BE49-F238E27FC236}">
                  <a16:creationId xmlns:a16="http://schemas.microsoft.com/office/drawing/2014/main" id="{76958615-BB80-A02D-EAF1-17E34E8E69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48557" y="2924944"/>
              <a:ext cx="6075771" cy="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Straight Arrow Connector 7">
              <a:extLst>
                <a:ext uri="{FF2B5EF4-FFF2-40B4-BE49-F238E27FC236}">
                  <a16:creationId xmlns:a16="http://schemas.microsoft.com/office/drawing/2014/main" id="{D7F07E70-7100-845C-6B7C-E1D59C46B06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448557" y="1772816"/>
              <a:ext cx="0" cy="1067926"/>
            </a:xfrm>
            <a:prstGeom prst="straightConnector1">
              <a:avLst/>
            </a:prstGeom>
            <a:noFill/>
            <a:ln w="317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Arrow Connector 19">
              <a:extLst>
                <a:ext uri="{FF2B5EF4-FFF2-40B4-BE49-F238E27FC236}">
                  <a16:creationId xmlns:a16="http://schemas.microsoft.com/office/drawing/2014/main" id="{F5E9F2BC-9872-7223-B624-9549BEFEA1F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524328" y="1772816"/>
              <a:ext cx="0" cy="1067926"/>
            </a:xfrm>
            <a:prstGeom prst="straightConnector1">
              <a:avLst/>
            </a:prstGeom>
            <a:noFill/>
            <a:ln w="317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BF999B1C-EE6D-9BAB-7D66-31FA8DA833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4207" y="1412776"/>
              <a:ext cx="1448005" cy="400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1pPr>
              <a:lvl2pPr marL="3429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2pPr>
              <a:lvl3pPr marL="685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3pPr>
              <a:lvl4pPr marL="10287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4pPr>
              <a:lvl5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5pPr>
              <a:lvl6pPr marL="17145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6pPr>
              <a:lvl7pPr marL="20574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7pPr>
              <a:lvl8pPr marL="24003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8pPr>
              <a:lvl9pPr marL="27432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9pPr>
            </a:lstStyle>
            <a:p>
              <a:pPr eaLnBrk="1" hangingPunct="1"/>
              <a:r>
                <a:rPr lang="en-GB" altLang="en-US" sz="1350" b="1" i="1">
                  <a:solidFill>
                    <a:srgbClr val="000000"/>
                  </a:solidFill>
                </a:rPr>
                <a:t>AEs (of A)</a:t>
              </a:r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CA5A952A-25C6-80A6-829B-3C1787113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2161" y="1412776"/>
              <a:ext cx="1361840" cy="400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1pPr>
              <a:lvl2pPr marL="3429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2pPr>
              <a:lvl3pPr marL="685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3pPr>
              <a:lvl4pPr marL="10287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4pPr>
              <a:lvl5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5pPr>
              <a:lvl6pPr marL="17145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6pPr>
              <a:lvl7pPr marL="20574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7pPr>
              <a:lvl8pPr marL="24003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8pPr>
              <a:lvl9pPr marL="27432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9pPr>
            </a:lstStyle>
            <a:p>
              <a:pPr eaLnBrk="1" hangingPunct="1"/>
              <a:r>
                <a:rPr lang="en-GB" altLang="en-US" sz="1350" b="1" i="1">
                  <a:solidFill>
                    <a:srgbClr val="000000"/>
                  </a:solidFill>
                </a:rPr>
                <a:t>AEs (of B)</a:t>
              </a:r>
            </a:p>
          </p:txBody>
        </p:sp>
      </p:grpSp>
      <p:grpSp>
        <p:nvGrpSpPr>
          <p:cNvPr id="19" name="Group 21">
            <a:extLst>
              <a:ext uri="{FF2B5EF4-FFF2-40B4-BE49-F238E27FC236}">
                <a16:creationId xmlns:a16="http://schemas.microsoft.com/office/drawing/2014/main" id="{C9B518F2-3452-8157-8C46-439A44804007}"/>
              </a:ext>
            </a:extLst>
          </p:cNvPr>
          <p:cNvGrpSpPr>
            <a:grpSpLocks/>
          </p:cNvGrpSpPr>
          <p:nvPr/>
        </p:nvGrpSpPr>
        <p:grpSpPr bwMode="auto">
          <a:xfrm>
            <a:off x="3116149" y="3387922"/>
            <a:ext cx="5928278" cy="1510919"/>
            <a:chOff x="619879" y="3014588"/>
            <a:chExt cx="7904020" cy="2014409"/>
          </a:xfrm>
        </p:grpSpPr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695E5D97-9458-0DBA-2C30-3F75B46BCA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331640" y="3014588"/>
              <a:ext cx="274637" cy="1206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E4D2CC71-13A0-2D6E-6BF1-83E8372D60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3707" y="3019351"/>
              <a:ext cx="274637" cy="1201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Rectangle 14">
              <a:extLst>
                <a:ext uri="{FF2B5EF4-FFF2-40B4-BE49-F238E27FC236}">
                  <a16:creationId xmlns:a16="http://schemas.microsoft.com/office/drawing/2014/main" id="{2735E638-E4E9-2E4B-827F-E492F0646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879" y="4074960"/>
              <a:ext cx="2033839" cy="9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1pPr>
              <a:lvl2pPr marL="3429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2pPr>
              <a:lvl3pPr marL="685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3pPr>
              <a:lvl4pPr marL="10287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4pPr>
              <a:lvl5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5pPr>
              <a:lvl6pPr marL="17145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6pPr>
              <a:lvl7pPr marL="20574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7pPr>
              <a:lvl8pPr marL="24003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8pPr>
              <a:lvl9pPr marL="27432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9pPr>
            </a:lstStyle>
            <a:p>
              <a:pPr algn="ctr" eaLnBrk="1" hangingPunct="1"/>
              <a:r>
                <a:rPr lang="en-GB" altLang="en-US" sz="1350" b="1" i="1">
                  <a:solidFill>
                    <a:srgbClr val="000000"/>
                  </a:solidFill>
                </a:rPr>
                <a:t>Loss of Efficacy (of A)</a:t>
              </a:r>
            </a:p>
            <a:p>
              <a:pPr eaLnBrk="1" hangingPunct="1"/>
              <a:endParaRPr lang="en-GB" altLang="en-US" sz="1350" b="1" i="1">
                <a:solidFill>
                  <a:srgbClr val="000000"/>
                </a:solidFill>
              </a:endParaRPr>
            </a:p>
          </p:txBody>
        </p:sp>
        <p:sp>
          <p:nvSpPr>
            <p:cNvPr id="23" name="Rectangle 15">
              <a:extLst>
                <a:ext uri="{FF2B5EF4-FFF2-40B4-BE49-F238E27FC236}">
                  <a16:creationId xmlns:a16="http://schemas.microsoft.com/office/drawing/2014/main" id="{F3175D5B-C067-9CDB-BB7A-0725236F5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0060" y="4046313"/>
              <a:ext cx="2033839" cy="677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1pPr>
              <a:lvl2pPr marL="3429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2pPr>
              <a:lvl3pPr marL="685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3pPr>
              <a:lvl4pPr marL="10287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4pPr>
              <a:lvl5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5pPr>
              <a:lvl6pPr marL="17145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6pPr>
              <a:lvl7pPr marL="20574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7pPr>
              <a:lvl8pPr marL="24003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8pPr>
              <a:lvl9pPr marL="2743200" algn="l" defTabSz="685800" rtl="0" eaLnBrk="1" latinLnBrk="0" hangingPunct="1">
                <a:defRPr sz="1800" kern="1200">
                  <a:solidFill>
                    <a:schemeClr val="tx1"/>
                  </a:solidFill>
                  <a:latin typeface="Arial" charset="0"/>
                  <a:ea typeface="ＭＳ Ｐゴシック" pitchFamily="1" charset="-128"/>
                  <a:cs typeface="+mn-cs"/>
                </a:defRPr>
              </a:lvl9pPr>
            </a:lstStyle>
            <a:p>
              <a:pPr algn="ctr" eaLnBrk="1" hangingPunct="1"/>
              <a:r>
                <a:rPr lang="en-GB" altLang="en-US" sz="1350" b="1" i="1">
                  <a:solidFill>
                    <a:srgbClr val="000000"/>
                  </a:solidFill>
                </a:rPr>
                <a:t>Loss of Efficacy (of B)</a:t>
              </a:r>
            </a:p>
          </p:txBody>
        </p:sp>
      </p:grpSp>
      <p:sp>
        <p:nvSpPr>
          <p:cNvPr id="24" name="Content Placeholder 5">
            <a:extLst>
              <a:ext uri="{FF2B5EF4-FFF2-40B4-BE49-F238E27FC236}">
                <a16:creationId xmlns:a16="http://schemas.microsoft.com/office/drawing/2014/main" id="{CEE9A51F-7413-DE01-C024-9D44D97BDD4C}"/>
              </a:ext>
            </a:extLst>
          </p:cNvPr>
          <p:cNvSpPr txBox="1">
            <a:spLocks/>
          </p:cNvSpPr>
          <p:nvPr/>
        </p:nvSpPr>
        <p:spPr bwMode="auto">
          <a:xfrm>
            <a:off x="3098534" y="5122071"/>
            <a:ext cx="6265069" cy="909527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8100">
            <a:solidFill>
              <a:srgbClr val="C0504D"/>
            </a:solidFill>
          </a:ln>
        </p:spPr>
        <p:txBody>
          <a:bodyPr vert="horz" wrap="square" lIns="68580" tIns="27000" rIns="68580" bIns="2700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225"/>
              </a:spcAft>
              <a:defRPr/>
            </a:pPr>
            <a:r>
              <a:rPr lang="en-GB" altLang="en-US" sz="1600" b="1" kern="0">
                <a:solidFill>
                  <a:prstClr val="black"/>
                </a:solidFill>
                <a:cs typeface="Arial"/>
              </a:rPr>
              <a:t>Need to understand:</a:t>
            </a:r>
          </a:p>
          <a:p>
            <a:pPr lvl="1" algn="ctr" eaLnBrk="1" hangingPunct="1">
              <a:spcBef>
                <a:spcPts val="0"/>
              </a:spcBef>
              <a:defRPr/>
            </a:pPr>
            <a:r>
              <a:rPr lang="en-US" altLang="en-US" sz="1600" kern="0">
                <a:solidFill>
                  <a:prstClr val="black"/>
                </a:solidFill>
                <a:ea typeface="ＭＳ Ｐゴシック"/>
                <a:cs typeface="Arial"/>
              </a:rPr>
              <a:t>The disposition or handling of each drug</a:t>
            </a:r>
          </a:p>
          <a:p>
            <a:pPr lvl="1" algn="ctr" eaLnBrk="1" hangingPunct="1">
              <a:spcBef>
                <a:spcPts val="0"/>
              </a:spcBef>
              <a:defRPr/>
            </a:pPr>
            <a:r>
              <a:rPr lang="en-US" altLang="en-US" sz="1600" kern="0">
                <a:solidFill>
                  <a:prstClr val="black"/>
                </a:solidFill>
                <a:ea typeface="ＭＳ Ｐゴシック"/>
                <a:cs typeface="Arial"/>
              </a:rPr>
              <a:t>The therapeutic window of each drug</a:t>
            </a:r>
          </a:p>
        </p:txBody>
      </p:sp>
    </p:spTree>
    <p:extLst>
      <p:ext uri="{BB962C8B-B14F-4D97-AF65-F5344CB8AC3E}">
        <p14:creationId xmlns:p14="http://schemas.microsoft.com/office/powerpoint/2010/main" val="3036120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BA6E8-C89E-AE61-3DDB-17DB5F205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C0F5B-5FEF-389A-00A5-0F46D1F29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929" y="36775"/>
            <a:ext cx="11272601" cy="13716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Example of a DDI: Rifampicin + Dolutegravir</a:t>
            </a:r>
          </a:p>
        </p:txBody>
      </p:sp>
      <p:pic>
        <p:nvPicPr>
          <p:cNvPr id="5" name="Picture 4" descr="M:\A backup of hard drive\pictures\12793908-two-spheres-on-seesaw-balance-concept.jpg">
            <a:extLst>
              <a:ext uri="{FF2B5EF4-FFF2-40B4-BE49-F238E27FC236}">
                <a16:creationId xmlns:a16="http://schemas.microsoft.com/office/drawing/2014/main" id="{152B87CC-8BA4-CEFD-E860-0A88DF2D3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357" y="1971080"/>
            <a:ext cx="3919538" cy="291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F04B10E0-BC11-F8A6-3B99-890098C79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5794" y="2727127"/>
            <a:ext cx="5715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algn="ctr" eaLnBrk="1" hangingPunct="1"/>
            <a:r>
              <a:rPr lang="en-GB" altLang="en-US" sz="1200" b="1">
                <a:solidFill>
                  <a:srgbClr val="000000"/>
                </a:solidFill>
              </a:rPr>
              <a:t>RIF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C7652C-3311-D6F6-39EC-060F0E2CA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6337" y="2705915"/>
            <a:ext cx="6203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algn="ctr" eaLnBrk="1" hangingPunct="1"/>
            <a:r>
              <a:rPr lang="en-GB" altLang="en-US" sz="1200" b="1">
                <a:solidFill>
                  <a:srgbClr val="000000"/>
                </a:solidFill>
              </a:rPr>
              <a:t>DTG</a:t>
            </a:r>
          </a:p>
        </p:txBody>
      </p:sp>
      <p:sp>
        <p:nvSpPr>
          <p:cNvPr id="8" name="Curved Down Arrow 12">
            <a:extLst>
              <a:ext uri="{FF2B5EF4-FFF2-40B4-BE49-F238E27FC236}">
                <a16:creationId xmlns:a16="http://schemas.microsoft.com/office/drawing/2014/main" id="{320EAABD-0D10-21EE-F38A-4BFA710EB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642" y="1916311"/>
            <a:ext cx="2432447" cy="540544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0000"/>
          </a:solidFill>
          <a:ln w="222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GB" altLang="en-US" sz="1350">
              <a:solidFill>
                <a:srgbClr val="000000"/>
              </a:solidFill>
            </a:endParaRP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68232DEF-9D82-F47A-8DE3-6DDA4FBD5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12" y="2294306"/>
            <a:ext cx="140493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algn="ctr" eaLnBrk="1" hangingPunct="1"/>
            <a:r>
              <a:rPr lang="en-GB" altLang="en-US" sz="1350" b="1" dirty="0">
                <a:solidFill>
                  <a:srgbClr val="000000"/>
                </a:solidFill>
              </a:rPr>
              <a:t>Precipitant (perpetrator)</a:t>
            </a:r>
          </a:p>
        </p:txBody>
      </p:sp>
      <p:sp>
        <p:nvSpPr>
          <p:cNvPr id="11" name="Rectangle 18">
            <a:extLst>
              <a:ext uri="{FF2B5EF4-FFF2-40B4-BE49-F238E27FC236}">
                <a16:creationId xmlns:a16="http://schemas.microsoft.com/office/drawing/2014/main" id="{AD3030F1-26AF-0204-89D7-A646F08C8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7847" y="2250090"/>
            <a:ext cx="827485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algn="ctr" eaLnBrk="1" hangingPunct="1"/>
            <a:endParaRPr lang="en-GB" altLang="en-US" sz="1350" b="1" dirty="0">
              <a:solidFill>
                <a:srgbClr val="000000"/>
              </a:solidFill>
            </a:endParaRPr>
          </a:p>
          <a:p>
            <a:pPr algn="ctr" eaLnBrk="1" hangingPunct="1"/>
            <a:r>
              <a:rPr lang="en-GB" altLang="en-US" sz="1350" b="1" dirty="0">
                <a:solidFill>
                  <a:srgbClr val="000000"/>
                </a:solidFill>
              </a:rPr>
              <a:t>Object</a:t>
            </a:r>
          </a:p>
          <a:p>
            <a:pPr algn="ctr" eaLnBrk="1" hangingPunct="1"/>
            <a:r>
              <a:rPr lang="en-GB" altLang="en-US" sz="1350" b="1" dirty="0">
                <a:solidFill>
                  <a:srgbClr val="000000"/>
                </a:solidFill>
              </a:rPr>
              <a:t>(victim)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D65A7ABA-B413-668A-A67F-DB208CDF5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929" y="6279922"/>
            <a:ext cx="267295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  <a:lvl2pPr marL="3429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2pPr>
            <a:lvl3pPr marL="6858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3pPr>
            <a:lvl4pPr marL="10287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4pPr>
            <a:lvl5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5pPr>
            <a:lvl6pPr marL="17145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6pPr>
            <a:lvl7pPr marL="20574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7pPr>
            <a:lvl8pPr marL="24003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8pPr>
            <a:lvl9pPr marL="2743200" algn="l" defTabSz="6858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9pPr>
          </a:lstStyle>
          <a:p>
            <a:pPr algn="ctr" eaLnBrk="1" hangingPunct="1"/>
            <a:r>
              <a:rPr lang="en-GB" altLang="en-US" sz="1050" i="1">
                <a:solidFill>
                  <a:srgbClr val="000000"/>
                </a:solidFill>
              </a:rPr>
              <a:t>Personal Communication: </a:t>
            </a:r>
          </a:p>
          <a:p>
            <a:pPr algn="ctr" eaLnBrk="1" hangingPunct="1"/>
            <a:r>
              <a:rPr lang="en-GB" altLang="en-US" sz="1050" i="1">
                <a:solidFill>
                  <a:srgbClr val="000000"/>
                </a:solidFill>
              </a:rPr>
              <a:t>Professor D J Back</a:t>
            </a:r>
          </a:p>
        </p:txBody>
      </p:sp>
      <p:cxnSp>
        <p:nvCxnSpPr>
          <p:cNvPr id="14" name="Straight Connector 4">
            <a:extLst>
              <a:ext uri="{FF2B5EF4-FFF2-40B4-BE49-F238E27FC236}">
                <a16:creationId xmlns:a16="http://schemas.microsoft.com/office/drawing/2014/main" id="{76958615-BB80-A02D-EAF1-17E34E8E695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38014" y="3320058"/>
            <a:ext cx="4557062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Tekstvak 2">
            <a:extLst>
              <a:ext uri="{FF2B5EF4-FFF2-40B4-BE49-F238E27FC236}">
                <a16:creationId xmlns:a16="http://schemas.microsoft.com/office/drawing/2014/main" id="{5BB38BEA-7C4A-25D3-7817-7D83D4F44C79}"/>
              </a:ext>
            </a:extLst>
          </p:cNvPr>
          <p:cNvSpPr txBox="1"/>
          <p:nvPr/>
        </p:nvSpPr>
        <p:spPr>
          <a:xfrm>
            <a:off x="4468653" y="1588822"/>
            <a:ext cx="3095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UGT1A1 &amp; CYP3A </a:t>
            </a:r>
            <a:r>
              <a:rPr lang="nl-NL" err="1"/>
              <a:t>induction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F58AD12-CDC0-EDAB-6B40-D1E65BC0C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347" y="4223637"/>
            <a:ext cx="4630774" cy="2174040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9E5CB7E2-DBEE-2BD4-B3BF-62D15E4372E5}"/>
              </a:ext>
            </a:extLst>
          </p:cNvPr>
          <p:cNvSpPr txBox="1"/>
          <p:nvPr/>
        </p:nvSpPr>
        <p:spPr>
          <a:xfrm>
            <a:off x="7882895" y="6350121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Dooley et al. JAIDS 2013</a:t>
            </a:r>
          </a:p>
        </p:txBody>
      </p:sp>
    </p:spTree>
    <p:extLst>
      <p:ext uri="{BB962C8B-B14F-4D97-AF65-F5344CB8AC3E}">
        <p14:creationId xmlns:p14="http://schemas.microsoft.com/office/powerpoint/2010/main" val="3437530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10C40-0866-C1A5-6357-713BB4CCF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A538F-DE13-2F11-17D5-F099D6222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Two important concepts in PK DDIs: inhibition &amp; induction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7AF28-6ED3-32D5-75A7-3C05D842C8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Drugs can </a:t>
            </a:r>
            <a:r>
              <a:rPr lang="en-US" sz="3200" b="1" u="sng" dirty="0"/>
              <a:t>inhibit</a:t>
            </a:r>
            <a:r>
              <a:rPr lang="en-US" sz="3200" dirty="0"/>
              <a:t> metabolic enzymes and drug transporters, leading to </a:t>
            </a:r>
            <a:r>
              <a:rPr lang="en-US" sz="3200" b="1" u="sng" dirty="0"/>
              <a:t>increased</a:t>
            </a:r>
            <a:r>
              <a:rPr lang="en-US" sz="3200" dirty="0"/>
              <a:t> concentrations of relevant substrates (three categories: weak, moderate, strong)</a:t>
            </a:r>
          </a:p>
          <a:p>
            <a:endParaRPr lang="en-US" sz="3200" dirty="0"/>
          </a:p>
          <a:p>
            <a:r>
              <a:rPr lang="en-US" sz="3200" dirty="0"/>
              <a:t>Drugs can </a:t>
            </a:r>
            <a:r>
              <a:rPr lang="en-US" sz="3200" b="1" u="sng" dirty="0"/>
              <a:t>induce</a:t>
            </a:r>
            <a:r>
              <a:rPr lang="en-US" sz="3200" dirty="0"/>
              <a:t> metabolic enzymes and drug transporters, leading to </a:t>
            </a:r>
            <a:r>
              <a:rPr lang="en-US" sz="3200" b="1" u="sng" dirty="0"/>
              <a:t>reduced</a:t>
            </a:r>
            <a:r>
              <a:rPr lang="en-US" sz="3200" dirty="0"/>
              <a:t> concentrations of relevant substrates (three categories: weak, moderate, strong)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67684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BB644-CB89-7167-411E-5DA1D1FD5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35F7C-5F24-15D6-D58A-9E7136452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Two important differences between PK DDIs based on inhibition &amp; induction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1C05A-5235-E7E7-4DE3-EE8B1C469E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3200" b="1" u="sng" dirty="0"/>
              <a:t>Inhibition</a:t>
            </a:r>
            <a:r>
              <a:rPr lang="en-US" sz="3200" dirty="0"/>
              <a:t> starts directly at the first dose, becomes maximal at steady-state, and stops when concentrations of the inhibitor have disappeared (usually, when dosing has stopped. Exception: long-acting!)</a:t>
            </a:r>
          </a:p>
          <a:p>
            <a:endParaRPr lang="en-US" sz="3200" dirty="0"/>
          </a:p>
          <a:p>
            <a:r>
              <a:rPr lang="en-US" sz="3200" b="1" u="sng" dirty="0"/>
              <a:t>Induction</a:t>
            </a:r>
            <a:r>
              <a:rPr lang="en-US" sz="3200" dirty="0"/>
              <a:t> requires 1-2 weeks before becoming maximal, remains present 1-2 weeks after dosing of the inducer has stopped.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28444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93B9E-9AE7-3133-8B78-91F852763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906ED-EF01-A69D-E5A1-C61426FA9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Understanding (or predicting)  PK DDIs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B08B2-4320-8193-736E-FE7736F8D9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Assess which drug has which role: precipitant or object</a:t>
            </a:r>
          </a:p>
          <a:p>
            <a:endParaRPr lang="en-US" sz="3200" dirty="0"/>
          </a:p>
          <a:p>
            <a:r>
              <a:rPr lang="en-US" sz="3200" dirty="0"/>
              <a:t>Assess the mechanism: inhibition and induction</a:t>
            </a:r>
          </a:p>
          <a:p>
            <a:endParaRPr lang="en-US" sz="3200" dirty="0"/>
          </a:p>
          <a:p>
            <a:pPr marL="0" indent="0" algn="ctr">
              <a:buNone/>
            </a:pPr>
            <a:r>
              <a:rPr lang="en-US" sz="3200" i="1" dirty="0">
                <a:solidFill>
                  <a:srgbClr val="FF0000"/>
                </a:solidFill>
              </a:rPr>
              <a:t>→ what kind of intervention is needed?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63731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6E820-600E-A9C2-B6D7-9E6D6964A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996BB-1F6F-60DE-2499-402F4CD70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How to study DDIs with new drugs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AD6E2-5209-7C36-B280-CAAED60567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Preclinical studies </a:t>
            </a:r>
          </a:p>
          <a:p>
            <a:pPr lvl="1"/>
            <a:r>
              <a:rPr lang="en-US" sz="3067" dirty="0"/>
              <a:t>give an indication whether a drug is a substrate of metabolic enzymes and/or drug transporters (object)</a:t>
            </a:r>
          </a:p>
          <a:p>
            <a:pPr lvl="1"/>
            <a:r>
              <a:rPr lang="en-US" sz="3067" dirty="0"/>
              <a:t>give an indication whether a drug is able to inhibit or induce hepatic enzymes and/or drug transporters (precipitant)</a:t>
            </a:r>
          </a:p>
          <a:p>
            <a:pPr marL="457189" lvl="1" indent="0">
              <a:buNone/>
            </a:pPr>
            <a:endParaRPr lang="en-US" sz="3067" dirty="0"/>
          </a:p>
          <a:p>
            <a:pPr marL="0" lvl="1" indent="0">
              <a:buNone/>
            </a:pPr>
            <a:r>
              <a:rPr lang="en-US" sz="3067" dirty="0"/>
              <a:t>These data determine which clinical DDI studies need to be performed during clinical development</a:t>
            </a:r>
          </a:p>
        </p:txBody>
      </p:sp>
    </p:spTree>
    <p:extLst>
      <p:ext uri="{BB962C8B-B14F-4D97-AF65-F5344CB8AC3E}">
        <p14:creationId xmlns:p14="http://schemas.microsoft.com/office/powerpoint/2010/main" val="3451745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3792F-7C0D-8C52-58C6-9548B1CE6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94BCC-3340-C8BD-4792-6C783394B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Cabotegravir/rilpivirine (CAB/RPV) - 1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142B19B-3340-73FC-CEDA-12A6E743E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756" y="1834682"/>
            <a:ext cx="4486275" cy="254317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3423477-D8FD-8E19-F1BB-B07138473276}"/>
              </a:ext>
            </a:extLst>
          </p:cNvPr>
          <p:cNvSpPr txBox="1"/>
          <p:nvPr/>
        </p:nvSpPr>
        <p:spPr>
          <a:xfrm>
            <a:off x="986118" y="4499300"/>
            <a:ext cx="16578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/>
              <a:t>2017 (61): e00487-17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12FCBD-ECC9-B16E-10D6-14DC146BB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497" y="1957617"/>
            <a:ext cx="4486275" cy="2942766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1D08E3E0-FEFC-EB18-5FE1-38F47DDC1889}"/>
              </a:ext>
            </a:extLst>
          </p:cNvPr>
          <p:cNvSpPr txBox="1"/>
          <p:nvPr/>
        </p:nvSpPr>
        <p:spPr>
          <a:xfrm>
            <a:off x="10246659" y="3106269"/>
            <a:ext cx="144142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l-NL" dirty="0"/>
              <a:t>AUC: 59% ↓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2FA3299-C4CD-FCA7-97EF-CDF706611ED2}"/>
              </a:ext>
            </a:extLst>
          </p:cNvPr>
          <p:cNvSpPr txBox="1"/>
          <p:nvPr/>
        </p:nvSpPr>
        <p:spPr>
          <a:xfrm>
            <a:off x="1108954" y="5176257"/>
            <a:ext cx="738766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l-NL" dirty="0"/>
              <a:t>Effect of </a:t>
            </a:r>
            <a:r>
              <a:rPr lang="nl-NL" dirty="0" err="1"/>
              <a:t>rifampin</a:t>
            </a:r>
            <a:r>
              <a:rPr lang="nl-NL" dirty="0"/>
              <a:t> on </a:t>
            </a:r>
            <a:r>
              <a:rPr lang="nl-NL" dirty="0" err="1"/>
              <a:t>rilpivirine</a:t>
            </a:r>
            <a:r>
              <a:rPr lang="nl-NL" dirty="0"/>
              <a:t> AUC even </a:t>
            </a:r>
            <a:r>
              <a:rPr lang="nl-NL" dirty="0" err="1"/>
              <a:t>larger</a:t>
            </a:r>
            <a:r>
              <a:rPr lang="nl-NL" dirty="0"/>
              <a:t>: -80% (</a:t>
            </a:r>
            <a:r>
              <a:rPr lang="nl-NL" dirty="0" err="1"/>
              <a:t>Edurant</a:t>
            </a:r>
            <a:r>
              <a:rPr lang="nl-NL" dirty="0"/>
              <a:t> </a:t>
            </a:r>
            <a:r>
              <a:rPr lang="nl-NL" dirty="0" err="1"/>
              <a:t>SmPC</a:t>
            </a:r>
            <a:r>
              <a:rPr lang="nl-N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01152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23BD7-DC3B-1A91-3976-DF279576A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291D8-6738-F12C-D986-4AA24ECF9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Cabotegravir/</a:t>
            </a:r>
            <a:r>
              <a:rPr lang="en-US" dirty="0" err="1"/>
              <a:t>rilpivirine</a:t>
            </a:r>
            <a:r>
              <a:rPr lang="en-US" dirty="0"/>
              <a:t> (CAB/RPV) - 2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E17D8A1-BD26-D3A4-CE9F-C50FC0DD9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756" y="1834682"/>
            <a:ext cx="4486275" cy="254317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60AC592-7262-AE56-6C19-18DA3951D188}"/>
              </a:ext>
            </a:extLst>
          </p:cNvPr>
          <p:cNvSpPr txBox="1"/>
          <p:nvPr/>
        </p:nvSpPr>
        <p:spPr>
          <a:xfrm>
            <a:off x="986118" y="4499300"/>
            <a:ext cx="16578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/>
              <a:t>2017 (61): e00487-17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C020EF3-D75A-092F-29EC-01E84F285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497" y="1957617"/>
            <a:ext cx="4486275" cy="2942766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7E2D061F-13D2-7C50-43D7-A364A5C862AB}"/>
              </a:ext>
            </a:extLst>
          </p:cNvPr>
          <p:cNvSpPr txBox="1"/>
          <p:nvPr/>
        </p:nvSpPr>
        <p:spPr>
          <a:xfrm>
            <a:off x="10246659" y="3106269"/>
            <a:ext cx="144142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l-NL" dirty="0"/>
              <a:t>AUC: 59% ↓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A4D38E8-1B47-666B-830B-466952A9A449}"/>
              </a:ext>
            </a:extLst>
          </p:cNvPr>
          <p:cNvSpPr txBox="1"/>
          <p:nvPr/>
        </p:nvSpPr>
        <p:spPr>
          <a:xfrm>
            <a:off x="1683999" y="5974657"/>
            <a:ext cx="958467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Co-</a:t>
            </a:r>
            <a:r>
              <a:rPr lang="nl-NL" dirty="0" err="1">
                <a:solidFill>
                  <a:srgbClr val="FF0000"/>
                </a:solidFill>
              </a:rPr>
              <a:t>administration</a:t>
            </a:r>
            <a:r>
              <a:rPr lang="nl-NL" dirty="0">
                <a:solidFill>
                  <a:srgbClr val="FF0000"/>
                </a:solidFill>
              </a:rPr>
              <a:t> of </a:t>
            </a:r>
            <a:r>
              <a:rPr lang="nl-NL" dirty="0" err="1">
                <a:solidFill>
                  <a:srgbClr val="FF0000"/>
                </a:solidFill>
              </a:rPr>
              <a:t>rifampin</a:t>
            </a:r>
            <a:r>
              <a:rPr lang="nl-NL" dirty="0">
                <a:solidFill>
                  <a:srgbClr val="FF0000"/>
                </a:solidFill>
              </a:rPr>
              <a:t> and </a:t>
            </a:r>
            <a:r>
              <a:rPr lang="nl-NL" dirty="0" err="1">
                <a:solidFill>
                  <a:srgbClr val="FF0000"/>
                </a:solidFill>
              </a:rPr>
              <a:t>cabotegravir</a:t>
            </a:r>
            <a:r>
              <a:rPr lang="nl-NL" dirty="0">
                <a:solidFill>
                  <a:srgbClr val="FF0000"/>
                </a:solidFill>
              </a:rPr>
              <a:t> and </a:t>
            </a:r>
            <a:r>
              <a:rPr lang="nl-NL" dirty="0" err="1">
                <a:solidFill>
                  <a:srgbClr val="FF0000"/>
                </a:solidFill>
              </a:rPr>
              <a:t>rilpivirine</a:t>
            </a:r>
            <a:r>
              <a:rPr lang="nl-NL" dirty="0">
                <a:solidFill>
                  <a:srgbClr val="FF0000"/>
                </a:solidFill>
              </a:rPr>
              <a:t>  (</a:t>
            </a:r>
            <a:r>
              <a:rPr lang="nl-NL" dirty="0" err="1">
                <a:solidFill>
                  <a:srgbClr val="FF0000"/>
                </a:solidFill>
              </a:rPr>
              <a:t>oral</a:t>
            </a:r>
            <a:r>
              <a:rPr lang="nl-NL" dirty="0">
                <a:solidFill>
                  <a:srgbClr val="FF0000"/>
                </a:solidFill>
              </a:rPr>
              <a:t> or i.m.) is contra-</a:t>
            </a:r>
            <a:r>
              <a:rPr lang="nl-NL" dirty="0" err="1">
                <a:solidFill>
                  <a:srgbClr val="FF0000"/>
                </a:solidFill>
              </a:rPr>
              <a:t>indicated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3D1DEB1-CFF5-8211-8416-53DB9F3164AD}"/>
              </a:ext>
            </a:extLst>
          </p:cNvPr>
          <p:cNvSpPr txBox="1"/>
          <p:nvPr/>
        </p:nvSpPr>
        <p:spPr>
          <a:xfrm>
            <a:off x="1108954" y="5176257"/>
            <a:ext cx="738766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l-NL" dirty="0"/>
              <a:t>Effect of </a:t>
            </a:r>
            <a:r>
              <a:rPr lang="nl-NL" dirty="0" err="1"/>
              <a:t>rifampin</a:t>
            </a:r>
            <a:r>
              <a:rPr lang="nl-NL" dirty="0"/>
              <a:t> on </a:t>
            </a:r>
            <a:r>
              <a:rPr lang="nl-NL" dirty="0" err="1"/>
              <a:t>rilpivirine</a:t>
            </a:r>
            <a:r>
              <a:rPr lang="nl-NL" dirty="0"/>
              <a:t> AUC even </a:t>
            </a:r>
            <a:r>
              <a:rPr lang="nl-NL" dirty="0" err="1"/>
              <a:t>larger</a:t>
            </a:r>
            <a:r>
              <a:rPr lang="nl-NL" dirty="0"/>
              <a:t>: -80% (</a:t>
            </a:r>
            <a:r>
              <a:rPr lang="nl-NL" dirty="0" err="1"/>
              <a:t>Edurant</a:t>
            </a:r>
            <a:r>
              <a:rPr lang="nl-NL" dirty="0"/>
              <a:t> </a:t>
            </a:r>
            <a:r>
              <a:rPr lang="nl-NL" dirty="0" err="1"/>
              <a:t>SmPC</a:t>
            </a:r>
            <a:r>
              <a:rPr lang="nl-N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17828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5E86C7-1B39-C3CE-1491-108FE7FBB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Is </a:t>
            </a:r>
            <a:r>
              <a:rPr lang="nl-NL" dirty="0" err="1"/>
              <a:t>testosterone</a:t>
            </a:r>
            <a:r>
              <a:rPr lang="nl-NL" dirty="0"/>
              <a:t> a strong  </a:t>
            </a:r>
            <a:r>
              <a:rPr lang="nl-NL" dirty="0" err="1"/>
              <a:t>enzyme</a:t>
            </a:r>
            <a:r>
              <a:rPr lang="nl-NL" dirty="0"/>
              <a:t> </a:t>
            </a:r>
            <a:r>
              <a:rPr lang="nl-NL" dirty="0" err="1"/>
              <a:t>inducer</a:t>
            </a:r>
            <a:r>
              <a:rPr lang="nl-NL" dirty="0"/>
              <a:t>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FD13ABC-91B8-7D88-9F04-89B6B0335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4" y="5055827"/>
            <a:ext cx="11272013" cy="143175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Alternatively</a:t>
            </a:r>
            <a:r>
              <a:rPr lang="nl-NL" sz="3200"/>
              <a:t>, cases </a:t>
            </a:r>
            <a:r>
              <a:rPr lang="nl-NL" sz="3200" dirty="0"/>
              <a:t>can also reported to </a:t>
            </a:r>
            <a:r>
              <a:rPr lang="nl-NL" sz="3200" dirty="0">
                <a:hlinkClick r:id="rId2"/>
              </a:rPr>
              <a:t>www.clinicalcasesddis.com</a:t>
            </a:r>
            <a:endParaRPr lang="nl-NL" sz="3200" dirty="0"/>
          </a:p>
          <a:p>
            <a:pPr marL="0" indent="0">
              <a:buNone/>
            </a:pP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B0B6898-ABE9-0E54-7129-23B2F360E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3491" y="5297014"/>
            <a:ext cx="3810000" cy="1203158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250551F-393E-AD2A-3FF3-23C237A26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1560986"/>
            <a:ext cx="8583794" cy="1839385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17FC6DCF-6388-9509-D68F-A214588AF561}"/>
              </a:ext>
            </a:extLst>
          </p:cNvPr>
          <p:cNvSpPr txBox="1"/>
          <p:nvPr/>
        </p:nvSpPr>
        <p:spPr>
          <a:xfrm>
            <a:off x="714375" y="3952190"/>
            <a:ext cx="7981950" cy="122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C9E1EB">
                  <a:lumMod val="25000"/>
                </a:srgbClr>
              </a:buClr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9E1EB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Trough drug level measurement in our case: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C9E1EB">
                  <a:lumMod val="25000"/>
                </a:srgbClr>
              </a:buClr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9E1EB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CAB: 0.91 mg/L (median population value 1.6 mg/L): 43% ↓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C9E1EB">
                  <a:lumMod val="25000"/>
                </a:srgbClr>
              </a:buClr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9E1EB">
                    <a:lumMod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RPV: 0.026 mg/L (median population value 0.066 mg/L): 61% ↓</a:t>
            </a:r>
          </a:p>
        </p:txBody>
      </p:sp>
    </p:spTree>
    <p:extLst>
      <p:ext uri="{BB962C8B-B14F-4D97-AF65-F5344CB8AC3E}">
        <p14:creationId xmlns:p14="http://schemas.microsoft.com/office/powerpoint/2010/main" val="455770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568C1D-D3E1-D156-7EB1-83AF33D4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Cabotegravir/</a:t>
            </a:r>
            <a:r>
              <a:rPr lang="en-US" dirty="0" err="1"/>
              <a:t>rilpivirine</a:t>
            </a:r>
            <a:r>
              <a:rPr lang="en-US" dirty="0"/>
              <a:t> (CAB/RPV) - 3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31A13D-49EF-1228-BE31-123BCD5A67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dirty="0"/>
              <a:t>A single i.m. </a:t>
            </a:r>
            <a:r>
              <a:rPr lang="nl-NL" sz="3200" dirty="0" err="1"/>
              <a:t>administration</a:t>
            </a:r>
            <a:r>
              <a:rPr lang="nl-NL" sz="3200" dirty="0"/>
              <a:t> of LA CAB/RPV </a:t>
            </a:r>
            <a:r>
              <a:rPr lang="nl-NL" sz="3200" dirty="0" err="1"/>
              <a:t>can</a:t>
            </a:r>
            <a:r>
              <a:rPr lang="nl-NL" sz="3200" dirty="0"/>
              <a:t> lead </a:t>
            </a:r>
            <a:r>
              <a:rPr lang="nl-NL" sz="3200" dirty="0" err="1"/>
              <a:t>to</a:t>
            </a:r>
            <a:r>
              <a:rPr lang="nl-NL" sz="3200" dirty="0"/>
              <a:t> </a:t>
            </a:r>
            <a:r>
              <a:rPr lang="nl-NL" sz="3200" dirty="0" err="1"/>
              <a:t>detectable</a:t>
            </a:r>
            <a:r>
              <a:rPr lang="nl-NL" sz="3200" dirty="0"/>
              <a:t> plasma levels up </a:t>
            </a:r>
            <a:r>
              <a:rPr lang="nl-NL" sz="3200" dirty="0" err="1"/>
              <a:t>to</a:t>
            </a:r>
            <a:r>
              <a:rPr lang="nl-NL" sz="3200" dirty="0"/>
              <a:t> 52 weeks or even </a:t>
            </a:r>
            <a:r>
              <a:rPr lang="nl-NL" sz="3200" dirty="0" err="1"/>
              <a:t>longer</a:t>
            </a:r>
            <a:r>
              <a:rPr lang="nl-NL" sz="3200" dirty="0"/>
              <a:t>; </a:t>
            </a:r>
            <a:r>
              <a:rPr lang="nl-NL" sz="3200" dirty="0" err="1"/>
              <a:t>this</a:t>
            </a:r>
            <a:r>
              <a:rPr lang="nl-NL" sz="3200" dirty="0"/>
              <a:t> </a:t>
            </a:r>
            <a:r>
              <a:rPr lang="nl-NL" sz="3200" dirty="0" err="1"/>
              <a:t>makes</a:t>
            </a:r>
            <a:r>
              <a:rPr lang="nl-NL" sz="3200" dirty="0"/>
              <a:t> DDI studies in </a:t>
            </a:r>
            <a:r>
              <a:rPr lang="nl-NL" sz="3200" dirty="0" err="1"/>
              <a:t>healthy</a:t>
            </a:r>
            <a:r>
              <a:rPr lang="nl-NL" sz="3200" dirty="0"/>
              <a:t> </a:t>
            </a:r>
            <a:r>
              <a:rPr lang="nl-NL" sz="3200" dirty="0" err="1"/>
              <a:t>volunteers</a:t>
            </a:r>
            <a:r>
              <a:rPr lang="nl-NL" sz="3200" dirty="0"/>
              <a:t> </a:t>
            </a:r>
            <a:r>
              <a:rPr lang="nl-NL" sz="3200" dirty="0" err="1"/>
              <a:t>unfeasible</a:t>
            </a:r>
            <a:endParaRPr lang="nl-NL" sz="32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2A6DE36-5067-4A31-E35A-867196F42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35" y="3606861"/>
            <a:ext cx="4972050" cy="3048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54AA2D2-A06E-707C-5493-FE4A0474418B}"/>
              </a:ext>
            </a:extLst>
          </p:cNvPr>
          <p:cNvSpPr txBox="1"/>
          <p:nvPr/>
        </p:nvSpPr>
        <p:spPr>
          <a:xfrm>
            <a:off x="619597" y="6487585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Spreen</a:t>
            </a:r>
            <a:r>
              <a:rPr lang="nl-NL" dirty="0"/>
              <a:t> et al JAIDS 2014</a:t>
            </a:r>
          </a:p>
        </p:txBody>
      </p:sp>
    </p:spTree>
    <p:extLst>
      <p:ext uri="{BB962C8B-B14F-4D97-AF65-F5344CB8AC3E}">
        <p14:creationId xmlns:p14="http://schemas.microsoft.com/office/powerpoint/2010/main" val="1230659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EDC7C-7DFC-5D46-BA58-313E7BC25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B2641-26F7-2ACA-D088-12FB35553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Cabotegravir/</a:t>
            </a:r>
            <a:r>
              <a:rPr lang="en-US" dirty="0" err="1"/>
              <a:t>rilpivirine</a:t>
            </a:r>
            <a:r>
              <a:rPr lang="en-US" dirty="0"/>
              <a:t> (CAB/RPV) - 4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6A797-DBE2-0107-F908-9D23BFA92F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4" y="1759307"/>
            <a:ext cx="11272013" cy="1110354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067" dirty="0"/>
              <a:t>In the absence of a clinical DDI study, physiologically-based PK (PBPK) modelling might be an alternative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6A52590-AE6B-038A-0291-840A280FA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602" y="2869661"/>
            <a:ext cx="6352583" cy="3054361"/>
          </a:xfrm>
          <a:prstGeom prst="rect">
            <a:avLst/>
          </a:prstGeom>
        </p:spPr>
      </p:pic>
      <p:sp>
        <p:nvSpPr>
          <p:cNvPr id="7" name="TextShape 2">
            <a:extLst>
              <a:ext uri="{FF2B5EF4-FFF2-40B4-BE49-F238E27FC236}">
                <a16:creationId xmlns:a16="http://schemas.microsoft.com/office/drawing/2014/main" id="{38B1BBA1-A0A0-FAFC-BBF2-3B9D3B7C654A}"/>
              </a:ext>
            </a:extLst>
          </p:cNvPr>
          <p:cNvSpPr txBox="1"/>
          <p:nvPr/>
        </p:nvSpPr>
        <p:spPr>
          <a:xfrm>
            <a:off x="360000" y="6230470"/>
            <a:ext cx="8640000" cy="30480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900" b="1" strike="noStrike" spc="-1" dirty="0" err="1">
                <a:solidFill>
                  <a:srgbClr val="0054A6"/>
                </a:solidFill>
                <a:latin typeface="Arial"/>
              </a:rPr>
              <a:t>Bettonte</a:t>
            </a:r>
            <a:r>
              <a:rPr lang="en-US" sz="900" b="1" strike="noStrike" spc="-1" dirty="0">
                <a:solidFill>
                  <a:srgbClr val="0054A6"/>
                </a:solidFill>
                <a:latin typeface="Arial"/>
              </a:rPr>
              <a:t> et al. CPT </a:t>
            </a:r>
            <a:r>
              <a:rPr lang="en-US" sz="900" b="1" strike="noStrike" spc="-1" dirty="0" err="1">
                <a:solidFill>
                  <a:srgbClr val="0054A6"/>
                </a:solidFill>
                <a:latin typeface="Arial"/>
              </a:rPr>
              <a:t>Pharmacom</a:t>
            </a:r>
            <a:r>
              <a:rPr lang="en-US" sz="900" b="1" strike="noStrike" spc="-1" dirty="0">
                <a:solidFill>
                  <a:srgbClr val="0054A6"/>
                </a:solidFill>
                <a:latin typeface="Arial"/>
              </a:rPr>
              <a:t> &amp; Syst Pharma 2024; 13(5): 781-94</a:t>
            </a:r>
            <a:endParaRPr lang="en-US" sz="9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3066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C249D-E0A7-1C5A-3824-4D62D8BFB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AA71E-B67B-3BDB-29B0-CF33F2317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Cabotegravir/</a:t>
            </a:r>
            <a:r>
              <a:rPr lang="en-US" dirty="0" err="1"/>
              <a:t>rilpivirine</a:t>
            </a:r>
            <a:r>
              <a:rPr lang="en-US" dirty="0"/>
              <a:t> (CAB/RPV) - 5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B5E9F7F-77EB-293E-D94A-E824A33B5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279" y="1844817"/>
            <a:ext cx="5581650" cy="145732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11C9918-56E0-F244-083C-B0FF9B413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25" y="3346309"/>
            <a:ext cx="2619375" cy="20955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C8539BD-F943-29F1-2389-A2AD6F0D0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63" y="1973420"/>
            <a:ext cx="5848920" cy="110055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03815AB4-D43C-3A7D-C8CE-8EC6E6BBE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97" y="3136759"/>
            <a:ext cx="2800350" cy="20955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C939647E-C718-3FD1-856E-F2C6E71D8BF4}"/>
              </a:ext>
            </a:extLst>
          </p:cNvPr>
          <p:cNvSpPr txBox="1"/>
          <p:nvPr/>
        </p:nvSpPr>
        <p:spPr>
          <a:xfrm>
            <a:off x="2070115" y="4045758"/>
            <a:ext cx="7840736" cy="1754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l-NL" dirty="0" err="1"/>
              <a:t>Predicted</a:t>
            </a:r>
            <a:r>
              <a:rPr lang="nl-NL" dirty="0"/>
              <a:t> effect of </a:t>
            </a:r>
            <a:r>
              <a:rPr lang="nl-NL" dirty="0" err="1"/>
              <a:t>rifampin</a:t>
            </a:r>
            <a:r>
              <a:rPr lang="nl-NL" dirty="0"/>
              <a:t> </a:t>
            </a:r>
            <a:r>
              <a:rPr lang="nl-NL" dirty="0" err="1"/>
              <a:t>administration</a:t>
            </a:r>
            <a:r>
              <a:rPr lang="nl-NL" dirty="0"/>
              <a:t> on </a:t>
            </a:r>
            <a:r>
              <a:rPr lang="nl-NL" dirty="0" err="1"/>
              <a:t>trough</a:t>
            </a:r>
            <a:r>
              <a:rPr lang="nl-NL" dirty="0"/>
              <a:t> levels of LA CAB/RPV:</a:t>
            </a:r>
          </a:p>
          <a:p>
            <a:endParaRPr lang="nl-NL" dirty="0"/>
          </a:p>
          <a:p>
            <a:r>
              <a:rPr lang="nl-NL" dirty="0"/>
              <a:t>	CAB: -46%				CAB: -62%</a:t>
            </a:r>
          </a:p>
          <a:p>
            <a:r>
              <a:rPr lang="nl-NL" dirty="0"/>
              <a:t>					</a:t>
            </a:r>
          </a:p>
          <a:p>
            <a:r>
              <a:rPr lang="nl-NL" dirty="0"/>
              <a:t>	RPV: -82%				RPV: -40%</a:t>
            </a:r>
          </a:p>
          <a:p>
            <a:endParaRPr lang="nl-NL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B772C32-7468-F596-D189-BED7348E5AC9}"/>
              </a:ext>
            </a:extLst>
          </p:cNvPr>
          <p:cNvSpPr txBox="1"/>
          <p:nvPr/>
        </p:nvSpPr>
        <p:spPr>
          <a:xfrm>
            <a:off x="458363" y="6026878"/>
            <a:ext cx="11527515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The </a:t>
            </a:r>
            <a:r>
              <a:rPr lang="nl-NL" dirty="0" err="1">
                <a:solidFill>
                  <a:srgbClr val="FF0000"/>
                </a:solidFill>
              </a:rPr>
              <a:t>two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models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come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to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the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same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conclusion</a:t>
            </a:r>
            <a:r>
              <a:rPr lang="nl-NL" dirty="0">
                <a:solidFill>
                  <a:srgbClr val="FF0000"/>
                </a:solidFill>
              </a:rPr>
              <a:t> = contra-</a:t>
            </a:r>
            <a:r>
              <a:rPr lang="nl-NL" dirty="0" err="1">
                <a:solidFill>
                  <a:srgbClr val="FF0000"/>
                </a:solidFill>
              </a:rPr>
              <a:t>indication</a:t>
            </a:r>
            <a:r>
              <a:rPr lang="nl-NL" dirty="0">
                <a:solidFill>
                  <a:srgbClr val="FF0000"/>
                </a:solidFill>
              </a:rPr>
              <a:t>, </a:t>
            </a:r>
            <a:r>
              <a:rPr lang="nl-NL" dirty="0" err="1">
                <a:solidFill>
                  <a:srgbClr val="FF0000"/>
                </a:solidFill>
              </a:rPr>
              <a:t>though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actual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predictions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vary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to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some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err="1">
                <a:solidFill>
                  <a:srgbClr val="FF0000"/>
                </a:solidFill>
              </a:rPr>
              <a:t>extent</a:t>
            </a: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104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D65B0-04D4-0F74-36FD-127BDCE1A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10C2E-CE9B-B238-DC80-80C71ED4F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Clinical experience with rifampin &amp; CAB/RPV (1)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47A0A2D-8946-62E8-318C-C69DFA602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396" y="1865779"/>
            <a:ext cx="4440051" cy="2625421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9A9CBBA-7C2C-B17C-825D-AD40E77E1681}"/>
              </a:ext>
            </a:extLst>
          </p:cNvPr>
          <p:cNvSpPr txBox="1"/>
          <p:nvPr/>
        </p:nvSpPr>
        <p:spPr>
          <a:xfrm>
            <a:off x="797859" y="6355976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OFID 2023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1B99D78-9DDE-5BC9-0387-3E563B6F0A1A}"/>
              </a:ext>
            </a:extLst>
          </p:cNvPr>
          <p:cNvSpPr txBox="1"/>
          <p:nvPr/>
        </p:nvSpPr>
        <p:spPr>
          <a:xfrm>
            <a:off x="6120418" y="2250140"/>
            <a:ext cx="57717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Complex case of a TB/HIV-co-</a:t>
            </a:r>
            <a:r>
              <a:rPr lang="nl-NL" dirty="0" err="1"/>
              <a:t>infected</a:t>
            </a:r>
            <a:r>
              <a:rPr lang="nl-NL" dirty="0"/>
              <a:t> </a:t>
            </a:r>
            <a:r>
              <a:rPr lang="nl-NL" dirty="0" err="1"/>
              <a:t>patient</a:t>
            </a:r>
            <a:r>
              <a:rPr lang="nl-NL" dirty="0"/>
              <a:t> </a:t>
            </a:r>
            <a:r>
              <a:rPr lang="nl-NL" dirty="0" err="1"/>
              <a:t>where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parenteral </a:t>
            </a:r>
            <a:r>
              <a:rPr lang="nl-NL" dirty="0" err="1"/>
              <a:t>medication</a:t>
            </a:r>
            <a:r>
              <a:rPr lang="nl-NL" dirty="0"/>
              <a:t> was </a:t>
            </a:r>
            <a:r>
              <a:rPr lang="nl-NL" dirty="0" err="1"/>
              <a:t>possible</a:t>
            </a:r>
            <a:r>
              <a:rPr lang="nl-NL" dirty="0"/>
              <a:t>, </a:t>
            </a:r>
            <a:r>
              <a:rPr lang="nl-NL" dirty="0" err="1"/>
              <a:t>including</a:t>
            </a:r>
            <a:r>
              <a:rPr lang="nl-NL" dirty="0"/>
              <a:t> </a:t>
            </a:r>
            <a:r>
              <a:rPr lang="nl-NL" dirty="0" err="1"/>
              <a:t>rifampin</a:t>
            </a:r>
            <a:r>
              <a:rPr lang="nl-NL" dirty="0"/>
              <a:t> and CAB/RPV. </a:t>
            </a:r>
          </a:p>
          <a:p>
            <a:endParaRPr lang="nl-NL" dirty="0"/>
          </a:p>
          <a:p>
            <a:r>
              <a:rPr lang="nl-NL" dirty="0"/>
              <a:t>7 </a:t>
            </a:r>
            <a:r>
              <a:rPr lang="nl-NL" dirty="0" err="1"/>
              <a:t>days</a:t>
            </a:r>
            <a:r>
              <a:rPr lang="nl-NL" dirty="0"/>
              <a:t> </a:t>
            </a:r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/>
              <a:t>administration</a:t>
            </a:r>
            <a:r>
              <a:rPr lang="nl-NL" dirty="0"/>
              <a:t> of a 600/900 CAB/RPV </a:t>
            </a:r>
            <a:r>
              <a:rPr lang="nl-NL" dirty="0" err="1"/>
              <a:t>loading</a:t>
            </a:r>
            <a:r>
              <a:rPr lang="nl-NL" dirty="0"/>
              <a:t> </a:t>
            </a:r>
            <a:r>
              <a:rPr lang="nl-NL" dirty="0" err="1"/>
              <a:t>dose</a:t>
            </a:r>
            <a:r>
              <a:rPr lang="nl-NL" dirty="0"/>
              <a:t>, drug levels </a:t>
            </a:r>
            <a:r>
              <a:rPr lang="nl-NL" dirty="0" err="1"/>
              <a:t>were</a:t>
            </a:r>
            <a:r>
              <a:rPr lang="nl-NL" dirty="0"/>
              <a:t>:</a:t>
            </a:r>
          </a:p>
          <a:p>
            <a:endParaRPr lang="nl-NL" dirty="0"/>
          </a:p>
          <a:p>
            <a:r>
              <a:rPr lang="nl-NL" dirty="0"/>
              <a:t>CAB: 0.455 mg/L (ref.: </a:t>
            </a:r>
            <a:r>
              <a:rPr lang="nl-NL" dirty="0" err="1"/>
              <a:t>approx</a:t>
            </a:r>
            <a:r>
              <a:rPr lang="nl-NL" dirty="0"/>
              <a:t>. 4 mg/L) </a:t>
            </a:r>
            <a:r>
              <a:rPr lang="nl-NL" dirty="0">
                <a:solidFill>
                  <a:srgbClr val="FF0000"/>
                </a:solidFill>
              </a:rPr>
              <a:t>89% ↓</a:t>
            </a:r>
            <a:endParaRPr lang="nl-NL" dirty="0"/>
          </a:p>
          <a:p>
            <a:r>
              <a:rPr lang="nl-NL" dirty="0"/>
              <a:t>RPV: &lt; 0.005 mg/L (ref.: </a:t>
            </a:r>
            <a:r>
              <a:rPr lang="nl-NL" dirty="0" err="1"/>
              <a:t>approx</a:t>
            </a:r>
            <a:r>
              <a:rPr lang="nl-NL" dirty="0"/>
              <a:t>. 0.133 mg/L) </a:t>
            </a:r>
            <a:r>
              <a:rPr lang="nl-NL" dirty="0">
                <a:solidFill>
                  <a:srgbClr val="FF0000"/>
                </a:solidFill>
              </a:rPr>
              <a:t>&gt;96% ↓</a:t>
            </a:r>
          </a:p>
        </p:txBody>
      </p:sp>
    </p:spTree>
    <p:extLst>
      <p:ext uri="{BB962C8B-B14F-4D97-AF65-F5344CB8AC3E}">
        <p14:creationId xmlns:p14="http://schemas.microsoft.com/office/powerpoint/2010/main" val="1658804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5B773-BF45-4456-5ACD-079830E39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4CDA6-2374-5EB7-6BC4-90CBCD3C0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Clinical experience with rifampin &amp; CAB/RPV (2)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B08FFF3-15C5-A963-7471-2AA1B6B319F2}"/>
              </a:ext>
            </a:extLst>
          </p:cNvPr>
          <p:cNvSpPr txBox="1"/>
          <p:nvPr/>
        </p:nvSpPr>
        <p:spPr>
          <a:xfrm>
            <a:off x="797859" y="6355976"/>
            <a:ext cx="3736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Br J </a:t>
            </a:r>
            <a:r>
              <a:rPr lang="nl-NL" dirty="0" err="1"/>
              <a:t>Clin</a:t>
            </a:r>
            <a:r>
              <a:rPr lang="nl-NL" dirty="0"/>
              <a:t> </a:t>
            </a:r>
            <a:r>
              <a:rPr lang="nl-NL" dirty="0" err="1"/>
              <a:t>Pharmacol</a:t>
            </a:r>
            <a:r>
              <a:rPr lang="nl-NL" dirty="0"/>
              <a:t> 2026; in </a:t>
            </a:r>
            <a:r>
              <a:rPr lang="nl-NL" dirty="0" err="1"/>
              <a:t>press</a:t>
            </a:r>
            <a:endParaRPr lang="nl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6CA1A28-1556-DC2C-C783-4DC14CA311EC}"/>
              </a:ext>
            </a:extLst>
          </p:cNvPr>
          <p:cNvSpPr txBox="1"/>
          <p:nvPr/>
        </p:nvSpPr>
        <p:spPr>
          <a:xfrm>
            <a:off x="3267075" y="3828813"/>
            <a:ext cx="83053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Patient</a:t>
            </a:r>
            <a:r>
              <a:rPr lang="nl-NL" dirty="0"/>
              <a:t> </a:t>
            </a:r>
            <a:r>
              <a:rPr lang="nl-NL" dirty="0" err="1"/>
              <a:t>stable</a:t>
            </a:r>
            <a:r>
              <a:rPr lang="nl-NL" dirty="0"/>
              <a:t> on LA CAB/RPV </a:t>
            </a:r>
            <a:r>
              <a:rPr lang="nl-NL" dirty="0" err="1"/>
              <a:t>required</a:t>
            </a:r>
            <a:r>
              <a:rPr lang="nl-NL" dirty="0"/>
              <a:t> MRSA </a:t>
            </a:r>
            <a:r>
              <a:rPr lang="nl-NL" dirty="0" err="1"/>
              <a:t>eradication</a:t>
            </a:r>
            <a:r>
              <a:rPr lang="nl-NL" dirty="0"/>
              <a:t> therapy </a:t>
            </a:r>
            <a:r>
              <a:rPr lang="nl-NL" dirty="0" err="1"/>
              <a:t>including</a:t>
            </a:r>
            <a:r>
              <a:rPr lang="nl-NL" dirty="0"/>
              <a:t> RIF 600mg BID. </a:t>
            </a:r>
          </a:p>
          <a:p>
            <a:endParaRPr lang="nl-NL" dirty="0"/>
          </a:p>
          <a:p>
            <a:r>
              <a:rPr lang="nl-NL" dirty="0"/>
              <a:t>RIF was </a:t>
            </a:r>
            <a:r>
              <a:rPr lang="nl-NL" dirty="0" err="1"/>
              <a:t>started</a:t>
            </a:r>
            <a:r>
              <a:rPr lang="nl-NL" dirty="0"/>
              <a:t> 6 weeks </a:t>
            </a:r>
            <a:r>
              <a:rPr lang="nl-NL" dirty="0" err="1"/>
              <a:t>after</a:t>
            </a:r>
            <a:r>
              <a:rPr lang="nl-NL" dirty="0"/>
              <a:t> last LA </a:t>
            </a:r>
            <a:r>
              <a:rPr lang="nl-NL" dirty="0" err="1"/>
              <a:t>dose</a:t>
            </a:r>
            <a:endParaRPr lang="nl-NL" dirty="0"/>
          </a:p>
          <a:p>
            <a:r>
              <a:rPr lang="nl-NL" dirty="0"/>
              <a:t>Drug levels </a:t>
            </a:r>
            <a:r>
              <a:rPr lang="nl-NL" dirty="0" err="1"/>
              <a:t>were</a:t>
            </a:r>
            <a:r>
              <a:rPr lang="nl-NL" dirty="0"/>
              <a:t> </a:t>
            </a:r>
            <a:r>
              <a:rPr lang="nl-NL" dirty="0" err="1"/>
              <a:t>measured</a:t>
            </a:r>
            <a:r>
              <a:rPr lang="nl-NL" dirty="0"/>
              <a:t> </a:t>
            </a:r>
            <a:r>
              <a:rPr lang="nl-NL" dirty="0" err="1"/>
              <a:t>before</a:t>
            </a:r>
            <a:r>
              <a:rPr lang="nl-NL" dirty="0"/>
              <a:t> and at Day 7 of RIF treatment:</a:t>
            </a:r>
          </a:p>
          <a:p>
            <a:endParaRPr lang="nl-NL" dirty="0"/>
          </a:p>
          <a:p>
            <a:r>
              <a:rPr lang="nl-NL" dirty="0"/>
              <a:t>CAB: 2.08 → 0.90 mg/L </a:t>
            </a:r>
            <a:r>
              <a:rPr lang="nl-NL" dirty="0">
                <a:solidFill>
                  <a:srgbClr val="FF0000"/>
                </a:solidFill>
              </a:rPr>
              <a:t>(57% ↓)</a:t>
            </a:r>
          </a:p>
          <a:p>
            <a:r>
              <a:rPr lang="nl-NL" dirty="0"/>
              <a:t>RPV: 0.126 → 0.022 mg/L </a:t>
            </a:r>
            <a:r>
              <a:rPr lang="nl-NL" dirty="0">
                <a:solidFill>
                  <a:srgbClr val="FF0000"/>
                </a:solidFill>
              </a:rPr>
              <a:t>(83% ↓)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BD9FE5C-2E1F-BEA4-CB2F-CAB861897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97" y="1714500"/>
            <a:ext cx="7581900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38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2215BC-A14B-9C78-6076-D10F4E1C9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err="1"/>
              <a:t>Discussion</a:t>
            </a:r>
            <a:r>
              <a:rPr lang="nl-NL" dirty="0"/>
              <a:t> of </a:t>
            </a:r>
            <a:r>
              <a:rPr lang="nl-NL" dirty="0" err="1"/>
              <a:t>clinical</a:t>
            </a:r>
            <a:r>
              <a:rPr lang="nl-NL" dirty="0"/>
              <a:t> cases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6634CD0-75E2-1E36-1B05-8C978FD01E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sz="3600" dirty="0"/>
              <a:t>Both cases </a:t>
            </a:r>
            <a:r>
              <a:rPr lang="nl-NL" sz="3600" dirty="0" err="1"/>
              <a:t>were</a:t>
            </a:r>
            <a:r>
              <a:rPr lang="nl-NL" sz="3600" dirty="0"/>
              <a:t> </a:t>
            </a:r>
            <a:r>
              <a:rPr lang="nl-NL" sz="3600" dirty="0" err="1"/>
              <a:t>not</a:t>
            </a:r>
            <a:r>
              <a:rPr lang="nl-NL" sz="3600" dirty="0"/>
              <a:t> </a:t>
            </a:r>
            <a:r>
              <a:rPr lang="nl-NL" sz="3600" dirty="0" err="1"/>
              <a:t>exactly</a:t>
            </a:r>
            <a:r>
              <a:rPr lang="nl-NL" sz="3600" dirty="0"/>
              <a:t> </a:t>
            </a:r>
            <a:r>
              <a:rPr lang="nl-NL" sz="3600" dirty="0" err="1"/>
              <a:t>similar</a:t>
            </a:r>
            <a:r>
              <a:rPr lang="nl-NL" sz="3600" dirty="0"/>
              <a:t> as </a:t>
            </a:r>
            <a:r>
              <a:rPr lang="nl-NL" sz="3600" dirty="0" err="1"/>
              <a:t>the</a:t>
            </a:r>
            <a:r>
              <a:rPr lang="nl-NL" sz="3600" dirty="0"/>
              <a:t> </a:t>
            </a:r>
            <a:r>
              <a:rPr lang="nl-NL" sz="3600" dirty="0" err="1"/>
              <a:t>scenarios</a:t>
            </a:r>
            <a:r>
              <a:rPr lang="nl-NL" sz="3600" dirty="0"/>
              <a:t> </a:t>
            </a:r>
            <a:r>
              <a:rPr lang="nl-NL" sz="3600" dirty="0" err="1"/>
              <a:t>used</a:t>
            </a:r>
            <a:r>
              <a:rPr lang="nl-NL" sz="3600" dirty="0"/>
              <a:t> in PBPK </a:t>
            </a:r>
            <a:r>
              <a:rPr lang="nl-NL" sz="3600" dirty="0" err="1"/>
              <a:t>modelling</a:t>
            </a:r>
            <a:endParaRPr lang="nl-NL" sz="3600" dirty="0"/>
          </a:p>
          <a:p>
            <a:r>
              <a:rPr lang="nl-NL" sz="3600" dirty="0"/>
              <a:t>Impact of a strong </a:t>
            </a:r>
            <a:r>
              <a:rPr lang="nl-NL" sz="3600" dirty="0" err="1"/>
              <a:t>inducer</a:t>
            </a:r>
            <a:r>
              <a:rPr lang="nl-NL" sz="3600" dirty="0"/>
              <a:t> like </a:t>
            </a:r>
            <a:r>
              <a:rPr lang="nl-NL" sz="3600" dirty="0" err="1"/>
              <a:t>rifampin</a:t>
            </a:r>
            <a:r>
              <a:rPr lang="nl-NL" sz="3600" dirty="0"/>
              <a:t> was </a:t>
            </a:r>
            <a:r>
              <a:rPr lang="nl-NL" sz="3600" dirty="0" err="1"/>
              <a:t>greatest</a:t>
            </a:r>
            <a:r>
              <a:rPr lang="nl-NL" sz="3600" dirty="0"/>
              <a:t> for RPV</a:t>
            </a:r>
          </a:p>
          <a:p>
            <a:r>
              <a:rPr lang="nl-NL" sz="3600" dirty="0" err="1"/>
              <a:t>Modelling</a:t>
            </a:r>
            <a:r>
              <a:rPr lang="nl-NL" sz="3600" dirty="0"/>
              <a:t> </a:t>
            </a:r>
            <a:r>
              <a:rPr lang="nl-NL" sz="3600" dirty="0" err="1"/>
              <a:t>scenarios</a:t>
            </a:r>
            <a:r>
              <a:rPr lang="nl-NL" sz="3600" dirty="0"/>
              <a:t> </a:t>
            </a:r>
            <a:r>
              <a:rPr lang="nl-NL" sz="3600" dirty="0" err="1"/>
              <a:t>with</a:t>
            </a:r>
            <a:r>
              <a:rPr lang="nl-NL" sz="3600" dirty="0"/>
              <a:t> </a:t>
            </a:r>
            <a:r>
              <a:rPr lang="nl-NL" sz="3600" dirty="0" err="1"/>
              <a:t>increased</a:t>
            </a:r>
            <a:r>
              <a:rPr lang="nl-NL" sz="3600" dirty="0"/>
              <a:t> </a:t>
            </a:r>
            <a:r>
              <a:rPr lang="nl-NL" sz="3600" dirty="0" err="1"/>
              <a:t>dosing</a:t>
            </a:r>
            <a:r>
              <a:rPr lang="nl-NL" sz="3600" dirty="0"/>
              <a:t> of CAB/RPV </a:t>
            </a:r>
            <a:r>
              <a:rPr lang="nl-NL" sz="3600" dirty="0" err="1"/>
              <a:t>did</a:t>
            </a:r>
            <a:r>
              <a:rPr lang="nl-NL" sz="3600" dirty="0"/>
              <a:t> </a:t>
            </a:r>
            <a:r>
              <a:rPr lang="nl-NL" sz="3600" dirty="0" err="1"/>
              <a:t>not</a:t>
            </a:r>
            <a:r>
              <a:rPr lang="nl-NL" sz="3600" dirty="0"/>
              <a:t> lead </a:t>
            </a:r>
            <a:r>
              <a:rPr lang="nl-NL" sz="3600" dirty="0" err="1"/>
              <a:t>to</a:t>
            </a:r>
            <a:r>
              <a:rPr lang="nl-NL" sz="3600" dirty="0"/>
              <a:t> </a:t>
            </a:r>
            <a:r>
              <a:rPr lang="nl-NL" sz="3600" dirty="0" err="1"/>
              <a:t>therapeutic</a:t>
            </a:r>
            <a:r>
              <a:rPr lang="nl-NL" sz="3600" dirty="0"/>
              <a:t> levels</a:t>
            </a:r>
          </a:p>
          <a:p>
            <a:endParaRPr lang="nl-NL" sz="3600" dirty="0"/>
          </a:p>
          <a:p>
            <a:pPr marL="0" indent="0" algn="ctr">
              <a:buNone/>
            </a:pPr>
            <a:r>
              <a:rPr lang="nl-NL" sz="3500" i="1" dirty="0">
                <a:solidFill>
                  <a:srgbClr val="FF0000"/>
                </a:solidFill>
              </a:rPr>
              <a:t>CAB/RPV </a:t>
            </a:r>
            <a:r>
              <a:rPr lang="nl-NL" sz="3500" i="1" dirty="0" err="1">
                <a:solidFill>
                  <a:srgbClr val="FF0000"/>
                </a:solidFill>
              </a:rPr>
              <a:t>remains</a:t>
            </a:r>
            <a:r>
              <a:rPr lang="nl-NL" sz="3500" i="1" dirty="0">
                <a:solidFill>
                  <a:srgbClr val="FF0000"/>
                </a:solidFill>
              </a:rPr>
              <a:t> contra-</a:t>
            </a:r>
            <a:r>
              <a:rPr lang="nl-NL" sz="3500" i="1" dirty="0" err="1">
                <a:solidFill>
                  <a:srgbClr val="FF0000"/>
                </a:solidFill>
              </a:rPr>
              <a:t>indicated</a:t>
            </a:r>
            <a:r>
              <a:rPr lang="nl-NL" sz="3500" i="1" dirty="0">
                <a:solidFill>
                  <a:srgbClr val="FF0000"/>
                </a:solidFill>
              </a:rPr>
              <a:t> </a:t>
            </a:r>
            <a:r>
              <a:rPr lang="nl-NL" sz="3500" i="1" dirty="0" err="1">
                <a:solidFill>
                  <a:srgbClr val="FF0000"/>
                </a:solidFill>
              </a:rPr>
              <a:t>with</a:t>
            </a:r>
            <a:r>
              <a:rPr lang="nl-NL" sz="3500" i="1" dirty="0">
                <a:solidFill>
                  <a:srgbClr val="FF0000"/>
                </a:solidFill>
              </a:rPr>
              <a:t> strong </a:t>
            </a:r>
            <a:r>
              <a:rPr lang="nl-NL" sz="3500" i="1" dirty="0" err="1">
                <a:solidFill>
                  <a:srgbClr val="FF0000"/>
                </a:solidFill>
              </a:rPr>
              <a:t>enzyme</a:t>
            </a:r>
            <a:r>
              <a:rPr lang="nl-NL" sz="3500" i="1" dirty="0">
                <a:solidFill>
                  <a:srgbClr val="FF0000"/>
                </a:solidFill>
              </a:rPr>
              <a:t> </a:t>
            </a:r>
            <a:r>
              <a:rPr lang="nl-NL" sz="3500" i="1" dirty="0" err="1">
                <a:solidFill>
                  <a:srgbClr val="FF0000"/>
                </a:solidFill>
              </a:rPr>
              <a:t>inducers</a:t>
            </a:r>
            <a:endParaRPr lang="nl-NL" sz="35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961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11BF4-6D04-0C9C-935D-DCF6EE302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12C11-9A60-F99E-B7D8-D38A2AC5A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What else can be said </a:t>
            </a:r>
            <a:br>
              <a:rPr lang="en-US" dirty="0"/>
            </a:br>
            <a:r>
              <a:rPr lang="en-US" dirty="0"/>
              <a:t>about DDIs with LA CAB/RPV?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378CF-B9F7-601D-5BB7-4567A16D20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457200" lvl="1" indent="-457200"/>
            <a:r>
              <a:rPr lang="en-US" sz="3067" dirty="0"/>
              <a:t>Logically, there is no interaction with gastric acid-reducing agents as seen with oral RPV or with cations and oral </a:t>
            </a:r>
            <a:r>
              <a:rPr lang="en-US" sz="3067" dirty="0" err="1"/>
              <a:t>InSTI</a:t>
            </a:r>
            <a:endParaRPr lang="en-US" sz="3067" dirty="0"/>
          </a:p>
          <a:p>
            <a:pPr marL="457200" lvl="1" indent="-457200"/>
            <a:endParaRPr lang="en-US" sz="3067" dirty="0"/>
          </a:p>
          <a:p>
            <a:pPr marL="457200" lvl="1" indent="-457200"/>
            <a:r>
              <a:rPr lang="en-US" sz="3067" dirty="0"/>
              <a:t>RPV is a CYP3A substrate, so DDIs with CYP3A inhibitors (e.g., clarithromycin) remain clinically relevant</a:t>
            </a:r>
          </a:p>
          <a:p>
            <a:pPr marL="457200" lvl="1" indent="-457200"/>
            <a:endParaRPr lang="en-US" sz="3067" dirty="0"/>
          </a:p>
          <a:p>
            <a:pPr marL="457200" lvl="1" indent="-457200"/>
            <a:r>
              <a:rPr lang="en-US" sz="3067" dirty="0"/>
              <a:t>DDI alerts (e.g., QTc prolongation) may be presented up to 6 months after last administration (depending on the system): clinically relevant?</a:t>
            </a:r>
          </a:p>
        </p:txBody>
      </p:sp>
    </p:spTree>
    <p:extLst>
      <p:ext uri="{BB962C8B-B14F-4D97-AF65-F5344CB8AC3E}">
        <p14:creationId xmlns:p14="http://schemas.microsoft.com/office/powerpoint/2010/main" val="589902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0BE65-22A5-75C5-DAB1-F80A928A2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961D8-A343-0113-F7DC-C9ABA56A9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Lenacapavir</a:t>
            </a:r>
            <a:r>
              <a:rPr lang="en-US" dirty="0"/>
              <a:t> (LEN) DDIs: as an Object</a:t>
            </a:r>
            <a:br>
              <a:rPr lang="en-US" dirty="0"/>
            </a:br>
            <a:r>
              <a:rPr lang="en-US" sz="4000" dirty="0"/>
              <a:t>(studied with oral LEN)(1)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C5FAEB-8A2E-E290-7B94-02E42CFD84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4" y="1759306"/>
            <a:ext cx="11272013" cy="643235"/>
          </a:xfrm>
        </p:spPr>
        <p:txBody>
          <a:bodyPr>
            <a:normAutofit lnSpcReduction="10000"/>
          </a:bodyPr>
          <a:lstStyle/>
          <a:p>
            <a:pPr marL="457200" lvl="1" indent="-457200"/>
            <a:r>
              <a:rPr lang="en-US" sz="3067" dirty="0"/>
              <a:t>LEN is a substrate of CYP3A, UGT1A1 and P-</a:t>
            </a:r>
            <a:r>
              <a:rPr lang="en-US" sz="3067" dirty="0" err="1"/>
              <a:t>gp</a:t>
            </a:r>
            <a:endParaRPr lang="en-US" sz="3067" dirty="0"/>
          </a:p>
          <a:p>
            <a:pPr marL="0" lvl="1" indent="0">
              <a:buNone/>
            </a:pPr>
            <a:endParaRPr lang="en-US" sz="3067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D76A990-348F-A364-EDDB-487BCDB9D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311" y="2668388"/>
            <a:ext cx="6493035" cy="347841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B1673BE5-7BE2-0C13-F6BD-1213C80A9C7F}"/>
              </a:ext>
            </a:extLst>
          </p:cNvPr>
          <p:cNvSpPr txBox="1"/>
          <p:nvPr/>
        </p:nvSpPr>
        <p:spPr>
          <a:xfrm>
            <a:off x="497840" y="6285529"/>
            <a:ext cx="4579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/>
              <a:t>Marzolini et al. Expert </a:t>
            </a:r>
            <a:r>
              <a:rPr lang="nl-NL" sz="1400" dirty="0" err="1"/>
              <a:t>Opin</a:t>
            </a:r>
            <a:r>
              <a:rPr lang="nl-NL" sz="1400" dirty="0"/>
              <a:t> Drug </a:t>
            </a:r>
            <a:r>
              <a:rPr lang="nl-NL" sz="1400" dirty="0" err="1"/>
              <a:t>Metab</a:t>
            </a:r>
            <a:r>
              <a:rPr lang="nl-NL" sz="1400" dirty="0"/>
              <a:t> &amp; </a:t>
            </a:r>
            <a:r>
              <a:rPr lang="nl-NL" sz="1400" dirty="0" err="1"/>
              <a:t>Toxicol</a:t>
            </a:r>
            <a:r>
              <a:rPr lang="nl-NL" sz="1400" dirty="0"/>
              <a:t> 2025 </a:t>
            </a:r>
          </a:p>
        </p:txBody>
      </p:sp>
    </p:spTree>
    <p:extLst>
      <p:ext uri="{BB962C8B-B14F-4D97-AF65-F5344CB8AC3E}">
        <p14:creationId xmlns:p14="http://schemas.microsoft.com/office/powerpoint/2010/main" val="1480810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43293-AADB-3454-675F-34516BBC2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5AA67-979C-8731-AAD5-AE7667AB1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Lenacapavir</a:t>
            </a:r>
            <a:r>
              <a:rPr lang="en-US" dirty="0"/>
              <a:t> (LEN) DDIs: as an Object</a:t>
            </a:r>
            <a:br>
              <a:rPr lang="en-US" dirty="0"/>
            </a:br>
            <a:r>
              <a:rPr lang="en-US" sz="4000" dirty="0"/>
              <a:t>(studied with oral LEN)(2)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71CB0D-6D67-928C-AE04-C381EE5690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457200" lvl="1" indent="-457200"/>
            <a:r>
              <a:rPr lang="en-US" sz="3067" dirty="0"/>
              <a:t>LEN is a substrate of CYP3A, UGT1A1 and P-</a:t>
            </a:r>
            <a:r>
              <a:rPr lang="en-US" sz="3067" dirty="0" err="1"/>
              <a:t>gp</a:t>
            </a:r>
            <a:endParaRPr lang="en-US" sz="3067" dirty="0"/>
          </a:p>
          <a:p>
            <a:pPr marL="457200" lvl="1" indent="-457200"/>
            <a:endParaRPr lang="en-US" sz="3067" dirty="0"/>
          </a:p>
          <a:p>
            <a:pPr marL="457200" lvl="1" indent="-457200"/>
            <a:r>
              <a:rPr lang="en-US" sz="3067" dirty="0"/>
              <a:t>Rifampin (strong inducer) = </a:t>
            </a:r>
            <a:r>
              <a:rPr lang="en-US" sz="3067" dirty="0">
                <a:solidFill>
                  <a:srgbClr val="FF0000"/>
                </a:solidFill>
              </a:rPr>
              <a:t>contra-indication</a:t>
            </a:r>
          </a:p>
          <a:p>
            <a:pPr marL="457200" lvl="1" indent="-457200"/>
            <a:r>
              <a:rPr lang="en-US" sz="3067" dirty="0">
                <a:solidFill>
                  <a:schemeClr val="tx1"/>
                </a:solidFill>
              </a:rPr>
              <a:t>Moderate inducers (EFV, rifabutin) = </a:t>
            </a:r>
            <a:r>
              <a:rPr lang="en-US" sz="3067" dirty="0">
                <a:solidFill>
                  <a:srgbClr val="FFC000"/>
                </a:solidFill>
              </a:rPr>
              <a:t>not recommended</a:t>
            </a:r>
          </a:p>
          <a:p>
            <a:pPr marL="457200" lvl="1" indent="-457200"/>
            <a:r>
              <a:rPr lang="en-US" sz="3067" dirty="0"/>
              <a:t>Atazanavir/cobicistat (strong inhibitor of all three pathways) = </a:t>
            </a:r>
            <a:r>
              <a:rPr lang="en-US" sz="3067" dirty="0">
                <a:solidFill>
                  <a:srgbClr val="FF0000"/>
                </a:solidFill>
              </a:rPr>
              <a:t>contra-indication</a:t>
            </a:r>
          </a:p>
          <a:p>
            <a:pPr marL="457200" lvl="1" indent="-457200"/>
            <a:r>
              <a:rPr lang="en-US" sz="3067" dirty="0"/>
              <a:t>Inhibition of 1 or 2 pathways (e.g. DRV/c) = </a:t>
            </a:r>
            <a:r>
              <a:rPr lang="en-US" sz="3067" dirty="0">
                <a:solidFill>
                  <a:srgbClr val="00B050"/>
                </a:solidFill>
              </a:rPr>
              <a:t>not relevant </a:t>
            </a:r>
            <a:r>
              <a:rPr lang="en-US" sz="3067" dirty="0"/>
              <a:t>(escape pathway)</a:t>
            </a:r>
          </a:p>
        </p:txBody>
      </p:sp>
    </p:spTree>
    <p:extLst>
      <p:ext uri="{BB962C8B-B14F-4D97-AF65-F5344CB8AC3E}">
        <p14:creationId xmlns:p14="http://schemas.microsoft.com/office/powerpoint/2010/main" val="2098313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00074-529B-1BE8-5F45-5D6A301CA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4A3DF-66C2-3898-7A73-B28885F02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Lenacapavir (LEN) DDIs: as a Precipitant</a:t>
            </a:r>
            <a:br>
              <a:rPr lang="en-US" dirty="0"/>
            </a:br>
            <a:r>
              <a:rPr lang="en-US" dirty="0"/>
              <a:t>(studied with oral LEN)(1)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464CEBB-7196-3259-44CF-847757DB1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680" y="1974056"/>
            <a:ext cx="7858548" cy="3959384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DBFDB408-E0C4-1F90-86B0-458C58DB5752}"/>
              </a:ext>
            </a:extLst>
          </p:cNvPr>
          <p:cNvSpPr txBox="1"/>
          <p:nvPr/>
        </p:nvSpPr>
        <p:spPr>
          <a:xfrm>
            <a:off x="497840" y="6285529"/>
            <a:ext cx="4579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/>
              <a:t>Marzolini et al. Expert </a:t>
            </a:r>
            <a:r>
              <a:rPr lang="nl-NL" sz="1400" dirty="0" err="1"/>
              <a:t>Opin</a:t>
            </a:r>
            <a:r>
              <a:rPr lang="nl-NL" sz="1400" dirty="0"/>
              <a:t> Drug </a:t>
            </a:r>
            <a:r>
              <a:rPr lang="nl-NL" sz="1400" dirty="0" err="1"/>
              <a:t>Metab</a:t>
            </a:r>
            <a:r>
              <a:rPr lang="nl-NL" sz="1400" dirty="0"/>
              <a:t> &amp; </a:t>
            </a:r>
            <a:r>
              <a:rPr lang="nl-NL" sz="1400" dirty="0" err="1"/>
              <a:t>Toxicol</a:t>
            </a:r>
            <a:r>
              <a:rPr lang="nl-NL" sz="1400" dirty="0"/>
              <a:t> 2025 </a:t>
            </a:r>
          </a:p>
        </p:txBody>
      </p:sp>
    </p:spTree>
    <p:extLst>
      <p:ext uri="{BB962C8B-B14F-4D97-AF65-F5344CB8AC3E}">
        <p14:creationId xmlns:p14="http://schemas.microsoft.com/office/powerpoint/2010/main" val="792759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0E6AB-CF85-E734-893A-4C83DAD7B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DEB53-BEE0-4E5F-FE86-C2050641D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Lenacapavir (LEN) DDIs: as a Precipitant</a:t>
            </a:r>
            <a:br>
              <a:rPr lang="en-US" dirty="0"/>
            </a:br>
            <a:r>
              <a:rPr lang="en-US" dirty="0"/>
              <a:t>(studied with oral LEN)(2)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A5C65-819C-2EB0-3EB7-C3B78DB0B0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5" y="1759306"/>
            <a:ext cx="5943176" cy="4728279"/>
          </a:xfrm>
        </p:spPr>
        <p:txBody>
          <a:bodyPr>
            <a:normAutofit/>
          </a:bodyPr>
          <a:lstStyle/>
          <a:p>
            <a:pPr marL="457200" lvl="1" indent="-457200"/>
            <a:r>
              <a:rPr lang="en-US" sz="3067" dirty="0"/>
              <a:t>LEN is a moderate inhibitor of CYP3A: midazolam </a:t>
            </a:r>
            <a:r>
              <a:rPr lang="en-US" sz="3067" dirty="0" err="1"/>
              <a:t>C</a:t>
            </a:r>
            <a:r>
              <a:rPr lang="en-US" sz="3067" baseline="-25000" dirty="0" err="1"/>
              <a:t>max</a:t>
            </a:r>
            <a:r>
              <a:rPr lang="en-US" sz="3067" dirty="0"/>
              <a:t> 1.94 ↑; AUC 3.59 ↑. </a:t>
            </a:r>
          </a:p>
          <a:p>
            <a:pPr marL="457200" lvl="1" indent="-457200"/>
            <a:r>
              <a:rPr lang="en-US" sz="3067" dirty="0"/>
              <a:t>Recommendation: be cautious with sensitive CYP3A substrates (i.e.: narrow therapeutic range) up to 9 months after last injection of LEN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9411423-D5F1-C2CA-0765-073006A48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240" y="1759306"/>
            <a:ext cx="4074160" cy="458343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BE6734D-9326-5AF6-DA7F-8C80BF1EF65E}"/>
              </a:ext>
            </a:extLst>
          </p:cNvPr>
          <p:cNvSpPr txBox="1"/>
          <p:nvPr/>
        </p:nvSpPr>
        <p:spPr>
          <a:xfrm>
            <a:off x="497840" y="6285529"/>
            <a:ext cx="4579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/>
              <a:t>Marzolini et al. Expert </a:t>
            </a:r>
            <a:r>
              <a:rPr lang="nl-NL" sz="1400" dirty="0" err="1"/>
              <a:t>Opin</a:t>
            </a:r>
            <a:r>
              <a:rPr lang="nl-NL" sz="1400" dirty="0"/>
              <a:t> Drug </a:t>
            </a:r>
            <a:r>
              <a:rPr lang="nl-NL" sz="1400" dirty="0" err="1"/>
              <a:t>Metab</a:t>
            </a:r>
            <a:r>
              <a:rPr lang="nl-NL" sz="1400" dirty="0"/>
              <a:t> &amp; </a:t>
            </a:r>
            <a:r>
              <a:rPr lang="nl-NL" sz="1400" dirty="0" err="1"/>
              <a:t>Toxicol</a:t>
            </a:r>
            <a:r>
              <a:rPr lang="nl-NL" sz="1400" dirty="0"/>
              <a:t> 2025 </a:t>
            </a:r>
          </a:p>
        </p:txBody>
      </p:sp>
    </p:spTree>
    <p:extLst>
      <p:ext uri="{BB962C8B-B14F-4D97-AF65-F5344CB8AC3E}">
        <p14:creationId xmlns:p14="http://schemas.microsoft.com/office/powerpoint/2010/main" val="16620518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97EAD2-F0D3-C0A3-F208-161F61A9C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3600" dirty="0" err="1"/>
              <a:t>Some</a:t>
            </a:r>
            <a:r>
              <a:rPr lang="nl-NL" sz="3600" dirty="0"/>
              <a:t> </a:t>
            </a:r>
            <a:r>
              <a:rPr lang="nl-NL" sz="3600" dirty="0" err="1"/>
              <a:t>comments</a:t>
            </a:r>
            <a:r>
              <a:rPr lang="nl-NL" sz="3600" dirty="0"/>
              <a:t> on LEN DDI </a:t>
            </a:r>
            <a:r>
              <a:rPr lang="nl-NL" sz="3600" dirty="0" err="1"/>
              <a:t>recommendations</a:t>
            </a:r>
            <a:r>
              <a:rPr lang="nl-NL" sz="3600" dirty="0"/>
              <a:t> (1)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99A7919-6210-1003-07B3-5002631DF6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Atazanavir/cobicistat is the only drug that indeed inhibits all three elimination pathways of LEN, and is a contra-indication</a:t>
            </a:r>
          </a:p>
          <a:p>
            <a:endParaRPr lang="nl-NL" dirty="0"/>
          </a:p>
          <a:p>
            <a:r>
              <a:rPr lang="nl-NL" dirty="0" err="1"/>
              <a:t>However</a:t>
            </a:r>
            <a:r>
              <a:rPr lang="nl-NL" dirty="0"/>
              <a:t>, </a:t>
            </a:r>
            <a:r>
              <a:rPr lang="nl-NL" dirty="0" err="1"/>
              <a:t>if</a:t>
            </a:r>
            <a:r>
              <a:rPr lang="nl-NL" dirty="0"/>
              <a:t> a </a:t>
            </a:r>
            <a:r>
              <a:rPr lang="nl-NL" dirty="0" err="1"/>
              <a:t>patient</a:t>
            </a:r>
            <a:r>
              <a:rPr lang="nl-NL" dirty="0"/>
              <a:t> is </a:t>
            </a:r>
            <a:r>
              <a:rPr lang="nl-NL" dirty="0" err="1"/>
              <a:t>using</a:t>
            </a:r>
            <a:r>
              <a:rPr lang="nl-NL" dirty="0"/>
              <a:t> DRV/c + </a:t>
            </a:r>
            <a:r>
              <a:rPr lang="nl-NL" dirty="0" err="1"/>
              <a:t>sorafenib</a:t>
            </a:r>
            <a:r>
              <a:rPr lang="nl-NL" dirty="0"/>
              <a:t>, </a:t>
            </a:r>
            <a:r>
              <a:rPr lang="nl-NL" dirty="0" err="1"/>
              <a:t>also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three</a:t>
            </a:r>
            <a:r>
              <a:rPr lang="nl-NL" dirty="0"/>
              <a:t> </a:t>
            </a:r>
            <a:r>
              <a:rPr lang="nl-NL" dirty="0" err="1"/>
              <a:t>pathways</a:t>
            </a:r>
            <a:r>
              <a:rPr lang="nl-NL" dirty="0"/>
              <a:t> are </a:t>
            </a:r>
            <a:r>
              <a:rPr lang="nl-NL" dirty="0" err="1"/>
              <a:t>inhibited</a:t>
            </a:r>
            <a:r>
              <a:rPr lang="nl-NL" dirty="0"/>
              <a:t>, but no DDI alert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presented</a:t>
            </a:r>
            <a:r>
              <a:rPr lang="nl-NL" dirty="0"/>
              <a:t>…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D656DD4-140C-E075-53E1-884569C1B5C4}"/>
              </a:ext>
            </a:extLst>
          </p:cNvPr>
          <p:cNvSpPr txBox="1"/>
          <p:nvPr/>
        </p:nvSpPr>
        <p:spPr>
          <a:xfrm>
            <a:off x="466165" y="6308923"/>
            <a:ext cx="3826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Burger et al. J </a:t>
            </a:r>
            <a:r>
              <a:rPr lang="nl-NL" dirty="0" err="1"/>
              <a:t>Clin</a:t>
            </a:r>
            <a:r>
              <a:rPr lang="nl-NL" dirty="0"/>
              <a:t> </a:t>
            </a:r>
            <a:r>
              <a:rPr lang="nl-NL" dirty="0" err="1"/>
              <a:t>Pharmacol</a:t>
            </a:r>
            <a:r>
              <a:rPr lang="nl-NL" dirty="0"/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665496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B8124-153A-D3DE-04AF-2820ECF92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53E8EB-9F1D-E0B6-A1A9-19AEEA23F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3600" dirty="0" err="1"/>
              <a:t>Some</a:t>
            </a:r>
            <a:r>
              <a:rPr lang="nl-NL" sz="3600" dirty="0"/>
              <a:t> </a:t>
            </a:r>
            <a:r>
              <a:rPr lang="nl-NL" sz="3600" dirty="0" err="1"/>
              <a:t>comments</a:t>
            </a:r>
            <a:r>
              <a:rPr lang="nl-NL" sz="3600" dirty="0"/>
              <a:t> on LEN DDI </a:t>
            </a:r>
            <a:r>
              <a:rPr lang="nl-NL" sz="3600" dirty="0" err="1"/>
              <a:t>recommendations</a:t>
            </a:r>
            <a:r>
              <a:rPr lang="nl-NL" sz="3600" dirty="0"/>
              <a:t> (2)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E26D554-945E-155A-DA3A-9527410345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/>
              <a:t>As LEN is a moderate CYP3A inhibitor, CYP3A </a:t>
            </a:r>
            <a:r>
              <a:rPr lang="nl-NL" sz="2800" dirty="0" err="1"/>
              <a:t>substrates</a:t>
            </a:r>
            <a:r>
              <a:rPr lang="nl-NL" sz="2800" dirty="0"/>
              <a:t> </a:t>
            </a:r>
            <a:r>
              <a:rPr lang="nl-NL" sz="2800" dirty="0" err="1"/>
              <a:t>that</a:t>
            </a:r>
            <a:r>
              <a:rPr lang="nl-NL" sz="2800" dirty="0"/>
              <a:t> are </a:t>
            </a:r>
            <a:r>
              <a:rPr lang="nl-NL" sz="2800" dirty="0" err="1"/>
              <a:t>initiated</a:t>
            </a:r>
            <a:r>
              <a:rPr lang="nl-NL" sz="2800" dirty="0"/>
              <a:t> </a:t>
            </a:r>
            <a:r>
              <a:rPr lang="nl-NL" sz="2800" dirty="0" err="1"/>
              <a:t>several</a:t>
            </a:r>
            <a:r>
              <a:rPr lang="nl-NL" sz="2800" dirty="0"/>
              <a:t> </a:t>
            </a:r>
            <a:r>
              <a:rPr lang="nl-NL" sz="2800" dirty="0" err="1"/>
              <a:t>months</a:t>
            </a:r>
            <a:r>
              <a:rPr lang="nl-NL" sz="2800" dirty="0"/>
              <a:t> </a:t>
            </a:r>
            <a:r>
              <a:rPr lang="nl-NL" sz="2800" dirty="0" err="1"/>
              <a:t>after</a:t>
            </a:r>
            <a:r>
              <a:rPr lang="nl-NL" sz="2800" dirty="0"/>
              <a:t> </a:t>
            </a:r>
            <a:r>
              <a:rPr lang="nl-NL" sz="2800" dirty="0" err="1"/>
              <a:t>the</a:t>
            </a:r>
            <a:r>
              <a:rPr lang="nl-NL" sz="2800" dirty="0"/>
              <a:t> last LEN </a:t>
            </a:r>
            <a:r>
              <a:rPr lang="nl-NL" sz="2800" dirty="0" err="1"/>
              <a:t>injection</a:t>
            </a:r>
            <a:r>
              <a:rPr lang="nl-NL" sz="2800" dirty="0"/>
              <a:t> are </a:t>
            </a:r>
            <a:r>
              <a:rPr lang="nl-NL" sz="2800" dirty="0" err="1"/>
              <a:t>still</a:t>
            </a:r>
            <a:r>
              <a:rPr lang="nl-NL" sz="2800" dirty="0"/>
              <a:t> </a:t>
            </a:r>
            <a:r>
              <a:rPr lang="nl-NL" sz="2800" dirty="0" err="1"/>
              <a:t>prone</a:t>
            </a:r>
            <a:r>
              <a:rPr lang="nl-NL" sz="2800" dirty="0"/>
              <a:t> </a:t>
            </a:r>
            <a:r>
              <a:rPr lang="nl-NL" sz="2800" dirty="0" err="1"/>
              <a:t>to</a:t>
            </a:r>
            <a:r>
              <a:rPr lang="nl-NL" sz="2800" dirty="0"/>
              <a:t> a DDI. Is </a:t>
            </a:r>
            <a:r>
              <a:rPr lang="nl-NL" sz="2800" dirty="0" err="1"/>
              <a:t>the</a:t>
            </a:r>
            <a:r>
              <a:rPr lang="nl-NL" sz="2800" dirty="0"/>
              <a:t> system </a:t>
            </a:r>
            <a:r>
              <a:rPr lang="nl-NL" sz="2800" dirty="0" err="1"/>
              <a:t>working</a:t>
            </a:r>
            <a:r>
              <a:rPr lang="nl-NL" sz="2800" dirty="0"/>
              <a:t>?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74FFEA0-0BC7-5F43-0D3B-0773C1B6D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3429000"/>
            <a:ext cx="6400800" cy="246697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CAA6C12-8B76-DE4B-9DA5-7A52EC7067FF}"/>
              </a:ext>
            </a:extLst>
          </p:cNvPr>
          <p:cNvSpPr txBox="1"/>
          <p:nvPr/>
        </p:nvSpPr>
        <p:spPr>
          <a:xfrm>
            <a:off x="7863841" y="3429000"/>
            <a:ext cx="37998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Case 1: clopidogrel was </a:t>
            </a:r>
            <a:r>
              <a:rPr lang="nl-NL" dirty="0" err="1"/>
              <a:t>prescribed</a:t>
            </a:r>
            <a:r>
              <a:rPr lang="nl-NL" dirty="0"/>
              <a:t> 2 </a:t>
            </a:r>
            <a:r>
              <a:rPr lang="nl-NL" dirty="0" err="1"/>
              <a:t>months</a:t>
            </a:r>
            <a:r>
              <a:rPr lang="nl-NL" dirty="0"/>
              <a:t> </a:t>
            </a:r>
            <a:r>
              <a:rPr lang="nl-NL" dirty="0" err="1"/>
              <a:t>after</a:t>
            </a:r>
            <a:r>
              <a:rPr lang="nl-NL" dirty="0"/>
              <a:t> last LEN </a:t>
            </a:r>
            <a:r>
              <a:rPr lang="nl-NL" dirty="0" err="1"/>
              <a:t>injection</a:t>
            </a:r>
            <a:r>
              <a:rPr lang="nl-NL" dirty="0"/>
              <a:t>; no DDI alert was </a:t>
            </a:r>
            <a:r>
              <a:rPr lang="nl-NL" dirty="0" err="1"/>
              <a:t>generated</a:t>
            </a:r>
            <a:endParaRPr lang="nl-NL" dirty="0"/>
          </a:p>
          <a:p>
            <a:endParaRPr lang="nl-NL" dirty="0"/>
          </a:p>
          <a:p>
            <a:r>
              <a:rPr lang="nl-NL" dirty="0"/>
              <a:t>Case 2: </a:t>
            </a:r>
            <a:r>
              <a:rPr lang="nl-NL" dirty="0" err="1"/>
              <a:t>patient</a:t>
            </a:r>
            <a:r>
              <a:rPr lang="nl-NL" dirty="0"/>
              <a:t>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daily</a:t>
            </a:r>
            <a:r>
              <a:rPr lang="nl-NL" dirty="0"/>
              <a:t> </a:t>
            </a:r>
            <a:r>
              <a:rPr lang="nl-NL" dirty="0" err="1"/>
              <a:t>inhalations</a:t>
            </a:r>
            <a:r>
              <a:rPr lang="nl-NL" dirty="0"/>
              <a:t> of </a:t>
            </a:r>
            <a:r>
              <a:rPr lang="nl-NL" dirty="0" err="1"/>
              <a:t>fluticasone</a:t>
            </a:r>
            <a:r>
              <a:rPr lang="nl-NL" dirty="0"/>
              <a:t> (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included</a:t>
            </a:r>
            <a:r>
              <a:rPr lang="nl-NL" dirty="0"/>
              <a:t> in </a:t>
            </a:r>
            <a:r>
              <a:rPr lang="nl-NL" dirty="0" err="1"/>
              <a:t>medication</a:t>
            </a:r>
            <a:r>
              <a:rPr lang="nl-NL" dirty="0"/>
              <a:t> list) and </a:t>
            </a:r>
            <a:r>
              <a:rPr lang="nl-NL" dirty="0" err="1"/>
              <a:t>developed</a:t>
            </a:r>
            <a:r>
              <a:rPr lang="nl-NL" dirty="0"/>
              <a:t> </a:t>
            </a:r>
            <a:r>
              <a:rPr lang="nl-NL" dirty="0" err="1"/>
              <a:t>Cushing</a:t>
            </a:r>
            <a:r>
              <a:rPr lang="nl-NL" dirty="0"/>
              <a:t> </a:t>
            </a:r>
            <a:r>
              <a:rPr lang="nl-NL" dirty="0" err="1"/>
              <a:t>syndrome</a:t>
            </a:r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1318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73A828-3979-FB4A-50C7-688978321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 err="1"/>
              <a:t>When</a:t>
            </a:r>
            <a:r>
              <a:rPr lang="nl-NL" dirty="0"/>
              <a:t> LEN is </a:t>
            </a:r>
            <a:r>
              <a:rPr lang="nl-NL" dirty="0" err="1"/>
              <a:t>used</a:t>
            </a:r>
            <a:r>
              <a:rPr lang="nl-NL" dirty="0"/>
              <a:t> for </a:t>
            </a:r>
            <a:r>
              <a:rPr lang="nl-NL" dirty="0" err="1"/>
              <a:t>PrEP</a:t>
            </a:r>
            <a:r>
              <a:rPr lang="nl-NL" dirty="0"/>
              <a:t>, </a:t>
            </a:r>
            <a:br>
              <a:rPr lang="nl-NL" dirty="0"/>
            </a:br>
            <a:r>
              <a:rPr lang="nl-NL" dirty="0"/>
              <a:t>is DDI management different?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E5F3611-A1C9-C786-1D27-36A5F6FA1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887" y="2069673"/>
            <a:ext cx="5733241" cy="90212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286A4D9-5ED8-98AB-76C7-8854ABF6CBDA}"/>
              </a:ext>
            </a:extLst>
          </p:cNvPr>
          <p:cNvSpPr txBox="1"/>
          <p:nvPr/>
        </p:nvSpPr>
        <p:spPr>
          <a:xfrm>
            <a:off x="2474258" y="3101885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CROI 2026; P1062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50A898A-BC40-766B-E28E-0646A6C99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128" y="1792942"/>
            <a:ext cx="5823516" cy="4569677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CD33D218-4A73-2147-6277-252578B13667}"/>
              </a:ext>
            </a:extLst>
          </p:cNvPr>
          <p:cNvSpPr txBox="1"/>
          <p:nvPr/>
        </p:nvSpPr>
        <p:spPr>
          <a:xfrm>
            <a:off x="726141" y="4894729"/>
            <a:ext cx="4814047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DDI management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necessarily</a:t>
            </a:r>
            <a:r>
              <a:rPr lang="nl-NL" dirty="0"/>
              <a:t> different, type of co-</a:t>
            </a:r>
            <a:r>
              <a:rPr lang="nl-NL" dirty="0" err="1"/>
              <a:t>medication</a:t>
            </a:r>
            <a:r>
              <a:rPr lang="nl-NL" dirty="0"/>
              <a:t> </a:t>
            </a:r>
            <a:r>
              <a:rPr lang="nl-NL" dirty="0" err="1"/>
              <a:t>may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somewhat</a:t>
            </a:r>
            <a:r>
              <a:rPr lang="nl-NL" dirty="0"/>
              <a:t> different as </a:t>
            </a:r>
            <a:r>
              <a:rPr lang="nl-NL" dirty="0" err="1"/>
              <a:t>PrEP</a:t>
            </a:r>
            <a:r>
              <a:rPr lang="nl-NL" dirty="0"/>
              <a:t> users are </a:t>
            </a:r>
            <a:r>
              <a:rPr lang="nl-NL" dirty="0" err="1"/>
              <a:t>usually</a:t>
            </a:r>
            <a:r>
              <a:rPr lang="nl-NL" dirty="0"/>
              <a:t> </a:t>
            </a:r>
            <a:r>
              <a:rPr lang="nl-NL" dirty="0" err="1"/>
              <a:t>younger</a:t>
            </a:r>
            <a:r>
              <a:rPr lang="nl-NL" dirty="0"/>
              <a:t> and have </a:t>
            </a:r>
            <a:r>
              <a:rPr lang="nl-NL" dirty="0" err="1"/>
              <a:t>fewer</a:t>
            </a:r>
            <a:r>
              <a:rPr lang="nl-NL" dirty="0"/>
              <a:t> co-</a:t>
            </a:r>
            <a:r>
              <a:rPr lang="nl-NL" dirty="0" err="1"/>
              <a:t>morbidities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6813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8BA3B-E18A-46BF-FFB2-C5B545C6C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BDA8DA-DB91-1148-F4D6-18F036AEF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4000" dirty="0" err="1"/>
              <a:t>Recently</a:t>
            </a:r>
            <a:r>
              <a:rPr lang="nl-NL" sz="4000" dirty="0"/>
              <a:t>, </a:t>
            </a:r>
            <a:r>
              <a:rPr lang="nl-NL" sz="4000" dirty="0" err="1"/>
              <a:t>the</a:t>
            </a:r>
            <a:r>
              <a:rPr lang="nl-NL" sz="4000" dirty="0"/>
              <a:t> LEN </a:t>
            </a:r>
            <a:r>
              <a:rPr lang="nl-NL" sz="4000" dirty="0" err="1"/>
              <a:t>PrEP</a:t>
            </a:r>
            <a:r>
              <a:rPr lang="nl-NL" sz="4000" dirty="0"/>
              <a:t> product label was </a:t>
            </a:r>
            <a:r>
              <a:rPr lang="nl-NL" sz="4000" dirty="0" err="1"/>
              <a:t>updated</a:t>
            </a:r>
            <a:r>
              <a:rPr lang="nl-NL" sz="4000" dirty="0"/>
              <a:t> </a:t>
            </a:r>
            <a:r>
              <a:rPr lang="nl-NL" sz="4000" dirty="0" err="1"/>
              <a:t>with</a:t>
            </a:r>
            <a:r>
              <a:rPr lang="nl-NL" sz="4000" dirty="0"/>
              <a:t> new DDI </a:t>
            </a:r>
            <a:r>
              <a:rPr lang="nl-NL" sz="4000" dirty="0" err="1"/>
              <a:t>recommendations</a:t>
            </a:r>
            <a:r>
              <a:rPr lang="nl-NL" sz="4000" dirty="0"/>
              <a:t> (1)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103AC67-7FE8-33C0-596F-9F4FA6E15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942259"/>
            <a:ext cx="8077200" cy="398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08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C1636-F8F3-F509-1382-8D82331F3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1B76CB-F018-9F4C-BF1F-8B68C153F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4000" dirty="0" err="1"/>
              <a:t>Recently</a:t>
            </a:r>
            <a:r>
              <a:rPr lang="nl-NL" sz="4000" dirty="0"/>
              <a:t>, </a:t>
            </a:r>
            <a:r>
              <a:rPr lang="nl-NL" sz="4000" dirty="0" err="1"/>
              <a:t>the</a:t>
            </a:r>
            <a:r>
              <a:rPr lang="nl-NL" sz="4000" dirty="0"/>
              <a:t> LEN </a:t>
            </a:r>
            <a:r>
              <a:rPr lang="nl-NL" sz="4000" dirty="0" err="1"/>
              <a:t>PrEP</a:t>
            </a:r>
            <a:r>
              <a:rPr lang="nl-NL" sz="4000" dirty="0"/>
              <a:t> product label was </a:t>
            </a:r>
            <a:r>
              <a:rPr lang="nl-NL" sz="4000" dirty="0" err="1"/>
              <a:t>updated</a:t>
            </a:r>
            <a:r>
              <a:rPr lang="nl-NL" sz="4000" dirty="0"/>
              <a:t> </a:t>
            </a:r>
            <a:r>
              <a:rPr lang="nl-NL" sz="4000" dirty="0" err="1"/>
              <a:t>with</a:t>
            </a:r>
            <a:r>
              <a:rPr lang="nl-NL" sz="4000" dirty="0"/>
              <a:t> new DDI </a:t>
            </a:r>
            <a:r>
              <a:rPr lang="nl-NL" sz="4000" dirty="0" err="1"/>
              <a:t>recommendations</a:t>
            </a:r>
            <a:r>
              <a:rPr lang="nl-NL" sz="4000" dirty="0"/>
              <a:t> (2)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8A40D9B-83CF-1F6A-D116-0769AFF61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4947" y="1924330"/>
            <a:ext cx="7581900" cy="406717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2FCF53D-8B6A-C17D-0BF2-7C1C7EE86CD8}"/>
              </a:ext>
            </a:extLst>
          </p:cNvPr>
          <p:cNvSpPr txBox="1"/>
          <p:nvPr/>
        </p:nvSpPr>
        <p:spPr>
          <a:xfrm>
            <a:off x="461059" y="6285529"/>
            <a:ext cx="5076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/>
              <a:t>Salerno et al. </a:t>
            </a:r>
            <a:r>
              <a:rPr lang="nl-NL" sz="1600" dirty="0" err="1"/>
              <a:t>Antiviral</a:t>
            </a:r>
            <a:r>
              <a:rPr lang="nl-NL" sz="1600" dirty="0"/>
              <a:t> PK workshop 2025; abstract #9</a:t>
            </a:r>
          </a:p>
        </p:txBody>
      </p:sp>
    </p:spTree>
    <p:extLst>
      <p:ext uri="{BB962C8B-B14F-4D97-AF65-F5344CB8AC3E}">
        <p14:creationId xmlns:p14="http://schemas.microsoft.com/office/powerpoint/2010/main" val="427731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4813C-79B2-DFE8-3453-D526835DD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C1532C-2E93-BD4C-270F-67A4233F2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4000" dirty="0" err="1"/>
              <a:t>Recently</a:t>
            </a:r>
            <a:r>
              <a:rPr lang="nl-NL" sz="4000" dirty="0"/>
              <a:t>, </a:t>
            </a:r>
            <a:r>
              <a:rPr lang="nl-NL" sz="4000" dirty="0" err="1"/>
              <a:t>the</a:t>
            </a:r>
            <a:r>
              <a:rPr lang="nl-NL" sz="4000" dirty="0"/>
              <a:t> LEN </a:t>
            </a:r>
            <a:r>
              <a:rPr lang="nl-NL" sz="4000" dirty="0" err="1"/>
              <a:t>PrEP</a:t>
            </a:r>
            <a:r>
              <a:rPr lang="nl-NL" sz="4000" dirty="0"/>
              <a:t> product label was </a:t>
            </a:r>
            <a:r>
              <a:rPr lang="nl-NL" sz="4000" dirty="0" err="1"/>
              <a:t>updated</a:t>
            </a:r>
            <a:r>
              <a:rPr lang="nl-NL" sz="4000" dirty="0"/>
              <a:t> </a:t>
            </a:r>
            <a:r>
              <a:rPr lang="nl-NL" sz="4000" dirty="0" err="1"/>
              <a:t>with</a:t>
            </a:r>
            <a:r>
              <a:rPr lang="nl-NL" sz="4000" dirty="0"/>
              <a:t> new DDI </a:t>
            </a:r>
            <a:r>
              <a:rPr lang="nl-NL" sz="4000" dirty="0" err="1"/>
              <a:t>recommendations</a:t>
            </a:r>
            <a:r>
              <a:rPr lang="nl-NL" sz="4000" dirty="0"/>
              <a:t> (3)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2496B1C-E5C3-53C0-3834-B1E9272FD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5" y="1773331"/>
            <a:ext cx="7867650" cy="417195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BEBB1ED-51A6-4671-A165-E62FF12A032F}"/>
              </a:ext>
            </a:extLst>
          </p:cNvPr>
          <p:cNvSpPr txBox="1"/>
          <p:nvPr/>
        </p:nvSpPr>
        <p:spPr>
          <a:xfrm>
            <a:off x="461059" y="6285529"/>
            <a:ext cx="5076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/>
              <a:t>Salerno et al. </a:t>
            </a:r>
            <a:r>
              <a:rPr lang="nl-NL" sz="1600" dirty="0" err="1"/>
              <a:t>Antiviral</a:t>
            </a:r>
            <a:r>
              <a:rPr lang="nl-NL" sz="1600" dirty="0"/>
              <a:t> PK workshop 2025; abstract #9</a:t>
            </a:r>
          </a:p>
        </p:txBody>
      </p:sp>
    </p:spTree>
    <p:extLst>
      <p:ext uri="{BB962C8B-B14F-4D97-AF65-F5344CB8AC3E}">
        <p14:creationId xmlns:p14="http://schemas.microsoft.com/office/powerpoint/2010/main" val="28683991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E4C41-7181-11E2-6E50-EC29757D2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B62A9-BDE6-CF9D-25C3-97297AAA5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Various responses by regulatory authorities on the proposed DDI recommendations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FA3B0-2F85-9B83-A29B-28A73135FE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457200" lvl="1" indent="-457200"/>
            <a:r>
              <a:rPr lang="en-US" sz="3067" dirty="0"/>
              <a:t>US FDA: proposal for DDI management with supplemental LEN doses accepted for all strong and moderate CYP3A inducers (but only for existing LEN users, only for </a:t>
            </a:r>
            <a:r>
              <a:rPr lang="en-US" sz="3067" dirty="0" err="1"/>
              <a:t>PrEP</a:t>
            </a:r>
            <a:r>
              <a:rPr lang="en-US" sz="3067" dirty="0"/>
              <a:t>)</a:t>
            </a:r>
          </a:p>
          <a:p>
            <a:pPr marL="457200" lvl="1" indent="-457200"/>
            <a:endParaRPr lang="en-US" sz="3067" dirty="0"/>
          </a:p>
          <a:p>
            <a:pPr marL="457200" lvl="1" indent="-457200"/>
            <a:r>
              <a:rPr lang="en-US" sz="3067" dirty="0"/>
              <a:t>Canadian FDA: proposal only accepted for rifampin</a:t>
            </a:r>
          </a:p>
          <a:p>
            <a:pPr marL="457200" lvl="1" indent="-457200"/>
            <a:endParaRPr lang="en-US" sz="3067" dirty="0"/>
          </a:p>
          <a:p>
            <a:pPr marL="457200" lvl="1" indent="-457200"/>
            <a:r>
              <a:rPr lang="en-US" sz="3067" dirty="0"/>
              <a:t>EMA: proposal </a:t>
            </a:r>
            <a:r>
              <a:rPr lang="en-US" sz="3067" b="1" u="sng" dirty="0"/>
              <a:t>NOT</a:t>
            </a:r>
            <a:r>
              <a:rPr lang="en-US" sz="3067" dirty="0"/>
              <a:t> accepted</a:t>
            </a:r>
          </a:p>
          <a:p>
            <a:pPr marL="1739868" lvl="4" indent="-457200"/>
            <a:r>
              <a:rPr lang="en-US" sz="2000" dirty="0"/>
              <a:t>“… the predictions rely on untestable assumptions”</a:t>
            </a:r>
          </a:p>
        </p:txBody>
      </p:sp>
    </p:spTree>
    <p:extLst>
      <p:ext uri="{BB962C8B-B14F-4D97-AF65-F5344CB8AC3E}">
        <p14:creationId xmlns:p14="http://schemas.microsoft.com/office/powerpoint/2010/main" val="403820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A3DE3-2D2A-132C-A44E-CCEB4B91A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AFA59-2F19-5BCD-4897-780A145E2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Case presentation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F062331-F17F-8093-F333-F446556C2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8" y="1814513"/>
            <a:ext cx="5474229" cy="171730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8EB68BC-6386-C843-949D-B87CAA9D66E0}"/>
              </a:ext>
            </a:extLst>
          </p:cNvPr>
          <p:cNvSpPr txBox="1"/>
          <p:nvPr/>
        </p:nvSpPr>
        <p:spPr>
          <a:xfrm>
            <a:off x="6773686" y="2177469"/>
            <a:ext cx="4891083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l-NL" dirty="0"/>
              <a:t>Double off-label: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approved</a:t>
            </a:r>
            <a:r>
              <a:rPr lang="nl-NL" dirty="0"/>
              <a:t> for LEN as </a:t>
            </a:r>
            <a:r>
              <a:rPr lang="nl-NL" dirty="0" err="1"/>
              <a:t>PrEP</a:t>
            </a:r>
            <a:endParaRPr lang="nl-NL" dirty="0"/>
          </a:p>
          <a:p>
            <a:pPr marL="342900" indent="-342900">
              <a:buFont typeface="+mj-lt"/>
              <a:buAutoNum type="arabicPeriod"/>
            </a:pPr>
            <a:r>
              <a:rPr lang="nl-NL" dirty="0" err="1"/>
              <a:t>Only</a:t>
            </a:r>
            <a:r>
              <a:rPr lang="nl-NL" dirty="0"/>
              <a:t> </a:t>
            </a:r>
            <a:r>
              <a:rPr lang="nl-NL" dirty="0" err="1"/>
              <a:t>approved</a:t>
            </a:r>
            <a:r>
              <a:rPr lang="nl-NL" dirty="0"/>
              <a:t> for </a:t>
            </a:r>
            <a:r>
              <a:rPr lang="nl-NL" dirty="0" err="1"/>
              <a:t>patients</a:t>
            </a:r>
            <a:r>
              <a:rPr lang="nl-NL" dirty="0"/>
              <a:t> </a:t>
            </a:r>
            <a:r>
              <a:rPr lang="nl-NL" dirty="0" err="1"/>
              <a:t>already</a:t>
            </a:r>
            <a:r>
              <a:rPr lang="nl-NL" dirty="0"/>
              <a:t> on LEN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D519C43-AF35-22C9-38D8-E4916643E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645" y="3483600"/>
            <a:ext cx="4758090" cy="303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453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A6247-F4C9-97A0-C7A1-624B537C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Weekly oral </a:t>
            </a:r>
            <a:r>
              <a:rPr lang="en-US" dirty="0" err="1"/>
              <a:t>islatravir</a:t>
            </a:r>
            <a:r>
              <a:rPr lang="en-US" dirty="0"/>
              <a:t>/</a:t>
            </a:r>
            <a:r>
              <a:rPr lang="en-US" dirty="0" err="1"/>
              <a:t>lenacapavir</a:t>
            </a:r>
            <a:r>
              <a:rPr lang="en-US" dirty="0"/>
              <a:t> (ISL/LEN)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A968CAB-575E-23D8-AEB1-634A3CA92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48" y="1314450"/>
            <a:ext cx="5745552" cy="276637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22F5A8F-14CB-93DA-8E37-5F707589F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147" y="4432616"/>
            <a:ext cx="2340008" cy="41370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012DF2C4-2401-71AF-96C1-6EF7D6712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5897" y="1476692"/>
            <a:ext cx="5762625" cy="22383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BB09110-1C81-CA2E-F1A0-B53BC7D0D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0544" y="3778883"/>
            <a:ext cx="1330727" cy="71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840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C706CFE-C8AE-D19F-1987-48CAF9CE3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ISL - LEN DDI </a:t>
            </a:r>
            <a:r>
              <a:rPr lang="nl-NL" dirty="0" err="1"/>
              <a:t>study</a:t>
            </a:r>
            <a:endParaRPr lang="nl-NL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7764A6-7C9C-6672-9FBB-A23C228CAFF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45813" y="6565900"/>
            <a:ext cx="1246187" cy="292100"/>
          </a:xfrm>
        </p:spPr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34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AF2F489-6C94-F31C-50E7-CCB8C6C30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519" y="1938897"/>
            <a:ext cx="7934325" cy="235267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20C4B671-591E-201C-A574-61741836D548}"/>
              </a:ext>
            </a:extLst>
          </p:cNvPr>
          <p:cNvSpPr txBox="1"/>
          <p:nvPr/>
        </p:nvSpPr>
        <p:spPr>
          <a:xfrm>
            <a:off x="3164541" y="4787154"/>
            <a:ext cx="4608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Outcome</a:t>
            </a:r>
            <a:r>
              <a:rPr lang="nl-NL" dirty="0"/>
              <a:t>: no </a:t>
            </a:r>
            <a:r>
              <a:rPr lang="nl-NL" dirty="0" err="1"/>
              <a:t>clinically</a:t>
            </a:r>
            <a:r>
              <a:rPr lang="nl-NL" dirty="0"/>
              <a:t> relevant </a:t>
            </a:r>
            <a:r>
              <a:rPr lang="nl-NL" dirty="0" err="1"/>
              <a:t>interaction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93910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093C79-ABF9-F780-EB39-2BD5C5F23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ISL DDI profile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00BC9D0-E0A8-091F-C155-326E29A6A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337" y="1834517"/>
            <a:ext cx="4830210" cy="1833198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D375C19-A2B8-4C06-DD3A-B96E39FD1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04" y="3963070"/>
            <a:ext cx="5070656" cy="594657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304DD185-ED6D-FD1E-A791-1EE0DCEEB6A9}"/>
              </a:ext>
            </a:extLst>
          </p:cNvPr>
          <p:cNvSpPr/>
          <p:nvPr/>
        </p:nvSpPr>
        <p:spPr>
          <a:xfrm>
            <a:off x="3464000" y="3054485"/>
            <a:ext cx="2033560" cy="252919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4E10AA9-5210-1DBB-E9A1-9C4A86257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5547" y="4461248"/>
            <a:ext cx="6570892" cy="2110587"/>
          </a:xfrm>
          <a:prstGeom prst="rect">
            <a:avLst/>
          </a:prstGeom>
        </p:spPr>
      </p:pic>
      <p:cxnSp>
        <p:nvCxnSpPr>
          <p:cNvPr id="12" name="Verbindingslijn: gebogen 11">
            <a:extLst>
              <a:ext uri="{FF2B5EF4-FFF2-40B4-BE49-F238E27FC236}">
                <a16:creationId xmlns:a16="http://schemas.microsoft.com/office/drawing/2014/main" id="{10733410-26AF-36D5-A9C8-D4CC17F63CE7}"/>
              </a:ext>
            </a:extLst>
          </p:cNvPr>
          <p:cNvCxnSpPr/>
          <p:nvPr/>
        </p:nvCxnSpPr>
        <p:spPr>
          <a:xfrm rot="16200000" flipH="1">
            <a:off x="5245799" y="3422978"/>
            <a:ext cx="1290031" cy="786508"/>
          </a:xfrm>
          <a:prstGeom prst="bentConnector3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1507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6B7EBF-038C-B041-4E4E-483AD936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err="1"/>
              <a:t>Conclusions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13AE134-291B-1B1F-EF19-D3D58AEF24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sz="3200" dirty="0"/>
              <a:t>DDIs </a:t>
            </a:r>
            <a:r>
              <a:rPr lang="nl-NL" sz="3200" dirty="0" err="1"/>
              <a:t>with</a:t>
            </a:r>
            <a:r>
              <a:rPr lang="nl-NL" sz="3200" dirty="0"/>
              <a:t> LA ART ≠ DDIs </a:t>
            </a:r>
            <a:r>
              <a:rPr lang="nl-NL" sz="3200" dirty="0" err="1"/>
              <a:t>with</a:t>
            </a:r>
            <a:r>
              <a:rPr lang="nl-NL" sz="3200" dirty="0"/>
              <a:t> </a:t>
            </a:r>
            <a:r>
              <a:rPr lang="nl-NL" sz="3200" dirty="0" err="1"/>
              <a:t>oral</a:t>
            </a:r>
            <a:r>
              <a:rPr lang="nl-NL" sz="3200" dirty="0"/>
              <a:t> ART</a:t>
            </a:r>
          </a:p>
          <a:p>
            <a:endParaRPr lang="nl-NL" sz="3200" dirty="0"/>
          </a:p>
          <a:p>
            <a:r>
              <a:rPr lang="nl-NL" sz="3200" dirty="0"/>
              <a:t>No DDIs </a:t>
            </a:r>
            <a:r>
              <a:rPr lang="nl-NL" sz="3200" dirty="0" err="1"/>
              <a:t>based</a:t>
            </a:r>
            <a:r>
              <a:rPr lang="nl-NL" sz="3200" dirty="0"/>
              <a:t> on </a:t>
            </a:r>
            <a:r>
              <a:rPr lang="nl-NL" sz="3200" dirty="0" err="1"/>
              <a:t>absorption</a:t>
            </a:r>
            <a:r>
              <a:rPr lang="nl-NL" sz="3200" dirty="0"/>
              <a:t> </a:t>
            </a:r>
            <a:r>
              <a:rPr lang="nl-NL" sz="3200" dirty="0" err="1"/>
              <a:t>with</a:t>
            </a:r>
            <a:r>
              <a:rPr lang="nl-NL" sz="3200" dirty="0"/>
              <a:t> parenteral ART</a:t>
            </a:r>
          </a:p>
          <a:p>
            <a:pPr lvl="2"/>
            <a:r>
              <a:rPr lang="nl-NL" sz="2000" dirty="0"/>
              <a:t>E.g., </a:t>
            </a:r>
            <a:r>
              <a:rPr lang="nl-NL" sz="2000" dirty="0" err="1"/>
              <a:t>PPIs</a:t>
            </a:r>
            <a:r>
              <a:rPr lang="nl-NL" sz="2000" dirty="0"/>
              <a:t> + RPV; </a:t>
            </a:r>
            <a:r>
              <a:rPr lang="nl-NL" sz="2000" dirty="0" err="1"/>
              <a:t>cations</a:t>
            </a:r>
            <a:r>
              <a:rPr lang="nl-NL" sz="2000" dirty="0"/>
              <a:t> + </a:t>
            </a:r>
            <a:r>
              <a:rPr lang="nl-NL" sz="2000" dirty="0" err="1"/>
              <a:t>InSTIs</a:t>
            </a:r>
            <a:endParaRPr lang="nl-NL" sz="2000" dirty="0"/>
          </a:p>
          <a:p>
            <a:endParaRPr lang="nl-NL" sz="3200" dirty="0"/>
          </a:p>
          <a:p>
            <a:r>
              <a:rPr lang="nl-NL" sz="3200" dirty="0" err="1"/>
              <a:t>With</a:t>
            </a:r>
            <a:r>
              <a:rPr lang="nl-NL" sz="3200" dirty="0"/>
              <a:t> LA ART </a:t>
            </a:r>
            <a:r>
              <a:rPr lang="nl-NL" sz="3200" dirty="0" err="1"/>
              <a:t>being</a:t>
            </a:r>
            <a:r>
              <a:rPr lang="nl-NL" sz="3200" dirty="0"/>
              <a:t> CYP3A </a:t>
            </a:r>
            <a:r>
              <a:rPr lang="nl-NL" sz="3200" dirty="0" err="1"/>
              <a:t>substrates</a:t>
            </a:r>
            <a:r>
              <a:rPr lang="nl-NL" sz="3200" dirty="0"/>
              <a:t>, </a:t>
            </a:r>
            <a:r>
              <a:rPr lang="nl-NL" sz="3200" dirty="0" err="1"/>
              <a:t>susceptibility</a:t>
            </a:r>
            <a:r>
              <a:rPr lang="nl-NL" sz="3200" dirty="0"/>
              <a:t> </a:t>
            </a:r>
            <a:r>
              <a:rPr lang="nl-NL" sz="3200" dirty="0" err="1"/>
              <a:t>to</a:t>
            </a:r>
            <a:r>
              <a:rPr lang="nl-NL" sz="3200" dirty="0"/>
              <a:t> </a:t>
            </a:r>
            <a:r>
              <a:rPr lang="nl-NL" sz="3200" dirty="0" err="1"/>
              <a:t>inducers</a:t>
            </a:r>
            <a:r>
              <a:rPr lang="nl-NL" sz="3200" dirty="0"/>
              <a:t> and inhibitors </a:t>
            </a:r>
            <a:r>
              <a:rPr lang="nl-NL" sz="3200" dirty="0" err="1"/>
              <a:t>not</a:t>
            </a:r>
            <a:r>
              <a:rPr lang="nl-NL" sz="3200" dirty="0"/>
              <a:t> different </a:t>
            </a:r>
            <a:r>
              <a:rPr lang="nl-NL" sz="3200" dirty="0" err="1"/>
              <a:t>from</a:t>
            </a:r>
            <a:r>
              <a:rPr lang="nl-NL" sz="3200" dirty="0"/>
              <a:t> </a:t>
            </a:r>
            <a:r>
              <a:rPr lang="nl-NL" sz="3200" dirty="0" err="1"/>
              <a:t>oral</a:t>
            </a:r>
            <a:r>
              <a:rPr lang="nl-NL" sz="3200" dirty="0"/>
              <a:t> ART; </a:t>
            </a:r>
            <a:r>
              <a:rPr lang="nl-NL" sz="3200" dirty="0" err="1"/>
              <a:t>what</a:t>
            </a:r>
            <a:r>
              <a:rPr lang="nl-NL" sz="3200" dirty="0"/>
              <a:t> is </a:t>
            </a:r>
            <a:r>
              <a:rPr lang="nl-NL" sz="3200" dirty="0" err="1"/>
              <a:t>the</a:t>
            </a:r>
            <a:r>
              <a:rPr lang="nl-NL" sz="3200" dirty="0"/>
              <a:t> </a:t>
            </a:r>
            <a:r>
              <a:rPr lang="nl-NL" sz="3200" dirty="0" err="1"/>
              <a:t>value</a:t>
            </a:r>
            <a:r>
              <a:rPr lang="nl-NL" sz="3200" dirty="0"/>
              <a:t> of PBPK </a:t>
            </a:r>
            <a:r>
              <a:rPr lang="nl-NL" sz="3200" dirty="0" err="1"/>
              <a:t>modelling</a:t>
            </a:r>
            <a:r>
              <a:rPr lang="nl-NL" sz="3200" dirty="0"/>
              <a:t>?</a:t>
            </a:r>
          </a:p>
          <a:p>
            <a:endParaRPr lang="nl-NL" sz="3200" dirty="0"/>
          </a:p>
          <a:p>
            <a:r>
              <a:rPr lang="nl-NL" sz="3200" dirty="0" err="1"/>
              <a:t>Please</a:t>
            </a:r>
            <a:r>
              <a:rPr lang="nl-NL" sz="3200" dirty="0"/>
              <a:t> </a:t>
            </a:r>
            <a:r>
              <a:rPr lang="nl-NL" sz="3200" dirty="0" err="1"/>
              <a:t>be</a:t>
            </a:r>
            <a:r>
              <a:rPr lang="nl-NL" sz="3200" dirty="0"/>
              <a:t> </a:t>
            </a:r>
            <a:r>
              <a:rPr lang="nl-NL" sz="3200" dirty="0" err="1"/>
              <a:t>aware</a:t>
            </a:r>
            <a:r>
              <a:rPr lang="nl-NL" sz="3200" dirty="0"/>
              <a:t> of DDIs weeks or </a:t>
            </a:r>
            <a:r>
              <a:rPr lang="nl-NL" sz="3200" dirty="0" err="1"/>
              <a:t>months</a:t>
            </a:r>
            <a:r>
              <a:rPr lang="nl-NL" sz="3200" dirty="0"/>
              <a:t> </a:t>
            </a:r>
            <a:r>
              <a:rPr lang="nl-NL" sz="3200" dirty="0" err="1"/>
              <a:t>after</a:t>
            </a:r>
            <a:r>
              <a:rPr lang="nl-NL" sz="3200" dirty="0"/>
              <a:t> last LA </a:t>
            </a:r>
            <a:r>
              <a:rPr lang="nl-NL" sz="3200" dirty="0" err="1"/>
              <a:t>injection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603275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502D1-2FA4-7A97-E4C9-2C6E426F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 err="1"/>
              <a:t>Thank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for </a:t>
            </a:r>
            <a:r>
              <a:rPr lang="nl-NL" dirty="0" err="1"/>
              <a:t>your</a:t>
            </a:r>
            <a:r>
              <a:rPr lang="nl-NL" dirty="0"/>
              <a:t> attention </a:t>
            </a:r>
            <a:br>
              <a:rPr lang="nl-NL" dirty="0"/>
            </a:br>
            <a:r>
              <a:rPr lang="nl-NL" dirty="0"/>
              <a:t>&amp; </a:t>
            </a:r>
            <a:r>
              <a:rPr lang="nl-NL" dirty="0" err="1"/>
              <a:t>greetings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Nijmegen</a:t>
            </a:r>
          </a:p>
        </p:txBody>
      </p:sp>
      <p:pic>
        <p:nvPicPr>
          <p:cNvPr id="5" name="Afbeelding 4" descr="NEC.jpg">
            <a:extLst>
              <a:ext uri="{FF2B5EF4-FFF2-40B4-BE49-F238E27FC236}">
                <a16:creationId xmlns:a16="http://schemas.microsoft.com/office/drawing/2014/main" id="{6F0F79F6-5ACB-BC0D-45E1-1D0BB82B739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18545" y="2991133"/>
            <a:ext cx="1994633" cy="1434737"/>
          </a:xfrm>
          <a:prstGeom prst="rect">
            <a:avLst/>
          </a:prstGeom>
        </p:spPr>
      </p:pic>
      <p:pic>
        <p:nvPicPr>
          <p:cNvPr id="6" name="Afbeelding 5" descr="4daagse.jpg">
            <a:extLst>
              <a:ext uri="{FF2B5EF4-FFF2-40B4-BE49-F238E27FC236}">
                <a16:creationId xmlns:a16="http://schemas.microsoft.com/office/drawing/2014/main" id="{5999B12E-37F5-4EAF-C0B3-92719E44A30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1545" y="1532848"/>
            <a:ext cx="2265035" cy="1242116"/>
          </a:xfrm>
          <a:prstGeom prst="rect">
            <a:avLst/>
          </a:prstGeom>
        </p:spPr>
      </p:pic>
      <p:pic>
        <p:nvPicPr>
          <p:cNvPr id="7" name="Afbeelding 6" descr="Curriculum Vitae VE Bukkems Radboud.bmp">
            <a:extLst>
              <a:ext uri="{FF2B5EF4-FFF2-40B4-BE49-F238E27FC236}">
                <a16:creationId xmlns:a16="http://schemas.microsoft.com/office/drawing/2014/main" id="{62F8C902-95C0-CCF3-703F-50D6217E651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44487" y="3429000"/>
            <a:ext cx="979513" cy="1228541"/>
          </a:xfrm>
          <a:prstGeom prst="rect">
            <a:avLst/>
          </a:prstGeom>
        </p:spPr>
      </p:pic>
      <p:pic>
        <p:nvPicPr>
          <p:cNvPr id="8" name="Afbeelding 7" descr="Piter2.png">
            <a:extLst>
              <a:ext uri="{FF2B5EF4-FFF2-40B4-BE49-F238E27FC236}">
                <a16:creationId xmlns:a16="http://schemas.microsoft.com/office/drawing/2014/main" id="{3D7A22E8-4CB0-5440-E80B-4F20AE02A36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74112" y="3188794"/>
            <a:ext cx="979513" cy="1216283"/>
          </a:xfrm>
          <a:prstGeom prst="rect">
            <a:avLst/>
          </a:prstGeom>
        </p:spPr>
      </p:pic>
      <p:pic>
        <p:nvPicPr>
          <p:cNvPr id="9" name="Afbeelding 8" descr="Afbeelding met buiten, persoon, grond, sjaaltje&#10;&#10;Automatisch gegenereerde beschrijving">
            <a:extLst>
              <a:ext uri="{FF2B5EF4-FFF2-40B4-BE49-F238E27FC236}">
                <a16:creationId xmlns:a16="http://schemas.microsoft.com/office/drawing/2014/main" id="{B92D9ED4-07FE-FDCF-68E8-4834021F51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573" y="4811117"/>
            <a:ext cx="1638964" cy="1184057"/>
          </a:xfrm>
          <a:prstGeom prst="rect">
            <a:avLst/>
          </a:prstGeom>
        </p:spPr>
      </p:pic>
      <p:pic>
        <p:nvPicPr>
          <p:cNvPr id="11" name="Afbeelding 10" descr="Afbeelding met persoon, poseren, groep, binnen&#10;&#10;Automatisch gegenereerde beschrijving">
            <a:extLst>
              <a:ext uri="{FF2B5EF4-FFF2-40B4-BE49-F238E27FC236}">
                <a16:creationId xmlns:a16="http://schemas.microsoft.com/office/drawing/2014/main" id="{6B000BD2-F862-5E46-217A-32323D0435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171" y="1606540"/>
            <a:ext cx="3410912" cy="2272520"/>
          </a:xfrm>
          <a:prstGeom prst="rect">
            <a:avLst/>
          </a:prstGeom>
        </p:spPr>
      </p:pic>
      <p:pic>
        <p:nvPicPr>
          <p:cNvPr id="12" name="Afbeelding 11" descr="Afbeelding met gras, buiten, gebouw&#10;&#10;Automatisch gegenereerde beschrijving">
            <a:extLst>
              <a:ext uri="{FF2B5EF4-FFF2-40B4-BE49-F238E27FC236}">
                <a16:creationId xmlns:a16="http://schemas.microsoft.com/office/drawing/2014/main" id="{1DA4EAE2-A506-5CFE-E3A0-AEC06969C5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285" y="1606540"/>
            <a:ext cx="2092339" cy="1454525"/>
          </a:xfrm>
          <a:prstGeom prst="rect">
            <a:avLst/>
          </a:prstGeom>
        </p:spPr>
      </p:pic>
      <p:pic>
        <p:nvPicPr>
          <p:cNvPr id="13" name="Afbeelding 12" descr="Afbeelding met boom, persoon, buiten, poseren&#10;&#10;Automatisch gegenereerde beschrijving">
            <a:extLst>
              <a:ext uri="{FF2B5EF4-FFF2-40B4-BE49-F238E27FC236}">
                <a16:creationId xmlns:a16="http://schemas.microsoft.com/office/drawing/2014/main" id="{F29AC664-5307-F900-4E65-39C05B1247E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004" y="4525259"/>
            <a:ext cx="2734733" cy="2051051"/>
          </a:xfrm>
          <a:prstGeom prst="rect">
            <a:avLst/>
          </a:prstGeom>
        </p:spPr>
      </p:pic>
      <p:pic>
        <p:nvPicPr>
          <p:cNvPr id="14" name="Afbeelding 13" descr="Afbeelding met persoon, vrouw, binnen&#10;&#10;Automatisch gegenereerde beschrijving">
            <a:extLst>
              <a:ext uri="{FF2B5EF4-FFF2-40B4-BE49-F238E27FC236}">
                <a16:creationId xmlns:a16="http://schemas.microsoft.com/office/drawing/2014/main" id="{F39F69C3-78BF-0E0F-C90C-5974492864C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644" y="4295065"/>
            <a:ext cx="1164144" cy="1456824"/>
          </a:xfrm>
          <a:prstGeom prst="rect">
            <a:avLst/>
          </a:prstGeom>
        </p:spPr>
      </p:pic>
      <p:pic>
        <p:nvPicPr>
          <p:cNvPr id="15" name="Afbeelding 14" descr="Afbeelding met persoon, Menselijk gezicht, glimlach, kleding&#10;&#10;Automatisch gegenereerde beschrijving">
            <a:extLst>
              <a:ext uri="{FF2B5EF4-FFF2-40B4-BE49-F238E27FC236}">
                <a16:creationId xmlns:a16="http://schemas.microsoft.com/office/drawing/2014/main" id="{AF1974E4-73CD-CB92-4790-4D3369B88B4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766" y="4118749"/>
            <a:ext cx="1484849" cy="241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398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D2B8-6104-99E8-8A94-390ED8EC6D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Q and A Session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114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5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5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heme/theme1.xml><?xml version="1.0" encoding="utf-8"?>
<a:theme xmlns:a="http://schemas.openxmlformats.org/drawingml/2006/main" name="3_Custom Design">
  <a:themeElements>
    <a:clrScheme name="RyanWhite22">
      <a:dk1>
        <a:srgbClr val="183560"/>
      </a:dk1>
      <a:lt1>
        <a:srgbClr val="FFFFFF"/>
      </a:lt1>
      <a:dk2>
        <a:srgbClr val="C00000"/>
      </a:dk2>
      <a:lt2>
        <a:srgbClr val="C9E1EB"/>
      </a:lt2>
      <a:accent1>
        <a:srgbClr val="1A5883"/>
      </a:accent1>
      <a:accent2>
        <a:srgbClr val="60AFD0"/>
      </a:accent2>
      <a:accent3>
        <a:srgbClr val="FAEBB1"/>
      </a:accent3>
      <a:accent4>
        <a:srgbClr val="89CADA"/>
      </a:accent4>
      <a:accent5>
        <a:srgbClr val="0154AA"/>
      </a:accent5>
      <a:accent6>
        <a:srgbClr val="868581"/>
      </a:accent6>
      <a:hlink>
        <a:srgbClr val="0154A9"/>
      </a:hlink>
      <a:folHlink>
        <a:srgbClr val="0154A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Custom Design">
  <a:themeElements>
    <a:clrScheme name="RyanWhite22">
      <a:dk1>
        <a:srgbClr val="183560"/>
      </a:dk1>
      <a:lt1>
        <a:srgbClr val="FFFFFF"/>
      </a:lt1>
      <a:dk2>
        <a:srgbClr val="C00000"/>
      </a:dk2>
      <a:lt2>
        <a:srgbClr val="C9E1EB"/>
      </a:lt2>
      <a:accent1>
        <a:srgbClr val="1A5883"/>
      </a:accent1>
      <a:accent2>
        <a:srgbClr val="60AFD0"/>
      </a:accent2>
      <a:accent3>
        <a:srgbClr val="FAEBB1"/>
      </a:accent3>
      <a:accent4>
        <a:srgbClr val="89CADA"/>
      </a:accent4>
      <a:accent5>
        <a:srgbClr val="0154AA"/>
      </a:accent5>
      <a:accent6>
        <a:srgbClr val="868581"/>
      </a:accent6>
      <a:hlink>
        <a:srgbClr val="0154A9"/>
      </a:hlink>
      <a:folHlink>
        <a:srgbClr val="0154A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EBD5AB46C3CC43B7A6500277EB8A0A" ma:contentTypeVersion="21" ma:contentTypeDescription="Create a new document." ma:contentTypeScope="" ma:versionID="769b4ef54c6025a85ae5a161ce916550">
  <xsd:schema xmlns:xsd="http://www.w3.org/2001/XMLSchema" xmlns:xs="http://www.w3.org/2001/XMLSchema" xmlns:p="http://schemas.microsoft.com/office/2006/metadata/properties" xmlns:ns2="5aba7cdf-180c-4384-8a9d-138fa8e6d00e" xmlns:ns3="c5b4d1ab-5401-4f43-b4db-b840d937b876" targetNamespace="http://schemas.microsoft.com/office/2006/metadata/properties" ma:root="true" ma:fieldsID="fe8a71f19a3fbe3a7a0b2dfd503e66d6" ns2:_="" ns3:_="">
    <xsd:import namespace="5aba7cdf-180c-4384-8a9d-138fa8e6d00e"/>
    <xsd:import namespace="c5b4d1ab-5401-4f43-b4db-b840d937b8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Categpru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KB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ba7cdf-180c-4384-8a9d-138fa8e6d0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Categpru" ma:index="12" nillable="true" ma:displayName="Category" ma:description="Document Category" ma:format="Dropdown" ma:internalName="Categpru">
      <xsd:simpleType>
        <xsd:union memberTypes="dms:Text">
          <xsd:simpleType>
            <xsd:restriction base="dms:Choice">
              <xsd:enumeration value="CROI"/>
              <xsd:enumeration value="General Administration"/>
              <xsd:enumeration value="Production"/>
              <xsd:enumeration value="Ryan White"/>
            </xsd:restriction>
          </xsd:simpleType>
        </xsd:un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KB" ma:index="20" nillable="true" ma:displayName="KB" ma:format="Dropdown" ma:list="UserInfo" ma:SharePointGroup="0" ma:internalName="KB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4b258697-a7df-4812-bf7f-9236907ce1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b4d1ab-5401-4f43-b4db-b840d937b87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aa5329e8-7a54-4dca-b04b-15743006f0fe}" ma:internalName="TaxCatchAll" ma:showField="CatchAllData" ma:web="c5b4d1ab-5401-4f43-b4db-b840d937b8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5b4d1ab-5401-4f43-b4db-b840d937b876" xsi:nil="true"/>
    <KB xmlns="5aba7cdf-180c-4384-8a9d-138fa8e6d00e">
      <UserInfo>
        <DisplayName/>
        <AccountId xsi:nil="true"/>
        <AccountType/>
      </UserInfo>
    </KB>
    <Categpru xmlns="5aba7cdf-180c-4384-8a9d-138fa8e6d00e" xsi:nil="true"/>
    <lcf76f155ced4ddcb4097134ff3c332f xmlns="5aba7cdf-180c-4384-8a9d-138fa8e6d00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F74434-EAAE-4FDA-B959-6F2A0840C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ba7cdf-180c-4384-8a9d-138fa8e6d00e"/>
    <ds:schemaRef ds:uri="c5b4d1ab-5401-4f43-b4db-b840d937b8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14E8A7-23EC-43AE-B196-79C1D626B916}">
  <ds:schemaRefs>
    <ds:schemaRef ds:uri="http://schemas.microsoft.com/office/2006/metadata/properties"/>
    <ds:schemaRef ds:uri="http://schemas.microsoft.com/office/infopath/2007/PartnerControls"/>
    <ds:schemaRef ds:uri="c5b4d1ab-5401-4f43-b4db-b840d937b876"/>
    <ds:schemaRef ds:uri="5aba7cdf-180c-4384-8a9d-138fa8e6d00e"/>
  </ds:schemaRefs>
</ds:datastoreItem>
</file>

<file path=customXml/itemProps3.xml><?xml version="1.0" encoding="utf-8"?>
<ds:datastoreItem xmlns:ds="http://schemas.openxmlformats.org/officeDocument/2006/customXml" ds:itemID="{5CB86A1F-A60B-429A-BD2F-3AD17F50F7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4155</TotalTime>
  <Words>1818</Words>
  <Application>Microsoft Office PowerPoint</Application>
  <PresentationFormat>Widescreen</PresentationFormat>
  <Paragraphs>189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ＭＳ Ｐゴシック</vt:lpstr>
      <vt:lpstr>Arial</vt:lpstr>
      <vt:lpstr>Calibri</vt:lpstr>
      <vt:lpstr>Courier New</vt:lpstr>
      <vt:lpstr>Wingdings</vt:lpstr>
      <vt:lpstr>3_Custom Design</vt:lpstr>
      <vt:lpstr>4_Custom Design</vt:lpstr>
      <vt:lpstr>Drug-Drug Interactions With Long-Acting Antivirals: Difficult to Study, Easy to Manage?</vt:lpstr>
      <vt:lpstr>Financial Relationships With Ineligible Companies (Formerly Described as Commercial Interests by the ACCME) Within the Last 2 Years</vt:lpstr>
      <vt:lpstr>Learning Objectives</vt:lpstr>
      <vt:lpstr>Outline of my presentation</vt:lpstr>
      <vt:lpstr>Concept of Precipitant and Object of DDIs</vt:lpstr>
      <vt:lpstr>Example of a DDI: Rifampicin + Dolutegravir</vt:lpstr>
      <vt:lpstr>Two important concepts in PK DDIs: inhibition &amp; induction</vt:lpstr>
      <vt:lpstr>Two important differences between PK DDIs based on inhibition &amp; induction</vt:lpstr>
      <vt:lpstr>Understanding (or predicting)  PK DDIs</vt:lpstr>
      <vt:lpstr>How to study DDIs with new drugs</vt:lpstr>
      <vt:lpstr>Cabotegravir/rilpivirine (CAB/RPV) - 1</vt:lpstr>
      <vt:lpstr>Cabotegravir/rilpivirine (CAB/RPV) - 2</vt:lpstr>
      <vt:lpstr>Is testosterone a strong  enzyme inducer?</vt:lpstr>
      <vt:lpstr>Cabotegravir/rilpivirine (CAB/RPV) - 3</vt:lpstr>
      <vt:lpstr>Cabotegravir/rilpivirine (CAB/RPV) - 4</vt:lpstr>
      <vt:lpstr>Cabotegravir/rilpivirine (CAB/RPV) - 5</vt:lpstr>
      <vt:lpstr>Clinical experience with rifampin &amp; CAB/RPV (1)</vt:lpstr>
      <vt:lpstr>Clinical experience with rifampin &amp; CAB/RPV (2)</vt:lpstr>
      <vt:lpstr>Discussion of clinical cases</vt:lpstr>
      <vt:lpstr>What else can be said  about DDIs with LA CAB/RPV?</vt:lpstr>
      <vt:lpstr>Lenacapavir (LEN) DDIs: as an Object (studied with oral LEN)(1)</vt:lpstr>
      <vt:lpstr>Lenacapavir (LEN) DDIs: as an Object (studied with oral LEN)(2)</vt:lpstr>
      <vt:lpstr>Lenacapavir (LEN) DDIs: as a Precipitant (studied with oral LEN)(1) </vt:lpstr>
      <vt:lpstr>Lenacapavir (LEN) DDIs: as a Precipitant (studied with oral LEN)(2) </vt:lpstr>
      <vt:lpstr>Some comments on LEN DDI recommendations (1)</vt:lpstr>
      <vt:lpstr>Some comments on LEN DDI recommendations (2)</vt:lpstr>
      <vt:lpstr>When LEN is used for PrEP,  is DDI management different?</vt:lpstr>
      <vt:lpstr>Recently, the LEN PrEP product label was updated with new DDI recommendations (1)</vt:lpstr>
      <vt:lpstr>Recently, the LEN PrEP product label was updated with new DDI recommendations (2)</vt:lpstr>
      <vt:lpstr>Recently, the LEN PrEP product label was updated with new DDI recommendations (3)</vt:lpstr>
      <vt:lpstr>Various responses by regulatory authorities on the proposed DDI recommendations</vt:lpstr>
      <vt:lpstr>Case presentation</vt:lpstr>
      <vt:lpstr>Weekly oral islatravir/lenacapavir (ISL/LEN)</vt:lpstr>
      <vt:lpstr>ISL - LEN DDI study</vt:lpstr>
      <vt:lpstr>ISL DDI profile</vt:lpstr>
      <vt:lpstr>Conclusions</vt:lpstr>
      <vt:lpstr>Thank you for your attention  &amp; greetings from Nijmegen</vt:lpstr>
      <vt:lpstr>  Q and A Session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$$$Presentation Title$$$</dc:title>
  <dc:creator>Stephanie Crist</dc:creator>
  <cp:lastModifiedBy>Michelle Valderama</cp:lastModifiedBy>
  <cp:revision>15</cp:revision>
  <dcterms:created xsi:type="dcterms:W3CDTF">2023-01-18T20:33:45Z</dcterms:created>
  <dcterms:modified xsi:type="dcterms:W3CDTF">2026-10-15T21:27:10Z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0x010100C9EBD5AB46C3CC43B7A6500277EB8A0A</vt:lpwstr>
  </property>
</Properties>
</file>