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 id="2147483671" r:id="rId6"/>
  </p:sldMasterIdLst>
  <p:notesMasterIdLst>
    <p:notesMasterId r:id="rId34"/>
  </p:notesMasterIdLst>
  <p:sldIdLst>
    <p:sldId id="2147474784" r:id="rId7"/>
    <p:sldId id="257" r:id="rId8"/>
    <p:sldId id="258" r:id="rId9"/>
    <p:sldId id="263" r:id="rId10"/>
    <p:sldId id="262" r:id="rId11"/>
    <p:sldId id="2147474788" r:id="rId12"/>
    <p:sldId id="2147474777" r:id="rId13"/>
    <p:sldId id="266" r:id="rId14"/>
    <p:sldId id="267" r:id="rId15"/>
    <p:sldId id="2147474786" r:id="rId16"/>
    <p:sldId id="2147474738" r:id="rId17"/>
    <p:sldId id="2147474787" r:id="rId18"/>
    <p:sldId id="2147474769" r:id="rId19"/>
    <p:sldId id="2147474770" r:id="rId20"/>
    <p:sldId id="273" r:id="rId21"/>
    <p:sldId id="2147474754" r:id="rId22"/>
    <p:sldId id="2147474789" r:id="rId23"/>
    <p:sldId id="2147474778" r:id="rId24"/>
    <p:sldId id="2147474773" r:id="rId25"/>
    <p:sldId id="280" r:id="rId26"/>
    <p:sldId id="2147474790" r:id="rId27"/>
    <p:sldId id="2147474755" r:id="rId28"/>
    <p:sldId id="2146847899" r:id="rId29"/>
    <p:sldId id="2147474767" r:id="rId30"/>
    <p:sldId id="2147474768" r:id="rId31"/>
    <p:sldId id="2147474779" r:id="rId32"/>
    <p:sldId id="2147474785" r:id="rId33"/>
  </p:sldIdLst>
  <p:sldSz cx="18288000" cy="10287000"/>
  <p:notesSz cx="6858000" cy="9144000"/>
  <p:embeddedFontLst>
    <p:embeddedFont>
      <p:font typeface="Aptos Bold" panose="020B0004020202020204" charset="0"/>
      <p:regular r:id="rId35"/>
      <p:bold r:id="rId35"/>
      <p:italic r:id="rId36"/>
    </p:embeddedFont>
    <p:embeddedFont>
      <p:font typeface="Cambria" panose="02040503050406030204" pitchFamily="18" charset="0"/>
      <p:regular r:id="rId37"/>
      <p:bold r:id="rId38"/>
      <p:italic r:id="rId39"/>
      <p:boldItalic r:id="rId40"/>
    </p:embeddedFont>
    <p:embeddedFont>
      <p:font typeface="DM Sans" pitchFamily="2" charset="0"/>
      <p:regular r:id="rId41"/>
      <p:bold r:id="rId42"/>
      <p:italic r:id="rId43"/>
      <p:boldItalic r:id="rId44"/>
    </p:embeddedFont>
  </p:embeddedFontLst>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10647F"/>
    <a:srgbClr val="00FA00"/>
    <a:srgbClr val="CBE0EF"/>
    <a:srgbClr val="FF9300"/>
    <a:srgbClr val="BAF5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6771" autoAdjust="0"/>
    <p:restoredTop sz="93447" autoAdjust="0"/>
  </p:normalViewPr>
  <p:slideViewPr>
    <p:cSldViewPr>
      <p:cViewPr varScale="1">
        <p:scale>
          <a:sx n="34" d="100"/>
          <a:sy n="34" d="100"/>
        </p:scale>
        <p:origin x="60" y="2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4.fntdata"/><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2.fntdata"/><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heme" Target="theme/theme1.xml"/><Relationship Id="rId8"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FA89EA-6706-BF47-9B2D-BBB6831D00EC}" type="doc">
      <dgm:prSet loTypeId="urn:microsoft.com/office/officeart/2005/8/layout/vList2" loCatId="list" qsTypeId="urn:microsoft.com/office/officeart/2005/8/quickstyle/simple1#11" qsCatId="simple" csTypeId="urn:microsoft.com/office/officeart/2005/8/colors/colorful5#1" csCatId="colorful" phldr="1"/>
      <dgm:spPr/>
      <dgm:t>
        <a:bodyPr/>
        <a:lstStyle/>
        <a:p>
          <a:endParaRPr lang="en-US"/>
        </a:p>
      </dgm:t>
    </dgm:pt>
    <dgm:pt modelId="{E436ACB3-64B5-5C4B-A920-C2658D64221A}">
      <dgm:prSet custT="1"/>
      <dgm:spPr/>
      <dgm:t>
        <a:bodyPr/>
        <a:lstStyle/>
        <a:p>
          <a:r>
            <a:rPr lang="en-US" sz="3200" dirty="0"/>
            <a:t>Wales (Nature 2025) – </a:t>
          </a:r>
        </a:p>
        <a:p>
          <a:r>
            <a:rPr lang="en-US" sz="3200" dirty="0"/>
            <a:t>Zostavax (live attenuated): About **</a:t>
          </a:r>
          <a:r>
            <a:rPr lang="en-US" sz="3200" b="1" dirty="0"/>
            <a:t>20% relative reduction** in dementia </a:t>
          </a:r>
          <a:r>
            <a:rPr lang="en-US" sz="3200" dirty="0"/>
            <a:t>among vaccine-eligible adults. Effect was strongest in women.</a:t>
          </a:r>
        </a:p>
      </dgm:t>
    </dgm:pt>
    <dgm:pt modelId="{168EB4DF-AF4B-AA4C-9665-7AC8408F5C2B}" type="parTrans" cxnId="{331A967F-0B64-0549-A8A1-989FA948F757}">
      <dgm:prSet/>
      <dgm:spPr/>
      <dgm:t>
        <a:bodyPr/>
        <a:lstStyle/>
        <a:p>
          <a:endParaRPr lang="en-US">
            <a:solidFill>
              <a:schemeClr val="tx2">
                <a:lumMod val="75000"/>
              </a:schemeClr>
            </a:solidFill>
          </a:endParaRPr>
        </a:p>
      </dgm:t>
    </dgm:pt>
    <dgm:pt modelId="{2EF210DD-721F-F345-A336-4E3A11DEDFC6}" type="sibTrans" cxnId="{331A967F-0B64-0549-A8A1-989FA948F757}">
      <dgm:prSet/>
      <dgm:spPr/>
      <dgm:t>
        <a:bodyPr/>
        <a:lstStyle/>
        <a:p>
          <a:endParaRPr lang="en-US">
            <a:solidFill>
              <a:schemeClr val="tx2">
                <a:lumMod val="75000"/>
              </a:schemeClr>
            </a:solidFill>
          </a:endParaRPr>
        </a:p>
      </dgm:t>
    </dgm:pt>
    <dgm:pt modelId="{524ABB13-7D6B-1642-9E22-9726E822CAA9}">
      <dgm:prSet custT="1"/>
      <dgm:spPr/>
      <dgm:t>
        <a:bodyPr/>
        <a:lstStyle/>
        <a:p>
          <a:r>
            <a:rPr lang="en-US" sz="3200"/>
            <a:t>Australia (JAMA 2025) –</a:t>
          </a:r>
        </a:p>
        <a:p>
          <a:r>
            <a:rPr lang="en-US" sz="3200"/>
            <a:t> Zostavax: **</a:t>
          </a:r>
          <a:r>
            <a:rPr lang="en-US" sz="3200" b="1"/>
            <a:t>1.8 percentage point absolute reduction in dementia over </a:t>
          </a:r>
          <a:r>
            <a:rPr lang="en-US" sz="3200"/>
            <a:t>7.4 years.</a:t>
          </a:r>
          <a:endParaRPr lang="en-US" sz="3200" dirty="0"/>
        </a:p>
      </dgm:t>
    </dgm:pt>
    <dgm:pt modelId="{07EA7552-9664-1641-8728-A0928001C26E}" type="parTrans" cxnId="{C6DE9AE5-4218-7846-97B9-301086E7ABC5}">
      <dgm:prSet/>
      <dgm:spPr/>
      <dgm:t>
        <a:bodyPr/>
        <a:lstStyle/>
        <a:p>
          <a:endParaRPr lang="en-US">
            <a:solidFill>
              <a:schemeClr val="tx2">
                <a:lumMod val="75000"/>
              </a:schemeClr>
            </a:solidFill>
          </a:endParaRPr>
        </a:p>
      </dgm:t>
    </dgm:pt>
    <dgm:pt modelId="{2ED94496-B88A-804D-B002-43804D1FB143}" type="sibTrans" cxnId="{C6DE9AE5-4218-7846-97B9-301086E7ABC5}">
      <dgm:prSet/>
      <dgm:spPr/>
      <dgm:t>
        <a:bodyPr/>
        <a:lstStyle/>
        <a:p>
          <a:endParaRPr lang="en-US">
            <a:solidFill>
              <a:schemeClr val="tx2">
                <a:lumMod val="75000"/>
              </a:schemeClr>
            </a:solidFill>
          </a:endParaRPr>
        </a:p>
      </dgm:t>
    </dgm:pt>
    <dgm:pt modelId="{40B3BF40-9202-B041-8B0E-33682516C11D}">
      <dgm:prSet custT="1"/>
      <dgm:spPr/>
      <dgm:t>
        <a:bodyPr/>
        <a:lstStyle/>
        <a:p>
          <a:r>
            <a:rPr lang="en-US" sz="3200"/>
            <a:t>US/UK (Nat Med 2024) – </a:t>
          </a:r>
        </a:p>
        <a:p>
          <a:r>
            <a:rPr lang="en-US" sz="3200"/>
            <a:t>Shingrix vs. Zostavax:  Shingrix recipients had </a:t>
          </a:r>
          <a:r>
            <a:rPr lang="en-US" sz="3200" b="1"/>
            <a:t>17% more dementia-free survival time.</a:t>
          </a:r>
          <a:endParaRPr lang="en-US" sz="3200" b="1" dirty="0"/>
        </a:p>
      </dgm:t>
    </dgm:pt>
    <dgm:pt modelId="{BDF8D251-BB58-7347-990E-D0077923C6DA}" type="parTrans" cxnId="{C069AF69-7E59-AA41-A7B8-532BDB28EC52}">
      <dgm:prSet/>
      <dgm:spPr/>
      <dgm:t>
        <a:bodyPr/>
        <a:lstStyle/>
        <a:p>
          <a:endParaRPr lang="en-US">
            <a:solidFill>
              <a:schemeClr val="tx2">
                <a:lumMod val="75000"/>
              </a:schemeClr>
            </a:solidFill>
          </a:endParaRPr>
        </a:p>
      </dgm:t>
    </dgm:pt>
    <dgm:pt modelId="{7D3A8209-84E4-D945-8303-D96298DD1E49}" type="sibTrans" cxnId="{C069AF69-7E59-AA41-A7B8-532BDB28EC52}">
      <dgm:prSet/>
      <dgm:spPr/>
      <dgm:t>
        <a:bodyPr/>
        <a:lstStyle/>
        <a:p>
          <a:endParaRPr lang="en-US">
            <a:solidFill>
              <a:schemeClr val="tx2">
                <a:lumMod val="75000"/>
              </a:schemeClr>
            </a:solidFill>
          </a:endParaRPr>
        </a:p>
      </dgm:t>
    </dgm:pt>
    <dgm:pt modelId="{DEA1A60A-BB75-764D-886E-BF50786822BC}" type="pres">
      <dgm:prSet presAssocID="{06FA89EA-6706-BF47-9B2D-BBB6831D00EC}" presName="linear" presStyleCnt="0">
        <dgm:presLayoutVars>
          <dgm:animLvl val="lvl"/>
          <dgm:resizeHandles val="exact"/>
        </dgm:presLayoutVars>
      </dgm:prSet>
      <dgm:spPr/>
    </dgm:pt>
    <dgm:pt modelId="{EC65D604-BDEF-A741-B470-A4F48CD402AB}" type="pres">
      <dgm:prSet presAssocID="{E436ACB3-64B5-5C4B-A920-C2658D64221A}" presName="parentText" presStyleLbl="node1" presStyleIdx="0" presStyleCnt="3" custScaleY="121494">
        <dgm:presLayoutVars>
          <dgm:chMax val="0"/>
          <dgm:bulletEnabled val="1"/>
        </dgm:presLayoutVars>
      </dgm:prSet>
      <dgm:spPr/>
    </dgm:pt>
    <dgm:pt modelId="{5C6CF9C1-CD5F-CD4E-85C2-8B9E9632B1E2}" type="pres">
      <dgm:prSet presAssocID="{2EF210DD-721F-F345-A336-4E3A11DEDFC6}" presName="spacer" presStyleCnt="0"/>
      <dgm:spPr/>
    </dgm:pt>
    <dgm:pt modelId="{8914A99C-5438-8D42-A259-9AF885E88920}" type="pres">
      <dgm:prSet presAssocID="{524ABB13-7D6B-1642-9E22-9726E822CAA9}" presName="parentText" presStyleLbl="node1" presStyleIdx="1" presStyleCnt="3">
        <dgm:presLayoutVars>
          <dgm:chMax val="0"/>
          <dgm:bulletEnabled val="1"/>
        </dgm:presLayoutVars>
      </dgm:prSet>
      <dgm:spPr/>
    </dgm:pt>
    <dgm:pt modelId="{FA8804A4-E451-504B-85A1-CF16DE1F9652}" type="pres">
      <dgm:prSet presAssocID="{2ED94496-B88A-804D-B002-43804D1FB143}" presName="spacer" presStyleCnt="0"/>
      <dgm:spPr/>
    </dgm:pt>
    <dgm:pt modelId="{D7820130-839E-B541-8F5C-F0E954839D46}" type="pres">
      <dgm:prSet presAssocID="{40B3BF40-9202-B041-8B0E-33682516C11D}" presName="parentText" presStyleLbl="node1" presStyleIdx="2" presStyleCnt="3">
        <dgm:presLayoutVars>
          <dgm:chMax val="0"/>
          <dgm:bulletEnabled val="1"/>
        </dgm:presLayoutVars>
      </dgm:prSet>
      <dgm:spPr/>
    </dgm:pt>
  </dgm:ptLst>
  <dgm:cxnLst>
    <dgm:cxn modelId="{B48D8112-36FA-AD4B-A716-657516C532CB}" type="presOf" srcId="{524ABB13-7D6B-1642-9E22-9726E822CAA9}" destId="{8914A99C-5438-8D42-A259-9AF885E88920}" srcOrd="0" destOrd="0" presId="urn:microsoft.com/office/officeart/2005/8/layout/vList2"/>
    <dgm:cxn modelId="{578E5C69-FB1A-8E46-96E2-7A5B38042DF8}" type="presOf" srcId="{E436ACB3-64B5-5C4B-A920-C2658D64221A}" destId="{EC65D604-BDEF-A741-B470-A4F48CD402AB}" srcOrd="0" destOrd="0" presId="urn:microsoft.com/office/officeart/2005/8/layout/vList2"/>
    <dgm:cxn modelId="{C069AF69-7E59-AA41-A7B8-532BDB28EC52}" srcId="{06FA89EA-6706-BF47-9B2D-BBB6831D00EC}" destId="{40B3BF40-9202-B041-8B0E-33682516C11D}" srcOrd="2" destOrd="0" parTransId="{BDF8D251-BB58-7347-990E-D0077923C6DA}" sibTransId="{7D3A8209-84E4-D945-8303-D96298DD1E49}"/>
    <dgm:cxn modelId="{331A967F-0B64-0549-A8A1-989FA948F757}" srcId="{06FA89EA-6706-BF47-9B2D-BBB6831D00EC}" destId="{E436ACB3-64B5-5C4B-A920-C2658D64221A}" srcOrd="0" destOrd="0" parTransId="{168EB4DF-AF4B-AA4C-9665-7AC8408F5C2B}" sibTransId="{2EF210DD-721F-F345-A336-4E3A11DEDFC6}"/>
    <dgm:cxn modelId="{914DE090-A4D1-5F41-8BAF-3CFE3D1E5C8B}" type="presOf" srcId="{40B3BF40-9202-B041-8B0E-33682516C11D}" destId="{D7820130-839E-B541-8F5C-F0E954839D46}" srcOrd="0" destOrd="0" presId="urn:microsoft.com/office/officeart/2005/8/layout/vList2"/>
    <dgm:cxn modelId="{5B5414D7-ADD9-F54C-9BD5-1AF75B819ED7}" type="presOf" srcId="{06FA89EA-6706-BF47-9B2D-BBB6831D00EC}" destId="{DEA1A60A-BB75-764D-886E-BF50786822BC}" srcOrd="0" destOrd="0" presId="urn:microsoft.com/office/officeart/2005/8/layout/vList2"/>
    <dgm:cxn modelId="{C6DE9AE5-4218-7846-97B9-301086E7ABC5}" srcId="{06FA89EA-6706-BF47-9B2D-BBB6831D00EC}" destId="{524ABB13-7D6B-1642-9E22-9726E822CAA9}" srcOrd="1" destOrd="0" parTransId="{07EA7552-9664-1641-8728-A0928001C26E}" sibTransId="{2ED94496-B88A-804D-B002-43804D1FB143}"/>
    <dgm:cxn modelId="{54FC8950-780C-3144-83DD-B65B0CAD54AA}" type="presParOf" srcId="{DEA1A60A-BB75-764D-886E-BF50786822BC}" destId="{EC65D604-BDEF-A741-B470-A4F48CD402AB}" srcOrd="0" destOrd="0" presId="urn:microsoft.com/office/officeart/2005/8/layout/vList2"/>
    <dgm:cxn modelId="{3FED6F44-7990-6D4E-9C2F-FD259CFA4F00}" type="presParOf" srcId="{DEA1A60A-BB75-764D-886E-BF50786822BC}" destId="{5C6CF9C1-CD5F-CD4E-85C2-8B9E9632B1E2}" srcOrd="1" destOrd="0" presId="urn:microsoft.com/office/officeart/2005/8/layout/vList2"/>
    <dgm:cxn modelId="{3CF0D17C-6F51-4F49-852A-95EB37C6E30D}" type="presParOf" srcId="{DEA1A60A-BB75-764D-886E-BF50786822BC}" destId="{8914A99C-5438-8D42-A259-9AF885E88920}" srcOrd="2" destOrd="0" presId="urn:microsoft.com/office/officeart/2005/8/layout/vList2"/>
    <dgm:cxn modelId="{A31CF298-8245-DE40-8ADE-8F062F47E98E}" type="presParOf" srcId="{DEA1A60A-BB75-764D-886E-BF50786822BC}" destId="{FA8804A4-E451-504B-85A1-CF16DE1F9652}" srcOrd="3" destOrd="0" presId="urn:microsoft.com/office/officeart/2005/8/layout/vList2"/>
    <dgm:cxn modelId="{5A9F831A-29D2-D340-A9B4-3E9EFE45AA3D}" type="presParOf" srcId="{DEA1A60A-BB75-764D-886E-BF50786822BC}" destId="{D7820130-839E-B541-8F5C-F0E954839D4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5D604-BDEF-A741-B470-A4F48CD402AB}">
      <dsp:nvSpPr>
        <dsp:cNvPr id="0" name=""/>
        <dsp:cNvSpPr/>
      </dsp:nvSpPr>
      <dsp:spPr>
        <a:xfrm>
          <a:off x="0" y="114"/>
          <a:ext cx="7635243" cy="275306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Wales (Nature 2025) – </a:t>
          </a:r>
        </a:p>
        <a:p>
          <a:pPr marL="0" lvl="0" indent="0" algn="l" defTabSz="1422400">
            <a:lnSpc>
              <a:spcPct val="90000"/>
            </a:lnSpc>
            <a:spcBef>
              <a:spcPct val="0"/>
            </a:spcBef>
            <a:spcAft>
              <a:spcPct val="35000"/>
            </a:spcAft>
            <a:buNone/>
          </a:pPr>
          <a:r>
            <a:rPr lang="en-US" sz="3200" kern="1200" dirty="0"/>
            <a:t>Zostavax (live attenuated): About **</a:t>
          </a:r>
          <a:r>
            <a:rPr lang="en-US" sz="3200" b="1" kern="1200" dirty="0"/>
            <a:t>20% relative reduction** in dementia </a:t>
          </a:r>
          <a:r>
            <a:rPr lang="en-US" sz="3200" kern="1200" dirty="0"/>
            <a:t>among vaccine-eligible adults. Effect was strongest in women.</a:t>
          </a:r>
        </a:p>
      </dsp:txBody>
      <dsp:txXfrm>
        <a:off x="134393" y="134507"/>
        <a:ext cx="7366457" cy="2484276"/>
      </dsp:txXfrm>
    </dsp:sp>
    <dsp:sp modelId="{8914A99C-5438-8D42-A259-9AF885E88920}">
      <dsp:nvSpPr>
        <dsp:cNvPr id="0" name=""/>
        <dsp:cNvSpPr/>
      </dsp:nvSpPr>
      <dsp:spPr>
        <a:xfrm>
          <a:off x="0" y="2764243"/>
          <a:ext cx="7635243" cy="2266006"/>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Australia (JAMA 2025) –</a:t>
          </a:r>
        </a:p>
        <a:p>
          <a:pPr marL="0" lvl="0" indent="0" algn="l" defTabSz="1422400">
            <a:lnSpc>
              <a:spcPct val="90000"/>
            </a:lnSpc>
            <a:spcBef>
              <a:spcPct val="0"/>
            </a:spcBef>
            <a:spcAft>
              <a:spcPct val="35000"/>
            </a:spcAft>
            <a:buNone/>
          </a:pPr>
          <a:r>
            <a:rPr lang="en-US" sz="3200" kern="1200"/>
            <a:t> Zostavax: **</a:t>
          </a:r>
          <a:r>
            <a:rPr lang="en-US" sz="3200" b="1" kern="1200"/>
            <a:t>1.8 percentage point absolute reduction in dementia over </a:t>
          </a:r>
          <a:r>
            <a:rPr lang="en-US" sz="3200" kern="1200"/>
            <a:t>7.4 years.</a:t>
          </a:r>
          <a:endParaRPr lang="en-US" sz="3200" kern="1200" dirty="0"/>
        </a:p>
      </dsp:txBody>
      <dsp:txXfrm>
        <a:off x="110617" y="2874860"/>
        <a:ext cx="7414009" cy="2044772"/>
      </dsp:txXfrm>
    </dsp:sp>
    <dsp:sp modelId="{D7820130-839E-B541-8F5C-F0E954839D46}">
      <dsp:nvSpPr>
        <dsp:cNvPr id="0" name=""/>
        <dsp:cNvSpPr/>
      </dsp:nvSpPr>
      <dsp:spPr>
        <a:xfrm>
          <a:off x="0" y="5041317"/>
          <a:ext cx="7635243" cy="2266006"/>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US/UK (Nat Med 2024) – </a:t>
          </a:r>
        </a:p>
        <a:p>
          <a:pPr marL="0" lvl="0" indent="0" algn="l" defTabSz="1422400">
            <a:lnSpc>
              <a:spcPct val="90000"/>
            </a:lnSpc>
            <a:spcBef>
              <a:spcPct val="0"/>
            </a:spcBef>
            <a:spcAft>
              <a:spcPct val="35000"/>
            </a:spcAft>
            <a:buNone/>
          </a:pPr>
          <a:r>
            <a:rPr lang="en-US" sz="3200" kern="1200"/>
            <a:t>Shingrix vs. Zostavax:  Shingrix recipients had </a:t>
          </a:r>
          <a:r>
            <a:rPr lang="en-US" sz="3200" b="1" kern="1200"/>
            <a:t>17% more dementia-free survival time.</a:t>
          </a:r>
          <a:endParaRPr lang="en-US" sz="3200" b="1" kern="1200" dirty="0"/>
        </a:p>
      </dsp:txBody>
      <dsp:txXfrm>
        <a:off x="110617" y="5151934"/>
        <a:ext cx="7414009" cy="204477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67D820-0D24-F942-8A73-A5F487C4C720}"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EB1455-0797-DA40-AB74-861BE1D42566}" type="slidenum">
              <a:rPr lang="en-US" smtClean="0"/>
              <a:t>‹#›</a:t>
            </a:fld>
            <a:endParaRPr lang="en-US"/>
          </a:p>
        </p:txBody>
      </p:sp>
    </p:spTree>
    <p:extLst>
      <p:ext uri="{BB962C8B-B14F-4D97-AF65-F5344CB8AC3E}">
        <p14:creationId xmlns:p14="http://schemas.microsoft.com/office/powerpoint/2010/main" val="863840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step back. Why are we even talking about HIV and the brain?? In the last ten years, our </a:t>
            </a:r>
            <a:r>
              <a:rPr lang="en-US" dirty="0" err="1"/>
              <a:t>knowledhe</a:t>
            </a:r>
            <a:r>
              <a:rPr lang="en-US" dirty="0"/>
              <a:t> of how HIV affects the brain has grown tremendously. We know from studies of people with acute HIV infection that HIV enters the central nervous system within DAYS of infection, and can be detected in the CSF very soon after a person acquires HIV. If left untreated, HIV will replicate in the brain, causing brain injury and ultimately, in a subset, neurological syndromes like dementia.</a:t>
            </a:r>
          </a:p>
        </p:txBody>
      </p:sp>
      <p:sp>
        <p:nvSpPr>
          <p:cNvPr id="4" name="Slide Number Placeholder 3"/>
          <p:cNvSpPr>
            <a:spLocks noGrp="1"/>
          </p:cNvSpPr>
          <p:nvPr>
            <p:ph type="sldNum" sz="quarter" idx="5"/>
          </p:nvPr>
        </p:nvSpPr>
        <p:spPr/>
        <p:txBody>
          <a:bodyPr/>
          <a:lstStyle/>
          <a:p>
            <a:fld id="{A4EB1455-0797-DA40-AB74-861BE1D42566}" type="slidenum">
              <a:rPr lang="en-US" smtClean="0"/>
              <a:t>4</a:t>
            </a:fld>
            <a:endParaRPr lang="en-US"/>
          </a:p>
        </p:txBody>
      </p:sp>
    </p:spTree>
    <p:extLst>
      <p:ext uri="{BB962C8B-B14F-4D97-AF65-F5344CB8AC3E}">
        <p14:creationId xmlns:p14="http://schemas.microsoft.com/office/powerpoint/2010/main" val="3073886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while frank dementia due to uncontrolled virus in the rain is pretty rare </a:t>
            </a:r>
            <a:r>
              <a:rPr lang="en-US" dirty="0" err="1"/>
              <a:t>nowawayds</a:t>
            </a:r>
            <a:r>
              <a:rPr lang="en-US" dirty="0"/>
              <a:t>, as HIV clinicians we are all faced with a much more common scenario.  Here is an </a:t>
            </a:r>
            <a:r>
              <a:rPr lang="en-US" dirty="0" err="1"/>
              <a:t>exmpale</a:t>
            </a:r>
            <a:r>
              <a:rPr lang="en-US" dirty="0"/>
              <a:t> from my own clinic.</a:t>
            </a:r>
          </a:p>
        </p:txBody>
      </p:sp>
      <p:sp>
        <p:nvSpPr>
          <p:cNvPr id="4" name="Slide Number Placeholder 3"/>
          <p:cNvSpPr>
            <a:spLocks noGrp="1"/>
          </p:cNvSpPr>
          <p:nvPr>
            <p:ph type="sldNum" sz="quarter" idx="5"/>
          </p:nvPr>
        </p:nvSpPr>
        <p:spPr/>
        <p:txBody>
          <a:bodyPr/>
          <a:lstStyle/>
          <a:p>
            <a:fld id="{A4EB1455-0797-DA40-AB74-861BE1D42566}" type="slidenum">
              <a:rPr lang="en-US" smtClean="0"/>
              <a:t>5</a:t>
            </a:fld>
            <a:endParaRPr lang="en-US"/>
          </a:p>
        </p:txBody>
      </p:sp>
    </p:spTree>
    <p:extLst>
      <p:ext uri="{BB962C8B-B14F-4D97-AF65-F5344CB8AC3E}">
        <p14:creationId xmlns:p14="http://schemas.microsoft.com/office/powerpoint/2010/main" val="173434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Interestingly, our patient’s perceptions of their cognitive status is a much better reflection of mood than of actual impaired cognition. Indeed, subjective cognitive </a:t>
            </a:r>
            <a:r>
              <a:rPr lang="en-US" dirty="0" err="1"/>
              <a:t>complainst</a:t>
            </a:r>
            <a:r>
              <a:rPr lang="en-US" dirty="0"/>
              <a:t> </a:t>
            </a:r>
            <a:r>
              <a:rPr lang="en-US" dirty="0" err="1"/>
              <a:t>sould</a:t>
            </a:r>
            <a:r>
              <a:rPr lang="en-US" dirty="0"/>
              <a:t> not be dismissed, because even if they don’t correlate with objective measures, they do associate strongly </a:t>
            </a:r>
            <a:r>
              <a:rPr lang="en-US" dirty="0" err="1"/>
              <a:t>wth</a:t>
            </a:r>
            <a:r>
              <a:rPr lang="en-US" dirty="0"/>
              <a:t> depression, anxiety, and PTSD. So, one of the </a:t>
            </a:r>
            <a:r>
              <a:rPr lang="en-US" dirty="0" err="1"/>
              <a:t>ifrst</a:t>
            </a:r>
            <a:r>
              <a:rPr lang="en-US" dirty="0"/>
              <a:t> takeaways is, a </a:t>
            </a:r>
            <a:r>
              <a:rPr lang="en-US" dirty="0" err="1"/>
              <a:t>patiet</a:t>
            </a:r>
            <a:r>
              <a:rPr lang="en-US" dirty="0"/>
              <a:t> presenting with a cognitive complaint should be assessed for depression </a:t>
            </a:r>
          </a:p>
        </p:txBody>
      </p:sp>
      <p:sp>
        <p:nvSpPr>
          <p:cNvPr id="4" name="Slide Number Placeholder 3"/>
          <p:cNvSpPr>
            <a:spLocks noGrp="1"/>
          </p:cNvSpPr>
          <p:nvPr>
            <p:ph type="sldNum" sz="quarter" idx="5"/>
          </p:nvPr>
        </p:nvSpPr>
        <p:spPr/>
        <p:txBody>
          <a:bodyPr/>
          <a:lstStyle/>
          <a:p>
            <a:fld id="{A4EB1455-0797-DA40-AB74-861BE1D42566}" type="slidenum">
              <a:rPr lang="en-US" smtClean="0"/>
              <a:t>7</a:t>
            </a:fld>
            <a:endParaRPr lang="en-US"/>
          </a:p>
        </p:txBody>
      </p:sp>
    </p:spTree>
    <p:extLst>
      <p:ext uri="{BB962C8B-B14F-4D97-AF65-F5344CB8AC3E}">
        <p14:creationId xmlns:p14="http://schemas.microsoft.com/office/powerpoint/2010/main" val="2239020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turning back to objective cognitive impairment in PWH - Overall, we don’t have a solid estimate for the true </a:t>
            </a:r>
            <a:r>
              <a:rPr lang="en-US" dirty="0" err="1"/>
              <a:t>estmate</a:t>
            </a:r>
            <a:r>
              <a:rPr lang="en-US" dirty="0"/>
              <a:t> of </a:t>
            </a:r>
            <a:r>
              <a:rPr lang="en-US" dirty="0" err="1"/>
              <a:t>hiv</a:t>
            </a:r>
            <a:r>
              <a:rPr lang="en-US" dirty="0"/>
              <a:t> related cognitive impairment in the ART era. I won’t spend a lot of time on this </a:t>
            </a:r>
            <a:r>
              <a:rPr lang="en-US" dirty="0" err="1"/>
              <a:t>today,but</a:t>
            </a:r>
            <a:r>
              <a:rPr lang="en-US" dirty="0"/>
              <a:t> I do want to just mention that it is increasingly clear that the HAND criteria are very likely OVERESTIMATING the percentage of PWH who have cognitive impairment, and better tools are needed to truly understand the cope of the problem.</a:t>
            </a:r>
          </a:p>
        </p:txBody>
      </p:sp>
      <p:sp>
        <p:nvSpPr>
          <p:cNvPr id="4" name="Slide Number Placeholder 3"/>
          <p:cNvSpPr>
            <a:spLocks noGrp="1"/>
          </p:cNvSpPr>
          <p:nvPr>
            <p:ph type="sldNum" sz="quarter" idx="5"/>
          </p:nvPr>
        </p:nvSpPr>
        <p:spPr/>
        <p:txBody>
          <a:bodyPr/>
          <a:lstStyle/>
          <a:p>
            <a:fld id="{A4EB1455-0797-DA40-AB74-861BE1D42566}" type="slidenum">
              <a:rPr lang="en-US" smtClean="0"/>
              <a:t>8</a:t>
            </a:fld>
            <a:endParaRPr lang="en-US"/>
          </a:p>
        </p:txBody>
      </p:sp>
    </p:spTree>
    <p:extLst>
      <p:ext uri="{BB962C8B-B14F-4D97-AF65-F5344CB8AC3E}">
        <p14:creationId xmlns:p14="http://schemas.microsoft.com/office/powerpoint/2010/main" val="2275333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do know, though, is that people with HIV remain at high risk for the development of Age Associated dementias, like </a:t>
            </a:r>
            <a:r>
              <a:rPr lang="en-US" dirty="0" err="1"/>
              <a:t>alzheimers</a:t>
            </a:r>
            <a:r>
              <a:rPr lang="en-US" dirty="0"/>
              <a:t> disease, </a:t>
            </a:r>
            <a:r>
              <a:rPr lang="en-US" dirty="0" err="1"/>
              <a:t>parkinsons</a:t>
            </a:r>
            <a:r>
              <a:rPr lang="en-US" dirty="0"/>
              <a:t> dementia, and </a:t>
            </a:r>
            <a:r>
              <a:rPr lang="en-US" dirty="0" err="1"/>
              <a:t>lewy</a:t>
            </a:r>
            <a:r>
              <a:rPr lang="en-US" dirty="0"/>
              <a:t> body disease. And higher </a:t>
            </a:r>
            <a:r>
              <a:rPr lang="en-US" dirty="0" err="1"/>
              <a:t>prevalnce</a:t>
            </a:r>
            <a:r>
              <a:rPr lang="en-US" dirty="0"/>
              <a:t> of cognitive </a:t>
            </a:r>
            <a:r>
              <a:rPr lang="en-US" dirty="0" err="1"/>
              <a:t>fraity</a:t>
            </a:r>
            <a:r>
              <a:rPr lang="en-US" dirty="0"/>
              <a:t> (physical frailty and impaired cog testing) 7% versus 1-4% in general older population</a:t>
            </a:r>
          </a:p>
        </p:txBody>
      </p:sp>
      <p:sp>
        <p:nvSpPr>
          <p:cNvPr id="4" name="Slide Number Placeholder 3"/>
          <p:cNvSpPr>
            <a:spLocks noGrp="1"/>
          </p:cNvSpPr>
          <p:nvPr>
            <p:ph type="sldNum" sz="quarter" idx="5"/>
          </p:nvPr>
        </p:nvSpPr>
        <p:spPr/>
        <p:txBody>
          <a:bodyPr/>
          <a:lstStyle/>
          <a:p>
            <a:fld id="{A4EB1455-0797-DA40-AB74-861BE1D42566}" type="slidenum">
              <a:rPr lang="en-US" smtClean="0"/>
              <a:t>9</a:t>
            </a:fld>
            <a:endParaRPr lang="en-US"/>
          </a:p>
        </p:txBody>
      </p:sp>
    </p:spTree>
    <p:extLst>
      <p:ext uri="{BB962C8B-B14F-4D97-AF65-F5344CB8AC3E}">
        <p14:creationId xmlns:p14="http://schemas.microsoft.com/office/powerpoint/2010/main" val="882757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6FAE9-F186-5910-8272-12E93BBF1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BC628-9EBE-CFBE-C55E-6075D4590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BC8293-4891-293E-618E-9D79C702C558}"/>
              </a:ext>
            </a:extLst>
          </p:cNvPr>
          <p:cNvSpPr>
            <a:spLocks noGrp="1"/>
          </p:cNvSpPr>
          <p:nvPr>
            <p:ph type="body" idx="1"/>
          </p:nvPr>
        </p:nvSpPr>
        <p:spPr/>
        <p:txBody>
          <a:bodyPr/>
          <a:lstStyle/>
          <a:p>
            <a:r>
              <a:rPr lang="en-US" dirty="0"/>
              <a:t>Cognitive frailty was more prevalent in older adults with HIV than reported estimates in the general population aged over 65 (1–4.4%). The association with lower nadir CD4 suggests that historical HIV-related immunosuppression may contribute to cognitive frailty, while polypharmacy represents a potentially modifiable risk marker.</a:t>
            </a:r>
          </a:p>
        </p:txBody>
      </p:sp>
      <p:sp>
        <p:nvSpPr>
          <p:cNvPr id="4" name="Slide Number Placeholder 3">
            <a:extLst>
              <a:ext uri="{FF2B5EF4-FFF2-40B4-BE49-F238E27FC236}">
                <a16:creationId xmlns:a16="http://schemas.microsoft.com/office/drawing/2014/main" id="{FE01DCE1-EDE0-834A-884A-0AD070A22301}"/>
              </a:ext>
            </a:extLst>
          </p:cNvPr>
          <p:cNvSpPr>
            <a:spLocks noGrp="1"/>
          </p:cNvSpPr>
          <p:nvPr>
            <p:ph type="sldNum" sz="quarter" idx="5"/>
          </p:nvPr>
        </p:nvSpPr>
        <p:spPr/>
        <p:txBody>
          <a:bodyPr/>
          <a:lstStyle/>
          <a:p>
            <a:fld id="{A4EB1455-0797-DA40-AB74-861BE1D42566}" type="slidenum">
              <a:rPr lang="en-US" smtClean="0"/>
              <a:t>10</a:t>
            </a:fld>
            <a:endParaRPr lang="en-US"/>
          </a:p>
        </p:txBody>
      </p:sp>
    </p:spTree>
    <p:extLst>
      <p:ext uri="{BB962C8B-B14F-4D97-AF65-F5344CB8AC3E}">
        <p14:creationId xmlns:p14="http://schemas.microsoft.com/office/powerpoint/2010/main" val="3904624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28B04-6129-1EC8-1C74-EC9BFCB15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9A7F1-EDAF-6C8A-21B0-02E0D062607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6FC14D3-ED32-6771-7D93-68E5C2287BDC}"/>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C58864B7-0D2D-634B-D011-22B54B241054}"/>
              </a:ext>
            </a:extLst>
          </p:cNvPr>
          <p:cNvSpPr>
            <a:spLocks noGrp="1"/>
          </p:cNvSpPr>
          <p:nvPr>
            <p:ph type="sldNum" sz="quarter" idx="5"/>
          </p:nvPr>
        </p:nvSpPr>
        <p:spPr/>
      </p:sp>
    </p:spTree>
    <p:extLst>
      <p:ext uri="{BB962C8B-B14F-4D97-AF65-F5344CB8AC3E}">
        <p14:creationId xmlns:p14="http://schemas.microsoft.com/office/powerpoint/2010/main" val="2063005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F06F7-DFE5-C85F-BA38-27A2616FF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AB5E3-551F-9DCB-7A67-00EA4B8970C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DC0FB29-3A43-66FA-DA2E-A41D2C3E138B}"/>
              </a:ext>
            </a:extLst>
          </p:cNvPr>
          <p:cNvSpPr>
            <a:spLocks noGrp="1"/>
          </p:cNvSpPr>
          <p:nvPr>
            <p:ph type="body" sz="quarter" idx="3"/>
          </p:nvPr>
        </p:nvSpPr>
        <p:spPr/>
        <p:txBody>
          <a:bodyPr/>
          <a:lstStyle/>
          <a:p>
            <a:r>
              <a:rPr dirty="0"/>
              <a:t>Three drivers. Aging/comorbidities is critical but I won't cover it today. I'll focus on reservoir persistence and immune activation — biology we can actually probe in living people.</a:t>
            </a:r>
          </a:p>
        </p:txBody>
      </p:sp>
      <p:sp>
        <p:nvSpPr>
          <p:cNvPr id="4" name="Slide Number Placeholder 3">
            <a:extLst>
              <a:ext uri="{FF2B5EF4-FFF2-40B4-BE49-F238E27FC236}">
                <a16:creationId xmlns:a16="http://schemas.microsoft.com/office/drawing/2014/main" id="{D5170D79-6CE6-C0DA-81CC-2BCA63501DC3}"/>
              </a:ext>
            </a:extLst>
          </p:cNvPr>
          <p:cNvSpPr>
            <a:spLocks noGrp="1"/>
          </p:cNvSpPr>
          <p:nvPr>
            <p:ph type="sldNum" sz="quarter" idx="5"/>
          </p:nvPr>
        </p:nvSpPr>
        <p:spPr/>
      </p:sp>
    </p:spTree>
    <p:extLst>
      <p:ext uri="{BB962C8B-B14F-4D97-AF65-F5344CB8AC3E}">
        <p14:creationId xmlns:p14="http://schemas.microsoft.com/office/powerpoint/2010/main" val="2219762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613B5-5507-93D4-22CF-D8590B0F5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F66DB8-D873-1C74-FBA4-B85BD737660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5772171-384A-7360-C44F-6F50B18770D0}"/>
              </a:ext>
            </a:extLst>
          </p:cNvPr>
          <p:cNvSpPr>
            <a:spLocks noGrp="1"/>
          </p:cNvSpPr>
          <p:nvPr>
            <p:ph type="body" sz="quarter" idx="3"/>
          </p:nvPr>
        </p:nvSpPr>
        <p:spPr/>
        <p:txBody>
          <a:bodyPr/>
          <a:lstStyle/>
          <a:p>
            <a:r>
              <a:rPr dirty="0"/>
              <a:t>Three drivers. Aging/comorbidities is critical but I won't cover it today. I'll focus on reservoir persistence and immune activation — biology we can actually probe in living people.</a:t>
            </a:r>
          </a:p>
        </p:txBody>
      </p:sp>
      <p:sp>
        <p:nvSpPr>
          <p:cNvPr id="4" name="Slide Number Placeholder 3">
            <a:extLst>
              <a:ext uri="{FF2B5EF4-FFF2-40B4-BE49-F238E27FC236}">
                <a16:creationId xmlns:a16="http://schemas.microsoft.com/office/drawing/2014/main" id="{54E699FF-41A3-7377-1D01-990699CE58D1}"/>
              </a:ext>
            </a:extLst>
          </p:cNvPr>
          <p:cNvSpPr>
            <a:spLocks noGrp="1"/>
          </p:cNvSpPr>
          <p:nvPr>
            <p:ph type="sldNum" sz="quarter" idx="5"/>
          </p:nvPr>
        </p:nvSpPr>
        <p:spPr/>
      </p:sp>
    </p:spTree>
    <p:extLst>
      <p:ext uri="{BB962C8B-B14F-4D97-AF65-F5344CB8AC3E}">
        <p14:creationId xmlns:p14="http://schemas.microsoft.com/office/powerpoint/2010/main" val="597571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This data comes from the 2024 lancet commission on dementia prevention and care.</a:t>
            </a:r>
          </a:p>
        </p:txBody>
      </p:sp>
    </p:spTree>
    <p:extLst>
      <p:ext uri="{BB962C8B-B14F-4D97-AF65-F5344CB8AC3E}">
        <p14:creationId xmlns:p14="http://schemas.microsoft.com/office/powerpoint/2010/main" val="2209457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521FB-65D6-CFBD-451D-E11D17879C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E6478-E018-686D-A2B9-683E12CE9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1DD68C-3CD3-7864-8A61-D7B7605D7B25}"/>
              </a:ext>
            </a:extLst>
          </p:cNvPr>
          <p:cNvSpPr>
            <a:spLocks noGrp="1"/>
          </p:cNvSpPr>
          <p:nvPr>
            <p:ph type="body" idx="1"/>
          </p:nvPr>
        </p:nvSpPr>
        <p:spPr/>
        <p:txBody>
          <a:bodyPr/>
          <a:lstStyle/>
          <a:p>
            <a:r>
              <a:rPr lang="en-US" dirty="0"/>
              <a:t>Next we assess the patient’s past and current medical problems, We ask about their HIV history- how low was their CD4 nadir? How long did they have untreated HIV before starting ART. Knowing this can help us place the risk for HIV related cognitive issues in context, and can also help us </a:t>
            </a:r>
            <a:r>
              <a:rPr lang="en-US" dirty="0" err="1"/>
              <a:t>interprert</a:t>
            </a:r>
            <a:r>
              <a:rPr lang="en-US" dirty="0"/>
              <a:t> brain </a:t>
            </a:r>
            <a:r>
              <a:rPr lang="en-US" dirty="0" err="1"/>
              <a:t>Mri</a:t>
            </a:r>
            <a:r>
              <a:rPr lang="en-US" dirty="0"/>
              <a:t> findings if we end up getting neuroimaging. We ask about </a:t>
            </a:r>
            <a:r>
              <a:rPr lang="en-US" dirty="0" err="1"/>
              <a:t>curremt</a:t>
            </a:r>
            <a:r>
              <a:rPr lang="en-US" dirty="0"/>
              <a:t> efavirenz use since, compared to newer integrase based regimens, efavirenz associated with cognitive and mental health effects and should be avoided in someone with cognitive complaints. </a:t>
            </a:r>
          </a:p>
          <a:p>
            <a:r>
              <a:rPr lang="en-US" dirty="0"/>
              <a:t>We move on to assess other medical issues, focusing again on the search for modifiable </a:t>
            </a:r>
            <a:r>
              <a:rPr lang="en-US" dirty="0" err="1"/>
              <a:t>rsk</a:t>
            </a:r>
            <a:r>
              <a:rPr lang="en-US" dirty="0"/>
              <a:t> factors. What meds are the patient on- are they sedating or are they simply on too many meds? How about sleep- we know that sleep deficiency is highly prevalent among PWH and under diagnosed and undertreated. Thinking about other comorbidities- do they have hearing loss? Social isolation? These are factors that, if we can begin to address, may improve brain health and function.***</a:t>
            </a:r>
          </a:p>
          <a:p>
            <a:endParaRPr lang="en-US" dirty="0"/>
          </a:p>
        </p:txBody>
      </p:sp>
      <p:sp>
        <p:nvSpPr>
          <p:cNvPr id="4" name="Slide Number Placeholder 3">
            <a:extLst>
              <a:ext uri="{FF2B5EF4-FFF2-40B4-BE49-F238E27FC236}">
                <a16:creationId xmlns:a16="http://schemas.microsoft.com/office/drawing/2014/main" id="{C3D6F613-04B3-B18F-FD95-80FD674BC87A}"/>
              </a:ext>
            </a:extLst>
          </p:cNvPr>
          <p:cNvSpPr>
            <a:spLocks noGrp="1"/>
          </p:cNvSpPr>
          <p:nvPr>
            <p:ph type="sldNum" sz="quarter" idx="5"/>
          </p:nvPr>
        </p:nvSpPr>
        <p:spPr/>
        <p:txBody>
          <a:bodyPr/>
          <a:lstStyle/>
          <a:p>
            <a:fld id="{A4EB1455-0797-DA40-AB74-861BE1D42566}" type="slidenum">
              <a:rPr lang="en-US" smtClean="0"/>
              <a:t>18</a:t>
            </a:fld>
            <a:endParaRPr lang="en-US"/>
          </a:p>
        </p:txBody>
      </p:sp>
    </p:spTree>
    <p:extLst>
      <p:ext uri="{BB962C8B-B14F-4D97-AF65-F5344CB8AC3E}">
        <p14:creationId xmlns:p14="http://schemas.microsoft.com/office/powerpoint/2010/main" val="2719455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B1B1B"/>
                </a:solidFill>
                <a:effectLst/>
                <a:latin typeface="Cambria" panose="02040503050406030204" pitchFamily="18" charset="0"/>
              </a:rPr>
              <a:t>I want to really zoom in here on vascular risk factors, since, as our patients get older, we are increasingly caring for people with comorbid </a:t>
            </a:r>
            <a:r>
              <a:rPr lang="en-US" b="0" i="0" dirty="0" err="1">
                <a:solidFill>
                  <a:srgbClr val="1B1B1B"/>
                </a:solidFill>
                <a:effectLst/>
                <a:latin typeface="Cambria" panose="02040503050406030204" pitchFamily="18" charset="0"/>
              </a:rPr>
              <a:t>htn</a:t>
            </a:r>
            <a:r>
              <a:rPr lang="en-US" b="0" i="0" dirty="0">
                <a:solidFill>
                  <a:srgbClr val="1B1B1B"/>
                </a:solidFill>
                <a:effectLst/>
                <a:latin typeface="Cambria" panose="02040503050406030204" pitchFamily="18" charset="0"/>
              </a:rPr>
              <a:t>, high cholesterol, and vascular risk.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B1B1B"/>
                </a:solidFill>
                <a:effectLst/>
                <a:latin typeface="Cambria" panose="02040503050406030204" pitchFamily="18" charset="0"/>
              </a:rPr>
              <a:t>Many people with long standing HIV have prominent white matter hyperintensities on brin MRI. While we don’t fully understand the pathophysiology behind this, one of the main contributors to WMH in the general population is CSVD, or diseases of the small blood vessels in brain.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few small WMH are common with normal aging and often of little significance.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B1B1B"/>
              </a:solidFill>
              <a:effectLst/>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a:t>
            </a:r>
            <a:r>
              <a:rPr lang="en-US" dirty="0" err="1"/>
              <a:t>extensie</a:t>
            </a:r>
            <a:r>
              <a:rPr lang="en-US" dirty="0"/>
              <a:t> WMH roughly double the risk of stroke and dementia, plus higher rates of death, gait problems, falls, and depression. </a:t>
            </a:r>
            <a:r>
              <a:rPr lang="en-US" sz="1200" dirty="0">
                <a:solidFill>
                  <a:srgbClr val="000000"/>
                </a:solidFill>
                <a:latin typeface="Aptos"/>
                <a:ea typeface="Aptos"/>
                <a:cs typeface="Aptos"/>
                <a:sym typeface="Aptos"/>
              </a:rPr>
              <a:t>HIV, hyperlipidemia, and HTN are independent risks for CSVD.</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White matter hyperintensities (WMH) in PWH with vascular risk factors may be a marker of </a:t>
            </a:r>
            <a:r>
              <a:rPr lang="en-US" b="1" dirty="0"/>
              <a:t>cerebral small vessel disease</a:t>
            </a:r>
            <a:r>
              <a:rPr lang="en-US" dirty="0"/>
              <a:t>, and while existing lesions don’t reverse in any meaningful way, they are a strong signal to act on vascular risk. The goal is slowing progression and lowering the risks they predict.</a:t>
            </a:r>
            <a:endParaRPr lang="en-US" sz="1200" dirty="0">
              <a:solidFill>
                <a:srgbClr val="000000"/>
              </a:solidFill>
              <a:latin typeface="Aptos"/>
              <a:ea typeface="Aptos"/>
              <a:cs typeface="Aptos"/>
              <a:sym typeface="Aptos"/>
            </a:endParaRPr>
          </a:p>
        </p:txBody>
      </p:sp>
      <p:sp>
        <p:nvSpPr>
          <p:cNvPr id="4" name="Slide Number Placeholder 3"/>
          <p:cNvSpPr>
            <a:spLocks noGrp="1"/>
          </p:cNvSpPr>
          <p:nvPr>
            <p:ph type="sldNum" sz="quarter" idx="5"/>
          </p:nvPr>
        </p:nvSpPr>
        <p:spPr/>
        <p:txBody>
          <a:bodyPr/>
          <a:lstStyle/>
          <a:p>
            <a:fld id="{A4EB1455-0797-DA40-AB74-861BE1D42566}" type="slidenum">
              <a:rPr lang="en-US" smtClean="0"/>
              <a:t>19</a:t>
            </a:fld>
            <a:endParaRPr lang="en-US"/>
          </a:p>
        </p:txBody>
      </p:sp>
    </p:spTree>
    <p:extLst>
      <p:ext uri="{BB962C8B-B14F-4D97-AF65-F5344CB8AC3E}">
        <p14:creationId xmlns:p14="http://schemas.microsoft.com/office/powerpoint/2010/main" val="1642420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mentioned polypharmacy briefly earlier, as a risk factor for cognitive frailty. It is worth </a:t>
            </a:r>
            <a:r>
              <a:rPr lang="en-US" dirty="0" err="1"/>
              <a:t>bri</a:t>
            </a:r>
            <a:r>
              <a:rPr lang="en-US" dirty="0"/>
              <a:t> </a:t>
            </a:r>
            <a:r>
              <a:rPr lang="en-US" dirty="0" err="1"/>
              <a:t>ging</a:t>
            </a:r>
            <a:r>
              <a:rPr lang="en-US" dirty="0"/>
              <a:t> up again, since this is a major problem in PWH. Polypharmacy, which we </a:t>
            </a:r>
            <a:r>
              <a:rPr lang="en-US" dirty="0" err="1"/>
              <a:t>typcalliy</a:t>
            </a:r>
            <a:r>
              <a:rPr lang="en-US" dirty="0"/>
              <a:t> think of as five or more NON ART </a:t>
            </a:r>
            <a:r>
              <a:rPr lang="en-US" dirty="0" err="1"/>
              <a:t>mes</a:t>
            </a:r>
            <a:r>
              <a:rPr lang="en-US" dirty="0"/>
              <a:t>, is far more common in PWH. This is a problem </a:t>
            </a:r>
            <a:r>
              <a:rPr lang="en-US" dirty="0" err="1"/>
              <a:t>becayse</a:t>
            </a:r>
            <a:r>
              <a:rPr lang="en-US" dirty="0"/>
              <a:t>…</a:t>
            </a:r>
          </a:p>
        </p:txBody>
      </p:sp>
      <p:sp>
        <p:nvSpPr>
          <p:cNvPr id="4" name="Slide Number Placeholder 3"/>
          <p:cNvSpPr>
            <a:spLocks noGrp="1"/>
          </p:cNvSpPr>
          <p:nvPr>
            <p:ph type="sldNum" sz="quarter" idx="5"/>
          </p:nvPr>
        </p:nvSpPr>
        <p:spPr/>
        <p:txBody>
          <a:bodyPr/>
          <a:lstStyle/>
          <a:p>
            <a:fld id="{A4EB1455-0797-DA40-AB74-861BE1D42566}" type="slidenum">
              <a:rPr lang="en-US" smtClean="0"/>
              <a:t>20</a:t>
            </a:fld>
            <a:endParaRPr lang="en-US"/>
          </a:p>
        </p:txBody>
      </p:sp>
    </p:spTree>
    <p:extLst>
      <p:ext uri="{BB962C8B-B14F-4D97-AF65-F5344CB8AC3E}">
        <p14:creationId xmlns:p14="http://schemas.microsoft.com/office/powerpoint/2010/main" val="1719499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1500"/>
              </a:spcBef>
              <a:spcAft>
                <a:spcPts val="1500"/>
              </a:spcAft>
              <a:buNone/>
            </a:pPr>
            <a:r>
              <a:rPr lang="en-US" b="0" i="0" dirty="0">
                <a:solidFill>
                  <a:srgbClr val="333333"/>
                </a:solidFill>
                <a:effectLst/>
                <a:latin typeface="DM Sans" panose="020F0502020204030204" pitchFamily="34" charset="0"/>
              </a:rPr>
              <a:t>What else can we do to protect brain health? Zoster vaccine!! This is </a:t>
            </a:r>
            <a:r>
              <a:rPr lang="en-US" b="0" i="0" dirty="0" err="1">
                <a:solidFill>
                  <a:srgbClr val="333333"/>
                </a:solidFill>
                <a:effectLst/>
                <a:latin typeface="DM Sans" panose="020F0502020204030204" pitchFamily="34" charset="0"/>
              </a:rPr>
              <a:t>inctedibly</a:t>
            </a:r>
            <a:r>
              <a:rPr lang="en-US" b="0" i="0" dirty="0">
                <a:solidFill>
                  <a:srgbClr val="333333"/>
                </a:solidFill>
                <a:effectLst/>
                <a:latin typeface="DM Sans" panose="020F0502020204030204" pitchFamily="34" charset="0"/>
              </a:rPr>
              <a:t> exciting information just in the last few years, </a:t>
            </a:r>
            <a:r>
              <a:rPr lang="en-US" b="0" i="0" dirty="0" err="1">
                <a:solidFill>
                  <a:srgbClr val="333333"/>
                </a:solidFill>
                <a:effectLst/>
                <a:latin typeface="DM Sans" panose="020F0502020204030204" pitchFamily="34" charset="0"/>
              </a:rPr>
              <a:t>strongluy</a:t>
            </a:r>
            <a:r>
              <a:rPr lang="en-US" b="0" i="0" dirty="0">
                <a:solidFill>
                  <a:srgbClr val="333333"/>
                </a:solidFill>
                <a:effectLst/>
                <a:latin typeface="DM Sans" panose="020F0502020204030204" pitchFamily="34" charset="0"/>
              </a:rPr>
              <a:t> suggesting that zoster vaccination protects against dementia.</a:t>
            </a:r>
          </a:p>
          <a:p>
            <a:pPr algn="l">
              <a:spcBef>
                <a:spcPts val="1500"/>
              </a:spcBef>
              <a:spcAft>
                <a:spcPts val="1500"/>
              </a:spcAft>
              <a:buNone/>
            </a:pPr>
            <a:r>
              <a:rPr lang="en-US" b="0" i="0" dirty="0">
                <a:solidFill>
                  <a:srgbClr val="333333"/>
                </a:solidFill>
                <a:effectLst/>
                <a:latin typeface="DM Sans" panose="020F0502020204030204" pitchFamily="34" charset="0"/>
              </a:rPr>
              <a:t>Wales: compare two groups of older adults who had nearly identical characteristics other than vaccination status because of an immunization program in Wales that began on September 1, 2013. </a:t>
            </a:r>
          </a:p>
          <a:p>
            <a:pPr algn="l">
              <a:spcAft>
                <a:spcPts val="1500"/>
              </a:spcAft>
              <a:buNone/>
            </a:pPr>
            <a:r>
              <a:rPr lang="en-US" b="0" i="0" dirty="0">
                <a:solidFill>
                  <a:srgbClr val="333333"/>
                </a:solidFill>
                <a:effectLst/>
                <a:latin typeface="DM Sans" panose="020F0502020204030204" pitchFamily="34" charset="0"/>
              </a:rPr>
              <a:t>Under the program, which was designed to ration vaccine supply, anyone who was age 79 on that date was eligible for the vaccine for one year. People who were 80 or older on that date were out of luck — they would never become eligible. (As more people reached age 79 in the years to come, they would become eligible until they turned 80.) in this way, similar to a randomized trial.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EB1455-0797-DA40-AB74-861BE1D4256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1783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6003D-CEAA-8AFE-1A1C-FB71B3E889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0C08D-1B73-B70C-48BB-05C0BBB53D0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4D59FF-B0F6-54A6-9DEA-3EA5D823C546}"/>
              </a:ext>
            </a:extLst>
          </p:cNvPr>
          <p:cNvSpPr>
            <a:spLocks noGrp="1"/>
          </p:cNvSpPr>
          <p:nvPr>
            <p:ph type="body" idx="1"/>
          </p:nvPr>
        </p:nvSpPr>
        <p:spPr/>
        <p:txBody>
          <a:bodyPr/>
          <a:lstStyle/>
          <a:p>
            <a:r>
              <a:rPr lang="en-US" dirty="0"/>
              <a:t>Well, what about GLP-1??? The answer is, we don’t know yet, but we </a:t>
            </a:r>
            <a:r>
              <a:rPr lang="en-US" dirty="0" err="1"/>
              <a:t>hae</a:t>
            </a:r>
            <a:r>
              <a:rPr lang="en-US" dirty="0"/>
              <a:t> at least a biological basis to </a:t>
            </a:r>
            <a:r>
              <a:rPr lang="en-US" dirty="0" err="1"/>
              <a:t>thinjk</a:t>
            </a:r>
            <a:r>
              <a:rPr lang="en-US" dirty="0"/>
              <a:t> they might impact brain health.</a:t>
            </a:r>
          </a:p>
        </p:txBody>
      </p:sp>
      <p:sp>
        <p:nvSpPr>
          <p:cNvPr id="4" name="Slide Number Placeholder 3">
            <a:extLst>
              <a:ext uri="{FF2B5EF4-FFF2-40B4-BE49-F238E27FC236}">
                <a16:creationId xmlns:a16="http://schemas.microsoft.com/office/drawing/2014/main" id="{53C4D442-235A-581C-4EE7-70E1828EFBEB}"/>
              </a:ext>
            </a:extLst>
          </p:cNvPr>
          <p:cNvSpPr>
            <a:spLocks noGrp="1"/>
          </p:cNvSpPr>
          <p:nvPr>
            <p:ph type="sldNum" sz="quarter" idx="5"/>
          </p:nvPr>
        </p:nvSpPr>
        <p:spPr/>
        <p:txBody>
          <a:bodyPr/>
          <a:lstStyle/>
          <a:p>
            <a:fld id="{5E3FF120-FF67-ED46-B093-F4DDA95BD345}" type="slidenum">
              <a:rPr lang="en-US" smtClean="0"/>
              <a:t>23</a:t>
            </a:fld>
            <a:endParaRPr lang="en-US"/>
          </a:p>
        </p:txBody>
      </p:sp>
    </p:spTree>
    <p:extLst>
      <p:ext uri="{BB962C8B-B14F-4D97-AF65-F5344CB8AC3E}">
        <p14:creationId xmlns:p14="http://schemas.microsoft.com/office/powerpoint/2010/main" val="755872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where does all of this leave us? We are living in an exciting </a:t>
            </a:r>
            <a:r>
              <a:rPr lang="en-US" dirty="0" err="1"/>
              <a:t>tim</a:t>
            </a:r>
            <a:r>
              <a:rPr lang="en-US" dirty="0"/>
              <a:t> with regard to many drugs and interventions in </a:t>
            </a:r>
            <a:r>
              <a:rPr lang="en-US" dirty="0" err="1"/>
              <a:t>clincal</a:t>
            </a:r>
            <a:r>
              <a:rPr lang="en-US" dirty="0"/>
              <a:t> trials to see if they impact brain health. Some recent trials I want to highlight- first a study looking at </a:t>
            </a:r>
            <a:r>
              <a:rPr lang="en-US" dirty="0" err="1"/>
              <a:t>semaglutide</a:t>
            </a:r>
            <a:r>
              <a:rPr lang="en-US" dirty="0"/>
              <a:t>, in a double blind </a:t>
            </a:r>
            <a:r>
              <a:rPr lang="en-US" dirty="0" err="1"/>
              <a:t>ramidnized</a:t>
            </a:r>
            <a:r>
              <a:rPr lang="en-US" dirty="0"/>
              <a:t> study of PWH. This study examined a </a:t>
            </a:r>
            <a:r>
              <a:rPr lang="en-US"/>
              <a:t>simple cognitive out</a:t>
            </a:r>
            <a:endParaRPr lang="en-US" dirty="0"/>
          </a:p>
        </p:txBody>
      </p:sp>
      <p:sp>
        <p:nvSpPr>
          <p:cNvPr id="4" name="Slide Number Placeholder 3"/>
          <p:cNvSpPr>
            <a:spLocks noGrp="1"/>
          </p:cNvSpPr>
          <p:nvPr>
            <p:ph type="sldNum" sz="quarter" idx="5"/>
          </p:nvPr>
        </p:nvSpPr>
        <p:spPr/>
        <p:txBody>
          <a:bodyPr/>
          <a:lstStyle/>
          <a:p>
            <a:fld id="{A4EB1455-0797-DA40-AB74-861BE1D42566}" type="slidenum">
              <a:rPr lang="en-US" smtClean="0"/>
              <a:t>24</a:t>
            </a:fld>
            <a:endParaRPr lang="en-US"/>
          </a:p>
        </p:txBody>
      </p:sp>
    </p:spTree>
    <p:extLst>
      <p:ext uri="{BB962C8B-B14F-4D97-AF65-F5344CB8AC3E}">
        <p14:creationId xmlns:p14="http://schemas.microsoft.com/office/powerpoint/2010/main" val="3890202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7CA4A-EFF0-A4F0-AC3B-EF0E69155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A045E-6543-46FD-E3C8-3DC05A0FD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BA69E0-6AB2-472D-89C8-A7C8062F4C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96B252-6DBB-207D-C0DA-835CD96D9E3C}"/>
              </a:ext>
            </a:extLst>
          </p:cNvPr>
          <p:cNvSpPr>
            <a:spLocks noGrp="1"/>
          </p:cNvSpPr>
          <p:nvPr>
            <p:ph type="sldNum" sz="quarter" idx="5"/>
          </p:nvPr>
        </p:nvSpPr>
        <p:spPr/>
        <p:txBody>
          <a:bodyPr/>
          <a:lstStyle/>
          <a:p>
            <a:fld id="{A4EB1455-0797-DA40-AB74-861BE1D42566}" type="slidenum">
              <a:rPr lang="en-US" smtClean="0"/>
              <a:t>25</a:t>
            </a:fld>
            <a:endParaRPr lang="en-US"/>
          </a:p>
        </p:txBody>
      </p:sp>
    </p:spTree>
    <p:extLst>
      <p:ext uri="{BB962C8B-B14F-4D97-AF65-F5344CB8AC3E}">
        <p14:creationId xmlns:p14="http://schemas.microsoft.com/office/powerpoint/2010/main" val="2492766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tiff"/><Relationship Id="rId3" Type="http://schemas.openxmlformats.org/officeDocument/2006/relationships/tags" Target="../tags/tag4.xml"/><Relationship Id="rId7" Type="http://schemas.openxmlformats.org/officeDocument/2006/relationships/image" Target="../media/image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2.xml"/><Relationship Id="rId5" Type="http://schemas.openxmlformats.org/officeDocument/2006/relationships/tags" Target="../tags/tag6.xml"/><Relationship Id="rId4" Type="http://schemas.openxmlformats.org/officeDocument/2006/relationships/tags" Target="../tags/tag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2.tif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slideMaster" Target="../slideMasters/slideMaster2.xml"/><Relationship Id="rId4" Type="http://schemas.openxmlformats.org/officeDocument/2006/relationships/tags" Target="../tags/tag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4.tiff"/><Relationship Id="rId3" Type="http://schemas.openxmlformats.org/officeDocument/2006/relationships/tags" Target="../tags/tag13.xml"/><Relationship Id="rId7" Type="http://schemas.openxmlformats.org/officeDocument/2006/relationships/image" Target="../media/image1.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3.xml"/><Relationship Id="rId5" Type="http://schemas.openxmlformats.org/officeDocument/2006/relationships/tags" Target="../tags/tag15.xml"/><Relationship Id="rId4" Type="http://schemas.openxmlformats.org/officeDocument/2006/relationships/tags" Target="../tags/tag1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4.tif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png"/><Relationship Id="rId5" Type="http://schemas.openxmlformats.org/officeDocument/2006/relationships/slideMaster" Target="../slideMasters/slideMaster3.xml"/><Relationship Id="rId4" Type="http://schemas.openxmlformats.org/officeDocument/2006/relationships/tags" Target="../tags/tag1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7" cstate="hqprint">
            <a:extLst>
              <a:ext uri="{28A0092B-C50C-407E-A947-70E740481C1C}">
                <a14:useLocalDpi xmlns:a14="http://schemas.microsoft.com/office/drawing/2010/main"/>
              </a:ext>
            </a:extLst>
          </a:blip>
          <a:srcRect r="-1"/>
          <a:stretch/>
        </p:blipFill>
        <p:spPr>
          <a:xfrm>
            <a:off x="322578" y="3853223"/>
            <a:ext cx="17651091" cy="5727081"/>
          </a:xfrm>
          <a:prstGeom prst="rect">
            <a:avLst/>
          </a:prstGeom>
        </p:spPr>
      </p:pic>
      <p:sp>
        <p:nvSpPr>
          <p:cNvPr id="12" name="Rectangle 11"/>
          <p:cNvSpPr>
            <a:spLocks noChangeArrowheads="1"/>
          </p:cNvSpPr>
          <p:nvPr>
            <p:custDataLst>
              <p:tags r:id="rId1"/>
            </p:custDataLst>
          </p:nvPr>
        </p:nvSpPr>
        <p:spPr bwMode="auto">
          <a:xfrm>
            <a:off x="322579" y="228600"/>
            <a:ext cx="17665700" cy="3477345"/>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314329" y="9586919"/>
            <a:ext cx="17665700" cy="464345"/>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314329" y="3779583"/>
            <a:ext cx="1766570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p:custDataLst>
              <p:tags r:id="rId4"/>
            </p:custDataLst>
          </p:nvPr>
        </p:nvSpPr>
        <p:spPr>
          <a:xfrm>
            <a:off x="468632" y="381002"/>
            <a:ext cx="17350740" cy="3166695"/>
          </a:xfrm>
        </p:spPr>
        <p:txBody>
          <a:bodyPr lIns="0" tIns="0" rIns="0" bIns="0"/>
          <a:lstStyle>
            <a:lvl1pPr algn="ctr">
              <a:defRPr sz="6000">
                <a:solidFill>
                  <a:srgbClr val="F3F2ED"/>
                </a:solidFill>
              </a:defRPr>
            </a:lvl1pPr>
          </a:lstStyle>
          <a:p>
            <a:r>
              <a:rPr lang="en-US"/>
              <a:t>Click to edit Master title style</a:t>
            </a:r>
          </a:p>
        </p:txBody>
      </p:sp>
      <p:sp>
        <p:nvSpPr>
          <p:cNvPr id="9" name="Subtitle 8"/>
          <p:cNvSpPr>
            <a:spLocks noGrp="1"/>
          </p:cNvSpPr>
          <p:nvPr>
            <p:ph type="subTitle" idx="1" hasCustomPrompt="1"/>
            <p:custDataLst>
              <p:tags r:id="rId5"/>
            </p:custDataLst>
          </p:nvPr>
        </p:nvSpPr>
        <p:spPr>
          <a:xfrm>
            <a:off x="7120648" y="4071026"/>
            <a:ext cx="9572018" cy="5487317"/>
          </a:xfrm>
          <a:noFill/>
          <a:ln>
            <a:noFill/>
          </a:ln>
        </p:spPr>
        <p:txBody>
          <a:bodyPr lIns="91425" tIns="91425" rIns="91425" bIns="91425" anchor="ctr" anchorCtr="0">
            <a:noAutofit/>
          </a:bodyPr>
          <a:lstStyle>
            <a:lvl1pPr marL="0" indent="0" algn="l">
              <a:lnSpc>
                <a:spcPct val="100000"/>
              </a:lnSpc>
              <a:spcAft>
                <a:spcPts val="0"/>
              </a:spcAft>
              <a:buNone/>
              <a:defRPr lang="en-US" sz="5400" b="1" i="0" spc="0" dirty="0">
                <a:ln w="3175" cmpd="sng">
                  <a:solidFill>
                    <a:schemeClr val="bg1">
                      <a:alpha val="66000"/>
                    </a:schemeClr>
                  </a:solidFill>
                  <a:prstDash val="solid"/>
                </a:ln>
                <a:solidFill>
                  <a:srgbClr val="006076"/>
                </a:solidFill>
                <a:effectLst/>
                <a:latin typeface="+mj-lt"/>
                <a:ea typeface="Roboto Slab"/>
                <a:cs typeface="Roboto Slab"/>
                <a:sym typeface="Roboto Slab"/>
              </a:defRPr>
            </a:lvl1pPr>
          </a:lstStyle>
          <a:p>
            <a:pPr marL="857229" lvl="0" indent="-857229">
              <a:lnSpc>
                <a:spcPct val="90000"/>
              </a:lnSpc>
              <a:spcBef>
                <a:spcPts val="0"/>
              </a:spcBef>
              <a:buClr>
                <a:srgbClr val="FFFFFF"/>
              </a:buClr>
            </a:pPr>
            <a:r>
              <a:rPr lang="en-US"/>
              <a:t>Click to Edit Master Subtitle Style</a:t>
            </a:r>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14739557" y="8843048"/>
            <a:ext cx="3162680" cy="726275"/>
          </a:xfrm>
          <a:prstGeom prst="rect">
            <a:avLst/>
          </a:prstGeom>
        </p:spPr>
      </p:pic>
    </p:spTree>
    <p:extLst>
      <p:ext uri="{BB962C8B-B14F-4D97-AF65-F5344CB8AC3E}">
        <p14:creationId xmlns:p14="http://schemas.microsoft.com/office/powerpoint/2010/main" val="294532350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1 column">
    <p:spTree>
      <p:nvGrpSpPr>
        <p:cNvPr id="1" name="Shape 31"/>
        <p:cNvGrpSpPr/>
        <p:nvPr/>
      </p:nvGrpSpPr>
      <p:grpSpPr>
        <a:xfrm>
          <a:off x="0" y="0"/>
          <a:ext cx="0" cy="0"/>
          <a:chOff x="0" y="0"/>
          <a:chExt cx="0" cy="0"/>
        </a:xfrm>
      </p:grpSpPr>
      <p:sp>
        <p:nvSpPr>
          <p:cNvPr id="19" name="Rectangle 18">
            <a:extLst>
              <a:ext uri="{FF2B5EF4-FFF2-40B4-BE49-F238E27FC236}">
                <a16:creationId xmlns:a16="http://schemas.microsoft.com/office/drawing/2014/main" id="{24051E83-003E-0884-F2FD-19E4DBC0D340}"/>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1" name="Rectangle 20">
            <a:extLst>
              <a:ext uri="{FF2B5EF4-FFF2-40B4-BE49-F238E27FC236}">
                <a16:creationId xmlns:a16="http://schemas.microsoft.com/office/drawing/2014/main" id="{D333FB39-25A8-C49E-2EA5-21644F6B8638}"/>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0" name="Rectangle 19">
            <a:extLst>
              <a:ext uri="{FF2B5EF4-FFF2-40B4-BE49-F238E27FC236}">
                <a16:creationId xmlns:a16="http://schemas.microsoft.com/office/drawing/2014/main" id="{17143707-78CD-C78F-C879-EF61DB2F2526}"/>
              </a:ext>
            </a:extLst>
          </p:cNvPr>
          <p:cNvSpPr/>
          <p:nvPr userDrawn="1"/>
        </p:nvSpPr>
        <p:spPr>
          <a:xfrm>
            <a:off x="20641" y="276850"/>
            <a:ext cx="18267362" cy="2085258"/>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2" name="Rectangle 21">
            <a:extLst>
              <a:ext uri="{FF2B5EF4-FFF2-40B4-BE49-F238E27FC236}">
                <a16:creationId xmlns:a16="http://schemas.microsoft.com/office/drawing/2014/main" id="{BD49BBC5-5C1C-C6E9-3362-A782729EC9ED}"/>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2CC058B0-E4D9-F446-6847-0D45FF1F75BA}"/>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9882A16A-2286-6A7D-FE82-565A2C648A34}"/>
              </a:ext>
            </a:extLst>
          </p:cNvPr>
          <p:cNvSpPr/>
          <p:nvPr userDrawn="1"/>
        </p:nvSpPr>
        <p:spPr>
          <a:xfrm>
            <a:off x="20640" y="10031536"/>
            <a:ext cx="457200"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08"/>
            <a:ext cx="16908902" cy="2057400"/>
          </a:xfrm>
          <a:prstGeom prst="rect">
            <a:avLst/>
          </a:prstGeom>
        </p:spPr>
        <p:txBody>
          <a:bodyPr lIns="91425" tIns="91425" rIns="91425" bIns="91425" anchor="ctr" anchorCtr="0"/>
          <a:lstStyle>
            <a:lvl1pPr lvl="0">
              <a:spcBef>
                <a:spcPts val="0"/>
              </a:spcBef>
              <a:defRPr sz="72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Text Placeholder 29">
            <a:extLst>
              <a:ext uri="{FF2B5EF4-FFF2-40B4-BE49-F238E27FC236}">
                <a16:creationId xmlns:a16="http://schemas.microsoft.com/office/drawing/2014/main" id="{B284FA33-38A9-EC0B-F9B4-8C1970446517}"/>
              </a:ext>
            </a:extLst>
          </p:cNvPr>
          <p:cNvSpPr>
            <a:spLocks noGrp="1"/>
          </p:cNvSpPr>
          <p:nvPr>
            <p:ph type="body" sz="quarter" idx="10" hasCustomPrompt="1"/>
          </p:nvPr>
        </p:nvSpPr>
        <p:spPr>
          <a:xfrm>
            <a:off x="930277" y="2638960"/>
            <a:ext cx="16908020" cy="7092419"/>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a:t>First level</a:t>
            </a:r>
          </a:p>
          <a:p>
            <a:pPr lvl="1"/>
            <a:r>
              <a:rPr lang="en-US"/>
              <a:t>Second Level</a:t>
            </a:r>
          </a:p>
          <a:p>
            <a:pPr lvl="2"/>
            <a:r>
              <a:rPr lang="en-US"/>
              <a:t>Third Level</a:t>
            </a:r>
          </a:p>
          <a:p>
            <a:pPr lvl="3"/>
            <a:r>
              <a:rPr lang="en-US" sz="3600"/>
              <a:t>Fourth Level</a:t>
            </a:r>
            <a:endParaRPr lang="en-US"/>
          </a:p>
        </p:txBody>
      </p:sp>
      <p:sp>
        <p:nvSpPr>
          <p:cNvPr id="11"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6418096" y="9849504"/>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rPr>
              <a:t>Slide </a:t>
            </a:r>
            <a:fld id="{CD09CF69-B987-4D79-8D9B-59C9A21BCEC3}"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009154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50E8406B-DF03-71C3-8056-FF2494B5929D}"/>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B1A6EF33-D4B3-DDF9-823F-087C17D63598}"/>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1FD53BCE-3B90-1D79-24B0-055DECA9F28A}"/>
              </a:ext>
            </a:extLst>
          </p:cNvPr>
          <p:cNvSpPr/>
          <p:nvPr userDrawn="1"/>
        </p:nvSpPr>
        <p:spPr>
          <a:xfrm>
            <a:off x="20641" y="276850"/>
            <a:ext cx="18267362" cy="2085258"/>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11332A19-0120-91D2-ACDB-5839E4F170D8}"/>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6A209695-E566-22C8-37EE-11333FDFAE06}"/>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3613DEB1-EDBD-F3B3-7CE2-44E760428532}"/>
              </a:ext>
            </a:extLst>
          </p:cNvPr>
          <p:cNvSpPr/>
          <p:nvPr userDrawn="1"/>
        </p:nvSpPr>
        <p:spPr>
          <a:xfrm>
            <a:off x="20641" y="10031536"/>
            <a:ext cx="18267362"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08"/>
            <a:ext cx="16908902" cy="2057400"/>
          </a:xfrm>
          <a:prstGeom prst="rect">
            <a:avLst/>
          </a:prstGeom>
        </p:spPr>
        <p:txBody>
          <a:bodyPr lIns="91425" tIns="91425" rIns="91425" bIns="91425" anchor="ctr" anchorCtr="0"/>
          <a:lstStyle>
            <a:lvl1pPr lvl="0">
              <a:spcBef>
                <a:spcPts val="0"/>
              </a:spcBef>
              <a:defRPr sz="72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2"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6418096" y="9641352"/>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rPr>
              <a:t>Slide </a:t>
            </a:r>
            <a:fld id="{496E84FC-1A7A-4C77-A599-00383B4DBFCE}"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4EF5828E-5E5C-A27D-5EF1-3376824CB7D3}"/>
              </a:ext>
            </a:extLst>
          </p:cNvPr>
          <p:cNvSpPr>
            <a:spLocks noGrp="1"/>
          </p:cNvSpPr>
          <p:nvPr>
            <p:ph type="body" sz="quarter" idx="10" hasCustomPrompt="1"/>
          </p:nvPr>
        </p:nvSpPr>
        <p:spPr>
          <a:xfrm>
            <a:off x="930277" y="2638960"/>
            <a:ext cx="16908020" cy="7092419"/>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a:t>First level</a:t>
            </a:r>
          </a:p>
          <a:p>
            <a:pPr lvl="1"/>
            <a:r>
              <a:rPr lang="en-US"/>
              <a:t>Second Level</a:t>
            </a:r>
          </a:p>
          <a:p>
            <a:pPr lvl="2"/>
            <a:r>
              <a:rPr lang="en-US"/>
              <a:t>Third Level</a:t>
            </a:r>
          </a:p>
          <a:p>
            <a:pPr lvl="3"/>
            <a:r>
              <a:rPr lang="en-US" sz="3600"/>
              <a:t>Fourth Level</a:t>
            </a:r>
            <a:endParaRPr lang="en-US"/>
          </a:p>
        </p:txBody>
      </p:sp>
    </p:spTree>
    <p:extLst>
      <p:ext uri="{BB962C8B-B14F-4D97-AF65-F5344CB8AC3E}">
        <p14:creationId xmlns:p14="http://schemas.microsoft.com/office/powerpoint/2010/main" val="926392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CDE43193-EE6B-D8DA-4CC9-E9B3E2191634}"/>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0A3988C5-BB42-D5D9-4B99-AD7016E9D340}"/>
              </a:ext>
            </a:extLst>
          </p:cNvPr>
          <p:cNvSpPr/>
          <p:nvPr userDrawn="1"/>
        </p:nvSpPr>
        <p:spPr>
          <a:xfrm>
            <a:off x="20641" y="276853"/>
            <a:ext cx="18267362" cy="1158794"/>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F201FC6E-1437-5F69-CA66-FF9E7A085ADC}"/>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470E194A-7F45-BC67-AEBD-C3534E4D9CC1}"/>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5AB9F1AF-19AA-3526-7308-3EBE1FC7E4EE}"/>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DAF7D6C8-1BAE-51A6-1F4A-E9C06B458234}"/>
              </a:ext>
            </a:extLst>
          </p:cNvPr>
          <p:cNvSpPr/>
          <p:nvPr userDrawn="1"/>
        </p:nvSpPr>
        <p:spPr>
          <a:xfrm>
            <a:off x="20640" y="10031536"/>
            <a:ext cx="457200"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12"/>
            <a:ext cx="16908902" cy="1103075"/>
          </a:xfrm>
          <a:prstGeom prst="rect">
            <a:avLst/>
          </a:prstGeom>
        </p:spPr>
        <p:txBody>
          <a:bodyPr lIns="91425" tIns="91425" rIns="91425" bIns="91425" anchor="ctr" anchorCtr="0"/>
          <a:lstStyle>
            <a:lvl1pPr lvl="0">
              <a:spcBef>
                <a:spcPts val="0"/>
              </a:spcBef>
              <a:defRPr sz="56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6418096" y="9849504"/>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rPr>
              <a:t>Slide </a:t>
            </a:r>
            <a:fld id="{8E8BE5FB-4D56-4F4E-86D6-698E603252D3}"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2FCF17C0-9E66-CC5B-0DE7-D3DFA19C566E}"/>
              </a:ext>
            </a:extLst>
          </p:cNvPr>
          <p:cNvSpPr>
            <a:spLocks noGrp="1"/>
          </p:cNvSpPr>
          <p:nvPr>
            <p:ph type="body" sz="quarter" idx="10" hasCustomPrompt="1"/>
          </p:nvPr>
        </p:nvSpPr>
        <p:spPr>
          <a:xfrm>
            <a:off x="930277" y="1712499"/>
            <a:ext cx="16908020" cy="8018880"/>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a:t>First level</a:t>
            </a:r>
          </a:p>
          <a:p>
            <a:pPr lvl="1"/>
            <a:r>
              <a:rPr lang="en-US"/>
              <a:t>Second Level</a:t>
            </a:r>
          </a:p>
          <a:p>
            <a:pPr lvl="2"/>
            <a:r>
              <a:rPr lang="en-US"/>
              <a:t>Third Level</a:t>
            </a:r>
          </a:p>
          <a:p>
            <a:pPr lvl="3"/>
            <a:r>
              <a:rPr lang="en-US" sz="3600"/>
              <a:t>Fourth Level</a:t>
            </a:r>
            <a:endParaRPr lang="en-US"/>
          </a:p>
        </p:txBody>
      </p:sp>
    </p:spTree>
    <p:extLst>
      <p:ext uri="{BB962C8B-B14F-4D97-AF65-F5344CB8AC3E}">
        <p14:creationId xmlns:p14="http://schemas.microsoft.com/office/powerpoint/2010/main" val="3040533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20641" y="276853"/>
            <a:ext cx="18267362" cy="1158794"/>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20641" y="10031536"/>
            <a:ext cx="18246722"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12"/>
            <a:ext cx="16908902" cy="1103075"/>
          </a:xfrm>
          <a:prstGeom prst="rect">
            <a:avLst/>
          </a:prstGeom>
        </p:spPr>
        <p:txBody>
          <a:bodyPr lIns="91425" tIns="91425" rIns="91425" bIns="91425" anchor="ctr" anchorCtr="0"/>
          <a:lstStyle>
            <a:lvl1pPr lvl="0">
              <a:spcBef>
                <a:spcPts val="0"/>
              </a:spcBef>
              <a:defRPr sz="5600">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6418096" y="9544796"/>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rPr>
              <a:t>Slide </a:t>
            </a:r>
            <a:fld id="{CE8EFBC1-741D-4A40-B928-922A7F4E1C7A}"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8ACF08DB-0249-6E65-0171-3E97E3566011}"/>
              </a:ext>
            </a:extLst>
          </p:cNvPr>
          <p:cNvSpPr>
            <a:spLocks noGrp="1"/>
          </p:cNvSpPr>
          <p:nvPr>
            <p:ph type="body" sz="quarter" idx="10" hasCustomPrompt="1"/>
          </p:nvPr>
        </p:nvSpPr>
        <p:spPr>
          <a:xfrm>
            <a:off x="930277" y="1712499"/>
            <a:ext cx="16908020" cy="8018880"/>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a:t>First level</a:t>
            </a:r>
          </a:p>
          <a:p>
            <a:pPr lvl="1"/>
            <a:r>
              <a:rPr lang="en-US"/>
              <a:t>Second Level</a:t>
            </a:r>
          </a:p>
          <a:p>
            <a:pPr lvl="2"/>
            <a:r>
              <a:rPr lang="en-US"/>
              <a:t>Third Level</a:t>
            </a:r>
          </a:p>
          <a:p>
            <a:pPr lvl="3"/>
            <a:r>
              <a:rPr lang="en-US" sz="3600"/>
              <a:t>Fourth Level</a:t>
            </a:r>
            <a:endParaRPr lang="en-US"/>
          </a:p>
        </p:txBody>
      </p:sp>
    </p:spTree>
    <p:extLst>
      <p:ext uri="{BB962C8B-B14F-4D97-AF65-F5344CB8AC3E}">
        <p14:creationId xmlns:p14="http://schemas.microsoft.com/office/powerpoint/2010/main" val="3120669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 1 column">
    <p:spTree>
      <p:nvGrpSpPr>
        <p:cNvPr id="1" name="Shape 31"/>
        <p:cNvGrpSpPr/>
        <p:nvPr/>
      </p:nvGrpSpPr>
      <p:grpSpPr>
        <a:xfrm>
          <a:off x="0" y="0"/>
          <a:ext cx="0" cy="0"/>
          <a:chOff x="0" y="0"/>
          <a:chExt cx="0" cy="0"/>
        </a:xfrm>
      </p:grpSpPr>
      <p:sp>
        <p:nvSpPr>
          <p:cNvPr id="33" name="Shape 33"/>
          <p:cNvSpPr/>
          <p:nvPr/>
        </p:nvSpPr>
        <p:spPr>
          <a:xfrm>
            <a:off x="0" y="276851"/>
            <a:ext cx="18288000" cy="1130934"/>
          </a:xfrm>
          <a:prstGeom prst="rect">
            <a:avLst/>
          </a:prstGeom>
          <a:noFill/>
          <a:ln>
            <a:noFill/>
          </a:ln>
        </p:spPr>
        <p:txBody>
          <a:bodyPr lIns="182850" tIns="182850" rIns="182850" bIns="182850" anchor="ctr" anchorCtr="0">
            <a:noAutofit/>
          </a:bodyPr>
          <a:lstStyle/>
          <a:p>
            <a:pPr marL="0" marR="0" lvl="0" indent="0" algn="l" defTabSz="1828710" rtl="0" eaLnBrk="1" fontAlgn="auto" latinLnBrk="0" hangingPunct="1">
              <a:lnSpc>
                <a:spcPct val="100000"/>
              </a:lnSpc>
              <a:spcBef>
                <a:spcPts val="0"/>
              </a:spcBef>
              <a:spcAft>
                <a:spcPts val="0"/>
              </a:spcAft>
              <a:buClrTx/>
              <a:buSzTx/>
              <a:buFontTx/>
              <a:buNone/>
              <a:tabLst/>
              <a:defRPr/>
            </a:pPr>
            <a:endParaRPr kumimoji="0" sz="2801" b="0" i="0" u="none" strike="noStrike" kern="0" cap="none" spc="0" normalizeH="0" baseline="0" noProof="0">
              <a:ln>
                <a:noFill/>
              </a:ln>
              <a:solidFill>
                <a:srgbClr val="CCCCCC">
                  <a:lumMod val="25000"/>
                </a:srgbClr>
              </a:solidFill>
              <a:effectLst/>
              <a:uLnTx/>
              <a:uFillTx/>
              <a:latin typeface="Arial"/>
              <a:ea typeface="+mn-ea"/>
              <a:cs typeface="Arial"/>
              <a:sym typeface="Arial"/>
            </a:endParaRPr>
          </a:p>
        </p:txBody>
      </p:sp>
      <p:sp>
        <p:nvSpPr>
          <p:cNvPr id="38" name="Shape 38"/>
          <p:cNvSpPr txBox="1">
            <a:spLocks noGrp="1"/>
          </p:cNvSpPr>
          <p:nvPr>
            <p:ph type="title"/>
          </p:nvPr>
        </p:nvSpPr>
        <p:spPr>
          <a:xfrm>
            <a:off x="929396" y="304712"/>
            <a:ext cx="16908902" cy="1103075"/>
          </a:xfrm>
          <a:prstGeom prst="rect">
            <a:avLst/>
          </a:prstGeom>
        </p:spPr>
        <p:txBody>
          <a:bodyPr lIns="91425" tIns="91425" rIns="91425" bIns="91425" anchor="ctr" anchorCtr="0"/>
          <a:lstStyle>
            <a:lvl1pPr lvl="0">
              <a:spcBef>
                <a:spcPts val="0"/>
              </a:spcBef>
              <a:defRPr sz="5600">
                <a:solidFill>
                  <a:schemeClr val="bg2">
                    <a:lumMod val="25000"/>
                  </a:schemeClr>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 name="Rectangle 1">
            <a:extLst>
              <a:ext uri="{FF2B5EF4-FFF2-40B4-BE49-F238E27FC236}">
                <a16:creationId xmlns:a16="http://schemas.microsoft.com/office/drawing/2014/main" id="{A46BBB19-6F4F-C26B-418F-9AB7A9545B56}"/>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4" name="Rectangle 3">
            <a:extLst>
              <a:ext uri="{FF2B5EF4-FFF2-40B4-BE49-F238E27FC236}">
                <a16:creationId xmlns:a16="http://schemas.microsoft.com/office/drawing/2014/main" id="{F068A227-F221-CC13-86FB-C6D8DBC9C6DC}"/>
              </a:ext>
            </a:extLst>
          </p:cNvPr>
          <p:cNvSpPr/>
          <p:nvPr userDrawn="1"/>
        </p:nvSpPr>
        <p:spPr>
          <a:xfrm>
            <a:off x="20640" y="276853"/>
            <a:ext cx="457200" cy="1158794"/>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5" name="Rectangle 4">
            <a:extLst>
              <a:ext uri="{FF2B5EF4-FFF2-40B4-BE49-F238E27FC236}">
                <a16:creationId xmlns:a16="http://schemas.microsoft.com/office/drawing/2014/main" id="{301E25D5-1754-DF18-91E7-B1462DEDD4AC}"/>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6" name="Rectangle 5">
            <a:extLst>
              <a:ext uri="{FF2B5EF4-FFF2-40B4-BE49-F238E27FC236}">
                <a16:creationId xmlns:a16="http://schemas.microsoft.com/office/drawing/2014/main" id="{24A7525A-8D31-B13C-C53A-868E3DD8F3E9}"/>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7" name="Rectangle 6">
            <a:extLst>
              <a:ext uri="{FF2B5EF4-FFF2-40B4-BE49-F238E27FC236}">
                <a16:creationId xmlns:a16="http://schemas.microsoft.com/office/drawing/2014/main" id="{A050454E-40D3-1B79-BA04-A8A1171BE2AF}"/>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8" name="Rectangle 7">
            <a:extLst>
              <a:ext uri="{FF2B5EF4-FFF2-40B4-BE49-F238E27FC236}">
                <a16:creationId xmlns:a16="http://schemas.microsoft.com/office/drawing/2014/main" id="{6EFFEEBF-0DBA-B422-0469-A62519B50375}"/>
              </a:ext>
            </a:extLst>
          </p:cNvPr>
          <p:cNvSpPr/>
          <p:nvPr userDrawn="1"/>
        </p:nvSpPr>
        <p:spPr>
          <a:xfrm>
            <a:off x="20640" y="10031536"/>
            <a:ext cx="457200"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9" name="Slide Number Placeholder 6">
            <a:extLst>
              <a:ext uri="{FF2B5EF4-FFF2-40B4-BE49-F238E27FC236}">
                <a16:creationId xmlns:a16="http://schemas.microsoft.com/office/drawing/2014/main" id="{4F86DDCF-624E-1CE8-7831-1651B9833C63}"/>
              </a:ext>
            </a:extLst>
          </p:cNvPr>
          <p:cNvSpPr>
            <a:spLocks noGrp="1"/>
          </p:cNvSpPr>
          <p:nvPr>
            <p:ph type="sldNum" sz="quarter" idx="12"/>
          </p:nvPr>
        </p:nvSpPr>
        <p:spPr>
          <a:xfrm>
            <a:off x="16418096" y="9849504"/>
            <a:ext cx="1869905" cy="437496"/>
          </a:xfrm>
        </p:spPr>
        <p:txBody>
          <a:bodyPr/>
          <a:lstStyle>
            <a:lvl1pPr algn="r">
              <a:defRPr/>
            </a:lvl1pPr>
          </a:lstStyle>
          <a:p>
            <a:pPr defTabSz="1371566"/>
            <a:r>
              <a:rPr lang="en-US">
                <a:solidFill>
                  <a:prstClr val="black">
                    <a:tint val="75000"/>
                  </a:prstClr>
                </a:solidFill>
                <a:latin typeface="Calibri" panose="020F0502020204030204"/>
                <a:cs typeface="Arial"/>
                <a:sym typeface="Arial"/>
              </a:rPr>
              <a:t>Slide </a:t>
            </a:r>
            <a:fld id="{CE8EFBC1-741D-4A40-B928-922A7F4E1C7A}" type="slidenum">
              <a:rPr lang="en-US" smtClean="0">
                <a:solidFill>
                  <a:prstClr val="black">
                    <a:tint val="75000"/>
                  </a:prstClr>
                </a:solidFill>
                <a:latin typeface="Calibri" panose="020F0502020204030204"/>
                <a:cs typeface="Arial"/>
                <a:sym typeface="Arial"/>
              </a:rPr>
              <a:pPr defTabSz="1371566"/>
              <a:t>‹#›</a:t>
            </a:fld>
            <a:endParaRPr lang="en-US">
              <a:solidFill>
                <a:prstClr val="black">
                  <a:tint val="75000"/>
                </a:prstClr>
              </a:solidFill>
              <a:latin typeface="Calibri" panose="020F0502020204030204"/>
              <a:cs typeface="Arial"/>
              <a:sym typeface="Arial"/>
            </a:endParaRPr>
          </a:p>
        </p:txBody>
      </p:sp>
      <p:sp>
        <p:nvSpPr>
          <p:cNvPr id="10" name="Text Placeholder 29">
            <a:extLst>
              <a:ext uri="{FF2B5EF4-FFF2-40B4-BE49-F238E27FC236}">
                <a16:creationId xmlns:a16="http://schemas.microsoft.com/office/drawing/2014/main" id="{F902DB40-38AA-4AF5-AB56-2661EBE1C190}"/>
              </a:ext>
            </a:extLst>
          </p:cNvPr>
          <p:cNvSpPr>
            <a:spLocks noGrp="1"/>
          </p:cNvSpPr>
          <p:nvPr>
            <p:ph type="body" sz="quarter" idx="10" hasCustomPrompt="1"/>
          </p:nvPr>
        </p:nvSpPr>
        <p:spPr>
          <a:xfrm>
            <a:off x="930277" y="1712499"/>
            <a:ext cx="16908020" cy="8018880"/>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a:t>First level</a:t>
            </a:r>
          </a:p>
          <a:p>
            <a:pPr lvl="1"/>
            <a:r>
              <a:rPr lang="en-US"/>
              <a:t>Second Level</a:t>
            </a:r>
          </a:p>
          <a:p>
            <a:pPr lvl="2"/>
            <a:r>
              <a:rPr lang="en-US"/>
              <a:t>Third Level</a:t>
            </a:r>
          </a:p>
          <a:p>
            <a:pPr lvl="3"/>
            <a:r>
              <a:rPr lang="en-US" sz="3600"/>
              <a:t>Fourth Level</a:t>
            </a:r>
            <a:endParaRPr lang="en-US"/>
          </a:p>
        </p:txBody>
      </p:sp>
    </p:spTree>
    <p:extLst>
      <p:ext uri="{BB962C8B-B14F-4D97-AF65-F5344CB8AC3E}">
        <p14:creationId xmlns:p14="http://schemas.microsoft.com/office/powerpoint/2010/main" val="3487988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Lst>
          </a:blip>
          <a:srcRect/>
          <a:stretch/>
        </p:blipFill>
        <p:spPr>
          <a:xfrm>
            <a:off x="322577" y="5836259"/>
            <a:ext cx="17651094" cy="3744042"/>
          </a:xfrm>
          <a:prstGeom prst="rect">
            <a:avLst/>
          </a:prstGeom>
        </p:spPr>
      </p:pic>
      <p:sp>
        <p:nvSpPr>
          <p:cNvPr id="12" name="Rectangle 11"/>
          <p:cNvSpPr>
            <a:spLocks noChangeArrowheads="1"/>
          </p:cNvSpPr>
          <p:nvPr>
            <p:custDataLst>
              <p:tags r:id="rId1"/>
            </p:custDataLst>
          </p:nvPr>
        </p:nvSpPr>
        <p:spPr bwMode="auto">
          <a:xfrm>
            <a:off x="322579" y="228601"/>
            <a:ext cx="17665700" cy="5437553"/>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314329" y="9586919"/>
            <a:ext cx="17665700" cy="464345"/>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314329" y="5751204"/>
            <a:ext cx="1766570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hasCustomPrompt="1"/>
            <p:custDataLst>
              <p:tags r:id="rId4"/>
            </p:custDataLst>
          </p:nvPr>
        </p:nvSpPr>
        <p:spPr>
          <a:xfrm>
            <a:off x="468632" y="381002"/>
            <a:ext cx="17350740" cy="5089499"/>
          </a:xfrm>
        </p:spPr>
        <p:txBody>
          <a:bodyPr lIns="0" tIns="0" rIns="0" bIns="0" anchor="b">
            <a:normAutofit/>
          </a:bodyPr>
          <a:lstStyle>
            <a:lvl1pPr algn="ctr">
              <a:spcAft>
                <a:spcPts val="2400"/>
              </a:spcAft>
              <a:defRPr sz="7200">
                <a:solidFill>
                  <a:srgbClr val="F3F2ED"/>
                </a:solidFill>
              </a:defRPr>
            </a:lvl1pPr>
          </a:lstStyle>
          <a:p>
            <a:r>
              <a:rPr lang="en-US"/>
              <a:t>Q and A Session</a:t>
            </a:r>
            <a:br>
              <a:rPr lang="en-US"/>
            </a:br>
            <a:endParaRPr lang="en-US"/>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4739557" y="8843048"/>
            <a:ext cx="3162680" cy="726275"/>
          </a:xfrm>
          <a:prstGeom prst="rect">
            <a:avLst/>
          </a:prstGeom>
        </p:spPr>
      </p:pic>
    </p:spTree>
    <p:extLst>
      <p:ext uri="{BB962C8B-B14F-4D97-AF65-F5344CB8AC3E}">
        <p14:creationId xmlns:p14="http://schemas.microsoft.com/office/powerpoint/2010/main" val="2314850920"/>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20641" y="276853"/>
            <a:ext cx="18267362" cy="1158794"/>
          </a:xfrm>
          <a:prstGeom prst="rect">
            <a:avLst/>
          </a:prstGeom>
          <a:solidFill>
            <a:srgbClr val="C0000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20641" y="10031536"/>
            <a:ext cx="18246722"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12"/>
            <a:ext cx="16908902" cy="1103075"/>
          </a:xfrm>
          <a:prstGeom prst="rect">
            <a:avLst/>
          </a:prstGeom>
        </p:spPr>
        <p:txBody>
          <a:bodyPr lIns="91425" tIns="91425" rIns="91425" bIns="91425" anchor="ctr" anchorCtr="0"/>
          <a:lstStyle>
            <a:lvl1pPr lvl="0">
              <a:spcBef>
                <a:spcPts val="0"/>
              </a:spcBef>
              <a:defRPr sz="5600">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6418096" y="9544796"/>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rPr>
              <a:t>Slide </a:t>
            </a:r>
            <a:fld id="{A8FCF4A6-DBFE-4434-92AA-ED23DBAB0CBC}"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99B520AF-7883-0F1B-43A6-1718923A4430}"/>
              </a:ext>
            </a:extLst>
          </p:cNvPr>
          <p:cNvSpPr>
            <a:spLocks noGrp="1"/>
          </p:cNvSpPr>
          <p:nvPr>
            <p:ph type="body" sz="quarter" idx="10" hasCustomPrompt="1"/>
          </p:nvPr>
        </p:nvSpPr>
        <p:spPr>
          <a:xfrm>
            <a:off x="930277" y="1712497"/>
            <a:ext cx="16908020" cy="8018882"/>
          </a:xfrm>
        </p:spPr>
        <p:txBody>
          <a:bodyPr anchor="t"/>
          <a:lstStyle>
            <a:lvl1pPr marL="571485" indent="-571485">
              <a:lnSpc>
                <a:spcPct val="100000"/>
              </a:lnSpc>
              <a:spcBef>
                <a:spcPts val="0"/>
              </a:spcBef>
              <a:spcAft>
                <a:spcPts val="1200"/>
              </a:spcAft>
              <a:buClr>
                <a:srgbClr val="003947"/>
              </a:buClr>
              <a:buFont typeface="Arial" panose="020B0604020202020204" pitchFamily="34" charset="0"/>
              <a:buChar char="•"/>
              <a:defRPr>
                <a:solidFill>
                  <a:srgbClr val="003947"/>
                </a:solidFill>
              </a:defRPr>
            </a:lvl1pPr>
            <a:lvl2pPr marL="1162022" indent="-476238">
              <a:lnSpc>
                <a:spcPct val="100000"/>
              </a:lnSpc>
              <a:spcBef>
                <a:spcPts val="0"/>
              </a:spcBef>
              <a:spcAft>
                <a:spcPts val="1200"/>
              </a:spcAft>
              <a:buClr>
                <a:srgbClr val="003947"/>
              </a:buClr>
              <a:buSzPct val="100000"/>
              <a:buFont typeface="Wingdings" panose="05000000000000000000" pitchFamily="2" charset="2"/>
              <a:buChar char="§"/>
              <a:defRPr/>
            </a:lvl2pPr>
            <a:lvl3pPr marL="1943052" indent="-571485">
              <a:lnSpc>
                <a:spcPct val="100000"/>
              </a:lnSpc>
              <a:spcBef>
                <a:spcPts val="0"/>
              </a:spcBef>
              <a:spcAft>
                <a:spcPts val="1200"/>
              </a:spcAft>
              <a:buClr>
                <a:srgbClr val="003947"/>
              </a:buClr>
              <a:buSzPct val="100000"/>
              <a:buFont typeface="Courier New" panose="02070309020205020404" pitchFamily="49" charset="0"/>
              <a:buChar char="o"/>
              <a:defRPr sz="4001"/>
            </a:lvl3pPr>
            <a:lvl4pPr>
              <a:lnSpc>
                <a:spcPct val="100000"/>
              </a:lnSpc>
              <a:spcBef>
                <a:spcPts val="0"/>
              </a:spcBef>
              <a:spcAft>
                <a:spcPts val="1200"/>
              </a:spcAft>
              <a:buClr>
                <a:srgbClr val="003947"/>
              </a:buClr>
              <a:defRPr sz="3600"/>
            </a:lvl4pPr>
            <a:lvl5pPr>
              <a:lnSpc>
                <a:spcPct val="100000"/>
              </a:lnSpc>
              <a:defRPr/>
            </a:lvl5pPr>
          </a:lstStyle>
          <a:p>
            <a:pPr lvl="0"/>
            <a:r>
              <a:rPr lang="en-US"/>
              <a:t>First level</a:t>
            </a:r>
          </a:p>
          <a:p>
            <a:pPr lvl="1"/>
            <a:r>
              <a:rPr lang="en-US"/>
              <a:t>Second Level</a:t>
            </a:r>
          </a:p>
          <a:p>
            <a:pPr lvl="2"/>
            <a:r>
              <a:rPr lang="en-US"/>
              <a:t>Third Level</a:t>
            </a:r>
          </a:p>
          <a:p>
            <a:pPr lvl="3"/>
            <a:r>
              <a:rPr lang="en-US" sz="3600"/>
              <a:t>Fourth Level</a:t>
            </a:r>
            <a:endParaRPr lang="en-US"/>
          </a:p>
        </p:txBody>
      </p:sp>
    </p:spTree>
    <p:extLst>
      <p:ext uri="{BB962C8B-B14F-4D97-AF65-F5344CB8AC3E}">
        <p14:creationId xmlns:p14="http://schemas.microsoft.com/office/powerpoint/2010/main" val="2401410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7" cstate="hqprint">
            <a:extLst>
              <a:ext uri="{28A0092B-C50C-407E-A947-70E740481C1C}">
                <a14:useLocalDpi xmlns:a14="http://schemas.microsoft.com/office/drawing/2010/main"/>
              </a:ext>
            </a:extLst>
          </a:blip>
          <a:srcRect r="-1"/>
          <a:stretch/>
        </p:blipFill>
        <p:spPr>
          <a:xfrm>
            <a:off x="322578" y="3853223"/>
            <a:ext cx="17651091" cy="5727081"/>
          </a:xfrm>
          <a:prstGeom prst="rect">
            <a:avLst/>
          </a:prstGeom>
        </p:spPr>
      </p:pic>
      <p:sp>
        <p:nvSpPr>
          <p:cNvPr id="12" name="Rectangle 11"/>
          <p:cNvSpPr>
            <a:spLocks noChangeArrowheads="1"/>
          </p:cNvSpPr>
          <p:nvPr>
            <p:custDataLst>
              <p:tags r:id="rId1"/>
            </p:custDataLst>
          </p:nvPr>
        </p:nvSpPr>
        <p:spPr bwMode="auto">
          <a:xfrm>
            <a:off x="322579" y="228600"/>
            <a:ext cx="17665700" cy="3477345"/>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314329" y="9586919"/>
            <a:ext cx="17665700" cy="464345"/>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314329" y="3779583"/>
            <a:ext cx="1766570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p:custDataLst>
              <p:tags r:id="rId4"/>
            </p:custDataLst>
          </p:nvPr>
        </p:nvSpPr>
        <p:spPr>
          <a:xfrm>
            <a:off x="468632" y="381002"/>
            <a:ext cx="17350740" cy="3166695"/>
          </a:xfrm>
        </p:spPr>
        <p:txBody>
          <a:bodyPr lIns="0" tIns="0" rIns="0" bIns="0"/>
          <a:lstStyle>
            <a:lvl1pPr algn="ctr">
              <a:defRPr sz="6000">
                <a:solidFill>
                  <a:srgbClr val="F3F2ED"/>
                </a:solidFill>
              </a:defRPr>
            </a:lvl1pPr>
          </a:lstStyle>
          <a:p>
            <a:r>
              <a:rPr lang="en-US" dirty="0"/>
              <a:t>Click to edit Master title style</a:t>
            </a:r>
          </a:p>
        </p:txBody>
      </p:sp>
      <p:sp>
        <p:nvSpPr>
          <p:cNvPr id="9" name="Subtitle 8"/>
          <p:cNvSpPr>
            <a:spLocks noGrp="1"/>
          </p:cNvSpPr>
          <p:nvPr>
            <p:ph type="subTitle" idx="1" hasCustomPrompt="1"/>
            <p:custDataLst>
              <p:tags r:id="rId5"/>
            </p:custDataLst>
          </p:nvPr>
        </p:nvSpPr>
        <p:spPr>
          <a:xfrm>
            <a:off x="7120648" y="4071026"/>
            <a:ext cx="9572018" cy="5487317"/>
          </a:xfrm>
          <a:noFill/>
          <a:ln>
            <a:noFill/>
          </a:ln>
        </p:spPr>
        <p:txBody>
          <a:bodyPr lIns="91425" tIns="91425" rIns="91425" bIns="91425" anchor="ctr" anchorCtr="0">
            <a:noAutofit/>
          </a:bodyPr>
          <a:lstStyle>
            <a:lvl1pPr marL="0" indent="0" algn="l">
              <a:lnSpc>
                <a:spcPct val="100000"/>
              </a:lnSpc>
              <a:spcAft>
                <a:spcPts val="0"/>
              </a:spcAft>
              <a:buNone/>
              <a:defRPr lang="en-US" sz="5400" b="1" i="0" spc="0" dirty="0">
                <a:ln w="3175" cmpd="sng">
                  <a:solidFill>
                    <a:schemeClr val="bg1">
                      <a:alpha val="66000"/>
                    </a:schemeClr>
                  </a:solidFill>
                  <a:prstDash val="solid"/>
                </a:ln>
                <a:solidFill>
                  <a:srgbClr val="006076"/>
                </a:solidFill>
                <a:effectLst/>
                <a:latin typeface="+mj-lt"/>
                <a:ea typeface="Roboto Slab"/>
                <a:cs typeface="Roboto Slab"/>
                <a:sym typeface="Roboto Slab"/>
              </a:defRPr>
            </a:lvl1pPr>
          </a:lstStyle>
          <a:p>
            <a:pPr marL="857229" lvl="0" indent="-857229">
              <a:lnSpc>
                <a:spcPct val="90000"/>
              </a:lnSpc>
              <a:spcBef>
                <a:spcPts val="0"/>
              </a:spcBef>
              <a:buClr>
                <a:srgbClr val="FFFFFF"/>
              </a:buClr>
            </a:pPr>
            <a:r>
              <a:rPr lang="en-US" dirty="0"/>
              <a:t>Click to Edit Master Subtitle Style</a:t>
            </a:r>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14739557" y="8843048"/>
            <a:ext cx="3162680" cy="726275"/>
          </a:xfrm>
          <a:prstGeom prst="rect">
            <a:avLst/>
          </a:prstGeom>
        </p:spPr>
      </p:pic>
    </p:spTree>
    <p:extLst>
      <p:ext uri="{BB962C8B-B14F-4D97-AF65-F5344CB8AC3E}">
        <p14:creationId xmlns:p14="http://schemas.microsoft.com/office/powerpoint/2010/main" val="123061765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1 column">
    <p:spTree>
      <p:nvGrpSpPr>
        <p:cNvPr id="1" name="Shape 31"/>
        <p:cNvGrpSpPr/>
        <p:nvPr/>
      </p:nvGrpSpPr>
      <p:grpSpPr>
        <a:xfrm>
          <a:off x="0" y="0"/>
          <a:ext cx="0" cy="0"/>
          <a:chOff x="0" y="0"/>
          <a:chExt cx="0" cy="0"/>
        </a:xfrm>
      </p:grpSpPr>
      <p:sp>
        <p:nvSpPr>
          <p:cNvPr id="19" name="Rectangle 18">
            <a:extLst>
              <a:ext uri="{FF2B5EF4-FFF2-40B4-BE49-F238E27FC236}">
                <a16:creationId xmlns:a16="http://schemas.microsoft.com/office/drawing/2014/main" id="{24051E83-003E-0884-F2FD-19E4DBC0D340}"/>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21" name="Rectangle 20">
            <a:extLst>
              <a:ext uri="{FF2B5EF4-FFF2-40B4-BE49-F238E27FC236}">
                <a16:creationId xmlns:a16="http://schemas.microsoft.com/office/drawing/2014/main" id="{D333FB39-25A8-C49E-2EA5-21644F6B8638}"/>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0" name="Rectangle 19">
            <a:extLst>
              <a:ext uri="{FF2B5EF4-FFF2-40B4-BE49-F238E27FC236}">
                <a16:creationId xmlns:a16="http://schemas.microsoft.com/office/drawing/2014/main" id="{17143707-78CD-C78F-C879-EF61DB2F2526}"/>
              </a:ext>
            </a:extLst>
          </p:cNvPr>
          <p:cNvSpPr/>
          <p:nvPr userDrawn="1"/>
        </p:nvSpPr>
        <p:spPr>
          <a:xfrm>
            <a:off x="20641" y="276850"/>
            <a:ext cx="18267362" cy="2085258"/>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2" name="Rectangle 21">
            <a:extLst>
              <a:ext uri="{FF2B5EF4-FFF2-40B4-BE49-F238E27FC236}">
                <a16:creationId xmlns:a16="http://schemas.microsoft.com/office/drawing/2014/main" id="{BD49BBC5-5C1C-C6E9-3362-A782729EC9ED}"/>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2CC058B0-E4D9-F446-6847-0D45FF1F75BA}"/>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9882A16A-2286-6A7D-FE82-565A2C648A34}"/>
              </a:ext>
            </a:extLst>
          </p:cNvPr>
          <p:cNvSpPr/>
          <p:nvPr userDrawn="1"/>
        </p:nvSpPr>
        <p:spPr>
          <a:xfrm>
            <a:off x="20640" y="10031536"/>
            <a:ext cx="457200"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08"/>
            <a:ext cx="16908902" cy="2057400"/>
          </a:xfrm>
          <a:prstGeom prst="rect">
            <a:avLst/>
          </a:prstGeom>
        </p:spPr>
        <p:txBody>
          <a:bodyPr lIns="91425" tIns="91425" rIns="91425" bIns="91425" anchor="ctr" anchorCtr="0"/>
          <a:lstStyle>
            <a:lvl1pPr lvl="0">
              <a:spcBef>
                <a:spcPts val="0"/>
              </a:spcBef>
              <a:defRPr sz="72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6" name="Text Placeholder 29">
            <a:extLst>
              <a:ext uri="{FF2B5EF4-FFF2-40B4-BE49-F238E27FC236}">
                <a16:creationId xmlns:a16="http://schemas.microsoft.com/office/drawing/2014/main" id="{B284FA33-38A9-EC0B-F9B4-8C1970446517}"/>
              </a:ext>
            </a:extLst>
          </p:cNvPr>
          <p:cNvSpPr>
            <a:spLocks noGrp="1"/>
          </p:cNvSpPr>
          <p:nvPr>
            <p:ph type="body" sz="quarter" idx="10" hasCustomPrompt="1"/>
          </p:nvPr>
        </p:nvSpPr>
        <p:spPr>
          <a:xfrm>
            <a:off x="930277" y="2638960"/>
            <a:ext cx="16908020" cy="7092419"/>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3600" dirty="0"/>
              <a:t>Fourth Level</a:t>
            </a:r>
            <a:endParaRPr lang="en-US" dirty="0"/>
          </a:p>
        </p:txBody>
      </p:sp>
      <p:sp>
        <p:nvSpPr>
          <p:cNvPr id="11"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6418096" y="9849504"/>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D09CF69-B987-4D79-8D9B-59C9A21BCEC3}"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83057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50E8406B-DF03-71C3-8056-FF2494B5929D}"/>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B1A6EF33-D4B3-DDF9-823F-087C17D63598}"/>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1FD53BCE-3B90-1D79-24B0-055DECA9F28A}"/>
              </a:ext>
            </a:extLst>
          </p:cNvPr>
          <p:cNvSpPr/>
          <p:nvPr userDrawn="1"/>
        </p:nvSpPr>
        <p:spPr>
          <a:xfrm>
            <a:off x="20641" y="276850"/>
            <a:ext cx="18267362" cy="2085258"/>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11332A19-0120-91D2-ACDB-5839E4F170D8}"/>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6A209695-E566-22C8-37EE-11333FDFAE06}"/>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3613DEB1-EDBD-F3B3-7CE2-44E760428532}"/>
              </a:ext>
            </a:extLst>
          </p:cNvPr>
          <p:cNvSpPr/>
          <p:nvPr userDrawn="1"/>
        </p:nvSpPr>
        <p:spPr>
          <a:xfrm>
            <a:off x="20641" y="10031536"/>
            <a:ext cx="18267362"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08"/>
            <a:ext cx="16908902" cy="2057400"/>
          </a:xfrm>
          <a:prstGeom prst="rect">
            <a:avLst/>
          </a:prstGeom>
        </p:spPr>
        <p:txBody>
          <a:bodyPr lIns="91425" tIns="91425" rIns="91425" bIns="91425" anchor="ctr" anchorCtr="0"/>
          <a:lstStyle>
            <a:lvl1pPr lvl="0">
              <a:spcBef>
                <a:spcPts val="0"/>
              </a:spcBef>
              <a:defRPr sz="72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2"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6418096" y="9641352"/>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496E84FC-1A7A-4C77-A599-00383B4DBFCE}"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4EF5828E-5E5C-A27D-5EF1-3376824CB7D3}"/>
              </a:ext>
            </a:extLst>
          </p:cNvPr>
          <p:cNvSpPr>
            <a:spLocks noGrp="1"/>
          </p:cNvSpPr>
          <p:nvPr>
            <p:ph type="body" sz="quarter" idx="10" hasCustomPrompt="1"/>
          </p:nvPr>
        </p:nvSpPr>
        <p:spPr>
          <a:xfrm>
            <a:off x="930277" y="2638960"/>
            <a:ext cx="16908020" cy="7092419"/>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3600" dirty="0"/>
              <a:t>Fourth Level</a:t>
            </a:r>
            <a:endParaRPr lang="en-US" dirty="0"/>
          </a:p>
        </p:txBody>
      </p:sp>
    </p:spTree>
    <p:extLst>
      <p:ext uri="{BB962C8B-B14F-4D97-AF65-F5344CB8AC3E}">
        <p14:creationId xmlns:p14="http://schemas.microsoft.com/office/powerpoint/2010/main" val="3413333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CDE43193-EE6B-D8DA-4CC9-E9B3E2191634}"/>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0A3988C5-BB42-D5D9-4B99-AD7016E9D340}"/>
              </a:ext>
            </a:extLst>
          </p:cNvPr>
          <p:cNvSpPr/>
          <p:nvPr userDrawn="1"/>
        </p:nvSpPr>
        <p:spPr>
          <a:xfrm>
            <a:off x="20641" y="276853"/>
            <a:ext cx="18267362" cy="1158794"/>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F201FC6E-1437-5F69-CA66-FF9E7A085ADC}"/>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470E194A-7F45-BC67-AEBD-C3534E4D9CC1}"/>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5AB9F1AF-19AA-3526-7308-3EBE1FC7E4EE}"/>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DAF7D6C8-1BAE-51A6-1F4A-E9C06B458234}"/>
              </a:ext>
            </a:extLst>
          </p:cNvPr>
          <p:cNvSpPr/>
          <p:nvPr userDrawn="1"/>
        </p:nvSpPr>
        <p:spPr>
          <a:xfrm>
            <a:off x="20640" y="10031536"/>
            <a:ext cx="457200"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12"/>
            <a:ext cx="16908902" cy="1103075"/>
          </a:xfrm>
          <a:prstGeom prst="rect">
            <a:avLst/>
          </a:prstGeom>
        </p:spPr>
        <p:txBody>
          <a:bodyPr lIns="91425" tIns="91425" rIns="91425" bIns="91425" anchor="ctr" anchorCtr="0"/>
          <a:lstStyle>
            <a:lvl1pPr lvl="0">
              <a:spcBef>
                <a:spcPts val="0"/>
              </a:spcBef>
              <a:defRPr sz="56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8"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6418096" y="9849504"/>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8E8BE5FB-4D56-4F4E-86D6-698E603252D3}"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2FCF17C0-9E66-CC5B-0DE7-D3DFA19C566E}"/>
              </a:ext>
            </a:extLst>
          </p:cNvPr>
          <p:cNvSpPr>
            <a:spLocks noGrp="1"/>
          </p:cNvSpPr>
          <p:nvPr>
            <p:ph type="body" sz="quarter" idx="10" hasCustomPrompt="1"/>
          </p:nvPr>
        </p:nvSpPr>
        <p:spPr>
          <a:xfrm>
            <a:off x="930277" y="1712499"/>
            <a:ext cx="16908020" cy="8018880"/>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3600" dirty="0"/>
              <a:t>Fourth Level</a:t>
            </a:r>
            <a:endParaRPr lang="en-US" dirty="0"/>
          </a:p>
        </p:txBody>
      </p:sp>
    </p:spTree>
    <p:extLst>
      <p:ext uri="{BB962C8B-B14F-4D97-AF65-F5344CB8AC3E}">
        <p14:creationId xmlns:p14="http://schemas.microsoft.com/office/powerpoint/2010/main" val="1709350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20641" y="276853"/>
            <a:ext cx="18267362" cy="1158794"/>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20641" y="10031536"/>
            <a:ext cx="18246722"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12"/>
            <a:ext cx="16908902" cy="1103075"/>
          </a:xfrm>
          <a:prstGeom prst="rect">
            <a:avLst/>
          </a:prstGeom>
        </p:spPr>
        <p:txBody>
          <a:bodyPr lIns="91425" tIns="91425" rIns="91425" bIns="91425" anchor="ctr" anchorCtr="0"/>
          <a:lstStyle>
            <a:lvl1pPr lvl="0">
              <a:spcBef>
                <a:spcPts val="0"/>
              </a:spcBef>
              <a:defRPr sz="5600">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6418096" y="9544796"/>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E8EFBC1-741D-4A40-B928-922A7F4E1C7A}"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8ACF08DB-0249-6E65-0171-3E97E3566011}"/>
              </a:ext>
            </a:extLst>
          </p:cNvPr>
          <p:cNvSpPr>
            <a:spLocks noGrp="1"/>
          </p:cNvSpPr>
          <p:nvPr>
            <p:ph type="body" sz="quarter" idx="10" hasCustomPrompt="1"/>
          </p:nvPr>
        </p:nvSpPr>
        <p:spPr>
          <a:xfrm>
            <a:off x="930277" y="1712499"/>
            <a:ext cx="16908020" cy="8018880"/>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3600" dirty="0"/>
              <a:t>Fourth Level</a:t>
            </a:r>
            <a:endParaRPr lang="en-US" dirty="0"/>
          </a:p>
        </p:txBody>
      </p:sp>
    </p:spTree>
    <p:extLst>
      <p:ext uri="{BB962C8B-B14F-4D97-AF65-F5344CB8AC3E}">
        <p14:creationId xmlns:p14="http://schemas.microsoft.com/office/powerpoint/2010/main" val="458276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 1 column">
    <p:spTree>
      <p:nvGrpSpPr>
        <p:cNvPr id="1" name="Shape 31"/>
        <p:cNvGrpSpPr/>
        <p:nvPr/>
      </p:nvGrpSpPr>
      <p:grpSpPr>
        <a:xfrm>
          <a:off x="0" y="0"/>
          <a:ext cx="0" cy="0"/>
          <a:chOff x="0" y="0"/>
          <a:chExt cx="0" cy="0"/>
        </a:xfrm>
      </p:grpSpPr>
      <p:sp>
        <p:nvSpPr>
          <p:cNvPr id="33" name="Shape 33"/>
          <p:cNvSpPr/>
          <p:nvPr/>
        </p:nvSpPr>
        <p:spPr>
          <a:xfrm>
            <a:off x="0" y="276851"/>
            <a:ext cx="18288000" cy="1130934"/>
          </a:xfrm>
          <a:prstGeom prst="rect">
            <a:avLst/>
          </a:prstGeom>
          <a:noFill/>
          <a:ln>
            <a:noFill/>
          </a:ln>
        </p:spPr>
        <p:txBody>
          <a:bodyPr lIns="182850" tIns="182850" rIns="182850" bIns="182850" anchor="ctr" anchorCtr="0">
            <a:noAutofit/>
          </a:bodyPr>
          <a:lstStyle/>
          <a:p>
            <a:pPr marL="0" marR="0" lvl="0" indent="0" algn="l" defTabSz="1828710" rtl="0" eaLnBrk="1" fontAlgn="auto" latinLnBrk="0" hangingPunct="1">
              <a:lnSpc>
                <a:spcPct val="100000"/>
              </a:lnSpc>
              <a:spcBef>
                <a:spcPts val="0"/>
              </a:spcBef>
              <a:spcAft>
                <a:spcPts val="0"/>
              </a:spcAft>
              <a:buClrTx/>
              <a:buSzTx/>
              <a:buFontTx/>
              <a:buNone/>
              <a:tabLst/>
              <a:defRPr/>
            </a:pPr>
            <a:endParaRPr kumimoji="0" sz="2801" b="0" i="0" u="none" strike="noStrike" kern="0" cap="none" spc="0" normalizeH="0" baseline="0" noProof="0">
              <a:ln>
                <a:noFill/>
              </a:ln>
              <a:solidFill>
                <a:srgbClr val="CCCCCC">
                  <a:lumMod val="25000"/>
                </a:srgbClr>
              </a:solidFill>
              <a:effectLst/>
              <a:uLnTx/>
              <a:uFillTx/>
              <a:latin typeface="Arial"/>
              <a:ea typeface="+mn-ea"/>
              <a:cs typeface="Arial"/>
              <a:sym typeface="Arial"/>
            </a:endParaRPr>
          </a:p>
        </p:txBody>
      </p:sp>
      <p:sp>
        <p:nvSpPr>
          <p:cNvPr id="38" name="Shape 38"/>
          <p:cNvSpPr txBox="1">
            <a:spLocks noGrp="1"/>
          </p:cNvSpPr>
          <p:nvPr>
            <p:ph type="title"/>
          </p:nvPr>
        </p:nvSpPr>
        <p:spPr>
          <a:xfrm>
            <a:off x="929396" y="304712"/>
            <a:ext cx="16908902" cy="1103075"/>
          </a:xfrm>
          <a:prstGeom prst="rect">
            <a:avLst/>
          </a:prstGeom>
        </p:spPr>
        <p:txBody>
          <a:bodyPr lIns="91425" tIns="91425" rIns="91425" bIns="91425" anchor="ctr" anchorCtr="0"/>
          <a:lstStyle>
            <a:lvl1pPr lvl="0">
              <a:spcBef>
                <a:spcPts val="0"/>
              </a:spcBef>
              <a:defRPr sz="5600">
                <a:solidFill>
                  <a:schemeClr val="bg2">
                    <a:lumMod val="25000"/>
                  </a:schemeClr>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 name="Rectangle 1">
            <a:extLst>
              <a:ext uri="{FF2B5EF4-FFF2-40B4-BE49-F238E27FC236}">
                <a16:creationId xmlns:a16="http://schemas.microsoft.com/office/drawing/2014/main" id="{A46BBB19-6F4F-C26B-418F-9AB7A9545B56}"/>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4" name="Rectangle 3">
            <a:extLst>
              <a:ext uri="{FF2B5EF4-FFF2-40B4-BE49-F238E27FC236}">
                <a16:creationId xmlns:a16="http://schemas.microsoft.com/office/drawing/2014/main" id="{F068A227-F221-CC13-86FB-C6D8DBC9C6DC}"/>
              </a:ext>
            </a:extLst>
          </p:cNvPr>
          <p:cNvSpPr/>
          <p:nvPr userDrawn="1"/>
        </p:nvSpPr>
        <p:spPr>
          <a:xfrm>
            <a:off x="20640" y="276853"/>
            <a:ext cx="457200" cy="1158794"/>
          </a:xfrm>
          <a:prstGeom prst="rect">
            <a:avLst/>
          </a:prstGeom>
          <a:solidFill>
            <a:srgbClr val="006076"/>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5" name="Rectangle 4">
            <a:extLst>
              <a:ext uri="{FF2B5EF4-FFF2-40B4-BE49-F238E27FC236}">
                <a16:creationId xmlns:a16="http://schemas.microsoft.com/office/drawing/2014/main" id="{301E25D5-1754-DF18-91E7-B1462DEDD4AC}"/>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6" name="Rectangle 5">
            <a:extLst>
              <a:ext uri="{FF2B5EF4-FFF2-40B4-BE49-F238E27FC236}">
                <a16:creationId xmlns:a16="http://schemas.microsoft.com/office/drawing/2014/main" id="{24A7525A-8D31-B13C-C53A-868E3DD8F3E9}"/>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7" name="Rectangle 6">
            <a:extLst>
              <a:ext uri="{FF2B5EF4-FFF2-40B4-BE49-F238E27FC236}">
                <a16:creationId xmlns:a16="http://schemas.microsoft.com/office/drawing/2014/main" id="{A050454E-40D3-1B79-BA04-A8A1171BE2AF}"/>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8" name="Rectangle 7">
            <a:extLst>
              <a:ext uri="{FF2B5EF4-FFF2-40B4-BE49-F238E27FC236}">
                <a16:creationId xmlns:a16="http://schemas.microsoft.com/office/drawing/2014/main" id="{6EFFEEBF-0DBA-B422-0469-A62519B50375}"/>
              </a:ext>
            </a:extLst>
          </p:cNvPr>
          <p:cNvSpPr/>
          <p:nvPr userDrawn="1"/>
        </p:nvSpPr>
        <p:spPr>
          <a:xfrm>
            <a:off x="20640" y="10031536"/>
            <a:ext cx="457200"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9" name="Slide Number Placeholder 6">
            <a:extLst>
              <a:ext uri="{FF2B5EF4-FFF2-40B4-BE49-F238E27FC236}">
                <a16:creationId xmlns:a16="http://schemas.microsoft.com/office/drawing/2014/main" id="{4F86DDCF-624E-1CE8-7831-1651B9833C63}"/>
              </a:ext>
            </a:extLst>
          </p:cNvPr>
          <p:cNvSpPr>
            <a:spLocks noGrp="1"/>
          </p:cNvSpPr>
          <p:nvPr>
            <p:ph type="sldNum" sz="quarter" idx="12"/>
          </p:nvPr>
        </p:nvSpPr>
        <p:spPr>
          <a:xfrm>
            <a:off x="16418096" y="9849504"/>
            <a:ext cx="1869905" cy="437496"/>
          </a:xfrm>
        </p:spPr>
        <p:txBody>
          <a:bodyPr/>
          <a:lstStyle>
            <a:lvl1pPr algn="r">
              <a:defRPr/>
            </a:lvl1pPr>
          </a:lstStyle>
          <a:p>
            <a:pPr defTabSz="1371566"/>
            <a:r>
              <a:rPr lang="en-US">
                <a:solidFill>
                  <a:prstClr val="black">
                    <a:tint val="75000"/>
                  </a:prstClr>
                </a:solidFill>
                <a:latin typeface="Calibri" panose="020F0502020204030204"/>
                <a:cs typeface="Arial"/>
                <a:sym typeface="Arial"/>
              </a:rPr>
              <a:t>Slide </a:t>
            </a:r>
            <a:fld id="{CE8EFBC1-741D-4A40-B928-922A7F4E1C7A}" type="slidenum">
              <a:rPr lang="en-US" smtClean="0">
                <a:solidFill>
                  <a:prstClr val="black">
                    <a:tint val="75000"/>
                  </a:prstClr>
                </a:solidFill>
                <a:latin typeface="Calibri" panose="020F0502020204030204"/>
                <a:cs typeface="Arial"/>
                <a:sym typeface="Arial"/>
              </a:rPr>
              <a:pPr defTabSz="1371566"/>
              <a:t>‹#›</a:t>
            </a:fld>
            <a:endParaRPr lang="en-US">
              <a:solidFill>
                <a:prstClr val="black">
                  <a:tint val="75000"/>
                </a:prstClr>
              </a:solidFill>
              <a:latin typeface="Calibri" panose="020F0502020204030204"/>
              <a:cs typeface="Arial"/>
              <a:sym typeface="Arial"/>
            </a:endParaRPr>
          </a:p>
        </p:txBody>
      </p:sp>
      <p:sp>
        <p:nvSpPr>
          <p:cNvPr id="10" name="Text Placeholder 29">
            <a:extLst>
              <a:ext uri="{FF2B5EF4-FFF2-40B4-BE49-F238E27FC236}">
                <a16:creationId xmlns:a16="http://schemas.microsoft.com/office/drawing/2014/main" id="{F902DB40-38AA-4AF5-AB56-2661EBE1C190}"/>
              </a:ext>
            </a:extLst>
          </p:cNvPr>
          <p:cNvSpPr>
            <a:spLocks noGrp="1"/>
          </p:cNvSpPr>
          <p:nvPr>
            <p:ph type="body" sz="quarter" idx="10" hasCustomPrompt="1"/>
          </p:nvPr>
        </p:nvSpPr>
        <p:spPr>
          <a:xfrm>
            <a:off x="930277" y="1712499"/>
            <a:ext cx="16908020" cy="8018880"/>
          </a:xfrm>
        </p:spPr>
        <p:txBody>
          <a:bodyPr anchor="t"/>
          <a:lstStyle>
            <a:lvl1pPr marL="571485" indent="-571485">
              <a:lnSpc>
                <a:spcPct val="100000"/>
              </a:lnSpc>
              <a:spcBef>
                <a:spcPts val="0"/>
              </a:spcBef>
              <a:spcAft>
                <a:spcPts val="1200"/>
              </a:spcAft>
              <a:buClr>
                <a:schemeClr val="bg2">
                  <a:lumMod val="25000"/>
                </a:schemeClr>
              </a:buClr>
              <a:buFont typeface="Arial" panose="020B0604020202020204" pitchFamily="34" charset="0"/>
              <a:buChar char="•"/>
              <a:defRPr>
                <a:solidFill>
                  <a:schemeClr val="bg2">
                    <a:lumMod val="25000"/>
                  </a:schemeClr>
                </a:solidFill>
              </a:defRPr>
            </a:lvl1pPr>
            <a:lvl2pPr marL="1162022" indent="-476238">
              <a:lnSpc>
                <a:spcPct val="100000"/>
              </a:lnSpc>
              <a:spcBef>
                <a:spcPts val="0"/>
              </a:spcBef>
              <a:spcAft>
                <a:spcPts val="12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943052" indent="-571485">
              <a:lnSpc>
                <a:spcPct val="100000"/>
              </a:lnSpc>
              <a:spcBef>
                <a:spcPts val="0"/>
              </a:spcBef>
              <a:spcAft>
                <a:spcPts val="1200"/>
              </a:spcAft>
              <a:buClr>
                <a:schemeClr val="bg2">
                  <a:lumMod val="25000"/>
                </a:schemeClr>
              </a:buClr>
              <a:buSzPct val="100000"/>
              <a:buFont typeface="Courier New" panose="02070309020205020404" pitchFamily="49" charset="0"/>
              <a:buChar char="o"/>
              <a:defRPr sz="4001">
                <a:solidFill>
                  <a:schemeClr val="bg2">
                    <a:lumMod val="25000"/>
                  </a:schemeClr>
                </a:solidFill>
              </a:defRPr>
            </a:lvl3pPr>
            <a:lvl4pPr>
              <a:lnSpc>
                <a:spcPct val="100000"/>
              </a:lnSpc>
              <a:spcBef>
                <a:spcPts val="0"/>
              </a:spcBef>
              <a:spcAft>
                <a:spcPts val="1200"/>
              </a:spcAft>
              <a:buClr>
                <a:schemeClr val="bg2">
                  <a:lumMod val="25000"/>
                </a:schemeClr>
              </a:buClr>
              <a:defRPr sz="36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3600" dirty="0"/>
              <a:t>Fourth Level</a:t>
            </a:r>
            <a:endParaRPr lang="en-US" dirty="0"/>
          </a:p>
        </p:txBody>
      </p:sp>
    </p:spTree>
    <p:extLst>
      <p:ext uri="{BB962C8B-B14F-4D97-AF65-F5344CB8AC3E}">
        <p14:creationId xmlns:p14="http://schemas.microsoft.com/office/powerpoint/2010/main" val="19689200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4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6" cstate="hqprint">
            <a:extLst>
              <a:ext uri="{28A0092B-C50C-407E-A947-70E740481C1C}">
                <a14:useLocalDpi xmlns:a14="http://schemas.microsoft.com/office/drawing/2010/main"/>
              </a:ext>
            </a:extLst>
          </a:blip>
          <a:srcRect/>
          <a:stretch/>
        </p:blipFill>
        <p:spPr>
          <a:xfrm>
            <a:off x="322577" y="5836259"/>
            <a:ext cx="17651094" cy="3744042"/>
          </a:xfrm>
          <a:prstGeom prst="rect">
            <a:avLst/>
          </a:prstGeom>
        </p:spPr>
      </p:pic>
      <p:sp>
        <p:nvSpPr>
          <p:cNvPr id="12" name="Rectangle 11"/>
          <p:cNvSpPr>
            <a:spLocks noChangeArrowheads="1"/>
          </p:cNvSpPr>
          <p:nvPr>
            <p:custDataLst>
              <p:tags r:id="rId1"/>
            </p:custDataLst>
          </p:nvPr>
        </p:nvSpPr>
        <p:spPr bwMode="auto">
          <a:xfrm>
            <a:off x="322579" y="228601"/>
            <a:ext cx="17665700" cy="5437553"/>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314329" y="9586919"/>
            <a:ext cx="17665700" cy="464345"/>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314329" y="5751204"/>
            <a:ext cx="1766570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1371566" rtl="0" eaLnBrk="1" fontAlgn="auto" latinLnBrk="0" hangingPunct="1">
              <a:lnSpc>
                <a:spcPct val="100000"/>
              </a:lnSpc>
              <a:spcBef>
                <a:spcPts val="0"/>
              </a:spcBef>
              <a:spcAft>
                <a:spcPts val="0"/>
              </a:spcAft>
              <a:buClrTx/>
              <a:buSzTx/>
              <a:buFontTx/>
              <a:buNone/>
              <a:tabLst/>
              <a:defRPr/>
            </a:pPr>
            <a:endParaRPr kumimoji="0" lang="en-US" sz="2027"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hasCustomPrompt="1"/>
            <p:custDataLst>
              <p:tags r:id="rId4"/>
            </p:custDataLst>
          </p:nvPr>
        </p:nvSpPr>
        <p:spPr>
          <a:xfrm>
            <a:off x="468632" y="381002"/>
            <a:ext cx="17350740" cy="5089499"/>
          </a:xfrm>
        </p:spPr>
        <p:txBody>
          <a:bodyPr lIns="0" tIns="0" rIns="0" bIns="0" anchor="b">
            <a:normAutofit/>
          </a:bodyPr>
          <a:lstStyle>
            <a:lvl1pPr algn="ctr">
              <a:spcAft>
                <a:spcPts val="2400"/>
              </a:spcAft>
              <a:defRPr sz="7200">
                <a:solidFill>
                  <a:srgbClr val="F3F2ED"/>
                </a:solidFill>
              </a:defRPr>
            </a:lvl1pPr>
          </a:lstStyle>
          <a:p>
            <a:r>
              <a:rPr lang="en-US" dirty="0"/>
              <a:t>Q and A Session</a:t>
            </a:r>
            <a:br>
              <a:rPr lang="en-US" dirty="0"/>
            </a:br>
            <a:endParaRPr lang="en-US" dirty="0"/>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4739557" y="8843048"/>
            <a:ext cx="3162680" cy="726275"/>
          </a:xfrm>
          <a:prstGeom prst="rect">
            <a:avLst/>
          </a:prstGeom>
        </p:spPr>
      </p:pic>
    </p:spTree>
    <p:extLst>
      <p:ext uri="{BB962C8B-B14F-4D97-AF65-F5344CB8AC3E}">
        <p14:creationId xmlns:p14="http://schemas.microsoft.com/office/powerpoint/2010/main" val="132837949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20640" y="0"/>
            <a:ext cx="457200" cy="1435644"/>
          </a:xfrm>
          <a:prstGeom prst="rect">
            <a:avLst/>
          </a:prstGeom>
          <a:solidFill>
            <a:srgbClr val="7CA295"/>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20641" y="276853"/>
            <a:ext cx="18267362" cy="1158794"/>
          </a:xfrm>
          <a:prstGeom prst="rect">
            <a:avLst/>
          </a:prstGeom>
          <a:solidFill>
            <a:srgbClr val="C0000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20640" y="1435646"/>
            <a:ext cx="457200" cy="8377826"/>
          </a:xfrm>
          <a:prstGeom prst="rect">
            <a:avLst/>
          </a:prstGeom>
          <a:solidFill>
            <a:srgbClr val="60AFD0"/>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20640" y="6172199"/>
            <a:ext cx="457200" cy="3559631"/>
          </a:xfrm>
          <a:prstGeom prst="rect">
            <a:avLst/>
          </a:prstGeom>
          <a:solidFill>
            <a:srgbClr val="89CADA"/>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20640" y="7361617"/>
            <a:ext cx="457200" cy="2904002"/>
          </a:xfrm>
          <a:prstGeom prst="rect">
            <a:avLst/>
          </a:prstGeom>
          <a:solidFill>
            <a:srgbClr val="C4E6D3"/>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20641" y="10031536"/>
            <a:ext cx="18246722" cy="255467"/>
          </a:xfrm>
          <a:prstGeom prst="rect">
            <a:avLst/>
          </a:prstGeom>
          <a:solidFill>
            <a:srgbClr val="F3F2ED"/>
          </a:solidFill>
          <a:ln w="12700" cap="flat" cmpd="sng" algn="ctr">
            <a:noFill/>
            <a:prstDash val="solid"/>
            <a:miter lim="800000"/>
          </a:ln>
          <a:effectLst/>
        </p:spPr>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929396" y="304712"/>
            <a:ext cx="16908902" cy="1103075"/>
          </a:xfrm>
          <a:prstGeom prst="rect">
            <a:avLst/>
          </a:prstGeom>
        </p:spPr>
        <p:txBody>
          <a:bodyPr lIns="91425" tIns="91425" rIns="91425" bIns="91425" anchor="ctr" anchorCtr="0"/>
          <a:lstStyle>
            <a:lvl1pPr lvl="0">
              <a:spcBef>
                <a:spcPts val="0"/>
              </a:spcBef>
              <a:defRPr sz="5600">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6418096" y="9544796"/>
            <a:ext cx="1869905" cy="437496"/>
          </a:xfrm>
          <a:prstGeom prst="rect">
            <a:avLst/>
          </a:prstGeom>
        </p:spPr>
        <p:txBody>
          <a:bodyPr vert="horz" lIns="182880" tIns="91440" rIns="182880" bIns="9144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137156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A8FCF4A6-DBFE-4434-92AA-ED23DBAB0CBC}" type="slidenum">
              <a:rPr kumimoji="0" lang="en-US" sz="1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1371566"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99B520AF-7883-0F1B-43A6-1718923A4430}"/>
              </a:ext>
            </a:extLst>
          </p:cNvPr>
          <p:cNvSpPr>
            <a:spLocks noGrp="1"/>
          </p:cNvSpPr>
          <p:nvPr>
            <p:ph type="body" sz="quarter" idx="10" hasCustomPrompt="1"/>
          </p:nvPr>
        </p:nvSpPr>
        <p:spPr>
          <a:xfrm>
            <a:off x="930277" y="1712497"/>
            <a:ext cx="16908020" cy="8018882"/>
          </a:xfrm>
        </p:spPr>
        <p:txBody>
          <a:bodyPr anchor="t"/>
          <a:lstStyle>
            <a:lvl1pPr marL="571485" indent="-571485">
              <a:lnSpc>
                <a:spcPct val="100000"/>
              </a:lnSpc>
              <a:spcBef>
                <a:spcPts val="0"/>
              </a:spcBef>
              <a:spcAft>
                <a:spcPts val="1200"/>
              </a:spcAft>
              <a:buClr>
                <a:srgbClr val="003947"/>
              </a:buClr>
              <a:buFont typeface="Arial" panose="020B0604020202020204" pitchFamily="34" charset="0"/>
              <a:buChar char="•"/>
              <a:defRPr>
                <a:solidFill>
                  <a:srgbClr val="003947"/>
                </a:solidFill>
              </a:defRPr>
            </a:lvl1pPr>
            <a:lvl2pPr marL="1162022" indent="-476238">
              <a:lnSpc>
                <a:spcPct val="100000"/>
              </a:lnSpc>
              <a:spcBef>
                <a:spcPts val="0"/>
              </a:spcBef>
              <a:spcAft>
                <a:spcPts val="1200"/>
              </a:spcAft>
              <a:buClr>
                <a:srgbClr val="003947"/>
              </a:buClr>
              <a:buSzPct val="100000"/>
              <a:buFont typeface="Wingdings" panose="05000000000000000000" pitchFamily="2" charset="2"/>
              <a:buChar char="§"/>
              <a:defRPr/>
            </a:lvl2pPr>
            <a:lvl3pPr marL="1943052" indent="-571485">
              <a:lnSpc>
                <a:spcPct val="100000"/>
              </a:lnSpc>
              <a:spcBef>
                <a:spcPts val="0"/>
              </a:spcBef>
              <a:spcAft>
                <a:spcPts val="1200"/>
              </a:spcAft>
              <a:buClr>
                <a:srgbClr val="003947"/>
              </a:buClr>
              <a:buSzPct val="100000"/>
              <a:buFont typeface="Courier New" panose="02070309020205020404" pitchFamily="49" charset="0"/>
              <a:buChar char="o"/>
              <a:defRPr sz="4001"/>
            </a:lvl3pPr>
            <a:lvl4pPr>
              <a:lnSpc>
                <a:spcPct val="100000"/>
              </a:lnSpc>
              <a:spcBef>
                <a:spcPts val="0"/>
              </a:spcBef>
              <a:spcAft>
                <a:spcPts val="1200"/>
              </a:spcAft>
              <a:buClr>
                <a:srgbClr val="003947"/>
              </a:buClr>
              <a:defRPr sz="3600"/>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3600" dirty="0"/>
              <a:t>Fourth Level</a:t>
            </a:r>
            <a:endParaRPr lang="en-US" dirty="0"/>
          </a:p>
        </p:txBody>
      </p:sp>
    </p:spTree>
    <p:extLst>
      <p:ext uri="{BB962C8B-B14F-4D97-AF65-F5344CB8AC3E}">
        <p14:creationId xmlns:p14="http://schemas.microsoft.com/office/powerpoint/2010/main" val="286396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438"/>
            <a:ext cx="15773400" cy="652700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4527"/>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1371566"/>
            <a:endParaRPr lang="en-US" dirty="0">
              <a:solidFill>
                <a:prstClr val="black">
                  <a:tint val="75000"/>
                </a:prstClr>
              </a:solidFill>
              <a:latin typeface="Calibri" panose="020F0502020204030204"/>
              <a:cs typeface="Arial"/>
              <a:sym typeface="Arial"/>
            </a:endParaRPr>
          </a:p>
        </p:txBody>
      </p:sp>
      <p:sp>
        <p:nvSpPr>
          <p:cNvPr id="5" name="Footer Placeholder 4"/>
          <p:cNvSpPr>
            <a:spLocks noGrp="1"/>
          </p:cNvSpPr>
          <p:nvPr>
            <p:ph type="ftr" sz="quarter" idx="3"/>
          </p:nvPr>
        </p:nvSpPr>
        <p:spPr>
          <a:xfrm>
            <a:off x="6057900" y="9534527"/>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1371566"/>
            <a:endParaRPr lang="en-US" dirty="0">
              <a:solidFill>
                <a:prstClr val="black">
                  <a:tint val="75000"/>
                </a:prstClr>
              </a:solidFill>
              <a:latin typeface="Calibri" panose="020F0502020204030204"/>
              <a:cs typeface="Arial"/>
              <a:sym typeface="Arial"/>
            </a:endParaRPr>
          </a:p>
        </p:txBody>
      </p:sp>
      <p:sp>
        <p:nvSpPr>
          <p:cNvPr id="6" name="Slide Number Placeholder 5"/>
          <p:cNvSpPr>
            <a:spLocks noGrp="1"/>
          </p:cNvSpPr>
          <p:nvPr>
            <p:ph type="sldNum" sz="quarter" idx="4"/>
          </p:nvPr>
        </p:nvSpPr>
        <p:spPr>
          <a:xfrm>
            <a:off x="12915900" y="9534527"/>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566"/>
            <a:fld id="{CE8EFBC1-741D-4A40-B928-922A7F4E1C7A}" type="slidenum">
              <a:rPr lang="en-US" smtClean="0">
                <a:solidFill>
                  <a:prstClr val="black">
                    <a:tint val="75000"/>
                  </a:prstClr>
                </a:solidFill>
                <a:latin typeface="Calibri" panose="020F0502020204030204"/>
                <a:cs typeface="Arial"/>
                <a:sym typeface="Arial"/>
              </a:rPr>
              <a:pPr defTabSz="1371566"/>
              <a:t>‹#›</a:t>
            </a:fld>
            <a:endParaRPr lang="en-US" dirty="0">
              <a:solidFill>
                <a:prstClr val="black">
                  <a:tint val="75000"/>
                </a:prstClr>
              </a:solidFill>
              <a:latin typeface="Calibri" panose="020F0502020204030204"/>
              <a:cs typeface="Arial"/>
              <a:sym typeface="Arial"/>
            </a:endParaRPr>
          </a:p>
        </p:txBody>
      </p:sp>
    </p:spTree>
    <p:extLst>
      <p:ext uri="{BB962C8B-B14F-4D97-AF65-F5344CB8AC3E}">
        <p14:creationId xmlns:p14="http://schemas.microsoft.com/office/powerpoint/2010/main" val="2972041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l" defTabSz="1371566" rtl="0" eaLnBrk="1" latinLnBrk="0" hangingPunct="1">
        <a:lnSpc>
          <a:spcPct val="90000"/>
        </a:lnSpc>
        <a:spcBef>
          <a:spcPct val="0"/>
        </a:spcBef>
        <a:buNone/>
        <a:defRPr sz="7200" b="1" i="0" kern="1200">
          <a:solidFill>
            <a:schemeClr val="tx1"/>
          </a:solidFill>
          <a:latin typeface="Arial" panose="020B0604020202020204" pitchFamily="34" charset="0"/>
          <a:ea typeface="+mj-ea"/>
          <a:cs typeface="Arial" panose="020B0604020202020204" pitchFamily="34" charset="0"/>
        </a:defRPr>
      </a:lvl1pPr>
    </p:titleStyle>
    <p:bodyStyle>
      <a:lvl1pPr marL="590535" indent="-590535" algn="l" defTabSz="1371566" rtl="0" eaLnBrk="1" latinLnBrk="0" hangingPunct="1">
        <a:lnSpc>
          <a:spcPct val="90000"/>
        </a:lnSpc>
        <a:spcBef>
          <a:spcPts val="1500"/>
        </a:spcBef>
        <a:spcAft>
          <a:spcPts val="2400"/>
        </a:spcAft>
        <a:buClr>
          <a:schemeClr val="accent5"/>
        </a:buClr>
        <a:buSzPct val="120000"/>
        <a:buFont typeface="Arial" panose="020B0604020202020204" pitchFamily="34" charset="0"/>
        <a:buChar char="•"/>
        <a:tabLst/>
        <a:defRPr sz="5600" kern="1200">
          <a:solidFill>
            <a:schemeClr val="tx1"/>
          </a:solidFill>
          <a:latin typeface="+mn-lt"/>
          <a:ea typeface="+mn-ea"/>
          <a:cs typeface="+mn-cs"/>
        </a:defRPr>
      </a:lvl1pPr>
      <a:lvl2pPr marL="1162022" indent="-476238" algn="l" defTabSz="1371566" rtl="0" eaLnBrk="1" latinLnBrk="0" hangingPunct="1">
        <a:lnSpc>
          <a:spcPct val="90000"/>
        </a:lnSpc>
        <a:spcBef>
          <a:spcPts val="750"/>
        </a:spcBef>
        <a:spcAft>
          <a:spcPts val="2400"/>
        </a:spcAft>
        <a:buClr>
          <a:schemeClr val="accent5"/>
        </a:buClr>
        <a:buSzPct val="120000"/>
        <a:buFont typeface="Arial" panose="020B0604020202020204" pitchFamily="34" charset="0"/>
        <a:buChar char="•"/>
        <a:tabLst/>
        <a:defRPr sz="4800" kern="1200">
          <a:solidFill>
            <a:schemeClr val="tx1"/>
          </a:solidFill>
          <a:latin typeface="+mn-lt"/>
          <a:ea typeface="+mn-ea"/>
          <a:cs typeface="+mn-cs"/>
        </a:defRPr>
      </a:lvl2pPr>
      <a:lvl3pPr marL="1850979" indent="-479414" algn="l" defTabSz="1371566" rtl="0" eaLnBrk="1" latinLnBrk="0" hangingPunct="1">
        <a:lnSpc>
          <a:spcPct val="90000"/>
        </a:lnSpc>
        <a:spcBef>
          <a:spcPts val="750"/>
        </a:spcBef>
        <a:spcAft>
          <a:spcPts val="2400"/>
        </a:spcAft>
        <a:buClr>
          <a:schemeClr val="accent5"/>
        </a:buClr>
        <a:buSzPct val="120000"/>
        <a:buFont typeface="Arial" panose="020B0604020202020204" pitchFamily="34" charset="0"/>
        <a:buChar char="•"/>
        <a:tabLst/>
        <a:defRPr sz="3600" kern="1200">
          <a:solidFill>
            <a:schemeClr val="tx1"/>
          </a:solidFill>
          <a:latin typeface="+mn-lt"/>
          <a:ea typeface="+mn-ea"/>
          <a:cs typeface="+mn-cs"/>
        </a:defRPr>
      </a:lvl3pPr>
      <a:lvl4pPr marL="2514537" indent="-450839" algn="l" defTabSz="1371566" rtl="0" eaLnBrk="1" latinLnBrk="0" hangingPunct="1">
        <a:lnSpc>
          <a:spcPct val="90000"/>
        </a:lnSpc>
        <a:spcBef>
          <a:spcPts val="750"/>
        </a:spcBef>
        <a:spcAft>
          <a:spcPts val="2400"/>
        </a:spcAft>
        <a:buClr>
          <a:schemeClr val="accent5"/>
        </a:buClr>
        <a:buSzPct val="120000"/>
        <a:buFont typeface="Arial" panose="020B0604020202020204" pitchFamily="34" charset="0"/>
        <a:buChar char="•"/>
        <a:tabLst/>
        <a:defRPr sz="3200" kern="1200">
          <a:solidFill>
            <a:schemeClr val="tx1"/>
          </a:solidFill>
          <a:latin typeface="+mn-lt"/>
          <a:ea typeface="+mn-ea"/>
          <a:cs typeface="+mn-cs"/>
        </a:defRPr>
      </a:lvl4pPr>
      <a:lvl5pPr marL="3086024" indent="-342891" algn="l" defTabSz="1371566" rtl="0" eaLnBrk="1" latinLnBrk="0" hangingPunct="1">
        <a:lnSpc>
          <a:spcPct val="90000"/>
        </a:lnSpc>
        <a:spcBef>
          <a:spcPts val="750"/>
        </a:spcBef>
        <a:spcAft>
          <a:spcPts val="2400"/>
        </a:spcAft>
        <a:buClr>
          <a:schemeClr val="accent5"/>
        </a:buClr>
        <a:buSzPct val="120000"/>
        <a:buFont typeface="Arial" panose="020B0604020202020204" pitchFamily="34" charset="0"/>
        <a:buChar char="•"/>
        <a:defRPr sz="3200" kern="1200">
          <a:solidFill>
            <a:schemeClr val="tx1"/>
          </a:solidFill>
          <a:latin typeface="+mn-lt"/>
          <a:ea typeface="+mn-ea"/>
          <a:cs typeface="+mn-cs"/>
        </a:defRPr>
      </a:lvl5pPr>
      <a:lvl6pPr marL="3771806"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589"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371"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155"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66" rtl="0" eaLnBrk="1" latinLnBrk="0" hangingPunct="1">
        <a:defRPr sz="2700" kern="1200">
          <a:solidFill>
            <a:schemeClr val="tx1"/>
          </a:solidFill>
          <a:latin typeface="+mn-lt"/>
          <a:ea typeface="+mn-ea"/>
          <a:cs typeface="+mn-cs"/>
        </a:defRPr>
      </a:lvl1pPr>
      <a:lvl2pPr marL="685784" algn="l" defTabSz="1371566" rtl="0" eaLnBrk="1" latinLnBrk="0" hangingPunct="1">
        <a:defRPr sz="2700" kern="1200">
          <a:solidFill>
            <a:schemeClr val="tx1"/>
          </a:solidFill>
          <a:latin typeface="+mn-lt"/>
          <a:ea typeface="+mn-ea"/>
          <a:cs typeface="+mn-cs"/>
        </a:defRPr>
      </a:lvl2pPr>
      <a:lvl3pPr marL="1371566" algn="l" defTabSz="1371566" rtl="0" eaLnBrk="1" latinLnBrk="0" hangingPunct="1">
        <a:defRPr sz="2700" kern="1200">
          <a:solidFill>
            <a:schemeClr val="tx1"/>
          </a:solidFill>
          <a:latin typeface="+mn-lt"/>
          <a:ea typeface="+mn-ea"/>
          <a:cs typeface="+mn-cs"/>
        </a:defRPr>
      </a:lvl3pPr>
      <a:lvl4pPr marL="2057349" algn="l" defTabSz="1371566" rtl="0" eaLnBrk="1" latinLnBrk="0" hangingPunct="1">
        <a:defRPr sz="2700" kern="1200">
          <a:solidFill>
            <a:schemeClr val="tx1"/>
          </a:solidFill>
          <a:latin typeface="+mn-lt"/>
          <a:ea typeface="+mn-ea"/>
          <a:cs typeface="+mn-cs"/>
        </a:defRPr>
      </a:lvl4pPr>
      <a:lvl5pPr marL="2743131" algn="l" defTabSz="1371566" rtl="0" eaLnBrk="1" latinLnBrk="0" hangingPunct="1">
        <a:defRPr sz="2700" kern="1200">
          <a:solidFill>
            <a:schemeClr val="tx1"/>
          </a:solidFill>
          <a:latin typeface="+mn-lt"/>
          <a:ea typeface="+mn-ea"/>
          <a:cs typeface="+mn-cs"/>
        </a:defRPr>
      </a:lvl5pPr>
      <a:lvl6pPr marL="3428915" algn="l" defTabSz="1371566" rtl="0" eaLnBrk="1" latinLnBrk="0" hangingPunct="1">
        <a:defRPr sz="2700" kern="1200">
          <a:solidFill>
            <a:schemeClr val="tx1"/>
          </a:solidFill>
          <a:latin typeface="+mn-lt"/>
          <a:ea typeface="+mn-ea"/>
          <a:cs typeface="+mn-cs"/>
        </a:defRPr>
      </a:lvl6pPr>
      <a:lvl7pPr marL="4114697" algn="l" defTabSz="1371566" rtl="0" eaLnBrk="1" latinLnBrk="0" hangingPunct="1">
        <a:defRPr sz="2700" kern="1200">
          <a:solidFill>
            <a:schemeClr val="tx1"/>
          </a:solidFill>
          <a:latin typeface="+mn-lt"/>
          <a:ea typeface="+mn-ea"/>
          <a:cs typeface="+mn-cs"/>
        </a:defRPr>
      </a:lvl7pPr>
      <a:lvl8pPr marL="4800480" algn="l" defTabSz="1371566" rtl="0" eaLnBrk="1" latinLnBrk="0" hangingPunct="1">
        <a:defRPr sz="2700" kern="1200">
          <a:solidFill>
            <a:schemeClr val="tx1"/>
          </a:solidFill>
          <a:latin typeface="+mn-lt"/>
          <a:ea typeface="+mn-ea"/>
          <a:cs typeface="+mn-cs"/>
        </a:defRPr>
      </a:lvl8pPr>
      <a:lvl9pPr marL="5486264" algn="l" defTabSz="1371566"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57300" y="2738438"/>
            <a:ext cx="15773400" cy="6527009"/>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57300" y="9534527"/>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1371566"/>
            <a:endParaRPr lang="en-US">
              <a:solidFill>
                <a:prstClr val="black">
                  <a:tint val="75000"/>
                </a:prstClr>
              </a:solidFill>
              <a:latin typeface="Calibri" panose="020F0502020204030204"/>
              <a:cs typeface="Arial"/>
              <a:sym typeface="Arial"/>
            </a:endParaRPr>
          </a:p>
        </p:txBody>
      </p:sp>
      <p:sp>
        <p:nvSpPr>
          <p:cNvPr id="5" name="Footer Placeholder 4"/>
          <p:cNvSpPr>
            <a:spLocks noGrp="1"/>
          </p:cNvSpPr>
          <p:nvPr>
            <p:ph type="ftr" sz="quarter" idx="3"/>
          </p:nvPr>
        </p:nvSpPr>
        <p:spPr>
          <a:xfrm>
            <a:off x="6057900" y="9534527"/>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1371566"/>
            <a:endParaRPr lang="en-US">
              <a:solidFill>
                <a:prstClr val="black">
                  <a:tint val="75000"/>
                </a:prstClr>
              </a:solidFill>
              <a:latin typeface="Calibri" panose="020F0502020204030204"/>
              <a:cs typeface="Arial"/>
              <a:sym typeface="Arial"/>
            </a:endParaRPr>
          </a:p>
        </p:txBody>
      </p:sp>
      <p:sp>
        <p:nvSpPr>
          <p:cNvPr id="6" name="Slide Number Placeholder 5"/>
          <p:cNvSpPr>
            <a:spLocks noGrp="1"/>
          </p:cNvSpPr>
          <p:nvPr>
            <p:ph type="sldNum" sz="quarter" idx="4"/>
          </p:nvPr>
        </p:nvSpPr>
        <p:spPr>
          <a:xfrm>
            <a:off x="12915900" y="9534527"/>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566"/>
            <a:fld id="{CE8EFBC1-741D-4A40-B928-922A7F4E1C7A}" type="slidenum">
              <a:rPr lang="en-US" smtClean="0">
                <a:solidFill>
                  <a:prstClr val="black">
                    <a:tint val="75000"/>
                  </a:prstClr>
                </a:solidFill>
                <a:latin typeface="Calibri" panose="020F0502020204030204"/>
                <a:cs typeface="Arial"/>
                <a:sym typeface="Arial"/>
              </a:rPr>
              <a:pPr defTabSz="1371566"/>
              <a:t>‹#›</a:t>
            </a:fld>
            <a:endParaRPr lang="en-US">
              <a:solidFill>
                <a:prstClr val="black">
                  <a:tint val="75000"/>
                </a:prstClr>
              </a:solidFill>
              <a:latin typeface="Calibri" panose="020F0502020204030204"/>
              <a:cs typeface="Arial"/>
              <a:sym typeface="Arial"/>
            </a:endParaRPr>
          </a:p>
        </p:txBody>
      </p:sp>
    </p:spTree>
    <p:extLst>
      <p:ext uri="{BB962C8B-B14F-4D97-AF65-F5344CB8AC3E}">
        <p14:creationId xmlns:p14="http://schemas.microsoft.com/office/powerpoint/2010/main" val="416780787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dt="0"/>
  <p:txStyles>
    <p:titleStyle>
      <a:lvl1pPr algn="l" defTabSz="1371566" rtl="0" eaLnBrk="1" latinLnBrk="0" hangingPunct="1">
        <a:lnSpc>
          <a:spcPct val="90000"/>
        </a:lnSpc>
        <a:spcBef>
          <a:spcPct val="0"/>
        </a:spcBef>
        <a:buNone/>
        <a:defRPr sz="7200" b="1" i="0" kern="1200">
          <a:solidFill>
            <a:schemeClr val="tx1"/>
          </a:solidFill>
          <a:latin typeface="Arial" panose="020B0604020202020204" pitchFamily="34" charset="0"/>
          <a:ea typeface="+mj-ea"/>
          <a:cs typeface="Arial" panose="020B0604020202020204" pitchFamily="34" charset="0"/>
        </a:defRPr>
      </a:lvl1pPr>
    </p:titleStyle>
    <p:bodyStyle>
      <a:lvl1pPr marL="590535" indent="-590535" algn="l" defTabSz="1371566" rtl="0" eaLnBrk="1" latinLnBrk="0" hangingPunct="1">
        <a:lnSpc>
          <a:spcPct val="90000"/>
        </a:lnSpc>
        <a:spcBef>
          <a:spcPts val="1500"/>
        </a:spcBef>
        <a:spcAft>
          <a:spcPts val="2400"/>
        </a:spcAft>
        <a:buClr>
          <a:schemeClr val="accent5"/>
        </a:buClr>
        <a:buSzPct val="120000"/>
        <a:buFont typeface="Arial" panose="020B0604020202020204" pitchFamily="34" charset="0"/>
        <a:buChar char="•"/>
        <a:tabLst/>
        <a:defRPr sz="5600" kern="1200">
          <a:solidFill>
            <a:schemeClr val="tx1"/>
          </a:solidFill>
          <a:latin typeface="+mn-lt"/>
          <a:ea typeface="+mn-ea"/>
          <a:cs typeface="+mn-cs"/>
        </a:defRPr>
      </a:lvl1pPr>
      <a:lvl2pPr marL="1162022" indent="-476238" algn="l" defTabSz="1371566" rtl="0" eaLnBrk="1" latinLnBrk="0" hangingPunct="1">
        <a:lnSpc>
          <a:spcPct val="90000"/>
        </a:lnSpc>
        <a:spcBef>
          <a:spcPts val="750"/>
        </a:spcBef>
        <a:spcAft>
          <a:spcPts val="2400"/>
        </a:spcAft>
        <a:buClr>
          <a:schemeClr val="accent5"/>
        </a:buClr>
        <a:buSzPct val="120000"/>
        <a:buFont typeface="Arial" panose="020B0604020202020204" pitchFamily="34" charset="0"/>
        <a:buChar char="•"/>
        <a:tabLst/>
        <a:defRPr sz="4800" kern="1200">
          <a:solidFill>
            <a:schemeClr val="tx1"/>
          </a:solidFill>
          <a:latin typeface="+mn-lt"/>
          <a:ea typeface="+mn-ea"/>
          <a:cs typeface="+mn-cs"/>
        </a:defRPr>
      </a:lvl2pPr>
      <a:lvl3pPr marL="1850979" indent="-479414" algn="l" defTabSz="1371566" rtl="0" eaLnBrk="1" latinLnBrk="0" hangingPunct="1">
        <a:lnSpc>
          <a:spcPct val="90000"/>
        </a:lnSpc>
        <a:spcBef>
          <a:spcPts val="750"/>
        </a:spcBef>
        <a:spcAft>
          <a:spcPts val="2400"/>
        </a:spcAft>
        <a:buClr>
          <a:schemeClr val="accent5"/>
        </a:buClr>
        <a:buSzPct val="120000"/>
        <a:buFont typeface="Arial" panose="020B0604020202020204" pitchFamily="34" charset="0"/>
        <a:buChar char="•"/>
        <a:tabLst/>
        <a:defRPr sz="3600" kern="1200">
          <a:solidFill>
            <a:schemeClr val="tx1"/>
          </a:solidFill>
          <a:latin typeface="+mn-lt"/>
          <a:ea typeface="+mn-ea"/>
          <a:cs typeface="+mn-cs"/>
        </a:defRPr>
      </a:lvl3pPr>
      <a:lvl4pPr marL="2514537" indent="-450839" algn="l" defTabSz="1371566" rtl="0" eaLnBrk="1" latinLnBrk="0" hangingPunct="1">
        <a:lnSpc>
          <a:spcPct val="90000"/>
        </a:lnSpc>
        <a:spcBef>
          <a:spcPts val="750"/>
        </a:spcBef>
        <a:spcAft>
          <a:spcPts val="2400"/>
        </a:spcAft>
        <a:buClr>
          <a:schemeClr val="accent5"/>
        </a:buClr>
        <a:buSzPct val="120000"/>
        <a:buFont typeface="Arial" panose="020B0604020202020204" pitchFamily="34" charset="0"/>
        <a:buChar char="•"/>
        <a:tabLst/>
        <a:defRPr sz="3200" kern="1200">
          <a:solidFill>
            <a:schemeClr val="tx1"/>
          </a:solidFill>
          <a:latin typeface="+mn-lt"/>
          <a:ea typeface="+mn-ea"/>
          <a:cs typeface="+mn-cs"/>
        </a:defRPr>
      </a:lvl4pPr>
      <a:lvl5pPr marL="3086024" indent="-342891" algn="l" defTabSz="1371566" rtl="0" eaLnBrk="1" latinLnBrk="0" hangingPunct="1">
        <a:lnSpc>
          <a:spcPct val="90000"/>
        </a:lnSpc>
        <a:spcBef>
          <a:spcPts val="750"/>
        </a:spcBef>
        <a:spcAft>
          <a:spcPts val="2400"/>
        </a:spcAft>
        <a:buClr>
          <a:schemeClr val="accent5"/>
        </a:buClr>
        <a:buSzPct val="120000"/>
        <a:buFont typeface="Arial" panose="020B0604020202020204" pitchFamily="34" charset="0"/>
        <a:buChar char="•"/>
        <a:defRPr sz="3200" kern="1200">
          <a:solidFill>
            <a:schemeClr val="tx1"/>
          </a:solidFill>
          <a:latin typeface="+mn-lt"/>
          <a:ea typeface="+mn-ea"/>
          <a:cs typeface="+mn-cs"/>
        </a:defRPr>
      </a:lvl5pPr>
      <a:lvl6pPr marL="3771806"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589"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371"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155" indent="-342891" algn="l" defTabSz="1371566"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566" rtl="0" eaLnBrk="1" latinLnBrk="0" hangingPunct="1">
        <a:defRPr sz="2700" kern="1200">
          <a:solidFill>
            <a:schemeClr val="tx1"/>
          </a:solidFill>
          <a:latin typeface="+mn-lt"/>
          <a:ea typeface="+mn-ea"/>
          <a:cs typeface="+mn-cs"/>
        </a:defRPr>
      </a:lvl1pPr>
      <a:lvl2pPr marL="685784" algn="l" defTabSz="1371566" rtl="0" eaLnBrk="1" latinLnBrk="0" hangingPunct="1">
        <a:defRPr sz="2700" kern="1200">
          <a:solidFill>
            <a:schemeClr val="tx1"/>
          </a:solidFill>
          <a:latin typeface="+mn-lt"/>
          <a:ea typeface="+mn-ea"/>
          <a:cs typeface="+mn-cs"/>
        </a:defRPr>
      </a:lvl2pPr>
      <a:lvl3pPr marL="1371566" algn="l" defTabSz="1371566" rtl="0" eaLnBrk="1" latinLnBrk="0" hangingPunct="1">
        <a:defRPr sz="2700" kern="1200">
          <a:solidFill>
            <a:schemeClr val="tx1"/>
          </a:solidFill>
          <a:latin typeface="+mn-lt"/>
          <a:ea typeface="+mn-ea"/>
          <a:cs typeface="+mn-cs"/>
        </a:defRPr>
      </a:lvl3pPr>
      <a:lvl4pPr marL="2057349" algn="l" defTabSz="1371566" rtl="0" eaLnBrk="1" latinLnBrk="0" hangingPunct="1">
        <a:defRPr sz="2700" kern="1200">
          <a:solidFill>
            <a:schemeClr val="tx1"/>
          </a:solidFill>
          <a:latin typeface="+mn-lt"/>
          <a:ea typeface="+mn-ea"/>
          <a:cs typeface="+mn-cs"/>
        </a:defRPr>
      </a:lvl4pPr>
      <a:lvl5pPr marL="2743131" algn="l" defTabSz="1371566" rtl="0" eaLnBrk="1" latinLnBrk="0" hangingPunct="1">
        <a:defRPr sz="2700" kern="1200">
          <a:solidFill>
            <a:schemeClr val="tx1"/>
          </a:solidFill>
          <a:latin typeface="+mn-lt"/>
          <a:ea typeface="+mn-ea"/>
          <a:cs typeface="+mn-cs"/>
        </a:defRPr>
      </a:lvl5pPr>
      <a:lvl6pPr marL="3428915" algn="l" defTabSz="1371566" rtl="0" eaLnBrk="1" latinLnBrk="0" hangingPunct="1">
        <a:defRPr sz="2700" kern="1200">
          <a:solidFill>
            <a:schemeClr val="tx1"/>
          </a:solidFill>
          <a:latin typeface="+mn-lt"/>
          <a:ea typeface="+mn-ea"/>
          <a:cs typeface="+mn-cs"/>
        </a:defRPr>
      </a:lvl6pPr>
      <a:lvl7pPr marL="4114697" algn="l" defTabSz="1371566" rtl="0" eaLnBrk="1" latinLnBrk="0" hangingPunct="1">
        <a:defRPr sz="2700" kern="1200">
          <a:solidFill>
            <a:schemeClr val="tx1"/>
          </a:solidFill>
          <a:latin typeface="+mn-lt"/>
          <a:ea typeface="+mn-ea"/>
          <a:cs typeface="+mn-cs"/>
        </a:defRPr>
      </a:lvl7pPr>
      <a:lvl8pPr marL="4800480" algn="l" defTabSz="1371566" rtl="0" eaLnBrk="1" latinLnBrk="0" hangingPunct="1">
        <a:defRPr sz="2700" kern="1200">
          <a:solidFill>
            <a:schemeClr val="tx1"/>
          </a:solidFill>
          <a:latin typeface="+mn-lt"/>
          <a:ea typeface="+mn-ea"/>
          <a:cs typeface="+mn-cs"/>
        </a:defRPr>
      </a:lvl8pPr>
      <a:lvl9pPr marL="5486264" algn="l" defTabSz="1371566"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2.xml"/><Relationship Id="rId7" Type="http://schemas.openxmlformats.org/officeDocument/2006/relationships/image" Target="../media/image15.sv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4.svg"/><Relationship Id="rId4" Type="http://schemas.openxmlformats.org/officeDocument/2006/relationships/slideLayout" Target="../slideLayouts/slideLayout7.xml"/><Relationship Id="rId9"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7.tiff"/></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5.xml"/><Relationship Id="rId7" Type="http://schemas.openxmlformats.org/officeDocument/2006/relationships/image" Target="../media/image15.sv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4.svg"/><Relationship Id="rId4" Type="http://schemas.openxmlformats.org/officeDocument/2006/relationships/slideLayout" Target="../slideLayouts/slideLayout7.xml"/><Relationship Id="rId9" Type="http://schemas.openxmlformats.org/officeDocument/2006/relationships/image" Target="../media/image16.sv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33.png"/><Relationship Id="rId7" Type="http://schemas.openxmlformats.org/officeDocument/2006/relationships/image" Target="../media/image37.em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34.emf"/></Relationships>
</file>

<file path=ppt/slides/_rels/slide21.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8.xml"/><Relationship Id="rId7" Type="http://schemas.openxmlformats.org/officeDocument/2006/relationships/image" Target="../media/image15.sv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4.svg"/><Relationship Id="rId4" Type="http://schemas.openxmlformats.org/officeDocument/2006/relationships/slideLayout" Target="../slideLayouts/slideLayout7.xml"/><Relationship Id="rId9" Type="http://schemas.openxmlformats.org/officeDocument/2006/relationships/image" Target="../media/image16.svg"/></Relationships>
</file>

<file path=ppt/slides/_rels/slide22.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doi.org/10.1097/QAD.0000000000004421"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2361-61EE-501B-9C82-66123C05E2A2}"/>
              </a:ext>
            </a:extLst>
          </p:cNvPr>
          <p:cNvSpPr>
            <a:spLocks noGrp="1"/>
          </p:cNvSpPr>
          <p:nvPr>
            <p:ph type="ctrTitle"/>
          </p:nvPr>
        </p:nvSpPr>
        <p:spPr/>
        <p:txBody>
          <a:bodyPr/>
          <a:lstStyle/>
          <a:p>
            <a:r>
              <a:rPr lang="en-US" dirty="0"/>
              <a:t>It’s Not (Just) the Virus: </a:t>
            </a:r>
            <a:br>
              <a:rPr lang="en-US" dirty="0"/>
            </a:br>
            <a:r>
              <a:rPr lang="en-US" dirty="0"/>
              <a:t>Cognitive Aging in People With HIV</a:t>
            </a:r>
          </a:p>
        </p:txBody>
      </p:sp>
      <p:sp>
        <p:nvSpPr>
          <p:cNvPr id="3" name="Subtitle 2">
            <a:extLst>
              <a:ext uri="{FF2B5EF4-FFF2-40B4-BE49-F238E27FC236}">
                <a16:creationId xmlns:a16="http://schemas.microsoft.com/office/drawing/2014/main" id="{98E43089-C120-FAC7-CD7D-077B4B2F98A0}"/>
              </a:ext>
            </a:extLst>
          </p:cNvPr>
          <p:cNvSpPr>
            <a:spLocks noGrp="1"/>
          </p:cNvSpPr>
          <p:nvPr>
            <p:ph type="subTitle" idx="1"/>
          </p:nvPr>
        </p:nvSpPr>
        <p:spPr>
          <a:xfrm>
            <a:off x="6826469" y="4510454"/>
            <a:ext cx="10565345" cy="4457702"/>
          </a:xfrm>
        </p:spPr>
        <p:txBody>
          <a:bodyPr/>
          <a:lstStyle/>
          <a:p>
            <a:pPr>
              <a:spcBef>
                <a:spcPts val="0"/>
              </a:spcBef>
            </a:pPr>
            <a:r>
              <a:rPr lang="en-US" dirty="0"/>
              <a:t>Shelli Farhadian, MD, PhD</a:t>
            </a:r>
          </a:p>
          <a:p>
            <a:pPr>
              <a:spcBef>
                <a:spcPts val="0"/>
              </a:spcBef>
            </a:pPr>
            <a:r>
              <a:rPr lang="en-US" sz="4800" b="0" dirty="0"/>
              <a:t>Associate Professor of Medicine</a:t>
            </a:r>
          </a:p>
          <a:p>
            <a:pPr>
              <a:spcBef>
                <a:spcPts val="0"/>
              </a:spcBef>
            </a:pPr>
            <a:r>
              <a:rPr lang="en-US" sz="4800" b="0" dirty="0"/>
              <a:t>Division of Infectious Diseases</a:t>
            </a:r>
          </a:p>
          <a:p>
            <a:pPr>
              <a:spcBef>
                <a:spcPts val="0"/>
              </a:spcBef>
            </a:pPr>
            <a:r>
              <a:rPr lang="en-US" sz="4800" b="0" dirty="0"/>
              <a:t>Yale School of Medicine</a:t>
            </a:r>
          </a:p>
          <a:p>
            <a:pPr>
              <a:spcBef>
                <a:spcPts val="0"/>
              </a:spcBef>
            </a:pPr>
            <a:r>
              <a:rPr lang="en-US" sz="4800" b="0" dirty="0"/>
              <a:t>New Haven, CT</a:t>
            </a:r>
          </a:p>
        </p:txBody>
      </p:sp>
      <p:pic>
        <p:nvPicPr>
          <p:cNvPr id="6" name="Picture 5">
            <a:extLst>
              <a:ext uri="{FF2B5EF4-FFF2-40B4-BE49-F238E27FC236}">
                <a16:creationId xmlns:a16="http://schemas.microsoft.com/office/drawing/2014/main" id="{5AE01537-9F59-314E-61F5-EEAEE27DCB3A}"/>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453529" y="4510455"/>
            <a:ext cx="4457700" cy="4457700"/>
          </a:xfrm>
          <a:prstGeom prst="rect">
            <a:avLst/>
          </a:prstGeom>
          <a:ln w="57150">
            <a:solidFill>
              <a:srgbClr val="7CA295"/>
            </a:solidFill>
          </a:ln>
        </p:spPr>
      </p:pic>
    </p:spTree>
    <p:extLst>
      <p:ext uri="{BB962C8B-B14F-4D97-AF65-F5344CB8AC3E}">
        <p14:creationId xmlns:p14="http://schemas.microsoft.com/office/powerpoint/2010/main" val="194490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A285-730C-FFF1-D308-E496B84786B8}"/>
              </a:ext>
            </a:extLst>
          </p:cNvPr>
          <p:cNvSpPr>
            <a:spLocks noGrp="1"/>
          </p:cNvSpPr>
          <p:nvPr>
            <p:ph type="title"/>
          </p:nvPr>
        </p:nvSpPr>
        <p:spPr/>
        <p:txBody>
          <a:bodyPr>
            <a:noAutofit/>
          </a:bodyPr>
          <a:lstStyle/>
          <a:p>
            <a:r>
              <a:rPr lang="en-US" sz="5400" dirty="0"/>
              <a:t>Financial Relationships With Ineligible Companies (Formerly Described as Commercial Interests by the ACCME) Within the Last 2 Years</a:t>
            </a:r>
          </a:p>
        </p:txBody>
      </p:sp>
      <p:sp>
        <p:nvSpPr>
          <p:cNvPr id="3" name="Text Placeholder 2">
            <a:extLst>
              <a:ext uri="{FF2B5EF4-FFF2-40B4-BE49-F238E27FC236}">
                <a16:creationId xmlns:a16="http://schemas.microsoft.com/office/drawing/2014/main" id="{B7B345DF-E910-0DB3-E4F7-E2E34C0DFB69}"/>
              </a:ext>
            </a:extLst>
          </p:cNvPr>
          <p:cNvSpPr>
            <a:spLocks noGrp="1"/>
          </p:cNvSpPr>
          <p:nvPr>
            <p:ph type="body" sz="quarter" idx="10"/>
          </p:nvPr>
        </p:nvSpPr>
        <p:spPr/>
        <p:txBody>
          <a:bodyPr/>
          <a:lstStyle/>
          <a:p>
            <a:pPr marL="0" indent="0">
              <a:buNone/>
            </a:pPr>
            <a:endParaRPr lang="en-US" dirty="0"/>
          </a:p>
          <a:p>
            <a:pPr marL="0" indent="0">
              <a:buNone/>
            </a:pPr>
            <a:r>
              <a:rPr lang="en-US" sz="4800" dirty="0"/>
              <a:t>Dr Farhadian reported no relevant financial relationships with ineligible companies. (Updated September 18, 2026)</a:t>
            </a:r>
          </a:p>
        </p:txBody>
      </p:sp>
    </p:spTree>
    <p:extLst>
      <p:ext uri="{BB962C8B-B14F-4D97-AF65-F5344CB8AC3E}">
        <p14:creationId xmlns:p14="http://schemas.microsoft.com/office/powerpoint/2010/main" val="487404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4C9A-8D09-E991-DE5E-6009DBBBFD57}"/>
              </a:ext>
            </a:extLst>
          </p:cNvPr>
          <p:cNvSpPr>
            <a:spLocks noGrp="1"/>
          </p:cNvSpPr>
          <p:nvPr>
            <p:ph type="title"/>
          </p:nvPr>
        </p:nvSpPr>
        <p:spPr/>
        <p:txBody>
          <a:bodyPr/>
          <a:lstStyle/>
          <a:p>
            <a:r>
              <a:rPr lang="en-US" dirty="0"/>
              <a:t>Learning Objectives</a:t>
            </a:r>
          </a:p>
        </p:txBody>
      </p:sp>
      <p:sp>
        <p:nvSpPr>
          <p:cNvPr id="3" name="Text Placeholder 2">
            <a:extLst>
              <a:ext uri="{FF2B5EF4-FFF2-40B4-BE49-F238E27FC236}">
                <a16:creationId xmlns:a16="http://schemas.microsoft.com/office/drawing/2014/main" id="{3298171B-32E1-B557-7D64-F362B99870F5}"/>
              </a:ext>
            </a:extLst>
          </p:cNvPr>
          <p:cNvSpPr>
            <a:spLocks noGrp="1"/>
          </p:cNvSpPr>
          <p:nvPr>
            <p:ph type="body" sz="quarter" idx="10"/>
          </p:nvPr>
        </p:nvSpPr>
        <p:spPr/>
        <p:txBody>
          <a:bodyPr>
            <a:normAutofit/>
          </a:bodyPr>
          <a:lstStyle/>
          <a:p>
            <a:pPr marL="0" indent="0">
              <a:buNone/>
            </a:pPr>
            <a:r>
              <a:rPr lang="en-US" sz="4200" dirty="0"/>
              <a:t>After attending this presentation, learners will be able to:</a:t>
            </a:r>
          </a:p>
          <a:p>
            <a:pPr lvl="1"/>
            <a:r>
              <a:rPr lang="en-US" sz="4200" dirty="0"/>
              <a:t>Explain why clinically significant cognitive impairment persists in people with HIV in the antiretroviral era</a:t>
            </a:r>
          </a:p>
          <a:p>
            <a:pPr lvl="1"/>
            <a:r>
              <a:rPr lang="en-US" sz="4200" dirty="0"/>
              <a:t>Apply a practical, modifiable risk–focused approach to older adults with HIV and cognitive complaints</a:t>
            </a:r>
          </a:p>
          <a:p>
            <a:pPr lvl="1"/>
            <a:r>
              <a:rPr lang="en-US" sz="4200" dirty="0"/>
              <a:t>Describe current and emerging strategies to protect brain health in people with HIV</a:t>
            </a:r>
          </a:p>
        </p:txBody>
      </p:sp>
    </p:spTree>
    <p:extLst>
      <p:ext uri="{BB962C8B-B14F-4D97-AF65-F5344CB8AC3E}">
        <p14:creationId xmlns:p14="http://schemas.microsoft.com/office/powerpoint/2010/main" val="3689384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47A24724-2DA1-9616-5271-66B112131F28}"/>
              </a:ext>
            </a:extLst>
          </p:cNvPr>
          <p:cNvSpPr/>
          <p:nvPr/>
        </p:nvSpPr>
        <p:spPr>
          <a:xfrm>
            <a:off x="283880" y="190501"/>
            <a:ext cx="6409894" cy="9064734"/>
          </a:xfrm>
          <a:prstGeom prst="roundRect">
            <a:avLst/>
          </a:prstGeom>
          <a:solidFill>
            <a:srgbClr val="CBE0E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2">
            <a:extLst>
              <a:ext uri="{FF2B5EF4-FFF2-40B4-BE49-F238E27FC236}">
                <a16:creationId xmlns:a16="http://schemas.microsoft.com/office/drawing/2014/main" id="{4B4A875A-6040-6B1D-3502-EC590F1434A8}"/>
              </a:ext>
            </a:extLst>
          </p:cNvPr>
          <p:cNvSpPr/>
          <p:nvPr/>
        </p:nvSpPr>
        <p:spPr>
          <a:xfrm>
            <a:off x="523332" y="3934844"/>
            <a:ext cx="5930989" cy="4696474"/>
          </a:xfrm>
          <a:custGeom>
            <a:avLst/>
            <a:gdLst/>
            <a:ahLst/>
            <a:cxnLst/>
            <a:rect l="l" t="t" r="r" b="b"/>
            <a:pathLst>
              <a:path w="8850450" h="5554787">
                <a:moveTo>
                  <a:pt x="0" y="0"/>
                </a:moveTo>
                <a:lnTo>
                  <a:pt x="8850450" y="0"/>
                </a:lnTo>
                <a:lnTo>
                  <a:pt x="8850450" y="5554788"/>
                </a:lnTo>
                <a:lnTo>
                  <a:pt x="0" y="5554788"/>
                </a:lnTo>
                <a:lnTo>
                  <a:pt x="0" y="0"/>
                </a:lnTo>
                <a:close/>
              </a:path>
            </a:pathLst>
          </a:custGeom>
          <a:blipFill>
            <a:blip r:embed="rId3"/>
            <a:stretch>
              <a:fillRect/>
            </a:stretch>
          </a:blipFill>
        </p:spPr>
        <p:txBody>
          <a:bodyPr/>
          <a:lstStyle/>
          <a:p>
            <a:endParaRPr lang="en-US" sz="1200"/>
          </a:p>
        </p:txBody>
      </p:sp>
      <p:sp>
        <p:nvSpPr>
          <p:cNvPr id="14" name="TextBox 4">
            <a:extLst>
              <a:ext uri="{FF2B5EF4-FFF2-40B4-BE49-F238E27FC236}">
                <a16:creationId xmlns:a16="http://schemas.microsoft.com/office/drawing/2014/main" id="{A1E1D732-496A-D2DC-F9F8-07AE63065576}"/>
              </a:ext>
            </a:extLst>
          </p:cNvPr>
          <p:cNvSpPr txBox="1"/>
          <p:nvPr/>
        </p:nvSpPr>
        <p:spPr>
          <a:xfrm>
            <a:off x="644834" y="862487"/>
            <a:ext cx="5540218" cy="2462213"/>
          </a:xfrm>
          <a:prstGeom prst="rect">
            <a:avLst/>
          </a:prstGeom>
          <a:solidFill>
            <a:srgbClr val="CBE0EF"/>
          </a:solidFill>
        </p:spPr>
        <p:txBody>
          <a:bodyPr wrap="square" lIns="0" tIns="0" rIns="0" bIns="0" rtlCol="0" anchor="t">
            <a:spAutoFit/>
          </a:bodyPr>
          <a:lstStyle/>
          <a:p>
            <a:pPr algn="ctr">
              <a:spcBef>
                <a:spcPct val="0"/>
              </a:spcBef>
            </a:pPr>
            <a:r>
              <a:rPr lang="en-US" sz="4000" b="1" dirty="0">
                <a:solidFill>
                  <a:srgbClr val="000000"/>
                </a:solidFill>
                <a:latin typeface="Arial" panose="020B0604020202020204" pitchFamily="34" charset="0"/>
                <a:ea typeface="Aptos Bold"/>
                <a:cs typeface="Arial" panose="020B0604020202020204" pitchFamily="34" charset="0"/>
                <a:sym typeface="Aptos Bold"/>
              </a:rPr>
              <a:t>HIV enters the Central Nervous System within days of infection</a:t>
            </a:r>
          </a:p>
        </p:txBody>
      </p:sp>
      <p:sp>
        <p:nvSpPr>
          <p:cNvPr id="15" name="TextBox 5">
            <a:extLst>
              <a:ext uri="{FF2B5EF4-FFF2-40B4-BE49-F238E27FC236}">
                <a16:creationId xmlns:a16="http://schemas.microsoft.com/office/drawing/2014/main" id="{74F5DBD0-75B3-CC62-9A97-120031ABED4D}"/>
              </a:ext>
            </a:extLst>
          </p:cNvPr>
          <p:cNvSpPr txBox="1"/>
          <p:nvPr/>
        </p:nvSpPr>
        <p:spPr>
          <a:xfrm rot="-5400000">
            <a:off x="-1403280" y="6050014"/>
            <a:ext cx="4420905" cy="430952"/>
          </a:xfrm>
          <a:prstGeom prst="rect">
            <a:avLst/>
          </a:prstGeom>
          <a:solidFill>
            <a:schemeClr val="bg1"/>
          </a:solidFill>
        </p:spPr>
        <p:txBody>
          <a:bodyPr wrap="square" lIns="0" tIns="0" rIns="0" bIns="0" rtlCol="0" anchor="t">
            <a:spAutoFit/>
          </a:bodyPr>
          <a:lstStyle/>
          <a:p>
            <a:pPr algn="ctr">
              <a:lnSpc>
                <a:spcPts val="3733"/>
              </a:lnSpc>
              <a:spcBef>
                <a:spcPct val="0"/>
              </a:spcBef>
            </a:pPr>
            <a:r>
              <a:rPr lang="en-US" sz="2200" dirty="0">
                <a:solidFill>
                  <a:srgbClr val="000000"/>
                </a:solidFill>
                <a:latin typeface="Aptos"/>
                <a:ea typeface="Aptos"/>
                <a:cs typeface="Aptos"/>
                <a:sym typeface="Aptos"/>
              </a:rPr>
              <a:t>HIV Viral load (</a:t>
            </a:r>
            <a:r>
              <a:rPr lang="en-US" sz="2200" b="1" dirty="0">
                <a:solidFill>
                  <a:srgbClr val="354EFF"/>
                </a:solidFill>
                <a:latin typeface="Aptos Bold"/>
                <a:ea typeface="Aptos Bold"/>
                <a:cs typeface="Aptos Bold"/>
                <a:sym typeface="Aptos Bold"/>
              </a:rPr>
              <a:t>CSF</a:t>
            </a:r>
            <a:r>
              <a:rPr lang="en-US" sz="2200" dirty="0">
                <a:solidFill>
                  <a:srgbClr val="000000"/>
                </a:solidFill>
                <a:latin typeface="Aptos"/>
                <a:ea typeface="Aptos"/>
                <a:cs typeface="Aptos"/>
                <a:sym typeface="Aptos"/>
              </a:rPr>
              <a:t> or </a:t>
            </a:r>
            <a:r>
              <a:rPr lang="en-US" sz="2200" b="1" dirty="0">
                <a:solidFill>
                  <a:srgbClr val="FF1F3A"/>
                </a:solidFill>
                <a:latin typeface="Aptos Bold"/>
                <a:ea typeface="Aptos Bold"/>
                <a:cs typeface="Aptos Bold"/>
                <a:sym typeface="Aptos Bold"/>
              </a:rPr>
              <a:t>Blood</a:t>
            </a:r>
            <a:r>
              <a:rPr lang="en-US" sz="2200" dirty="0">
                <a:solidFill>
                  <a:srgbClr val="000000"/>
                </a:solidFill>
                <a:latin typeface="Aptos"/>
                <a:ea typeface="Aptos"/>
                <a:cs typeface="Aptos"/>
                <a:sym typeface="Aptos"/>
              </a:rPr>
              <a:t>)</a:t>
            </a:r>
          </a:p>
        </p:txBody>
      </p:sp>
      <p:grpSp>
        <p:nvGrpSpPr>
          <p:cNvPr id="9" name="Group 8">
            <a:extLst>
              <a:ext uri="{FF2B5EF4-FFF2-40B4-BE49-F238E27FC236}">
                <a16:creationId xmlns:a16="http://schemas.microsoft.com/office/drawing/2014/main" id="{C26D612A-ED70-70DA-EDBF-1FD7579E065A}"/>
              </a:ext>
            </a:extLst>
          </p:cNvPr>
          <p:cNvGrpSpPr/>
          <p:nvPr/>
        </p:nvGrpSpPr>
        <p:grpSpPr>
          <a:xfrm>
            <a:off x="7054728" y="1693666"/>
            <a:ext cx="4756272" cy="6993018"/>
            <a:chOff x="7054728" y="1693666"/>
            <a:chExt cx="4756272" cy="6993018"/>
          </a:xfrm>
        </p:grpSpPr>
        <p:sp>
          <p:nvSpPr>
            <p:cNvPr id="7" name="Rounded Rectangle 6">
              <a:extLst>
                <a:ext uri="{FF2B5EF4-FFF2-40B4-BE49-F238E27FC236}">
                  <a16:creationId xmlns:a16="http://schemas.microsoft.com/office/drawing/2014/main" id="{FF7EFFFF-DF7C-AE3E-4D3A-A51582DE8262}"/>
                </a:ext>
              </a:extLst>
            </p:cNvPr>
            <p:cNvSpPr/>
            <p:nvPr/>
          </p:nvSpPr>
          <p:spPr>
            <a:xfrm>
              <a:off x="7054728" y="1693666"/>
              <a:ext cx="4756272" cy="699301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Figure 1: Severe synaptodendritic injury in HIV infection.">
              <a:extLst>
                <a:ext uri="{FF2B5EF4-FFF2-40B4-BE49-F238E27FC236}">
                  <a16:creationId xmlns:a16="http://schemas.microsoft.com/office/drawing/2014/main" id="{B56BC7EC-D1C0-815C-6C6E-5E9AB8ABB18F}"/>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7295686" y="4687657"/>
              <a:ext cx="4412350" cy="261349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4">
              <a:extLst>
                <a:ext uri="{FF2B5EF4-FFF2-40B4-BE49-F238E27FC236}">
                  <a16:creationId xmlns:a16="http://schemas.microsoft.com/office/drawing/2014/main" id="{E1CF69D0-B6F8-78AC-3BCB-B76924D3B027}"/>
                </a:ext>
              </a:extLst>
            </p:cNvPr>
            <p:cNvSpPr txBox="1"/>
            <p:nvPr/>
          </p:nvSpPr>
          <p:spPr>
            <a:xfrm>
              <a:off x="7517338" y="2560337"/>
              <a:ext cx="3969046" cy="1631216"/>
            </a:xfrm>
            <a:prstGeom prst="rect">
              <a:avLst/>
            </a:prstGeom>
            <a:solidFill>
              <a:schemeClr val="accent3">
                <a:lumMod val="20000"/>
                <a:lumOff val="80000"/>
              </a:schemeClr>
            </a:solidFill>
          </p:spPr>
          <p:txBody>
            <a:bodyPr wrap="square" lIns="0" tIns="0" rIns="0" bIns="0" rtlCol="0" anchor="t">
              <a:spAutoFit/>
            </a:bodyPr>
            <a:lstStyle/>
            <a:p>
              <a:pPr algn="ctr">
                <a:spcBef>
                  <a:spcPct val="0"/>
                </a:spcBef>
                <a:spcAft>
                  <a:spcPts val="600"/>
                </a:spcAft>
              </a:pPr>
              <a:r>
                <a:rPr lang="en-US" sz="3200" b="1" dirty="0">
                  <a:solidFill>
                    <a:srgbClr val="000000"/>
                  </a:solidFill>
                  <a:latin typeface="Arial" panose="020B0604020202020204" pitchFamily="34" charset="0"/>
                  <a:ea typeface="Aptos Bold"/>
                  <a:cs typeface="Arial" panose="020B0604020202020204" pitchFamily="34" charset="0"/>
                  <a:sym typeface="Aptos Bold"/>
                </a:rPr>
                <a:t>This leads to:</a:t>
              </a:r>
              <a:endParaRPr lang="en-US" sz="3200" b="1" dirty="0">
                <a:solidFill>
                  <a:schemeClr val="accent6"/>
                </a:solidFill>
                <a:latin typeface="Arial" panose="020B0604020202020204" pitchFamily="34" charset="0"/>
                <a:ea typeface="Aptos Bold"/>
                <a:cs typeface="Arial" panose="020B0604020202020204" pitchFamily="34" charset="0"/>
                <a:sym typeface="Aptos Bold"/>
              </a:endParaRPr>
            </a:p>
            <a:p>
              <a:pPr algn="ctr">
                <a:spcBef>
                  <a:spcPct val="0"/>
                </a:spcBef>
                <a:spcAft>
                  <a:spcPts val="600"/>
                </a:spcAft>
              </a:pPr>
              <a:r>
                <a:rPr lang="en-US" sz="3200" b="1" dirty="0">
                  <a:solidFill>
                    <a:schemeClr val="tx1">
                      <a:lumMod val="50000"/>
                    </a:schemeClr>
                  </a:solidFill>
                  <a:latin typeface="Arial" panose="020B0604020202020204" pitchFamily="34" charset="0"/>
                  <a:ea typeface="Aptos Bold"/>
                  <a:cs typeface="Arial" panose="020B0604020202020204" pitchFamily="34" charset="0"/>
                  <a:sym typeface="Aptos Bold"/>
                </a:rPr>
                <a:t>Immune activation &amp;</a:t>
              </a:r>
            </a:p>
            <a:p>
              <a:pPr algn="ctr">
                <a:spcBef>
                  <a:spcPct val="0"/>
                </a:spcBef>
                <a:spcAft>
                  <a:spcPts val="600"/>
                </a:spcAft>
              </a:pPr>
              <a:r>
                <a:rPr lang="en-US" sz="3200" b="1" dirty="0">
                  <a:solidFill>
                    <a:schemeClr val="tx1">
                      <a:lumMod val="50000"/>
                    </a:schemeClr>
                  </a:solidFill>
                  <a:latin typeface="Arial" panose="020B0604020202020204" pitchFamily="34" charset="0"/>
                  <a:ea typeface="Aptos Bold"/>
                  <a:cs typeface="Arial" panose="020B0604020202020204" pitchFamily="34" charset="0"/>
                  <a:sym typeface="Aptos Bold"/>
                </a:rPr>
                <a:t> Synaptic injury</a:t>
              </a:r>
            </a:p>
          </p:txBody>
        </p:sp>
      </p:grpSp>
      <p:sp>
        <p:nvSpPr>
          <p:cNvPr id="18" name="TextBox 17">
            <a:extLst>
              <a:ext uri="{FF2B5EF4-FFF2-40B4-BE49-F238E27FC236}">
                <a16:creationId xmlns:a16="http://schemas.microsoft.com/office/drawing/2014/main" id="{20B7D2C8-0074-C4EC-F251-44F322525513}"/>
              </a:ext>
            </a:extLst>
          </p:cNvPr>
          <p:cNvSpPr txBox="1"/>
          <p:nvPr/>
        </p:nvSpPr>
        <p:spPr>
          <a:xfrm>
            <a:off x="684021" y="9255234"/>
            <a:ext cx="3486852" cy="954107"/>
          </a:xfrm>
          <a:prstGeom prst="rect">
            <a:avLst/>
          </a:prstGeom>
          <a:noFill/>
        </p:spPr>
        <p:txBody>
          <a:bodyPr wrap="none" rtlCol="0">
            <a:spAutoFit/>
          </a:bodyPr>
          <a:lstStyle/>
          <a:p>
            <a:r>
              <a:rPr lang="en-US" sz="1400" dirty="0"/>
              <a:t>Chan et al, JID 2018</a:t>
            </a:r>
          </a:p>
          <a:p>
            <a:r>
              <a:rPr lang="en-US" sz="1400" dirty="0"/>
              <a:t>Ellis et al, Nature Reviews Neuroscience 2007</a:t>
            </a:r>
          </a:p>
          <a:p>
            <a:r>
              <a:rPr lang="en-US" sz="1400" i="1" dirty="0" err="1"/>
              <a:t>Morgello</a:t>
            </a:r>
            <a:r>
              <a:rPr lang="en-US" sz="1400" i="1" dirty="0"/>
              <a:t>, HIV Neuropathology, 2018</a:t>
            </a:r>
          </a:p>
          <a:p>
            <a:endParaRPr lang="en-US" sz="1400" dirty="0"/>
          </a:p>
        </p:txBody>
      </p:sp>
      <p:grpSp>
        <p:nvGrpSpPr>
          <p:cNvPr id="10" name="Group 9">
            <a:extLst>
              <a:ext uri="{FF2B5EF4-FFF2-40B4-BE49-F238E27FC236}">
                <a16:creationId xmlns:a16="http://schemas.microsoft.com/office/drawing/2014/main" id="{4C5B8FB2-8DF3-594D-12F5-B32489691746}"/>
              </a:ext>
            </a:extLst>
          </p:cNvPr>
          <p:cNvGrpSpPr/>
          <p:nvPr/>
        </p:nvGrpSpPr>
        <p:grpSpPr>
          <a:xfrm>
            <a:off x="12051958" y="155290"/>
            <a:ext cx="5924093" cy="9064734"/>
            <a:chOff x="12051958" y="155290"/>
            <a:chExt cx="5924093" cy="9064734"/>
          </a:xfrm>
        </p:grpSpPr>
        <p:sp>
          <p:nvSpPr>
            <p:cNvPr id="8" name="Rounded Rectangle 7">
              <a:extLst>
                <a:ext uri="{FF2B5EF4-FFF2-40B4-BE49-F238E27FC236}">
                  <a16:creationId xmlns:a16="http://schemas.microsoft.com/office/drawing/2014/main" id="{73439AE6-AFC5-E5BB-72CF-781A9F311058}"/>
                </a:ext>
              </a:extLst>
            </p:cNvPr>
            <p:cNvSpPr/>
            <p:nvPr/>
          </p:nvSpPr>
          <p:spPr>
            <a:xfrm>
              <a:off x="12051958" y="155290"/>
              <a:ext cx="5924093" cy="906473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Current clinical presentations of AIDS dementia in a tropical environment:  study of 26 observations in the neurology department of the University  Hospital of Conakry | European Journal of Medical Research | Springer  Nature Link">
              <a:extLst>
                <a:ext uri="{FF2B5EF4-FFF2-40B4-BE49-F238E27FC236}">
                  <a16:creationId xmlns:a16="http://schemas.microsoft.com/office/drawing/2014/main" id="{4A5690FF-555F-A0C3-8267-287FB9E29DF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3292612" y="4229852"/>
              <a:ext cx="3442783" cy="37643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4">
              <a:extLst>
                <a:ext uri="{FF2B5EF4-FFF2-40B4-BE49-F238E27FC236}">
                  <a16:creationId xmlns:a16="http://schemas.microsoft.com/office/drawing/2014/main" id="{E6E88C4A-BA43-D890-DC77-BE5AFDE3546C}"/>
                </a:ext>
              </a:extLst>
            </p:cNvPr>
            <p:cNvSpPr txBox="1"/>
            <p:nvPr/>
          </p:nvSpPr>
          <p:spPr>
            <a:xfrm>
              <a:off x="13032804" y="565738"/>
              <a:ext cx="3962400" cy="3477875"/>
            </a:xfrm>
            <a:prstGeom prst="rect">
              <a:avLst/>
            </a:prstGeom>
            <a:solidFill>
              <a:schemeClr val="accent6">
                <a:lumMod val="20000"/>
                <a:lumOff val="80000"/>
              </a:schemeClr>
            </a:solidFill>
          </p:spPr>
          <p:txBody>
            <a:bodyPr wrap="square" lIns="0" tIns="0" rIns="0" bIns="0" rtlCol="0" anchor="t">
              <a:spAutoFit/>
            </a:bodyPr>
            <a:lstStyle/>
            <a:p>
              <a:pPr algn="ctr">
                <a:spcBef>
                  <a:spcPct val="0"/>
                </a:spcBef>
                <a:spcAft>
                  <a:spcPts val="600"/>
                </a:spcAft>
              </a:pPr>
              <a:r>
                <a:rPr lang="en-US" sz="4000" b="1" dirty="0">
                  <a:solidFill>
                    <a:srgbClr val="000000"/>
                  </a:solidFill>
                  <a:latin typeface="Arial" panose="020B0604020202020204" pitchFamily="34" charset="0"/>
                  <a:ea typeface="Aptos Bold"/>
                  <a:cs typeface="Arial" panose="020B0604020202020204" pitchFamily="34" charset="0"/>
                  <a:sym typeface="Aptos Bold"/>
                </a:rPr>
                <a:t>In the absence of treatment, this may cause:</a:t>
              </a:r>
              <a:endParaRPr lang="en-US" sz="4000" b="1" dirty="0">
                <a:solidFill>
                  <a:schemeClr val="accent6"/>
                </a:solidFill>
                <a:latin typeface="Arial" panose="020B0604020202020204" pitchFamily="34" charset="0"/>
                <a:ea typeface="Aptos Bold"/>
                <a:cs typeface="Arial" panose="020B0604020202020204" pitchFamily="34" charset="0"/>
                <a:sym typeface="Aptos Bold"/>
              </a:endParaRPr>
            </a:p>
            <a:p>
              <a:pPr algn="ctr">
                <a:spcBef>
                  <a:spcPct val="0"/>
                </a:spcBef>
                <a:spcAft>
                  <a:spcPts val="600"/>
                </a:spcAft>
              </a:pPr>
              <a:r>
                <a:rPr lang="en-US" sz="3200" b="1" dirty="0">
                  <a:solidFill>
                    <a:schemeClr val="tx1">
                      <a:lumMod val="50000"/>
                    </a:schemeClr>
                  </a:solidFill>
                  <a:latin typeface="Arial" panose="020B0604020202020204" pitchFamily="34" charset="0"/>
                  <a:ea typeface="Aptos Bold"/>
                  <a:cs typeface="Arial" panose="020B0604020202020204" pitchFamily="34" charset="0"/>
                  <a:sym typeface="Aptos Bold"/>
                </a:rPr>
                <a:t>AIDS Dementia Complex / </a:t>
              </a:r>
            </a:p>
            <a:p>
              <a:pPr algn="ctr">
                <a:spcBef>
                  <a:spcPct val="0"/>
                </a:spcBef>
                <a:spcAft>
                  <a:spcPts val="600"/>
                </a:spcAft>
              </a:pPr>
              <a:r>
                <a:rPr lang="en-US" sz="3200" b="1" dirty="0">
                  <a:solidFill>
                    <a:schemeClr val="tx1">
                      <a:lumMod val="50000"/>
                    </a:schemeClr>
                  </a:solidFill>
                  <a:latin typeface="Arial" panose="020B0604020202020204" pitchFamily="34" charset="0"/>
                  <a:ea typeface="Aptos Bold"/>
                  <a:cs typeface="Arial" panose="020B0604020202020204" pitchFamily="34" charset="0"/>
                  <a:sym typeface="Aptos Bold"/>
                </a:rPr>
                <a:t>HIV Dementia</a:t>
              </a:r>
            </a:p>
          </p:txBody>
        </p:sp>
      </p:grpSp>
      <p:sp>
        <p:nvSpPr>
          <p:cNvPr id="5" name="TextBox 4">
            <a:extLst>
              <a:ext uri="{FF2B5EF4-FFF2-40B4-BE49-F238E27FC236}">
                <a16:creationId xmlns:a16="http://schemas.microsoft.com/office/drawing/2014/main" id="{C8F119AF-2D7C-593B-37B4-84F59ACDD648}"/>
              </a:ext>
            </a:extLst>
          </p:cNvPr>
          <p:cNvSpPr txBox="1"/>
          <p:nvPr/>
        </p:nvSpPr>
        <p:spPr>
          <a:xfrm>
            <a:off x="7542738" y="9255234"/>
            <a:ext cx="11790999" cy="855555"/>
          </a:xfrm>
          <a:prstGeom prst="rect">
            <a:avLst/>
          </a:prstGeom>
          <a:noFill/>
        </p:spPr>
        <p:txBody>
          <a:bodyPr wrap="square">
            <a:spAutoFit/>
          </a:bodyPr>
          <a:lstStyle/>
          <a:p>
            <a:pPr algn="just">
              <a:lnSpc>
                <a:spcPts val="6649"/>
              </a:lnSpc>
            </a:pPr>
            <a:r>
              <a:rPr lang="en-US" sz="3600" i="1" dirty="0">
                <a:solidFill>
                  <a:srgbClr val="AA1C20"/>
                </a:solidFill>
                <a:latin typeface="Arial" panose="020B0604020202020204" pitchFamily="34" charset="0"/>
                <a:ea typeface="Aptos Bold"/>
                <a:cs typeface="Arial" panose="020B0604020202020204" pitchFamily="34" charset="0"/>
                <a:sym typeface="Aptos Bold"/>
              </a:rPr>
              <a:t>HIV Dementia: Very rare in individuals on ART!</a:t>
            </a:r>
          </a:p>
        </p:txBody>
      </p:sp>
      <p:sp>
        <p:nvSpPr>
          <p:cNvPr id="3" name="TextBox 2">
            <a:extLst>
              <a:ext uri="{FF2B5EF4-FFF2-40B4-BE49-F238E27FC236}">
                <a16:creationId xmlns:a16="http://schemas.microsoft.com/office/drawing/2014/main" id="{4C4181D7-81EF-982E-D9CB-86BD384F8E3B}"/>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6" presetClass="emph" presetSubtype="0" fill="hold" grpId="0" nodeType="clickEffect">
                                  <p:stCondLst>
                                    <p:cond delay="0"/>
                                  </p:stCondLst>
                                  <p:childTnLst>
                                    <p:animScale>
                                      <p:cBhvr>
                                        <p:cTn id="20" dur="2000" fill="hold"/>
                                        <p:tgtEl>
                                          <p:spTgt spid="5">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5" grpI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47" y="229512"/>
            <a:ext cx="18288000" cy="7808446"/>
            <a:chOff x="0" y="0"/>
            <a:chExt cx="24384000" cy="10411262"/>
          </a:xfrm>
        </p:grpSpPr>
        <p:grpSp>
          <p:nvGrpSpPr>
            <p:cNvPr id="3" name="Group 3"/>
            <p:cNvGrpSpPr/>
            <p:nvPr/>
          </p:nvGrpSpPr>
          <p:grpSpPr>
            <a:xfrm>
              <a:off x="0" y="0"/>
              <a:ext cx="24384000" cy="2447881"/>
              <a:chOff x="0" y="0"/>
              <a:chExt cx="4816593" cy="483532"/>
            </a:xfrm>
          </p:grpSpPr>
          <p:sp>
            <p:nvSpPr>
              <p:cNvPr id="4" name="Freeform 4"/>
              <p:cNvSpPr/>
              <p:nvPr/>
            </p:nvSpPr>
            <p:spPr>
              <a:xfrm>
                <a:off x="0" y="0"/>
                <a:ext cx="4816592" cy="483532"/>
              </a:xfrm>
              <a:custGeom>
                <a:avLst/>
                <a:gdLst/>
                <a:ahLst/>
                <a:cxnLst/>
                <a:rect l="l" t="t" r="r" b="b"/>
                <a:pathLst>
                  <a:path w="4816592" h="483532">
                    <a:moveTo>
                      <a:pt x="0" y="0"/>
                    </a:moveTo>
                    <a:lnTo>
                      <a:pt x="4816592" y="0"/>
                    </a:lnTo>
                    <a:lnTo>
                      <a:pt x="4816592" y="483532"/>
                    </a:lnTo>
                    <a:lnTo>
                      <a:pt x="0" y="483532"/>
                    </a:lnTo>
                    <a:close/>
                  </a:path>
                </a:pathLst>
              </a:custGeom>
              <a:solidFill>
                <a:srgbClr val="CBE0EE"/>
              </a:solidFill>
            </p:spPr>
            <p:txBody>
              <a:bodyPr/>
              <a:lstStyle/>
              <a:p>
                <a:endParaRPr lang="en-US"/>
              </a:p>
            </p:txBody>
          </p:sp>
          <p:sp>
            <p:nvSpPr>
              <p:cNvPr id="5" name="TextBox 5"/>
              <p:cNvSpPr txBox="1"/>
              <p:nvPr/>
            </p:nvSpPr>
            <p:spPr>
              <a:xfrm>
                <a:off x="0" y="-38100"/>
                <a:ext cx="4816593" cy="521632"/>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476544" y="4681176"/>
              <a:ext cx="7159817" cy="5411293"/>
              <a:chOff x="0" y="0"/>
              <a:chExt cx="1414285" cy="1068897"/>
            </a:xfrm>
          </p:grpSpPr>
          <p:sp>
            <p:nvSpPr>
              <p:cNvPr id="7" name="Freeform 7"/>
              <p:cNvSpPr/>
              <p:nvPr/>
            </p:nvSpPr>
            <p:spPr>
              <a:xfrm>
                <a:off x="0" y="0"/>
                <a:ext cx="1414285" cy="1068897"/>
              </a:xfrm>
              <a:custGeom>
                <a:avLst/>
                <a:gdLst/>
                <a:ahLst/>
                <a:cxnLst/>
                <a:rect l="l" t="t" r="r" b="b"/>
                <a:pathLst>
                  <a:path w="1414285" h="1068897">
                    <a:moveTo>
                      <a:pt x="24509" y="0"/>
                    </a:moveTo>
                    <a:lnTo>
                      <a:pt x="1389775" y="0"/>
                    </a:lnTo>
                    <a:cubicBezTo>
                      <a:pt x="1396276" y="0"/>
                      <a:pt x="1402510" y="2582"/>
                      <a:pt x="1407106" y="7179"/>
                    </a:cubicBezTo>
                    <a:cubicBezTo>
                      <a:pt x="1411703" y="11775"/>
                      <a:pt x="1414285" y="18009"/>
                      <a:pt x="1414285" y="24509"/>
                    </a:cubicBezTo>
                    <a:lnTo>
                      <a:pt x="1414285" y="1044388"/>
                    </a:lnTo>
                    <a:cubicBezTo>
                      <a:pt x="1414285" y="1050888"/>
                      <a:pt x="1411703" y="1057122"/>
                      <a:pt x="1407106" y="1061719"/>
                    </a:cubicBezTo>
                    <a:cubicBezTo>
                      <a:pt x="1402510" y="1066315"/>
                      <a:pt x="1396276" y="1068897"/>
                      <a:pt x="1389775" y="1068897"/>
                    </a:cubicBezTo>
                    <a:lnTo>
                      <a:pt x="24509" y="1068897"/>
                    </a:lnTo>
                    <a:cubicBezTo>
                      <a:pt x="18009" y="1068897"/>
                      <a:pt x="11775" y="1066315"/>
                      <a:pt x="7179" y="1061719"/>
                    </a:cubicBezTo>
                    <a:cubicBezTo>
                      <a:pt x="2582" y="1057122"/>
                      <a:pt x="0" y="1050888"/>
                      <a:pt x="0" y="1044388"/>
                    </a:cubicBezTo>
                    <a:lnTo>
                      <a:pt x="0" y="24509"/>
                    </a:lnTo>
                    <a:cubicBezTo>
                      <a:pt x="0" y="18009"/>
                      <a:pt x="2582" y="11775"/>
                      <a:pt x="7179" y="7179"/>
                    </a:cubicBezTo>
                    <a:cubicBezTo>
                      <a:pt x="11775" y="2582"/>
                      <a:pt x="18009" y="0"/>
                      <a:pt x="24509" y="0"/>
                    </a:cubicBezTo>
                    <a:close/>
                  </a:path>
                </a:pathLst>
              </a:custGeom>
              <a:solidFill>
                <a:srgbClr val="036076"/>
              </a:solidFill>
            </p:spPr>
            <p:txBody>
              <a:bodyPr/>
              <a:lstStyle/>
              <a:p>
                <a:endParaRPr lang="en-US" dirty="0">
                  <a:latin typeface="Arial" panose="020B0604020202020204" pitchFamily="34" charset="0"/>
                  <a:cs typeface="Arial" panose="020B0604020202020204" pitchFamily="34" charset="0"/>
                </a:endParaRPr>
              </a:p>
            </p:txBody>
          </p:sp>
          <p:sp>
            <p:nvSpPr>
              <p:cNvPr id="8" name="TextBox 8"/>
              <p:cNvSpPr txBox="1"/>
              <p:nvPr/>
            </p:nvSpPr>
            <p:spPr>
              <a:xfrm>
                <a:off x="0" y="-38100"/>
                <a:ext cx="1414285" cy="1106997"/>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538140" y="4362382"/>
              <a:ext cx="3442362" cy="6048880"/>
            </a:xfrm>
            <a:custGeom>
              <a:avLst/>
              <a:gdLst/>
              <a:ahLst/>
              <a:cxnLst/>
              <a:rect l="l" t="t" r="r" b="b"/>
              <a:pathLst>
                <a:path w="3442362" h="6048880">
                  <a:moveTo>
                    <a:pt x="0" y="0"/>
                  </a:moveTo>
                  <a:lnTo>
                    <a:pt x="3442363" y="0"/>
                  </a:lnTo>
                  <a:lnTo>
                    <a:pt x="3442363" y="6048880"/>
                  </a:lnTo>
                  <a:lnTo>
                    <a:pt x="0" y="604888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815960" y="294724"/>
              <a:ext cx="22196440" cy="1547283"/>
            </a:xfrm>
            <a:prstGeom prst="rect">
              <a:avLst/>
            </a:prstGeom>
          </p:spPr>
          <p:txBody>
            <a:bodyPr lIns="0" tIns="0" rIns="0" bIns="0" rtlCol="0" anchor="t">
              <a:spAutoFit/>
            </a:bodyPr>
            <a:lstStyle/>
            <a:p>
              <a:pPr algn="l">
                <a:lnSpc>
                  <a:spcPts val="9799"/>
                </a:lnSpc>
                <a:spcBef>
                  <a:spcPct val="0"/>
                </a:spcBef>
              </a:pPr>
              <a:r>
                <a:rPr lang="en-US" sz="6999" b="1" spc="272" dirty="0">
                  <a:solidFill>
                    <a:srgbClr val="036076"/>
                  </a:solidFill>
                  <a:latin typeface="Arial" panose="020B0604020202020204" pitchFamily="34" charset="0"/>
                  <a:ea typeface="Aptos Bold"/>
                  <a:cs typeface="Arial" panose="020B0604020202020204" pitchFamily="34" charset="0"/>
                  <a:sym typeface="Aptos Bold"/>
                </a:rPr>
                <a:t>NOW: A more common case </a:t>
              </a:r>
            </a:p>
          </p:txBody>
        </p:sp>
        <p:sp>
          <p:nvSpPr>
            <p:cNvPr id="11" name="TextBox 11"/>
            <p:cNvSpPr txBox="1"/>
            <p:nvPr/>
          </p:nvSpPr>
          <p:spPr>
            <a:xfrm>
              <a:off x="4888841" y="4951374"/>
              <a:ext cx="6747519" cy="4653240"/>
            </a:xfrm>
            <a:prstGeom prst="rect">
              <a:avLst/>
            </a:prstGeom>
          </p:spPr>
          <p:txBody>
            <a:bodyPr lIns="0" tIns="0" rIns="0" bIns="0" rtlCol="0" anchor="t">
              <a:spAutoFit/>
            </a:bodyPr>
            <a:lstStyle/>
            <a:p>
              <a:pPr algn="l">
                <a:lnSpc>
                  <a:spcPts val="5506"/>
                </a:lnSpc>
                <a:spcBef>
                  <a:spcPct val="0"/>
                </a:spcBef>
              </a:pPr>
              <a:r>
                <a:rPr lang="en-US" sz="3932" b="1" spc="153" dirty="0">
                  <a:solidFill>
                    <a:srgbClr val="FFFFFF"/>
                  </a:solidFill>
                  <a:latin typeface="Arial" panose="020B0604020202020204" pitchFamily="34" charset="0"/>
                  <a:ea typeface="Aptos Bold"/>
                  <a:cs typeface="Arial" panose="020B0604020202020204" pitchFamily="34" charset="0"/>
                  <a:sym typeface="Aptos Bold"/>
                </a:rPr>
                <a:t>58-year-old man with long-standing HIV presents with several years of memory problems.</a:t>
              </a:r>
            </a:p>
          </p:txBody>
        </p:sp>
      </p:grpSp>
      <p:grpSp>
        <p:nvGrpSpPr>
          <p:cNvPr id="12" name="Group 12"/>
          <p:cNvGrpSpPr/>
          <p:nvPr/>
        </p:nvGrpSpPr>
        <p:grpSpPr>
          <a:xfrm>
            <a:off x="9516981" y="2815220"/>
            <a:ext cx="8292668" cy="6637990"/>
            <a:chOff x="0" y="0"/>
            <a:chExt cx="11056891" cy="8850653"/>
          </a:xfrm>
        </p:grpSpPr>
        <p:grpSp>
          <p:nvGrpSpPr>
            <p:cNvPr id="13" name="Group 13"/>
            <p:cNvGrpSpPr/>
            <p:nvPr/>
          </p:nvGrpSpPr>
          <p:grpSpPr>
            <a:xfrm>
              <a:off x="0" y="0"/>
              <a:ext cx="11056891" cy="1954168"/>
              <a:chOff x="0" y="0"/>
              <a:chExt cx="2184077" cy="386008"/>
            </a:xfrm>
          </p:grpSpPr>
          <p:sp>
            <p:nvSpPr>
              <p:cNvPr id="14" name="Freeform 14"/>
              <p:cNvSpPr/>
              <p:nvPr/>
            </p:nvSpPr>
            <p:spPr>
              <a:xfrm>
                <a:off x="0" y="0"/>
                <a:ext cx="2184077" cy="386008"/>
              </a:xfrm>
              <a:custGeom>
                <a:avLst/>
                <a:gdLst/>
                <a:ahLst/>
                <a:cxnLst/>
                <a:rect l="l" t="t" r="r" b="b"/>
                <a:pathLst>
                  <a:path w="2184077" h="386008">
                    <a:moveTo>
                      <a:pt x="15871" y="0"/>
                    </a:moveTo>
                    <a:lnTo>
                      <a:pt x="2168206" y="0"/>
                    </a:lnTo>
                    <a:cubicBezTo>
                      <a:pt x="2172416" y="0"/>
                      <a:pt x="2176452" y="1672"/>
                      <a:pt x="2179429" y="4648"/>
                    </a:cubicBezTo>
                    <a:cubicBezTo>
                      <a:pt x="2182405" y="7625"/>
                      <a:pt x="2184077" y="11662"/>
                      <a:pt x="2184077" y="15871"/>
                    </a:cubicBezTo>
                    <a:lnTo>
                      <a:pt x="2184077" y="370137"/>
                    </a:lnTo>
                    <a:cubicBezTo>
                      <a:pt x="2184077" y="374347"/>
                      <a:pt x="2182405" y="378384"/>
                      <a:pt x="2179429" y="381360"/>
                    </a:cubicBezTo>
                    <a:cubicBezTo>
                      <a:pt x="2176452" y="384336"/>
                      <a:pt x="2172416" y="386008"/>
                      <a:pt x="2168206" y="386008"/>
                    </a:cubicBezTo>
                    <a:lnTo>
                      <a:pt x="15871" y="386008"/>
                    </a:lnTo>
                    <a:cubicBezTo>
                      <a:pt x="11662" y="386008"/>
                      <a:pt x="7625" y="384336"/>
                      <a:pt x="4648" y="381360"/>
                    </a:cubicBezTo>
                    <a:cubicBezTo>
                      <a:pt x="1672" y="378384"/>
                      <a:pt x="0" y="374347"/>
                      <a:pt x="0" y="370137"/>
                    </a:cubicBezTo>
                    <a:lnTo>
                      <a:pt x="0" y="15871"/>
                    </a:lnTo>
                    <a:cubicBezTo>
                      <a:pt x="0" y="11662"/>
                      <a:pt x="1672" y="7625"/>
                      <a:pt x="4648" y="4648"/>
                    </a:cubicBezTo>
                    <a:cubicBezTo>
                      <a:pt x="7625" y="1672"/>
                      <a:pt x="11662" y="0"/>
                      <a:pt x="15871" y="0"/>
                    </a:cubicBezTo>
                    <a:close/>
                  </a:path>
                </a:pathLst>
              </a:custGeom>
              <a:solidFill>
                <a:srgbClr val="A3C4DE"/>
              </a:solidFill>
            </p:spPr>
            <p:txBody>
              <a:bodyPr/>
              <a:lstStyle/>
              <a:p>
                <a:endParaRPr lang="en-US"/>
              </a:p>
            </p:txBody>
          </p:sp>
          <p:sp>
            <p:nvSpPr>
              <p:cNvPr id="15" name="TextBox 15"/>
              <p:cNvSpPr txBox="1"/>
              <p:nvPr/>
            </p:nvSpPr>
            <p:spPr>
              <a:xfrm>
                <a:off x="0" y="-38100"/>
                <a:ext cx="2184077" cy="424108"/>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0" y="2497949"/>
              <a:ext cx="11056891" cy="1478636"/>
              <a:chOff x="0" y="0"/>
              <a:chExt cx="2184077" cy="292076"/>
            </a:xfrm>
          </p:grpSpPr>
          <p:sp>
            <p:nvSpPr>
              <p:cNvPr id="17" name="Freeform 17"/>
              <p:cNvSpPr/>
              <p:nvPr/>
            </p:nvSpPr>
            <p:spPr>
              <a:xfrm>
                <a:off x="0" y="0"/>
                <a:ext cx="2184077" cy="292076"/>
              </a:xfrm>
              <a:custGeom>
                <a:avLst/>
                <a:gdLst/>
                <a:ahLst/>
                <a:cxnLst/>
                <a:rect l="l" t="t" r="r" b="b"/>
                <a:pathLst>
                  <a:path w="2184077" h="292076">
                    <a:moveTo>
                      <a:pt x="15871" y="0"/>
                    </a:moveTo>
                    <a:lnTo>
                      <a:pt x="2168206" y="0"/>
                    </a:lnTo>
                    <a:cubicBezTo>
                      <a:pt x="2172416" y="0"/>
                      <a:pt x="2176452" y="1672"/>
                      <a:pt x="2179429" y="4648"/>
                    </a:cubicBezTo>
                    <a:cubicBezTo>
                      <a:pt x="2182405" y="7625"/>
                      <a:pt x="2184077" y="11662"/>
                      <a:pt x="2184077" y="15871"/>
                    </a:cubicBezTo>
                    <a:lnTo>
                      <a:pt x="2184077" y="276205"/>
                    </a:lnTo>
                    <a:cubicBezTo>
                      <a:pt x="2184077" y="280414"/>
                      <a:pt x="2182405" y="284451"/>
                      <a:pt x="2179429" y="287428"/>
                    </a:cubicBezTo>
                    <a:cubicBezTo>
                      <a:pt x="2176452" y="290404"/>
                      <a:pt x="2172416" y="292076"/>
                      <a:pt x="2168206" y="292076"/>
                    </a:cubicBezTo>
                    <a:lnTo>
                      <a:pt x="15871" y="292076"/>
                    </a:lnTo>
                    <a:cubicBezTo>
                      <a:pt x="11662" y="292076"/>
                      <a:pt x="7625" y="290404"/>
                      <a:pt x="4648" y="287428"/>
                    </a:cubicBezTo>
                    <a:cubicBezTo>
                      <a:pt x="1672" y="284451"/>
                      <a:pt x="0" y="280414"/>
                      <a:pt x="0" y="276205"/>
                    </a:cubicBezTo>
                    <a:lnTo>
                      <a:pt x="0" y="15871"/>
                    </a:lnTo>
                    <a:cubicBezTo>
                      <a:pt x="0" y="11662"/>
                      <a:pt x="1672" y="7625"/>
                      <a:pt x="4648" y="4648"/>
                    </a:cubicBezTo>
                    <a:cubicBezTo>
                      <a:pt x="7625" y="1672"/>
                      <a:pt x="11662" y="0"/>
                      <a:pt x="15871" y="0"/>
                    </a:cubicBezTo>
                    <a:close/>
                  </a:path>
                </a:pathLst>
              </a:custGeom>
              <a:solidFill>
                <a:srgbClr val="A3C4DE"/>
              </a:solidFill>
            </p:spPr>
            <p:txBody>
              <a:bodyPr/>
              <a:lstStyle/>
              <a:p>
                <a:endParaRPr lang="en-US"/>
              </a:p>
            </p:txBody>
          </p:sp>
          <p:sp>
            <p:nvSpPr>
              <p:cNvPr id="18" name="TextBox 18"/>
              <p:cNvSpPr txBox="1"/>
              <p:nvPr/>
            </p:nvSpPr>
            <p:spPr>
              <a:xfrm>
                <a:off x="0" y="-38100"/>
                <a:ext cx="2184077" cy="330176"/>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0" y="4450042"/>
              <a:ext cx="11056891" cy="2555406"/>
              <a:chOff x="0" y="-38100"/>
              <a:chExt cx="2184077" cy="504771"/>
            </a:xfrm>
          </p:grpSpPr>
          <p:sp>
            <p:nvSpPr>
              <p:cNvPr id="20" name="Freeform 20"/>
              <p:cNvSpPr/>
              <p:nvPr/>
            </p:nvSpPr>
            <p:spPr>
              <a:xfrm>
                <a:off x="0" y="0"/>
                <a:ext cx="2184077" cy="466671"/>
              </a:xfrm>
              <a:custGeom>
                <a:avLst/>
                <a:gdLst/>
                <a:ahLst/>
                <a:cxnLst/>
                <a:rect l="l" t="t" r="r" b="b"/>
                <a:pathLst>
                  <a:path w="2184077" h="367678">
                    <a:moveTo>
                      <a:pt x="15871" y="0"/>
                    </a:moveTo>
                    <a:lnTo>
                      <a:pt x="2168206" y="0"/>
                    </a:lnTo>
                    <a:cubicBezTo>
                      <a:pt x="2172416" y="0"/>
                      <a:pt x="2176452" y="1672"/>
                      <a:pt x="2179429" y="4648"/>
                    </a:cubicBezTo>
                    <a:cubicBezTo>
                      <a:pt x="2182405" y="7625"/>
                      <a:pt x="2184077" y="11662"/>
                      <a:pt x="2184077" y="15871"/>
                    </a:cubicBezTo>
                    <a:lnTo>
                      <a:pt x="2184077" y="351807"/>
                    </a:lnTo>
                    <a:cubicBezTo>
                      <a:pt x="2184077" y="356017"/>
                      <a:pt x="2182405" y="360054"/>
                      <a:pt x="2179429" y="363030"/>
                    </a:cubicBezTo>
                    <a:cubicBezTo>
                      <a:pt x="2176452" y="366006"/>
                      <a:pt x="2172416" y="367678"/>
                      <a:pt x="2168206" y="367678"/>
                    </a:cubicBezTo>
                    <a:lnTo>
                      <a:pt x="15871" y="367678"/>
                    </a:lnTo>
                    <a:cubicBezTo>
                      <a:pt x="11662" y="367678"/>
                      <a:pt x="7625" y="366006"/>
                      <a:pt x="4648" y="363030"/>
                    </a:cubicBezTo>
                    <a:cubicBezTo>
                      <a:pt x="1672" y="360054"/>
                      <a:pt x="0" y="356017"/>
                      <a:pt x="0" y="351807"/>
                    </a:cubicBezTo>
                    <a:lnTo>
                      <a:pt x="0" y="15871"/>
                    </a:lnTo>
                    <a:cubicBezTo>
                      <a:pt x="0" y="11662"/>
                      <a:pt x="1672" y="7625"/>
                      <a:pt x="4648" y="4648"/>
                    </a:cubicBezTo>
                    <a:cubicBezTo>
                      <a:pt x="7625" y="1672"/>
                      <a:pt x="11662" y="0"/>
                      <a:pt x="15871" y="0"/>
                    </a:cubicBezTo>
                    <a:close/>
                  </a:path>
                </a:pathLst>
              </a:custGeom>
              <a:solidFill>
                <a:srgbClr val="A3C4DE"/>
              </a:solidFill>
            </p:spPr>
            <p:txBody>
              <a:bodyPr/>
              <a:lstStyle/>
              <a:p>
                <a:endParaRPr lang="en-US"/>
              </a:p>
            </p:txBody>
          </p:sp>
          <p:sp>
            <p:nvSpPr>
              <p:cNvPr id="21" name="TextBox 21"/>
              <p:cNvSpPr txBox="1"/>
              <p:nvPr/>
            </p:nvSpPr>
            <p:spPr>
              <a:xfrm>
                <a:off x="0" y="-38100"/>
                <a:ext cx="2184077" cy="405778"/>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0" y="7314065"/>
              <a:ext cx="11056891" cy="1536588"/>
              <a:chOff x="0" y="0"/>
              <a:chExt cx="2184077" cy="303524"/>
            </a:xfrm>
          </p:grpSpPr>
          <p:sp>
            <p:nvSpPr>
              <p:cNvPr id="23" name="Freeform 23"/>
              <p:cNvSpPr/>
              <p:nvPr/>
            </p:nvSpPr>
            <p:spPr>
              <a:xfrm>
                <a:off x="0" y="0"/>
                <a:ext cx="2184077" cy="303524"/>
              </a:xfrm>
              <a:custGeom>
                <a:avLst/>
                <a:gdLst/>
                <a:ahLst/>
                <a:cxnLst/>
                <a:rect l="l" t="t" r="r" b="b"/>
                <a:pathLst>
                  <a:path w="2184077" h="303524">
                    <a:moveTo>
                      <a:pt x="15871" y="0"/>
                    </a:moveTo>
                    <a:lnTo>
                      <a:pt x="2168206" y="0"/>
                    </a:lnTo>
                    <a:cubicBezTo>
                      <a:pt x="2172416" y="0"/>
                      <a:pt x="2176452" y="1672"/>
                      <a:pt x="2179429" y="4648"/>
                    </a:cubicBezTo>
                    <a:cubicBezTo>
                      <a:pt x="2182405" y="7625"/>
                      <a:pt x="2184077" y="11662"/>
                      <a:pt x="2184077" y="15871"/>
                    </a:cubicBezTo>
                    <a:lnTo>
                      <a:pt x="2184077" y="287653"/>
                    </a:lnTo>
                    <a:cubicBezTo>
                      <a:pt x="2184077" y="291862"/>
                      <a:pt x="2182405" y="295899"/>
                      <a:pt x="2179429" y="298875"/>
                    </a:cubicBezTo>
                    <a:cubicBezTo>
                      <a:pt x="2176452" y="301851"/>
                      <a:pt x="2172416" y="303524"/>
                      <a:pt x="2168206" y="303524"/>
                    </a:cubicBezTo>
                    <a:lnTo>
                      <a:pt x="15871" y="303524"/>
                    </a:lnTo>
                    <a:cubicBezTo>
                      <a:pt x="11662" y="303524"/>
                      <a:pt x="7625" y="301851"/>
                      <a:pt x="4648" y="298875"/>
                    </a:cubicBezTo>
                    <a:cubicBezTo>
                      <a:pt x="1672" y="295899"/>
                      <a:pt x="0" y="291862"/>
                      <a:pt x="0" y="287653"/>
                    </a:cubicBezTo>
                    <a:lnTo>
                      <a:pt x="0" y="15871"/>
                    </a:lnTo>
                    <a:cubicBezTo>
                      <a:pt x="0" y="11662"/>
                      <a:pt x="1672" y="7625"/>
                      <a:pt x="4648" y="4648"/>
                    </a:cubicBezTo>
                    <a:cubicBezTo>
                      <a:pt x="7625" y="1672"/>
                      <a:pt x="11662" y="0"/>
                      <a:pt x="15871" y="0"/>
                    </a:cubicBezTo>
                    <a:close/>
                  </a:path>
                </a:pathLst>
              </a:custGeom>
              <a:solidFill>
                <a:srgbClr val="A3C4DE"/>
              </a:solidFill>
            </p:spPr>
            <p:txBody>
              <a:bodyPr/>
              <a:lstStyle/>
              <a:p>
                <a:endParaRPr lang="en-US"/>
              </a:p>
            </p:txBody>
          </p:sp>
          <p:sp>
            <p:nvSpPr>
              <p:cNvPr id="24" name="TextBox 24"/>
              <p:cNvSpPr txBox="1"/>
              <p:nvPr/>
            </p:nvSpPr>
            <p:spPr>
              <a:xfrm>
                <a:off x="0" y="-38100"/>
                <a:ext cx="2184077" cy="341624"/>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232842" y="340590"/>
              <a:ext cx="1250807" cy="1246117"/>
            </a:xfrm>
            <a:custGeom>
              <a:avLst/>
              <a:gdLst/>
              <a:ahLst/>
              <a:cxnLst/>
              <a:rect l="l" t="t" r="r" b="b"/>
              <a:pathLst>
                <a:path w="1250807" h="1246117">
                  <a:moveTo>
                    <a:pt x="0" y="0"/>
                  </a:moveTo>
                  <a:lnTo>
                    <a:pt x="1250808" y="0"/>
                  </a:lnTo>
                  <a:lnTo>
                    <a:pt x="1250808" y="1246117"/>
                  </a:lnTo>
                  <a:lnTo>
                    <a:pt x="0" y="124611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Freeform 26"/>
            <p:cNvSpPr/>
            <p:nvPr/>
          </p:nvSpPr>
          <p:spPr>
            <a:xfrm>
              <a:off x="215318" y="2640586"/>
              <a:ext cx="1181428" cy="1193361"/>
            </a:xfrm>
            <a:custGeom>
              <a:avLst/>
              <a:gdLst/>
              <a:ahLst/>
              <a:cxnLst/>
              <a:rect l="l" t="t" r="r" b="b"/>
              <a:pathLst>
                <a:path w="1181428" h="1193361">
                  <a:moveTo>
                    <a:pt x="0" y="0"/>
                  </a:moveTo>
                  <a:lnTo>
                    <a:pt x="1181428" y="0"/>
                  </a:lnTo>
                  <a:lnTo>
                    <a:pt x="1181428" y="1193362"/>
                  </a:lnTo>
                  <a:lnTo>
                    <a:pt x="0" y="11933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7" name="Freeform 27"/>
            <p:cNvSpPr/>
            <p:nvPr/>
          </p:nvSpPr>
          <p:spPr>
            <a:xfrm>
              <a:off x="142528" y="5033155"/>
              <a:ext cx="1406036" cy="1133616"/>
            </a:xfrm>
            <a:custGeom>
              <a:avLst/>
              <a:gdLst/>
              <a:ahLst/>
              <a:cxnLst/>
              <a:rect l="l" t="t" r="r" b="b"/>
              <a:pathLst>
                <a:path w="1406036" h="1133616">
                  <a:moveTo>
                    <a:pt x="0" y="0"/>
                  </a:moveTo>
                  <a:lnTo>
                    <a:pt x="1406036" y="0"/>
                  </a:lnTo>
                  <a:lnTo>
                    <a:pt x="1406036" y="1133617"/>
                  </a:lnTo>
                  <a:lnTo>
                    <a:pt x="0" y="113361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8" name="Freeform 28"/>
            <p:cNvSpPr/>
            <p:nvPr/>
          </p:nvSpPr>
          <p:spPr>
            <a:xfrm>
              <a:off x="180628" y="7525789"/>
              <a:ext cx="1250807" cy="1098436"/>
            </a:xfrm>
            <a:custGeom>
              <a:avLst/>
              <a:gdLst/>
              <a:ahLst/>
              <a:cxnLst/>
              <a:rect l="l" t="t" r="r" b="b"/>
              <a:pathLst>
                <a:path w="1250807" h="1098436">
                  <a:moveTo>
                    <a:pt x="0" y="0"/>
                  </a:moveTo>
                  <a:lnTo>
                    <a:pt x="1250808" y="0"/>
                  </a:lnTo>
                  <a:lnTo>
                    <a:pt x="1250808" y="1098437"/>
                  </a:lnTo>
                  <a:lnTo>
                    <a:pt x="0" y="109843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9" name="TextBox 29"/>
            <p:cNvSpPr txBox="1"/>
            <p:nvPr/>
          </p:nvSpPr>
          <p:spPr>
            <a:xfrm>
              <a:off x="1674993" y="105017"/>
              <a:ext cx="9030862" cy="1743041"/>
            </a:xfrm>
            <a:prstGeom prst="rect">
              <a:avLst/>
            </a:prstGeom>
          </p:spPr>
          <p:txBody>
            <a:bodyPr lIns="0" tIns="0" rIns="0" bIns="0" rtlCol="0" anchor="t">
              <a:spAutoFit/>
            </a:bodyPr>
            <a:lstStyle/>
            <a:p>
              <a:pPr algn="l">
                <a:lnSpc>
                  <a:spcPts val="3499"/>
                </a:lnSpc>
                <a:spcBef>
                  <a:spcPct val="0"/>
                </a:spcBef>
              </a:pPr>
              <a:r>
                <a:rPr lang="en-US" sz="2499" dirty="0">
                  <a:solidFill>
                    <a:srgbClr val="000000"/>
                  </a:solidFill>
                  <a:latin typeface="Arial" panose="020B0604020202020204" pitchFamily="34" charset="0"/>
                  <a:ea typeface="Aptos"/>
                  <a:cs typeface="Arial" panose="020B0604020202020204" pitchFamily="34" charset="0"/>
                  <a:sym typeface="Aptos"/>
                </a:rPr>
                <a:t>HIV was diagnosed in 1985 and started ART in the early 1990s. His CD4 at the time of starting ART was 55 cells/mL</a:t>
              </a:r>
            </a:p>
          </p:txBody>
        </p:sp>
        <p:sp>
          <p:nvSpPr>
            <p:cNvPr id="30" name="TextBox 30"/>
            <p:cNvSpPr txBox="1"/>
            <p:nvPr/>
          </p:nvSpPr>
          <p:spPr>
            <a:xfrm>
              <a:off x="1674993" y="2644600"/>
              <a:ext cx="8874578" cy="1144587"/>
            </a:xfrm>
            <a:prstGeom prst="rect">
              <a:avLst/>
            </a:prstGeom>
          </p:spPr>
          <p:txBody>
            <a:bodyPr lIns="0" tIns="0" rIns="0" bIns="0" rtlCol="0" anchor="t">
              <a:spAutoFit/>
            </a:bodyPr>
            <a:lstStyle/>
            <a:p>
              <a:pPr algn="l">
                <a:lnSpc>
                  <a:spcPts val="3499"/>
                </a:lnSpc>
                <a:spcBef>
                  <a:spcPct val="0"/>
                </a:spcBef>
              </a:pPr>
              <a:r>
                <a:rPr lang="en-US" sz="2499" dirty="0">
                  <a:solidFill>
                    <a:srgbClr val="000000"/>
                  </a:solidFill>
                  <a:latin typeface="Arial" panose="020B0604020202020204" pitchFamily="34" charset="0"/>
                  <a:ea typeface="Aptos"/>
                  <a:cs typeface="Arial" panose="020B0604020202020204" pitchFamily="34" charset="0"/>
                  <a:sym typeface="Aptos"/>
                </a:rPr>
                <a:t>Current CD4 count 350, CD4/CD8 ratio 0.6. HIV viral load is undetectable. </a:t>
              </a:r>
            </a:p>
          </p:txBody>
        </p:sp>
        <p:sp>
          <p:nvSpPr>
            <p:cNvPr id="31" name="TextBox 31"/>
            <p:cNvSpPr txBox="1"/>
            <p:nvPr/>
          </p:nvSpPr>
          <p:spPr>
            <a:xfrm>
              <a:off x="1674993" y="4727897"/>
              <a:ext cx="9215954" cy="2362527"/>
            </a:xfrm>
            <a:prstGeom prst="rect">
              <a:avLst/>
            </a:prstGeom>
          </p:spPr>
          <p:txBody>
            <a:bodyPr lIns="0" tIns="0" rIns="0" bIns="0" rtlCol="0" anchor="t">
              <a:spAutoFit/>
            </a:bodyPr>
            <a:lstStyle/>
            <a:p>
              <a:pPr algn="l">
                <a:lnSpc>
                  <a:spcPts val="3499"/>
                </a:lnSpc>
                <a:spcBef>
                  <a:spcPct val="0"/>
                </a:spcBef>
              </a:pPr>
              <a:r>
                <a:rPr lang="en-US" sz="2499" dirty="0">
                  <a:solidFill>
                    <a:srgbClr val="000000"/>
                  </a:solidFill>
                  <a:latin typeface="Arial" panose="020B0604020202020204" pitchFamily="34" charset="0"/>
                  <a:ea typeface="Aptos"/>
                  <a:cs typeface="Arial" panose="020B0604020202020204" pitchFamily="34" charset="0"/>
                  <a:sym typeface="Aptos"/>
                </a:rPr>
                <a:t>He takes medications for hypertension,  high cholesterol, and chronic back pain. He lives alone and does not currently have any close friends nearby.</a:t>
              </a:r>
            </a:p>
          </p:txBody>
        </p:sp>
        <p:sp>
          <p:nvSpPr>
            <p:cNvPr id="32" name="TextBox 32"/>
            <p:cNvSpPr txBox="1"/>
            <p:nvPr/>
          </p:nvSpPr>
          <p:spPr>
            <a:xfrm>
              <a:off x="1599364" y="7502392"/>
              <a:ext cx="8428038" cy="1144587"/>
            </a:xfrm>
            <a:prstGeom prst="rect">
              <a:avLst/>
            </a:prstGeom>
          </p:spPr>
          <p:txBody>
            <a:bodyPr lIns="0" tIns="0" rIns="0" bIns="0" rtlCol="0" anchor="t">
              <a:spAutoFit/>
            </a:bodyPr>
            <a:lstStyle/>
            <a:p>
              <a:pPr algn="ctr">
                <a:lnSpc>
                  <a:spcPts val="3499"/>
                </a:lnSpc>
                <a:spcBef>
                  <a:spcPct val="0"/>
                </a:spcBef>
              </a:pPr>
              <a:r>
                <a:rPr lang="en-US" sz="2499" dirty="0">
                  <a:solidFill>
                    <a:srgbClr val="000000"/>
                  </a:solidFill>
                  <a:latin typeface="Arial" panose="020B0604020202020204" pitchFamily="34" charset="0"/>
                  <a:ea typeface="Aptos"/>
                  <a:cs typeface="Arial" panose="020B0604020202020204" pitchFamily="34" charset="0"/>
                  <a:sym typeface="Aptos"/>
                </a:rPr>
                <a:t>Neurological exam: slow gait, normal reflexes. </a:t>
              </a:r>
            </a:p>
          </p:txBody>
        </p:sp>
      </p:grpSp>
      <p:sp>
        <p:nvSpPr>
          <p:cNvPr id="36" name="TextBox 36"/>
          <p:cNvSpPr txBox="1"/>
          <p:nvPr/>
        </p:nvSpPr>
        <p:spPr>
          <a:xfrm>
            <a:off x="19193004" y="-2080565"/>
            <a:ext cx="8369316" cy="9712364"/>
          </a:xfrm>
          <a:prstGeom prst="rect">
            <a:avLst/>
          </a:prstGeom>
        </p:spPr>
        <p:txBody>
          <a:bodyPr lIns="50800" tIns="50800" rIns="50800" bIns="50800" rtlCol="0" anchor="ctr"/>
          <a:lstStyle/>
          <a:p>
            <a:pPr algn="ctr">
              <a:lnSpc>
                <a:spcPts val="2659"/>
              </a:lnSpc>
            </a:pPr>
            <a:endParaRPr/>
          </a:p>
        </p:txBody>
      </p:sp>
      <p:sp>
        <p:nvSpPr>
          <p:cNvPr id="39" name="Rectangle 38">
            <a:extLst>
              <a:ext uri="{FF2B5EF4-FFF2-40B4-BE49-F238E27FC236}">
                <a16:creationId xmlns:a16="http://schemas.microsoft.com/office/drawing/2014/main" id="{03D9BE45-8E15-531D-12D2-1ACFEC6E2807}"/>
              </a:ext>
            </a:extLst>
          </p:cNvPr>
          <p:cNvSpPr/>
          <p:nvPr/>
        </p:nvSpPr>
        <p:spPr>
          <a:xfrm>
            <a:off x="9338721" y="2696154"/>
            <a:ext cx="8727270" cy="16102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00DC09FA-19D4-68E8-DA5C-4D1D921C1C6C}"/>
              </a:ext>
            </a:extLst>
          </p:cNvPr>
          <p:cNvSpPr/>
          <p:nvPr/>
        </p:nvSpPr>
        <p:spPr>
          <a:xfrm>
            <a:off x="9338721" y="4723153"/>
            <a:ext cx="8727270" cy="16102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43F5D14-E278-B8E9-9DC7-7F2C48B29558}"/>
              </a:ext>
            </a:extLst>
          </p:cNvPr>
          <p:cNvSpPr/>
          <p:nvPr/>
        </p:nvSpPr>
        <p:spPr>
          <a:xfrm>
            <a:off x="9144000" y="6164260"/>
            <a:ext cx="8727270" cy="19484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5B55E040-000F-A8A1-32B5-5A3EA2DB7CC4}"/>
              </a:ext>
            </a:extLst>
          </p:cNvPr>
          <p:cNvSpPr/>
          <p:nvPr/>
        </p:nvSpPr>
        <p:spPr>
          <a:xfrm>
            <a:off x="9342732" y="8179231"/>
            <a:ext cx="8727270" cy="16102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38B77967-356B-712D-3DBF-D8232E890C82}"/>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5</a:t>
            </a:fld>
            <a:endParaRPr lang="en-US" dirty="0"/>
          </a:p>
        </p:txBody>
      </p:sp>
    </p:spTree>
    <p:extLst>
      <p:ext uri="{BB962C8B-B14F-4D97-AF65-F5344CB8AC3E}">
        <p14:creationId xmlns:p14="http://schemas.microsoft.com/office/powerpoint/2010/main" val="235710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0" nodeType="clickEffect">
                                  <p:stCondLst>
                                    <p:cond delay="0"/>
                                  </p:stCondLst>
                                  <p:childTnLst>
                                    <p:anim calcmode="lin" valueType="num">
                                      <p:cBhvr additive="base">
                                        <p:cTn id="10" dur="500"/>
                                        <p:tgtEl>
                                          <p:spTgt spid="40"/>
                                        </p:tgtEl>
                                        <p:attrNameLst>
                                          <p:attrName>ppt_x</p:attrName>
                                        </p:attrNameLst>
                                      </p:cBhvr>
                                      <p:tavLst>
                                        <p:tav tm="0">
                                          <p:val>
                                            <p:strVal val="ppt_x"/>
                                          </p:val>
                                        </p:tav>
                                        <p:tav tm="100000">
                                          <p:val>
                                            <p:strVal val="ppt_x"/>
                                          </p:val>
                                        </p:tav>
                                      </p:tavLst>
                                    </p:anim>
                                    <p:anim calcmode="lin" valueType="num">
                                      <p:cBhvr additive="base">
                                        <p:cTn id="11" dur="500"/>
                                        <p:tgtEl>
                                          <p:spTgt spid="40"/>
                                        </p:tgtEl>
                                        <p:attrNameLst>
                                          <p:attrName>ppt_y</p:attrName>
                                        </p:attrNameLst>
                                      </p:cBhvr>
                                      <p:tavLst>
                                        <p:tav tm="0">
                                          <p:val>
                                            <p:strVal val="ppt_y"/>
                                          </p:val>
                                        </p:tav>
                                        <p:tav tm="100000">
                                          <p:val>
                                            <p:strVal val="1+ppt_h/2"/>
                                          </p:val>
                                        </p:tav>
                                      </p:tavLst>
                                    </p:anim>
                                    <p:set>
                                      <p:cBhvr>
                                        <p:cTn id="12" dur="1" fill="hold">
                                          <p:stCondLst>
                                            <p:cond delay="499"/>
                                          </p:stCondLst>
                                        </p:cTn>
                                        <p:tgtEl>
                                          <p:spTgt spid="4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0" nodeType="clickEffect">
                                  <p:stCondLst>
                                    <p:cond delay="0"/>
                                  </p:stCondLst>
                                  <p:childTnLst>
                                    <p:anim calcmode="lin" valueType="num">
                                      <p:cBhvr additive="base">
                                        <p:cTn id="16" dur="500"/>
                                        <p:tgtEl>
                                          <p:spTgt spid="41"/>
                                        </p:tgtEl>
                                        <p:attrNameLst>
                                          <p:attrName>ppt_x</p:attrName>
                                        </p:attrNameLst>
                                      </p:cBhvr>
                                      <p:tavLst>
                                        <p:tav tm="0">
                                          <p:val>
                                            <p:strVal val="ppt_x"/>
                                          </p:val>
                                        </p:tav>
                                        <p:tav tm="100000">
                                          <p:val>
                                            <p:strVal val="ppt_x"/>
                                          </p:val>
                                        </p:tav>
                                      </p:tavLst>
                                    </p:anim>
                                    <p:anim calcmode="lin" valueType="num">
                                      <p:cBhvr additive="base">
                                        <p:cTn id="17" dur="500"/>
                                        <p:tgtEl>
                                          <p:spTgt spid="41"/>
                                        </p:tgtEl>
                                        <p:attrNameLst>
                                          <p:attrName>ppt_y</p:attrName>
                                        </p:attrNameLst>
                                      </p:cBhvr>
                                      <p:tavLst>
                                        <p:tav tm="0">
                                          <p:val>
                                            <p:strVal val="ppt_y"/>
                                          </p:val>
                                        </p:tav>
                                        <p:tav tm="100000">
                                          <p:val>
                                            <p:strVal val="1+ppt_h/2"/>
                                          </p:val>
                                        </p:tav>
                                      </p:tavLst>
                                    </p:anim>
                                    <p:set>
                                      <p:cBhvr>
                                        <p:cTn id="18" dur="1" fill="hold">
                                          <p:stCondLst>
                                            <p:cond delay="499"/>
                                          </p:stCondLst>
                                        </p:cTn>
                                        <p:tgtEl>
                                          <p:spTgt spid="4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grpId="1" nodeType="clickEffect">
                                  <p:stCondLst>
                                    <p:cond delay="0"/>
                                  </p:stCondLst>
                                  <p:childTnLst>
                                    <p:anim calcmode="lin" valueType="num">
                                      <p:cBhvr additive="base">
                                        <p:cTn id="22" dur="500"/>
                                        <p:tgtEl>
                                          <p:spTgt spid="43"/>
                                        </p:tgtEl>
                                        <p:attrNameLst>
                                          <p:attrName>ppt_x</p:attrName>
                                        </p:attrNameLst>
                                      </p:cBhvr>
                                      <p:tavLst>
                                        <p:tav tm="0">
                                          <p:val>
                                            <p:strVal val="ppt_x"/>
                                          </p:val>
                                        </p:tav>
                                        <p:tav tm="100000">
                                          <p:val>
                                            <p:strVal val="ppt_x"/>
                                          </p:val>
                                        </p:tav>
                                      </p:tavLst>
                                    </p:anim>
                                    <p:anim calcmode="lin" valueType="num">
                                      <p:cBhvr additive="base">
                                        <p:cTn id="23" dur="500"/>
                                        <p:tgtEl>
                                          <p:spTgt spid="43"/>
                                        </p:tgtEl>
                                        <p:attrNameLst>
                                          <p:attrName>ppt_y</p:attrName>
                                        </p:attrNameLst>
                                      </p:cBhvr>
                                      <p:tavLst>
                                        <p:tav tm="0">
                                          <p:val>
                                            <p:strVal val="ppt_y"/>
                                          </p:val>
                                        </p:tav>
                                        <p:tav tm="100000">
                                          <p:val>
                                            <p:strVal val="1+ppt_h/2"/>
                                          </p:val>
                                        </p:tav>
                                      </p:tavLst>
                                    </p:anim>
                                    <p:set>
                                      <p:cBhvr>
                                        <p:cTn id="24" dur="1" fill="hold">
                                          <p:stCondLst>
                                            <p:cond delay="499"/>
                                          </p:stCondLst>
                                        </p:cTn>
                                        <p:tgtEl>
                                          <p:spTgt spid="43"/>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0" nodeType="clickEffect">
                                  <p:stCondLst>
                                    <p:cond delay="0"/>
                                  </p:stCondLst>
                                  <p:childTnLst>
                                    <p:anim calcmode="lin" valueType="num">
                                      <p:cBhvr additive="base">
                                        <p:cTn id="28" dur="500"/>
                                        <p:tgtEl>
                                          <p:spTgt spid="43"/>
                                        </p:tgtEl>
                                        <p:attrNameLst>
                                          <p:attrName>ppt_x</p:attrName>
                                        </p:attrNameLst>
                                      </p:cBhvr>
                                      <p:tavLst>
                                        <p:tav tm="0">
                                          <p:val>
                                            <p:strVal val="ppt_x"/>
                                          </p:val>
                                        </p:tav>
                                        <p:tav tm="100000">
                                          <p:val>
                                            <p:strVal val="ppt_x"/>
                                          </p:val>
                                        </p:tav>
                                      </p:tavLst>
                                    </p:anim>
                                    <p:anim calcmode="lin" valueType="num">
                                      <p:cBhvr additive="base">
                                        <p:cTn id="29" dur="500"/>
                                        <p:tgtEl>
                                          <p:spTgt spid="43"/>
                                        </p:tgtEl>
                                        <p:attrNameLst>
                                          <p:attrName>ppt_y</p:attrName>
                                        </p:attrNameLst>
                                      </p:cBhvr>
                                      <p:tavLst>
                                        <p:tav tm="0">
                                          <p:val>
                                            <p:strVal val="ppt_y"/>
                                          </p:val>
                                        </p:tav>
                                        <p:tav tm="100000">
                                          <p:val>
                                            <p:strVal val="1+ppt_h/2"/>
                                          </p:val>
                                        </p:tav>
                                      </p:tavLst>
                                    </p:anim>
                                    <p:set>
                                      <p:cBhvr>
                                        <p:cTn id="30" dur="1" fill="hold">
                                          <p:stCondLst>
                                            <p:cond delay="499"/>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3" grpId="0" animBg="1"/>
      <p:bldP spid="43" grpId="1"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CFDB37-A2A1-1A81-F041-6BE2A257F843}"/>
              </a:ext>
            </a:extLst>
          </p:cNvPr>
          <p:cNvSpPr/>
          <p:nvPr>
            <p:custDataLst>
              <p:tags r:id="rId2"/>
            </p:custDataLst>
          </p:nvPr>
        </p:nvSpPr>
        <p:spPr>
          <a:xfrm>
            <a:off x="667040" y="2614055"/>
            <a:ext cx="3557544" cy="3557544"/>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5F63B83-1859-3C61-06DF-91E1F95CA840}"/>
              </a:ext>
            </a:extLst>
          </p:cNvPr>
          <p:cNvSpPr/>
          <p:nvPr>
            <p:custDataLst>
              <p:tags r:id="rId3"/>
            </p:custDataLst>
          </p:nvPr>
        </p:nvSpPr>
        <p:spPr>
          <a:xfrm>
            <a:off x="4669277" y="1501346"/>
            <a:ext cx="12729337" cy="5782962"/>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000000"/>
                </a:solidFill>
              </a:rPr>
              <a:t>True or false: In people with HIV, the severity of cognitive complaints closely reflects performance on objective cognitive testing.</a:t>
            </a:r>
          </a:p>
        </p:txBody>
      </p:sp>
      <p:sp>
        <p:nvSpPr>
          <p:cNvPr id="4" name="Rectangle 3">
            <a:extLst>
              <a:ext uri="{FF2B5EF4-FFF2-40B4-BE49-F238E27FC236}">
                <a16:creationId xmlns:a16="http://schemas.microsoft.com/office/drawing/2014/main" id="{29E83FDB-B225-2B1E-29C0-4AA51C446780}"/>
              </a:ext>
            </a:extLst>
          </p:cNvPr>
          <p:cNvSpPr/>
          <p:nvPr/>
        </p:nvSpPr>
        <p:spPr>
          <a:xfrm>
            <a:off x="0" y="8730049"/>
            <a:ext cx="18288000" cy="1556951"/>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1111733" tIns="389106" rIns="2779331" bIns="305726" rtlCol="0" anchor="ctr">
            <a:normAutofit/>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A7BA6F1A-08E2-065E-0F5F-6773A4730E45}"/>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44693" y="9286177"/>
            <a:ext cx="444693" cy="444693"/>
          </a:xfrm>
          <a:prstGeom prst="rect">
            <a:avLst/>
          </a:prstGeom>
        </p:spPr>
      </p:pic>
      <p:sp>
        <p:nvSpPr>
          <p:cNvPr id="7" name="Trapezoid 6">
            <a:extLst>
              <a:ext uri="{FF2B5EF4-FFF2-40B4-BE49-F238E27FC236}">
                <a16:creationId xmlns:a16="http://schemas.microsoft.com/office/drawing/2014/main" id="{487B9A35-A68D-A680-F946-3AB570B4DB3B}"/>
              </a:ext>
            </a:extLst>
          </p:cNvPr>
          <p:cNvSpPr/>
          <p:nvPr/>
        </p:nvSpPr>
        <p:spPr>
          <a:xfrm rot="2700000">
            <a:off x="14430556" y="772386"/>
            <a:ext cx="5002797" cy="1167319"/>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D8AF78F7-B2FA-A0D9-C64F-FB7D3FA109B6}"/>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6120123" y="9230591"/>
            <a:ext cx="1667599" cy="555866"/>
          </a:xfrm>
          <a:prstGeom prst="rect">
            <a:avLst/>
          </a:prstGeom>
        </p:spPr>
      </p:pic>
    </p:spTree>
    <p:custDataLst>
      <p:tags r:id="rId1"/>
    </p:custDataLst>
    <p:extLst>
      <p:ext uri="{BB962C8B-B14F-4D97-AF65-F5344CB8AC3E}">
        <p14:creationId xmlns:p14="http://schemas.microsoft.com/office/powerpoint/2010/main" val="136829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2311B-0D03-0DD5-3BEB-FE3519C17D50}"/>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512DE955-452F-D5A0-32A3-5515B2DB67C1}"/>
              </a:ext>
            </a:extLst>
          </p:cNvPr>
          <p:cNvSpPr/>
          <p:nvPr/>
        </p:nvSpPr>
        <p:spPr>
          <a:xfrm>
            <a:off x="228600" y="350520"/>
            <a:ext cx="17830800" cy="1783118"/>
          </a:xfrm>
          <a:prstGeom prst="roundRect">
            <a:avLst/>
          </a:prstGeom>
          <a:solidFill>
            <a:srgbClr val="0070C0"/>
          </a:solidFill>
          <a:ln>
            <a:noFill/>
          </a:ln>
        </p:spPr>
        <p:txBody>
          <a:bodyPr/>
          <a:lstStyle/>
          <a:p>
            <a:endParaRPr lang="en-US" dirty="0"/>
          </a:p>
        </p:txBody>
      </p:sp>
      <p:sp>
        <p:nvSpPr>
          <p:cNvPr id="3" name="TextBox 3">
            <a:extLst>
              <a:ext uri="{FF2B5EF4-FFF2-40B4-BE49-F238E27FC236}">
                <a16:creationId xmlns:a16="http://schemas.microsoft.com/office/drawing/2014/main" id="{4081598D-5670-1137-D32D-C6F211EEAA6B}"/>
              </a:ext>
            </a:extLst>
          </p:cNvPr>
          <p:cNvSpPr txBox="1"/>
          <p:nvPr/>
        </p:nvSpPr>
        <p:spPr>
          <a:xfrm>
            <a:off x="794927" y="559088"/>
            <a:ext cx="17280000" cy="1703639"/>
          </a:xfrm>
          <a:prstGeom prst="rect">
            <a:avLst/>
          </a:prstGeom>
        </p:spPr>
        <p:txBody>
          <a:bodyPr lIns="45720" tIns="27432" rIns="45720" bIns="27432" rtlCol="0" anchor="ctr"/>
          <a:lstStyle/>
          <a:p>
            <a:pPr algn="l">
              <a:lnSpc>
                <a:spcPts val="6200"/>
              </a:lnSpc>
              <a:spcBef>
                <a:spcPct val="0"/>
              </a:spcBef>
            </a:pPr>
            <a:r>
              <a:rPr lang="en-US" sz="6000" b="1" dirty="0">
                <a:solidFill>
                  <a:srgbClr val="E8F1F8"/>
                </a:solidFill>
                <a:latin typeface="Arial" panose="020B0604020202020204" pitchFamily="34" charset="0"/>
                <a:ea typeface="Aptos Bold"/>
                <a:cs typeface="Arial" panose="020B0604020202020204" pitchFamily="34" charset="0"/>
                <a:sym typeface="Aptos Bold"/>
              </a:rPr>
              <a:t>In PWH, Cognitive Complaints Track with Mood</a:t>
            </a:r>
          </a:p>
        </p:txBody>
      </p:sp>
      <p:sp>
        <p:nvSpPr>
          <p:cNvPr id="10" name="TextBox 10">
            <a:extLst>
              <a:ext uri="{FF2B5EF4-FFF2-40B4-BE49-F238E27FC236}">
                <a16:creationId xmlns:a16="http://schemas.microsoft.com/office/drawing/2014/main" id="{F2720552-7119-399F-5F6B-F1F98AA16A18}"/>
              </a:ext>
            </a:extLst>
          </p:cNvPr>
          <p:cNvSpPr txBox="1"/>
          <p:nvPr/>
        </p:nvSpPr>
        <p:spPr>
          <a:xfrm>
            <a:off x="430000" y="9640000"/>
            <a:ext cx="17420000" cy="450000"/>
          </a:xfrm>
          <a:prstGeom prst="rect">
            <a:avLst/>
          </a:prstGeom>
        </p:spPr>
        <p:txBody>
          <a:bodyPr lIns="45720" tIns="27432" rIns="45720" bIns="27432" rtlCol="0" anchor="t"/>
          <a:lstStyle/>
          <a:p>
            <a:pPr algn="l">
              <a:lnSpc>
                <a:spcPts val="1650"/>
              </a:lnSpc>
              <a:spcBef>
                <a:spcPct val="0"/>
              </a:spcBef>
            </a:pPr>
            <a:r>
              <a:rPr lang="en-US" sz="2200" dirty="0">
                <a:solidFill>
                  <a:srgbClr val="595959"/>
                </a:solidFill>
                <a:latin typeface="Arial" panose="020B0604020202020204" pitchFamily="34" charset="0"/>
                <a:ea typeface="Aptos"/>
                <a:cs typeface="Arial" panose="020B0604020202020204" pitchFamily="34" charset="0"/>
                <a:sym typeface="Aptos"/>
              </a:rPr>
              <a:t>Yoo-Jeong, J HIV AIDS 2018; Bryant, AIDS </a:t>
            </a:r>
            <a:r>
              <a:rPr lang="en-US" sz="2200" dirty="0" err="1">
                <a:solidFill>
                  <a:srgbClr val="595959"/>
                </a:solidFill>
                <a:latin typeface="Arial" panose="020B0604020202020204" pitchFamily="34" charset="0"/>
                <a:ea typeface="Aptos"/>
                <a:cs typeface="Arial" panose="020B0604020202020204" pitchFamily="34" charset="0"/>
                <a:sym typeface="Aptos"/>
              </a:rPr>
              <a:t>Behav</a:t>
            </a:r>
            <a:r>
              <a:rPr lang="en-US" sz="2200" dirty="0">
                <a:solidFill>
                  <a:srgbClr val="595959"/>
                </a:solidFill>
                <a:latin typeface="Arial" panose="020B0604020202020204" pitchFamily="34" charset="0"/>
                <a:ea typeface="Aptos"/>
                <a:cs typeface="Arial" panose="020B0604020202020204" pitchFamily="34" charset="0"/>
                <a:sym typeface="Aptos"/>
              </a:rPr>
              <a:t> 2022</a:t>
            </a:r>
          </a:p>
        </p:txBody>
      </p:sp>
      <p:sp>
        <p:nvSpPr>
          <p:cNvPr id="8" name="TextBox 4">
            <a:extLst>
              <a:ext uri="{FF2B5EF4-FFF2-40B4-BE49-F238E27FC236}">
                <a16:creationId xmlns:a16="http://schemas.microsoft.com/office/drawing/2014/main" id="{9F4CC0C9-74FB-6FF8-9286-1BE40531D38F}"/>
              </a:ext>
            </a:extLst>
          </p:cNvPr>
          <p:cNvSpPr txBox="1"/>
          <p:nvPr/>
        </p:nvSpPr>
        <p:spPr>
          <a:xfrm>
            <a:off x="1382227" y="8715586"/>
            <a:ext cx="16105400" cy="777278"/>
          </a:xfrm>
          <a:prstGeom prst="rect">
            <a:avLst/>
          </a:prstGeom>
        </p:spPr>
        <p:txBody>
          <a:bodyPr lIns="45720" tIns="27432" rIns="45720" bIns="27432" rtlCol="0" anchor="t"/>
          <a:lstStyle/>
          <a:p>
            <a:pPr algn="l">
              <a:lnSpc>
                <a:spcPts val="3419"/>
              </a:lnSpc>
              <a:spcBef>
                <a:spcPts val="1400"/>
              </a:spcBef>
            </a:pPr>
            <a:r>
              <a:rPr lang="en-US" sz="3000" b="1" dirty="0">
                <a:solidFill>
                  <a:srgbClr val="000000"/>
                </a:solidFill>
                <a:latin typeface="Arial" panose="020B0604020202020204" pitchFamily="34" charset="0"/>
                <a:ea typeface="Aptos Bold"/>
                <a:cs typeface="Arial" panose="020B0604020202020204" pitchFamily="34" charset="0"/>
                <a:sym typeface="Aptos Bold"/>
              </a:rPr>
              <a:t>A cognitive complaint should trigger depression and mental health screening</a:t>
            </a:r>
            <a:endParaRPr lang="en-US" sz="3000" dirty="0">
              <a:solidFill>
                <a:srgbClr val="000000"/>
              </a:solidFill>
              <a:latin typeface="Arial" panose="020B0604020202020204" pitchFamily="34" charset="0"/>
              <a:ea typeface="Aptos"/>
              <a:cs typeface="Arial" panose="020B0604020202020204" pitchFamily="34" charset="0"/>
              <a:sym typeface="Aptos"/>
            </a:endParaRPr>
          </a:p>
        </p:txBody>
      </p:sp>
      <p:pic>
        <p:nvPicPr>
          <p:cNvPr id="1026" name="Picture 2">
            <a:extLst>
              <a:ext uri="{FF2B5EF4-FFF2-40B4-BE49-F238E27FC236}">
                <a16:creationId xmlns:a16="http://schemas.microsoft.com/office/drawing/2014/main" id="{448715CB-0659-C13F-6904-EECA6FB7691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88000" y="2627895"/>
            <a:ext cx="4621402" cy="40322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8999F80-A02C-CEC2-4C54-B958E3055DB1}"/>
              </a:ext>
            </a:extLst>
          </p:cNvPr>
          <p:cNvSpPr txBox="1"/>
          <p:nvPr/>
        </p:nvSpPr>
        <p:spPr>
          <a:xfrm>
            <a:off x="774145" y="6937937"/>
            <a:ext cx="4918364" cy="1292662"/>
          </a:xfrm>
          <a:prstGeom prst="rect">
            <a:avLst/>
          </a:prstGeom>
          <a:noFill/>
        </p:spPr>
        <p:txBody>
          <a:bodyPr wrap="square" rtlCol="0">
            <a:spAutoFit/>
          </a:bodyPr>
          <a:lstStyle/>
          <a:p>
            <a:pPr algn="ctr"/>
            <a:r>
              <a:rPr lang="en-US" sz="2600" b="1" dirty="0">
                <a:solidFill>
                  <a:srgbClr val="FF0000"/>
                </a:solidFill>
              </a:rPr>
              <a:t>Subjective cognitive complaint versus objective cognitive deficit (no relationship)</a:t>
            </a:r>
          </a:p>
        </p:txBody>
      </p:sp>
      <p:pic>
        <p:nvPicPr>
          <p:cNvPr id="1028" name="Picture 4">
            <a:extLst>
              <a:ext uri="{FF2B5EF4-FFF2-40B4-BE49-F238E27FC236}">
                <a16:creationId xmlns:a16="http://schemas.microsoft.com/office/drawing/2014/main" id="{9543412A-E607-A469-61A8-051AFA53E74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43600" y="2669934"/>
            <a:ext cx="5171896" cy="399021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583E028-D0DA-FFD5-D228-125776DAA1FF}"/>
              </a:ext>
            </a:extLst>
          </p:cNvPr>
          <p:cNvSpPr txBox="1"/>
          <p:nvPr/>
        </p:nvSpPr>
        <p:spPr>
          <a:xfrm>
            <a:off x="6452068" y="6937937"/>
            <a:ext cx="4918364" cy="1292662"/>
          </a:xfrm>
          <a:prstGeom prst="rect">
            <a:avLst/>
          </a:prstGeom>
          <a:noFill/>
        </p:spPr>
        <p:txBody>
          <a:bodyPr wrap="square" rtlCol="0">
            <a:spAutoFit/>
          </a:bodyPr>
          <a:lstStyle/>
          <a:p>
            <a:pPr algn="ctr"/>
            <a:r>
              <a:rPr lang="en-US" sz="2600" b="1" dirty="0">
                <a:solidFill>
                  <a:schemeClr val="tx2"/>
                </a:solidFill>
              </a:rPr>
              <a:t>Correlation between subjective cognitive complaint and depression</a:t>
            </a:r>
          </a:p>
        </p:txBody>
      </p:sp>
      <p:sp>
        <p:nvSpPr>
          <p:cNvPr id="14" name="TextBox 13">
            <a:extLst>
              <a:ext uri="{FF2B5EF4-FFF2-40B4-BE49-F238E27FC236}">
                <a16:creationId xmlns:a16="http://schemas.microsoft.com/office/drawing/2014/main" id="{229A5F4B-818A-FCBC-2B7A-1D177EDB7B2E}"/>
              </a:ext>
            </a:extLst>
          </p:cNvPr>
          <p:cNvSpPr txBox="1"/>
          <p:nvPr/>
        </p:nvSpPr>
        <p:spPr>
          <a:xfrm>
            <a:off x="11649694" y="3191673"/>
            <a:ext cx="5982945" cy="4401205"/>
          </a:xfrm>
          <a:prstGeom prst="rect">
            <a:avLst/>
          </a:prstGeom>
          <a:solidFill>
            <a:schemeClr val="accent3">
              <a:lumMod val="20000"/>
              <a:lumOff val="80000"/>
            </a:schemeClr>
          </a:solidFill>
          <a:ln cap="rnd">
            <a:solidFill>
              <a:schemeClr val="accent1"/>
            </a:solidFill>
          </a:ln>
        </p:spPr>
        <p:txBody>
          <a:bodyPr wrap="square">
            <a:spAutoFit/>
          </a:bodyPr>
          <a:lstStyle/>
          <a:p>
            <a:pPr algn="ctr"/>
            <a:r>
              <a:rPr lang="en-US" sz="4000" b="0" i="0" dirty="0">
                <a:solidFill>
                  <a:srgbClr val="1B1B1B"/>
                </a:solidFill>
                <a:effectLst/>
                <a:latin typeface="Arial" panose="020B0604020202020204" pitchFamily="34" charset="0"/>
                <a:cs typeface="Arial" panose="020B0604020202020204" pitchFamily="34" charset="0"/>
              </a:rPr>
              <a:t>Alcohol use, marijuana use, and psychiatric symptoms (depression, anxiety, PTSD) are significant predictors of subjective cognitive complaints</a:t>
            </a:r>
            <a:endParaRPr lang="en-US" sz="40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A3FD450-20BA-5E28-CBC6-7D467782DDA6}"/>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7</a:t>
            </a:fld>
            <a:endParaRPr lang="en-US" dirty="0"/>
          </a:p>
        </p:txBody>
      </p:sp>
    </p:spTree>
    <p:extLst>
      <p:ext uri="{BB962C8B-B14F-4D97-AF65-F5344CB8AC3E}">
        <p14:creationId xmlns:p14="http://schemas.microsoft.com/office/powerpoint/2010/main" val="1464704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gs>
            <a:gs pos="100000">
              <a:srgbClr val="6C8FAB">
                <a:alpha val="100000"/>
              </a:srgbClr>
            </a:gs>
          </a:gsLst>
          <a:lin ang="0"/>
        </a:gradFill>
        <a:effectLst/>
      </p:bgPr>
    </p:bg>
    <p:spTree>
      <p:nvGrpSpPr>
        <p:cNvPr id="1" name=""/>
        <p:cNvGrpSpPr/>
        <p:nvPr/>
      </p:nvGrpSpPr>
      <p:grpSpPr>
        <a:xfrm>
          <a:off x="0" y="0"/>
          <a:ext cx="0" cy="0"/>
          <a:chOff x="0" y="0"/>
          <a:chExt cx="0" cy="0"/>
        </a:xfrm>
      </p:grpSpPr>
      <p:sp>
        <p:nvSpPr>
          <p:cNvPr id="4" name="TextBox 4"/>
          <p:cNvSpPr txBox="1"/>
          <p:nvPr/>
        </p:nvSpPr>
        <p:spPr>
          <a:xfrm>
            <a:off x="936560" y="233172"/>
            <a:ext cx="16944280" cy="2045688"/>
          </a:xfrm>
          <a:prstGeom prst="rect">
            <a:avLst/>
          </a:prstGeom>
        </p:spPr>
        <p:txBody>
          <a:bodyPr lIns="0" tIns="0" rIns="0" bIns="0" rtlCol="0" anchor="t">
            <a:spAutoFit/>
          </a:bodyPr>
          <a:lstStyle/>
          <a:p>
            <a:pPr algn="ctr">
              <a:lnSpc>
                <a:spcPts val="8400"/>
              </a:lnSpc>
              <a:spcBef>
                <a:spcPct val="0"/>
              </a:spcBef>
            </a:pPr>
            <a:r>
              <a:rPr lang="en-US" sz="5500" b="1" dirty="0">
                <a:solidFill>
                  <a:srgbClr val="FFFFFF"/>
                </a:solidFill>
                <a:latin typeface="Arial" panose="020B0604020202020204" pitchFamily="34" charset="0"/>
                <a:ea typeface="Aptos Bold"/>
                <a:cs typeface="Arial" panose="020B0604020202020204" pitchFamily="34" charset="0"/>
                <a:sym typeface="Aptos Bold"/>
              </a:rPr>
              <a:t>We do not know the true estimate of clinically significant cognitive impairment in PWH on ART</a:t>
            </a:r>
          </a:p>
        </p:txBody>
      </p:sp>
      <p:sp>
        <p:nvSpPr>
          <p:cNvPr id="5" name="TextBox 5"/>
          <p:cNvSpPr txBox="1"/>
          <p:nvPr/>
        </p:nvSpPr>
        <p:spPr>
          <a:xfrm>
            <a:off x="442212" y="2635324"/>
            <a:ext cx="9719010" cy="6156942"/>
          </a:xfrm>
          <a:prstGeom prst="rect">
            <a:avLst/>
          </a:prstGeom>
        </p:spPr>
        <p:txBody>
          <a:bodyPr lIns="0" tIns="0" rIns="0" bIns="0" rtlCol="0" anchor="t">
            <a:spAutoFit/>
          </a:bodyPr>
          <a:lstStyle/>
          <a:p>
            <a:pPr algn="l">
              <a:lnSpc>
                <a:spcPts val="4375"/>
              </a:lnSpc>
              <a:spcBef>
                <a:spcPct val="0"/>
              </a:spcBef>
            </a:pPr>
            <a:r>
              <a:rPr lang="en-US" sz="3125" dirty="0">
                <a:solidFill>
                  <a:srgbClr val="FFFFFF"/>
                </a:solidFill>
                <a:latin typeface="Arial" panose="020B0604020202020204" pitchFamily="34" charset="0"/>
                <a:ea typeface="Aptos"/>
                <a:cs typeface="Arial" panose="020B0604020202020204" pitchFamily="34" charset="0"/>
                <a:sym typeface="Aptos"/>
              </a:rPr>
              <a:t>•Current estimates largely based on HAND criteria, which was designed for </a:t>
            </a:r>
            <a:r>
              <a:rPr lang="en-US" sz="3125" b="1" dirty="0">
                <a:solidFill>
                  <a:srgbClr val="FFFFFF"/>
                </a:solidFill>
                <a:latin typeface="Arial" panose="020B0604020202020204" pitchFamily="34" charset="0"/>
                <a:ea typeface="Aptos Bold"/>
                <a:cs typeface="Arial" panose="020B0604020202020204" pitchFamily="34" charset="0"/>
                <a:sym typeface="Aptos Bold"/>
              </a:rPr>
              <a:t>RESEARCH</a:t>
            </a:r>
            <a:r>
              <a:rPr lang="en-US" sz="3125" dirty="0">
                <a:solidFill>
                  <a:srgbClr val="FFFFFF"/>
                </a:solidFill>
                <a:latin typeface="Arial" panose="020B0604020202020204" pitchFamily="34" charset="0"/>
                <a:ea typeface="Aptos"/>
                <a:cs typeface="Arial" panose="020B0604020202020204" pitchFamily="34" charset="0"/>
                <a:sym typeface="Aptos"/>
              </a:rPr>
              <a:t> and not clinical assessment</a:t>
            </a:r>
          </a:p>
          <a:p>
            <a:pPr algn="l">
              <a:lnSpc>
                <a:spcPts val="4375"/>
              </a:lnSpc>
              <a:spcBef>
                <a:spcPct val="0"/>
              </a:spcBef>
            </a:pPr>
            <a:endParaRPr lang="en-US" sz="3125" dirty="0">
              <a:solidFill>
                <a:srgbClr val="FFFFFF"/>
              </a:solidFill>
              <a:latin typeface="Arial" panose="020B0604020202020204" pitchFamily="34" charset="0"/>
              <a:ea typeface="Aptos"/>
              <a:cs typeface="Arial" panose="020B0604020202020204" pitchFamily="34" charset="0"/>
              <a:sym typeface="Aptos"/>
            </a:endParaRPr>
          </a:p>
          <a:p>
            <a:pPr algn="l">
              <a:lnSpc>
                <a:spcPts val="4375"/>
              </a:lnSpc>
              <a:spcBef>
                <a:spcPct val="0"/>
              </a:spcBef>
            </a:pPr>
            <a:r>
              <a:rPr lang="en-US" sz="3125" dirty="0">
                <a:solidFill>
                  <a:srgbClr val="FFFFFF"/>
                </a:solidFill>
                <a:latin typeface="Arial" panose="020B0604020202020204" pitchFamily="34" charset="0"/>
                <a:ea typeface="Aptos"/>
                <a:cs typeface="Arial" panose="020B0604020202020204" pitchFamily="34" charset="0"/>
                <a:sym typeface="Aptos"/>
              </a:rPr>
              <a:t>•HAND estimates include </a:t>
            </a:r>
            <a:r>
              <a:rPr lang="en-US" sz="3125" b="1" dirty="0">
                <a:solidFill>
                  <a:srgbClr val="FFFFFF"/>
                </a:solidFill>
                <a:latin typeface="Arial" panose="020B0604020202020204" pitchFamily="34" charset="0"/>
                <a:ea typeface="Aptos"/>
                <a:cs typeface="Arial" panose="020B0604020202020204" pitchFamily="34" charset="0"/>
                <a:sym typeface="Aptos"/>
              </a:rPr>
              <a:t>asymptomatic cognitive impairment</a:t>
            </a:r>
            <a:r>
              <a:rPr lang="en-US" sz="3125" dirty="0">
                <a:solidFill>
                  <a:srgbClr val="FFFFFF"/>
                </a:solidFill>
                <a:latin typeface="Arial" panose="020B0604020202020204" pitchFamily="34" charset="0"/>
                <a:ea typeface="Aptos"/>
                <a:cs typeface="Arial" panose="020B0604020202020204" pitchFamily="34" charset="0"/>
                <a:sym typeface="Aptos"/>
              </a:rPr>
              <a:t>, which may not be clinically significant</a:t>
            </a:r>
          </a:p>
          <a:p>
            <a:pPr algn="l">
              <a:lnSpc>
                <a:spcPts val="4375"/>
              </a:lnSpc>
              <a:spcBef>
                <a:spcPct val="0"/>
              </a:spcBef>
            </a:pPr>
            <a:endParaRPr lang="en-US" sz="3125" dirty="0">
              <a:solidFill>
                <a:srgbClr val="FFFFFF"/>
              </a:solidFill>
              <a:latin typeface="Arial" panose="020B0604020202020204" pitchFamily="34" charset="0"/>
              <a:ea typeface="Aptos"/>
              <a:cs typeface="Arial" panose="020B0604020202020204" pitchFamily="34" charset="0"/>
              <a:sym typeface="Aptos"/>
            </a:endParaRPr>
          </a:p>
          <a:p>
            <a:pPr algn="l">
              <a:lnSpc>
                <a:spcPts val="4375"/>
              </a:lnSpc>
              <a:spcBef>
                <a:spcPct val="0"/>
              </a:spcBef>
            </a:pPr>
            <a:r>
              <a:rPr lang="en-US" sz="3125" dirty="0">
                <a:solidFill>
                  <a:srgbClr val="FFFFFF"/>
                </a:solidFill>
                <a:latin typeface="Arial" panose="020B0604020202020204" pitchFamily="34" charset="0"/>
                <a:ea typeface="Aptos"/>
                <a:cs typeface="Arial" panose="020B0604020202020204" pitchFamily="34" charset="0"/>
                <a:sym typeface="Aptos"/>
              </a:rPr>
              <a:t>•The HAND criteria typically classify 20–60% (and sometimes up to 90%) of people living with HIV as cognitively impaired. </a:t>
            </a:r>
            <a:r>
              <a:rPr lang="en-US" sz="3125" b="1" dirty="0">
                <a:solidFill>
                  <a:srgbClr val="FFFFFF"/>
                </a:solidFill>
                <a:latin typeface="Arial" panose="020B0604020202020204" pitchFamily="34" charset="0"/>
                <a:ea typeface="Aptos Bold"/>
                <a:cs typeface="Arial" panose="020B0604020202020204" pitchFamily="34" charset="0"/>
                <a:sym typeface="Aptos Bold"/>
              </a:rPr>
              <a:t>This figure does not align with clinical observations</a:t>
            </a:r>
          </a:p>
        </p:txBody>
      </p:sp>
      <p:pic>
        <p:nvPicPr>
          <p:cNvPr id="6" name="Picture 5">
            <a:extLst>
              <a:ext uri="{FF2B5EF4-FFF2-40B4-BE49-F238E27FC236}">
                <a16:creationId xmlns:a16="http://schemas.microsoft.com/office/drawing/2014/main" id="{364FA8D9-B39C-D617-B03A-2D5C224808D1}"/>
              </a:ext>
            </a:extLst>
          </p:cNvPr>
          <p:cNvPicPr>
            <a:picLocks noChangeAspect="1"/>
          </p:cNvPicPr>
          <p:nvPr/>
        </p:nvPicPr>
        <p:blipFill>
          <a:blip r:embed="rId3"/>
          <a:stretch>
            <a:fillRect/>
          </a:stretch>
        </p:blipFill>
        <p:spPr>
          <a:xfrm>
            <a:off x="10264788" y="4216977"/>
            <a:ext cx="7354794" cy="2855708"/>
          </a:xfrm>
          <a:prstGeom prst="rect">
            <a:avLst/>
          </a:prstGeom>
          <a:solidFill>
            <a:schemeClr val="bg1"/>
          </a:solidFill>
          <a:ln>
            <a:solidFill>
              <a:srgbClr val="7030A0"/>
            </a:solidFill>
          </a:ln>
        </p:spPr>
      </p:pic>
      <p:pic>
        <p:nvPicPr>
          <p:cNvPr id="7" name="Picture 6">
            <a:extLst>
              <a:ext uri="{FF2B5EF4-FFF2-40B4-BE49-F238E27FC236}">
                <a16:creationId xmlns:a16="http://schemas.microsoft.com/office/drawing/2014/main" id="{1E839FA9-5EE5-D055-6214-5089E83013C4}"/>
              </a:ext>
            </a:extLst>
          </p:cNvPr>
          <p:cNvPicPr>
            <a:picLocks noChangeAspect="1"/>
          </p:cNvPicPr>
          <p:nvPr/>
        </p:nvPicPr>
        <p:blipFill>
          <a:blip r:embed="rId4"/>
          <a:srcRect t="28007" b="35024"/>
          <a:stretch/>
        </p:blipFill>
        <p:spPr>
          <a:xfrm>
            <a:off x="10183955" y="7423509"/>
            <a:ext cx="7354808" cy="393112"/>
          </a:xfrm>
          <a:prstGeom prst="rect">
            <a:avLst/>
          </a:prstGeom>
          <a:solidFill>
            <a:schemeClr val="bg1"/>
          </a:solidFill>
        </p:spPr>
      </p:pic>
      <p:sp>
        <p:nvSpPr>
          <p:cNvPr id="3" name="TextBox 2">
            <a:extLst>
              <a:ext uri="{FF2B5EF4-FFF2-40B4-BE49-F238E27FC236}">
                <a16:creationId xmlns:a16="http://schemas.microsoft.com/office/drawing/2014/main" id="{4EB33611-50A0-20F2-50B5-F2BB785B7E7E}"/>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24063" y="160385"/>
            <a:ext cx="17907000" cy="2784801"/>
          </a:xfrm>
          <a:prstGeom prst="rect">
            <a:avLst/>
          </a:prstGeom>
        </p:spPr>
        <p:txBody>
          <a:bodyPr wrap="square" lIns="0" tIns="0" rIns="0" bIns="0" rtlCol="0" anchor="t">
            <a:spAutoFit/>
          </a:bodyPr>
          <a:lstStyle/>
          <a:p>
            <a:pPr algn="ctr">
              <a:lnSpc>
                <a:spcPts val="7400"/>
              </a:lnSpc>
              <a:spcBef>
                <a:spcPct val="0"/>
              </a:spcBef>
            </a:pPr>
            <a:r>
              <a:rPr lang="en-US" sz="6000" dirty="0">
                <a:solidFill>
                  <a:schemeClr val="accent1"/>
                </a:solidFill>
                <a:latin typeface="Arial" panose="020B0604020202020204" pitchFamily="34" charset="0"/>
                <a:ea typeface="Aptos"/>
                <a:cs typeface="Arial" panose="020B0604020202020204" pitchFamily="34" charset="0"/>
                <a:sym typeface="Aptos"/>
              </a:rPr>
              <a:t>PWH on ART have higher prevalence of</a:t>
            </a:r>
          </a:p>
          <a:p>
            <a:pPr algn="ctr">
              <a:lnSpc>
                <a:spcPts val="7400"/>
              </a:lnSpc>
              <a:spcBef>
                <a:spcPct val="0"/>
              </a:spcBef>
            </a:pPr>
            <a:r>
              <a:rPr lang="en-US" sz="6000" b="1" dirty="0">
                <a:solidFill>
                  <a:schemeClr val="accent1"/>
                </a:solidFill>
                <a:latin typeface="Arial" panose="020B0604020202020204" pitchFamily="34" charset="0"/>
                <a:ea typeface="Aptos Bold"/>
                <a:cs typeface="Arial" panose="020B0604020202020204" pitchFamily="34" charset="0"/>
                <a:sym typeface="Aptos Bold"/>
              </a:rPr>
              <a:t>Age-Associated Dementias </a:t>
            </a:r>
            <a:r>
              <a:rPr lang="en-US" sz="6000" dirty="0">
                <a:solidFill>
                  <a:schemeClr val="accent1"/>
                </a:solidFill>
                <a:latin typeface="Arial" panose="020B0604020202020204" pitchFamily="34" charset="0"/>
                <a:ea typeface="Aptos Bold"/>
                <a:cs typeface="Arial" panose="020B0604020202020204" pitchFamily="34" charset="0"/>
                <a:sym typeface="Aptos Bold"/>
              </a:rPr>
              <a:t>but incidence is improving with ART</a:t>
            </a:r>
          </a:p>
        </p:txBody>
      </p:sp>
      <p:sp>
        <p:nvSpPr>
          <p:cNvPr id="7" name="TextBox 7"/>
          <p:cNvSpPr txBox="1"/>
          <p:nvPr/>
        </p:nvSpPr>
        <p:spPr>
          <a:xfrm>
            <a:off x="581988" y="9465280"/>
            <a:ext cx="4980612" cy="315086"/>
          </a:xfrm>
          <a:prstGeom prst="rect">
            <a:avLst/>
          </a:prstGeom>
        </p:spPr>
        <p:txBody>
          <a:bodyPr wrap="square" lIns="0" tIns="0" rIns="0" bIns="0" rtlCol="0" anchor="t">
            <a:spAutoFit/>
          </a:bodyPr>
          <a:lstStyle/>
          <a:p>
            <a:pPr algn="l">
              <a:lnSpc>
                <a:spcPts val="2659"/>
              </a:lnSpc>
              <a:spcBef>
                <a:spcPct val="0"/>
              </a:spcBef>
            </a:pPr>
            <a:r>
              <a:rPr lang="en-US" sz="1899" dirty="0">
                <a:solidFill>
                  <a:srgbClr val="000000"/>
                </a:solidFill>
                <a:latin typeface="Arial" panose="020B0604020202020204" pitchFamily="34" charset="0"/>
                <a:ea typeface="Aptos"/>
                <a:cs typeface="Arial" panose="020B0604020202020204" pitchFamily="34" charset="0"/>
                <a:sym typeface="Aptos"/>
              </a:rPr>
              <a:t>Lam et al, AIDS 2021 and 2022 and 2026</a:t>
            </a:r>
          </a:p>
        </p:txBody>
      </p:sp>
      <p:pic>
        <p:nvPicPr>
          <p:cNvPr id="3074" name="Picture 2">
            <a:extLst>
              <a:ext uri="{FF2B5EF4-FFF2-40B4-BE49-F238E27FC236}">
                <a16:creationId xmlns:a16="http://schemas.microsoft.com/office/drawing/2014/main" id="{B458334E-9F5E-490F-12FA-67E1DF2F5209}"/>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0896600" y="3995937"/>
            <a:ext cx="6631552" cy="5262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5">
            <a:extLst>
              <a:ext uri="{FF2B5EF4-FFF2-40B4-BE49-F238E27FC236}">
                <a16:creationId xmlns:a16="http://schemas.microsoft.com/office/drawing/2014/main" id="{5FEEC774-74F9-C200-B9C4-FF6F961BC1FA}"/>
              </a:ext>
            </a:extLst>
          </p:cNvPr>
          <p:cNvSpPr txBox="1"/>
          <p:nvPr/>
        </p:nvSpPr>
        <p:spPr>
          <a:xfrm>
            <a:off x="518853" y="3214136"/>
            <a:ext cx="8258141" cy="931602"/>
          </a:xfrm>
          <a:prstGeom prst="rect">
            <a:avLst/>
          </a:prstGeom>
          <a:solidFill>
            <a:schemeClr val="tx1"/>
          </a:solidFill>
        </p:spPr>
        <p:txBody>
          <a:bodyPr wrap="square" lIns="0" tIns="0" rIns="0" bIns="0" rtlCol="0" anchor="t">
            <a:spAutoFit/>
          </a:bodyPr>
          <a:lstStyle/>
          <a:p>
            <a:pPr algn="ctr">
              <a:lnSpc>
                <a:spcPts val="3779"/>
              </a:lnSpc>
              <a:spcBef>
                <a:spcPct val="0"/>
              </a:spcBef>
            </a:pPr>
            <a:r>
              <a:rPr lang="en-US" sz="2699" b="1" dirty="0">
                <a:solidFill>
                  <a:schemeClr val="bg1"/>
                </a:solidFill>
                <a:latin typeface="Arial" panose="020B0604020202020204" pitchFamily="34" charset="0"/>
                <a:ea typeface="Aptos Bold"/>
                <a:cs typeface="Arial" panose="020B0604020202020204" pitchFamily="34" charset="0"/>
                <a:sym typeface="Aptos Bold"/>
              </a:rPr>
              <a:t>Prevalence of Dementia over time </a:t>
            </a:r>
          </a:p>
          <a:p>
            <a:pPr algn="ctr">
              <a:lnSpc>
                <a:spcPts val="3779"/>
              </a:lnSpc>
              <a:spcBef>
                <a:spcPct val="0"/>
              </a:spcBef>
            </a:pPr>
            <a:r>
              <a:rPr lang="en-US" sz="2699" b="1" dirty="0">
                <a:solidFill>
                  <a:schemeClr val="bg1"/>
                </a:solidFill>
                <a:latin typeface="Arial" panose="020B0604020202020204" pitchFamily="34" charset="0"/>
                <a:ea typeface="Aptos Bold"/>
                <a:cs typeface="Arial" panose="020B0604020202020204" pitchFamily="34" charset="0"/>
                <a:sym typeface="Aptos Bold"/>
              </a:rPr>
              <a:t>and by HIV status</a:t>
            </a:r>
          </a:p>
        </p:txBody>
      </p:sp>
      <p:pic>
        <p:nvPicPr>
          <p:cNvPr id="10" name="Picture 9">
            <a:extLst>
              <a:ext uri="{FF2B5EF4-FFF2-40B4-BE49-F238E27FC236}">
                <a16:creationId xmlns:a16="http://schemas.microsoft.com/office/drawing/2014/main" id="{5C421A75-3D85-B846-BC9E-D29657EB5450}"/>
              </a:ext>
            </a:extLst>
          </p:cNvPr>
          <p:cNvPicPr>
            <a:picLocks noChangeAspect="1"/>
          </p:cNvPicPr>
          <p:nvPr/>
        </p:nvPicPr>
        <p:blipFill>
          <a:blip r:embed="rId4">
            <a:lum/>
          </a:blip>
          <a:srcRect/>
          <a:stretch>
            <a:fillRect/>
          </a:stretch>
        </p:blipFill>
        <p:spPr bwMode="white">
          <a:xfrm>
            <a:off x="759848" y="4796037"/>
            <a:ext cx="7776153" cy="4241538"/>
          </a:xfrm>
          <a:prstGeom prst="rect">
            <a:avLst/>
          </a:prstGeom>
          <a:ln>
            <a:headEnd type="none"/>
            <a:tailEnd type="none"/>
          </a:ln>
        </p:spPr>
      </p:pic>
      <p:sp>
        <p:nvSpPr>
          <p:cNvPr id="11" name="TextBox 5">
            <a:extLst>
              <a:ext uri="{FF2B5EF4-FFF2-40B4-BE49-F238E27FC236}">
                <a16:creationId xmlns:a16="http://schemas.microsoft.com/office/drawing/2014/main" id="{7DC75EB4-DAC6-640C-20E2-4C08F787748C}"/>
              </a:ext>
            </a:extLst>
          </p:cNvPr>
          <p:cNvSpPr txBox="1"/>
          <p:nvPr/>
        </p:nvSpPr>
        <p:spPr>
          <a:xfrm>
            <a:off x="10371448" y="3170317"/>
            <a:ext cx="7405947" cy="931602"/>
          </a:xfrm>
          <a:prstGeom prst="rect">
            <a:avLst/>
          </a:prstGeom>
          <a:solidFill>
            <a:schemeClr val="tx1"/>
          </a:solidFill>
        </p:spPr>
        <p:txBody>
          <a:bodyPr wrap="square" lIns="0" tIns="0" rIns="0" bIns="0" rtlCol="0" anchor="t">
            <a:spAutoFit/>
          </a:bodyPr>
          <a:lstStyle/>
          <a:p>
            <a:pPr algn="ctr">
              <a:lnSpc>
                <a:spcPts val="3779"/>
              </a:lnSpc>
              <a:spcBef>
                <a:spcPct val="0"/>
              </a:spcBef>
            </a:pPr>
            <a:r>
              <a:rPr lang="en-US" sz="2699" b="1" dirty="0">
                <a:solidFill>
                  <a:schemeClr val="bg1"/>
                </a:solidFill>
                <a:latin typeface="Arial" panose="020B0604020202020204" pitchFamily="34" charset="0"/>
                <a:ea typeface="Aptos Bold"/>
                <a:cs typeface="Arial" panose="020B0604020202020204" pitchFamily="34" charset="0"/>
                <a:sym typeface="Aptos Bold"/>
              </a:rPr>
              <a:t>Incidence of Dementia over time </a:t>
            </a:r>
          </a:p>
          <a:p>
            <a:pPr algn="ctr">
              <a:lnSpc>
                <a:spcPts val="3779"/>
              </a:lnSpc>
              <a:spcBef>
                <a:spcPct val="0"/>
              </a:spcBef>
            </a:pPr>
            <a:r>
              <a:rPr lang="en-US" sz="2699" b="1" dirty="0">
                <a:solidFill>
                  <a:schemeClr val="bg1"/>
                </a:solidFill>
                <a:latin typeface="Arial" panose="020B0604020202020204" pitchFamily="34" charset="0"/>
                <a:ea typeface="Aptos Bold"/>
                <a:cs typeface="Arial" panose="020B0604020202020204" pitchFamily="34" charset="0"/>
                <a:sym typeface="Aptos Bold"/>
              </a:rPr>
              <a:t>and by HIV status</a:t>
            </a:r>
          </a:p>
        </p:txBody>
      </p:sp>
      <p:sp>
        <p:nvSpPr>
          <p:cNvPr id="3" name="TextBox 2">
            <a:extLst>
              <a:ext uri="{FF2B5EF4-FFF2-40B4-BE49-F238E27FC236}">
                <a16:creationId xmlns:a16="http://schemas.microsoft.com/office/drawing/2014/main" id="{B9EBE7DA-D890-4D39-3CDA-B98A12514BBD}"/>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E5EAF-74BE-8329-DD72-4619E36BF1F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67BC841-1F46-E3FE-E3D0-293BBBBDAB35}"/>
              </a:ext>
            </a:extLst>
          </p:cNvPr>
          <p:cNvSpPr txBox="1"/>
          <p:nvPr/>
        </p:nvSpPr>
        <p:spPr>
          <a:xfrm>
            <a:off x="13480098" y="9804126"/>
            <a:ext cx="4609019" cy="369332"/>
          </a:xfrm>
          <a:prstGeom prst="rect">
            <a:avLst/>
          </a:prstGeom>
          <a:noFill/>
        </p:spPr>
        <p:txBody>
          <a:bodyPr wrap="none" rtlCol="0">
            <a:spAutoFit/>
          </a:bodyPr>
          <a:lstStyle/>
          <a:p>
            <a:pPr algn="l">
              <a:buNone/>
            </a:pPr>
            <a:r>
              <a:rPr lang="en-US" dirty="0">
                <a:latin typeface="Arial" panose="020B0604020202020204" pitchFamily="34" charset="0"/>
                <a:cs typeface="Arial" panose="020B0604020202020204" pitchFamily="34" charset="0"/>
              </a:rPr>
              <a:t>Milic et al </a:t>
            </a:r>
            <a:r>
              <a:rPr lang="en-US" b="0" i="0" dirty="0">
                <a:effectLst/>
                <a:latin typeface="Arial" panose="020B0604020202020204" pitchFamily="34" charset="0"/>
                <a:cs typeface="Arial" panose="020B0604020202020204" pitchFamily="34" charset="0"/>
              </a:rPr>
              <a:t>AIDS</a:t>
            </a:r>
            <a:r>
              <a:rPr lang="en-US" cap="small" dirty="0">
                <a:latin typeface="Arial" panose="020B0604020202020204" pitchFamily="34" charset="0"/>
                <a:cs typeface="Arial" panose="020B0604020202020204" pitchFamily="34" charset="0"/>
              </a:rPr>
              <a:t>, </a:t>
            </a:r>
            <a:r>
              <a:rPr lang="en-US" b="0" i="0" dirty="0">
                <a:effectLst/>
                <a:latin typeface="Arial" panose="020B0604020202020204" pitchFamily="34" charset="0"/>
                <a:cs typeface="Arial" panose="020B0604020202020204" pitchFamily="34" charset="0"/>
              </a:rPr>
              <a:t>2026 Feb 1;40(2):133-142.</a:t>
            </a:r>
            <a:endParaRPr lang="en-US"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2E34B4F-3927-0CF5-9A7C-0C971A029A40}"/>
              </a:ext>
            </a:extLst>
          </p:cNvPr>
          <p:cNvSpPr txBox="1"/>
          <p:nvPr/>
        </p:nvSpPr>
        <p:spPr>
          <a:xfrm>
            <a:off x="17041464" y="9553524"/>
            <a:ext cx="1143000" cy="369332"/>
          </a:xfrm>
          <a:prstGeom prst="rect">
            <a:avLst/>
          </a:prstGeom>
          <a:noFill/>
        </p:spPr>
        <p:txBody>
          <a:bodyPr wrap="square" rtlCol="0">
            <a:spAutoFit/>
          </a:bodyPr>
          <a:lstStyle/>
          <a:p>
            <a:r>
              <a:rPr lang="en-US" dirty="0"/>
              <a:t>Slide </a:t>
            </a:r>
            <a:fld id="{034C91AA-C650-4A05-8BF2-0EECE8CCF224}" type="slidenum">
              <a:rPr lang="en-US" smtClean="0"/>
              <a:t>10</a:t>
            </a:fld>
            <a:endParaRPr lang="en-US" dirty="0"/>
          </a:p>
        </p:txBody>
      </p:sp>
      <p:sp>
        <p:nvSpPr>
          <p:cNvPr id="6" name="AutoShape 2" descr="Generated image 1">
            <a:extLst>
              <a:ext uri="{FF2B5EF4-FFF2-40B4-BE49-F238E27FC236}">
                <a16:creationId xmlns:a16="http://schemas.microsoft.com/office/drawing/2014/main" id="{A86EC803-498E-AA81-14DB-FBDDAEBF9543}"/>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8AE96319-AB55-0772-2E82-BE46DD352AA7}"/>
              </a:ext>
            </a:extLst>
          </p:cNvPr>
          <p:cNvPicPr>
            <a:picLocks noChangeAspect="1"/>
          </p:cNvPicPr>
          <p:nvPr/>
        </p:nvPicPr>
        <p:blipFill>
          <a:blip r:embed="rId3"/>
          <a:stretch>
            <a:fillRect/>
          </a:stretch>
        </p:blipFill>
        <p:spPr>
          <a:xfrm>
            <a:off x="1919287" y="308440"/>
            <a:ext cx="14144625" cy="9429750"/>
          </a:xfrm>
          <a:prstGeom prst="rect">
            <a:avLst/>
          </a:prstGeom>
        </p:spPr>
      </p:pic>
      <p:sp>
        <p:nvSpPr>
          <p:cNvPr id="2" name="TextBox 1">
            <a:extLst>
              <a:ext uri="{FF2B5EF4-FFF2-40B4-BE49-F238E27FC236}">
                <a16:creationId xmlns:a16="http://schemas.microsoft.com/office/drawing/2014/main" id="{B04A5C9D-3540-E865-6927-68331712E4F9}"/>
              </a:ext>
            </a:extLst>
          </p:cNvPr>
          <p:cNvSpPr txBox="1"/>
          <p:nvPr/>
        </p:nvSpPr>
        <p:spPr>
          <a:xfrm>
            <a:off x="914400" y="9877327"/>
            <a:ext cx="11282704" cy="369332"/>
          </a:xfrm>
          <a:prstGeom prst="rect">
            <a:avLst/>
          </a:prstGeom>
          <a:noFill/>
        </p:spPr>
        <p:txBody>
          <a:bodyPr wrap="none" rtlCol="0">
            <a:spAutoFit/>
          </a:bodyPr>
          <a:lstStyle/>
          <a:p>
            <a:r>
              <a:rPr lang="en-US" dirty="0"/>
              <a:t>These associations persisted after adjustment for multimorbidity, depression, HIV duration, and dolutegravir exposure.</a:t>
            </a:r>
          </a:p>
        </p:txBody>
      </p:sp>
    </p:spTree>
    <p:extLst>
      <p:ext uri="{BB962C8B-B14F-4D97-AF65-F5344CB8AC3E}">
        <p14:creationId xmlns:p14="http://schemas.microsoft.com/office/powerpoint/2010/main" val="3892263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768815" y="2698406"/>
            <a:ext cx="14750370" cy="1286506"/>
          </a:xfrm>
          <a:prstGeom prst="rect">
            <a:avLst/>
          </a:prstGeom>
          <a:solidFill>
            <a:schemeClr val="accent1"/>
          </a:solidFill>
        </p:spPr>
        <p:txBody>
          <a:bodyPr wrap="square" lIns="68580" tIns="27432" rIns="68580" bIns="27432" anchor="t">
            <a:spAutoFit/>
          </a:bodyPr>
          <a:lstStyle/>
          <a:p>
            <a:pPr algn="ctr"/>
            <a:r>
              <a:rPr lang="en-US" sz="4000" b="1" dirty="0">
                <a:solidFill>
                  <a:schemeClr val="bg1"/>
                </a:solidFill>
                <a:latin typeface="Calibri"/>
              </a:rPr>
              <a:t>HIV proteins and RNA persist in the central nervous system despite viral suppression with ART and are neurotoxic</a:t>
            </a:r>
            <a:endParaRPr sz="4000" b="1" dirty="0">
              <a:solidFill>
                <a:schemeClr val="bg1"/>
              </a:solidFill>
              <a:latin typeface="Calibri"/>
            </a:endParaRPr>
          </a:p>
        </p:txBody>
      </p:sp>
      <p:sp>
        <p:nvSpPr>
          <p:cNvPr id="4" name="TextBox 3">
            <a:extLst>
              <a:ext uri="{FF2B5EF4-FFF2-40B4-BE49-F238E27FC236}">
                <a16:creationId xmlns:a16="http://schemas.microsoft.com/office/drawing/2014/main" id="{E672A7A1-267B-E716-5258-02B0C14C49C8}"/>
              </a:ext>
            </a:extLst>
          </p:cNvPr>
          <p:cNvSpPr txBox="1"/>
          <p:nvPr/>
        </p:nvSpPr>
        <p:spPr>
          <a:xfrm>
            <a:off x="79147" y="207138"/>
            <a:ext cx="18287543" cy="1938992"/>
          </a:xfrm>
          <a:prstGeom prst="rect">
            <a:avLst/>
          </a:prstGeom>
          <a:noFill/>
        </p:spPr>
        <p:txBody>
          <a:bodyPr wrap="square" rtlCol="0">
            <a:spAutoFit/>
          </a:bodyPr>
          <a:lstStyle/>
          <a:p>
            <a:pPr algn="ctr"/>
            <a:r>
              <a:rPr lang="en-US" sz="6000" b="1" dirty="0">
                <a:solidFill>
                  <a:srgbClr val="FF0000"/>
                </a:solidFill>
              </a:rPr>
              <a:t>How does HIV cause brain problems in the absence of overt viral replication?</a:t>
            </a:r>
          </a:p>
        </p:txBody>
      </p:sp>
      <p:sp>
        <p:nvSpPr>
          <p:cNvPr id="5" name="Rectangle 4">
            <a:extLst>
              <a:ext uri="{FF2B5EF4-FFF2-40B4-BE49-F238E27FC236}">
                <a16:creationId xmlns:a16="http://schemas.microsoft.com/office/drawing/2014/main" id="{938D0F14-9CF5-70F3-DE21-0BC05EEE7EF1}"/>
              </a:ext>
            </a:extLst>
          </p:cNvPr>
          <p:cNvSpPr/>
          <p:nvPr/>
        </p:nvSpPr>
        <p:spPr>
          <a:xfrm>
            <a:off x="2805759" y="4709006"/>
            <a:ext cx="13030199" cy="1707087"/>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6" name="TextBox 5">
            <a:extLst>
              <a:ext uri="{FF2B5EF4-FFF2-40B4-BE49-F238E27FC236}">
                <a16:creationId xmlns:a16="http://schemas.microsoft.com/office/drawing/2014/main" id="{4190B67D-27A6-E885-364C-E792F5C069A9}"/>
              </a:ext>
            </a:extLst>
          </p:cNvPr>
          <p:cNvSpPr txBox="1"/>
          <p:nvPr/>
        </p:nvSpPr>
        <p:spPr>
          <a:xfrm>
            <a:off x="3505200" y="4919296"/>
            <a:ext cx="10972800" cy="1286506"/>
          </a:xfrm>
          <a:prstGeom prst="rect">
            <a:avLst/>
          </a:prstGeom>
          <a:noFill/>
        </p:spPr>
        <p:txBody>
          <a:bodyPr wrap="square" lIns="68580" tIns="27432" rIns="68580" bIns="27432" anchor="t">
            <a:spAutoFit/>
          </a:bodyPr>
          <a:lstStyle/>
          <a:p>
            <a:pPr algn="ctr"/>
            <a:r>
              <a:rPr lang="en-US" sz="4000" b="1" dirty="0">
                <a:solidFill>
                  <a:schemeClr val="bg1"/>
                </a:solidFill>
                <a:latin typeface="Calibri"/>
              </a:rPr>
              <a:t>Abnormal activation of immune cells in the brain despite decades of ART</a:t>
            </a:r>
            <a:endParaRPr sz="4000" b="1" dirty="0">
              <a:solidFill>
                <a:schemeClr val="bg1"/>
              </a:solidFill>
              <a:latin typeface="Calibri"/>
            </a:endParaRPr>
          </a:p>
        </p:txBody>
      </p:sp>
      <p:sp>
        <p:nvSpPr>
          <p:cNvPr id="7" name="Rectangle 6">
            <a:extLst>
              <a:ext uri="{FF2B5EF4-FFF2-40B4-BE49-F238E27FC236}">
                <a16:creationId xmlns:a16="http://schemas.microsoft.com/office/drawing/2014/main" id="{7E957AF5-C9B4-90BE-49F3-E7D729F6B085}"/>
              </a:ext>
            </a:extLst>
          </p:cNvPr>
          <p:cNvSpPr/>
          <p:nvPr/>
        </p:nvSpPr>
        <p:spPr>
          <a:xfrm>
            <a:off x="2167128" y="7311090"/>
            <a:ext cx="14385585" cy="1707087"/>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9" name="TextBox 8">
            <a:extLst>
              <a:ext uri="{FF2B5EF4-FFF2-40B4-BE49-F238E27FC236}">
                <a16:creationId xmlns:a16="http://schemas.microsoft.com/office/drawing/2014/main" id="{25A50054-D6E0-4167-53F7-2C5BB0D8C979}"/>
              </a:ext>
            </a:extLst>
          </p:cNvPr>
          <p:cNvSpPr txBox="1"/>
          <p:nvPr/>
        </p:nvSpPr>
        <p:spPr>
          <a:xfrm>
            <a:off x="2893400" y="7420819"/>
            <a:ext cx="12854918" cy="1286506"/>
          </a:xfrm>
          <a:prstGeom prst="rect">
            <a:avLst/>
          </a:prstGeom>
          <a:noFill/>
        </p:spPr>
        <p:txBody>
          <a:bodyPr wrap="square" lIns="68580" tIns="27432" rIns="68580" bIns="27432" anchor="t">
            <a:spAutoFit/>
          </a:bodyPr>
          <a:lstStyle/>
          <a:p>
            <a:pPr algn="ctr"/>
            <a:r>
              <a:rPr lang="en-US" sz="4000" b="1" dirty="0">
                <a:solidFill>
                  <a:schemeClr val="bg1"/>
                </a:solidFill>
                <a:latin typeface="Calibri"/>
              </a:rPr>
              <a:t>High rates of multimorbidity, substance use disorder, smoking, vascular disease….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EE870-DE9D-3B47-752D-AE860171049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86F5909-F1FA-3B92-9FB3-2725E2931C81}"/>
              </a:ext>
            </a:extLst>
          </p:cNvPr>
          <p:cNvSpPr txBox="1"/>
          <p:nvPr/>
        </p:nvSpPr>
        <p:spPr>
          <a:xfrm>
            <a:off x="1768815" y="2698406"/>
            <a:ext cx="14750370" cy="1286506"/>
          </a:xfrm>
          <a:prstGeom prst="rect">
            <a:avLst/>
          </a:prstGeom>
          <a:solidFill>
            <a:schemeClr val="accent1"/>
          </a:solidFill>
        </p:spPr>
        <p:txBody>
          <a:bodyPr wrap="square" lIns="68580" tIns="27432" rIns="68580" bIns="27432" anchor="t">
            <a:spAutoFit/>
          </a:bodyPr>
          <a:lstStyle/>
          <a:p>
            <a:pPr algn="ctr"/>
            <a:r>
              <a:rPr lang="en-US" sz="4000" b="1" dirty="0">
                <a:solidFill>
                  <a:schemeClr val="bg1"/>
                </a:solidFill>
                <a:latin typeface="Calibri"/>
              </a:rPr>
              <a:t>HIV proteins and RNA persist in the central nervous system despite viral suppression with ART and are neurotoxic</a:t>
            </a:r>
            <a:endParaRPr sz="4000" b="1" dirty="0">
              <a:solidFill>
                <a:schemeClr val="bg1"/>
              </a:solidFill>
              <a:latin typeface="Calibri"/>
            </a:endParaRPr>
          </a:p>
        </p:txBody>
      </p:sp>
      <p:pic>
        <p:nvPicPr>
          <p:cNvPr id="26" name="Picture 25">
            <a:extLst>
              <a:ext uri="{FF2B5EF4-FFF2-40B4-BE49-F238E27FC236}">
                <a16:creationId xmlns:a16="http://schemas.microsoft.com/office/drawing/2014/main" id="{FB4D77FE-8B7F-2610-771E-C84AD6964969}"/>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199180" y="4862866"/>
            <a:ext cx="4185320" cy="3325728"/>
          </a:xfrm>
          <a:prstGeom prst="rect">
            <a:avLst/>
          </a:prstGeom>
        </p:spPr>
      </p:pic>
      <p:sp>
        <p:nvSpPr>
          <p:cNvPr id="28" name="TextBox 27">
            <a:extLst>
              <a:ext uri="{FF2B5EF4-FFF2-40B4-BE49-F238E27FC236}">
                <a16:creationId xmlns:a16="http://schemas.microsoft.com/office/drawing/2014/main" id="{543678D8-AE2B-EBB8-C3BD-9810407510DB}"/>
              </a:ext>
            </a:extLst>
          </p:cNvPr>
          <p:cNvSpPr txBox="1"/>
          <p:nvPr/>
        </p:nvSpPr>
        <p:spPr>
          <a:xfrm>
            <a:off x="522302" y="8364512"/>
            <a:ext cx="5754460" cy="923330"/>
          </a:xfrm>
          <a:prstGeom prst="rect">
            <a:avLst/>
          </a:prstGeom>
          <a:noFill/>
        </p:spPr>
        <p:txBody>
          <a:bodyPr wrap="none" rtlCol="0">
            <a:spAutoFit/>
          </a:bodyPr>
          <a:lstStyle/>
          <a:p>
            <a:r>
              <a:rPr lang="en-US" sz="2700" dirty="0">
                <a:solidFill>
                  <a:srgbClr val="FF0000"/>
                </a:solidFill>
              </a:rPr>
              <a:t>HIV p24 protein expressed </a:t>
            </a:r>
            <a:r>
              <a:rPr lang="en-US" sz="2700" dirty="0"/>
              <a:t>in microglia, </a:t>
            </a:r>
          </a:p>
          <a:p>
            <a:r>
              <a:rPr lang="en-US" sz="2700" dirty="0"/>
              <a:t>PWH on ART near the time of autopsy</a:t>
            </a:r>
          </a:p>
        </p:txBody>
      </p:sp>
      <p:sp>
        <p:nvSpPr>
          <p:cNvPr id="33" name="TextBox 32">
            <a:extLst>
              <a:ext uri="{FF2B5EF4-FFF2-40B4-BE49-F238E27FC236}">
                <a16:creationId xmlns:a16="http://schemas.microsoft.com/office/drawing/2014/main" id="{6C90BC84-8BB8-F909-235F-D0263AE865CF}"/>
              </a:ext>
            </a:extLst>
          </p:cNvPr>
          <p:cNvSpPr txBox="1"/>
          <p:nvPr/>
        </p:nvSpPr>
        <p:spPr>
          <a:xfrm>
            <a:off x="117247" y="9438716"/>
            <a:ext cx="7530140" cy="1200329"/>
          </a:xfrm>
          <a:prstGeom prst="rect">
            <a:avLst/>
          </a:prstGeom>
          <a:noFill/>
        </p:spPr>
        <p:txBody>
          <a:bodyPr wrap="square" rtlCol="0">
            <a:spAutoFit/>
          </a:bodyPr>
          <a:lstStyle/>
          <a:p>
            <a:pPr defTabSz="1371600">
              <a:defRPr/>
            </a:pPr>
            <a:endParaRPr lang="en-US" sz="1200" dirty="0">
              <a:solidFill>
                <a:schemeClr val="tx2">
                  <a:lumMod val="75000"/>
                </a:schemeClr>
              </a:solidFill>
              <a:latin typeface="Times New Roman" panose="02020603050405020304" pitchFamily="18" charset="0"/>
              <a:cs typeface="Times New Roman" panose="02020603050405020304" pitchFamily="18" charset="0"/>
            </a:endParaRPr>
          </a:p>
          <a:p>
            <a:pPr defTabSz="1371600">
              <a:defRPr/>
            </a:pPr>
            <a:r>
              <a:rPr lang="en-US" sz="1200" dirty="0">
                <a:solidFill>
                  <a:schemeClr val="tx2">
                    <a:lumMod val="75000"/>
                  </a:schemeClr>
                </a:solidFill>
                <a:latin typeface="Arial" panose="020B0604020202020204" pitchFamily="34" charset="0"/>
                <a:cs typeface="Arial" panose="020B0604020202020204" pitchFamily="34" charset="0"/>
              </a:rPr>
              <a:t>Eddine et al, </a:t>
            </a:r>
            <a:r>
              <a:rPr lang="en-US" sz="1200" dirty="0" err="1">
                <a:solidFill>
                  <a:schemeClr val="tx2">
                    <a:lumMod val="75000"/>
                  </a:schemeClr>
                </a:solidFill>
                <a:latin typeface="Arial" panose="020B0604020202020204" pitchFamily="34" charset="0"/>
                <a:cs typeface="Arial" panose="020B0604020202020204" pitchFamily="34" charset="0"/>
              </a:rPr>
              <a:t>Plos</a:t>
            </a:r>
            <a:r>
              <a:rPr lang="en-US" sz="1200" dirty="0">
                <a:solidFill>
                  <a:schemeClr val="tx2">
                    <a:lumMod val="75000"/>
                  </a:schemeClr>
                </a:solidFill>
                <a:latin typeface="Arial" panose="020B0604020202020204" pitchFamily="34" charset="0"/>
                <a:cs typeface="Arial" panose="020B0604020202020204" pitchFamily="34" charset="0"/>
              </a:rPr>
              <a:t> Pathogens 2024</a:t>
            </a:r>
          </a:p>
          <a:p>
            <a:pPr defTabSz="1371600">
              <a:defRPr/>
            </a:pPr>
            <a:r>
              <a:rPr lang="en-US" sz="1200" dirty="0">
                <a:solidFill>
                  <a:schemeClr val="tx2">
                    <a:lumMod val="75000"/>
                  </a:schemeClr>
                </a:solidFill>
                <a:latin typeface="Arial" panose="020B0604020202020204" pitchFamily="34" charset="0"/>
                <a:cs typeface="Arial" panose="020B0604020202020204" pitchFamily="34" charset="0"/>
              </a:rPr>
              <a:t>Anthony et al, J Neuropath Exp </a:t>
            </a:r>
            <a:r>
              <a:rPr lang="en-US" sz="1200" dirty="0" err="1">
                <a:solidFill>
                  <a:schemeClr val="tx2">
                    <a:lumMod val="75000"/>
                  </a:schemeClr>
                </a:solidFill>
                <a:latin typeface="Arial" panose="020B0604020202020204" pitchFamily="34" charset="0"/>
                <a:cs typeface="Arial" panose="020B0604020202020204" pitchFamily="34" charset="0"/>
              </a:rPr>
              <a:t>Neur</a:t>
            </a:r>
            <a:r>
              <a:rPr lang="en-US" sz="1200" dirty="0">
                <a:solidFill>
                  <a:schemeClr val="tx2">
                    <a:lumMod val="75000"/>
                  </a:schemeClr>
                </a:solidFill>
                <a:latin typeface="Arial" panose="020B0604020202020204" pitchFamily="34" charset="0"/>
                <a:cs typeface="Arial" panose="020B0604020202020204" pitchFamily="34" charset="0"/>
              </a:rPr>
              <a:t>, 2005</a:t>
            </a:r>
          </a:p>
          <a:p>
            <a:pPr defTabSz="1371600">
              <a:defRPr/>
            </a:pPr>
            <a:r>
              <a:rPr lang="en-US" sz="1200" dirty="0">
                <a:solidFill>
                  <a:schemeClr val="tx2">
                    <a:lumMod val="75000"/>
                  </a:schemeClr>
                </a:solidFill>
                <a:latin typeface="Arial" panose="020B0604020202020204" pitchFamily="34" charset="0"/>
                <a:cs typeface="Arial" panose="020B0604020202020204" pitchFamily="34" charset="0"/>
              </a:rPr>
              <a:t>Lam et al, Drug and Alcohol Dependance, 2020</a:t>
            </a:r>
          </a:p>
          <a:p>
            <a:pPr defTabSz="1371600">
              <a:defRPr/>
            </a:pPr>
            <a:endParaRPr lang="en-US" sz="1200" dirty="0">
              <a:solidFill>
                <a:schemeClr val="tx2">
                  <a:lumMod val="75000"/>
                </a:schemeClr>
              </a:solidFill>
              <a:latin typeface="Arial" panose="020B0604020202020204" pitchFamily="34" charset="0"/>
              <a:cs typeface="Arial" panose="020B0604020202020204" pitchFamily="34" charset="0"/>
            </a:endParaRPr>
          </a:p>
          <a:p>
            <a:pPr defTabSz="1371600">
              <a:defRPr/>
            </a:pPr>
            <a:endParaRPr lang="en-US" sz="1200" dirty="0">
              <a:solidFill>
                <a:schemeClr val="tx2">
                  <a:lumMod val="75000"/>
                </a:schemeClr>
              </a:solidFill>
              <a:latin typeface="Calibri" panose="020F0502020204030204"/>
            </a:endParaRPr>
          </a:p>
        </p:txBody>
      </p:sp>
      <p:sp>
        <p:nvSpPr>
          <p:cNvPr id="4" name="TextBox 3">
            <a:extLst>
              <a:ext uri="{FF2B5EF4-FFF2-40B4-BE49-F238E27FC236}">
                <a16:creationId xmlns:a16="http://schemas.microsoft.com/office/drawing/2014/main" id="{EB72B72A-1021-5C00-E854-88CB512D81EA}"/>
              </a:ext>
            </a:extLst>
          </p:cNvPr>
          <p:cNvSpPr txBox="1"/>
          <p:nvPr/>
        </p:nvSpPr>
        <p:spPr>
          <a:xfrm>
            <a:off x="79147" y="207138"/>
            <a:ext cx="18287543" cy="1938992"/>
          </a:xfrm>
          <a:prstGeom prst="rect">
            <a:avLst/>
          </a:prstGeom>
          <a:noFill/>
        </p:spPr>
        <p:txBody>
          <a:bodyPr wrap="square" rtlCol="0">
            <a:spAutoFit/>
          </a:bodyPr>
          <a:lstStyle/>
          <a:p>
            <a:pPr algn="ctr"/>
            <a:r>
              <a:rPr lang="en-US" sz="6000" b="1" dirty="0">
                <a:solidFill>
                  <a:srgbClr val="FF0000"/>
                </a:solidFill>
              </a:rPr>
              <a:t>How does HIV cause brain problems in the absence of overt viral replication?</a:t>
            </a:r>
          </a:p>
        </p:txBody>
      </p:sp>
      <p:pic>
        <p:nvPicPr>
          <p:cNvPr id="2" name="Content Placeholder 17" descr="A picture containing text, font, diagram, pattern&#10;&#10;Description automatically generated">
            <a:extLst>
              <a:ext uri="{FF2B5EF4-FFF2-40B4-BE49-F238E27FC236}">
                <a16:creationId xmlns:a16="http://schemas.microsoft.com/office/drawing/2014/main" id="{D5B081F2-2225-E340-8ACE-215A2ABB20C6}"/>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9668982" y="4721352"/>
            <a:ext cx="3589818" cy="4489505"/>
          </a:xfrm>
          <a:prstGeom prst="rect">
            <a:avLst/>
          </a:prstGeom>
        </p:spPr>
      </p:pic>
      <p:sp>
        <p:nvSpPr>
          <p:cNvPr id="18" name="TextBox 17">
            <a:extLst>
              <a:ext uri="{FF2B5EF4-FFF2-40B4-BE49-F238E27FC236}">
                <a16:creationId xmlns:a16="http://schemas.microsoft.com/office/drawing/2014/main" id="{BBC640EB-B1F3-E2C6-8F7E-A5798D949F54}"/>
              </a:ext>
            </a:extLst>
          </p:cNvPr>
          <p:cNvSpPr txBox="1"/>
          <p:nvPr/>
        </p:nvSpPr>
        <p:spPr>
          <a:xfrm>
            <a:off x="15697200" y="9556642"/>
            <a:ext cx="202491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Suzuki et al, PNAS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2022, PMID: 36413502</a:t>
            </a:r>
          </a:p>
        </p:txBody>
      </p:sp>
      <p:sp>
        <p:nvSpPr>
          <p:cNvPr id="10" name="TextBox 9">
            <a:extLst>
              <a:ext uri="{FF2B5EF4-FFF2-40B4-BE49-F238E27FC236}">
                <a16:creationId xmlns:a16="http://schemas.microsoft.com/office/drawing/2014/main" id="{EB019748-E03C-569E-E584-D50389E52524}"/>
              </a:ext>
            </a:extLst>
          </p:cNvPr>
          <p:cNvSpPr txBox="1"/>
          <p:nvPr/>
        </p:nvSpPr>
        <p:spPr>
          <a:xfrm>
            <a:off x="9697056" y="9187310"/>
            <a:ext cx="7559505" cy="892552"/>
          </a:xfrm>
          <a:prstGeom prst="rect">
            <a:avLst/>
          </a:prstGeom>
          <a:noFill/>
        </p:spPr>
        <p:txBody>
          <a:bodyPr wrap="none" rtlCol="0">
            <a:spAutoFit/>
          </a:bodyPr>
          <a:lstStyle/>
          <a:p>
            <a:r>
              <a:rPr lang="en-US" sz="2600" b="1" dirty="0">
                <a:solidFill>
                  <a:srgbClr val="FF0000"/>
                </a:solidFill>
                <a:latin typeface="Calibri"/>
              </a:rPr>
              <a:t>HIV RNA detectable in CSF in most living PWH on ART</a:t>
            </a:r>
          </a:p>
          <a:p>
            <a:endParaRPr lang="en-US" sz="2600" dirty="0"/>
          </a:p>
        </p:txBody>
      </p:sp>
    </p:spTree>
    <p:extLst>
      <p:ext uri="{BB962C8B-B14F-4D97-AF65-F5344CB8AC3E}">
        <p14:creationId xmlns:p14="http://schemas.microsoft.com/office/powerpoint/2010/main" val="135527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42FFA-6FD2-EF70-B189-BF8E0622AB8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AF08D03-0B22-0F74-EF6D-DF172239FC8B}"/>
              </a:ext>
            </a:extLst>
          </p:cNvPr>
          <p:cNvSpPr/>
          <p:nvPr/>
        </p:nvSpPr>
        <p:spPr>
          <a:xfrm>
            <a:off x="2743200" y="2290571"/>
            <a:ext cx="13030199" cy="1707087"/>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3" name="TextBox 12">
            <a:extLst>
              <a:ext uri="{FF2B5EF4-FFF2-40B4-BE49-F238E27FC236}">
                <a16:creationId xmlns:a16="http://schemas.microsoft.com/office/drawing/2014/main" id="{821A2723-8654-8751-BE76-629E92C95893}"/>
              </a:ext>
            </a:extLst>
          </p:cNvPr>
          <p:cNvSpPr txBox="1"/>
          <p:nvPr/>
        </p:nvSpPr>
        <p:spPr>
          <a:xfrm>
            <a:off x="3886200" y="2400300"/>
            <a:ext cx="10972800" cy="1286506"/>
          </a:xfrm>
          <a:prstGeom prst="rect">
            <a:avLst/>
          </a:prstGeom>
          <a:noFill/>
        </p:spPr>
        <p:txBody>
          <a:bodyPr wrap="square" lIns="68580" tIns="27432" rIns="68580" bIns="27432" anchor="t">
            <a:spAutoFit/>
          </a:bodyPr>
          <a:lstStyle/>
          <a:p>
            <a:pPr algn="ctr"/>
            <a:r>
              <a:rPr lang="en-US" sz="4000" b="1" dirty="0">
                <a:solidFill>
                  <a:schemeClr val="bg1"/>
                </a:solidFill>
                <a:latin typeface="Calibri"/>
              </a:rPr>
              <a:t>Abnormal activation of immune cells in the brain despite decades of ART</a:t>
            </a:r>
            <a:endParaRPr sz="4000" b="1" dirty="0">
              <a:solidFill>
                <a:schemeClr val="bg1"/>
              </a:solidFill>
              <a:latin typeface="Calibri"/>
            </a:endParaRPr>
          </a:p>
        </p:txBody>
      </p:sp>
      <p:pic>
        <p:nvPicPr>
          <p:cNvPr id="29" name="Picture 28">
            <a:extLst>
              <a:ext uri="{FF2B5EF4-FFF2-40B4-BE49-F238E27FC236}">
                <a16:creationId xmlns:a16="http://schemas.microsoft.com/office/drawing/2014/main" id="{67F30E1F-364F-AAB1-0FCB-F3AB5FE91A81}"/>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264151" y="4306794"/>
            <a:ext cx="4930880" cy="32262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 name="TextBox 32">
            <a:extLst>
              <a:ext uri="{FF2B5EF4-FFF2-40B4-BE49-F238E27FC236}">
                <a16:creationId xmlns:a16="http://schemas.microsoft.com/office/drawing/2014/main" id="{1FFCB670-7C80-63C5-C3A8-E9131C63BEFC}"/>
              </a:ext>
            </a:extLst>
          </p:cNvPr>
          <p:cNvSpPr txBox="1"/>
          <p:nvPr/>
        </p:nvSpPr>
        <p:spPr>
          <a:xfrm>
            <a:off x="97672" y="9108869"/>
            <a:ext cx="7530140" cy="1200329"/>
          </a:xfrm>
          <a:prstGeom prst="rect">
            <a:avLst/>
          </a:prstGeom>
          <a:noFill/>
        </p:spPr>
        <p:txBody>
          <a:bodyPr wrap="square" rtlCol="0">
            <a:spAutoFit/>
          </a:bodyPr>
          <a:lstStyle/>
          <a:p>
            <a:pPr defTabSz="1371600">
              <a:defRPr/>
            </a:pPr>
            <a:endParaRPr lang="en-US" sz="1200" dirty="0">
              <a:solidFill>
                <a:schemeClr val="tx2">
                  <a:lumMod val="75000"/>
                </a:schemeClr>
              </a:solidFill>
              <a:latin typeface="Times New Roman" panose="02020603050405020304" pitchFamily="18" charset="0"/>
              <a:cs typeface="Times New Roman" panose="02020603050405020304" pitchFamily="18" charset="0"/>
            </a:endParaRPr>
          </a:p>
          <a:p>
            <a:pPr defTabSz="1371600">
              <a:defRPr/>
            </a:pPr>
            <a:r>
              <a:rPr lang="en-US" sz="1200" dirty="0">
                <a:solidFill>
                  <a:schemeClr val="tx2">
                    <a:lumMod val="75000"/>
                  </a:schemeClr>
                </a:solidFill>
                <a:latin typeface="Arial" panose="020B0604020202020204" pitchFamily="34" charset="0"/>
                <a:cs typeface="Arial" panose="020B0604020202020204" pitchFamily="34" charset="0"/>
              </a:rPr>
              <a:t>Eddine et al, </a:t>
            </a:r>
            <a:r>
              <a:rPr lang="en-US" sz="1200" dirty="0" err="1">
                <a:solidFill>
                  <a:schemeClr val="tx2">
                    <a:lumMod val="75000"/>
                  </a:schemeClr>
                </a:solidFill>
                <a:latin typeface="Arial" panose="020B0604020202020204" pitchFamily="34" charset="0"/>
                <a:cs typeface="Arial" panose="020B0604020202020204" pitchFamily="34" charset="0"/>
              </a:rPr>
              <a:t>Plos</a:t>
            </a:r>
            <a:r>
              <a:rPr lang="en-US" sz="1200" dirty="0">
                <a:solidFill>
                  <a:schemeClr val="tx2">
                    <a:lumMod val="75000"/>
                  </a:schemeClr>
                </a:solidFill>
                <a:latin typeface="Arial" panose="020B0604020202020204" pitchFamily="34" charset="0"/>
                <a:cs typeface="Arial" panose="020B0604020202020204" pitchFamily="34" charset="0"/>
              </a:rPr>
              <a:t> Pathogens 2024</a:t>
            </a:r>
          </a:p>
          <a:p>
            <a:pPr defTabSz="1371600">
              <a:defRPr/>
            </a:pPr>
            <a:r>
              <a:rPr lang="en-US" sz="1200" dirty="0">
                <a:solidFill>
                  <a:schemeClr val="tx2">
                    <a:lumMod val="75000"/>
                  </a:schemeClr>
                </a:solidFill>
                <a:latin typeface="Arial" panose="020B0604020202020204" pitchFamily="34" charset="0"/>
                <a:cs typeface="Arial" panose="020B0604020202020204" pitchFamily="34" charset="0"/>
              </a:rPr>
              <a:t>Anthony et al, J Neuropath Exp </a:t>
            </a:r>
            <a:r>
              <a:rPr lang="en-US" sz="1200" dirty="0" err="1">
                <a:solidFill>
                  <a:schemeClr val="tx2">
                    <a:lumMod val="75000"/>
                  </a:schemeClr>
                </a:solidFill>
                <a:latin typeface="Arial" panose="020B0604020202020204" pitchFamily="34" charset="0"/>
                <a:cs typeface="Arial" panose="020B0604020202020204" pitchFamily="34" charset="0"/>
              </a:rPr>
              <a:t>Neur</a:t>
            </a:r>
            <a:r>
              <a:rPr lang="en-US" sz="1200" dirty="0">
                <a:solidFill>
                  <a:schemeClr val="tx2">
                    <a:lumMod val="75000"/>
                  </a:schemeClr>
                </a:solidFill>
                <a:latin typeface="Arial" panose="020B0604020202020204" pitchFamily="34" charset="0"/>
                <a:cs typeface="Arial" panose="020B0604020202020204" pitchFamily="34" charset="0"/>
              </a:rPr>
              <a:t>, 2005</a:t>
            </a:r>
          </a:p>
          <a:p>
            <a:pPr defTabSz="1371600">
              <a:defRPr/>
            </a:pPr>
            <a:r>
              <a:rPr lang="en-US" sz="1200" dirty="0">
                <a:solidFill>
                  <a:schemeClr val="tx2">
                    <a:lumMod val="75000"/>
                  </a:schemeClr>
                </a:solidFill>
                <a:latin typeface="Arial" panose="020B0604020202020204" pitchFamily="34" charset="0"/>
                <a:cs typeface="Arial" panose="020B0604020202020204" pitchFamily="34" charset="0"/>
              </a:rPr>
              <a:t>Lam et al, Drug and Alcohol Dependance, 2020</a:t>
            </a:r>
          </a:p>
          <a:p>
            <a:pPr defTabSz="1371600">
              <a:defRPr/>
            </a:pPr>
            <a:endParaRPr lang="en-US" sz="1200" dirty="0">
              <a:solidFill>
                <a:schemeClr val="tx2">
                  <a:lumMod val="75000"/>
                </a:schemeClr>
              </a:solidFill>
              <a:latin typeface="Arial" panose="020B0604020202020204" pitchFamily="34" charset="0"/>
              <a:cs typeface="Arial" panose="020B0604020202020204" pitchFamily="34" charset="0"/>
            </a:endParaRPr>
          </a:p>
          <a:p>
            <a:pPr defTabSz="1371600">
              <a:defRPr/>
            </a:pPr>
            <a:endParaRPr lang="en-US" sz="1200" dirty="0">
              <a:solidFill>
                <a:schemeClr val="tx2">
                  <a:lumMod val="75000"/>
                </a:schemeClr>
              </a:solidFill>
              <a:latin typeface="Calibri" panose="020F0502020204030204"/>
            </a:endParaRPr>
          </a:p>
        </p:txBody>
      </p:sp>
      <p:sp>
        <p:nvSpPr>
          <p:cNvPr id="34" name="Rectangle 33">
            <a:extLst>
              <a:ext uri="{FF2B5EF4-FFF2-40B4-BE49-F238E27FC236}">
                <a16:creationId xmlns:a16="http://schemas.microsoft.com/office/drawing/2014/main" id="{468ADE2B-F088-0D17-C54B-359B97792357}"/>
              </a:ext>
            </a:extLst>
          </p:cNvPr>
          <p:cNvSpPr/>
          <p:nvPr/>
        </p:nvSpPr>
        <p:spPr>
          <a:xfrm>
            <a:off x="1112853" y="7198236"/>
            <a:ext cx="5328105" cy="2423099"/>
          </a:xfrm>
          <a:prstGeom prst="rect">
            <a:avLst/>
          </a:prstGeom>
        </p:spPr>
        <p:txBody>
          <a:bodyPr wrap="square">
            <a:spAutoFit/>
          </a:bodyPr>
          <a:lstStyle/>
          <a:p>
            <a:pPr>
              <a:lnSpc>
                <a:spcPct val="86000"/>
              </a:lnSpc>
              <a:defRPr/>
            </a:pPr>
            <a:endParaRPr lang="en-US" altLang="en-US" sz="3164" b="1" dirty="0">
              <a:solidFill>
                <a:schemeClr val="tx1">
                  <a:lumMod val="75000"/>
                  <a:lumOff val="25000"/>
                </a:schemeClr>
              </a:solidFill>
              <a:cs typeface="Arial" pitchFamily="34" charset="0"/>
            </a:endParaRPr>
          </a:p>
          <a:p>
            <a:pPr>
              <a:lnSpc>
                <a:spcPct val="86000"/>
              </a:lnSpc>
              <a:defRPr/>
            </a:pPr>
            <a:r>
              <a:rPr lang="en-US" altLang="en-US" sz="2700" dirty="0">
                <a:solidFill>
                  <a:schemeClr val="accent2">
                    <a:lumMod val="75000"/>
                  </a:schemeClr>
                </a:solidFill>
                <a:cs typeface="Calibri" panose="020F0502020204030204" pitchFamily="34" charset="0"/>
              </a:rPr>
              <a:t>Activated CD68+ microglia </a:t>
            </a:r>
            <a:r>
              <a:rPr lang="en-US" altLang="en-US" sz="2700" dirty="0">
                <a:solidFill>
                  <a:schemeClr val="tx2">
                    <a:lumMod val="75000"/>
                  </a:schemeClr>
                </a:solidFill>
                <a:cs typeface="Calibri" panose="020F0502020204030204" pitchFamily="34" charset="0"/>
              </a:rPr>
              <a:t>in basal ganglia, PWH on ART at autopsy</a:t>
            </a:r>
          </a:p>
          <a:p>
            <a:pPr>
              <a:lnSpc>
                <a:spcPct val="86000"/>
              </a:lnSpc>
              <a:defRPr/>
            </a:pPr>
            <a:endParaRPr lang="en-US" altLang="en-US" sz="2700" dirty="0">
              <a:solidFill>
                <a:schemeClr val="tx2">
                  <a:lumMod val="75000"/>
                </a:schemeClr>
              </a:solidFill>
              <a:cs typeface="Calibri" panose="020F0502020204030204" pitchFamily="34" charset="0"/>
            </a:endParaRPr>
          </a:p>
          <a:p>
            <a:pPr>
              <a:lnSpc>
                <a:spcPct val="86000"/>
              </a:lnSpc>
              <a:defRPr/>
            </a:pPr>
            <a:endParaRPr lang="en-US" altLang="en-US" sz="3164" dirty="0">
              <a:solidFill>
                <a:schemeClr val="tx1">
                  <a:lumMod val="75000"/>
                  <a:lumOff val="25000"/>
                </a:schemeClr>
              </a:solidFill>
              <a:cs typeface="Arial" pitchFamily="34" charset="0"/>
            </a:endParaRPr>
          </a:p>
          <a:p>
            <a:pPr>
              <a:lnSpc>
                <a:spcPct val="86000"/>
              </a:lnSpc>
              <a:defRPr/>
            </a:pPr>
            <a:endParaRPr lang="en-US" altLang="en-US" sz="3164" dirty="0">
              <a:solidFill>
                <a:schemeClr val="tx1">
                  <a:lumMod val="75000"/>
                  <a:lumOff val="25000"/>
                </a:schemeClr>
              </a:solidFill>
              <a:cs typeface="Arial" pitchFamily="34" charset="0"/>
            </a:endParaRPr>
          </a:p>
        </p:txBody>
      </p:sp>
      <p:sp>
        <p:nvSpPr>
          <p:cNvPr id="4" name="TextBox 3">
            <a:extLst>
              <a:ext uri="{FF2B5EF4-FFF2-40B4-BE49-F238E27FC236}">
                <a16:creationId xmlns:a16="http://schemas.microsoft.com/office/drawing/2014/main" id="{FB16B665-8278-7D43-8CF1-2911A1CE95A9}"/>
              </a:ext>
            </a:extLst>
          </p:cNvPr>
          <p:cNvSpPr txBox="1"/>
          <p:nvPr/>
        </p:nvSpPr>
        <p:spPr>
          <a:xfrm>
            <a:off x="79147" y="207138"/>
            <a:ext cx="18287543" cy="1938992"/>
          </a:xfrm>
          <a:prstGeom prst="rect">
            <a:avLst/>
          </a:prstGeom>
          <a:noFill/>
        </p:spPr>
        <p:txBody>
          <a:bodyPr wrap="square" rtlCol="0">
            <a:spAutoFit/>
          </a:bodyPr>
          <a:lstStyle/>
          <a:p>
            <a:pPr algn="ctr"/>
            <a:r>
              <a:rPr lang="en-US" sz="6000" b="1" dirty="0">
                <a:solidFill>
                  <a:srgbClr val="FF0000"/>
                </a:solidFill>
              </a:rPr>
              <a:t>How does HIV cause brain problems in the absence of overt viral replication?</a:t>
            </a:r>
          </a:p>
        </p:txBody>
      </p:sp>
      <p:pic>
        <p:nvPicPr>
          <p:cNvPr id="2" name="Picture 1">
            <a:extLst>
              <a:ext uri="{FF2B5EF4-FFF2-40B4-BE49-F238E27FC236}">
                <a16:creationId xmlns:a16="http://schemas.microsoft.com/office/drawing/2014/main" id="{188B8585-47B3-37F5-4FB9-9F456F819B00}"/>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8657692" y="4610100"/>
            <a:ext cx="9023517" cy="4638282"/>
          </a:xfrm>
          <a:prstGeom prst="rect">
            <a:avLst/>
          </a:prstGeom>
        </p:spPr>
      </p:pic>
      <p:sp>
        <p:nvSpPr>
          <p:cNvPr id="3" name="TextBox 2">
            <a:extLst>
              <a:ext uri="{FF2B5EF4-FFF2-40B4-BE49-F238E27FC236}">
                <a16:creationId xmlns:a16="http://schemas.microsoft.com/office/drawing/2014/main" id="{41026A23-CAF8-6676-381C-CAEA84B916B0}"/>
              </a:ext>
            </a:extLst>
          </p:cNvPr>
          <p:cNvSpPr txBox="1"/>
          <p:nvPr/>
        </p:nvSpPr>
        <p:spPr>
          <a:xfrm>
            <a:off x="7712441" y="4879310"/>
            <a:ext cx="6728830" cy="492443"/>
          </a:xfrm>
          <a:prstGeom prst="rect">
            <a:avLst/>
          </a:prstGeom>
          <a:solidFill>
            <a:schemeClr val="bg1"/>
          </a:solidFill>
          <a:ln>
            <a:solidFill>
              <a:schemeClr val="tx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B050"/>
                </a:solidFill>
                <a:effectLst/>
                <a:uLnTx/>
                <a:uFillTx/>
                <a:latin typeface="Calibri" panose="020F0502020204030204"/>
                <a:ea typeface="+mn-ea"/>
                <a:cs typeface="+mn-cs"/>
              </a:rPr>
              <a:t> </a:t>
            </a:r>
            <a:r>
              <a:rPr kumimoji="0" lang="en-US" sz="2600" b="1"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en-US" sz="2600" b="1" i="0" u="none" strike="noStrike" kern="1200" cap="none" spc="0" normalizeH="0" baseline="0" noProof="0" dirty="0">
                <a:ln>
                  <a:noFill/>
                </a:ln>
                <a:solidFill>
                  <a:srgbClr val="00A250"/>
                </a:solidFill>
                <a:effectLst/>
                <a:highlight>
                  <a:srgbClr val="800080"/>
                </a:highlight>
                <a:uLnTx/>
                <a:uFillTx/>
                <a:latin typeface="Calibri" panose="020F0502020204030204"/>
                <a:ea typeface="+mn-ea"/>
                <a:cs typeface="+mn-cs"/>
              </a:rPr>
              <a:t>      </a:t>
            </a:r>
            <a:r>
              <a:rPr kumimoji="0" lang="en-US" sz="2600" b="1" i="0" u="none" strike="noStrike" kern="1200" cap="none" spc="0" normalizeH="0" baseline="0" noProof="0" dirty="0">
                <a:ln>
                  <a:noFill/>
                </a:ln>
                <a:solidFill>
                  <a:srgbClr val="00A250"/>
                </a:solidFill>
                <a:effectLst/>
                <a:uLnTx/>
                <a:uFillTx/>
                <a:latin typeface="Calibri" panose="020F0502020204030204"/>
                <a:ea typeface="+mn-ea"/>
                <a:cs typeface="+mn-cs"/>
              </a:rPr>
              <a:t> </a:t>
            </a:r>
            <a:r>
              <a:rPr kumimoji="0" lang="en-US" sz="2600" b="1" i="0" u="none" strike="noStrike" kern="1200" cap="none" spc="0" normalizeH="0" baseline="0" noProof="0" dirty="0">
                <a:ln>
                  <a:noFill/>
                </a:ln>
                <a:solidFill>
                  <a:srgbClr val="7030A0"/>
                </a:solidFill>
                <a:effectLst/>
                <a:uLnTx/>
                <a:uFillTx/>
                <a:latin typeface="Calibri" panose="020F0502020204030204"/>
                <a:ea typeface="+mn-ea"/>
                <a:cs typeface="+mn-cs"/>
              </a:rPr>
              <a:t>HIV CSF (n = 44)  </a:t>
            </a:r>
            <a:r>
              <a:rPr kumimoji="0" lang="en-US" sz="2600" b="1" i="0" u="none" strike="noStrike" kern="1200" cap="none" spc="0" normalizeH="0" baseline="0" noProof="0" dirty="0">
                <a:ln>
                  <a:noFill/>
                </a:ln>
                <a:solidFill>
                  <a:srgbClr val="00A250"/>
                </a:solidFill>
                <a:effectLst/>
                <a:highlight>
                  <a:srgbClr val="008000"/>
                </a:highlight>
                <a:uLnTx/>
                <a:uFillTx/>
                <a:latin typeface="Calibri" panose="020F0502020204030204"/>
                <a:ea typeface="+mn-ea"/>
                <a:cs typeface="+mn-cs"/>
              </a:rPr>
              <a:t>      </a:t>
            </a:r>
            <a:r>
              <a:rPr kumimoji="0" lang="en-US" sz="2600" b="1" i="0" u="none" strike="noStrike" kern="1200" cap="none" spc="0" normalizeH="0" baseline="0" noProof="0" dirty="0">
                <a:ln>
                  <a:noFill/>
                </a:ln>
                <a:solidFill>
                  <a:srgbClr val="00A250"/>
                </a:solidFill>
                <a:effectLst/>
                <a:uLnTx/>
                <a:uFillTx/>
                <a:latin typeface="Calibri" panose="020F0502020204030204"/>
                <a:ea typeface="+mn-ea"/>
                <a:cs typeface="+mn-cs"/>
              </a:rPr>
              <a:t> </a:t>
            </a:r>
            <a:r>
              <a:rPr kumimoji="0" lang="en-US" sz="2600" b="1" i="0" u="none" strike="noStrike" kern="1200" cap="none" spc="0" normalizeH="0" baseline="0" noProof="0" dirty="0">
                <a:ln>
                  <a:noFill/>
                </a:ln>
                <a:solidFill>
                  <a:srgbClr val="00B050"/>
                </a:solidFill>
                <a:effectLst/>
                <a:uLnTx/>
                <a:uFillTx/>
                <a:latin typeface="Calibri" panose="020F0502020204030204"/>
                <a:ea typeface="+mn-ea"/>
                <a:cs typeface="+mn-cs"/>
              </a:rPr>
              <a:t>CONTROL CSF (n = 22)</a:t>
            </a:r>
          </a:p>
        </p:txBody>
      </p:sp>
      <p:sp>
        <p:nvSpPr>
          <p:cNvPr id="5" name="Rectangle 4">
            <a:extLst>
              <a:ext uri="{FF2B5EF4-FFF2-40B4-BE49-F238E27FC236}">
                <a16:creationId xmlns:a16="http://schemas.microsoft.com/office/drawing/2014/main" id="{1587F60B-5D11-5E00-6B5B-986CFBD5D84A}"/>
              </a:ext>
            </a:extLst>
          </p:cNvPr>
          <p:cNvSpPr/>
          <p:nvPr/>
        </p:nvSpPr>
        <p:spPr>
          <a:xfrm>
            <a:off x="9296400" y="9036714"/>
            <a:ext cx="7108561" cy="2004331"/>
          </a:xfrm>
          <a:prstGeom prst="rect">
            <a:avLst/>
          </a:prstGeom>
        </p:spPr>
        <p:txBody>
          <a:bodyPr wrap="square">
            <a:spAutoFit/>
          </a:bodyPr>
          <a:lstStyle/>
          <a:p>
            <a:pPr algn="ctr">
              <a:lnSpc>
                <a:spcPct val="86000"/>
              </a:lnSpc>
              <a:defRPr/>
            </a:pPr>
            <a:endParaRPr lang="en-US" altLang="en-US" sz="3164" b="1" dirty="0">
              <a:solidFill>
                <a:schemeClr val="tx1">
                  <a:lumMod val="75000"/>
                  <a:lumOff val="25000"/>
                </a:schemeClr>
              </a:solidFill>
              <a:cs typeface="Arial" pitchFamily="34" charset="0"/>
            </a:endParaRPr>
          </a:p>
          <a:p>
            <a:pPr algn="ctr">
              <a:lnSpc>
                <a:spcPct val="86000"/>
              </a:lnSpc>
              <a:defRPr/>
            </a:pPr>
            <a:r>
              <a:rPr lang="en-US" altLang="en-US" sz="2700" dirty="0">
                <a:solidFill>
                  <a:schemeClr val="accent2">
                    <a:lumMod val="75000"/>
                  </a:schemeClr>
                </a:solidFill>
                <a:cs typeface="Calibri" panose="020F0502020204030204" pitchFamily="34" charset="0"/>
              </a:rPr>
              <a:t>Elevated inflammatory proteins (cytokines) in CSF despite decades of ART</a:t>
            </a:r>
            <a:endParaRPr lang="en-US" altLang="en-US" sz="2700" dirty="0">
              <a:solidFill>
                <a:schemeClr val="tx2">
                  <a:lumMod val="75000"/>
                </a:schemeClr>
              </a:solidFill>
              <a:cs typeface="Calibri" panose="020F0502020204030204" pitchFamily="34" charset="0"/>
            </a:endParaRPr>
          </a:p>
          <a:p>
            <a:pPr algn="ctr">
              <a:lnSpc>
                <a:spcPct val="86000"/>
              </a:lnSpc>
              <a:defRPr/>
            </a:pPr>
            <a:endParaRPr lang="en-US" altLang="en-US" sz="2700" dirty="0">
              <a:solidFill>
                <a:schemeClr val="tx2">
                  <a:lumMod val="75000"/>
                </a:schemeClr>
              </a:solidFill>
              <a:cs typeface="Calibri" panose="020F0502020204030204" pitchFamily="34" charset="0"/>
            </a:endParaRPr>
          </a:p>
          <a:p>
            <a:pPr algn="ctr">
              <a:lnSpc>
                <a:spcPct val="86000"/>
              </a:lnSpc>
              <a:defRPr/>
            </a:pPr>
            <a:endParaRPr lang="en-US" altLang="en-US" sz="3164" dirty="0">
              <a:solidFill>
                <a:schemeClr val="tx1">
                  <a:lumMod val="75000"/>
                  <a:lumOff val="25000"/>
                </a:schemeClr>
              </a:solidFill>
              <a:cs typeface="Arial" pitchFamily="34" charset="0"/>
            </a:endParaRPr>
          </a:p>
        </p:txBody>
      </p:sp>
      <p:sp>
        <p:nvSpPr>
          <p:cNvPr id="6" name="TextBox 5">
            <a:extLst>
              <a:ext uri="{FF2B5EF4-FFF2-40B4-BE49-F238E27FC236}">
                <a16:creationId xmlns:a16="http://schemas.microsoft.com/office/drawing/2014/main" id="{DFC5EEDB-F58C-C47C-93E1-0DC6C31D606A}"/>
              </a:ext>
            </a:extLst>
          </p:cNvPr>
          <p:cNvSpPr txBox="1"/>
          <p:nvPr/>
        </p:nvSpPr>
        <p:spPr>
          <a:xfrm>
            <a:off x="79147" y="9865726"/>
            <a:ext cx="6628029"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Farhadian et al, JCI Insight 2022, PMID: 35801589 </a:t>
            </a:r>
          </a:p>
        </p:txBody>
      </p:sp>
      <p:sp>
        <p:nvSpPr>
          <p:cNvPr id="8" name="TextBox 7">
            <a:extLst>
              <a:ext uri="{FF2B5EF4-FFF2-40B4-BE49-F238E27FC236}">
                <a16:creationId xmlns:a16="http://schemas.microsoft.com/office/drawing/2014/main" id="{46890F18-6B3A-1CBB-BC2D-915D13BE6F17}"/>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13</a:t>
            </a:fld>
            <a:endParaRPr lang="en-US" dirty="0"/>
          </a:p>
        </p:txBody>
      </p:sp>
    </p:spTree>
    <p:extLst>
      <p:ext uri="{BB962C8B-B14F-4D97-AF65-F5344CB8AC3E}">
        <p14:creationId xmlns:p14="http://schemas.microsoft.com/office/powerpoint/2010/main" val="330704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0E068-AF10-9698-6549-A49CFA09B4E9}"/>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F4B0678-D316-26E1-C1C7-7A49DFC49E3B}"/>
              </a:ext>
            </a:extLst>
          </p:cNvPr>
          <p:cNvSpPr/>
          <p:nvPr/>
        </p:nvSpPr>
        <p:spPr>
          <a:xfrm>
            <a:off x="1530971" y="3518194"/>
            <a:ext cx="5525711" cy="3622315"/>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7" name="TextBox 16">
            <a:extLst>
              <a:ext uri="{FF2B5EF4-FFF2-40B4-BE49-F238E27FC236}">
                <a16:creationId xmlns:a16="http://schemas.microsoft.com/office/drawing/2014/main" id="{B0916D0B-0FFC-C240-3B81-788C4010B173}"/>
              </a:ext>
            </a:extLst>
          </p:cNvPr>
          <p:cNvSpPr txBox="1"/>
          <p:nvPr/>
        </p:nvSpPr>
        <p:spPr>
          <a:xfrm>
            <a:off x="1805292" y="3627923"/>
            <a:ext cx="4937760" cy="3133165"/>
          </a:xfrm>
          <a:prstGeom prst="rect">
            <a:avLst/>
          </a:prstGeom>
          <a:noFill/>
        </p:spPr>
        <p:txBody>
          <a:bodyPr wrap="square" lIns="68580" tIns="27432" rIns="68580" bIns="27432" anchor="t">
            <a:spAutoFit/>
          </a:bodyPr>
          <a:lstStyle/>
          <a:p>
            <a:pPr algn="ctr"/>
            <a:r>
              <a:rPr lang="en-US" sz="4000" b="1" dirty="0">
                <a:solidFill>
                  <a:schemeClr val="bg1"/>
                </a:solidFill>
                <a:latin typeface="Calibri"/>
              </a:rPr>
              <a:t>High rates of multimorbidity, substance use disorder, smoking, vascular disease….</a:t>
            </a:r>
          </a:p>
        </p:txBody>
      </p:sp>
      <p:sp>
        <p:nvSpPr>
          <p:cNvPr id="33" name="TextBox 32">
            <a:extLst>
              <a:ext uri="{FF2B5EF4-FFF2-40B4-BE49-F238E27FC236}">
                <a16:creationId xmlns:a16="http://schemas.microsoft.com/office/drawing/2014/main" id="{88824032-D666-1207-26D8-323651C544B0}"/>
              </a:ext>
            </a:extLst>
          </p:cNvPr>
          <p:cNvSpPr txBox="1"/>
          <p:nvPr/>
        </p:nvSpPr>
        <p:spPr>
          <a:xfrm>
            <a:off x="117247" y="9438716"/>
            <a:ext cx="7530140" cy="1200329"/>
          </a:xfrm>
          <a:prstGeom prst="rect">
            <a:avLst/>
          </a:prstGeom>
          <a:noFill/>
        </p:spPr>
        <p:txBody>
          <a:bodyPr wrap="square" rtlCol="0">
            <a:spAutoFit/>
          </a:bodyPr>
          <a:lstStyle/>
          <a:p>
            <a:pPr defTabSz="1371600">
              <a:defRPr/>
            </a:pPr>
            <a:endParaRPr lang="en-US" sz="1200" dirty="0">
              <a:solidFill>
                <a:schemeClr val="tx2">
                  <a:lumMod val="75000"/>
                </a:schemeClr>
              </a:solidFill>
              <a:latin typeface="Times New Roman" panose="02020603050405020304" pitchFamily="18" charset="0"/>
              <a:cs typeface="Times New Roman" panose="02020603050405020304" pitchFamily="18" charset="0"/>
            </a:endParaRPr>
          </a:p>
          <a:p>
            <a:pPr defTabSz="1371600">
              <a:defRPr/>
            </a:pPr>
            <a:r>
              <a:rPr lang="en-US" sz="1200" dirty="0">
                <a:solidFill>
                  <a:schemeClr val="tx2">
                    <a:lumMod val="75000"/>
                  </a:schemeClr>
                </a:solidFill>
                <a:latin typeface="Arial" panose="020B0604020202020204" pitchFamily="34" charset="0"/>
                <a:cs typeface="Arial" panose="020B0604020202020204" pitchFamily="34" charset="0"/>
              </a:rPr>
              <a:t>Eddine et al, </a:t>
            </a:r>
            <a:r>
              <a:rPr lang="en-US" sz="1200" dirty="0" err="1">
                <a:solidFill>
                  <a:schemeClr val="tx2">
                    <a:lumMod val="75000"/>
                  </a:schemeClr>
                </a:solidFill>
                <a:latin typeface="Arial" panose="020B0604020202020204" pitchFamily="34" charset="0"/>
                <a:cs typeface="Arial" panose="020B0604020202020204" pitchFamily="34" charset="0"/>
              </a:rPr>
              <a:t>Plos</a:t>
            </a:r>
            <a:r>
              <a:rPr lang="en-US" sz="1200" dirty="0">
                <a:solidFill>
                  <a:schemeClr val="tx2">
                    <a:lumMod val="75000"/>
                  </a:schemeClr>
                </a:solidFill>
                <a:latin typeface="Arial" panose="020B0604020202020204" pitchFamily="34" charset="0"/>
                <a:cs typeface="Arial" panose="020B0604020202020204" pitchFamily="34" charset="0"/>
              </a:rPr>
              <a:t> Pathogens 2024</a:t>
            </a:r>
          </a:p>
          <a:p>
            <a:pPr defTabSz="1371600">
              <a:defRPr/>
            </a:pPr>
            <a:r>
              <a:rPr lang="en-US" sz="1200" dirty="0">
                <a:solidFill>
                  <a:schemeClr val="tx2">
                    <a:lumMod val="75000"/>
                  </a:schemeClr>
                </a:solidFill>
                <a:latin typeface="Arial" panose="020B0604020202020204" pitchFamily="34" charset="0"/>
                <a:cs typeface="Arial" panose="020B0604020202020204" pitchFamily="34" charset="0"/>
              </a:rPr>
              <a:t>Anthony et al, J Neuropath Exp </a:t>
            </a:r>
            <a:r>
              <a:rPr lang="en-US" sz="1200" dirty="0" err="1">
                <a:solidFill>
                  <a:schemeClr val="tx2">
                    <a:lumMod val="75000"/>
                  </a:schemeClr>
                </a:solidFill>
                <a:latin typeface="Arial" panose="020B0604020202020204" pitchFamily="34" charset="0"/>
                <a:cs typeface="Arial" panose="020B0604020202020204" pitchFamily="34" charset="0"/>
              </a:rPr>
              <a:t>Neur</a:t>
            </a:r>
            <a:r>
              <a:rPr lang="en-US" sz="1200" dirty="0">
                <a:solidFill>
                  <a:schemeClr val="tx2">
                    <a:lumMod val="75000"/>
                  </a:schemeClr>
                </a:solidFill>
                <a:latin typeface="Arial" panose="020B0604020202020204" pitchFamily="34" charset="0"/>
                <a:cs typeface="Arial" panose="020B0604020202020204" pitchFamily="34" charset="0"/>
              </a:rPr>
              <a:t>, 2005</a:t>
            </a:r>
          </a:p>
          <a:p>
            <a:pPr defTabSz="1371600">
              <a:defRPr/>
            </a:pPr>
            <a:r>
              <a:rPr lang="en-US" sz="1200" dirty="0">
                <a:solidFill>
                  <a:schemeClr val="tx2">
                    <a:lumMod val="75000"/>
                  </a:schemeClr>
                </a:solidFill>
                <a:latin typeface="Arial" panose="020B0604020202020204" pitchFamily="34" charset="0"/>
                <a:cs typeface="Arial" panose="020B0604020202020204" pitchFamily="34" charset="0"/>
              </a:rPr>
              <a:t>Lam et al, Drug and Alcohol Dependance, 2020</a:t>
            </a:r>
          </a:p>
          <a:p>
            <a:pPr defTabSz="1371600">
              <a:defRPr/>
            </a:pPr>
            <a:endParaRPr lang="en-US" sz="1200" dirty="0">
              <a:solidFill>
                <a:schemeClr val="tx2">
                  <a:lumMod val="75000"/>
                </a:schemeClr>
              </a:solidFill>
              <a:latin typeface="Arial" panose="020B0604020202020204" pitchFamily="34" charset="0"/>
              <a:cs typeface="Arial" panose="020B0604020202020204" pitchFamily="34" charset="0"/>
            </a:endParaRPr>
          </a:p>
          <a:p>
            <a:pPr defTabSz="1371600">
              <a:defRPr/>
            </a:pPr>
            <a:endParaRPr lang="en-US" sz="1200" dirty="0">
              <a:solidFill>
                <a:schemeClr val="tx2">
                  <a:lumMod val="75000"/>
                </a:schemeClr>
              </a:solidFill>
              <a:latin typeface="Calibri" panose="020F0502020204030204"/>
            </a:endParaRPr>
          </a:p>
        </p:txBody>
      </p:sp>
      <p:sp>
        <p:nvSpPr>
          <p:cNvPr id="4" name="TextBox 3">
            <a:extLst>
              <a:ext uri="{FF2B5EF4-FFF2-40B4-BE49-F238E27FC236}">
                <a16:creationId xmlns:a16="http://schemas.microsoft.com/office/drawing/2014/main" id="{D148D81C-01E2-24B9-6418-1BFEC7876936}"/>
              </a:ext>
            </a:extLst>
          </p:cNvPr>
          <p:cNvSpPr txBox="1"/>
          <p:nvPr/>
        </p:nvSpPr>
        <p:spPr>
          <a:xfrm>
            <a:off x="79147" y="207138"/>
            <a:ext cx="18287543" cy="1938992"/>
          </a:xfrm>
          <a:prstGeom prst="rect">
            <a:avLst/>
          </a:prstGeom>
          <a:noFill/>
        </p:spPr>
        <p:txBody>
          <a:bodyPr wrap="square" rtlCol="0">
            <a:spAutoFit/>
          </a:bodyPr>
          <a:lstStyle/>
          <a:p>
            <a:pPr algn="ctr"/>
            <a:r>
              <a:rPr lang="en-US" sz="6000" b="1" dirty="0">
                <a:solidFill>
                  <a:srgbClr val="FF0000"/>
                </a:solidFill>
              </a:rPr>
              <a:t>How does HIV cause brain problems in the absence of overt viral replication?</a:t>
            </a:r>
          </a:p>
        </p:txBody>
      </p:sp>
      <p:grpSp>
        <p:nvGrpSpPr>
          <p:cNvPr id="2" name="Group 1">
            <a:extLst>
              <a:ext uri="{FF2B5EF4-FFF2-40B4-BE49-F238E27FC236}">
                <a16:creationId xmlns:a16="http://schemas.microsoft.com/office/drawing/2014/main" id="{75B2EAAE-273C-3DEB-788A-06CD006246C2}"/>
              </a:ext>
            </a:extLst>
          </p:cNvPr>
          <p:cNvGrpSpPr/>
          <p:nvPr/>
        </p:nvGrpSpPr>
        <p:grpSpPr>
          <a:xfrm>
            <a:off x="9296400" y="3178840"/>
            <a:ext cx="8588501" cy="6259876"/>
            <a:chOff x="12078500" y="3178840"/>
            <a:chExt cx="5806401" cy="4937760"/>
          </a:xfrm>
        </p:grpSpPr>
        <p:sp>
          <p:nvSpPr>
            <p:cNvPr id="15" name="Rectangle 14">
              <a:extLst>
                <a:ext uri="{FF2B5EF4-FFF2-40B4-BE49-F238E27FC236}">
                  <a16:creationId xmlns:a16="http://schemas.microsoft.com/office/drawing/2014/main" id="{A7F97052-E749-5A5A-F5BF-83225D272501}"/>
                </a:ext>
              </a:extLst>
            </p:cNvPr>
            <p:cNvSpPr/>
            <p:nvPr/>
          </p:nvSpPr>
          <p:spPr>
            <a:xfrm>
              <a:off x="12214082" y="3178840"/>
              <a:ext cx="5486400" cy="4937760"/>
            </a:xfrm>
            <a:prstGeom prst="rect">
              <a:avLst/>
            </a:prstGeom>
            <a:solidFill>
              <a:srgbClr val="FFFFFF"/>
            </a:solidFill>
            <a:ln w="9525">
              <a:solidFill>
                <a:srgbClr val="C8D3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pic>
          <p:nvPicPr>
            <p:cNvPr id="3" name="Picture 2">
              <a:extLst>
                <a:ext uri="{FF2B5EF4-FFF2-40B4-BE49-F238E27FC236}">
                  <a16:creationId xmlns:a16="http://schemas.microsoft.com/office/drawing/2014/main" id="{BBEAF3B3-1372-DE0C-E3FD-980584357CEC}"/>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423709" y="3816678"/>
              <a:ext cx="4067892" cy="35703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219BF82-D980-CF06-94BA-EC2EFAA8DEF4}"/>
                </a:ext>
              </a:extLst>
            </p:cNvPr>
            <p:cNvSpPr txBox="1"/>
            <p:nvPr/>
          </p:nvSpPr>
          <p:spPr>
            <a:xfrm rot="16200000">
              <a:off x="10565137" y="5268172"/>
              <a:ext cx="3626890" cy="600164"/>
            </a:xfrm>
            <a:prstGeom prst="rect">
              <a:avLst/>
            </a:prstGeom>
            <a:solidFill>
              <a:schemeClr val="bg1"/>
            </a:solidFill>
          </p:spPr>
          <p:txBody>
            <a:bodyPr wrap="none" rtlCol="0">
              <a:spAutoFit/>
            </a:bodyPr>
            <a:lstStyle/>
            <a:p>
              <a:r>
                <a:rPr lang="en-US" sz="3300" dirty="0"/>
                <a:t>Smoking prevalence</a:t>
              </a:r>
            </a:p>
          </p:txBody>
        </p:sp>
        <p:sp>
          <p:nvSpPr>
            <p:cNvPr id="12" name="TextBox 11">
              <a:extLst>
                <a:ext uri="{FF2B5EF4-FFF2-40B4-BE49-F238E27FC236}">
                  <a16:creationId xmlns:a16="http://schemas.microsoft.com/office/drawing/2014/main" id="{28BF15A0-F7D2-B0AC-A4A8-6F73E644F6D1}"/>
                </a:ext>
              </a:extLst>
            </p:cNvPr>
            <p:cNvSpPr txBox="1"/>
            <p:nvPr/>
          </p:nvSpPr>
          <p:spPr>
            <a:xfrm>
              <a:off x="16536728" y="4821521"/>
              <a:ext cx="684803" cy="507831"/>
            </a:xfrm>
            <a:prstGeom prst="rect">
              <a:avLst/>
            </a:prstGeom>
            <a:noFill/>
          </p:spPr>
          <p:txBody>
            <a:bodyPr wrap="none" rtlCol="0">
              <a:spAutoFit/>
            </a:bodyPr>
            <a:lstStyle/>
            <a:p>
              <a:r>
                <a:rPr lang="en-US" sz="2700" dirty="0"/>
                <a:t>HIV</a:t>
              </a:r>
            </a:p>
          </p:txBody>
        </p:sp>
        <p:sp>
          <p:nvSpPr>
            <p:cNvPr id="14" name="TextBox 13">
              <a:extLst>
                <a:ext uri="{FF2B5EF4-FFF2-40B4-BE49-F238E27FC236}">
                  <a16:creationId xmlns:a16="http://schemas.microsoft.com/office/drawing/2014/main" id="{4056D621-D552-0CFB-1253-60FD0692B5B8}"/>
                </a:ext>
              </a:extLst>
            </p:cNvPr>
            <p:cNvSpPr txBox="1"/>
            <p:nvPr/>
          </p:nvSpPr>
          <p:spPr>
            <a:xfrm>
              <a:off x="16158082" y="6020391"/>
              <a:ext cx="1726819" cy="507831"/>
            </a:xfrm>
            <a:prstGeom prst="rect">
              <a:avLst/>
            </a:prstGeom>
            <a:noFill/>
          </p:spPr>
          <p:txBody>
            <a:bodyPr wrap="none" rtlCol="0">
              <a:spAutoFit/>
            </a:bodyPr>
            <a:lstStyle/>
            <a:p>
              <a:r>
                <a:rPr lang="en-US" sz="2700" dirty="0"/>
                <a:t>Uninfected</a:t>
              </a:r>
            </a:p>
          </p:txBody>
        </p:sp>
      </p:grpSp>
      <p:sp>
        <p:nvSpPr>
          <p:cNvPr id="6" name="TextBox 5">
            <a:extLst>
              <a:ext uri="{FF2B5EF4-FFF2-40B4-BE49-F238E27FC236}">
                <a16:creationId xmlns:a16="http://schemas.microsoft.com/office/drawing/2014/main" id="{9A508653-DB1A-7B02-F5D0-BAE8329FD1A4}"/>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14</a:t>
            </a:fld>
            <a:endParaRPr lang="en-US" dirty="0"/>
          </a:p>
        </p:txBody>
      </p:sp>
    </p:spTree>
    <p:extLst>
      <p:ext uri="{BB962C8B-B14F-4D97-AF65-F5344CB8AC3E}">
        <p14:creationId xmlns:p14="http://schemas.microsoft.com/office/powerpoint/2010/main" val="254895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gs>
            <a:gs pos="100000">
              <a:srgbClr val="6C8FAB">
                <a:alpha val="100000"/>
              </a:srgbClr>
            </a:gs>
          </a:gsLst>
          <a:lin ang="0"/>
        </a:gradFill>
        <a:effectLst/>
      </p:bgPr>
    </p:bg>
    <p:spTree>
      <p:nvGrpSpPr>
        <p:cNvPr id="1" name=""/>
        <p:cNvGrpSpPr/>
        <p:nvPr/>
      </p:nvGrpSpPr>
      <p:grpSpPr>
        <a:xfrm>
          <a:off x="0" y="0"/>
          <a:ext cx="0" cy="0"/>
          <a:chOff x="0" y="0"/>
          <a:chExt cx="0" cy="0"/>
        </a:xfrm>
      </p:grpSpPr>
      <p:sp>
        <p:nvSpPr>
          <p:cNvPr id="2" name="TextBox 2"/>
          <p:cNvSpPr txBox="1"/>
          <p:nvPr/>
        </p:nvSpPr>
        <p:spPr>
          <a:xfrm>
            <a:off x="3184492" y="3048002"/>
            <a:ext cx="11919016" cy="4961423"/>
          </a:xfrm>
          <a:prstGeom prst="rect">
            <a:avLst/>
          </a:prstGeom>
        </p:spPr>
        <p:txBody>
          <a:bodyPr lIns="0" tIns="0" rIns="0" bIns="0" rtlCol="0" anchor="t">
            <a:spAutoFit/>
          </a:bodyPr>
          <a:lstStyle/>
          <a:p>
            <a:pPr algn="ctr">
              <a:lnSpc>
                <a:spcPts val="9799"/>
              </a:lnSpc>
              <a:spcBef>
                <a:spcPct val="0"/>
              </a:spcBef>
            </a:pPr>
            <a:r>
              <a:rPr lang="en-US" sz="6999" b="1" dirty="0">
                <a:solidFill>
                  <a:srgbClr val="FFFFFF"/>
                </a:solidFill>
                <a:latin typeface="Arial" panose="020B0604020202020204" pitchFamily="34" charset="0"/>
                <a:ea typeface="Aptos Bold"/>
                <a:cs typeface="Arial" panose="020B0604020202020204" pitchFamily="34" charset="0"/>
                <a:sym typeface="Aptos Bold"/>
              </a:rPr>
              <a:t>How should we clinically approach the older adult with HIV and cognitive complaints?</a:t>
            </a:r>
          </a:p>
        </p:txBody>
      </p:sp>
      <p:sp>
        <p:nvSpPr>
          <p:cNvPr id="3" name="Freeform 3"/>
          <p:cNvSpPr/>
          <p:nvPr/>
        </p:nvSpPr>
        <p:spPr>
          <a:xfrm>
            <a:off x="14491496" y="2472108"/>
            <a:ext cx="1477942" cy="1645482"/>
          </a:xfrm>
          <a:custGeom>
            <a:avLst/>
            <a:gdLst/>
            <a:ahLst/>
            <a:cxnLst/>
            <a:rect l="l" t="t" r="r" b="b"/>
            <a:pathLst>
              <a:path w="1477942" h="1645482">
                <a:moveTo>
                  <a:pt x="0" y="0"/>
                </a:moveTo>
                <a:lnTo>
                  <a:pt x="1477941" y="0"/>
                </a:lnTo>
                <a:lnTo>
                  <a:pt x="1477941" y="1645482"/>
                </a:lnTo>
                <a:lnTo>
                  <a:pt x="0" y="164548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9">
            <a:extLst>
              <a:ext uri="{FF2B5EF4-FFF2-40B4-BE49-F238E27FC236}">
                <a16:creationId xmlns:a16="http://schemas.microsoft.com/office/drawing/2014/main" id="{8FCE4E3C-F47B-B13D-AA00-7C7002416B11}"/>
              </a:ext>
            </a:extLst>
          </p:cNvPr>
          <p:cNvSpPr/>
          <p:nvPr/>
        </p:nvSpPr>
        <p:spPr>
          <a:xfrm>
            <a:off x="454438" y="3614928"/>
            <a:ext cx="3187636" cy="5753100"/>
          </a:xfrm>
          <a:custGeom>
            <a:avLst/>
            <a:gdLst/>
            <a:ahLst/>
            <a:cxnLst/>
            <a:rect l="l" t="t" r="r" b="b"/>
            <a:pathLst>
              <a:path w="3442362" h="6048880">
                <a:moveTo>
                  <a:pt x="0" y="0"/>
                </a:moveTo>
                <a:lnTo>
                  <a:pt x="3442363" y="0"/>
                </a:lnTo>
                <a:lnTo>
                  <a:pt x="3442363" y="6048880"/>
                </a:lnTo>
                <a:lnTo>
                  <a:pt x="0" y="604888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4">
            <a:extLst>
              <a:ext uri="{FF2B5EF4-FFF2-40B4-BE49-F238E27FC236}">
                <a16:creationId xmlns:a16="http://schemas.microsoft.com/office/drawing/2014/main" id="{A7C086B3-56EE-0EB5-93A7-7DBCF1B7A33F}"/>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DA3394-98F4-AB63-2EE5-C211FF50BB48}"/>
              </a:ext>
            </a:extLst>
          </p:cNvPr>
          <p:cNvPicPr>
            <a:picLocks noChangeAspect="1"/>
          </p:cNvPicPr>
          <p:nvPr/>
        </p:nvPicPr>
        <p:blipFill>
          <a:blip r:embed="rId3"/>
          <a:srcRect t="11282" b="11795"/>
          <a:stretch/>
        </p:blipFill>
        <p:spPr>
          <a:xfrm>
            <a:off x="170427" y="394767"/>
            <a:ext cx="6627951" cy="9503645"/>
          </a:xfrm>
          <a:prstGeom prst="rect">
            <a:avLst/>
          </a:prstGeom>
          <a:ln w="63500">
            <a:solidFill>
              <a:schemeClr val="tx1"/>
            </a:solidFill>
          </a:ln>
        </p:spPr>
      </p:pic>
      <p:pic>
        <p:nvPicPr>
          <p:cNvPr id="5" name="Picture 4">
            <a:extLst>
              <a:ext uri="{FF2B5EF4-FFF2-40B4-BE49-F238E27FC236}">
                <a16:creationId xmlns:a16="http://schemas.microsoft.com/office/drawing/2014/main" id="{61271B84-F8F8-5EED-4697-40EF5D33E343}"/>
              </a:ext>
            </a:extLst>
          </p:cNvPr>
          <p:cNvPicPr>
            <a:picLocks noChangeAspect="1"/>
          </p:cNvPicPr>
          <p:nvPr/>
        </p:nvPicPr>
        <p:blipFill>
          <a:blip r:embed="rId3"/>
          <a:srcRect t="87828"/>
          <a:stretch/>
        </p:blipFill>
        <p:spPr>
          <a:xfrm>
            <a:off x="7239001" y="8483844"/>
            <a:ext cx="7315200" cy="1659602"/>
          </a:xfrm>
          <a:prstGeom prst="rect">
            <a:avLst/>
          </a:prstGeom>
        </p:spPr>
      </p:pic>
      <p:sp>
        <p:nvSpPr>
          <p:cNvPr id="2" name="TextBox 1">
            <a:extLst>
              <a:ext uri="{FF2B5EF4-FFF2-40B4-BE49-F238E27FC236}">
                <a16:creationId xmlns:a16="http://schemas.microsoft.com/office/drawing/2014/main" id="{F4D9D684-5246-1E6E-66B0-DBFBE65C0BAC}"/>
              </a:ext>
            </a:extLst>
          </p:cNvPr>
          <p:cNvSpPr txBox="1"/>
          <p:nvPr/>
        </p:nvSpPr>
        <p:spPr>
          <a:xfrm>
            <a:off x="7975218" y="10047"/>
            <a:ext cx="9083040" cy="2308324"/>
          </a:xfrm>
          <a:prstGeom prst="rect">
            <a:avLst/>
          </a:prstGeom>
          <a:noFill/>
        </p:spPr>
        <p:txBody>
          <a:bodyPr wrap="square" lIns="0" tIns="0" rIns="0" bIns="0" anchor="ctr">
            <a:spAutoFit/>
          </a:bodyPr>
          <a:lstStyle/>
          <a:p>
            <a:pPr algn="ctr"/>
            <a:r>
              <a:rPr sz="5000" b="1" dirty="0">
                <a:latin typeface="Arial"/>
              </a:rPr>
              <a:t>Nearly half of dementia</a:t>
            </a:r>
            <a:r>
              <a:rPr lang="en-US" sz="5000" b="1" dirty="0">
                <a:latin typeface="Arial"/>
              </a:rPr>
              <a:t> cases worldwide</a:t>
            </a:r>
            <a:r>
              <a:rPr sz="5000" b="1" dirty="0">
                <a:latin typeface="Arial"/>
              </a:rPr>
              <a:t> </a:t>
            </a:r>
            <a:r>
              <a:rPr lang="en-US" sz="5000" b="1" dirty="0">
                <a:latin typeface="Arial"/>
              </a:rPr>
              <a:t>may be preventable</a:t>
            </a:r>
            <a:endParaRPr sz="5000" b="1" dirty="0">
              <a:latin typeface="Arial"/>
            </a:endParaRPr>
          </a:p>
        </p:txBody>
      </p:sp>
      <p:sp>
        <p:nvSpPr>
          <p:cNvPr id="4" name="Oval 3">
            <a:extLst>
              <a:ext uri="{FF2B5EF4-FFF2-40B4-BE49-F238E27FC236}">
                <a16:creationId xmlns:a16="http://schemas.microsoft.com/office/drawing/2014/main" id="{077E5AEE-811B-560D-D3AF-9BFB76C27C38}"/>
              </a:ext>
            </a:extLst>
          </p:cNvPr>
          <p:cNvSpPr/>
          <p:nvPr/>
        </p:nvSpPr>
        <p:spPr>
          <a:xfrm>
            <a:off x="8012288" y="2362653"/>
            <a:ext cx="5294377" cy="5321808"/>
          </a:xfrm>
          <a:prstGeom prst="ellipse">
            <a:avLst/>
          </a:prstGeom>
          <a:solidFill>
            <a:srgbClr val="7030A0">
              <a:alpha val="32071"/>
            </a:srgbClr>
          </a:solidFill>
          <a:ln w="44450">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82296" tIns="0" rIns="54864" bIns="0" rtlCol="0" anchor="ctr"/>
          <a:lstStyle/>
          <a:p>
            <a:pPr algn="ctr"/>
            <a:r>
              <a:rPr sz="10000" b="1" dirty="0">
                <a:solidFill>
                  <a:schemeClr val="tx1"/>
                </a:solidFill>
                <a:latin typeface="Arial"/>
              </a:rPr>
              <a:t>45%</a:t>
            </a:r>
          </a:p>
        </p:txBody>
      </p:sp>
      <p:sp>
        <p:nvSpPr>
          <p:cNvPr id="11" name="Rounded Rectangle 10">
            <a:extLst>
              <a:ext uri="{FF2B5EF4-FFF2-40B4-BE49-F238E27FC236}">
                <a16:creationId xmlns:a16="http://schemas.microsoft.com/office/drawing/2014/main" id="{EF46732B-AD73-80F1-1295-73CF68822DEA}"/>
              </a:ext>
            </a:extLst>
          </p:cNvPr>
          <p:cNvSpPr/>
          <p:nvPr/>
        </p:nvSpPr>
        <p:spPr>
          <a:xfrm>
            <a:off x="13716000" y="2362653"/>
            <a:ext cx="3511198" cy="1395566"/>
          </a:xfrm>
          <a:prstGeom prst="roundRect">
            <a:avLst>
              <a:gd name="adj" fmla="val 32000"/>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wrap="square" lIns="754380" tIns="0" rIns="54864" bIns="0" rtlCol="0" anchor="ctr"/>
          <a:lstStyle/>
          <a:p>
            <a:pPr algn="l"/>
            <a:r>
              <a:rPr lang="en-US" sz="3200" b="1" dirty="0">
                <a:solidFill>
                  <a:srgbClr val="FFFFFF"/>
                </a:solidFill>
                <a:latin typeface="Arial"/>
              </a:rPr>
              <a:t>   </a:t>
            </a:r>
            <a:r>
              <a:rPr sz="3200" b="1" dirty="0">
                <a:solidFill>
                  <a:srgbClr val="FFFFFF"/>
                </a:solidFill>
                <a:latin typeface="Arial"/>
              </a:rPr>
              <a:t>High LDL</a:t>
            </a:r>
          </a:p>
        </p:txBody>
      </p:sp>
      <p:sp>
        <p:nvSpPr>
          <p:cNvPr id="12" name="Oval 11">
            <a:extLst>
              <a:ext uri="{FF2B5EF4-FFF2-40B4-BE49-F238E27FC236}">
                <a16:creationId xmlns:a16="http://schemas.microsoft.com/office/drawing/2014/main" id="{FFC7B49B-814D-1929-93D0-FE09F52018F7}"/>
              </a:ext>
            </a:extLst>
          </p:cNvPr>
          <p:cNvSpPr/>
          <p:nvPr/>
        </p:nvSpPr>
        <p:spPr>
          <a:xfrm>
            <a:off x="13846062" y="2498468"/>
            <a:ext cx="866535" cy="9489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54864" bIns="0" rtlCol="0" anchor="ctr"/>
          <a:lstStyle/>
          <a:p>
            <a:pPr algn="ctr"/>
            <a:r>
              <a:rPr sz="3000" b="1" dirty="0">
                <a:solidFill>
                  <a:srgbClr val="FF0000"/>
                </a:solidFill>
                <a:latin typeface="Arial"/>
              </a:rPr>
              <a:t>7%</a:t>
            </a:r>
          </a:p>
        </p:txBody>
      </p:sp>
      <p:sp>
        <p:nvSpPr>
          <p:cNvPr id="13" name="Rounded Rectangle 12">
            <a:extLst>
              <a:ext uri="{FF2B5EF4-FFF2-40B4-BE49-F238E27FC236}">
                <a16:creationId xmlns:a16="http://schemas.microsoft.com/office/drawing/2014/main" id="{C9DEA501-6A6A-78D0-F5E0-DF0630E10D32}"/>
              </a:ext>
            </a:extLst>
          </p:cNvPr>
          <p:cNvSpPr/>
          <p:nvPr/>
        </p:nvSpPr>
        <p:spPr>
          <a:xfrm>
            <a:off x="13715999" y="3894034"/>
            <a:ext cx="4401574" cy="1395566"/>
          </a:xfrm>
          <a:prstGeom prst="roundRect">
            <a:avLst>
              <a:gd name="adj" fmla="val 32000"/>
            </a:avLst>
          </a:prstGeom>
          <a:solidFill>
            <a:srgbClr val="FF9300"/>
          </a:solidFill>
          <a:ln>
            <a:noFill/>
          </a:ln>
          <a:effectLst/>
        </p:spPr>
        <p:style>
          <a:lnRef idx="1">
            <a:schemeClr val="accent1"/>
          </a:lnRef>
          <a:fillRef idx="3">
            <a:schemeClr val="accent1"/>
          </a:fillRef>
          <a:effectRef idx="2">
            <a:schemeClr val="accent1"/>
          </a:effectRef>
          <a:fontRef idx="minor">
            <a:schemeClr val="lt1"/>
          </a:fontRef>
        </p:style>
        <p:txBody>
          <a:bodyPr wrap="square" lIns="754380" tIns="0" rIns="54864" bIns="0" rtlCol="0" anchor="ctr"/>
          <a:lstStyle/>
          <a:p>
            <a:pPr algn="l"/>
            <a:r>
              <a:rPr lang="en-US" sz="3200" b="1" dirty="0">
                <a:solidFill>
                  <a:srgbClr val="FFFFFF"/>
                </a:solidFill>
                <a:latin typeface="Arial"/>
              </a:rPr>
              <a:t>  Hearing Loss</a:t>
            </a:r>
            <a:endParaRPr sz="3200" b="1" dirty="0">
              <a:solidFill>
                <a:srgbClr val="FFFFFF"/>
              </a:solidFill>
              <a:latin typeface="Arial"/>
            </a:endParaRPr>
          </a:p>
        </p:txBody>
      </p:sp>
      <p:sp>
        <p:nvSpPr>
          <p:cNvPr id="14" name="Oval 13">
            <a:extLst>
              <a:ext uri="{FF2B5EF4-FFF2-40B4-BE49-F238E27FC236}">
                <a16:creationId xmlns:a16="http://schemas.microsoft.com/office/drawing/2014/main" id="{767376AF-5692-9C16-843B-7C12911D992E}"/>
              </a:ext>
            </a:extLst>
          </p:cNvPr>
          <p:cNvSpPr/>
          <p:nvPr/>
        </p:nvSpPr>
        <p:spPr>
          <a:xfrm>
            <a:off x="13846062" y="4029849"/>
            <a:ext cx="866535" cy="9489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54864" bIns="0" rtlCol="0" anchor="ctr"/>
          <a:lstStyle/>
          <a:p>
            <a:pPr algn="ctr"/>
            <a:r>
              <a:rPr sz="3000" b="1" dirty="0">
                <a:solidFill>
                  <a:srgbClr val="FF9300"/>
                </a:solidFill>
                <a:latin typeface="Arial"/>
              </a:rPr>
              <a:t>7%</a:t>
            </a:r>
          </a:p>
        </p:txBody>
      </p:sp>
      <p:sp>
        <p:nvSpPr>
          <p:cNvPr id="16" name="Rounded Rectangle 15">
            <a:extLst>
              <a:ext uri="{FF2B5EF4-FFF2-40B4-BE49-F238E27FC236}">
                <a16:creationId xmlns:a16="http://schemas.microsoft.com/office/drawing/2014/main" id="{9DD38993-2CD2-EEE1-6D1C-37CEAE791978}"/>
              </a:ext>
            </a:extLst>
          </p:cNvPr>
          <p:cNvSpPr/>
          <p:nvPr/>
        </p:nvSpPr>
        <p:spPr>
          <a:xfrm>
            <a:off x="13715999" y="5374655"/>
            <a:ext cx="3511199" cy="1395566"/>
          </a:xfrm>
          <a:prstGeom prst="roundRect">
            <a:avLst>
              <a:gd name="adj" fmla="val 32000"/>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wrap="square" lIns="754380" tIns="0" rIns="54864" bIns="0" rtlCol="0" anchor="ctr"/>
          <a:lstStyle/>
          <a:p>
            <a:pPr algn="l"/>
            <a:r>
              <a:rPr lang="en-US" sz="3200" b="1" dirty="0">
                <a:solidFill>
                  <a:srgbClr val="FFFFFF"/>
                </a:solidFill>
                <a:latin typeface="Arial"/>
              </a:rPr>
              <a:t>   Smoking</a:t>
            </a:r>
            <a:endParaRPr sz="3200" b="1" dirty="0">
              <a:solidFill>
                <a:srgbClr val="FFFFFF"/>
              </a:solidFill>
              <a:latin typeface="Arial"/>
            </a:endParaRPr>
          </a:p>
        </p:txBody>
      </p:sp>
      <p:sp>
        <p:nvSpPr>
          <p:cNvPr id="17" name="Oval 16">
            <a:extLst>
              <a:ext uri="{FF2B5EF4-FFF2-40B4-BE49-F238E27FC236}">
                <a16:creationId xmlns:a16="http://schemas.microsoft.com/office/drawing/2014/main" id="{68149FD8-46D7-D25A-9221-E3F7253F4BA9}"/>
              </a:ext>
            </a:extLst>
          </p:cNvPr>
          <p:cNvSpPr/>
          <p:nvPr/>
        </p:nvSpPr>
        <p:spPr>
          <a:xfrm>
            <a:off x="13846062" y="5510470"/>
            <a:ext cx="866535" cy="9489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54864" bIns="0" rtlCol="0" anchor="ctr"/>
          <a:lstStyle/>
          <a:p>
            <a:pPr algn="ctr"/>
            <a:r>
              <a:rPr lang="en-US" sz="3000" b="1" dirty="0">
                <a:solidFill>
                  <a:srgbClr val="00B050"/>
                </a:solidFill>
                <a:latin typeface="Arial"/>
              </a:rPr>
              <a:t>2</a:t>
            </a:r>
            <a:r>
              <a:rPr sz="3000" b="1" dirty="0">
                <a:solidFill>
                  <a:srgbClr val="00B050"/>
                </a:solidFill>
                <a:latin typeface="Arial"/>
              </a:rPr>
              <a:t>%</a:t>
            </a:r>
          </a:p>
        </p:txBody>
      </p:sp>
      <p:sp>
        <p:nvSpPr>
          <p:cNvPr id="18" name="Rounded Rectangle 17">
            <a:extLst>
              <a:ext uri="{FF2B5EF4-FFF2-40B4-BE49-F238E27FC236}">
                <a16:creationId xmlns:a16="http://schemas.microsoft.com/office/drawing/2014/main" id="{2BFEE31E-4765-8D3B-B638-D61C8BD895C1}"/>
              </a:ext>
            </a:extLst>
          </p:cNvPr>
          <p:cNvSpPr/>
          <p:nvPr/>
        </p:nvSpPr>
        <p:spPr>
          <a:xfrm>
            <a:off x="13715999" y="6914168"/>
            <a:ext cx="4401574" cy="1395566"/>
          </a:xfrm>
          <a:prstGeom prst="roundRect">
            <a:avLst>
              <a:gd name="adj" fmla="val 3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wrap="square" lIns="754380" tIns="0" rIns="54864" bIns="0" rtlCol="0" anchor="ctr"/>
          <a:lstStyle/>
          <a:p>
            <a:pPr algn="l"/>
            <a:r>
              <a:rPr lang="en-US" sz="3200" b="1" dirty="0">
                <a:solidFill>
                  <a:srgbClr val="FFFFFF"/>
                </a:solidFill>
                <a:latin typeface="Arial"/>
              </a:rPr>
              <a:t>   Social Isolation</a:t>
            </a:r>
            <a:endParaRPr sz="3200" b="1" dirty="0">
              <a:solidFill>
                <a:srgbClr val="FFFFFF"/>
              </a:solidFill>
              <a:latin typeface="Arial"/>
            </a:endParaRPr>
          </a:p>
        </p:txBody>
      </p:sp>
      <p:sp>
        <p:nvSpPr>
          <p:cNvPr id="19" name="Oval 18">
            <a:extLst>
              <a:ext uri="{FF2B5EF4-FFF2-40B4-BE49-F238E27FC236}">
                <a16:creationId xmlns:a16="http://schemas.microsoft.com/office/drawing/2014/main" id="{976D8041-3710-86A4-42D7-93053F0384FF}"/>
              </a:ext>
            </a:extLst>
          </p:cNvPr>
          <p:cNvSpPr/>
          <p:nvPr/>
        </p:nvSpPr>
        <p:spPr>
          <a:xfrm>
            <a:off x="13846062" y="7049983"/>
            <a:ext cx="866535" cy="9489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54864" bIns="0" rtlCol="0" anchor="ctr"/>
          <a:lstStyle/>
          <a:p>
            <a:pPr algn="ctr"/>
            <a:r>
              <a:rPr lang="en-US" sz="3000" b="1" dirty="0">
                <a:solidFill>
                  <a:srgbClr val="0070C0"/>
                </a:solidFill>
                <a:latin typeface="Arial"/>
              </a:rPr>
              <a:t>5</a:t>
            </a:r>
            <a:r>
              <a:rPr sz="3000" b="1" dirty="0">
                <a:solidFill>
                  <a:srgbClr val="0070C0"/>
                </a:solidFill>
                <a:latin typeface="Arial"/>
              </a:rPr>
              <a:t>%</a:t>
            </a:r>
          </a:p>
        </p:txBody>
      </p:sp>
      <p:sp>
        <p:nvSpPr>
          <p:cNvPr id="7" name="TextBox 6">
            <a:extLst>
              <a:ext uri="{FF2B5EF4-FFF2-40B4-BE49-F238E27FC236}">
                <a16:creationId xmlns:a16="http://schemas.microsoft.com/office/drawing/2014/main" id="{2B8BACA3-753F-57FE-8471-5E487B99CFE5}"/>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16</a:t>
            </a:fld>
            <a:endParaRPr lang="en-US" dirty="0"/>
          </a:p>
        </p:txBody>
      </p:sp>
    </p:spTree>
    <p:extLst>
      <p:ext uri="{BB962C8B-B14F-4D97-AF65-F5344CB8AC3E}">
        <p14:creationId xmlns:p14="http://schemas.microsoft.com/office/powerpoint/2010/main" val="283479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08FF54-670B-BB02-30F3-4224B4B7DA0C}"/>
              </a:ext>
            </a:extLst>
          </p:cNvPr>
          <p:cNvSpPr/>
          <p:nvPr>
            <p:custDataLst>
              <p:tags r:id="rId2"/>
            </p:custDataLst>
          </p:nvPr>
        </p:nvSpPr>
        <p:spPr>
          <a:xfrm>
            <a:off x="667040" y="2614055"/>
            <a:ext cx="3557544" cy="3557544"/>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E6B1019-AD47-A8D8-6FFC-780E8E256A2A}"/>
              </a:ext>
            </a:extLst>
          </p:cNvPr>
          <p:cNvSpPr/>
          <p:nvPr>
            <p:custDataLst>
              <p:tags r:id="rId3"/>
            </p:custDataLst>
          </p:nvPr>
        </p:nvSpPr>
        <p:spPr>
          <a:xfrm>
            <a:off x="4669277" y="1501346"/>
            <a:ext cx="12729337" cy="5782962"/>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000000"/>
                </a:solidFill>
              </a:rPr>
              <a:t>This 58-year-old has hypertension, high cholesterol, and a slow gait. Which approach is most likely to protect his long-term cognition?</a:t>
            </a:r>
          </a:p>
        </p:txBody>
      </p:sp>
      <p:sp>
        <p:nvSpPr>
          <p:cNvPr id="4" name="Rectangle 3">
            <a:extLst>
              <a:ext uri="{FF2B5EF4-FFF2-40B4-BE49-F238E27FC236}">
                <a16:creationId xmlns:a16="http://schemas.microsoft.com/office/drawing/2014/main" id="{CDEF9DA0-6C63-9F93-B5D0-240FF45AE8ED}"/>
              </a:ext>
            </a:extLst>
          </p:cNvPr>
          <p:cNvSpPr/>
          <p:nvPr/>
        </p:nvSpPr>
        <p:spPr>
          <a:xfrm>
            <a:off x="0" y="8730049"/>
            <a:ext cx="18288000" cy="1556951"/>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1111733" tIns="389106" rIns="2779331" bIns="305726" rtlCol="0" anchor="ctr">
            <a:normAutofit/>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2955CC7F-6803-6067-2A1A-1E242E9B1D1E}"/>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44693" y="9286177"/>
            <a:ext cx="444693" cy="444693"/>
          </a:xfrm>
          <a:prstGeom prst="rect">
            <a:avLst/>
          </a:prstGeom>
        </p:spPr>
      </p:pic>
      <p:sp>
        <p:nvSpPr>
          <p:cNvPr id="7" name="Trapezoid 6">
            <a:extLst>
              <a:ext uri="{FF2B5EF4-FFF2-40B4-BE49-F238E27FC236}">
                <a16:creationId xmlns:a16="http://schemas.microsoft.com/office/drawing/2014/main" id="{5C893458-FC22-E936-13BE-131F1A1CDB9E}"/>
              </a:ext>
            </a:extLst>
          </p:cNvPr>
          <p:cNvSpPr/>
          <p:nvPr/>
        </p:nvSpPr>
        <p:spPr>
          <a:xfrm rot="2700000">
            <a:off x="14430556" y="772386"/>
            <a:ext cx="5002797" cy="1167319"/>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52CAB76A-E1AB-23A8-88D3-08B1900C9785}"/>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6120123" y="9230591"/>
            <a:ext cx="1667599" cy="555866"/>
          </a:xfrm>
          <a:prstGeom prst="rect">
            <a:avLst/>
          </a:prstGeom>
        </p:spPr>
      </p:pic>
    </p:spTree>
    <p:custDataLst>
      <p:tags r:id="rId1"/>
    </p:custDataLst>
    <p:extLst>
      <p:ext uri="{BB962C8B-B14F-4D97-AF65-F5344CB8AC3E}">
        <p14:creationId xmlns:p14="http://schemas.microsoft.com/office/powerpoint/2010/main" val="76863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D7CD5-BACB-9753-872A-395808140DBF}"/>
            </a:ext>
          </a:extLst>
        </p:cNvPr>
        <p:cNvGrpSpPr/>
        <p:nvPr/>
      </p:nvGrpSpPr>
      <p:grpSpPr>
        <a:xfrm>
          <a:off x="0" y="0"/>
          <a:ext cx="0" cy="0"/>
          <a:chOff x="0" y="0"/>
          <a:chExt cx="0" cy="0"/>
        </a:xfrm>
      </p:grpSpPr>
      <p:sp>
        <p:nvSpPr>
          <p:cNvPr id="16" name="TextBox 11">
            <a:extLst>
              <a:ext uri="{FF2B5EF4-FFF2-40B4-BE49-F238E27FC236}">
                <a16:creationId xmlns:a16="http://schemas.microsoft.com/office/drawing/2014/main" id="{32A83D67-B53C-82B4-7C87-969EFD048AAD}"/>
              </a:ext>
            </a:extLst>
          </p:cNvPr>
          <p:cNvSpPr txBox="1"/>
          <p:nvPr/>
        </p:nvSpPr>
        <p:spPr>
          <a:xfrm>
            <a:off x="1113984" y="6414685"/>
            <a:ext cx="4646499" cy="1418850"/>
          </a:xfrm>
          <a:prstGeom prst="rect">
            <a:avLst/>
          </a:prstGeom>
          <a:solidFill>
            <a:schemeClr val="accent1">
              <a:lumMod val="20000"/>
              <a:lumOff val="80000"/>
            </a:schemeClr>
          </a:solidFill>
          <a:effectLst>
            <a:outerShdw blurRad="50800" dist="50800" dir="5400000" sx="1000" sy="1000" algn="ctr" rotWithShape="0">
              <a:srgbClr val="000000">
                <a:alpha val="43137"/>
              </a:srgbClr>
            </a:outerShdw>
          </a:effectLst>
        </p:spPr>
        <p:txBody>
          <a:bodyPr lIns="0" tIns="0" rIns="0" bIns="0" rtlCol="0" anchor="t">
            <a:spAutoFit/>
          </a:bodyPr>
          <a:lstStyle/>
          <a:p>
            <a:pPr algn="ctr">
              <a:lnSpc>
                <a:spcPts val="3779"/>
              </a:lnSpc>
            </a:pPr>
            <a:endParaRPr lang="en-US" sz="2699" dirty="0">
              <a:solidFill>
                <a:srgbClr val="036076"/>
              </a:solidFill>
              <a:latin typeface="Arial" panose="020B0604020202020204" pitchFamily="34" charset="0"/>
              <a:ea typeface="Aptos"/>
              <a:cs typeface="Arial" panose="020B0604020202020204" pitchFamily="34" charset="0"/>
              <a:sym typeface="Aptos"/>
            </a:endParaRPr>
          </a:p>
          <a:p>
            <a:pPr algn="ctr">
              <a:lnSpc>
                <a:spcPts val="3779"/>
              </a:lnSpc>
            </a:pPr>
            <a:r>
              <a:rPr lang="en-US" sz="2699" b="1" u="sng" dirty="0">
                <a:solidFill>
                  <a:srgbClr val="036076"/>
                </a:solidFill>
                <a:latin typeface="Arial" panose="020B0604020202020204" pitchFamily="34" charset="0"/>
                <a:ea typeface="Aptos"/>
                <a:cs typeface="Arial" panose="020B0604020202020204" pitchFamily="34" charset="0"/>
                <a:sym typeface="Aptos"/>
              </a:rPr>
              <a:t>HIV History</a:t>
            </a:r>
          </a:p>
          <a:p>
            <a:pPr algn="ctr">
              <a:lnSpc>
                <a:spcPts val="3779"/>
              </a:lnSpc>
            </a:pPr>
            <a:endParaRPr lang="en-US" sz="2699" dirty="0">
              <a:solidFill>
                <a:srgbClr val="036076"/>
              </a:solidFill>
              <a:latin typeface="Arial" panose="020B0604020202020204" pitchFamily="34" charset="0"/>
              <a:ea typeface="Aptos"/>
              <a:cs typeface="Arial" panose="020B0604020202020204" pitchFamily="34" charset="0"/>
              <a:sym typeface="Aptos"/>
            </a:endParaRPr>
          </a:p>
        </p:txBody>
      </p:sp>
      <p:sp>
        <p:nvSpPr>
          <p:cNvPr id="8" name="Freeform 8">
            <a:extLst>
              <a:ext uri="{FF2B5EF4-FFF2-40B4-BE49-F238E27FC236}">
                <a16:creationId xmlns:a16="http://schemas.microsoft.com/office/drawing/2014/main" id="{2B792FEB-FCFC-EB51-ABC2-CA0CE1B40EF8}"/>
              </a:ext>
            </a:extLst>
          </p:cNvPr>
          <p:cNvSpPr/>
          <p:nvPr/>
        </p:nvSpPr>
        <p:spPr>
          <a:xfrm>
            <a:off x="7542407" y="1710881"/>
            <a:ext cx="2473360" cy="4346160"/>
          </a:xfrm>
          <a:custGeom>
            <a:avLst/>
            <a:gdLst/>
            <a:ahLst/>
            <a:cxnLst/>
            <a:rect l="l" t="t" r="r" b="b"/>
            <a:pathLst>
              <a:path w="2473360" h="4346160">
                <a:moveTo>
                  <a:pt x="0" y="0"/>
                </a:moveTo>
                <a:lnTo>
                  <a:pt x="2473360" y="0"/>
                </a:lnTo>
                <a:lnTo>
                  <a:pt x="2473360" y="4346159"/>
                </a:lnTo>
                <a:lnTo>
                  <a:pt x="0" y="43461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58E21511-6030-4027-1CEB-2A7049DC30A3}"/>
              </a:ext>
            </a:extLst>
          </p:cNvPr>
          <p:cNvSpPr txBox="1"/>
          <p:nvPr/>
        </p:nvSpPr>
        <p:spPr>
          <a:xfrm>
            <a:off x="660864" y="329278"/>
            <a:ext cx="16647330" cy="1146852"/>
          </a:xfrm>
          <a:prstGeom prst="rect">
            <a:avLst/>
          </a:prstGeom>
          <a:solidFill>
            <a:srgbClr val="FF40FF"/>
          </a:solidFill>
        </p:spPr>
        <p:txBody>
          <a:bodyPr lIns="0" tIns="0" rIns="0" bIns="0" rtlCol="0" anchor="t">
            <a:spAutoFit/>
          </a:bodyPr>
          <a:lstStyle/>
          <a:p>
            <a:pPr algn="ctr">
              <a:lnSpc>
                <a:spcPts val="9799"/>
              </a:lnSpc>
              <a:spcBef>
                <a:spcPct val="0"/>
              </a:spcBef>
            </a:pPr>
            <a:r>
              <a:rPr lang="en-US" sz="6999" b="1" spc="272" dirty="0">
                <a:solidFill>
                  <a:schemeClr val="bg1"/>
                </a:solidFill>
                <a:latin typeface="Arial" panose="020B0604020202020204" pitchFamily="34" charset="0"/>
                <a:ea typeface="Aptos Bold"/>
                <a:cs typeface="Arial" panose="020B0604020202020204" pitchFamily="34" charset="0"/>
                <a:sym typeface="Aptos Bold"/>
              </a:rPr>
              <a:t>Search for MODIFIABLE Risks!</a:t>
            </a:r>
          </a:p>
        </p:txBody>
      </p:sp>
      <p:sp>
        <p:nvSpPr>
          <p:cNvPr id="11" name="TextBox 11">
            <a:extLst>
              <a:ext uri="{FF2B5EF4-FFF2-40B4-BE49-F238E27FC236}">
                <a16:creationId xmlns:a16="http://schemas.microsoft.com/office/drawing/2014/main" id="{16FB1AA7-1E3C-21D6-2FAC-3B8DE66D70F6}"/>
              </a:ext>
            </a:extLst>
          </p:cNvPr>
          <p:cNvSpPr txBox="1"/>
          <p:nvPr/>
        </p:nvSpPr>
        <p:spPr>
          <a:xfrm>
            <a:off x="1113984" y="2231706"/>
            <a:ext cx="4646499" cy="3855414"/>
          </a:xfrm>
          <a:prstGeom prst="rect">
            <a:avLst/>
          </a:prstGeom>
          <a:solidFill>
            <a:schemeClr val="accent1">
              <a:lumMod val="20000"/>
              <a:lumOff val="80000"/>
            </a:schemeClr>
          </a:solidFill>
          <a:effectLst>
            <a:outerShdw blurRad="50800" dist="50800" dir="5400000" sx="1000" sy="1000" algn="ctr" rotWithShape="0">
              <a:srgbClr val="000000">
                <a:alpha val="43137"/>
              </a:srgbClr>
            </a:outerShdw>
          </a:effectLst>
        </p:spPr>
        <p:txBody>
          <a:bodyPr lIns="0" tIns="0" rIns="0" bIns="0" rtlCol="0" anchor="t">
            <a:spAutoFit/>
          </a:bodyPr>
          <a:lstStyle/>
          <a:p>
            <a:pPr algn="ctr">
              <a:lnSpc>
                <a:spcPts val="3779"/>
              </a:lnSpc>
            </a:pPr>
            <a:r>
              <a:rPr lang="en-US" sz="2800" b="1" u="sng" spc="11" dirty="0">
                <a:solidFill>
                  <a:srgbClr val="036076"/>
                </a:solidFill>
                <a:latin typeface="Arial" panose="020B0604020202020204" pitchFamily="34" charset="0"/>
                <a:ea typeface="Aptos Bold"/>
                <a:cs typeface="Arial" panose="020B0604020202020204" pitchFamily="34" charset="0"/>
                <a:sym typeface="Aptos Bold"/>
              </a:rPr>
              <a:t>History and Physical</a:t>
            </a:r>
          </a:p>
          <a:p>
            <a:pPr algn="ctr">
              <a:lnSpc>
                <a:spcPts val="3779"/>
              </a:lnSpc>
            </a:pPr>
            <a:endParaRPr lang="en-US" sz="2699" dirty="0">
              <a:solidFill>
                <a:srgbClr val="036076"/>
              </a:solidFill>
              <a:latin typeface="Arial" panose="020B0604020202020204" pitchFamily="34" charset="0"/>
              <a:ea typeface="Aptos"/>
              <a:cs typeface="Arial" panose="020B0604020202020204" pitchFamily="34" charset="0"/>
              <a:sym typeface="Aptos"/>
            </a:endParaRPr>
          </a:p>
          <a:p>
            <a:pPr marL="457200" indent="-457200" algn="ctr">
              <a:lnSpc>
                <a:spcPts val="3779"/>
              </a:lnSpc>
              <a:buFont typeface="Arial" panose="020B0604020202020204" pitchFamily="34" charset="0"/>
              <a:buChar char="•"/>
            </a:pPr>
            <a:r>
              <a:rPr lang="en-US" sz="2699" dirty="0">
                <a:solidFill>
                  <a:srgbClr val="036076"/>
                </a:solidFill>
                <a:latin typeface="Arial" panose="020B0604020202020204" pitchFamily="34" charset="0"/>
                <a:ea typeface="Aptos"/>
                <a:cs typeface="Arial" panose="020B0604020202020204" pitchFamily="34" charset="0"/>
                <a:sym typeface="Aptos"/>
              </a:rPr>
              <a:t>Cognitive, Motor, Behavioral symptoms</a:t>
            </a:r>
          </a:p>
          <a:p>
            <a:pPr marL="457200" indent="-457200" algn="ctr">
              <a:lnSpc>
                <a:spcPts val="3779"/>
              </a:lnSpc>
              <a:buFont typeface="Arial" panose="020B0604020202020204" pitchFamily="34" charset="0"/>
              <a:buChar char="•"/>
            </a:pPr>
            <a:r>
              <a:rPr lang="en-US" sz="2699" dirty="0">
                <a:solidFill>
                  <a:srgbClr val="036076"/>
                </a:solidFill>
                <a:latin typeface="Arial" panose="020B0604020202020204" pitchFamily="34" charset="0"/>
                <a:ea typeface="Aptos"/>
                <a:cs typeface="Arial" panose="020B0604020202020204" pitchFamily="34" charset="0"/>
                <a:sym typeface="Aptos"/>
              </a:rPr>
              <a:t>Time course</a:t>
            </a:r>
          </a:p>
          <a:p>
            <a:pPr marL="457200" indent="-457200" algn="ctr">
              <a:lnSpc>
                <a:spcPts val="3779"/>
              </a:lnSpc>
              <a:buFont typeface="Arial" panose="020B0604020202020204" pitchFamily="34" charset="0"/>
              <a:buChar char="•"/>
            </a:pPr>
            <a:r>
              <a:rPr lang="en-US" sz="2699" dirty="0">
                <a:solidFill>
                  <a:srgbClr val="036076"/>
                </a:solidFill>
                <a:latin typeface="Arial" panose="020B0604020202020204" pitchFamily="34" charset="0"/>
                <a:ea typeface="Aptos"/>
                <a:cs typeface="Arial" panose="020B0604020202020204" pitchFamily="34" charset="0"/>
                <a:sym typeface="Aptos"/>
              </a:rPr>
              <a:t>Neurological exam: Gait, motor</a:t>
            </a:r>
          </a:p>
          <a:p>
            <a:pPr marL="457200" indent="-457200" algn="ctr">
              <a:lnSpc>
                <a:spcPts val="3779"/>
              </a:lnSpc>
              <a:buFont typeface="Arial" panose="020B0604020202020204" pitchFamily="34" charset="0"/>
              <a:buChar char="•"/>
            </a:pPr>
            <a:r>
              <a:rPr lang="en-US" sz="2699" dirty="0">
                <a:solidFill>
                  <a:srgbClr val="036076"/>
                </a:solidFill>
                <a:latin typeface="Arial" panose="020B0604020202020204" pitchFamily="34" charset="0"/>
                <a:ea typeface="Aptos"/>
                <a:cs typeface="Arial" panose="020B0604020202020204" pitchFamily="34" charset="0"/>
                <a:sym typeface="Aptos"/>
              </a:rPr>
              <a:t>Orthostatic vital signs</a:t>
            </a:r>
          </a:p>
        </p:txBody>
      </p:sp>
      <p:sp>
        <p:nvSpPr>
          <p:cNvPr id="54" name="TextBox 58">
            <a:extLst>
              <a:ext uri="{FF2B5EF4-FFF2-40B4-BE49-F238E27FC236}">
                <a16:creationId xmlns:a16="http://schemas.microsoft.com/office/drawing/2014/main" id="{A9C590B6-D016-DB23-D74F-E873EE485F25}"/>
              </a:ext>
            </a:extLst>
          </p:cNvPr>
          <p:cNvSpPr txBox="1"/>
          <p:nvPr/>
        </p:nvSpPr>
        <p:spPr>
          <a:xfrm>
            <a:off x="688938" y="2136277"/>
            <a:ext cx="5668484" cy="7078861"/>
          </a:xfrm>
          <a:prstGeom prst="rect">
            <a:avLst/>
          </a:prstGeom>
          <a:solidFill>
            <a:schemeClr val="accent1"/>
          </a:solidFill>
        </p:spPr>
        <p:txBody>
          <a:bodyPr lIns="0" tIns="0" rIns="0" bIns="0" rtlCol="0" anchor="t">
            <a:spAutoFit/>
          </a:bodyPr>
          <a:lstStyle/>
          <a:p>
            <a:pPr marL="323847" lvl="1" algn="ctr">
              <a:spcAft>
                <a:spcPts val="600"/>
              </a:spcAft>
            </a:pPr>
            <a:endParaRPr lang="en-US" sz="3600" b="1" dirty="0">
              <a:solidFill>
                <a:srgbClr val="000000"/>
              </a:solidFill>
              <a:latin typeface="Arial" panose="020B0604020202020204" pitchFamily="34" charset="0"/>
              <a:ea typeface="Aptos Bold"/>
              <a:cs typeface="Arial" panose="020B0604020202020204" pitchFamily="34" charset="0"/>
              <a:sym typeface="Aptos Bold"/>
            </a:endParaRPr>
          </a:p>
          <a:p>
            <a:pPr marL="323847" lvl="1" algn="ctr">
              <a:spcAft>
                <a:spcPts val="600"/>
              </a:spcAft>
            </a:pPr>
            <a:r>
              <a:rPr lang="en-US" sz="3600" b="1" dirty="0">
                <a:solidFill>
                  <a:srgbClr val="000000"/>
                </a:solidFill>
                <a:latin typeface="Arial" panose="020B0604020202020204" pitchFamily="34" charset="0"/>
                <a:ea typeface="Aptos Bold"/>
                <a:cs typeface="Arial" panose="020B0604020202020204" pitchFamily="34" charset="0"/>
                <a:sym typeface="Aptos Bold"/>
              </a:rPr>
              <a:t>HIV related risk factors</a:t>
            </a:r>
          </a:p>
          <a:p>
            <a:pPr marL="647694" lvl="1" indent="-323847" algn="l">
              <a:spcAft>
                <a:spcPts val="600"/>
              </a:spcAft>
              <a:buFont typeface="Arial"/>
              <a:buChar char="•"/>
            </a:pPr>
            <a:endParaRPr lang="en-US" sz="2600" dirty="0">
              <a:solidFill>
                <a:srgbClr val="000000"/>
              </a:solidFill>
              <a:latin typeface="Arial" panose="020B0604020202020204" pitchFamily="34" charset="0"/>
              <a:ea typeface="Aptos"/>
              <a:cs typeface="Arial" panose="020B0604020202020204" pitchFamily="34" charset="0"/>
              <a:sym typeface="Aptos"/>
            </a:endParaRPr>
          </a:p>
          <a:p>
            <a:pPr marL="647694" lvl="1" indent="-323847" algn="l">
              <a:spcAft>
                <a:spcPts val="600"/>
              </a:spcAft>
              <a:buFont typeface="Arial"/>
              <a:buChar char="•"/>
            </a:pPr>
            <a:r>
              <a:rPr lang="en-US" sz="2600" dirty="0">
                <a:solidFill>
                  <a:srgbClr val="000000"/>
                </a:solidFill>
                <a:latin typeface="Arial" panose="020B0604020202020204" pitchFamily="34" charset="0"/>
                <a:ea typeface="Aptos"/>
                <a:cs typeface="Arial" panose="020B0604020202020204" pitchFamily="34" charset="0"/>
                <a:sym typeface="Aptos"/>
              </a:rPr>
              <a:t>Low CD4 nadir</a:t>
            </a:r>
          </a:p>
          <a:p>
            <a:pPr marL="777230" lvl="1" indent="-388615" algn="l">
              <a:spcAft>
                <a:spcPts val="600"/>
              </a:spcAft>
              <a:buFont typeface="Arial"/>
              <a:buChar char="•"/>
            </a:pPr>
            <a:r>
              <a:rPr lang="en-US" sz="2600" b="1" dirty="0">
                <a:solidFill>
                  <a:srgbClr val="FFFFFF"/>
                </a:solidFill>
                <a:latin typeface="Arial" panose="020B0604020202020204" pitchFamily="34" charset="0"/>
                <a:ea typeface="Aptos Bold"/>
                <a:cs typeface="Arial" panose="020B0604020202020204" pitchFamily="34" charset="0"/>
                <a:sym typeface="Aptos Bold"/>
              </a:rPr>
              <a:t>Detectable CSF or plasma viral load</a:t>
            </a:r>
          </a:p>
          <a:p>
            <a:pPr marL="647694" lvl="1" indent="-323847" algn="l">
              <a:spcAft>
                <a:spcPts val="600"/>
              </a:spcAft>
              <a:buFont typeface="Arial"/>
              <a:buChar char="•"/>
            </a:pPr>
            <a:r>
              <a:rPr lang="en-US" sz="2600" dirty="0">
                <a:solidFill>
                  <a:srgbClr val="000000"/>
                </a:solidFill>
                <a:latin typeface="Arial" panose="020B0604020202020204" pitchFamily="34" charset="0"/>
                <a:ea typeface="Aptos"/>
                <a:cs typeface="Arial" panose="020B0604020202020204" pitchFamily="34" charset="0"/>
                <a:sym typeface="Aptos"/>
              </a:rPr>
              <a:t>Duration of HIV infection</a:t>
            </a:r>
          </a:p>
          <a:p>
            <a:pPr marL="647694" lvl="1" indent="-323847" algn="l">
              <a:spcAft>
                <a:spcPts val="600"/>
              </a:spcAft>
              <a:buFont typeface="Arial"/>
              <a:buChar char="•"/>
            </a:pPr>
            <a:r>
              <a:rPr lang="en-US" sz="2600" dirty="0">
                <a:solidFill>
                  <a:srgbClr val="000000"/>
                </a:solidFill>
                <a:latin typeface="Arial" panose="020B0604020202020204" pitchFamily="34" charset="0"/>
                <a:ea typeface="Aptos"/>
                <a:cs typeface="Arial" panose="020B0604020202020204" pitchFamily="34" charset="0"/>
                <a:sym typeface="Aptos"/>
              </a:rPr>
              <a:t>Duration of UNTREATED HIV infection</a:t>
            </a:r>
          </a:p>
          <a:p>
            <a:pPr marL="647694" lvl="1" indent="-323847" algn="l">
              <a:spcAft>
                <a:spcPts val="600"/>
              </a:spcAft>
              <a:buFont typeface="Arial"/>
              <a:buChar char="•"/>
            </a:pPr>
            <a:r>
              <a:rPr lang="en-US" sz="2600" dirty="0">
                <a:solidFill>
                  <a:srgbClr val="000000"/>
                </a:solidFill>
                <a:latin typeface="Arial" panose="020B0604020202020204" pitchFamily="34" charset="0"/>
                <a:ea typeface="Aptos"/>
                <a:cs typeface="Arial" panose="020B0604020202020204" pitchFamily="34" charset="0"/>
                <a:sym typeface="Aptos"/>
              </a:rPr>
              <a:t>Low CD4:CD8 ratio</a:t>
            </a:r>
          </a:p>
          <a:p>
            <a:pPr marL="777230" lvl="1" indent="-388615" algn="l">
              <a:spcAft>
                <a:spcPts val="600"/>
              </a:spcAft>
              <a:buFont typeface="Arial"/>
              <a:buChar char="•"/>
            </a:pPr>
            <a:r>
              <a:rPr lang="en-US" sz="2600" dirty="0">
                <a:solidFill>
                  <a:srgbClr val="000000"/>
                </a:solidFill>
                <a:latin typeface="Arial" panose="020B0604020202020204" pitchFamily="34" charset="0"/>
                <a:ea typeface="Aptos"/>
                <a:cs typeface="Arial" panose="020B0604020202020204" pitchFamily="34" charset="0"/>
                <a:sym typeface="Aptos"/>
              </a:rPr>
              <a:t>ART exposure (PI, </a:t>
            </a:r>
            <a:r>
              <a:rPr lang="en-US" sz="2600" b="1" dirty="0">
                <a:solidFill>
                  <a:srgbClr val="FFFFFF"/>
                </a:solidFill>
                <a:latin typeface="Arial" panose="020B0604020202020204" pitchFamily="34" charset="0"/>
                <a:ea typeface="Aptos Bold"/>
                <a:cs typeface="Arial" panose="020B0604020202020204" pitchFamily="34" charset="0"/>
                <a:sym typeface="Aptos Bold"/>
              </a:rPr>
              <a:t>Efavirenz use</a:t>
            </a:r>
            <a:r>
              <a:rPr lang="en-US" sz="2600" dirty="0">
                <a:solidFill>
                  <a:srgbClr val="FFFFFF"/>
                </a:solidFill>
                <a:latin typeface="Arial" panose="020B0604020202020204" pitchFamily="34" charset="0"/>
                <a:ea typeface="Aptos"/>
                <a:cs typeface="Arial" panose="020B0604020202020204" pitchFamily="34" charset="0"/>
                <a:sym typeface="Aptos"/>
              </a:rPr>
              <a:t>)</a:t>
            </a:r>
          </a:p>
          <a:p>
            <a:pPr marL="647694" lvl="1" indent="-323847" algn="l">
              <a:spcAft>
                <a:spcPts val="600"/>
              </a:spcAft>
              <a:buFont typeface="Arial"/>
              <a:buChar char="•"/>
            </a:pPr>
            <a:r>
              <a:rPr lang="en-US" sz="2600" dirty="0">
                <a:solidFill>
                  <a:srgbClr val="000000"/>
                </a:solidFill>
                <a:latin typeface="Arial" panose="020B0604020202020204" pitchFamily="34" charset="0"/>
                <a:ea typeface="Aptos"/>
                <a:cs typeface="Arial" panose="020B0604020202020204" pitchFamily="34" charset="0"/>
                <a:sym typeface="Aptos"/>
              </a:rPr>
              <a:t>CNS opportunistic infections and treatment</a:t>
            </a:r>
          </a:p>
          <a:p>
            <a:pPr marL="647694" lvl="1" indent="-323847" algn="l">
              <a:spcAft>
                <a:spcPts val="600"/>
              </a:spcAft>
              <a:buFont typeface="Arial"/>
              <a:buChar char="•"/>
            </a:pPr>
            <a:endParaRPr lang="en-US" sz="2600" dirty="0">
              <a:solidFill>
                <a:srgbClr val="000000"/>
              </a:solidFill>
              <a:latin typeface="Arial" panose="020B0604020202020204" pitchFamily="34" charset="0"/>
              <a:ea typeface="Aptos"/>
              <a:cs typeface="Arial" panose="020B0604020202020204" pitchFamily="34" charset="0"/>
              <a:sym typeface="Aptos"/>
            </a:endParaRPr>
          </a:p>
        </p:txBody>
      </p:sp>
      <p:sp>
        <p:nvSpPr>
          <p:cNvPr id="72" name="TextBox 34">
            <a:extLst>
              <a:ext uri="{FF2B5EF4-FFF2-40B4-BE49-F238E27FC236}">
                <a16:creationId xmlns:a16="http://schemas.microsoft.com/office/drawing/2014/main" id="{1A274C46-430A-A86E-6D2E-617E51A27102}"/>
              </a:ext>
            </a:extLst>
          </p:cNvPr>
          <p:cNvSpPr txBox="1"/>
          <p:nvPr/>
        </p:nvSpPr>
        <p:spPr>
          <a:xfrm>
            <a:off x="6687233" y="7051506"/>
            <a:ext cx="5057865" cy="961175"/>
          </a:xfrm>
          <a:prstGeom prst="rect">
            <a:avLst/>
          </a:prstGeom>
        </p:spPr>
        <p:txBody>
          <a:bodyPr lIns="50800" tIns="50800" rIns="50800" bIns="50800" rtlCol="0" anchor="ctr"/>
          <a:lstStyle/>
          <a:p>
            <a:pPr algn="ctr">
              <a:lnSpc>
                <a:spcPts val="2659"/>
              </a:lnSpc>
            </a:pPr>
            <a:endParaRPr/>
          </a:p>
        </p:txBody>
      </p:sp>
      <p:sp>
        <p:nvSpPr>
          <p:cNvPr id="34" name="TextBox 11">
            <a:extLst>
              <a:ext uri="{FF2B5EF4-FFF2-40B4-BE49-F238E27FC236}">
                <a16:creationId xmlns:a16="http://schemas.microsoft.com/office/drawing/2014/main" id="{607B92E2-E619-5637-0288-9BCB0442B5C5}"/>
              </a:ext>
            </a:extLst>
          </p:cNvPr>
          <p:cNvSpPr txBox="1"/>
          <p:nvPr/>
        </p:nvSpPr>
        <p:spPr>
          <a:xfrm>
            <a:off x="11910526" y="2393956"/>
            <a:ext cx="4646499" cy="1906163"/>
          </a:xfrm>
          <a:prstGeom prst="rect">
            <a:avLst/>
          </a:prstGeom>
          <a:solidFill>
            <a:schemeClr val="accent1">
              <a:lumMod val="20000"/>
              <a:lumOff val="80000"/>
            </a:schemeClr>
          </a:solidFill>
          <a:effectLst>
            <a:outerShdw blurRad="50800" dist="50800" dir="5400000" sx="1000" sy="1000" algn="ctr" rotWithShape="0">
              <a:srgbClr val="000000">
                <a:alpha val="43137"/>
              </a:srgbClr>
            </a:outerShdw>
          </a:effectLst>
        </p:spPr>
        <p:txBody>
          <a:bodyPr lIns="0" tIns="0" rIns="0" bIns="0" rtlCol="0" anchor="t">
            <a:spAutoFit/>
          </a:bodyPr>
          <a:lstStyle/>
          <a:p>
            <a:pPr algn="ctr">
              <a:lnSpc>
                <a:spcPts val="3779"/>
              </a:lnSpc>
            </a:pPr>
            <a:r>
              <a:rPr lang="en-US" sz="2800" b="1" u="sng" spc="11" dirty="0">
                <a:solidFill>
                  <a:srgbClr val="036076"/>
                </a:solidFill>
                <a:latin typeface="Arial" panose="020B0604020202020204" pitchFamily="34" charset="0"/>
                <a:ea typeface="Aptos Bold"/>
                <a:cs typeface="Arial" panose="020B0604020202020204" pitchFamily="34" charset="0"/>
                <a:sym typeface="Aptos Bold"/>
              </a:rPr>
              <a:t>Short Cognitive Screen</a:t>
            </a:r>
          </a:p>
          <a:p>
            <a:pPr algn="ctr">
              <a:lnSpc>
                <a:spcPts val="3779"/>
              </a:lnSpc>
            </a:pPr>
            <a:endParaRPr lang="en-US" sz="2699" dirty="0">
              <a:solidFill>
                <a:srgbClr val="036076"/>
              </a:solidFill>
              <a:latin typeface="Arial" panose="020B0604020202020204" pitchFamily="34" charset="0"/>
              <a:ea typeface="Aptos"/>
              <a:cs typeface="Arial" panose="020B0604020202020204" pitchFamily="34" charset="0"/>
              <a:sym typeface="Aptos"/>
            </a:endParaRPr>
          </a:p>
          <a:p>
            <a:pPr marL="457200" indent="-457200" algn="ctr">
              <a:lnSpc>
                <a:spcPts val="3779"/>
              </a:lnSpc>
              <a:buFont typeface="Arial" panose="020B0604020202020204" pitchFamily="34" charset="0"/>
              <a:buChar char="•"/>
            </a:pPr>
            <a:r>
              <a:rPr lang="en-US" sz="2699" dirty="0">
                <a:solidFill>
                  <a:srgbClr val="036076"/>
                </a:solidFill>
                <a:latin typeface="Arial" panose="020B0604020202020204" pitchFamily="34" charset="0"/>
                <a:ea typeface="Aptos"/>
                <a:cs typeface="Arial" panose="020B0604020202020204" pitchFamily="34" charset="0"/>
                <a:sym typeface="Aptos"/>
              </a:rPr>
              <a:t>MOCA</a:t>
            </a:r>
          </a:p>
          <a:p>
            <a:pPr marL="457200" indent="-457200" algn="ctr">
              <a:lnSpc>
                <a:spcPts val="3779"/>
              </a:lnSpc>
              <a:buFont typeface="Arial" panose="020B0604020202020204" pitchFamily="34" charset="0"/>
              <a:buChar char="•"/>
            </a:pPr>
            <a:r>
              <a:rPr lang="en-US" sz="2699" dirty="0">
                <a:solidFill>
                  <a:srgbClr val="036076"/>
                </a:solidFill>
                <a:latin typeface="Arial" panose="020B0604020202020204" pitchFamily="34" charset="0"/>
                <a:ea typeface="Aptos"/>
                <a:cs typeface="Arial" panose="020B0604020202020204" pitchFamily="34" charset="0"/>
                <a:sym typeface="Aptos"/>
              </a:rPr>
              <a:t>Others</a:t>
            </a:r>
          </a:p>
        </p:txBody>
      </p:sp>
      <p:sp>
        <p:nvSpPr>
          <p:cNvPr id="35" name="TextBox 11">
            <a:extLst>
              <a:ext uri="{FF2B5EF4-FFF2-40B4-BE49-F238E27FC236}">
                <a16:creationId xmlns:a16="http://schemas.microsoft.com/office/drawing/2014/main" id="{A19449A2-6D3D-2FB3-881A-BEF824FA22B1}"/>
              </a:ext>
            </a:extLst>
          </p:cNvPr>
          <p:cNvSpPr txBox="1"/>
          <p:nvPr/>
        </p:nvSpPr>
        <p:spPr>
          <a:xfrm>
            <a:off x="11930579" y="4542502"/>
            <a:ext cx="4646499" cy="1421864"/>
          </a:xfrm>
          <a:prstGeom prst="rect">
            <a:avLst/>
          </a:prstGeom>
          <a:solidFill>
            <a:schemeClr val="accent1">
              <a:lumMod val="20000"/>
              <a:lumOff val="80000"/>
            </a:schemeClr>
          </a:solidFill>
          <a:effectLst>
            <a:outerShdw blurRad="50800" dist="50800" dir="5400000" sx="1000" sy="1000" algn="ctr" rotWithShape="0">
              <a:srgbClr val="000000">
                <a:alpha val="43137"/>
              </a:srgbClr>
            </a:outerShdw>
          </a:effectLst>
        </p:spPr>
        <p:txBody>
          <a:bodyPr lIns="0" tIns="0" rIns="0" bIns="0" rtlCol="0" anchor="t">
            <a:spAutoFit/>
          </a:bodyPr>
          <a:lstStyle/>
          <a:p>
            <a:pPr algn="ctr">
              <a:lnSpc>
                <a:spcPts val="3779"/>
              </a:lnSpc>
            </a:pPr>
            <a:r>
              <a:rPr lang="en-US" sz="2800" b="1" spc="11" dirty="0">
                <a:solidFill>
                  <a:srgbClr val="036076"/>
                </a:solidFill>
                <a:latin typeface="Arial" panose="020B0604020202020204" pitchFamily="34" charset="0"/>
                <a:ea typeface="Aptos Bold"/>
                <a:cs typeface="Arial" panose="020B0604020202020204" pitchFamily="34" charset="0"/>
                <a:sym typeface="Aptos Bold"/>
              </a:rPr>
              <a:t>Blood tests for reversible causes of dementia (e.g., B12, syphilis)</a:t>
            </a:r>
          </a:p>
        </p:txBody>
      </p:sp>
      <p:sp>
        <p:nvSpPr>
          <p:cNvPr id="36" name="TextBox 11">
            <a:extLst>
              <a:ext uri="{FF2B5EF4-FFF2-40B4-BE49-F238E27FC236}">
                <a16:creationId xmlns:a16="http://schemas.microsoft.com/office/drawing/2014/main" id="{B88DF0BF-0FEF-BC83-6DF0-093693AF1617}"/>
              </a:ext>
            </a:extLst>
          </p:cNvPr>
          <p:cNvSpPr txBox="1"/>
          <p:nvPr/>
        </p:nvSpPr>
        <p:spPr>
          <a:xfrm>
            <a:off x="11910525" y="6334349"/>
            <a:ext cx="4646499" cy="2880789"/>
          </a:xfrm>
          <a:prstGeom prst="rect">
            <a:avLst/>
          </a:prstGeom>
          <a:solidFill>
            <a:schemeClr val="accent1">
              <a:lumMod val="20000"/>
              <a:lumOff val="80000"/>
            </a:schemeClr>
          </a:solidFill>
          <a:effectLst>
            <a:outerShdw blurRad="50800" dist="50800" dir="5400000" sx="1000" sy="1000" algn="ctr" rotWithShape="0">
              <a:srgbClr val="000000">
                <a:alpha val="43137"/>
              </a:srgbClr>
            </a:outerShdw>
          </a:effectLst>
        </p:spPr>
        <p:txBody>
          <a:bodyPr lIns="0" tIns="0" rIns="0" bIns="0" rtlCol="0" anchor="t">
            <a:spAutoFit/>
          </a:bodyPr>
          <a:lstStyle/>
          <a:p>
            <a:pPr algn="ctr">
              <a:lnSpc>
                <a:spcPts val="3779"/>
              </a:lnSpc>
            </a:pPr>
            <a:endParaRPr lang="en-US" sz="2800" b="1" spc="11" dirty="0">
              <a:solidFill>
                <a:srgbClr val="036076"/>
              </a:solidFill>
              <a:latin typeface="Arial" panose="020B0604020202020204" pitchFamily="34" charset="0"/>
              <a:ea typeface="Aptos Bold"/>
              <a:cs typeface="Arial" panose="020B0604020202020204" pitchFamily="34" charset="0"/>
              <a:sym typeface="Aptos Bold"/>
            </a:endParaRPr>
          </a:p>
          <a:p>
            <a:pPr algn="ctr">
              <a:lnSpc>
                <a:spcPts val="3779"/>
              </a:lnSpc>
            </a:pPr>
            <a:r>
              <a:rPr lang="en-US" sz="2800" b="1" spc="11" dirty="0">
                <a:solidFill>
                  <a:srgbClr val="036076"/>
                </a:solidFill>
                <a:latin typeface="Arial" panose="020B0604020202020204" pitchFamily="34" charset="0"/>
                <a:ea typeface="Aptos Bold"/>
                <a:cs typeface="Arial" panose="020B0604020202020204" pitchFamily="34" charset="0"/>
                <a:sym typeface="Aptos Bold"/>
              </a:rPr>
              <a:t>HIV Viral load in plasma</a:t>
            </a:r>
          </a:p>
          <a:p>
            <a:pPr algn="ctr">
              <a:lnSpc>
                <a:spcPts val="3779"/>
              </a:lnSpc>
            </a:pPr>
            <a:endParaRPr lang="en-US" sz="2800" b="1" spc="11" dirty="0">
              <a:solidFill>
                <a:srgbClr val="036076"/>
              </a:solidFill>
              <a:latin typeface="Arial" panose="020B0604020202020204" pitchFamily="34" charset="0"/>
              <a:ea typeface="Aptos Bold"/>
              <a:cs typeface="Arial" panose="020B0604020202020204" pitchFamily="34" charset="0"/>
              <a:sym typeface="Aptos Bold"/>
            </a:endParaRPr>
          </a:p>
          <a:p>
            <a:pPr algn="ctr">
              <a:lnSpc>
                <a:spcPts val="3779"/>
              </a:lnSpc>
            </a:pPr>
            <a:r>
              <a:rPr lang="en-US" sz="2800" b="1" spc="11" dirty="0">
                <a:solidFill>
                  <a:srgbClr val="036076"/>
                </a:solidFill>
                <a:latin typeface="Arial" panose="020B0604020202020204" pitchFamily="34" charset="0"/>
                <a:ea typeface="Aptos Bold"/>
                <a:cs typeface="Arial" panose="020B0604020202020204" pitchFamily="34" charset="0"/>
                <a:sym typeface="Aptos Bold"/>
              </a:rPr>
              <a:t>Consider referral for CSF test and/or Brain MRI</a:t>
            </a:r>
          </a:p>
          <a:p>
            <a:pPr algn="ctr">
              <a:lnSpc>
                <a:spcPts val="3779"/>
              </a:lnSpc>
            </a:pPr>
            <a:endParaRPr lang="en-US" sz="2699" dirty="0">
              <a:solidFill>
                <a:srgbClr val="036076"/>
              </a:solidFill>
              <a:latin typeface="Arial" panose="020B0604020202020204" pitchFamily="34" charset="0"/>
              <a:ea typeface="Aptos"/>
              <a:cs typeface="Arial" panose="020B0604020202020204" pitchFamily="34" charset="0"/>
              <a:sym typeface="Aptos"/>
            </a:endParaRPr>
          </a:p>
        </p:txBody>
      </p:sp>
      <p:sp>
        <p:nvSpPr>
          <p:cNvPr id="37" name="TextBox 58">
            <a:extLst>
              <a:ext uri="{FF2B5EF4-FFF2-40B4-BE49-F238E27FC236}">
                <a16:creationId xmlns:a16="http://schemas.microsoft.com/office/drawing/2014/main" id="{BEBF0A62-9EAB-D6EE-87FC-9162A34D4EA3}"/>
              </a:ext>
            </a:extLst>
          </p:cNvPr>
          <p:cNvSpPr txBox="1"/>
          <p:nvPr/>
        </p:nvSpPr>
        <p:spPr>
          <a:xfrm>
            <a:off x="11200752" y="2047193"/>
            <a:ext cx="5668484" cy="7268656"/>
          </a:xfrm>
          <a:prstGeom prst="rect">
            <a:avLst/>
          </a:prstGeom>
          <a:solidFill>
            <a:schemeClr val="accent1"/>
          </a:solidFill>
        </p:spPr>
        <p:txBody>
          <a:bodyPr lIns="0" tIns="0" rIns="0" bIns="0" rtlCol="0" anchor="t">
            <a:spAutoFit/>
          </a:bodyPr>
          <a:lstStyle/>
          <a:p>
            <a:pPr marL="323847" lvl="1" algn="ctr">
              <a:spcAft>
                <a:spcPts val="600"/>
              </a:spcAft>
            </a:pPr>
            <a:endParaRPr lang="en-US" sz="3600" b="1" dirty="0">
              <a:solidFill>
                <a:srgbClr val="000000"/>
              </a:solidFill>
              <a:latin typeface="Arial" panose="020B0604020202020204" pitchFamily="34" charset="0"/>
              <a:ea typeface="Aptos Bold"/>
              <a:cs typeface="Arial" panose="020B0604020202020204" pitchFamily="34" charset="0"/>
              <a:sym typeface="Aptos Bold"/>
            </a:endParaRPr>
          </a:p>
          <a:p>
            <a:pPr marL="323847" lvl="1" algn="ctr">
              <a:spcAft>
                <a:spcPts val="600"/>
              </a:spcAft>
            </a:pPr>
            <a:r>
              <a:rPr lang="en-US" sz="3600" b="1" dirty="0">
                <a:solidFill>
                  <a:srgbClr val="000000"/>
                </a:solidFill>
                <a:latin typeface="Arial" panose="020B0604020202020204" pitchFamily="34" charset="0"/>
                <a:ea typeface="Aptos Bold"/>
                <a:cs typeface="Arial" panose="020B0604020202020204" pitchFamily="34" charset="0"/>
                <a:sym typeface="Aptos Bold"/>
              </a:rPr>
              <a:t>Comorbid Conditions</a:t>
            </a:r>
          </a:p>
          <a:p>
            <a:pPr marL="647694" lvl="1" indent="-323847" algn="l">
              <a:spcAft>
                <a:spcPts val="600"/>
              </a:spcAft>
              <a:buFont typeface="Arial"/>
              <a:buChar char="•"/>
            </a:pPr>
            <a:endParaRPr lang="en-US" sz="2600" dirty="0">
              <a:solidFill>
                <a:srgbClr val="000000"/>
              </a:solidFill>
              <a:latin typeface="Arial" panose="020B0604020202020204" pitchFamily="34" charset="0"/>
              <a:ea typeface="Aptos"/>
              <a:cs typeface="Arial" panose="020B0604020202020204" pitchFamily="34" charset="0"/>
              <a:sym typeface="Aptos"/>
            </a:endParaRPr>
          </a:p>
          <a:p>
            <a:pPr marL="777237" lvl="1" indent="-388618">
              <a:lnSpc>
                <a:spcPts val="5039"/>
              </a:lnSpc>
              <a:buFont typeface="Arial"/>
              <a:buChar char="•"/>
            </a:pPr>
            <a:r>
              <a:rPr lang="en-US" sz="2800" b="1" dirty="0">
                <a:solidFill>
                  <a:srgbClr val="FFFFFF"/>
                </a:solidFill>
                <a:latin typeface="Arial" panose="020B0604020202020204" pitchFamily="34" charset="0"/>
                <a:ea typeface="Aptos Bold"/>
                <a:cs typeface="Arial" panose="020B0604020202020204" pitchFamily="34" charset="0"/>
                <a:sym typeface="Aptos Bold"/>
              </a:rPr>
              <a:t>Vascular disease</a:t>
            </a:r>
          </a:p>
          <a:p>
            <a:pPr marL="777237" lvl="1" indent="-388618">
              <a:lnSpc>
                <a:spcPts val="5039"/>
              </a:lnSpc>
              <a:buFont typeface="Arial"/>
              <a:buChar char="•"/>
            </a:pPr>
            <a:r>
              <a:rPr lang="en-US" sz="2800" b="1" dirty="0">
                <a:solidFill>
                  <a:srgbClr val="FFFFFF"/>
                </a:solidFill>
                <a:latin typeface="Arial" panose="020B0604020202020204" pitchFamily="34" charset="0"/>
                <a:ea typeface="Aptos Bold"/>
                <a:cs typeface="Arial" panose="020B0604020202020204" pitchFamily="34" charset="0"/>
                <a:sym typeface="Aptos Bold"/>
              </a:rPr>
              <a:t>Hypertension</a:t>
            </a:r>
          </a:p>
          <a:p>
            <a:pPr marL="777237" lvl="1" indent="-388618">
              <a:lnSpc>
                <a:spcPts val="5039"/>
              </a:lnSpc>
              <a:buFont typeface="Arial"/>
              <a:buChar char="•"/>
            </a:pPr>
            <a:r>
              <a:rPr lang="en-US" sz="2800" b="1" dirty="0">
                <a:solidFill>
                  <a:srgbClr val="FFFFFF"/>
                </a:solidFill>
                <a:latin typeface="Arial" panose="020B0604020202020204" pitchFamily="34" charset="0"/>
                <a:ea typeface="Aptos Bold"/>
                <a:cs typeface="Arial" panose="020B0604020202020204" pitchFamily="34" charset="0"/>
                <a:sym typeface="Aptos Bold"/>
              </a:rPr>
              <a:t>High LDL</a:t>
            </a:r>
          </a:p>
          <a:p>
            <a:pPr marL="777237" lvl="1" indent="-388618">
              <a:lnSpc>
                <a:spcPts val="5039"/>
              </a:lnSpc>
              <a:buFont typeface="Arial"/>
              <a:buChar char="•"/>
            </a:pPr>
            <a:r>
              <a:rPr lang="en-US" sz="2800" b="1" dirty="0">
                <a:solidFill>
                  <a:srgbClr val="FFFFFF"/>
                </a:solidFill>
                <a:latin typeface="Arial" panose="020B0604020202020204" pitchFamily="34" charset="0"/>
                <a:ea typeface="Aptos Bold"/>
                <a:cs typeface="Arial" panose="020B0604020202020204" pitchFamily="34" charset="0"/>
                <a:sym typeface="Aptos Bold"/>
              </a:rPr>
              <a:t>Hearing Loss</a:t>
            </a:r>
          </a:p>
          <a:p>
            <a:pPr marL="777237" lvl="1" indent="-388618">
              <a:lnSpc>
                <a:spcPts val="5039"/>
              </a:lnSpc>
              <a:buFont typeface="Arial"/>
              <a:buChar char="•"/>
            </a:pPr>
            <a:r>
              <a:rPr lang="en-US" sz="2800" b="1" dirty="0">
                <a:solidFill>
                  <a:srgbClr val="FFFFFF"/>
                </a:solidFill>
                <a:latin typeface="Arial" panose="020B0604020202020204" pitchFamily="34" charset="0"/>
                <a:ea typeface="Aptos Bold"/>
                <a:cs typeface="Arial" panose="020B0604020202020204" pitchFamily="34" charset="0"/>
                <a:sym typeface="Aptos Bold"/>
              </a:rPr>
              <a:t>Depression</a:t>
            </a:r>
          </a:p>
          <a:p>
            <a:pPr marL="777237" lvl="1" indent="-388618">
              <a:lnSpc>
                <a:spcPts val="5039"/>
              </a:lnSpc>
              <a:buFont typeface="Arial"/>
              <a:buChar char="•"/>
            </a:pPr>
            <a:r>
              <a:rPr lang="en-US" sz="2800" b="1" dirty="0">
                <a:solidFill>
                  <a:srgbClr val="FFFFFF"/>
                </a:solidFill>
                <a:latin typeface="Arial" panose="020B0604020202020204" pitchFamily="34" charset="0"/>
                <a:ea typeface="Aptos Bold"/>
                <a:cs typeface="Arial" panose="020B0604020202020204" pitchFamily="34" charset="0"/>
                <a:sym typeface="Aptos Bold"/>
              </a:rPr>
              <a:t>Social Isolation</a:t>
            </a:r>
          </a:p>
          <a:p>
            <a:pPr marL="777237" lvl="1" indent="-388618">
              <a:lnSpc>
                <a:spcPts val="5039"/>
              </a:lnSpc>
              <a:buFont typeface="Arial"/>
              <a:buChar char="•"/>
            </a:pPr>
            <a:endParaRPr lang="en-US" sz="2800" b="1" dirty="0">
              <a:solidFill>
                <a:srgbClr val="FFFFFF"/>
              </a:solidFill>
              <a:latin typeface="Arial" panose="020B0604020202020204" pitchFamily="34" charset="0"/>
              <a:ea typeface="Aptos Bold"/>
              <a:cs typeface="Arial" panose="020B0604020202020204" pitchFamily="34" charset="0"/>
              <a:sym typeface="Aptos Bold"/>
            </a:endParaRPr>
          </a:p>
          <a:p>
            <a:pPr marL="777237" lvl="1" indent="-388618">
              <a:lnSpc>
                <a:spcPts val="5039"/>
              </a:lnSpc>
              <a:buFont typeface="Arial"/>
              <a:buChar char="•"/>
            </a:pPr>
            <a:endParaRPr lang="en-US" sz="2800" b="1" dirty="0">
              <a:solidFill>
                <a:srgbClr val="FFFFFF"/>
              </a:solidFill>
              <a:latin typeface="Arial" panose="020B0604020202020204" pitchFamily="34" charset="0"/>
              <a:ea typeface="Aptos Bold"/>
              <a:cs typeface="Arial" panose="020B0604020202020204" pitchFamily="34" charset="0"/>
              <a:sym typeface="Aptos Bold"/>
            </a:endParaRPr>
          </a:p>
          <a:p>
            <a:pPr marL="647694" lvl="1" indent="-323847" algn="l">
              <a:spcAft>
                <a:spcPts val="600"/>
              </a:spcAft>
              <a:buFont typeface="Arial"/>
              <a:buChar char="•"/>
            </a:pPr>
            <a:endParaRPr lang="en-US" sz="2600" dirty="0">
              <a:solidFill>
                <a:srgbClr val="000000"/>
              </a:solidFill>
              <a:latin typeface="Arial" panose="020B0604020202020204" pitchFamily="34" charset="0"/>
              <a:ea typeface="Aptos"/>
              <a:cs typeface="Arial" panose="020B0604020202020204" pitchFamily="34" charset="0"/>
              <a:sym typeface="Aptos"/>
            </a:endParaRPr>
          </a:p>
        </p:txBody>
      </p:sp>
      <p:sp>
        <p:nvSpPr>
          <p:cNvPr id="3" name="TextBox 2">
            <a:extLst>
              <a:ext uri="{FF2B5EF4-FFF2-40B4-BE49-F238E27FC236}">
                <a16:creationId xmlns:a16="http://schemas.microsoft.com/office/drawing/2014/main" id="{67972086-2165-8E1F-7C5E-1F0E6409E3E7}"/>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18</a:t>
            </a:fld>
            <a:endParaRPr lang="en-US" dirty="0"/>
          </a:p>
        </p:txBody>
      </p:sp>
    </p:spTree>
    <p:extLst>
      <p:ext uri="{BB962C8B-B14F-4D97-AF65-F5344CB8AC3E}">
        <p14:creationId xmlns:p14="http://schemas.microsoft.com/office/powerpoint/2010/main" val="261305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4"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2"/>
          <p:cNvSpPr/>
          <p:nvPr/>
        </p:nvSpPr>
        <p:spPr>
          <a:xfrm>
            <a:off x="228600" y="225000"/>
            <a:ext cx="18288000" cy="1372500"/>
          </a:xfrm>
          <a:prstGeom prst="rect">
            <a:avLst/>
          </a:prstGeom>
          <a:solidFill>
            <a:srgbClr val="0070C0"/>
          </a:solidFill>
          <a:ln>
            <a:noFill/>
          </a:ln>
        </p:spPr>
        <p:txBody>
          <a:bodyPr/>
          <a:lstStyle/>
          <a:p>
            <a:endParaRPr lang="en-US" sz="2700"/>
          </a:p>
        </p:txBody>
      </p:sp>
      <p:sp>
        <p:nvSpPr>
          <p:cNvPr id="3" name="TB3"/>
          <p:cNvSpPr txBox="1"/>
          <p:nvPr/>
        </p:nvSpPr>
        <p:spPr>
          <a:xfrm>
            <a:off x="480000" y="225000"/>
            <a:ext cx="17325000" cy="1320000"/>
          </a:xfrm>
          <a:prstGeom prst="rect">
            <a:avLst/>
          </a:prstGeom>
        </p:spPr>
        <p:txBody>
          <a:bodyPr lIns="0" tIns="0" rIns="0" bIns="0" rtlCol="0" anchor="ctr">
            <a:normAutofit/>
          </a:bodyPr>
          <a:lstStyle/>
          <a:p>
            <a:pPr>
              <a:lnSpc>
                <a:spcPts val="4725"/>
              </a:lnSpc>
              <a:spcBef>
                <a:spcPct val="0"/>
              </a:spcBef>
            </a:pPr>
            <a:r>
              <a:rPr lang="en-US" sz="4500" b="1" dirty="0">
                <a:solidFill>
                  <a:srgbClr val="E8F1F8"/>
                </a:solidFill>
                <a:latin typeface="Arial" panose="020B0604020202020204" pitchFamily="34" charset="0"/>
                <a:ea typeface="Aptos Bold"/>
                <a:cs typeface="Arial" panose="020B0604020202020204" pitchFamily="34" charset="0"/>
                <a:sym typeface="Aptos Bold"/>
              </a:rPr>
              <a:t>Vascular Risk Factors and Cognition: CSVD</a:t>
            </a:r>
          </a:p>
        </p:txBody>
      </p:sp>
      <p:sp>
        <p:nvSpPr>
          <p:cNvPr id="4" name="Pic4"/>
          <p:cNvSpPr/>
          <p:nvPr/>
        </p:nvSpPr>
        <p:spPr>
          <a:xfrm>
            <a:off x="450000" y="1860000"/>
            <a:ext cx="3930000" cy="3930000"/>
          </a:xfrm>
          <a:prstGeom prst="rect">
            <a:avLst/>
          </a:prstGeom>
          <a:blipFill>
            <a:blip r:embed="rId3"/>
            <a:stretch>
              <a:fillRect/>
            </a:stretch>
          </a:blipFill>
          <a:ln w="9525">
            <a:solidFill>
              <a:srgbClr val="FFFFFF"/>
            </a:solidFill>
          </a:ln>
        </p:spPr>
        <p:txBody>
          <a:bodyPr/>
          <a:lstStyle/>
          <a:p>
            <a:endParaRPr lang="en-US" sz="2700"/>
          </a:p>
        </p:txBody>
      </p:sp>
      <p:sp>
        <p:nvSpPr>
          <p:cNvPr id="5" name="TB5"/>
          <p:cNvSpPr txBox="1"/>
          <p:nvPr/>
        </p:nvSpPr>
        <p:spPr>
          <a:xfrm>
            <a:off x="450000" y="5925000"/>
            <a:ext cx="3930000" cy="1140000"/>
          </a:xfrm>
          <a:prstGeom prst="rect">
            <a:avLst/>
          </a:prstGeom>
        </p:spPr>
        <p:txBody>
          <a:bodyPr lIns="0" tIns="0" rIns="0" bIns="0" rtlCol="0" anchor="t">
            <a:normAutofit/>
          </a:bodyPr>
          <a:lstStyle/>
          <a:p>
            <a:pPr>
              <a:lnSpc>
                <a:spcPts val="1950"/>
              </a:lnSpc>
              <a:spcBef>
                <a:spcPct val="0"/>
              </a:spcBef>
            </a:pPr>
            <a:r>
              <a:rPr lang="en-US" sz="1725" b="1" dirty="0">
                <a:solidFill>
                  <a:srgbClr val="1A1A1A"/>
                </a:solidFill>
                <a:latin typeface="Arial" panose="020B0604020202020204" pitchFamily="34" charset="0"/>
                <a:ea typeface="Aptos Bold"/>
                <a:cs typeface="Arial" panose="020B0604020202020204" pitchFamily="34" charset="0"/>
                <a:sym typeface="Aptos Bold"/>
              </a:rPr>
              <a:t>White-matter hyperintensities (MRI, FLAIR)</a:t>
            </a:r>
          </a:p>
          <a:p>
            <a:pPr>
              <a:lnSpc>
                <a:spcPts val="1950"/>
              </a:lnSpc>
              <a:spcBef>
                <a:spcPts val="180"/>
              </a:spcBef>
            </a:pPr>
            <a:r>
              <a:rPr lang="en-US" sz="1725" b="1" dirty="0">
                <a:solidFill>
                  <a:srgbClr val="595959"/>
                </a:solidFill>
                <a:latin typeface="Arial" panose="020B0604020202020204" pitchFamily="34" charset="0"/>
                <a:ea typeface="Aptos Bold"/>
                <a:cs typeface="Arial" panose="020B0604020202020204" pitchFamily="34" charset="0"/>
                <a:sym typeface="Aptos Bold"/>
              </a:rPr>
              <a:t>A feature of both CSVD and HIV</a:t>
            </a:r>
          </a:p>
        </p:txBody>
      </p:sp>
      <p:sp>
        <p:nvSpPr>
          <p:cNvPr id="6" name="TB6"/>
          <p:cNvSpPr txBox="1"/>
          <p:nvPr/>
        </p:nvSpPr>
        <p:spPr>
          <a:xfrm>
            <a:off x="450000" y="7140000"/>
            <a:ext cx="4110000" cy="2250000"/>
          </a:xfrm>
          <a:prstGeom prst="rect">
            <a:avLst/>
          </a:prstGeom>
        </p:spPr>
        <p:txBody>
          <a:bodyPr lIns="0" tIns="0" rIns="0" bIns="0" rtlCol="0" anchor="t">
            <a:normAutofit/>
          </a:bodyPr>
          <a:lstStyle/>
          <a:p>
            <a:pPr>
              <a:lnSpc>
                <a:spcPts val="1800"/>
              </a:lnSpc>
              <a:spcBef>
                <a:spcPct val="0"/>
              </a:spcBef>
            </a:pPr>
            <a:r>
              <a:rPr lang="en-US" sz="1500" dirty="0">
                <a:solidFill>
                  <a:srgbClr val="595959"/>
                </a:solidFill>
                <a:latin typeface="Arial" panose="020B0604020202020204" pitchFamily="34" charset="0"/>
                <a:ea typeface="Aptos"/>
                <a:cs typeface="Arial" panose="020B0604020202020204" pitchFamily="34" charset="0"/>
                <a:sym typeface="Aptos"/>
              </a:rPr>
              <a:t>Moulignier et al. Silent cerebral small-vessel disease twice as prevalent in middle-aged well-controlled cART-treated HIV-infected than HIV-uninfected individuals. Clin Infect Dis.</a:t>
            </a:r>
          </a:p>
        </p:txBody>
      </p:sp>
      <p:sp>
        <p:nvSpPr>
          <p:cNvPr id="7" name="TB7"/>
          <p:cNvSpPr txBox="1"/>
          <p:nvPr/>
        </p:nvSpPr>
        <p:spPr>
          <a:xfrm>
            <a:off x="4755000" y="2197500"/>
            <a:ext cx="13050000" cy="840000"/>
          </a:xfrm>
          <a:prstGeom prst="rect">
            <a:avLst/>
          </a:prstGeom>
        </p:spPr>
        <p:txBody>
          <a:bodyPr lIns="0" tIns="0" rIns="0" bIns="0" rtlCol="0" anchor="t">
            <a:normAutofit/>
          </a:bodyPr>
          <a:lstStyle/>
          <a:p>
            <a:pPr>
              <a:lnSpc>
                <a:spcPts val="2625"/>
              </a:lnSpc>
              <a:spcBef>
                <a:spcPct val="0"/>
              </a:spcBef>
            </a:pPr>
            <a:r>
              <a:rPr lang="en-US" sz="4000" b="1" dirty="0">
                <a:solidFill>
                  <a:srgbClr val="036076"/>
                </a:solidFill>
                <a:latin typeface="Arial" panose="020B0604020202020204" pitchFamily="34" charset="0"/>
                <a:ea typeface="Aptos Bold"/>
                <a:cs typeface="Arial" panose="020B0604020202020204" pitchFamily="34" charset="0"/>
                <a:sym typeface="Aptos Bold"/>
              </a:rPr>
              <a:t>Cerebral small vessel disease (CSVD)</a:t>
            </a:r>
          </a:p>
        </p:txBody>
      </p:sp>
      <p:sp>
        <p:nvSpPr>
          <p:cNvPr id="8" name="TB8"/>
          <p:cNvSpPr txBox="1"/>
          <p:nvPr/>
        </p:nvSpPr>
        <p:spPr>
          <a:xfrm>
            <a:off x="4845000" y="2655000"/>
            <a:ext cx="13050000" cy="1350000"/>
          </a:xfrm>
          <a:prstGeom prst="rect">
            <a:avLst/>
          </a:prstGeom>
        </p:spPr>
        <p:txBody>
          <a:bodyPr lIns="0" tIns="0" rIns="0" bIns="0" rtlCol="0" anchor="t">
            <a:normAutofit lnSpcReduction="10000"/>
          </a:bodyPr>
          <a:lstStyle/>
          <a:p>
            <a:pPr>
              <a:spcBef>
                <a:spcPts val="600"/>
              </a:spcBef>
            </a:pPr>
            <a:r>
              <a:rPr lang="en-US" sz="3200" dirty="0">
                <a:solidFill>
                  <a:srgbClr val="1A1A1A"/>
                </a:solidFill>
                <a:latin typeface="Arial" panose="020B0604020202020204" pitchFamily="34" charset="0"/>
                <a:ea typeface="Aptos"/>
                <a:cs typeface="Arial" panose="020B0604020202020204" pitchFamily="34" charset="0"/>
                <a:sym typeface="Aptos"/>
              </a:rPr>
              <a:t>A chronic microvascular disorder of intracranial arterioles, venules, and capillaries — causes cognitive, psychiatric, and physical disability, ~20% of all strokes, and raises future dementia risk.</a:t>
            </a:r>
          </a:p>
        </p:txBody>
      </p:sp>
      <p:sp>
        <p:nvSpPr>
          <p:cNvPr id="9" name="TB9"/>
          <p:cNvSpPr txBox="1"/>
          <p:nvPr/>
        </p:nvSpPr>
        <p:spPr>
          <a:xfrm>
            <a:off x="4845000" y="4462500"/>
            <a:ext cx="13050000" cy="4050000"/>
          </a:xfrm>
          <a:prstGeom prst="rect">
            <a:avLst/>
          </a:prstGeom>
        </p:spPr>
        <p:txBody>
          <a:bodyPr lIns="0" tIns="0" rIns="0" bIns="0" rtlCol="0" anchor="t">
            <a:normAutofit/>
          </a:bodyPr>
          <a:lstStyle/>
          <a:p>
            <a:pPr marL="480000" indent="-480000">
              <a:spcBef>
                <a:spcPts val="600"/>
              </a:spcBef>
              <a:buFont typeface="Arial"/>
              <a:buChar char="•"/>
            </a:pPr>
            <a:r>
              <a:rPr lang="en-US" sz="3200" b="1" dirty="0">
                <a:solidFill>
                  <a:srgbClr val="1A1A1A"/>
                </a:solidFill>
                <a:latin typeface="Arial" panose="020B0604020202020204" pitchFamily="34" charset="0"/>
                <a:ea typeface="Aptos Bold"/>
                <a:cs typeface="Arial" panose="020B0604020202020204" pitchFamily="34" charset="0"/>
                <a:sym typeface="Aptos Bold"/>
              </a:rPr>
              <a:t>HIV, hypertension, hyperlipidemia, and advanced age</a:t>
            </a:r>
            <a:r>
              <a:rPr lang="en-US" sz="3200" dirty="0">
                <a:solidFill>
                  <a:srgbClr val="1A1A1A"/>
                </a:solidFill>
                <a:latin typeface="Arial" panose="020B0604020202020204" pitchFamily="34" charset="0"/>
                <a:ea typeface="Aptos"/>
                <a:cs typeface="Arial" panose="020B0604020202020204" pitchFamily="34" charset="0"/>
                <a:sym typeface="Aptos"/>
              </a:rPr>
              <a:t>  are independent risk factors for CSVD</a:t>
            </a:r>
          </a:p>
          <a:p>
            <a:pPr marL="480000" indent="-480000">
              <a:spcBef>
                <a:spcPts val="600"/>
              </a:spcBef>
              <a:buFont typeface="Arial"/>
              <a:buChar char="•"/>
            </a:pPr>
            <a:r>
              <a:rPr lang="en-US" sz="3200" b="1" dirty="0">
                <a:solidFill>
                  <a:srgbClr val="1A1A1A"/>
                </a:solidFill>
                <a:latin typeface="Arial" panose="020B0604020202020204" pitchFamily="34" charset="0"/>
                <a:ea typeface="Aptos Bold"/>
                <a:cs typeface="Arial" panose="020B0604020202020204" pitchFamily="34" charset="0"/>
                <a:sym typeface="Aptos Bold"/>
              </a:rPr>
              <a:t>~2× as prevalent</a:t>
            </a:r>
            <a:r>
              <a:rPr lang="en-US" sz="3200" dirty="0">
                <a:solidFill>
                  <a:srgbClr val="1A1A1A"/>
                </a:solidFill>
                <a:latin typeface="Arial" panose="020B0604020202020204" pitchFamily="34" charset="0"/>
                <a:ea typeface="Aptos"/>
                <a:cs typeface="Arial" panose="020B0604020202020204" pitchFamily="34" charset="0"/>
                <a:sym typeface="Aptos"/>
              </a:rPr>
              <a:t>  in middle-aged ART-treated PWH</a:t>
            </a:r>
          </a:p>
          <a:p>
            <a:pPr marL="480000" indent="-480000">
              <a:spcBef>
                <a:spcPts val="600"/>
              </a:spcBef>
              <a:buFont typeface="Arial"/>
              <a:buChar char="•"/>
            </a:pPr>
            <a:r>
              <a:rPr lang="en-US" sz="3200" b="1" dirty="0">
                <a:solidFill>
                  <a:srgbClr val="1A1A1A"/>
                </a:solidFill>
                <a:latin typeface="Arial" panose="020B0604020202020204" pitchFamily="34" charset="0"/>
                <a:ea typeface="Aptos Bold"/>
                <a:cs typeface="Arial" panose="020B0604020202020204" pitchFamily="34" charset="0"/>
                <a:sym typeface="Aptos Bold"/>
              </a:rPr>
              <a:t>In PWH, hypertension</a:t>
            </a:r>
            <a:r>
              <a:rPr lang="en-US" sz="3200" dirty="0">
                <a:solidFill>
                  <a:srgbClr val="1A1A1A"/>
                </a:solidFill>
                <a:latin typeface="Arial" panose="020B0604020202020204" pitchFamily="34" charset="0"/>
                <a:ea typeface="Aptos"/>
                <a:cs typeface="Arial" panose="020B0604020202020204" pitchFamily="34" charset="0"/>
                <a:sym typeface="Aptos"/>
              </a:rPr>
              <a:t>  is the strongest independent correlate of CSVD</a:t>
            </a:r>
          </a:p>
          <a:p>
            <a:pPr marL="480000" indent="-480000">
              <a:spcBef>
                <a:spcPts val="600"/>
              </a:spcBef>
              <a:buFont typeface="Arial"/>
              <a:buChar char="•"/>
            </a:pPr>
            <a:r>
              <a:rPr lang="en-US" sz="3200" b="1" dirty="0">
                <a:solidFill>
                  <a:srgbClr val="1A1A1A"/>
                </a:solidFill>
                <a:latin typeface="Arial" panose="020B0604020202020204" pitchFamily="34" charset="0"/>
                <a:ea typeface="Aptos Bold"/>
                <a:cs typeface="Arial" panose="020B0604020202020204" pitchFamily="34" charset="0"/>
                <a:sym typeface="Aptos Bold"/>
              </a:rPr>
              <a:t>CSVD (white-matter hyperintensities)</a:t>
            </a:r>
            <a:r>
              <a:rPr lang="en-US" sz="3200" dirty="0">
                <a:solidFill>
                  <a:srgbClr val="1A1A1A"/>
                </a:solidFill>
                <a:latin typeface="Arial" panose="020B0604020202020204" pitchFamily="34" charset="0"/>
                <a:ea typeface="Aptos"/>
                <a:cs typeface="Arial" panose="020B0604020202020204" pitchFamily="34" charset="0"/>
                <a:sym typeface="Aptos"/>
              </a:rPr>
              <a:t>  associates with worse cognitive performance in PWH</a:t>
            </a:r>
          </a:p>
        </p:txBody>
      </p:sp>
      <p:sp>
        <p:nvSpPr>
          <p:cNvPr id="10" name="TB10"/>
          <p:cNvSpPr txBox="1"/>
          <p:nvPr/>
        </p:nvSpPr>
        <p:spPr>
          <a:xfrm>
            <a:off x="5562600" y="8551986"/>
            <a:ext cx="11963400" cy="1613359"/>
          </a:xfrm>
          <a:prstGeom prst="rect">
            <a:avLst/>
          </a:prstGeom>
          <a:solidFill>
            <a:schemeClr val="accent3">
              <a:lumMod val="20000"/>
              <a:lumOff val="80000"/>
            </a:schemeClr>
          </a:solidFill>
        </p:spPr>
        <p:txBody>
          <a:bodyPr lIns="0" tIns="0" rIns="0" bIns="0" rtlCol="0" anchor="t">
            <a:noAutofit/>
          </a:bodyPr>
          <a:lstStyle/>
          <a:p>
            <a:pPr algn="ctr">
              <a:spcBef>
                <a:spcPct val="0"/>
              </a:spcBef>
            </a:pPr>
            <a:r>
              <a:rPr lang="en-US" sz="4000" b="1" dirty="0">
                <a:latin typeface="Arial" panose="020B0604020202020204" pitchFamily="34" charset="0"/>
                <a:ea typeface="Aptos Bold"/>
                <a:cs typeface="Arial" panose="020B0604020202020204" pitchFamily="34" charset="0"/>
                <a:sym typeface="Aptos Bold"/>
              </a:rPr>
              <a:t>Why it matters : </a:t>
            </a:r>
            <a:r>
              <a:rPr lang="en-US" sz="4000" dirty="0">
                <a:latin typeface="Arial" panose="020B0604020202020204" pitchFamily="34" charset="0"/>
                <a:ea typeface="Aptos"/>
                <a:cs typeface="Arial" panose="020B0604020202020204" pitchFamily="34" charset="0"/>
                <a:sym typeface="Aptos"/>
              </a:rPr>
              <a:t>White Matter Hyperintensities are visible on routine MRI and the drivers are modifiable!</a:t>
            </a:r>
          </a:p>
        </p:txBody>
      </p:sp>
      <p:sp>
        <p:nvSpPr>
          <p:cNvPr id="12" name="TextBox 11">
            <a:extLst>
              <a:ext uri="{FF2B5EF4-FFF2-40B4-BE49-F238E27FC236}">
                <a16:creationId xmlns:a16="http://schemas.microsoft.com/office/drawing/2014/main" id="{73159E1B-C6D2-7BAA-05C8-A73BE67587BB}"/>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165476" y="-86637"/>
            <a:ext cx="10670963" cy="5762192"/>
          </a:xfrm>
          <a:prstGeom prst="rect">
            <a:avLst/>
          </a:prstGeom>
          <a:solidFill>
            <a:srgbClr val="0070C0"/>
          </a:solidFill>
        </p:spPr>
        <p:txBody>
          <a:bodyPr lIns="50800" tIns="50800" rIns="50800" bIns="50800" rtlCol="0" anchor="ctr"/>
          <a:lstStyle/>
          <a:p>
            <a:pPr algn="ctr">
              <a:lnSpc>
                <a:spcPts val="2659"/>
              </a:lnSpc>
            </a:pPr>
            <a:endParaRPr/>
          </a:p>
        </p:txBody>
      </p:sp>
      <p:sp>
        <p:nvSpPr>
          <p:cNvPr id="7" name="Freeform 7"/>
          <p:cNvSpPr/>
          <p:nvPr/>
        </p:nvSpPr>
        <p:spPr>
          <a:xfrm>
            <a:off x="11547266" y="85330"/>
            <a:ext cx="5597734" cy="4018280"/>
          </a:xfrm>
          <a:custGeom>
            <a:avLst/>
            <a:gdLst/>
            <a:ahLst/>
            <a:cxnLst/>
            <a:rect l="l" t="t" r="r" b="b"/>
            <a:pathLst>
              <a:path w="8579314" h="5973347">
                <a:moveTo>
                  <a:pt x="0" y="0"/>
                </a:moveTo>
                <a:lnTo>
                  <a:pt x="8579314" y="0"/>
                </a:lnTo>
                <a:lnTo>
                  <a:pt x="8579314" y="5973347"/>
                </a:lnTo>
                <a:lnTo>
                  <a:pt x="0" y="5973347"/>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611970" y="422275"/>
            <a:ext cx="10665628" cy="4917115"/>
          </a:xfrm>
          <a:prstGeom prst="rect">
            <a:avLst/>
          </a:prstGeom>
        </p:spPr>
        <p:txBody>
          <a:bodyPr wrap="square" lIns="0" tIns="0" rIns="0" bIns="0" rtlCol="0" anchor="t">
            <a:spAutoFit/>
          </a:bodyPr>
          <a:lstStyle/>
          <a:p>
            <a:pPr algn="l">
              <a:lnSpc>
                <a:spcPts val="9799"/>
              </a:lnSpc>
              <a:spcBef>
                <a:spcPct val="0"/>
              </a:spcBef>
            </a:pPr>
            <a:r>
              <a:rPr lang="en-US" sz="6999" b="1" spc="272" dirty="0">
                <a:solidFill>
                  <a:srgbClr val="E8F1F8"/>
                </a:solidFill>
                <a:latin typeface="Arial" panose="020B0604020202020204" pitchFamily="34" charset="0"/>
                <a:ea typeface="Aptos Bold"/>
                <a:cs typeface="Arial" panose="020B0604020202020204" pitchFamily="34" charset="0"/>
                <a:sym typeface="Aptos Bold"/>
              </a:rPr>
              <a:t>Polypharmacy increases Cognitive Burden, independent of multimorbidity</a:t>
            </a:r>
          </a:p>
        </p:txBody>
      </p:sp>
      <p:pic>
        <p:nvPicPr>
          <p:cNvPr id="9" name="Picture 8">
            <a:extLst>
              <a:ext uri="{FF2B5EF4-FFF2-40B4-BE49-F238E27FC236}">
                <a16:creationId xmlns:a16="http://schemas.microsoft.com/office/drawing/2014/main" id="{8F4CB88C-85CC-00B6-C869-4BD32CAACDA0}"/>
              </a:ext>
            </a:extLst>
          </p:cNvPr>
          <p:cNvPicPr>
            <a:picLocks noChangeAspect="1"/>
          </p:cNvPicPr>
          <p:nvPr/>
        </p:nvPicPr>
        <p:blipFill>
          <a:blip r:embed="rId4"/>
          <a:stretch>
            <a:fillRect/>
          </a:stretch>
        </p:blipFill>
        <p:spPr>
          <a:xfrm>
            <a:off x="139319" y="5739950"/>
            <a:ext cx="6642100" cy="1803400"/>
          </a:xfrm>
          <a:prstGeom prst="rect">
            <a:avLst/>
          </a:prstGeom>
          <a:solidFill>
            <a:schemeClr val="bg2"/>
          </a:solidFill>
          <a:ln>
            <a:solidFill>
              <a:schemeClr val="accent1">
                <a:lumMod val="25000"/>
              </a:schemeClr>
            </a:solidFill>
          </a:ln>
        </p:spPr>
      </p:pic>
      <p:grpSp>
        <p:nvGrpSpPr>
          <p:cNvPr id="14" name="Group 13">
            <a:extLst>
              <a:ext uri="{FF2B5EF4-FFF2-40B4-BE49-F238E27FC236}">
                <a16:creationId xmlns:a16="http://schemas.microsoft.com/office/drawing/2014/main" id="{BAC66C00-0E14-2FF8-5B70-4F19167FA114}"/>
              </a:ext>
            </a:extLst>
          </p:cNvPr>
          <p:cNvGrpSpPr/>
          <p:nvPr/>
        </p:nvGrpSpPr>
        <p:grpSpPr>
          <a:xfrm>
            <a:off x="97663" y="7790390"/>
            <a:ext cx="6337300" cy="2336800"/>
            <a:chOff x="455676" y="7360482"/>
            <a:chExt cx="6337300" cy="2336800"/>
          </a:xfrm>
        </p:grpSpPr>
        <p:pic>
          <p:nvPicPr>
            <p:cNvPr id="12" name="Picture 11">
              <a:extLst>
                <a:ext uri="{FF2B5EF4-FFF2-40B4-BE49-F238E27FC236}">
                  <a16:creationId xmlns:a16="http://schemas.microsoft.com/office/drawing/2014/main" id="{EFAA4644-F750-834E-2484-AE122F2B3614}"/>
                </a:ext>
              </a:extLst>
            </p:cNvPr>
            <p:cNvPicPr>
              <a:picLocks noChangeAspect="1"/>
            </p:cNvPicPr>
            <p:nvPr/>
          </p:nvPicPr>
          <p:blipFill>
            <a:blip r:embed="rId5"/>
            <a:stretch>
              <a:fillRect/>
            </a:stretch>
          </p:blipFill>
          <p:spPr>
            <a:xfrm>
              <a:off x="455676" y="7360482"/>
              <a:ext cx="6337300" cy="2197100"/>
            </a:xfrm>
            <a:prstGeom prst="rect">
              <a:avLst/>
            </a:prstGeom>
            <a:ln>
              <a:solidFill>
                <a:schemeClr val="accent1">
                  <a:lumMod val="25000"/>
                </a:schemeClr>
              </a:solidFill>
            </a:ln>
          </p:spPr>
        </p:pic>
        <p:pic>
          <p:nvPicPr>
            <p:cNvPr id="13" name="Picture 12">
              <a:extLst>
                <a:ext uri="{FF2B5EF4-FFF2-40B4-BE49-F238E27FC236}">
                  <a16:creationId xmlns:a16="http://schemas.microsoft.com/office/drawing/2014/main" id="{6EA14B9C-D370-066D-A0FB-4A04DBDCB2FB}"/>
                </a:ext>
              </a:extLst>
            </p:cNvPr>
            <p:cNvPicPr>
              <a:picLocks noChangeAspect="1"/>
            </p:cNvPicPr>
            <p:nvPr/>
          </p:nvPicPr>
          <p:blipFill>
            <a:blip r:embed="rId6"/>
            <a:stretch>
              <a:fillRect/>
            </a:stretch>
          </p:blipFill>
          <p:spPr>
            <a:xfrm>
              <a:off x="1013460" y="9417882"/>
              <a:ext cx="1625600" cy="279400"/>
            </a:xfrm>
            <a:prstGeom prst="rect">
              <a:avLst/>
            </a:prstGeom>
            <a:ln>
              <a:solidFill>
                <a:schemeClr val="accent1">
                  <a:lumMod val="25000"/>
                </a:schemeClr>
              </a:solidFill>
            </a:ln>
          </p:spPr>
        </p:pic>
      </p:grpSp>
      <p:pic>
        <p:nvPicPr>
          <p:cNvPr id="15" name="Picture 14">
            <a:extLst>
              <a:ext uri="{FF2B5EF4-FFF2-40B4-BE49-F238E27FC236}">
                <a16:creationId xmlns:a16="http://schemas.microsoft.com/office/drawing/2014/main" id="{32905320-53BD-444F-5DBE-FED34E572F52}"/>
              </a:ext>
            </a:extLst>
          </p:cNvPr>
          <p:cNvPicPr>
            <a:picLocks noChangeAspect="1"/>
          </p:cNvPicPr>
          <p:nvPr/>
        </p:nvPicPr>
        <p:blipFill>
          <a:blip r:embed="rId7"/>
          <a:stretch>
            <a:fillRect/>
          </a:stretch>
        </p:blipFill>
        <p:spPr>
          <a:xfrm>
            <a:off x="7180160" y="7181246"/>
            <a:ext cx="6134100" cy="2197100"/>
          </a:xfrm>
          <a:prstGeom prst="rect">
            <a:avLst/>
          </a:prstGeom>
          <a:solidFill>
            <a:schemeClr val="bg2"/>
          </a:solidFill>
          <a:ln>
            <a:solidFill>
              <a:schemeClr val="accent1">
                <a:lumMod val="25000"/>
              </a:schemeClr>
            </a:solidFill>
          </a:ln>
        </p:spPr>
      </p:pic>
      <p:sp>
        <p:nvSpPr>
          <p:cNvPr id="3" name="TextBox 2">
            <a:extLst>
              <a:ext uri="{FF2B5EF4-FFF2-40B4-BE49-F238E27FC236}">
                <a16:creationId xmlns:a16="http://schemas.microsoft.com/office/drawing/2014/main" id="{C8EDC052-8061-E4AD-5379-F2534E299ECD}"/>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20</a:t>
            </a:fld>
            <a:endParaRPr lang="en-US" dirty="0"/>
          </a:p>
        </p:txBody>
      </p:sp>
      <p:pic>
        <p:nvPicPr>
          <p:cNvPr id="2" name="Picture 1">
            <a:extLst>
              <a:ext uri="{FF2B5EF4-FFF2-40B4-BE49-F238E27FC236}">
                <a16:creationId xmlns:a16="http://schemas.microsoft.com/office/drawing/2014/main" id="{8CE03DBD-8F48-1DC6-D0F7-AB3245C66D40}"/>
              </a:ext>
            </a:extLst>
          </p:cNvPr>
          <p:cNvPicPr>
            <a:picLocks noChangeAspect="1"/>
          </p:cNvPicPr>
          <p:nvPr/>
        </p:nvPicPr>
        <p:blipFill>
          <a:blip r:embed="rId8"/>
          <a:stretch>
            <a:fillRect/>
          </a:stretch>
        </p:blipFill>
        <p:spPr>
          <a:xfrm>
            <a:off x="8610600" y="4400875"/>
            <a:ext cx="8723540" cy="2483105"/>
          </a:xfrm>
          <a:prstGeom prst="rect">
            <a:avLst/>
          </a:prstGeom>
          <a:solidFill>
            <a:schemeClr val="bg1"/>
          </a:solidFill>
          <a:ln>
            <a:solidFill>
              <a:schemeClr val="accent6">
                <a:lumMod val="50000"/>
              </a:schemeClr>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CF46F7-A7E8-75C0-D82A-B26EBFF150B4}"/>
              </a:ext>
            </a:extLst>
          </p:cNvPr>
          <p:cNvSpPr/>
          <p:nvPr>
            <p:custDataLst>
              <p:tags r:id="rId2"/>
            </p:custDataLst>
          </p:nvPr>
        </p:nvSpPr>
        <p:spPr>
          <a:xfrm>
            <a:off x="667040" y="2614055"/>
            <a:ext cx="3557544" cy="3557544"/>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46CD077-33BA-A11A-A1B9-8B348257265D}"/>
              </a:ext>
            </a:extLst>
          </p:cNvPr>
          <p:cNvSpPr/>
          <p:nvPr>
            <p:custDataLst>
              <p:tags r:id="rId3"/>
            </p:custDataLst>
          </p:nvPr>
        </p:nvSpPr>
        <p:spPr>
          <a:xfrm>
            <a:off x="4669277" y="1501346"/>
            <a:ext cx="12729337" cy="5782962"/>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500" b="1">
                <a:solidFill>
                  <a:srgbClr val="000000"/>
                </a:solidFill>
              </a:rPr>
              <a:t>Recent large studies suggest the recombinant zoster (shingles) vaccine is associated with:</a:t>
            </a:r>
          </a:p>
        </p:txBody>
      </p:sp>
      <p:sp>
        <p:nvSpPr>
          <p:cNvPr id="4" name="Rectangle 3">
            <a:extLst>
              <a:ext uri="{FF2B5EF4-FFF2-40B4-BE49-F238E27FC236}">
                <a16:creationId xmlns:a16="http://schemas.microsoft.com/office/drawing/2014/main" id="{1AE8781E-B605-578A-8FD0-591FC3D31B98}"/>
              </a:ext>
            </a:extLst>
          </p:cNvPr>
          <p:cNvSpPr/>
          <p:nvPr/>
        </p:nvSpPr>
        <p:spPr>
          <a:xfrm>
            <a:off x="0" y="8730049"/>
            <a:ext cx="18288000" cy="1556951"/>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1111733" tIns="389106" rIns="2779331" bIns="305726" rtlCol="0" anchor="ctr">
            <a:normAutofit/>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8103D94B-2455-3170-7082-6852393D5EC3}"/>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44693" y="9286177"/>
            <a:ext cx="444693" cy="444693"/>
          </a:xfrm>
          <a:prstGeom prst="rect">
            <a:avLst/>
          </a:prstGeom>
        </p:spPr>
      </p:pic>
      <p:sp>
        <p:nvSpPr>
          <p:cNvPr id="7" name="Trapezoid 6">
            <a:extLst>
              <a:ext uri="{FF2B5EF4-FFF2-40B4-BE49-F238E27FC236}">
                <a16:creationId xmlns:a16="http://schemas.microsoft.com/office/drawing/2014/main" id="{E4F2BF06-35FE-185B-4D5B-2104EC797CE7}"/>
              </a:ext>
            </a:extLst>
          </p:cNvPr>
          <p:cNvSpPr/>
          <p:nvPr/>
        </p:nvSpPr>
        <p:spPr>
          <a:xfrm rot="2700000">
            <a:off x="14430556" y="772386"/>
            <a:ext cx="5002797" cy="1167319"/>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301D5C7B-42DC-21B3-9980-16FDC5BB07D3}"/>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6120123" y="9230591"/>
            <a:ext cx="1667599" cy="555866"/>
          </a:xfrm>
          <a:prstGeom prst="rect">
            <a:avLst/>
          </a:prstGeom>
        </p:spPr>
      </p:pic>
    </p:spTree>
    <p:custDataLst>
      <p:tags r:id="rId1"/>
    </p:custDataLst>
    <p:extLst>
      <p:ext uri="{BB962C8B-B14F-4D97-AF65-F5344CB8AC3E}">
        <p14:creationId xmlns:p14="http://schemas.microsoft.com/office/powerpoint/2010/main" val="121946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06BE85-93CB-6456-B30B-03EE8E6A470B}"/>
              </a:ext>
            </a:extLst>
          </p:cNvPr>
          <p:cNvSpPr txBox="1"/>
          <p:nvPr/>
        </p:nvSpPr>
        <p:spPr>
          <a:xfrm>
            <a:off x="365760" y="614296"/>
            <a:ext cx="17922240" cy="1015663"/>
          </a:xfrm>
          <a:prstGeom prst="rect">
            <a:avLst/>
          </a:prstGeom>
          <a:solidFill>
            <a:srgbClr val="FF40FF"/>
          </a:solidFill>
        </p:spPr>
        <p:txBody>
          <a:bodyPr wrap="square">
            <a:spAutoFit/>
          </a:bodyPr>
          <a:lstStyle/>
          <a:p>
            <a:pPr algn="ctr" defTabSz="914445"/>
            <a:r>
              <a:rPr lang="en-US" sz="6000" dirty="0">
                <a:solidFill>
                  <a:prstClr val="white"/>
                </a:solidFill>
                <a:latin typeface="Calibri"/>
              </a:rPr>
              <a:t>Zoster Vaccination Lowers Dementia Risk !!!</a:t>
            </a:r>
          </a:p>
        </p:txBody>
      </p:sp>
      <p:graphicFrame>
        <p:nvGraphicFramePr>
          <p:cNvPr id="4" name="Diagram 3">
            <a:extLst>
              <a:ext uri="{FF2B5EF4-FFF2-40B4-BE49-F238E27FC236}">
                <a16:creationId xmlns:a16="http://schemas.microsoft.com/office/drawing/2014/main" id="{81A5BEEE-4F87-948D-5188-BC7FE1AB13ED}"/>
              </a:ext>
            </a:extLst>
          </p:cNvPr>
          <p:cNvGraphicFramePr/>
          <p:nvPr>
            <p:extLst>
              <p:ext uri="{D42A27DB-BD31-4B8C-83A1-F6EECF244321}">
                <p14:modId xmlns:p14="http://schemas.microsoft.com/office/powerpoint/2010/main" val="1654857552"/>
              </p:ext>
            </p:extLst>
          </p:nvPr>
        </p:nvGraphicFramePr>
        <p:xfrm>
          <a:off x="10287000" y="2093855"/>
          <a:ext cx="7635243" cy="7307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9244517A-5DAB-A153-C30F-1EE0C745E5F8}"/>
              </a:ext>
            </a:extLst>
          </p:cNvPr>
          <p:cNvSpPr txBox="1"/>
          <p:nvPr/>
        </p:nvSpPr>
        <p:spPr>
          <a:xfrm>
            <a:off x="365760" y="9376202"/>
            <a:ext cx="8412480" cy="830997"/>
          </a:xfrm>
          <a:prstGeom prst="rect">
            <a:avLst/>
          </a:prstGeom>
          <a:noFill/>
        </p:spPr>
        <p:txBody>
          <a:bodyPr wrap="square">
            <a:spAutoFit/>
          </a:bodyPr>
          <a:lstStyle/>
          <a:p>
            <a:pPr defTabSz="914445"/>
            <a:endParaRPr sz="1200" dirty="0">
              <a:solidFill>
                <a:prstClr val="black"/>
              </a:solidFill>
              <a:latin typeface="Calibri"/>
            </a:endParaRPr>
          </a:p>
          <a:p>
            <a:pPr defTabSz="914445">
              <a:defRPr sz="1000">
                <a:solidFill>
                  <a:srgbClr val="002B5C"/>
                </a:solidFill>
              </a:defRPr>
            </a:pPr>
            <a:r>
              <a:rPr sz="1200" dirty="0" err="1">
                <a:solidFill>
                  <a:srgbClr val="002B5C"/>
                </a:solidFill>
                <a:latin typeface="Calibri"/>
              </a:rPr>
              <a:t>Eyting</a:t>
            </a:r>
            <a:r>
              <a:rPr sz="1200" dirty="0">
                <a:solidFill>
                  <a:srgbClr val="002B5C"/>
                </a:solidFill>
                <a:latin typeface="Calibri"/>
              </a:rPr>
              <a:t> M et al. *A natural experiment on the effect of herpes zoster vaccination on dementia.* Nature. 2025.</a:t>
            </a:r>
            <a:br>
              <a:rPr sz="1200" dirty="0">
                <a:solidFill>
                  <a:srgbClr val="002B5C"/>
                </a:solidFill>
                <a:latin typeface="Calibri"/>
              </a:rPr>
            </a:br>
            <a:r>
              <a:rPr sz="1200" dirty="0" err="1">
                <a:solidFill>
                  <a:srgbClr val="002B5C"/>
                </a:solidFill>
                <a:latin typeface="Calibri"/>
              </a:rPr>
              <a:t>Pomirchy</a:t>
            </a:r>
            <a:r>
              <a:rPr sz="1200" dirty="0">
                <a:solidFill>
                  <a:srgbClr val="002B5C"/>
                </a:solidFill>
                <a:latin typeface="Calibri"/>
              </a:rPr>
              <a:t> M et al. *Herpes Zoster Vaccination and Dementia Occurrence.* JAMA. 2025.</a:t>
            </a:r>
            <a:br>
              <a:rPr sz="1200" dirty="0">
                <a:solidFill>
                  <a:srgbClr val="002B5C"/>
                </a:solidFill>
                <a:latin typeface="Calibri"/>
              </a:rPr>
            </a:br>
            <a:r>
              <a:rPr sz="1200" dirty="0">
                <a:solidFill>
                  <a:srgbClr val="002B5C"/>
                </a:solidFill>
                <a:latin typeface="Calibri"/>
              </a:rPr>
              <a:t>Taquet M et al. *The recombinant shingles vaccine is associated with lower risk of dementia.* Nat Med. 2024.</a:t>
            </a:r>
          </a:p>
        </p:txBody>
      </p:sp>
      <p:pic>
        <p:nvPicPr>
          <p:cNvPr id="1026" name="Picture 2" descr="Fig. 5">
            <a:extLst>
              <a:ext uri="{FF2B5EF4-FFF2-40B4-BE49-F238E27FC236}">
                <a16:creationId xmlns:a16="http://schemas.microsoft.com/office/drawing/2014/main" id="{30CD06DC-3793-1088-3C7D-F4ADDF77E419}"/>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1295400" y="1833997"/>
            <a:ext cx="7635243" cy="767906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62D63CA-96DC-1FA4-E2A4-77EBC11C958E}"/>
              </a:ext>
            </a:extLst>
          </p:cNvPr>
          <p:cNvSpPr txBox="1"/>
          <p:nvPr/>
        </p:nvSpPr>
        <p:spPr>
          <a:xfrm>
            <a:off x="1295400" y="1642659"/>
            <a:ext cx="7766550" cy="553998"/>
          </a:xfrm>
          <a:prstGeom prst="rect">
            <a:avLst/>
          </a:prstGeom>
          <a:solidFill>
            <a:schemeClr val="bg2"/>
          </a:solidFill>
        </p:spPr>
        <p:txBody>
          <a:bodyPr wrap="none" rtlCol="0">
            <a:spAutoFit/>
          </a:bodyPr>
          <a:lstStyle/>
          <a:p>
            <a:r>
              <a:rPr lang="en-US" sz="3000" dirty="0"/>
              <a:t>EFFECT OF BEING ELIGIBLE FOR ZOSTER VACCINE</a:t>
            </a:r>
          </a:p>
        </p:txBody>
      </p:sp>
      <p:sp>
        <p:nvSpPr>
          <p:cNvPr id="6" name="TextBox 5">
            <a:extLst>
              <a:ext uri="{FF2B5EF4-FFF2-40B4-BE49-F238E27FC236}">
                <a16:creationId xmlns:a16="http://schemas.microsoft.com/office/drawing/2014/main" id="{EB61571D-009D-83E0-9263-2435BA9AC664}"/>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22</a:t>
            </a:fld>
            <a:endParaRPr lang="en-US" dirty="0"/>
          </a:p>
        </p:txBody>
      </p:sp>
    </p:spTree>
    <p:extLst>
      <p:ext uri="{BB962C8B-B14F-4D97-AF65-F5344CB8AC3E}">
        <p14:creationId xmlns:p14="http://schemas.microsoft.com/office/powerpoint/2010/main" val="2657482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62550-E765-B11E-1EF2-D1D509D2F2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B639D0-08B4-CEA1-D0B8-CFF46493174A}"/>
              </a:ext>
            </a:extLst>
          </p:cNvPr>
          <p:cNvSpPr>
            <a:spLocks noGrp="1"/>
          </p:cNvSpPr>
          <p:nvPr>
            <p:ph type="title"/>
          </p:nvPr>
        </p:nvSpPr>
        <p:spPr>
          <a:xfrm>
            <a:off x="0" y="262872"/>
            <a:ext cx="18288000" cy="1714500"/>
          </a:xfrm>
        </p:spPr>
        <p:txBody>
          <a:bodyPr>
            <a:normAutofit/>
          </a:bodyPr>
          <a:lstStyle/>
          <a:p>
            <a:r>
              <a:rPr lang="en-US" b="1" dirty="0">
                <a:latin typeface="Arial" panose="020B0604020202020204" pitchFamily="34" charset="0"/>
                <a:cs typeface="Arial" panose="020B0604020202020204" pitchFamily="34" charset="0"/>
              </a:rPr>
              <a:t>Potential Brain Health Effects of GLP-1 Receptor Agonists</a:t>
            </a:r>
          </a:p>
        </p:txBody>
      </p:sp>
      <p:sp>
        <p:nvSpPr>
          <p:cNvPr id="11" name="TextBox 10">
            <a:extLst>
              <a:ext uri="{FF2B5EF4-FFF2-40B4-BE49-F238E27FC236}">
                <a16:creationId xmlns:a16="http://schemas.microsoft.com/office/drawing/2014/main" id="{D939A95A-DAF1-B679-C960-12FB7BFD9E2D}"/>
              </a:ext>
            </a:extLst>
          </p:cNvPr>
          <p:cNvSpPr txBox="1"/>
          <p:nvPr/>
        </p:nvSpPr>
        <p:spPr>
          <a:xfrm>
            <a:off x="10748014" y="9182960"/>
            <a:ext cx="6328976" cy="830997"/>
          </a:xfrm>
          <a:prstGeom prst="rect">
            <a:avLst/>
          </a:prstGeom>
          <a:noFill/>
        </p:spPr>
        <p:txBody>
          <a:bodyPr wrap="none" rtlCol="0">
            <a:spAutoFit/>
          </a:bodyPr>
          <a:lstStyle/>
          <a:p>
            <a:pPr algn="ctr"/>
            <a:r>
              <a:rPr lang="en-US" sz="2400" i="1" dirty="0">
                <a:latin typeface="Arial" panose="020B0604020202020204" pitchFamily="34" charset="0"/>
                <a:cs typeface="Arial" panose="020B0604020202020204" pitchFamily="34" charset="0"/>
              </a:rPr>
              <a:t>Roy et al, Neurotherapeutics 2025</a:t>
            </a:r>
          </a:p>
          <a:p>
            <a:pPr algn="ctr"/>
            <a:r>
              <a:rPr lang="en-US" sz="2400" i="1" dirty="0">
                <a:latin typeface="Arial" panose="020B0604020202020204" pitchFamily="34" charset="0"/>
                <a:cs typeface="Arial" panose="020B0604020202020204" pitchFamily="34" charset="0"/>
              </a:rPr>
              <a:t>Xie et al, Nature Med 2025, PMID: 39833406</a:t>
            </a:r>
          </a:p>
        </p:txBody>
      </p:sp>
      <p:pic>
        <p:nvPicPr>
          <p:cNvPr id="6" name="Picture 5">
            <a:extLst>
              <a:ext uri="{FF2B5EF4-FFF2-40B4-BE49-F238E27FC236}">
                <a16:creationId xmlns:a16="http://schemas.microsoft.com/office/drawing/2014/main" id="{71C621F4-8E8C-ABC2-C05F-A80A095BF8F6}"/>
              </a:ext>
            </a:extLst>
          </p:cNvPr>
          <p:cNvPicPr>
            <a:picLocks noChangeAspect="1"/>
          </p:cNvPicPr>
          <p:nvPr/>
        </p:nvPicPr>
        <p:blipFill>
          <a:blip r:embed="rId3"/>
          <a:stretch>
            <a:fillRect/>
          </a:stretch>
        </p:blipFill>
        <p:spPr>
          <a:xfrm>
            <a:off x="2286000" y="3467100"/>
            <a:ext cx="14073084" cy="2839860"/>
          </a:xfrm>
          <a:prstGeom prst="rect">
            <a:avLst/>
          </a:prstGeom>
        </p:spPr>
      </p:pic>
      <p:sp>
        <p:nvSpPr>
          <p:cNvPr id="4" name="TextBox 3">
            <a:extLst>
              <a:ext uri="{FF2B5EF4-FFF2-40B4-BE49-F238E27FC236}">
                <a16:creationId xmlns:a16="http://schemas.microsoft.com/office/drawing/2014/main" id="{D5A92DC0-9E13-D737-5837-172F229E78D6}"/>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23</a:t>
            </a:fld>
            <a:endParaRPr lang="en-US" dirty="0"/>
          </a:p>
        </p:txBody>
      </p:sp>
    </p:spTree>
    <p:extLst>
      <p:ext uri="{BB962C8B-B14F-4D97-AF65-F5344CB8AC3E}">
        <p14:creationId xmlns:p14="http://schemas.microsoft.com/office/powerpoint/2010/main" val="1011627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287CC8D-E4D7-3837-6630-F65ED624FDA4}"/>
              </a:ext>
            </a:extLst>
          </p:cNvPr>
          <p:cNvGraphicFramePr>
            <a:graphicFrameLocks noGrp="1"/>
          </p:cNvGraphicFramePr>
          <p:nvPr>
            <p:extLst>
              <p:ext uri="{D42A27DB-BD31-4B8C-83A1-F6EECF244321}">
                <p14:modId xmlns:p14="http://schemas.microsoft.com/office/powerpoint/2010/main" val="3166872225"/>
              </p:ext>
            </p:extLst>
          </p:nvPr>
        </p:nvGraphicFramePr>
        <p:xfrm>
          <a:off x="266699" y="362468"/>
          <a:ext cx="10553702" cy="9406712"/>
        </p:xfrm>
        <a:graphic>
          <a:graphicData uri="http://schemas.openxmlformats.org/drawingml/2006/table">
            <a:tbl>
              <a:tblPr firstRow="1" firstCol="1" bandRow="1">
                <a:tableStyleId>{7DF18680-E054-41AD-8BC1-D1AEF772440D}</a:tableStyleId>
              </a:tblPr>
              <a:tblGrid>
                <a:gridCol w="3102698">
                  <a:extLst>
                    <a:ext uri="{9D8B030D-6E8A-4147-A177-3AD203B41FA5}">
                      <a16:colId xmlns:a16="http://schemas.microsoft.com/office/drawing/2014/main" val="155131873"/>
                    </a:ext>
                  </a:extLst>
                </a:gridCol>
                <a:gridCol w="2261839">
                  <a:extLst>
                    <a:ext uri="{9D8B030D-6E8A-4147-A177-3AD203B41FA5}">
                      <a16:colId xmlns:a16="http://schemas.microsoft.com/office/drawing/2014/main" val="728425763"/>
                    </a:ext>
                  </a:extLst>
                </a:gridCol>
                <a:gridCol w="397814">
                  <a:extLst>
                    <a:ext uri="{9D8B030D-6E8A-4147-A177-3AD203B41FA5}">
                      <a16:colId xmlns:a16="http://schemas.microsoft.com/office/drawing/2014/main" val="3425047107"/>
                    </a:ext>
                  </a:extLst>
                </a:gridCol>
                <a:gridCol w="732216">
                  <a:extLst>
                    <a:ext uri="{9D8B030D-6E8A-4147-A177-3AD203B41FA5}">
                      <a16:colId xmlns:a16="http://schemas.microsoft.com/office/drawing/2014/main" val="1682888848"/>
                    </a:ext>
                  </a:extLst>
                </a:gridCol>
                <a:gridCol w="2696512">
                  <a:extLst>
                    <a:ext uri="{9D8B030D-6E8A-4147-A177-3AD203B41FA5}">
                      <a16:colId xmlns:a16="http://schemas.microsoft.com/office/drawing/2014/main" val="2138296487"/>
                    </a:ext>
                  </a:extLst>
                </a:gridCol>
                <a:gridCol w="1362623">
                  <a:extLst>
                    <a:ext uri="{9D8B030D-6E8A-4147-A177-3AD203B41FA5}">
                      <a16:colId xmlns:a16="http://schemas.microsoft.com/office/drawing/2014/main" val="2151588573"/>
                    </a:ext>
                  </a:extLst>
                </a:gridCol>
              </a:tblGrid>
              <a:tr h="1396083">
                <a:tc gridSpan="6">
                  <a:txBody>
                    <a:bodyPr/>
                    <a:lstStyle/>
                    <a:p>
                      <a:pPr marL="0" marR="0" algn="ctr" fontAlgn="t">
                        <a:buNone/>
                      </a:pPr>
                      <a:r>
                        <a:rPr lang="en-US" sz="4600" b="1" u="none" strike="noStrike" dirty="0">
                          <a:solidFill>
                            <a:srgbClr val="FFFF00"/>
                          </a:solidFill>
                          <a:effectLst/>
                          <a:latin typeface="Arial" panose="020B0604020202020204" pitchFamily="34" charset="0"/>
                          <a:cs typeface="Arial" panose="020B0604020202020204" pitchFamily="34" charset="0"/>
                        </a:rPr>
                        <a:t>RECENT TRIALS TO IMPROVE BRAIN HEALTH IN PWH</a:t>
                      </a:r>
                      <a:endParaRPr lang="en-US" sz="4600" b="1" i="0" u="none" strike="noStrike" dirty="0">
                        <a:solidFill>
                          <a:srgbClr val="FFFF00"/>
                        </a:solidFill>
                        <a:effectLst/>
                        <a:latin typeface="Arial" panose="020B0604020202020204" pitchFamily="34" charset="0"/>
                        <a:cs typeface="Arial" panose="020B0604020202020204" pitchFamily="34" charset="0"/>
                      </a:endParaRPr>
                    </a:p>
                  </a:txBody>
                  <a:tcPr marL="110571" marR="110571" marT="55286" marB="55286"/>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0325026"/>
                  </a:ext>
                </a:extLst>
              </a:tr>
              <a:tr h="1477216">
                <a:tc>
                  <a:txBody>
                    <a:bodyPr/>
                    <a:lstStyle/>
                    <a:p>
                      <a:pPr marL="0" marR="0" algn="l" fontAlgn="t">
                        <a:buNone/>
                      </a:pPr>
                      <a:r>
                        <a:rPr lang="en-US" sz="3000" b="1" u="none" strike="noStrike">
                          <a:solidFill>
                            <a:schemeClr val="bg1"/>
                          </a:solidFill>
                          <a:effectLst/>
                          <a:latin typeface="Arial" panose="020B0604020202020204" pitchFamily="34" charset="0"/>
                          <a:cs typeface="Arial" panose="020B0604020202020204" pitchFamily="34" charset="0"/>
                        </a:rPr>
                        <a:t>Semaglutide </a:t>
                      </a:r>
                      <a:endParaRPr lang="en-US" sz="3000" b="0" u="none" strike="noStrike">
                        <a:solidFill>
                          <a:schemeClr val="bg1"/>
                        </a:solidFill>
                        <a:effectLst/>
                        <a:latin typeface="Arial" panose="020B0604020202020204" pitchFamily="34" charset="0"/>
                        <a:cs typeface="Arial" panose="020B0604020202020204" pitchFamily="34" charset="0"/>
                      </a:endParaRPr>
                    </a:p>
                    <a:p>
                      <a:pPr marL="0" marR="0" algn="l" fontAlgn="t">
                        <a:buNone/>
                      </a:pPr>
                      <a:r>
                        <a:rPr lang="en-US" sz="3000" b="1" u="none" strike="noStrike">
                          <a:solidFill>
                            <a:schemeClr val="bg1"/>
                          </a:solidFill>
                          <a:effectLst/>
                          <a:latin typeface="Arial" panose="020B0604020202020204" pitchFamily="34" charset="0"/>
                          <a:cs typeface="Arial" panose="020B0604020202020204" pitchFamily="34" charset="0"/>
                        </a:rPr>
                        <a:t>(GLP-1 receptor agonist)</a:t>
                      </a:r>
                      <a:endParaRPr lang="en-US" sz="3000" b="0" i="0" u="none" strike="noStrike">
                        <a:solidFill>
                          <a:schemeClr val="bg1"/>
                        </a:solidFill>
                        <a:effectLst/>
                        <a:latin typeface="Arial" panose="020B0604020202020204" pitchFamily="34" charset="0"/>
                        <a:cs typeface="Arial" panose="020B0604020202020204" pitchFamily="34" charset="0"/>
                      </a:endParaRPr>
                    </a:p>
                  </a:txBody>
                  <a:tcPr marL="53750" marR="53750" marT="30714" marB="30714"/>
                </a:tc>
                <a:tc>
                  <a:txBody>
                    <a:bodyPr/>
                    <a:lstStyle/>
                    <a:p>
                      <a:pPr marL="0" marR="0" algn="l" fontAlgn="t">
                        <a:buNone/>
                      </a:pPr>
                      <a:r>
                        <a:rPr lang="en-US" sz="1600" b="0" u="none" strike="noStrike">
                          <a:solidFill>
                            <a:srgbClr val="000000"/>
                          </a:solidFill>
                          <a:effectLst/>
                          <a:latin typeface="Arial" panose="020B0604020202020204" pitchFamily="34" charset="0"/>
                          <a:cs typeface="Arial" panose="020B0604020202020204" pitchFamily="34" charset="0"/>
                        </a:rPr>
                        <a:t>Phase 2b randomized, double-blind, placebo-controlled; PWH with overweight/central adiposity; 32 wk </a:t>
                      </a:r>
                      <a:endParaRPr lang="en-US" sz="1600" b="0" i="0" u="none" strike="noStrike">
                        <a:effectLst/>
                        <a:latin typeface="Arial" panose="020B0604020202020204" pitchFamily="34" charset="0"/>
                        <a:cs typeface="Arial" panose="020B0604020202020204" pitchFamily="34" charset="0"/>
                      </a:endParaRPr>
                    </a:p>
                  </a:txBody>
                  <a:tcPr marL="53750" marR="53750" marT="30714" marB="30714"/>
                </a:tc>
                <a:tc>
                  <a:txBody>
                    <a:bodyPr/>
                    <a:lstStyle/>
                    <a:p>
                      <a:pPr marL="0" marR="0" algn="ctr" fontAlgn="t">
                        <a:buNone/>
                      </a:pPr>
                      <a:r>
                        <a:rPr lang="en-US" sz="1600" b="0" u="none" strike="noStrike">
                          <a:solidFill>
                            <a:srgbClr val="000000"/>
                          </a:solidFill>
                          <a:effectLst/>
                          <a:latin typeface="Arial" panose="020B0604020202020204" pitchFamily="34" charset="0"/>
                          <a:cs typeface="Arial" panose="020B0604020202020204" pitchFamily="34" charset="0"/>
                        </a:rPr>
                        <a:t>2025</a:t>
                      </a:r>
                      <a:endParaRPr lang="en-US" sz="1600" b="0" i="0" u="none" strike="noStrike">
                        <a:effectLst/>
                        <a:latin typeface="Arial" panose="020B0604020202020204" pitchFamily="34" charset="0"/>
                        <a:cs typeface="Arial" panose="020B0604020202020204" pitchFamily="34" charset="0"/>
                      </a:endParaRPr>
                    </a:p>
                  </a:txBody>
                  <a:tcPr marL="53750" marR="53750" marT="30714" marB="30714"/>
                </a:tc>
                <a:tc>
                  <a:txBody>
                    <a:bodyPr/>
                    <a:lstStyle/>
                    <a:p>
                      <a:pPr marL="0" marR="0" algn="ctr" fontAlgn="t">
                        <a:buNone/>
                      </a:pPr>
                      <a:r>
                        <a:rPr lang="en-US" sz="1600" b="0" u="none" strike="noStrike">
                          <a:solidFill>
                            <a:srgbClr val="000000"/>
                          </a:solidFill>
                          <a:effectLst/>
                          <a:latin typeface="Arial" panose="020B0604020202020204" pitchFamily="34" charset="0"/>
                          <a:cs typeface="Arial" panose="020B0604020202020204" pitchFamily="34" charset="0"/>
                        </a:rPr>
                        <a:t>108 (54/arm)</a:t>
                      </a:r>
                      <a:endParaRPr lang="en-US" sz="1600" b="0" i="0" u="none" strike="noStrike">
                        <a:effectLst/>
                        <a:latin typeface="Arial" panose="020B0604020202020204" pitchFamily="34" charset="0"/>
                        <a:cs typeface="Arial" panose="020B0604020202020204" pitchFamily="34" charset="0"/>
                      </a:endParaRPr>
                    </a:p>
                  </a:txBody>
                  <a:tcPr marL="53750" marR="53750" marT="30714" marB="30714"/>
                </a:tc>
                <a:tc>
                  <a:txBody>
                    <a:bodyPr/>
                    <a:lstStyle/>
                    <a:p>
                      <a:pPr marL="0" marR="0" algn="l" fontAlgn="t">
                        <a:buNone/>
                      </a:pPr>
                      <a:r>
                        <a:rPr lang="en-US" sz="3000" b="1" u="none" strike="noStrike" dirty="0">
                          <a:solidFill>
                            <a:srgbClr val="00B050"/>
                          </a:solidFill>
                          <a:effectLst/>
                          <a:latin typeface="Arial" panose="020B0604020202020204" pitchFamily="34" charset="0"/>
                          <a:cs typeface="Arial" panose="020B0604020202020204" pitchFamily="34" charset="0"/>
                        </a:rPr>
                        <a:t>Positive signal.</a:t>
                      </a:r>
                      <a:endParaRPr lang="en-US" sz="3000" b="0" i="0" u="none" strike="noStrike" dirty="0">
                        <a:solidFill>
                          <a:srgbClr val="00B050"/>
                        </a:solidFill>
                        <a:effectLst/>
                        <a:latin typeface="Arial" panose="020B0604020202020204" pitchFamily="34" charset="0"/>
                        <a:cs typeface="Arial" panose="020B0604020202020204" pitchFamily="34" charset="0"/>
                      </a:endParaRPr>
                    </a:p>
                  </a:txBody>
                  <a:tcPr marL="53750" marR="53750" marT="30714" marB="30714"/>
                </a:tc>
                <a:tc>
                  <a:txBody>
                    <a:bodyPr/>
                    <a:lstStyle/>
                    <a:p>
                      <a:pPr marL="0" marR="0" algn="l" fontAlgn="t">
                        <a:buNone/>
                      </a:pPr>
                      <a:r>
                        <a:rPr lang="en-US" sz="1600" b="0" u="none" strike="noStrike" dirty="0">
                          <a:solidFill>
                            <a:srgbClr val="000000"/>
                          </a:solidFill>
                          <a:effectLst/>
                          <a:latin typeface="Arial" panose="020B0604020202020204" pitchFamily="34" charset="0"/>
                          <a:cs typeface="Arial" panose="020B0604020202020204" pitchFamily="34" charset="0"/>
                        </a:rPr>
                        <a:t>Atieh et al, Clin Infect Dis 2025 </a:t>
                      </a:r>
                      <a:endParaRPr lang="en-US" sz="1600" b="0" i="0" u="none" strike="noStrike" dirty="0">
                        <a:effectLst/>
                        <a:latin typeface="Arial" panose="020B0604020202020204" pitchFamily="34" charset="0"/>
                        <a:cs typeface="Arial" panose="020B0604020202020204" pitchFamily="34" charset="0"/>
                      </a:endParaRPr>
                    </a:p>
                  </a:txBody>
                  <a:tcPr marL="53750" marR="53750" marT="30714" marB="30714"/>
                </a:tc>
                <a:extLst>
                  <a:ext uri="{0D108BD9-81ED-4DB2-BD59-A6C34878D82A}">
                    <a16:rowId xmlns:a16="http://schemas.microsoft.com/office/drawing/2014/main" val="1926609105"/>
                  </a:ext>
                </a:extLst>
              </a:tr>
              <a:tr h="1783416">
                <a:tc>
                  <a:txBody>
                    <a:bodyPr/>
                    <a:lstStyle/>
                    <a:p>
                      <a:pPr marL="0" marR="0" algn="l" fontAlgn="t">
                        <a:buNone/>
                      </a:pPr>
                      <a:r>
                        <a:rPr lang="en-US" sz="3000" b="1" u="none" strike="noStrike" dirty="0" err="1">
                          <a:solidFill>
                            <a:schemeClr val="bg1"/>
                          </a:solidFill>
                          <a:effectLst/>
                          <a:latin typeface="Arial" panose="020B0604020202020204" pitchFamily="34" charset="0"/>
                          <a:cs typeface="Arial" panose="020B0604020202020204" pitchFamily="34" charset="0"/>
                        </a:rPr>
                        <a:t>Tesamorelin</a:t>
                      </a:r>
                      <a:r>
                        <a:rPr lang="en-US" sz="3000" b="1" u="none" strike="noStrike" dirty="0">
                          <a:solidFill>
                            <a:schemeClr val="bg1"/>
                          </a:solidFill>
                          <a:effectLst/>
                          <a:latin typeface="Arial" panose="020B0604020202020204" pitchFamily="34" charset="0"/>
                          <a:cs typeface="Arial" panose="020B0604020202020204" pitchFamily="34" charset="0"/>
                        </a:rPr>
                        <a:t> (GHRH analog)</a:t>
                      </a:r>
                      <a:endParaRPr lang="en-US" sz="3000" b="0" i="0" u="none" strike="noStrike" dirty="0">
                        <a:solidFill>
                          <a:schemeClr val="bg1"/>
                        </a:solidFill>
                        <a:effectLst/>
                        <a:latin typeface="Arial" panose="020B0604020202020204" pitchFamily="34" charset="0"/>
                        <a:cs typeface="Arial" panose="020B0604020202020204" pitchFamily="34" charset="0"/>
                      </a:endParaRPr>
                    </a:p>
                  </a:txBody>
                  <a:tcPr marL="53750" marR="53750" marT="30714" marB="30714"/>
                </a:tc>
                <a:tc>
                  <a:txBody>
                    <a:bodyPr/>
                    <a:lstStyle/>
                    <a:p>
                      <a:pPr marL="0" marR="0" algn="l" fontAlgn="t">
                        <a:buNone/>
                      </a:pPr>
                      <a:r>
                        <a:rPr lang="en-US" sz="1600" b="0" u="none" strike="noStrike" dirty="0">
                          <a:solidFill>
                            <a:srgbClr val="000000"/>
                          </a:solidFill>
                          <a:effectLst/>
                          <a:latin typeface="Arial" panose="020B0604020202020204" pitchFamily="34" charset="0"/>
                          <a:cs typeface="Arial" panose="020B0604020202020204" pitchFamily="34" charset="0"/>
                        </a:rPr>
                        <a:t>Randomized, open-label vs standard of care; PWH with abdominal obesity; 6 </a:t>
                      </a:r>
                      <a:r>
                        <a:rPr lang="en-US" sz="1600" b="0" u="none" strike="noStrike" dirty="0" err="1">
                          <a:solidFill>
                            <a:srgbClr val="000000"/>
                          </a:solidFill>
                          <a:effectLst/>
                          <a:latin typeface="Arial" panose="020B0604020202020204" pitchFamily="34" charset="0"/>
                          <a:cs typeface="Arial" panose="020B0604020202020204" pitchFamily="34" charset="0"/>
                        </a:rPr>
                        <a:t>mo</a:t>
                      </a:r>
                      <a:endParaRPr lang="en-US" sz="1600" b="0" i="0" u="none" strike="noStrike" dirty="0">
                        <a:effectLst/>
                        <a:latin typeface="Arial" panose="020B0604020202020204" pitchFamily="34" charset="0"/>
                        <a:cs typeface="Arial" panose="020B0604020202020204" pitchFamily="34" charset="0"/>
                      </a:endParaRPr>
                    </a:p>
                  </a:txBody>
                  <a:tcPr marL="53750" marR="53750" marT="30714" marB="30714"/>
                </a:tc>
                <a:tc>
                  <a:txBody>
                    <a:bodyPr/>
                    <a:lstStyle/>
                    <a:p>
                      <a:pPr marL="0" marR="0" algn="ctr" fontAlgn="t">
                        <a:buNone/>
                      </a:pPr>
                      <a:r>
                        <a:rPr lang="en-US" sz="1600" b="0" u="none" strike="noStrike">
                          <a:solidFill>
                            <a:srgbClr val="000000"/>
                          </a:solidFill>
                          <a:effectLst/>
                          <a:latin typeface="Arial" panose="020B0604020202020204" pitchFamily="34" charset="0"/>
                          <a:cs typeface="Arial" panose="020B0604020202020204" pitchFamily="34" charset="0"/>
                        </a:rPr>
                        <a:t>2025</a:t>
                      </a:r>
                      <a:endParaRPr lang="en-US" sz="1600" b="0" i="0" u="none" strike="noStrike">
                        <a:effectLst/>
                        <a:latin typeface="Arial" panose="020B0604020202020204" pitchFamily="34" charset="0"/>
                        <a:cs typeface="Arial" panose="020B0604020202020204" pitchFamily="34" charset="0"/>
                      </a:endParaRPr>
                    </a:p>
                  </a:txBody>
                  <a:tcPr marL="53750" marR="53750" marT="30714" marB="30714"/>
                </a:tc>
                <a:tc>
                  <a:txBody>
                    <a:bodyPr/>
                    <a:lstStyle/>
                    <a:p>
                      <a:pPr marL="0" marR="0" algn="ctr" fontAlgn="t">
                        <a:buNone/>
                      </a:pPr>
                      <a:r>
                        <a:rPr lang="en-US" sz="1600" b="0" u="none" strike="noStrike">
                          <a:solidFill>
                            <a:srgbClr val="000000"/>
                          </a:solidFill>
                          <a:effectLst/>
                          <a:latin typeface="Arial" panose="020B0604020202020204" pitchFamily="34" charset="0"/>
                          <a:cs typeface="Arial" panose="020B0604020202020204" pitchFamily="34" charset="0"/>
                        </a:rPr>
                        <a:t>73 (target 100; stopped early)</a:t>
                      </a:r>
                      <a:endParaRPr lang="en-US" sz="1600" b="0" i="0" u="none" strike="noStrike">
                        <a:effectLst/>
                        <a:latin typeface="Arial" panose="020B0604020202020204" pitchFamily="34" charset="0"/>
                        <a:cs typeface="Arial" panose="020B0604020202020204" pitchFamily="34" charset="0"/>
                      </a:endParaRPr>
                    </a:p>
                  </a:txBody>
                  <a:tcPr marL="53750" marR="53750" marT="30714" marB="30714"/>
                </a:tc>
                <a:tc>
                  <a:txBody>
                    <a:bodyPr/>
                    <a:lstStyle/>
                    <a:p>
                      <a:pPr marL="0" marR="0" algn="l" fontAlgn="t">
                        <a:buNone/>
                      </a:pPr>
                      <a:r>
                        <a:rPr lang="en-US" sz="3000" b="1" u="none" strike="noStrike" dirty="0">
                          <a:solidFill>
                            <a:srgbClr val="FF0000"/>
                          </a:solidFill>
                          <a:effectLst/>
                          <a:latin typeface="Arial" panose="020B0604020202020204" pitchFamily="34" charset="0"/>
                          <a:cs typeface="Arial" panose="020B0604020202020204" pitchFamily="34" charset="0"/>
                        </a:rPr>
                        <a:t>No cognitive benefit</a:t>
                      </a:r>
                      <a:endParaRPr lang="en-US" sz="3000" b="0" i="0" u="none" strike="noStrike" dirty="0">
                        <a:solidFill>
                          <a:srgbClr val="FF0000"/>
                        </a:solidFill>
                        <a:effectLst/>
                        <a:latin typeface="Arial" panose="020B0604020202020204" pitchFamily="34" charset="0"/>
                        <a:cs typeface="Arial" panose="020B0604020202020204" pitchFamily="34" charset="0"/>
                      </a:endParaRPr>
                    </a:p>
                  </a:txBody>
                  <a:tcPr marL="53750" marR="53750" marT="30714" marB="30714"/>
                </a:tc>
                <a:tc>
                  <a:txBody>
                    <a:bodyPr/>
                    <a:lstStyle/>
                    <a:p>
                      <a:pPr marL="0" marR="0" algn="l" fontAlgn="t">
                        <a:buNone/>
                      </a:pPr>
                      <a:r>
                        <a:rPr lang="en-US" sz="1600" b="0" u="none" strike="noStrike">
                          <a:solidFill>
                            <a:srgbClr val="000000"/>
                          </a:solidFill>
                          <a:effectLst/>
                          <a:latin typeface="Arial" panose="020B0604020202020204" pitchFamily="34" charset="0"/>
                          <a:cs typeface="Arial" panose="020B0604020202020204" pitchFamily="34" charset="0"/>
                        </a:rPr>
                        <a:t>Ellis et al, J Infect Dis 2025;231(5):1230</a:t>
                      </a:r>
                      <a:endParaRPr lang="en-US" sz="1600" b="0" i="0" u="none" strike="noStrike">
                        <a:effectLst/>
                        <a:latin typeface="Arial" panose="020B0604020202020204" pitchFamily="34" charset="0"/>
                        <a:cs typeface="Arial" panose="020B0604020202020204" pitchFamily="34" charset="0"/>
                      </a:endParaRPr>
                    </a:p>
                  </a:txBody>
                  <a:tcPr marL="53750" marR="53750" marT="30714" marB="30714"/>
                </a:tc>
                <a:extLst>
                  <a:ext uri="{0D108BD9-81ED-4DB2-BD59-A6C34878D82A}">
                    <a16:rowId xmlns:a16="http://schemas.microsoft.com/office/drawing/2014/main" val="3107856266"/>
                  </a:ext>
                </a:extLst>
              </a:tr>
              <a:tr h="3934317">
                <a:tc>
                  <a:txBody>
                    <a:bodyPr/>
                    <a:lstStyle/>
                    <a:p>
                      <a:pPr marL="0" marR="0" algn="l" fontAlgn="t">
                        <a:buNone/>
                      </a:pPr>
                      <a:r>
                        <a:rPr lang="en-US" sz="3000" b="1" u="none" strike="noStrike" dirty="0" err="1">
                          <a:solidFill>
                            <a:schemeClr val="bg1"/>
                          </a:solidFill>
                          <a:effectLst/>
                          <a:latin typeface="Arial" panose="020B0604020202020204" pitchFamily="34" charset="0"/>
                          <a:cs typeface="Arial" panose="020B0604020202020204" pitchFamily="34" charset="0"/>
                        </a:rPr>
                        <a:t>Pitavastatin</a:t>
                      </a:r>
                      <a:r>
                        <a:rPr lang="en-US" sz="3000" b="1" u="none" strike="noStrike" dirty="0">
                          <a:solidFill>
                            <a:schemeClr val="bg1"/>
                          </a:solidFill>
                          <a:effectLst/>
                          <a:latin typeface="Arial" panose="020B0604020202020204" pitchFamily="34" charset="0"/>
                          <a:cs typeface="Arial" panose="020B0604020202020204" pitchFamily="34" charset="0"/>
                        </a:rPr>
                        <a:t> </a:t>
                      </a:r>
                    </a:p>
                    <a:p>
                      <a:pPr marL="0" marR="0" algn="l" fontAlgn="t">
                        <a:buNone/>
                      </a:pPr>
                      <a:r>
                        <a:rPr lang="en-US" sz="3000" b="1" u="none" strike="noStrike" dirty="0">
                          <a:solidFill>
                            <a:schemeClr val="bg1"/>
                          </a:solidFill>
                          <a:effectLst/>
                          <a:latin typeface="Arial" panose="020B0604020202020204" pitchFamily="34" charset="0"/>
                          <a:cs typeface="Arial" panose="020B0604020202020204" pitchFamily="34" charset="0"/>
                        </a:rPr>
                        <a:t>(REPRIEVE / ACTG A5332)</a:t>
                      </a:r>
                      <a:endParaRPr lang="en-US" sz="3000" b="0" i="0" u="none" strike="noStrike" dirty="0">
                        <a:solidFill>
                          <a:schemeClr val="bg1"/>
                        </a:solidFill>
                        <a:effectLst/>
                        <a:latin typeface="Arial" panose="020B0604020202020204" pitchFamily="34" charset="0"/>
                        <a:cs typeface="Arial" panose="020B0604020202020204" pitchFamily="34" charset="0"/>
                      </a:endParaRPr>
                    </a:p>
                  </a:txBody>
                  <a:tcPr marL="53750" marR="53750" marT="30714" marB="30714"/>
                </a:tc>
                <a:tc>
                  <a:txBody>
                    <a:bodyPr/>
                    <a:lstStyle/>
                    <a:p>
                      <a:pPr marL="0" marR="0" algn="l" fontAlgn="t">
                        <a:buNone/>
                      </a:pPr>
                      <a:r>
                        <a:rPr lang="en-US" sz="1600" b="0" u="none" strike="noStrike">
                          <a:solidFill>
                            <a:srgbClr val="000000"/>
                          </a:solidFill>
                          <a:effectLst/>
                          <a:latin typeface="Arial" panose="020B0604020202020204" pitchFamily="34" charset="0"/>
                          <a:cs typeface="Arial" panose="020B0604020202020204" pitchFamily="34" charset="0"/>
                        </a:rPr>
                        <a:t>Phase 3 randomized, double-blind, placebo-controlled (primary endpoint = major CV events); neurocognitive/brain ancillary analyses</a:t>
                      </a:r>
                      <a:endParaRPr lang="en-US" sz="1600" b="0" i="0" u="none" strike="noStrike">
                        <a:effectLst/>
                        <a:latin typeface="Arial" panose="020B0604020202020204" pitchFamily="34" charset="0"/>
                        <a:cs typeface="Arial" panose="020B0604020202020204" pitchFamily="34" charset="0"/>
                      </a:endParaRPr>
                    </a:p>
                  </a:txBody>
                  <a:tcPr marL="53750" marR="53750" marT="30714" marB="30714"/>
                </a:tc>
                <a:tc>
                  <a:txBody>
                    <a:bodyPr/>
                    <a:lstStyle/>
                    <a:p>
                      <a:pPr marL="0" marR="0" algn="ctr" fontAlgn="t">
                        <a:buNone/>
                      </a:pPr>
                      <a:r>
                        <a:rPr lang="en-US" sz="1600" b="0" u="none" strike="noStrike">
                          <a:solidFill>
                            <a:srgbClr val="000000"/>
                          </a:solidFill>
                          <a:effectLst/>
                          <a:latin typeface="Arial" panose="020B0604020202020204" pitchFamily="34" charset="0"/>
                          <a:cs typeface="Arial" panose="020B0604020202020204" pitchFamily="34" charset="0"/>
                        </a:rPr>
                        <a:t>2023</a:t>
                      </a:r>
                      <a:endParaRPr lang="en-US" sz="1600" b="0" i="0" u="none" strike="noStrike">
                        <a:effectLst/>
                        <a:latin typeface="Arial" panose="020B0604020202020204" pitchFamily="34" charset="0"/>
                        <a:cs typeface="Arial" panose="020B0604020202020204" pitchFamily="34" charset="0"/>
                      </a:endParaRPr>
                    </a:p>
                  </a:txBody>
                  <a:tcPr marL="53750" marR="53750" marT="30714" marB="30714"/>
                </a:tc>
                <a:tc>
                  <a:txBody>
                    <a:bodyPr/>
                    <a:lstStyle/>
                    <a:p>
                      <a:pPr marL="0" marR="0" algn="ctr" fontAlgn="t">
                        <a:buNone/>
                      </a:pPr>
                      <a:r>
                        <a:rPr lang="en-US" sz="1600" b="0" u="none" strike="noStrike">
                          <a:solidFill>
                            <a:srgbClr val="000000"/>
                          </a:solidFill>
                          <a:effectLst/>
                          <a:latin typeface="Arial" panose="020B0604020202020204" pitchFamily="34" charset="0"/>
                          <a:cs typeface="Arial" panose="020B0604020202020204" pitchFamily="34" charset="0"/>
                        </a:rPr>
                        <a:t>7,769</a:t>
                      </a:r>
                      <a:endParaRPr lang="en-US" sz="1600" b="0" i="0" u="none" strike="noStrike">
                        <a:effectLst/>
                        <a:latin typeface="Arial" panose="020B0604020202020204" pitchFamily="34" charset="0"/>
                        <a:cs typeface="Arial" panose="020B0604020202020204" pitchFamily="34" charset="0"/>
                      </a:endParaRPr>
                    </a:p>
                  </a:txBody>
                  <a:tcPr marL="53750" marR="53750" marT="30714" marB="30714"/>
                </a:tc>
                <a:tc>
                  <a:txBody>
                    <a:bodyPr/>
                    <a:lstStyle/>
                    <a:p>
                      <a:pPr marL="0" marR="0" algn="l" fontAlgn="t">
                        <a:buNone/>
                      </a:pPr>
                      <a:r>
                        <a:rPr lang="en-US" sz="3000" b="1" u="none" strike="noStrike" dirty="0">
                          <a:solidFill>
                            <a:srgbClr val="00B050"/>
                          </a:solidFill>
                          <a:effectLst/>
                          <a:latin typeface="Arial" panose="020B0604020202020204" pitchFamily="34" charset="0"/>
                          <a:cs typeface="Arial" panose="020B0604020202020204" pitchFamily="34" charset="0"/>
                        </a:rPr>
                        <a:t>CV benefit; </a:t>
                      </a:r>
                      <a:r>
                        <a:rPr lang="en-US" sz="3000" b="0" u="none" strike="noStrike" dirty="0">
                          <a:effectLst/>
                          <a:latin typeface="Arial" panose="020B0604020202020204" pitchFamily="34" charset="0"/>
                          <a:cs typeface="Arial" panose="020B0604020202020204" pitchFamily="34" charset="0"/>
                        </a:rPr>
                        <a:t>~35% reduction in major CV events. </a:t>
                      </a:r>
                    </a:p>
                    <a:p>
                      <a:pPr marL="0" marR="0" algn="l" fontAlgn="t">
                        <a:buNone/>
                      </a:pPr>
                      <a:r>
                        <a:rPr lang="en-US" sz="3000" b="1" u="none" strike="noStrike" dirty="0">
                          <a:effectLst/>
                          <a:latin typeface="Arial" panose="020B0604020202020204" pitchFamily="34" charset="0"/>
                          <a:cs typeface="Arial" panose="020B0604020202020204" pitchFamily="34" charset="0"/>
                        </a:rPr>
                        <a:t>Cognition not worse </a:t>
                      </a:r>
                      <a:r>
                        <a:rPr lang="en-US" sz="3000" b="0" u="none" strike="noStrike" dirty="0">
                          <a:effectLst/>
                          <a:latin typeface="Arial" panose="020B0604020202020204" pitchFamily="34" charset="0"/>
                          <a:cs typeface="Arial" panose="020B0604020202020204" pitchFamily="34" charset="0"/>
                        </a:rPr>
                        <a:t>with statin.</a:t>
                      </a:r>
                    </a:p>
                    <a:p>
                      <a:pPr marL="0" marR="0" algn="l" fontAlgn="t">
                        <a:buNone/>
                      </a:pPr>
                      <a:r>
                        <a:rPr lang="en-US" sz="3000" b="0" u="none" strike="noStrike" dirty="0">
                          <a:effectLst/>
                          <a:latin typeface="Arial" panose="020B0604020202020204" pitchFamily="34" charset="0"/>
                          <a:cs typeface="Arial" panose="020B0604020202020204" pitchFamily="34" charset="0"/>
                        </a:rPr>
                        <a:t> </a:t>
                      </a:r>
                    </a:p>
                    <a:p>
                      <a:pPr marL="0" marR="0" algn="l" fontAlgn="t">
                        <a:buNone/>
                      </a:pPr>
                      <a:r>
                        <a:rPr lang="en-US" sz="3000" b="0" u="none" strike="noStrike" dirty="0">
                          <a:effectLst/>
                          <a:latin typeface="Arial" panose="020B0604020202020204" pitchFamily="34" charset="0"/>
                          <a:cs typeface="Arial" panose="020B0604020202020204" pitchFamily="34" charset="0"/>
                        </a:rPr>
                        <a:t>.</a:t>
                      </a:r>
                      <a:endParaRPr lang="en-US" sz="3000" b="0" i="0" u="none" strike="noStrike" dirty="0">
                        <a:effectLst/>
                        <a:latin typeface="Arial" panose="020B0604020202020204" pitchFamily="34" charset="0"/>
                        <a:cs typeface="Arial" panose="020B0604020202020204" pitchFamily="34" charset="0"/>
                      </a:endParaRPr>
                    </a:p>
                  </a:txBody>
                  <a:tcPr marL="53750" marR="53750" marT="30714" marB="30714"/>
                </a:tc>
                <a:tc>
                  <a:txBody>
                    <a:bodyPr/>
                    <a:lstStyle/>
                    <a:p>
                      <a:pPr marL="0" marR="0" algn="l" fontAlgn="t">
                        <a:buNone/>
                      </a:pPr>
                      <a:r>
                        <a:rPr lang="en-US" sz="1600" b="0" u="none" strike="noStrike" dirty="0">
                          <a:solidFill>
                            <a:srgbClr val="000000"/>
                          </a:solidFill>
                          <a:effectLst/>
                          <a:latin typeface="Arial" panose="020B0604020202020204" pitchFamily="34" charset="0"/>
                          <a:cs typeface="Arial" panose="020B0604020202020204" pitchFamily="34" charset="0"/>
                        </a:rPr>
                        <a:t>Grinspoon et al, N Engl J Med 2023;389(8):687</a:t>
                      </a:r>
                      <a:endParaRPr lang="en-US" sz="1600" b="0" u="none" strike="noStrike" dirty="0">
                        <a:effectLst/>
                        <a:latin typeface="Arial" panose="020B0604020202020204" pitchFamily="34" charset="0"/>
                        <a:cs typeface="Arial" panose="020B0604020202020204" pitchFamily="34" charset="0"/>
                      </a:endParaRPr>
                    </a:p>
                    <a:p>
                      <a:pPr marL="0" marR="0" algn="l" fontAlgn="t">
                        <a:buNone/>
                      </a:pPr>
                      <a:r>
                        <a:rPr lang="en-US" sz="1600" b="0" u="none" strike="noStrike" dirty="0">
                          <a:effectLst/>
                          <a:latin typeface="Arial" panose="020B0604020202020204" pitchFamily="34" charset="0"/>
                          <a:cs typeface="Arial" panose="020B0604020202020204" pitchFamily="34" charset="0"/>
                        </a:rPr>
                        <a:t> </a:t>
                      </a:r>
                    </a:p>
                    <a:p>
                      <a:pPr marL="0" marR="0" algn="l" fontAlgn="t">
                        <a:buNone/>
                      </a:pPr>
                      <a:r>
                        <a:rPr lang="en-US" sz="1600" b="0" u="none" strike="noStrike" dirty="0">
                          <a:solidFill>
                            <a:srgbClr val="000000"/>
                          </a:solidFill>
                          <a:effectLst/>
                          <a:latin typeface="Arial" panose="020B0604020202020204" pitchFamily="34" charset="0"/>
                          <a:cs typeface="Arial" panose="020B0604020202020204" pitchFamily="34" charset="0"/>
                        </a:rPr>
                        <a:t>Erlandson et al, AIDS, 2025 Nov 1;39(13)</a:t>
                      </a:r>
                      <a:endParaRPr lang="en-US" sz="1600" b="0" u="none" strike="noStrike" dirty="0">
                        <a:effectLst/>
                        <a:latin typeface="Arial" panose="020B0604020202020204" pitchFamily="34" charset="0"/>
                        <a:cs typeface="Arial" panose="020B0604020202020204" pitchFamily="34" charset="0"/>
                      </a:endParaRPr>
                    </a:p>
                    <a:p>
                      <a:pPr marL="0" marR="0" algn="l" fontAlgn="t">
                        <a:buNone/>
                      </a:pPr>
                      <a:r>
                        <a:rPr lang="en-US" sz="1600" b="0" u="none" strike="noStrike" dirty="0">
                          <a:effectLst/>
                          <a:latin typeface="Arial" panose="020B0604020202020204" pitchFamily="34" charset="0"/>
                          <a:cs typeface="Arial" panose="020B0604020202020204" pitchFamily="34" charset="0"/>
                        </a:rPr>
                        <a:t> </a:t>
                      </a:r>
                      <a:endParaRPr lang="en-US" sz="1600" b="0" i="0" u="none" strike="noStrike" dirty="0">
                        <a:effectLst/>
                        <a:latin typeface="Arial" panose="020B0604020202020204" pitchFamily="34" charset="0"/>
                        <a:cs typeface="Arial" panose="020B0604020202020204" pitchFamily="34" charset="0"/>
                      </a:endParaRPr>
                    </a:p>
                  </a:txBody>
                  <a:tcPr marL="53750" marR="53750" marT="30714" marB="30714"/>
                </a:tc>
                <a:extLst>
                  <a:ext uri="{0D108BD9-81ED-4DB2-BD59-A6C34878D82A}">
                    <a16:rowId xmlns:a16="http://schemas.microsoft.com/office/drawing/2014/main" val="36571210"/>
                  </a:ext>
                </a:extLst>
              </a:tr>
            </a:tbl>
          </a:graphicData>
        </a:graphic>
      </p:graphicFrame>
      <p:pic>
        <p:nvPicPr>
          <p:cNvPr id="3" name="Picture 2" descr="A graph with different colored squares&#10;&#10;AI-generated content may be incorrect.">
            <a:extLst>
              <a:ext uri="{FF2B5EF4-FFF2-40B4-BE49-F238E27FC236}">
                <a16:creationId xmlns:a16="http://schemas.microsoft.com/office/drawing/2014/main" id="{1E8ED0F1-BAA8-05B1-8B5A-B23215A5904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642577" y="1943100"/>
            <a:ext cx="3348907" cy="4861864"/>
          </a:xfrm>
          <a:prstGeom prst="rect">
            <a:avLst/>
          </a:prstGeom>
        </p:spPr>
      </p:pic>
      <p:pic>
        <p:nvPicPr>
          <p:cNvPr id="4" name="Picture 3" descr="A graph with a chart and a diagram&#10;&#10;AI-generated content may be incorrect.">
            <a:extLst>
              <a:ext uri="{FF2B5EF4-FFF2-40B4-BE49-F238E27FC236}">
                <a16:creationId xmlns:a16="http://schemas.microsoft.com/office/drawing/2014/main" id="{AB8FCE0D-0088-0FE6-647E-94B31788F5C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183602" y="1943100"/>
            <a:ext cx="3348906" cy="4861864"/>
          </a:xfrm>
          <a:prstGeom prst="rect">
            <a:avLst/>
          </a:prstGeom>
        </p:spPr>
      </p:pic>
      <p:sp>
        <p:nvSpPr>
          <p:cNvPr id="5" name="TextBox 4">
            <a:extLst>
              <a:ext uri="{FF2B5EF4-FFF2-40B4-BE49-F238E27FC236}">
                <a16:creationId xmlns:a16="http://schemas.microsoft.com/office/drawing/2014/main" id="{244CFE0E-6724-6CE3-CAC5-9167CF090428}"/>
              </a:ext>
            </a:extLst>
          </p:cNvPr>
          <p:cNvSpPr txBox="1"/>
          <p:nvPr/>
        </p:nvSpPr>
        <p:spPr>
          <a:xfrm>
            <a:off x="11507621" y="1595993"/>
            <a:ext cx="270086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Visuospatial Performance</a:t>
            </a:r>
          </a:p>
        </p:txBody>
      </p:sp>
      <p:sp>
        <p:nvSpPr>
          <p:cNvPr id="6" name="TextBox 5">
            <a:extLst>
              <a:ext uri="{FF2B5EF4-FFF2-40B4-BE49-F238E27FC236}">
                <a16:creationId xmlns:a16="http://schemas.microsoft.com/office/drawing/2014/main" id="{EBDCD32E-7A71-4B9D-6C6D-AB4B960064CE}"/>
              </a:ext>
            </a:extLst>
          </p:cNvPr>
          <p:cNvSpPr txBox="1"/>
          <p:nvPr/>
        </p:nvSpPr>
        <p:spPr>
          <a:xfrm>
            <a:off x="15500941" y="1595993"/>
            <a:ext cx="163217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Delayed Recall</a:t>
            </a:r>
          </a:p>
        </p:txBody>
      </p:sp>
      <p:sp>
        <p:nvSpPr>
          <p:cNvPr id="7" name="object 13">
            <a:extLst>
              <a:ext uri="{FF2B5EF4-FFF2-40B4-BE49-F238E27FC236}">
                <a16:creationId xmlns:a16="http://schemas.microsoft.com/office/drawing/2014/main" id="{411964B9-BD47-5ABD-943D-3BBD0600CC5C}"/>
              </a:ext>
            </a:extLst>
          </p:cNvPr>
          <p:cNvSpPr txBox="1"/>
          <p:nvPr/>
        </p:nvSpPr>
        <p:spPr>
          <a:xfrm>
            <a:off x="12801600" y="7545141"/>
            <a:ext cx="4491135" cy="262251"/>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lang="en-US" sz="1600" b="0" i="1" u="none" strike="noStrike" kern="0" cap="none" spc="-10" normalizeH="0" baseline="0" noProof="0" dirty="0">
                <a:ln>
                  <a:noFill/>
                </a:ln>
                <a:solidFill>
                  <a:srgbClr val="093D52"/>
                </a:solidFill>
                <a:effectLst/>
                <a:uLnTx/>
                <a:uFillTx/>
                <a:latin typeface="Arial"/>
                <a:ea typeface="+mn-ea"/>
                <a:cs typeface="Arial"/>
              </a:rPr>
              <a:t>Atieh et al, Clin Infect Dis 2025, PMID: 41098140</a:t>
            </a:r>
          </a:p>
        </p:txBody>
      </p:sp>
      <p:pic>
        <p:nvPicPr>
          <p:cNvPr id="8" name="Picture 7">
            <a:extLst>
              <a:ext uri="{FF2B5EF4-FFF2-40B4-BE49-F238E27FC236}">
                <a16:creationId xmlns:a16="http://schemas.microsoft.com/office/drawing/2014/main" id="{3F051650-7C12-6C64-D4E0-1C9063B3289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3065045" y="7946145"/>
            <a:ext cx="3619500" cy="376220"/>
          </a:xfrm>
          <a:prstGeom prst="rect">
            <a:avLst/>
          </a:prstGeom>
        </p:spPr>
      </p:pic>
      <p:sp>
        <p:nvSpPr>
          <p:cNvPr id="10" name="TextBox 9">
            <a:extLst>
              <a:ext uri="{FF2B5EF4-FFF2-40B4-BE49-F238E27FC236}">
                <a16:creationId xmlns:a16="http://schemas.microsoft.com/office/drawing/2014/main" id="{163FD0EC-D9CF-58F0-7069-E718DDCBE0DE}"/>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24</a:t>
            </a:fld>
            <a:endParaRPr lang="en-US" dirty="0"/>
          </a:p>
        </p:txBody>
      </p:sp>
    </p:spTree>
    <p:extLst>
      <p:ext uri="{BB962C8B-B14F-4D97-AF65-F5344CB8AC3E}">
        <p14:creationId xmlns:p14="http://schemas.microsoft.com/office/powerpoint/2010/main" val="1766293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DE763-60F1-967A-5B28-1AA5D49C2A6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F63610F-5E3C-CFCC-A528-DED57195FC42}"/>
              </a:ext>
            </a:extLst>
          </p:cNvPr>
          <p:cNvGraphicFramePr>
            <a:graphicFrameLocks noGrp="1"/>
          </p:cNvGraphicFramePr>
          <p:nvPr>
            <p:extLst>
              <p:ext uri="{D42A27DB-BD31-4B8C-83A1-F6EECF244321}">
                <p14:modId xmlns:p14="http://schemas.microsoft.com/office/powerpoint/2010/main" val="1389482942"/>
              </p:ext>
            </p:extLst>
          </p:nvPr>
        </p:nvGraphicFramePr>
        <p:xfrm>
          <a:off x="438149" y="181234"/>
          <a:ext cx="17411701" cy="9945995"/>
        </p:xfrm>
        <a:graphic>
          <a:graphicData uri="http://schemas.openxmlformats.org/drawingml/2006/table">
            <a:tbl>
              <a:tblPr firstRow="1" firstCol="1" bandRow="1">
                <a:tableStyleId>{FABFCF23-3B69-468F-B69F-88F6DE6A72F2}</a:tableStyleId>
              </a:tblPr>
              <a:tblGrid>
                <a:gridCol w="7258051">
                  <a:extLst>
                    <a:ext uri="{9D8B030D-6E8A-4147-A177-3AD203B41FA5}">
                      <a16:colId xmlns:a16="http://schemas.microsoft.com/office/drawing/2014/main" val="155131873"/>
                    </a:ext>
                  </a:extLst>
                </a:gridCol>
                <a:gridCol w="3364365">
                  <a:extLst>
                    <a:ext uri="{9D8B030D-6E8A-4147-A177-3AD203B41FA5}">
                      <a16:colId xmlns:a16="http://schemas.microsoft.com/office/drawing/2014/main" val="728425763"/>
                    </a:ext>
                  </a:extLst>
                </a:gridCol>
                <a:gridCol w="1449873">
                  <a:extLst>
                    <a:ext uri="{9D8B030D-6E8A-4147-A177-3AD203B41FA5}">
                      <a16:colId xmlns:a16="http://schemas.microsoft.com/office/drawing/2014/main" val="1682888848"/>
                    </a:ext>
                  </a:extLst>
                </a:gridCol>
                <a:gridCol w="5339412">
                  <a:extLst>
                    <a:ext uri="{9D8B030D-6E8A-4147-A177-3AD203B41FA5}">
                      <a16:colId xmlns:a16="http://schemas.microsoft.com/office/drawing/2014/main" val="2138296487"/>
                    </a:ext>
                  </a:extLst>
                </a:gridCol>
              </a:tblGrid>
              <a:tr h="814750">
                <a:tc gridSpan="4">
                  <a:txBody>
                    <a:bodyPr/>
                    <a:lstStyle/>
                    <a:p>
                      <a:pPr marL="0" marR="0" algn="ctr" fontAlgn="t">
                        <a:buNone/>
                      </a:pPr>
                      <a:r>
                        <a:rPr lang="en-US" sz="4400" b="1" u="none" strike="noStrike" kern="1200" dirty="0">
                          <a:solidFill>
                            <a:srgbClr val="FFFF00"/>
                          </a:solidFill>
                          <a:effectLst/>
                          <a:latin typeface="Arial" panose="020B0604020202020204" pitchFamily="34" charset="0"/>
                          <a:ea typeface="+mn-ea"/>
                          <a:cs typeface="Arial" panose="020B0604020202020204" pitchFamily="34" charset="0"/>
                        </a:rPr>
                        <a:t>WHAT’S IN THE PIPELINE?</a:t>
                      </a:r>
                    </a:p>
                  </a:txBody>
                  <a:tcPr marL="110571" marR="110571" marT="55286" marB="552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0325026"/>
                  </a:ext>
                </a:extLst>
              </a:tr>
              <a:tr h="489916">
                <a:tc>
                  <a:txBody>
                    <a:bodyPr/>
                    <a:lstStyle/>
                    <a:p>
                      <a:pPr marL="0" marR="0" algn="ctr" fontAlgn="t">
                        <a:buNone/>
                      </a:pPr>
                      <a:r>
                        <a:rPr lang="en-US" sz="2600" b="1" u="none" strike="noStrike" dirty="0">
                          <a:solidFill>
                            <a:schemeClr val="tx1"/>
                          </a:solidFill>
                          <a:effectLst/>
                        </a:rPr>
                        <a:t> </a:t>
                      </a:r>
                      <a:endParaRPr lang="en-US" sz="2600" b="1"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2600" b="1" u="none" strike="noStrike" dirty="0">
                          <a:solidFill>
                            <a:schemeClr val="tx1"/>
                          </a:solidFill>
                          <a:effectLst/>
                        </a:rPr>
                        <a:t>Design</a:t>
                      </a:r>
                      <a:endParaRPr lang="en-US" sz="2600" b="1"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2600" b="1" u="none" strike="noStrike" dirty="0">
                          <a:solidFill>
                            <a:schemeClr val="tx1"/>
                          </a:solidFill>
                          <a:effectLst/>
                        </a:rPr>
                        <a:t>Status</a:t>
                      </a:r>
                      <a:endParaRPr lang="en-US" sz="2600" b="1"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2600" b="1" u="none" strike="noStrike" dirty="0">
                          <a:solidFill>
                            <a:schemeClr val="tx1"/>
                          </a:solidFill>
                          <a:effectLst/>
                        </a:rPr>
                        <a:t>Brain Health Outcome</a:t>
                      </a:r>
                      <a:endParaRPr lang="en-US" sz="2600" b="1"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4825704"/>
                  </a:ext>
                </a:extLst>
              </a:tr>
              <a:tr h="734818">
                <a:tc>
                  <a:txBody>
                    <a:bodyPr/>
                    <a:lstStyle/>
                    <a:p>
                      <a:pPr marL="0" marR="0" algn="l" fontAlgn="t">
                        <a:buNone/>
                      </a:pPr>
                      <a:r>
                        <a:rPr lang="en-US" sz="2600" b="1" u="none" strike="noStrike" dirty="0">
                          <a:solidFill>
                            <a:schemeClr val="tx1"/>
                          </a:solidFill>
                          <a:effectLst/>
                        </a:rPr>
                        <a:t>Menopausal HRT </a:t>
                      </a:r>
                    </a:p>
                    <a:p>
                      <a:pPr marL="0" marR="0" algn="l" fontAlgn="t">
                        <a:buNone/>
                      </a:pPr>
                      <a:r>
                        <a:rPr lang="en-US" sz="2200" b="0" u="none" strike="noStrike" dirty="0">
                          <a:solidFill>
                            <a:schemeClr val="tx1"/>
                          </a:solidFill>
                          <a:effectLst/>
                        </a:rPr>
                        <a:t>ACTG A5424</a:t>
                      </a:r>
                      <a:endParaRPr lang="en-US" sz="22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Phase 4</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1800" b="1" u="none" strike="noStrike" dirty="0">
                          <a:solidFill>
                            <a:schemeClr val="tx1"/>
                          </a:solidFill>
                          <a:effectLst/>
                        </a:rPr>
                        <a:t>Enrolling</a:t>
                      </a:r>
                      <a:endParaRPr lang="en-US" sz="1800" b="1"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1" u="none" strike="noStrike" dirty="0">
                          <a:solidFill>
                            <a:schemeClr val="tx1"/>
                          </a:solidFill>
                          <a:effectLst/>
                        </a:rPr>
                        <a:t> </a:t>
                      </a:r>
                      <a:r>
                        <a:rPr lang="en-US" sz="1800" b="0" u="none" strike="noStrike" dirty="0">
                          <a:solidFill>
                            <a:schemeClr val="tx1"/>
                          </a:solidFill>
                          <a:effectLst/>
                        </a:rPr>
                        <a:t>Sleep, mental health, cognitive testing</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78112198"/>
                  </a:ext>
                </a:extLst>
              </a:tr>
              <a:tr h="1197112">
                <a:tc>
                  <a:txBody>
                    <a:bodyPr/>
                    <a:lstStyle/>
                    <a:p>
                      <a:pPr marL="0" marR="0" algn="l" fontAlgn="t">
                        <a:buNone/>
                      </a:pPr>
                      <a:r>
                        <a:rPr lang="en-US" sz="2600" b="1" u="none" strike="noStrike" dirty="0">
                          <a:solidFill>
                            <a:schemeClr val="tx1"/>
                          </a:solidFill>
                          <a:effectLst/>
                        </a:rPr>
                        <a:t>Fostemsavir</a:t>
                      </a:r>
                      <a:r>
                        <a:rPr lang="en-US" sz="2600" b="0" u="none" strike="noStrike" dirty="0">
                          <a:solidFill>
                            <a:schemeClr val="tx1"/>
                          </a:solidFill>
                          <a:effectLst/>
                        </a:rPr>
                        <a:t> </a:t>
                      </a:r>
                      <a:r>
                        <a:rPr lang="en-US" sz="2200" b="0" u="none" strike="noStrike" dirty="0">
                          <a:solidFill>
                            <a:schemeClr val="tx1"/>
                          </a:solidFill>
                          <a:effectLst/>
                        </a:rPr>
                        <a:t>(prevents binding of sgp120 to CD4 receptor)</a:t>
                      </a:r>
                    </a:p>
                    <a:p>
                      <a:pPr marL="0" marR="0" algn="l" fontAlgn="t">
                        <a:buNone/>
                      </a:pPr>
                      <a:r>
                        <a:rPr lang="en-US" sz="2200" b="0" u="none" strike="noStrike" dirty="0">
                          <a:solidFill>
                            <a:schemeClr val="tx1"/>
                          </a:solidFill>
                          <a:effectLst/>
                        </a:rPr>
                        <a:t>University of Montreal</a:t>
                      </a:r>
                      <a:endParaRPr lang="en-US" sz="22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Randomized, open label Phase 2.  </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1800" b="1" u="none" strike="noStrike" dirty="0">
                          <a:solidFill>
                            <a:schemeClr val="tx1"/>
                          </a:solidFill>
                          <a:effectLst/>
                        </a:rPr>
                        <a:t>Enrolling</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 Secondary outcome: Brief Cognitive Ability measure</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0690824"/>
                  </a:ext>
                </a:extLst>
              </a:tr>
              <a:tr h="734818">
                <a:tc>
                  <a:txBody>
                    <a:bodyPr/>
                    <a:lstStyle/>
                    <a:p>
                      <a:pPr marL="0" marR="0" algn="l" fontAlgn="t">
                        <a:buNone/>
                      </a:pPr>
                      <a:r>
                        <a:rPr lang="en-US" sz="2600" b="1" u="none" strike="noStrike" dirty="0">
                          <a:solidFill>
                            <a:schemeClr val="tx1"/>
                          </a:solidFill>
                          <a:effectLst/>
                        </a:rPr>
                        <a:t>Baricitinib</a:t>
                      </a:r>
                      <a:r>
                        <a:rPr lang="en-US" sz="2200" b="1" u="none" strike="noStrike" dirty="0">
                          <a:solidFill>
                            <a:schemeClr val="tx1"/>
                          </a:solidFill>
                          <a:effectLst/>
                        </a:rPr>
                        <a:t> </a:t>
                      </a:r>
                      <a:r>
                        <a:rPr lang="en-US" sz="2200" b="0" u="none" strike="noStrike" dirty="0">
                          <a:solidFill>
                            <a:schemeClr val="tx1"/>
                          </a:solidFill>
                          <a:effectLst/>
                        </a:rPr>
                        <a:t>(JAK 1/2 inhibitor)</a:t>
                      </a:r>
                    </a:p>
                    <a:p>
                      <a:pPr marL="0" marR="0" algn="l" fontAlgn="t">
                        <a:buNone/>
                      </a:pPr>
                      <a:r>
                        <a:rPr lang="en-US" sz="2200" b="0" u="none" strike="noStrike" dirty="0">
                          <a:solidFill>
                            <a:schemeClr val="tx1"/>
                          </a:solidFill>
                          <a:effectLst/>
                        </a:rPr>
                        <a:t>Emory</a:t>
                      </a:r>
                      <a:endParaRPr lang="en-US" sz="22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a:solidFill>
                            <a:schemeClr val="tx1"/>
                          </a:solidFill>
                          <a:effectLst/>
                        </a:rPr>
                        <a:t>Phase 2, randomized placebo controlled</a:t>
                      </a:r>
                      <a:endParaRPr lang="en-US" sz="1800" b="0" i="0" u="none" strike="noStrike">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1800" b="1" u="none" strike="noStrike" dirty="0">
                          <a:solidFill>
                            <a:schemeClr val="tx1"/>
                          </a:solidFill>
                          <a:effectLst/>
                        </a:rPr>
                        <a:t>Enrolling</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 </a:t>
                      </a:r>
                      <a:r>
                        <a:rPr lang="en-US" sz="1800" b="0" dirty="0">
                          <a:solidFill>
                            <a:schemeClr val="tx1"/>
                          </a:solidFill>
                          <a:effectLst/>
                        </a:rPr>
                        <a:t>CSF reservoir, cognitive testing, depressive symptoms, brain MRI</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2078433"/>
                  </a:ext>
                </a:extLst>
              </a:tr>
              <a:tr h="1744547">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2600" b="1" u="none" strike="noStrike" dirty="0">
                          <a:solidFill>
                            <a:schemeClr val="tx1"/>
                          </a:solidFill>
                          <a:effectLst/>
                        </a:rPr>
                        <a:t>Transcutaneous </a:t>
                      </a:r>
                      <a:r>
                        <a:rPr lang="en-US" sz="2600" b="1" u="none" strike="noStrike" dirty="0" err="1">
                          <a:solidFill>
                            <a:schemeClr val="tx1"/>
                          </a:solidFill>
                          <a:effectLst/>
                        </a:rPr>
                        <a:t>Vagus</a:t>
                      </a:r>
                      <a:r>
                        <a:rPr lang="en-US" sz="2600" b="1" u="none" strike="noStrike" dirty="0">
                          <a:solidFill>
                            <a:schemeClr val="tx1"/>
                          </a:solidFill>
                          <a:effectLst/>
                        </a:rPr>
                        <a:t> Nerve Stimulator </a:t>
                      </a:r>
                      <a:r>
                        <a:rPr lang="en-US" sz="2200" b="0" u="none" strike="noStrike" dirty="0">
                          <a:solidFill>
                            <a:schemeClr val="tx1"/>
                          </a:solidFill>
                          <a:effectLst/>
                        </a:rPr>
                        <a:t>plus probiotics (</a:t>
                      </a:r>
                      <a:r>
                        <a:rPr lang="en-US" sz="2200" b="0" kern="1200" dirty="0">
                          <a:solidFill>
                            <a:schemeClr val="dk1"/>
                          </a:solidFill>
                          <a:effectLst/>
                        </a:rPr>
                        <a:t>stimulate the autonomic nervous system, ?reduce inflammation)</a:t>
                      </a:r>
                      <a:endParaRPr lang="en-US" sz="2200" b="0" u="none" strike="noStrike" dirty="0">
                        <a:solidFill>
                          <a:schemeClr val="tx1"/>
                        </a:solidFill>
                        <a:effectLst/>
                      </a:endParaRPr>
                    </a:p>
                    <a:p>
                      <a:pPr marL="0" marR="0" algn="l" fontAlgn="t">
                        <a:buNone/>
                      </a:pPr>
                      <a:r>
                        <a:rPr lang="en-US" sz="2200" b="0" u="none" strike="noStrike" dirty="0">
                          <a:solidFill>
                            <a:schemeClr val="tx1"/>
                          </a:solidFill>
                          <a:effectLst/>
                        </a:rPr>
                        <a:t>University of Miami</a:t>
                      </a:r>
                      <a:endParaRPr lang="en-US" sz="22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 </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1800" b="1" u="none" strike="noStrike" dirty="0">
                          <a:solidFill>
                            <a:schemeClr val="tx1"/>
                          </a:solidFill>
                          <a:effectLst/>
                        </a:rPr>
                        <a:t>Enrolling</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 Cognitive improvement</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05759637"/>
                  </a:ext>
                </a:extLst>
              </a:tr>
              <a:tr h="1291828">
                <a:tc>
                  <a:txBody>
                    <a:bodyPr/>
                    <a:lstStyle/>
                    <a:p>
                      <a:pPr marL="0" marR="0" algn="l" fontAlgn="t">
                        <a:buNone/>
                      </a:pPr>
                      <a:r>
                        <a:rPr lang="en-US" sz="2600" b="1" u="none" strike="noStrike" dirty="0">
                          <a:solidFill>
                            <a:schemeClr val="tx1"/>
                          </a:solidFill>
                          <a:effectLst/>
                        </a:rPr>
                        <a:t>Pregnenolone</a:t>
                      </a:r>
                      <a:r>
                        <a:rPr lang="en-US" sz="2200" b="1" u="none" strike="noStrike" dirty="0">
                          <a:solidFill>
                            <a:schemeClr val="tx1"/>
                          </a:solidFill>
                          <a:effectLst/>
                        </a:rPr>
                        <a:t> (</a:t>
                      </a:r>
                      <a:r>
                        <a:rPr lang="en-US" sz="2200" b="0" u="none" strike="noStrike" dirty="0">
                          <a:solidFill>
                            <a:schemeClr val="tx1"/>
                          </a:solidFill>
                          <a:effectLst/>
                        </a:rPr>
                        <a:t>neuroactive steroid lower in PWH with depression)</a:t>
                      </a:r>
                    </a:p>
                    <a:p>
                      <a:pPr marL="0" marR="0" algn="l" fontAlgn="t">
                        <a:buNone/>
                      </a:pPr>
                      <a:r>
                        <a:rPr lang="en-US" sz="2200" b="0" u="none" strike="noStrike" dirty="0">
                          <a:solidFill>
                            <a:schemeClr val="tx1"/>
                          </a:solidFill>
                          <a:effectLst/>
                        </a:rPr>
                        <a:t>Harvard/MGH SMOOTH Trial</a:t>
                      </a:r>
                      <a:endParaRPr lang="en-US" sz="22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dirty="0">
                          <a:solidFill>
                            <a:schemeClr val="tx1"/>
                          </a:solidFill>
                        </a:rPr>
                        <a:t>Phase 2 Randomized Double-Blind Placebo-Controlled Trial</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1800" b="1" u="none" strike="noStrike" dirty="0">
                          <a:solidFill>
                            <a:schemeClr val="tx1"/>
                          </a:solidFill>
                          <a:effectLst/>
                        </a:rPr>
                        <a:t>Enrolling</a:t>
                      </a:r>
                      <a:endParaRPr lang="en-US" sz="1800" b="1"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Depression</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09750951"/>
                  </a:ext>
                </a:extLst>
              </a:tr>
              <a:tr h="1040796">
                <a:tc>
                  <a:txBody>
                    <a:bodyPr/>
                    <a:lstStyle/>
                    <a:p>
                      <a:pPr marL="0" marR="0" algn="l" fontAlgn="t">
                        <a:buNone/>
                      </a:pPr>
                      <a:r>
                        <a:rPr lang="en-US" sz="2600" b="1" u="none" strike="noStrike" dirty="0">
                          <a:solidFill>
                            <a:schemeClr val="tx1"/>
                          </a:solidFill>
                          <a:effectLst/>
                        </a:rPr>
                        <a:t>LM11A-31</a:t>
                      </a:r>
                      <a:r>
                        <a:rPr lang="en-US" sz="2200" b="1" u="none" strike="noStrike" dirty="0">
                          <a:solidFill>
                            <a:schemeClr val="tx1"/>
                          </a:solidFill>
                          <a:effectLst/>
                        </a:rPr>
                        <a:t> – (</a:t>
                      </a:r>
                      <a:r>
                        <a:rPr lang="en-US" sz="2000" b="0" dirty="0">
                          <a:solidFill>
                            <a:schemeClr val="tx1"/>
                          </a:solidFill>
                        </a:rPr>
                        <a:t>p75 </a:t>
                      </a:r>
                      <a:r>
                        <a:rPr lang="en-US" sz="2000" b="0" dirty="0" err="1">
                          <a:solidFill>
                            <a:schemeClr val="tx1"/>
                          </a:solidFill>
                        </a:rPr>
                        <a:t>neurotrophin</a:t>
                      </a:r>
                      <a:r>
                        <a:rPr lang="en-US" sz="2000" b="0" dirty="0">
                          <a:solidFill>
                            <a:schemeClr val="tx1"/>
                          </a:solidFill>
                        </a:rPr>
                        <a:t> receptor ligand, mimics nerve growth factor)</a:t>
                      </a:r>
                      <a:endParaRPr lang="en-US" sz="2200" b="0" u="none" strike="noStrike" dirty="0">
                        <a:solidFill>
                          <a:schemeClr val="tx1"/>
                        </a:solidFill>
                        <a:effectLst/>
                      </a:endParaRPr>
                    </a:p>
                    <a:p>
                      <a:pPr marL="0" marR="0" algn="l" fontAlgn="t">
                        <a:buNone/>
                      </a:pPr>
                      <a:r>
                        <a:rPr lang="en-US" sz="2200" b="0" u="none" strike="noStrike" dirty="0">
                          <a:solidFill>
                            <a:schemeClr val="tx1"/>
                          </a:solidFill>
                          <a:effectLst/>
                        </a:rPr>
                        <a:t>University North Carolina </a:t>
                      </a:r>
                      <a:endParaRPr lang="en-US" sz="22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1800" b="1" u="none" strike="noStrike" dirty="0">
                          <a:solidFill>
                            <a:schemeClr val="tx1"/>
                          </a:solidFill>
                          <a:effectLst/>
                        </a:rPr>
                        <a:t>Planning</a:t>
                      </a:r>
                      <a:endParaRPr lang="en-US" sz="1800" b="1"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Cognition</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52608799"/>
                  </a:ext>
                </a:extLst>
              </a:tr>
              <a:tr h="862099">
                <a:tc>
                  <a:txBody>
                    <a:bodyPr/>
                    <a:lstStyle/>
                    <a:p>
                      <a:pPr marL="0" marR="0" algn="l" fontAlgn="t">
                        <a:buNone/>
                      </a:pPr>
                      <a:r>
                        <a:rPr lang="en-US" sz="2200" b="1" u="none" strike="noStrike" dirty="0">
                          <a:solidFill>
                            <a:schemeClr val="tx1"/>
                          </a:solidFill>
                          <a:effectLst/>
                        </a:rPr>
                        <a:t>Pramipexole (</a:t>
                      </a:r>
                      <a:r>
                        <a:rPr lang="en-US" sz="2200" b="0" u="none" strike="noStrike" dirty="0">
                          <a:solidFill>
                            <a:schemeClr val="tx1"/>
                          </a:solidFill>
                          <a:effectLst/>
                        </a:rPr>
                        <a:t>increases dopamine transmission)</a:t>
                      </a:r>
                      <a:endParaRPr lang="en-US" sz="2200" b="0" i="1"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Open label pramipexole versus escitalopram</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1800" b="1" i="0" u="none" strike="noStrike" dirty="0">
                          <a:solidFill>
                            <a:schemeClr val="tx1"/>
                          </a:solidFill>
                          <a:effectLst/>
                          <a:latin typeface="Arial" panose="020B0604020202020204" pitchFamily="34" charset="0"/>
                          <a:cs typeface="Arial" panose="020B0604020202020204" pitchFamily="34" charset="0"/>
                        </a:rPr>
                        <a:t>Paused</a:t>
                      </a: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Depression and Mild Neurocognitive Disorder</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5659430"/>
                  </a:ext>
                </a:extLst>
              </a:tr>
              <a:tr h="862099">
                <a:tc>
                  <a:txBody>
                    <a:bodyPr/>
                    <a:lstStyle/>
                    <a:p>
                      <a:pPr marL="0" marR="0" algn="l" fontAlgn="t">
                        <a:buNone/>
                      </a:pPr>
                      <a:r>
                        <a:rPr lang="en-US" sz="2200" b="1" u="none" strike="noStrike" dirty="0" err="1">
                          <a:solidFill>
                            <a:schemeClr val="tx1"/>
                          </a:solidFill>
                          <a:effectLst/>
                        </a:rPr>
                        <a:t>Tesamorelin</a:t>
                      </a:r>
                      <a:r>
                        <a:rPr lang="en-US" sz="2200" b="1" u="none" strike="noStrike" dirty="0">
                          <a:solidFill>
                            <a:schemeClr val="tx1"/>
                          </a:solidFill>
                          <a:effectLst/>
                        </a:rPr>
                        <a:t> + exercise</a:t>
                      </a:r>
                    </a:p>
                    <a:p>
                      <a:pPr marL="0" marR="0" algn="l" fontAlgn="t">
                        <a:buNone/>
                      </a:pPr>
                      <a:r>
                        <a:rPr lang="en-US" sz="2200" b="0" u="none" strike="noStrike" dirty="0">
                          <a:solidFill>
                            <a:schemeClr val="tx1"/>
                          </a:solidFill>
                          <a:effectLst/>
                        </a:rPr>
                        <a:t>(MGH and CU Anschutz)</a:t>
                      </a:r>
                      <a:endParaRPr lang="en-US" sz="22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Phase 2 randomized placebo controlled</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fontAlgn="t">
                        <a:buNone/>
                      </a:pPr>
                      <a:r>
                        <a:rPr lang="en-US" sz="1800" b="1" u="none" strike="noStrike" dirty="0">
                          <a:solidFill>
                            <a:schemeClr val="tx1"/>
                          </a:solidFill>
                          <a:effectLst/>
                        </a:rPr>
                        <a:t>Enrolling</a:t>
                      </a:r>
                      <a:endParaRPr lang="en-US" sz="1800" b="1"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fontAlgn="t">
                        <a:buNone/>
                      </a:pPr>
                      <a:r>
                        <a:rPr lang="en-US" sz="1800" b="0" u="none" strike="noStrike" dirty="0">
                          <a:solidFill>
                            <a:schemeClr val="tx1"/>
                          </a:solidFill>
                          <a:effectLst/>
                        </a:rPr>
                        <a:t>Primary endpoint physical function</a:t>
                      </a:r>
                      <a:endParaRPr lang="en-US" sz="1800" b="0" i="0" u="none" strike="noStrike" dirty="0">
                        <a:solidFill>
                          <a:schemeClr val="tx1"/>
                        </a:solidFill>
                        <a:effectLst/>
                        <a:latin typeface="Arial" panose="020B0604020202020204" pitchFamily="34" charset="0"/>
                        <a:cs typeface="Arial" panose="020B0604020202020204" pitchFamily="34" charset="0"/>
                      </a:endParaRPr>
                    </a:p>
                  </a:txBody>
                  <a:tcPr marL="53750" marR="53750" marT="30714" marB="30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2280736"/>
                  </a:ext>
                </a:extLst>
              </a:tr>
            </a:tbl>
          </a:graphicData>
        </a:graphic>
      </p:graphicFrame>
      <p:sp>
        <p:nvSpPr>
          <p:cNvPr id="4" name="TextBox 3">
            <a:extLst>
              <a:ext uri="{FF2B5EF4-FFF2-40B4-BE49-F238E27FC236}">
                <a16:creationId xmlns:a16="http://schemas.microsoft.com/office/drawing/2014/main" id="{88F82A9A-7B6D-D736-56C8-90AE72DC9763}"/>
              </a:ext>
            </a:extLst>
          </p:cNvPr>
          <p:cNvSpPr txBox="1"/>
          <p:nvPr/>
        </p:nvSpPr>
        <p:spPr>
          <a:xfrm>
            <a:off x="16916400" y="9757897"/>
            <a:ext cx="1143000" cy="369332"/>
          </a:xfrm>
          <a:prstGeom prst="rect">
            <a:avLst/>
          </a:prstGeom>
          <a:noFill/>
        </p:spPr>
        <p:txBody>
          <a:bodyPr wrap="square" rtlCol="0">
            <a:spAutoFit/>
          </a:bodyPr>
          <a:lstStyle/>
          <a:p>
            <a:r>
              <a:rPr lang="en-US" dirty="0"/>
              <a:t>Slide </a:t>
            </a:r>
            <a:fld id="{034C91AA-C650-4A05-8BF2-0EECE8CCF224}" type="slidenum">
              <a:rPr lang="en-US" smtClean="0"/>
              <a:t>25</a:t>
            </a:fld>
            <a:endParaRPr lang="en-US" dirty="0"/>
          </a:p>
        </p:txBody>
      </p:sp>
    </p:spTree>
    <p:extLst>
      <p:ext uri="{BB962C8B-B14F-4D97-AF65-F5344CB8AC3E}">
        <p14:creationId xmlns:p14="http://schemas.microsoft.com/office/powerpoint/2010/main" val="690506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7CE195-0E96-2A49-5447-8BFDF7AAF63C}"/>
              </a:ext>
            </a:extLst>
          </p:cNvPr>
          <p:cNvSpPr txBox="1"/>
          <p:nvPr/>
        </p:nvSpPr>
        <p:spPr>
          <a:xfrm>
            <a:off x="1900989" y="601579"/>
            <a:ext cx="16006011" cy="9017853"/>
          </a:xfrm>
          <a:prstGeom prst="rect">
            <a:avLst/>
          </a:prstGeom>
          <a:noFill/>
        </p:spPr>
        <p:txBody>
          <a:bodyPr wrap="square" rtlCol="0">
            <a:spAutoFit/>
          </a:bodyPr>
          <a:lstStyle/>
          <a:p>
            <a:r>
              <a:rPr lang="en-US" sz="2600" dirty="0">
                <a:latin typeface="Arial" panose="020B0604020202020204" pitchFamily="34" charset="0"/>
                <a:cs typeface="Arial" panose="020B0604020202020204" pitchFamily="34" charset="0"/>
              </a:rPr>
              <a:t>Suggested Readings</a:t>
            </a:r>
          </a:p>
          <a:p>
            <a:endParaRPr lang="en-US" sz="2600" dirty="0">
              <a:latin typeface="Arial" panose="020B0604020202020204" pitchFamily="34" charset="0"/>
              <a:cs typeface="Arial" panose="020B0604020202020204" pitchFamily="34" charset="0"/>
            </a:endParaRPr>
          </a:p>
          <a:p>
            <a:r>
              <a:rPr lang="en-US" sz="2800" b="0" i="0" dirty="0">
                <a:solidFill>
                  <a:srgbClr val="232323"/>
                </a:solidFill>
                <a:effectLst/>
                <a:latin typeface="Arial" panose="020B0604020202020204" pitchFamily="34" charset="0"/>
                <a:cs typeface="Arial" panose="020B0604020202020204" pitchFamily="34" charset="0"/>
              </a:rPr>
              <a:t>Lam, J. O., Fan, D., </a:t>
            </a:r>
            <a:r>
              <a:rPr lang="en-US" sz="2800" b="0" i="0" dirty="0" err="1">
                <a:solidFill>
                  <a:srgbClr val="232323"/>
                </a:solidFill>
                <a:effectLst/>
                <a:latin typeface="Arial" panose="020B0604020202020204" pitchFamily="34" charset="0"/>
                <a:cs typeface="Arial" panose="020B0604020202020204" pitchFamily="34" charset="0"/>
              </a:rPr>
              <a:t>Pothamsetty</a:t>
            </a:r>
            <a:r>
              <a:rPr lang="en-US" sz="2800" b="0" i="0" dirty="0">
                <a:solidFill>
                  <a:srgbClr val="232323"/>
                </a:solidFill>
                <a:effectLst/>
                <a:latin typeface="Arial" panose="020B0604020202020204" pitchFamily="34" charset="0"/>
                <a:cs typeface="Arial" panose="020B0604020202020204" pitchFamily="34" charset="0"/>
              </a:rPr>
              <a:t>, N., </a:t>
            </a:r>
            <a:r>
              <a:rPr lang="en-US" sz="2800" b="0" i="0" dirty="0" err="1">
                <a:solidFill>
                  <a:srgbClr val="232323"/>
                </a:solidFill>
                <a:effectLst/>
                <a:latin typeface="Arial" panose="020B0604020202020204" pitchFamily="34" charset="0"/>
                <a:cs typeface="Arial" panose="020B0604020202020204" pitchFamily="34" charset="0"/>
              </a:rPr>
              <a:t>Samiezade</a:t>
            </a:r>
            <a:r>
              <a:rPr lang="en-US" sz="2800" b="0" i="0" dirty="0">
                <a:solidFill>
                  <a:srgbClr val="232323"/>
                </a:solidFill>
                <a:effectLst/>
                <a:latin typeface="Arial" panose="020B0604020202020204" pitchFamily="34" charset="0"/>
                <a:cs typeface="Arial" panose="020B0604020202020204" pitchFamily="34" charset="0"/>
              </a:rPr>
              <a:t>-Yazd, Z., Hu, H., Lopez, E., Lee, C., Lea, A. N., Hou, C. E., Towner, W. J., Horberg, M. A., &amp; Silverberg, M. J. (2025). Dementia incidence and prevalence in older adults with HIV: a 23-year retrospective cohort study. </a:t>
            </a:r>
            <a:r>
              <a:rPr lang="en-US" sz="2800" b="0" i="1" dirty="0">
                <a:solidFill>
                  <a:srgbClr val="232323"/>
                </a:solidFill>
                <a:effectLst/>
                <a:latin typeface="Arial" panose="020B0604020202020204" pitchFamily="34" charset="0"/>
                <a:cs typeface="Arial" panose="020B0604020202020204" pitchFamily="34" charset="0"/>
              </a:rPr>
              <a:t>AIDS</a:t>
            </a:r>
            <a:r>
              <a:rPr lang="en-US" sz="2800" b="0" i="0" dirty="0">
                <a:solidFill>
                  <a:srgbClr val="232323"/>
                </a:solidFill>
                <a:effectLst/>
                <a:latin typeface="Arial" panose="020B0604020202020204" pitchFamily="34" charset="0"/>
                <a:cs typeface="Arial" panose="020B0604020202020204" pitchFamily="34" charset="0"/>
              </a:rPr>
              <a:t>, </a:t>
            </a:r>
            <a:r>
              <a:rPr lang="en-US" sz="2800" b="0" i="1" dirty="0">
                <a:solidFill>
                  <a:srgbClr val="232323"/>
                </a:solidFill>
                <a:effectLst/>
                <a:latin typeface="Arial" panose="020B0604020202020204" pitchFamily="34" charset="0"/>
                <a:cs typeface="Arial" panose="020B0604020202020204" pitchFamily="34" charset="0"/>
              </a:rPr>
              <a:t>40</a:t>
            </a:r>
            <a:r>
              <a:rPr lang="en-US" sz="2800" b="0" i="0" dirty="0">
                <a:solidFill>
                  <a:srgbClr val="232323"/>
                </a:solidFill>
                <a:effectLst/>
                <a:latin typeface="Arial" panose="020B0604020202020204" pitchFamily="34" charset="0"/>
                <a:cs typeface="Arial" panose="020B0604020202020204" pitchFamily="34" charset="0"/>
              </a:rPr>
              <a:t>(4), 486–495. </a:t>
            </a:r>
            <a:r>
              <a:rPr lang="en-US" sz="2800" b="0" i="0" dirty="0">
                <a:solidFill>
                  <a:srgbClr val="232323"/>
                </a:solidFill>
                <a:effectLst/>
                <a:latin typeface="Arial" panose="020B0604020202020204" pitchFamily="34" charset="0"/>
                <a:cs typeface="Arial" panose="020B0604020202020204" pitchFamily="34" charset="0"/>
                <a:hlinkClick r:id="rId2"/>
              </a:rPr>
              <a:t>https://doi.org/10.1097/QAD.0000000000004421</a:t>
            </a:r>
            <a:endParaRPr lang="en-US" sz="2800" b="0" i="0" dirty="0">
              <a:solidFill>
                <a:srgbClr val="232323"/>
              </a:solidFill>
              <a:effectLst/>
              <a:latin typeface="Arial" panose="020B0604020202020204" pitchFamily="34" charset="0"/>
              <a:cs typeface="Arial" panose="020B0604020202020204" pitchFamily="34" charset="0"/>
            </a:endParaRPr>
          </a:p>
          <a:p>
            <a:endParaRPr lang="en-US" sz="2800" dirty="0">
              <a:solidFill>
                <a:srgbClr val="232323"/>
              </a:solidFill>
              <a:latin typeface="Arial" panose="020B0604020202020204" pitchFamily="34" charset="0"/>
              <a:cs typeface="Arial" panose="020B0604020202020204" pitchFamily="34" charset="0"/>
            </a:endParaRPr>
          </a:p>
          <a:p>
            <a:r>
              <a:rPr lang="en-US" sz="2800" b="0" i="0" dirty="0">
                <a:solidFill>
                  <a:srgbClr val="212121"/>
                </a:solidFill>
                <a:effectLst/>
                <a:latin typeface="Arial" panose="020B0604020202020204" pitchFamily="34" charset="0"/>
                <a:cs typeface="Arial" panose="020B0604020202020204" pitchFamily="34" charset="0"/>
              </a:rPr>
              <a:t>Filippidis P, Farhadian SF. Smoldering in the sanctuary: HIV-associated brain injury in the ART era. J Clin Invest. 2026 May 1;136(9):e204831. </a:t>
            </a:r>
            <a:r>
              <a:rPr lang="en-US" sz="2800" b="0" i="0" dirty="0" err="1">
                <a:solidFill>
                  <a:srgbClr val="212121"/>
                </a:solidFill>
                <a:effectLst/>
                <a:latin typeface="Arial" panose="020B0604020202020204" pitchFamily="34" charset="0"/>
                <a:cs typeface="Arial" panose="020B0604020202020204" pitchFamily="34" charset="0"/>
              </a:rPr>
              <a:t>doi</a:t>
            </a:r>
            <a:r>
              <a:rPr lang="en-US" sz="2800" b="0" i="0" dirty="0">
                <a:solidFill>
                  <a:srgbClr val="212121"/>
                </a:solidFill>
                <a:effectLst/>
                <a:latin typeface="Arial" panose="020B0604020202020204" pitchFamily="34" charset="0"/>
                <a:cs typeface="Arial" panose="020B0604020202020204" pitchFamily="34" charset="0"/>
              </a:rPr>
              <a:t>: 10.1172/JCI204831. PMID: 42065243; PMCID: PMC13132375.</a:t>
            </a:r>
          </a:p>
          <a:p>
            <a:endParaRPr lang="en-US" sz="2800" dirty="0">
              <a:solidFill>
                <a:srgbClr val="212121"/>
              </a:solidFill>
              <a:latin typeface="Arial" panose="020B0604020202020204" pitchFamily="34" charset="0"/>
              <a:cs typeface="Arial" panose="020B0604020202020204" pitchFamily="34" charset="0"/>
            </a:endParaRPr>
          </a:p>
          <a:p>
            <a:r>
              <a:rPr lang="en-US" sz="2800" b="0" i="0" dirty="0">
                <a:solidFill>
                  <a:srgbClr val="222222"/>
                </a:solidFill>
                <a:effectLst/>
                <a:latin typeface="Arial" panose="020B0604020202020204" pitchFamily="34" charset="0"/>
                <a:cs typeface="Arial" panose="020B0604020202020204" pitchFamily="34" charset="0"/>
              </a:rPr>
              <a:t>Nightingale, S., </a:t>
            </a:r>
            <a:r>
              <a:rPr lang="en-US" sz="2800" b="0" i="0" dirty="0" err="1">
                <a:solidFill>
                  <a:srgbClr val="222222"/>
                </a:solidFill>
                <a:effectLst/>
                <a:latin typeface="Arial" panose="020B0604020202020204" pitchFamily="34" charset="0"/>
                <a:cs typeface="Arial" panose="020B0604020202020204" pitchFamily="34" charset="0"/>
              </a:rPr>
              <a:t>Ances</a:t>
            </a:r>
            <a:r>
              <a:rPr lang="en-US" sz="2800" b="0" i="0" dirty="0">
                <a:solidFill>
                  <a:srgbClr val="222222"/>
                </a:solidFill>
                <a:effectLst/>
                <a:latin typeface="Arial" panose="020B0604020202020204" pitchFamily="34" charset="0"/>
                <a:cs typeface="Arial" panose="020B0604020202020204" pitchFamily="34" charset="0"/>
              </a:rPr>
              <a:t>, B., Cinque, P. </a:t>
            </a:r>
            <a:r>
              <a:rPr lang="en-US" sz="2800" b="0" i="1" dirty="0">
                <a:solidFill>
                  <a:srgbClr val="222222"/>
                </a:solidFill>
                <a:effectLst/>
                <a:latin typeface="Arial" panose="020B0604020202020204" pitchFamily="34" charset="0"/>
                <a:cs typeface="Arial" panose="020B0604020202020204" pitchFamily="34" charset="0"/>
              </a:rPr>
              <a:t>et al.</a:t>
            </a:r>
            <a:r>
              <a:rPr lang="en-US" sz="2800" b="0" i="0" dirty="0">
                <a:solidFill>
                  <a:srgbClr val="222222"/>
                </a:solidFill>
                <a:effectLst/>
                <a:latin typeface="Arial" panose="020B0604020202020204" pitchFamily="34" charset="0"/>
                <a:cs typeface="Arial" panose="020B0604020202020204" pitchFamily="34" charset="0"/>
              </a:rPr>
              <a:t> Cognitive impairment in people living with HIV: consensus recommendations for a new approach. </a:t>
            </a:r>
            <a:r>
              <a:rPr lang="en-US" sz="2800" b="0" i="1" dirty="0">
                <a:solidFill>
                  <a:srgbClr val="222222"/>
                </a:solidFill>
                <a:effectLst/>
                <a:latin typeface="Arial" panose="020B0604020202020204" pitchFamily="34" charset="0"/>
                <a:cs typeface="Arial" panose="020B0604020202020204" pitchFamily="34" charset="0"/>
              </a:rPr>
              <a:t>Nat Rev Neurol</a:t>
            </a:r>
            <a:r>
              <a:rPr lang="en-US" sz="2800" b="0" i="0" dirty="0">
                <a:solidFill>
                  <a:srgbClr val="222222"/>
                </a:solidFill>
                <a:effectLst/>
                <a:latin typeface="Arial" panose="020B0604020202020204" pitchFamily="34" charset="0"/>
                <a:cs typeface="Arial" panose="020B0604020202020204" pitchFamily="34" charset="0"/>
              </a:rPr>
              <a:t> </a:t>
            </a:r>
            <a:r>
              <a:rPr lang="en-US" sz="2800" b="1" i="0" dirty="0">
                <a:solidFill>
                  <a:srgbClr val="222222"/>
                </a:solidFill>
                <a:effectLst/>
                <a:latin typeface="Arial" panose="020B0604020202020204" pitchFamily="34" charset="0"/>
                <a:cs typeface="Arial" panose="020B0604020202020204" pitchFamily="34" charset="0"/>
              </a:rPr>
              <a:t>19</a:t>
            </a:r>
            <a:r>
              <a:rPr lang="en-US" sz="2800" b="0" i="0" dirty="0">
                <a:solidFill>
                  <a:srgbClr val="222222"/>
                </a:solidFill>
                <a:effectLst/>
                <a:latin typeface="Arial" panose="020B0604020202020204" pitchFamily="34" charset="0"/>
                <a:cs typeface="Arial" panose="020B0604020202020204" pitchFamily="34" charset="0"/>
              </a:rPr>
              <a:t>, 424–433 (2023). https://</a:t>
            </a:r>
            <a:r>
              <a:rPr lang="en-US" sz="2800" b="0" i="0" dirty="0" err="1">
                <a:solidFill>
                  <a:srgbClr val="222222"/>
                </a:solidFill>
                <a:effectLst/>
                <a:latin typeface="Arial" panose="020B0604020202020204" pitchFamily="34" charset="0"/>
                <a:cs typeface="Arial" panose="020B0604020202020204" pitchFamily="34" charset="0"/>
              </a:rPr>
              <a:t>doi.org</a:t>
            </a:r>
            <a:r>
              <a:rPr lang="en-US" sz="2800" b="0" i="0" dirty="0">
                <a:solidFill>
                  <a:srgbClr val="222222"/>
                </a:solidFill>
                <a:effectLst/>
                <a:latin typeface="Arial" panose="020B0604020202020204" pitchFamily="34" charset="0"/>
                <a:cs typeface="Arial" panose="020B0604020202020204" pitchFamily="34" charset="0"/>
              </a:rPr>
              <a:t>/10.1038/s41582-023-00813-2</a:t>
            </a:r>
            <a:endParaRPr lang="en-US" sz="2800" dirty="0">
              <a:solidFill>
                <a:srgbClr val="232323"/>
              </a:solidFill>
              <a:latin typeface="Arial" panose="020B0604020202020204" pitchFamily="34" charset="0"/>
              <a:cs typeface="Arial" panose="020B0604020202020204" pitchFamily="34" charset="0"/>
            </a:endParaRPr>
          </a:p>
          <a:p>
            <a:endParaRPr lang="en-US" sz="2800" dirty="0">
              <a:solidFill>
                <a:srgbClr val="232323"/>
              </a:solidFill>
              <a:latin typeface="Arial" panose="020B0604020202020204" pitchFamily="34" charset="0"/>
              <a:cs typeface="Arial" panose="020B0604020202020204" pitchFamily="34" charset="0"/>
            </a:endParaRPr>
          </a:p>
          <a:p>
            <a:r>
              <a:rPr lang="en-US" sz="2800" b="0" i="0" dirty="0">
                <a:solidFill>
                  <a:srgbClr val="212121"/>
                </a:solidFill>
                <a:effectLst/>
                <a:latin typeface="Arial" panose="020B0604020202020204" pitchFamily="34" charset="0"/>
                <a:cs typeface="Arial" panose="020B0604020202020204" pitchFamily="34" charset="0"/>
              </a:rPr>
              <a:t>Atieh O, Daher J, Abboud M, Wu Q, Sattar A, </a:t>
            </a:r>
            <a:r>
              <a:rPr lang="en-US" sz="2800" b="0" i="0" dirty="0" err="1">
                <a:solidFill>
                  <a:srgbClr val="212121"/>
                </a:solidFill>
                <a:effectLst/>
                <a:latin typeface="Arial" panose="020B0604020202020204" pitchFamily="34" charset="0"/>
                <a:cs typeface="Arial" panose="020B0604020202020204" pitchFamily="34" charset="0"/>
              </a:rPr>
              <a:t>Baissary</a:t>
            </a:r>
            <a:r>
              <a:rPr lang="en-US" sz="2800" b="0" i="0" dirty="0">
                <a:solidFill>
                  <a:srgbClr val="212121"/>
                </a:solidFill>
                <a:effectLst/>
                <a:latin typeface="Arial" panose="020B0604020202020204" pitchFamily="34" charset="0"/>
                <a:cs typeface="Arial" panose="020B0604020202020204" pitchFamily="34" charset="0"/>
              </a:rPr>
              <a:t> J, </a:t>
            </a:r>
            <a:r>
              <a:rPr lang="en-US" sz="2800" b="0" i="0" dirty="0" err="1">
                <a:solidFill>
                  <a:srgbClr val="212121"/>
                </a:solidFill>
                <a:effectLst/>
                <a:latin typeface="Arial" panose="020B0604020202020204" pitchFamily="34" charset="0"/>
                <a:cs typeface="Arial" panose="020B0604020202020204" pitchFamily="34" charset="0"/>
              </a:rPr>
              <a:t>Koberssy</a:t>
            </a:r>
            <a:r>
              <a:rPr lang="en-US" sz="2800" b="0" i="0" dirty="0">
                <a:solidFill>
                  <a:srgbClr val="212121"/>
                </a:solidFill>
                <a:effectLst/>
                <a:latin typeface="Arial" panose="020B0604020202020204" pitchFamily="34" charset="0"/>
                <a:cs typeface="Arial" panose="020B0604020202020204" pitchFamily="34" charset="0"/>
              </a:rPr>
              <a:t> Z, </a:t>
            </a:r>
            <a:r>
              <a:rPr lang="en-US" sz="2800" b="0" i="0" dirty="0" err="1">
                <a:solidFill>
                  <a:srgbClr val="212121"/>
                </a:solidFill>
                <a:effectLst/>
                <a:latin typeface="Arial" panose="020B0604020202020204" pitchFamily="34" charset="0"/>
                <a:cs typeface="Arial" panose="020B0604020202020204" pitchFamily="34" charset="0"/>
              </a:rPr>
              <a:t>Labbato</a:t>
            </a:r>
            <a:r>
              <a:rPr lang="en-US" sz="2800" b="0" i="0" dirty="0">
                <a:solidFill>
                  <a:srgbClr val="212121"/>
                </a:solidFill>
                <a:effectLst/>
                <a:latin typeface="Arial" panose="020B0604020202020204" pitchFamily="34" charset="0"/>
                <a:cs typeface="Arial" panose="020B0604020202020204" pitchFamily="34" charset="0"/>
              </a:rPr>
              <a:t> D, Eckard AR, McComsey GA. Effects of </a:t>
            </a:r>
            <a:r>
              <a:rPr lang="en-US" sz="2800" b="0" i="0" dirty="0" err="1">
                <a:solidFill>
                  <a:srgbClr val="212121"/>
                </a:solidFill>
                <a:effectLst/>
                <a:latin typeface="Arial" panose="020B0604020202020204" pitchFamily="34" charset="0"/>
                <a:cs typeface="Arial" panose="020B0604020202020204" pitchFamily="34" charset="0"/>
              </a:rPr>
              <a:t>Semaglutide</a:t>
            </a:r>
            <a:r>
              <a:rPr lang="en-US" sz="2800" b="0" i="0" dirty="0">
                <a:solidFill>
                  <a:srgbClr val="212121"/>
                </a:solidFill>
                <a:effectLst/>
                <a:latin typeface="Arial" panose="020B0604020202020204" pitchFamily="34" charset="0"/>
                <a:cs typeface="Arial" panose="020B0604020202020204" pitchFamily="34" charset="0"/>
              </a:rPr>
              <a:t> on Cognitive Function in People With HIV: A Randomized, Controlled Trial. Clin Infect Dis. 2026 May 20;82(5):753-761. </a:t>
            </a:r>
            <a:r>
              <a:rPr lang="en-US" sz="2800" b="0" i="0" dirty="0" err="1">
                <a:solidFill>
                  <a:srgbClr val="212121"/>
                </a:solidFill>
                <a:effectLst/>
                <a:latin typeface="Arial" panose="020B0604020202020204" pitchFamily="34" charset="0"/>
                <a:cs typeface="Arial" panose="020B0604020202020204" pitchFamily="34" charset="0"/>
              </a:rPr>
              <a:t>doi</a:t>
            </a:r>
            <a:r>
              <a:rPr lang="en-US" sz="2800" b="0" i="0" dirty="0">
                <a:solidFill>
                  <a:srgbClr val="212121"/>
                </a:solidFill>
                <a:effectLst/>
                <a:latin typeface="Arial" panose="020B0604020202020204" pitchFamily="34" charset="0"/>
                <a:cs typeface="Arial" panose="020B0604020202020204" pitchFamily="34" charset="0"/>
              </a:rPr>
              <a:t>: 10.1093/</a:t>
            </a:r>
            <a:r>
              <a:rPr lang="en-US" sz="2800" b="0" i="0" dirty="0" err="1">
                <a:solidFill>
                  <a:srgbClr val="212121"/>
                </a:solidFill>
                <a:effectLst/>
                <a:latin typeface="Arial" panose="020B0604020202020204" pitchFamily="34" charset="0"/>
                <a:cs typeface="Arial" panose="020B0604020202020204" pitchFamily="34" charset="0"/>
              </a:rPr>
              <a:t>cid</a:t>
            </a:r>
            <a:r>
              <a:rPr lang="en-US" sz="2800" b="0" i="0" dirty="0">
                <a:solidFill>
                  <a:srgbClr val="212121"/>
                </a:solidFill>
                <a:effectLst/>
                <a:latin typeface="Arial" panose="020B0604020202020204" pitchFamily="34" charset="0"/>
                <a:cs typeface="Arial" panose="020B0604020202020204" pitchFamily="34" charset="0"/>
              </a:rPr>
              <a:t>/ciaf577. PMID: 41098140; PMCID: PMC13189676.</a:t>
            </a:r>
            <a:endParaRPr lang="en-US" sz="2600" dirty="0">
              <a:latin typeface="Arial" panose="020B060402020202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9163402-9BEA-9924-39AF-1A009FF2EE47}"/>
              </a:ext>
            </a:extLst>
          </p:cNvPr>
          <p:cNvSpPr txBox="1"/>
          <p:nvPr/>
        </p:nvSpPr>
        <p:spPr>
          <a:xfrm>
            <a:off x="17145000" y="9926123"/>
            <a:ext cx="1143000" cy="369332"/>
          </a:xfrm>
          <a:prstGeom prst="rect">
            <a:avLst/>
          </a:prstGeom>
          <a:noFill/>
        </p:spPr>
        <p:txBody>
          <a:bodyPr wrap="square" rtlCol="0">
            <a:spAutoFit/>
          </a:bodyPr>
          <a:lstStyle/>
          <a:p>
            <a:r>
              <a:rPr lang="en-US" dirty="0"/>
              <a:t>Slide </a:t>
            </a:r>
            <a:fld id="{034C91AA-C650-4A05-8BF2-0EECE8CCF224}" type="slidenum">
              <a:rPr lang="en-US" smtClean="0"/>
              <a:t>26</a:t>
            </a:fld>
            <a:endParaRPr lang="en-US" dirty="0"/>
          </a:p>
        </p:txBody>
      </p:sp>
    </p:spTree>
    <p:extLst>
      <p:ext uri="{BB962C8B-B14F-4D97-AF65-F5344CB8AC3E}">
        <p14:creationId xmlns:p14="http://schemas.microsoft.com/office/powerpoint/2010/main" val="1616440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0D2B8-6104-99E8-8A94-390ED8EC6DCA}"/>
              </a:ext>
            </a:extLst>
          </p:cNvPr>
          <p:cNvSpPr>
            <a:spLocks noGrp="1"/>
          </p:cNvSpPr>
          <p:nvPr>
            <p:ph type="ctrTitle"/>
          </p:nvPr>
        </p:nvSpPr>
        <p:spPr/>
        <p:txBody>
          <a:bodyPr/>
          <a:lstStyle/>
          <a:p>
            <a:br>
              <a:rPr lang="en-US" dirty="0"/>
            </a:br>
            <a:br>
              <a:rPr lang="en-US" dirty="0"/>
            </a:br>
            <a:r>
              <a:rPr lang="en-US" dirty="0"/>
              <a:t>Q and A Session</a:t>
            </a:r>
            <a:br>
              <a:rPr lang="en-US" dirty="0"/>
            </a:br>
            <a:endParaRPr lang="en-US" dirty="0"/>
          </a:p>
        </p:txBody>
      </p:sp>
    </p:spTree>
    <p:extLst>
      <p:ext uri="{BB962C8B-B14F-4D97-AF65-F5344CB8AC3E}">
        <p14:creationId xmlns:p14="http://schemas.microsoft.com/office/powerpoint/2010/main" val="27646114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PRESENTATION_ID" val="e7df5bb2-d637-464b-953a-35aa23ccbeb1"/>
  <p:tag name="SLIDO_EVENT_UUID" val="61c1ef39-ffbb-4767-9601-6341d9118e3c"/>
  <p:tag name="SLIDO_EVENT_SECTION_UUID" val="e5dea9af-7dd0-4f83-8049-df849b4b53b2"/>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SLIDO_METADATA" val="eyJUaW1lc3RhbXAiOjE3OTE5NDA4NTJ9"/>
  <p:tag name="SLIDO_TYPE" val="SlidoPoll"/>
  <p:tag name="SLIDO_POLL_UUID" val="bde0b1f9-d20e-4fb0-9e0a-49503ad488ee"/>
  <p:tag name="SLIDO_TIMELINE" val="W3sicG9sbFF1ZXN0aW9uVXVpZCI6ImE0OTU5NjY4LTM3ZjQtNDBkZi05YjdmLTdmOTFjMmQyZGUxNCIsInNob3dSZXN1bHRzIjpmYWxzZSwic2hvd0NvcnJlY3RBbnN3ZXJzIjpmYWxzZSwidm90aW5nTG9ja2VkIjpmYWxzZX0seyJwb2xsUXVlc3Rpb25VdWlkIjoiYTQ5NTk2NjgtMzdmNC00MGRmLTliN2YtN2Y5MWMyZDJkZTE0Iiwic2hvd1Jlc3VsdHMiOnRydWUsInNob3dDb3JyZWN0QW5zd2VycyI6ZmFsc2UsInZvdGluZ0xvY2tlZCI6ZmFsc2V9XQ=="/>
</p:tagLst>
</file>

<file path=ppt/tags/tag21.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2.xml><?xml version="1.0" encoding="utf-8"?>
<p:tagLst xmlns:a="http://schemas.openxmlformats.org/drawingml/2006/main" xmlns:r="http://schemas.openxmlformats.org/officeDocument/2006/relationships" xmlns:p="http://schemas.openxmlformats.org/presentationml/2006/main">
  <p:tag name="SLIDO_ELEMENT" val="title"/>
</p:tagLst>
</file>

<file path=ppt/tags/tag23.xml><?xml version="1.0" encoding="utf-8"?>
<p:tagLst xmlns:a="http://schemas.openxmlformats.org/drawingml/2006/main" xmlns:r="http://schemas.openxmlformats.org/officeDocument/2006/relationships" xmlns:p="http://schemas.openxmlformats.org/presentationml/2006/main">
  <p:tag name="SLIDO_METADATA" val="eyJUaW1lc3RhbXAiOjE3OTE5NDA5MDF9"/>
  <p:tag name="SLIDO_TYPE" val="SlidoPoll"/>
  <p:tag name="SLIDO_POLL_UUID" val="275358fa-a003-4ffc-98cf-36763ca0c997"/>
  <p:tag name="SLIDO_TIMELINE" val="W3sicG9sbFF1ZXN0aW9uVXVpZCI6ImVmZTlhMTU2LTYyMjMtNGU1Zi1hMTNiLTNiZTRjMmNlYWRjYiIsInNob3dSZXN1bHRzIjpmYWxzZSwic2hvd0NvcnJlY3RBbnN3ZXJzIjpmYWxzZSwidm90aW5nTG9ja2VkIjpmYWxzZX0seyJwb2xsUXVlc3Rpb25VdWlkIjoiZWZlOWExNTYtNjIyMy00ZTVmLWExM2ItM2JlNGMyY2VhZGNiIiwic2hvd1Jlc3VsdHMiOnRydWUsInNob3dDb3JyZWN0QW5zd2VycyI6ZmFsc2UsInZvdGluZ0xvY2tlZCI6ZmFsc2V9XQ=="/>
</p:tagLst>
</file>

<file path=ppt/tags/tag2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5.xml><?xml version="1.0" encoding="utf-8"?>
<p:tagLst xmlns:a="http://schemas.openxmlformats.org/drawingml/2006/main" xmlns:r="http://schemas.openxmlformats.org/officeDocument/2006/relationships" xmlns:p="http://schemas.openxmlformats.org/presentationml/2006/main">
  <p:tag name="SLIDO_ELEMENT" val="title"/>
</p:tagLst>
</file>

<file path=ppt/tags/tag26.xml><?xml version="1.0" encoding="utf-8"?>
<p:tagLst xmlns:a="http://schemas.openxmlformats.org/drawingml/2006/main" xmlns:r="http://schemas.openxmlformats.org/officeDocument/2006/relationships" xmlns:p="http://schemas.openxmlformats.org/presentationml/2006/main">
  <p:tag name="SLIDO_METADATA" val="eyJUaW1lc3RhbXAiOjE3OTE5NDExNzN9"/>
  <p:tag name="SLIDO_TYPE" val="SlidoPoll"/>
  <p:tag name="SLIDO_POLL_UUID" val="a9bd2f41-1e59-492d-8bb2-35a3bfc16920"/>
  <p:tag name="SLIDO_TIMELINE" val="W3sicG9sbFF1ZXN0aW9uVXVpZCI6ImRmMjU3M2JiLWZmNzktNDM2OC1iYjdkLTQxMmZhZmEwZDRhYSIsInNob3dSZXN1bHRzIjpmYWxzZSwic2hvd0NvcnJlY3RBbnN3ZXJzIjpmYWxzZSwidm90aW5nTG9ja2VkIjpmYWxzZX0seyJwb2xsUXVlc3Rpb25VdWlkIjoiZGYyNTczYmItZmY3OS00MzY4LWJiN2QtNDEyZmFmYTBkNGFhIiwic2hvd1Jlc3VsdHMiOnRydWUsInNob3dDb3JyZWN0QW5zd2VycyI6ZmFsc2UsInZvdGluZ0xvY2tlZCI6ZmFsc2V9XQ=="/>
</p:tagLst>
</file>

<file path=ppt/tags/tag27.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8.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ustom Design">
  <a:themeElements>
    <a:clrScheme name="RyanWhite22">
      <a:dk1>
        <a:srgbClr val="183560"/>
      </a:dk1>
      <a:lt1>
        <a:srgbClr val="FFFFFF"/>
      </a:lt1>
      <a:dk2>
        <a:srgbClr val="C00000"/>
      </a:dk2>
      <a:lt2>
        <a:srgbClr val="C9E1EB"/>
      </a:lt2>
      <a:accent1>
        <a:srgbClr val="1A5883"/>
      </a:accent1>
      <a:accent2>
        <a:srgbClr val="60AFD0"/>
      </a:accent2>
      <a:accent3>
        <a:srgbClr val="FAEBB1"/>
      </a:accent3>
      <a:accent4>
        <a:srgbClr val="89CADA"/>
      </a:accent4>
      <a:accent5>
        <a:srgbClr val="0154AA"/>
      </a:accent5>
      <a:accent6>
        <a:srgbClr val="868581"/>
      </a:accent6>
      <a:hlink>
        <a:srgbClr val="0154A9"/>
      </a:hlink>
      <a:folHlink>
        <a:srgbClr val="0154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Custom Design">
  <a:themeElements>
    <a:clrScheme name="RyanWhite22">
      <a:dk1>
        <a:srgbClr val="183560"/>
      </a:dk1>
      <a:lt1>
        <a:srgbClr val="FFFFFF"/>
      </a:lt1>
      <a:dk2>
        <a:srgbClr val="C00000"/>
      </a:dk2>
      <a:lt2>
        <a:srgbClr val="C9E1EB"/>
      </a:lt2>
      <a:accent1>
        <a:srgbClr val="1A5883"/>
      </a:accent1>
      <a:accent2>
        <a:srgbClr val="60AFD0"/>
      </a:accent2>
      <a:accent3>
        <a:srgbClr val="FAEBB1"/>
      </a:accent3>
      <a:accent4>
        <a:srgbClr val="89CADA"/>
      </a:accent4>
      <a:accent5>
        <a:srgbClr val="0154AA"/>
      </a:accent5>
      <a:accent6>
        <a:srgbClr val="868581"/>
      </a:accent6>
      <a:hlink>
        <a:srgbClr val="0154A9"/>
      </a:hlink>
      <a:folHlink>
        <a:srgbClr val="0154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5b4d1ab-5401-4f43-b4db-b840d937b876" xsi:nil="true"/>
    <KB xmlns="5aba7cdf-180c-4384-8a9d-138fa8e6d00e">
      <UserInfo>
        <DisplayName/>
        <AccountId xsi:nil="true"/>
        <AccountType/>
      </UserInfo>
    </KB>
    <Categpru xmlns="5aba7cdf-180c-4384-8a9d-138fa8e6d00e" xsi:nil="true"/>
    <lcf76f155ced4ddcb4097134ff3c332f xmlns="5aba7cdf-180c-4384-8a9d-138fa8e6d00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EBD5AB46C3CC43B7A6500277EB8A0A" ma:contentTypeVersion="21" ma:contentTypeDescription="Create a new document." ma:contentTypeScope="" ma:versionID="769b4ef54c6025a85ae5a161ce916550">
  <xsd:schema xmlns:xsd="http://www.w3.org/2001/XMLSchema" xmlns:xs="http://www.w3.org/2001/XMLSchema" xmlns:p="http://schemas.microsoft.com/office/2006/metadata/properties" xmlns:ns2="5aba7cdf-180c-4384-8a9d-138fa8e6d00e" xmlns:ns3="c5b4d1ab-5401-4f43-b4db-b840d937b876" targetNamespace="http://schemas.microsoft.com/office/2006/metadata/properties" ma:root="true" ma:fieldsID="fe8a71f19a3fbe3a7a0b2dfd503e66d6" ns2:_="" ns3:_="">
    <xsd:import namespace="5aba7cdf-180c-4384-8a9d-138fa8e6d00e"/>
    <xsd:import namespace="c5b4d1ab-5401-4f43-b4db-b840d937b87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Categpru"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KB"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ba7cdf-180c-4384-8a9d-138fa8e6d0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Categpru" ma:index="12" nillable="true" ma:displayName="Category" ma:description="Document Category" ma:format="Dropdown" ma:internalName="Categpru">
      <xsd:simpleType>
        <xsd:union memberTypes="dms:Text">
          <xsd:simpleType>
            <xsd:restriction base="dms:Choice">
              <xsd:enumeration value="CROI"/>
              <xsd:enumeration value="General Administration"/>
              <xsd:enumeration value="Production"/>
              <xsd:enumeration value="Ryan White"/>
            </xsd:restriction>
          </xsd:simpleType>
        </xsd:un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KB" ma:index="20" nillable="true" ma:displayName="KB" ma:format="Dropdown" ma:list="UserInfo" ma:SharePointGroup="0" ma:internalName="KB">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b258697-a7df-4812-bf7f-9236907ce1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b4d1ab-5401-4f43-b4db-b840d937b87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aa5329e8-7a54-4dca-b04b-15743006f0fe}" ma:internalName="TaxCatchAll" ma:showField="CatchAllData" ma:web="c5b4d1ab-5401-4f43-b4db-b840d937b8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4730DC-9344-43E3-9CD6-CE42527A4C55}">
  <ds:schemaRefs>
    <ds:schemaRef ds:uri="http://schemas.microsoft.com/office/2006/metadata/properties"/>
    <ds:schemaRef ds:uri="http://schemas.microsoft.com/office/infopath/2007/PartnerControls"/>
    <ds:schemaRef ds:uri="c5b4d1ab-5401-4f43-b4db-b840d937b876"/>
    <ds:schemaRef ds:uri="5aba7cdf-180c-4384-8a9d-138fa8e6d00e"/>
  </ds:schemaRefs>
</ds:datastoreItem>
</file>

<file path=customXml/itemProps2.xml><?xml version="1.0" encoding="utf-8"?>
<ds:datastoreItem xmlns:ds="http://schemas.openxmlformats.org/officeDocument/2006/customXml" ds:itemID="{2DFAD83F-B17E-42D5-A0EA-02792448A860}">
  <ds:schemaRefs>
    <ds:schemaRef ds:uri="http://schemas.microsoft.com/sharepoint/v3/contenttype/forms"/>
  </ds:schemaRefs>
</ds:datastoreItem>
</file>

<file path=customXml/itemProps3.xml><?xml version="1.0" encoding="utf-8"?>
<ds:datastoreItem xmlns:ds="http://schemas.openxmlformats.org/officeDocument/2006/customXml" ds:itemID="{20978298-A11D-498C-93A9-03F4788D4C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ba7cdf-180c-4384-8a9d-138fa8e6d00e"/>
    <ds:schemaRef ds:uri="c5b4d1ab-5401-4f43-b4db-b840d937b8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33994</TotalTime>
  <Words>3316</Words>
  <Application>Microsoft Office PowerPoint</Application>
  <PresentationFormat>Custom</PresentationFormat>
  <Paragraphs>310</Paragraphs>
  <Slides>27</Slides>
  <Notes>18</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27</vt:i4>
      </vt:variant>
    </vt:vector>
  </HeadingPairs>
  <TitlesOfParts>
    <vt:vector size="39" baseType="lpstr">
      <vt:lpstr>Calibri</vt:lpstr>
      <vt:lpstr>DM Sans</vt:lpstr>
      <vt:lpstr>Arial</vt:lpstr>
      <vt:lpstr>Courier New</vt:lpstr>
      <vt:lpstr>Aptos Bold</vt:lpstr>
      <vt:lpstr>Aptos</vt:lpstr>
      <vt:lpstr>Wingdings</vt:lpstr>
      <vt:lpstr>Times New Roman</vt:lpstr>
      <vt:lpstr>Cambria</vt:lpstr>
      <vt:lpstr>Office Theme</vt:lpstr>
      <vt:lpstr>3_Custom Design</vt:lpstr>
      <vt:lpstr>4_Custom Design</vt:lpstr>
      <vt:lpstr>It’s Not (Just) the Virus:  Cognitive Aging in People With HIV</vt:lpstr>
      <vt:lpstr>Financial Relationships With Ineligible Companies (Formerly Described as Commercial Interests by the ACCME) Within the Last 2 Years</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Potential Brain Health Effects of GLP-1 Receptor Agonists</vt:lpstr>
      <vt:lpstr>PowerPoint Presentation</vt:lpstr>
      <vt:lpstr>PowerPoint Presentation</vt:lpstr>
      <vt:lpstr>PowerPoint Presentation</vt:lpstr>
      <vt:lpstr>  Q and A Session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IAS_v2_SHEN</dc:title>
  <dc:creator>Reed Kuykendall</dc:creator>
  <cp:lastModifiedBy>Michelle Valderama</cp:lastModifiedBy>
  <cp:revision>107</cp:revision>
  <dcterms:created xsi:type="dcterms:W3CDTF">2006-08-16T00:00:00Z</dcterms:created>
  <dcterms:modified xsi:type="dcterms:W3CDTF">2026-10-15T21:43:39Z</dcterms:modified>
  <dc:identifier>DAG4CLOo_T8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0x010100C9EBD5AB46C3CC43B7A6500277EB8A0A</vt:lpwstr>
  </property>
</Properties>
</file>