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4579" r:id="rId4"/>
    <p:sldMasterId id="2147484061" r:id="rId5"/>
    <p:sldMasterId id="2147484393" r:id="rId6"/>
    <p:sldMasterId id="2147484395" r:id="rId7"/>
    <p:sldMasterId id="2147484688" r:id="rId8"/>
    <p:sldMasterId id="2147484702" r:id="rId9"/>
  </p:sldMasterIdLst>
  <p:notesMasterIdLst>
    <p:notesMasterId r:id="rId47"/>
  </p:notesMasterIdLst>
  <p:handoutMasterIdLst>
    <p:handoutMasterId r:id="rId48"/>
  </p:handoutMasterIdLst>
  <p:sldIdLst>
    <p:sldId id="266" r:id="rId10"/>
    <p:sldId id="261" r:id="rId11"/>
    <p:sldId id="262" r:id="rId12"/>
    <p:sldId id="2147483475" r:id="rId13"/>
    <p:sldId id="2147483507" r:id="rId14"/>
    <p:sldId id="259" r:id="rId15"/>
    <p:sldId id="260" r:id="rId16"/>
    <p:sldId id="2147483501" r:id="rId17"/>
    <p:sldId id="267" r:id="rId18"/>
    <p:sldId id="2147483495" r:id="rId19"/>
    <p:sldId id="2145707175" r:id="rId20"/>
    <p:sldId id="2147483643" r:id="rId21"/>
    <p:sldId id="2147483644" r:id="rId22"/>
    <p:sldId id="256" r:id="rId23"/>
    <p:sldId id="2147483647" r:id="rId24"/>
    <p:sldId id="2147479457" r:id="rId25"/>
    <p:sldId id="2147479447" r:id="rId26"/>
    <p:sldId id="264" r:id="rId27"/>
    <p:sldId id="2147479448" r:id="rId28"/>
    <p:sldId id="2147474501" r:id="rId29"/>
    <p:sldId id="2147483502" r:id="rId30"/>
    <p:sldId id="265" r:id="rId31"/>
    <p:sldId id="2147483510" r:id="rId32"/>
    <p:sldId id="2147479449" r:id="rId33"/>
    <p:sldId id="258" r:id="rId34"/>
    <p:sldId id="2147479434" r:id="rId35"/>
    <p:sldId id="2147479445" r:id="rId36"/>
    <p:sldId id="268" r:id="rId37"/>
    <p:sldId id="2147483493" r:id="rId38"/>
    <p:sldId id="2145705603" r:id="rId39"/>
    <p:sldId id="257" r:id="rId40"/>
    <p:sldId id="2147479435" r:id="rId41"/>
    <p:sldId id="2147483496" r:id="rId42"/>
    <p:sldId id="2147479446" r:id="rId43"/>
    <p:sldId id="263" r:id="rId44"/>
    <p:sldId id="297" r:id="rId45"/>
    <p:sldId id="2147483645" r:id="rId46"/>
  </p:sldIdLst>
  <p:sldSz cx="11898313" cy="6692900"/>
  <p:notesSz cx="7023100" cy="9309100"/>
  <p:custDataLst>
    <p:tags r:id="rId49"/>
  </p:custDataLst>
  <p:defaultTextStyle>
    <a:defPPr>
      <a:defRPr lang="en-US"/>
    </a:defPPr>
    <a:lvl1pPr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1pPr>
    <a:lvl2pPr marL="228600" indent="2286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2pPr>
    <a:lvl3pPr marL="457200" indent="4572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3pPr>
    <a:lvl4pPr marL="685800" indent="6858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4pPr>
    <a:lvl5pPr marL="914400" indent="914400" algn="l" defTabSz="457200" rtl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5pPr>
    <a:lvl6pPr marL="2286000" algn="l" defTabSz="457200" rtl="0" eaLnBrk="1" latinLnBrk="0" hangingPunct="1"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6pPr>
    <a:lvl7pPr marL="2743200" algn="l" defTabSz="457200" rtl="0" eaLnBrk="1" latinLnBrk="0" hangingPunct="1"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7pPr>
    <a:lvl8pPr marL="3200400" algn="l" defTabSz="457200" rtl="0" eaLnBrk="1" latinLnBrk="0" hangingPunct="1"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8pPr>
    <a:lvl9pPr marL="3657600" algn="l" defTabSz="457200" rtl="0" eaLnBrk="1" latinLnBrk="0" hangingPunct="1">
      <a:defRPr sz="1200" kern="1200">
        <a:solidFill>
          <a:srgbClr val="000000"/>
        </a:solidFill>
        <a:latin typeface="Helvetica" charset="0"/>
        <a:ea typeface="ＭＳ Ｐゴシック" charset="0"/>
        <a:cs typeface="ＭＳ Ｐゴシック" charset="0"/>
        <a:sym typeface="Helvetic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8" userDrawn="1">
          <p15:clr>
            <a:srgbClr val="A4A3A4"/>
          </p15:clr>
        </p15:guide>
        <p15:guide id="2" pos="37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ic Lefebvre" initials="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20202"/>
    <a:srgbClr val="6E4934"/>
    <a:srgbClr val="057F5C"/>
    <a:srgbClr val="295C28"/>
    <a:srgbClr val="25BFBF"/>
    <a:srgbClr val="1EFF04"/>
    <a:srgbClr val="FFDC79"/>
    <a:srgbClr val="FFD75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77B37E-4BDA-4A67-A492-9BADE4ED4B52}" v="18" dt="2026-10-12T14:20:57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265" autoAdjust="0"/>
    <p:restoredTop sz="94276" autoAdjust="0"/>
  </p:normalViewPr>
  <p:slideViewPr>
    <p:cSldViewPr>
      <p:cViewPr varScale="1">
        <p:scale>
          <a:sx n="98" d="100"/>
          <a:sy n="98" d="100"/>
        </p:scale>
        <p:origin x="312" y="90"/>
      </p:cViewPr>
      <p:guideLst>
        <p:guide orient="horz" pos="2108"/>
        <p:guide pos="37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6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ags" Target="tags/tag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43980" cy="465774"/>
          </a:xfrm>
          <a:prstGeom prst="rect">
            <a:avLst/>
          </a:prstGeom>
        </p:spPr>
        <p:txBody>
          <a:bodyPr vert="horz" lIns="91558" tIns="45780" rIns="91558" bIns="457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80" cy="465774"/>
          </a:xfrm>
          <a:prstGeom prst="rect">
            <a:avLst/>
          </a:prstGeom>
        </p:spPr>
        <p:txBody>
          <a:bodyPr vert="horz" lIns="91558" tIns="45780" rIns="91558" bIns="45780" rtlCol="0"/>
          <a:lstStyle>
            <a:lvl1pPr algn="r">
              <a:defRPr sz="1200"/>
            </a:lvl1pPr>
          </a:lstStyle>
          <a:p>
            <a:fld id="{0BB9D56C-7175-4D8C-9D05-1EEE3684B3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41737"/>
            <a:ext cx="3043980" cy="465774"/>
          </a:xfrm>
          <a:prstGeom prst="rect">
            <a:avLst/>
          </a:prstGeom>
        </p:spPr>
        <p:txBody>
          <a:bodyPr vert="horz" lIns="91558" tIns="45780" rIns="91558" bIns="457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1737"/>
            <a:ext cx="3043980" cy="465774"/>
          </a:xfrm>
          <a:prstGeom prst="rect">
            <a:avLst/>
          </a:prstGeom>
        </p:spPr>
        <p:txBody>
          <a:bodyPr vert="horz" lIns="91558" tIns="45780" rIns="91558" bIns="45780" rtlCol="0" anchor="b"/>
          <a:lstStyle>
            <a:lvl1pPr algn="r">
              <a:defRPr sz="1200"/>
            </a:lvl1pPr>
          </a:lstStyle>
          <a:p>
            <a:fld id="{C1C58B68-4342-4944-9EC9-8E1B498DB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8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7988" y="696913"/>
            <a:ext cx="6207125" cy="349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6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36414" y="4421824"/>
            <a:ext cx="5150274" cy="418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3298" tIns="46650" rIns="93298" bIns="466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Noteworthy Bold" charset="0"/>
              </a:rPr>
              <a:t>Click to edit Master text styles</a:t>
            </a:r>
          </a:p>
          <a:p>
            <a:pPr lvl="1"/>
            <a:r>
              <a:rPr lang="en-US" noProof="0">
                <a:sym typeface="Noteworthy Bold" charset="0"/>
              </a:rPr>
              <a:t>Second level</a:t>
            </a:r>
          </a:p>
          <a:p>
            <a:pPr lvl="2"/>
            <a:r>
              <a:rPr lang="en-US" noProof="0">
                <a:sym typeface="Noteworthy Bold" charset="0"/>
              </a:rPr>
              <a:t>Third level</a:t>
            </a:r>
          </a:p>
          <a:p>
            <a:pPr lvl="3"/>
            <a:r>
              <a:rPr lang="en-US" noProof="0">
                <a:sym typeface="Noteworthy Bold" charset="0"/>
              </a:rPr>
              <a:t>Fourth level</a:t>
            </a:r>
          </a:p>
          <a:p>
            <a:pPr lvl="4"/>
            <a:r>
              <a:rPr lang="en-US" noProof="0">
                <a:sym typeface="Noteworthy Bol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0128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ＭＳ Ｐゴシック" charset="0"/>
        <a:cs typeface="Noteworthy Bold" charset="0"/>
        <a:sym typeface="Noteworthy Bold" charset="0"/>
      </a:defRPr>
    </a:lvl1pPr>
    <a:lvl2pPr marL="2286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2pPr>
    <a:lvl3pPr marL="4572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3pPr>
    <a:lvl4pPr marL="6858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4pPr>
    <a:lvl5pPr marL="9144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57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61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2938" y="1163638"/>
            <a:ext cx="5583237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0443" tIns="45222" rIns="90443" bIns="45222"/>
          <a:lstStyle/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2A5432-EBCA-5B44-B146-2E3AD96B6C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pPr marL="0" marR="0" lvl="0" indent="0" algn="l" defTabSz="457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charset="0"/>
              <a:ea typeface="ＭＳ Ｐゴシック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129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278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791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60375" y="719138"/>
            <a:ext cx="6418263" cy="3611562"/>
          </a:xfrm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4783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371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954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67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96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0553" tIns="45277" rIns="90553" bIns="45277"/>
          <a:lstStyle/>
          <a:p>
            <a:pPr algn="r" defTabSz="679148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5E5FB3F0-D852-4D56-BE75-172E49157619}" type="slidenum">
              <a:rPr lang="en-US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defTabSz="679148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279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900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15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952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6FB25-777F-441C-EB04-DE30974B6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91C10-45A8-64BF-E8A9-3E5AA74A3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98CFE-52D8-63E9-4CD2-6DCDD47CE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004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16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38D7D-EAE4-F3AC-5CEB-840B20229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627E43-057E-C9F5-361C-2561126AD9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6DB74-9D41-8F36-BD6F-357AA9BF6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31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816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2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"/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4.ti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7488" y="1095375"/>
            <a:ext cx="8923337" cy="23304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7488" y="3514725"/>
            <a:ext cx="8923337" cy="16160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1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213" y="1668463"/>
            <a:ext cx="10263187" cy="2784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213" y="4478338"/>
            <a:ext cx="10263187" cy="1465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21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563" y="1781175"/>
            <a:ext cx="5054600" cy="4246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24563" y="1781175"/>
            <a:ext cx="5056187" cy="4246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355600"/>
            <a:ext cx="10263188" cy="1293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150" y="1641475"/>
            <a:ext cx="5033963" cy="803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2444750"/>
            <a:ext cx="5033963" cy="3595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22975" y="1641475"/>
            <a:ext cx="5059363" cy="803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22975" y="2444750"/>
            <a:ext cx="5059363" cy="3595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0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446088"/>
            <a:ext cx="3838575" cy="15621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7775" y="963613"/>
            <a:ext cx="6024563" cy="4756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9150" y="2008188"/>
            <a:ext cx="3838575" cy="37195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44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446088"/>
            <a:ext cx="3838575" cy="15621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57775" y="963613"/>
            <a:ext cx="6024563" cy="4756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9150" y="2008188"/>
            <a:ext cx="3838575" cy="37195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4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7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15350" y="355600"/>
            <a:ext cx="2565400" cy="56721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7563" y="355600"/>
            <a:ext cx="7545387" cy="56721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45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03397" y="6379946"/>
            <a:ext cx="322246" cy="164224"/>
          </a:xfrm>
        </p:spPr>
        <p:txBody>
          <a:bodyPr/>
          <a:lstStyle/>
          <a:p>
            <a:fld id="{94BD5F9E-BC76-487B-A2BC-019AD28A14B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074" y="6023610"/>
            <a:ext cx="10708171" cy="520559"/>
          </a:xfrm>
        </p:spPr>
        <p:txBody>
          <a:bodyPr anchor="b"/>
          <a:lstStyle>
            <a:lvl1pPr marL="0" indent="0">
              <a:buFontTx/>
              <a:buNone/>
              <a:defRPr sz="117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7642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123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512" y="1302884"/>
            <a:ext cx="11457455" cy="46404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70955" y="6150651"/>
            <a:ext cx="7624104" cy="319153"/>
          </a:xfrm>
        </p:spPr>
        <p:txBody>
          <a:bodyPr anchor="b"/>
          <a:lstStyle>
            <a:lvl1pPr marL="0" indent="0">
              <a:buFontTx/>
              <a:buNone/>
              <a:defRPr sz="976"/>
            </a:lvl1pPr>
            <a:lvl2pPr>
              <a:defRPr sz="976"/>
            </a:lvl2pPr>
            <a:lvl3pPr>
              <a:defRPr sz="976"/>
            </a:lvl3pPr>
            <a:lvl4pPr>
              <a:defRPr sz="976"/>
            </a:lvl4pPr>
            <a:lvl5pPr>
              <a:defRPr sz="976"/>
            </a:lvl5pPr>
          </a:lstStyle>
          <a:p>
            <a:pPr eaLnBrk="1" hangingPunct="1">
              <a:defRPr/>
            </a:pPr>
            <a:r>
              <a:rPr lang="en-US" altLang="en-US" sz="976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976" b="0">
                <a:latin typeface="Poppins" pitchFamily="2" charset="77"/>
                <a:cs typeface="Poppins" pitchFamily="2" charset="77"/>
              </a:rPr>
            </a:br>
            <a:r>
              <a:rPr lang="en-US" altLang="en-US" sz="976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0565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123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512" y="1302884"/>
            <a:ext cx="11457455" cy="46404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70955" y="6150651"/>
            <a:ext cx="7624104" cy="319153"/>
          </a:xfrm>
        </p:spPr>
        <p:txBody>
          <a:bodyPr anchor="b"/>
          <a:lstStyle>
            <a:lvl1pPr marL="0" indent="0">
              <a:buFontTx/>
              <a:buNone/>
              <a:defRPr sz="976"/>
            </a:lvl1pPr>
            <a:lvl2pPr>
              <a:defRPr sz="976"/>
            </a:lvl2pPr>
            <a:lvl3pPr>
              <a:defRPr sz="976"/>
            </a:lvl3pPr>
            <a:lvl4pPr>
              <a:defRPr sz="976"/>
            </a:lvl4pPr>
            <a:lvl5pPr>
              <a:defRPr sz="976"/>
            </a:lvl5pPr>
          </a:lstStyle>
          <a:p>
            <a:pPr eaLnBrk="1" hangingPunct="1">
              <a:defRPr/>
            </a:pPr>
            <a:r>
              <a:rPr lang="en-US" altLang="en-US" sz="976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976" b="0">
                <a:latin typeface="Poppins" pitchFamily="2" charset="77"/>
                <a:cs typeface="Poppins" pitchFamily="2" charset="77"/>
              </a:rPr>
            </a:br>
            <a:r>
              <a:rPr lang="en-US" altLang="en-US" sz="976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983187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6"/>
          <p:cNvSpPr>
            <a:spLocks noChangeShapeType="1"/>
          </p:cNvSpPr>
          <p:nvPr/>
        </p:nvSpPr>
        <p:spPr bwMode="auto">
          <a:xfrm>
            <a:off x="296724" y="3346450"/>
            <a:ext cx="11308655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22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223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2374" y="892387"/>
            <a:ext cx="10113566" cy="1710408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84747" y="3569547"/>
            <a:ext cx="8328819" cy="171040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0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5001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92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884" y="4300813"/>
            <a:ext cx="10113566" cy="132928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884" y="2836769"/>
            <a:ext cx="10113566" cy="146407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11" indent="0">
              <a:buNone/>
              <a:defRPr sz="1800"/>
            </a:lvl2pPr>
            <a:lvl3pPr marL="914422" indent="0">
              <a:buNone/>
              <a:defRPr sz="1600"/>
            </a:lvl3pPr>
            <a:lvl4pPr marL="1371633" indent="0">
              <a:buNone/>
              <a:defRPr sz="1400"/>
            </a:lvl4pPr>
            <a:lvl5pPr marL="1828844" indent="0">
              <a:buNone/>
              <a:defRPr sz="1400"/>
            </a:lvl5pPr>
            <a:lvl6pPr marL="2286054" indent="0">
              <a:buNone/>
              <a:defRPr sz="1400"/>
            </a:lvl6pPr>
            <a:lvl7pPr marL="2743265" indent="0">
              <a:buNone/>
              <a:defRPr sz="1400"/>
            </a:lvl7pPr>
            <a:lvl8pPr marL="3200476" indent="0">
              <a:buNone/>
              <a:defRPr sz="1400"/>
            </a:lvl8pPr>
            <a:lvl9pPr marL="365768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0157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211" y="1784773"/>
            <a:ext cx="4957630" cy="40157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4147" y="1784773"/>
            <a:ext cx="4957630" cy="40157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1365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916" y="268038"/>
            <a:ext cx="10708482" cy="111548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935" y="1498172"/>
            <a:ext cx="5257155" cy="6243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0" b="1"/>
            </a:lvl3pPr>
            <a:lvl4pPr marL="1371633" indent="0">
              <a:buNone/>
              <a:defRPr sz="1600" b="1"/>
            </a:lvl4pPr>
            <a:lvl5pPr marL="1828844" indent="0">
              <a:buNone/>
              <a:defRPr sz="1600" b="1"/>
            </a:lvl5pPr>
            <a:lvl6pPr marL="2286054" indent="0">
              <a:buNone/>
              <a:defRPr sz="1600" b="1"/>
            </a:lvl6pPr>
            <a:lvl7pPr marL="2743265" indent="0">
              <a:buNone/>
              <a:defRPr sz="1600" b="1"/>
            </a:lvl7pPr>
            <a:lvl8pPr marL="3200476" indent="0">
              <a:buNone/>
              <a:defRPr sz="1600" b="1"/>
            </a:lvl8pPr>
            <a:lvl9pPr marL="36576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935" y="2122517"/>
            <a:ext cx="5257155" cy="38561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44229" y="1498172"/>
            <a:ext cx="5259220" cy="6243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0" b="1"/>
            </a:lvl3pPr>
            <a:lvl4pPr marL="1371633" indent="0">
              <a:buNone/>
              <a:defRPr sz="1600" b="1"/>
            </a:lvl4pPr>
            <a:lvl5pPr marL="1828844" indent="0">
              <a:buNone/>
              <a:defRPr sz="1600" b="1"/>
            </a:lvl5pPr>
            <a:lvl6pPr marL="2286054" indent="0">
              <a:buNone/>
              <a:defRPr sz="1600" b="1"/>
            </a:lvl6pPr>
            <a:lvl7pPr marL="2743265" indent="0">
              <a:buNone/>
              <a:defRPr sz="1600" b="1"/>
            </a:lvl7pPr>
            <a:lvl8pPr marL="3200476" indent="0">
              <a:buNone/>
              <a:defRPr sz="1600" b="1"/>
            </a:lvl8pPr>
            <a:lvl9pPr marL="36576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44229" y="2122517"/>
            <a:ext cx="5259220" cy="38561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2380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09393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569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921" y="266495"/>
            <a:ext cx="3914463" cy="1134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13" y="266500"/>
            <a:ext cx="6651487" cy="57122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921" y="1400563"/>
            <a:ext cx="3914463" cy="4578130"/>
          </a:xfrm>
        </p:spPr>
        <p:txBody>
          <a:bodyPr/>
          <a:lstStyle>
            <a:lvl1pPr marL="0" indent="0">
              <a:buNone/>
              <a:defRPr sz="1400"/>
            </a:lvl1pPr>
            <a:lvl2pPr marL="457211" indent="0">
              <a:buNone/>
              <a:defRPr sz="1200"/>
            </a:lvl2pPr>
            <a:lvl3pPr marL="914422" indent="0">
              <a:buNone/>
              <a:defRPr sz="1000"/>
            </a:lvl3pPr>
            <a:lvl4pPr marL="1371633" indent="0">
              <a:buNone/>
              <a:defRPr sz="900"/>
            </a:lvl4pPr>
            <a:lvl5pPr marL="1828844" indent="0">
              <a:buNone/>
              <a:defRPr sz="900"/>
            </a:lvl5pPr>
            <a:lvl6pPr marL="2286054" indent="0">
              <a:buNone/>
              <a:defRPr sz="900"/>
            </a:lvl6pPr>
            <a:lvl7pPr marL="2743265" indent="0">
              <a:buNone/>
              <a:defRPr sz="900"/>
            </a:lvl7pPr>
            <a:lvl8pPr marL="3200476" indent="0">
              <a:buNone/>
              <a:defRPr sz="900"/>
            </a:lvl8pPr>
            <a:lvl9pPr marL="36576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16027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2153" y="4685048"/>
            <a:ext cx="7138988" cy="55309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32153" y="598023"/>
            <a:ext cx="7138988" cy="4015740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3" indent="0">
              <a:buNone/>
              <a:defRPr sz="2000"/>
            </a:lvl4pPr>
            <a:lvl5pPr marL="1828844" indent="0">
              <a:buNone/>
              <a:defRPr sz="2000"/>
            </a:lvl5pPr>
            <a:lvl6pPr marL="2286054" indent="0">
              <a:buNone/>
              <a:defRPr sz="2000"/>
            </a:lvl6pPr>
            <a:lvl7pPr marL="2743265" indent="0">
              <a:buNone/>
              <a:defRPr sz="2000"/>
            </a:lvl7pPr>
            <a:lvl8pPr marL="3200476" indent="0">
              <a:buNone/>
              <a:defRPr sz="2000"/>
            </a:lvl8pPr>
            <a:lvl9pPr marL="365768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32153" y="5238124"/>
            <a:ext cx="7138988" cy="785486"/>
          </a:xfrm>
        </p:spPr>
        <p:txBody>
          <a:bodyPr/>
          <a:lstStyle>
            <a:lvl1pPr marL="0" indent="0">
              <a:buNone/>
              <a:defRPr sz="1400"/>
            </a:lvl1pPr>
            <a:lvl2pPr marL="457211" indent="0">
              <a:buNone/>
              <a:defRPr sz="1200"/>
            </a:lvl2pPr>
            <a:lvl3pPr marL="914422" indent="0">
              <a:buNone/>
              <a:defRPr sz="1000"/>
            </a:lvl3pPr>
            <a:lvl4pPr marL="1371633" indent="0">
              <a:buNone/>
              <a:defRPr sz="900"/>
            </a:lvl4pPr>
            <a:lvl5pPr marL="1828844" indent="0">
              <a:buNone/>
              <a:defRPr sz="900"/>
            </a:lvl5pPr>
            <a:lvl6pPr marL="2286054" indent="0">
              <a:buNone/>
              <a:defRPr sz="900"/>
            </a:lvl6pPr>
            <a:lvl7pPr marL="2743265" indent="0">
              <a:buNone/>
              <a:defRPr sz="900"/>
            </a:lvl7pPr>
            <a:lvl8pPr marL="3200476" indent="0">
              <a:buNone/>
              <a:defRPr sz="900"/>
            </a:lvl8pPr>
            <a:lvl9pPr marL="36576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745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1540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5076" y="223108"/>
            <a:ext cx="2933265" cy="55774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076" y="223108"/>
            <a:ext cx="8607685" cy="55774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99299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3C595-DAAC-4881-BFA7-F24A69F89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289" y="1095343"/>
            <a:ext cx="8923735" cy="2330121"/>
          </a:xfrm>
        </p:spPr>
        <p:txBody>
          <a:bodyPr anchor="b"/>
          <a:lstStyle>
            <a:lvl1pPr algn="ctr">
              <a:defRPr sz="585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078-8C8D-4649-93C8-259A9E7A9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7289" y="3515322"/>
            <a:ext cx="8923735" cy="1615901"/>
          </a:xfrm>
        </p:spPr>
        <p:txBody>
          <a:bodyPr/>
          <a:lstStyle>
            <a:lvl1pPr marL="0" indent="0" algn="ctr">
              <a:buNone/>
              <a:defRPr sz="2342"/>
            </a:lvl1pPr>
            <a:lvl2pPr marL="446181" indent="0" algn="ctr">
              <a:buNone/>
              <a:defRPr sz="1952"/>
            </a:lvl2pPr>
            <a:lvl3pPr marL="892363" indent="0" algn="ctr">
              <a:buNone/>
              <a:defRPr sz="1757"/>
            </a:lvl3pPr>
            <a:lvl4pPr marL="1338544" indent="0" algn="ctr">
              <a:buNone/>
              <a:defRPr sz="1561"/>
            </a:lvl4pPr>
            <a:lvl5pPr marL="1784726" indent="0" algn="ctr">
              <a:buNone/>
              <a:defRPr sz="1561"/>
            </a:lvl5pPr>
            <a:lvl6pPr marL="2230907" indent="0" algn="ctr">
              <a:buNone/>
              <a:defRPr sz="1561"/>
            </a:lvl6pPr>
            <a:lvl7pPr marL="2677089" indent="0" algn="ctr">
              <a:buNone/>
              <a:defRPr sz="1561"/>
            </a:lvl7pPr>
            <a:lvl8pPr marL="3123270" indent="0" algn="ctr">
              <a:buNone/>
              <a:defRPr sz="1561"/>
            </a:lvl8pPr>
            <a:lvl9pPr marL="3569452" indent="0" algn="ctr">
              <a:buNone/>
              <a:defRPr sz="156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9083C-B3B1-420B-A97B-E70764C8F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A8D6E-1CD1-417F-A443-5ECBCD496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00118-F5CA-48C6-B560-9556FFE42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60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78506-D72B-4BD1-A566-BA75C086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B1C8E-7CDD-493E-9E1F-93FC42BD5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465FA-9F42-4D25-929B-9A0765BB1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B804A-433C-4190-A2AA-302C66FA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23C4D-B461-4C93-B77F-E6E392D1A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36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8BE92-08F8-4572-8FA0-C937F263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812" y="1668578"/>
            <a:ext cx="10262295" cy="2784060"/>
          </a:xfrm>
        </p:spPr>
        <p:txBody>
          <a:bodyPr anchor="b"/>
          <a:lstStyle>
            <a:lvl1pPr>
              <a:defRPr sz="585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2CAF4-45A2-4A01-B969-4B17C858A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812" y="4478977"/>
            <a:ext cx="10262295" cy="1464071"/>
          </a:xfrm>
        </p:spPr>
        <p:txBody>
          <a:bodyPr/>
          <a:lstStyle>
            <a:lvl1pPr marL="0" indent="0">
              <a:buNone/>
              <a:defRPr sz="2342">
                <a:solidFill>
                  <a:schemeClr val="tx1">
                    <a:tint val="75000"/>
                  </a:schemeClr>
                </a:solidFill>
              </a:defRPr>
            </a:lvl1pPr>
            <a:lvl2pPr marL="446181" indent="0">
              <a:buNone/>
              <a:defRPr sz="1952">
                <a:solidFill>
                  <a:schemeClr val="tx1">
                    <a:tint val="75000"/>
                  </a:schemeClr>
                </a:solidFill>
              </a:defRPr>
            </a:lvl2pPr>
            <a:lvl3pPr marL="892363" indent="0">
              <a:buNone/>
              <a:defRPr sz="1757">
                <a:solidFill>
                  <a:schemeClr val="tx1">
                    <a:tint val="75000"/>
                  </a:schemeClr>
                </a:solidFill>
              </a:defRPr>
            </a:lvl3pPr>
            <a:lvl4pPr marL="1338544" indent="0">
              <a:buNone/>
              <a:defRPr sz="1561">
                <a:solidFill>
                  <a:schemeClr val="tx1">
                    <a:tint val="75000"/>
                  </a:schemeClr>
                </a:solidFill>
              </a:defRPr>
            </a:lvl4pPr>
            <a:lvl5pPr marL="1784726" indent="0">
              <a:buNone/>
              <a:defRPr sz="1561">
                <a:solidFill>
                  <a:schemeClr val="tx1">
                    <a:tint val="75000"/>
                  </a:schemeClr>
                </a:solidFill>
              </a:defRPr>
            </a:lvl5pPr>
            <a:lvl6pPr marL="2230907" indent="0">
              <a:buNone/>
              <a:defRPr sz="1561">
                <a:solidFill>
                  <a:schemeClr val="tx1">
                    <a:tint val="75000"/>
                  </a:schemeClr>
                </a:solidFill>
              </a:defRPr>
            </a:lvl6pPr>
            <a:lvl7pPr marL="2677089" indent="0">
              <a:buNone/>
              <a:defRPr sz="1561">
                <a:solidFill>
                  <a:schemeClr val="tx1">
                    <a:tint val="75000"/>
                  </a:schemeClr>
                </a:solidFill>
              </a:defRPr>
            </a:lvl7pPr>
            <a:lvl8pPr marL="3123270" indent="0">
              <a:buNone/>
              <a:defRPr sz="1561">
                <a:solidFill>
                  <a:schemeClr val="tx1">
                    <a:tint val="75000"/>
                  </a:schemeClr>
                </a:solidFill>
              </a:defRPr>
            </a:lvl8pPr>
            <a:lvl9pPr marL="3569452" indent="0">
              <a:buNone/>
              <a:defRPr sz="15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BB228-CACF-4B79-9852-8C2670A10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EFE30-9144-4ED3-B793-2F06CE57F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58074-D8AB-44A5-9AAB-7C2386FB6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808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1495A-289E-44E7-AA34-104CA641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B7AD7-3FEF-4DAE-BB73-DF2FCF31D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009" y="1781675"/>
            <a:ext cx="5056783" cy="42465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BA3E17-891F-4430-9011-AC2F71B9A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23521" y="1781675"/>
            <a:ext cx="5056783" cy="42465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998E13-626B-4772-BEFC-870262A09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5FBEE-030D-4F3A-AAC0-8360CF4E6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53B43-2685-4781-BE02-9C9A87C2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9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A6C03-E110-4873-BCFC-561B72EBA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59" y="356336"/>
            <a:ext cx="10262295" cy="12936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0A2BE-AEC6-4AEE-8CD4-5667ABA5F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559" y="1640691"/>
            <a:ext cx="5033544" cy="804077"/>
          </a:xfrm>
        </p:spPr>
        <p:txBody>
          <a:bodyPr anchor="b"/>
          <a:lstStyle>
            <a:lvl1pPr marL="0" indent="0">
              <a:buNone/>
              <a:defRPr sz="2342" b="1"/>
            </a:lvl1pPr>
            <a:lvl2pPr marL="446181" indent="0">
              <a:buNone/>
              <a:defRPr sz="1952" b="1"/>
            </a:lvl2pPr>
            <a:lvl3pPr marL="892363" indent="0">
              <a:buNone/>
              <a:defRPr sz="1757" b="1"/>
            </a:lvl3pPr>
            <a:lvl4pPr marL="1338544" indent="0">
              <a:buNone/>
              <a:defRPr sz="1561" b="1"/>
            </a:lvl4pPr>
            <a:lvl5pPr marL="1784726" indent="0">
              <a:buNone/>
              <a:defRPr sz="1561" b="1"/>
            </a:lvl5pPr>
            <a:lvl6pPr marL="2230907" indent="0">
              <a:buNone/>
              <a:defRPr sz="1561" b="1"/>
            </a:lvl6pPr>
            <a:lvl7pPr marL="2677089" indent="0">
              <a:buNone/>
              <a:defRPr sz="1561" b="1"/>
            </a:lvl7pPr>
            <a:lvl8pPr marL="3123270" indent="0">
              <a:buNone/>
              <a:defRPr sz="1561" b="1"/>
            </a:lvl8pPr>
            <a:lvl9pPr marL="3569452" indent="0">
              <a:buNone/>
              <a:defRPr sz="156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93D4D-42B9-4695-8421-947596FAB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9559" y="2444768"/>
            <a:ext cx="5033544" cy="35958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C10E41-4E60-46AE-A4A7-E65E2F931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23521" y="1640691"/>
            <a:ext cx="5058333" cy="804077"/>
          </a:xfrm>
        </p:spPr>
        <p:txBody>
          <a:bodyPr anchor="b"/>
          <a:lstStyle>
            <a:lvl1pPr marL="0" indent="0">
              <a:buNone/>
              <a:defRPr sz="2342" b="1"/>
            </a:lvl1pPr>
            <a:lvl2pPr marL="446181" indent="0">
              <a:buNone/>
              <a:defRPr sz="1952" b="1"/>
            </a:lvl2pPr>
            <a:lvl3pPr marL="892363" indent="0">
              <a:buNone/>
              <a:defRPr sz="1757" b="1"/>
            </a:lvl3pPr>
            <a:lvl4pPr marL="1338544" indent="0">
              <a:buNone/>
              <a:defRPr sz="1561" b="1"/>
            </a:lvl4pPr>
            <a:lvl5pPr marL="1784726" indent="0">
              <a:buNone/>
              <a:defRPr sz="1561" b="1"/>
            </a:lvl5pPr>
            <a:lvl6pPr marL="2230907" indent="0">
              <a:buNone/>
              <a:defRPr sz="1561" b="1"/>
            </a:lvl6pPr>
            <a:lvl7pPr marL="2677089" indent="0">
              <a:buNone/>
              <a:defRPr sz="1561" b="1"/>
            </a:lvl7pPr>
            <a:lvl8pPr marL="3123270" indent="0">
              <a:buNone/>
              <a:defRPr sz="1561" b="1"/>
            </a:lvl8pPr>
            <a:lvl9pPr marL="3569452" indent="0">
              <a:buNone/>
              <a:defRPr sz="156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2FE029-D0CE-4821-AA51-BAFD056A4A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23521" y="2444768"/>
            <a:ext cx="5058333" cy="35958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923B3A-C479-4E48-9936-6CF33258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0B1007-AA2B-4E5C-BF14-697699112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55CA4D-E546-4CEA-B2DA-CC6C6B536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40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E074-4B07-47FD-865D-7D153298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017C8B-3AAB-4410-887D-1A9C6298D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611A69-A3C1-4076-BE51-6AF298BA6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397A0F-3CFA-4683-A2CF-35B55C2DA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64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176524-DAC1-4F9B-9FF2-7C5FDFDD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063BF-856C-42E2-9875-2F50699BA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FA664-6DD2-451F-8775-67116332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16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314C-659D-4F7C-BDEF-23A8CEE88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59" y="446193"/>
            <a:ext cx="3837515" cy="1561677"/>
          </a:xfrm>
        </p:spPr>
        <p:txBody>
          <a:bodyPr anchor="b"/>
          <a:lstStyle>
            <a:lvl1pPr>
              <a:defRPr sz="312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E477B-BEE5-4F10-8C8C-9EDA86BF6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333" y="963654"/>
            <a:ext cx="6023521" cy="4756297"/>
          </a:xfrm>
        </p:spPr>
        <p:txBody>
          <a:bodyPr/>
          <a:lstStyle>
            <a:lvl1pPr>
              <a:defRPr sz="3123"/>
            </a:lvl1pPr>
            <a:lvl2pPr>
              <a:defRPr sz="2733"/>
            </a:lvl2pPr>
            <a:lvl3pPr>
              <a:defRPr sz="2342"/>
            </a:lvl3pPr>
            <a:lvl4pPr>
              <a:defRPr sz="1952"/>
            </a:lvl4pPr>
            <a:lvl5pPr>
              <a:defRPr sz="1952"/>
            </a:lvl5pPr>
            <a:lvl6pPr>
              <a:defRPr sz="1952"/>
            </a:lvl6pPr>
            <a:lvl7pPr>
              <a:defRPr sz="1952"/>
            </a:lvl7pPr>
            <a:lvl8pPr>
              <a:defRPr sz="1952"/>
            </a:lvl8pPr>
            <a:lvl9pPr>
              <a:defRPr sz="19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DF03D-9882-4E84-AE22-F18C35515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9559" y="2007870"/>
            <a:ext cx="3837515" cy="3719828"/>
          </a:xfrm>
        </p:spPr>
        <p:txBody>
          <a:bodyPr/>
          <a:lstStyle>
            <a:lvl1pPr marL="0" indent="0">
              <a:buNone/>
              <a:defRPr sz="1561"/>
            </a:lvl1pPr>
            <a:lvl2pPr marL="446181" indent="0">
              <a:buNone/>
              <a:defRPr sz="1366"/>
            </a:lvl2pPr>
            <a:lvl3pPr marL="892363" indent="0">
              <a:buNone/>
              <a:defRPr sz="1171"/>
            </a:lvl3pPr>
            <a:lvl4pPr marL="1338544" indent="0">
              <a:buNone/>
              <a:defRPr sz="976"/>
            </a:lvl4pPr>
            <a:lvl5pPr marL="1784726" indent="0">
              <a:buNone/>
              <a:defRPr sz="976"/>
            </a:lvl5pPr>
            <a:lvl6pPr marL="2230907" indent="0">
              <a:buNone/>
              <a:defRPr sz="976"/>
            </a:lvl6pPr>
            <a:lvl7pPr marL="2677089" indent="0">
              <a:buNone/>
              <a:defRPr sz="976"/>
            </a:lvl7pPr>
            <a:lvl8pPr marL="3123270" indent="0">
              <a:buNone/>
              <a:defRPr sz="976"/>
            </a:lvl8pPr>
            <a:lvl9pPr marL="3569452" indent="0">
              <a:buNone/>
              <a:defRPr sz="97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4AAA39-0B55-43EB-9EDA-345AFE36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68EE5-2A1E-42EB-94BB-586F0659D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79095-C558-4F5D-866C-EBF21931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627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27B4C-375E-403B-A120-24889595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59" y="446193"/>
            <a:ext cx="3837515" cy="1561677"/>
          </a:xfrm>
        </p:spPr>
        <p:txBody>
          <a:bodyPr anchor="b"/>
          <a:lstStyle>
            <a:lvl1pPr>
              <a:defRPr sz="312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FB2391-659E-45A9-B25E-BEE417B9B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58333" y="963654"/>
            <a:ext cx="6023521" cy="4756297"/>
          </a:xfrm>
        </p:spPr>
        <p:txBody>
          <a:bodyPr/>
          <a:lstStyle>
            <a:lvl1pPr marL="0" indent="0">
              <a:buNone/>
              <a:defRPr sz="3123"/>
            </a:lvl1pPr>
            <a:lvl2pPr marL="446181" indent="0">
              <a:buNone/>
              <a:defRPr sz="2733"/>
            </a:lvl2pPr>
            <a:lvl3pPr marL="892363" indent="0">
              <a:buNone/>
              <a:defRPr sz="2342"/>
            </a:lvl3pPr>
            <a:lvl4pPr marL="1338544" indent="0">
              <a:buNone/>
              <a:defRPr sz="1952"/>
            </a:lvl4pPr>
            <a:lvl5pPr marL="1784726" indent="0">
              <a:buNone/>
              <a:defRPr sz="1952"/>
            </a:lvl5pPr>
            <a:lvl6pPr marL="2230907" indent="0">
              <a:buNone/>
              <a:defRPr sz="1952"/>
            </a:lvl6pPr>
            <a:lvl7pPr marL="2677089" indent="0">
              <a:buNone/>
              <a:defRPr sz="1952"/>
            </a:lvl7pPr>
            <a:lvl8pPr marL="3123270" indent="0">
              <a:buNone/>
              <a:defRPr sz="1952"/>
            </a:lvl8pPr>
            <a:lvl9pPr marL="3569452" indent="0">
              <a:buNone/>
              <a:defRPr sz="1952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0F427-4D63-4C27-AB3C-87FD93C77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9559" y="2007870"/>
            <a:ext cx="3837515" cy="3719828"/>
          </a:xfrm>
        </p:spPr>
        <p:txBody>
          <a:bodyPr/>
          <a:lstStyle>
            <a:lvl1pPr marL="0" indent="0">
              <a:buNone/>
              <a:defRPr sz="1561"/>
            </a:lvl1pPr>
            <a:lvl2pPr marL="446181" indent="0">
              <a:buNone/>
              <a:defRPr sz="1366"/>
            </a:lvl2pPr>
            <a:lvl3pPr marL="892363" indent="0">
              <a:buNone/>
              <a:defRPr sz="1171"/>
            </a:lvl3pPr>
            <a:lvl4pPr marL="1338544" indent="0">
              <a:buNone/>
              <a:defRPr sz="976"/>
            </a:lvl4pPr>
            <a:lvl5pPr marL="1784726" indent="0">
              <a:buNone/>
              <a:defRPr sz="976"/>
            </a:lvl5pPr>
            <a:lvl6pPr marL="2230907" indent="0">
              <a:buNone/>
              <a:defRPr sz="976"/>
            </a:lvl6pPr>
            <a:lvl7pPr marL="2677089" indent="0">
              <a:buNone/>
              <a:defRPr sz="976"/>
            </a:lvl7pPr>
            <a:lvl8pPr marL="3123270" indent="0">
              <a:buNone/>
              <a:defRPr sz="976"/>
            </a:lvl8pPr>
            <a:lvl9pPr marL="3569452" indent="0">
              <a:buNone/>
              <a:defRPr sz="97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BA547-F788-4DA1-BECC-CF950D8EF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4D4A1-46A7-488E-A228-3229F5BB0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92740-5FE1-4C17-8691-185332E90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61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EA8F-24E2-45DB-A597-6B7B2751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B7093-63C2-42CF-AE82-1030C8D5A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29C6E-A1D6-44F3-970B-021073DF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D1284-C17C-4DC1-9E36-A496FF1E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1D476-6279-4CD9-A6AA-7C9CE083D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220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D9BA24-70EB-40D5-9A01-7F386AEB4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14730" y="356335"/>
            <a:ext cx="2565574" cy="56719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69CEDC-1300-4122-8D45-1DE39F5C3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18009" y="356335"/>
            <a:ext cx="7547992" cy="56719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54DA4-5AC6-4D00-BE97-5CB24E5DD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8D5D6-FA24-4615-8625-FEE37EF74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DF709-5091-4308-BDEC-BDFC96323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56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429" t="25663" r="-1" b="6962"/>
          <a:stretch/>
        </p:blipFill>
        <p:spPr>
          <a:xfrm>
            <a:off x="209872" y="2506973"/>
            <a:ext cx="11483935" cy="3726138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09872" y="148731"/>
            <a:ext cx="11493440" cy="2262421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4504" y="6237415"/>
            <a:ext cx="11493440" cy="302111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8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4504" y="2459062"/>
            <a:ext cx="1149344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8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304895" y="247886"/>
            <a:ext cx="11288524" cy="2060307"/>
          </a:xfrm>
        </p:spPr>
        <p:txBody>
          <a:bodyPr lIns="0" tIns="0" rIns="0" bIns="0"/>
          <a:lstStyle>
            <a:lvl1pPr algn="ctr">
              <a:defRPr sz="3904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632748" y="2648680"/>
            <a:ext cx="6227628" cy="3570143"/>
          </a:xfr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en-US" sz="3513" b="1" i="0" spc="0" dirty="0">
                <a:ln w="3175" cmpd="sng">
                  <a:solidFill>
                    <a:schemeClr val="bg1">
                      <a:alpha val="66000"/>
                    </a:schemeClr>
                  </a:solidFill>
                  <a:prstDash val="solid"/>
                </a:ln>
                <a:solidFill>
                  <a:srgbClr val="006076"/>
                </a:solidFill>
                <a:effectLst/>
                <a:latin typeface="+mj-lt"/>
                <a:ea typeface="Roboto Slab"/>
                <a:cs typeface="Roboto Slab"/>
                <a:sym typeface="Roboto Slab"/>
              </a:defRPr>
            </a:lvl1pPr>
          </a:lstStyle>
          <a:p>
            <a:pPr marL="557713" lvl="0" indent="-557713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</a:pPr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669" y="5753440"/>
            <a:ext cx="2057664" cy="47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04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051E83-003E-0884-F2FD-19E4DBC0D340}"/>
              </a:ext>
            </a:extLst>
          </p:cNvPr>
          <p:cNvSpPr/>
          <p:nvPr userDrawn="1"/>
        </p:nvSpPr>
        <p:spPr>
          <a:xfrm>
            <a:off x="13428" y="0"/>
            <a:ext cx="297458" cy="934055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33FB39-25A8-C49E-2EA5-21644F6B8638}"/>
              </a:ext>
            </a:extLst>
          </p:cNvPr>
          <p:cNvSpPr/>
          <p:nvPr userDrawn="1"/>
        </p:nvSpPr>
        <p:spPr>
          <a:xfrm>
            <a:off x="13428" y="934056"/>
            <a:ext cx="297458" cy="5450758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143707-78CD-C78F-C879-EF61DB2F2526}"/>
              </a:ext>
            </a:extLst>
          </p:cNvPr>
          <p:cNvSpPr/>
          <p:nvPr userDrawn="1"/>
        </p:nvSpPr>
        <p:spPr>
          <a:xfrm>
            <a:off x="13429" y="180124"/>
            <a:ext cx="11884885" cy="1356705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9BBC5-5C1C-C6E9-3362-A782729EC9ED}"/>
              </a:ext>
            </a:extLst>
          </p:cNvPr>
          <p:cNvSpPr/>
          <p:nvPr userDrawn="1"/>
        </p:nvSpPr>
        <p:spPr>
          <a:xfrm>
            <a:off x="13428" y="4015740"/>
            <a:ext cx="297458" cy="231595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C058B0-E4D9-F446-6847-0D45FF1F75BA}"/>
              </a:ext>
            </a:extLst>
          </p:cNvPr>
          <p:cNvSpPr/>
          <p:nvPr userDrawn="1"/>
        </p:nvSpPr>
        <p:spPr>
          <a:xfrm>
            <a:off x="13428" y="4789595"/>
            <a:ext cx="297458" cy="1889394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A16A-2286-6A7D-FE82-565A2C648A34}"/>
              </a:ext>
            </a:extLst>
          </p:cNvPr>
          <p:cNvSpPr/>
          <p:nvPr userDrawn="1"/>
        </p:nvSpPr>
        <p:spPr>
          <a:xfrm>
            <a:off x="13428" y="6526691"/>
            <a:ext cx="297458" cy="1662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04672" y="198249"/>
            <a:ext cx="11001061" cy="133858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684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B284FA33-38A9-EC0B-F9B4-8C1970446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245" y="1716953"/>
            <a:ext cx="11000487" cy="4614450"/>
          </a:xfrm>
        </p:spPr>
        <p:txBody>
          <a:bodyPr anchor="t"/>
          <a:lstStyle>
            <a:lvl1pPr marL="371808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56011" indent="-309840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64150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03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defRPr sz="2342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342" dirty="0"/>
              <a:t>Fourth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681739" y="6408258"/>
            <a:ext cx="1216574" cy="284642"/>
          </a:xfrm>
          <a:prstGeom prst="rect">
            <a:avLst/>
          </a:prstGeom>
        </p:spPr>
        <p:txBody>
          <a:bodyPr vert="horz" lIns="118983" tIns="59492" rIns="118983" bIns="59492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71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D09CF69-B987-4D79-8D9B-59C9A21BCEC3}" type="slidenum">
              <a:rPr kumimoji="0" lang="en-US" sz="1171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892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71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96274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E8406B-DF03-71C3-8056-FF2494B5929D}"/>
              </a:ext>
            </a:extLst>
          </p:cNvPr>
          <p:cNvSpPr/>
          <p:nvPr userDrawn="1"/>
        </p:nvSpPr>
        <p:spPr>
          <a:xfrm>
            <a:off x="13428" y="0"/>
            <a:ext cx="297458" cy="934055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A6EF33-D4B3-DDF9-823F-087C17D63598}"/>
              </a:ext>
            </a:extLst>
          </p:cNvPr>
          <p:cNvSpPr/>
          <p:nvPr userDrawn="1"/>
        </p:nvSpPr>
        <p:spPr>
          <a:xfrm>
            <a:off x="13428" y="934056"/>
            <a:ext cx="297458" cy="5450758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D53BCE-3B90-1D79-24B0-055DECA9F28A}"/>
              </a:ext>
            </a:extLst>
          </p:cNvPr>
          <p:cNvSpPr/>
          <p:nvPr userDrawn="1"/>
        </p:nvSpPr>
        <p:spPr>
          <a:xfrm>
            <a:off x="13429" y="180124"/>
            <a:ext cx="11884885" cy="1356705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332A19-0120-91D2-ACDB-5839E4F170D8}"/>
              </a:ext>
            </a:extLst>
          </p:cNvPr>
          <p:cNvSpPr/>
          <p:nvPr userDrawn="1"/>
        </p:nvSpPr>
        <p:spPr>
          <a:xfrm>
            <a:off x="13428" y="4015740"/>
            <a:ext cx="297458" cy="231595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209695-E566-22C8-37EE-11333FDFAE06}"/>
              </a:ext>
            </a:extLst>
          </p:cNvPr>
          <p:cNvSpPr/>
          <p:nvPr userDrawn="1"/>
        </p:nvSpPr>
        <p:spPr>
          <a:xfrm>
            <a:off x="13428" y="4789595"/>
            <a:ext cx="297458" cy="1889394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13DEB1-EDBD-F3B3-7CE2-44E760428532}"/>
              </a:ext>
            </a:extLst>
          </p:cNvPr>
          <p:cNvSpPr/>
          <p:nvPr userDrawn="1"/>
        </p:nvSpPr>
        <p:spPr>
          <a:xfrm>
            <a:off x="13429" y="6526691"/>
            <a:ext cx="11884885" cy="1662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04672" y="198249"/>
            <a:ext cx="11001061" cy="133858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684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681739" y="6272830"/>
            <a:ext cx="1216574" cy="284642"/>
          </a:xfrm>
          <a:prstGeom prst="rect">
            <a:avLst/>
          </a:prstGeom>
        </p:spPr>
        <p:txBody>
          <a:bodyPr vert="horz" lIns="118983" tIns="59492" rIns="118983" bIns="59492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71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496E84FC-1A7A-4C77-A599-00383B4DBFCE}" type="slidenum">
              <a:rPr kumimoji="0" lang="en-US" sz="1171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892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71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4EF5828E-5E5C-A27D-5EF1-3376824CB7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245" y="1716953"/>
            <a:ext cx="11000487" cy="4614450"/>
          </a:xfrm>
        </p:spPr>
        <p:txBody>
          <a:bodyPr anchor="t"/>
          <a:lstStyle>
            <a:lvl1pPr marL="371808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56011" indent="-309840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64150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03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defRPr sz="2342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342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4806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E43193-EE6B-D8DA-4CC9-E9B3E2191634}"/>
              </a:ext>
            </a:extLst>
          </p:cNvPr>
          <p:cNvSpPr/>
          <p:nvPr userDrawn="1"/>
        </p:nvSpPr>
        <p:spPr>
          <a:xfrm>
            <a:off x="13428" y="0"/>
            <a:ext cx="297458" cy="934055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988C5-BB42-D5D9-4B99-AD7016E9D340}"/>
              </a:ext>
            </a:extLst>
          </p:cNvPr>
          <p:cNvSpPr/>
          <p:nvPr userDrawn="1"/>
        </p:nvSpPr>
        <p:spPr>
          <a:xfrm>
            <a:off x="13429" y="180125"/>
            <a:ext cx="11884885" cy="753931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1FC6E-1437-5F69-CA66-FF9E7A085ADC}"/>
              </a:ext>
            </a:extLst>
          </p:cNvPr>
          <p:cNvSpPr/>
          <p:nvPr userDrawn="1"/>
        </p:nvSpPr>
        <p:spPr>
          <a:xfrm>
            <a:off x="13428" y="934056"/>
            <a:ext cx="297458" cy="5450758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0E194A-7F45-BC67-AEBD-C3534E4D9CC1}"/>
              </a:ext>
            </a:extLst>
          </p:cNvPr>
          <p:cNvSpPr/>
          <p:nvPr userDrawn="1"/>
        </p:nvSpPr>
        <p:spPr>
          <a:xfrm>
            <a:off x="13428" y="4015740"/>
            <a:ext cx="297458" cy="231595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B9F1AF-19AA-3526-7308-3EBE1FC7E4EE}"/>
              </a:ext>
            </a:extLst>
          </p:cNvPr>
          <p:cNvSpPr/>
          <p:nvPr userDrawn="1"/>
        </p:nvSpPr>
        <p:spPr>
          <a:xfrm>
            <a:off x="13428" y="4789595"/>
            <a:ext cx="297458" cy="1889394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7D6C8-1BAE-51A6-1F4A-E9C06B458234}"/>
              </a:ext>
            </a:extLst>
          </p:cNvPr>
          <p:cNvSpPr/>
          <p:nvPr userDrawn="1"/>
        </p:nvSpPr>
        <p:spPr>
          <a:xfrm>
            <a:off x="13428" y="6526691"/>
            <a:ext cx="297458" cy="1662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04672" y="198251"/>
            <a:ext cx="11001061" cy="71767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643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681739" y="6408258"/>
            <a:ext cx="1216574" cy="284642"/>
          </a:xfrm>
          <a:prstGeom prst="rect">
            <a:avLst/>
          </a:prstGeom>
        </p:spPr>
        <p:txBody>
          <a:bodyPr vert="horz" lIns="118983" tIns="59492" rIns="118983" bIns="59492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71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8E8BE5FB-4D56-4F4E-86D6-698E603252D3}" type="slidenum">
              <a:rPr kumimoji="0" lang="en-US" sz="1171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892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71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2FCF17C0-9E66-CC5B-0DE7-D3DFA19C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245" y="1114181"/>
            <a:ext cx="11000487" cy="5217222"/>
          </a:xfrm>
        </p:spPr>
        <p:txBody>
          <a:bodyPr anchor="t"/>
          <a:lstStyle>
            <a:lvl1pPr marL="371808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56011" indent="-309840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64150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03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defRPr sz="2342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342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3606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428" y="0"/>
            <a:ext cx="297458" cy="934055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429" y="180125"/>
            <a:ext cx="11884885" cy="753931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428" y="934056"/>
            <a:ext cx="297458" cy="5450758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428" y="4015740"/>
            <a:ext cx="297458" cy="231595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428" y="4789595"/>
            <a:ext cx="297458" cy="1889394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429" y="6526691"/>
            <a:ext cx="11871457" cy="1662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04672" y="198251"/>
            <a:ext cx="11001061" cy="71767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64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681739" y="6210009"/>
            <a:ext cx="1216574" cy="284642"/>
          </a:xfrm>
          <a:prstGeom prst="rect">
            <a:avLst/>
          </a:prstGeom>
        </p:spPr>
        <p:txBody>
          <a:bodyPr vert="horz" lIns="118983" tIns="59492" rIns="118983" bIns="59492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71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E8EFBC1-741D-4A40-B928-922A7F4E1C7A}" type="slidenum">
              <a:rPr kumimoji="0" lang="en-US" sz="1171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892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71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8ACF08DB-0249-6E65-0171-3E97E35660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245" y="1114181"/>
            <a:ext cx="11000487" cy="5217222"/>
          </a:xfrm>
        </p:spPr>
        <p:txBody>
          <a:bodyPr anchor="t"/>
          <a:lstStyle>
            <a:lvl1pPr marL="371808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56011" indent="-309840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64150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03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defRPr sz="2342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342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4578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180124"/>
            <a:ext cx="11898313" cy="735805"/>
          </a:xfrm>
          <a:prstGeom prst="rect">
            <a:avLst/>
          </a:prstGeom>
          <a:noFill/>
          <a:ln>
            <a:noFill/>
          </a:ln>
        </p:spPr>
        <p:txBody>
          <a:bodyPr lIns="118964" tIns="118964" rIns="118964" bIns="118964" anchor="ctr" anchorCtr="0">
            <a:noAutofit/>
          </a:bodyPr>
          <a:lstStyle/>
          <a:p>
            <a:pPr marL="0" marR="0" lvl="0" indent="0" algn="l" defTabSz="11897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22" b="0" i="0" u="none" strike="noStrike" kern="0" cap="none" spc="0" normalizeH="0" baseline="0" noProof="0">
              <a:ln>
                <a:noFill/>
              </a:ln>
              <a:solidFill>
                <a:srgbClr val="CCCCCC">
                  <a:lumMod val="2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04672" y="198251"/>
            <a:ext cx="11001061" cy="71767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643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6BBB19-6F4F-C26B-418F-9AB7A9545B56}"/>
              </a:ext>
            </a:extLst>
          </p:cNvPr>
          <p:cNvSpPr/>
          <p:nvPr userDrawn="1"/>
        </p:nvSpPr>
        <p:spPr>
          <a:xfrm>
            <a:off x="13428" y="0"/>
            <a:ext cx="297458" cy="934055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8A227-F221-CC13-86FB-C6D8DBC9C6DC}"/>
              </a:ext>
            </a:extLst>
          </p:cNvPr>
          <p:cNvSpPr/>
          <p:nvPr userDrawn="1"/>
        </p:nvSpPr>
        <p:spPr>
          <a:xfrm>
            <a:off x="13428" y="180125"/>
            <a:ext cx="297458" cy="753931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1E25D5-1754-DF18-91E7-B1462DEDD4AC}"/>
              </a:ext>
            </a:extLst>
          </p:cNvPr>
          <p:cNvSpPr/>
          <p:nvPr userDrawn="1"/>
        </p:nvSpPr>
        <p:spPr>
          <a:xfrm>
            <a:off x="13428" y="934056"/>
            <a:ext cx="297458" cy="5450758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7525A-8D31-B13C-C53A-868E3DD8F3E9}"/>
              </a:ext>
            </a:extLst>
          </p:cNvPr>
          <p:cNvSpPr/>
          <p:nvPr userDrawn="1"/>
        </p:nvSpPr>
        <p:spPr>
          <a:xfrm>
            <a:off x="13428" y="4015740"/>
            <a:ext cx="297458" cy="231595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50454E-40D3-1B79-BA04-A8A1171BE2AF}"/>
              </a:ext>
            </a:extLst>
          </p:cNvPr>
          <p:cNvSpPr/>
          <p:nvPr userDrawn="1"/>
        </p:nvSpPr>
        <p:spPr>
          <a:xfrm>
            <a:off x="13428" y="4789595"/>
            <a:ext cx="297458" cy="1889394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FFEEBF-0DBA-B422-0469-A62519B50375}"/>
              </a:ext>
            </a:extLst>
          </p:cNvPr>
          <p:cNvSpPr/>
          <p:nvPr userDrawn="1"/>
        </p:nvSpPr>
        <p:spPr>
          <a:xfrm>
            <a:off x="13428" y="6526691"/>
            <a:ext cx="297458" cy="1662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86DDCF-624E-1CE8-7831-1651B983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1739" y="6408258"/>
            <a:ext cx="1216574" cy="284642"/>
          </a:xfrm>
        </p:spPr>
        <p:txBody>
          <a:bodyPr/>
          <a:lstStyle>
            <a:lvl1pPr algn="r">
              <a:defRPr/>
            </a:lvl1pPr>
          </a:lstStyle>
          <a:p>
            <a:pPr defTabSz="892341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89234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F902DB40-38AA-4AF5-AB56-2661EBE1C1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245" y="1114181"/>
            <a:ext cx="11000487" cy="5217222"/>
          </a:xfrm>
        </p:spPr>
        <p:txBody>
          <a:bodyPr anchor="t"/>
          <a:lstStyle>
            <a:lvl1pPr marL="371808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56011" indent="-309840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64150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03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chemeClr val="bg2">
                  <a:lumMod val="25000"/>
                </a:schemeClr>
              </a:buClr>
              <a:defRPr sz="2342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342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7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7807" b="6962"/>
          <a:stretch/>
        </p:blipFill>
        <p:spPr>
          <a:xfrm>
            <a:off x="209871" y="3797171"/>
            <a:ext cx="11483937" cy="2435938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09872" y="148731"/>
            <a:ext cx="11493440" cy="3537766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4504" y="6237415"/>
            <a:ext cx="11493440" cy="302111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8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4504" y="3741833"/>
            <a:ext cx="1149344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8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04895" y="247886"/>
            <a:ext cx="11288524" cy="3311316"/>
          </a:xfrm>
        </p:spPr>
        <p:txBody>
          <a:bodyPr lIns="0" tIns="0" rIns="0" bIns="0" anchor="b">
            <a:normAutofit/>
          </a:bodyPr>
          <a:lstStyle>
            <a:lvl1pPr algn="ctr">
              <a:spcAft>
                <a:spcPts val="1561"/>
              </a:spcAft>
              <a:defRPr sz="4684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Q and A Session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669" y="5753440"/>
            <a:ext cx="2057664" cy="47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49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428" y="0"/>
            <a:ext cx="297458" cy="934055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429" y="180125"/>
            <a:ext cx="11884885" cy="753931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428" y="934056"/>
            <a:ext cx="297458" cy="5450758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428" y="4015740"/>
            <a:ext cx="297458" cy="231595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428" y="4789595"/>
            <a:ext cx="297458" cy="1889394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429" y="6526691"/>
            <a:ext cx="11871457" cy="1662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04672" y="198251"/>
            <a:ext cx="11001061" cy="71767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64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681739" y="6210009"/>
            <a:ext cx="1216574" cy="284642"/>
          </a:xfrm>
          <a:prstGeom prst="rect">
            <a:avLst/>
          </a:prstGeom>
        </p:spPr>
        <p:txBody>
          <a:bodyPr vert="horz" lIns="118983" tIns="59492" rIns="118983" bIns="59492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8923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71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A8FCF4A6-DBFE-4434-92AA-ED23DBAB0CBC}" type="slidenum">
              <a:rPr kumimoji="0" lang="en-US" sz="1171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892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71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99B520AF-7883-0F1B-43A6-1718923A44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245" y="1114180"/>
            <a:ext cx="11000487" cy="5217223"/>
          </a:xfrm>
        </p:spPr>
        <p:txBody>
          <a:bodyPr anchor="t"/>
          <a:lstStyle>
            <a:lvl1pPr marL="371808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rgbClr val="003947"/>
              </a:buClr>
              <a:buFont typeface="Arial" panose="020B0604020202020204" pitchFamily="34" charset="0"/>
              <a:buChar char="•"/>
              <a:defRPr>
                <a:solidFill>
                  <a:srgbClr val="003947"/>
                </a:solidFill>
              </a:defRPr>
            </a:lvl1pPr>
            <a:lvl2pPr marL="756011" indent="-309840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rgbClr val="003947"/>
              </a:buClr>
              <a:buSzPct val="100000"/>
              <a:buFont typeface="Wingdings" panose="05000000000000000000" pitchFamily="2" charset="2"/>
              <a:buChar char="§"/>
              <a:defRPr/>
            </a:lvl2pPr>
            <a:lvl3pPr marL="1264150" indent="-371808"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rgbClr val="003947"/>
              </a:buClr>
              <a:buSzPct val="100000"/>
              <a:buFont typeface="Courier New" panose="02070309020205020404" pitchFamily="49" charset="0"/>
              <a:buChar char="o"/>
              <a:defRPr sz="2603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781"/>
              </a:spcAft>
              <a:buClr>
                <a:srgbClr val="003947"/>
              </a:buClr>
              <a:defRPr sz="2342"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342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33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7563" y="355600"/>
            <a:ext cx="10263187" cy="1293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7563" y="1781175"/>
            <a:ext cx="10263187" cy="4246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563" y="6203950"/>
            <a:ext cx="2678112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70D77-BCC3-4E6F-9C51-C11870579AB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1763" y="6203950"/>
            <a:ext cx="4014787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2638" y="6203950"/>
            <a:ext cx="2678112" cy="355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DF928-94EA-427E-AE70-F1BB6DB05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0" r:id="rId1"/>
    <p:sldLayoutId id="2147484581" r:id="rId2"/>
    <p:sldLayoutId id="2147484582" r:id="rId3"/>
    <p:sldLayoutId id="2147484583" r:id="rId4"/>
    <p:sldLayoutId id="2147484584" r:id="rId5"/>
    <p:sldLayoutId id="2147484585" r:id="rId6"/>
    <p:sldLayoutId id="2147484586" r:id="rId7"/>
    <p:sldLayoutId id="2147484587" r:id="rId8"/>
    <p:sldLayoutId id="2147484588" r:id="rId9"/>
    <p:sldLayoutId id="2147484589" r:id="rId10"/>
    <p:sldLayoutId id="2147484590" r:id="rId11"/>
    <p:sldLayoutId id="2147484650" r:id="rId12"/>
    <p:sldLayoutId id="2147484686" r:id="rId13"/>
    <p:sldLayoutId id="2147484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9628" y="223531"/>
            <a:ext cx="11738692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9164" y="1785006"/>
            <a:ext cx="10112441" cy="401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2" name="Line 26"/>
          <p:cNvSpPr>
            <a:spLocks noChangeShapeType="1"/>
          </p:cNvSpPr>
          <p:nvPr/>
        </p:nvSpPr>
        <p:spPr bwMode="auto">
          <a:xfrm>
            <a:off x="296724" y="1272951"/>
            <a:ext cx="11308655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22" hangingPunct="1"/>
            <a:endParaRPr lang="en-US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44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  <a:ea typeface="ＭＳ Ｐゴシック" pitchFamily="34" charset="-128"/>
          <a:cs typeface="ＭＳ Ｐゴシック" charset="0"/>
        </a:defRPr>
      </a:lvl5pPr>
      <a:lvl6pPr marL="457211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6pPr>
      <a:lvl7pPr marL="914422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7pPr>
      <a:lvl8pPr marL="1371633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8pPr>
      <a:lvl9pPr marL="1828844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 Narrow" pitchFamily="34" charset="0"/>
        </a:defRPr>
      </a:lvl9pPr>
    </p:titleStyle>
    <p:bodyStyle>
      <a:lvl1pPr marL="342908" indent="-342908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Symbol" pitchFamily="18" charset="2"/>
        <a:buChar char="¨"/>
        <a:defRPr sz="2400" b="1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68" indent="-285757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Arial" pitchFamily="34" charset="0"/>
        <a:buChar char="–"/>
        <a:defRPr sz="2000" b="1">
          <a:solidFill>
            <a:schemeClr val="tx1"/>
          </a:solidFill>
          <a:latin typeface="+mn-lt"/>
          <a:ea typeface="ＭＳ Ｐゴシック" pitchFamily="34" charset="-128"/>
        </a:defRPr>
      </a:lvl2pPr>
      <a:lvl3pPr marL="1143027" indent="-228605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Arial" pitchFamily="34" charset="0"/>
        <a:buChar char="•"/>
        <a:defRPr sz="2000" b="1">
          <a:solidFill>
            <a:schemeClr val="tx1"/>
          </a:solidFill>
          <a:latin typeface="+mn-lt"/>
          <a:ea typeface="ＭＳ Ｐゴシック" pitchFamily="34" charset="-128"/>
        </a:defRPr>
      </a:lvl3pPr>
      <a:lvl4pPr marL="1600238" indent="-228605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Symbol" pitchFamily="18" charset="2"/>
        <a:buChar char="¨"/>
        <a:defRPr sz="2000" b="1">
          <a:solidFill>
            <a:schemeClr val="tx1"/>
          </a:solidFill>
          <a:latin typeface="+mn-lt"/>
          <a:ea typeface="ＭＳ Ｐゴシック" pitchFamily="34" charset="-128"/>
        </a:defRPr>
      </a:lvl4pPr>
      <a:lvl5pPr marL="2057448" indent="-228605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Symbol" pitchFamily="18" charset="2"/>
        <a:buChar char="¨"/>
        <a:defRPr sz="2000" b="1">
          <a:solidFill>
            <a:schemeClr val="tx1"/>
          </a:solidFill>
          <a:latin typeface="+mn-lt"/>
          <a:ea typeface="ＭＳ Ｐゴシック" pitchFamily="34" charset="-128"/>
        </a:defRPr>
      </a:lvl5pPr>
      <a:lvl6pPr marL="2514659" indent="-228605" algn="l" rtl="0" fontAlgn="base">
        <a:spcBef>
          <a:spcPct val="20000"/>
        </a:spcBef>
        <a:spcAft>
          <a:spcPct val="0"/>
        </a:spcAft>
        <a:buClr>
          <a:srgbClr val="990000"/>
        </a:buClr>
        <a:buFont typeface="Symbol" pitchFamily="18" charset="2"/>
        <a:buChar char="¨"/>
        <a:defRPr sz="2000" b="1">
          <a:solidFill>
            <a:schemeClr val="tx1"/>
          </a:solidFill>
          <a:latin typeface="+mn-lt"/>
        </a:defRPr>
      </a:lvl6pPr>
      <a:lvl7pPr marL="2971870" indent="-228605" algn="l" rtl="0" fontAlgn="base">
        <a:spcBef>
          <a:spcPct val="20000"/>
        </a:spcBef>
        <a:spcAft>
          <a:spcPct val="0"/>
        </a:spcAft>
        <a:buClr>
          <a:srgbClr val="990000"/>
        </a:buClr>
        <a:buFont typeface="Symbol" pitchFamily="18" charset="2"/>
        <a:buChar char="¨"/>
        <a:defRPr sz="2000" b="1">
          <a:solidFill>
            <a:schemeClr val="tx1"/>
          </a:solidFill>
          <a:latin typeface="+mn-lt"/>
        </a:defRPr>
      </a:lvl7pPr>
      <a:lvl8pPr marL="3429081" indent="-228605" algn="l" rtl="0" fontAlgn="base">
        <a:spcBef>
          <a:spcPct val="20000"/>
        </a:spcBef>
        <a:spcAft>
          <a:spcPct val="0"/>
        </a:spcAft>
        <a:buClr>
          <a:srgbClr val="990000"/>
        </a:buClr>
        <a:buFont typeface="Symbol" pitchFamily="18" charset="2"/>
        <a:buChar char="¨"/>
        <a:defRPr sz="2000" b="1">
          <a:solidFill>
            <a:schemeClr val="tx1"/>
          </a:solidFill>
          <a:latin typeface="+mn-lt"/>
        </a:defRPr>
      </a:lvl8pPr>
      <a:lvl9pPr marL="3886292" indent="-228605" algn="l" rtl="0" fontAlgn="base">
        <a:spcBef>
          <a:spcPct val="20000"/>
        </a:spcBef>
        <a:spcAft>
          <a:spcPct val="0"/>
        </a:spcAft>
        <a:buClr>
          <a:srgbClr val="990000"/>
        </a:buClr>
        <a:buFont typeface="Symbol" pitchFamily="18" charset="2"/>
        <a:buChar char="¨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gray">
          <a:xfrm>
            <a:off x="0" y="6544169"/>
            <a:ext cx="11898313" cy="14873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gray">
          <a:xfrm>
            <a:off x="0" y="1"/>
            <a:ext cx="11898313" cy="66929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gray">
          <a:xfrm>
            <a:off x="0" y="0"/>
            <a:ext cx="198305" cy="66929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gray">
          <a:xfrm>
            <a:off x="11700008" y="0"/>
            <a:ext cx="198305" cy="66929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208175" y="6234592"/>
            <a:ext cx="11493770" cy="302111"/>
          </a:xfrm>
          <a:prstGeom prst="rect">
            <a:avLst/>
          </a:prstGeom>
          <a:solidFill>
            <a:srgbClr val="006699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 bwMode="gray">
          <a:xfrm>
            <a:off x="7535598" y="6250790"/>
            <a:ext cx="3962138" cy="35695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366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892363" fontAlgn="auto">
              <a:spcBef>
                <a:spcPts val="0"/>
              </a:spcBef>
              <a:spcAft>
                <a:spcPts val="0"/>
              </a:spcAft>
            </a:pPr>
            <a:fld id="{64986C9F-0C03-4D77-AD8F-A767FF5D7500}" type="datetimeFigureOut">
              <a:rPr lang="en-US" smtClean="0">
                <a:ea typeface="+mn-ea"/>
              </a:rPr>
              <a:pPr defTabSz="892363" fontAlgn="auto">
                <a:spcBef>
                  <a:spcPts val="0"/>
                </a:spcBef>
                <a:spcAft>
                  <a:spcPts val="0"/>
                </a:spcAft>
              </a:pPr>
              <a:t>10/15/2026</a:t>
            </a:fld>
            <a:endParaRPr lang="en-US" dirty="0">
              <a:ea typeface="+mn-e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 bwMode="gray">
          <a:xfrm>
            <a:off x="495763" y="5700142"/>
            <a:ext cx="11501703" cy="287656"/>
          </a:xfrm>
          <a:prstGeom prst="rect">
            <a:avLst/>
          </a:prstGeom>
        </p:spPr>
        <p:txBody>
          <a:bodyPr vert="horz" anchor="ctr"/>
          <a:lstStyle>
            <a:lvl1pPr algn="l" eaLnBrk="1" latinLnBrk="0" hangingPunct="1">
              <a:defRPr kumimoji="0" sz="156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892363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gray">
          <a:xfrm>
            <a:off x="198305" y="141328"/>
            <a:ext cx="11493770" cy="638948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 dirty="0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gray">
          <a:xfrm>
            <a:off x="198305" y="966752"/>
            <a:ext cx="1149377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 bwMode="gray">
          <a:xfrm>
            <a:off x="392644" y="223097"/>
            <a:ext cx="11105092" cy="66929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 bwMode="gray">
          <a:xfrm>
            <a:off x="392644" y="1179058"/>
            <a:ext cx="11105092" cy="479695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98305" y="6235310"/>
            <a:ext cx="1983052" cy="300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66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Slide </a:t>
            </a:r>
            <a:fld id="{855F7D49-8920-4811-BC76-0E9BF1D8C467}" type="slidenum">
              <a:rPr lang="en-US" sz="1366" smtClean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lang="en-US" sz="1366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of XX</a:t>
            </a:r>
          </a:p>
        </p:txBody>
      </p:sp>
    </p:spTree>
    <p:extLst>
      <p:ext uri="{BB962C8B-B14F-4D97-AF65-F5344CB8AC3E}">
        <p14:creationId xmlns:p14="http://schemas.microsoft.com/office/powerpoint/2010/main" val="74881427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1" latinLnBrk="0" hangingPunct="1">
        <a:spcBef>
          <a:spcPct val="0"/>
        </a:spcBef>
        <a:buNone/>
        <a:defRPr kumimoji="0" sz="3220" b="1" i="0" u="none" kern="1200">
          <a:solidFill>
            <a:srgbClr val="006699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7709" indent="-267709" algn="l" rtl="0" eaLnBrk="1" latinLnBrk="0" hangingPunct="1">
        <a:spcBef>
          <a:spcPct val="20000"/>
        </a:spcBef>
        <a:buClr>
          <a:schemeClr val="tx2"/>
        </a:buClr>
        <a:buSzPct val="85000"/>
        <a:buFont typeface="Wingdings 2"/>
        <a:buChar char=""/>
        <a:defRPr kumimoji="0" sz="263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60825" indent="-229288" algn="l" rtl="0" eaLnBrk="1" latinLnBrk="0" hangingPunct="1"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anose="020B0604020202020204" pitchFamily="34" charset="0"/>
        <a:buChar char="–"/>
        <a:defRPr kumimoji="0" sz="2147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03127" indent="-223091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1952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70836" indent="-223091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1952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1338544" indent="-223091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757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606253" indent="-178473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757" kern="1200">
          <a:solidFill>
            <a:schemeClr val="tx1"/>
          </a:solidFill>
          <a:latin typeface="+mn-lt"/>
          <a:ea typeface="+mn-ea"/>
          <a:cs typeface="+mn-cs"/>
        </a:defRPr>
      </a:lvl6pPr>
      <a:lvl7pPr marL="1873962" indent="-178473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56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052435" indent="-178473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561" kern="1200">
          <a:solidFill>
            <a:schemeClr val="tx1"/>
          </a:solidFill>
          <a:latin typeface="+mn-lt"/>
          <a:ea typeface="+mn-ea"/>
          <a:cs typeface="+mn-cs"/>
        </a:defRPr>
      </a:lvl8pPr>
      <a:lvl9pPr marL="2320144" indent="-178473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366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461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923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385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7847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309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6770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232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gray">
          <a:xfrm>
            <a:off x="0" y="6544169"/>
            <a:ext cx="11898313" cy="14873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gray">
          <a:xfrm>
            <a:off x="0" y="1"/>
            <a:ext cx="11898313" cy="66929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gray">
          <a:xfrm>
            <a:off x="0" y="0"/>
            <a:ext cx="198305" cy="66929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gray">
          <a:xfrm>
            <a:off x="11700008" y="0"/>
            <a:ext cx="198305" cy="66929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gray">
          <a:xfrm>
            <a:off x="208175" y="6234592"/>
            <a:ext cx="11493770" cy="302111"/>
          </a:xfrm>
          <a:prstGeom prst="rect">
            <a:avLst/>
          </a:prstGeom>
          <a:solidFill>
            <a:srgbClr val="006699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 bwMode="gray">
          <a:xfrm>
            <a:off x="7535598" y="6250790"/>
            <a:ext cx="3962138" cy="35695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366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892363" fontAlgn="auto">
              <a:spcBef>
                <a:spcPts val="0"/>
              </a:spcBef>
              <a:spcAft>
                <a:spcPts val="0"/>
              </a:spcAft>
            </a:pPr>
            <a:fld id="{64986C9F-0C03-4D77-AD8F-A767FF5D7500}" type="datetimeFigureOut">
              <a:rPr lang="en-US" smtClean="0">
                <a:ea typeface="+mn-ea"/>
              </a:rPr>
              <a:pPr defTabSz="892363" fontAlgn="auto">
                <a:spcBef>
                  <a:spcPts val="0"/>
                </a:spcBef>
                <a:spcAft>
                  <a:spcPts val="0"/>
                </a:spcAft>
              </a:pPr>
              <a:t>10/15/2026</a:t>
            </a:fld>
            <a:endParaRPr lang="en-US" dirty="0">
              <a:ea typeface="+mn-e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 bwMode="gray">
          <a:xfrm>
            <a:off x="495763" y="5700142"/>
            <a:ext cx="11501703" cy="287656"/>
          </a:xfrm>
          <a:prstGeom prst="rect">
            <a:avLst/>
          </a:prstGeom>
        </p:spPr>
        <p:txBody>
          <a:bodyPr vert="horz" anchor="ctr"/>
          <a:lstStyle>
            <a:lvl1pPr algn="l" eaLnBrk="1" latinLnBrk="0" hangingPunct="1">
              <a:defRPr kumimoji="0" sz="156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892363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gray">
          <a:xfrm>
            <a:off x="198305" y="141328"/>
            <a:ext cx="11493770" cy="638948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 dirty="0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gray">
          <a:xfrm>
            <a:off x="198305" y="966752"/>
            <a:ext cx="1149377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89237" tIns="44619" rIns="89237" bIns="44619" anchor="ctr" compatLnSpc="1"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black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 bwMode="gray">
          <a:xfrm>
            <a:off x="392644" y="223097"/>
            <a:ext cx="11105092" cy="66929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 bwMode="gray">
          <a:xfrm>
            <a:off x="392644" y="1179058"/>
            <a:ext cx="11105092" cy="479695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98305" y="6235310"/>
            <a:ext cx="1983052" cy="300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66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Slide </a:t>
            </a:r>
            <a:fld id="{855F7D49-8920-4811-BC76-0E9BF1D8C467}" type="slidenum">
              <a:rPr lang="en-US" sz="1366" smtClean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lang="en-US" sz="1366" dirty="0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1366">
                <a:solidFill>
                  <a:prstClr val="white"/>
                </a:solidFill>
                <a:latin typeface="Arial" pitchFamily="34" charset="0"/>
                <a:ea typeface="+mn-ea"/>
                <a:cs typeface="Arial" pitchFamily="34" charset="0"/>
              </a:rPr>
              <a:t>of 36</a:t>
            </a:r>
            <a:endParaRPr lang="en-US" sz="1366" dirty="0">
              <a:solidFill>
                <a:prstClr val="white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14524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1" latinLnBrk="0" hangingPunct="1">
        <a:spcBef>
          <a:spcPct val="0"/>
        </a:spcBef>
        <a:buNone/>
        <a:defRPr kumimoji="0" sz="3220" b="1" i="0" u="none" kern="1200">
          <a:solidFill>
            <a:srgbClr val="006699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7709" indent="-267709" algn="l" rtl="0" eaLnBrk="1" latinLnBrk="0" hangingPunct="1">
        <a:spcBef>
          <a:spcPct val="20000"/>
        </a:spcBef>
        <a:buClr>
          <a:schemeClr val="tx2"/>
        </a:buClr>
        <a:buSzPct val="85000"/>
        <a:buFont typeface="Wingdings 2"/>
        <a:buChar char=""/>
        <a:defRPr kumimoji="0" sz="263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60825" indent="-229288" algn="l" rtl="0" eaLnBrk="1" latinLnBrk="0" hangingPunct="1"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anose="020B0604020202020204" pitchFamily="34" charset="0"/>
        <a:buChar char="–"/>
        <a:defRPr kumimoji="0" sz="2147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03127" indent="-223091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1952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70836" indent="-223091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1952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1338544" indent="-223091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757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606253" indent="-178473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757" kern="1200">
          <a:solidFill>
            <a:schemeClr val="tx1"/>
          </a:solidFill>
          <a:latin typeface="+mn-lt"/>
          <a:ea typeface="+mn-ea"/>
          <a:cs typeface="+mn-cs"/>
        </a:defRPr>
      </a:lvl6pPr>
      <a:lvl7pPr marL="1873962" indent="-178473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56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052435" indent="-178473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561" kern="1200">
          <a:solidFill>
            <a:schemeClr val="tx1"/>
          </a:solidFill>
          <a:latin typeface="+mn-lt"/>
          <a:ea typeface="+mn-ea"/>
          <a:cs typeface="+mn-cs"/>
        </a:defRPr>
      </a:lvl8pPr>
      <a:lvl9pPr marL="2320144" indent="-178473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366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461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923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385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7847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309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6770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232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5694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8CD9A9-0958-4D00-9C06-41315416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09" y="356336"/>
            <a:ext cx="10262295" cy="1293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AFD18-DB5B-4A96-994E-0E7432AB5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8009" y="1781675"/>
            <a:ext cx="10262295" cy="424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B2F8-C58D-4724-B491-3855DE57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8009" y="6203327"/>
            <a:ext cx="2677120" cy="356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B768A-E6A3-4D0D-AF86-862EDDA3674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63C16-58E9-4468-82EA-1A2C8BA610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41316" y="6203327"/>
            <a:ext cx="4015681" cy="356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B9FCB-99CD-451C-A801-181789410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3184" y="6203327"/>
            <a:ext cx="2677120" cy="356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CB105-4833-44A4-8472-CB22D6928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2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9" r:id="rId1"/>
    <p:sldLayoutId id="2147484690" r:id="rId2"/>
    <p:sldLayoutId id="2147484691" r:id="rId3"/>
    <p:sldLayoutId id="2147484692" r:id="rId4"/>
    <p:sldLayoutId id="2147484693" r:id="rId5"/>
    <p:sldLayoutId id="2147484694" r:id="rId6"/>
    <p:sldLayoutId id="2147484695" r:id="rId7"/>
    <p:sldLayoutId id="2147484696" r:id="rId8"/>
    <p:sldLayoutId id="2147484697" r:id="rId9"/>
    <p:sldLayoutId id="2147484698" r:id="rId10"/>
    <p:sldLayoutId id="2147484699" r:id="rId11"/>
  </p:sldLayoutIdLst>
  <p:txStyles>
    <p:titleStyle>
      <a:lvl1pPr algn="l" defTabSz="892363" rtl="0" eaLnBrk="1" latinLnBrk="0" hangingPunct="1">
        <a:lnSpc>
          <a:spcPct val="90000"/>
        </a:lnSpc>
        <a:spcBef>
          <a:spcPct val="0"/>
        </a:spcBef>
        <a:buNone/>
        <a:defRPr sz="42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091" indent="-223091" algn="l" defTabSz="892363" rtl="0" eaLnBrk="1" latinLnBrk="0" hangingPunct="1">
        <a:lnSpc>
          <a:spcPct val="90000"/>
        </a:lnSpc>
        <a:spcBef>
          <a:spcPts val="976"/>
        </a:spcBef>
        <a:buFont typeface="Arial" panose="020B0604020202020204" pitchFamily="34" charset="0"/>
        <a:buChar char="•"/>
        <a:defRPr sz="2733" kern="1200">
          <a:solidFill>
            <a:schemeClr val="tx1"/>
          </a:solidFill>
          <a:latin typeface="+mn-lt"/>
          <a:ea typeface="+mn-ea"/>
          <a:cs typeface="+mn-cs"/>
        </a:defRPr>
      </a:lvl1pPr>
      <a:lvl2pPr marL="669272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2" kern="1200">
          <a:solidFill>
            <a:schemeClr val="tx1"/>
          </a:solidFill>
          <a:latin typeface="+mn-lt"/>
          <a:ea typeface="+mn-ea"/>
          <a:cs typeface="+mn-cs"/>
        </a:defRPr>
      </a:lvl2pPr>
      <a:lvl3pPr marL="1115454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2" kern="1200">
          <a:solidFill>
            <a:schemeClr val="tx1"/>
          </a:solidFill>
          <a:latin typeface="+mn-lt"/>
          <a:ea typeface="+mn-ea"/>
          <a:cs typeface="+mn-cs"/>
        </a:defRPr>
      </a:lvl3pPr>
      <a:lvl4pPr marL="1561635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4pPr>
      <a:lvl5pPr marL="2007817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5pPr>
      <a:lvl6pPr marL="2453998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6pPr>
      <a:lvl7pPr marL="2900180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7pPr>
      <a:lvl8pPr marL="3346361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8pPr>
      <a:lvl9pPr marL="3792543" indent="-223091" algn="l" defTabSz="892363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1pPr>
      <a:lvl2pPr marL="446181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2pPr>
      <a:lvl3pPr marL="892363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3pPr>
      <a:lvl4pPr marL="1338544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4pPr>
      <a:lvl5pPr marL="1784726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5pPr>
      <a:lvl6pPr marL="2230907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6pPr>
      <a:lvl7pPr marL="2677089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7pPr>
      <a:lvl8pPr marL="3123270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8pPr>
      <a:lvl9pPr marL="3569452" algn="l" defTabSz="892363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009" y="356336"/>
            <a:ext cx="10262295" cy="1293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009" y="1781675"/>
            <a:ext cx="10262295" cy="4246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009" y="6203328"/>
            <a:ext cx="2677120" cy="356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2341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1316" y="6203328"/>
            <a:ext cx="4015681" cy="356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2341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3184" y="6203328"/>
            <a:ext cx="2677120" cy="356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2341"/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89234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265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3" r:id="rId1"/>
    <p:sldLayoutId id="2147484704" r:id="rId2"/>
    <p:sldLayoutId id="2147484705" r:id="rId3"/>
    <p:sldLayoutId id="2147484706" r:id="rId4"/>
    <p:sldLayoutId id="2147484707" r:id="rId5"/>
    <p:sldLayoutId id="2147484708" r:id="rId6"/>
    <p:sldLayoutId id="2147484709" r:id="rId7"/>
    <p:sldLayoutId id="2147484710" r:id="rId8"/>
  </p:sldLayoutIdLst>
  <p:hf hdr="0" dt="0"/>
  <p:txStyles>
    <p:titleStyle>
      <a:lvl1pPr algn="l" defTabSz="892341" rtl="0" eaLnBrk="1" latinLnBrk="0" hangingPunct="1">
        <a:lnSpc>
          <a:spcPct val="90000"/>
        </a:lnSpc>
        <a:spcBef>
          <a:spcPct val="0"/>
        </a:spcBef>
        <a:buNone/>
        <a:defRPr sz="4684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4202" indent="-384202" algn="l" defTabSz="892341" rtl="0" eaLnBrk="1" latinLnBrk="0" hangingPunct="1">
        <a:lnSpc>
          <a:spcPct val="90000"/>
        </a:lnSpc>
        <a:spcBef>
          <a:spcPts val="976"/>
        </a:spcBef>
        <a:spcAft>
          <a:spcPts val="1561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643" kern="1200">
          <a:solidFill>
            <a:schemeClr val="tx1"/>
          </a:solidFill>
          <a:latin typeface="+mn-lt"/>
          <a:ea typeface="+mn-ea"/>
          <a:cs typeface="+mn-cs"/>
        </a:defRPr>
      </a:lvl1pPr>
      <a:lvl2pPr marL="756011" indent="-309840" algn="l" defTabSz="892341" rtl="0" eaLnBrk="1" latinLnBrk="0" hangingPunct="1">
        <a:lnSpc>
          <a:spcPct val="90000"/>
        </a:lnSpc>
        <a:spcBef>
          <a:spcPts val="488"/>
        </a:spcBef>
        <a:spcAft>
          <a:spcPts val="1561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123" kern="1200">
          <a:solidFill>
            <a:schemeClr val="tx1"/>
          </a:solidFill>
          <a:latin typeface="+mn-lt"/>
          <a:ea typeface="+mn-ea"/>
          <a:cs typeface="+mn-cs"/>
        </a:defRPr>
      </a:lvl2pPr>
      <a:lvl3pPr marL="1204247" indent="-311906" algn="l" defTabSz="892341" rtl="0" eaLnBrk="1" latinLnBrk="0" hangingPunct="1">
        <a:lnSpc>
          <a:spcPct val="90000"/>
        </a:lnSpc>
        <a:spcBef>
          <a:spcPts val="488"/>
        </a:spcBef>
        <a:spcAft>
          <a:spcPts val="1561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342" kern="1200">
          <a:solidFill>
            <a:schemeClr val="tx1"/>
          </a:solidFill>
          <a:latin typeface="+mn-lt"/>
          <a:ea typeface="+mn-ea"/>
          <a:cs typeface="+mn-cs"/>
        </a:defRPr>
      </a:lvl3pPr>
      <a:lvl4pPr marL="1635958" indent="-293316" algn="l" defTabSz="892341" rtl="0" eaLnBrk="1" latinLnBrk="0" hangingPunct="1">
        <a:lnSpc>
          <a:spcPct val="90000"/>
        </a:lnSpc>
        <a:spcBef>
          <a:spcPts val="488"/>
        </a:spcBef>
        <a:spcAft>
          <a:spcPts val="1561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082" kern="1200">
          <a:solidFill>
            <a:schemeClr val="tx1"/>
          </a:solidFill>
          <a:latin typeface="+mn-lt"/>
          <a:ea typeface="+mn-ea"/>
          <a:cs typeface="+mn-cs"/>
        </a:defRPr>
      </a:lvl4pPr>
      <a:lvl5pPr marL="2007767" indent="-223085" algn="l" defTabSz="892341" rtl="0" eaLnBrk="1" latinLnBrk="0" hangingPunct="1">
        <a:lnSpc>
          <a:spcPct val="90000"/>
        </a:lnSpc>
        <a:spcBef>
          <a:spcPts val="488"/>
        </a:spcBef>
        <a:spcAft>
          <a:spcPts val="1561"/>
        </a:spcAft>
        <a:buClr>
          <a:schemeClr val="accent5"/>
        </a:buClr>
        <a:buSzPct val="120000"/>
        <a:buFont typeface="Arial" panose="020B0604020202020204" pitchFamily="34" charset="0"/>
        <a:buChar char="•"/>
        <a:defRPr sz="2082" kern="1200">
          <a:solidFill>
            <a:schemeClr val="tx1"/>
          </a:solidFill>
          <a:latin typeface="+mn-lt"/>
          <a:ea typeface="+mn-ea"/>
          <a:cs typeface="+mn-cs"/>
        </a:defRPr>
      </a:lvl5pPr>
      <a:lvl6pPr marL="2453937" indent="-223085" algn="l" defTabSz="892341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6pPr>
      <a:lvl7pPr marL="2900107" indent="-223085" algn="l" defTabSz="892341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7pPr>
      <a:lvl8pPr marL="3346277" indent="-223085" algn="l" defTabSz="892341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8pPr>
      <a:lvl9pPr marL="3792448" indent="-223085" algn="l" defTabSz="892341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1pPr>
      <a:lvl2pPr marL="446171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2pPr>
      <a:lvl3pPr marL="892341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3pPr>
      <a:lvl4pPr marL="1338511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4pPr>
      <a:lvl5pPr marL="1784681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5pPr>
      <a:lvl6pPr marL="2230852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6pPr>
      <a:lvl7pPr marL="2677022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7pPr>
      <a:lvl8pPr marL="3123192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8pPr>
      <a:lvl9pPr marL="3569363" algn="l" defTabSz="892341" rtl="0" eaLnBrk="1" latinLnBrk="0" hangingPunct="1">
        <a:defRPr sz="17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13.xml"/><Relationship Id="rId7" Type="http://schemas.openxmlformats.org/officeDocument/2006/relationships/image" Target="../media/image10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5" Type="http://schemas.openxmlformats.org/officeDocument/2006/relationships/tags" Target="../tags/tag15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14.xml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18.xml"/><Relationship Id="rId7" Type="http://schemas.openxmlformats.org/officeDocument/2006/relationships/image" Target="../media/image10.sv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5" Type="http://schemas.openxmlformats.org/officeDocument/2006/relationships/tags" Target="../tags/tag20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19.xml"/><Relationship Id="rId9" Type="http://schemas.openxmlformats.org/officeDocument/2006/relationships/image" Target="../media/image11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2361-61EE-501B-9C82-66123C05E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Investigational HIV Drugs and </a:t>
            </a:r>
            <a:br>
              <a:rPr lang="en-US" dirty="0"/>
            </a:br>
            <a:r>
              <a:rPr lang="en-US" dirty="0"/>
              <a:t>Emergent Strategies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43089-C120-FAC7-CD7D-077B4B2F9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1353" y="2934585"/>
            <a:ext cx="6873894" cy="290021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Roy M. Gulick, MD, MPH</a:t>
            </a:r>
          </a:p>
          <a:p>
            <a:pPr>
              <a:spcBef>
                <a:spcPts val="0"/>
              </a:spcBef>
            </a:pPr>
            <a:r>
              <a:rPr lang="en-US" sz="3123" b="0" dirty="0"/>
              <a:t>Rochelle Belfer Professor in Medicine</a:t>
            </a:r>
          </a:p>
          <a:p>
            <a:pPr>
              <a:spcBef>
                <a:spcPts val="0"/>
              </a:spcBef>
            </a:pPr>
            <a:r>
              <a:rPr lang="en-US" sz="3123" b="0" dirty="0"/>
              <a:t>Division of Infectious Diseases</a:t>
            </a:r>
          </a:p>
          <a:p>
            <a:pPr>
              <a:spcBef>
                <a:spcPts val="0"/>
              </a:spcBef>
            </a:pPr>
            <a:r>
              <a:rPr lang="en-US" sz="3123" b="0" dirty="0"/>
              <a:t>Weill Cornell Medicine</a:t>
            </a:r>
          </a:p>
          <a:p>
            <a:pPr>
              <a:spcBef>
                <a:spcPts val="0"/>
              </a:spcBef>
            </a:pPr>
            <a:r>
              <a:rPr lang="en-US" sz="3123" b="0" dirty="0"/>
              <a:t>New York, NY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E01537-9F59-314E-61F5-EEAEE27DCB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5676" y="2934586"/>
            <a:ext cx="2900214" cy="2900214"/>
          </a:xfrm>
          <a:prstGeom prst="rect">
            <a:avLst/>
          </a:prstGeom>
          <a:ln w="57150">
            <a:solidFill>
              <a:srgbClr val="7CA295"/>
            </a:solidFill>
          </a:ln>
        </p:spPr>
      </p:pic>
    </p:spTree>
    <p:extLst>
      <p:ext uri="{BB962C8B-B14F-4D97-AF65-F5344CB8AC3E}">
        <p14:creationId xmlns:p14="http://schemas.microsoft.com/office/powerpoint/2010/main" val="194490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A285-730C-FFF1-D308-E496B847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13" dirty="0"/>
              <a:t>Financial Relationships With Ineligible Companies (Formerly Described as Commercial Interests by the ACCME) Within the Last 2 Years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345DF-E910-0DB3-E4F7-E2E34C0DFB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123" dirty="0"/>
              <a:t>Dr Gulick reported no relevant financial relationships with ineligible companies. (Updated September 16, 2026)</a:t>
            </a:r>
          </a:p>
        </p:txBody>
      </p:sp>
    </p:spTree>
    <p:extLst>
      <p:ext uri="{BB962C8B-B14F-4D97-AF65-F5344CB8AC3E}">
        <p14:creationId xmlns:p14="http://schemas.microsoft.com/office/powerpoint/2010/main" val="487404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4C9A-8D09-E991-DE5E-6009DBBB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8171B-32E1-B557-7D64-F362B9987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733" dirty="0"/>
              <a:t>After attending this presentation, learners will be able to:</a:t>
            </a:r>
          </a:p>
          <a:p>
            <a:pPr lvl="1"/>
            <a:r>
              <a:rPr lang="en-US" sz="2733" dirty="0"/>
              <a:t>Describe new innovations and strategies in antiretroviral therapy with existing drugs</a:t>
            </a:r>
          </a:p>
          <a:p>
            <a:pPr lvl="1"/>
            <a:r>
              <a:rPr lang="en-US" sz="2733" dirty="0"/>
              <a:t>List new investigational antiretrovirals in the pipeline</a:t>
            </a:r>
          </a:p>
        </p:txBody>
      </p:sp>
    </p:spTree>
    <p:extLst>
      <p:ext uri="{BB962C8B-B14F-4D97-AF65-F5344CB8AC3E}">
        <p14:creationId xmlns:p14="http://schemas.microsoft.com/office/powerpoint/2010/main" val="368938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180CE-7ED2-20A7-B5A4-B73D4967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" y="-311095"/>
            <a:ext cx="11898137" cy="1293794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ART Pipeline (partial list)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5D388DC-67D8-10C8-FC96-64697A9AD67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" y="715412"/>
          <a:ext cx="11892755" cy="5713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355">
                  <a:extLst>
                    <a:ext uri="{9D8B030D-6E8A-4147-A177-3AD203B41FA5}">
                      <a16:colId xmlns:a16="http://schemas.microsoft.com/office/drawing/2014/main" val="1000864623"/>
                    </a:ext>
                  </a:extLst>
                </a:gridCol>
                <a:gridCol w="2611199">
                  <a:extLst>
                    <a:ext uri="{9D8B030D-6E8A-4147-A177-3AD203B41FA5}">
                      <a16:colId xmlns:a16="http://schemas.microsoft.com/office/drawing/2014/main" val="1941071865"/>
                    </a:ext>
                  </a:extLst>
                </a:gridCol>
                <a:gridCol w="3408601">
                  <a:extLst>
                    <a:ext uri="{9D8B030D-6E8A-4147-A177-3AD203B41FA5}">
                      <a16:colId xmlns:a16="http://schemas.microsoft.com/office/drawing/2014/main" val="365674322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07281526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836528748"/>
                    </a:ext>
                  </a:extLst>
                </a:gridCol>
              </a:tblGrid>
              <a:tr h="621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H" sz="2800" dirty="0"/>
                        <a:t>Drug class</a:t>
                      </a:r>
                      <a:endParaRPr lang="en-US" sz="2800" dirty="0"/>
                    </a:p>
                  </a:txBody>
                  <a:tcPr marL="107085" marR="107085" marT="35695" marB="35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/>
                        <a:t>Phase 1</a:t>
                      </a:r>
                    </a:p>
                  </a:txBody>
                  <a:tcPr marL="107085" marR="107085" marT="35695" marB="35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/>
                        <a:t>Phase 2</a:t>
                      </a:r>
                    </a:p>
                  </a:txBody>
                  <a:tcPr marL="107085" marR="107085" marT="35695" marB="35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/>
                        <a:t>Phase 3</a:t>
                      </a:r>
                    </a:p>
                  </a:txBody>
                  <a:tcPr marL="107085" marR="107085" marT="35695" marB="356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/>
                        <a:t>Approved</a:t>
                      </a:r>
                    </a:p>
                  </a:txBody>
                  <a:tcPr marL="107085" marR="107085" marT="35695" marB="35695" anchor="ctr"/>
                </a:tc>
                <a:extLst>
                  <a:ext uri="{0D108BD9-81ED-4DB2-BD59-A6C34878D82A}">
                    <a16:rowId xmlns:a16="http://schemas.microsoft.com/office/drawing/2014/main" val="1443993629"/>
                  </a:ext>
                </a:extLst>
              </a:tr>
              <a:tr h="9547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172C40"/>
                          </a:solidFill>
                        </a:rPr>
                        <a:t>NRTTI</a:t>
                      </a:r>
                    </a:p>
                  </a:txBody>
                  <a:tcPr marL="107085" marR="107085" marT="35695" marB="35695" anchor="ctr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172C40"/>
                          </a:solidFill>
                        </a:rPr>
                        <a:t>alimatravir</a:t>
                      </a: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 (AMI)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(q1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po)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solidFill>
                            <a:srgbClr val="172C40"/>
                          </a:solidFill>
                        </a:rPr>
                        <a:t>islatravir</a:t>
                      </a: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 (ISL)/LEN*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qwk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po)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ISL/DOR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qd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po)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384442"/>
                  </a:ext>
                </a:extLst>
              </a:tr>
              <a:tr h="77325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172C40"/>
                          </a:solidFill>
                        </a:rPr>
                        <a:t>NNRTI</a:t>
                      </a:r>
                    </a:p>
                  </a:txBody>
                  <a:tcPr marL="107085" marR="107085" marT="35695" marB="3569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rgbClr val="172C40"/>
                          </a:solidFill>
                        </a:rPr>
                        <a:t>bavtavirine </a:t>
                      </a:r>
                      <a:br>
                        <a:rPr lang="it-IT" sz="2000" dirty="0"/>
                      </a:br>
                      <a:r>
                        <a:rPr lang="it-IT" sz="1600" dirty="0">
                          <a:solidFill>
                            <a:srgbClr val="34485C"/>
                          </a:solidFill>
                        </a:rPr>
                        <a:t>(GS-5894; q1 mo po)</a:t>
                      </a:r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172C40"/>
                          </a:solidFill>
                        </a:rPr>
                        <a:t>ulonivirine</a:t>
                      </a: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 (ULO) 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qwk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RPV-ULA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(q4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mos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IM)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/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01727"/>
                  </a:ext>
                </a:extLst>
              </a:tr>
              <a:tr h="121208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172C40"/>
                          </a:solidFill>
                        </a:rPr>
                        <a:t>INSTI</a:t>
                      </a:r>
                    </a:p>
                  </a:txBody>
                  <a:tcPr marL="107085" marR="107085" marT="35695" marB="35695" anchor="ctr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VH-310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(q6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CAB pro-drug)</a:t>
                      </a:r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GS-3242 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(q6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IM)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172C40"/>
                          </a:solidFill>
                        </a:rPr>
                        <a:t>lepetegravir</a:t>
                      </a: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(GS-1720;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qwk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po)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VH-184</a:t>
                      </a:r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CAB-ULA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(q4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mos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IM)</a:t>
                      </a:r>
                      <a:endParaRPr lang="en-US" sz="2400" dirty="0"/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LEN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(yearly IM)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CAB+RPV </a:t>
                      </a:r>
                      <a:r>
                        <a:rPr lang="en-US" sz="1600" b="0" dirty="0">
                          <a:solidFill>
                            <a:srgbClr val="34485C"/>
                          </a:solidFill>
                        </a:rPr>
                        <a:t>(q2 </a:t>
                      </a:r>
                      <a:r>
                        <a:rPr lang="en-US" sz="1600" b="0" dirty="0" err="1">
                          <a:solidFill>
                            <a:srgbClr val="34485C"/>
                          </a:solidFill>
                        </a:rPr>
                        <a:t>mo</a:t>
                      </a:r>
                      <a:r>
                        <a:rPr lang="en-US" sz="1600" b="0" dirty="0">
                          <a:solidFill>
                            <a:srgbClr val="34485C"/>
                          </a:solidFill>
                        </a:rPr>
                        <a:t> IM)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CAB+LEN*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(q2+q6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IM/SC)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BIC/LEN* 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qd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po)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392135"/>
                  </a:ext>
                </a:extLst>
              </a:tr>
              <a:tr h="8574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172C40"/>
                          </a:solidFill>
                        </a:rPr>
                        <a:t>Capsid</a:t>
                      </a:r>
                    </a:p>
                  </a:txBody>
                  <a:tcPr marL="107085" marR="107085" marT="35695" marB="3569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rgbClr val="172C40"/>
                          </a:solidFill>
                        </a:rPr>
                        <a:t>GS-3107 </a:t>
                      </a:r>
                      <a:br>
                        <a:rPr lang="it-IT" sz="2000" dirty="0"/>
                      </a:br>
                      <a:r>
                        <a:rPr lang="it-IT" sz="1600" dirty="0">
                          <a:solidFill>
                            <a:srgbClr val="34485C"/>
                          </a:solidFill>
                        </a:rPr>
                        <a:t>(q1 mo po LEN pro-drug)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rgbClr val="34485C"/>
                          </a:solidFill>
                        </a:rPr>
                        <a:t>VH-359</a:t>
                      </a:r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172C40"/>
                          </a:solidFill>
                        </a:rPr>
                        <a:t>dezecapavir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</a:t>
                      </a:r>
                      <a:r>
                        <a:rPr lang="en-US" sz="1600" dirty="0">
                          <a:solidFill>
                            <a:srgbClr val="172C40"/>
                          </a:solidFill>
                        </a:rPr>
                        <a:t>VH-499; 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q6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IM)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659641"/>
                  </a:ext>
                </a:extLst>
              </a:tr>
              <a:tr h="6918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172C40"/>
                          </a:solidFill>
                        </a:rPr>
                        <a:t>BNAb</a:t>
                      </a:r>
                      <a:endParaRPr lang="en-US" sz="3200" dirty="0"/>
                    </a:p>
                  </a:txBody>
                  <a:tcPr marL="107085" marR="107085" marT="35695" marB="35695" anchor="ctr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VH-079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34485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(bispecific)</a:t>
                      </a:r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172C40"/>
                          </a:solidFill>
                        </a:rPr>
                        <a:t>LVB+CAB </a:t>
                      </a:r>
                      <a:br>
                        <a:rPr lang="en-US" sz="2000" dirty="0"/>
                      </a:b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(q4+q2 </a:t>
                      </a:r>
                      <a:r>
                        <a:rPr lang="en-US" sz="1600" dirty="0" err="1">
                          <a:solidFill>
                            <a:srgbClr val="34485C"/>
                          </a:solidFill>
                        </a:rPr>
                        <a:t>mo</a:t>
                      </a:r>
                      <a:r>
                        <a:rPr lang="en-US" sz="1600" dirty="0">
                          <a:solidFill>
                            <a:srgbClr val="34485C"/>
                          </a:solidFill>
                        </a:rPr>
                        <a:t> IV/IM)</a:t>
                      </a: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rgbClr val="172C40"/>
                          </a:solidFill>
                        </a:rPr>
                        <a:t>LEN+TAB+ZAB </a:t>
                      </a:r>
                      <a:br>
                        <a:rPr lang="de-DE" sz="2000" dirty="0"/>
                      </a:br>
                      <a:r>
                        <a:rPr lang="de-DE" sz="1600" dirty="0">
                          <a:solidFill>
                            <a:srgbClr val="34485C"/>
                          </a:solidFill>
                        </a:rPr>
                        <a:t>(q6 mo IV/IM)</a:t>
                      </a:r>
                      <a:endParaRPr lang="de-DE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/>
                    </a:p>
                  </a:txBody>
                  <a:tcPr marL="107085" marR="107085" marT="35695" marB="35695"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3299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04045D-43AA-DAF9-FA45-BA8F27367A81}"/>
              </a:ext>
            </a:extLst>
          </p:cNvPr>
          <p:cNvSpPr txBox="1"/>
          <p:nvPr/>
        </p:nvSpPr>
        <p:spPr>
          <a:xfrm>
            <a:off x="6330156" y="6420390"/>
            <a:ext cx="5498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* </a:t>
            </a:r>
            <a:r>
              <a:rPr kumimoji="0" lang="fr-CH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Individual</a:t>
            </a: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 </a:t>
            </a:r>
            <a:r>
              <a:rPr kumimoji="0" lang="fr-CH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drugs</a:t>
            </a: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 </a:t>
            </a:r>
            <a:r>
              <a:rPr kumimoji="0" lang="fr-CH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approved</a:t>
            </a: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, </a:t>
            </a:r>
            <a:r>
              <a:rPr kumimoji="0" lang="fr-CH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regimen</a:t>
            </a: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 </a:t>
            </a:r>
            <a:r>
              <a:rPr kumimoji="0" lang="fr-CH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remains</a:t>
            </a: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 </a:t>
            </a:r>
            <a:r>
              <a:rPr kumimoji="0" lang="fr-CH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sym typeface="Helvetica" charset="0"/>
              </a:rPr>
              <a:t>investigional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charset="0"/>
              <a:ea typeface="ＭＳ Ｐゴシック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986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EEE72-7BF7-1E52-1490-633029B53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56" y="-309382"/>
            <a:ext cx="10262143" cy="129363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Cabotegravir (CAB)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06491-DF1D-FFFA-178F-7767598F9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54" y="716244"/>
            <a:ext cx="11846727" cy="593716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formulation: CAB-LA 200 mg/ml q2 months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formulations: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CAB-ULA (ultra long-acting) q4 months</a:t>
            </a:r>
          </a:p>
          <a:p>
            <a:pPr lvl="1">
              <a:lnSpc>
                <a:spcPct val="110000"/>
              </a:lnSpc>
            </a:pPr>
            <a:r>
              <a:rPr lang="en-US" sz="2391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Phase 1 study (“2 to 4”):  </a:t>
            </a:r>
            <a:r>
              <a:rPr lang="en-US" sz="239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CAB-LA q2CAB-ULA q4 months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NCT06786520</a:t>
            </a:r>
            <a:endParaRPr lang="en-US" sz="239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>
              <a:lnSpc>
                <a:spcPct val="110000"/>
              </a:lnSpc>
            </a:pPr>
            <a:r>
              <a:rPr lang="en-US" sz="2391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Phase 2b study (EXTEND4M): </a:t>
            </a:r>
            <a:r>
              <a:rPr lang="en-US" sz="239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CAB-ULA q4 months  </a:t>
            </a:r>
            <a:r>
              <a:rPr lang="en-US" sz="239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NCT06741397</a:t>
            </a:r>
          </a:p>
          <a:p>
            <a:pPr lvl="1">
              <a:lnSpc>
                <a:spcPct val="110000"/>
              </a:lnSpc>
            </a:pPr>
            <a:r>
              <a:rPr lang="en-US" sz="2391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Phase 3 study (CUATRO): </a:t>
            </a:r>
            <a:r>
              <a:rPr lang="en-US" sz="239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virologically suppressed people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NCT07650916</a:t>
            </a:r>
            <a:r>
              <a:rPr lang="en-US" sz="239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</a:t>
            </a:r>
            <a:r>
              <a:rPr lang="en-US" sz="239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                   CAB-LA + RPV-LA q2 months vs. CAB-ULA + RPV-ULA q4 months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CAB + RPV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participants with viremia</a:t>
            </a:r>
          </a:p>
          <a:p>
            <a:pPr lvl="1">
              <a:lnSpc>
                <a:spcPct val="11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Meta analysis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(N=244):  virologic success 87% 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Barda HIV Medicine 2025;26:993-1003</a:t>
            </a:r>
          </a:p>
          <a:p>
            <a:pPr lvl="1">
              <a:lnSpc>
                <a:spcPct val="11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A5359 LATITUDE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(N=249): randomized study of CAB+RPV vs. continued oral ART</a:t>
            </a:r>
          </a:p>
          <a:p>
            <a:pPr lvl="2">
              <a:lnSpc>
                <a:spcPct val="110000"/>
              </a:lnSpc>
            </a:pPr>
            <a:r>
              <a:rPr lang="en-US" dirty="0">
                <a:solidFill>
                  <a:srgbClr val="020202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elvetica" charset="0"/>
              </a:rPr>
              <a:t>Results: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elvetica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regimen failure 24% (CAB/RPV) vs. 38% (oral ART)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elvetica" charset="0"/>
              </a:rPr>
              <a:t>Rana NEJM 2026;394:858-871</a:t>
            </a:r>
          </a:p>
          <a:p>
            <a:pPr lvl="1">
              <a:lnSpc>
                <a:spcPct val="11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CROWN Study  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NCT06694805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Eligible patients (N=332):  VL 1000-100,000 cps/ml on current oral ART</a:t>
            </a:r>
          </a:p>
          <a:p>
            <a:pPr lvl="2"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Study design:  3:1 randomization to LA-CAB+RPV vs continue oral ART 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10/6/26 Press Release:  LA-CAB+RPV met 1° endpoint:  superior VS to oral at 6 mos.!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Injection - Free Tools and utensils icons">
            <a:extLst>
              <a:ext uri="{FF2B5EF4-FFF2-40B4-BE49-F238E27FC236}">
                <a16:creationId xmlns:a16="http://schemas.microsoft.com/office/drawing/2014/main" id="{289C0CBF-2C4A-AD23-86A9-B8772F12D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556" y="111959"/>
            <a:ext cx="1451532" cy="145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16E45-78CB-5E72-8045-0C5325EF4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0399" y="5300270"/>
            <a:ext cx="1451532" cy="79900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63E9D-1EB2-CB47-C9A5-CBD97337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156" y="6279015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39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1A846-D8E8-3930-6741-53F58285B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05" y="84432"/>
            <a:ext cx="11224361" cy="91451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CAB + LEN with Viremia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F5BC4-423C-2268-D558-51F54B61C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05" y="969436"/>
            <a:ext cx="11224361" cy="5723415"/>
          </a:xfrm>
        </p:spPr>
        <p:txBody>
          <a:bodyPr>
            <a:normAutofit lnSpcReduction="10000"/>
          </a:bodyPr>
          <a:lstStyle/>
          <a:p>
            <a:r>
              <a:rPr lang="en-US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Case Series:  </a:t>
            </a:r>
          </a:p>
          <a:p>
            <a:pPr lvl="1"/>
            <a:r>
              <a:rPr lang="en-US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Call for a Trial 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(N=34</a:t>
            </a:r>
            <a:r>
              <a:rPr lang="en-US" dirty="0">
                <a:solidFill>
                  <a:srgbClr val="212121"/>
                </a:solidFill>
                <a:latin typeface="Calibri" panose="020F0502020204030204" pitchFamily="34" charset="0"/>
              </a:rPr>
              <a:t> viremic participants):  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32/34 (94%) VS at median 8 weeks</a:t>
            </a:r>
            <a:r>
              <a:rPr lang="en-US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	                    	Gandhi OFID 2024;11:</a:t>
            </a:r>
            <a:r>
              <a:rPr lang="en-US" dirty="0">
                <a:solidFill>
                  <a:srgbClr val="0000FF"/>
                </a:solidFill>
              </a:rPr>
              <a:t>ofae125</a:t>
            </a:r>
          </a:p>
          <a:p>
            <a:pPr lvl="1"/>
            <a:r>
              <a:rPr lang="en-US" b="1" i="0" u="none" strike="noStrike" dirty="0">
                <a:effectLst/>
                <a:latin typeface="Calibri" panose="020F0502020204030204" pitchFamily="34" charset="0"/>
              </a:rPr>
              <a:t>Retrospective case series</a:t>
            </a:r>
            <a:r>
              <a:rPr lang="en-US" i="0" u="none" strike="noStrike" dirty="0">
                <a:effectLst/>
                <a:latin typeface="Calibri" panose="020F0502020204030204" pitchFamily="34" charset="0"/>
              </a:rPr>
              <a:t> (N=46:  22 suppressed, 24 viremic; 17 on RPV):                             ALL patients with VS by 13 weeks, durable to median 100 weeks </a:t>
            </a:r>
          </a:p>
          <a:p>
            <a:pPr marL="457200" lvl="1" indent="0">
              <a:buNone/>
            </a:pP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US" i="0" u="none" strike="noStrike" dirty="0" err="1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Gistand</a:t>
            </a:r>
            <a:r>
              <a:rPr lang="en-US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 JAMA Network Open;9:e2638182 (research letter)</a:t>
            </a:r>
          </a:p>
          <a:p>
            <a:pPr lvl="1"/>
            <a:endParaRPr lang="en-US" i="0" u="none" strike="noStrike" dirty="0">
              <a:effectLst/>
              <a:latin typeface="Calibri" panose="020F0502020204030204" pitchFamily="34" charset="0"/>
            </a:endParaRPr>
          </a:p>
          <a:p>
            <a:r>
              <a:rPr lang="en-US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ACTG 5431 (PALACE): 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P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eople with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ctive Viremia Treated with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L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EN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nd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AB for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E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ffectiveness)</a:t>
            </a:r>
          </a:p>
          <a:p>
            <a:pPr lvl="1"/>
            <a:r>
              <a:rPr lang="en-US" dirty="0">
                <a:solidFill>
                  <a:srgbClr val="212121"/>
                </a:solidFill>
                <a:latin typeface="Calibri" panose="020F0502020204030204" pitchFamily="34" charset="0"/>
              </a:rPr>
              <a:t>Single-arm proof-of-concept study (N=38)</a:t>
            </a:r>
          </a:p>
          <a:p>
            <a:endParaRPr lang="en-US" b="1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r>
              <a:rPr lang="en-US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ACTG 5433 (LANCET): 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L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EN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an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 </a:t>
            </a:r>
            <a:r>
              <a:rPr lang="en-US" i="0" u="sng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C</a:t>
            </a:r>
            <a:r>
              <a:rPr lang="en-US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AB in Viremic Adolescents and Adults on TDF/3TC/DTG in Low-Middle Income Countries </a:t>
            </a:r>
          </a:p>
          <a:p>
            <a:pPr lvl="1"/>
            <a:r>
              <a:rPr lang="en-US" dirty="0">
                <a:solidFill>
                  <a:srgbClr val="212121"/>
                </a:solidFill>
                <a:latin typeface="Calibri" panose="020F0502020204030204" pitchFamily="34" charset="0"/>
              </a:rPr>
              <a:t>Phase 3b randomized open-label study of oral vs. LA ART (N=420)</a:t>
            </a:r>
            <a:endParaRPr lang="en-US" b="0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endParaRPr lang="en-US" b="0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pPr lvl="1"/>
            <a:endParaRPr lang="en-US" dirty="0"/>
          </a:p>
          <a:p>
            <a:pPr marL="446181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sz="2342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D18047-C353-504D-C0E2-36FC8FCE4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356" y="3879850"/>
            <a:ext cx="1957452" cy="9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0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2713-8164-6424-679D-94CB0BB6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707" y="-234950"/>
            <a:ext cx="10263187" cy="129381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Lenacapavir (LEN)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B570D-44A5-600A-83CA-4CC68D83C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563" y="755650"/>
            <a:ext cx="10846593" cy="6095999"/>
          </a:xfrm>
        </p:spPr>
        <p:txBody>
          <a:bodyPr>
            <a:normAutofit/>
          </a:bodyPr>
          <a:lstStyle/>
          <a:p>
            <a:r>
              <a:rPr lang="en-US" b="1" dirty="0" err="1"/>
              <a:t>PrEP</a:t>
            </a:r>
            <a:r>
              <a:rPr lang="en-US" b="1" dirty="0"/>
              <a:t>:  </a:t>
            </a:r>
            <a:r>
              <a:rPr lang="en-US" dirty="0"/>
              <a:t>q6 month injectable</a:t>
            </a:r>
          </a:p>
          <a:p>
            <a:r>
              <a:rPr lang="en-US" dirty="0"/>
              <a:t>New formulations  with yearly dosing  </a:t>
            </a:r>
            <a:r>
              <a:rPr lang="en-US" altLang="en-US" spc="-10" dirty="0" err="1">
                <a:solidFill>
                  <a:srgbClr val="0000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Jogiraju</a:t>
            </a:r>
            <a:r>
              <a:rPr lang="en-US" altLang="en-US" spc="-10" dirty="0">
                <a:solidFill>
                  <a:srgbClr val="0000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Lancet 2025;405:1147</a:t>
            </a:r>
          </a:p>
          <a:p>
            <a:pPr lvl="1"/>
            <a:r>
              <a:rPr lang="en-US" sz="2800" b="1" dirty="0"/>
              <a:t>Phase 3 </a:t>
            </a:r>
            <a:r>
              <a:rPr lang="en-US" sz="2800" dirty="0"/>
              <a:t>single-arm trial (</a:t>
            </a:r>
            <a:r>
              <a:rPr lang="en-US" sz="2800" b="1" dirty="0"/>
              <a:t>PURPOSE-365</a:t>
            </a:r>
            <a:r>
              <a:rPr lang="en-US" sz="2800" dirty="0"/>
              <a:t>): 3000 mg new LEN IM (2 X 3 cc) for </a:t>
            </a:r>
            <a:r>
              <a:rPr lang="en-US" sz="2800" dirty="0" err="1"/>
              <a:t>PrEP</a:t>
            </a:r>
            <a:r>
              <a:rPr lang="en-US" sz="2800" dirty="0"/>
              <a:t> (recruiting) </a:t>
            </a:r>
            <a:r>
              <a:rPr lang="en-US" sz="2800" dirty="0">
                <a:solidFill>
                  <a:srgbClr val="0000FF"/>
                </a:solidFill>
              </a:rPr>
              <a:t>NCT07047716</a:t>
            </a:r>
          </a:p>
          <a:p>
            <a:r>
              <a:rPr lang="en-US" dirty="0"/>
              <a:t>Oral bridge therapy (LEN 300 mg daily for up to 6 months) currently approved when injections are delayed</a:t>
            </a:r>
          </a:p>
          <a:p>
            <a:r>
              <a:rPr lang="en-US" dirty="0"/>
              <a:t>PK support LEN 300 mg </a:t>
            </a:r>
            <a:r>
              <a:rPr lang="en-US" b="1" dirty="0"/>
              <a:t>weekly</a:t>
            </a:r>
            <a:r>
              <a:rPr lang="en-US" dirty="0"/>
              <a:t> oral dosing for </a:t>
            </a:r>
            <a:r>
              <a:rPr lang="en-US" dirty="0" err="1"/>
              <a:t>PrEP</a:t>
            </a:r>
            <a:endParaRPr lang="en-US" dirty="0"/>
          </a:p>
          <a:p>
            <a:pPr lvl="1"/>
            <a:r>
              <a:rPr lang="en-US" dirty="0"/>
              <a:t>Submitted to FDA June 2026; PDUFA date 2/2/27</a:t>
            </a:r>
          </a:p>
          <a:p>
            <a:endParaRPr lang="en-US" b="1" dirty="0"/>
          </a:p>
          <a:p>
            <a:r>
              <a:rPr lang="en-US" b="1" dirty="0"/>
              <a:t>Treatment</a:t>
            </a:r>
          </a:p>
          <a:p>
            <a:pPr lvl="1"/>
            <a:r>
              <a:rPr lang="en-US" dirty="0"/>
              <a:t>Phase 2 treatment-naïve (</a:t>
            </a:r>
            <a:r>
              <a:rPr lang="en-US" b="1" dirty="0"/>
              <a:t>CALIBRATE</a:t>
            </a:r>
            <a:r>
              <a:rPr lang="en-US" dirty="0"/>
              <a:t>) LEN SC or IM with TAF/FTC or BIC</a:t>
            </a:r>
          </a:p>
          <a:p>
            <a:pPr lvl="2"/>
            <a:r>
              <a:rPr lang="en-US" sz="2400" dirty="0"/>
              <a:t>High rates of virologic suppression	</a:t>
            </a:r>
            <a:r>
              <a:rPr lang="en-US" sz="2400" dirty="0">
                <a:solidFill>
                  <a:srgbClr val="0000FF"/>
                </a:solidFill>
              </a:rPr>
              <a:t>Hagins AIDS 2026;40:302-311</a:t>
            </a:r>
          </a:p>
          <a:p>
            <a:pPr lvl="1"/>
            <a:r>
              <a:rPr lang="en-US" dirty="0"/>
              <a:t>Novel combinations for treatment at all stages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3E11A-CB87-7869-B166-0F6E6F0BC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38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0AD25-32A9-AFA7-A6FB-4C286574A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17316-EAF6-DE9B-C40A-8B9176015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09" y="-200399"/>
            <a:ext cx="10262295" cy="129363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ARTISTRY-1:  BIC/LEN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9DAEC-5F83-0790-066B-DD86803B2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173" y="762799"/>
            <a:ext cx="11209965" cy="5895863"/>
          </a:xfrm>
        </p:spPr>
        <p:txBody>
          <a:bodyPr>
            <a:normAutofit/>
          </a:bodyPr>
          <a:lstStyle/>
          <a:p>
            <a:r>
              <a:rPr lang="en-US" dirty="0"/>
              <a:t>Phase 3 randomized </a:t>
            </a:r>
            <a:r>
              <a:rPr lang="en-US" u="sng" dirty="0"/>
              <a:t>open-label</a:t>
            </a:r>
            <a:r>
              <a:rPr lang="en-US" dirty="0"/>
              <a:t> non-inferiority (4%) study</a:t>
            </a:r>
          </a:p>
          <a:p>
            <a:r>
              <a:rPr lang="en-US" b="1" dirty="0"/>
              <a:t>Pt population:  </a:t>
            </a:r>
            <a:r>
              <a:rPr lang="en-US" dirty="0"/>
              <a:t>VL&lt;50 on “complex” ART regimen X 6 </a:t>
            </a:r>
            <a:r>
              <a:rPr lang="en-US" dirty="0" err="1"/>
              <a:t>mos</a:t>
            </a:r>
            <a:r>
              <a:rPr lang="en-US" dirty="0"/>
              <a:t>;                                               </a:t>
            </a:r>
            <a:r>
              <a:rPr lang="en-US" u="sng" dirty="0"/>
              <a:t>no BIC resistance</a:t>
            </a:r>
            <a:r>
              <a:rPr lang="en-US" dirty="0"/>
              <a:t>, no prior LEN exposure (N=557)</a:t>
            </a:r>
          </a:p>
          <a:p>
            <a:pPr lvl="1"/>
            <a:r>
              <a:rPr lang="en-US" dirty="0"/>
              <a:t>Complex regimen: &gt;2 pills, &gt;2X/day, </a:t>
            </a:r>
            <a:r>
              <a:rPr lang="en-US" u="sng" dirty="0"/>
              <a:t>&gt;</a:t>
            </a:r>
            <a:r>
              <a:rPr lang="en-US" dirty="0"/>
              <a:t>2 anchor drugs, parenteral drug, etc.</a:t>
            </a:r>
          </a:p>
          <a:p>
            <a:pPr lvl="1"/>
            <a:r>
              <a:rPr lang="en-US" dirty="0"/>
              <a:t>At baseline, avg age 60, on ART 28 years, 53% had &gt;2 comorbidities, 60% on concomitant meds, 1/3 </a:t>
            </a:r>
            <a:r>
              <a:rPr lang="en-US" u="sng" dirty="0"/>
              <a:t>&gt;</a:t>
            </a:r>
            <a:r>
              <a:rPr lang="en-US" dirty="0"/>
              <a:t>3 pill ART, 39% bid regimens, 77% on PI/b</a:t>
            </a:r>
          </a:p>
          <a:p>
            <a:r>
              <a:rPr lang="en-US" b="1" dirty="0"/>
              <a:t>Study </a:t>
            </a:r>
            <a:r>
              <a:rPr lang="en-US" b="1" dirty="0" err="1"/>
              <a:t>rx</a:t>
            </a:r>
            <a:r>
              <a:rPr lang="en-US" b="1" dirty="0"/>
              <a:t>:</a:t>
            </a:r>
            <a:r>
              <a:rPr lang="en-US" dirty="0"/>
              <a:t>  Randomized 2:1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BIC/</a:t>
            </a:r>
            <a:r>
              <a:rPr lang="en-US" dirty="0">
                <a:solidFill>
                  <a:srgbClr val="FF0000"/>
                </a:solidFill>
              </a:rPr>
              <a:t>LEN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/>
              <a:t>(75/50 mg) or continue </a:t>
            </a:r>
            <a:r>
              <a:rPr lang="en-US" dirty="0">
                <a:solidFill>
                  <a:srgbClr val="FFC000"/>
                </a:solidFill>
              </a:rPr>
              <a:t>complex ART</a:t>
            </a:r>
          </a:p>
          <a:p>
            <a:r>
              <a:rPr lang="en-US" b="1" dirty="0"/>
              <a:t>Results</a:t>
            </a:r>
            <a:r>
              <a:rPr lang="en-US" dirty="0"/>
              <a:t> (</a:t>
            </a:r>
            <a:r>
              <a:rPr lang="en-US" dirty="0" err="1"/>
              <a:t>wk</a:t>
            </a:r>
            <a:r>
              <a:rPr lang="en-US" dirty="0"/>
              <a:t> 48):</a:t>
            </a:r>
          </a:p>
          <a:p>
            <a:pPr lvl="1"/>
            <a:r>
              <a:rPr lang="en-US" dirty="0"/>
              <a:t>VL &lt;50:  96%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BIC/</a:t>
            </a:r>
            <a:r>
              <a:rPr lang="en-US" dirty="0">
                <a:solidFill>
                  <a:srgbClr val="FF0000"/>
                </a:solidFill>
              </a:rPr>
              <a:t>LEN</a:t>
            </a:r>
            <a:r>
              <a:rPr lang="en-US" dirty="0"/>
              <a:t> vs. 93% </a:t>
            </a:r>
            <a:r>
              <a:rPr lang="en-US" dirty="0">
                <a:solidFill>
                  <a:srgbClr val="FFC000"/>
                </a:solidFill>
              </a:rPr>
              <a:t>complex ART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VL &gt;50:  3 (1%)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BIC/</a:t>
            </a:r>
            <a:r>
              <a:rPr lang="en-US" dirty="0">
                <a:solidFill>
                  <a:srgbClr val="FF0000"/>
                </a:solidFill>
              </a:rPr>
              <a:t>LEN </a:t>
            </a:r>
            <a:r>
              <a:rPr lang="en-US" dirty="0">
                <a:sym typeface="Wingdings" panose="05000000000000000000" pitchFamily="2" charset="2"/>
              </a:rPr>
              <a:t>vs. 2 (1%) </a:t>
            </a:r>
            <a:r>
              <a:rPr lang="en-US" dirty="0">
                <a:solidFill>
                  <a:srgbClr val="FFC000"/>
                </a:solidFill>
              </a:rPr>
              <a:t>complex ART </a:t>
            </a:r>
            <a:r>
              <a:rPr lang="en-US" dirty="0">
                <a:sym typeface="Wingdings" panose="05000000000000000000" pitchFamily="2" charset="2"/>
              </a:rPr>
              <a:t>(</a:t>
            </a:r>
            <a:r>
              <a:rPr lang="en-US" dirty="0"/>
              <a:t>∆ -0.3%; 95+% CI -2.3%, +1.8%)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No drug resistance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Discontinued ART due to AE:  2% 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BIC/</a:t>
            </a:r>
            <a:r>
              <a:rPr lang="en-US" dirty="0">
                <a:solidFill>
                  <a:srgbClr val="FF0000"/>
                </a:solidFill>
              </a:rPr>
              <a:t>LEN</a:t>
            </a:r>
            <a:r>
              <a:rPr lang="en-US" dirty="0">
                <a:sym typeface="Wingdings" panose="05000000000000000000" pitchFamily="2" charset="2"/>
              </a:rPr>
              <a:t>) vs. 1% (</a:t>
            </a:r>
            <a:r>
              <a:rPr lang="en-US" dirty="0">
                <a:solidFill>
                  <a:srgbClr val="FFC000"/>
                </a:solidFill>
                <a:sym typeface="Wingdings" panose="05000000000000000000" pitchFamily="2" charset="2"/>
              </a:rPr>
              <a:t>complex ART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b="1" dirty="0">
                <a:sym typeface="Wingdings" panose="05000000000000000000" pitchFamily="2" charset="2"/>
              </a:rPr>
              <a:t>Conclusion: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BIC/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LEN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non-inferior, similar safety, better </a:t>
            </a:r>
            <a:r>
              <a:rPr lang="en-US" dirty="0" err="1">
                <a:sym typeface="Wingdings" panose="05000000000000000000" pitchFamily="2" charset="2"/>
              </a:rPr>
              <a:t>rx</a:t>
            </a:r>
            <a:r>
              <a:rPr lang="en-US" dirty="0">
                <a:sym typeface="Wingdings" panose="05000000000000000000" pitchFamily="2" charset="2"/>
              </a:rPr>
              <a:t> satisfaction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5EDDF4-C4F9-1E45-E786-2242D7ADA46A}"/>
              </a:ext>
            </a:extLst>
          </p:cNvPr>
          <p:cNvSpPr txBox="1"/>
          <p:nvPr/>
        </p:nvSpPr>
        <p:spPr>
          <a:xfrm>
            <a:off x="3434556" y="6278626"/>
            <a:ext cx="8119582" cy="39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2" dirty="0">
                <a:solidFill>
                  <a:srgbClr val="0000FF"/>
                </a:solidFill>
              </a:rPr>
              <a:t>Orkin Lancet HIV 2026;407:1249-1258; Orkin IAS 2026 #TUPEB099</a:t>
            </a:r>
          </a:p>
        </p:txBody>
      </p:sp>
      <p:pic>
        <p:nvPicPr>
          <p:cNvPr id="1026" name="Picture 2" descr="Gilead Reports Positive Phase 3 Data For Investigational Bictegravir And Lenacapavir  Single Tablet Regimen">
            <a:extLst>
              <a:ext uri="{FF2B5EF4-FFF2-40B4-BE49-F238E27FC236}">
                <a16:creationId xmlns:a16="http://schemas.microsoft.com/office/drawing/2014/main" id="{D0D2E07E-1DB6-724B-2B2E-A759657253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2" t="27582" r="34663" b="51895"/>
          <a:stretch>
            <a:fillRect/>
          </a:stretch>
        </p:blipFill>
        <p:spPr bwMode="auto">
          <a:xfrm>
            <a:off x="9327457" y="168305"/>
            <a:ext cx="2031899" cy="98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9CD63-8665-E380-FD92-77899A23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3356" y="6313126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5FA3A0-869E-E077-87E2-F8AFBE488ACF}"/>
              </a:ext>
            </a:extLst>
          </p:cNvPr>
          <p:cNvSpPr txBox="1"/>
          <p:nvPr/>
        </p:nvSpPr>
        <p:spPr>
          <a:xfrm>
            <a:off x="167167" y="6286457"/>
            <a:ext cx="3237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US FDA approved 8/27/26</a:t>
            </a:r>
          </a:p>
        </p:txBody>
      </p:sp>
    </p:spTree>
    <p:extLst>
      <p:ext uri="{BB962C8B-B14F-4D97-AF65-F5344CB8AC3E}">
        <p14:creationId xmlns:p14="http://schemas.microsoft.com/office/powerpoint/2010/main" val="273936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C82C28-7510-8FAD-7A25-D209699AC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33981" y="1700766"/>
            <a:ext cx="2314565" cy="231456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 descr="ARS Question #1:                                                                     What unique toxicity has been seen with some NRTTIs?">
            <a:extLst>
              <a:ext uri="{FF2B5EF4-FFF2-40B4-BE49-F238E27FC236}">
                <a16:creationId xmlns:a16="http://schemas.microsoft.com/office/drawing/2014/main" id="{7EEBE3D3-4089-A964-D30C-3E59E6B9C6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037867" y="976802"/>
            <a:ext cx="8281803" cy="376249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rgbClr val="000000"/>
                </a:solidFill>
              </a:rPr>
              <a:t>ARS Question #1:                                                                     What unique toxicity has been seen with some NRTTIs?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5815782B-52D8-57F4-3EC6-2D132A4680B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679920"/>
            <a:ext cx="11898313" cy="1012980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302" tIns="253156" rIns="1808254" bIns="19890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F92E67C-6D40-CA52-43A3-F2C7D817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9321" y="6041750"/>
            <a:ext cx="289321" cy="289321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9D932696-1F31-1F44-BD1F-F3C00690EC2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388630" y="502521"/>
            <a:ext cx="3254857" cy="759466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EB9BE5-CFDD-9F25-6193-41A0FCB21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87874" y="6005585"/>
            <a:ext cx="1084952" cy="3616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325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53228-7E59-5366-B013-F2AD36126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CF1EA-1C8A-AA02-E6A1-AE87E3F3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ARS Question #1: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What unique toxicity has been seen with some NRTTIs?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B3865-CBCC-17F0-3CC1-6F19197C3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562" y="2024518"/>
            <a:ext cx="10263187" cy="42465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rgbClr val="FF0000"/>
                </a:solidFill>
              </a:rPr>
              <a:t>lymphocytopenia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orthostatic hypotension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skin discoloration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thrombocytosis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2584C-F9A1-AF30-C06E-45A6FB49CA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F00445B-65EF-76D7-A553-885831EE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10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886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62622" y="-355238"/>
            <a:ext cx="10262883" cy="1293775"/>
          </a:xfrm>
        </p:spPr>
        <p:txBody>
          <a:bodyPr>
            <a:normAutofit/>
          </a:bodyPr>
          <a:lstStyle/>
          <a:p>
            <a:r>
              <a:rPr lang="en-US" altLang="en-US" sz="4800" b="1" dirty="0" err="1">
                <a:solidFill>
                  <a:srgbClr val="FF0000"/>
                </a:solidFill>
              </a:rPr>
              <a:t>Islatravir</a:t>
            </a:r>
            <a:r>
              <a:rPr lang="en-US" altLang="en-US" sz="4800" b="1" dirty="0">
                <a:solidFill>
                  <a:srgbClr val="FF0000"/>
                </a:solidFill>
              </a:rPr>
              <a:t> (ISL):  NRTTI</a:t>
            </a:r>
          </a:p>
        </p:txBody>
      </p:sp>
      <p:sp>
        <p:nvSpPr>
          <p:cNvPr id="64517" name="Content Placeholder 7"/>
          <p:cNvSpPr>
            <a:spLocks noGrp="1"/>
          </p:cNvSpPr>
          <p:nvPr>
            <p:ph idx="1"/>
          </p:nvPr>
        </p:nvSpPr>
        <p:spPr>
          <a:xfrm>
            <a:off x="261452" y="683377"/>
            <a:ext cx="10370757" cy="6009473"/>
          </a:xfrm>
        </p:spPr>
        <p:txBody>
          <a:bodyPr>
            <a:normAutofit/>
          </a:bodyPr>
          <a:lstStyle/>
          <a:p>
            <a:r>
              <a:rPr lang="en-US" altLang="en-US" dirty="0"/>
              <a:t>4’-ethynyl-2-fluoro-2’-deoxyadenosine;                                                                      MK-8591; </a:t>
            </a:r>
            <a:r>
              <a:rPr lang="en-US" altLang="en-US" dirty="0" err="1"/>
              <a:t>EFdA</a:t>
            </a:r>
            <a:endParaRPr lang="en-US" altLang="en-US" dirty="0"/>
          </a:p>
          <a:p>
            <a:r>
              <a:rPr lang="en-US" altLang="en-US" dirty="0"/>
              <a:t>Inhibits RT by preventing translocation (NRTTI)</a:t>
            </a:r>
          </a:p>
          <a:p>
            <a:r>
              <a:rPr lang="en-US" altLang="en-US" dirty="0"/>
              <a:t>Potent antiviral activity (PBMC EC50 = 0.2 </a:t>
            </a:r>
            <a:r>
              <a:rPr lang="en-US" altLang="en-US" dirty="0" err="1"/>
              <a:t>nM</a:t>
            </a:r>
            <a:r>
              <a:rPr lang="en-US" altLang="en-US" dirty="0"/>
              <a:t>)                                                   with broad coverage (HIV-1, HIV-2, MDR)</a:t>
            </a:r>
          </a:p>
          <a:p>
            <a:r>
              <a:rPr lang="en-US" altLang="en-US" dirty="0"/>
              <a:t>Half-life = 50-60 hours in plasma</a:t>
            </a:r>
          </a:p>
          <a:p>
            <a:r>
              <a:rPr lang="en-US" altLang="en-US" dirty="0"/>
              <a:t>No drug-drug interactions anticipated</a:t>
            </a:r>
          </a:p>
          <a:p>
            <a:r>
              <a:rPr lang="en-US" altLang="en-US" dirty="0"/>
              <a:t>Dose-related lymphocyte toxicity</a:t>
            </a:r>
          </a:p>
          <a:p>
            <a:r>
              <a:rPr lang="en-US" altLang="en-US" b="1" dirty="0"/>
              <a:t>Phase 1b: </a:t>
            </a:r>
            <a:r>
              <a:rPr lang="en-US" altLang="en-US" dirty="0"/>
              <a:t>single oral dose</a:t>
            </a:r>
          </a:p>
          <a:p>
            <a:r>
              <a:rPr lang="en-US" altLang="en-US" b="1" dirty="0"/>
              <a:t>Phase 2:</a:t>
            </a:r>
            <a:r>
              <a:rPr lang="en-US" altLang="en-US" dirty="0"/>
              <a:t> </a:t>
            </a:r>
            <a:r>
              <a:rPr lang="en-US" altLang="en-US" dirty="0" err="1"/>
              <a:t>rx</a:t>
            </a:r>
            <a:r>
              <a:rPr lang="en-US" altLang="en-US" dirty="0"/>
              <a:t>-naïve – ISL + DOR</a:t>
            </a:r>
          </a:p>
          <a:p>
            <a:r>
              <a:rPr lang="en-US" altLang="en-US" b="1" dirty="0"/>
              <a:t>Phase 3 switch with VS </a:t>
            </a:r>
            <a:r>
              <a:rPr lang="en-US" altLang="en-US" dirty="0"/>
              <a:t>– ISL/DOR </a:t>
            </a:r>
            <a:r>
              <a:rPr lang="en-US" alt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Orkin Lancet 2026;407:599-610 + Colson Lancet 2026;407:611-621</a:t>
            </a:r>
          </a:p>
          <a:p>
            <a:pPr lvl="1"/>
            <a:r>
              <a:rPr lang="en-US" altLang="en-US" dirty="0"/>
              <a:t>ISL </a:t>
            </a:r>
            <a:r>
              <a:rPr lang="en-US" altLang="en-US" b="1" dirty="0"/>
              <a:t>0.25mg</a:t>
            </a:r>
            <a:r>
              <a:rPr lang="en-US" altLang="en-US" dirty="0"/>
              <a:t>/DOR </a:t>
            </a:r>
            <a:r>
              <a:rPr lang="en-US" altLang="en-US" u="sng" dirty="0"/>
              <a:t>non-inferior</a:t>
            </a:r>
            <a:r>
              <a:rPr lang="en-US" altLang="en-US" dirty="0"/>
              <a:t> in both studies; </a:t>
            </a:r>
            <a:r>
              <a:rPr lang="en-US" altLang="en-US" dirty="0">
                <a:solidFill>
                  <a:schemeClr val="accent6"/>
                </a:solidFill>
              </a:rPr>
              <a:t>US FDA approved in 4/26</a:t>
            </a:r>
            <a:endParaRPr lang="en-US" altLang="en-US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/>
          </a:p>
        </p:txBody>
      </p:sp>
      <p:pic>
        <p:nvPicPr>
          <p:cNvPr id="64519" name="Content Placeholder 3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46180" r="47752" b="33437"/>
          <a:stretch>
            <a:fillRect/>
          </a:stretch>
        </p:blipFill>
        <p:spPr>
          <a:xfrm>
            <a:off x="7356723" y="1437977"/>
            <a:ext cx="4541590" cy="3139835"/>
          </a:xfrm>
        </p:spPr>
      </p:pic>
      <p:pic>
        <p:nvPicPr>
          <p:cNvPr id="64515" name="Picture 2" descr="APASL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6" t="58983" r="33845" b="27338"/>
          <a:stretch>
            <a:fillRect/>
          </a:stretch>
        </p:blipFill>
        <p:spPr bwMode="auto">
          <a:xfrm>
            <a:off x="7116266" y="167622"/>
            <a:ext cx="1983053" cy="122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4348956" y="4489450"/>
            <a:ext cx="5743114" cy="39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Schurmann</a:t>
            </a:r>
            <a:r>
              <a:rPr lang="en-US" alt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52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Lancet</a:t>
            </a:r>
            <a:r>
              <a:rPr lang="en-US" alt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2020;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7:e164-e172</a:t>
            </a:r>
            <a:endParaRPr lang="en-US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7F3970-FE2A-9BC0-62E5-AB3AFB4319FC}"/>
              </a:ext>
            </a:extLst>
          </p:cNvPr>
          <p:cNvSpPr txBox="1"/>
          <p:nvPr/>
        </p:nvSpPr>
        <p:spPr>
          <a:xfrm>
            <a:off x="4806156" y="5037615"/>
            <a:ext cx="3554239" cy="390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2" kern="0" dirty="0">
                <a:solidFill>
                  <a:srgbClr val="3C40F4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Molina JAIDS 2022;91:68-72</a:t>
            </a:r>
            <a:endParaRPr lang="en-US" sz="1952" dirty="0"/>
          </a:p>
        </p:txBody>
      </p:sp>
    </p:spTree>
    <p:extLst>
      <p:ext uri="{BB962C8B-B14F-4D97-AF65-F5344CB8AC3E}">
        <p14:creationId xmlns:p14="http://schemas.microsoft.com/office/powerpoint/2010/main" val="15160350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D90C8-60CD-E4C0-0508-D1C9D71A3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757C6-5A1E-D2B5-97B1-4C11F0D30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0399"/>
            <a:ext cx="11898313" cy="129363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ISLEND-1:  ISLATRAVIR (ISL)/BIC Weekly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C7088-ADF0-671E-7B1D-A87B84DF0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56" y="879586"/>
            <a:ext cx="11582400" cy="589586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Phase 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double-blind, randomized, non-inferiority study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Pt population: </a:t>
            </a:r>
            <a:r>
              <a:rPr lang="en-US" dirty="0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BIC/FTC/TAF with VL&lt;50 for ≥6 </a:t>
            </a:r>
            <a:r>
              <a:rPr lang="en-US" dirty="0" err="1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dirty="0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no history of VF; no HBV infection (N = 607)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Randomized </a:t>
            </a: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mg) weekly or continue </a:t>
            </a: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TAF/FTC/BIC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Results:  VL at week 48</a:t>
            </a:r>
          </a:p>
          <a:p>
            <a:pPr lvl="1">
              <a:lnSpc>
                <a:spcPct val="12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&gt;50 copies/ml:  0% </a:t>
            </a:r>
            <a:r>
              <a: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vs. 0.3% </a:t>
            </a: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TAF/FTC/BIC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(∆ -0.3%, 95% CI -1.4%, +0.8%)</a:t>
            </a:r>
          </a:p>
          <a:p>
            <a:pPr lvl="1">
              <a:lnSpc>
                <a:spcPct val="12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&lt;50 copies/ml:  93% </a:t>
            </a:r>
            <a:r>
              <a: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vs. 92% </a:t>
            </a: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TAF/FTC/BIC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 emergent resistance; similar CD4 cell counts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Conclusion: </a:t>
            </a: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weekly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non-inferior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 TAF/FTC/BIC daily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Rockstroh IAS 2026 #OAB1406LB + Rockstroh NEJM 7/29/26 (online)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6292D-AFF0-EA6F-5089-ED45091F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561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5537E-0C8D-05E5-FBA6-2DA023B76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8BF6A-E961-8C5D-7CD9-38780425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0399"/>
            <a:ext cx="11898313" cy="129363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ISLEND-2:  ISLATRAVIR (ISL)/BIC Weekly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F341C-4C4A-51DA-57C4-F5E0797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13" y="826545"/>
            <a:ext cx="11734800" cy="589586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Phase 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open-label, randomized, non-inferiority study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Pt population: </a:t>
            </a:r>
            <a:r>
              <a:rPr lang="en-US" dirty="0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standard daily ART with VL&lt;50 for ≥6 </a:t>
            </a:r>
            <a:r>
              <a:rPr lang="en-US" dirty="0" err="1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dirty="0">
                <a:solidFill>
                  <a:srgbClr val="161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no history of VF; no HBV infection (N = 626)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Randomized </a:t>
            </a: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mg) weekly or continue </a:t>
            </a: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ART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Results:  VL at week 48</a:t>
            </a:r>
          </a:p>
          <a:p>
            <a:pPr lvl="1">
              <a:lnSpc>
                <a:spcPct val="12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&gt;50 copies/ml:  0.3% </a:t>
            </a:r>
            <a:r>
              <a: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vs. 1.3% </a:t>
            </a: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ART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(∆ -1%, 95% CI -3%, +1.1%)</a:t>
            </a:r>
          </a:p>
          <a:p>
            <a:pPr lvl="1">
              <a:lnSpc>
                <a:spcPct val="12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&lt;50 copies/ml:  95% </a:t>
            </a:r>
            <a:r>
              <a: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sz="2800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vs. 96% </a:t>
            </a:r>
            <a:r>
              <a:rPr lang="en-US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ART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 emergent resistance; CD4 -45</a:t>
            </a: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vs. -8 </a:t>
            </a: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ART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Conclusions: </a:t>
            </a: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</a:t>
            </a:r>
            <a:r>
              <a:rPr lang="en-US" dirty="0">
                <a:solidFill>
                  <a:srgbClr val="2D1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weekly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non-inferior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ART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Colson IAS 2026 #OAX1106LB + Colson Lancet 2026;408:821-832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BF5E1-AAE3-BA89-5B39-BD69E2EC0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880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3C02D-4FFE-A1F4-2D89-FEA9F9177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527442-89C5-E5A5-1E66-F4BFCB4C7E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Investigational Agents –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NRTTIs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85D73DC-4F52-403A-8C07-EC7EC8B418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4375863-B8AE-539A-8005-A9A19637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838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F5BFE-9EBD-0839-6764-9C182515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83850"/>
            <a:ext cx="11898312" cy="129359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270" b="1" dirty="0" err="1">
                <a:solidFill>
                  <a:srgbClr val="FF0000"/>
                </a:solidFill>
              </a:rPr>
              <a:t>Alimatravir</a:t>
            </a:r>
            <a:r>
              <a:rPr lang="en-US" sz="5270" b="1" dirty="0">
                <a:solidFill>
                  <a:srgbClr val="FF0000"/>
                </a:solidFill>
              </a:rPr>
              <a:t> (AMI, MK-8527): Investigational NRTTI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11C7D-59CB-F32E-3D61-14EC31100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797" y="957426"/>
            <a:ext cx="11045097" cy="5735424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Phase 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PWoH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Long half-life (t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1/2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200-300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supports weekly-monthly oral dosing </a:t>
            </a:r>
            <a:r>
              <a:rPr lang="en-US" sz="2342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Gillespie Clin </a:t>
            </a:r>
            <a:r>
              <a:rPr lang="en-US" sz="2342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</a:t>
            </a:r>
            <a:r>
              <a:rPr lang="en-US" sz="2342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Sci 2025;18:e70331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Phase 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oral single-dose studies  </a:t>
            </a:r>
            <a:r>
              <a:rPr lang="en-US" sz="2342" dirty="0">
                <a:solidFill>
                  <a:srgbClr val="0000FF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elvetica" charset="0"/>
              </a:rPr>
              <a:t>Carstens CROI 2024 #115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  <a:sym typeface="Helvetica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Study population:  PWH, ages 18-60 with no prior ART (N=31)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Study treatment:  Single doses of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0.5, 1, 3, or 10 mg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Results:  VL (log c/ml at day 7): -1.39 (0.5 mg), -1.21 (1 mg),                                  -1.66 (3 mg), -1.39 (10 mg)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Weekly oral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protects rhesus macaques from rectal SHIV challenge  	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Diamond </a:t>
            </a:r>
            <a:r>
              <a:rPr lang="en-US" dirty="0">
                <a:solidFill>
                  <a:srgbClr val="0000FF"/>
                </a:solidFill>
              </a:rPr>
              <a:t>J Infect Dis 2026;233:e923-e931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Phase 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study of 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solidFill>
                  <a:srgbClr val="0000FF"/>
                </a:solidFill>
                <a:cs typeface="Arial" charset="0"/>
              </a:rPr>
              <a:t>Mayer IAS 2025 #OAS0106LB + JID 2026 (on line)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Study population: </a:t>
            </a:r>
            <a:r>
              <a:rPr lang="en-CA" sz="2400" dirty="0"/>
              <a:t>18-65 </a:t>
            </a:r>
            <a:r>
              <a:rPr lang="en-CA" sz="2400" dirty="0" err="1"/>
              <a:t>yo</a:t>
            </a:r>
            <a:r>
              <a:rPr lang="en-CA" sz="2400" dirty="0"/>
              <a:t> without HIV, low risk</a:t>
            </a:r>
          </a:p>
          <a:p>
            <a:pPr lvl="1"/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Study treatment: AMI 3, 6, 12 mg or placebo once monthly</a:t>
            </a:r>
          </a:p>
          <a:p>
            <a:pPr lvl="1"/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Results:  AMI-TP levels achieved and sustained at 2 highest doses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72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F400D7-3A17-292C-49DF-3CBD122FB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27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solidFill>
                  <a:srgbClr val="000066"/>
                </a:solidFill>
              </a:rPr>
            </a:b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ECCA86F-5E92-876A-F69D-2A13848DC743}"/>
              </a:ext>
            </a:extLst>
          </p:cNvPr>
          <p:cNvSpPr txBox="1">
            <a:spLocks/>
          </p:cNvSpPr>
          <p:nvPr/>
        </p:nvSpPr>
        <p:spPr>
          <a:xfrm>
            <a:off x="0" y="235547"/>
            <a:ext cx="11898137" cy="717657"/>
          </a:xfrm>
          <a:prstGeom prst="rect">
            <a:avLst/>
          </a:prstGeom>
        </p:spPr>
        <p:txBody>
          <a:bodyPr vert="horz" lIns="91423" tIns="91423" rIns="91423" bIns="91423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3643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algn="ctr" defTabSz="892363" fontAlgn="auto">
              <a:spcAft>
                <a:spcPts val="0"/>
              </a:spcAft>
            </a:pPr>
            <a:r>
              <a:rPr lang="en-US" sz="4400" b="1" dirty="0" err="1">
                <a:solidFill>
                  <a:srgbClr val="FF0000"/>
                </a:solidFill>
                <a:latin typeface="Calibri Light" panose="020F0302020204030204"/>
              </a:rPr>
              <a:t>Alimatravir</a:t>
            </a:r>
            <a:r>
              <a:rPr lang="en-US" sz="4400" b="1" dirty="0">
                <a:solidFill>
                  <a:srgbClr val="FF0000"/>
                </a:solidFill>
                <a:latin typeface="Calibri Light" panose="020F0302020204030204"/>
              </a:rPr>
              <a:t> (MK-8527)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250BDA-9DF9-29E3-CD43-799686515499}"/>
              </a:ext>
            </a:extLst>
          </p:cNvPr>
          <p:cNvSpPr txBox="1"/>
          <p:nvPr/>
        </p:nvSpPr>
        <p:spPr>
          <a:xfrm>
            <a:off x="302536" y="1136533"/>
            <a:ext cx="112092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AMI Monthly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PrEP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 Dose Selection:  </a:t>
            </a:r>
            <a:r>
              <a:rPr lang="en-US" sz="2400" dirty="0">
                <a:solidFill>
                  <a:srgbClr val="0000FF"/>
                </a:solidFill>
                <a:latin typeface="Calibri" panose="020F0502020204030204"/>
                <a:ea typeface="+mn-ea"/>
                <a:cs typeface="+mn-cs"/>
              </a:rPr>
              <a:t>Kapoor CROI 2026 #126</a:t>
            </a:r>
          </a:p>
          <a:p>
            <a:pPr marL="617632" lvl="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Metabolism: 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Glucuronidated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renally eliminated</a:t>
            </a:r>
          </a:p>
          <a:p>
            <a:pPr marL="617632" lvl="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Fast-acting:  achieved target doses 1 hour after dosing</a:t>
            </a:r>
          </a:p>
          <a:p>
            <a:pPr marL="617632" lvl="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Optimal dose:  11 mg</a:t>
            </a:r>
          </a:p>
          <a:p>
            <a:pPr marL="17145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AMI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 selects M184I/V </a:t>
            </a:r>
            <a:r>
              <a:rPr lang="en-US" sz="2400" u="sng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in vitro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alibri" panose="020F0502020204030204"/>
              </a:rPr>
              <a:t>Diamond IAS 2026 #LB27</a:t>
            </a:r>
            <a:endParaRPr lang="en-US" sz="24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  <a:p>
            <a:pPr marL="17145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  <a:p>
            <a:pPr marL="17145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AMI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 could be mass-produced for $15/year!   </a:t>
            </a:r>
            <a:r>
              <a:rPr lang="en-US" sz="2400" dirty="0">
                <a:solidFill>
                  <a:srgbClr val="0000FF"/>
                </a:solidFill>
                <a:latin typeface="Calibri" panose="020F0502020204030204"/>
                <a:ea typeface="+mn-ea"/>
                <a:cs typeface="+mn-cs"/>
              </a:rPr>
              <a:t>Cross IAS 2026 #OAE0504</a:t>
            </a:r>
          </a:p>
          <a:p>
            <a:pPr marL="17145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 panose="020F0502020204030204"/>
                <a:ea typeface="+mn-ea"/>
                <a:cs typeface="+mn-cs"/>
              </a:rPr>
              <a:t>Manufacturer commits to voluntary licensing agreement in &gt;129 low- and middle-income countries following 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/>
                <a:ea typeface="+mn-ea"/>
                <a:cs typeface="+mn-cs"/>
              </a:rPr>
              <a:t>AMI</a:t>
            </a:r>
            <a:r>
              <a:rPr lang="en-US" sz="2400" dirty="0">
                <a:solidFill>
                  <a:srgbClr val="020202"/>
                </a:solidFill>
                <a:latin typeface="Calibri" panose="020F0502020204030204"/>
                <a:ea typeface="+mn-ea"/>
                <a:cs typeface="+mn-cs"/>
              </a:rPr>
              <a:t> approval  </a:t>
            </a:r>
            <a:r>
              <a:rPr lang="en-US" sz="2400" dirty="0">
                <a:solidFill>
                  <a:srgbClr val="0000FF"/>
                </a:solidFill>
                <a:latin typeface="Calibri" panose="020F0502020204030204"/>
                <a:ea typeface="+mn-ea"/>
                <a:cs typeface="+mn-cs"/>
              </a:rPr>
              <a:t>Press Release 7/24/26</a:t>
            </a:r>
          </a:p>
          <a:p>
            <a:pPr marL="17145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  <a:latin typeface="Calibri" panose="020F0502020204030204"/>
            </a:endParaRPr>
          </a:p>
          <a:p>
            <a:pPr marL="17145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/>
              </a:rPr>
              <a:t>Phase 3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/>
              </a:rPr>
              <a:t>PrEP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/>
              </a:rPr>
              <a:t> studies</a:t>
            </a:r>
            <a:endParaRPr lang="en-US" sz="2400" dirty="0">
              <a:solidFill>
                <a:schemeClr val="tx1"/>
              </a:solidFill>
              <a:latin typeface="Calibri" panose="020F0502020204030204"/>
            </a:endParaRPr>
          </a:p>
          <a:p>
            <a:pPr marL="400051" lvl="1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 panose="020F0502020204030204"/>
              </a:rPr>
              <a:t>Blinded, placebo-controlled trials of oral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/>
              </a:rPr>
              <a:t>AMI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</a:rPr>
              <a:t> 11mg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/>
              </a:rPr>
              <a:t>qmonth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</a:rPr>
              <a:t> vs.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/>
              </a:rPr>
              <a:t>TDF/FTC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/>
              </a:rPr>
              <a:t>qd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</a:rPr>
              <a:t> </a:t>
            </a:r>
          </a:p>
          <a:p>
            <a:pPr marL="628651" lvl="2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/>
              </a:rPr>
              <a:t>EXPrESSIVE-10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</a:rPr>
              <a:t> (N=4580 girls/women in SSA)  </a:t>
            </a:r>
            <a:r>
              <a:rPr lang="en-US" sz="2400" dirty="0">
                <a:solidFill>
                  <a:srgbClr val="0000FF"/>
                </a:solidFill>
                <a:latin typeface="Calibri" panose="020F0502020204030204"/>
              </a:rPr>
              <a:t>NCT07071623</a:t>
            </a:r>
            <a:endParaRPr lang="en-US" sz="2400" b="1" dirty="0">
              <a:solidFill>
                <a:srgbClr val="0000FF"/>
              </a:solidFill>
              <a:latin typeface="Calibri" panose="020F0502020204030204"/>
            </a:endParaRPr>
          </a:p>
          <a:p>
            <a:pPr marL="628651" lvl="2" indent="-171451" defTabSz="892363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/>
              </a:rPr>
              <a:t>EXPrESSIVE-11 </a:t>
            </a:r>
            <a:r>
              <a:rPr lang="en-US" sz="2400" dirty="0">
                <a:solidFill>
                  <a:schemeClr val="tx1"/>
                </a:solidFill>
                <a:latin typeface="Calibri" panose="020F0502020204030204"/>
              </a:rPr>
              <a:t>(N=4390 at risk in 16 countries) </a:t>
            </a:r>
            <a:r>
              <a:rPr lang="en-US" sz="2400" dirty="0">
                <a:solidFill>
                  <a:srgbClr val="0000FF"/>
                </a:solidFill>
                <a:latin typeface="Calibri" panose="020F0502020204030204"/>
              </a:rPr>
              <a:t>NCT07044297</a:t>
            </a:r>
          </a:p>
          <a:p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EB1648-66F2-955B-6664-2211AC57CCB6}"/>
              </a:ext>
            </a:extLst>
          </p:cNvPr>
          <p:cNvSpPr/>
          <p:nvPr/>
        </p:nvSpPr>
        <p:spPr>
          <a:xfrm>
            <a:off x="988609" y="757863"/>
            <a:ext cx="428689" cy="298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2363" fontAlgn="auto" hangingPunct="1">
              <a:spcBef>
                <a:spcPts val="0"/>
              </a:spcBef>
              <a:spcAft>
                <a:spcPts val="0"/>
              </a:spcAft>
            </a:pPr>
            <a:endParaRPr lang="en-US" sz="175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B7FBDD7-24A8-C146-2411-6BF9B93F6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16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39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A7E3-34D6-3967-F122-9EAB55CD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51CBAB-67A2-17C2-313A-6BB5F6E1D6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Investigational Agents –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NNRTIs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4DE19A8-251A-4EBC-BC57-568F2540E7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591024D-E99D-0843-1E43-EADFF2CB1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087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327" y="-158645"/>
            <a:ext cx="11734540" cy="12937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Ulonivirine (ULO, MK-8507):  Investigational NNRTI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42" y="790756"/>
            <a:ext cx="11791614" cy="4246437"/>
          </a:xfrm>
        </p:spPr>
        <p:txBody>
          <a:bodyPr>
            <a:noAutofit/>
          </a:bodyPr>
          <a:lstStyle/>
          <a:p>
            <a:r>
              <a:rPr lang="en-US" sz="2399" dirty="0"/>
              <a:t>Potent in vitro (IC50 ~50nM); DOR analog with similar resistance </a:t>
            </a:r>
            <a:r>
              <a:rPr lang="en-US" sz="2400" dirty="0">
                <a:solidFill>
                  <a:srgbClr val="0000FF"/>
                </a:solidFill>
              </a:rPr>
              <a:t>Diamond CROI 2021 #129</a:t>
            </a:r>
            <a:endParaRPr lang="en-US" sz="2399" dirty="0">
              <a:solidFill>
                <a:srgbClr val="0000FF"/>
              </a:solidFill>
            </a:endParaRPr>
          </a:p>
          <a:p>
            <a:r>
              <a:rPr lang="en-US" sz="2399" dirty="0"/>
              <a:t>T</a:t>
            </a:r>
            <a:r>
              <a:rPr lang="en-US" sz="2399" baseline="-25000" dirty="0"/>
              <a:t>1/2</a:t>
            </a:r>
            <a:r>
              <a:rPr lang="en-US" sz="2399" dirty="0"/>
              <a:t> ~ 70 hours -- supports </a:t>
            </a:r>
            <a:r>
              <a:rPr lang="en-US" sz="2399" u="sng" dirty="0"/>
              <a:t>once-weekly</a:t>
            </a:r>
            <a:r>
              <a:rPr lang="en-US" sz="2399" dirty="0"/>
              <a:t> oral dosing  </a:t>
            </a:r>
            <a:r>
              <a:rPr lang="en-US" sz="2000" dirty="0">
                <a:solidFill>
                  <a:srgbClr val="0000FF"/>
                </a:solidFill>
              </a:rPr>
              <a:t>Ankrom AAC 2021;65:e0093521</a:t>
            </a:r>
            <a:endParaRPr lang="en-US" sz="2399" dirty="0">
              <a:solidFill>
                <a:srgbClr val="0000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399" b="1" dirty="0"/>
              <a:t>Phase 1 study </a:t>
            </a:r>
            <a:r>
              <a:rPr lang="en-US" sz="2399" dirty="0"/>
              <a:t>(N=18)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 PWH </a:t>
            </a:r>
            <a:r>
              <a:rPr lang="en-US" dirty="0" err="1"/>
              <a:t>rx</a:t>
            </a:r>
            <a:r>
              <a:rPr lang="en-US" dirty="0"/>
              <a:t>-naïve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 Single doses tested:  40, 80, 600 mg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Phase 2a switch study</a:t>
            </a:r>
            <a:r>
              <a:rPr lang="en-US" dirty="0"/>
              <a:t>:  ULO (100, 200, 400 mg) + ISL </a:t>
            </a:r>
            <a:r>
              <a:rPr lang="en-US" b="1" dirty="0"/>
              <a:t>20 mg</a:t>
            </a:r>
            <a:r>
              <a:rPr lang="en-US" dirty="0"/>
              <a:t> </a:t>
            </a:r>
            <a:r>
              <a:rPr lang="en-US" dirty="0" err="1"/>
              <a:t>qwk</a:t>
            </a:r>
            <a:r>
              <a:rPr lang="en-US" dirty="0"/>
              <a:t> vs. BIC/TAF/FTC (N=140)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dirty="0"/>
              <a:t> in total lymphocyte and CD4 observed in all ISL 20 mg + ULO arms by 8-12 weeks</a:t>
            </a:r>
          </a:p>
          <a:p>
            <a:r>
              <a:rPr lang="en-US" b="1" dirty="0"/>
              <a:t>Phase 2b switch study:  </a:t>
            </a:r>
            <a:r>
              <a:rPr lang="en-US" dirty="0"/>
              <a:t>ULO 200 mg + ISL </a:t>
            </a:r>
            <a:r>
              <a:rPr lang="en-US" b="1" dirty="0"/>
              <a:t>2 mg</a:t>
            </a:r>
            <a:r>
              <a:rPr lang="en-US" dirty="0"/>
              <a:t> </a:t>
            </a:r>
            <a:r>
              <a:rPr lang="en-US" dirty="0" err="1"/>
              <a:t>qwk</a:t>
            </a:r>
            <a:r>
              <a:rPr lang="en-US" dirty="0"/>
              <a:t> </a:t>
            </a:r>
            <a:r>
              <a:rPr lang="en-US" sz="2000" dirty="0">
                <a:solidFill>
                  <a:srgbClr val="0000FF"/>
                </a:solidFill>
              </a:rPr>
              <a:t>Luetkemeyer IAS 2026 #OAB1405LB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PWH on BIC/TAF/FTC with VL &lt;50 X </a:t>
            </a:r>
            <a:r>
              <a:rPr lang="en-US" u="sng" dirty="0"/>
              <a:t>&gt;</a:t>
            </a:r>
            <a:r>
              <a:rPr lang="en-US" dirty="0"/>
              <a:t>6 months (N=157)</a:t>
            </a:r>
          </a:p>
          <a:p>
            <a:pPr lvl="1"/>
            <a:r>
              <a:rPr lang="en-US" dirty="0"/>
              <a:t>Results (week 24):  HIV RNA &lt;50 in 95% (ULO+ISL) vs. 98% (BIC/TAF/FTC)</a:t>
            </a:r>
          </a:p>
          <a:p>
            <a:pPr lvl="1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977356" y="1529312"/>
            <a:ext cx="8686630" cy="2158133"/>
            <a:chOff x="51447" y="2870955"/>
            <a:chExt cx="11990572" cy="3209394"/>
          </a:xfrm>
        </p:grpSpPr>
        <p:sp>
          <p:nvSpPr>
            <p:cNvPr id="4" name="TextBox 3"/>
            <p:cNvSpPr txBox="1"/>
            <p:nvPr/>
          </p:nvSpPr>
          <p:spPr>
            <a:xfrm>
              <a:off x="51447" y="2870955"/>
              <a:ext cx="6310950" cy="869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Schurmann JAIDS 2022;89:191-198</a:t>
              </a:r>
              <a:r>
                <a:rPr lang="en-US" sz="3200" dirty="0">
                  <a:solidFill>
                    <a:srgbClr val="0000FF"/>
                  </a:solidFill>
                  <a:latin typeface="BlinkMacSystemFont"/>
                </a:rPr>
                <a:t> 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pic>
          <p:nvPicPr>
            <p:cNvPr id="5" name="Picture 4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8" r="38018" b="17160"/>
            <a:stretch/>
          </p:blipFill>
          <p:spPr bwMode="auto">
            <a:xfrm>
              <a:off x="6250819" y="3032349"/>
              <a:ext cx="5791200" cy="304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 Box 3">
            <a:extLst>
              <a:ext uri="{FF2B5EF4-FFF2-40B4-BE49-F238E27FC236}">
                <a16:creationId xmlns:a16="http://schemas.microsoft.com/office/drawing/2014/main" id="{EDCD84A1-4822-2DEB-A7AA-9EA2AAB01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956" y="4108450"/>
            <a:ext cx="35755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fr-FR" sz="2000" dirty="0">
                <a:solidFill>
                  <a:srgbClr val="0000FF"/>
                </a:solidFill>
              </a:rPr>
              <a:t>Molina IAS 2025 #OAB0102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C769289-CC8C-06B9-A78F-C8E2DD137EC9}"/>
              </a:ext>
            </a:extLst>
          </p:cNvPr>
          <p:cNvSpPr txBox="1">
            <a:spLocks/>
          </p:cNvSpPr>
          <p:nvPr/>
        </p:nvSpPr>
        <p:spPr>
          <a:xfrm>
            <a:off x="5759246" y="6311108"/>
            <a:ext cx="5649846" cy="3191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8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ED0E-24AC-31B9-EF88-174BAA51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BF1C36-B452-EF7F-B2C2-6149962687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Investigational Agents –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INSTIs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6BE25B1-83CF-CB4A-A41E-ED1B5C63C4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2052DD6-7204-AEF8-2CB8-FD7E2C88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19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882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87426AC-C910-536D-80FF-73B967B6FF6E}"/>
              </a:ext>
            </a:extLst>
          </p:cNvPr>
          <p:cNvSpPr txBox="1">
            <a:spLocks noChangeArrowheads="1"/>
          </p:cNvSpPr>
          <p:nvPr/>
        </p:nvSpPr>
        <p:spPr>
          <a:xfrm>
            <a:off x="643885" y="90442"/>
            <a:ext cx="10610543" cy="697165"/>
          </a:xfrm>
          <a:prstGeom prst="rect">
            <a:avLst/>
          </a:prstGeom>
        </p:spPr>
        <p:txBody>
          <a:bodyPr/>
          <a:lstStyle>
            <a:lvl1pPr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92363">
              <a:spcAft>
                <a:spcPts val="0"/>
              </a:spcAft>
              <a:defRPr/>
            </a:pPr>
            <a:r>
              <a:rPr lang="en-US" altLang="en-US" sz="35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VH-184: “3</a:t>
            </a:r>
            <a:r>
              <a:rPr lang="en-US" altLang="en-US" sz="3513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en-US" sz="35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Generation” INSTI:  In vitro</a:t>
            </a:r>
            <a:endParaRPr lang="en-US" altLang="en-US" sz="3513" dirty="0">
              <a:solidFill>
                <a:srgbClr val="FF0000"/>
              </a:solidFill>
              <a:latin typeface="Franklin Gothic Medium" panose="020B0603020102020204"/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9E99FF0-0EC5-D571-9472-C1CB1451B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5396" y="6200087"/>
            <a:ext cx="4212916" cy="492764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892363" hangingPunct="1">
              <a:defRPr/>
            </a:pPr>
            <a:r>
              <a:rPr lang="en-US" altLang="en-US" sz="2602" b="0" spc="-10" dirty="0">
                <a:solidFill>
                  <a:srgbClr val="0000FF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Seki IAS 2024 #WEPEB114</a:t>
            </a:r>
            <a:endParaRPr lang="en-US" altLang="en-US" sz="2602" b="0" dirty="0">
              <a:solidFill>
                <a:srgbClr val="0000FF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10F08B6-17EE-83D9-ED57-9943C1DBB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85" y="603092"/>
            <a:ext cx="10791671" cy="617235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Antiviral activity measured against lab and clinical isolates</a:t>
            </a:r>
          </a:p>
          <a:p>
            <a:r>
              <a:rPr lang="en-US" dirty="0"/>
              <a:t>HIV integrase enzyme IC50 5.8 </a:t>
            </a:r>
            <a:r>
              <a:rPr lang="en-US" dirty="0" err="1"/>
              <a:t>nM</a:t>
            </a:r>
            <a:r>
              <a:rPr lang="en-US" dirty="0"/>
              <a:t>; HIV proviral DNA IC50 0.46nM</a:t>
            </a:r>
          </a:p>
          <a:p>
            <a:r>
              <a:rPr lang="en-US" dirty="0"/>
              <a:t>HIV in vitro passage with VH-184 X 112 days:  no mutations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lnSpc>
                <a:spcPct val="11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Active against INSTI-resistant isolates with up to 4 mutations (including Q148H)</a:t>
            </a:r>
            <a:endParaRPr lang="en-US" dirty="0"/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20C1D5-A649-60EB-1C8B-1CEE06F053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3" t="38581" r="60790" b="35435"/>
          <a:stretch/>
        </p:blipFill>
        <p:spPr>
          <a:xfrm>
            <a:off x="767556" y="2039225"/>
            <a:ext cx="9492368" cy="3669425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76440A7-DFF4-A5EF-1A0B-DB22887E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946988" y="6337251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900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87426AC-C910-536D-80FF-73B967B6FF6E}"/>
              </a:ext>
            </a:extLst>
          </p:cNvPr>
          <p:cNvSpPr txBox="1">
            <a:spLocks noChangeArrowheads="1"/>
          </p:cNvSpPr>
          <p:nvPr/>
        </p:nvSpPr>
        <p:spPr>
          <a:xfrm>
            <a:off x="595149" y="100545"/>
            <a:ext cx="10610386" cy="697155"/>
          </a:xfrm>
          <a:prstGeom prst="rect">
            <a:avLst/>
          </a:prstGeom>
        </p:spPr>
        <p:txBody>
          <a:bodyPr/>
          <a:lstStyle>
            <a:lvl1pPr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92367">
              <a:defRPr/>
            </a:pPr>
            <a:r>
              <a:rPr lang="en-US" altLang="en-US" sz="35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VH-184:  “3</a:t>
            </a:r>
            <a:r>
              <a:rPr lang="en-US" altLang="en-US" sz="3513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en-US" sz="35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Generation” INSTI:  Clinical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BE5096-A00B-DD46-94CE-7764BEBB8B11}"/>
              </a:ext>
            </a:extLst>
          </p:cNvPr>
          <p:cNvSpPr txBox="1"/>
          <p:nvPr/>
        </p:nvSpPr>
        <p:spPr>
          <a:xfrm>
            <a:off x="462757" y="797699"/>
            <a:ext cx="1129187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161" indent="-288161" defTabSz="892367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1:  </a:t>
            </a: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without HIV; t ½ 24 hours; dose-proportional ↑ concentrations  up to 300mg; minimal impact on midazolam (CYP3A4 substrate); generally safe/well-tolerated; +moderate food effect  </a:t>
            </a:r>
            <a:r>
              <a:rPr lang="en-US" altLang="en-US" sz="2400" spc="-10" dirty="0">
                <a:solidFill>
                  <a:srgbClr val="0000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Rogg CID 2025;81:510-520</a:t>
            </a: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	</a:t>
            </a:r>
            <a:endParaRPr lang="en-US" altLang="en-US" sz="2400" dirty="0">
              <a:solidFill>
                <a:srgbClr val="0000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r>
              <a:rPr lang="en-US" alt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Phase 2a:</a:t>
            </a: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endParaRPr lang="en-US" sz="2400" b="1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161" indent="-288161" defTabSz="892367">
              <a:buFont typeface="Arial" panose="020B0604020202020204" pitchFamily="34" charset="0"/>
              <a:buChar char="•"/>
            </a:pP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Further studies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16761" lvl="1" indent="-288161" defTabSz="892367">
              <a:buFont typeface="Arial" panose="020B0604020202020204" pitchFamily="34" charset="0"/>
              <a:buChar char="•"/>
            </a:pP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Phase 1:  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oral + q6 month</a:t>
            </a: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injectables </a:t>
            </a:r>
            <a:r>
              <a:rPr lang="en-US" sz="2400" spc="-1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CROI 2026 #176</a:t>
            </a:r>
            <a:endParaRPr lang="en-US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6761" lvl="1" indent="-288161" defTabSz="892367">
              <a:buFont typeface="Arial" panose="020B0604020202020204" pitchFamily="34" charset="0"/>
              <a:buChar char="•"/>
            </a:pP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Phase 2b in </a:t>
            </a:r>
            <a:r>
              <a:rPr lang="en-US" sz="2400" b="1" spc="-10" dirty="0" err="1">
                <a:latin typeface="Arial" panose="020B0604020202020204" pitchFamily="34" charset="0"/>
                <a:cs typeface="Arial" panose="020B0604020202020204" pitchFamily="34" charset="0"/>
              </a:rPr>
              <a:t>rx</a:t>
            </a: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-naive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INNOVATE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2400" spc="-10" dirty="0">
                <a:latin typeface="Arial" panose="020B0604020202020204" pitchFamily="34" charset="0"/>
                <a:cs typeface="Arial" panose="020B0604020202020204" pitchFamily="34" charset="0"/>
              </a:rPr>
              <a:t>Oral VH-184/TAF/FTC vs. DTG/3TC</a:t>
            </a:r>
          </a:p>
        </p:txBody>
      </p:sp>
      <p:pic>
        <p:nvPicPr>
          <p:cNvPr id="5126" name="Picture 6" descr="0312254">
            <a:extLst>
              <a:ext uri="{FF2B5EF4-FFF2-40B4-BE49-F238E27FC236}">
                <a16:creationId xmlns:a16="http://schemas.microsoft.com/office/drawing/2014/main" id="{6AED974D-9F3E-A52C-4345-F85C3BC71D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5" t="66381" r="5089" b="1501"/>
          <a:stretch>
            <a:fillRect/>
          </a:stretch>
        </p:blipFill>
        <p:spPr bwMode="auto">
          <a:xfrm>
            <a:off x="5391355" y="2062574"/>
            <a:ext cx="6476655" cy="310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5">
            <a:extLst>
              <a:ext uri="{FF2B5EF4-FFF2-40B4-BE49-F238E27FC236}">
                <a16:creationId xmlns:a16="http://schemas.microsoft.com/office/drawing/2014/main" id="{0B1345D0-3E64-74A5-517B-F57591DB3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813" y="5058426"/>
            <a:ext cx="8001737" cy="492764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892367">
              <a:defRPr/>
            </a:pPr>
            <a:r>
              <a:rPr lang="en-US" altLang="en-US" sz="2602" b="0" spc="-10" dirty="0">
                <a:solidFill>
                  <a:srgbClr val="0000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Rogg CROI 2025 #152 and Rogg CID 6/12/26 (on-line)</a:t>
            </a:r>
            <a:endParaRPr lang="en-US" altLang="en-US" sz="2602" b="0" dirty="0">
              <a:solidFill>
                <a:srgbClr val="0000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1E4B7C-D31C-C909-E306-E54E979A7CFD}"/>
              </a:ext>
            </a:extLst>
          </p:cNvPr>
          <p:cNvGrpSpPr/>
          <p:nvPr/>
        </p:nvGrpSpPr>
        <p:grpSpPr>
          <a:xfrm>
            <a:off x="95291" y="2377489"/>
            <a:ext cx="5313511" cy="2666960"/>
            <a:chOff x="4938" y="2784269"/>
            <a:chExt cx="5444665" cy="2732789"/>
          </a:xfrm>
        </p:grpSpPr>
        <p:pic>
          <p:nvPicPr>
            <p:cNvPr id="5124" name="Picture 4" descr="0312253">
              <a:extLst>
                <a:ext uri="{FF2B5EF4-FFF2-40B4-BE49-F238E27FC236}">
                  <a16:creationId xmlns:a16="http://schemas.microsoft.com/office/drawing/2014/main" id="{8A36182B-03B1-EFBB-C97F-415D01216F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0" t="62524" r="4286" b="5598"/>
            <a:stretch/>
          </p:blipFill>
          <p:spPr bwMode="auto">
            <a:xfrm>
              <a:off x="4938" y="2784269"/>
              <a:ext cx="5444665" cy="2732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DDB904-4B08-923A-FBCA-D2035FC99213}"/>
                </a:ext>
              </a:extLst>
            </p:cNvPr>
            <p:cNvSpPr txBox="1"/>
            <p:nvPr/>
          </p:nvSpPr>
          <p:spPr>
            <a:xfrm>
              <a:off x="1801553" y="3019014"/>
              <a:ext cx="1665079" cy="409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oral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EC59FB9-CB56-90F9-2ED9-14B288EFFC84}"/>
              </a:ext>
            </a:extLst>
          </p:cNvPr>
          <p:cNvSpPr txBox="1"/>
          <p:nvPr/>
        </p:nvSpPr>
        <p:spPr>
          <a:xfrm>
            <a:off x="10626432" y="4408122"/>
            <a:ext cx="1311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 resistance </a:t>
            </a:r>
          </a:p>
          <a:p>
            <a:r>
              <a:rPr lang="en-US" sz="1600" dirty="0"/>
              <a:t>at day 10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C4254D0-803B-00DF-294E-4A46AE00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4979" y="633730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57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AD850-7DD6-0576-DFDD-48A2A16EE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563" y="787607"/>
            <a:ext cx="10263187" cy="5240131"/>
          </a:xfrm>
        </p:spPr>
        <p:txBody>
          <a:bodyPr/>
          <a:lstStyle/>
          <a:p>
            <a:r>
              <a:rPr lang="en-US" dirty="0"/>
              <a:t>Potent investigational INSTI; EC50=0.8 </a:t>
            </a:r>
            <a:r>
              <a:rPr lang="en-US" dirty="0" err="1"/>
              <a:t>nM</a:t>
            </a:r>
            <a:endParaRPr lang="en-US" dirty="0"/>
          </a:p>
          <a:p>
            <a:r>
              <a:rPr lang="en-US" dirty="0"/>
              <a:t>Antiviral activity against 55 INSTI-resistant HIV isolates</a:t>
            </a:r>
          </a:p>
          <a:p>
            <a:pPr lvl="1"/>
            <a:r>
              <a:rPr lang="en-US" dirty="0"/>
              <a:t>Similar to BIC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E692E8-1091-9507-6F61-AA5163341C3B}"/>
              </a:ext>
            </a:extLst>
          </p:cNvPr>
          <p:cNvSpPr txBox="1"/>
          <p:nvPr/>
        </p:nvSpPr>
        <p:spPr>
          <a:xfrm>
            <a:off x="7318422" y="579452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Hansen IAS 2026 #THPEA026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A498AB-CF70-0EC5-0C61-165AB636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7" t="39753" r="46798" b="31783"/>
          <a:stretch>
            <a:fillRect/>
          </a:stretch>
        </p:blipFill>
        <p:spPr>
          <a:xfrm>
            <a:off x="370432" y="2245538"/>
            <a:ext cx="10747250" cy="3200400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8C7BCF24-91EF-C904-3BF2-4D01DA2651B9}"/>
              </a:ext>
            </a:extLst>
          </p:cNvPr>
          <p:cNvSpPr txBox="1">
            <a:spLocks noChangeArrowheads="1"/>
          </p:cNvSpPr>
          <p:nvPr/>
        </p:nvSpPr>
        <p:spPr>
          <a:xfrm>
            <a:off x="643885" y="90442"/>
            <a:ext cx="10610543" cy="697165"/>
          </a:xfrm>
          <a:prstGeom prst="rect">
            <a:avLst/>
          </a:prstGeom>
        </p:spPr>
        <p:txBody>
          <a:bodyPr/>
          <a:lstStyle>
            <a:lvl1pPr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92363">
              <a:spcAft>
                <a:spcPts val="0"/>
              </a:spcAft>
              <a:defRPr/>
            </a:pPr>
            <a:r>
              <a:rPr lang="en-US" altLang="en-US" sz="35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GS-3242: INSTI:  In vitro</a:t>
            </a:r>
            <a:endParaRPr lang="en-US" altLang="en-US" sz="3513" dirty="0">
              <a:solidFill>
                <a:srgbClr val="FF0000"/>
              </a:solidFill>
              <a:latin typeface="Franklin Gothic Medium" panose="020B0603020102020204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5F2C81B-A465-779B-9B77-59B4EFE1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030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5B30B-998B-DACE-BF99-9C8161FFC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64" y="679450"/>
            <a:ext cx="10263187" cy="60960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Phase 1b: </a:t>
            </a:r>
            <a:r>
              <a:rPr lang="en-US" dirty="0">
                <a:solidFill>
                  <a:srgbClr val="0000FF"/>
                </a:solidFill>
              </a:rPr>
              <a:t>Gupta CROI 2026 #174 + Hansen IAS 2026 #THPEA026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Phase 1a and 1b:  </a:t>
            </a:r>
            <a:r>
              <a:rPr lang="en-US" dirty="0"/>
              <a:t>q4 month injections </a:t>
            </a:r>
            <a:r>
              <a:rPr lang="en-US" dirty="0">
                <a:solidFill>
                  <a:srgbClr val="0000FF"/>
                </a:solidFill>
              </a:rPr>
              <a:t>Gupta CROI 2026 #174</a:t>
            </a:r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/>
              <a:t>Phase 2 studies:  recruiting</a:t>
            </a:r>
          </a:p>
          <a:p>
            <a:pPr lvl="1"/>
            <a:r>
              <a:rPr lang="en-US" sz="2600" b="1" dirty="0"/>
              <a:t>Pulsar 1:  </a:t>
            </a:r>
            <a:r>
              <a:rPr lang="en-US" sz="2600" dirty="0"/>
              <a:t>Australia, Canada, U.S. (including PR)  </a:t>
            </a:r>
            <a:r>
              <a:rPr lang="en-US" sz="2600" dirty="0">
                <a:solidFill>
                  <a:srgbClr val="0000FF"/>
                </a:solidFill>
              </a:rPr>
              <a:t>NCT07645287</a:t>
            </a:r>
          </a:p>
          <a:p>
            <a:pPr lvl="2"/>
            <a:r>
              <a:rPr lang="en-US" sz="2200" dirty="0"/>
              <a:t>Study population:  On TAF/FTC/BIC with VL &lt;50 X &gt;6 months</a:t>
            </a:r>
          </a:p>
          <a:p>
            <a:pPr lvl="2"/>
            <a:r>
              <a:rPr lang="en-US" sz="2200" dirty="0"/>
              <a:t>Study </a:t>
            </a:r>
            <a:r>
              <a:rPr lang="en-US" sz="2200" dirty="0" err="1"/>
              <a:t>rx</a:t>
            </a:r>
            <a:r>
              <a:rPr lang="en-US" sz="2200" dirty="0"/>
              <a:t>:  GS-3242 + LEN injections vs. continued oral TAF/FTC/BIC </a:t>
            </a:r>
          </a:p>
          <a:p>
            <a:pPr lvl="1"/>
            <a:r>
              <a:rPr lang="en-US" sz="2600" b="1" dirty="0"/>
              <a:t>Pulsar 2:  Canada, U.S. (including PR)  </a:t>
            </a:r>
            <a:r>
              <a:rPr lang="en-US" sz="2600" dirty="0">
                <a:solidFill>
                  <a:srgbClr val="0000FF"/>
                </a:solidFill>
              </a:rPr>
              <a:t>NCT07708727  </a:t>
            </a:r>
          </a:p>
          <a:p>
            <a:pPr lvl="2"/>
            <a:r>
              <a:rPr lang="en-US" sz="2200" dirty="0"/>
              <a:t>Study population:  treatment-naïve (except oral </a:t>
            </a:r>
            <a:r>
              <a:rPr lang="en-US" sz="2200" dirty="0" err="1"/>
              <a:t>PrEP</a:t>
            </a:r>
            <a:r>
              <a:rPr lang="en-US" sz="2200" dirty="0"/>
              <a:t>)</a:t>
            </a:r>
          </a:p>
          <a:p>
            <a:pPr lvl="2"/>
            <a:r>
              <a:rPr lang="en-US" sz="2200" dirty="0"/>
              <a:t>Study </a:t>
            </a:r>
            <a:r>
              <a:rPr lang="en-US" sz="2200" dirty="0" err="1"/>
              <a:t>rx</a:t>
            </a:r>
            <a:r>
              <a:rPr lang="en-US" sz="2200" dirty="0"/>
              <a:t>:  GS-3242 + LEN injections vs. oral TAF/FTC/BIC </a:t>
            </a:r>
          </a:p>
          <a:p>
            <a:pPr lvl="2"/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10DC68-6455-1907-FD21-717EA2A57BAF}"/>
              </a:ext>
            </a:extLst>
          </p:cNvPr>
          <p:cNvSpPr txBox="1">
            <a:spLocks noChangeArrowheads="1"/>
          </p:cNvSpPr>
          <p:nvPr/>
        </p:nvSpPr>
        <p:spPr>
          <a:xfrm>
            <a:off x="470364" y="146050"/>
            <a:ext cx="10610386" cy="697155"/>
          </a:xfrm>
          <a:prstGeom prst="rect">
            <a:avLst/>
          </a:prstGeom>
        </p:spPr>
        <p:txBody>
          <a:bodyPr/>
          <a:lstStyle>
            <a:lvl1pPr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92367">
              <a:defRPr/>
            </a:pPr>
            <a:r>
              <a:rPr lang="en-US" altLang="en-US" sz="3513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GS-3242:  INSTI:  Clinical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40FB2-9DBB-0339-FAB3-B851B5AF1C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9" t="42030" r="55385" b="30645"/>
          <a:stretch>
            <a:fillRect/>
          </a:stretch>
        </p:blipFill>
        <p:spPr>
          <a:xfrm>
            <a:off x="767556" y="1013320"/>
            <a:ext cx="7463257" cy="2637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CFABDF-9993-0ED9-9618-FC0E5F7CB391}"/>
              </a:ext>
            </a:extLst>
          </p:cNvPr>
          <p:cNvSpPr txBox="1"/>
          <p:nvPr/>
        </p:nvSpPr>
        <p:spPr>
          <a:xfrm>
            <a:off x="8616156" y="174625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 genotypic or phenotypic resistance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1EBB2F5-2C8A-0F9B-2284-DBF938EE6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94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1969C-6EE2-5AF0-5F97-7AFC3AA9B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65ADD9-37E1-1F42-7861-CD882121D5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Investigational Agents –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Capsid Inhibitors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C7A59C3-0A13-1853-2712-62B6F00A7F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F8A46C1-2FE1-66BC-42AA-60A29E435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852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73B43-359A-8057-21ED-35F0F4667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91FB-58DD-9D46-5AE8-E77987C3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47" y="-234950"/>
            <a:ext cx="11734800" cy="129381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E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Dezecapavir</a:t>
            </a:r>
            <a:r>
              <a:rPr lang="en-US" sz="3200" b="1" dirty="0">
                <a:solidFill>
                  <a:srgbClr val="E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(VH-499): Investigational Capsid Inhibitor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9C19-323A-814E-408C-653933BB6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56" y="908050"/>
            <a:ext cx="11734800" cy="5784850"/>
          </a:xfrm>
        </p:spPr>
        <p:txBody>
          <a:bodyPr>
            <a:noAutofit/>
          </a:bodyPr>
          <a:lstStyle/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Preclinical: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binds to the mature capsid hexamer, binding contact similar to LEN, Potent in vitro:  HIV EC50 23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selects resistance mutations                             </a:t>
            </a:r>
            <a:r>
              <a:rPr lang="en-US" altLang="en-US" spc="-1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Wang AAC 2025;69:e0030925</a:t>
            </a:r>
            <a:endParaRPr lang="en-US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Phase 1a: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People without HIV:  VH-499 exceeded target levels, half-life &gt;2 days, and generally well tolerated 	</a:t>
            </a:r>
            <a:r>
              <a:rPr lang="en-US" altLang="en-US" spc="-1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Thakkar Infect Dis Ther 2025;14:1011</a:t>
            </a: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Phase 1b: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single ascending doses of IM or SC VH-499                                            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Thakkar CROI 2026 #175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Modeling supports q6m IM dosing </a:t>
            </a: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Phase 2a: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People with HIV;  VH-499 at 25, 100, 250 mg q5 days monotherapy</a:t>
            </a:r>
          </a:p>
          <a:p>
            <a:pPr lvl="2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HIV RNA change -1.8-2.1 log copies/ml at day 11                                                    </a:t>
            </a:r>
            <a:r>
              <a:rPr lang="en-US" altLang="en-US" sz="2400" spc="-1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Griesel CID 2026 (online 7/29/26)</a:t>
            </a:r>
            <a:endParaRPr lang="en-US" altLang="en-US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2b: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CINERGY trial in treatment-naïve adults (in progress, N=200)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NCT07816250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VH-499 + CAB IM q6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vs. oral DTG/3TC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166193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91A131-EF02-91E5-DBA3-3054C54630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Investigational Agents –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err="1">
                <a:solidFill>
                  <a:srgbClr val="FF0000"/>
                </a:solidFill>
              </a:rPr>
              <a:t>bNAbs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3999903-AF20-C77A-7C1F-DD506BF72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F63EEFA-FB03-5BC4-C408-D447E0103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67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C6FACD-013D-8797-5154-7FA7C5367C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19" t="39753" r="7732" b="14705"/>
          <a:stretch/>
        </p:blipFill>
        <p:spPr>
          <a:xfrm>
            <a:off x="1072356" y="806881"/>
            <a:ext cx="9110249" cy="53589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1B6760-D63C-17DF-A56E-04FBD8262C38}"/>
              </a:ext>
            </a:extLst>
          </p:cNvPr>
          <p:cNvSpPr txBox="1"/>
          <p:nvPr/>
        </p:nvSpPr>
        <p:spPr>
          <a:xfrm>
            <a:off x="5415756" y="6165850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Mahomed Clin Micro </a:t>
            </a:r>
            <a:r>
              <a:rPr lang="en-US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Rvw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2024;37:</a:t>
            </a:r>
            <a:r>
              <a:rPr lang="en-US" sz="2000" b="0" i="0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e0015222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9564F1-BACD-7A85-B3EB-D6151AD58EF4}"/>
              </a:ext>
            </a:extLst>
          </p:cNvPr>
          <p:cNvSpPr txBox="1">
            <a:spLocks/>
          </p:cNvSpPr>
          <p:nvPr/>
        </p:nvSpPr>
        <p:spPr>
          <a:xfrm>
            <a:off x="716061" y="-147005"/>
            <a:ext cx="10262295" cy="1293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892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b="1">
                <a:solidFill>
                  <a:srgbClr val="FF0000"/>
                </a:solidFill>
              </a:rPr>
              <a:t>HIV Broadly Neutralizing Antibodies (BNAbs)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7C1F8A6-E1DF-7BDA-51B3-E6102AFE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3769" y="6297612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376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FC1719-7832-37FD-1220-07D2196F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33981" y="1700766"/>
            <a:ext cx="2314565" cy="231456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 descr="ARS Question #2:                                                                            Which bNAb feature is unique among ART?">
            <a:extLst>
              <a:ext uri="{FF2B5EF4-FFF2-40B4-BE49-F238E27FC236}">
                <a16:creationId xmlns:a16="http://schemas.microsoft.com/office/drawing/2014/main" id="{826577F8-1E4D-8611-1BEB-401C33976C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037867" y="976802"/>
            <a:ext cx="8281803" cy="376249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rgbClr val="000000"/>
                </a:solidFill>
              </a:rPr>
              <a:t>ARS Question #2:                                                                            Which bNAb feature is unique among ART?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11CDF2EA-DADB-5805-20A7-11B5372E374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679920"/>
            <a:ext cx="11898313" cy="1012980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302" tIns="253156" rIns="1808254" bIns="19890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1C46689-D170-A325-ABDF-662F56564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9321" y="6041750"/>
            <a:ext cx="289321" cy="289321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39AE32D1-904E-981F-9D20-BF1447E49C5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388630" y="502521"/>
            <a:ext cx="3254857" cy="759466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6C06887-6BA1-BAFC-552A-79A70F132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87874" y="6005585"/>
            <a:ext cx="1084952" cy="3616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887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97E3B-81C5-E811-D52E-26C65314C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174D-6BFF-B048-9510-F6A44BF01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ARS Question #2:                                                                               Which </a:t>
            </a:r>
            <a:r>
              <a:rPr lang="en-US" b="1" dirty="0" err="1">
                <a:solidFill>
                  <a:srgbClr val="FF0000"/>
                </a:solidFill>
              </a:rPr>
              <a:t>bNAb</a:t>
            </a:r>
            <a:r>
              <a:rPr lang="en-US" b="1" dirty="0">
                <a:solidFill>
                  <a:srgbClr val="FF0000"/>
                </a:solidFill>
              </a:rPr>
              <a:t> feature is unique among 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E0960-C99E-6EA6-283A-41F6379A4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Prevents HIV entry by binding to </a:t>
            </a:r>
            <a:r>
              <a:rPr lang="en-US" dirty="0" err="1"/>
              <a:t>gp</a:t>
            </a:r>
            <a:r>
              <a:rPr lang="en-US" dirty="0"/>
              <a:t> 120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Can be combined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rgbClr val="FF0000"/>
                </a:solidFill>
              </a:rPr>
              <a:t>Can enhance host immunity**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Can be given intravenously or subcutaneously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5EA7D-0390-93BB-DD2B-7C5894B103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CA929E5-00ED-4AAC-EF41-9B8A20855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29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914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437DB-719C-4FA0-B9C0-7533E4EB5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439" y="-158750"/>
            <a:ext cx="10262295" cy="1293651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HIV Broadly Neutralizing Antibodies (</a:t>
            </a:r>
            <a:r>
              <a:rPr lang="en-US" b="1" dirty="0" err="1">
                <a:solidFill>
                  <a:srgbClr val="FF0000"/>
                </a:solidFill>
              </a:rPr>
              <a:t>BNAbs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31979-EBA3-4D88-BB53-B96999755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439" y="993805"/>
            <a:ext cx="10866717" cy="6019800"/>
          </a:xfrm>
        </p:spPr>
        <p:txBody>
          <a:bodyPr>
            <a:normAutofit/>
          </a:bodyPr>
          <a:lstStyle/>
          <a:p>
            <a:r>
              <a:rPr lang="en-US" sz="2800" dirty="0"/>
              <a:t>&gt;20 </a:t>
            </a:r>
            <a:r>
              <a:rPr lang="en-US" sz="2800" dirty="0" err="1"/>
              <a:t>bNAbs</a:t>
            </a:r>
            <a:r>
              <a:rPr lang="en-US" sz="2800" dirty="0"/>
              <a:t> evaluated for safety and PK in &gt;6000 humans</a:t>
            </a:r>
          </a:p>
          <a:p>
            <a:r>
              <a:rPr lang="en-US" sz="2800" dirty="0"/>
              <a:t>Clinical trials generally demonstrate safety and antiretroviral activity</a:t>
            </a:r>
          </a:p>
          <a:p>
            <a:r>
              <a:rPr lang="en-US" sz="2800" dirty="0"/>
              <a:t>“Vaccinal effect”:  enhancing host immunity</a:t>
            </a:r>
          </a:p>
          <a:p>
            <a:r>
              <a:rPr lang="en-US" sz="2800" dirty="0"/>
              <a:t>Strategies to improve potency, breadth, serum half-life and delivery</a:t>
            </a:r>
          </a:p>
          <a:p>
            <a:pPr lvl="1"/>
            <a:r>
              <a:rPr lang="en-US" sz="2400" dirty="0"/>
              <a:t>More potent, broader and multi-specific antibodies</a:t>
            </a:r>
          </a:p>
          <a:p>
            <a:pPr lvl="1"/>
            <a:r>
              <a:rPr lang="en-US" sz="2400" dirty="0"/>
              <a:t>Longer half-lives </a:t>
            </a:r>
            <a:r>
              <a:rPr lang="en-US" sz="2400" dirty="0">
                <a:sym typeface="Wingdings" panose="05000000000000000000" pitchFamily="2" charset="2"/>
              </a:rPr>
              <a:t> dosing every 2-6 months</a:t>
            </a:r>
          </a:p>
          <a:p>
            <a:pPr lvl="1"/>
            <a:r>
              <a:rPr lang="en-US" sz="2400" dirty="0"/>
              <a:t>Subcutaneous dosing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>
                <a:sym typeface="Wingdings" panose="05000000000000000000" pitchFamily="2" charset="2"/>
              </a:rPr>
              <a:t>Combination strategies:  </a:t>
            </a:r>
            <a:r>
              <a:rPr lang="en-US" sz="2800" b="1" dirty="0">
                <a:sym typeface="Wingdings" panose="05000000000000000000" pitchFamily="2" charset="2"/>
              </a:rPr>
              <a:t>Phase 1 and 2 </a:t>
            </a:r>
            <a:r>
              <a:rPr lang="en-US" sz="2800" dirty="0">
                <a:sym typeface="Wingdings" panose="05000000000000000000" pitchFamily="2" charset="2"/>
              </a:rPr>
              <a:t>studies</a:t>
            </a:r>
          </a:p>
          <a:p>
            <a:pPr lvl="1"/>
            <a:r>
              <a:rPr lang="en-US" sz="2400" dirty="0">
                <a:sym typeface="Wingdings" panose="05000000000000000000" pitchFamily="2" charset="2"/>
              </a:rPr>
              <a:t>2, 3, and 4 </a:t>
            </a:r>
            <a:r>
              <a:rPr lang="en-US" sz="2400" dirty="0" err="1">
                <a:sym typeface="Wingdings" panose="05000000000000000000" pitchFamily="2" charset="2"/>
              </a:rPr>
              <a:t>BnAb</a:t>
            </a:r>
            <a:r>
              <a:rPr lang="en-US" sz="2400" dirty="0">
                <a:sym typeface="Wingdings" panose="05000000000000000000" pitchFamily="2" charset="2"/>
              </a:rPr>
              <a:t> combinations</a:t>
            </a:r>
          </a:p>
          <a:p>
            <a:pPr lvl="1"/>
            <a:r>
              <a:rPr lang="en-US" sz="2400" b="1" dirty="0" err="1">
                <a:sym typeface="Wingdings" panose="05000000000000000000" pitchFamily="2" charset="2"/>
              </a:rPr>
              <a:t>bNAbs</a:t>
            </a:r>
            <a:r>
              <a:rPr lang="en-US" sz="2400" b="1" dirty="0">
                <a:sym typeface="Wingdings" panose="05000000000000000000" pitchFamily="2" charset="2"/>
              </a:rPr>
              <a:t> + long-acting ARV </a:t>
            </a:r>
            <a:r>
              <a:rPr lang="en-US" sz="2400" dirty="0">
                <a:sym typeface="Wingdings" panose="05000000000000000000" pitchFamily="2" charset="2"/>
              </a:rPr>
              <a:t>(CAB or LEN)</a:t>
            </a:r>
          </a:p>
          <a:p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22A076-B0F7-4395-912A-CB8F5D9EEADA}"/>
              </a:ext>
            </a:extLst>
          </p:cNvPr>
          <p:cNvSpPr txBox="1"/>
          <p:nvPr/>
        </p:nvSpPr>
        <p:spPr>
          <a:xfrm>
            <a:off x="6453278" y="4040898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Awan </a:t>
            </a:r>
            <a:r>
              <a:rPr lang="en-US" sz="2000" dirty="0" err="1">
                <a:solidFill>
                  <a:srgbClr val="0000FF"/>
                </a:solidFill>
              </a:rPr>
              <a:t>Curr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Opin</a:t>
            </a:r>
            <a:r>
              <a:rPr lang="en-US" sz="2000" dirty="0">
                <a:solidFill>
                  <a:srgbClr val="0000FF"/>
                </a:solidFill>
              </a:rPr>
              <a:t> HIV AIDS 2022;17:247-257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E1B42-F1AE-0895-25B0-F8370781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30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37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9AD3B-EFB6-C25A-2346-9508D997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0ED59DE-B6A7-F396-2CF1-E11E417D7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26050"/>
            <a:ext cx="11898313" cy="5196409"/>
          </a:xfrm>
        </p:spPr>
        <p:txBody>
          <a:bodyPr>
            <a:norm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teropavimab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(TAB, 3BNC117-LS, GS-5423):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long-acting CD4-binding site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bNAb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zinlirvimab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(ZAB, 10-1074-LS, GS-2872):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long-acting V3 glycan site-binding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bNAb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Pilot phase 1b: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 PWH sensitive to TAB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ZAB with VS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Study Rx:  LEN (oral/SC) +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bNAb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infusions (once!)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Results:  18 (90%) had VL &lt;50 cps at 26 weeks 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 Lancet HIV 2024;11:e146-e155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Pilot phase 1b: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11 PWH sensitive to TAB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ZAB (not both) with VS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Study Rx:  LEN (oral/SC) +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bNAb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infusions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Results:  8/10 VS; 2 had virologic failure at 26 weeks 	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 JID 2025;231:1440-1444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6998D-F9B2-72FD-9F56-68FF1A969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09" y="-167582"/>
            <a:ext cx="10262295" cy="1293632"/>
          </a:xfrm>
        </p:spPr>
        <p:txBody>
          <a:bodyPr>
            <a:normAutofit/>
          </a:bodyPr>
          <a:lstStyle/>
          <a:p>
            <a:pPr algn="ctr"/>
            <a:r>
              <a:rPr lang="en-US" sz="5270" b="1" dirty="0">
                <a:solidFill>
                  <a:srgbClr val="FF0000"/>
                </a:solidFill>
              </a:rPr>
              <a:t>Lenacapavir + 2 </a:t>
            </a:r>
            <a:r>
              <a:rPr lang="en-US" sz="5270" b="1" dirty="0" err="1">
                <a:solidFill>
                  <a:srgbClr val="FF0000"/>
                </a:solidFill>
              </a:rPr>
              <a:t>BNAbs</a:t>
            </a:r>
            <a:r>
              <a:rPr lang="en-US" sz="5270" b="1" dirty="0">
                <a:solidFill>
                  <a:srgbClr val="FF0000"/>
                </a:solidFill>
              </a:rPr>
              <a:t> (TAB and ZAB)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3D29127-5E5A-0D41-973D-2DB5DD543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31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85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B7657FD-62C4-0EF1-9275-FB9AEEA39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51" y="748245"/>
            <a:ext cx="11658600" cy="5196409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Phase 2: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3E6B7F-4773-DBF4-38C0-8F75B332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08" y="-120416"/>
            <a:ext cx="10262295" cy="1293632"/>
          </a:xfrm>
        </p:spPr>
        <p:txBody>
          <a:bodyPr>
            <a:normAutofit/>
          </a:bodyPr>
          <a:lstStyle/>
          <a:p>
            <a:pPr algn="ctr"/>
            <a:r>
              <a:rPr lang="en-US" sz="5270" b="1" dirty="0">
                <a:solidFill>
                  <a:srgbClr val="FF0000"/>
                </a:solidFill>
              </a:rPr>
              <a:t>LEN + 2 </a:t>
            </a:r>
            <a:r>
              <a:rPr lang="en-US" sz="5270" b="1" dirty="0" err="1">
                <a:solidFill>
                  <a:srgbClr val="FF0000"/>
                </a:solidFill>
              </a:rPr>
              <a:t>bNAbs</a:t>
            </a:r>
            <a:r>
              <a:rPr lang="en-US" sz="5270" b="1" dirty="0">
                <a:solidFill>
                  <a:srgbClr val="FF0000"/>
                </a:solidFill>
              </a:rPr>
              <a:t> (TAB and ZAB)</a:t>
            </a:r>
          </a:p>
        </p:txBody>
      </p:sp>
      <p:pic>
        <p:nvPicPr>
          <p:cNvPr id="8194" name="Picture 2" descr="0312253">
            <a:extLst>
              <a:ext uri="{FF2B5EF4-FFF2-40B4-BE49-F238E27FC236}">
                <a16:creationId xmlns:a16="http://schemas.microsoft.com/office/drawing/2014/main" id="{EA4CCAFF-4EB4-A0B3-83FF-9FE51E321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" t="1827" r="7663" b="69900"/>
          <a:stretch/>
        </p:blipFill>
        <p:spPr bwMode="auto">
          <a:xfrm>
            <a:off x="157957" y="1361663"/>
            <a:ext cx="5943600" cy="189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0312255">
            <a:extLst>
              <a:ext uri="{FF2B5EF4-FFF2-40B4-BE49-F238E27FC236}">
                <a16:creationId xmlns:a16="http://schemas.microsoft.com/office/drawing/2014/main" id="{2942AE66-3440-8FA2-DA73-D78703D31A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373" r="5031" b="69355"/>
          <a:stretch/>
        </p:blipFill>
        <p:spPr bwMode="auto">
          <a:xfrm>
            <a:off x="6101557" y="1361663"/>
            <a:ext cx="5762696" cy="178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C7BAD5-40E9-01BD-999E-6898E22ED5C1}"/>
              </a:ext>
            </a:extLst>
          </p:cNvPr>
          <p:cNvSpPr txBox="1"/>
          <p:nvPr/>
        </p:nvSpPr>
        <p:spPr>
          <a:xfrm>
            <a:off x="141101" y="3475886"/>
            <a:ext cx="11201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Conclusions:</a:t>
            </a:r>
          </a:p>
          <a:p>
            <a:r>
              <a:rPr lang="en-US" sz="2000" dirty="0"/>
              <a:t>In PWH highly-susceptible to both </a:t>
            </a:r>
            <a:r>
              <a:rPr lang="en-US" sz="2000" dirty="0" err="1"/>
              <a:t>bNAbs</a:t>
            </a:r>
            <a:r>
              <a:rPr lang="en-US" sz="2000" dirty="0"/>
              <a:t>, switching to LEN, TAB, and ZAB every 6 months was consistent with oral SOC ART.   						</a:t>
            </a:r>
            <a:r>
              <a:rPr lang="en-US" sz="2000" dirty="0">
                <a:solidFill>
                  <a:srgbClr val="0000FF"/>
                </a:solidFill>
              </a:rPr>
              <a:t>Ogbuagu Lancet Microbe 2026;7:101283</a:t>
            </a:r>
            <a:r>
              <a:rPr lang="en-US" dirty="0"/>
              <a:t> </a:t>
            </a:r>
            <a:endParaRPr lang="en-US" sz="2000" dirty="0">
              <a:solidFill>
                <a:srgbClr val="0000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Update at Week 52 (n=53):    89% &lt;50 copies/ml 				</a:t>
            </a:r>
            <a:r>
              <a:rPr lang="en-US" sz="2000" dirty="0">
                <a:solidFill>
                  <a:srgbClr val="0000FF"/>
                </a:solidFill>
              </a:rPr>
              <a:t>Ogbuagu EACS 2025 #PS09.2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Update at Week 104 (n=41):  98% &lt;50 copies/ml				</a:t>
            </a:r>
            <a:r>
              <a:rPr lang="en-US" sz="2000" dirty="0">
                <a:solidFill>
                  <a:srgbClr val="0000FF"/>
                </a:solidFill>
              </a:rPr>
              <a:t>McMahon IAS 2026 #OAB1403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20202"/>
              </a:solidFill>
            </a:endParaRPr>
          </a:p>
          <a:p>
            <a:endParaRPr lang="en-US" sz="2000" b="1" dirty="0">
              <a:solidFill>
                <a:srgbClr val="020202"/>
              </a:solidFill>
            </a:endParaRPr>
          </a:p>
          <a:p>
            <a:r>
              <a:rPr lang="en-US" sz="2000" b="1" dirty="0">
                <a:solidFill>
                  <a:srgbClr val="020202"/>
                </a:solidFill>
              </a:rPr>
              <a:t>Phase 3</a:t>
            </a:r>
            <a:r>
              <a:rPr lang="en-US" sz="2000" dirty="0">
                <a:solidFill>
                  <a:srgbClr val="020202"/>
                </a:solidFill>
              </a:rPr>
              <a:t> planned:  </a:t>
            </a:r>
            <a:r>
              <a:rPr lang="en-US" sz="2000" b="1" dirty="0">
                <a:solidFill>
                  <a:srgbClr val="020202"/>
                </a:solidFill>
              </a:rPr>
              <a:t>DAYBREAK 1 </a:t>
            </a:r>
            <a:r>
              <a:rPr lang="en-US" sz="2000" dirty="0">
                <a:solidFill>
                  <a:srgbClr val="0000FF"/>
                </a:solidFill>
              </a:rPr>
              <a:t>NCT07682961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20202"/>
                </a:solidFill>
              </a:rPr>
              <a:t>and </a:t>
            </a:r>
            <a:r>
              <a:rPr lang="en-US" sz="2000" b="1" dirty="0">
                <a:solidFill>
                  <a:srgbClr val="020202"/>
                </a:solidFill>
              </a:rPr>
              <a:t>2</a:t>
            </a:r>
            <a:r>
              <a:rPr lang="en-US" sz="2000" dirty="0">
                <a:solidFill>
                  <a:srgbClr val="020202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NCT07683000</a:t>
            </a:r>
          </a:p>
          <a:p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3F6BA51-3F26-3099-A0F0-E320C5F2642F}"/>
              </a:ext>
            </a:extLst>
          </p:cNvPr>
          <p:cNvSpPr/>
          <p:nvPr/>
        </p:nvSpPr>
        <p:spPr>
          <a:xfrm>
            <a:off x="9073356" y="2514013"/>
            <a:ext cx="2438400" cy="381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0871D-FFD7-72FF-1CA6-3143AAE5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32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25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B57A4-CB23-BCD1-21A3-5D01B2BB8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3279-EF09-73C0-AF32-CD6913C3F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4924"/>
            <a:ext cx="11886661" cy="129365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</a:rPr>
              <a:t>Lotivibart</a:t>
            </a:r>
            <a:r>
              <a:rPr lang="en-US" sz="4800" b="1" dirty="0">
                <a:solidFill>
                  <a:srgbClr val="FF0000"/>
                </a:solidFill>
              </a:rPr>
              <a:t> + CAB:  BANNER -- Phase 2a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F729B-604F-8C26-A0F1-FC68DB765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156" y="786345"/>
            <a:ext cx="11652505" cy="5120209"/>
          </a:xfrm>
        </p:spPr>
        <p:txBody>
          <a:bodyPr/>
          <a:lstStyle/>
          <a:p>
            <a:r>
              <a:rPr lang="en-US" dirty="0" err="1"/>
              <a:t>Lotivibart</a:t>
            </a:r>
            <a:r>
              <a:rPr lang="en-US" dirty="0"/>
              <a:t> (LVB, N6LS, VH-109):  LA CD4-binding site </a:t>
            </a:r>
            <a:r>
              <a:rPr lang="en-US" dirty="0" err="1"/>
              <a:t>bNAb</a:t>
            </a:r>
            <a:endParaRPr lang="en-US" dirty="0"/>
          </a:p>
          <a:p>
            <a:r>
              <a:rPr lang="en-US" b="1" dirty="0"/>
              <a:t>Phase 1</a:t>
            </a:r>
            <a:r>
              <a:rPr lang="en-US" dirty="0"/>
              <a:t> study in people without HIV showed LVB well-tolerated IV and SC                 	</a:t>
            </a:r>
            <a:r>
              <a:rPr lang="en-US" dirty="0">
                <a:solidFill>
                  <a:srgbClr val="0000FF"/>
                </a:solidFill>
              </a:rPr>
              <a:t>Wu Lancet HIV 2025;12:e485-e495</a:t>
            </a:r>
          </a:p>
          <a:p>
            <a:r>
              <a:rPr lang="en-US" b="1" dirty="0"/>
              <a:t>Phase 2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8F68B8-48E3-32CE-5A04-11CBD871B75D}"/>
              </a:ext>
            </a:extLst>
          </p:cNvPr>
          <p:cNvSpPr txBox="1"/>
          <p:nvPr/>
        </p:nvSpPr>
        <p:spPr>
          <a:xfrm>
            <a:off x="7473156" y="5946071"/>
            <a:ext cx="68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Leone JID 2025;232:e1022-1032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22A42C-BB76-FDE3-11D4-0B682A6FD7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73" t="37476" r="13495" b="15844"/>
          <a:stretch>
            <a:fillRect/>
          </a:stretch>
        </p:blipFill>
        <p:spPr>
          <a:xfrm>
            <a:off x="217551" y="2832855"/>
            <a:ext cx="6842287" cy="22994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C6E528-660D-5FD3-644D-D337CB0ECF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28" t="23497" r="32068" b="28368"/>
          <a:stretch>
            <a:fillRect/>
          </a:stretch>
        </p:blipFill>
        <p:spPr>
          <a:xfrm>
            <a:off x="7176916" y="1915898"/>
            <a:ext cx="4343400" cy="32216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8ACFAC-623F-9985-99CE-AEF6A4F09677}"/>
              </a:ext>
            </a:extLst>
          </p:cNvPr>
          <p:cNvSpPr txBox="1"/>
          <p:nvPr/>
        </p:nvSpPr>
        <p:spPr>
          <a:xfrm>
            <a:off x="272039" y="5145852"/>
            <a:ext cx="1028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Conclusion:  </a:t>
            </a:r>
          </a:p>
          <a:p>
            <a:r>
              <a:rPr lang="en-US" sz="2400" dirty="0"/>
              <a:t>LVB was generally safe and efficacious; supports further development of IV or SC dosing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BB2C13F-FE36-5920-1343-0EC875943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33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48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E5E91E1-C690-941A-6CCA-BF88757B3F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580" t="40892" r="50000" b="39492"/>
          <a:stretch>
            <a:fillRect/>
          </a:stretch>
        </p:blipFill>
        <p:spPr>
          <a:xfrm>
            <a:off x="6939756" y="862533"/>
            <a:ext cx="4114800" cy="23378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F4D4B4-E7EB-B63A-34B3-55DE55FE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4924"/>
            <a:ext cx="11886661" cy="1293651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LVB + CAB:  EMBRACE Phase 2b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8070E-3885-1F5B-8D39-7B8B3716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156" y="786345"/>
            <a:ext cx="11652505" cy="5120209"/>
          </a:xfrm>
        </p:spPr>
        <p:txBody>
          <a:bodyPr/>
          <a:lstStyle/>
          <a:p>
            <a:r>
              <a:rPr lang="en-US" dirty="0"/>
              <a:t>Phase 2b:  EMBRACE Part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24226C-E642-71FD-3D48-FA7B46C385B3}"/>
              </a:ext>
            </a:extLst>
          </p:cNvPr>
          <p:cNvSpPr txBox="1"/>
          <p:nvPr/>
        </p:nvSpPr>
        <p:spPr>
          <a:xfrm>
            <a:off x="4729955" y="5136140"/>
            <a:ext cx="7390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</a:rPr>
              <a:t>  							</a:t>
            </a:r>
            <a:r>
              <a:rPr lang="en-US" sz="2000" dirty="0">
                <a:solidFill>
                  <a:srgbClr val="0000FF"/>
                </a:solidFill>
              </a:rPr>
              <a:t>Rolle CROI 2026 #178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E4AD77-6B83-34F9-4C62-375482672BB0}"/>
              </a:ext>
            </a:extLst>
          </p:cNvPr>
          <p:cNvSpPr txBox="1"/>
          <p:nvPr/>
        </p:nvSpPr>
        <p:spPr>
          <a:xfrm>
            <a:off x="621429" y="4463795"/>
            <a:ext cx="10669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Conclusion:  </a:t>
            </a:r>
          </a:p>
          <a:p>
            <a:r>
              <a:rPr lang="en-US" sz="2000" dirty="0"/>
              <a:t>High VS rates; IV better tolerated than SC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E1EBAF-BA19-A790-097A-2C2B64874E09}"/>
              </a:ext>
            </a:extLst>
          </p:cNvPr>
          <p:cNvSpPr/>
          <p:nvPr/>
        </p:nvSpPr>
        <p:spPr>
          <a:xfrm>
            <a:off x="8158956" y="1240027"/>
            <a:ext cx="1219200" cy="381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1CC39A-40F7-4A0C-BDB6-15EE43A426D2}"/>
              </a:ext>
            </a:extLst>
          </p:cNvPr>
          <p:cNvGrpSpPr/>
          <p:nvPr/>
        </p:nvGrpSpPr>
        <p:grpSpPr>
          <a:xfrm>
            <a:off x="411250" y="1430527"/>
            <a:ext cx="5715000" cy="2743200"/>
            <a:chOff x="411250" y="1430527"/>
            <a:chExt cx="5715000" cy="2743200"/>
          </a:xfrm>
        </p:grpSpPr>
        <p:pic>
          <p:nvPicPr>
            <p:cNvPr id="6146" name="Picture 2" descr="0313253">
              <a:extLst>
                <a:ext uri="{FF2B5EF4-FFF2-40B4-BE49-F238E27FC236}">
                  <a16:creationId xmlns:a16="http://schemas.microsoft.com/office/drawing/2014/main" id="{2AA20B47-0D59-B4CA-01D9-70DE965F6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4" t="1043" r="11153" b="57970"/>
            <a:stretch/>
          </p:blipFill>
          <p:spPr bwMode="auto">
            <a:xfrm>
              <a:off x="411250" y="1430527"/>
              <a:ext cx="5715000" cy="274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6DFDFC-BD21-6BE7-4D0B-2E9E59E1C87E}"/>
                </a:ext>
              </a:extLst>
            </p:cNvPr>
            <p:cNvSpPr txBox="1"/>
            <p:nvPr/>
          </p:nvSpPr>
          <p:spPr>
            <a:xfrm>
              <a:off x="1529556" y="3711129"/>
              <a:ext cx="990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(N=125)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B98FBC5-9930-849E-68D5-96F1338E50DF}"/>
              </a:ext>
            </a:extLst>
          </p:cNvPr>
          <p:cNvSpPr txBox="1"/>
          <p:nvPr/>
        </p:nvSpPr>
        <p:spPr>
          <a:xfrm>
            <a:off x="291667" y="5437146"/>
            <a:ext cx="1137249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EMBRACE Part 2: </a:t>
            </a:r>
            <a:r>
              <a:rPr lang="en-US" sz="2800" dirty="0"/>
              <a:t>LVB IV q4m + CAB q2m -- fully enrolled</a:t>
            </a:r>
          </a:p>
          <a:p>
            <a:pPr lvl="1"/>
            <a:r>
              <a:rPr lang="en-US" sz="2400" dirty="0"/>
              <a:t>LVB subcutaneous discontinued, changed to IV 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															</a:t>
            </a:r>
            <a:r>
              <a:rPr lang="en-US" sz="2000" dirty="0">
                <a:solidFill>
                  <a:srgbClr val="0000FF"/>
                </a:solidFill>
              </a:rPr>
              <a:t>Gutner IAS 2026 #WEPEB097</a:t>
            </a:r>
          </a:p>
        </p:txBody>
      </p:sp>
      <p:pic>
        <p:nvPicPr>
          <p:cNvPr id="17" name="Picture 16" descr="0226265">
            <a:extLst>
              <a:ext uri="{FF2B5EF4-FFF2-40B4-BE49-F238E27FC236}">
                <a16:creationId xmlns:a16="http://schemas.microsoft.com/office/drawing/2014/main" id="{D17CE87B-07C6-F25A-35FB-9005B1B193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698" t="29883" r="5130" b="19883"/>
          <a:stretch>
            <a:fillRect/>
          </a:stretch>
        </p:blipFill>
        <p:spPr>
          <a:xfrm>
            <a:off x="6500456" y="2915878"/>
            <a:ext cx="4267201" cy="2282353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FF1EF61-748A-0D5F-2DA5-4750EC159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8549" y="6307038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34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87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8F967-5560-06D6-5094-5B3BD1921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4706B-AB47-D01E-F4EA-A61BC2959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2408" y="-158750"/>
            <a:ext cx="11898313" cy="129381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ARV Regimens:  Now and Near Future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F8EB41-057C-17F4-0CBD-8CF87CC15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156" y="1002507"/>
            <a:ext cx="10263187" cy="5937250"/>
          </a:xfrm>
        </p:spPr>
        <p:txBody>
          <a:bodyPr>
            <a:normAutofit/>
          </a:bodyPr>
          <a:lstStyle/>
          <a:p>
            <a:r>
              <a:rPr lang="en-US" b="1" dirty="0"/>
              <a:t>Oral Treatment</a:t>
            </a:r>
          </a:p>
          <a:p>
            <a:pPr lvl="1"/>
            <a:r>
              <a:rPr lang="en-US" dirty="0"/>
              <a:t>Daily:  many 3-drug and newer 2-drug</a:t>
            </a:r>
          </a:p>
          <a:p>
            <a:pPr lvl="1"/>
            <a:r>
              <a:rPr lang="en-US" dirty="0"/>
              <a:t>Weekly:  ISL/LEN, ISL/ULO</a:t>
            </a:r>
          </a:p>
          <a:p>
            <a:pPr lvl="1"/>
            <a:r>
              <a:rPr lang="en-US" dirty="0"/>
              <a:t>Monthly:  ?</a:t>
            </a:r>
          </a:p>
          <a:p>
            <a:r>
              <a:rPr lang="en-US" b="1" dirty="0"/>
              <a:t>Injectable Treatment</a:t>
            </a:r>
          </a:p>
          <a:p>
            <a:pPr lvl="1"/>
            <a:r>
              <a:rPr lang="en-US" dirty="0"/>
              <a:t>Every 2, 4, 6, 12 months:  CAB+RPV, CAB+LEN, LA </a:t>
            </a:r>
            <a:r>
              <a:rPr lang="en-US" dirty="0" err="1"/>
              <a:t>ART+BNAbs</a:t>
            </a:r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Oral </a:t>
            </a:r>
            <a:r>
              <a:rPr lang="en-US" b="1" dirty="0" err="1"/>
              <a:t>PrEP</a:t>
            </a:r>
            <a:endParaRPr lang="en-US" b="1" dirty="0"/>
          </a:p>
          <a:p>
            <a:pPr lvl="1"/>
            <a:r>
              <a:rPr lang="en-US" dirty="0"/>
              <a:t>Daily:  TDF/FTC, TAF/FTC</a:t>
            </a:r>
          </a:p>
          <a:p>
            <a:pPr lvl="1"/>
            <a:r>
              <a:rPr lang="en-US" dirty="0"/>
              <a:t>Weekly:  LEN</a:t>
            </a:r>
          </a:p>
          <a:p>
            <a:pPr lvl="1"/>
            <a:r>
              <a:rPr lang="en-US" dirty="0"/>
              <a:t>Monthly:  AMI</a:t>
            </a:r>
          </a:p>
          <a:p>
            <a:r>
              <a:rPr lang="en-US" b="1" dirty="0"/>
              <a:t>Injectable </a:t>
            </a:r>
            <a:r>
              <a:rPr lang="en-US" b="1" dirty="0" err="1"/>
              <a:t>PrEP</a:t>
            </a:r>
            <a:endParaRPr lang="en-US" b="1" dirty="0"/>
          </a:p>
          <a:p>
            <a:pPr lvl="1"/>
            <a:r>
              <a:rPr lang="en-US" dirty="0"/>
              <a:t>Every 2, 4, 6, 12 months:  CAB, LEN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083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/>
          </p:cNvSpPr>
          <p:nvPr>
            <p:ph type="title"/>
          </p:nvPr>
        </p:nvSpPr>
        <p:spPr bwMode="auto">
          <a:xfrm>
            <a:off x="-375444" y="-207673"/>
            <a:ext cx="7051675" cy="12938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algn="ctr" defTabSz="914422" eaLnBrk="1">
              <a:defRPr/>
            </a:pPr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Acknowledgments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26" name="Rectangle 2"/>
          <p:cNvSpPr>
            <a:spLocks noGrp="1"/>
          </p:cNvSpPr>
          <p:nvPr>
            <p:ph idx="1"/>
          </p:nvPr>
        </p:nvSpPr>
        <p:spPr bwMode="auto">
          <a:xfrm>
            <a:off x="204102" y="756736"/>
            <a:ext cx="9346305" cy="42465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Autofit/>
          </a:bodyPr>
          <a:lstStyle/>
          <a:p>
            <a:pPr marL="363547" indent="-363547" defTabSz="914422" eaLnBrk="1">
              <a:spcBef>
                <a:spcPts val="19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Cornell HIV Clinical Trials Unit (CCTU)</a:t>
            </a:r>
          </a:p>
          <a:p>
            <a:pPr marL="363547" indent="-363547" defTabSz="914422" eaLnBrk="1">
              <a:spcBef>
                <a:spcPts val="7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Division of Infectious Diseases</a:t>
            </a:r>
          </a:p>
          <a:p>
            <a:pPr marL="363547" indent="-363547" defTabSz="914422" eaLnBrk="1">
              <a:spcBef>
                <a:spcPts val="7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Weill Cornell Medicine</a:t>
            </a:r>
          </a:p>
          <a:p>
            <a:pPr marL="363547" indent="-363547" defTabSz="914422" eaLnBrk="1">
              <a:spcBef>
                <a:spcPts val="7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AIDS Clinical Trials Group (ACTG)</a:t>
            </a:r>
          </a:p>
          <a:p>
            <a:pPr marL="363547" indent="-363547" defTabSz="914422" eaLnBrk="1">
              <a:spcBef>
                <a:spcPts val="7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HIV Prevention Trials Network (HPTN)</a:t>
            </a:r>
          </a:p>
          <a:p>
            <a:pPr marL="363547" indent="-363547" defTabSz="914422" eaLnBrk="1">
              <a:spcBef>
                <a:spcPts val="7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Division of AIDS, NIAID, NIH</a:t>
            </a:r>
          </a:p>
          <a:p>
            <a:pPr marL="363547" indent="-363547" defTabSz="914422" eaLnBrk="1">
              <a:spcBef>
                <a:spcPts val="7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For slides:  </a:t>
            </a:r>
          </a:p>
          <a:p>
            <a:pPr marL="820747" lvl="1" indent="-363547" defTabSz="914422">
              <a:spcBef>
                <a:spcPts val="700"/>
              </a:spcBef>
              <a:buFontTx/>
              <a:buChar char="•"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Alexandra Calmy, Brenda Crabtree, Judy Currier, Charlie Flexner, Raj Gandhi, Raphy Landovitz, James McMahon, Chloe Orkin, Paul Sax, Melanie Thompson; HIV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iBASE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, NATAP, TAG </a:t>
            </a:r>
          </a:p>
          <a:p>
            <a:pPr marL="363547" indent="-363547" defTabSz="914422" eaLnBrk="1">
              <a:spcBef>
                <a:spcPts val="700"/>
              </a:spcBef>
              <a:buFontTx/>
              <a:buChar char="•"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sym typeface="Times New Roman" charset="0"/>
              </a:rPr>
              <a:t>The patient volunteers!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227" name="Picture 3" descr="im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370" y="572597"/>
            <a:ext cx="277336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2228" name="Picture 4" descr="im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365" y="1616970"/>
            <a:ext cx="2049743" cy="1762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26" name="Picture 2" descr="HPTN Logo">
            <a:extLst>
              <a:ext uri="{FF2B5EF4-FFF2-40B4-BE49-F238E27FC236}">
                <a16:creationId xmlns:a16="http://schemas.microsoft.com/office/drawing/2014/main" id="{E30ED158-6908-8191-CFE0-7884679B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123" y="4992924"/>
            <a:ext cx="2672557" cy="123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B2272450-A549-E1A1-067E-35CF4FFC53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207" y="3597594"/>
            <a:ext cx="2421255" cy="1139190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75CCAB7-783A-4EDA-BF72-13E16CCC0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2638" y="6203950"/>
            <a:ext cx="2678112" cy="355600"/>
          </a:xfrm>
        </p:spPr>
        <p:txBody>
          <a:bodyPr/>
          <a:lstStyle/>
          <a:p>
            <a:pPr defTabSz="892363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Slide </a:t>
            </a:r>
            <a:fld id="{F61D69B2-34D6-475B-BE23-BE49D18CBACC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892363" fontAlgn="auto" hangingPunct="1">
                <a:spcBef>
                  <a:spcPts val="0"/>
                </a:spcBef>
                <a:spcAft>
                  <a:spcPts val="0"/>
                </a:spcAft>
              </a:pPr>
              <a:t>36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D2B8-6104-99E8-8A94-390ED8EC6D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Q and A Session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114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Investigational  Antiretroviral Drugs&amp;quot;&quot;/&gt;&lt;property id=&quot;20307&quot; value=&quot;532&quot;/&gt;&lt;/object&gt;&lt;object type=&quot;3&quot; unique_id=&quot;10004&quot;&gt;&lt;property id=&quot;20148&quot; value=&quot;5&quot;/&gt;&lt;property id=&quot;20300&quot; value=&quot;Slide 2 - &amp;quot;Financial Relationships With Commercial Entities&amp;quot;&quot;/&gt;&lt;property id=&quot;20307&quot; value=&quot;533&quot;/&gt;&lt;/object&gt;&lt;object type=&quot;3&quot; unique_id=&quot;10005&quot;&gt;&lt;property id=&quot;20148&quot; value=&quot;5&quot;/&gt;&lt;property id=&quot;20300&quot; value=&quot;Slide 3 - &amp;quot;Learning Objectives&amp;quot;&quot;/&gt;&lt;property id=&quot;20307&quot; value=&quot;534&quot;/&gt;&lt;/object&gt;&lt;object type=&quot;3&quot; unique_id=&quot;10006&quot;&gt;&lt;property id=&quot;20148&quot; value=&quot;5&quot;/&gt;&lt;property id=&quot;20300&quot; value=&quot;Slide 4 - &amp;quot;Question #1&amp;quot;&quot;/&gt;&lt;property id=&quot;20307&quot; value=&quot;530&quot;/&gt;&lt;/object&gt;&lt;object type=&quot;3&quot; unique_id=&quot;10007&quot;&gt;&lt;property id=&quot;20148&quot; value=&quot;5&quot;/&gt;&lt;property id=&quot;20300&quot; value=&quot;Slide 5 - &amp;quot;Newer ART Agents (partial list)&amp;quot;&quot;/&gt;&lt;property id=&quot;20307&quot; value=&quot;469&quot;/&gt;&lt;/object&gt;&lt;object type=&quot;3&quot; unique_id=&quot;10008&quot;&gt;&lt;property id=&quot;20148&quot; value=&quot;5&quot;/&gt;&lt;property id=&quot;20300&quot; value=&quot;Slide 6 - &amp;quot;Question #2&amp;quot;&quot;/&gt;&lt;property id=&quot;20307&quot; value=&quot;531&quot;/&gt;&lt;/object&gt;&lt;object type=&quot;3&quot; unique_id=&quot;10009&quot;&gt;&lt;property id=&quot;20148&quot; value=&quot;5&quot;/&gt;&lt;property id=&quot;20300&quot; value=&quot;Slide 7 - &amp;quot;NRTI&amp;quot;&quot;/&gt;&lt;property id=&quot;20307&quot; value=&quot;332&quot;/&gt;&lt;/object&gt;&lt;object type=&quot;3&quot; unique_id=&quot;10010&quot;&gt;&lt;property id=&quot;20148&quot; value=&quot;5&quot;/&gt;&lt;property id=&quot;20300&quot; value=&quot;Slide 8 - &amp;quot;MK-8591 (EFdA)&amp;quot;&quot;/&gt;&lt;property id=&quot;20307&quot; value=&quot;470&quot;/&gt;&lt;/object&gt;&lt;object type=&quot;3&quot; unique_id=&quot;10011&quot;&gt;&lt;property id=&quot;20148&quot; value=&quot;5&quot;/&gt;&lt;property id=&quot;20300&quot; value=&quot;Slide 9&quot;/&gt;&lt;property id=&quot;20307&quot; value=&quot;471&quot;/&gt;&lt;/object&gt;&lt;object type=&quot;3&quot; unique_id=&quot;10012&quot;&gt;&lt;property id=&quot;20148&quot; value=&quot;5&quot;/&gt;&lt;property id=&quot;20300&quot; value=&quot;Slide 10 - &amp;quot;NNRTI&amp;quot;&quot;/&gt;&lt;property id=&quot;20307&quot; value=&quot;333&quot;/&gt;&lt;/object&gt;&lt;object type=&quot;3&quot; unique_id=&quot;10013&quot;&gt;&lt;property id=&quot;20148&quot; value=&quot;5&quot;/&gt;&lt;property id=&quot;20300&quot; value=&quot;Slide 11 - &amp;quot;Doravirine (DOR; MK-1439)&amp;quot;&quot;/&gt;&lt;property id=&quot;20307&quot; value=&quot;472&quot;/&gt;&lt;/object&gt;&lt;object type=&quot;3&quot; unique_id=&quot;10014&quot;&gt;&lt;property id=&quot;20148&quot; value=&quot;5&quot;/&gt;&lt;property id=&quot;20300&quot; value=&quot;Slide 12 - &amp;quot;Doravirine (DOR):  Phase Ib Double-blind, randomized, placebo-controlled Study population: HIV+, treatment-naïve (&quot;/&gt;&lt;property id=&quot;20307&quot; value=&quot;473&quot;/&gt;&lt;/object&gt;&lt;object type=&quot;3&quot; unique_id=&quot;10015&quot;&gt;&lt;property id=&quot;20148&quot; value=&quot;5&quot;/&gt;&lt;property id=&quot;20300&quot; value=&quot;Slide 13 - &amp;quot;Doravirine – Phase 2 &amp;quot;&quot;/&gt;&lt;property id=&quot;20307&quot; value=&quot;474&quot;/&gt;&lt;/object&gt;&lt;object type=&quot;3&quot; unique_id=&quot;10016&quot;&gt;&lt;property id=&quot;20148&quot; value=&quot;5&quot;/&gt;&lt;property id=&quot;20300&quot; value=&quot;Slide 14&quot;/&gt;&lt;property id=&quot;20307&quot; value=&quot;475&quot;/&gt;&lt;/object&gt;&lt;object type=&quot;3&quot; unique_id=&quot;10017&quot;&gt;&lt;property id=&quot;20148&quot; value=&quot;5&quot;/&gt;&lt;property id=&quot;20300&quot; value=&quot;Slide 15 - &amp;quot;INSTI&amp;quot;&quot;/&gt;&lt;property id=&quot;20307&quot; value=&quot;402&quot;/&gt;&lt;/object&gt;&lt;object type=&quot;3&quot; unique_id=&quot;10018&quot;&gt;&lt;property id=&quot;20148&quot; value=&quot;5&quot;/&gt;&lt;property id=&quot;20300&quot; value=&quot;Slide 16 - &amp;quot;Bictegravir (GS-9883):  In vitro&amp;quot;&quot;/&gt;&lt;property id=&quot;20307&quot; value=&quot;494&quot;/&gt;&lt;/object&gt;&lt;object type=&quot;3&quot; unique_id=&quot;10019&quot;&gt;&lt;property id=&quot;20148&quot; value=&quot;5&quot;/&gt;&lt;property id=&quot;20300&quot; value=&quot;Slide 17 - &amp;quot;Bictegravir (GS-9883):  Phase 1&amp;quot;&quot;/&gt;&lt;property id=&quot;20307&quot; value=&quot;495&quot;/&gt;&lt;/object&gt;&lt;object type=&quot;3&quot; unique_id=&quot;10020&quot;&gt;&lt;property id=&quot;20148&quot; value=&quot;5&quot;/&gt;&lt;property id=&quot;20300&quot; value=&quot;Slide 18 - &amp;quot;Cabotegravir (CAB, GSK 1265744)&amp;quot;&quot;/&gt;&lt;property id=&quot;20307&quot; value=&quot;476&quot;/&gt;&lt;/object&gt;&lt;object type=&quot;3&quot; unique_id=&quot;10021&quot;&gt;&lt;property id=&quot;20148&quot; value=&quot;5&quot;/&gt;&lt;property id=&quot;20300&quot; value=&quot;Slide 19 - &amp;quot;LATTE-2:  CAB + RPV IM Maintenance&amp;quot;&quot;/&gt;&lt;property id=&quot;20307&quot; value=&quot;479&quot;/&gt;&lt;/object&gt;&lt;object type=&quot;3&quot; unique_id=&quot;10022&quot;&gt;&lt;property id=&quot;20148&quot; value=&quot;5&quot;/&gt;&lt;property id=&quot;20300&quot; value=&quot;Slide 20 - &amp;quot;LATTE-2:  Virologic Suppression&amp;quot;&quot;/&gt;&lt;property id=&quot;20307&quot; value=&quot;480&quot;/&gt;&lt;/object&gt;&lt;object type=&quot;3&quot; unique_id=&quot;10023&quot;&gt;&lt;property id=&quot;20148&quot; value=&quot;5&quot;/&gt;&lt;property id=&quot;20300&quot; value=&quot;Slide 21 - &amp;quot;LATTE-2: Efficacy&amp;quot;&quot;/&gt;&lt;property id=&quot;20307&quot; value=&quot;481&quot;/&gt;&lt;/object&gt;&lt;object type=&quot;3&quot; unique_id=&quot;10024&quot;&gt;&lt;property id=&quot;20148&quot; value=&quot;5&quot;/&gt;&lt;property id=&quot;20300&quot; value=&quot;Slide 22 - &amp;quot;LATTE-2:  Injection Site Reactions&amp;quot;&quot;/&gt;&lt;property id=&quot;20307&quot; value=&quot;482&quot;/&gt;&lt;/object&gt;&lt;object type=&quot;3&quot; unique_id=&quot;10025&quot;&gt;&lt;property id=&quot;20148&quot; value=&quot;5&quot;/&gt;&lt;property id=&quot;20300&quot; value=&quot;Slide 23 - &amp;quot;HPTN 083: PrEP with TDF/FTC oral vs. CAB IM&amp;quot;&quot;/&gt;&lt;property id=&quot;20307&quot; value=&quot;509&quot;/&gt;&lt;/object&gt;&lt;object type=&quot;3&quot; unique_id=&quot;10026&quot;&gt;&lt;property id=&quot;20148&quot; value=&quot;5&quot;/&gt;&lt;property id=&quot;20300&quot; value=&quot;Slide 24 - &amp;quot;Entry Inhibitors&amp;quot;&quot;/&gt;&lt;property id=&quot;20307&quot; value=&quot;335&quot;/&gt;&lt;/object&gt;&lt;object type=&quot;3&quot; unique_id=&quot;10027&quot;&gt;&lt;property id=&quot;20148&quot; value=&quot;5&quot;/&gt;&lt;property id=&quot;20300&quot; value=&quot;Slide 25 - &amp;quot;HIV Entry Inhibitors&amp;quot;&quot;/&gt;&lt;property id=&quot;20307&quot; value=&quot;484&quot;/&gt;&lt;/object&gt;&lt;object type=&quot;3&quot; unique_id=&quot;10028&quot;&gt;&lt;property id=&quot;20148&quot; value=&quot;5&quot;/&gt;&lt;property id=&quot;20300&quot; value=&quot;Slide 26 - &amp;quot;Fostemsavir: Oral HIV Attachment Inhibitor&amp;quot;&quot;/&gt;&lt;property id=&quot;20307&quot; value=&quot;485&quot;/&gt;&lt;/object&gt;&lt;object type=&quot;3&quot; unique_id=&quot;10029&quot;&gt;&lt;property id=&quot;20148&quot; value=&quot;5&quot;/&gt;&lt;property id=&quot;20300&quot; value=&quot;Slide 27 - &amp;quot;Fostemsavir: Phase 2b&amp;quot;&quot;/&gt;&lt;property id=&quot;20307&quot; value=&quot;486&quot;/&gt;&lt;/object&gt;&lt;object type=&quot;3&quot; unique_id=&quot;10030&quot;&gt;&lt;property id=&quot;20148&quot; value=&quot;5&quot;/&gt;&lt;property id=&quot;20300&quot; value=&quot;Slide 28 - &amp;quot;Fostemsavir: Phase 2b Efficacy&amp;quot;&quot;/&gt;&lt;property id=&quot;20307&quot; value=&quot;487&quot;/&gt;&lt;/object&gt;&lt;object type=&quot;3&quot; unique_id=&quot;10031&quot;&gt;&lt;property id=&quot;20148&quot; value=&quot;5&quot;/&gt;&lt;property id=&quot;20300&quot; value=&quot;Slide 29 - &amp;quot;Fostemsavir:  Phase 2b Safety&amp;quot;&quot;/&gt;&lt;property id=&quot;20307&quot; value=&quot;488&quot;/&gt;&lt;/object&gt;&lt;object type=&quot;3&quot; unique_id=&quot;10032&quot;&gt;&lt;property id=&quot;20148&quot; value=&quot;5&quot;/&gt;&lt;property id=&quot;20300&quot; value=&quot;Slide 30 - &amp;quot;     Ibalizumab: HIV Entry Inhibitor&amp;quot;&quot;/&gt;&lt;property id=&quot;20307&quot; value=&quot;525&quot;/&gt;&lt;/object&gt;&lt;object type=&quot;3&quot; unique_id=&quot;10033&quot;&gt;&lt;property id=&quot;20148&quot; value=&quot;5&quot;/&gt;&lt;property id=&quot;20300&quot; value=&quot;Slide 31 - &amp;quot;     Ibalizumab: HIV Entry Inhibitor&amp;quot;&quot;/&gt;&lt;property id=&quot;20307&quot; value=&quot;529&quot;/&gt;&lt;/object&gt;&lt;object type=&quot;3&quot; unique_id=&quot;10034&quot;&gt;&lt;property id=&quot;20148&quot; value=&quot;5&quot;/&gt;&lt;property id=&quot;20300&quot; value=&quot;Slide 32 - &amp;quot;Albuvirtide (ABT): HIV Fusion Inhibitor&amp;quot;&quot;/&gt;&lt;property id=&quot;20307&quot; value=&quot;526&quot;/&gt;&lt;/object&gt;&lt;object type=&quot;3&quot; unique_id=&quot;10035&quot;&gt;&lt;property id=&quot;20148&quot; value=&quot;5&quot;/&gt;&lt;property id=&quot;20300&quot; value=&quot;Slide 33 - &amp;quot;Albuvirtide (ABT): HIV Fusion Inhibitor&amp;quot;&quot;/&gt;&lt;property id=&quot;20307&quot; value=&quot;528&quot;/&gt;&lt;/object&gt;&lt;object type=&quot;3&quot; unique_id=&quot;10036&quot;&gt;&lt;property id=&quot;20148&quot; value=&quot;5&quot;/&gt;&lt;property id=&quot;20300&quot; value=&quot;Slide 34 - &amp;quot;Maturation Inhibitor&amp;quot;&quot;/&gt;&lt;property id=&quot;20307&quot; value=&quot;417&quot;/&gt;&lt;/object&gt;&lt;object type=&quot;3&quot; unique_id=&quot;10037&quot;&gt;&lt;property id=&quot;20148&quot; value=&quot;5&quot;/&gt;&lt;property id=&quot;20300&quot; value=&quot;Slide 35 - &amp;quot;HIV Maturation Inhibitors (MI)&amp;quot;&quot;/&gt;&lt;property id=&quot;20307&quot; value=&quot;489&quot;/&gt;&lt;/object&gt;&lt;object type=&quot;3&quot; unique_id=&quot;10038&quot;&gt;&lt;property id=&quot;20148&quot; value=&quot;5&quot;/&gt;&lt;property id=&quot;20300&quot; value=&quot;Slide 36 - &amp;quot;Acknowledgments&amp;quot;&quot;/&gt;&lt;property id=&quot;20307&quot; value=&quot;297&quot;/&gt;&lt;/object&gt;&lt;object type=&quot;3&quot; unique_id=&quot;10039&quot;&gt;&lt;property id=&quot;20148&quot; value=&quot;5&quot;/&gt;&lt;property id=&quot;20300&quot; value=&quot;Slide 37 - &amp;quot;Changes&amp;quot;&quot;/&gt;&lt;property id=&quot;20307&quot; value=&quot;535&quot;/&gt;&lt;/object&gt;&lt;object type=&quot;3&quot; unique_id=&quot;10040&quot;&gt;&lt;property id=&quot;20148&quot; value=&quot;5&quot;/&gt;&lt;property id=&quot;20300&quot; value=&quot;Slide 38 - &amp;quot;Queries&amp;quot;&quot;/&gt;&lt;property id=&quot;20307&quot; value=&quot;536&quot;/&gt;&lt;/object&gt;&lt;/object&gt;&lt;object type=&quot;8&quot; unique_id=&quot;10080&quot;&gt;&lt;/object&gt;&lt;/object&gt;&lt;/database&gt;"/>
  <p:tag name="MMPROD_NEXTUNIQUEID" val="10009"/>
  <p:tag name="SECTOMILLISECCONVERTED" val="1"/>
  <p:tag name="SLIDO_APP_VERSION" val="1.23.0.8116"/>
  <p:tag name="SLIDO_PRESENTATION_ID" val="2ad9070d-d882-431d-a1b6-9e1c9719577c"/>
  <p:tag name="SLIDO_EVENT_UUID" val="61c1ef39-ffbb-4767-9601-6341d9118e3c"/>
  <p:tag name="SLIDO_EVENT_SECTION_UUID" val="e5dea9af-7dd0-4f83-8049-df849b4b53b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TIwODQ3NDJ9"/>
  <p:tag name="SLIDO_TYPE" val="SlidoPoll"/>
  <p:tag name="SLIDO_POLL_UUID" val="bd4fc194-5df3-4014-890a-cbcdadcaad5a"/>
  <p:tag name="SLIDO_KEEP_POLL_ACTIVE" val="false"/>
  <p:tag name="SLIDO_TIMELINE" val="W3sicG9sbFF1ZXN0aW9uVXVpZCI6ImVmODAxZGQzLTgyM2ItNDE5YS1iZmIwLTg2YWFhODkyMzc2ZSIsInNob3dSZXN1bHRzIjpmYWxzZSwic2hvd0NvcnJlY3RBbnN3ZXJzIjpmYWxzZSwidm90aW5nTG9ja2VkIjpmYWxzZX0seyJwb2xsUXVlc3Rpb25VdWlkIjoiZWY4MDFkZDMtODIzYi00MTlhLWJmYjAtODZhYWE4OTIzNzZlIiwic2hvd1Jlc3VsdHMiOnRydWUsInNob3dDb3JyZWN0QW5zd2VycyI6ZmFsc2UsInZvdGluZ0xvY2tlZCI6ZmFsc2V9XQ=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TIwODQ4MDR9"/>
  <p:tag name="SLIDO_TYPE" val="SlidoPoll"/>
  <p:tag name="SLIDO_POLL_UUID" val="3a6d8939-96f2-42ec-9bc0-823da07ab35d"/>
  <p:tag name="SLIDO_KEEP_POLL_ACTIVE" val="false"/>
  <p:tag name="SLIDO_TIMELINE" val="W3sicG9sbFF1ZXN0aW9uVXVpZCI6IjhlNTk0Yzg4LWI1MjgtNDJlNi1iZDI5LTkyYjU0NTM4MjU5YyIsInNob3dSZXN1bHRzIjpmYWxzZSwic2hvd0NvcnJlY3RBbnN3ZXJzIjpmYWxzZSwidm90aW5nTG9ja2VkIjpmYWxzZX0seyJwb2xsUXVlc3Rpb25VdWlkIjoiOGU1OTRjODgtYjUyOC00MmU2LWJkMjktOTJiNTQ1MzgyNTljIiwic2hvd1Jlc3VsdHMiOnRydWUsInNob3dDb3JyZWN0QW5zd2VycyI6ZmFsc2UsInZvdGluZ0xvY2tlZCI6ZmFsc2V9XQ=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Default Design">
  <a:themeElements>
    <a:clrScheme name="2_Default Design 2">
      <a:dk1>
        <a:srgbClr val="000000"/>
      </a:dk1>
      <a:lt1>
        <a:srgbClr val="FFFFFF"/>
      </a:lt1>
      <a:dk2>
        <a:srgbClr val="F5B605"/>
      </a:dk2>
      <a:lt2>
        <a:srgbClr val="808080"/>
      </a:lt2>
      <a:accent1>
        <a:srgbClr val="F5B605"/>
      </a:accent1>
      <a:accent2>
        <a:srgbClr val="5B92C9"/>
      </a:accent2>
      <a:accent3>
        <a:srgbClr val="FFFFFF"/>
      </a:accent3>
      <a:accent4>
        <a:srgbClr val="000000"/>
      </a:accent4>
      <a:accent5>
        <a:srgbClr val="F9D7AA"/>
      </a:accent5>
      <a:accent6>
        <a:srgbClr val="5284B6"/>
      </a:accent6>
      <a:hlink>
        <a:srgbClr val="56C044"/>
      </a:hlink>
      <a:folHlink>
        <a:srgbClr val="663300"/>
      </a:folHlink>
    </a:clrScheme>
    <a:fontScheme name="2_Default Design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F5B605"/>
        </a:dk2>
        <a:lt2>
          <a:srgbClr val="808080"/>
        </a:lt2>
        <a:accent1>
          <a:srgbClr val="F5B605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F9D7AA"/>
        </a:accent5>
        <a:accent6>
          <a:srgbClr val="5CB9E7"/>
        </a:accent6>
        <a:hlink>
          <a:srgbClr val="56C044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F5B605"/>
        </a:dk2>
        <a:lt2>
          <a:srgbClr val="808080"/>
        </a:lt2>
        <a:accent1>
          <a:srgbClr val="F5B605"/>
        </a:accent1>
        <a:accent2>
          <a:srgbClr val="5B92C9"/>
        </a:accent2>
        <a:accent3>
          <a:srgbClr val="FFFFFF"/>
        </a:accent3>
        <a:accent4>
          <a:srgbClr val="000000"/>
        </a:accent4>
        <a:accent5>
          <a:srgbClr val="F9D7AA"/>
        </a:accent5>
        <a:accent6>
          <a:srgbClr val="5284B6"/>
        </a:accent6>
        <a:hlink>
          <a:srgbClr val="56C044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ivic">
  <a:themeElements>
    <a:clrScheme name="Custom 18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C5D1D7"/>
      </a:accent1>
      <a:accent2>
        <a:srgbClr val="C5D1D7"/>
      </a:accent2>
      <a:accent3>
        <a:srgbClr val="A0BC9D"/>
      </a:accent3>
      <a:accent4>
        <a:srgbClr val="8FB08C"/>
      </a:accent4>
      <a:accent5>
        <a:srgbClr val="BFD2BD"/>
      </a:accent5>
      <a:accent6>
        <a:srgbClr val="FFFFFF"/>
      </a:accent6>
      <a:hlink>
        <a:srgbClr val="646B86"/>
      </a:hlink>
      <a:folHlink>
        <a:srgbClr val="646B86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ivic">
  <a:themeElements>
    <a:clrScheme name="Custom 18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C5D1D7"/>
      </a:accent1>
      <a:accent2>
        <a:srgbClr val="C5D1D7"/>
      </a:accent2>
      <a:accent3>
        <a:srgbClr val="A0BC9D"/>
      </a:accent3>
      <a:accent4>
        <a:srgbClr val="8FB08C"/>
      </a:accent4>
      <a:accent5>
        <a:srgbClr val="BFD2BD"/>
      </a:accent5>
      <a:accent6>
        <a:srgbClr val="FFFFFF"/>
      </a:accent6>
      <a:hlink>
        <a:srgbClr val="646B86"/>
      </a:hlink>
      <a:folHlink>
        <a:srgbClr val="646B86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ustom Design">
  <a:themeElements>
    <a:clrScheme name="RyanWhite22">
      <a:dk1>
        <a:srgbClr val="183560"/>
      </a:dk1>
      <a:lt1>
        <a:srgbClr val="FFFFFF"/>
      </a:lt1>
      <a:dk2>
        <a:srgbClr val="C00000"/>
      </a:dk2>
      <a:lt2>
        <a:srgbClr val="C9E1EB"/>
      </a:lt2>
      <a:accent1>
        <a:srgbClr val="1A5883"/>
      </a:accent1>
      <a:accent2>
        <a:srgbClr val="60AFD0"/>
      </a:accent2>
      <a:accent3>
        <a:srgbClr val="FAEBB1"/>
      </a:accent3>
      <a:accent4>
        <a:srgbClr val="89CADA"/>
      </a:accent4>
      <a:accent5>
        <a:srgbClr val="0154AA"/>
      </a:accent5>
      <a:accent6>
        <a:srgbClr val="868581"/>
      </a:accent6>
      <a:hlink>
        <a:srgbClr val="0154A9"/>
      </a:hlink>
      <a:folHlink>
        <a:srgbClr val="0154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572E2D"/>
      </a:dk1>
      <a:lt1>
        <a:srgbClr val="2A5657"/>
      </a:lt1>
      <a:dk2>
        <a:srgbClr val="A7A7A7"/>
      </a:dk2>
      <a:lt2>
        <a:srgbClr val="535353"/>
      </a:lt2>
      <a:accent1>
        <a:srgbClr val="FF9900"/>
      </a:accent1>
      <a:accent2>
        <a:srgbClr val="00FFFF"/>
      </a:accent2>
      <a:accent3>
        <a:srgbClr val="ACB4B4"/>
      </a:accent3>
      <a:accent4>
        <a:srgbClr val="492625"/>
      </a:accent4>
      <a:accent5>
        <a:srgbClr val="FFCAAA"/>
      </a:accent5>
      <a:accent6>
        <a:srgbClr val="00E7E7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b4d1ab-5401-4f43-b4db-b840d937b876" xsi:nil="true"/>
    <KB xmlns="5aba7cdf-180c-4384-8a9d-138fa8e6d00e">
      <UserInfo>
        <DisplayName/>
        <AccountId xsi:nil="true"/>
        <AccountType/>
      </UserInfo>
    </KB>
    <Categpru xmlns="5aba7cdf-180c-4384-8a9d-138fa8e6d00e" xsi:nil="true"/>
    <lcf76f155ced4ddcb4097134ff3c332f xmlns="5aba7cdf-180c-4384-8a9d-138fa8e6d00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BD5AB46C3CC43B7A6500277EB8A0A" ma:contentTypeVersion="21" ma:contentTypeDescription="Create a new document." ma:contentTypeScope="" ma:versionID="769b4ef54c6025a85ae5a161ce916550">
  <xsd:schema xmlns:xsd="http://www.w3.org/2001/XMLSchema" xmlns:xs="http://www.w3.org/2001/XMLSchema" xmlns:p="http://schemas.microsoft.com/office/2006/metadata/properties" xmlns:ns2="5aba7cdf-180c-4384-8a9d-138fa8e6d00e" xmlns:ns3="c5b4d1ab-5401-4f43-b4db-b840d937b876" targetNamespace="http://schemas.microsoft.com/office/2006/metadata/properties" ma:root="true" ma:fieldsID="fe8a71f19a3fbe3a7a0b2dfd503e66d6" ns2:_="" ns3:_="">
    <xsd:import namespace="5aba7cdf-180c-4384-8a9d-138fa8e6d00e"/>
    <xsd:import namespace="c5b4d1ab-5401-4f43-b4db-b840d937b8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Categpru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KB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ba7cdf-180c-4384-8a9d-138fa8e6d0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Categpru" ma:index="12" nillable="true" ma:displayName="Category" ma:description="Document Category" ma:format="Dropdown" ma:internalName="Categpru">
      <xsd:simpleType>
        <xsd:union memberTypes="dms:Text">
          <xsd:simpleType>
            <xsd:restriction base="dms:Choice">
              <xsd:enumeration value="CROI"/>
              <xsd:enumeration value="General Administration"/>
              <xsd:enumeration value="Production"/>
              <xsd:enumeration value="Ryan White"/>
            </xsd:restriction>
          </xsd:simpleType>
        </xsd:un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KB" ma:index="20" nillable="true" ma:displayName="KB" ma:format="Dropdown" ma:list="UserInfo" ma:SharePointGroup="0" ma:internalName="KB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b258697-a7df-4812-bf7f-9236907ce1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b4d1ab-5401-4f43-b4db-b840d937b8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aa5329e8-7a54-4dca-b04b-15743006f0fe}" ma:internalName="TaxCatchAll" ma:showField="CatchAllData" ma:web="c5b4d1ab-5401-4f43-b4db-b840d937b8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B32819-F101-43F0-A19E-1DCA65BCE5F9}">
  <ds:schemaRefs>
    <ds:schemaRef ds:uri="http://schemas.microsoft.com/office/2006/metadata/properties"/>
    <ds:schemaRef ds:uri="http://schemas.microsoft.com/office/infopath/2007/PartnerControls"/>
    <ds:schemaRef ds:uri="c5b4d1ab-5401-4f43-b4db-b840d937b876"/>
    <ds:schemaRef ds:uri="5aba7cdf-180c-4384-8a9d-138fa8e6d00e"/>
  </ds:schemaRefs>
</ds:datastoreItem>
</file>

<file path=customXml/itemProps2.xml><?xml version="1.0" encoding="utf-8"?>
<ds:datastoreItem xmlns:ds="http://schemas.openxmlformats.org/officeDocument/2006/customXml" ds:itemID="{2D5A1E61-15FE-4F50-8864-4D73478B7D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CC3661-7A1B-4766-A0CC-AFD30531FA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ba7cdf-180c-4384-8a9d-138fa8e6d00e"/>
    <ds:schemaRef ds:uri="c5b4d1ab-5401-4f43-b4db-b840d937b8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71b58b5-4126-43a9-bcb3-21c9de6f5241}" enabled="0" method="" siteId="{f71b58b5-4126-43a9-bcb3-21c9de6f52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New Drugs Gulick 11.25</Template>
  <TotalTime>1248</TotalTime>
  <Words>3262</Words>
  <Application>Microsoft Office PowerPoint</Application>
  <PresentationFormat>Custom</PresentationFormat>
  <Paragraphs>372</Paragraphs>
  <Slides>37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37</vt:i4>
      </vt:variant>
    </vt:vector>
  </HeadingPairs>
  <TitlesOfParts>
    <vt:vector size="57" baseType="lpstr">
      <vt:lpstr>Arial</vt:lpstr>
      <vt:lpstr>Arial Narrow</vt:lpstr>
      <vt:lpstr>BlinkMacSystemFont</vt:lpstr>
      <vt:lpstr>Calibri</vt:lpstr>
      <vt:lpstr>Calibri Light</vt:lpstr>
      <vt:lpstr>Franklin Gothic Medium</vt:lpstr>
      <vt:lpstr>Georgia</vt:lpstr>
      <vt:lpstr>Helvetica</vt:lpstr>
      <vt:lpstr>Noteworthy Bold</vt:lpstr>
      <vt:lpstr>Poppins</vt:lpstr>
      <vt:lpstr>Symbol</vt:lpstr>
      <vt:lpstr>Times New Roman</vt:lpstr>
      <vt:lpstr>Wingdings</vt:lpstr>
      <vt:lpstr>Wingdings 2</vt:lpstr>
      <vt:lpstr>Custom Design</vt:lpstr>
      <vt:lpstr>9_Default Design</vt:lpstr>
      <vt:lpstr>2_Civic</vt:lpstr>
      <vt:lpstr>3_Civic</vt:lpstr>
      <vt:lpstr>1_Office Theme</vt:lpstr>
      <vt:lpstr>3_Custom Design</vt:lpstr>
      <vt:lpstr>Investigational HIV Drugs and  Emergent Strategies</vt:lpstr>
      <vt:lpstr>Financial Relationships With Ineligible Companies (Formerly Described as Commercial Interests by the ACCME) Within the Last 2 Years</vt:lpstr>
      <vt:lpstr>Learning Objectives</vt:lpstr>
      <vt:lpstr>ART Pipeline (partial list)</vt:lpstr>
      <vt:lpstr>Cabotegravir (CAB)</vt:lpstr>
      <vt:lpstr>CAB + LEN with Viremia</vt:lpstr>
      <vt:lpstr>Lenacapavir (LEN)</vt:lpstr>
      <vt:lpstr>ARTISTRY-1:  BIC/LEN Switch</vt:lpstr>
      <vt:lpstr>PowerPoint Presentation</vt:lpstr>
      <vt:lpstr>ARS Question #1: What unique toxicity has been seen with some NRTTIs?</vt:lpstr>
      <vt:lpstr>Islatravir (ISL):  NRTTI</vt:lpstr>
      <vt:lpstr>ISLEND-1:  ISLATRAVIR (ISL)/BIC Weekly Switch</vt:lpstr>
      <vt:lpstr>ISLEND-2:  ISLATRAVIR (ISL)/BIC Weekly Switch</vt:lpstr>
      <vt:lpstr>Investigational Agents –  NRTTIs</vt:lpstr>
      <vt:lpstr>Alimatravir (AMI, MK-8527): Investigational NRTTI</vt:lpstr>
      <vt:lpstr>                   </vt:lpstr>
      <vt:lpstr>Investigational Agents –  NNRTIs</vt:lpstr>
      <vt:lpstr>Ulonivirine (ULO, MK-8507):  Investigational NNRTI</vt:lpstr>
      <vt:lpstr>Investigational Agents –  INSTIs</vt:lpstr>
      <vt:lpstr>PowerPoint Presentation</vt:lpstr>
      <vt:lpstr>PowerPoint Presentation</vt:lpstr>
      <vt:lpstr>PowerPoint Presentation</vt:lpstr>
      <vt:lpstr>PowerPoint Presentation</vt:lpstr>
      <vt:lpstr>Investigational Agents –  Capsid Inhibitors</vt:lpstr>
      <vt:lpstr>Dezecapavir (VH-499): Investigational Capsid Inhibitor</vt:lpstr>
      <vt:lpstr>Investigational Agents –  bNAbs</vt:lpstr>
      <vt:lpstr>PowerPoint Presentation</vt:lpstr>
      <vt:lpstr>PowerPoint Presentation</vt:lpstr>
      <vt:lpstr>ARS Question #2:                                                                               Which bNAb feature is unique among ART?</vt:lpstr>
      <vt:lpstr>HIV Broadly Neutralizing Antibodies (BNAbs)</vt:lpstr>
      <vt:lpstr>Lenacapavir + 2 BNAbs (TAB and ZAB)</vt:lpstr>
      <vt:lpstr>LEN + 2 bNAbs (TAB and ZAB)</vt:lpstr>
      <vt:lpstr>Lotivibart + CAB:  BANNER -- Phase 2a Study</vt:lpstr>
      <vt:lpstr>LVB + CAB:  EMBRACE Phase 2b Study</vt:lpstr>
      <vt:lpstr>ARV Regimens:  Now and Near Future</vt:lpstr>
      <vt:lpstr>Acknowledgments</vt:lpstr>
      <vt:lpstr>  Q and A Session </vt:lpstr>
    </vt:vector>
  </TitlesOfParts>
  <Company>Weill Cornell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 M Gulick</dc:creator>
  <cp:lastModifiedBy>Michelle Valderama</cp:lastModifiedBy>
  <cp:revision>22</cp:revision>
  <cp:lastPrinted>2026-09-14T20:30:09Z</cp:lastPrinted>
  <dcterms:created xsi:type="dcterms:W3CDTF">2025-11-10T15:55:05Z</dcterms:created>
  <dcterms:modified xsi:type="dcterms:W3CDTF">2026-10-15T21:36:44Z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0x010100C9EBD5AB46C3CC43B7A6500277EB8A0A</vt:lpwstr>
  </property>
</Properties>
</file>