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tags/tag1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4.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4"/>
    <p:sldMasterId id="2147483681" r:id="rId5"/>
  </p:sldMasterIdLst>
  <p:notesMasterIdLst>
    <p:notesMasterId r:id="rId74"/>
  </p:notesMasterIdLst>
  <p:sldIdLst>
    <p:sldId id="2147376451" r:id="rId6"/>
    <p:sldId id="2147376452" r:id="rId7"/>
    <p:sldId id="2147376453" r:id="rId8"/>
    <p:sldId id="265" r:id="rId9"/>
    <p:sldId id="2147473041" r:id="rId10"/>
    <p:sldId id="2147473048" r:id="rId11"/>
    <p:sldId id="2147376447" r:id="rId12"/>
    <p:sldId id="2147376434" r:id="rId13"/>
    <p:sldId id="2147473044" r:id="rId14"/>
    <p:sldId id="2147473037" r:id="rId15"/>
    <p:sldId id="2147376305" r:id="rId16"/>
    <p:sldId id="2147473014" r:id="rId17"/>
    <p:sldId id="2147376364" r:id="rId18"/>
    <p:sldId id="2147376411" r:id="rId19"/>
    <p:sldId id="2147375740" r:id="rId20"/>
    <p:sldId id="2147376306" r:id="rId21"/>
    <p:sldId id="4635" r:id="rId22"/>
    <p:sldId id="2147376404" r:id="rId23"/>
    <p:sldId id="2147376436" r:id="rId24"/>
    <p:sldId id="2147376439" r:id="rId25"/>
    <p:sldId id="2145707273" r:id="rId26"/>
    <p:sldId id="2147376397" r:id="rId27"/>
    <p:sldId id="913" r:id="rId28"/>
    <p:sldId id="364" r:id="rId29"/>
    <p:sldId id="4654" r:id="rId30"/>
    <p:sldId id="2147473043" r:id="rId31"/>
    <p:sldId id="2147473049" r:id="rId32"/>
    <p:sldId id="2147375759" r:id="rId33"/>
    <p:sldId id="2147376314" r:id="rId34"/>
    <p:sldId id="2147376319" r:id="rId35"/>
    <p:sldId id="2147376351" r:id="rId36"/>
    <p:sldId id="2147376417" r:id="rId37"/>
    <p:sldId id="2147376418" r:id="rId38"/>
    <p:sldId id="2147376324" r:id="rId39"/>
    <p:sldId id="2145707278" r:id="rId40"/>
    <p:sldId id="599" r:id="rId41"/>
    <p:sldId id="2147375754" r:id="rId42"/>
    <p:sldId id="2147376322" r:id="rId43"/>
    <p:sldId id="4644" r:id="rId44"/>
    <p:sldId id="2147376414" r:id="rId45"/>
    <p:sldId id="2147375767" r:id="rId46"/>
    <p:sldId id="2147376327" r:id="rId47"/>
    <p:sldId id="2147376328" r:id="rId48"/>
    <p:sldId id="2147376310" r:id="rId49"/>
    <p:sldId id="2147376311" r:id="rId50"/>
    <p:sldId id="2147376303" r:id="rId51"/>
    <p:sldId id="2147376444" r:id="rId52"/>
    <p:sldId id="2147375753" r:id="rId53"/>
    <p:sldId id="2147376426" r:id="rId54"/>
    <p:sldId id="2147376421" r:id="rId55"/>
    <p:sldId id="2147376427" r:id="rId56"/>
    <p:sldId id="2147375829" r:id="rId57"/>
    <p:sldId id="2147473047" r:id="rId58"/>
    <p:sldId id="2147376375" r:id="rId59"/>
    <p:sldId id="2147473042" r:id="rId60"/>
    <p:sldId id="2147473050" r:id="rId61"/>
    <p:sldId id="2147376425" r:id="rId62"/>
    <p:sldId id="2147376424" r:id="rId63"/>
    <p:sldId id="2147473038" r:id="rId64"/>
    <p:sldId id="2147376140" r:id="rId65"/>
    <p:sldId id="2147376292" r:id="rId66"/>
    <p:sldId id="2147376368" r:id="rId67"/>
    <p:sldId id="2147375823" r:id="rId68"/>
    <p:sldId id="2147376369" r:id="rId69"/>
    <p:sldId id="2147376370" r:id="rId70"/>
    <p:sldId id="2147376371" r:id="rId71"/>
    <p:sldId id="2147376372" r:id="rId72"/>
    <p:sldId id="262" r:id="rId73"/>
  </p:sldIdLst>
  <p:sldSz cx="12192000" cy="6858000"/>
  <p:notesSz cx="6858000" cy="91440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0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269" autoAdjust="0"/>
    <p:restoredTop sz="87093" autoAdjust="0"/>
  </p:normalViewPr>
  <p:slideViewPr>
    <p:cSldViewPr snapToGrid="0">
      <p:cViewPr varScale="1">
        <p:scale>
          <a:sx n="52" d="100"/>
          <a:sy n="52" d="100"/>
        </p:scale>
        <p:origin x="136" y="44"/>
      </p:cViewPr>
      <p:guideLst/>
    </p:cSldViewPr>
  </p:slideViewPr>
  <p:notesTextViewPr>
    <p:cViewPr>
      <p:scale>
        <a:sx n="1" d="1"/>
        <a:sy n="1" d="1"/>
      </p:scale>
      <p:origin x="0" y="0"/>
    </p:cViewPr>
  </p:notesTextViewPr>
  <p:sorterViewPr>
    <p:cViewPr varScale="1">
      <p:scale>
        <a:sx n="1" d="1"/>
        <a:sy n="1" d="1"/>
      </p:scale>
      <p:origin x="0" y="-150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PWOH</c:v>
                </c:pt>
              </c:strCache>
            </c:strRef>
          </c:tx>
          <c:spPr>
            <a:solidFill>
              <a:schemeClr val="accent1"/>
            </a:solidFill>
            <a:ln>
              <a:noFill/>
            </a:ln>
            <a:effectLst/>
          </c:spPr>
          <c:invertIfNegative val="0"/>
          <c:cat>
            <c:strRef>
              <c:f>Sheet1!$A$2:$A$3</c:f>
              <c:strCache>
                <c:ptCount val="2"/>
                <c:pt idx="0">
                  <c:v>Alcohol Use Disorder</c:v>
                </c:pt>
                <c:pt idx="1">
                  <c:v>Drug Use Disorder</c:v>
                </c:pt>
              </c:strCache>
            </c:strRef>
          </c:cat>
          <c:val>
            <c:numRef>
              <c:f>Sheet1!$B$2:$B$3</c:f>
              <c:numCache>
                <c:formatCode>0.00%</c:formatCode>
                <c:ptCount val="2"/>
                <c:pt idx="0" formatCode="0%">
                  <c:v>75</c:v>
                </c:pt>
                <c:pt idx="1">
                  <c:v>20.6</c:v>
                </c:pt>
              </c:numCache>
            </c:numRef>
          </c:val>
          <c:extLst>
            <c:ext xmlns:c16="http://schemas.microsoft.com/office/drawing/2014/chart" uri="{C3380CC4-5D6E-409C-BE32-E72D297353CC}">
              <c16:uniqueId val="{00000000-469F-A745-B5CC-85270E595F3C}"/>
            </c:ext>
          </c:extLst>
        </c:ser>
        <c:ser>
          <c:idx val="1"/>
          <c:order val="1"/>
          <c:tx>
            <c:strRef>
              <c:f>Sheet1!$C$1</c:f>
              <c:strCache>
                <c:ptCount val="1"/>
                <c:pt idx="0">
                  <c:v>PWH</c:v>
                </c:pt>
              </c:strCache>
            </c:strRef>
          </c:tx>
          <c:spPr>
            <a:solidFill>
              <a:schemeClr val="accent2"/>
            </a:solidFill>
            <a:ln>
              <a:noFill/>
            </a:ln>
            <a:effectLst/>
          </c:spPr>
          <c:invertIfNegative val="0"/>
          <c:cat>
            <c:strRef>
              <c:f>Sheet1!$A$2:$A$3</c:f>
              <c:strCache>
                <c:ptCount val="2"/>
                <c:pt idx="0">
                  <c:v>Alcohol Use Disorder</c:v>
                </c:pt>
                <c:pt idx="1">
                  <c:v>Drug Use Disorder</c:v>
                </c:pt>
              </c:strCache>
            </c:strRef>
          </c:cat>
          <c:val>
            <c:numRef>
              <c:f>Sheet1!$C$2:$C$3</c:f>
              <c:numCache>
                <c:formatCode>0.00%</c:formatCode>
                <c:ptCount val="2"/>
                <c:pt idx="0">
                  <c:v>56.6</c:v>
                </c:pt>
                <c:pt idx="1">
                  <c:v>58.5</c:v>
                </c:pt>
              </c:numCache>
            </c:numRef>
          </c:val>
          <c:extLst>
            <c:ext xmlns:c16="http://schemas.microsoft.com/office/drawing/2014/chart" uri="{C3380CC4-5D6E-409C-BE32-E72D297353CC}">
              <c16:uniqueId val="{00000001-469F-A745-B5CC-85270E595F3C}"/>
            </c:ext>
          </c:extLst>
        </c:ser>
        <c:ser>
          <c:idx val="2"/>
          <c:order val="2"/>
          <c:tx>
            <c:strRef>
              <c:f>Sheet1!$D$1</c:f>
              <c:strCache>
                <c:ptCount val="1"/>
                <c:pt idx="0">
                  <c:v>Persons of Unknown Status</c:v>
                </c:pt>
              </c:strCache>
            </c:strRef>
          </c:tx>
          <c:spPr>
            <a:solidFill>
              <a:schemeClr val="accent3"/>
            </a:solidFill>
            <a:ln>
              <a:noFill/>
            </a:ln>
            <a:effectLst/>
          </c:spPr>
          <c:invertIfNegative val="0"/>
          <c:cat>
            <c:strRef>
              <c:f>Sheet1!$A$2:$A$3</c:f>
              <c:strCache>
                <c:ptCount val="2"/>
                <c:pt idx="0">
                  <c:v>Alcohol Use Disorder</c:v>
                </c:pt>
                <c:pt idx="1">
                  <c:v>Drug Use Disorder</c:v>
                </c:pt>
              </c:strCache>
            </c:strRef>
          </c:cat>
          <c:val>
            <c:numRef>
              <c:f>Sheet1!$D$2:$D$3</c:f>
              <c:numCache>
                <c:formatCode>0.00%</c:formatCode>
                <c:ptCount val="2"/>
                <c:pt idx="0">
                  <c:v>64.099999999999994</c:v>
                </c:pt>
                <c:pt idx="1">
                  <c:v>20.6</c:v>
                </c:pt>
              </c:numCache>
            </c:numRef>
          </c:val>
          <c:extLst>
            <c:ext xmlns:c16="http://schemas.microsoft.com/office/drawing/2014/chart" uri="{C3380CC4-5D6E-409C-BE32-E72D297353CC}">
              <c16:uniqueId val="{00000002-469F-A745-B5CC-85270E595F3C}"/>
            </c:ext>
          </c:extLst>
        </c:ser>
        <c:dLbls>
          <c:showLegendKey val="0"/>
          <c:showVal val="0"/>
          <c:showCatName val="0"/>
          <c:showSerName val="0"/>
          <c:showPercent val="0"/>
          <c:showBubbleSize val="0"/>
        </c:dLbls>
        <c:gapWidth val="219"/>
        <c:overlap val="-27"/>
        <c:axId val="1588250944"/>
        <c:axId val="1588480640"/>
      </c:barChart>
      <c:catAx>
        <c:axId val="158825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8480640"/>
        <c:crosses val="autoZero"/>
        <c:auto val="1"/>
        <c:lblAlgn val="ctr"/>
        <c:lblOffset val="100"/>
        <c:noMultiLvlLbl val="0"/>
      </c:catAx>
      <c:valAx>
        <c:axId val="158848064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8250944"/>
        <c:crosses val="autoZero"/>
        <c:crossBetween val="between"/>
        <c:dispUnits>
          <c:builtInUnit val="hundre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6.1993313988883636E-2"/>
          <c:y val="9.138177915325843E-2"/>
          <c:w val="0.93413018729067299"/>
          <c:h val="0.90861824762624899"/>
        </c:manualLayout>
      </c:layout>
      <c:barChart>
        <c:barDir val="col"/>
        <c:grouping val="clustered"/>
        <c:varyColors val="0"/>
        <c:ser>
          <c:idx val="0"/>
          <c:order val="0"/>
          <c:tx>
            <c:strRef>
              <c:f>Sheet1!$B$1</c:f>
              <c:strCache>
                <c:ptCount val="1"/>
                <c:pt idx="0">
                  <c:v>Non-BPN</c:v>
                </c:pt>
              </c:strCache>
            </c:strRef>
          </c:tx>
          <c:spPr>
            <a:solidFill>
              <a:srgbClr val="015873"/>
            </a:solidFill>
          </c:spPr>
          <c:invertIfNegative val="0"/>
          <c:cat>
            <c:strRef>
              <c:f>Sheet1!$A$2:$A$5</c:f>
              <c:strCache>
                <c:ptCount val="3"/>
                <c:pt idx="0">
                  <c:v>Baseline</c:v>
                </c:pt>
                <c:pt idx="1">
                  <c:v>3 month</c:v>
                </c:pt>
                <c:pt idx="2">
                  <c:v>6 month</c:v>
                </c:pt>
              </c:strCache>
            </c:strRef>
          </c:cat>
          <c:val>
            <c:numRef>
              <c:f>Sheet1!$B$2:$B$5</c:f>
              <c:numCache>
                <c:formatCode>General</c:formatCode>
                <c:ptCount val="4"/>
                <c:pt idx="0">
                  <c:v>48</c:v>
                </c:pt>
                <c:pt idx="1">
                  <c:v>46</c:v>
                </c:pt>
                <c:pt idx="2">
                  <c:v>55</c:v>
                </c:pt>
              </c:numCache>
            </c:numRef>
          </c:val>
          <c:extLst>
            <c:ext xmlns:c16="http://schemas.microsoft.com/office/drawing/2014/chart" uri="{C3380CC4-5D6E-409C-BE32-E72D297353CC}">
              <c16:uniqueId val="{00000000-02E6-48F4-8AA0-1AFFF57A61EE}"/>
            </c:ext>
          </c:extLst>
        </c:ser>
        <c:ser>
          <c:idx val="1"/>
          <c:order val="1"/>
          <c:tx>
            <c:strRef>
              <c:f>Sheet1!$C$1</c:f>
              <c:strCache>
                <c:ptCount val="1"/>
                <c:pt idx="0">
                  <c:v>BPN Not retained</c:v>
                </c:pt>
              </c:strCache>
            </c:strRef>
          </c:tx>
          <c:spPr>
            <a:solidFill>
              <a:srgbClr val="E1471D"/>
            </a:solidFill>
          </c:spPr>
          <c:invertIfNegative val="0"/>
          <c:cat>
            <c:strRef>
              <c:f>Sheet1!$A$2:$A$5</c:f>
              <c:strCache>
                <c:ptCount val="3"/>
                <c:pt idx="0">
                  <c:v>Baseline</c:v>
                </c:pt>
                <c:pt idx="1">
                  <c:v>3 month</c:v>
                </c:pt>
                <c:pt idx="2">
                  <c:v>6 month</c:v>
                </c:pt>
              </c:strCache>
            </c:strRef>
          </c:cat>
          <c:val>
            <c:numRef>
              <c:f>Sheet1!$C$2:$C$5</c:f>
              <c:numCache>
                <c:formatCode>General</c:formatCode>
                <c:ptCount val="4"/>
                <c:pt idx="0">
                  <c:v>58</c:v>
                </c:pt>
                <c:pt idx="1">
                  <c:v>43</c:v>
                </c:pt>
                <c:pt idx="2">
                  <c:v>49</c:v>
                </c:pt>
              </c:numCache>
            </c:numRef>
          </c:val>
          <c:extLst>
            <c:ext xmlns:c16="http://schemas.microsoft.com/office/drawing/2014/chart" uri="{C3380CC4-5D6E-409C-BE32-E72D297353CC}">
              <c16:uniqueId val="{00000001-02E6-48F4-8AA0-1AFFF57A61EE}"/>
            </c:ext>
          </c:extLst>
        </c:ser>
        <c:ser>
          <c:idx val="2"/>
          <c:order val="2"/>
          <c:tx>
            <c:strRef>
              <c:f>Sheet1!$D$1</c:f>
              <c:strCache>
                <c:ptCount val="1"/>
                <c:pt idx="0">
                  <c:v>BPN retained 24 wks</c:v>
                </c:pt>
              </c:strCache>
            </c:strRef>
          </c:tx>
          <c:spPr>
            <a:solidFill>
              <a:srgbClr val="00823B"/>
            </a:solidFill>
          </c:spPr>
          <c:invertIfNegative val="0"/>
          <c:cat>
            <c:strRef>
              <c:f>Sheet1!$A$2:$A$5</c:f>
              <c:strCache>
                <c:ptCount val="3"/>
                <c:pt idx="0">
                  <c:v>Baseline</c:v>
                </c:pt>
                <c:pt idx="1">
                  <c:v>3 month</c:v>
                </c:pt>
                <c:pt idx="2">
                  <c:v>6 month</c:v>
                </c:pt>
              </c:strCache>
            </c:strRef>
          </c:cat>
          <c:val>
            <c:numRef>
              <c:f>Sheet1!$D$2:$D$5</c:f>
              <c:numCache>
                <c:formatCode>General</c:formatCode>
                <c:ptCount val="4"/>
                <c:pt idx="0">
                  <c:v>59</c:v>
                </c:pt>
                <c:pt idx="1">
                  <c:v>77</c:v>
                </c:pt>
                <c:pt idx="2">
                  <c:v>82</c:v>
                </c:pt>
              </c:numCache>
            </c:numRef>
          </c:val>
          <c:extLst>
            <c:ext xmlns:c16="http://schemas.microsoft.com/office/drawing/2014/chart" uri="{C3380CC4-5D6E-409C-BE32-E72D297353CC}">
              <c16:uniqueId val="{00000002-02E6-48F4-8AA0-1AFFF57A61EE}"/>
            </c:ext>
          </c:extLst>
        </c:ser>
        <c:dLbls>
          <c:showLegendKey val="0"/>
          <c:showVal val="0"/>
          <c:showCatName val="0"/>
          <c:showSerName val="0"/>
          <c:showPercent val="0"/>
          <c:showBubbleSize val="0"/>
        </c:dLbls>
        <c:gapWidth val="150"/>
        <c:axId val="-2131692584"/>
        <c:axId val="-2131695576"/>
      </c:barChart>
      <c:catAx>
        <c:axId val="-2131692584"/>
        <c:scaling>
          <c:orientation val="minMax"/>
        </c:scaling>
        <c:delete val="1"/>
        <c:axPos val="b"/>
        <c:numFmt formatCode="General" sourceLinked="0"/>
        <c:majorTickMark val="out"/>
        <c:minorTickMark val="none"/>
        <c:tickLblPos val="nextTo"/>
        <c:crossAx val="-2131695576"/>
        <c:crosses val="autoZero"/>
        <c:auto val="1"/>
        <c:lblAlgn val="ctr"/>
        <c:lblOffset val="100"/>
        <c:noMultiLvlLbl val="0"/>
      </c:catAx>
      <c:valAx>
        <c:axId val="-2131695576"/>
        <c:scaling>
          <c:orientation val="minMax"/>
        </c:scaling>
        <c:delete val="1"/>
        <c:axPos val="l"/>
        <c:numFmt formatCode="General" sourceLinked="1"/>
        <c:majorTickMark val="out"/>
        <c:minorTickMark val="none"/>
        <c:tickLblPos val="nextTo"/>
        <c:crossAx val="-2131692584"/>
        <c:crosses val="autoZero"/>
        <c:crossBetween val="between"/>
      </c:valAx>
    </c:plotArea>
    <c:plotVisOnly val="1"/>
    <c:dispBlanksAs val="gap"/>
    <c:showDLblsOverMax val="0"/>
  </c:chart>
  <c:txPr>
    <a:bodyPr/>
    <a:lstStyle/>
    <a:p>
      <a:pPr>
        <a:defRPr sz="1800">
          <a:solidFill>
            <a:schemeClr val="tx1"/>
          </a:solidFill>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751979323339962E-2"/>
          <c:y val="1.3461441261083907E-2"/>
          <c:w val="0.89145311654187498"/>
          <c:h val="0.81830781568970501"/>
        </c:manualLayout>
      </c:layout>
      <c:barChart>
        <c:barDir val="col"/>
        <c:grouping val="clustered"/>
        <c:varyColors val="0"/>
        <c:ser>
          <c:idx val="0"/>
          <c:order val="0"/>
          <c:tx>
            <c:strRef>
              <c:f>Sheet1!$B$1</c:f>
              <c:strCache>
                <c:ptCount val="1"/>
                <c:pt idx="0">
                  <c:v>Baseline</c:v>
                </c:pt>
              </c:strCache>
            </c:strRef>
          </c:tx>
          <c:spPr>
            <a:solidFill>
              <a:schemeClr val="bg1">
                <a:lumMod val="85000"/>
              </a:schemeClr>
            </a:solidFill>
            <a:ln>
              <a:noFill/>
            </a:ln>
            <a:effectLst/>
          </c:spPr>
          <c:invertIfNegative val="0"/>
          <c:dLbls>
            <c:spPr>
              <a:noFill/>
              <a:ln>
                <a:noFill/>
              </a:ln>
              <a:effectLst/>
            </c:spPr>
            <c:txPr>
              <a:bodyPr rot="0" vert="horz"/>
              <a:lstStyle/>
              <a:p>
                <a:pPr>
                  <a:defRPr sz="1800"/>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Placebo</c:v>
                </c:pt>
                <c:pt idx="1">
                  <c:v>XR-NTX</c:v>
                </c:pt>
              </c:strCache>
            </c:strRef>
          </c:cat>
          <c:val>
            <c:numRef>
              <c:f>Sheet1!$B$2:$B$3</c:f>
              <c:numCache>
                <c:formatCode>0.0</c:formatCode>
                <c:ptCount val="2"/>
                <c:pt idx="0">
                  <c:v>42</c:v>
                </c:pt>
                <c:pt idx="1">
                  <c:v>31</c:v>
                </c:pt>
              </c:numCache>
            </c:numRef>
          </c:val>
          <c:extLst>
            <c:ext xmlns:c16="http://schemas.microsoft.com/office/drawing/2014/chart" uri="{C3380CC4-5D6E-409C-BE32-E72D297353CC}">
              <c16:uniqueId val="{00000000-45A5-AD4F-94B8-2F6F4387D4DC}"/>
            </c:ext>
          </c:extLst>
        </c:ser>
        <c:ser>
          <c:idx val="1"/>
          <c:order val="1"/>
          <c:tx>
            <c:strRef>
              <c:f>Sheet1!$C$1</c:f>
              <c:strCache>
                <c:ptCount val="1"/>
                <c:pt idx="0">
                  <c:v>6 Months</c:v>
                </c:pt>
              </c:strCache>
            </c:strRef>
          </c:tx>
          <c:spPr>
            <a:solidFill>
              <a:srgbClr val="FF0000"/>
            </a:solidFill>
            <a:ln>
              <a:noFill/>
            </a:ln>
            <a:effectLst/>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A5-AD4F-94B8-2F6F4387D4DC}"/>
                </c:ext>
              </c:extLst>
            </c:dLbl>
            <c:dLbl>
              <c:idx val="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5A5-AD4F-94B8-2F6F4387D4DC}"/>
                </c:ext>
              </c:extLst>
            </c:dLbl>
            <c:dLbl>
              <c:idx val="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A5-AD4F-94B8-2F6F4387D4DC}"/>
                </c:ext>
              </c:extLst>
            </c:dLbl>
            <c:dLbl>
              <c:idx val="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5A5-AD4F-94B8-2F6F4387D4DC}"/>
                </c:ext>
              </c:extLst>
            </c:dLbl>
            <c:spPr>
              <a:noFill/>
              <a:ln>
                <a:noFill/>
              </a:ln>
              <a:effectLst/>
            </c:spPr>
            <c:txPr>
              <a:bodyPr rot="0" vert="horz"/>
              <a:lstStyle/>
              <a:p>
                <a:pPr>
                  <a:defRPr sz="2000">
                    <a:solidFill>
                      <a:schemeClr val="bg1"/>
                    </a:solidFill>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Placebo</c:v>
                </c:pt>
                <c:pt idx="1">
                  <c:v>XR-NTX</c:v>
                </c:pt>
              </c:strCache>
            </c:strRef>
          </c:cat>
          <c:val>
            <c:numRef>
              <c:f>Sheet1!$C$2:$C$3</c:f>
              <c:numCache>
                <c:formatCode>General</c:formatCode>
                <c:ptCount val="2"/>
                <c:pt idx="0">
                  <c:v>30.3</c:v>
                </c:pt>
                <c:pt idx="1">
                  <c:v>56.7</c:v>
                </c:pt>
              </c:numCache>
            </c:numRef>
          </c:val>
          <c:extLst>
            <c:ext xmlns:c16="http://schemas.microsoft.com/office/drawing/2014/chart" uri="{C3380CC4-5D6E-409C-BE32-E72D297353CC}">
              <c16:uniqueId val="{00000005-45A5-AD4F-94B8-2F6F4387D4DC}"/>
            </c:ext>
          </c:extLst>
        </c:ser>
        <c:dLbls>
          <c:showLegendKey val="0"/>
          <c:showVal val="0"/>
          <c:showCatName val="0"/>
          <c:showSerName val="0"/>
          <c:showPercent val="0"/>
          <c:showBubbleSize val="0"/>
        </c:dLbls>
        <c:gapWidth val="219"/>
        <c:overlap val="-27"/>
        <c:axId val="-2131231160"/>
        <c:axId val="-2131227528"/>
      </c:barChart>
      <c:catAx>
        <c:axId val="-213123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400"/>
            </a:pPr>
            <a:endParaRPr lang="en-US"/>
          </a:p>
        </c:txPr>
        <c:crossAx val="-2131227528"/>
        <c:crosses val="autoZero"/>
        <c:auto val="1"/>
        <c:lblAlgn val="ctr"/>
        <c:lblOffset val="100"/>
        <c:noMultiLvlLbl val="0"/>
      </c:catAx>
      <c:valAx>
        <c:axId val="-213122752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2131231160"/>
        <c:crosses val="autoZero"/>
        <c:crossBetween val="between"/>
        <c:majorUnit val="20"/>
      </c:valAx>
      <c:spPr>
        <a:noFill/>
        <a:ln w="25400">
          <a:noFill/>
        </a:ln>
        <a:effectLst/>
      </c:spPr>
    </c:plotArea>
    <c:legend>
      <c:legendPos val="b"/>
      <c:layout>
        <c:manualLayout>
          <c:xMode val="edge"/>
          <c:yMode val="edge"/>
          <c:x val="0.26243369834756203"/>
          <c:y val="3.0840147686437398E-2"/>
          <c:w val="0.34417915782933001"/>
          <c:h val="7.0374161563137902E-2"/>
        </c:manualLayout>
      </c:layout>
      <c:overlay val="0"/>
      <c:spPr>
        <a:noFill/>
        <a:ln>
          <a:noFill/>
        </a:ln>
        <a:effectLst/>
      </c:spPr>
      <c:txPr>
        <a:bodyPr rot="0" vert="horz"/>
        <a:lstStyle/>
        <a:p>
          <a:pPr>
            <a:defRPr sz="2000"/>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6">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4AF504-6030-4D3C-BC2F-CFBC912CB31F}" type="doc">
      <dgm:prSet loTypeId="urn:microsoft.com/office/officeart/2005/8/layout/vList2" loCatId="list" qsTypeId="urn:microsoft.com/office/officeart/2005/8/quickstyle/simple2" qsCatId="simple" csTypeId="urn:microsoft.com/office/officeart/2005/8/colors/accent3_2" csCatId="accent3"/>
      <dgm:spPr/>
      <dgm:t>
        <a:bodyPr/>
        <a:lstStyle/>
        <a:p>
          <a:endParaRPr lang="en-US"/>
        </a:p>
      </dgm:t>
    </dgm:pt>
    <dgm:pt modelId="{61F75974-BF48-4EDC-8293-83265CD75CB8}">
      <dgm:prSet/>
      <dgm:spPr/>
      <dgm:t>
        <a:bodyPr/>
        <a:lstStyle/>
        <a:p>
          <a:r>
            <a:rPr lang="en-US" dirty="0">
              <a:solidFill>
                <a:srgbClr val="0070C0"/>
              </a:solidFill>
            </a:rPr>
            <a:t>1 in 4 people, </a:t>
          </a:r>
          <a:r>
            <a:rPr lang="en-US" b="1" dirty="0">
              <a:solidFill>
                <a:srgbClr val="0070C0"/>
              </a:solidFill>
            </a:rPr>
            <a:t>almost 70 million people</a:t>
          </a:r>
          <a:r>
            <a:rPr lang="en-US" dirty="0">
              <a:solidFill>
                <a:srgbClr val="0070C0"/>
              </a:solidFill>
            </a:rPr>
            <a:t>, reported illicit drug use in 2025</a:t>
          </a:r>
        </a:p>
      </dgm:t>
    </dgm:pt>
    <dgm:pt modelId="{A396D57A-3BDC-4B74-A02E-B1E1C9D7A3EF}" type="parTrans" cxnId="{8DB6DBB1-62EC-4E3E-9F03-910E412AF304}">
      <dgm:prSet/>
      <dgm:spPr/>
      <dgm:t>
        <a:bodyPr/>
        <a:lstStyle/>
        <a:p>
          <a:endParaRPr lang="en-US">
            <a:solidFill>
              <a:srgbClr val="0070C0"/>
            </a:solidFill>
          </a:endParaRPr>
        </a:p>
      </dgm:t>
    </dgm:pt>
    <dgm:pt modelId="{7B3B42C0-6C5E-4919-8CA4-01CEA6D635FB}" type="sibTrans" cxnId="{8DB6DBB1-62EC-4E3E-9F03-910E412AF304}">
      <dgm:prSet/>
      <dgm:spPr/>
      <dgm:t>
        <a:bodyPr/>
        <a:lstStyle/>
        <a:p>
          <a:endParaRPr lang="en-US">
            <a:solidFill>
              <a:srgbClr val="0070C0"/>
            </a:solidFill>
          </a:endParaRPr>
        </a:p>
      </dgm:t>
    </dgm:pt>
    <dgm:pt modelId="{0BB285E3-EAAB-4254-A478-FC81CCB08A10}">
      <dgm:prSet/>
      <dgm:spPr/>
      <dgm:t>
        <a:bodyPr/>
        <a:lstStyle/>
        <a:p>
          <a:r>
            <a:rPr lang="en-US" dirty="0">
              <a:solidFill>
                <a:srgbClr val="0070C0"/>
              </a:solidFill>
            </a:rPr>
            <a:t>7.1 million people reported </a:t>
          </a:r>
          <a:r>
            <a:rPr lang="en-US" b="1" dirty="0">
              <a:solidFill>
                <a:srgbClr val="0070C0"/>
              </a:solidFill>
            </a:rPr>
            <a:t>opioid misuse</a:t>
          </a:r>
        </a:p>
      </dgm:t>
    </dgm:pt>
    <dgm:pt modelId="{8C2FE986-FF97-4026-9DC2-E900F52DDBCD}" type="parTrans" cxnId="{4F8F46D2-7408-4CB6-BE6C-994542575243}">
      <dgm:prSet/>
      <dgm:spPr/>
      <dgm:t>
        <a:bodyPr/>
        <a:lstStyle/>
        <a:p>
          <a:endParaRPr lang="en-US">
            <a:solidFill>
              <a:srgbClr val="0070C0"/>
            </a:solidFill>
          </a:endParaRPr>
        </a:p>
      </dgm:t>
    </dgm:pt>
    <dgm:pt modelId="{33DC8512-C082-4398-8D56-3A1DA11723C8}" type="sibTrans" cxnId="{4F8F46D2-7408-4CB6-BE6C-994542575243}">
      <dgm:prSet/>
      <dgm:spPr/>
      <dgm:t>
        <a:bodyPr/>
        <a:lstStyle/>
        <a:p>
          <a:endParaRPr lang="en-US">
            <a:solidFill>
              <a:srgbClr val="0070C0"/>
            </a:solidFill>
          </a:endParaRPr>
        </a:p>
      </dgm:t>
    </dgm:pt>
    <dgm:pt modelId="{279E788A-673E-40A3-8682-E9FDD24BCB2B}">
      <dgm:prSet/>
      <dgm:spPr/>
      <dgm:t>
        <a:bodyPr/>
        <a:lstStyle/>
        <a:p>
          <a:r>
            <a:rPr lang="en-US" dirty="0">
              <a:solidFill>
                <a:srgbClr val="0070C0"/>
              </a:solidFill>
            </a:rPr>
            <a:t>780 K reported </a:t>
          </a:r>
          <a:r>
            <a:rPr lang="en-US" b="1" dirty="0">
              <a:solidFill>
                <a:srgbClr val="0070C0"/>
              </a:solidFill>
            </a:rPr>
            <a:t>fentanyl/ synthetic opioid use</a:t>
          </a:r>
        </a:p>
      </dgm:t>
    </dgm:pt>
    <dgm:pt modelId="{7B91E0BE-2CAE-4BFB-8E03-C51F157D0E93}" type="parTrans" cxnId="{4625BB6D-C9B5-400D-954F-8BDA718C3EDE}">
      <dgm:prSet/>
      <dgm:spPr/>
      <dgm:t>
        <a:bodyPr/>
        <a:lstStyle/>
        <a:p>
          <a:endParaRPr lang="en-US">
            <a:solidFill>
              <a:srgbClr val="0070C0"/>
            </a:solidFill>
          </a:endParaRPr>
        </a:p>
      </dgm:t>
    </dgm:pt>
    <dgm:pt modelId="{C52F1703-2AC4-41F0-B108-F419E5C4CAD7}" type="sibTrans" cxnId="{4625BB6D-C9B5-400D-954F-8BDA718C3EDE}">
      <dgm:prSet/>
      <dgm:spPr/>
      <dgm:t>
        <a:bodyPr/>
        <a:lstStyle/>
        <a:p>
          <a:endParaRPr lang="en-US">
            <a:solidFill>
              <a:srgbClr val="0070C0"/>
            </a:solidFill>
          </a:endParaRPr>
        </a:p>
      </dgm:t>
    </dgm:pt>
    <dgm:pt modelId="{83D16FBC-AB87-49C1-B9CD-408081105647}">
      <dgm:prSet/>
      <dgm:spPr/>
      <dgm:t>
        <a:bodyPr/>
        <a:lstStyle/>
        <a:p>
          <a:r>
            <a:rPr lang="en-US" dirty="0">
              <a:solidFill>
                <a:srgbClr val="0070C0"/>
              </a:solidFill>
            </a:rPr>
            <a:t>9.5 million reported </a:t>
          </a:r>
          <a:r>
            <a:rPr lang="en-US" b="1" dirty="0">
              <a:solidFill>
                <a:srgbClr val="0070C0"/>
              </a:solidFill>
            </a:rPr>
            <a:t>cocaine/ methamphetamine use</a:t>
          </a:r>
        </a:p>
      </dgm:t>
    </dgm:pt>
    <dgm:pt modelId="{FEAB8DCA-7F54-474C-AC42-3FC33700122A}" type="parTrans" cxnId="{1EB5C46F-95D4-478A-81E4-045A7B23D76F}">
      <dgm:prSet/>
      <dgm:spPr/>
      <dgm:t>
        <a:bodyPr/>
        <a:lstStyle/>
        <a:p>
          <a:endParaRPr lang="en-US">
            <a:solidFill>
              <a:srgbClr val="0070C0"/>
            </a:solidFill>
          </a:endParaRPr>
        </a:p>
      </dgm:t>
    </dgm:pt>
    <dgm:pt modelId="{6DB455E8-F209-407F-9584-E7A89AE8939E}" type="sibTrans" cxnId="{1EB5C46F-95D4-478A-81E4-045A7B23D76F}">
      <dgm:prSet/>
      <dgm:spPr/>
      <dgm:t>
        <a:bodyPr/>
        <a:lstStyle/>
        <a:p>
          <a:endParaRPr lang="en-US">
            <a:solidFill>
              <a:srgbClr val="0070C0"/>
            </a:solidFill>
          </a:endParaRPr>
        </a:p>
      </dgm:t>
    </dgm:pt>
    <dgm:pt modelId="{ABA12A2C-842D-5B44-BFA9-12E3ABD737F3}" type="pres">
      <dgm:prSet presAssocID="{B44AF504-6030-4D3C-BC2F-CFBC912CB31F}" presName="linear" presStyleCnt="0">
        <dgm:presLayoutVars>
          <dgm:animLvl val="lvl"/>
          <dgm:resizeHandles val="exact"/>
        </dgm:presLayoutVars>
      </dgm:prSet>
      <dgm:spPr/>
    </dgm:pt>
    <dgm:pt modelId="{E68D0BE9-A090-4D4D-BE62-0DB9DFB6330E}" type="pres">
      <dgm:prSet presAssocID="{61F75974-BF48-4EDC-8293-83265CD75CB8}" presName="parentText" presStyleLbl="node1" presStyleIdx="0" presStyleCnt="4">
        <dgm:presLayoutVars>
          <dgm:chMax val="0"/>
          <dgm:bulletEnabled val="1"/>
        </dgm:presLayoutVars>
      </dgm:prSet>
      <dgm:spPr/>
    </dgm:pt>
    <dgm:pt modelId="{738BB988-81EA-6342-81B8-A9733C86CCEB}" type="pres">
      <dgm:prSet presAssocID="{7B3B42C0-6C5E-4919-8CA4-01CEA6D635FB}" presName="spacer" presStyleCnt="0"/>
      <dgm:spPr/>
    </dgm:pt>
    <dgm:pt modelId="{1042CDD9-FED4-A449-B13D-51FB0E5794FB}" type="pres">
      <dgm:prSet presAssocID="{0BB285E3-EAAB-4254-A478-FC81CCB08A10}" presName="parentText" presStyleLbl="node1" presStyleIdx="1" presStyleCnt="4">
        <dgm:presLayoutVars>
          <dgm:chMax val="0"/>
          <dgm:bulletEnabled val="1"/>
        </dgm:presLayoutVars>
      </dgm:prSet>
      <dgm:spPr/>
    </dgm:pt>
    <dgm:pt modelId="{4A8B6470-3678-9C40-B089-C685200A5D0E}" type="pres">
      <dgm:prSet presAssocID="{33DC8512-C082-4398-8D56-3A1DA11723C8}" presName="spacer" presStyleCnt="0"/>
      <dgm:spPr/>
    </dgm:pt>
    <dgm:pt modelId="{888B8C96-174A-0E47-A70A-00CEB7E94293}" type="pres">
      <dgm:prSet presAssocID="{279E788A-673E-40A3-8682-E9FDD24BCB2B}" presName="parentText" presStyleLbl="node1" presStyleIdx="2" presStyleCnt="4">
        <dgm:presLayoutVars>
          <dgm:chMax val="0"/>
          <dgm:bulletEnabled val="1"/>
        </dgm:presLayoutVars>
      </dgm:prSet>
      <dgm:spPr/>
    </dgm:pt>
    <dgm:pt modelId="{5DFC1AD4-BAF0-7D4B-AF00-CA627C9529E8}" type="pres">
      <dgm:prSet presAssocID="{C52F1703-2AC4-41F0-B108-F419E5C4CAD7}" presName="spacer" presStyleCnt="0"/>
      <dgm:spPr/>
    </dgm:pt>
    <dgm:pt modelId="{8ECF71F8-605F-7F4A-867C-A0E5BAEFC7C0}" type="pres">
      <dgm:prSet presAssocID="{83D16FBC-AB87-49C1-B9CD-408081105647}" presName="parentText" presStyleLbl="node1" presStyleIdx="3" presStyleCnt="4">
        <dgm:presLayoutVars>
          <dgm:chMax val="0"/>
          <dgm:bulletEnabled val="1"/>
        </dgm:presLayoutVars>
      </dgm:prSet>
      <dgm:spPr/>
    </dgm:pt>
  </dgm:ptLst>
  <dgm:cxnLst>
    <dgm:cxn modelId="{BA5CDF1D-9503-C442-938B-F8F57BE648BE}" type="presOf" srcId="{0BB285E3-EAAB-4254-A478-FC81CCB08A10}" destId="{1042CDD9-FED4-A449-B13D-51FB0E5794FB}" srcOrd="0" destOrd="0" presId="urn:microsoft.com/office/officeart/2005/8/layout/vList2"/>
    <dgm:cxn modelId="{2C496735-0117-5A48-BF38-F790F61183AB}" type="presOf" srcId="{279E788A-673E-40A3-8682-E9FDD24BCB2B}" destId="{888B8C96-174A-0E47-A70A-00CEB7E94293}" srcOrd="0" destOrd="0" presId="urn:microsoft.com/office/officeart/2005/8/layout/vList2"/>
    <dgm:cxn modelId="{4625BB6D-C9B5-400D-954F-8BDA718C3EDE}" srcId="{B44AF504-6030-4D3C-BC2F-CFBC912CB31F}" destId="{279E788A-673E-40A3-8682-E9FDD24BCB2B}" srcOrd="2" destOrd="0" parTransId="{7B91E0BE-2CAE-4BFB-8E03-C51F157D0E93}" sibTransId="{C52F1703-2AC4-41F0-B108-F419E5C4CAD7}"/>
    <dgm:cxn modelId="{1EB5C46F-95D4-478A-81E4-045A7B23D76F}" srcId="{B44AF504-6030-4D3C-BC2F-CFBC912CB31F}" destId="{83D16FBC-AB87-49C1-B9CD-408081105647}" srcOrd="3" destOrd="0" parTransId="{FEAB8DCA-7F54-474C-AC42-3FC33700122A}" sibTransId="{6DB455E8-F209-407F-9584-E7A89AE8939E}"/>
    <dgm:cxn modelId="{6C2EAD7E-2A76-2143-866D-FE21A54E0F4D}" type="presOf" srcId="{61F75974-BF48-4EDC-8293-83265CD75CB8}" destId="{E68D0BE9-A090-4D4D-BE62-0DB9DFB6330E}" srcOrd="0" destOrd="0" presId="urn:microsoft.com/office/officeart/2005/8/layout/vList2"/>
    <dgm:cxn modelId="{8DB6DBB1-62EC-4E3E-9F03-910E412AF304}" srcId="{B44AF504-6030-4D3C-BC2F-CFBC912CB31F}" destId="{61F75974-BF48-4EDC-8293-83265CD75CB8}" srcOrd="0" destOrd="0" parTransId="{A396D57A-3BDC-4B74-A02E-B1E1C9D7A3EF}" sibTransId="{7B3B42C0-6C5E-4919-8CA4-01CEA6D635FB}"/>
    <dgm:cxn modelId="{2EF9E2C8-2798-AB4E-9D92-AF4D6B06E6A6}" type="presOf" srcId="{B44AF504-6030-4D3C-BC2F-CFBC912CB31F}" destId="{ABA12A2C-842D-5B44-BFA9-12E3ABD737F3}" srcOrd="0" destOrd="0" presId="urn:microsoft.com/office/officeart/2005/8/layout/vList2"/>
    <dgm:cxn modelId="{4F8F46D2-7408-4CB6-BE6C-994542575243}" srcId="{B44AF504-6030-4D3C-BC2F-CFBC912CB31F}" destId="{0BB285E3-EAAB-4254-A478-FC81CCB08A10}" srcOrd="1" destOrd="0" parTransId="{8C2FE986-FF97-4026-9DC2-E900F52DDBCD}" sibTransId="{33DC8512-C082-4398-8D56-3A1DA11723C8}"/>
    <dgm:cxn modelId="{609E4FDF-1466-C94E-8CB1-F2998AD6B8E6}" type="presOf" srcId="{83D16FBC-AB87-49C1-B9CD-408081105647}" destId="{8ECF71F8-605F-7F4A-867C-A0E5BAEFC7C0}" srcOrd="0" destOrd="0" presId="urn:microsoft.com/office/officeart/2005/8/layout/vList2"/>
    <dgm:cxn modelId="{36658DC9-0B8A-014B-80DC-6E7D276F27C8}" type="presParOf" srcId="{ABA12A2C-842D-5B44-BFA9-12E3ABD737F3}" destId="{E68D0BE9-A090-4D4D-BE62-0DB9DFB6330E}" srcOrd="0" destOrd="0" presId="urn:microsoft.com/office/officeart/2005/8/layout/vList2"/>
    <dgm:cxn modelId="{210AD803-FC64-134C-946D-79E10D9BAB06}" type="presParOf" srcId="{ABA12A2C-842D-5B44-BFA9-12E3ABD737F3}" destId="{738BB988-81EA-6342-81B8-A9733C86CCEB}" srcOrd="1" destOrd="0" presId="urn:microsoft.com/office/officeart/2005/8/layout/vList2"/>
    <dgm:cxn modelId="{996D3DEB-1CEB-7B41-BFBB-34FCF7B74C64}" type="presParOf" srcId="{ABA12A2C-842D-5B44-BFA9-12E3ABD737F3}" destId="{1042CDD9-FED4-A449-B13D-51FB0E5794FB}" srcOrd="2" destOrd="0" presId="urn:microsoft.com/office/officeart/2005/8/layout/vList2"/>
    <dgm:cxn modelId="{E598079B-775A-9642-9082-ADD384C273B9}" type="presParOf" srcId="{ABA12A2C-842D-5B44-BFA9-12E3ABD737F3}" destId="{4A8B6470-3678-9C40-B089-C685200A5D0E}" srcOrd="3" destOrd="0" presId="urn:microsoft.com/office/officeart/2005/8/layout/vList2"/>
    <dgm:cxn modelId="{0F40EC9D-8211-9B42-85D2-E802AB96A22F}" type="presParOf" srcId="{ABA12A2C-842D-5B44-BFA9-12E3ABD737F3}" destId="{888B8C96-174A-0E47-A70A-00CEB7E94293}" srcOrd="4" destOrd="0" presId="urn:microsoft.com/office/officeart/2005/8/layout/vList2"/>
    <dgm:cxn modelId="{2BC1AD1B-1AFF-C14F-8D38-B56CA448EAE1}" type="presParOf" srcId="{ABA12A2C-842D-5B44-BFA9-12E3ABD737F3}" destId="{5DFC1AD4-BAF0-7D4B-AF00-CA627C9529E8}" srcOrd="5" destOrd="0" presId="urn:microsoft.com/office/officeart/2005/8/layout/vList2"/>
    <dgm:cxn modelId="{A3338BB2-97FC-A24A-A19A-B222B8DA4094}" type="presParOf" srcId="{ABA12A2C-842D-5B44-BFA9-12E3ABD737F3}" destId="{8ECF71F8-605F-7F4A-867C-A0E5BAEFC7C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D79BF9-560E-5641-B31F-939AAD286C82}" type="doc">
      <dgm:prSet loTypeId="urn:microsoft.com/office/officeart/2005/8/layout/hProcess11" loCatId="" qsTypeId="urn:microsoft.com/office/officeart/2005/8/quickstyle/simple1#2" qsCatId="simple" csTypeId="urn:microsoft.com/office/officeart/2005/8/colors/accent1_2#2" csCatId="accent1" phldr="1"/>
      <dgm:spPr/>
    </dgm:pt>
    <dgm:pt modelId="{4EE782DF-FC32-DB40-AEBE-178563D80B7E}">
      <dgm:prSet phldrT="[Text]"/>
      <dgm:spPr/>
      <dgm:t>
        <a:bodyPr/>
        <a:lstStyle/>
        <a:p>
          <a:r>
            <a:rPr lang="en-US"/>
            <a:t>Screen and Diagnose SUD</a:t>
          </a:r>
        </a:p>
      </dgm:t>
    </dgm:pt>
    <dgm:pt modelId="{69954D47-B61D-C148-B532-FC590F608388}" type="parTrans" cxnId="{B745B361-3F6A-D543-BAEA-AA4E32C8701B}">
      <dgm:prSet/>
      <dgm:spPr/>
      <dgm:t>
        <a:bodyPr/>
        <a:lstStyle/>
        <a:p>
          <a:endParaRPr lang="en-US"/>
        </a:p>
      </dgm:t>
    </dgm:pt>
    <dgm:pt modelId="{58A2EE69-B401-2446-9C5D-777B1F088191}" type="sibTrans" cxnId="{B745B361-3F6A-D543-BAEA-AA4E32C8701B}">
      <dgm:prSet/>
      <dgm:spPr/>
      <dgm:t>
        <a:bodyPr/>
        <a:lstStyle/>
        <a:p>
          <a:endParaRPr lang="en-US"/>
        </a:p>
      </dgm:t>
    </dgm:pt>
    <dgm:pt modelId="{70A73333-2BBF-2E43-A7CF-5E4BDC740785}">
      <dgm:prSet phldrT="[Text]"/>
      <dgm:spPr/>
      <dgm:t>
        <a:bodyPr/>
        <a:lstStyle/>
        <a:p>
          <a:r>
            <a:rPr lang="en-US" dirty="0"/>
            <a:t>Provide Treatment (Medications, Behavioral Health)</a:t>
          </a:r>
        </a:p>
      </dgm:t>
    </dgm:pt>
    <dgm:pt modelId="{15BF5F2D-AB0F-1348-B1B8-B13943596CA5}" type="parTrans" cxnId="{4A383192-DDA9-A147-BCD6-B31DA93020EE}">
      <dgm:prSet/>
      <dgm:spPr/>
      <dgm:t>
        <a:bodyPr/>
        <a:lstStyle/>
        <a:p>
          <a:endParaRPr lang="en-US"/>
        </a:p>
      </dgm:t>
    </dgm:pt>
    <dgm:pt modelId="{6D28E5C4-F4E0-A047-A10C-953A27F8E5D4}" type="sibTrans" cxnId="{4A383192-DDA9-A147-BCD6-B31DA93020EE}">
      <dgm:prSet/>
      <dgm:spPr/>
      <dgm:t>
        <a:bodyPr/>
        <a:lstStyle/>
        <a:p>
          <a:endParaRPr lang="en-US"/>
        </a:p>
      </dgm:t>
    </dgm:pt>
    <dgm:pt modelId="{26FCD605-582E-5046-8804-46AAEA809F0D}">
      <dgm:prSet phldrT="[Text]"/>
      <dgm:spPr/>
      <dgm:t>
        <a:bodyPr/>
        <a:lstStyle/>
        <a:p>
          <a:r>
            <a:rPr lang="en-US"/>
            <a:t>Help retain in treatment/Overcome Barriers </a:t>
          </a:r>
        </a:p>
      </dgm:t>
    </dgm:pt>
    <dgm:pt modelId="{91236B8D-B47C-8C4E-919E-22CF306B864F}" type="parTrans" cxnId="{118616CC-D957-F746-A89B-551F78730780}">
      <dgm:prSet/>
      <dgm:spPr/>
      <dgm:t>
        <a:bodyPr/>
        <a:lstStyle/>
        <a:p>
          <a:endParaRPr lang="en-US"/>
        </a:p>
      </dgm:t>
    </dgm:pt>
    <dgm:pt modelId="{7BC62DBF-A487-A248-BC45-4EE6F88CD0EC}" type="sibTrans" cxnId="{118616CC-D957-F746-A89B-551F78730780}">
      <dgm:prSet/>
      <dgm:spPr/>
      <dgm:t>
        <a:bodyPr/>
        <a:lstStyle/>
        <a:p>
          <a:endParaRPr lang="en-US"/>
        </a:p>
      </dgm:t>
    </dgm:pt>
    <dgm:pt modelId="{83C37943-5B9A-EB46-9FC6-17644D281500}" type="pres">
      <dgm:prSet presAssocID="{9FD79BF9-560E-5641-B31F-939AAD286C82}" presName="Name0" presStyleCnt="0">
        <dgm:presLayoutVars>
          <dgm:dir/>
          <dgm:resizeHandles val="exact"/>
        </dgm:presLayoutVars>
      </dgm:prSet>
      <dgm:spPr/>
    </dgm:pt>
    <dgm:pt modelId="{AE112529-D664-8E4C-9653-56E0D541EA39}" type="pres">
      <dgm:prSet presAssocID="{9FD79BF9-560E-5641-B31F-939AAD286C82}" presName="arrow" presStyleLbl="bgShp" presStyleIdx="0" presStyleCnt="1" custLinFactNeighborX="7451" custLinFactNeighborY="0"/>
      <dgm:spPr>
        <a:solidFill>
          <a:schemeClr val="accent2"/>
        </a:solidFill>
      </dgm:spPr>
    </dgm:pt>
    <dgm:pt modelId="{54E5BD05-E3E8-AC41-BA26-FF3C263B60E8}" type="pres">
      <dgm:prSet presAssocID="{9FD79BF9-560E-5641-B31F-939AAD286C82}" presName="points" presStyleCnt="0"/>
      <dgm:spPr/>
    </dgm:pt>
    <dgm:pt modelId="{B7DE3747-7603-3C49-886C-493A6E1A4D3E}" type="pres">
      <dgm:prSet presAssocID="{4EE782DF-FC32-DB40-AEBE-178563D80B7E}" presName="compositeA" presStyleCnt="0"/>
      <dgm:spPr/>
    </dgm:pt>
    <dgm:pt modelId="{ED8CD2D5-6F4C-A644-9F63-B5B635FE8486}" type="pres">
      <dgm:prSet presAssocID="{4EE782DF-FC32-DB40-AEBE-178563D80B7E}" presName="textA" presStyleLbl="revTx" presStyleIdx="0" presStyleCnt="3">
        <dgm:presLayoutVars>
          <dgm:bulletEnabled val="1"/>
        </dgm:presLayoutVars>
      </dgm:prSet>
      <dgm:spPr/>
    </dgm:pt>
    <dgm:pt modelId="{FAEA631E-E543-FD42-8F12-D0917326F7E5}" type="pres">
      <dgm:prSet presAssocID="{4EE782DF-FC32-DB40-AEBE-178563D80B7E}" presName="circleA" presStyleLbl="node1" presStyleIdx="0" presStyleCnt="3"/>
      <dgm:spPr/>
    </dgm:pt>
    <dgm:pt modelId="{69AE43B3-4977-0440-8484-F833961144DC}" type="pres">
      <dgm:prSet presAssocID="{4EE782DF-FC32-DB40-AEBE-178563D80B7E}" presName="spaceA" presStyleCnt="0"/>
      <dgm:spPr/>
    </dgm:pt>
    <dgm:pt modelId="{71CC692F-2822-5643-85BE-0B0F15CE9D72}" type="pres">
      <dgm:prSet presAssocID="{58A2EE69-B401-2446-9C5D-777B1F088191}" presName="space" presStyleCnt="0"/>
      <dgm:spPr/>
    </dgm:pt>
    <dgm:pt modelId="{514FFA99-6EF5-CB45-87C6-AABDE1044F10}" type="pres">
      <dgm:prSet presAssocID="{70A73333-2BBF-2E43-A7CF-5E4BDC740785}" presName="compositeB" presStyleCnt="0"/>
      <dgm:spPr/>
    </dgm:pt>
    <dgm:pt modelId="{3861A0D3-DE44-934D-907D-C9085308E831}" type="pres">
      <dgm:prSet presAssocID="{70A73333-2BBF-2E43-A7CF-5E4BDC740785}" presName="textB" presStyleLbl="revTx" presStyleIdx="1" presStyleCnt="3">
        <dgm:presLayoutVars>
          <dgm:bulletEnabled val="1"/>
        </dgm:presLayoutVars>
      </dgm:prSet>
      <dgm:spPr/>
    </dgm:pt>
    <dgm:pt modelId="{49B3A376-4DE3-5647-84E2-AF312EDFDE2B}" type="pres">
      <dgm:prSet presAssocID="{70A73333-2BBF-2E43-A7CF-5E4BDC740785}" presName="circleB" presStyleLbl="node1" presStyleIdx="1" presStyleCnt="3"/>
      <dgm:spPr/>
    </dgm:pt>
    <dgm:pt modelId="{8D9150C9-B142-DD41-A5D7-19A695BAEBD4}" type="pres">
      <dgm:prSet presAssocID="{70A73333-2BBF-2E43-A7CF-5E4BDC740785}" presName="spaceB" presStyleCnt="0"/>
      <dgm:spPr/>
    </dgm:pt>
    <dgm:pt modelId="{30927F4E-A977-394E-B8EE-D2A63ACE2C30}" type="pres">
      <dgm:prSet presAssocID="{6D28E5C4-F4E0-A047-A10C-953A27F8E5D4}" presName="space" presStyleCnt="0"/>
      <dgm:spPr/>
    </dgm:pt>
    <dgm:pt modelId="{7A01D6E0-DA90-D844-9A1F-49BCF5B0D1DC}" type="pres">
      <dgm:prSet presAssocID="{26FCD605-582E-5046-8804-46AAEA809F0D}" presName="compositeA" presStyleCnt="0"/>
      <dgm:spPr/>
    </dgm:pt>
    <dgm:pt modelId="{F4F5EB04-30EF-FD4E-852A-AA4ADAC7C1D7}" type="pres">
      <dgm:prSet presAssocID="{26FCD605-582E-5046-8804-46AAEA809F0D}" presName="textA" presStyleLbl="revTx" presStyleIdx="2" presStyleCnt="3">
        <dgm:presLayoutVars>
          <dgm:bulletEnabled val="1"/>
        </dgm:presLayoutVars>
      </dgm:prSet>
      <dgm:spPr/>
    </dgm:pt>
    <dgm:pt modelId="{0CC58C62-C7BE-C840-B67C-08026D2E097F}" type="pres">
      <dgm:prSet presAssocID="{26FCD605-582E-5046-8804-46AAEA809F0D}" presName="circleA" presStyleLbl="node1" presStyleIdx="2" presStyleCnt="3"/>
      <dgm:spPr/>
    </dgm:pt>
    <dgm:pt modelId="{54E4AC2D-7F0B-CA40-B672-0B6892F7C6DD}" type="pres">
      <dgm:prSet presAssocID="{26FCD605-582E-5046-8804-46AAEA809F0D}" presName="spaceA" presStyleCnt="0"/>
      <dgm:spPr/>
    </dgm:pt>
  </dgm:ptLst>
  <dgm:cxnLst>
    <dgm:cxn modelId="{50FBE81F-2DCD-2B4C-81C7-0DBA82956E7D}" type="presOf" srcId="{9FD79BF9-560E-5641-B31F-939AAD286C82}" destId="{83C37943-5B9A-EB46-9FC6-17644D281500}" srcOrd="0" destOrd="0" presId="urn:microsoft.com/office/officeart/2005/8/layout/hProcess11"/>
    <dgm:cxn modelId="{CCBCCF60-4845-F84F-A240-5708E6CFAC6D}" type="presOf" srcId="{26FCD605-582E-5046-8804-46AAEA809F0D}" destId="{F4F5EB04-30EF-FD4E-852A-AA4ADAC7C1D7}" srcOrd="0" destOrd="0" presId="urn:microsoft.com/office/officeart/2005/8/layout/hProcess11"/>
    <dgm:cxn modelId="{B745B361-3F6A-D543-BAEA-AA4E32C8701B}" srcId="{9FD79BF9-560E-5641-B31F-939AAD286C82}" destId="{4EE782DF-FC32-DB40-AEBE-178563D80B7E}" srcOrd="0" destOrd="0" parTransId="{69954D47-B61D-C148-B532-FC590F608388}" sibTransId="{58A2EE69-B401-2446-9C5D-777B1F088191}"/>
    <dgm:cxn modelId="{4A383192-DDA9-A147-BCD6-B31DA93020EE}" srcId="{9FD79BF9-560E-5641-B31F-939AAD286C82}" destId="{70A73333-2BBF-2E43-A7CF-5E4BDC740785}" srcOrd="1" destOrd="0" parTransId="{15BF5F2D-AB0F-1348-B1B8-B13943596CA5}" sibTransId="{6D28E5C4-F4E0-A047-A10C-953A27F8E5D4}"/>
    <dgm:cxn modelId="{118616CC-D957-F746-A89B-551F78730780}" srcId="{9FD79BF9-560E-5641-B31F-939AAD286C82}" destId="{26FCD605-582E-5046-8804-46AAEA809F0D}" srcOrd="2" destOrd="0" parTransId="{91236B8D-B47C-8C4E-919E-22CF306B864F}" sibTransId="{7BC62DBF-A487-A248-BC45-4EE6F88CD0EC}"/>
    <dgm:cxn modelId="{C6B11FE7-948D-B344-AD25-51CF89802065}" type="presOf" srcId="{70A73333-2BBF-2E43-A7CF-5E4BDC740785}" destId="{3861A0D3-DE44-934D-907D-C9085308E831}" srcOrd="0" destOrd="0" presId="urn:microsoft.com/office/officeart/2005/8/layout/hProcess11"/>
    <dgm:cxn modelId="{1DC789F1-3E19-2548-920D-C7267EC3182B}" type="presOf" srcId="{4EE782DF-FC32-DB40-AEBE-178563D80B7E}" destId="{ED8CD2D5-6F4C-A644-9F63-B5B635FE8486}" srcOrd="0" destOrd="0" presId="urn:microsoft.com/office/officeart/2005/8/layout/hProcess11"/>
    <dgm:cxn modelId="{EF59CC9C-D63C-AF42-AE4A-C3E668CFDCDA}" type="presParOf" srcId="{83C37943-5B9A-EB46-9FC6-17644D281500}" destId="{AE112529-D664-8E4C-9653-56E0D541EA39}" srcOrd="0" destOrd="0" presId="urn:microsoft.com/office/officeart/2005/8/layout/hProcess11"/>
    <dgm:cxn modelId="{CBBCF73C-ECA2-124D-B0EC-7B10EB50596F}" type="presParOf" srcId="{83C37943-5B9A-EB46-9FC6-17644D281500}" destId="{54E5BD05-E3E8-AC41-BA26-FF3C263B60E8}" srcOrd="1" destOrd="0" presId="urn:microsoft.com/office/officeart/2005/8/layout/hProcess11"/>
    <dgm:cxn modelId="{94CAE088-63E0-1A40-837C-D0423DAC1F73}" type="presParOf" srcId="{54E5BD05-E3E8-AC41-BA26-FF3C263B60E8}" destId="{B7DE3747-7603-3C49-886C-493A6E1A4D3E}" srcOrd="0" destOrd="0" presId="urn:microsoft.com/office/officeart/2005/8/layout/hProcess11"/>
    <dgm:cxn modelId="{44C26453-7C8D-B04E-917D-CE4BF5D9632A}" type="presParOf" srcId="{B7DE3747-7603-3C49-886C-493A6E1A4D3E}" destId="{ED8CD2D5-6F4C-A644-9F63-B5B635FE8486}" srcOrd="0" destOrd="0" presId="urn:microsoft.com/office/officeart/2005/8/layout/hProcess11"/>
    <dgm:cxn modelId="{99878F65-061E-2647-BDA0-B2593A27BF9B}" type="presParOf" srcId="{B7DE3747-7603-3C49-886C-493A6E1A4D3E}" destId="{FAEA631E-E543-FD42-8F12-D0917326F7E5}" srcOrd="1" destOrd="0" presId="urn:microsoft.com/office/officeart/2005/8/layout/hProcess11"/>
    <dgm:cxn modelId="{9B62D8FF-14C6-524E-8A5E-73988D5FD662}" type="presParOf" srcId="{B7DE3747-7603-3C49-886C-493A6E1A4D3E}" destId="{69AE43B3-4977-0440-8484-F833961144DC}" srcOrd="2" destOrd="0" presId="urn:microsoft.com/office/officeart/2005/8/layout/hProcess11"/>
    <dgm:cxn modelId="{C63CD8D9-5C51-E846-A9FD-673B4677B75F}" type="presParOf" srcId="{54E5BD05-E3E8-AC41-BA26-FF3C263B60E8}" destId="{71CC692F-2822-5643-85BE-0B0F15CE9D72}" srcOrd="1" destOrd="0" presId="urn:microsoft.com/office/officeart/2005/8/layout/hProcess11"/>
    <dgm:cxn modelId="{B89F758E-F61E-9F48-A8F6-32A4ED67F2BD}" type="presParOf" srcId="{54E5BD05-E3E8-AC41-BA26-FF3C263B60E8}" destId="{514FFA99-6EF5-CB45-87C6-AABDE1044F10}" srcOrd="2" destOrd="0" presId="urn:microsoft.com/office/officeart/2005/8/layout/hProcess11"/>
    <dgm:cxn modelId="{1E73AAAE-4042-DA40-BC40-46654AAD4B59}" type="presParOf" srcId="{514FFA99-6EF5-CB45-87C6-AABDE1044F10}" destId="{3861A0D3-DE44-934D-907D-C9085308E831}" srcOrd="0" destOrd="0" presId="urn:microsoft.com/office/officeart/2005/8/layout/hProcess11"/>
    <dgm:cxn modelId="{E3D91ACD-04AD-8547-A0B0-AA7D569D3E8A}" type="presParOf" srcId="{514FFA99-6EF5-CB45-87C6-AABDE1044F10}" destId="{49B3A376-4DE3-5647-84E2-AF312EDFDE2B}" srcOrd="1" destOrd="0" presId="urn:microsoft.com/office/officeart/2005/8/layout/hProcess11"/>
    <dgm:cxn modelId="{DD56F2F5-AB4C-0F42-8A84-60B2F4CC9379}" type="presParOf" srcId="{514FFA99-6EF5-CB45-87C6-AABDE1044F10}" destId="{8D9150C9-B142-DD41-A5D7-19A695BAEBD4}" srcOrd="2" destOrd="0" presId="urn:microsoft.com/office/officeart/2005/8/layout/hProcess11"/>
    <dgm:cxn modelId="{D350E495-398E-8D47-9C9E-CAE95E6E21DA}" type="presParOf" srcId="{54E5BD05-E3E8-AC41-BA26-FF3C263B60E8}" destId="{30927F4E-A977-394E-B8EE-D2A63ACE2C30}" srcOrd="3" destOrd="0" presId="urn:microsoft.com/office/officeart/2005/8/layout/hProcess11"/>
    <dgm:cxn modelId="{93528B84-7320-B44D-A995-788266ECD565}" type="presParOf" srcId="{54E5BD05-E3E8-AC41-BA26-FF3C263B60E8}" destId="{7A01D6E0-DA90-D844-9A1F-49BCF5B0D1DC}" srcOrd="4" destOrd="0" presId="urn:microsoft.com/office/officeart/2005/8/layout/hProcess11"/>
    <dgm:cxn modelId="{9E2A6EED-1BFC-2246-BC8E-FA34AA655370}" type="presParOf" srcId="{7A01D6E0-DA90-D844-9A1F-49BCF5B0D1DC}" destId="{F4F5EB04-30EF-FD4E-852A-AA4ADAC7C1D7}" srcOrd="0" destOrd="0" presId="urn:microsoft.com/office/officeart/2005/8/layout/hProcess11"/>
    <dgm:cxn modelId="{04A968D7-FBAE-DF4E-A8D5-78F355959AE8}" type="presParOf" srcId="{7A01D6E0-DA90-D844-9A1F-49BCF5B0D1DC}" destId="{0CC58C62-C7BE-C840-B67C-08026D2E097F}" srcOrd="1" destOrd="0" presId="urn:microsoft.com/office/officeart/2005/8/layout/hProcess11"/>
    <dgm:cxn modelId="{99F7FE53-97E4-4040-B86A-96C03887E158}" type="presParOf" srcId="{7A01D6E0-DA90-D844-9A1F-49BCF5B0D1DC}" destId="{54E4AC2D-7F0B-CA40-B672-0B6892F7C6DD}"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E1CDCF-8D63-4D41-9D79-A2605456E44D}" type="doc">
      <dgm:prSet loTypeId="urn:microsoft.com/office/officeart/2005/8/layout/vList2" loCatId="list" qsTypeId="urn:microsoft.com/office/officeart/2005/8/quickstyle/simple1#3" qsCatId="simple" csTypeId="urn:microsoft.com/office/officeart/2005/8/colors/accent2_2#2" csCatId="accent2" phldr="1"/>
      <dgm:spPr/>
      <dgm:t>
        <a:bodyPr/>
        <a:lstStyle/>
        <a:p>
          <a:endParaRPr lang="en-US"/>
        </a:p>
      </dgm:t>
    </dgm:pt>
    <dgm:pt modelId="{44D73D65-ACFC-4B1C-B835-B28D4524E07B}">
      <dgm:prSet/>
      <dgm:spPr/>
      <dgm:t>
        <a:bodyPr/>
        <a:lstStyle/>
        <a:p>
          <a:r>
            <a:rPr lang="en-US" dirty="0"/>
            <a:t>Start With a Simple Screening Question for Identifying Population </a:t>
          </a:r>
        </a:p>
      </dgm:t>
    </dgm:pt>
    <dgm:pt modelId="{52287DC2-C9A5-4E55-B485-E875BFC106D5}" type="parTrans" cxnId="{65DE768D-3C7C-406F-907D-70EFFBD7F6FA}">
      <dgm:prSet/>
      <dgm:spPr/>
      <dgm:t>
        <a:bodyPr/>
        <a:lstStyle/>
        <a:p>
          <a:endParaRPr lang="en-US"/>
        </a:p>
      </dgm:t>
    </dgm:pt>
    <dgm:pt modelId="{13ACBFA4-D3E5-4DD1-8AA4-301F68F8F00B}" type="sibTrans" cxnId="{65DE768D-3C7C-406F-907D-70EFFBD7F6FA}">
      <dgm:prSet/>
      <dgm:spPr/>
      <dgm:t>
        <a:bodyPr/>
        <a:lstStyle/>
        <a:p>
          <a:endParaRPr lang="en-US"/>
        </a:p>
      </dgm:t>
    </dgm:pt>
    <dgm:pt modelId="{BE2D51C5-7B13-2C4B-AABC-6FBB3394E78F}" type="pres">
      <dgm:prSet presAssocID="{5BE1CDCF-8D63-4D41-9D79-A2605456E44D}" presName="linear" presStyleCnt="0">
        <dgm:presLayoutVars>
          <dgm:animLvl val="lvl"/>
          <dgm:resizeHandles val="exact"/>
        </dgm:presLayoutVars>
      </dgm:prSet>
      <dgm:spPr/>
    </dgm:pt>
    <dgm:pt modelId="{675144BE-D115-9043-AE30-82DB5D1846BF}" type="pres">
      <dgm:prSet presAssocID="{44D73D65-ACFC-4B1C-B835-B28D4524E07B}" presName="parentText" presStyleLbl="node1" presStyleIdx="0" presStyleCnt="1">
        <dgm:presLayoutVars>
          <dgm:chMax val="0"/>
          <dgm:bulletEnabled val="1"/>
        </dgm:presLayoutVars>
      </dgm:prSet>
      <dgm:spPr/>
    </dgm:pt>
  </dgm:ptLst>
  <dgm:cxnLst>
    <dgm:cxn modelId="{8E16B807-AB08-5E46-8870-A544D3995C19}" type="presOf" srcId="{44D73D65-ACFC-4B1C-B835-B28D4524E07B}" destId="{675144BE-D115-9043-AE30-82DB5D1846BF}" srcOrd="0" destOrd="0" presId="urn:microsoft.com/office/officeart/2005/8/layout/vList2"/>
    <dgm:cxn modelId="{D8C6924E-08F4-CF41-915C-579B45F06E1E}" type="presOf" srcId="{5BE1CDCF-8D63-4D41-9D79-A2605456E44D}" destId="{BE2D51C5-7B13-2C4B-AABC-6FBB3394E78F}" srcOrd="0" destOrd="0" presId="urn:microsoft.com/office/officeart/2005/8/layout/vList2"/>
    <dgm:cxn modelId="{65DE768D-3C7C-406F-907D-70EFFBD7F6FA}" srcId="{5BE1CDCF-8D63-4D41-9D79-A2605456E44D}" destId="{44D73D65-ACFC-4B1C-B835-B28D4524E07B}" srcOrd="0" destOrd="0" parTransId="{52287DC2-C9A5-4E55-B485-E875BFC106D5}" sibTransId="{13ACBFA4-D3E5-4DD1-8AA4-301F68F8F00B}"/>
    <dgm:cxn modelId="{042FF0AD-DAE4-FD4C-BDF4-89F36C4CAC76}" type="presParOf" srcId="{BE2D51C5-7B13-2C4B-AABC-6FBB3394E78F}" destId="{675144BE-D115-9043-AE30-82DB5D1846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E1CDCF-8D63-4D41-9D79-A2605456E44D}" type="doc">
      <dgm:prSet loTypeId="urn:microsoft.com/office/officeart/2005/8/layout/vList2" loCatId="list" qsTypeId="urn:microsoft.com/office/officeart/2005/8/quickstyle/simple1#4" qsCatId="simple" csTypeId="urn:microsoft.com/office/officeart/2005/8/colors/accent2_2#3" csCatId="accent2" phldr="1"/>
      <dgm:spPr/>
      <dgm:t>
        <a:bodyPr/>
        <a:lstStyle/>
        <a:p>
          <a:endParaRPr lang="en-US"/>
        </a:p>
      </dgm:t>
    </dgm:pt>
    <dgm:pt modelId="{44D73D65-ACFC-4B1C-B835-B28D4524E07B}">
      <dgm:prSet/>
      <dgm:spPr/>
      <dgm:t>
        <a:bodyPr/>
        <a:lstStyle/>
        <a:p>
          <a:r>
            <a:rPr lang="en-US" dirty="0"/>
            <a:t>USE A DSM-5 DIAGNOSTIC TOOL TO IDENTIFY A TREATABLE SUD</a:t>
          </a:r>
        </a:p>
      </dgm:t>
    </dgm:pt>
    <dgm:pt modelId="{52287DC2-C9A5-4E55-B485-E875BFC106D5}" type="parTrans" cxnId="{65DE768D-3C7C-406F-907D-70EFFBD7F6FA}">
      <dgm:prSet/>
      <dgm:spPr/>
      <dgm:t>
        <a:bodyPr/>
        <a:lstStyle/>
        <a:p>
          <a:endParaRPr lang="en-US"/>
        </a:p>
      </dgm:t>
    </dgm:pt>
    <dgm:pt modelId="{13ACBFA4-D3E5-4DD1-8AA4-301F68F8F00B}" type="sibTrans" cxnId="{65DE768D-3C7C-406F-907D-70EFFBD7F6FA}">
      <dgm:prSet/>
      <dgm:spPr/>
      <dgm:t>
        <a:bodyPr/>
        <a:lstStyle/>
        <a:p>
          <a:endParaRPr lang="en-US"/>
        </a:p>
      </dgm:t>
    </dgm:pt>
    <dgm:pt modelId="{BE2D51C5-7B13-2C4B-AABC-6FBB3394E78F}" type="pres">
      <dgm:prSet presAssocID="{5BE1CDCF-8D63-4D41-9D79-A2605456E44D}" presName="linear" presStyleCnt="0">
        <dgm:presLayoutVars>
          <dgm:animLvl val="lvl"/>
          <dgm:resizeHandles val="exact"/>
        </dgm:presLayoutVars>
      </dgm:prSet>
      <dgm:spPr/>
    </dgm:pt>
    <dgm:pt modelId="{675144BE-D115-9043-AE30-82DB5D1846BF}" type="pres">
      <dgm:prSet presAssocID="{44D73D65-ACFC-4B1C-B835-B28D4524E07B}" presName="parentText" presStyleLbl="node1" presStyleIdx="0" presStyleCnt="1">
        <dgm:presLayoutVars>
          <dgm:chMax val="0"/>
          <dgm:bulletEnabled val="1"/>
        </dgm:presLayoutVars>
      </dgm:prSet>
      <dgm:spPr/>
    </dgm:pt>
  </dgm:ptLst>
  <dgm:cxnLst>
    <dgm:cxn modelId="{8E16B807-AB08-5E46-8870-A544D3995C19}" type="presOf" srcId="{44D73D65-ACFC-4B1C-B835-B28D4524E07B}" destId="{675144BE-D115-9043-AE30-82DB5D1846BF}" srcOrd="0" destOrd="0" presId="urn:microsoft.com/office/officeart/2005/8/layout/vList2"/>
    <dgm:cxn modelId="{D8C6924E-08F4-CF41-915C-579B45F06E1E}" type="presOf" srcId="{5BE1CDCF-8D63-4D41-9D79-A2605456E44D}" destId="{BE2D51C5-7B13-2C4B-AABC-6FBB3394E78F}" srcOrd="0" destOrd="0" presId="urn:microsoft.com/office/officeart/2005/8/layout/vList2"/>
    <dgm:cxn modelId="{65DE768D-3C7C-406F-907D-70EFFBD7F6FA}" srcId="{5BE1CDCF-8D63-4D41-9D79-A2605456E44D}" destId="{44D73D65-ACFC-4B1C-B835-B28D4524E07B}" srcOrd="0" destOrd="0" parTransId="{52287DC2-C9A5-4E55-B485-E875BFC106D5}" sibTransId="{13ACBFA4-D3E5-4DD1-8AA4-301F68F8F00B}"/>
    <dgm:cxn modelId="{042FF0AD-DAE4-FD4C-BDF4-89F36C4CAC76}" type="presParOf" srcId="{BE2D51C5-7B13-2C4B-AABC-6FBB3394E78F}" destId="{675144BE-D115-9043-AE30-82DB5D1846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BE1CDCF-8D63-4D41-9D79-A2605456E44D}" type="doc">
      <dgm:prSet loTypeId="urn:microsoft.com/office/officeart/2005/8/layout/vList2" loCatId="list" qsTypeId="urn:microsoft.com/office/officeart/2005/8/quickstyle/simple1#5" qsCatId="simple" csTypeId="urn:microsoft.com/office/officeart/2005/8/colors/accent2_2#4" csCatId="accent2" phldr="1"/>
      <dgm:spPr/>
      <dgm:t>
        <a:bodyPr/>
        <a:lstStyle/>
        <a:p>
          <a:endParaRPr lang="en-US"/>
        </a:p>
      </dgm:t>
    </dgm:pt>
    <dgm:pt modelId="{44D73D65-ACFC-4B1C-B835-B28D4524E07B}">
      <dgm:prSet/>
      <dgm:spPr>
        <a:solidFill>
          <a:srgbClr val="FFC000"/>
        </a:solidFill>
      </dgm:spPr>
      <dgm:t>
        <a:bodyPr/>
        <a:lstStyle/>
        <a:p>
          <a:r>
            <a:rPr lang="en-US" dirty="0"/>
            <a:t>PROVIDE INTEGRATED SUD TREATMENT</a:t>
          </a:r>
        </a:p>
      </dgm:t>
    </dgm:pt>
    <dgm:pt modelId="{52287DC2-C9A5-4E55-B485-E875BFC106D5}" type="parTrans" cxnId="{65DE768D-3C7C-406F-907D-70EFFBD7F6FA}">
      <dgm:prSet/>
      <dgm:spPr/>
      <dgm:t>
        <a:bodyPr/>
        <a:lstStyle/>
        <a:p>
          <a:endParaRPr lang="en-US"/>
        </a:p>
      </dgm:t>
    </dgm:pt>
    <dgm:pt modelId="{13ACBFA4-D3E5-4DD1-8AA4-301F68F8F00B}" type="sibTrans" cxnId="{65DE768D-3C7C-406F-907D-70EFFBD7F6FA}">
      <dgm:prSet/>
      <dgm:spPr/>
      <dgm:t>
        <a:bodyPr/>
        <a:lstStyle/>
        <a:p>
          <a:endParaRPr lang="en-US"/>
        </a:p>
      </dgm:t>
    </dgm:pt>
    <dgm:pt modelId="{2FAC2C17-3643-1940-9990-4E6194990332}" type="pres">
      <dgm:prSet presAssocID="{5BE1CDCF-8D63-4D41-9D79-A2605456E44D}" presName="linear" presStyleCnt="0">
        <dgm:presLayoutVars>
          <dgm:animLvl val="lvl"/>
          <dgm:resizeHandles val="exact"/>
        </dgm:presLayoutVars>
      </dgm:prSet>
      <dgm:spPr/>
    </dgm:pt>
    <dgm:pt modelId="{1A9DB7EB-4C78-0E4B-B470-254FDCBE5CBC}" type="pres">
      <dgm:prSet presAssocID="{44D73D65-ACFC-4B1C-B835-B28D4524E07B}" presName="parentText" presStyleLbl="node1" presStyleIdx="0" presStyleCnt="1">
        <dgm:presLayoutVars>
          <dgm:chMax val="0"/>
          <dgm:bulletEnabled val="1"/>
        </dgm:presLayoutVars>
      </dgm:prSet>
      <dgm:spPr/>
    </dgm:pt>
  </dgm:ptLst>
  <dgm:cxnLst>
    <dgm:cxn modelId="{65DE768D-3C7C-406F-907D-70EFFBD7F6FA}" srcId="{5BE1CDCF-8D63-4D41-9D79-A2605456E44D}" destId="{44D73D65-ACFC-4B1C-B835-B28D4524E07B}" srcOrd="0" destOrd="0" parTransId="{52287DC2-C9A5-4E55-B485-E875BFC106D5}" sibTransId="{13ACBFA4-D3E5-4DD1-8AA4-301F68F8F00B}"/>
    <dgm:cxn modelId="{B8DAF5DF-4AFC-1B47-99D6-0FA90F85BC6D}" type="presOf" srcId="{44D73D65-ACFC-4B1C-B835-B28D4524E07B}" destId="{1A9DB7EB-4C78-0E4B-B470-254FDCBE5CBC}" srcOrd="0" destOrd="0" presId="urn:microsoft.com/office/officeart/2005/8/layout/vList2"/>
    <dgm:cxn modelId="{D370C1FF-0626-1B43-9B80-31990E57641A}" type="presOf" srcId="{5BE1CDCF-8D63-4D41-9D79-A2605456E44D}" destId="{2FAC2C17-3643-1940-9990-4E6194990332}" srcOrd="0" destOrd="0" presId="urn:microsoft.com/office/officeart/2005/8/layout/vList2"/>
    <dgm:cxn modelId="{48D10E13-095A-904D-BB67-34DC416B59A8}" type="presParOf" srcId="{2FAC2C17-3643-1940-9990-4E6194990332}" destId="{1A9DB7EB-4C78-0E4B-B470-254FDCBE5CB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9C5077B-440B-2941-B63D-7E8957D35244}" type="doc">
      <dgm:prSet loTypeId="urn:microsoft.com/office/officeart/2005/8/layout/hierarchy3" loCatId="hierarchy" qsTypeId="urn:microsoft.com/office/officeart/2005/8/quickstyle/simple5#1" qsCatId="simple" csTypeId="urn:microsoft.com/office/officeart/2005/8/colors/accent1_2#3" csCatId="accent1" phldr="1"/>
      <dgm:spPr/>
      <dgm:t>
        <a:bodyPr/>
        <a:lstStyle/>
        <a:p>
          <a:endParaRPr lang="en-US"/>
        </a:p>
      </dgm:t>
    </dgm:pt>
    <dgm:pt modelId="{60D935D2-740D-E94D-8401-553DD9087F83}">
      <dgm:prSet/>
      <dgm:spPr/>
      <dgm:t>
        <a:bodyPr/>
        <a:lstStyle/>
        <a:p>
          <a:r>
            <a:rPr lang="en-US" dirty="0"/>
            <a:t>Person </a:t>
          </a:r>
          <a:r>
            <a:rPr lang="en-US" b="1" dirty="0"/>
            <a:t>currently reporting use of opioids </a:t>
          </a:r>
          <a:r>
            <a:rPr lang="en-US" b="1" u="sng" dirty="0"/>
            <a:t>in opioid withdrawal </a:t>
          </a:r>
          <a:endParaRPr lang="en-US" b="1" dirty="0"/>
        </a:p>
      </dgm:t>
    </dgm:pt>
    <dgm:pt modelId="{E373550D-A185-ED41-A6AE-A8B65AFDBDA5}" type="parTrans" cxnId="{9887E819-1A71-F044-8963-E0D2C0378AD9}">
      <dgm:prSet/>
      <dgm:spPr/>
      <dgm:t>
        <a:bodyPr/>
        <a:lstStyle/>
        <a:p>
          <a:endParaRPr lang="en-US"/>
        </a:p>
      </dgm:t>
    </dgm:pt>
    <dgm:pt modelId="{853D32EF-FDAA-944D-A602-7B514F118E99}" type="sibTrans" cxnId="{9887E819-1A71-F044-8963-E0D2C0378AD9}">
      <dgm:prSet/>
      <dgm:spPr/>
      <dgm:t>
        <a:bodyPr/>
        <a:lstStyle/>
        <a:p>
          <a:endParaRPr lang="en-US"/>
        </a:p>
      </dgm:t>
    </dgm:pt>
    <dgm:pt modelId="{F2ACB3DC-A03C-9E4B-BEF7-C4B08423B8B7}">
      <dgm:prSet custT="1"/>
      <dgm:spPr/>
      <dgm:t>
        <a:bodyPr/>
        <a:lstStyle/>
        <a:p>
          <a:r>
            <a:rPr lang="en-US" sz="1200" dirty="0"/>
            <a:t>Needs Buprenorphine immediately to alleviate withdrawal</a:t>
          </a:r>
        </a:p>
      </dgm:t>
    </dgm:pt>
    <dgm:pt modelId="{5B977D9C-0154-5042-84DD-097F57B1A06E}" type="parTrans" cxnId="{16F5CF5A-3CAC-BA4B-8D79-AA6E105B7BCE}">
      <dgm:prSet/>
      <dgm:spPr/>
      <dgm:t>
        <a:bodyPr/>
        <a:lstStyle/>
        <a:p>
          <a:endParaRPr lang="en-US"/>
        </a:p>
      </dgm:t>
    </dgm:pt>
    <dgm:pt modelId="{48FF64D4-77C5-8248-854B-7226F77DDF10}" type="sibTrans" cxnId="{16F5CF5A-3CAC-BA4B-8D79-AA6E105B7BCE}">
      <dgm:prSet/>
      <dgm:spPr/>
      <dgm:t>
        <a:bodyPr/>
        <a:lstStyle/>
        <a:p>
          <a:endParaRPr lang="en-US"/>
        </a:p>
      </dgm:t>
    </dgm:pt>
    <dgm:pt modelId="{36D9C075-8751-EF4A-BDE3-2BB12FD6AFC8}">
      <dgm:prSet/>
      <dgm:spPr/>
      <dgm:t>
        <a:bodyPr/>
        <a:lstStyle/>
        <a:p>
          <a:r>
            <a:rPr lang="en-US" dirty="0"/>
            <a:t>Person </a:t>
          </a:r>
          <a:r>
            <a:rPr lang="en-US" b="1" dirty="0"/>
            <a:t>reporting opioid use but </a:t>
          </a:r>
          <a:r>
            <a:rPr lang="en-US" b="1" u="sng" dirty="0"/>
            <a:t>not in withdrawal</a:t>
          </a:r>
          <a:endParaRPr lang="en-US" b="1" dirty="0"/>
        </a:p>
      </dgm:t>
    </dgm:pt>
    <dgm:pt modelId="{A5D9217D-835E-F949-A488-3D94C807F1FC}" type="parTrans" cxnId="{F415B4EF-6AEA-D449-A547-6EB735D51280}">
      <dgm:prSet/>
      <dgm:spPr/>
      <dgm:t>
        <a:bodyPr/>
        <a:lstStyle/>
        <a:p>
          <a:endParaRPr lang="en-US"/>
        </a:p>
      </dgm:t>
    </dgm:pt>
    <dgm:pt modelId="{7621F2E2-4649-AB40-90C4-8394977CF819}" type="sibTrans" cxnId="{F415B4EF-6AEA-D449-A547-6EB735D51280}">
      <dgm:prSet/>
      <dgm:spPr/>
      <dgm:t>
        <a:bodyPr/>
        <a:lstStyle/>
        <a:p>
          <a:endParaRPr lang="en-US"/>
        </a:p>
      </dgm:t>
    </dgm:pt>
    <dgm:pt modelId="{665444AE-CA17-C749-B451-EFDA30B05125}">
      <dgm:prSet custT="1"/>
      <dgm:spPr/>
      <dgm:t>
        <a:bodyPr/>
        <a:lstStyle/>
        <a:p>
          <a:r>
            <a:rPr lang="en-US" sz="1200" dirty="0"/>
            <a:t>Will Need Buprenorphine soon … when start withdrawal (*COWS 4 or greater)</a:t>
          </a:r>
        </a:p>
      </dgm:t>
    </dgm:pt>
    <dgm:pt modelId="{5EB499A9-1343-0A49-A1D1-16BF94A42545}" type="parTrans" cxnId="{ED845A18-29FE-DE45-9F00-C7F090AC6E68}">
      <dgm:prSet/>
      <dgm:spPr/>
      <dgm:t>
        <a:bodyPr/>
        <a:lstStyle/>
        <a:p>
          <a:endParaRPr lang="en-US"/>
        </a:p>
      </dgm:t>
    </dgm:pt>
    <dgm:pt modelId="{CF605D79-F46E-284C-AD84-FFAAE648C08A}" type="sibTrans" cxnId="{ED845A18-29FE-DE45-9F00-C7F090AC6E68}">
      <dgm:prSet/>
      <dgm:spPr/>
      <dgm:t>
        <a:bodyPr/>
        <a:lstStyle/>
        <a:p>
          <a:endParaRPr lang="en-US"/>
        </a:p>
      </dgm:t>
    </dgm:pt>
    <dgm:pt modelId="{F5890C23-F830-3B4F-A131-9A6A3964C4A5}">
      <dgm:prSet/>
      <dgm:spPr/>
      <dgm:t>
        <a:bodyPr/>
        <a:lstStyle/>
        <a:p>
          <a:r>
            <a:rPr lang="en-US" dirty="0"/>
            <a:t>Person </a:t>
          </a:r>
          <a:r>
            <a:rPr lang="en-US" b="1" u="sng" dirty="0"/>
            <a:t>not actively using and at risk of relapse</a:t>
          </a:r>
          <a:r>
            <a:rPr lang="en-US" b="1" dirty="0"/>
            <a:t> </a:t>
          </a:r>
          <a:r>
            <a:rPr lang="en-US" dirty="0"/>
            <a:t>(e.g., release from prison, confined setting)</a:t>
          </a:r>
        </a:p>
      </dgm:t>
    </dgm:pt>
    <dgm:pt modelId="{F587F448-F155-6540-9BD6-2946529D49AA}" type="parTrans" cxnId="{CF9E42FF-6AF7-B644-B3ED-9B60468785EA}">
      <dgm:prSet/>
      <dgm:spPr/>
      <dgm:t>
        <a:bodyPr/>
        <a:lstStyle/>
        <a:p>
          <a:endParaRPr lang="en-US"/>
        </a:p>
      </dgm:t>
    </dgm:pt>
    <dgm:pt modelId="{4F7AD9CB-1359-8746-B8D3-C4E140340FD2}" type="sibTrans" cxnId="{CF9E42FF-6AF7-B644-B3ED-9B60468785EA}">
      <dgm:prSet/>
      <dgm:spPr/>
      <dgm:t>
        <a:bodyPr/>
        <a:lstStyle/>
        <a:p>
          <a:endParaRPr lang="en-US"/>
        </a:p>
      </dgm:t>
    </dgm:pt>
    <dgm:pt modelId="{0AF6E9D0-DE87-D845-BD45-193FD91C0B37}">
      <dgm:prSet custT="1"/>
      <dgm:spPr/>
      <dgm:t>
        <a:bodyPr/>
        <a:lstStyle/>
        <a:p>
          <a:r>
            <a:rPr lang="en-US" sz="1400" dirty="0"/>
            <a:t>Start buprenorphine to </a:t>
          </a:r>
          <a:r>
            <a:rPr lang="en-US" sz="1400" u="sng" dirty="0"/>
            <a:t>prevent relapse</a:t>
          </a:r>
          <a:endParaRPr lang="en-US" sz="1400" dirty="0"/>
        </a:p>
      </dgm:t>
    </dgm:pt>
    <dgm:pt modelId="{995A4E11-180C-B04F-A944-27CD3B649D39}" type="parTrans" cxnId="{CF6848A1-EEFA-B349-855C-6658E7291166}">
      <dgm:prSet/>
      <dgm:spPr/>
      <dgm:t>
        <a:bodyPr/>
        <a:lstStyle/>
        <a:p>
          <a:endParaRPr lang="en-US"/>
        </a:p>
      </dgm:t>
    </dgm:pt>
    <dgm:pt modelId="{8F6C1382-9A9E-4947-9DAB-68BE9CE17083}" type="sibTrans" cxnId="{CF6848A1-EEFA-B349-855C-6658E7291166}">
      <dgm:prSet/>
      <dgm:spPr/>
      <dgm:t>
        <a:bodyPr/>
        <a:lstStyle/>
        <a:p>
          <a:endParaRPr lang="en-US"/>
        </a:p>
      </dgm:t>
    </dgm:pt>
    <dgm:pt modelId="{1AF71844-4EC8-B34F-9C67-2AC14D1B5E6E}">
      <dgm:prSet custT="1"/>
      <dgm:spPr/>
      <dgm:t>
        <a:bodyPr/>
        <a:lstStyle/>
        <a:p>
          <a:pPr>
            <a:buNone/>
          </a:pPr>
          <a:r>
            <a:rPr lang="en-US" sz="1200" u="sng" dirty="0"/>
            <a:t>Treat craving</a:t>
          </a:r>
          <a:r>
            <a:rPr lang="en-US" sz="1200" u="sng" dirty="0">
              <a:solidFill>
                <a:srgbClr val="FF0000"/>
              </a:solidFill>
            </a:rPr>
            <a:t>*</a:t>
          </a:r>
        </a:p>
        <a:p>
          <a:pPr>
            <a:buFont typeface="Arial" panose="020B0604020202020204" pitchFamily="34" charset="0"/>
            <a:buChar char="•"/>
          </a:pPr>
          <a:r>
            <a:rPr lang="en-US" sz="1200" dirty="0"/>
            <a:t>-</a:t>
          </a:r>
          <a:r>
            <a:rPr lang="en-US" sz="1200" u="sng" dirty="0"/>
            <a:t>Low dose of buprenorphine </a:t>
          </a:r>
        </a:p>
        <a:p>
          <a:pPr>
            <a:buFont typeface="Arial" panose="020B0604020202020204" pitchFamily="34" charset="0"/>
            <a:buChar char="•"/>
          </a:pPr>
          <a:r>
            <a:rPr lang="en-US" sz="1200" dirty="0"/>
            <a:t>-Go slow – may take 2 weeks or 4 weeks to get to adequate dose… monitor craving 1-10 scale until get to at least 16 mg daily / start LAI </a:t>
          </a:r>
          <a:r>
            <a:rPr lang="en-US" sz="1200" dirty="0" err="1"/>
            <a:t>bupe</a:t>
          </a:r>
          <a:endParaRPr lang="en-US" sz="1200" dirty="0"/>
        </a:p>
      </dgm:t>
    </dgm:pt>
    <dgm:pt modelId="{0C104608-C7E6-5F4C-BBD7-09D102472CE4}" type="parTrans" cxnId="{320D40C6-A346-5049-9CE1-F217CC8B9F6A}">
      <dgm:prSet/>
      <dgm:spPr/>
      <dgm:t>
        <a:bodyPr/>
        <a:lstStyle/>
        <a:p>
          <a:endParaRPr lang="en-US"/>
        </a:p>
      </dgm:t>
    </dgm:pt>
    <dgm:pt modelId="{EE422198-41BB-7041-8CB2-C06249CC9236}" type="sibTrans" cxnId="{320D40C6-A346-5049-9CE1-F217CC8B9F6A}">
      <dgm:prSet/>
      <dgm:spPr/>
      <dgm:t>
        <a:bodyPr/>
        <a:lstStyle/>
        <a:p>
          <a:endParaRPr lang="en-US"/>
        </a:p>
      </dgm:t>
    </dgm:pt>
    <dgm:pt modelId="{000CE272-233D-4A4F-A6D2-8638222FCCB2}">
      <dgm:prSet/>
      <dgm:spPr/>
      <dgm:t>
        <a:bodyPr/>
        <a:lstStyle/>
        <a:p>
          <a:r>
            <a:rPr lang="en-US" dirty="0"/>
            <a:t>Or </a:t>
          </a:r>
          <a:r>
            <a:rPr lang="en-US" u="sng" dirty="0"/>
            <a:t>start SL </a:t>
          </a:r>
          <a:r>
            <a:rPr lang="en-US" u="sng" dirty="0" err="1"/>
            <a:t>bupe</a:t>
          </a:r>
          <a:r>
            <a:rPr lang="en-US" u="sng" dirty="0"/>
            <a:t> now </a:t>
          </a:r>
          <a:r>
            <a:rPr lang="en-US" dirty="0"/>
            <a:t>and maintain the opioid and build up the buprenorphine and then stop the opioid… don’t need to go into withdrawal</a:t>
          </a:r>
        </a:p>
      </dgm:t>
    </dgm:pt>
    <dgm:pt modelId="{4F731496-F571-D345-BD3B-4274DF5F628F}" type="parTrans" cxnId="{4CB92770-82FD-B242-8167-EB6A58328B98}">
      <dgm:prSet/>
      <dgm:spPr/>
      <dgm:t>
        <a:bodyPr/>
        <a:lstStyle/>
        <a:p>
          <a:endParaRPr lang="en-US"/>
        </a:p>
      </dgm:t>
    </dgm:pt>
    <dgm:pt modelId="{5F25053F-D8BA-3B45-9774-CADE0AB0FC12}" type="sibTrans" cxnId="{4CB92770-82FD-B242-8167-EB6A58328B98}">
      <dgm:prSet/>
      <dgm:spPr/>
      <dgm:t>
        <a:bodyPr/>
        <a:lstStyle/>
        <a:p>
          <a:endParaRPr lang="en-US"/>
        </a:p>
      </dgm:t>
    </dgm:pt>
    <dgm:pt modelId="{F38CE4B6-42A1-AC4D-B723-C306F0393F96}">
      <dgm:prSet custT="1"/>
      <dgm:spPr/>
      <dgm:t>
        <a:bodyPr/>
        <a:lstStyle/>
        <a:p>
          <a:r>
            <a:rPr lang="en-US" sz="1200" dirty="0"/>
            <a:t>Or Start Buprenorphine (LAI) when not in withdrawal or mild withdrawal (Monitor*)</a:t>
          </a:r>
        </a:p>
      </dgm:t>
    </dgm:pt>
    <dgm:pt modelId="{AA72AAA4-8859-6042-91EA-0441D31C7553}" type="parTrans" cxnId="{C709538B-E630-9046-94AE-D7ACBC245517}">
      <dgm:prSet/>
      <dgm:spPr/>
      <dgm:t>
        <a:bodyPr/>
        <a:lstStyle/>
        <a:p>
          <a:endParaRPr lang="en-US"/>
        </a:p>
      </dgm:t>
    </dgm:pt>
    <dgm:pt modelId="{582CF662-82A9-3343-A0E0-4501DA7A55CC}" type="sibTrans" cxnId="{C709538B-E630-9046-94AE-D7ACBC245517}">
      <dgm:prSet/>
      <dgm:spPr/>
      <dgm:t>
        <a:bodyPr/>
        <a:lstStyle/>
        <a:p>
          <a:endParaRPr lang="en-US"/>
        </a:p>
      </dgm:t>
    </dgm:pt>
    <dgm:pt modelId="{1B22247F-1DD2-904D-A56B-884811149332}" type="pres">
      <dgm:prSet presAssocID="{E9C5077B-440B-2941-B63D-7E8957D35244}" presName="diagram" presStyleCnt="0">
        <dgm:presLayoutVars>
          <dgm:chPref val="1"/>
          <dgm:dir/>
          <dgm:animOne val="branch"/>
          <dgm:animLvl val="lvl"/>
          <dgm:resizeHandles/>
        </dgm:presLayoutVars>
      </dgm:prSet>
      <dgm:spPr/>
    </dgm:pt>
    <dgm:pt modelId="{A2F8D51A-A4B2-1D48-A21F-1395836AB598}" type="pres">
      <dgm:prSet presAssocID="{60D935D2-740D-E94D-8401-553DD9087F83}" presName="root" presStyleCnt="0"/>
      <dgm:spPr/>
    </dgm:pt>
    <dgm:pt modelId="{74ADEE52-D232-7945-8CE6-ADC81B653156}" type="pres">
      <dgm:prSet presAssocID="{60D935D2-740D-E94D-8401-553DD9087F83}" presName="rootComposite" presStyleCnt="0"/>
      <dgm:spPr/>
    </dgm:pt>
    <dgm:pt modelId="{DB1A0B83-2065-724B-B481-EBEF795C1D8C}" type="pres">
      <dgm:prSet presAssocID="{60D935D2-740D-E94D-8401-553DD9087F83}" presName="rootText" presStyleLbl="node1" presStyleIdx="0" presStyleCnt="3"/>
      <dgm:spPr/>
    </dgm:pt>
    <dgm:pt modelId="{51A617A7-8C4E-F647-9027-97F966E90850}" type="pres">
      <dgm:prSet presAssocID="{60D935D2-740D-E94D-8401-553DD9087F83}" presName="rootConnector" presStyleLbl="node1" presStyleIdx="0" presStyleCnt="3"/>
      <dgm:spPr/>
    </dgm:pt>
    <dgm:pt modelId="{635EE227-F429-494C-833C-F5A700902592}" type="pres">
      <dgm:prSet presAssocID="{60D935D2-740D-E94D-8401-553DD9087F83}" presName="childShape" presStyleCnt="0"/>
      <dgm:spPr/>
    </dgm:pt>
    <dgm:pt modelId="{250A93CD-DFC4-1E48-8CEA-F97923F83445}" type="pres">
      <dgm:prSet presAssocID="{5B977D9C-0154-5042-84DD-097F57B1A06E}" presName="Name13" presStyleLbl="parChTrans1D2" presStyleIdx="0" presStyleCnt="6"/>
      <dgm:spPr/>
    </dgm:pt>
    <dgm:pt modelId="{82965948-0C2D-9642-82AA-AB15522EB12F}" type="pres">
      <dgm:prSet presAssocID="{F2ACB3DC-A03C-9E4B-BEF7-C4B08423B8B7}" presName="childText" presStyleLbl="bgAcc1" presStyleIdx="0" presStyleCnt="6">
        <dgm:presLayoutVars>
          <dgm:bulletEnabled val="1"/>
        </dgm:presLayoutVars>
      </dgm:prSet>
      <dgm:spPr/>
    </dgm:pt>
    <dgm:pt modelId="{D34E3189-BD79-1547-8035-BC3BC622C972}" type="pres">
      <dgm:prSet presAssocID="{36D9C075-8751-EF4A-BDE3-2BB12FD6AFC8}" presName="root" presStyleCnt="0"/>
      <dgm:spPr/>
    </dgm:pt>
    <dgm:pt modelId="{3713078C-8420-4D4E-B46D-7B60AB36F43C}" type="pres">
      <dgm:prSet presAssocID="{36D9C075-8751-EF4A-BDE3-2BB12FD6AFC8}" presName="rootComposite" presStyleCnt="0"/>
      <dgm:spPr/>
    </dgm:pt>
    <dgm:pt modelId="{ED6BC468-56F7-2042-982E-8831318EC461}" type="pres">
      <dgm:prSet presAssocID="{36D9C075-8751-EF4A-BDE3-2BB12FD6AFC8}" presName="rootText" presStyleLbl="node1" presStyleIdx="1" presStyleCnt="3"/>
      <dgm:spPr/>
    </dgm:pt>
    <dgm:pt modelId="{D79773D0-080E-CF40-B773-3E14A8B80612}" type="pres">
      <dgm:prSet presAssocID="{36D9C075-8751-EF4A-BDE3-2BB12FD6AFC8}" presName="rootConnector" presStyleLbl="node1" presStyleIdx="1" presStyleCnt="3"/>
      <dgm:spPr/>
    </dgm:pt>
    <dgm:pt modelId="{61479696-7F2B-8440-9462-62A6A769DF2D}" type="pres">
      <dgm:prSet presAssocID="{36D9C075-8751-EF4A-BDE3-2BB12FD6AFC8}" presName="childShape" presStyleCnt="0"/>
      <dgm:spPr/>
    </dgm:pt>
    <dgm:pt modelId="{14812603-0DBE-5147-ADF7-19F849D54A14}" type="pres">
      <dgm:prSet presAssocID="{5EB499A9-1343-0A49-A1D1-16BF94A42545}" presName="Name13" presStyleLbl="parChTrans1D2" presStyleIdx="1" presStyleCnt="6"/>
      <dgm:spPr/>
    </dgm:pt>
    <dgm:pt modelId="{33339625-F537-9046-A6EC-7EA4E27FE1A9}" type="pres">
      <dgm:prSet presAssocID="{665444AE-CA17-C749-B451-EFDA30B05125}" presName="childText" presStyleLbl="bgAcc1" presStyleIdx="1" presStyleCnt="6">
        <dgm:presLayoutVars>
          <dgm:bulletEnabled val="1"/>
        </dgm:presLayoutVars>
      </dgm:prSet>
      <dgm:spPr/>
    </dgm:pt>
    <dgm:pt modelId="{ED02600D-8CDB-054B-8205-8E48F2434850}" type="pres">
      <dgm:prSet presAssocID="{4F731496-F571-D345-BD3B-4274DF5F628F}" presName="Name13" presStyleLbl="parChTrans1D2" presStyleIdx="2" presStyleCnt="6"/>
      <dgm:spPr/>
    </dgm:pt>
    <dgm:pt modelId="{DE9E8756-516B-1E4C-A24B-495F29A9D44F}" type="pres">
      <dgm:prSet presAssocID="{000CE272-233D-4A4F-A6D2-8638222FCCB2}" presName="childText" presStyleLbl="bgAcc1" presStyleIdx="2" presStyleCnt="6">
        <dgm:presLayoutVars>
          <dgm:bulletEnabled val="1"/>
        </dgm:presLayoutVars>
      </dgm:prSet>
      <dgm:spPr/>
    </dgm:pt>
    <dgm:pt modelId="{A0C16866-0E9B-944F-916D-06B06F437C97}" type="pres">
      <dgm:prSet presAssocID="{AA72AAA4-8859-6042-91EA-0441D31C7553}" presName="Name13" presStyleLbl="parChTrans1D2" presStyleIdx="3" presStyleCnt="6"/>
      <dgm:spPr/>
    </dgm:pt>
    <dgm:pt modelId="{0D6F842C-B39A-F143-BFE4-09915CE99F0B}" type="pres">
      <dgm:prSet presAssocID="{F38CE4B6-42A1-AC4D-B723-C306F0393F96}" presName="childText" presStyleLbl="bgAcc1" presStyleIdx="3" presStyleCnt="6">
        <dgm:presLayoutVars>
          <dgm:bulletEnabled val="1"/>
        </dgm:presLayoutVars>
      </dgm:prSet>
      <dgm:spPr/>
    </dgm:pt>
    <dgm:pt modelId="{754F8961-5218-E74C-A4AD-53DF0D3848A4}" type="pres">
      <dgm:prSet presAssocID="{F5890C23-F830-3B4F-A131-9A6A3964C4A5}" presName="root" presStyleCnt="0"/>
      <dgm:spPr/>
    </dgm:pt>
    <dgm:pt modelId="{93652F38-18F7-C94E-BF75-9C4478A9B689}" type="pres">
      <dgm:prSet presAssocID="{F5890C23-F830-3B4F-A131-9A6A3964C4A5}" presName="rootComposite" presStyleCnt="0"/>
      <dgm:spPr/>
    </dgm:pt>
    <dgm:pt modelId="{01D9EF3D-8930-0B4E-8279-2818B9AA5BD1}" type="pres">
      <dgm:prSet presAssocID="{F5890C23-F830-3B4F-A131-9A6A3964C4A5}" presName="rootText" presStyleLbl="node1" presStyleIdx="2" presStyleCnt="3"/>
      <dgm:spPr/>
    </dgm:pt>
    <dgm:pt modelId="{D6DA7769-323D-7C41-A6A0-7A4E63FE708F}" type="pres">
      <dgm:prSet presAssocID="{F5890C23-F830-3B4F-A131-9A6A3964C4A5}" presName="rootConnector" presStyleLbl="node1" presStyleIdx="2" presStyleCnt="3"/>
      <dgm:spPr/>
    </dgm:pt>
    <dgm:pt modelId="{803D207E-083D-0547-BDE4-CE8BD7426185}" type="pres">
      <dgm:prSet presAssocID="{F5890C23-F830-3B4F-A131-9A6A3964C4A5}" presName="childShape" presStyleCnt="0"/>
      <dgm:spPr/>
    </dgm:pt>
    <dgm:pt modelId="{EF877FC9-89B8-FA4F-BC05-4D62DD403EC7}" type="pres">
      <dgm:prSet presAssocID="{995A4E11-180C-B04F-A944-27CD3B649D39}" presName="Name13" presStyleLbl="parChTrans1D2" presStyleIdx="4" presStyleCnt="6"/>
      <dgm:spPr/>
    </dgm:pt>
    <dgm:pt modelId="{44563505-DDF1-9146-9FC7-902A548AF7A4}" type="pres">
      <dgm:prSet presAssocID="{0AF6E9D0-DE87-D845-BD45-193FD91C0B37}" presName="childText" presStyleLbl="bgAcc1" presStyleIdx="4" presStyleCnt="6" custLinFactNeighborX="-2538" custLinFactNeighborY="1015">
        <dgm:presLayoutVars>
          <dgm:bulletEnabled val="1"/>
        </dgm:presLayoutVars>
      </dgm:prSet>
      <dgm:spPr/>
    </dgm:pt>
    <dgm:pt modelId="{FC5DE26F-4439-F340-9F77-04A704415658}" type="pres">
      <dgm:prSet presAssocID="{0C104608-C7E6-5F4C-BBD7-09D102472CE4}" presName="Name13" presStyleLbl="parChTrans1D2" presStyleIdx="5" presStyleCnt="6"/>
      <dgm:spPr/>
    </dgm:pt>
    <dgm:pt modelId="{42A3EC78-1B99-2D4C-8147-5AB3FDFF9DA4}" type="pres">
      <dgm:prSet presAssocID="{1AF71844-4EC8-B34F-9C67-2AC14D1B5E6E}" presName="childText" presStyleLbl="bgAcc1" presStyleIdx="5" presStyleCnt="6" custScaleX="105876" custScaleY="156162">
        <dgm:presLayoutVars>
          <dgm:bulletEnabled val="1"/>
        </dgm:presLayoutVars>
      </dgm:prSet>
      <dgm:spPr/>
    </dgm:pt>
  </dgm:ptLst>
  <dgm:cxnLst>
    <dgm:cxn modelId="{69BDB603-1FA2-D346-AE27-8EFC810F1999}" type="presOf" srcId="{F5890C23-F830-3B4F-A131-9A6A3964C4A5}" destId="{D6DA7769-323D-7C41-A6A0-7A4E63FE708F}" srcOrd="1" destOrd="0" presId="urn:microsoft.com/office/officeart/2005/8/layout/hierarchy3"/>
    <dgm:cxn modelId="{94330806-7AB4-9C43-B32C-F792B20D92D4}" type="presOf" srcId="{AA72AAA4-8859-6042-91EA-0441D31C7553}" destId="{A0C16866-0E9B-944F-916D-06B06F437C97}" srcOrd="0" destOrd="0" presId="urn:microsoft.com/office/officeart/2005/8/layout/hierarchy3"/>
    <dgm:cxn modelId="{D2367B07-2809-014D-8569-F202683AD115}" type="presOf" srcId="{60D935D2-740D-E94D-8401-553DD9087F83}" destId="{51A617A7-8C4E-F647-9027-97F966E90850}" srcOrd="1" destOrd="0" presId="urn:microsoft.com/office/officeart/2005/8/layout/hierarchy3"/>
    <dgm:cxn modelId="{275AFC08-9657-E24A-A01B-1236474DA401}" type="presOf" srcId="{0C104608-C7E6-5F4C-BBD7-09D102472CE4}" destId="{FC5DE26F-4439-F340-9F77-04A704415658}" srcOrd="0" destOrd="0" presId="urn:microsoft.com/office/officeart/2005/8/layout/hierarchy3"/>
    <dgm:cxn modelId="{D6CA6614-BE23-C64B-A904-2BDF09ADCFC8}" type="presOf" srcId="{665444AE-CA17-C749-B451-EFDA30B05125}" destId="{33339625-F537-9046-A6EC-7EA4E27FE1A9}" srcOrd="0" destOrd="0" presId="urn:microsoft.com/office/officeart/2005/8/layout/hierarchy3"/>
    <dgm:cxn modelId="{ED845A18-29FE-DE45-9F00-C7F090AC6E68}" srcId="{36D9C075-8751-EF4A-BDE3-2BB12FD6AFC8}" destId="{665444AE-CA17-C749-B451-EFDA30B05125}" srcOrd="0" destOrd="0" parTransId="{5EB499A9-1343-0A49-A1D1-16BF94A42545}" sibTransId="{CF605D79-F46E-284C-AD84-FFAAE648C08A}"/>
    <dgm:cxn modelId="{9887E819-1A71-F044-8963-E0D2C0378AD9}" srcId="{E9C5077B-440B-2941-B63D-7E8957D35244}" destId="{60D935D2-740D-E94D-8401-553DD9087F83}" srcOrd="0" destOrd="0" parTransId="{E373550D-A185-ED41-A6AE-A8B65AFDBDA5}" sibTransId="{853D32EF-FDAA-944D-A602-7B514F118E99}"/>
    <dgm:cxn modelId="{4BC85F2E-01E1-8948-91F4-3CB68CAB1D72}" type="presOf" srcId="{000CE272-233D-4A4F-A6D2-8638222FCCB2}" destId="{DE9E8756-516B-1E4C-A24B-495F29A9D44F}" srcOrd="0" destOrd="0" presId="urn:microsoft.com/office/officeart/2005/8/layout/hierarchy3"/>
    <dgm:cxn modelId="{4CB92770-82FD-B242-8167-EB6A58328B98}" srcId="{36D9C075-8751-EF4A-BDE3-2BB12FD6AFC8}" destId="{000CE272-233D-4A4F-A6D2-8638222FCCB2}" srcOrd="1" destOrd="0" parTransId="{4F731496-F571-D345-BD3B-4274DF5F628F}" sibTransId="{5F25053F-D8BA-3B45-9774-CADE0AB0FC12}"/>
    <dgm:cxn modelId="{E6880A71-6AB8-8B41-BC1B-8BFDCFE0CDBA}" type="presOf" srcId="{995A4E11-180C-B04F-A944-27CD3B649D39}" destId="{EF877FC9-89B8-FA4F-BC05-4D62DD403EC7}" srcOrd="0" destOrd="0" presId="urn:microsoft.com/office/officeart/2005/8/layout/hierarchy3"/>
    <dgm:cxn modelId="{095BFC71-78EF-1040-891C-36682BDB8D06}" type="presOf" srcId="{5EB499A9-1343-0A49-A1D1-16BF94A42545}" destId="{14812603-0DBE-5147-ADF7-19F849D54A14}" srcOrd="0" destOrd="0" presId="urn:microsoft.com/office/officeart/2005/8/layout/hierarchy3"/>
    <dgm:cxn modelId="{BEC31659-378E-684C-9B45-08EDC29D9D69}" type="presOf" srcId="{E9C5077B-440B-2941-B63D-7E8957D35244}" destId="{1B22247F-1DD2-904D-A56B-884811149332}" srcOrd="0" destOrd="0" presId="urn:microsoft.com/office/officeart/2005/8/layout/hierarchy3"/>
    <dgm:cxn modelId="{16F5CF5A-3CAC-BA4B-8D79-AA6E105B7BCE}" srcId="{60D935D2-740D-E94D-8401-553DD9087F83}" destId="{F2ACB3DC-A03C-9E4B-BEF7-C4B08423B8B7}" srcOrd="0" destOrd="0" parTransId="{5B977D9C-0154-5042-84DD-097F57B1A06E}" sibTransId="{48FF64D4-77C5-8248-854B-7226F77DDF10}"/>
    <dgm:cxn modelId="{C709538B-E630-9046-94AE-D7ACBC245517}" srcId="{36D9C075-8751-EF4A-BDE3-2BB12FD6AFC8}" destId="{F38CE4B6-42A1-AC4D-B723-C306F0393F96}" srcOrd="2" destOrd="0" parTransId="{AA72AAA4-8859-6042-91EA-0441D31C7553}" sibTransId="{582CF662-82A9-3343-A0E0-4501DA7A55CC}"/>
    <dgm:cxn modelId="{6DA8878E-488D-8F41-A19A-C67D2E7AFC47}" type="presOf" srcId="{F2ACB3DC-A03C-9E4B-BEF7-C4B08423B8B7}" destId="{82965948-0C2D-9642-82AA-AB15522EB12F}" srcOrd="0" destOrd="0" presId="urn:microsoft.com/office/officeart/2005/8/layout/hierarchy3"/>
    <dgm:cxn modelId="{24DB4990-1F53-C04F-BA9D-A60C4F8C15DD}" type="presOf" srcId="{1AF71844-4EC8-B34F-9C67-2AC14D1B5E6E}" destId="{42A3EC78-1B99-2D4C-8147-5AB3FDFF9DA4}" srcOrd="0" destOrd="0" presId="urn:microsoft.com/office/officeart/2005/8/layout/hierarchy3"/>
    <dgm:cxn modelId="{C5503B98-4811-CC48-87A1-A25032E7E125}" type="presOf" srcId="{5B977D9C-0154-5042-84DD-097F57B1A06E}" destId="{250A93CD-DFC4-1E48-8CEA-F97923F83445}" srcOrd="0" destOrd="0" presId="urn:microsoft.com/office/officeart/2005/8/layout/hierarchy3"/>
    <dgm:cxn modelId="{CF6848A1-EEFA-B349-855C-6658E7291166}" srcId="{F5890C23-F830-3B4F-A131-9A6A3964C4A5}" destId="{0AF6E9D0-DE87-D845-BD45-193FD91C0B37}" srcOrd="0" destOrd="0" parTransId="{995A4E11-180C-B04F-A944-27CD3B649D39}" sibTransId="{8F6C1382-9A9E-4947-9DAB-68BE9CE17083}"/>
    <dgm:cxn modelId="{A4AF04A9-A262-8B41-9D83-9EE5B93F7A27}" type="presOf" srcId="{0AF6E9D0-DE87-D845-BD45-193FD91C0B37}" destId="{44563505-DDF1-9146-9FC7-902A548AF7A4}" srcOrd="0" destOrd="0" presId="urn:microsoft.com/office/officeart/2005/8/layout/hierarchy3"/>
    <dgm:cxn modelId="{320D40C6-A346-5049-9CE1-F217CC8B9F6A}" srcId="{F5890C23-F830-3B4F-A131-9A6A3964C4A5}" destId="{1AF71844-4EC8-B34F-9C67-2AC14D1B5E6E}" srcOrd="1" destOrd="0" parTransId="{0C104608-C7E6-5F4C-BBD7-09D102472CE4}" sibTransId="{EE422198-41BB-7041-8CB2-C06249CC9236}"/>
    <dgm:cxn modelId="{E93DAED6-733D-F845-8186-C0EA118E6C75}" type="presOf" srcId="{F38CE4B6-42A1-AC4D-B723-C306F0393F96}" destId="{0D6F842C-B39A-F143-BFE4-09915CE99F0B}" srcOrd="0" destOrd="0" presId="urn:microsoft.com/office/officeart/2005/8/layout/hierarchy3"/>
    <dgm:cxn modelId="{6DF83BD8-5820-6B4E-B6B7-177B3D706CBC}" type="presOf" srcId="{4F731496-F571-D345-BD3B-4274DF5F628F}" destId="{ED02600D-8CDB-054B-8205-8E48F2434850}" srcOrd="0" destOrd="0" presId="urn:microsoft.com/office/officeart/2005/8/layout/hierarchy3"/>
    <dgm:cxn modelId="{B6375DE1-0DFB-934A-8880-554EDE4B3D8B}" type="presOf" srcId="{F5890C23-F830-3B4F-A131-9A6A3964C4A5}" destId="{01D9EF3D-8930-0B4E-8279-2818B9AA5BD1}" srcOrd="0" destOrd="0" presId="urn:microsoft.com/office/officeart/2005/8/layout/hierarchy3"/>
    <dgm:cxn modelId="{68D3A9EB-1A03-514B-B0BC-A10747FBDE9B}" type="presOf" srcId="{36D9C075-8751-EF4A-BDE3-2BB12FD6AFC8}" destId="{ED6BC468-56F7-2042-982E-8831318EC461}" srcOrd="0" destOrd="0" presId="urn:microsoft.com/office/officeart/2005/8/layout/hierarchy3"/>
    <dgm:cxn modelId="{F415B4EF-6AEA-D449-A547-6EB735D51280}" srcId="{E9C5077B-440B-2941-B63D-7E8957D35244}" destId="{36D9C075-8751-EF4A-BDE3-2BB12FD6AFC8}" srcOrd="1" destOrd="0" parTransId="{A5D9217D-835E-F949-A488-3D94C807F1FC}" sibTransId="{7621F2E2-4649-AB40-90C4-8394977CF819}"/>
    <dgm:cxn modelId="{E9673DF4-E1F0-404B-9610-866249D647A5}" type="presOf" srcId="{60D935D2-740D-E94D-8401-553DD9087F83}" destId="{DB1A0B83-2065-724B-B481-EBEF795C1D8C}" srcOrd="0" destOrd="0" presId="urn:microsoft.com/office/officeart/2005/8/layout/hierarchy3"/>
    <dgm:cxn modelId="{6D308DF4-CC54-A942-A3F2-5F12EA97B761}" type="presOf" srcId="{36D9C075-8751-EF4A-BDE3-2BB12FD6AFC8}" destId="{D79773D0-080E-CF40-B773-3E14A8B80612}" srcOrd="1" destOrd="0" presId="urn:microsoft.com/office/officeart/2005/8/layout/hierarchy3"/>
    <dgm:cxn modelId="{CF9E42FF-6AF7-B644-B3ED-9B60468785EA}" srcId="{E9C5077B-440B-2941-B63D-7E8957D35244}" destId="{F5890C23-F830-3B4F-A131-9A6A3964C4A5}" srcOrd="2" destOrd="0" parTransId="{F587F448-F155-6540-9BD6-2946529D49AA}" sibTransId="{4F7AD9CB-1359-8746-B8D3-C4E140340FD2}"/>
    <dgm:cxn modelId="{54477586-D0B3-994A-A34C-0815481D672E}" type="presParOf" srcId="{1B22247F-1DD2-904D-A56B-884811149332}" destId="{A2F8D51A-A4B2-1D48-A21F-1395836AB598}" srcOrd="0" destOrd="0" presId="urn:microsoft.com/office/officeart/2005/8/layout/hierarchy3"/>
    <dgm:cxn modelId="{27A2632F-D85E-1944-886D-2AF4EF116A31}" type="presParOf" srcId="{A2F8D51A-A4B2-1D48-A21F-1395836AB598}" destId="{74ADEE52-D232-7945-8CE6-ADC81B653156}" srcOrd="0" destOrd="0" presId="urn:microsoft.com/office/officeart/2005/8/layout/hierarchy3"/>
    <dgm:cxn modelId="{AE5EB76A-70A3-2B46-B04B-EFCC753A66FA}" type="presParOf" srcId="{74ADEE52-D232-7945-8CE6-ADC81B653156}" destId="{DB1A0B83-2065-724B-B481-EBEF795C1D8C}" srcOrd="0" destOrd="0" presId="urn:microsoft.com/office/officeart/2005/8/layout/hierarchy3"/>
    <dgm:cxn modelId="{02902E5F-DA5A-1147-800D-01766BD23B35}" type="presParOf" srcId="{74ADEE52-D232-7945-8CE6-ADC81B653156}" destId="{51A617A7-8C4E-F647-9027-97F966E90850}" srcOrd="1" destOrd="0" presId="urn:microsoft.com/office/officeart/2005/8/layout/hierarchy3"/>
    <dgm:cxn modelId="{0C85B1E4-7F59-3642-848D-D249D0BDD3F7}" type="presParOf" srcId="{A2F8D51A-A4B2-1D48-A21F-1395836AB598}" destId="{635EE227-F429-494C-833C-F5A700902592}" srcOrd="1" destOrd="0" presId="urn:microsoft.com/office/officeart/2005/8/layout/hierarchy3"/>
    <dgm:cxn modelId="{AFE0C568-BFE8-914D-9E8C-47BEDFCA27E2}" type="presParOf" srcId="{635EE227-F429-494C-833C-F5A700902592}" destId="{250A93CD-DFC4-1E48-8CEA-F97923F83445}" srcOrd="0" destOrd="0" presId="urn:microsoft.com/office/officeart/2005/8/layout/hierarchy3"/>
    <dgm:cxn modelId="{548243B7-B4FD-D646-B27E-06CE70586244}" type="presParOf" srcId="{635EE227-F429-494C-833C-F5A700902592}" destId="{82965948-0C2D-9642-82AA-AB15522EB12F}" srcOrd="1" destOrd="0" presId="urn:microsoft.com/office/officeart/2005/8/layout/hierarchy3"/>
    <dgm:cxn modelId="{892C729F-B0E5-704D-8647-F9451791DE62}" type="presParOf" srcId="{1B22247F-1DD2-904D-A56B-884811149332}" destId="{D34E3189-BD79-1547-8035-BC3BC622C972}" srcOrd="1" destOrd="0" presId="urn:microsoft.com/office/officeart/2005/8/layout/hierarchy3"/>
    <dgm:cxn modelId="{04BB6C16-7E56-3C42-8161-2EEBB48A7356}" type="presParOf" srcId="{D34E3189-BD79-1547-8035-BC3BC622C972}" destId="{3713078C-8420-4D4E-B46D-7B60AB36F43C}" srcOrd="0" destOrd="0" presId="urn:microsoft.com/office/officeart/2005/8/layout/hierarchy3"/>
    <dgm:cxn modelId="{969A4283-AB0D-CA44-8101-D2C7AEB852AA}" type="presParOf" srcId="{3713078C-8420-4D4E-B46D-7B60AB36F43C}" destId="{ED6BC468-56F7-2042-982E-8831318EC461}" srcOrd="0" destOrd="0" presId="urn:microsoft.com/office/officeart/2005/8/layout/hierarchy3"/>
    <dgm:cxn modelId="{D042CD3A-29B9-FC4E-AD7B-A5637B0D73C4}" type="presParOf" srcId="{3713078C-8420-4D4E-B46D-7B60AB36F43C}" destId="{D79773D0-080E-CF40-B773-3E14A8B80612}" srcOrd="1" destOrd="0" presId="urn:microsoft.com/office/officeart/2005/8/layout/hierarchy3"/>
    <dgm:cxn modelId="{941DC927-E1F3-2946-88E0-E8F96A430AC4}" type="presParOf" srcId="{D34E3189-BD79-1547-8035-BC3BC622C972}" destId="{61479696-7F2B-8440-9462-62A6A769DF2D}" srcOrd="1" destOrd="0" presId="urn:microsoft.com/office/officeart/2005/8/layout/hierarchy3"/>
    <dgm:cxn modelId="{EF5AB993-EBF6-5045-B5CC-123F0907992A}" type="presParOf" srcId="{61479696-7F2B-8440-9462-62A6A769DF2D}" destId="{14812603-0DBE-5147-ADF7-19F849D54A14}" srcOrd="0" destOrd="0" presId="urn:microsoft.com/office/officeart/2005/8/layout/hierarchy3"/>
    <dgm:cxn modelId="{8942795A-DA6A-BC42-BBA4-AE1A7F21243B}" type="presParOf" srcId="{61479696-7F2B-8440-9462-62A6A769DF2D}" destId="{33339625-F537-9046-A6EC-7EA4E27FE1A9}" srcOrd="1" destOrd="0" presId="urn:microsoft.com/office/officeart/2005/8/layout/hierarchy3"/>
    <dgm:cxn modelId="{D718985D-89B6-0B4F-8843-3782BB4B1770}" type="presParOf" srcId="{61479696-7F2B-8440-9462-62A6A769DF2D}" destId="{ED02600D-8CDB-054B-8205-8E48F2434850}" srcOrd="2" destOrd="0" presId="urn:microsoft.com/office/officeart/2005/8/layout/hierarchy3"/>
    <dgm:cxn modelId="{C8F2E70D-F381-2A47-A5F7-B54A93CF93E9}" type="presParOf" srcId="{61479696-7F2B-8440-9462-62A6A769DF2D}" destId="{DE9E8756-516B-1E4C-A24B-495F29A9D44F}" srcOrd="3" destOrd="0" presId="urn:microsoft.com/office/officeart/2005/8/layout/hierarchy3"/>
    <dgm:cxn modelId="{A3D552DE-6352-804D-9CA0-BF5C1DC9FFB3}" type="presParOf" srcId="{61479696-7F2B-8440-9462-62A6A769DF2D}" destId="{A0C16866-0E9B-944F-916D-06B06F437C97}" srcOrd="4" destOrd="0" presId="urn:microsoft.com/office/officeart/2005/8/layout/hierarchy3"/>
    <dgm:cxn modelId="{1E75B6DA-D9EA-3546-858E-AFD59EC7FDFA}" type="presParOf" srcId="{61479696-7F2B-8440-9462-62A6A769DF2D}" destId="{0D6F842C-B39A-F143-BFE4-09915CE99F0B}" srcOrd="5" destOrd="0" presId="urn:microsoft.com/office/officeart/2005/8/layout/hierarchy3"/>
    <dgm:cxn modelId="{BE52802B-AE47-D846-834A-084D9A106EC1}" type="presParOf" srcId="{1B22247F-1DD2-904D-A56B-884811149332}" destId="{754F8961-5218-E74C-A4AD-53DF0D3848A4}" srcOrd="2" destOrd="0" presId="urn:microsoft.com/office/officeart/2005/8/layout/hierarchy3"/>
    <dgm:cxn modelId="{C1C7834E-83A3-8C4F-AC8F-5110C133A0B5}" type="presParOf" srcId="{754F8961-5218-E74C-A4AD-53DF0D3848A4}" destId="{93652F38-18F7-C94E-BF75-9C4478A9B689}" srcOrd="0" destOrd="0" presId="urn:microsoft.com/office/officeart/2005/8/layout/hierarchy3"/>
    <dgm:cxn modelId="{BBDF1098-84F0-2D4D-8941-424F50F3FD60}" type="presParOf" srcId="{93652F38-18F7-C94E-BF75-9C4478A9B689}" destId="{01D9EF3D-8930-0B4E-8279-2818B9AA5BD1}" srcOrd="0" destOrd="0" presId="urn:microsoft.com/office/officeart/2005/8/layout/hierarchy3"/>
    <dgm:cxn modelId="{0C30FBC6-0923-2E43-9BBA-D633A07A9FE3}" type="presParOf" srcId="{93652F38-18F7-C94E-BF75-9C4478A9B689}" destId="{D6DA7769-323D-7C41-A6A0-7A4E63FE708F}" srcOrd="1" destOrd="0" presId="urn:microsoft.com/office/officeart/2005/8/layout/hierarchy3"/>
    <dgm:cxn modelId="{ADF0EB2A-B36C-8B4F-946A-725F1A4EA094}" type="presParOf" srcId="{754F8961-5218-E74C-A4AD-53DF0D3848A4}" destId="{803D207E-083D-0547-BDE4-CE8BD7426185}" srcOrd="1" destOrd="0" presId="urn:microsoft.com/office/officeart/2005/8/layout/hierarchy3"/>
    <dgm:cxn modelId="{4F0672A0-4256-904D-8AD1-1891DD4A732A}" type="presParOf" srcId="{803D207E-083D-0547-BDE4-CE8BD7426185}" destId="{EF877FC9-89B8-FA4F-BC05-4D62DD403EC7}" srcOrd="0" destOrd="0" presId="urn:microsoft.com/office/officeart/2005/8/layout/hierarchy3"/>
    <dgm:cxn modelId="{C0A58855-EDC4-F74F-9A85-604AD2483D88}" type="presParOf" srcId="{803D207E-083D-0547-BDE4-CE8BD7426185}" destId="{44563505-DDF1-9146-9FC7-902A548AF7A4}" srcOrd="1" destOrd="0" presId="urn:microsoft.com/office/officeart/2005/8/layout/hierarchy3"/>
    <dgm:cxn modelId="{373D5545-C0AA-814A-A90E-3F051CFBD798}" type="presParOf" srcId="{803D207E-083D-0547-BDE4-CE8BD7426185}" destId="{FC5DE26F-4439-F340-9F77-04A704415658}" srcOrd="2" destOrd="0" presId="urn:microsoft.com/office/officeart/2005/8/layout/hierarchy3"/>
    <dgm:cxn modelId="{6C987883-C25F-4343-BB2B-7FF5CBFA9B5B}" type="presParOf" srcId="{803D207E-083D-0547-BDE4-CE8BD7426185}" destId="{42A3EC78-1B99-2D4C-8147-5AB3FDFF9DA4}"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A05DF1-0661-4A47-AC09-4F15CF98B5B5}" type="doc">
      <dgm:prSet loTypeId="urn:microsoft.com/office/officeart/2005/8/layout/hList1" loCatId="list" qsTypeId="urn:microsoft.com/office/officeart/2005/8/quickstyle/simple1#6" qsCatId="simple" csTypeId="urn:microsoft.com/office/officeart/2005/8/colors/accent1_2#4" csCatId="accent1" phldr="1"/>
      <dgm:spPr/>
      <dgm:t>
        <a:bodyPr/>
        <a:lstStyle/>
        <a:p>
          <a:endParaRPr lang="en-US"/>
        </a:p>
      </dgm:t>
    </dgm:pt>
    <dgm:pt modelId="{14462431-9470-43F8-94D0-A717174FBE88}">
      <dgm:prSet/>
      <dgm:spPr>
        <a:solidFill>
          <a:srgbClr val="FFC000"/>
        </a:solidFill>
      </dgm:spPr>
      <dgm:t>
        <a:bodyPr/>
        <a:lstStyle/>
        <a:p>
          <a:r>
            <a:rPr lang="en-US" u="sng" dirty="0">
              <a:solidFill>
                <a:srgbClr val="0070C0"/>
              </a:solidFill>
            </a:rPr>
            <a:t>Medication Treatment:</a:t>
          </a:r>
        </a:p>
      </dgm:t>
    </dgm:pt>
    <dgm:pt modelId="{C130153A-2631-4514-9B46-DA2BE5347C3C}" type="parTrans" cxnId="{E215F5B5-7E37-4EC9-8F24-9DD32D2A3007}">
      <dgm:prSet/>
      <dgm:spPr/>
      <dgm:t>
        <a:bodyPr/>
        <a:lstStyle/>
        <a:p>
          <a:endParaRPr lang="en-US"/>
        </a:p>
      </dgm:t>
    </dgm:pt>
    <dgm:pt modelId="{69F7CDB4-9A86-4058-BDF5-5BFD893D1EA2}" type="sibTrans" cxnId="{E215F5B5-7E37-4EC9-8F24-9DD32D2A3007}">
      <dgm:prSet phldrT="1" phldr="0"/>
      <dgm:spPr/>
      <dgm:t>
        <a:bodyPr/>
        <a:lstStyle/>
        <a:p>
          <a:endParaRPr lang="en-US"/>
        </a:p>
      </dgm:t>
    </dgm:pt>
    <dgm:pt modelId="{4AA0E53B-CB8D-4249-B356-12717040E06B}">
      <dgm:prSet/>
      <dgm:spPr>
        <a:solidFill>
          <a:schemeClr val="bg1">
            <a:alpha val="90000"/>
          </a:schemeClr>
        </a:solidFill>
      </dgm:spPr>
      <dgm:t>
        <a:bodyPr/>
        <a:lstStyle/>
        <a:p>
          <a:r>
            <a:rPr lang="en-US" dirty="0"/>
            <a:t>Goal is to reduce craving and amount of alcohol use </a:t>
          </a:r>
        </a:p>
      </dgm:t>
    </dgm:pt>
    <dgm:pt modelId="{70C39F8E-2AAC-482F-A852-23B58E79A26F}" type="parTrans" cxnId="{948207EF-FBCA-4259-ABC7-19AA1539658A}">
      <dgm:prSet/>
      <dgm:spPr/>
      <dgm:t>
        <a:bodyPr/>
        <a:lstStyle/>
        <a:p>
          <a:endParaRPr lang="en-US"/>
        </a:p>
      </dgm:t>
    </dgm:pt>
    <dgm:pt modelId="{BC3A9E33-EB47-4353-92CD-E68BC6C129E1}" type="sibTrans" cxnId="{948207EF-FBCA-4259-ABC7-19AA1539658A}">
      <dgm:prSet/>
      <dgm:spPr/>
      <dgm:t>
        <a:bodyPr/>
        <a:lstStyle/>
        <a:p>
          <a:endParaRPr lang="en-US"/>
        </a:p>
      </dgm:t>
    </dgm:pt>
    <dgm:pt modelId="{30D0AE90-DE8C-4DC0-A236-3D5DC79700A2}">
      <dgm:prSet/>
      <dgm:spPr>
        <a:solidFill>
          <a:schemeClr val="bg1">
            <a:alpha val="90000"/>
          </a:schemeClr>
        </a:solidFill>
      </dgm:spPr>
      <dgm:t>
        <a:bodyPr/>
        <a:lstStyle/>
        <a:p>
          <a:r>
            <a:rPr lang="en-US" dirty="0"/>
            <a:t>Abstinence is not necessarily the goal</a:t>
          </a:r>
        </a:p>
      </dgm:t>
    </dgm:pt>
    <dgm:pt modelId="{6A7C6A78-3E2D-4BBE-9251-CB8C661292B1}" type="parTrans" cxnId="{890B5FD2-345A-41A1-9C20-EB3E700E4DDE}">
      <dgm:prSet/>
      <dgm:spPr/>
      <dgm:t>
        <a:bodyPr/>
        <a:lstStyle/>
        <a:p>
          <a:endParaRPr lang="en-US"/>
        </a:p>
      </dgm:t>
    </dgm:pt>
    <dgm:pt modelId="{77901DB6-A3B4-47FB-AFE0-54EC8C6185D2}" type="sibTrans" cxnId="{890B5FD2-345A-41A1-9C20-EB3E700E4DDE}">
      <dgm:prSet/>
      <dgm:spPr/>
      <dgm:t>
        <a:bodyPr/>
        <a:lstStyle/>
        <a:p>
          <a:endParaRPr lang="en-US"/>
        </a:p>
      </dgm:t>
    </dgm:pt>
    <dgm:pt modelId="{CF031D51-AF73-438B-8835-6B0D5C9B572D}">
      <dgm:prSet/>
      <dgm:spPr>
        <a:solidFill>
          <a:srgbClr val="FFC000"/>
        </a:solidFill>
      </dgm:spPr>
      <dgm:t>
        <a:bodyPr/>
        <a:lstStyle/>
        <a:p>
          <a:r>
            <a:rPr lang="en-US" u="sng" dirty="0">
              <a:solidFill>
                <a:srgbClr val="0070C0"/>
              </a:solidFill>
            </a:rPr>
            <a:t>Alcohol Withdrawal Risk Assessment:</a:t>
          </a:r>
          <a:endParaRPr lang="en-US" dirty="0">
            <a:solidFill>
              <a:srgbClr val="0070C0"/>
            </a:solidFill>
          </a:endParaRPr>
        </a:p>
      </dgm:t>
    </dgm:pt>
    <dgm:pt modelId="{5B568F44-B94D-4BEC-8D2E-5A89A7A4A8A9}" type="parTrans" cxnId="{95A8999B-BDB1-4E01-8DBD-9B2CD5418E45}">
      <dgm:prSet/>
      <dgm:spPr/>
      <dgm:t>
        <a:bodyPr/>
        <a:lstStyle/>
        <a:p>
          <a:endParaRPr lang="en-US"/>
        </a:p>
      </dgm:t>
    </dgm:pt>
    <dgm:pt modelId="{885BE088-DFDD-4676-945F-542F2FCF7E2A}" type="sibTrans" cxnId="{95A8999B-BDB1-4E01-8DBD-9B2CD5418E45}">
      <dgm:prSet phldrT="2" phldr="0"/>
      <dgm:spPr/>
      <dgm:t>
        <a:bodyPr/>
        <a:lstStyle/>
        <a:p>
          <a:endParaRPr lang="en-US"/>
        </a:p>
      </dgm:t>
    </dgm:pt>
    <dgm:pt modelId="{3117E9BA-09BC-46EF-AE7C-3AC72AF49A2A}">
      <dgm:prSet/>
      <dgm:spPr>
        <a:solidFill>
          <a:srgbClr val="FFC000"/>
        </a:solidFill>
      </dgm:spPr>
      <dgm:t>
        <a:bodyPr/>
        <a:lstStyle/>
        <a:p>
          <a:r>
            <a:rPr lang="en-US" u="sng" dirty="0">
              <a:solidFill>
                <a:srgbClr val="0070C0"/>
              </a:solidFill>
            </a:rPr>
            <a:t>Behavioral Treatment</a:t>
          </a:r>
          <a:r>
            <a:rPr lang="en-US" dirty="0">
              <a:solidFill>
                <a:srgbClr val="0070C0"/>
              </a:solidFill>
            </a:rPr>
            <a:t>:</a:t>
          </a:r>
        </a:p>
      </dgm:t>
    </dgm:pt>
    <dgm:pt modelId="{6834A7B4-D8A7-472A-B529-330C20B40E5F}" type="parTrans" cxnId="{991A4DA5-1573-4FDA-87B3-82CAF60B150C}">
      <dgm:prSet/>
      <dgm:spPr/>
      <dgm:t>
        <a:bodyPr/>
        <a:lstStyle/>
        <a:p>
          <a:endParaRPr lang="en-US"/>
        </a:p>
      </dgm:t>
    </dgm:pt>
    <dgm:pt modelId="{5EB47C82-D13B-4D20-A1C6-A84FD1F96FE0}" type="sibTrans" cxnId="{991A4DA5-1573-4FDA-87B3-82CAF60B150C}">
      <dgm:prSet phldrT="3" phldr="0"/>
      <dgm:spPr/>
      <dgm:t>
        <a:bodyPr/>
        <a:lstStyle/>
        <a:p>
          <a:endParaRPr lang="en-US"/>
        </a:p>
      </dgm:t>
    </dgm:pt>
    <dgm:pt modelId="{297D65EE-2018-B645-9401-F53F59D9DD58}">
      <dgm:prSet/>
      <dgm:spPr>
        <a:solidFill>
          <a:schemeClr val="bg1">
            <a:alpha val="90000"/>
          </a:schemeClr>
        </a:solidFill>
      </dgm:spPr>
      <dgm:t>
        <a:bodyPr/>
        <a:lstStyle/>
        <a:p>
          <a:r>
            <a:rPr lang="en-US" dirty="0"/>
            <a:t>Low risk Drinking</a:t>
          </a:r>
        </a:p>
      </dgm:t>
    </dgm:pt>
    <dgm:pt modelId="{6BA6D091-641F-834B-88B2-EAD99492C6CC}" type="parTrans" cxnId="{76C01080-1ACE-2347-9411-EBCCD1C2228B}">
      <dgm:prSet/>
      <dgm:spPr/>
      <dgm:t>
        <a:bodyPr/>
        <a:lstStyle/>
        <a:p>
          <a:endParaRPr lang="en-US"/>
        </a:p>
      </dgm:t>
    </dgm:pt>
    <dgm:pt modelId="{C67B7F9E-32E3-5B4A-917A-901A4F24BE95}" type="sibTrans" cxnId="{76C01080-1ACE-2347-9411-EBCCD1C2228B}">
      <dgm:prSet/>
      <dgm:spPr/>
      <dgm:t>
        <a:bodyPr/>
        <a:lstStyle/>
        <a:p>
          <a:endParaRPr lang="en-US"/>
        </a:p>
      </dgm:t>
    </dgm:pt>
    <dgm:pt modelId="{077B99AC-F54B-734D-B3A2-142170DDA4E0}">
      <dgm:prSet/>
      <dgm:spPr>
        <a:solidFill>
          <a:schemeClr val="bg1">
            <a:alpha val="90000"/>
          </a:schemeClr>
        </a:solidFill>
      </dgm:spPr>
      <dgm:t>
        <a:bodyPr/>
        <a:lstStyle/>
        <a:p>
          <a:r>
            <a:rPr lang="en-US" b="0" i="0" u="none" dirty="0"/>
            <a:t>Clinical Institute Withdrawal Assessment of Alcohol Scale, Revised </a:t>
          </a:r>
          <a:r>
            <a:rPr lang="en-US" dirty="0"/>
            <a:t>(CIWA)-</a:t>
          </a:r>
          <a:r>
            <a:rPr lang="en-US" dirty="0" err="1"/>
            <a:t>Ar</a:t>
          </a:r>
          <a:endParaRPr lang="en-US" dirty="0"/>
        </a:p>
      </dgm:t>
    </dgm:pt>
    <dgm:pt modelId="{DFC7E956-8338-2F43-ABF7-BECF7C266CF7}" type="parTrans" cxnId="{84A0BE67-58CF-F240-8FC6-FD2E7ACCAC64}">
      <dgm:prSet/>
      <dgm:spPr/>
      <dgm:t>
        <a:bodyPr/>
        <a:lstStyle/>
        <a:p>
          <a:endParaRPr lang="en-US"/>
        </a:p>
      </dgm:t>
    </dgm:pt>
    <dgm:pt modelId="{28086212-5FEF-DF40-8A46-BCEC221C2DA4}" type="sibTrans" cxnId="{84A0BE67-58CF-F240-8FC6-FD2E7ACCAC64}">
      <dgm:prSet phldrT="3" phldr="0"/>
      <dgm:spPr/>
      <dgm:t>
        <a:bodyPr/>
        <a:lstStyle/>
        <a:p>
          <a:endParaRPr lang="en-US"/>
        </a:p>
      </dgm:t>
    </dgm:pt>
    <dgm:pt modelId="{2EBFB00D-CF7F-1F42-A8E1-7B4BB600323E}">
      <dgm:prSet/>
      <dgm:spPr>
        <a:solidFill>
          <a:schemeClr val="bg1">
            <a:alpha val="90000"/>
          </a:schemeClr>
        </a:solidFill>
      </dgm:spPr>
      <dgm:t>
        <a:bodyPr/>
        <a:lstStyle/>
        <a:p>
          <a:r>
            <a:rPr lang="en-US" dirty="0"/>
            <a:t>*If history of prior withdrawal symptoms that include delirium/seizures, then refer to inpatient detoxification first!</a:t>
          </a:r>
        </a:p>
      </dgm:t>
    </dgm:pt>
    <dgm:pt modelId="{0B08D139-688E-6E4D-900F-85C1003144DA}" type="parTrans" cxnId="{EBDD95F2-1964-1549-9C05-443B2378A991}">
      <dgm:prSet/>
      <dgm:spPr/>
      <dgm:t>
        <a:bodyPr/>
        <a:lstStyle/>
        <a:p>
          <a:endParaRPr lang="en-US"/>
        </a:p>
      </dgm:t>
    </dgm:pt>
    <dgm:pt modelId="{58609825-A425-784F-8AA4-8E1EB2CC45EB}" type="sibTrans" cxnId="{EBDD95F2-1964-1549-9C05-443B2378A991}">
      <dgm:prSet/>
      <dgm:spPr/>
      <dgm:t>
        <a:bodyPr/>
        <a:lstStyle/>
        <a:p>
          <a:endParaRPr lang="en-US"/>
        </a:p>
      </dgm:t>
    </dgm:pt>
    <dgm:pt modelId="{F976BC32-35F4-1348-893E-60D4B315D700}">
      <dgm:prSet/>
      <dgm:spPr>
        <a:solidFill>
          <a:schemeClr val="bg1">
            <a:alpha val="90000"/>
          </a:schemeClr>
        </a:solidFill>
      </dgm:spPr>
      <dgm:t>
        <a:bodyPr/>
        <a:lstStyle/>
        <a:p>
          <a:r>
            <a:rPr lang="en-US" dirty="0"/>
            <a:t>Cognitive Behavioral Therapy </a:t>
          </a:r>
        </a:p>
      </dgm:t>
    </dgm:pt>
    <dgm:pt modelId="{FE190076-E812-1D4A-B515-E875EF571E39}" type="parTrans" cxnId="{52F062BE-6D75-6745-B32F-53D34BDD953A}">
      <dgm:prSet/>
      <dgm:spPr/>
      <dgm:t>
        <a:bodyPr/>
        <a:lstStyle/>
        <a:p>
          <a:endParaRPr lang="en-US"/>
        </a:p>
      </dgm:t>
    </dgm:pt>
    <dgm:pt modelId="{57E5BBCE-90CC-854A-9D6C-8FBF892384A2}" type="sibTrans" cxnId="{52F062BE-6D75-6745-B32F-53D34BDD953A}">
      <dgm:prSet phldrT="4" phldr="0"/>
      <dgm:spPr/>
      <dgm:t>
        <a:bodyPr/>
        <a:lstStyle/>
        <a:p>
          <a:endParaRPr lang="en-US"/>
        </a:p>
      </dgm:t>
    </dgm:pt>
    <dgm:pt modelId="{8B768695-E910-7F47-872F-AF0F8B332E99}">
      <dgm:prSet/>
      <dgm:spPr>
        <a:solidFill>
          <a:schemeClr val="bg1">
            <a:alpha val="90000"/>
          </a:schemeClr>
        </a:solidFill>
      </dgm:spPr>
      <dgm:t>
        <a:bodyPr/>
        <a:lstStyle/>
        <a:p>
          <a:r>
            <a:rPr lang="en-US" dirty="0"/>
            <a:t>12-step programs (e.g. AA) </a:t>
          </a:r>
        </a:p>
      </dgm:t>
    </dgm:pt>
    <dgm:pt modelId="{A910B711-7BEF-CE45-99B5-BEC2AF5A9947}" type="parTrans" cxnId="{B6C4DD2E-CE59-FC42-9706-31D4D0EEFEE0}">
      <dgm:prSet/>
      <dgm:spPr/>
      <dgm:t>
        <a:bodyPr/>
        <a:lstStyle/>
        <a:p>
          <a:endParaRPr lang="en-US"/>
        </a:p>
      </dgm:t>
    </dgm:pt>
    <dgm:pt modelId="{F0BDBA98-7B4C-3A46-AE4F-A8DBAEEBA440}" type="sibTrans" cxnId="{B6C4DD2E-CE59-FC42-9706-31D4D0EEFEE0}">
      <dgm:prSet/>
      <dgm:spPr/>
      <dgm:t>
        <a:bodyPr/>
        <a:lstStyle/>
        <a:p>
          <a:endParaRPr lang="en-US"/>
        </a:p>
      </dgm:t>
    </dgm:pt>
    <dgm:pt modelId="{84D25AAB-6E63-AB4D-9572-35CA40272E03}">
      <dgm:prSet/>
      <dgm:spPr>
        <a:solidFill>
          <a:schemeClr val="bg1">
            <a:alpha val="90000"/>
          </a:schemeClr>
        </a:solidFill>
      </dgm:spPr>
      <dgm:t>
        <a:bodyPr/>
        <a:lstStyle/>
        <a:p>
          <a:r>
            <a:rPr lang="en-US" dirty="0"/>
            <a:t>Individual Counseling</a:t>
          </a:r>
        </a:p>
      </dgm:t>
    </dgm:pt>
    <dgm:pt modelId="{41C0AA9B-F693-454D-AB36-5173317CD2FB}" type="parTrans" cxnId="{AB5D1E86-2530-B545-8F15-8B809CD13B62}">
      <dgm:prSet/>
      <dgm:spPr/>
      <dgm:t>
        <a:bodyPr/>
        <a:lstStyle/>
        <a:p>
          <a:endParaRPr lang="en-US"/>
        </a:p>
      </dgm:t>
    </dgm:pt>
    <dgm:pt modelId="{DAE54CB9-47D5-8A46-9B6A-EFEA90092E9C}" type="sibTrans" cxnId="{AB5D1E86-2530-B545-8F15-8B809CD13B62}">
      <dgm:prSet/>
      <dgm:spPr/>
      <dgm:t>
        <a:bodyPr/>
        <a:lstStyle/>
        <a:p>
          <a:endParaRPr lang="en-US"/>
        </a:p>
      </dgm:t>
    </dgm:pt>
    <dgm:pt modelId="{7C673F6F-C5F9-EA40-A1A3-CA673AE3BDC4}" type="pres">
      <dgm:prSet presAssocID="{8DA05DF1-0661-4A47-AC09-4F15CF98B5B5}" presName="Name0" presStyleCnt="0">
        <dgm:presLayoutVars>
          <dgm:dir/>
          <dgm:animLvl val="lvl"/>
          <dgm:resizeHandles val="exact"/>
        </dgm:presLayoutVars>
      </dgm:prSet>
      <dgm:spPr/>
    </dgm:pt>
    <dgm:pt modelId="{EBAA0E0E-7E05-824F-95DF-8966641C7EE4}" type="pres">
      <dgm:prSet presAssocID="{14462431-9470-43F8-94D0-A717174FBE88}" presName="composite" presStyleCnt="0"/>
      <dgm:spPr/>
    </dgm:pt>
    <dgm:pt modelId="{1A5DC8D4-B910-584C-BC09-628403F66D18}" type="pres">
      <dgm:prSet presAssocID="{14462431-9470-43F8-94D0-A717174FBE88}" presName="parTx" presStyleLbl="alignNode1" presStyleIdx="0" presStyleCnt="3">
        <dgm:presLayoutVars>
          <dgm:chMax val="0"/>
          <dgm:chPref val="0"/>
          <dgm:bulletEnabled val="1"/>
        </dgm:presLayoutVars>
      </dgm:prSet>
      <dgm:spPr/>
    </dgm:pt>
    <dgm:pt modelId="{6520DB10-43FB-0B42-B3E6-47EE82516CDD}" type="pres">
      <dgm:prSet presAssocID="{14462431-9470-43F8-94D0-A717174FBE88}" presName="desTx" presStyleLbl="alignAccFollowNode1" presStyleIdx="0" presStyleCnt="3">
        <dgm:presLayoutVars>
          <dgm:bulletEnabled val="1"/>
        </dgm:presLayoutVars>
      </dgm:prSet>
      <dgm:spPr/>
    </dgm:pt>
    <dgm:pt modelId="{6D24D827-76B3-CE41-B574-72960D913D1E}" type="pres">
      <dgm:prSet presAssocID="{69F7CDB4-9A86-4058-BDF5-5BFD893D1EA2}" presName="space" presStyleCnt="0"/>
      <dgm:spPr/>
    </dgm:pt>
    <dgm:pt modelId="{B737D072-354B-B34C-9DB9-C6EFB0780273}" type="pres">
      <dgm:prSet presAssocID="{CF031D51-AF73-438B-8835-6B0D5C9B572D}" presName="composite" presStyleCnt="0"/>
      <dgm:spPr/>
    </dgm:pt>
    <dgm:pt modelId="{F740E145-0A65-964A-B729-AB5A6E3F5040}" type="pres">
      <dgm:prSet presAssocID="{CF031D51-AF73-438B-8835-6B0D5C9B572D}" presName="parTx" presStyleLbl="alignNode1" presStyleIdx="1" presStyleCnt="3">
        <dgm:presLayoutVars>
          <dgm:chMax val="0"/>
          <dgm:chPref val="0"/>
          <dgm:bulletEnabled val="1"/>
        </dgm:presLayoutVars>
      </dgm:prSet>
      <dgm:spPr/>
    </dgm:pt>
    <dgm:pt modelId="{111528CB-6AD7-E94F-8E87-B0D88407A7D7}" type="pres">
      <dgm:prSet presAssocID="{CF031D51-AF73-438B-8835-6B0D5C9B572D}" presName="desTx" presStyleLbl="alignAccFollowNode1" presStyleIdx="1" presStyleCnt="3">
        <dgm:presLayoutVars>
          <dgm:bulletEnabled val="1"/>
        </dgm:presLayoutVars>
      </dgm:prSet>
      <dgm:spPr/>
    </dgm:pt>
    <dgm:pt modelId="{3BC323AE-4A01-BA45-BDA9-80851D4DFCBB}" type="pres">
      <dgm:prSet presAssocID="{885BE088-DFDD-4676-945F-542F2FCF7E2A}" presName="space" presStyleCnt="0"/>
      <dgm:spPr/>
    </dgm:pt>
    <dgm:pt modelId="{8F74E7BF-B1B5-E941-87B8-0A61F0D578CE}" type="pres">
      <dgm:prSet presAssocID="{3117E9BA-09BC-46EF-AE7C-3AC72AF49A2A}" presName="composite" presStyleCnt="0"/>
      <dgm:spPr/>
    </dgm:pt>
    <dgm:pt modelId="{D01152A0-4369-C847-ACFA-FB75AEC02D8F}" type="pres">
      <dgm:prSet presAssocID="{3117E9BA-09BC-46EF-AE7C-3AC72AF49A2A}" presName="parTx" presStyleLbl="alignNode1" presStyleIdx="2" presStyleCnt="3">
        <dgm:presLayoutVars>
          <dgm:chMax val="0"/>
          <dgm:chPref val="0"/>
          <dgm:bulletEnabled val="1"/>
        </dgm:presLayoutVars>
      </dgm:prSet>
      <dgm:spPr/>
    </dgm:pt>
    <dgm:pt modelId="{B06D0DFB-C9D8-FF4D-9FA7-75EAACB128BA}" type="pres">
      <dgm:prSet presAssocID="{3117E9BA-09BC-46EF-AE7C-3AC72AF49A2A}" presName="desTx" presStyleLbl="alignAccFollowNode1" presStyleIdx="2" presStyleCnt="3">
        <dgm:presLayoutVars>
          <dgm:bulletEnabled val="1"/>
        </dgm:presLayoutVars>
      </dgm:prSet>
      <dgm:spPr/>
    </dgm:pt>
  </dgm:ptLst>
  <dgm:cxnLst>
    <dgm:cxn modelId="{30A79305-C498-B448-8431-CD76905C228E}" type="presOf" srcId="{30D0AE90-DE8C-4DC0-A236-3D5DC79700A2}" destId="{6520DB10-43FB-0B42-B3E6-47EE82516CDD}" srcOrd="0" destOrd="1" presId="urn:microsoft.com/office/officeart/2005/8/layout/hList1"/>
    <dgm:cxn modelId="{B2A5F21C-065A-8142-B333-E56AB853FA03}" type="presOf" srcId="{8DA05DF1-0661-4A47-AC09-4F15CF98B5B5}" destId="{7C673F6F-C5F9-EA40-A1A3-CA673AE3BDC4}" srcOrd="0" destOrd="0" presId="urn:microsoft.com/office/officeart/2005/8/layout/hList1"/>
    <dgm:cxn modelId="{EB17E621-B5BB-3540-AE20-14722008DF60}" type="presOf" srcId="{297D65EE-2018-B645-9401-F53F59D9DD58}" destId="{6520DB10-43FB-0B42-B3E6-47EE82516CDD}" srcOrd="0" destOrd="2" presId="urn:microsoft.com/office/officeart/2005/8/layout/hList1"/>
    <dgm:cxn modelId="{D38E7127-C9B6-1A44-BB0A-C43CE8B45009}" type="presOf" srcId="{077B99AC-F54B-734D-B3A2-142170DDA4E0}" destId="{111528CB-6AD7-E94F-8E87-B0D88407A7D7}" srcOrd="0" destOrd="0" presId="urn:microsoft.com/office/officeart/2005/8/layout/hList1"/>
    <dgm:cxn modelId="{B6C4DD2E-CE59-FC42-9706-31D4D0EEFEE0}" srcId="{3117E9BA-09BC-46EF-AE7C-3AC72AF49A2A}" destId="{8B768695-E910-7F47-872F-AF0F8B332E99}" srcOrd="1" destOrd="0" parTransId="{A910B711-7BEF-CE45-99B5-BEC2AF5A9947}" sibTransId="{F0BDBA98-7B4C-3A46-AE4F-A8DBAEEBA440}"/>
    <dgm:cxn modelId="{61C7DB3B-1593-F447-A32A-92D8AF0AC41C}" type="presOf" srcId="{CF031D51-AF73-438B-8835-6B0D5C9B572D}" destId="{F740E145-0A65-964A-B729-AB5A6E3F5040}" srcOrd="0" destOrd="0" presId="urn:microsoft.com/office/officeart/2005/8/layout/hList1"/>
    <dgm:cxn modelId="{84A0BE67-58CF-F240-8FC6-FD2E7ACCAC64}" srcId="{CF031D51-AF73-438B-8835-6B0D5C9B572D}" destId="{077B99AC-F54B-734D-B3A2-142170DDA4E0}" srcOrd="0" destOrd="0" parTransId="{DFC7E956-8338-2F43-ABF7-BECF7C266CF7}" sibTransId="{28086212-5FEF-DF40-8A46-BCEC221C2DA4}"/>
    <dgm:cxn modelId="{04A0A249-93B8-1245-B679-CF503E31242D}" type="presOf" srcId="{4AA0E53B-CB8D-4249-B356-12717040E06B}" destId="{6520DB10-43FB-0B42-B3E6-47EE82516CDD}" srcOrd="0" destOrd="0" presId="urn:microsoft.com/office/officeart/2005/8/layout/hList1"/>
    <dgm:cxn modelId="{FA4B6856-E8D1-ED40-A723-FDECE0E35BFE}" type="presOf" srcId="{3117E9BA-09BC-46EF-AE7C-3AC72AF49A2A}" destId="{D01152A0-4369-C847-ACFA-FB75AEC02D8F}" srcOrd="0" destOrd="0" presId="urn:microsoft.com/office/officeart/2005/8/layout/hList1"/>
    <dgm:cxn modelId="{76C01080-1ACE-2347-9411-EBCCD1C2228B}" srcId="{14462431-9470-43F8-94D0-A717174FBE88}" destId="{297D65EE-2018-B645-9401-F53F59D9DD58}" srcOrd="2" destOrd="0" parTransId="{6BA6D091-641F-834B-88B2-EAD99492C6CC}" sibTransId="{C67B7F9E-32E3-5B4A-917A-901A4F24BE95}"/>
    <dgm:cxn modelId="{AB5D1E86-2530-B545-8F15-8B809CD13B62}" srcId="{3117E9BA-09BC-46EF-AE7C-3AC72AF49A2A}" destId="{84D25AAB-6E63-AB4D-9572-35CA40272E03}" srcOrd="2" destOrd="0" parTransId="{41C0AA9B-F693-454D-AB36-5173317CD2FB}" sibTransId="{DAE54CB9-47D5-8A46-9B6A-EFEA90092E9C}"/>
    <dgm:cxn modelId="{95A8999B-BDB1-4E01-8DBD-9B2CD5418E45}" srcId="{8DA05DF1-0661-4A47-AC09-4F15CF98B5B5}" destId="{CF031D51-AF73-438B-8835-6B0D5C9B572D}" srcOrd="1" destOrd="0" parTransId="{5B568F44-B94D-4BEC-8D2E-5A89A7A4A8A9}" sibTransId="{885BE088-DFDD-4676-945F-542F2FCF7E2A}"/>
    <dgm:cxn modelId="{9505C0A4-ADBD-8840-867A-8F676BC379D6}" type="presOf" srcId="{8B768695-E910-7F47-872F-AF0F8B332E99}" destId="{B06D0DFB-C9D8-FF4D-9FA7-75EAACB128BA}" srcOrd="0" destOrd="1" presId="urn:microsoft.com/office/officeart/2005/8/layout/hList1"/>
    <dgm:cxn modelId="{991A4DA5-1573-4FDA-87B3-82CAF60B150C}" srcId="{8DA05DF1-0661-4A47-AC09-4F15CF98B5B5}" destId="{3117E9BA-09BC-46EF-AE7C-3AC72AF49A2A}" srcOrd="2" destOrd="0" parTransId="{6834A7B4-D8A7-472A-B529-330C20B40E5F}" sibTransId="{5EB47C82-D13B-4D20-A1C6-A84FD1F96FE0}"/>
    <dgm:cxn modelId="{E215F5B5-7E37-4EC9-8F24-9DD32D2A3007}" srcId="{8DA05DF1-0661-4A47-AC09-4F15CF98B5B5}" destId="{14462431-9470-43F8-94D0-A717174FBE88}" srcOrd="0" destOrd="0" parTransId="{C130153A-2631-4514-9B46-DA2BE5347C3C}" sibTransId="{69F7CDB4-9A86-4058-BDF5-5BFD893D1EA2}"/>
    <dgm:cxn modelId="{52F062BE-6D75-6745-B32F-53D34BDD953A}" srcId="{3117E9BA-09BC-46EF-AE7C-3AC72AF49A2A}" destId="{F976BC32-35F4-1348-893E-60D4B315D700}" srcOrd="0" destOrd="0" parTransId="{FE190076-E812-1D4A-B515-E875EF571E39}" sibTransId="{57E5BBCE-90CC-854A-9D6C-8FBF892384A2}"/>
    <dgm:cxn modelId="{C79AFACE-BE4F-8A4C-9B09-0CDDCB5B66CB}" type="presOf" srcId="{F976BC32-35F4-1348-893E-60D4B315D700}" destId="{B06D0DFB-C9D8-FF4D-9FA7-75EAACB128BA}" srcOrd="0" destOrd="0" presId="urn:microsoft.com/office/officeart/2005/8/layout/hList1"/>
    <dgm:cxn modelId="{890B5FD2-345A-41A1-9C20-EB3E700E4DDE}" srcId="{14462431-9470-43F8-94D0-A717174FBE88}" destId="{30D0AE90-DE8C-4DC0-A236-3D5DC79700A2}" srcOrd="1" destOrd="0" parTransId="{6A7C6A78-3E2D-4BBE-9251-CB8C661292B1}" sibTransId="{77901DB6-A3B4-47FB-AFE0-54EC8C6185D2}"/>
    <dgm:cxn modelId="{974167D2-B33E-1340-A7CF-77CE7B77F3DB}" type="presOf" srcId="{14462431-9470-43F8-94D0-A717174FBE88}" destId="{1A5DC8D4-B910-584C-BC09-628403F66D18}" srcOrd="0" destOrd="0" presId="urn:microsoft.com/office/officeart/2005/8/layout/hList1"/>
    <dgm:cxn modelId="{AAFB24E9-519E-0A44-A0E8-8481C3737595}" type="presOf" srcId="{84D25AAB-6E63-AB4D-9572-35CA40272E03}" destId="{B06D0DFB-C9D8-FF4D-9FA7-75EAACB128BA}" srcOrd="0" destOrd="2" presId="urn:microsoft.com/office/officeart/2005/8/layout/hList1"/>
    <dgm:cxn modelId="{948207EF-FBCA-4259-ABC7-19AA1539658A}" srcId="{14462431-9470-43F8-94D0-A717174FBE88}" destId="{4AA0E53B-CB8D-4249-B356-12717040E06B}" srcOrd="0" destOrd="0" parTransId="{70C39F8E-2AAC-482F-A852-23B58E79A26F}" sibTransId="{BC3A9E33-EB47-4353-92CD-E68BC6C129E1}"/>
    <dgm:cxn modelId="{EBDD95F2-1964-1549-9C05-443B2378A991}" srcId="{CF031D51-AF73-438B-8835-6B0D5C9B572D}" destId="{2EBFB00D-CF7F-1F42-A8E1-7B4BB600323E}" srcOrd="1" destOrd="0" parTransId="{0B08D139-688E-6E4D-900F-85C1003144DA}" sibTransId="{58609825-A425-784F-8AA4-8E1EB2CC45EB}"/>
    <dgm:cxn modelId="{4CBDBCF3-74C2-F24A-BD99-45CA42EB5869}" type="presOf" srcId="{2EBFB00D-CF7F-1F42-A8E1-7B4BB600323E}" destId="{111528CB-6AD7-E94F-8E87-B0D88407A7D7}" srcOrd="0" destOrd="1" presId="urn:microsoft.com/office/officeart/2005/8/layout/hList1"/>
    <dgm:cxn modelId="{8D41B56C-72EE-8343-85DC-BDDB5AD31D0B}" type="presParOf" srcId="{7C673F6F-C5F9-EA40-A1A3-CA673AE3BDC4}" destId="{EBAA0E0E-7E05-824F-95DF-8966641C7EE4}" srcOrd="0" destOrd="0" presId="urn:microsoft.com/office/officeart/2005/8/layout/hList1"/>
    <dgm:cxn modelId="{68C65C71-C604-6744-A412-D3EBCA45A71A}" type="presParOf" srcId="{EBAA0E0E-7E05-824F-95DF-8966641C7EE4}" destId="{1A5DC8D4-B910-584C-BC09-628403F66D18}" srcOrd="0" destOrd="0" presId="urn:microsoft.com/office/officeart/2005/8/layout/hList1"/>
    <dgm:cxn modelId="{724ADE4B-C68A-AA44-9A50-29069DBF0B10}" type="presParOf" srcId="{EBAA0E0E-7E05-824F-95DF-8966641C7EE4}" destId="{6520DB10-43FB-0B42-B3E6-47EE82516CDD}" srcOrd="1" destOrd="0" presId="urn:microsoft.com/office/officeart/2005/8/layout/hList1"/>
    <dgm:cxn modelId="{942B47FA-BD62-BD4F-BB43-789EE64DB616}" type="presParOf" srcId="{7C673F6F-C5F9-EA40-A1A3-CA673AE3BDC4}" destId="{6D24D827-76B3-CE41-B574-72960D913D1E}" srcOrd="1" destOrd="0" presId="urn:microsoft.com/office/officeart/2005/8/layout/hList1"/>
    <dgm:cxn modelId="{803CFC60-FEB6-5741-B050-CCE3A7AC9E2A}" type="presParOf" srcId="{7C673F6F-C5F9-EA40-A1A3-CA673AE3BDC4}" destId="{B737D072-354B-B34C-9DB9-C6EFB0780273}" srcOrd="2" destOrd="0" presId="urn:microsoft.com/office/officeart/2005/8/layout/hList1"/>
    <dgm:cxn modelId="{7583D331-76A1-7146-A16D-8E52763C1DC6}" type="presParOf" srcId="{B737D072-354B-B34C-9DB9-C6EFB0780273}" destId="{F740E145-0A65-964A-B729-AB5A6E3F5040}" srcOrd="0" destOrd="0" presId="urn:microsoft.com/office/officeart/2005/8/layout/hList1"/>
    <dgm:cxn modelId="{1DC8A6B5-A7EF-7A4C-B28A-367845797357}" type="presParOf" srcId="{B737D072-354B-B34C-9DB9-C6EFB0780273}" destId="{111528CB-6AD7-E94F-8E87-B0D88407A7D7}" srcOrd="1" destOrd="0" presId="urn:microsoft.com/office/officeart/2005/8/layout/hList1"/>
    <dgm:cxn modelId="{798948DF-54CF-ED4F-AB24-3B2C052A6EB2}" type="presParOf" srcId="{7C673F6F-C5F9-EA40-A1A3-CA673AE3BDC4}" destId="{3BC323AE-4A01-BA45-BDA9-80851D4DFCBB}" srcOrd="3" destOrd="0" presId="urn:microsoft.com/office/officeart/2005/8/layout/hList1"/>
    <dgm:cxn modelId="{8BA66612-2332-FE4F-A413-9273DB051DAF}" type="presParOf" srcId="{7C673F6F-C5F9-EA40-A1A3-CA673AE3BDC4}" destId="{8F74E7BF-B1B5-E941-87B8-0A61F0D578CE}" srcOrd="4" destOrd="0" presId="urn:microsoft.com/office/officeart/2005/8/layout/hList1"/>
    <dgm:cxn modelId="{1A042A23-BD6F-644C-A332-A595D2B10803}" type="presParOf" srcId="{8F74E7BF-B1B5-E941-87B8-0A61F0D578CE}" destId="{D01152A0-4369-C847-ACFA-FB75AEC02D8F}" srcOrd="0" destOrd="0" presId="urn:microsoft.com/office/officeart/2005/8/layout/hList1"/>
    <dgm:cxn modelId="{098610D3-DCF7-B144-B74E-D5EB8AFF788E}" type="presParOf" srcId="{8F74E7BF-B1B5-E941-87B8-0A61F0D578CE}" destId="{B06D0DFB-C9D8-FF4D-9FA7-75EAACB128B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BE1CDCF-8D63-4D41-9D79-A2605456E44D}" type="doc">
      <dgm:prSet loTypeId="urn:microsoft.com/office/officeart/2005/8/layout/vList2" loCatId="list" qsTypeId="urn:microsoft.com/office/officeart/2005/8/quickstyle/simple1#7" qsCatId="simple" csTypeId="urn:microsoft.com/office/officeart/2005/8/colors/accent2_2#6" csCatId="accent2" phldr="1"/>
      <dgm:spPr/>
      <dgm:t>
        <a:bodyPr/>
        <a:lstStyle/>
        <a:p>
          <a:endParaRPr lang="en-US"/>
        </a:p>
      </dgm:t>
    </dgm:pt>
    <dgm:pt modelId="{44D73D65-ACFC-4B1C-B835-B28D4524E07B}">
      <dgm:prSet/>
      <dgm:spPr>
        <a:solidFill>
          <a:srgbClr val="7030A0"/>
        </a:solidFill>
      </dgm:spPr>
      <dgm:t>
        <a:bodyPr/>
        <a:lstStyle/>
        <a:p>
          <a:r>
            <a:rPr lang="en-US" dirty="0"/>
            <a:t>Overcome Barriers to Help Patients Initiate Treatment &amp; Retain in Care</a:t>
          </a:r>
        </a:p>
      </dgm:t>
    </dgm:pt>
    <dgm:pt modelId="{52287DC2-C9A5-4E55-B485-E875BFC106D5}" type="parTrans" cxnId="{65DE768D-3C7C-406F-907D-70EFFBD7F6FA}">
      <dgm:prSet/>
      <dgm:spPr/>
      <dgm:t>
        <a:bodyPr/>
        <a:lstStyle/>
        <a:p>
          <a:endParaRPr lang="en-US"/>
        </a:p>
      </dgm:t>
    </dgm:pt>
    <dgm:pt modelId="{13ACBFA4-D3E5-4DD1-8AA4-301F68F8F00B}" type="sibTrans" cxnId="{65DE768D-3C7C-406F-907D-70EFFBD7F6FA}">
      <dgm:prSet/>
      <dgm:spPr/>
      <dgm:t>
        <a:bodyPr/>
        <a:lstStyle/>
        <a:p>
          <a:endParaRPr lang="en-US"/>
        </a:p>
      </dgm:t>
    </dgm:pt>
    <dgm:pt modelId="{2FAC2C17-3643-1940-9990-4E6194990332}" type="pres">
      <dgm:prSet presAssocID="{5BE1CDCF-8D63-4D41-9D79-A2605456E44D}" presName="linear" presStyleCnt="0">
        <dgm:presLayoutVars>
          <dgm:animLvl val="lvl"/>
          <dgm:resizeHandles val="exact"/>
        </dgm:presLayoutVars>
      </dgm:prSet>
      <dgm:spPr/>
    </dgm:pt>
    <dgm:pt modelId="{1A9DB7EB-4C78-0E4B-B470-254FDCBE5CBC}" type="pres">
      <dgm:prSet presAssocID="{44D73D65-ACFC-4B1C-B835-B28D4524E07B}" presName="parentText" presStyleLbl="node1" presStyleIdx="0" presStyleCnt="1" custLinFactNeighborX="121" custLinFactNeighborY="2947">
        <dgm:presLayoutVars>
          <dgm:chMax val="0"/>
          <dgm:bulletEnabled val="1"/>
        </dgm:presLayoutVars>
      </dgm:prSet>
      <dgm:spPr/>
    </dgm:pt>
  </dgm:ptLst>
  <dgm:cxnLst>
    <dgm:cxn modelId="{65DE768D-3C7C-406F-907D-70EFFBD7F6FA}" srcId="{5BE1CDCF-8D63-4D41-9D79-A2605456E44D}" destId="{44D73D65-ACFC-4B1C-B835-B28D4524E07B}" srcOrd="0" destOrd="0" parTransId="{52287DC2-C9A5-4E55-B485-E875BFC106D5}" sibTransId="{13ACBFA4-D3E5-4DD1-8AA4-301F68F8F00B}"/>
    <dgm:cxn modelId="{B8DAF5DF-4AFC-1B47-99D6-0FA90F85BC6D}" type="presOf" srcId="{44D73D65-ACFC-4B1C-B835-B28D4524E07B}" destId="{1A9DB7EB-4C78-0E4B-B470-254FDCBE5CBC}" srcOrd="0" destOrd="0" presId="urn:microsoft.com/office/officeart/2005/8/layout/vList2"/>
    <dgm:cxn modelId="{D370C1FF-0626-1B43-9B80-31990E57641A}" type="presOf" srcId="{5BE1CDCF-8D63-4D41-9D79-A2605456E44D}" destId="{2FAC2C17-3643-1940-9990-4E6194990332}" srcOrd="0" destOrd="0" presId="urn:microsoft.com/office/officeart/2005/8/layout/vList2"/>
    <dgm:cxn modelId="{48D10E13-095A-904D-BB67-34DC416B59A8}" type="presParOf" srcId="{2FAC2C17-3643-1940-9990-4E6194990332}" destId="{1A9DB7EB-4C78-0E4B-B470-254FDCBE5CB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D0BE9-A090-4D4D-BE62-0DB9DFB6330E}">
      <dsp:nvSpPr>
        <dsp:cNvPr id="0" name=""/>
        <dsp:cNvSpPr/>
      </dsp:nvSpPr>
      <dsp:spPr>
        <a:xfrm>
          <a:off x="0" y="55629"/>
          <a:ext cx="10515600" cy="10038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solidFill>
                <a:srgbClr val="0070C0"/>
              </a:solidFill>
            </a:rPr>
            <a:t>1 in 4 people, </a:t>
          </a:r>
          <a:r>
            <a:rPr lang="en-US" sz="2600" b="1" kern="1200" dirty="0">
              <a:solidFill>
                <a:srgbClr val="0070C0"/>
              </a:solidFill>
            </a:rPr>
            <a:t>almost 70 million people</a:t>
          </a:r>
          <a:r>
            <a:rPr lang="en-US" sz="2600" kern="1200" dirty="0">
              <a:solidFill>
                <a:srgbClr val="0070C0"/>
              </a:solidFill>
            </a:rPr>
            <a:t>, reported illicit drug use in 2025</a:t>
          </a:r>
        </a:p>
      </dsp:txBody>
      <dsp:txXfrm>
        <a:off x="49004" y="104633"/>
        <a:ext cx="10417592" cy="905852"/>
      </dsp:txXfrm>
    </dsp:sp>
    <dsp:sp modelId="{1042CDD9-FED4-A449-B13D-51FB0E5794FB}">
      <dsp:nvSpPr>
        <dsp:cNvPr id="0" name=""/>
        <dsp:cNvSpPr/>
      </dsp:nvSpPr>
      <dsp:spPr>
        <a:xfrm>
          <a:off x="0" y="1134369"/>
          <a:ext cx="10515600" cy="10038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solidFill>
                <a:srgbClr val="0070C0"/>
              </a:solidFill>
            </a:rPr>
            <a:t>7.1 million people reported </a:t>
          </a:r>
          <a:r>
            <a:rPr lang="en-US" sz="2600" b="1" kern="1200" dirty="0">
              <a:solidFill>
                <a:srgbClr val="0070C0"/>
              </a:solidFill>
            </a:rPr>
            <a:t>opioid misuse</a:t>
          </a:r>
        </a:p>
      </dsp:txBody>
      <dsp:txXfrm>
        <a:off x="49004" y="1183373"/>
        <a:ext cx="10417592" cy="905852"/>
      </dsp:txXfrm>
    </dsp:sp>
    <dsp:sp modelId="{888B8C96-174A-0E47-A70A-00CEB7E94293}">
      <dsp:nvSpPr>
        <dsp:cNvPr id="0" name=""/>
        <dsp:cNvSpPr/>
      </dsp:nvSpPr>
      <dsp:spPr>
        <a:xfrm>
          <a:off x="0" y="2213109"/>
          <a:ext cx="10515600" cy="10038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solidFill>
                <a:srgbClr val="0070C0"/>
              </a:solidFill>
            </a:rPr>
            <a:t>780 K reported </a:t>
          </a:r>
          <a:r>
            <a:rPr lang="en-US" sz="2600" b="1" kern="1200" dirty="0">
              <a:solidFill>
                <a:srgbClr val="0070C0"/>
              </a:solidFill>
            </a:rPr>
            <a:t>fentanyl/ synthetic opioid use</a:t>
          </a:r>
        </a:p>
      </dsp:txBody>
      <dsp:txXfrm>
        <a:off x="49004" y="2262113"/>
        <a:ext cx="10417592" cy="905852"/>
      </dsp:txXfrm>
    </dsp:sp>
    <dsp:sp modelId="{8ECF71F8-605F-7F4A-867C-A0E5BAEFC7C0}">
      <dsp:nvSpPr>
        <dsp:cNvPr id="0" name=""/>
        <dsp:cNvSpPr/>
      </dsp:nvSpPr>
      <dsp:spPr>
        <a:xfrm>
          <a:off x="0" y="3291849"/>
          <a:ext cx="10515600" cy="10038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solidFill>
                <a:srgbClr val="0070C0"/>
              </a:solidFill>
            </a:rPr>
            <a:t>9.5 million reported </a:t>
          </a:r>
          <a:r>
            <a:rPr lang="en-US" sz="2600" b="1" kern="1200" dirty="0">
              <a:solidFill>
                <a:srgbClr val="0070C0"/>
              </a:solidFill>
            </a:rPr>
            <a:t>cocaine/ methamphetamine use</a:t>
          </a:r>
        </a:p>
      </dsp:txBody>
      <dsp:txXfrm>
        <a:off x="49004" y="3340853"/>
        <a:ext cx="10417592" cy="90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12529-D664-8E4C-9653-56E0D541EA39}">
      <dsp:nvSpPr>
        <dsp:cNvPr id="0" name=""/>
        <dsp:cNvSpPr/>
      </dsp:nvSpPr>
      <dsp:spPr>
        <a:xfrm>
          <a:off x="0" y="1622107"/>
          <a:ext cx="9753600" cy="2162810"/>
        </a:xfrm>
        <a:prstGeom prst="notchedRightArrow">
          <a:avLst/>
        </a:prstGeom>
        <a:solidFill>
          <a:schemeClr val="accent2"/>
        </a:solidFill>
        <a:ln>
          <a:noFill/>
        </a:ln>
        <a:effectLst/>
      </dsp:spPr>
      <dsp:style>
        <a:lnRef idx="0">
          <a:scrgbClr r="0" g="0" b="0"/>
        </a:lnRef>
        <a:fillRef idx="1">
          <a:scrgbClr r="0" g="0" b="0"/>
        </a:fillRef>
        <a:effectRef idx="0">
          <a:scrgbClr r="0" g="0" b="0"/>
        </a:effectRef>
        <a:fontRef idx="minor"/>
      </dsp:style>
    </dsp:sp>
    <dsp:sp modelId="{ED8CD2D5-6F4C-A644-9F63-B5B635FE8486}">
      <dsp:nvSpPr>
        <dsp:cNvPr id="0" name=""/>
        <dsp:cNvSpPr/>
      </dsp:nvSpPr>
      <dsp:spPr>
        <a:xfrm>
          <a:off x="4286" y="0"/>
          <a:ext cx="2828925" cy="2162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a:t>Screen and Diagnose SUD</a:t>
          </a:r>
        </a:p>
      </dsp:txBody>
      <dsp:txXfrm>
        <a:off x="4286" y="0"/>
        <a:ext cx="2828925" cy="2162810"/>
      </dsp:txXfrm>
    </dsp:sp>
    <dsp:sp modelId="{FAEA631E-E543-FD42-8F12-D0917326F7E5}">
      <dsp:nvSpPr>
        <dsp:cNvPr id="0" name=""/>
        <dsp:cNvSpPr/>
      </dsp:nvSpPr>
      <dsp:spPr>
        <a:xfrm>
          <a:off x="1148397" y="2433161"/>
          <a:ext cx="540702" cy="54070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61A0D3-DE44-934D-907D-C9085308E831}">
      <dsp:nvSpPr>
        <dsp:cNvPr id="0" name=""/>
        <dsp:cNvSpPr/>
      </dsp:nvSpPr>
      <dsp:spPr>
        <a:xfrm>
          <a:off x="2974657" y="3244215"/>
          <a:ext cx="2828925" cy="2162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r>
            <a:rPr lang="en-US" sz="2100" kern="1200" dirty="0"/>
            <a:t>Provide Treatment (Medications, Behavioral Health)</a:t>
          </a:r>
        </a:p>
      </dsp:txBody>
      <dsp:txXfrm>
        <a:off x="2974657" y="3244215"/>
        <a:ext cx="2828925" cy="2162810"/>
      </dsp:txXfrm>
    </dsp:sp>
    <dsp:sp modelId="{49B3A376-4DE3-5647-84E2-AF312EDFDE2B}">
      <dsp:nvSpPr>
        <dsp:cNvPr id="0" name=""/>
        <dsp:cNvSpPr/>
      </dsp:nvSpPr>
      <dsp:spPr>
        <a:xfrm>
          <a:off x="4118768" y="2433161"/>
          <a:ext cx="540702" cy="54070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F5EB04-30EF-FD4E-852A-AA4ADAC7C1D7}">
      <dsp:nvSpPr>
        <dsp:cNvPr id="0" name=""/>
        <dsp:cNvSpPr/>
      </dsp:nvSpPr>
      <dsp:spPr>
        <a:xfrm>
          <a:off x="5945028" y="0"/>
          <a:ext cx="2828925" cy="2162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a:t>Help retain in treatment/Overcome Barriers </a:t>
          </a:r>
        </a:p>
      </dsp:txBody>
      <dsp:txXfrm>
        <a:off x="5945028" y="0"/>
        <a:ext cx="2828925" cy="2162810"/>
      </dsp:txXfrm>
    </dsp:sp>
    <dsp:sp modelId="{0CC58C62-C7BE-C840-B67C-08026D2E097F}">
      <dsp:nvSpPr>
        <dsp:cNvPr id="0" name=""/>
        <dsp:cNvSpPr/>
      </dsp:nvSpPr>
      <dsp:spPr>
        <a:xfrm>
          <a:off x="7089139" y="2433161"/>
          <a:ext cx="540702" cy="54070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144BE-D115-9043-AE30-82DB5D1846BF}">
      <dsp:nvSpPr>
        <dsp:cNvPr id="0" name=""/>
        <dsp:cNvSpPr/>
      </dsp:nvSpPr>
      <dsp:spPr>
        <a:xfrm>
          <a:off x="0" y="582984"/>
          <a:ext cx="11700747" cy="3422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Start With a Simple Screening Question for Identifying Population </a:t>
          </a:r>
        </a:p>
      </dsp:txBody>
      <dsp:txXfrm>
        <a:off x="167060" y="750044"/>
        <a:ext cx="11366627" cy="30881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144BE-D115-9043-AE30-82DB5D1846BF}">
      <dsp:nvSpPr>
        <dsp:cNvPr id="0" name=""/>
        <dsp:cNvSpPr/>
      </dsp:nvSpPr>
      <dsp:spPr>
        <a:xfrm>
          <a:off x="0" y="1001259"/>
          <a:ext cx="11700747" cy="25857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USE A DSM-5 DIAGNOSTIC TOOL TO IDENTIFY A TREATABLE SUD</a:t>
          </a:r>
        </a:p>
      </dsp:txBody>
      <dsp:txXfrm>
        <a:off x="126223" y="1127482"/>
        <a:ext cx="11448301" cy="23332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B7EB-4C78-0E4B-B470-254FDCBE5CBC}">
      <dsp:nvSpPr>
        <dsp:cNvPr id="0" name=""/>
        <dsp:cNvSpPr/>
      </dsp:nvSpPr>
      <dsp:spPr>
        <a:xfrm>
          <a:off x="0" y="1039284"/>
          <a:ext cx="11700747" cy="250965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PROVIDE INTEGRATED SUD TREATMENT</a:t>
          </a:r>
        </a:p>
      </dsp:txBody>
      <dsp:txXfrm>
        <a:off x="122511" y="1161795"/>
        <a:ext cx="11455725" cy="22646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1A0B83-2065-724B-B481-EBEF795C1D8C}">
      <dsp:nvSpPr>
        <dsp:cNvPr id="0" name=""/>
        <dsp:cNvSpPr/>
      </dsp:nvSpPr>
      <dsp:spPr>
        <a:xfrm>
          <a:off x="1960247" y="2320"/>
          <a:ext cx="2144315" cy="107215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Person </a:t>
          </a:r>
          <a:r>
            <a:rPr lang="en-US" sz="1400" b="1" kern="1200" dirty="0"/>
            <a:t>currently reporting use of opioids </a:t>
          </a:r>
          <a:r>
            <a:rPr lang="en-US" sz="1400" b="1" u="sng" kern="1200" dirty="0"/>
            <a:t>in opioid withdrawal </a:t>
          </a:r>
          <a:endParaRPr lang="en-US" sz="1400" b="1" kern="1200" dirty="0"/>
        </a:p>
      </dsp:txBody>
      <dsp:txXfrm>
        <a:off x="1991649" y="33722"/>
        <a:ext cx="2081511" cy="1009353"/>
      </dsp:txXfrm>
    </dsp:sp>
    <dsp:sp modelId="{250A93CD-DFC4-1E48-8CEA-F97923F83445}">
      <dsp:nvSpPr>
        <dsp:cNvPr id="0" name=""/>
        <dsp:cNvSpPr/>
      </dsp:nvSpPr>
      <dsp:spPr>
        <a:xfrm>
          <a:off x="2174678" y="1074478"/>
          <a:ext cx="214431" cy="804118"/>
        </a:xfrm>
        <a:custGeom>
          <a:avLst/>
          <a:gdLst/>
          <a:ahLst/>
          <a:cxnLst/>
          <a:rect l="0" t="0" r="0" b="0"/>
          <a:pathLst>
            <a:path>
              <a:moveTo>
                <a:pt x="0" y="0"/>
              </a:moveTo>
              <a:lnTo>
                <a:pt x="0" y="804118"/>
              </a:lnTo>
              <a:lnTo>
                <a:pt x="214431" y="8041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2965948-0C2D-9642-82AA-AB15522EB12F}">
      <dsp:nvSpPr>
        <dsp:cNvPr id="0" name=""/>
        <dsp:cNvSpPr/>
      </dsp:nvSpPr>
      <dsp:spPr>
        <a:xfrm>
          <a:off x="2389110" y="1342517"/>
          <a:ext cx="1715452" cy="107215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Needs Buprenorphine immediately to alleviate withdrawal</a:t>
          </a:r>
        </a:p>
      </dsp:txBody>
      <dsp:txXfrm>
        <a:off x="2420512" y="1373919"/>
        <a:ext cx="1652648" cy="1009353"/>
      </dsp:txXfrm>
    </dsp:sp>
    <dsp:sp modelId="{ED6BC468-56F7-2042-982E-8831318EC461}">
      <dsp:nvSpPr>
        <dsp:cNvPr id="0" name=""/>
        <dsp:cNvSpPr/>
      </dsp:nvSpPr>
      <dsp:spPr>
        <a:xfrm>
          <a:off x="4640640" y="2320"/>
          <a:ext cx="2144315" cy="107215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Person </a:t>
          </a:r>
          <a:r>
            <a:rPr lang="en-US" sz="1400" b="1" kern="1200" dirty="0"/>
            <a:t>reporting opioid use but </a:t>
          </a:r>
          <a:r>
            <a:rPr lang="en-US" sz="1400" b="1" u="sng" kern="1200" dirty="0"/>
            <a:t>not in withdrawal</a:t>
          </a:r>
          <a:endParaRPr lang="en-US" sz="1400" b="1" kern="1200" dirty="0"/>
        </a:p>
      </dsp:txBody>
      <dsp:txXfrm>
        <a:off x="4672042" y="33722"/>
        <a:ext cx="2081511" cy="1009353"/>
      </dsp:txXfrm>
    </dsp:sp>
    <dsp:sp modelId="{14812603-0DBE-5147-ADF7-19F849D54A14}">
      <dsp:nvSpPr>
        <dsp:cNvPr id="0" name=""/>
        <dsp:cNvSpPr/>
      </dsp:nvSpPr>
      <dsp:spPr>
        <a:xfrm>
          <a:off x="4855072" y="1074478"/>
          <a:ext cx="214431" cy="804118"/>
        </a:xfrm>
        <a:custGeom>
          <a:avLst/>
          <a:gdLst/>
          <a:ahLst/>
          <a:cxnLst/>
          <a:rect l="0" t="0" r="0" b="0"/>
          <a:pathLst>
            <a:path>
              <a:moveTo>
                <a:pt x="0" y="0"/>
              </a:moveTo>
              <a:lnTo>
                <a:pt x="0" y="804118"/>
              </a:lnTo>
              <a:lnTo>
                <a:pt x="214431" y="8041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339625-F537-9046-A6EC-7EA4E27FE1A9}">
      <dsp:nvSpPr>
        <dsp:cNvPr id="0" name=""/>
        <dsp:cNvSpPr/>
      </dsp:nvSpPr>
      <dsp:spPr>
        <a:xfrm>
          <a:off x="5069503" y="1342517"/>
          <a:ext cx="1715452" cy="107215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Will Need Buprenorphine soon … when start withdrawal (*COWS 4 or greater)</a:t>
          </a:r>
        </a:p>
      </dsp:txBody>
      <dsp:txXfrm>
        <a:off x="5100905" y="1373919"/>
        <a:ext cx="1652648" cy="1009353"/>
      </dsp:txXfrm>
    </dsp:sp>
    <dsp:sp modelId="{ED02600D-8CDB-054B-8205-8E48F2434850}">
      <dsp:nvSpPr>
        <dsp:cNvPr id="0" name=""/>
        <dsp:cNvSpPr/>
      </dsp:nvSpPr>
      <dsp:spPr>
        <a:xfrm>
          <a:off x="4855072" y="1074478"/>
          <a:ext cx="214431" cy="2144315"/>
        </a:xfrm>
        <a:custGeom>
          <a:avLst/>
          <a:gdLst/>
          <a:ahLst/>
          <a:cxnLst/>
          <a:rect l="0" t="0" r="0" b="0"/>
          <a:pathLst>
            <a:path>
              <a:moveTo>
                <a:pt x="0" y="0"/>
              </a:moveTo>
              <a:lnTo>
                <a:pt x="0" y="2144315"/>
              </a:lnTo>
              <a:lnTo>
                <a:pt x="214431" y="2144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9E8756-516B-1E4C-A24B-495F29A9D44F}">
      <dsp:nvSpPr>
        <dsp:cNvPr id="0" name=""/>
        <dsp:cNvSpPr/>
      </dsp:nvSpPr>
      <dsp:spPr>
        <a:xfrm>
          <a:off x="5069503" y="2682714"/>
          <a:ext cx="1715452" cy="107215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dirty="0"/>
            <a:t>Or </a:t>
          </a:r>
          <a:r>
            <a:rPr lang="en-US" sz="1000" u="sng" kern="1200" dirty="0"/>
            <a:t>start SL </a:t>
          </a:r>
          <a:r>
            <a:rPr lang="en-US" sz="1000" u="sng" kern="1200" dirty="0" err="1"/>
            <a:t>bupe</a:t>
          </a:r>
          <a:r>
            <a:rPr lang="en-US" sz="1000" u="sng" kern="1200" dirty="0"/>
            <a:t> now </a:t>
          </a:r>
          <a:r>
            <a:rPr lang="en-US" sz="1000" kern="1200" dirty="0"/>
            <a:t>and maintain the opioid and build up the buprenorphine and then stop the opioid… don’t need to go into withdrawal</a:t>
          </a:r>
        </a:p>
      </dsp:txBody>
      <dsp:txXfrm>
        <a:off x="5100905" y="2714116"/>
        <a:ext cx="1652648" cy="1009353"/>
      </dsp:txXfrm>
    </dsp:sp>
    <dsp:sp modelId="{A0C16866-0E9B-944F-916D-06B06F437C97}">
      <dsp:nvSpPr>
        <dsp:cNvPr id="0" name=""/>
        <dsp:cNvSpPr/>
      </dsp:nvSpPr>
      <dsp:spPr>
        <a:xfrm>
          <a:off x="4855072" y="1074478"/>
          <a:ext cx="214431" cy="3484511"/>
        </a:xfrm>
        <a:custGeom>
          <a:avLst/>
          <a:gdLst/>
          <a:ahLst/>
          <a:cxnLst/>
          <a:rect l="0" t="0" r="0" b="0"/>
          <a:pathLst>
            <a:path>
              <a:moveTo>
                <a:pt x="0" y="0"/>
              </a:moveTo>
              <a:lnTo>
                <a:pt x="0" y="3484511"/>
              </a:lnTo>
              <a:lnTo>
                <a:pt x="214431" y="34845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6F842C-B39A-F143-BFE4-09915CE99F0B}">
      <dsp:nvSpPr>
        <dsp:cNvPr id="0" name=""/>
        <dsp:cNvSpPr/>
      </dsp:nvSpPr>
      <dsp:spPr>
        <a:xfrm>
          <a:off x="5069503" y="4022911"/>
          <a:ext cx="1715452" cy="107215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Or Start Buprenorphine (LAI) when not in withdrawal or mild withdrawal (Monitor*)</a:t>
          </a:r>
        </a:p>
      </dsp:txBody>
      <dsp:txXfrm>
        <a:off x="5100905" y="4054313"/>
        <a:ext cx="1652648" cy="1009353"/>
      </dsp:txXfrm>
    </dsp:sp>
    <dsp:sp modelId="{01D9EF3D-8930-0B4E-8279-2818B9AA5BD1}">
      <dsp:nvSpPr>
        <dsp:cNvPr id="0" name=""/>
        <dsp:cNvSpPr/>
      </dsp:nvSpPr>
      <dsp:spPr>
        <a:xfrm>
          <a:off x="7321034" y="2320"/>
          <a:ext cx="2144315" cy="107215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Person </a:t>
          </a:r>
          <a:r>
            <a:rPr lang="en-US" sz="1400" b="1" u="sng" kern="1200" dirty="0"/>
            <a:t>not actively using and at risk of relapse</a:t>
          </a:r>
          <a:r>
            <a:rPr lang="en-US" sz="1400" b="1" kern="1200" dirty="0"/>
            <a:t> </a:t>
          </a:r>
          <a:r>
            <a:rPr lang="en-US" sz="1400" kern="1200" dirty="0"/>
            <a:t>(e.g., release from prison, confined setting)</a:t>
          </a:r>
        </a:p>
      </dsp:txBody>
      <dsp:txXfrm>
        <a:off x="7352436" y="33722"/>
        <a:ext cx="2081511" cy="1009353"/>
      </dsp:txXfrm>
    </dsp:sp>
    <dsp:sp modelId="{EF877FC9-89B8-FA4F-BC05-4D62DD403EC7}">
      <dsp:nvSpPr>
        <dsp:cNvPr id="0" name=""/>
        <dsp:cNvSpPr/>
      </dsp:nvSpPr>
      <dsp:spPr>
        <a:xfrm>
          <a:off x="7535466" y="1074478"/>
          <a:ext cx="170893" cy="815000"/>
        </a:xfrm>
        <a:custGeom>
          <a:avLst/>
          <a:gdLst/>
          <a:ahLst/>
          <a:cxnLst/>
          <a:rect l="0" t="0" r="0" b="0"/>
          <a:pathLst>
            <a:path>
              <a:moveTo>
                <a:pt x="0" y="0"/>
              </a:moveTo>
              <a:lnTo>
                <a:pt x="0" y="815000"/>
              </a:lnTo>
              <a:lnTo>
                <a:pt x="170893" y="81500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563505-DDF1-9146-9FC7-902A548AF7A4}">
      <dsp:nvSpPr>
        <dsp:cNvPr id="0" name=""/>
        <dsp:cNvSpPr/>
      </dsp:nvSpPr>
      <dsp:spPr>
        <a:xfrm>
          <a:off x="7706359" y="1353400"/>
          <a:ext cx="1715452" cy="107215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Start buprenorphine to </a:t>
          </a:r>
          <a:r>
            <a:rPr lang="en-US" sz="1400" u="sng" kern="1200" dirty="0"/>
            <a:t>prevent relapse</a:t>
          </a:r>
          <a:endParaRPr lang="en-US" sz="1400" kern="1200" dirty="0"/>
        </a:p>
      </dsp:txBody>
      <dsp:txXfrm>
        <a:off x="7737761" y="1384802"/>
        <a:ext cx="1652648" cy="1009353"/>
      </dsp:txXfrm>
    </dsp:sp>
    <dsp:sp modelId="{FC5DE26F-4439-F340-9F77-04A704415658}">
      <dsp:nvSpPr>
        <dsp:cNvPr id="0" name=""/>
        <dsp:cNvSpPr/>
      </dsp:nvSpPr>
      <dsp:spPr>
        <a:xfrm>
          <a:off x="7535466" y="1074478"/>
          <a:ext cx="214431" cy="2445387"/>
        </a:xfrm>
        <a:custGeom>
          <a:avLst/>
          <a:gdLst/>
          <a:ahLst/>
          <a:cxnLst/>
          <a:rect l="0" t="0" r="0" b="0"/>
          <a:pathLst>
            <a:path>
              <a:moveTo>
                <a:pt x="0" y="0"/>
              </a:moveTo>
              <a:lnTo>
                <a:pt x="0" y="2445387"/>
              </a:lnTo>
              <a:lnTo>
                <a:pt x="214431" y="24453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A3EC78-1B99-2D4C-8147-5AB3FDFF9DA4}">
      <dsp:nvSpPr>
        <dsp:cNvPr id="0" name=""/>
        <dsp:cNvSpPr/>
      </dsp:nvSpPr>
      <dsp:spPr>
        <a:xfrm>
          <a:off x="7749897" y="2682714"/>
          <a:ext cx="1816252" cy="16743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u="sng" kern="1200" dirty="0"/>
            <a:t>Treat craving</a:t>
          </a:r>
          <a:r>
            <a:rPr lang="en-US" sz="1200" u="sng" kern="1200" dirty="0">
              <a:solidFill>
                <a:srgbClr val="FF0000"/>
              </a:solidFill>
            </a:rPr>
            <a:t>*</a:t>
          </a:r>
        </a:p>
        <a:p>
          <a:pPr marL="0" lvl="0" indent="0" algn="ctr" defTabSz="533400">
            <a:lnSpc>
              <a:spcPct val="90000"/>
            </a:lnSpc>
            <a:spcBef>
              <a:spcPct val="0"/>
            </a:spcBef>
            <a:spcAft>
              <a:spcPct val="35000"/>
            </a:spcAft>
            <a:buFont typeface="Arial" panose="020B0604020202020204" pitchFamily="34" charset="0"/>
            <a:buNone/>
          </a:pPr>
          <a:r>
            <a:rPr lang="en-US" sz="1200" kern="1200" dirty="0"/>
            <a:t>-</a:t>
          </a:r>
          <a:r>
            <a:rPr lang="en-US" sz="1200" u="sng" kern="1200" dirty="0"/>
            <a:t>Low dose of buprenorphine </a:t>
          </a:r>
        </a:p>
        <a:p>
          <a:pPr marL="0" lvl="0" indent="0" algn="ctr" defTabSz="533400">
            <a:lnSpc>
              <a:spcPct val="90000"/>
            </a:lnSpc>
            <a:spcBef>
              <a:spcPct val="0"/>
            </a:spcBef>
            <a:spcAft>
              <a:spcPct val="35000"/>
            </a:spcAft>
            <a:buFont typeface="Arial" panose="020B0604020202020204" pitchFamily="34" charset="0"/>
            <a:buNone/>
          </a:pPr>
          <a:r>
            <a:rPr lang="en-US" sz="1200" kern="1200" dirty="0"/>
            <a:t>-Go slow – may take 2 weeks or 4 weeks to get to adequate dose… monitor craving 1-10 scale until get to at least 16 mg daily / start LAI </a:t>
          </a:r>
          <a:r>
            <a:rPr lang="en-US" sz="1200" kern="1200" dirty="0" err="1"/>
            <a:t>bupe</a:t>
          </a:r>
          <a:endParaRPr lang="en-US" sz="1200" kern="1200" dirty="0"/>
        </a:p>
      </dsp:txBody>
      <dsp:txXfrm>
        <a:off x="7798936" y="2731753"/>
        <a:ext cx="1718174" cy="15762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DC8D4-B910-584C-BC09-628403F66D18}">
      <dsp:nvSpPr>
        <dsp:cNvPr id="0" name=""/>
        <dsp:cNvSpPr/>
      </dsp:nvSpPr>
      <dsp:spPr>
        <a:xfrm>
          <a:off x="3429" y="89885"/>
          <a:ext cx="3343274" cy="810036"/>
        </a:xfrm>
        <a:prstGeom prst="rect">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u="sng" kern="1200" dirty="0">
              <a:solidFill>
                <a:srgbClr val="0070C0"/>
              </a:solidFill>
            </a:rPr>
            <a:t>Medication Treatment:</a:t>
          </a:r>
        </a:p>
      </dsp:txBody>
      <dsp:txXfrm>
        <a:off x="3429" y="89885"/>
        <a:ext cx="3343274" cy="810036"/>
      </dsp:txXfrm>
    </dsp:sp>
    <dsp:sp modelId="{6520DB10-43FB-0B42-B3E6-47EE82516CDD}">
      <dsp:nvSpPr>
        <dsp:cNvPr id="0" name=""/>
        <dsp:cNvSpPr/>
      </dsp:nvSpPr>
      <dsp:spPr>
        <a:xfrm>
          <a:off x="3429" y="899922"/>
          <a:ext cx="3343274" cy="3693397"/>
        </a:xfrm>
        <a:prstGeom prst="rect">
          <a:avLst/>
        </a:prstGeom>
        <a:solidFill>
          <a:schemeClr val="bg1">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Goal is to reduce craving and amount of alcohol use </a:t>
          </a:r>
        </a:p>
        <a:p>
          <a:pPr marL="228600" lvl="1" indent="-228600" algn="l" defTabSz="1022350">
            <a:lnSpc>
              <a:spcPct val="90000"/>
            </a:lnSpc>
            <a:spcBef>
              <a:spcPct val="0"/>
            </a:spcBef>
            <a:spcAft>
              <a:spcPct val="15000"/>
            </a:spcAft>
            <a:buChar char="•"/>
          </a:pPr>
          <a:r>
            <a:rPr lang="en-US" sz="2300" kern="1200" dirty="0"/>
            <a:t>Abstinence is not necessarily the goal</a:t>
          </a:r>
        </a:p>
        <a:p>
          <a:pPr marL="228600" lvl="1" indent="-228600" algn="l" defTabSz="1022350">
            <a:lnSpc>
              <a:spcPct val="90000"/>
            </a:lnSpc>
            <a:spcBef>
              <a:spcPct val="0"/>
            </a:spcBef>
            <a:spcAft>
              <a:spcPct val="15000"/>
            </a:spcAft>
            <a:buChar char="•"/>
          </a:pPr>
          <a:r>
            <a:rPr lang="en-US" sz="2300" kern="1200" dirty="0"/>
            <a:t>Low risk Drinking</a:t>
          </a:r>
        </a:p>
      </dsp:txBody>
      <dsp:txXfrm>
        <a:off x="3429" y="899922"/>
        <a:ext cx="3343274" cy="3693397"/>
      </dsp:txXfrm>
    </dsp:sp>
    <dsp:sp modelId="{F740E145-0A65-964A-B729-AB5A6E3F5040}">
      <dsp:nvSpPr>
        <dsp:cNvPr id="0" name=""/>
        <dsp:cNvSpPr/>
      </dsp:nvSpPr>
      <dsp:spPr>
        <a:xfrm>
          <a:off x="3814762" y="89885"/>
          <a:ext cx="3343274" cy="810036"/>
        </a:xfrm>
        <a:prstGeom prst="rect">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u="sng" kern="1200" dirty="0">
              <a:solidFill>
                <a:srgbClr val="0070C0"/>
              </a:solidFill>
            </a:rPr>
            <a:t>Alcohol Withdrawal Risk Assessment:</a:t>
          </a:r>
          <a:endParaRPr lang="en-US" sz="2300" kern="1200" dirty="0">
            <a:solidFill>
              <a:srgbClr val="0070C0"/>
            </a:solidFill>
          </a:endParaRPr>
        </a:p>
      </dsp:txBody>
      <dsp:txXfrm>
        <a:off x="3814762" y="89885"/>
        <a:ext cx="3343274" cy="810036"/>
      </dsp:txXfrm>
    </dsp:sp>
    <dsp:sp modelId="{111528CB-6AD7-E94F-8E87-B0D88407A7D7}">
      <dsp:nvSpPr>
        <dsp:cNvPr id="0" name=""/>
        <dsp:cNvSpPr/>
      </dsp:nvSpPr>
      <dsp:spPr>
        <a:xfrm>
          <a:off x="3814762" y="899922"/>
          <a:ext cx="3343274" cy="3693397"/>
        </a:xfrm>
        <a:prstGeom prst="rect">
          <a:avLst/>
        </a:prstGeom>
        <a:solidFill>
          <a:schemeClr val="bg1">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b="0" i="0" u="none" kern="1200" dirty="0"/>
            <a:t>Clinical Institute Withdrawal Assessment of Alcohol Scale, Revised </a:t>
          </a:r>
          <a:r>
            <a:rPr lang="en-US" sz="2300" kern="1200" dirty="0"/>
            <a:t>(CIWA)-</a:t>
          </a:r>
          <a:r>
            <a:rPr lang="en-US" sz="2300" kern="1200" dirty="0" err="1"/>
            <a:t>Ar</a:t>
          </a:r>
          <a:endParaRPr lang="en-US" sz="2300" kern="1200" dirty="0"/>
        </a:p>
        <a:p>
          <a:pPr marL="228600" lvl="1" indent="-228600" algn="l" defTabSz="1022350">
            <a:lnSpc>
              <a:spcPct val="90000"/>
            </a:lnSpc>
            <a:spcBef>
              <a:spcPct val="0"/>
            </a:spcBef>
            <a:spcAft>
              <a:spcPct val="15000"/>
            </a:spcAft>
            <a:buChar char="•"/>
          </a:pPr>
          <a:r>
            <a:rPr lang="en-US" sz="2300" kern="1200" dirty="0"/>
            <a:t>*If history of prior withdrawal symptoms that include delirium/seizures, then refer to inpatient detoxification first!</a:t>
          </a:r>
        </a:p>
      </dsp:txBody>
      <dsp:txXfrm>
        <a:off x="3814762" y="899922"/>
        <a:ext cx="3343274" cy="3693397"/>
      </dsp:txXfrm>
    </dsp:sp>
    <dsp:sp modelId="{D01152A0-4369-C847-ACFA-FB75AEC02D8F}">
      <dsp:nvSpPr>
        <dsp:cNvPr id="0" name=""/>
        <dsp:cNvSpPr/>
      </dsp:nvSpPr>
      <dsp:spPr>
        <a:xfrm>
          <a:off x="7626096" y="89885"/>
          <a:ext cx="3343274" cy="810036"/>
        </a:xfrm>
        <a:prstGeom prst="rect">
          <a:avLst/>
        </a:prstGeom>
        <a:solidFill>
          <a:srgbClr val="FFC00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u="sng" kern="1200" dirty="0">
              <a:solidFill>
                <a:srgbClr val="0070C0"/>
              </a:solidFill>
            </a:rPr>
            <a:t>Behavioral Treatment</a:t>
          </a:r>
          <a:r>
            <a:rPr lang="en-US" sz="2300" kern="1200" dirty="0">
              <a:solidFill>
                <a:srgbClr val="0070C0"/>
              </a:solidFill>
            </a:rPr>
            <a:t>:</a:t>
          </a:r>
        </a:p>
      </dsp:txBody>
      <dsp:txXfrm>
        <a:off x="7626096" y="89885"/>
        <a:ext cx="3343274" cy="810036"/>
      </dsp:txXfrm>
    </dsp:sp>
    <dsp:sp modelId="{B06D0DFB-C9D8-FF4D-9FA7-75EAACB128BA}">
      <dsp:nvSpPr>
        <dsp:cNvPr id="0" name=""/>
        <dsp:cNvSpPr/>
      </dsp:nvSpPr>
      <dsp:spPr>
        <a:xfrm>
          <a:off x="7626096" y="899922"/>
          <a:ext cx="3343274" cy="3693397"/>
        </a:xfrm>
        <a:prstGeom prst="rect">
          <a:avLst/>
        </a:prstGeom>
        <a:solidFill>
          <a:schemeClr val="bg1">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a:t>Cognitive Behavioral Therapy </a:t>
          </a:r>
        </a:p>
        <a:p>
          <a:pPr marL="228600" lvl="1" indent="-228600" algn="l" defTabSz="1022350">
            <a:lnSpc>
              <a:spcPct val="90000"/>
            </a:lnSpc>
            <a:spcBef>
              <a:spcPct val="0"/>
            </a:spcBef>
            <a:spcAft>
              <a:spcPct val="15000"/>
            </a:spcAft>
            <a:buChar char="•"/>
          </a:pPr>
          <a:r>
            <a:rPr lang="en-US" sz="2300" kern="1200" dirty="0"/>
            <a:t>12-step programs (e.g. AA) </a:t>
          </a:r>
        </a:p>
        <a:p>
          <a:pPr marL="228600" lvl="1" indent="-228600" algn="l" defTabSz="1022350">
            <a:lnSpc>
              <a:spcPct val="90000"/>
            </a:lnSpc>
            <a:spcBef>
              <a:spcPct val="0"/>
            </a:spcBef>
            <a:spcAft>
              <a:spcPct val="15000"/>
            </a:spcAft>
            <a:buChar char="•"/>
          </a:pPr>
          <a:r>
            <a:rPr lang="en-US" sz="2300" kern="1200" dirty="0"/>
            <a:t>Individual Counseling</a:t>
          </a:r>
        </a:p>
      </dsp:txBody>
      <dsp:txXfrm>
        <a:off x="7626096" y="899922"/>
        <a:ext cx="3343274" cy="36933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B7EB-4C78-0E4B-B470-254FDCBE5CBC}">
      <dsp:nvSpPr>
        <dsp:cNvPr id="0" name=""/>
        <dsp:cNvSpPr/>
      </dsp:nvSpPr>
      <dsp:spPr>
        <a:xfrm>
          <a:off x="0" y="683838"/>
          <a:ext cx="11700747" cy="3422250"/>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Overcome Barriers to Help Patients Initiate Treatment &amp; Retain in Care</a:t>
          </a:r>
        </a:p>
      </dsp:txBody>
      <dsp:txXfrm>
        <a:off x="167060" y="850898"/>
        <a:ext cx="11366627" cy="30881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0.6605</cdr:x>
      <cdr:y>0.05263</cdr:y>
    </cdr:from>
    <cdr:to>
      <cdr:x>0.88889</cdr:x>
      <cdr:y>0.20243</cdr:y>
    </cdr:to>
    <cdr:sp macro="" textlink="">
      <cdr:nvSpPr>
        <cdr:cNvPr id="2" name="TextBox 1"/>
        <cdr:cNvSpPr txBox="1"/>
      </cdr:nvSpPr>
      <cdr:spPr>
        <a:xfrm xmlns:a="http://schemas.openxmlformats.org/drawingml/2006/main" flipH="1">
          <a:off x="5435651" y="220134"/>
          <a:ext cx="1879549" cy="62655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2400" dirty="0">
            <a:solidFill>
              <a:schemeClr val="bg1"/>
            </a:solidFill>
          </a:endParaRPr>
        </a:p>
      </cdr:txBody>
    </cdr:sp>
  </cdr:relSizeAnchor>
  <cdr:relSizeAnchor xmlns:cdr="http://schemas.openxmlformats.org/drawingml/2006/chartDrawing">
    <cdr:from>
      <cdr:x>0.67755</cdr:x>
      <cdr:y>0.06073</cdr:y>
    </cdr:from>
    <cdr:to>
      <cdr:x>0.7332</cdr:x>
      <cdr:y>0.16133</cdr:y>
    </cdr:to>
    <cdr:sp macro="" textlink="">
      <cdr:nvSpPr>
        <cdr:cNvPr id="4" name="TextBox 3"/>
        <cdr:cNvSpPr txBox="1"/>
      </cdr:nvSpPr>
      <cdr:spPr>
        <a:xfrm xmlns:a="http://schemas.openxmlformats.org/drawingml/2006/main">
          <a:off x="4151212" y="258420"/>
          <a:ext cx="340982" cy="428086"/>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endParaRPr lang="en-US" sz="2400" dirty="0">
            <a:solidFill>
              <a:schemeClr val="bg1"/>
            </a:solidFill>
          </a:endParaRPr>
        </a:p>
      </cdr:txBody>
    </cdr:sp>
  </cdr:relSizeAnchor>
  <cdr:relSizeAnchor xmlns:cdr="http://schemas.openxmlformats.org/drawingml/2006/chartDrawing">
    <cdr:from>
      <cdr:x>0.77133</cdr:x>
      <cdr:y>0.72848</cdr:y>
    </cdr:from>
    <cdr:to>
      <cdr:x>0.93334</cdr:x>
      <cdr:y>0.84988</cdr:y>
    </cdr:to>
    <cdr:sp macro="" textlink="">
      <cdr:nvSpPr>
        <cdr:cNvPr id="3" name="TextBox 2"/>
        <cdr:cNvSpPr txBox="1"/>
      </cdr:nvSpPr>
      <cdr:spPr>
        <a:xfrm xmlns:a="http://schemas.openxmlformats.org/drawingml/2006/main">
          <a:off x="6449318" y="3048420"/>
          <a:ext cx="1354666" cy="508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2400"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6B211-C3E0-C846-8893-CB00ACA2D98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A5938-D040-3F4C-9E9F-7AFBBA627983}" type="slidenum">
              <a:rPr lang="en-US" smtClean="0"/>
              <a:t>‹#›</a:t>
            </a:fld>
            <a:endParaRPr lang="en-US"/>
          </a:p>
        </p:txBody>
      </p:sp>
    </p:spTree>
    <p:extLst>
      <p:ext uri="{BB962C8B-B14F-4D97-AF65-F5344CB8AC3E}">
        <p14:creationId xmlns:p14="http://schemas.microsoft.com/office/powerpoint/2010/main" val="3956970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176/appi.prcp.20230022"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amanetwork.com/journals/jamanetworkopen/fullarticle/2802898#zld230039r5"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pmc.ncbi.nlm.nih.gov/articles/PMC10822018/#F1" TargetMode="External"/><Relationship Id="rId3" Type="http://schemas.openxmlformats.org/officeDocument/2006/relationships/hyperlink" Target="https://pmc.ncbi.nlm.nih.gov/articles/PMC10822018/#R22" TargetMode="External"/><Relationship Id="rId7" Type="http://schemas.openxmlformats.org/officeDocument/2006/relationships/hyperlink" Target="https://pmc.ncbi.nlm.nih.gov/articles/PMC10822018/#R24"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pmc.ncbi.nlm.nih.gov/articles/PMC10822018/#R18" TargetMode="External"/><Relationship Id="rId5" Type="http://schemas.openxmlformats.org/officeDocument/2006/relationships/hyperlink" Target="https://pmc.ncbi.nlm.nih.gov/articles/PMC10822018/#R17" TargetMode="External"/><Relationship Id="rId4" Type="http://schemas.openxmlformats.org/officeDocument/2006/relationships/hyperlink" Target="https://pmc.ncbi.nlm.nih.gov/articles/PMC10822018/#R23"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journals.lww.com/journaladdictionmedicine/fulltext/2020/06001/the_asam_clinical_practice_guideline_on_alcohol.1.aspx"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cbi.nlm.nih.gov/pmc/articles/PMC3083448/#ref2"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ncbi.nlm.nih.gov/pmc/articles/PMC3083448/#ref3"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clinicalinfo.hiv.gov/en/guidelines/adult-and-adolescent-arv"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Substance Abuse and Mental Health Services Administration. (2026). </a:t>
            </a:r>
            <a:r>
              <a:rPr lang="en-US" sz="1200" i="1" kern="1200" dirty="0">
                <a:solidFill>
                  <a:schemeClr val="tx1"/>
                </a:solidFill>
                <a:effectLst/>
                <a:latin typeface="+mn-lt"/>
                <a:ea typeface="+mn-ea"/>
                <a:cs typeface="+mn-cs"/>
              </a:rPr>
              <a:t>2025 Companion infographic report: Results from the 2021 to 2025 National Surveys on Drug Use and Health </a:t>
            </a:r>
            <a:r>
              <a:rPr lang="en-US" sz="1200" kern="1200" dirty="0">
                <a:solidFill>
                  <a:schemeClr val="tx1"/>
                </a:solidFill>
                <a:effectLst/>
                <a:latin typeface="+mn-lt"/>
                <a:ea typeface="+mn-ea"/>
                <a:cs typeface="+mn-cs"/>
              </a:rPr>
              <a:t>(SAMHSA Publication No. PEP26-07-011). Center for Behavioral Health Statistics and Quality, Substance Abuse and Mental Health Services Administration. https://</a:t>
            </a:r>
            <a:r>
              <a:rPr lang="en-US" sz="1200" kern="1200" dirty="0" err="1">
                <a:solidFill>
                  <a:schemeClr val="tx1"/>
                </a:solidFill>
                <a:effectLst/>
                <a:latin typeface="+mn-lt"/>
                <a:ea typeface="+mn-ea"/>
                <a:cs typeface="+mn-cs"/>
              </a:rPr>
              <a:t>www.samhsa.gov</a:t>
            </a:r>
            <a:r>
              <a:rPr lang="en-US" sz="1200" kern="1200" dirty="0">
                <a:solidFill>
                  <a:schemeClr val="tx1"/>
                </a:solidFill>
                <a:effectLst/>
                <a:latin typeface="+mn-lt"/>
                <a:ea typeface="+mn-ea"/>
                <a:cs typeface="+mn-cs"/>
              </a:rPr>
              <a:t>/data/data-we-collect/</a:t>
            </a:r>
            <a:r>
              <a:rPr lang="en-US" sz="1200" kern="1200" dirty="0" err="1">
                <a:solidFill>
                  <a:schemeClr val="tx1"/>
                </a:solidFill>
                <a:effectLst/>
                <a:latin typeface="+mn-lt"/>
                <a:ea typeface="+mn-ea"/>
                <a:cs typeface="+mn-cs"/>
              </a:rPr>
              <a:t>nsduh</a:t>
            </a:r>
            <a:r>
              <a:rPr lang="en-US" sz="1200" kern="1200" dirty="0">
                <a:solidFill>
                  <a:schemeClr val="tx1"/>
                </a:solidFill>
                <a:effectLst/>
                <a:latin typeface="+mn-lt"/>
                <a:ea typeface="+mn-ea"/>
                <a:cs typeface="+mn-cs"/>
              </a:rPr>
              <a:t>-national-survey-drug-use-and-health/national-releases </a:t>
            </a:r>
          </a:p>
          <a:p>
            <a:endParaRPr lang="en-US" dirty="0"/>
          </a:p>
        </p:txBody>
      </p:sp>
      <p:sp>
        <p:nvSpPr>
          <p:cNvPr id="4" name="Slide Number Placeholder 3"/>
          <p:cNvSpPr>
            <a:spLocks noGrp="1"/>
          </p:cNvSpPr>
          <p:nvPr>
            <p:ph type="sldNum" sz="quarter" idx="5"/>
          </p:nvPr>
        </p:nvSpPr>
        <p:spPr/>
        <p:txBody>
          <a:bodyPr/>
          <a:lstStyle/>
          <a:p>
            <a:fld id="{AAFA5938-D040-3F4C-9E9F-7AFBBA627983}" type="slidenum">
              <a:rPr lang="en-US" smtClean="0"/>
              <a:t>8</a:t>
            </a:fld>
            <a:endParaRPr lang="en-US"/>
          </a:p>
        </p:txBody>
      </p:sp>
    </p:spTree>
    <p:extLst>
      <p:ext uri="{BB962C8B-B14F-4D97-AF65-F5344CB8AC3E}">
        <p14:creationId xmlns:p14="http://schemas.microsoft.com/office/powerpoint/2010/main" val="391311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Helvetica" pitchFamily="2" charset="0"/>
                <a:ea typeface="Times New Roman" panose="02020603050405020304" pitchFamily="18" charset="0"/>
                <a:cs typeface="Times New Roman" panose="02020603050405020304" pitchFamily="18" charset="0"/>
              </a:rPr>
              <a:t>Data come from the National Survey on Drug Use and Health (NSDUH), </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an annual cross-sectional survey sponsored by the Substance Abuse and Mental Health Services Administration</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five years of NSDUH data from 2015 (n =57,146), 2016 (n =56,897), 2017 (n =56,276), 2018 (n =56,313), and 2019 (n =56,136) to increase the sample size of individuals who reported their HIV status (N =282,768). exclude data from 2020 onward due to changes in sampling procedures. For this study, restricted the sample to adults aged 18 and older (n =214,505) and excluded children 12–17 (n =68,263), as they have distinct substance use and clinical needs. excluded n =117 adults with “Blank (No answer)” or “Bad data” for HIV status. The weighted prevalence of past-year SUD was 18.6 % among PWH, 7.8 % among adults who were HIV-negative, and 7.5 % among adults whose HIV status was unknown. To focus on SUD, which is a clinical indication of treatment need, excluded 192,222 adults who did not meet past-year DSM-IV criteria for SUD. final unweighted sample included 22,166 adults in the 2015–2019 NSDUH with a past- year SUD who responded to the HIV status question (</a:t>
            </a:r>
            <a:r>
              <a:rPr lang="en-US" sz="1800">
                <a:solidFill>
                  <a:srgbClr val="1F83C6"/>
                </a:solidFill>
                <a:latin typeface="Helvetica" pitchFamily="2" charset="0"/>
                <a:ea typeface="Times New Roman" panose="02020603050405020304" pitchFamily="18" charset="0"/>
                <a:cs typeface="Times New Roman" panose="02020603050405020304" pitchFamily="18" charset="0"/>
              </a:rPr>
              <a:t>Fig. 1</a:t>
            </a:r>
            <a:r>
              <a:rPr lang="en-US" sz="1800">
                <a:solidFill>
                  <a:srgbClr val="000000"/>
                </a:solidFill>
                <a:latin typeface="Helvetica" pitchFamily="2" charset="0"/>
                <a:ea typeface="Times New Roman" panose="02020603050405020304" pitchFamily="18" charset="0"/>
                <a:cs typeface="Times New Roman" panose="02020603050405020304" pitchFamily="18" charset="0"/>
              </a:rPr>
              <a:t>).</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 </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Data on weighted characteristics of the 21,166 individuals aged 18 years and older with SUD in this study, stratified by HIV status group are in </a:t>
            </a:r>
            <a:r>
              <a:rPr lang="en-US" sz="1800">
                <a:solidFill>
                  <a:srgbClr val="1F83C6"/>
                </a:solidFill>
                <a:latin typeface="Helvetica" pitchFamily="2" charset="0"/>
                <a:ea typeface="Times New Roman" panose="02020603050405020304" pitchFamily="18" charset="0"/>
                <a:cs typeface="Times New Roman" panose="02020603050405020304" pitchFamily="18" charset="0"/>
              </a:rPr>
              <a:t>Table 1</a:t>
            </a:r>
            <a:r>
              <a:rPr lang="en-US" sz="1800">
                <a:solidFill>
                  <a:srgbClr val="000000"/>
                </a:solidFill>
                <a:latin typeface="Helvetica" pitchFamily="2" charset="0"/>
                <a:ea typeface="Times New Roman" panose="02020603050405020304" pitchFamily="18" charset="0"/>
                <a:cs typeface="Times New Roman" panose="02020603050405020304" pitchFamily="18" charset="0"/>
              </a:rPr>
              <a:t>. A total of 0.5 % of the weighted sample were PWH, 0.8 % were HIV status unknown, and 98.6 % reported they are non-PWH.</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 </a:t>
            </a:r>
          </a:p>
          <a:p>
            <a:endParaRPr lang="en-US" sz="1800">
              <a:solidFill>
                <a:srgbClr val="000000"/>
              </a:solidFill>
              <a:latin typeface="Helvetica" pitchFamily="2" charset="0"/>
              <a:ea typeface="Times New Roman" panose="02020603050405020304" pitchFamily="18" charset="0"/>
              <a:cs typeface="Times New Roman" panose="02020603050405020304" pitchFamily="18" charset="0"/>
            </a:endParaRP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In the past year, a majority of PWH with a SUD met the criteria for alcohol use disorder (56.6 %) or other drug use disorder (58.5 %) and 23.1 % had a cannabis use disorder (</a:t>
            </a:r>
            <a:r>
              <a:rPr lang="en-US" sz="1800">
                <a:solidFill>
                  <a:srgbClr val="1F83C6"/>
                </a:solidFill>
                <a:latin typeface="Helvetica" pitchFamily="2" charset="0"/>
                <a:ea typeface="Times New Roman" panose="02020603050405020304" pitchFamily="18" charset="0"/>
                <a:cs typeface="Times New Roman" panose="02020603050405020304" pitchFamily="18" charset="0"/>
              </a:rPr>
              <a:t>Table 1</a:t>
            </a:r>
            <a:r>
              <a:rPr lang="en-US" sz="1800">
                <a:solidFill>
                  <a:srgbClr val="000000"/>
                </a:solidFill>
                <a:latin typeface="Helvetica" pitchFamily="2" charset="0"/>
                <a:ea typeface="Times New Roman" panose="02020603050405020304" pitchFamily="18" charset="0"/>
                <a:cs typeface="Times New Roman" panose="02020603050405020304" pitchFamily="18" charset="0"/>
              </a:rPr>
              <a:t>). Among people with unknown HIV status, 64.1 % reported alcohol use disorder, 26.0 % had a cannabis use disorder, and 34.3 % had another drug use disorder. Over a third of PWH and those with unknown status reported having two or more SUDs (39.4 % of PWH and 34.4 % for HIV status unknown).</a:t>
            </a:r>
          </a:p>
          <a:p>
            <a:r>
              <a:rPr lang="en-US" sz="1800" kern="100">
                <a:latin typeface="Aptos" panose="020B0004020202020204" pitchFamily="34" charset="0"/>
                <a:ea typeface="Aptos" panose="020B0004020202020204" pitchFamily="34" charset="0"/>
                <a:cs typeface="Times New Roman" panose="02020603050405020304" pitchFamily="18" charset="0"/>
              </a:rPr>
              <a:t> </a:t>
            </a:r>
          </a:p>
          <a:p>
            <a:r>
              <a:rPr lang="en-US" sz="1800" kern="100">
                <a:latin typeface="Aptos" panose="020B0004020202020204" pitchFamily="34" charset="0"/>
                <a:ea typeface="Aptos" panose="020B0004020202020204" pitchFamily="34" charset="0"/>
                <a:cs typeface="Times New Roman" panose="02020603050405020304" pitchFamily="18" charset="0"/>
              </a:rPr>
              <a:t>	 	AUD	DUD (excluding cannabis )</a:t>
            </a:r>
          </a:p>
          <a:p>
            <a:r>
              <a:rPr lang="en-US" sz="1800" kern="100">
                <a:latin typeface="Aptos" panose="020B0004020202020204" pitchFamily="34" charset="0"/>
                <a:ea typeface="Aptos" panose="020B0004020202020204" pitchFamily="34" charset="0"/>
                <a:cs typeface="Times New Roman" panose="02020603050405020304" pitchFamily="18" charset="0"/>
              </a:rPr>
              <a:t>PWH  		56.6%	58.5%</a:t>
            </a:r>
          </a:p>
          <a:p>
            <a:r>
              <a:rPr lang="en-US" sz="1800" kern="100">
                <a:latin typeface="Aptos" panose="020B0004020202020204" pitchFamily="34" charset="0"/>
                <a:ea typeface="Aptos" panose="020B0004020202020204" pitchFamily="34" charset="0"/>
                <a:cs typeface="Times New Roman" panose="02020603050405020304" pitchFamily="18" charset="0"/>
              </a:rPr>
              <a:t>Unknown status 	64.1%	34.3% </a:t>
            </a:r>
          </a:p>
          <a:p>
            <a:r>
              <a:rPr lang="en-US" sz="1800" kern="100">
                <a:latin typeface="Aptos" panose="020B0004020202020204" pitchFamily="34" charset="0"/>
                <a:ea typeface="Aptos" panose="020B0004020202020204" pitchFamily="34" charset="0"/>
                <a:cs typeface="Times New Roman" panose="02020603050405020304" pitchFamily="18" charset="0"/>
              </a:rPr>
              <a:t>PWOH		75% 	20.6%</a:t>
            </a:r>
          </a:p>
          <a:p>
            <a:r>
              <a:rPr lang="en-US" sz="1800" kern="100">
                <a:latin typeface="Aptos" panose="020B0004020202020204" pitchFamily="34" charset="0"/>
                <a:ea typeface="Aptos" panose="020B0004020202020204" pitchFamily="34" charset="0"/>
                <a:cs typeface="Times New Roman" panose="02020603050405020304" pitchFamily="18" charset="0"/>
              </a:rPr>
              <a:t> </a:t>
            </a:r>
          </a:p>
          <a:p>
            <a:r>
              <a:rPr lang="en-US" sz="1800" kern="100">
                <a:latin typeface="Aptos" panose="020B0004020202020204" pitchFamily="34" charset="0"/>
                <a:ea typeface="Aptos" panose="020B0004020202020204" pitchFamily="34" charset="0"/>
                <a:cs typeface="Times New Roman" panose="02020603050405020304" pitchFamily="18" charset="0"/>
              </a:rPr>
              <a:t> </a:t>
            </a:r>
          </a:p>
          <a:p>
            <a:r>
              <a:rPr lang="en-US" sz="1800">
                <a:solidFill>
                  <a:srgbClr val="000000"/>
                </a:solidFill>
                <a:latin typeface="Helvetica" pitchFamily="2" charset="0"/>
                <a:ea typeface="Times New Roman" panose="02020603050405020304" pitchFamily="18" charset="0"/>
                <a:cs typeface="Times New Roman" panose="02020603050405020304" pitchFamily="18" charset="0"/>
              </a:rPr>
              <a:t>Prevalence of any past-year SUD treatment was 24.2 % among PWH, 17.3 % among those who reported their HIV status as unknown, and 10.3 % among individuals without HIV. Past-year specialty SUD treatment utilization was also low across groups: 17.8 % for PWH, 10.9 % for those with HIV status unknown, and 7.2 % for individuals without HIV. Only 12.4 % of PWH, 3.7 % of those with unknown HIV status, and 4.9 % of non-PWH indicated a perceived</a:t>
            </a:r>
          </a:p>
          <a:p>
            <a:r>
              <a:rPr lang="en-US" sz="1800" kern="100">
                <a:latin typeface="Aptos" panose="020B0004020202020204" pitchFamily="34" charset="0"/>
                <a:ea typeface="Aptos" panose="020B0004020202020204" pitchFamily="34" charset="0"/>
                <a:cs typeface="Times New Roman" panose="02020603050405020304" pitchFamily="18" charset="0"/>
              </a:rPr>
              <a:t> </a:t>
            </a:r>
          </a:p>
          <a:p>
            <a:endParaRPr lang="en-US"/>
          </a:p>
        </p:txBody>
      </p:sp>
    </p:spTree>
    <p:extLst>
      <p:ext uri="{BB962C8B-B14F-4D97-AF65-F5344CB8AC3E}">
        <p14:creationId xmlns:p14="http://schemas.microsoft.com/office/powerpoint/2010/main" val="62512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F211A-7D9F-57FE-7C27-D326AA9D4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7E223-F0E1-9FB5-90CA-CE113201C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1D859-087F-3E6C-8627-C012C579EEB3}"/>
              </a:ext>
            </a:extLst>
          </p:cNvPr>
          <p:cNvSpPr>
            <a:spLocks noGrp="1"/>
          </p:cNvSpPr>
          <p:nvPr>
            <p:ph type="body" idx="1"/>
          </p:nvPr>
        </p:nvSpPr>
        <p:spPr/>
        <p:txBody>
          <a:bodyPr/>
          <a:lstStyle/>
          <a:p>
            <a:r>
              <a:rPr lang="en-US"/>
              <a:t>Not only</a:t>
            </a:r>
            <a:r>
              <a:rPr lang="en-US" baseline="0"/>
              <a:t> are people dying directly from the harms of overdose but also acquiring HIV and other infectious diseases after we had a complete reduction in new HIV cases occurring among PWUD in our original HIV epidemic in the late 1980s fueled by injection of heroin and cocaine but due to SSPs, methadone, RWCA and HAART we had a reduction</a:t>
            </a:r>
            <a:r>
              <a:rPr lang="is-IS" baseline="0"/>
              <a:t>… but all along we never really figured out how to integrate HIV and SUD prevention and treatmeny services. </a:t>
            </a:r>
            <a:endParaRPr lang="en-US"/>
          </a:p>
        </p:txBody>
      </p:sp>
      <p:sp>
        <p:nvSpPr>
          <p:cNvPr id="4" name="Slide Number Placeholder 3">
            <a:extLst>
              <a:ext uri="{FF2B5EF4-FFF2-40B4-BE49-F238E27FC236}">
                <a16:creationId xmlns:a16="http://schemas.microsoft.com/office/drawing/2014/main" id="{89A1B3CF-D1CA-39B6-4996-55E45F517E89}"/>
              </a:ext>
            </a:extLst>
          </p:cNvPr>
          <p:cNvSpPr>
            <a:spLocks noGrp="1"/>
          </p:cNvSpPr>
          <p:nvPr>
            <p:ph type="sldNum" sz="quarter" idx="10"/>
          </p:nvPr>
        </p:nvSpPr>
        <p:spPr/>
        <p:txBody>
          <a:bodyPr/>
          <a:lstStyle/>
          <a:p>
            <a:fld id="{FECE0005-4CF4-A443-A1DE-28CE5EF2C611}" type="slidenum">
              <a:rPr lang="en-US" smtClean="0"/>
              <a:t>13</a:t>
            </a:fld>
            <a:endParaRPr lang="en-US"/>
          </a:p>
        </p:txBody>
      </p:sp>
    </p:spTree>
    <p:extLst>
      <p:ext uri="{BB962C8B-B14F-4D97-AF65-F5344CB8AC3E}">
        <p14:creationId xmlns:p14="http://schemas.microsoft.com/office/powerpoint/2010/main" val="2425891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DSM=Diagnostic Statistical Manual (basically the ‘bible’ for diagnosis of all psychiatric disorders )</a:t>
            </a:r>
          </a:p>
          <a:p>
            <a:r>
              <a:rPr lang="en-US"/>
              <a:t>Here I put in opioids for drug asked but you can put in any type of drug, e.g. cocaine, methamphetamine, alcohol, cannabis… same symptoms for all forms of SUD</a:t>
            </a:r>
          </a:p>
          <a:p>
            <a:r>
              <a:rPr lang="en-US"/>
              <a:t>Diagnosis of an SUD is 2 or more symptoms </a:t>
            </a:r>
          </a:p>
          <a:p>
            <a:r>
              <a:rPr lang="en-US"/>
              <a:t>Severity is based on number of symptoms</a:t>
            </a:r>
          </a:p>
          <a:p>
            <a:r>
              <a:rPr lang="en-US"/>
              <a:t>FDA approved medications for OUD require a moderate to severe diagnosis of OUD to prescribe so that is why severity is important!</a:t>
            </a:r>
          </a:p>
        </p:txBody>
      </p:sp>
      <p:sp>
        <p:nvSpPr>
          <p:cNvPr id="4" name="Slide Number Placeholder 3"/>
          <p:cNvSpPr>
            <a:spLocks noGrp="1"/>
          </p:cNvSpPr>
          <p:nvPr>
            <p:ph type="sldNum" sz="quarter" idx="5"/>
          </p:nvPr>
        </p:nvSpPr>
        <p:spPr/>
        <p:txBody>
          <a:bodyPr lIns="93342" tIns="46671" rIns="93342" bIns="46671"/>
          <a:lstStyle/>
          <a:p>
            <a:fld id="{836FAC3E-B548-5045-8A21-F7EBB1A1CD6F}" type="slidenum">
              <a:rPr lang="en-US" smtClean="0"/>
              <a:t>17</a:t>
            </a:fld>
            <a:endParaRPr lang="en-US"/>
          </a:p>
        </p:txBody>
      </p:sp>
    </p:spTree>
    <p:extLst>
      <p:ext uri="{BB962C8B-B14F-4D97-AF65-F5344CB8AC3E}">
        <p14:creationId xmlns:p14="http://schemas.microsoft.com/office/powerpoint/2010/main" val="294554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dk1"/>
                </a:solidFill>
                <a:latin typeface="Calibri"/>
                <a:ea typeface="Calibri"/>
                <a:cs typeface="Calibri"/>
                <a:sym typeface="Calibri"/>
              </a:rPr>
              <a:t>Appendix Table 1. Screening Tools for Substance Use Disorders  </a:t>
            </a:r>
            <a:endParaRPr lang="en-US" sz="1200">
              <a:solidFill>
                <a:schemeClr val="dk1"/>
              </a:solidFill>
              <a:latin typeface="Calibri"/>
              <a:ea typeface="Calibri"/>
              <a:cs typeface="Calibri"/>
              <a:sym typeface="Calibri"/>
            </a:endParaRPr>
          </a:p>
          <a:p>
            <a:r>
              <a:rPr lang="en-US" sz="1200" b="1">
                <a:solidFill>
                  <a:schemeClr val="dk1"/>
                </a:solidFill>
                <a:latin typeface="Calibri"/>
                <a:ea typeface="Calibri"/>
                <a:cs typeface="Calibri"/>
                <a:sym typeface="Calibri"/>
              </a:rPr>
              <a:t> </a:t>
            </a:r>
            <a:endParaRPr lang="en-US" sz="1200">
              <a:solidFill>
                <a:schemeClr val="dk1"/>
              </a:solidFill>
              <a:latin typeface="Calibri"/>
              <a:ea typeface="Calibri"/>
              <a:cs typeface="Calibri"/>
              <a:sym typeface="Calibri"/>
            </a:endParaRPr>
          </a:p>
          <a:p>
            <a:pPr defTabSz="933420">
              <a:defRPr/>
            </a:pPr>
            <a:r>
              <a:rPr lang="en-US" sz="1200">
                <a:solidFill>
                  <a:schemeClr val="dk1"/>
                </a:solidFill>
                <a:latin typeface="Calibri"/>
                <a:ea typeface="Calibri"/>
                <a:cs typeface="Calibri"/>
                <a:sym typeface="Calibri"/>
              </a:rPr>
              <a:t>1. </a:t>
            </a:r>
            <a:r>
              <a:rPr lang="en-US" b="0" i="0" u="none" strike="noStrike">
                <a:solidFill>
                  <a:srgbClr val="222222"/>
                </a:solidFill>
                <a:effectLst/>
                <a:highlight>
                  <a:srgbClr val="FFFFFF"/>
                </a:highlight>
                <a:latin typeface="Open Sans" panose="020B0606030504020204" pitchFamily="34" charset="0"/>
              </a:rPr>
              <a:t>McNeely J, Wu L, Subramaniam G, Sharma G, </a:t>
            </a:r>
            <a:r>
              <a:rPr lang="en-US" b="0" i="0" u="none" strike="noStrike" err="1">
                <a:solidFill>
                  <a:srgbClr val="222222"/>
                </a:solidFill>
                <a:effectLst/>
                <a:highlight>
                  <a:srgbClr val="FFFFFF"/>
                </a:highlight>
                <a:latin typeface="Open Sans" panose="020B0606030504020204" pitchFamily="34" charset="0"/>
              </a:rPr>
              <a:t>Cathers</a:t>
            </a:r>
            <a:r>
              <a:rPr lang="en-US" b="0" i="0" u="none" strike="noStrike">
                <a:solidFill>
                  <a:srgbClr val="222222"/>
                </a:solidFill>
                <a:effectLst/>
                <a:highlight>
                  <a:srgbClr val="FFFFFF"/>
                </a:highlight>
                <a:latin typeface="Open Sans" panose="020B0606030504020204" pitchFamily="34" charset="0"/>
              </a:rPr>
              <a:t> LA, </a:t>
            </a:r>
            <a:r>
              <a:rPr lang="en-US" b="0" i="0" u="none" strike="noStrike" err="1">
                <a:solidFill>
                  <a:srgbClr val="222222"/>
                </a:solidFill>
                <a:effectLst/>
                <a:highlight>
                  <a:srgbClr val="FFFFFF"/>
                </a:highlight>
                <a:latin typeface="Open Sans" panose="020B0606030504020204" pitchFamily="34" charset="0"/>
              </a:rPr>
              <a:t>Svikis</a:t>
            </a:r>
            <a:r>
              <a:rPr lang="en-US" b="0" i="0" u="none" strike="noStrike">
                <a:solidFill>
                  <a:srgbClr val="222222"/>
                </a:solidFill>
                <a:effectLst/>
                <a:highlight>
                  <a:srgbClr val="FFFFFF"/>
                </a:highlight>
                <a:latin typeface="Open Sans" panose="020B0606030504020204" pitchFamily="34" charset="0"/>
              </a:rPr>
              <a:t> D, et </a:t>
            </a:r>
            <a:r>
              <a:rPr lang="en-US" b="0" i="0" u="none" strike="noStrike" err="1">
                <a:solidFill>
                  <a:srgbClr val="222222"/>
                </a:solidFill>
                <a:effectLst/>
                <a:highlight>
                  <a:srgbClr val="FFFFFF"/>
                </a:highlight>
                <a:latin typeface="Open Sans" panose="020B0606030504020204" pitchFamily="34" charset="0"/>
              </a:rPr>
              <a:t>al.</a:t>
            </a:r>
            <a:r>
              <a:rPr lang="en-US" b="0" i="1" u="none" strike="noStrike" err="1">
                <a:solidFill>
                  <a:srgbClr val="222222"/>
                </a:solidFill>
                <a:effectLst/>
                <a:latin typeface="Open Sans" panose="020B0606030504020204" pitchFamily="34" charset="0"/>
              </a:rPr>
              <a:t>Performance</a:t>
            </a:r>
            <a:r>
              <a:rPr lang="en-US" b="0" i="1" u="none" strike="noStrike">
                <a:solidFill>
                  <a:srgbClr val="222222"/>
                </a:solidFill>
                <a:effectLst/>
                <a:latin typeface="Open Sans" panose="020B0606030504020204" pitchFamily="34" charset="0"/>
              </a:rPr>
              <a:t> of the Tobacco, Alcohol, Prescription Medication, and Other Substance Use (TAPS) Tool for Substance Use Screening in Primary Care </a:t>
            </a:r>
            <a:r>
              <a:rPr lang="en-US" b="0" i="1" u="none" strike="noStrike" err="1">
                <a:solidFill>
                  <a:srgbClr val="222222"/>
                </a:solidFill>
                <a:effectLst/>
                <a:latin typeface="Open Sans" panose="020B0606030504020204" pitchFamily="34" charset="0"/>
              </a:rPr>
              <a:t>Patients.</a:t>
            </a:r>
            <a:r>
              <a:rPr lang="en-US" b="0" i="0" u="none" strike="noStrike" err="1">
                <a:solidFill>
                  <a:srgbClr val="222222"/>
                </a:solidFill>
                <a:effectLst/>
                <a:highlight>
                  <a:srgbClr val="FFFFFF"/>
                </a:highlight>
                <a:latin typeface="Open Sans" panose="020B0606030504020204" pitchFamily="34" charset="0"/>
              </a:rPr>
              <a:t>Ann</a:t>
            </a:r>
            <a:r>
              <a:rPr lang="en-US" b="0" i="0" u="none" strike="noStrike">
                <a:solidFill>
                  <a:srgbClr val="222222"/>
                </a:solidFill>
                <a:effectLst/>
                <a:highlight>
                  <a:srgbClr val="FFFFFF"/>
                </a:highlight>
                <a:latin typeface="Open Sans" panose="020B0606030504020204" pitchFamily="34" charset="0"/>
              </a:rPr>
              <a:t> Intern Med. 2016;165:690-699. </a:t>
            </a:r>
            <a:r>
              <a:rPr lang="en-US" b="0" i="0" u="none" strike="noStrike" err="1">
                <a:solidFill>
                  <a:srgbClr val="222222"/>
                </a:solidFill>
                <a:effectLst/>
                <a:highlight>
                  <a:srgbClr val="FFFFFF"/>
                </a:highlight>
                <a:latin typeface="Open Sans" panose="020B0606030504020204" pitchFamily="34" charset="0"/>
              </a:rPr>
              <a:t>doi</a:t>
            </a:r>
            <a:r>
              <a:rPr lang="en-US" b="0" i="0" u="none" strike="noStrike">
                <a:solidFill>
                  <a:srgbClr val="222222"/>
                </a:solidFill>
                <a:effectLst/>
                <a:highlight>
                  <a:srgbClr val="FFFFFF"/>
                </a:highlight>
                <a:latin typeface="Open Sans" panose="020B0606030504020204" pitchFamily="34" charset="0"/>
              </a:rPr>
              <a:t>: 10.7326/M16-0317. </a:t>
            </a:r>
            <a:r>
              <a:rPr lang="en-US" sz="1200">
                <a:solidFill>
                  <a:schemeClr val="dk1"/>
                </a:solidFill>
                <a:latin typeface="Calibri"/>
                <a:ea typeface="Calibri"/>
                <a:cs typeface="Calibri"/>
                <a:sym typeface="Calibri"/>
              </a:rPr>
              <a:t>https://</a:t>
            </a:r>
            <a:r>
              <a:rPr lang="en-US" sz="1200" err="1">
                <a:solidFill>
                  <a:schemeClr val="dk1"/>
                </a:solidFill>
                <a:latin typeface="Calibri"/>
                <a:ea typeface="Calibri"/>
                <a:cs typeface="Calibri"/>
                <a:sym typeface="Calibri"/>
              </a:rPr>
              <a:t>nida.nih.gov</a:t>
            </a:r>
            <a:r>
              <a:rPr lang="en-US" sz="1200">
                <a:solidFill>
                  <a:schemeClr val="dk1"/>
                </a:solidFill>
                <a:latin typeface="Calibri"/>
                <a:ea typeface="Calibri"/>
                <a:cs typeface="Calibri"/>
                <a:sym typeface="Calibri"/>
              </a:rPr>
              <a:t>/taps2/</a:t>
            </a:r>
          </a:p>
          <a:p>
            <a:pPr lvl="0"/>
            <a:r>
              <a:rPr lang="en-US" sz="1200">
                <a:solidFill>
                  <a:schemeClr val="dk1"/>
                </a:solidFill>
                <a:latin typeface="Calibri"/>
                <a:ea typeface="Calibri"/>
                <a:cs typeface="Calibri"/>
                <a:sym typeface="Calibri"/>
              </a:rPr>
              <a:t>2. Skinner, H. A. (1982). "The drug abuse screening test." </a:t>
            </a:r>
            <a:r>
              <a:rPr lang="en-US" sz="1200" u="sng">
                <a:solidFill>
                  <a:schemeClr val="dk1"/>
                </a:solidFill>
                <a:latin typeface="Calibri"/>
                <a:ea typeface="Calibri"/>
                <a:cs typeface="Calibri"/>
                <a:sym typeface="Calibri"/>
              </a:rPr>
              <a:t>Addict </a:t>
            </a:r>
            <a:r>
              <a:rPr lang="en-US" sz="1200" u="sng" err="1">
                <a:solidFill>
                  <a:schemeClr val="dk1"/>
                </a:solidFill>
                <a:latin typeface="Calibri"/>
                <a:ea typeface="Calibri"/>
                <a:cs typeface="Calibri"/>
                <a:sym typeface="Calibri"/>
              </a:rPr>
              <a:t>Behav</a:t>
            </a:r>
            <a:r>
              <a:rPr lang="en-US" sz="1200">
                <a:solidFill>
                  <a:schemeClr val="dk1"/>
                </a:solidFill>
                <a:latin typeface="Calibri"/>
                <a:ea typeface="Calibri"/>
                <a:cs typeface="Calibri"/>
                <a:sym typeface="Calibri"/>
              </a:rPr>
              <a:t> </a:t>
            </a:r>
            <a:r>
              <a:rPr lang="en-US" sz="1200" b="1">
                <a:solidFill>
                  <a:schemeClr val="dk1"/>
                </a:solidFill>
                <a:latin typeface="Calibri"/>
                <a:ea typeface="Calibri"/>
                <a:cs typeface="Calibri"/>
                <a:sym typeface="Calibri"/>
              </a:rPr>
              <a:t>7</a:t>
            </a:r>
            <a:r>
              <a:rPr lang="en-US" sz="1200">
                <a:solidFill>
                  <a:schemeClr val="dk1"/>
                </a:solidFill>
                <a:latin typeface="Calibri"/>
                <a:ea typeface="Calibri"/>
                <a:cs typeface="Calibri"/>
                <a:sym typeface="Calibri"/>
              </a:rPr>
              <a:t>(4): 363-371.</a:t>
            </a:r>
          </a:p>
          <a:p>
            <a:pPr lvl="0"/>
            <a:r>
              <a:rPr lang="en-US" sz="1200">
                <a:solidFill>
                  <a:schemeClr val="dk1"/>
                </a:solidFill>
                <a:latin typeface="Calibri"/>
                <a:ea typeface="Calibri"/>
                <a:cs typeface="Calibri"/>
                <a:sym typeface="Calibri"/>
              </a:rPr>
              <a:t>3. McNeely J, Strauss SM, </a:t>
            </a:r>
            <a:r>
              <a:rPr lang="en-US" sz="1200" err="1">
                <a:solidFill>
                  <a:schemeClr val="dk1"/>
                </a:solidFill>
                <a:latin typeface="Calibri"/>
                <a:ea typeface="Calibri"/>
                <a:cs typeface="Calibri"/>
                <a:sym typeface="Calibri"/>
              </a:rPr>
              <a:t>Saitz</a:t>
            </a:r>
            <a:r>
              <a:rPr lang="en-US" sz="1200">
                <a:solidFill>
                  <a:schemeClr val="dk1"/>
                </a:solidFill>
                <a:latin typeface="Calibri"/>
                <a:ea typeface="Calibri"/>
                <a:cs typeface="Calibri"/>
                <a:sym typeface="Calibri"/>
              </a:rPr>
              <a:t> R, Cleland CM, </a:t>
            </a:r>
            <a:r>
              <a:rPr lang="en-US" sz="1200" err="1">
                <a:solidFill>
                  <a:schemeClr val="dk1"/>
                </a:solidFill>
                <a:latin typeface="Calibri"/>
                <a:ea typeface="Calibri"/>
                <a:cs typeface="Calibri"/>
                <a:sym typeface="Calibri"/>
              </a:rPr>
              <a:t>Palamar</a:t>
            </a:r>
            <a:r>
              <a:rPr lang="en-US" sz="1200">
                <a:solidFill>
                  <a:schemeClr val="dk1"/>
                </a:solidFill>
                <a:latin typeface="Calibri"/>
                <a:ea typeface="Calibri"/>
                <a:cs typeface="Calibri"/>
                <a:sym typeface="Calibri"/>
              </a:rPr>
              <a:t> JJ, </a:t>
            </a:r>
            <a:r>
              <a:rPr lang="en-US" sz="1200" err="1">
                <a:solidFill>
                  <a:schemeClr val="dk1"/>
                </a:solidFill>
                <a:latin typeface="Calibri"/>
                <a:ea typeface="Calibri"/>
                <a:cs typeface="Calibri"/>
                <a:sym typeface="Calibri"/>
              </a:rPr>
              <a:t>Rotrosen</a:t>
            </a:r>
            <a:r>
              <a:rPr lang="en-US" sz="1200">
                <a:solidFill>
                  <a:schemeClr val="dk1"/>
                </a:solidFill>
                <a:latin typeface="Calibri"/>
                <a:ea typeface="Calibri"/>
                <a:cs typeface="Calibri"/>
                <a:sym typeface="Calibri"/>
              </a:rPr>
              <a:t> J, </a:t>
            </a:r>
            <a:r>
              <a:rPr lang="en-US" sz="1200" err="1">
                <a:solidFill>
                  <a:schemeClr val="dk1"/>
                </a:solidFill>
                <a:latin typeface="Calibri"/>
                <a:ea typeface="Calibri"/>
                <a:cs typeface="Calibri"/>
                <a:sym typeface="Calibri"/>
              </a:rPr>
              <a:t>Gourevitch</a:t>
            </a:r>
            <a:r>
              <a:rPr lang="en-US" sz="1200">
                <a:solidFill>
                  <a:schemeClr val="dk1"/>
                </a:solidFill>
                <a:latin typeface="Calibri"/>
                <a:ea typeface="Calibri"/>
                <a:cs typeface="Calibri"/>
                <a:sym typeface="Calibri"/>
              </a:rPr>
              <a:t> MN. A Brief Patient Self-administered Substance Use Screening Tool for Primary Care: Two-site Validation Study of the Substance Use Brief Screen (SUBS). Am J Med. 2015 Jul;128(7):784.e9-19. </a:t>
            </a:r>
            <a:r>
              <a:rPr lang="en-US" sz="1200" err="1">
                <a:solidFill>
                  <a:schemeClr val="dk1"/>
                </a:solidFill>
                <a:latin typeface="Calibri"/>
                <a:ea typeface="Calibri"/>
                <a:cs typeface="Calibri"/>
                <a:sym typeface="Calibri"/>
              </a:rPr>
              <a:t>doi</a:t>
            </a:r>
            <a:r>
              <a:rPr lang="en-US" sz="1200">
                <a:solidFill>
                  <a:schemeClr val="dk1"/>
                </a:solidFill>
                <a:latin typeface="Calibri"/>
                <a:ea typeface="Calibri"/>
                <a:cs typeface="Calibri"/>
                <a:sym typeface="Calibri"/>
              </a:rPr>
              <a:t>: 10.1016/j.amjmed.2015.02.007. </a:t>
            </a:r>
            <a:r>
              <a:rPr lang="en-US" sz="1200" err="1">
                <a:solidFill>
                  <a:schemeClr val="dk1"/>
                </a:solidFill>
                <a:latin typeface="Calibri"/>
                <a:ea typeface="Calibri"/>
                <a:cs typeface="Calibri"/>
                <a:sym typeface="Calibri"/>
              </a:rPr>
              <a:t>Epub</a:t>
            </a:r>
            <a:r>
              <a:rPr lang="en-US" sz="1200">
                <a:solidFill>
                  <a:schemeClr val="dk1"/>
                </a:solidFill>
                <a:latin typeface="Calibri"/>
                <a:ea typeface="Calibri"/>
                <a:cs typeface="Calibri"/>
                <a:sym typeface="Calibri"/>
              </a:rPr>
              <a:t> 2015 Mar 10. PMID: 25770031; PMCID: PMC4475501.</a:t>
            </a:r>
          </a:p>
          <a:p>
            <a:r>
              <a:rPr lang="en-US" sz="1200">
                <a:solidFill>
                  <a:schemeClr val="dk1"/>
                </a:solidFill>
                <a:latin typeface="Calibri"/>
                <a:ea typeface="Calibri"/>
                <a:cs typeface="Calibri"/>
                <a:sym typeface="Calibri"/>
              </a:rPr>
              <a:t>5.</a:t>
            </a:r>
            <a:r>
              <a:rPr lang="en-US" sz="1200" i="1"/>
              <a:t> Di Paola, A., </a:t>
            </a:r>
            <a:r>
              <a:rPr lang="en-US" sz="1200" i="1" err="1">
                <a:solidFill>
                  <a:srgbClr val="1C1D1E"/>
                </a:solidFill>
              </a:rPr>
              <a:t>Farabee</a:t>
            </a:r>
            <a:r>
              <a:rPr lang="en-US" sz="1200" i="1">
                <a:solidFill>
                  <a:srgbClr val="1C1D1E"/>
                </a:solidFill>
              </a:rPr>
              <a:t>, D. and Springer, S.A. (2023), Validation of Two Diagnostic Assessments for Opioid and Stimulant Use Disorder for Use by Non-Clinicians. Psych Res Clin </a:t>
            </a:r>
            <a:r>
              <a:rPr lang="en-US" sz="1200" i="1" err="1">
                <a:solidFill>
                  <a:srgbClr val="1C1D1E"/>
                </a:solidFill>
              </a:rPr>
              <a:t>Pract</a:t>
            </a:r>
            <a:r>
              <a:rPr lang="en-US" sz="1200" i="1">
                <a:solidFill>
                  <a:srgbClr val="1C1D1E"/>
                </a:solidFill>
              </a:rPr>
              <a:t>, 5: 78-83. </a:t>
            </a:r>
            <a:r>
              <a:rPr lang="en-US" sz="1200" i="1">
                <a:hlinkClick r:id="rId3"/>
              </a:rPr>
              <a:t>https://doi.org/10.1176/appi.prcp.20230022</a:t>
            </a:r>
            <a:endParaRPr lang="en-US" sz="1200" i="1"/>
          </a:p>
          <a:p>
            <a:pPr lvl="0"/>
            <a:r>
              <a:rPr lang="en-US" sz="1200">
                <a:solidFill>
                  <a:schemeClr val="dk1"/>
                </a:solidFill>
                <a:latin typeface="Calibri"/>
                <a:ea typeface="Calibri"/>
                <a:cs typeface="Calibri"/>
                <a:sym typeface="Calibri"/>
              </a:rPr>
              <a:t>5.. </a:t>
            </a:r>
            <a:r>
              <a:rPr lang="en-US" sz="1200" err="1">
                <a:solidFill>
                  <a:schemeClr val="dk1"/>
                </a:solidFill>
                <a:latin typeface="Calibri"/>
                <a:ea typeface="Calibri"/>
                <a:cs typeface="Calibri"/>
                <a:sym typeface="Calibri"/>
              </a:rPr>
              <a:t>Storgaard</a:t>
            </a:r>
            <a:r>
              <a:rPr lang="en-US" sz="1200">
                <a:solidFill>
                  <a:schemeClr val="dk1"/>
                </a:solidFill>
                <a:latin typeface="Calibri"/>
                <a:ea typeface="Calibri"/>
                <a:cs typeface="Calibri"/>
                <a:sym typeface="Calibri"/>
              </a:rPr>
              <a:t> H, Nielsen SD, </a:t>
            </a:r>
            <a:r>
              <a:rPr lang="en-US" sz="1200" err="1">
                <a:solidFill>
                  <a:schemeClr val="dk1"/>
                </a:solidFill>
                <a:latin typeface="Calibri"/>
                <a:ea typeface="Calibri"/>
                <a:cs typeface="Calibri"/>
                <a:sym typeface="Calibri"/>
              </a:rPr>
              <a:t>Gluud</a:t>
            </a:r>
            <a:r>
              <a:rPr lang="en-US" sz="1200">
                <a:solidFill>
                  <a:schemeClr val="dk1"/>
                </a:solidFill>
                <a:latin typeface="Calibri"/>
                <a:ea typeface="Calibri"/>
                <a:cs typeface="Calibri"/>
                <a:sym typeface="Calibri"/>
              </a:rPr>
              <a:t> C. The validity of the Michigan Alcoholism Screening Test (MAST). Alcohol Alcohol. 1994 Sep;29(5):493-502. PMID: 7811333.</a:t>
            </a:r>
          </a:p>
          <a:p>
            <a:pPr lvl="0"/>
            <a:r>
              <a:rPr lang="en-US" sz="1200">
                <a:solidFill>
                  <a:schemeClr val="dk1"/>
                </a:solidFill>
                <a:latin typeface="Calibri"/>
                <a:ea typeface="Calibri"/>
                <a:cs typeface="Calibri"/>
                <a:sym typeface="Calibri"/>
              </a:rPr>
              <a:t>6. Saunders, J. B., et al. (1993). "Development of the Alcohol Use Disorders Identification Test (AUDIT): WHO Collaborative Project on Early Detection of Persons with Harmful Alcohol Consumption--II." </a:t>
            </a:r>
            <a:r>
              <a:rPr lang="en-US" sz="1200" u="sng">
                <a:solidFill>
                  <a:schemeClr val="dk1"/>
                </a:solidFill>
                <a:latin typeface="Calibri"/>
                <a:ea typeface="Calibri"/>
                <a:cs typeface="Calibri"/>
                <a:sym typeface="Calibri"/>
              </a:rPr>
              <a:t>Addiction</a:t>
            </a:r>
            <a:r>
              <a:rPr lang="en-US" sz="1200">
                <a:solidFill>
                  <a:schemeClr val="dk1"/>
                </a:solidFill>
                <a:latin typeface="Calibri"/>
                <a:ea typeface="Calibri"/>
                <a:cs typeface="Calibri"/>
                <a:sym typeface="Calibri"/>
              </a:rPr>
              <a:t> </a:t>
            </a:r>
            <a:r>
              <a:rPr lang="en-US" sz="1200" b="1">
                <a:solidFill>
                  <a:schemeClr val="dk1"/>
                </a:solidFill>
                <a:latin typeface="Calibri"/>
                <a:ea typeface="Calibri"/>
                <a:cs typeface="Calibri"/>
                <a:sym typeface="Calibri"/>
              </a:rPr>
              <a:t>88</a:t>
            </a:r>
            <a:r>
              <a:rPr lang="en-US" sz="1200">
                <a:solidFill>
                  <a:schemeClr val="dk1"/>
                </a:solidFill>
                <a:latin typeface="Calibri"/>
                <a:ea typeface="Calibri"/>
                <a:cs typeface="Calibri"/>
                <a:sym typeface="Calibri"/>
              </a:rPr>
              <a:t>(6): 791-804.</a:t>
            </a:r>
          </a:p>
          <a:p>
            <a:r>
              <a:rPr lang="en-US" sz="1200">
                <a:solidFill>
                  <a:schemeClr val="dk1"/>
                </a:solidFill>
                <a:latin typeface="Calibri"/>
                <a:ea typeface="Calibri"/>
                <a:cs typeface="Calibri"/>
                <a:sym typeface="Calibri"/>
              </a:rPr>
              <a:t> </a:t>
            </a:r>
          </a:p>
          <a:p>
            <a:endParaRPr lang="en-US"/>
          </a:p>
        </p:txBody>
      </p:sp>
      <p:sp>
        <p:nvSpPr>
          <p:cNvPr id="4" name="Slide Number Placeholder 3"/>
          <p:cNvSpPr>
            <a:spLocks noGrp="1"/>
          </p:cNvSpPr>
          <p:nvPr>
            <p:ph type="sldNum" idx="12"/>
          </p:nvPr>
        </p:nvSpPr>
        <p:spPr/>
        <p:txBody>
          <a:bodyPr lIns="93342" tIns="46671" rIns="93342" bIns="46671"/>
          <a:lstStyle/>
          <a:p>
            <a:pPr algn="r" defTabSz="933420">
              <a:buClr>
                <a:srgbClr val="000000"/>
              </a:buClr>
              <a:defRPr/>
            </a:pPr>
            <a:fld id="{00000000-1234-1234-1234-123412341234}" type="slidenum">
              <a:rPr lang="en-US" sz="1200">
                <a:latin typeface="Calibri"/>
                <a:ea typeface="Calibri"/>
                <a:cs typeface="Calibri"/>
                <a:sym typeface="Calibri"/>
              </a:rPr>
              <a:pPr algn="r" defTabSz="933420">
                <a:buClr>
                  <a:srgbClr val="000000"/>
                </a:buClr>
                <a:defRPr/>
              </a:pPr>
              <a:t>21</a:t>
            </a:fld>
            <a:endParaRPr lang="en-US" sz="1200">
              <a:latin typeface="Calibri"/>
              <a:ea typeface="Calibri"/>
              <a:cs typeface="Calibri"/>
              <a:sym typeface="Calibri"/>
            </a:endParaRPr>
          </a:p>
        </p:txBody>
      </p:sp>
    </p:spTree>
    <p:extLst>
      <p:ext uri="{BB962C8B-B14F-4D97-AF65-F5344CB8AC3E}">
        <p14:creationId xmlns:p14="http://schemas.microsoft.com/office/powerpoint/2010/main" val="298199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B81257-A97C-4812-8342-23CAC85FC59A}" type="slidenum">
              <a:rPr lang="en-US" smtClean="0"/>
              <a:t>22</a:t>
            </a:fld>
            <a:endParaRPr lang="en-US"/>
          </a:p>
        </p:txBody>
      </p:sp>
    </p:spTree>
    <p:extLst>
      <p:ext uri="{BB962C8B-B14F-4D97-AF65-F5344CB8AC3E}">
        <p14:creationId xmlns:p14="http://schemas.microsoft.com/office/powerpoint/2010/main" val="2892855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692150"/>
            <a:ext cx="6159500" cy="3463925"/>
          </a:xfrm>
        </p:spPr>
      </p:sp>
      <p:sp>
        <p:nvSpPr>
          <p:cNvPr id="3" name="Notes Placeholder 2"/>
          <p:cNvSpPr>
            <a:spLocks noGrp="1"/>
          </p:cNvSpPr>
          <p:nvPr>
            <p:ph type="body" idx="1"/>
          </p:nvPr>
        </p:nvSpPr>
        <p:spPr/>
        <p:txBody>
          <a:bodyPr/>
          <a:lstStyle/>
          <a:p>
            <a:r>
              <a:rPr lang="en-US" sz="2000">
                <a:latin typeface="Arial" pitchFamily="29" charset="0"/>
                <a:ea typeface="ＭＳ Ｐゴシック" pitchFamily="29" charset="-128"/>
                <a:cs typeface="ＭＳ Ｐゴシック" pitchFamily="29" charset="-128"/>
              </a:rPr>
              <a:t>These are 3 pharmacotherapies that have been FDA approved in the United States for treatment of opioid use disorders and in this table I show the differences in mechanism of action and delivery . Also in the U.S. , all of the treatments except for methadone can be given in HIV treatment centers or primary care offices as denoted in the setting. </a:t>
            </a:r>
          </a:p>
          <a:p>
            <a:endParaRPr lang="en-US" sz="2000">
              <a:latin typeface="Arial" pitchFamily="29" charset="0"/>
              <a:ea typeface="ＭＳ Ｐゴシック" pitchFamily="29" charset="-128"/>
              <a:cs typeface="ＭＳ Ｐゴシック" pitchFamily="29" charset="-128"/>
            </a:endParaRPr>
          </a:p>
          <a:p>
            <a:r>
              <a:rPr lang="en-US" sz="2000">
                <a:latin typeface="Arial" pitchFamily="29" charset="0"/>
                <a:ea typeface="ＭＳ Ｐゴシック" pitchFamily="29" charset="-128"/>
                <a:cs typeface="ＭＳ Ｐゴシック" pitchFamily="29" charset="-128"/>
              </a:rPr>
              <a:t>Of note , A depot formulation of an opioid receptor antagonist, naltrexone (oral approved 1984 , </a:t>
            </a:r>
            <a:r>
              <a:rPr lang="en-US" sz="2000" err="1">
                <a:latin typeface="Arial" pitchFamily="29" charset="0"/>
                <a:ea typeface="ＭＳ Ｐゴシック" pitchFamily="29" charset="-128"/>
                <a:cs typeface="ＭＳ Ｐゴシック" pitchFamily="29" charset="-128"/>
              </a:rPr>
              <a:t>ReVia</a:t>
            </a:r>
            <a:r>
              <a:rPr lang="en-US" sz="2000">
                <a:latin typeface="Arial" pitchFamily="29" charset="0"/>
                <a:ea typeface="ＭＳ Ｐゴシック" pitchFamily="29" charset="-128"/>
                <a:cs typeface="ＭＳ Ｐゴシック" pitchFamily="29" charset="-128"/>
              </a:rPr>
              <a:t>®) was approved in 2006 for treatment of alcohol use disorder  and for opioid use disorder in 2010.. </a:t>
            </a:r>
          </a:p>
          <a:p>
            <a:r>
              <a:rPr lang="en-US" sz="2000">
                <a:latin typeface="Arial" pitchFamily="29" charset="0"/>
                <a:ea typeface="ＭＳ Ｐゴシック" pitchFamily="29" charset="-128"/>
                <a:cs typeface="ＭＳ Ｐゴシック" pitchFamily="29" charset="-128"/>
              </a:rPr>
              <a:t>Of note </a:t>
            </a:r>
            <a:r>
              <a:rPr lang="en-US" sz="2000" err="1">
                <a:latin typeface="Arial" pitchFamily="29" charset="0"/>
                <a:ea typeface="ＭＳ Ｐゴシック" pitchFamily="29" charset="-128"/>
                <a:cs typeface="ＭＳ Ｐゴシック" pitchFamily="29" charset="-128"/>
              </a:rPr>
              <a:t>Revia</a:t>
            </a:r>
            <a:r>
              <a:rPr lang="en-US" sz="2000">
                <a:latin typeface="Arial" pitchFamily="29" charset="0"/>
                <a:ea typeface="ＭＳ Ｐゴシック" pitchFamily="29" charset="-128"/>
                <a:cs typeface="ＭＳ Ｐゴシック" pitchFamily="29" charset="-128"/>
              </a:rPr>
              <a:t> is NOT currently used in the U.S. for opioid use disorder any longer due to following: . </a:t>
            </a:r>
          </a:p>
          <a:p>
            <a:pPr lvl="1"/>
            <a:r>
              <a:rPr lang="en-US" sz="2000" err="1">
                <a:latin typeface="Arial" pitchFamily="29" charset="0"/>
              </a:rPr>
              <a:t>ReVia</a:t>
            </a:r>
            <a:r>
              <a:rPr lang="en-US" sz="2000">
                <a:latin typeface="Arial" pitchFamily="29" charset="0"/>
              </a:rPr>
              <a:t> has not reduced recidivism, retention,  : poor compliance so passive-compliance formulations developed (1)</a:t>
            </a:r>
          </a:p>
          <a:p>
            <a:pPr lvl="1"/>
            <a:r>
              <a:rPr lang="en-US" sz="2000" err="1">
                <a:latin typeface="Arial" pitchFamily="29" charset="0"/>
              </a:rPr>
              <a:t>Vivitrol</a:t>
            </a:r>
            <a:r>
              <a:rPr lang="en-US" sz="2000">
                <a:latin typeface="Arial" pitchFamily="29" charset="0"/>
              </a:rPr>
              <a:t> FDA-approved 2006 for Alcohol dependence  (effective for prevention of relapse to alcohol use)</a:t>
            </a:r>
          </a:p>
          <a:p>
            <a:pPr lvl="1"/>
            <a:r>
              <a:rPr lang="en-US" sz="2000">
                <a:latin typeface="Arial" pitchFamily="29" charset="0"/>
              </a:rPr>
              <a:t>FDA-approved in  2010 for Opioid dependence</a:t>
            </a:r>
          </a:p>
          <a:p>
            <a:pPr lvl="1"/>
            <a:endParaRPr lang="en-US" sz="2000">
              <a:latin typeface="Arial" pitchFamily="29" charset="0"/>
            </a:endParaRPr>
          </a:p>
          <a:p>
            <a:pPr lvl="1"/>
            <a:r>
              <a:rPr lang="en-US" sz="2000">
                <a:latin typeface="Arial" pitchFamily="29" charset="0"/>
              </a:rPr>
              <a:t>Ref: </a:t>
            </a:r>
            <a:r>
              <a:rPr lang="en-US" sz="2000" err="1"/>
              <a:t>Minozzi</a:t>
            </a:r>
            <a:r>
              <a:rPr lang="en-US" sz="2000"/>
              <a:t> </a:t>
            </a:r>
            <a:r>
              <a:rPr lang="en-US" sz="2000" err="1"/>
              <a:t>S</a:t>
            </a:r>
            <a:r>
              <a:rPr lang="en-US" sz="2000" i="1" err="1"/>
              <a:t>Cochrane</a:t>
            </a:r>
            <a:r>
              <a:rPr lang="en-US" sz="2000" i="1"/>
              <a:t> Database </a:t>
            </a:r>
            <a:r>
              <a:rPr lang="en-US" sz="2000" i="1" err="1"/>
              <a:t>Syst</a:t>
            </a:r>
            <a:r>
              <a:rPr lang="en-US" sz="2000" i="1"/>
              <a:t> Rev 2006; </a:t>
            </a:r>
            <a:r>
              <a:rPr lang="en-US" sz="2000" b="1" i="1"/>
              <a:t>1: CD001333</a:t>
            </a:r>
            <a:endParaRPr lang="en-US" sz="2000">
              <a:latin typeface="Arial" pitchFamily="29" charset="0"/>
            </a:endParaRPr>
          </a:p>
          <a:p>
            <a:pPr lvl="1"/>
            <a:endParaRPr lang="en-US" sz="2000">
              <a:latin typeface="Arial" pitchFamily="29" charset="0"/>
            </a:endParaRPr>
          </a:p>
        </p:txBody>
      </p:sp>
      <p:sp>
        <p:nvSpPr>
          <p:cNvPr id="4" name="Slide Number Placeholder 3"/>
          <p:cNvSpPr>
            <a:spLocks noGrp="1"/>
          </p:cNvSpPr>
          <p:nvPr>
            <p:ph type="sldNum" sz="quarter" idx="10"/>
          </p:nvPr>
        </p:nvSpPr>
        <p:spPr/>
        <p:txBody>
          <a:bodyPr lIns="93342" tIns="46671" rIns="93342" bIns="46671"/>
          <a:lstStyle/>
          <a:p>
            <a:fld id="{B28BCB9F-BDC7-0D45-BADB-4F50BAC0A899}"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3168279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87">
              <a:defRPr/>
            </a:pPr>
            <a:endParaRPr lang="en-US"/>
          </a:p>
          <a:p>
            <a:pPr defTabSz="466687">
              <a:defRPr/>
            </a:pPr>
            <a:r>
              <a:rPr lang="en-US"/>
              <a:t>Risk Evaluation and Mitigation Strategy</a:t>
            </a:r>
            <a:r>
              <a:rPr lang="en-US" baseline="0"/>
              <a:t> ( REMS) : </a:t>
            </a:r>
            <a:r>
              <a:rPr lang="en-US" baseline="0" err="1"/>
              <a:t>Sublocade</a:t>
            </a:r>
            <a:r>
              <a:rPr lang="en-US" baseline="0"/>
              <a:t> and </a:t>
            </a:r>
            <a:r>
              <a:rPr lang="en-US" baseline="0" err="1"/>
              <a:t>Brixadi</a:t>
            </a:r>
            <a:r>
              <a:rPr lang="en-US" baseline="0"/>
              <a:t> all require REMS pharmacies to store med and dispense</a:t>
            </a:r>
          </a:p>
          <a:p>
            <a:pPr defTabSz="466687">
              <a:defRPr/>
            </a:pPr>
            <a:endParaRPr lang="en-US" baseline="0"/>
          </a:p>
          <a:p>
            <a:pPr defTabSz="466687">
              <a:defRPr/>
            </a:pPr>
            <a:r>
              <a:rPr lang="en-US" baseline="0" err="1"/>
              <a:t>Brixadi</a:t>
            </a:r>
            <a:r>
              <a:rPr lang="en-US" baseline="0"/>
              <a:t> available 9/2023.</a:t>
            </a:r>
          </a:p>
          <a:p>
            <a:pPr defTabSz="466687">
              <a:defRPr/>
            </a:pPr>
            <a:endParaRPr lang="en-US" baseline="0"/>
          </a:p>
          <a:p>
            <a:pPr defTabSz="466687">
              <a:defRPr/>
            </a:pPr>
            <a:r>
              <a:rPr lang="en-US" baseline="0" err="1"/>
              <a:t>Sublocade</a:t>
            </a:r>
            <a:r>
              <a:rPr lang="en-US" baseline="0"/>
              <a:t>:</a:t>
            </a:r>
            <a:endParaRPr lang="en-US"/>
          </a:p>
          <a:p>
            <a:pPr defTabSz="466687">
              <a:defRPr/>
            </a:pPr>
            <a:endParaRPr lang="en-US"/>
          </a:p>
          <a:p>
            <a:r>
              <a:rPr lang="en-US" b="1">
                <a:solidFill>
                  <a:srgbClr val="000000"/>
                </a:solidFill>
              </a:rPr>
              <a:t>What is the REMS (</a:t>
            </a:r>
            <a:r>
              <a:rPr lang="en-US" b="1" u="sng">
                <a:solidFill>
                  <a:srgbClr val="000000"/>
                </a:solidFill>
              </a:rPr>
              <a:t>Risk Evaluation and Mitigation Strategy) Program?</a:t>
            </a:r>
            <a:endParaRPr lang="en-US" u="sng">
              <a:solidFill>
                <a:srgbClr val="000000"/>
              </a:solidFill>
            </a:endParaRPr>
          </a:p>
          <a:p>
            <a:r>
              <a:rPr lang="en-US" u="none">
                <a:solidFill>
                  <a:srgbClr val="000000"/>
                </a:solidFill>
              </a:rPr>
              <a:t>A REMS is a strategy to manage known or potential risks associated with a drug, and is required by the Food and Drug Administration (FDA) to ensure that the benefits of the drug outweigh its risks.</a:t>
            </a:r>
            <a:r>
              <a:rPr lang="en-US" b="1" u="none">
                <a:solidFill>
                  <a:srgbClr val="000000"/>
                </a:solidFill>
              </a:rPr>
              <a:t>.</a:t>
            </a:r>
            <a:r>
              <a:rPr lang="en-US" u="none">
                <a:solidFill>
                  <a:srgbClr val="000000"/>
                </a:solidFill>
              </a:rPr>
              <a:t> SUBLOCADE/BRIXADI is available only through a restricted distribution program called the REMS Program because of the risk of </a:t>
            </a:r>
            <a:r>
              <a:rPr lang="en-US" b="1" u="none">
                <a:solidFill>
                  <a:srgbClr val="000000"/>
                </a:solidFill>
              </a:rPr>
              <a:t>serious harm or death that could result from intravenous self-administration.</a:t>
            </a:r>
          </a:p>
          <a:p>
            <a:endParaRPr lang="en-US" u="none">
              <a:solidFill>
                <a:srgbClr val="000000"/>
              </a:solidFill>
            </a:endParaRPr>
          </a:p>
          <a:p>
            <a:r>
              <a:rPr lang="en-US" b="1" u="none">
                <a:solidFill>
                  <a:srgbClr val="000000"/>
                </a:solidFill>
              </a:rPr>
              <a:t>What are the REMS program requirements?</a:t>
            </a:r>
            <a:endParaRPr lang="en-US" u="none">
              <a:solidFill>
                <a:srgbClr val="000000"/>
              </a:solidFill>
            </a:endParaRPr>
          </a:p>
          <a:p>
            <a:r>
              <a:rPr lang="en-US" u="none">
                <a:solidFill>
                  <a:srgbClr val="000000"/>
                </a:solidFill>
              </a:rPr>
              <a:t>All healthcare settings and pharmacies that dispense SUBLOCADE/BRIXADI must be certified in the REMS program</a:t>
            </a:r>
          </a:p>
          <a:p>
            <a:r>
              <a:rPr lang="en-US" u="none">
                <a:solidFill>
                  <a:srgbClr val="000000"/>
                </a:solidFill>
              </a:rPr>
              <a:t>Healthcare providers, healthcare settings, and pharmacies must obtain SUBLOCADE/BRIXADI through a restricted distribution program</a:t>
            </a:r>
          </a:p>
          <a:p>
            <a:endParaRPr lang="en-US" u="none">
              <a:solidFill>
                <a:srgbClr val="000000"/>
              </a:solidFill>
            </a:endParaRPr>
          </a:p>
          <a:p>
            <a:r>
              <a:rPr lang="en-US" b="1" u="none">
                <a:solidFill>
                  <a:srgbClr val="000000"/>
                </a:solidFill>
              </a:rPr>
              <a:t>Which healthcare settings MUST BE certified in the REMS program?</a:t>
            </a:r>
            <a:endParaRPr lang="en-US" u="none">
              <a:solidFill>
                <a:srgbClr val="000000"/>
              </a:solidFill>
            </a:endParaRPr>
          </a:p>
          <a:p>
            <a:r>
              <a:rPr lang="en-US" u="none">
                <a:solidFill>
                  <a:srgbClr val="000000"/>
                </a:solidFill>
              </a:rPr>
              <a:t>All healthcare settings and pharmacies that dispense SUBLOCADE/BRIXADI must be certified. Examples of healthcare settings include: group practice, independent practice, institution, Department of Defense (</a:t>
            </a:r>
            <a:r>
              <a:rPr lang="en-US" u="none" err="1">
                <a:solidFill>
                  <a:srgbClr val="000000"/>
                </a:solidFill>
              </a:rPr>
              <a:t>DoD</a:t>
            </a:r>
            <a:r>
              <a:rPr lang="en-US" u="none">
                <a:solidFill>
                  <a:srgbClr val="000000"/>
                </a:solidFill>
              </a:rPr>
              <a:t>) facility, outpatient clinic, hospital, Veterans Administration (VA) facility, opioid treatment program (OTP), closed healthcare system, other healthcare setting.</a:t>
            </a:r>
          </a:p>
          <a:p>
            <a:endParaRPr lang="en-US"/>
          </a:p>
        </p:txBody>
      </p:sp>
      <p:sp>
        <p:nvSpPr>
          <p:cNvPr id="4" name="Slide Number Placeholder 3"/>
          <p:cNvSpPr>
            <a:spLocks noGrp="1"/>
          </p:cNvSpPr>
          <p:nvPr>
            <p:ph type="sldNum" sz="quarter" idx="10"/>
          </p:nvPr>
        </p:nvSpPr>
        <p:spPr/>
        <p:txBody>
          <a:bodyPr lIns="93342" tIns="46671" rIns="93342" bIns="46671"/>
          <a:lstStyle/>
          <a:p>
            <a:fld id="{B28BCB9F-BDC7-0D45-BADB-4F50BAC0A899}" type="slidenum">
              <a:rPr lang="en-US" smtClean="0"/>
              <a:t>24</a:t>
            </a:fld>
            <a:endParaRPr lang="en-US"/>
          </a:p>
        </p:txBody>
      </p:sp>
    </p:spTree>
    <p:extLst>
      <p:ext uri="{BB962C8B-B14F-4D97-AF65-F5344CB8AC3E}">
        <p14:creationId xmlns:p14="http://schemas.microsoft.com/office/powerpoint/2010/main" val="4080333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COWS is a free assessment tool that you can download on your phone or put in your Electronic medical record or on a tablet have a nurse or other administer to assess level of opioid withdrawal in a patient who has been using opioids . The level of withdrawal can tell you if safe to start buprenorphine in a patient who is actively using opioids. For those who have opioid use disorder but are currently not using such as persons who have been in detox facilities/ or prisons – they will not be in withdrawal and thus you just need to start buprenorphine to prevent craving and relapse but start slower to get to a level of at least 8 mg -16 mg for them . In persons who are actively using and in withdrawal you can go much faster in induction of buprenorphine dose and possibly get up to max dose of 16-24 mg in same day. You follow their withdrawal symptoms should decrease and ask them if they are craving opioids scale of 1-10 just like a pain scale and craving should decrease as well. Also can start safely same day LAI Buprenorphine ( </a:t>
            </a:r>
            <a:r>
              <a:rPr lang="en-US" err="1"/>
              <a:t>sublocade</a:t>
            </a:r>
            <a:r>
              <a:rPr lang="en-US"/>
              <a:t> or </a:t>
            </a:r>
            <a:r>
              <a:rPr lang="en-US" err="1"/>
              <a:t>brixadi</a:t>
            </a:r>
            <a:r>
              <a:rPr lang="en-US"/>
              <a:t> in a person who used fentanyl even) usually get COWS to 4 or higher (however there is data to support not in withdrawal).  Also can start while a person on opioids still and just start low dose </a:t>
            </a:r>
            <a:r>
              <a:rPr lang="en-US" err="1"/>
              <a:t>bupe</a:t>
            </a:r>
            <a:r>
              <a:rPr lang="en-US"/>
              <a:t>,  maintain the opioid then at 5-7 days drop the opioid . All forms of MOUD reduce craving. </a:t>
            </a:r>
          </a:p>
          <a:p>
            <a:endParaRPr lang="en-US"/>
          </a:p>
        </p:txBody>
      </p:sp>
      <p:sp>
        <p:nvSpPr>
          <p:cNvPr id="4" name="Slide Number Placeholder 3"/>
          <p:cNvSpPr>
            <a:spLocks noGrp="1"/>
          </p:cNvSpPr>
          <p:nvPr>
            <p:ph type="sldNum" sz="quarter" idx="5"/>
          </p:nvPr>
        </p:nvSpPr>
        <p:spPr/>
        <p:txBody>
          <a:bodyPr lIns="93342" tIns="46671" rIns="93342" bIns="46671"/>
          <a:lstStyle/>
          <a:p>
            <a:fld id="{F2821406-5190-9046-976D-92D04D764DC5}" type="slidenum">
              <a:rPr lang="en-US" smtClean="0"/>
              <a:t>25</a:t>
            </a:fld>
            <a:endParaRPr lang="en-US"/>
          </a:p>
        </p:txBody>
      </p:sp>
    </p:spTree>
    <p:extLst>
      <p:ext uri="{BB962C8B-B14F-4D97-AF65-F5344CB8AC3E}">
        <p14:creationId xmlns:p14="http://schemas.microsoft.com/office/powerpoint/2010/main" val="3284042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A1A1A"/>
                </a:solidFill>
                <a:effectLst/>
                <a:latin typeface="-apple-system"/>
              </a:rPr>
              <a:t>Best answer: B</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A1A1A"/>
                </a:solidFill>
                <a:effectLst/>
                <a:latin typeface="-apple-system"/>
              </a:rPr>
              <a:t>Key teaching point:</a:t>
            </a:r>
            <a:br>
              <a:rPr kumimoji="0" lang="en-US" altLang="en-US" sz="1200" b="0" i="0" u="none" strike="noStrike" cap="none" normalizeH="0" baseline="0" dirty="0">
                <a:ln>
                  <a:noFill/>
                </a:ln>
                <a:solidFill>
                  <a:srgbClr val="1A1A1A"/>
                </a:solidFill>
                <a:effectLst/>
                <a:latin typeface="-apple-system"/>
              </a:rPr>
            </a:br>
            <a:r>
              <a:rPr kumimoji="0" lang="en-US" altLang="en-US" sz="1200" b="0" i="0" u="none" strike="noStrike" cap="none" normalizeH="0" baseline="0" dirty="0">
                <a:ln>
                  <a:noFill/>
                </a:ln>
                <a:solidFill>
                  <a:srgbClr val="1A1A1A"/>
                </a:solidFill>
                <a:effectLst/>
                <a:latin typeface="-apple-system"/>
              </a:rPr>
              <a:t>Active fentanyl use is not a reason to withhold HIV care or medications for opioid use disorder. Integrating HIV treatment, buprenorphine-based MOUD, naloxone access, harm-reduction counseling, and flexible follow-up can reduce barriers to care. Initiation and transition protocols for long-acting buprenorphine should be individualized, particularly because fentanyl exposure may complicate withdrawal timing and precipitated-withdrawal risk. See citations in presentation to support this after this poll question. Patient. Already said they are having difficulty taking daily meds so answer B is not the best and the others ( referral, requiring abstinence, and only providing overdose education ) all put patient at risk of overdosing upon discharge.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AFA5938-D040-3F4C-9E9F-7AFBBA627983}" type="slidenum">
              <a:rPr lang="en-US" smtClean="0"/>
              <a:t>26</a:t>
            </a:fld>
            <a:endParaRPr lang="en-US"/>
          </a:p>
        </p:txBody>
      </p:sp>
    </p:spTree>
    <p:extLst>
      <p:ext uri="{BB962C8B-B14F-4D97-AF65-F5344CB8AC3E}">
        <p14:creationId xmlns:p14="http://schemas.microsoft.com/office/powerpoint/2010/main" val="1066334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base"/>
            <a:r>
              <a:rPr lang="en-US" sz="1200" b="1" kern="1200" dirty="0">
                <a:solidFill>
                  <a:schemeClr val="tx1"/>
                </a:solidFill>
                <a:effectLst/>
                <a:latin typeface="+mn-lt"/>
                <a:ea typeface="+mn-ea"/>
                <a:cs typeface="+mn-cs"/>
              </a:rPr>
              <a:t>Springer SA, </a:t>
            </a:r>
            <a:r>
              <a:rPr lang="en-US" sz="1200" kern="1200" dirty="0">
                <a:solidFill>
                  <a:schemeClr val="tx1"/>
                </a:solidFill>
                <a:effectLst/>
                <a:latin typeface="+mn-lt"/>
                <a:ea typeface="+mn-ea"/>
                <a:cs typeface="+mn-cs"/>
              </a:rPr>
              <a:t>Chen S, Altice FL. Improved HIV and substance abuse treatment outcomes for released HIV-infected prisoners: The impact of Buprenorphine treatment. Journal of Urban Health.  2010; 87(4): 592-602. PMID: 20177974; PMCID: PMC2900572.</a:t>
            </a:r>
          </a:p>
        </p:txBody>
      </p:sp>
    </p:spTree>
    <p:extLst>
      <p:ext uri="{BB962C8B-B14F-4D97-AF65-F5344CB8AC3E}">
        <p14:creationId xmlns:p14="http://schemas.microsoft.com/office/powerpoint/2010/main" val="2010850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0032" indent="-350032" algn="just">
              <a:buFont typeface="+mj-lt"/>
              <a:buAutoNum type="arabicPeriod"/>
            </a:pPr>
            <a:r>
              <a:rPr lang="en-US" sz="1800" kern="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Shiwach</a:t>
            </a:r>
            <a:r>
              <a:rPr lang="en-US" sz="1800" kern="0" dirty="0">
                <a:solidFill>
                  <a:srgbClr val="000000"/>
                </a:solidFill>
                <a:latin typeface="Arial" panose="020B0604020202020204" pitchFamily="34" charset="0"/>
                <a:ea typeface="Calibri" panose="020F0502020204030204" pitchFamily="34" charset="0"/>
                <a:cs typeface="Times New Roman" panose="02020603050405020304" pitchFamily="18" charset="0"/>
              </a:rPr>
              <a:t> R, Le Foll B, Alho H, Dunn KE, Strafford S, Zhao Y, Dobbins, R. Selecting extended-release buprenorphine doses to treat high -risk opioid use in the fentanyl era. JAMA Network Open. 2025 (November) </a:t>
            </a:r>
          </a:p>
          <a:p>
            <a:pPr marL="350032" indent="-350032" algn="just">
              <a:buFont typeface="+mj-lt"/>
              <a:buAutoNum type="arabicPeriod"/>
            </a:pPr>
            <a:r>
              <a:rPr lang="en-US" sz="1800" kern="0" dirty="0">
                <a:solidFill>
                  <a:srgbClr val="000000"/>
                </a:solidFill>
                <a:latin typeface="Arial" panose="020B0604020202020204" pitchFamily="34" charset="0"/>
                <a:ea typeface="Calibri" panose="020F0502020204030204" pitchFamily="34" charset="0"/>
                <a:cs typeface="Times New Roman" panose="02020603050405020304" pitchFamily="18" charset="0"/>
              </a:rPr>
              <a:t>Springer SA. Is it safe to start high dose extended-release buprenorphine in persons who use fentanyl? JAMA Network Open. 2025 (November), </a:t>
            </a:r>
          </a:p>
          <a:p>
            <a:pPr marL="350032" indent="-350032" algn="just">
              <a:buFont typeface="+mj-lt"/>
              <a:buAutoNum type="arabicPeriod"/>
            </a:pPr>
            <a:r>
              <a:rPr lang="en-US" sz="1800" kern="0" dirty="0">
                <a:latin typeface="Arial" panose="020B0604020202020204" pitchFamily="34" charset="0"/>
                <a:ea typeface="Calibri" panose="020F0502020204030204" pitchFamily="34" charset="0"/>
                <a:cs typeface="Times New Roman" panose="02020603050405020304" pitchFamily="18" charset="0"/>
              </a:rPr>
              <a:t>Gregory C, Yadav K, Linders J, Sikora L, Eagles D. Incidence of buprenorphine- precipitated opioid withdrawal in adults with opioid use disorder: A systematic review. Addiction. 2025;120(1):7-20.</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50032" indent="-350032" algn="just">
              <a:buFont typeface="+mj-lt"/>
              <a:buAutoNum type="arabicPeriod"/>
            </a:pP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Springer SA. </a:t>
            </a:r>
            <a:r>
              <a:rPr lang="en-US" sz="1800" i="1"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Commentary on Gregory et al.:</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Fear of precipitated opioid withdrawal should not prevent buprenorphine initiation. Addiction. 2025 Jan;120(1):21-22.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doi</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10.1111/add.16701.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Epub</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2024 Nov 4. PMID: 39494653; PMCID: PMC11645183.</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50032" indent="-350032" algn="just">
              <a:buFont typeface="+mj-lt"/>
              <a:buAutoNum type="arabicPeriod"/>
            </a:pP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Shiwach</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R, Le Foll B, Alho H, Dunn KE, Strafford S, Zhao Y, Dobbins RL. Rapid vs Standard Induction to Injectable Extended-Release Buprenorphine: A Randomized Clinical Trial. JAMA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Netw</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Open. 2025 Oct 1;8(10): e2537319.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doi</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10.1001/jamanetworkopen.2025.37319. PMID: 41085986; PMCID: PMC12522003.</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50032" indent="-350032">
              <a:buFont typeface="+mj-lt"/>
              <a:buAutoNum type="arabicPeriod"/>
              <a:tabLst>
                <a:tab pos="362996" algn="l"/>
                <a:tab pos="725993" algn="l"/>
                <a:tab pos="1088989" algn="l"/>
                <a:tab pos="1451986" algn="l"/>
                <a:tab pos="1814982" algn="l"/>
                <a:tab pos="2177979" algn="l"/>
                <a:tab pos="2540975" algn="l"/>
                <a:tab pos="2903972" algn="l"/>
                <a:tab pos="3266968" algn="l"/>
                <a:tab pos="3629965" algn="l"/>
                <a:tab pos="3992961" algn="l"/>
                <a:tab pos="4355958" algn="l"/>
              </a:tabLst>
            </a:pP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Seval N, Roth P, Frank CA, Di Paola A, Litwin AH, Vander Wyk B,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Neirinckx</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V, Schlossberg E, Lawson P, Strong M, Schade MA, Nunez J, Levin FR, Brady KT, Nunes EV, Springer SA. Initiating Injectable Buprenorphine in People Hospitalized With Infections: A Randomized Clinical Trial. JAMA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Netw</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Open. 2025 May 1;8(5): e2513000. </a:t>
            </a:r>
            <a:r>
              <a:rPr lang="en-US" sz="1800" kern="0" dirty="0" err="1">
                <a:solidFill>
                  <a:srgbClr val="181818"/>
                </a:solidFill>
                <a:latin typeface="Arial" panose="020B0604020202020204" pitchFamily="34" charset="0"/>
                <a:ea typeface="Calibri" panose="020F0502020204030204" pitchFamily="34" charset="0"/>
                <a:cs typeface="Times New Roman" panose="02020603050405020304" pitchFamily="18" charset="0"/>
              </a:rPr>
              <a:t>doi</a:t>
            </a:r>
            <a:r>
              <a:rPr lang="en-US" sz="1800" kern="0" dirty="0">
                <a:solidFill>
                  <a:srgbClr val="181818"/>
                </a:solidFill>
                <a:latin typeface="Arial" panose="020B0604020202020204" pitchFamily="34" charset="0"/>
                <a:ea typeface="Calibri" panose="020F0502020204030204" pitchFamily="34" charset="0"/>
                <a:cs typeface="Times New Roman" panose="02020603050405020304" pitchFamily="18" charset="0"/>
              </a:rPr>
              <a:t>: 10.1001/jamanetworkopen.2025.13000. PMID: 40445619; PMCID: PMC12125644.</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50032" indent="-350032" defTabSz="933420">
              <a:buFont typeface="+mj-lt"/>
              <a:buAutoNum type="arabicPeriod"/>
              <a:tabLst>
                <a:tab pos="362996" algn="l"/>
                <a:tab pos="725993" algn="l"/>
                <a:tab pos="1088989" algn="l"/>
                <a:tab pos="1451986" algn="l"/>
                <a:tab pos="1814982" algn="l"/>
                <a:tab pos="2177979" algn="l"/>
                <a:tab pos="2540975" algn="l"/>
                <a:tab pos="2903972" algn="l"/>
                <a:tab pos="3266968" algn="l"/>
                <a:tab pos="3629965" algn="l"/>
                <a:tab pos="3992961" algn="l"/>
                <a:tab pos="4355958" algn="l"/>
              </a:tabLst>
              <a:defRPr/>
            </a:pPr>
            <a:r>
              <a:rPr lang="en-US" sz="3300" b="1" kern="0" dirty="0">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D'Onofrio G, Herring AA, Perrone J, Hawk K, Samuels EA, Cowan E, Anderson E, McCormack R, Huntley K, Owens P, Martel S, </a:t>
            </a:r>
            <a:r>
              <a:rPr lang="en-US" sz="3300" b="1" kern="0" dirty="0" err="1">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Schactman</a:t>
            </a:r>
            <a:r>
              <a:rPr lang="en-US" sz="3300" b="1" kern="0" dirty="0">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 M, Lofwall MR, Walsh SL, Dziura J, </a:t>
            </a:r>
            <a:r>
              <a:rPr lang="en-US" sz="3300" b="1" kern="0" dirty="0" err="1">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Fiellin</a:t>
            </a:r>
            <a:r>
              <a:rPr lang="en-US" sz="3300" b="1" kern="0" dirty="0">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 DA. Extended-Release 7-Day Injectable Buprenorphine for Patients With Minimal to Mild Opioid Withdrawal. JAMA </a:t>
            </a:r>
            <a:r>
              <a:rPr lang="en-US" sz="3300" b="1" kern="0" dirty="0" err="1">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Netw</a:t>
            </a:r>
            <a:r>
              <a:rPr lang="en-US" sz="3300" b="1" kern="0" dirty="0">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 Open. 2024 Jul 1;7(7): e2420702. </a:t>
            </a:r>
            <a:r>
              <a:rPr lang="en-US" sz="3300" b="1" kern="0" dirty="0" err="1">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doi</a:t>
            </a:r>
            <a:r>
              <a:rPr lang="en-US" sz="3300" b="1" kern="0" dirty="0">
                <a:solidFill>
                  <a:srgbClr val="FF0000"/>
                </a:solidFill>
                <a:highlight>
                  <a:srgbClr val="FFFF00"/>
                </a:highlight>
                <a:latin typeface="Arial" panose="020B0604020202020204" pitchFamily="34" charset="0"/>
                <a:ea typeface="Calibri" panose="020F0502020204030204" pitchFamily="34" charset="0"/>
                <a:cs typeface="Times New Roman" panose="02020603050405020304" pitchFamily="18" charset="0"/>
              </a:rPr>
              <a:t>: 10.1001/jamanetworkopen.2024.20702. PMID: 38976265; PMCID: PMC11231806. </a:t>
            </a:r>
            <a:r>
              <a:rPr lang="en-US" sz="1800" dirty="0">
                <a:highlight>
                  <a:srgbClr val="FFFF00"/>
                </a:highlight>
              </a:rPr>
              <a:t>The overall incidence of precipitated withdrawal in the group with COWS scores of 4 to 7 was low (only 2 of 63 precipitated withdrawal patients) compared with 5 of 37 in the group with COWS scores of 0 to 3. Additional research is needed to clearly delineate the association between COWS scores and tolerance of buprenorphine initiation, particularly at the very low range. This is consistent with the same group’s recent publication of a study of 1200 patients in a clinical trial receiving either extended- release buprenorphine (COWS score of &gt;4) or sublingual buprenorphine, which found that there were few patients with precipitated withdrawal (&lt;1%), despite a high prevalence of fentanyl use.(8 below) Given the low rate of precipitated withdrawal in COWS scores of 4 to 7 (3.2%), eligibility criteria to include patients with COWS scores of 4 to 7 were expanded in an ongoing randomized clinical trial, Emergency Department-Initiated BUP Validation, comparing standard sublingual dosing with extended-release buprenorphine in rates of continued engagement in treatment by including those presenting with COWS scores of 4 to 7. </a:t>
            </a:r>
            <a:endParaRPr lang="en-US" sz="3300" dirty="0">
              <a:highlight>
                <a:srgbClr val="FFFF00"/>
              </a:highlight>
            </a:endParaRPr>
          </a:p>
          <a:p>
            <a:pPr marL="350032" indent="-350032" defTabSz="933420">
              <a:buFont typeface="+mj-lt"/>
              <a:buAutoNum type="arabicPeriod"/>
              <a:tabLst>
                <a:tab pos="362996" algn="l"/>
                <a:tab pos="725993" algn="l"/>
                <a:tab pos="1088989" algn="l"/>
                <a:tab pos="1451986" algn="l"/>
                <a:tab pos="1814982" algn="l"/>
                <a:tab pos="2177979" algn="l"/>
                <a:tab pos="2540975" algn="l"/>
                <a:tab pos="2903972" algn="l"/>
                <a:tab pos="3266968" algn="l"/>
                <a:tab pos="3629965" algn="l"/>
                <a:tab pos="3992961" algn="l"/>
                <a:tab pos="4355958" algn="l"/>
              </a:tabLst>
              <a:defRPr/>
            </a:pPr>
            <a:r>
              <a:rPr lang="en-US" sz="1800" b="1" dirty="0">
                <a:highlight>
                  <a:srgbClr val="FFFF00"/>
                </a:highlight>
              </a:rPr>
              <a:t>D’Onofrio G, Hawk KF ,Perrone J, et al. Incidence of precipitated withdrawal during a multisite emergency department-initiated buprenorphine clinical trial in the era of fentanyl. </a:t>
            </a:r>
            <a:r>
              <a:rPr lang="en-US" sz="1800" b="1" i="1" dirty="0">
                <a:highlight>
                  <a:srgbClr val="FFFF00"/>
                </a:highlight>
              </a:rPr>
              <a:t>JAMA </a:t>
            </a:r>
            <a:r>
              <a:rPr lang="en-US" sz="1800" b="1" i="1" dirty="0" err="1">
                <a:highlight>
                  <a:srgbClr val="FFFF00"/>
                </a:highlight>
              </a:rPr>
              <a:t>Netw</a:t>
            </a:r>
            <a:r>
              <a:rPr lang="en-US" sz="1800" b="1" i="1" dirty="0">
                <a:highlight>
                  <a:srgbClr val="FFFF00"/>
                </a:highlight>
              </a:rPr>
              <a:t> Open</a:t>
            </a:r>
            <a:r>
              <a:rPr lang="en-US" sz="1800" b="1" dirty="0">
                <a:highlight>
                  <a:srgbClr val="FFFF00"/>
                </a:highlight>
              </a:rPr>
              <a:t>. 2023;6(3):e236108. </a:t>
            </a:r>
            <a:r>
              <a:rPr lang="en-US" sz="1800" b="1" dirty="0" err="1">
                <a:highlight>
                  <a:srgbClr val="FFFF00"/>
                </a:highlight>
              </a:rPr>
              <a:t>doi</a:t>
            </a:r>
            <a:r>
              <a:rPr lang="en-US" sz="1800" b="1" dirty="0">
                <a:highlight>
                  <a:srgbClr val="FFFF00"/>
                </a:highlight>
              </a:rPr>
              <a:t>: 10.1001/jamanetworkopen.2023.6108 </a:t>
            </a:r>
          </a:p>
          <a:p>
            <a:pPr marL="350032" indent="-350032" defTabSz="933420">
              <a:buFont typeface="+mj-lt"/>
              <a:buAutoNum type="arabicPeriod"/>
              <a:tabLst>
                <a:tab pos="362996" algn="l"/>
                <a:tab pos="725993" algn="l"/>
                <a:tab pos="1088989" algn="l"/>
                <a:tab pos="1451986" algn="l"/>
                <a:tab pos="1814982" algn="l"/>
                <a:tab pos="2177979" algn="l"/>
                <a:tab pos="2540975" algn="l"/>
                <a:tab pos="2903972" algn="l"/>
                <a:tab pos="3266968" algn="l"/>
                <a:tab pos="3629965" algn="l"/>
                <a:tab pos="3992961" algn="l"/>
                <a:tab pos="4355958" algn="l"/>
              </a:tabLst>
              <a:defRPr/>
            </a:pPr>
            <a:r>
              <a:rPr lang="en-US" sz="1800" b="1" dirty="0" err="1">
                <a:highlight>
                  <a:srgbClr val="FFFF00"/>
                </a:highlight>
              </a:rPr>
              <a:t>D’Onfrio</a:t>
            </a:r>
            <a:r>
              <a:rPr lang="en-US" sz="1800" b="1" dirty="0">
                <a:highlight>
                  <a:srgbClr val="FFFF00"/>
                </a:highlight>
              </a:rPr>
              <a:t> G et al. JAMA. </a:t>
            </a:r>
            <a:r>
              <a:rPr lang="en-US" sz="1200" b="1" i="0" u="none" strike="noStrike" kern="1200" dirty="0">
                <a:solidFill>
                  <a:schemeClr val="tx1"/>
                </a:solidFill>
                <a:effectLst/>
                <a:latin typeface="+mn-lt"/>
                <a:ea typeface="+mn-ea"/>
                <a:cs typeface="+mn-cs"/>
              </a:rPr>
              <a:t>2026</a:t>
            </a:r>
            <a:r>
              <a:rPr lang="en-US" sz="1200" b="0" i="0" u="none" strike="noStrike" kern="1200" dirty="0">
                <a:solidFill>
                  <a:schemeClr val="tx1"/>
                </a:solidFill>
                <a:effectLst/>
                <a:latin typeface="+mn-lt"/>
                <a:ea typeface="+mn-ea"/>
                <a:cs typeface="+mn-cs"/>
              </a:rPr>
              <a:t>;335;(11):e2527064. doi:10.1001/jama.2025.27064</a:t>
            </a:r>
            <a:endParaRPr lang="en-US" sz="3300" b="1" kern="100"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93379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ndara" panose="020E0502030303020204" pitchFamily="34" charset="0"/>
              </a:rPr>
              <a:t>In a multisite ED-initiated buprenorphine trial of 1200 patients, the incidence was less than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Candara" panose="020E0502030303020204" pitchFamily="34" charset="0"/>
                <a:ea typeface="+mn-ea"/>
                <a:cs typeface="+mn-cs"/>
              </a:rPr>
              <a:t>COWS 4 or greater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Candara" panose="020E0502030303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Patients are observed in the ED for 2 hours after receiving XR-BUP and discharged with a follow-up appointment for comprehensive addiction treatment within 7 days.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Candara" panose="020E0502030303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Candara" panose="020E0502030303020204" pitchFamily="34" charset="0"/>
                <a:ea typeface="+mn-ea"/>
                <a:cs typeface="+mn-cs"/>
              </a:rPr>
              <a:t>In this study, </a:t>
            </a:r>
            <a:r>
              <a:rPr lang="en-US" sz="1100" b="0" i="0" kern="1200" dirty="0">
                <a:solidFill>
                  <a:schemeClr val="tx1"/>
                </a:solidFill>
                <a:effectLst/>
                <a:latin typeface="+mn-lt"/>
                <a:ea typeface="+mn-ea"/>
                <a:cs typeface="+mn-cs"/>
              </a:rPr>
              <a:t>28 EDs participated from June 30, 2020, to October 26, 2022. Patients were randomized to standard sublingual buprenorphine inductions or extended-release buprenorphine and were observed for 2 hours. </a:t>
            </a:r>
            <a:r>
              <a:rPr lang="en-US" sz="1100" b="1" i="0" kern="1200" dirty="0">
                <a:solidFill>
                  <a:schemeClr val="tx1"/>
                </a:solidFill>
                <a:effectLst/>
                <a:latin typeface="+mn-lt"/>
                <a:ea typeface="+mn-ea"/>
                <a:cs typeface="+mn-cs"/>
              </a:rPr>
              <a:t>PW was defined</a:t>
            </a:r>
            <a:r>
              <a:rPr lang="en-US" sz="1100" b="1" i="0" u="none" strike="noStrike" kern="1200" baseline="30000" dirty="0">
                <a:solidFill>
                  <a:schemeClr val="tx1"/>
                </a:solidFill>
                <a:effectLst/>
                <a:latin typeface="+mn-lt"/>
                <a:ea typeface="+mn-ea"/>
                <a:cs typeface="+mn-cs"/>
                <a:hlinkClick r:id="rId3"/>
              </a:rPr>
              <a:t>5</a:t>
            </a:r>
            <a:r>
              <a:rPr lang="en-US" sz="1100" b="1" i="0" kern="1200" dirty="0">
                <a:solidFill>
                  <a:schemeClr val="tx1"/>
                </a:solidFill>
                <a:effectLst/>
                <a:latin typeface="+mn-lt"/>
                <a:ea typeface="+mn-ea"/>
                <a:cs typeface="+mn-cs"/>
              </a:rPr>
              <a:t> a priori and was considered when a marked escalation in objective COWS scores (score ≥5) occurred, requiring additional buprenorphine and ancillary medications, often within 2 hours of buprenorphine administration.”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kern="1200" dirty="0">
                <a:solidFill>
                  <a:schemeClr val="tx1"/>
                </a:solidFill>
                <a:effectLst/>
                <a:latin typeface="+mn-lt"/>
                <a:ea typeface="+mn-ea"/>
                <a:cs typeface="+mn-cs"/>
              </a:rPr>
              <a:t>Of the 1200 patients, only nine had precipitated withdrawal.  Details of their care are in this table and really are notable for a significant amount of heterogeneity among those experiencing withdrawal.  Including no clear association with race, gender, time since last use, </a:t>
            </a:r>
            <a:r>
              <a:rPr lang="en-US" dirty="0"/>
              <a:t>Routes of use, </a:t>
            </a:r>
            <a:r>
              <a:rPr lang="en-US" dirty="0" err="1"/>
              <a:t>etc</a:t>
            </a:r>
            <a:r>
              <a:rPr lang="en-US" dirty="0"/>
              <a:t>, etc.  In addition, time from </a:t>
            </a:r>
            <a:r>
              <a:rPr lang="en-US" dirty="0" err="1"/>
              <a:t>bup</a:t>
            </a:r>
            <a:r>
              <a:rPr lang="en-US" dirty="0"/>
              <a:t> dose to PW development varied.  One thing you can see though is that once it developed, the ED LOS was fairly significant.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D’Onofrio G, Hawk KF, Perrone J, et al. Incidence of Precipitated Withdrawal During a Multisite Emergency Department–Initiated Buprenorphine Clinical Trial in the Era of Fentanyl. </a:t>
            </a:r>
            <a:r>
              <a:rPr lang="en-US" sz="1100" b="0" i="1" kern="1200" dirty="0">
                <a:solidFill>
                  <a:schemeClr val="tx1"/>
                </a:solidFill>
                <a:effectLst/>
                <a:latin typeface="+mn-lt"/>
                <a:ea typeface="+mn-ea"/>
                <a:cs typeface="+mn-cs"/>
              </a:rPr>
              <a:t>JAMA </a:t>
            </a:r>
            <a:r>
              <a:rPr lang="en-US" sz="1100" b="0" i="1" kern="1200" dirty="0" err="1">
                <a:solidFill>
                  <a:schemeClr val="tx1"/>
                </a:solidFill>
                <a:effectLst/>
                <a:latin typeface="+mn-lt"/>
                <a:ea typeface="+mn-ea"/>
                <a:cs typeface="+mn-cs"/>
              </a:rPr>
              <a:t>Netw</a:t>
            </a:r>
            <a:r>
              <a:rPr lang="en-US" sz="1100" b="0" i="1" kern="1200" dirty="0">
                <a:solidFill>
                  <a:schemeClr val="tx1"/>
                </a:solidFill>
                <a:effectLst/>
                <a:latin typeface="+mn-lt"/>
                <a:ea typeface="+mn-ea"/>
                <a:cs typeface="+mn-cs"/>
              </a:rPr>
              <a:t> Open.</a:t>
            </a:r>
            <a:r>
              <a:rPr lang="en-US" sz="1100" b="0" i="0" kern="1200" dirty="0">
                <a:solidFill>
                  <a:schemeClr val="tx1"/>
                </a:solidFill>
                <a:effectLst/>
                <a:latin typeface="+mn-lt"/>
                <a:ea typeface="+mn-ea"/>
                <a:cs typeface="+mn-cs"/>
              </a:rPr>
              <a:t> 2023;6(3):e236108. doi:10.1001/jamanetworkopen.2023.6108</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Methods: “Twenty-eight geographically diverse EDs participated from June 30, 2020, to October 26, 2022.Patients were randomized to standard sublingual buprenorphine inductions or extended-release buprenorphine and were observed for 2 hours. </a:t>
            </a:r>
            <a:r>
              <a:rPr lang="en-US" sz="1100" b="1" i="0" kern="1200" dirty="0">
                <a:solidFill>
                  <a:schemeClr val="tx1"/>
                </a:solidFill>
                <a:effectLst/>
                <a:latin typeface="+mn-lt"/>
                <a:ea typeface="+mn-ea"/>
                <a:cs typeface="+mn-cs"/>
              </a:rPr>
              <a:t>PW was defined</a:t>
            </a:r>
            <a:r>
              <a:rPr lang="en-US" sz="1100" b="1" i="0" u="none" strike="noStrike" kern="1200" baseline="30000" dirty="0">
                <a:solidFill>
                  <a:schemeClr val="tx1"/>
                </a:solidFill>
                <a:effectLst/>
                <a:latin typeface="+mn-lt"/>
                <a:ea typeface="+mn-ea"/>
                <a:cs typeface="+mn-cs"/>
                <a:hlinkClick r:id="rId3"/>
              </a:rPr>
              <a:t>5</a:t>
            </a:r>
            <a:r>
              <a:rPr lang="en-US" sz="1100" b="1" i="0" kern="1200" dirty="0">
                <a:solidFill>
                  <a:schemeClr val="tx1"/>
                </a:solidFill>
                <a:effectLst/>
                <a:latin typeface="+mn-lt"/>
                <a:ea typeface="+mn-ea"/>
                <a:cs typeface="+mn-cs"/>
              </a:rPr>
              <a:t> a priori and was considered when a marked escalation in objective COWS scores (score ≥5) occurred, requiring additional buprenorphine and ancillary medications, often within 2 hours of buprenorphine administration.”</a:t>
            </a:r>
          </a:p>
          <a:p>
            <a:endParaRPr lang="en-US" sz="1100" b="0" i="0" kern="1200" dirty="0">
              <a:solidFill>
                <a:schemeClr val="tx1"/>
              </a:solidFill>
              <a:effectLst/>
              <a:latin typeface="+mn-lt"/>
              <a:ea typeface="+mn-ea"/>
              <a:cs typeface="+mn-cs"/>
            </a:endParaRPr>
          </a:p>
          <a:p>
            <a:r>
              <a:rPr lang="en-US" sz="1100" b="0" i="0" kern="1200" dirty="0">
                <a:solidFill>
                  <a:schemeClr val="tx1"/>
                </a:solidFill>
                <a:effectLst/>
                <a:latin typeface="+mn-lt"/>
                <a:ea typeface="+mn-ea"/>
                <a:cs typeface="+mn-cs"/>
              </a:rPr>
              <a:t>All patients experiencing PW were discharged after symptoms resolved, with 1 self-directed discharge. Follow-up rates at 7 days after the ED visit were 86%.</a:t>
            </a:r>
          </a:p>
          <a:p>
            <a:endParaRPr lang="en-US" dirty="0"/>
          </a:p>
        </p:txBody>
      </p:sp>
    </p:spTree>
    <p:extLst>
      <p:ext uri="{BB962C8B-B14F-4D97-AF65-F5344CB8AC3E}">
        <p14:creationId xmlns:p14="http://schemas.microsoft.com/office/powerpoint/2010/main" val="3536084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kern="1200" dirty="0">
                <a:solidFill>
                  <a:schemeClr val="tx1"/>
                </a:solidFill>
                <a:effectLst/>
                <a:latin typeface="+mn-lt"/>
                <a:ea typeface="+mn-ea"/>
                <a:cs typeface="+mn-cs"/>
              </a:rPr>
              <a:t>Despite rapid absorption, SL-BUP has low bioavailability (40%), which is why relatively large doses are needed to achieve therapeutic plasma concentrations.</a:t>
            </a:r>
            <a:r>
              <a:rPr lang="en-US" sz="1100" b="0" i="0" u="sng" strike="noStrike" kern="1200" baseline="30000" dirty="0">
                <a:solidFill>
                  <a:schemeClr val="tx1"/>
                </a:solidFill>
                <a:effectLst/>
                <a:latin typeface="+mn-lt"/>
                <a:ea typeface="+mn-ea"/>
                <a:cs typeface="+mn-cs"/>
                <a:hlinkClick r:id="rId3"/>
              </a:rPr>
              <a:t>22</a:t>
            </a:r>
            <a:r>
              <a:rPr lang="en-US" sz="1100" b="0" i="0" u="none" strike="noStrike" kern="1200" dirty="0">
                <a:solidFill>
                  <a:schemeClr val="tx1"/>
                </a:solidFill>
                <a:effectLst/>
                <a:latin typeface="+mn-lt"/>
                <a:ea typeface="+mn-ea"/>
                <a:cs typeface="+mn-cs"/>
              </a:rPr>
              <a:t> Once in plasma and bound to the </a:t>
            </a:r>
            <a:r>
              <a:rPr lang="el-GR" sz="1100" b="0" i="0" u="none" strike="noStrike" kern="1200" dirty="0">
                <a:solidFill>
                  <a:schemeClr val="tx1"/>
                </a:solidFill>
                <a:effectLst/>
                <a:latin typeface="+mn-lt"/>
                <a:ea typeface="+mn-ea"/>
                <a:cs typeface="+mn-cs"/>
              </a:rPr>
              <a:t>μ-</a:t>
            </a:r>
            <a:r>
              <a:rPr lang="en-US" sz="1100" b="0" i="0" u="none" strike="noStrike" kern="1200" dirty="0">
                <a:solidFill>
                  <a:schemeClr val="tx1"/>
                </a:solidFill>
                <a:effectLst/>
                <a:latin typeface="+mn-lt"/>
                <a:ea typeface="+mn-ea"/>
                <a:cs typeface="+mn-cs"/>
              </a:rPr>
              <a:t>opioid receptor, buprenorphine has a slow rate of dissociation producing a prolonged duration of action as compared to other opioids.</a:t>
            </a:r>
            <a:r>
              <a:rPr lang="en-US" sz="1100" b="0" i="0" u="sng" strike="noStrike" kern="1200" baseline="30000" dirty="0">
                <a:solidFill>
                  <a:schemeClr val="tx1"/>
                </a:solidFill>
                <a:effectLst/>
                <a:latin typeface="+mn-lt"/>
                <a:ea typeface="+mn-ea"/>
                <a:cs typeface="+mn-cs"/>
                <a:hlinkClick r:id="rId4"/>
              </a:rPr>
              <a:t>23</a:t>
            </a:r>
            <a:r>
              <a:rPr lang="en-US" sz="1100" b="0" i="0" u="none" strike="noStrike" kern="1200" dirty="0">
                <a:solidFill>
                  <a:schemeClr val="tx1"/>
                </a:solidFill>
                <a:effectLst/>
                <a:latin typeface="+mn-lt"/>
                <a:ea typeface="+mn-ea"/>
                <a:cs typeface="+mn-cs"/>
              </a:rPr>
              <a:t> It has a large volume of distribution, high protein binding</a:t>
            </a:r>
            <a:r>
              <a:rPr lang="en-US" sz="1100" b="0" i="0" u="sng" strike="noStrike" kern="1200" baseline="30000" dirty="0">
                <a:solidFill>
                  <a:schemeClr val="tx1"/>
                </a:solidFill>
                <a:effectLst/>
                <a:latin typeface="+mn-lt"/>
                <a:ea typeface="+mn-ea"/>
                <a:cs typeface="+mn-cs"/>
                <a:hlinkClick r:id="rId5"/>
              </a:rPr>
              <a:t>17</a:t>
            </a:r>
            <a:r>
              <a:rPr lang="en-US" sz="1100" b="0" i="0" u="none" strike="noStrike" kern="1200" dirty="0">
                <a:solidFill>
                  <a:schemeClr val="tx1"/>
                </a:solidFill>
                <a:effectLst/>
                <a:latin typeface="+mn-lt"/>
                <a:ea typeface="+mn-ea"/>
                <a:cs typeface="+mn-cs"/>
              </a:rPr>
              <a:t>and reaches its peak plasma concentration in ~60 minutes after administration, yet there is wide inter-individual variation in both rate of absorption and peak plasma concentrations.</a:t>
            </a:r>
            <a:r>
              <a:rPr lang="en-US" sz="1100" b="0" i="0" u="sng" strike="noStrike" kern="1200" baseline="30000" dirty="0">
                <a:solidFill>
                  <a:schemeClr val="tx1"/>
                </a:solidFill>
                <a:effectLst/>
                <a:latin typeface="+mn-lt"/>
                <a:ea typeface="+mn-ea"/>
                <a:cs typeface="+mn-cs"/>
                <a:hlinkClick r:id="rId6"/>
              </a:rPr>
              <a:t>18</a:t>
            </a:r>
            <a:r>
              <a:rPr lang="en-US" sz="1100" b="0" i="0" u="none" strike="noStrike" kern="1200" dirty="0">
                <a:solidFill>
                  <a:schemeClr val="tx1"/>
                </a:solidFill>
                <a:effectLst/>
                <a:latin typeface="+mn-lt"/>
                <a:ea typeface="+mn-ea"/>
                <a:cs typeface="+mn-cs"/>
              </a:rPr>
              <a:t>After 60 minutes, plasma concentrations drop quickly but with a 32-hour terminal half-life, buprenorphine remains available for binding to the </a:t>
            </a:r>
            <a:r>
              <a:rPr lang="el-GR" sz="1100" b="0" i="0" u="none" strike="noStrike" kern="1200" dirty="0">
                <a:solidFill>
                  <a:schemeClr val="tx1"/>
                </a:solidFill>
                <a:effectLst/>
                <a:latin typeface="+mn-lt"/>
                <a:ea typeface="+mn-ea"/>
                <a:cs typeface="+mn-cs"/>
              </a:rPr>
              <a:t>μ-</a:t>
            </a:r>
            <a:r>
              <a:rPr lang="en-US" sz="1100" b="0" i="0" u="none" strike="noStrike" kern="1200" dirty="0">
                <a:solidFill>
                  <a:schemeClr val="tx1"/>
                </a:solidFill>
                <a:effectLst/>
                <a:latin typeface="+mn-lt"/>
                <a:ea typeface="+mn-ea"/>
                <a:cs typeface="+mn-cs"/>
              </a:rPr>
              <a:t>receptor for a prolonged period, albeit at decreasing concentrations.</a:t>
            </a:r>
            <a:r>
              <a:rPr lang="en-US" sz="1100" b="0" i="0" u="sng" strike="noStrike" kern="1200" baseline="30000" dirty="0">
                <a:solidFill>
                  <a:schemeClr val="tx1"/>
                </a:solidFill>
                <a:effectLst/>
                <a:latin typeface="+mn-lt"/>
                <a:ea typeface="+mn-ea"/>
                <a:cs typeface="+mn-cs"/>
                <a:hlinkClick r:id="rId7"/>
              </a:rPr>
              <a:t>24</a:t>
            </a:r>
            <a:r>
              <a:rPr lang="en-US" sz="1100" b="0" i="0" u="none" strike="noStrike" kern="1200" dirty="0">
                <a:solidFill>
                  <a:schemeClr val="tx1"/>
                </a:solidFill>
                <a:effectLst/>
                <a:latin typeface="+mn-lt"/>
                <a:ea typeface="+mn-ea"/>
                <a:cs typeface="+mn-cs"/>
              </a:rPr>
              <a:t> (</a:t>
            </a:r>
            <a:r>
              <a:rPr lang="en-US" sz="1100" b="0" i="0" u="sng" kern="1200" dirty="0">
                <a:solidFill>
                  <a:schemeClr val="tx1"/>
                </a:solidFill>
                <a:effectLst/>
                <a:latin typeface="+mn-lt"/>
                <a:ea typeface="+mn-ea"/>
                <a:cs typeface="+mn-cs"/>
                <a:hlinkClick r:id="rId8"/>
              </a:rPr>
              <a:t>Figure 1</a:t>
            </a:r>
            <a:r>
              <a:rPr lang="en-US" sz="1100" b="0" i="0" u="none" strike="noStrike" kern="1200" dirty="0">
                <a:solidFill>
                  <a:schemeClr val="tx1"/>
                </a:solidFill>
                <a:effectLst/>
                <a:latin typeface="+mn-lt"/>
                <a:ea typeface="+mn-ea"/>
                <a:cs typeface="+mn-cs"/>
              </a:rPr>
              <a:t>)</a:t>
            </a:r>
            <a:endParaRPr lang="en-US" dirty="0"/>
          </a:p>
        </p:txBody>
      </p:sp>
    </p:spTree>
    <p:extLst>
      <p:ext uri="{BB962C8B-B14F-4D97-AF65-F5344CB8AC3E}">
        <p14:creationId xmlns:p14="http://schemas.microsoft.com/office/powerpoint/2010/main" val="14445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CE0005-4CF4-A443-A1DE-28CE5EF2C611}" type="slidenum">
              <a:rPr lang="en-US" smtClean="0"/>
              <a:t>32</a:t>
            </a:fld>
            <a:endParaRPr lang="en-US"/>
          </a:p>
        </p:txBody>
      </p:sp>
    </p:spTree>
    <p:extLst>
      <p:ext uri="{BB962C8B-B14F-4D97-AF65-F5344CB8AC3E}">
        <p14:creationId xmlns:p14="http://schemas.microsoft.com/office/powerpoint/2010/main" val="589500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solidFill>
                  <a:srgbClr val="000000"/>
                </a:solidFill>
              </a:rPr>
              <a:pPr>
                <a:defRPr/>
              </a:pPr>
              <a:t>33</a:t>
            </a:fld>
            <a:endParaRPr lang="en-US" altLang="en-US" dirty="0">
              <a:solidFill>
                <a:srgbClr val="000000"/>
              </a:solidFill>
            </a:endParaRPr>
          </a:p>
        </p:txBody>
      </p:sp>
    </p:spTree>
    <p:extLst>
      <p:ext uri="{BB962C8B-B14F-4D97-AF65-F5344CB8AC3E}">
        <p14:creationId xmlns:p14="http://schemas.microsoft.com/office/powerpoint/2010/main" val="1744141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www.asam.org</a:t>
            </a:r>
            <a:r>
              <a:rPr lang="en-US" dirty="0"/>
              <a:t>/quality-care/clinical-guidelines/national-practice-guideline</a:t>
            </a:r>
          </a:p>
          <a:p>
            <a:endParaRPr lang="en-US" dirty="0"/>
          </a:p>
          <a:p>
            <a:r>
              <a:rPr lang="en-US" dirty="0"/>
              <a:t>https://</a:t>
            </a:r>
            <a:r>
              <a:rPr lang="en-US" dirty="0" err="1"/>
              <a:t>pcssnow.org</a:t>
            </a:r>
            <a:endParaRPr lang="en-US" dirty="0"/>
          </a:p>
          <a:p>
            <a:endParaRPr lang="en-US" dirty="0"/>
          </a:p>
        </p:txBody>
      </p:sp>
    </p:spTree>
    <p:extLst>
      <p:ext uri="{BB962C8B-B14F-4D97-AF65-F5344CB8AC3E}">
        <p14:creationId xmlns:p14="http://schemas.microsoft.com/office/powerpoint/2010/main" val="4141554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0032" indent="-350032">
              <a:buFont typeface="+mj-lt"/>
              <a:buAutoNum type="arabicPeriod"/>
            </a:pPr>
            <a:r>
              <a:rPr lang="en-US" dirty="0"/>
              <a:t>Sullivan, J.T.; Sykora, K.; Schneiderman, J.; Naranjo, C.A.; and Sellers, E.M. Assessment of alcohol withdrawal: The revised Clinical Institute Withdrawal Assessment for Alcohol scale (CIWA-</a:t>
            </a:r>
            <a:r>
              <a:rPr lang="en-US" dirty="0" err="1"/>
              <a:t>Ar</a:t>
            </a:r>
            <a:r>
              <a:rPr lang="en-US" dirty="0"/>
              <a:t>). British Journal of Addiction 84:1353-1357, 1989</a:t>
            </a:r>
            <a:endParaRPr lang="en-US" dirty="0">
              <a:solidFill>
                <a:srgbClr val="000000"/>
              </a:solidFill>
              <a:latin typeface="Calibri (Body)"/>
              <a:ea typeface="Calibri (Body)"/>
              <a:cs typeface="Calibri (Body)"/>
            </a:endParaRPr>
          </a:p>
          <a:p>
            <a:pPr marL="350032" indent="-350032" defTabSz="933420">
              <a:buFont typeface="+mj-lt"/>
              <a:buAutoNum type="arabicPeriod"/>
            </a:pPr>
            <a:endParaRPr lang="en-US" dirty="0">
              <a:latin typeface="Calibri (Body)"/>
              <a:ea typeface="Calibri (Body)"/>
              <a:cs typeface="Calibri (Body)"/>
            </a:endParaRPr>
          </a:p>
          <a:p>
            <a:pPr marL="350032" indent="-350032" defTabSz="933420">
              <a:buFont typeface="+mj-lt"/>
              <a:buAutoNum type="arabicPeriod"/>
              <a:defRPr/>
            </a:pPr>
            <a:r>
              <a:rPr lang="en-US" dirty="0">
                <a:solidFill>
                  <a:srgbClr val="000000"/>
                </a:solidFill>
                <a:latin typeface="Calibri (Body)"/>
                <a:ea typeface="Calibri (Body)"/>
                <a:cs typeface="Calibri (Body)"/>
              </a:rPr>
              <a:t>The ASAM Clinical </a:t>
            </a:r>
            <a:r>
              <a:rPr lang="en-US" dirty="0">
                <a:latin typeface="Calibri (Body)"/>
                <a:ea typeface="Calibri (Body)"/>
                <a:cs typeface="Calibri (Body)"/>
              </a:rPr>
              <a:t>Practice Guideline on Alcohol Withdrawal Management. </a:t>
            </a:r>
            <a:r>
              <a:rPr lang="en-US" dirty="0">
                <a:solidFill>
                  <a:srgbClr val="000000"/>
                </a:solidFill>
                <a:latin typeface="Calibri (Body)"/>
                <a:ea typeface="Calibri (Body)"/>
                <a:cs typeface="Calibri (Body)"/>
              </a:rPr>
              <a:t>Journal of Addiction Medicine14(3S):1-72, May/June 2020.</a:t>
            </a:r>
          </a:p>
          <a:p>
            <a:pPr marL="350032" indent="-350032" defTabSz="933420">
              <a:buFont typeface="+mj-lt"/>
              <a:buAutoNum type="arabicPeriod"/>
            </a:pPr>
            <a:endParaRPr lang="en-US" dirty="0"/>
          </a:p>
        </p:txBody>
      </p:sp>
    </p:spTree>
    <p:extLst>
      <p:ext uri="{BB962C8B-B14F-4D97-AF65-F5344CB8AC3E}">
        <p14:creationId xmlns:p14="http://schemas.microsoft.com/office/powerpoint/2010/main" val="1680226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692150"/>
            <a:ext cx="6159500" cy="3463925"/>
          </a:xfrm>
        </p:spPr>
      </p:sp>
      <p:sp>
        <p:nvSpPr>
          <p:cNvPr id="3" name="Notes Placeholder 2"/>
          <p:cNvSpPr>
            <a:spLocks noGrp="1"/>
          </p:cNvSpPr>
          <p:nvPr>
            <p:ph type="body" idx="1"/>
          </p:nvPr>
        </p:nvSpPr>
        <p:spPr/>
        <p:txBody>
          <a:bodyPr>
            <a:normAutofit/>
          </a:bodyPr>
          <a:lstStyle/>
          <a:p>
            <a:r>
              <a:rPr lang="en-US" sz="1200">
                <a:latin typeface="Arial" pitchFamily="29" charset="0"/>
                <a:ea typeface="ＭＳ Ｐゴシック" pitchFamily="29" charset="-128"/>
                <a:cs typeface="ＭＳ Ｐゴシック" pitchFamily="29" charset="-128"/>
              </a:rPr>
              <a:t>Prevalence rates of </a:t>
            </a:r>
            <a:r>
              <a:rPr lang="en-US" sz="1200" err="1">
                <a:latin typeface="Arial" pitchFamily="29" charset="0"/>
                <a:ea typeface="ＭＳ Ｐゴシック" pitchFamily="29" charset="-128"/>
                <a:cs typeface="ＭＳ Ｐゴシック" pitchFamily="29" charset="-128"/>
              </a:rPr>
              <a:t>AUDs</a:t>
            </a:r>
            <a:r>
              <a:rPr lang="en-US" sz="1200">
                <a:latin typeface="Arial" pitchFamily="29" charset="0"/>
                <a:ea typeface="ＭＳ Ｐゴシック" pitchFamily="29" charset="-128"/>
                <a:cs typeface="ＭＳ Ｐゴシック" pitchFamily="29" charset="-128"/>
              </a:rPr>
              <a:t> ≈2-4x greater in HIV+ persons (10%)(compared to HIV- ≈ 4.65%)</a:t>
            </a:r>
          </a:p>
          <a:p>
            <a:r>
              <a:rPr lang="en-US" sz="1200">
                <a:latin typeface="Arial" pitchFamily="29" charset="0"/>
                <a:ea typeface="ＭＳ Ｐゴシック" pitchFamily="29" charset="-128"/>
                <a:cs typeface="ＭＳ Ｐゴシック" pitchFamily="29" charset="-128"/>
              </a:rPr>
              <a:t>ETOH increases HIV-risk taking behaviors (sexual and IDU)</a:t>
            </a:r>
          </a:p>
          <a:p>
            <a:r>
              <a:rPr lang="en-US" sz="1200">
                <a:latin typeface="Arial" pitchFamily="29" charset="0"/>
                <a:ea typeface="ＭＳ Ｐゴシック" pitchFamily="29" charset="-128"/>
                <a:cs typeface="ＭＳ Ｐゴシック" pitchFamily="29" charset="-128"/>
              </a:rPr>
              <a:t>ETOH results in poor adherence to ART and increased VL and decreased CD4</a:t>
            </a:r>
          </a:p>
          <a:p>
            <a:r>
              <a:rPr lang="en-US" sz="1200">
                <a:latin typeface="Arial" pitchFamily="29" charset="0"/>
                <a:ea typeface="ＭＳ Ｐゴシック" pitchFamily="29" charset="-128"/>
                <a:cs typeface="ＭＳ Ｐゴシック" pitchFamily="29" charset="-128"/>
              </a:rPr>
              <a:t>ETOH accelerates liver disease in HIV+ (direct, ART toxicity, HCV)</a:t>
            </a:r>
          </a:p>
          <a:p>
            <a:endParaRPr lang="en-US" sz="1200">
              <a:latin typeface="Arial" pitchFamily="29" charset="0"/>
              <a:ea typeface="ＭＳ Ｐゴシック" pitchFamily="29" charset="-128"/>
              <a:cs typeface="ＭＳ Ｐゴシック" pitchFamily="29" charset="-128"/>
            </a:endParaRPr>
          </a:p>
          <a:p>
            <a:pPr marL="350032" indent="-350032">
              <a:buFont typeface="Arial" pitchFamily="29" charset="0"/>
              <a:buAutoNum type="arabicPeriod"/>
            </a:pPr>
            <a:r>
              <a:rPr lang="en-US" err="1">
                <a:solidFill>
                  <a:srgbClr val="FFFF00"/>
                </a:solidFill>
              </a:rPr>
              <a:t>Azar</a:t>
            </a:r>
            <a:r>
              <a:rPr lang="en-US">
                <a:solidFill>
                  <a:srgbClr val="FFFF00"/>
                </a:solidFill>
              </a:rPr>
              <a:t>, Springer et al. DAD 2010. </a:t>
            </a:r>
          </a:p>
          <a:p>
            <a:pPr marL="350032" indent="-350032">
              <a:buFont typeface="Arial" pitchFamily="29" charset="0"/>
              <a:buAutoNum type="arabicPeriod"/>
            </a:pPr>
            <a:r>
              <a:rPr lang="en-US" err="1">
                <a:solidFill>
                  <a:srgbClr val="FFFF00"/>
                </a:solidFill>
              </a:rPr>
              <a:t>Hendershot</a:t>
            </a:r>
            <a:r>
              <a:rPr lang="en-US">
                <a:solidFill>
                  <a:srgbClr val="FFFF00"/>
                </a:solidFill>
              </a:rPr>
              <a:t> et al, JAIDS 2009</a:t>
            </a:r>
          </a:p>
          <a:p>
            <a:pPr marL="350032" indent="-350032">
              <a:buFont typeface="Arial" pitchFamily="29" charset="0"/>
              <a:buAutoNum type="arabicPeriod"/>
            </a:pPr>
            <a:r>
              <a:rPr lang="en-US">
                <a:solidFill>
                  <a:srgbClr val="FFFF00"/>
                </a:solidFill>
              </a:rPr>
              <a:t>Grant, B.F., et al,</a:t>
            </a:r>
            <a:r>
              <a:rPr lang="en-US"/>
              <a:t> </a:t>
            </a:r>
            <a:r>
              <a:rPr lang="en-US">
                <a:solidFill>
                  <a:srgbClr val="FFFF00"/>
                </a:solidFill>
              </a:rPr>
              <a:t>Drug Alcohol Depend, 2004</a:t>
            </a:r>
          </a:p>
          <a:p>
            <a:pPr marL="350032" indent="-350032">
              <a:buFont typeface="Arial" pitchFamily="29" charset="0"/>
              <a:buAutoNum type="arabicPeriod"/>
            </a:pPr>
            <a:r>
              <a:rPr lang="en-US" err="1">
                <a:solidFill>
                  <a:srgbClr val="FFFF00"/>
                </a:solidFill>
              </a:rPr>
              <a:t>Samet</a:t>
            </a:r>
            <a:r>
              <a:rPr lang="en-US">
                <a:solidFill>
                  <a:srgbClr val="FFFF00"/>
                </a:solidFill>
              </a:rPr>
              <a:t> et al, 2007</a:t>
            </a:r>
          </a:p>
          <a:p>
            <a:pPr marL="350032" indent="-350032">
              <a:buFont typeface="Arial" pitchFamily="29" charset="0"/>
              <a:buAutoNum type="arabicPeriod"/>
            </a:pPr>
            <a:r>
              <a:rPr lang="en-US" err="1">
                <a:solidFill>
                  <a:srgbClr val="FFFF00"/>
                </a:solidFill>
              </a:rPr>
              <a:t>Palepu</a:t>
            </a:r>
            <a:r>
              <a:rPr lang="en-US">
                <a:solidFill>
                  <a:srgbClr val="FFFF00"/>
                </a:solidFill>
              </a:rPr>
              <a:t> &amp; Tyndall 2003</a:t>
            </a:r>
          </a:p>
          <a:p>
            <a:endParaRPr lang="en-US" sz="1200">
              <a:latin typeface="Arial" pitchFamily="29" charset="0"/>
              <a:ea typeface="ＭＳ Ｐゴシック" pitchFamily="29" charset="-128"/>
              <a:cs typeface="ＭＳ Ｐゴシック" pitchFamily="29" charset="-128"/>
            </a:endParaRPr>
          </a:p>
          <a:p>
            <a:endParaRPr lang="en-US"/>
          </a:p>
        </p:txBody>
      </p:sp>
      <p:sp>
        <p:nvSpPr>
          <p:cNvPr id="4" name="Slide Number Placeholder 3"/>
          <p:cNvSpPr>
            <a:spLocks noGrp="1"/>
          </p:cNvSpPr>
          <p:nvPr>
            <p:ph type="sldNum" sz="quarter" idx="10"/>
          </p:nvPr>
        </p:nvSpPr>
        <p:spPr/>
        <p:txBody>
          <a:bodyPr lIns="93342" tIns="46671" rIns="93342" bIns="46671"/>
          <a:lstStyle/>
          <a:p>
            <a:fld id="{F6D81242-A95B-A240-9EEC-E07393390A67}" type="slidenum">
              <a:rPr lang="en-US" smtClean="0">
                <a:solidFill>
                  <a:prstClr val="black"/>
                </a:solidFill>
                <a:latin typeface="Calibri"/>
              </a:rPr>
              <a:pPr/>
              <a:t>36</a:t>
            </a:fld>
            <a:endParaRPr lang="en-US">
              <a:solidFill>
                <a:prstClr val="black"/>
              </a:solidFill>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Double blind placebo controlled trial. PWH and AUD recruited in prison/ jail administered first dose of medication injection  prior to release followed in community for 212 months with a 6 month intervention. </a:t>
            </a:r>
          </a:p>
          <a:p>
            <a:endParaRPr lang="en-US" dirty="0"/>
          </a:p>
          <a:p>
            <a:r>
              <a:rPr lang="en-US" dirty="0"/>
              <a:t>Intention</a:t>
            </a:r>
            <a:r>
              <a:rPr lang="en-US" baseline="0" dirty="0"/>
              <a:t>-to-Treat Analysis: </a:t>
            </a:r>
            <a:r>
              <a:rPr lang="en-US" dirty="0"/>
              <a:t>Comparison of viral suppression levels &lt;50 copies/mL</a:t>
            </a:r>
            <a:r>
              <a:rPr lang="en-US" baseline="0" dirty="0"/>
              <a:t> for participants receiving extended-release naltrexone or placebo (N=100)</a:t>
            </a:r>
          </a:p>
          <a:p>
            <a:endParaRPr lang="en-US" baseline="0" dirty="0"/>
          </a:p>
          <a:p>
            <a:r>
              <a:rPr lang="en-US" baseline="0" dirty="0"/>
              <a:t>Legend: XR-NTX (extended-release naltrexone)</a:t>
            </a:r>
            <a:endParaRPr lang="en-US" dirty="0"/>
          </a:p>
        </p:txBody>
      </p:sp>
      <p:sp>
        <p:nvSpPr>
          <p:cNvPr id="4" name="Slide Number Placeholder 3"/>
          <p:cNvSpPr>
            <a:spLocks noGrp="1"/>
          </p:cNvSpPr>
          <p:nvPr>
            <p:ph type="sldNum" sz="quarter" idx="10"/>
          </p:nvPr>
        </p:nvSpPr>
        <p:spPr/>
        <p:txBody>
          <a:bodyPr/>
          <a:lstStyle/>
          <a:p>
            <a:fld id="{83D89A9E-C1B0-6742-9A69-A6687874BB3A}"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955703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420"/>
            <a:r>
              <a:rPr lang="en-US" u="sng" dirty="0">
                <a:solidFill>
                  <a:srgbClr val="000000"/>
                </a:solidFill>
                <a:latin typeface="Calibri (Body)"/>
                <a:ea typeface="Calibri (Body)"/>
                <a:cs typeface="Calibri (Body)"/>
                <a:hlinkClick r:id="rId3" action="ppaction://hlinkfile"/>
              </a:rPr>
              <a:t>The ASAM Clinical Practice Guideline on Alcohol Withdrawal Management</a:t>
            </a:r>
          </a:p>
          <a:p>
            <a:pPr defTabSz="933420"/>
            <a:r>
              <a:rPr lang="en-US" dirty="0">
                <a:solidFill>
                  <a:srgbClr val="000000"/>
                </a:solidFill>
                <a:latin typeface="Calibri (Body)"/>
                <a:ea typeface="Calibri (Body)"/>
                <a:cs typeface="Calibri (Body)"/>
              </a:rPr>
              <a:t>Journal of Addiction Medicine14(3S):1-72, May/June 2020.</a:t>
            </a:r>
          </a:p>
          <a:p>
            <a:pPr defTabSz="933420"/>
            <a:r>
              <a:rPr lang="en-US" dirty="0" err="1">
                <a:solidFill>
                  <a:srgbClr val="000000"/>
                </a:solidFill>
                <a:latin typeface="Calibri (Body)"/>
                <a:ea typeface="Calibri (Body)"/>
                <a:cs typeface="Calibri (Body)"/>
              </a:rPr>
              <a:t>doi</a:t>
            </a:r>
            <a:r>
              <a:rPr lang="en-US" dirty="0">
                <a:solidFill>
                  <a:srgbClr val="000000"/>
                </a:solidFill>
                <a:latin typeface="Calibri (Body)"/>
                <a:ea typeface="Calibri (Body)"/>
                <a:cs typeface="Calibri (Body)"/>
              </a:rPr>
              <a:t>: 10.1097/ADM.0000000000000668</a:t>
            </a:r>
          </a:p>
          <a:p>
            <a:pPr defTabSz="933420"/>
            <a:endParaRPr lang="en-US" dirty="0">
              <a:solidFill>
                <a:srgbClr val="000000"/>
              </a:solidFill>
              <a:latin typeface="Calibri (Body)"/>
              <a:ea typeface="Calibri (Body)"/>
              <a:cs typeface="Calibri (Body)"/>
            </a:endParaRPr>
          </a:p>
          <a:p>
            <a:pPr defTabSz="933420"/>
            <a:r>
              <a:rPr lang="en-US" dirty="0">
                <a:solidFill>
                  <a:srgbClr val="000000"/>
                </a:solidFill>
                <a:latin typeface="Calibri (Body)"/>
                <a:ea typeface="Calibri (Body)"/>
                <a:cs typeface="Calibri (Body)"/>
              </a:rPr>
              <a:t>https://</a:t>
            </a:r>
            <a:r>
              <a:rPr lang="en-US" dirty="0" err="1">
                <a:solidFill>
                  <a:srgbClr val="000000"/>
                </a:solidFill>
                <a:latin typeface="Calibri (Body)"/>
                <a:ea typeface="Calibri (Body)"/>
                <a:cs typeface="Calibri (Body)"/>
              </a:rPr>
              <a:t>www.niaaa.nih.gov</a:t>
            </a:r>
            <a:r>
              <a:rPr lang="en-US" dirty="0">
                <a:solidFill>
                  <a:srgbClr val="000000"/>
                </a:solidFill>
                <a:latin typeface="Calibri (Body)"/>
                <a:ea typeface="Calibri (Body)"/>
                <a:cs typeface="Calibri (Body)"/>
              </a:rPr>
              <a:t>/health-professionals-communities/core-resource-on-alcohol</a:t>
            </a:r>
          </a:p>
          <a:p>
            <a:pPr defTabSz="933420"/>
            <a:endParaRPr lang="en-US" dirty="0">
              <a:solidFill>
                <a:srgbClr val="000000"/>
              </a:solidFill>
              <a:latin typeface="Calibri (Body)"/>
              <a:ea typeface="Calibri (Body)"/>
              <a:cs typeface="Calibri (Body)"/>
            </a:endParaRPr>
          </a:p>
          <a:p>
            <a:pPr defTabSz="933420"/>
            <a:r>
              <a:rPr lang="en-US" dirty="0">
                <a:solidFill>
                  <a:srgbClr val="000000"/>
                </a:solidFill>
                <a:latin typeface="Calibri (Body)"/>
                <a:ea typeface="Calibri (Body)"/>
                <a:cs typeface="Calibri (Body)"/>
              </a:rPr>
              <a:t>https://</a:t>
            </a:r>
            <a:r>
              <a:rPr lang="en-US" dirty="0" err="1">
                <a:solidFill>
                  <a:srgbClr val="000000"/>
                </a:solidFill>
                <a:latin typeface="Calibri (Body)"/>
                <a:ea typeface="Calibri (Body)"/>
                <a:cs typeface="Calibri (Body)"/>
              </a:rPr>
              <a:t>library.samhsa.gov</a:t>
            </a:r>
            <a:r>
              <a:rPr lang="en-US" dirty="0">
                <a:solidFill>
                  <a:srgbClr val="000000"/>
                </a:solidFill>
                <a:latin typeface="Calibri (Body)"/>
                <a:ea typeface="Calibri (Body)"/>
                <a:cs typeface="Calibri (Body)"/>
              </a:rPr>
              <a:t>/sites/default/files/sma15-4907.pdf</a:t>
            </a:r>
          </a:p>
          <a:p>
            <a:pPr defTabSz="933420"/>
            <a:endParaRPr lang="en-US" dirty="0">
              <a:solidFill>
                <a:srgbClr val="000000"/>
              </a:solidFill>
              <a:latin typeface="Calibri (Body)"/>
              <a:ea typeface="Calibri (Body)"/>
              <a:cs typeface="Calibri (Body)"/>
            </a:endParaRPr>
          </a:p>
          <a:p>
            <a:pPr defTabSz="933420"/>
            <a:endParaRPr lang="en-US" dirty="0">
              <a:solidFill>
                <a:srgbClr val="000000"/>
              </a:solidFill>
              <a:latin typeface="Calibri (Body)"/>
              <a:ea typeface="Calibri (Body)"/>
              <a:cs typeface="Calibri (Body)"/>
            </a:endParaRPr>
          </a:p>
          <a:p>
            <a:endParaRPr lang="en-US" dirty="0"/>
          </a:p>
        </p:txBody>
      </p:sp>
    </p:spTree>
    <p:extLst>
      <p:ext uri="{BB962C8B-B14F-4D97-AF65-F5344CB8AC3E}">
        <p14:creationId xmlns:p14="http://schemas.microsoft.com/office/powerpoint/2010/main" val="3698958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Contingency management - </a:t>
            </a:r>
            <a:r>
              <a:rPr lang="en-US" b="0" i="0" u="none" strike="noStrike">
                <a:solidFill>
                  <a:srgbClr val="212121"/>
                </a:solidFill>
                <a:effectLst/>
                <a:latin typeface="Cambria" panose="02040503050406030204" pitchFamily="18" charset="0"/>
              </a:rPr>
              <a:t>In contingency management interventions for substance misuse treatment, urine samples are collected multiple times each week (to detect brief periods of abstinence) and abstinence is reinforced each time negative samples are submitted. The reinforcers are monetary based and consist of vouchers, analogous to a clinic-managed bank account,</a:t>
            </a:r>
            <a:r>
              <a:rPr lang="en-US" b="0" i="0" u="sng" strike="noStrike" baseline="30000">
                <a:solidFill>
                  <a:srgbClr val="4C2C92"/>
                </a:solidFill>
                <a:effectLst/>
                <a:latin typeface="Cambria" panose="02040503050406030204" pitchFamily="18" charset="0"/>
                <a:hlinkClick r:id="rId3"/>
              </a:rPr>
              <a:t>2</a:t>
            </a:r>
            <a:r>
              <a:rPr lang="en-US" b="0" i="0" u="none" strike="noStrike">
                <a:solidFill>
                  <a:srgbClr val="212121"/>
                </a:solidFill>
                <a:effectLst/>
                <a:latin typeface="Cambria" panose="02040503050406030204" pitchFamily="18" charset="0"/>
              </a:rPr>
              <a:t> or a prize draw with prizes ranging from US$1 to 100 in value.</a:t>
            </a:r>
            <a:r>
              <a:rPr lang="en-US" b="0" i="0" u="sng" strike="noStrike" baseline="30000">
                <a:solidFill>
                  <a:srgbClr val="4C2C92"/>
                </a:solidFill>
                <a:effectLst/>
                <a:latin typeface="Cambria" panose="02040503050406030204" pitchFamily="18" charset="0"/>
                <a:hlinkClick r:id="rId4"/>
              </a:rPr>
              <a:t>3</a:t>
            </a:r>
            <a:r>
              <a:rPr lang="en-US" b="0" i="0" u="none" strike="noStrike">
                <a:solidFill>
                  <a:srgbClr val="212121"/>
                </a:solidFill>
                <a:effectLst/>
                <a:latin typeface="Cambria" panose="02040503050406030204" pitchFamily="18" charset="0"/>
              </a:rPr>
              <a:t> Importantly, in effective contingency management interventions, the magnitude of reinforcement provided (voucher amounts or draws for prizes) increases with sustained periods of abstinence.</a:t>
            </a:r>
          </a:p>
          <a:p>
            <a:endParaRPr lang="en-US" b="0" i="0" u="none" strike="noStrike">
              <a:solidFill>
                <a:srgbClr val="212121"/>
              </a:solidFill>
              <a:effectLst/>
              <a:latin typeface="Cambria" panose="02040503050406030204" pitchFamily="18" charset="0"/>
            </a:endParaRPr>
          </a:p>
          <a:p>
            <a:r>
              <a:rPr lang="en-US" b="0" i="0" u="none" strike="noStrike">
                <a:solidFill>
                  <a:srgbClr val="212121"/>
                </a:solidFill>
                <a:effectLst/>
                <a:latin typeface="Roboto" panose="020F0502020204030204" pitchFamily="34" charset="0"/>
              </a:rPr>
              <a:t>Petry NM. Contingency management: what it is and why psychiatrists should want to use it. Psychiatrist. 2011 May;35(5):161-163. </a:t>
            </a:r>
            <a:r>
              <a:rPr lang="en-US" b="0" i="0" u="none" strike="noStrike" err="1">
                <a:solidFill>
                  <a:srgbClr val="212121"/>
                </a:solidFill>
                <a:effectLst/>
                <a:latin typeface="Roboto" panose="020F0502020204030204" pitchFamily="34" charset="0"/>
              </a:rPr>
              <a:t>doi</a:t>
            </a:r>
            <a:r>
              <a:rPr lang="en-US" b="0" i="0" u="none" strike="noStrike">
                <a:solidFill>
                  <a:srgbClr val="212121"/>
                </a:solidFill>
                <a:effectLst/>
                <a:latin typeface="Roboto" panose="020F0502020204030204" pitchFamily="34" charset="0"/>
              </a:rPr>
              <a:t>: 10.1192/pb.bp.110.031831. PMID: 22558006; PMCID: PMC3083448.</a:t>
            </a:r>
            <a:endParaRPr lang="en-US"/>
          </a:p>
        </p:txBody>
      </p:sp>
      <p:sp>
        <p:nvSpPr>
          <p:cNvPr id="4" name="Slide Number Placeholder 3"/>
          <p:cNvSpPr>
            <a:spLocks noGrp="1"/>
          </p:cNvSpPr>
          <p:nvPr>
            <p:ph type="sldNum" sz="quarter" idx="5"/>
          </p:nvPr>
        </p:nvSpPr>
        <p:spPr/>
        <p:txBody>
          <a:bodyPr lIns="93342" tIns="46671" rIns="93342" bIns="46671"/>
          <a:lstStyle/>
          <a:p>
            <a:fld id="{836FAC3E-B548-5045-8A21-F7EBB1A1CD6F}" type="slidenum">
              <a:rPr lang="en-US" smtClean="0"/>
              <a:t>39</a:t>
            </a:fld>
            <a:endParaRPr lang="en-US"/>
          </a:p>
        </p:txBody>
      </p:sp>
    </p:spTree>
    <p:extLst>
      <p:ext uri="{BB962C8B-B14F-4D97-AF65-F5344CB8AC3E}">
        <p14:creationId xmlns:p14="http://schemas.microsoft.com/office/powerpoint/2010/main" val="1797058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week single arm pilot implementation effectiveness study weekly CM in a HIV clinic for PWH who had </a:t>
            </a:r>
            <a:r>
              <a:rPr lang="en-US" dirty="0" err="1"/>
              <a:t>StUD</a:t>
            </a:r>
            <a:r>
              <a:rPr lang="en-US" dirty="0"/>
              <a:t> 2023-2024 enrolled N=31 PWH with </a:t>
            </a:r>
            <a:r>
              <a:rPr lang="en-US" dirty="0" err="1"/>
              <a:t>StUD</a:t>
            </a:r>
            <a:r>
              <a:rPr lang="en-US" dirty="0"/>
              <a:t>, 77% Methamphetamine 35% cocaine 19% co fentanyl. </a:t>
            </a:r>
          </a:p>
          <a:p>
            <a:r>
              <a:rPr lang="en-US" dirty="0"/>
              <a:t>N of 17/31 55% had VS at baseline  mean of 5/12 visits 42% . ; 26/31 attended post treatment evaluation included in the analysis, 61/110 stimulant tests were negative 56% and 99% of TDF tests were positive. 88% 23/26 of the retained persons achieved VS p&lt;0.01</a:t>
            </a:r>
          </a:p>
        </p:txBody>
      </p:sp>
      <p:sp>
        <p:nvSpPr>
          <p:cNvPr id="4" name="Slide Number Placeholder 3"/>
          <p:cNvSpPr>
            <a:spLocks noGrp="1"/>
          </p:cNvSpPr>
          <p:nvPr>
            <p:ph type="sldNum" sz="quarter" idx="5"/>
          </p:nvPr>
        </p:nvSpPr>
        <p:spPr/>
        <p:txBody>
          <a:bodyPr/>
          <a:lstStyle/>
          <a:p>
            <a:fld id="{9BB81257-A97C-4812-8342-23CAC85FC59A}" type="slidenum">
              <a:rPr lang="en-US" smtClean="0"/>
              <a:t>40</a:t>
            </a:fld>
            <a:endParaRPr lang="en-US"/>
          </a:p>
        </p:txBody>
      </p:sp>
    </p:spTree>
    <p:extLst>
      <p:ext uri="{BB962C8B-B14F-4D97-AF65-F5344CB8AC3E}">
        <p14:creationId xmlns:p14="http://schemas.microsoft.com/office/powerpoint/2010/main" val="3005504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420">
              <a:defRPr/>
            </a:pPr>
            <a:r>
              <a:rPr lang="en-US" dirty="0"/>
              <a:t>https://</a:t>
            </a:r>
            <a:r>
              <a:rPr lang="en-US" dirty="0" err="1"/>
              <a:t>www.asam.org</a:t>
            </a:r>
            <a:r>
              <a:rPr lang="en-US" dirty="0"/>
              <a:t>/quality-care/clinical-guidelines/stimulant-use-disorders</a:t>
            </a:r>
          </a:p>
          <a:p>
            <a:endParaRPr lang="en-US" dirty="0"/>
          </a:p>
        </p:txBody>
      </p:sp>
    </p:spTree>
    <p:extLst>
      <p:ext uri="{BB962C8B-B14F-4D97-AF65-F5344CB8AC3E}">
        <p14:creationId xmlns:p14="http://schemas.microsoft.com/office/powerpoint/2010/main" val="2159494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MA=metanalysis</a:t>
            </a:r>
          </a:p>
        </p:txBody>
      </p:sp>
      <p:sp>
        <p:nvSpPr>
          <p:cNvPr id="4" name="Slide Number Placeholder 3"/>
          <p:cNvSpPr>
            <a:spLocks noGrp="1"/>
          </p:cNvSpPr>
          <p:nvPr>
            <p:ph type="sldNum" sz="quarter" idx="5"/>
          </p:nvPr>
        </p:nvSpPr>
        <p:spPr/>
        <p:txBody>
          <a:bodyPr/>
          <a:lstStyle/>
          <a:p>
            <a:fld id="{AAFA5938-D040-3F4C-9E9F-7AFBBA627983}" type="slidenum">
              <a:rPr lang="en-US" smtClean="0"/>
              <a:t>42</a:t>
            </a:fld>
            <a:endParaRPr lang="en-US"/>
          </a:p>
        </p:txBody>
      </p:sp>
    </p:spTree>
    <p:extLst>
      <p:ext uri="{BB962C8B-B14F-4D97-AF65-F5344CB8AC3E}">
        <p14:creationId xmlns:p14="http://schemas.microsoft.com/office/powerpoint/2010/main" val="3120916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 = metanalysis</a:t>
            </a:r>
          </a:p>
          <a:p>
            <a:r>
              <a:rPr lang="en-US" dirty="0"/>
              <a:t>SR = systematic review</a:t>
            </a:r>
          </a:p>
        </p:txBody>
      </p:sp>
      <p:sp>
        <p:nvSpPr>
          <p:cNvPr id="4" name="Slide Number Placeholder 3"/>
          <p:cNvSpPr>
            <a:spLocks noGrp="1"/>
          </p:cNvSpPr>
          <p:nvPr>
            <p:ph type="sldNum" sz="quarter" idx="5"/>
          </p:nvPr>
        </p:nvSpPr>
        <p:spPr/>
        <p:txBody>
          <a:bodyPr/>
          <a:lstStyle/>
          <a:p>
            <a:fld id="{AAFA5938-D040-3F4C-9E9F-7AFBBA627983}" type="slidenum">
              <a:rPr lang="en-US" smtClean="0"/>
              <a:t>43</a:t>
            </a:fld>
            <a:endParaRPr lang="en-US"/>
          </a:p>
        </p:txBody>
      </p:sp>
    </p:spTree>
    <p:extLst>
      <p:ext uri="{BB962C8B-B14F-4D97-AF65-F5344CB8AC3E}">
        <p14:creationId xmlns:p14="http://schemas.microsoft.com/office/powerpoint/2010/main" val="1599130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Much research on GLP1 RAs on reducing use of nicotine, alcohol, opioids, cocaine and amphetamine in rodent models; small human RCT in persons with AUD and retrospective review of persons with OUD … will show</a:t>
            </a:r>
          </a:p>
          <a:p>
            <a:r>
              <a:rPr lang="en-US"/>
              <a:t>Thought is reward pathway mediated by Dopamine that is involved with addiction is impacted with GLP1… reduce craving, use </a:t>
            </a:r>
            <a:r>
              <a:rPr lang="en-US" err="1"/>
              <a:t>etc</a:t>
            </a:r>
            <a:r>
              <a:rPr lang="en-US"/>
              <a:t>….</a:t>
            </a:r>
          </a:p>
          <a:p>
            <a:r>
              <a:rPr lang="en-US"/>
              <a:t>Human Trials ongoing…. (MANY!) </a:t>
            </a:r>
          </a:p>
          <a:p>
            <a:endParaRPr lang="en-US"/>
          </a:p>
        </p:txBody>
      </p:sp>
    </p:spTree>
    <p:extLst>
      <p:ext uri="{BB962C8B-B14F-4D97-AF65-F5344CB8AC3E}">
        <p14:creationId xmlns:p14="http://schemas.microsoft.com/office/powerpoint/2010/main" val="3046556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Arial" panose="020B0604020202020204" pitchFamily="34" charset="0"/>
                <a:cs typeface="Arial" panose="020B0604020202020204" pitchFamily="34" charset="0"/>
              </a:rPr>
              <a:t>Phase 2 double-blind, randomized, parallel-arm trial involving 9 weeks of outpatient treatment in the US from September 2022 to February 2024. </a:t>
            </a:r>
          </a:p>
          <a:p>
            <a:r>
              <a:rPr lang="en-US" sz="1200">
                <a:latin typeface="Arial" panose="020B0604020202020204" pitchFamily="34" charset="0"/>
                <a:cs typeface="Arial" panose="020B0604020202020204" pitchFamily="34" charset="0"/>
              </a:rPr>
              <a:t>N=48 non–treatment-seeking participants with AUD were randomized.</a:t>
            </a:r>
          </a:p>
          <a:p>
            <a:r>
              <a:rPr lang="en-US"/>
              <a:t>Participants received </a:t>
            </a:r>
            <a:r>
              <a:rPr lang="en-US" err="1"/>
              <a:t>semaglutide</a:t>
            </a:r>
            <a:r>
              <a:rPr lang="en-US"/>
              <a:t> (0.25mg/week for 4 weeks, 0.5mg/week for 4 weeks, and 1.0mg for 1 week) or placebo at weekly clinic visits.</a:t>
            </a:r>
          </a:p>
          <a:p>
            <a:r>
              <a:rPr lang="en-US"/>
              <a:t>The primary outcome was laboratory alcohol self-administration, measured at pretreatment and posttreatment (0.5mg/week). </a:t>
            </a:r>
          </a:p>
          <a:p>
            <a:r>
              <a:rPr lang="en-US"/>
              <a:t> Low-dose </a:t>
            </a:r>
            <a:r>
              <a:rPr lang="en-US" err="1"/>
              <a:t>semaglutide</a:t>
            </a:r>
            <a:r>
              <a:rPr lang="en-US"/>
              <a:t> reduced the amount of alcohol consumed during a posttreatment laboratory self-administration task, with evidence of medium to large effect sizes for grams of alcohol consumed (</a:t>
            </a:r>
            <a:r>
              <a:rPr lang="el-GR"/>
              <a:t>β, −0.48; 95%</a:t>
            </a:r>
            <a:r>
              <a:rPr lang="en-US"/>
              <a:t>CI, −0.85 to −0.11; P = .01) and reduced drinks per drinking day but not by calendar day or number of drinking days </a:t>
            </a:r>
          </a:p>
          <a:p>
            <a:endParaRPr lang="en-US"/>
          </a:p>
          <a:p>
            <a:r>
              <a:rPr lang="en-US" err="1"/>
              <a:t>Semaglutide</a:t>
            </a:r>
            <a:r>
              <a:rPr lang="en-US"/>
              <a:t> treatment did not affect average drinks per calendar day or number of drinking days, </a:t>
            </a:r>
          </a:p>
          <a:p>
            <a:r>
              <a:rPr lang="en-US"/>
              <a:t>but significantly reduced drinks per drinking day (</a:t>
            </a:r>
            <a:r>
              <a:rPr lang="el-GR"/>
              <a:t>β, −0.41; 95%</a:t>
            </a:r>
            <a:r>
              <a:rPr lang="en-US"/>
              <a:t>CI, −0.73 to −0.09; P = .04) and </a:t>
            </a:r>
          </a:p>
          <a:p>
            <a:r>
              <a:rPr lang="en-US"/>
              <a:t>weekly alcohol craving (</a:t>
            </a:r>
            <a:r>
              <a:rPr lang="el-GR"/>
              <a:t>β, −0.39; 95%</a:t>
            </a:r>
            <a:r>
              <a:rPr lang="en-US"/>
              <a:t>CI, −0.73 to −0.06; P = .01), </a:t>
            </a:r>
          </a:p>
          <a:p>
            <a:r>
              <a:rPr lang="en-US"/>
              <a:t>also predicting greater reductions in heavy drinking over time relative to placebo (</a:t>
            </a:r>
            <a:r>
              <a:rPr lang="el-GR"/>
              <a:t>β, 0.84; 95%</a:t>
            </a:r>
            <a:r>
              <a:rPr lang="en-US"/>
              <a:t>CI, 0.71 to 0.99;P = .04).</a:t>
            </a:r>
          </a:p>
          <a:p>
            <a:endParaRPr lang="en-US"/>
          </a:p>
        </p:txBody>
      </p:sp>
    </p:spTree>
    <p:extLst>
      <p:ext uri="{BB962C8B-B14F-4D97-AF65-F5344CB8AC3E}">
        <p14:creationId xmlns:p14="http://schemas.microsoft.com/office/powerpoint/2010/main" val="2963235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NIDA staff including Dr. Nora Volkow , Director of NIDA and NIDA staff performed analyses:</a:t>
            </a:r>
          </a:p>
          <a:p>
            <a:r>
              <a:rPr lang="en-US"/>
              <a:t>33,000 people with OUD and T2DM, Propensity matched scores </a:t>
            </a:r>
          </a:p>
          <a:p>
            <a:r>
              <a:rPr lang="en-US" err="1"/>
              <a:t>Semaglutide</a:t>
            </a:r>
            <a:r>
              <a:rPr lang="en-US"/>
              <a:t> versus other treatments for T2DM in persons with OUD and T2DM (ICD 10 codes identified )</a:t>
            </a:r>
          </a:p>
          <a:p>
            <a:r>
              <a:rPr lang="en-US"/>
              <a:t>Showed marked risk reduction in overdose ….</a:t>
            </a:r>
          </a:p>
          <a:p>
            <a:r>
              <a:rPr lang="en-US"/>
              <a:t>Ongoing RCTs of GLP1 in persons with OUD ( on different forms of MOUD) </a:t>
            </a:r>
            <a:r>
              <a:rPr lang="en-US" err="1"/>
              <a:t>etc</a:t>
            </a:r>
            <a:r>
              <a:rPr lang="en-US"/>
              <a:t> being conducted now to see if GLP1 reduce opioid use, overdose and improve retention on MOUD… results hope to be in by 2027….. </a:t>
            </a:r>
          </a:p>
        </p:txBody>
      </p:sp>
    </p:spTree>
    <p:extLst>
      <p:ext uri="{BB962C8B-B14F-4D97-AF65-F5344CB8AC3E}">
        <p14:creationId xmlns:p14="http://schemas.microsoft.com/office/powerpoint/2010/main" val="3826876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lIns="93342" tIns="46671" rIns="93342" bIns="46671"/>
          <a:lstStyle/>
          <a:p>
            <a:fld id="{836FAC3E-B548-5045-8A21-F7EBB1A1CD6F}" type="slidenum">
              <a:rPr lang="en-US" smtClean="0"/>
              <a:t>48</a:t>
            </a:fld>
            <a:endParaRPr lang="en-US"/>
          </a:p>
        </p:txBody>
      </p:sp>
    </p:spTree>
    <p:extLst>
      <p:ext uri="{BB962C8B-B14F-4D97-AF65-F5344CB8AC3E}">
        <p14:creationId xmlns:p14="http://schemas.microsoft.com/office/powerpoint/2010/main" val="33850320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8F0B-18E6-A7CA-862B-CE3805064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26151-5E83-2960-B092-13EC4D1D8B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5AF2E-5504-2FB2-D096-D6B58887F5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35A407-3477-539F-5C93-F0D3D647F2E1}"/>
              </a:ext>
            </a:extLst>
          </p:cNvPr>
          <p:cNvSpPr>
            <a:spLocks noGrp="1"/>
          </p:cNvSpPr>
          <p:nvPr>
            <p:ph type="sldNum" sz="quarter" idx="5"/>
          </p:nvPr>
        </p:nvSpPr>
        <p:spPr/>
        <p:txBody>
          <a:bodyPr/>
          <a:lstStyle/>
          <a:p>
            <a:fld id="{9BB81257-A97C-4812-8342-23CAC85FC59A}" type="slidenum">
              <a:rPr lang="en-US" smtClean="0"/>
              <a:t>49</a:t>
            </a:fld>
            <a:endParaRPr lang="en-US"/>
          </a:p>
        </p:txBody>
      </p:sp>
    </p:spTree>
    <p:extLst>
      <p:ext uri="{BB962C8B-B14F-4D97-AF65-F5344CB8AC3E}">
        <p14:creationId xmlns:p14="http://schemas.microsoft.com/office/powerpoint/2010/main" val="2432964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1BC7AE-0710-4920-9904-9D651861E08C}" type="slidenum">
              <a:rPr lang="en-US" smtClean="0"/>
              <a:t>50</a:t>
            </a:fld>
            <a:endParaRPr lang="en-US" dirty="0"/>
          </a:p>
        </p:txBody>
      </p:sp>
    </p:spTree>
    <p:extLst>
      <p:ext uri="{BB962C8B-B14F-4D97-AF65-F5344CB8AC3E}">
        <p14:creationId xmlns:p14="http://schemas.microsoft.com/office/powerpoint/2010/main" val="32200175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CE0005-4CF4-A443-A1DE-28CE5EF2C611}" type="slidenum">
              <a:rPr lang="en-US" smtClean="0"/>
              <a:t>51</a:t>
            </a:fld>
            <a:endParaRPr lang="en-US" dirty="0"/>
          </a:p>
        </p:txBody>
      </p:sp>
    </p:spTree>
    <p:extLst>
      <p:ext uri="{BB962C8B-B14F-4D97-AF65-F5344CB8AC3E}">
        <p14:creationId xmlns:p14="http://schemas.microsoft.com/office/powerpoint/2010/main" val="16049886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Springer et al. </a:t>
            </a:r>
            <a:r>
              <a:rPr lang="en-US" sz="1200" dirty="0">
                <a:effectLst/>
                <a:latin typeface="Times New Roman" panose="02020603050405020304" pitchFamily="18" charset="0"/>
                <a:ea typeface="Times New Roman" panose="02020603050405020304" pitchFamily="18" charset="0"/>
              </a:rPr>
              <a:t>BMC Infect Dis. 2022 Apr 15;22(1):380</a:t>
            </a:r>
            <a:r>
              <a:rPr lang="en-US" dirty="0">
                <a:effectLst/>
              </a:rPr>
              <a:t> </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8CB9643-3343-4920-AAF4-9438E1EBDA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0285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914400" eaLnBrk="0" fontAlgn="base" hangingPunct="0">
              <a:spcBef>
                <a:spcPct val="0"/>
              </a:spcBef>
              <a:spcAft>
                <a:spcPct val="0"/>
              </a:spcAft>
              <a:buClrTx/>
              <a:buSzTx/>
              <a:buNone/>
            </a:pPr>
            <a:r>
              <a:rPr lang="en-US" dirty="0"/>
              <a:t>Answer C. </a:t>
            </a:r>
            <a:r>
              <a:rPr lang="en-US" altLang="en-US" sz="1200" b="1" dirty="0">
                <a:solidFill>
                  <a:srgbClr val="1A1A1A"/>
                </a:solidFill>
                <a:cs typeface="Arial" panose="020B0604020202020204" pitchFamily="34" charset="0"/>
              </a:rPr>
              <a:t>Best answer:</a:t>
            </a:r>
            <a:r>
              <a:rPr lang="en-US" altLang="en-US" sz="1200" dirty="0">
                <a:solidFill>
                  <a:srgbClr val="1A1A1A"/>
                </a:solidFill>
                <a:cs typeface="Arial" panose="020B0604020202020204" pitchFamily="34" charset="0"/>
              </a:rPr>
              <a:t> LAI ART could help this person who already tells you he can’t take daily oral pills. Explore goals and eligibility while building individualized supports.  See: Rana A. NEJM 2026. </a:t>
            </a:r>
            <a:endParaRPr lang="en-US" altLang="en-US" sz="1200" dirty="0">
              <a:solidFill>
                <a:schemeClr val="tx1"/>
              </a:solidFill>
              <a:cs typeface="Arial" panose="020B0604020202020204" pitchFamily="34" charset="0"/>
            </a:endParaRPr>
          </a:p>
          <a:p>
            <a:pPr marL="0" lvl="0" indent="0" defTabSz="914400" eaLnBrk="0" fontAlgn="base" hangingPunct="0">
              <a:spcBef>
                <a:spcPct val="0"/>
              </a:spcBef>
              <a:spcAft>
                <a:spcPct val="0"/>
              </a:spcAft>
              <a:buClrTx/>
              <a:buSzTx/>
              <a:buNone/>
            </a:pPr>
            <a:br>
              <a:rPr lang="en-US" altLang="en-US" sz="1200" dirty="0">
                <a:solidFill>
                  <a:schemeClr val="tx1"/>
                </a:solidFill>
                <a:cs typeface="Arial" panose="020B0604020202020204" pitchFamily="34" charset="0"/>
              </a:rPr>
            </a:br>
            <a:endParaRPr lang="en-US" altLang="en-US" sz="1200" dirty="0">
              <a:solidFill>
                <a:schemeClr val="tx1"/>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AFA5938-D040-3F4C-9E9F-7AFBBA627983}" type="slidenum">
              <a:rPr lang="en-US" smtClean="0"/>
              <a:t>55</a:t>
            </a:fld>
            <a:endParaRPr lang="en-US"/>
          </a:p>
        </p:txBody>
      </p:sp>
    </p:spTree>
    <p:extLst>
      <p:ext uri="{BB962C8B-B14F-4D97-AF65-F5344CB8AC3E}">
        <p14:creationId xmlns:p14="http://schemas.microsoft.com/office/powerpoint/2010/main" val="27223960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Open-label RCT of PWH with poor adherence to ART , defined as HIV RNA&gt;200 c/mL ; OR lost to f/u). </a:t>
            </a:r>
          </a:p>
          <a:p>
            <a:r>
              <a:rPr lang="en-US" dirty="0"/>
              <a:t>Intervention: 24 </a:t>
            </a:r>
            <a:r>
              <a:rPr lang="en-US" dirty="0" err="1"/>
              <a:t>wks</a:t>
            </a:r>
            <a:r>
              <a:rPr lang="en-US" dirty="0"/>
              <a:t> of ‘ adherence support’ economic incentives, SoC with Oral ART ( step 1). </a:t>
            </a:r>
          </a:p>
          <a:p>
            <a:r>
              <a:rPr lang="en-US" dirty="0"/>
              <a:t>They then were assigned 1:1 either continue with SoC or switch to monthly LAI cab/</a:t>
            </a:r>
            <a:r>
              <a:rPr lang="en-US" dirty="0" err="1"/>
              <a:t>rpv</a:t>
            </a:r>
            <a:r>
              <a:rPr lang="en-US" dirty="0"/>
              <a:t> </a:t>
            </a:r>
            <a:r>
              <a:rPr lang="en-US" u="sng" dirty="0"/>
              <a:t>with or w/out oral lead-in </a:t>
            </a:r>
            <a:r>
              <a:rPr lang="en-US" u="sng" dirty="0" err="1"/>
              <a:t>tx</a:t>
            </a:r>
            <a:r>
              <a:rPr lang="en-US" dirty="0"/>
              <a:t> (STEP 2).</a:t>
            </a:r>
          </a:p>
          <a:p>
            <a:r>
              <a:rPr lang="en-US" dirty="0"/>
              <a:t>Primary outcome : regimen failure defined as Virologic failure ( 2 consecutive HIV RNA &gt;200 c/mL or </a:t>
            </a:r>
            <a:r>
              <a:rPr lang="en-US" dirty="0" err="1"/>
              <a:t>tx</a:t>
            </a:r>
            <a:r>
              <a:rPr lang="en-US" dirty="0"/>
              <a:t> discontinuation during the step 2. </a:t>
            </a:r>
          </a:p>
        </p:txBody>
      </p:sp>
      <p:sp>
        <p:nvSpPr>
          <p:cNvPr id="4" name="Slide Number Placeholder 3"/>
          <p:cNvSpPr>
            <a:spLocks noGrp="1"/>
          </p:cNvSpPr>
          <p:nvPr>
            <p:ph type="sldNum" sz="quarter" idx="5"/>
          </p:nvPr>
        </p:nvSpPr>
        <p:spPr/>
        <p:txBody>
          <a:bodyPr/>
          <a:lstStyle/>
          <a:p>
            <a:fld id="{9BB81257-A97C-4812-8342-23CAC85FC59A}" type="slidenum">
              <a:rPr lang="en-US" smtClean="0"/>
              <a:t>57</a:t>
            </a:fld>
            <a:endParaRPr lang="en-US"/>
          </a:p>
        </p:txBody>
      </p:sp>
    </p:spTree>
    <p:extLst>
      <p:ext uri="{BB962C8B-B14F-4D97-AF65-F5344CB8AC3E}">
        <p14:creationId xmlns:p14="http://schemas.microsoft.com/office/powerpoint/2010/main" val="281288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Open-label RCT of PWH with poor adherence to ART , defined as HIV RNA&gt;200 c/mL ; OR lost to f/u). </a:t>
            </a:r>
          </a:p>
          <a:p>
            <a:r>
              <a:rPr lang="en-US" dirty="0"/>
              <a:t>Intervention: 24 </a:t>
            </a:r>
            <a:r>
              <a:rPr lang="en-US" dirty="0" err="1"/>
              <a:t>wks</a:t>
            </a:r>
            <a:r>
              <a:rPr lang="en-US" dirty="0"/>
              <a:t> of ‘ adherence support’ economic incentives, SoC with Oral ART ( step 1). </a:t>
            </a:r>
          </a:p>
          <a:p>
            <a:r>
              <a:rPr lang="en-US" dirty="0"/>
              <a:t>They then were assigned 1:1 either continue with SoC or switch to monthly LAI cab/</a:t>
            </a:r>
            <a:r>
              <a:rPr lang="en-US" dirty="0" err="1"/>
              <a:t>rpv</a:t>
            </a:r>
            <a:r>
              <a:rPr lang="en-US" dirty="0"/>
              <a:t> </a:t>
            </a:r>
            <a:r>
              <a:rPr lang="en-US" u="sng" dirty="0"/>
              <a:t>with or w/out oral lead-in </a:t>
            </a:r>
            <a:r>
              <a:rPr lang="en-US" u="sng" dirty="0" err="1"/>
              <a:t>tx</a:t>
            </a:r>
            <a:r>
              <a:rPr lang="en-US" dirty="0"/>
              <a:t> (STEP 2).</a:t>
            </a:r>
          </a:p>
          <a:p>
            <a:r>
              <a:rPr lang="en-US" dirty="0"/>
              <a:t>Primary outcome : regimen failure defined as Virologic failure ( 2 consecutive HIV RNA &gt;200 c/mL or </a:t>
            </a:r>
            <a:r>
              <a:rPr lang="en-US" dirty="0" err="1"/>
              <a:t>tx</a:t>
            </a:r>
            <a:r>
              <a:rPr lang="en-US" dirty="0"/>
              <a:t> discontinuation during the step 2. </a:t>
            </a:r>
          </a:p>
          <a:p>
            <a:endParaRPr lang="en-US" dirty="0"/>
          </a:p>
          <a:p>
            <a:endParaRPr lang="en-US" dirty="0"/>
          </a:p>
          <a:p>
            <a:r>
              <a:rPr lang="en-US" dirty="0"/>
              <a:t>N=453 step1 </a:t>
            </a:r>
          </a:p>
          <a:p>
            <a:r>
              <a:rPr lang="en-US" dirty="0"/>
              <a:t>63% Black</a:t>
            </a:r>
          </a:p>
          <a:p>
            <a:r>
              <a:rPr lang="en-US" dirty="0"/>
              <a:t>29% female </a:t>
            </a:r>
          </a:p>
          <a:p>
            <a:r>
              <a:rPr lang="en-US" dirty="0"/>
              <a:t>9% unstably housed/ homeless n=42</a:t>
            </a:r>
          </a:p>
          <a:p>
            <a:r>
              <a:rPr lang="en-US" dirty="0"/>
              <a:t>32% had hazardous alcohol use </a:t>
            </a:r>
          </a:p>
          <a:p>
            <a:r>
              <a:rPr lang="en-US" dirty="0"/>
              <a:t>24% cocaine </a:t>
            </a:r>
            <a:r>
              <a:rPr lang="en-US" dirty="0" err="1"/>
              <a:t>utox</a:t>
            </a:r>
            <a:r>
              <a:rPr lang="en-US" dirty="0"/>
              <a:t> +</a:t>
            </a:r>
          </a:p>
          <a:p>
            <a:r>
              <a:rPr lang="en-US" dirty="0"/>
              <a:t>28% methamphetamine </a:t>
            </a:r>
            <a:r>
              <a:rPr lang="en-US" dirty="0" err="1"/>
              <a:t>utox</a:t>
            </a:r>
            <a:r>
              <a:rPr lang="en-US" dirty="0"/>
              <a:t> +</a:t>
            </a:r>
          </a:p>
          <a:p>
            <a:r>
              <a:rPr lang="en-US" dirty="0"/>
              <a:t>Opiates or methadone 11% </a:t>
            </a:r>
            <a:r>
              <a:rPr lang="en-US" dirty="0" err="1"/>
              <a:t>uox</a:t>
            </a:r>
            <a:r>
              <a:rPr lang="en-US" dirty="0"/>
              <a:t> +</a:t>
            </a:r>
          </a:p>
          <a:p>
            <a:endParaRPr lang="en-US" dirty="0"/>
          </a:p>
          <a:p>
            <a:r>
              <a:rPr lang="en-US" dirty="0"/>
              <a:t>N=306 in Step 2 Randomized  N=152 LAI cab/</a:t>
            </a:r>
            <a:r>
              <a:rPr lang="en-US" dirty="0" err="1"/>
              <a:t>rpv</a:t>
            </a:r>
            <a:r>
              <a:rPr lang="en-US" dirty="0"/>
              <a:t> and N=154 SoC </a:t>
            </a:r>
          </a:p>
          <a:p>
            <a:r>
              <a:rPr lang="en-US" dirty="0"/>
              <a:t>Of the N=152 in the cab </a:t>
            </a:r>
            <a:r>
              <a:rPr lang="en-US" dirty="0" err="1"/>
              <a:t>rpv</a:t>
            </a:r>
            <a:r>
              <a:rPr lang="en-US" dirty="0"/>
              <a:t> arm N=87 had optional oral lead in and 11 did not complete LAI ; only 141 completed LAI cab </a:t>
            </a:r>
            <a:r>
              <a:rPr lang="en-US" dirty="0" err="1"/>
              <a:t>rpv</a:t>
            </a:r>
            <a:endParaRPr lang="en-US" dirty="0"/>
          </a:p>
          <a:p>
            <a:r>
              <a:rPr lang="en-US" dirty="0"/>
              <a:t>Total of 29 persons had primary outcome of regimen failure  19% in the cab </a:t>
            </a:r>
            <a:r>
              <a:rPr lang="en-US" dirty="0" err="1"/>
              <a:t>rpv</a:t>
            </a:r>
            <a:r>
              <a:rPr lang="en-US" dirty="0"/>
              <a:t> arm and 55 or 36% in the SoC arm </a:t>
            </a:r>
          </a:p>
          <a:p>
            <a:r>
              <a:rPr lang="en-US" dirty="0"/>
              <a:t>Step 2 STOPPED EARLY due to superiority of CAB/RPV LAI in secondary outcomes at A prespecified analysis after a f/u of 48 </a:t>
            </a:r>
            <a:r>
              <a:rPr lang="en-US" dirty="0" err="1"/>
              <a:t>wks</a:t>
            </a:r>
            <a:r>
              <a:rPr lang="en-US" dirty="0"/>
              <a:t>-</a:t>
            </a:r>
          </a:p>
          <a:p>
            <a:r>
              <a:rPr lang="en-US" dirty="0"/>
              <a:t>22.8% cumulative incidence of regimen  failure by </a:t>
            </a:r>
            <a:r>
              <a:rPr lang="en-US" dirty="0" err="1"/>
              <a:t>wk</a:t>
            </a:r>
            <a:r>
              <a:rPr lang="en-US" dirty="0"/>
              <a:t> 48 was 22.8% in LAI cab </a:t>
            </a:r>
            <a:r>
              <a:rPr lang="en-US" dirty="0" err="1"/>
              <a:t>rpv</a:t>
            </a:r>
            <a:r>
              <a:rPr lang="en-US" dirty="0"/>
              <a:t> and 41.2% in SoC ( 18.4 % difference  p=0.002) </a:t>
            </a:r>
          </a:p>
          <a:p>
            <a:r>
              <a:rPr lang="en-US" dirty="0"/>
              <a:t>Virologic failure 6.8% cab/ </a:t>
            </a:r>
            <a:r>
              <a:rPr lang="en-US" dirty="0" err="1"/>
              <a:t>rpv</a:t>
            </a:r>
            <a:r>
              <a:rPr lang="en-US" dirty="0"/>
              <a:t> vs 28.2 in SoC 21.4 % diff </a:t>
            </a:r>
          </a:p>
          <a:p>
            <a:r>
              <a:rPr lang="en-US" dirty="0"/>
              <a:t>Adverse event was 43.5% in CAB /</a:t>
            </a:r>
            <a:r>
              <a:rPr lang="en-US" dirty="0" err="1"/>
              <a:t>rpv</a:t>
            </a:r>
            <a:r>
              <a:rPr lang="en-US" dirty="0"/>
              <a:t> and 42.4 in Soc 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Figure: Panel A shows the cumulative incidence of regimen failure (the primary outcome), which was defined as the earliest occurrence of either virologic failure or permanent discontinuation of the trial treatment. Also shown is the cumulative incidence of virologic failure, treatment-related failure (defined as the earliest occurrence of virologic failure or premature treatment discontinuation due to treatment-related adverse events), and permanent discontinuation (key secondary outcomes). Panel B shows the times to regimen failure and virologic failure in step 2. The week 48 visit was performed within a prespecified window (&gt;42 to 50 weeks after randomization). CI denotes confidence interval.</a:t>
            </a:r>
          </a:p>
          <a:p>
            <a:endParaRPr lang="en-US" dirty="0"/>
          </a:p>
          <a:p>
            <a:endParaRPr lang="en-US" dirty="0"/>
          </a:p>
        </p:txBody>
      </p:sp>
      <p:sp>
        <p:nvSpPr>
          <p:cNvPr id="4" name="Slide Number Placeholder 3"/>
          <p:cNvSpPr>
            <a:spLocks noGrp="1"/>
          </p:cNvSpPr>
          <p:nvPr>
            <p:ph type="sldNum" sz="quarter" idx="5"/>
          </p:nvPr>
        </p:nvSpPr>
        <p:spPr/>
        <p:txBody>
          <a:bodyPr/>
          <a:lstStyle/>
          <a:p>
            <a:fld id="{9BB81257-A97C-4812-8342-23CAC85FC59A}" type="slidenum">
              <a:rPr lang="en-US" smtClean="0"/>
              <a:t>58</a:t>
            </a:fld>
            <a:endParaRPr lang="en-US"/>
          </a:p>
        </p:txBody>
      </p:sp>
    </p:spTree>
    <p:extLst>
      <p:ext uri="{BB962C8B-B14F-4D97-AF65-F5344CB8AC3E}">
        <p14:creationId xmlns:p14="http://schemas.microsoft.com/office/powerpoint/2010/main" val="2415371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613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333333"/>
                </a:solidFill>
                <a:effectLst/>
                <a:latin typeface="Roboto" panose="020F0502020204030204" pitchFamily="34" charset="0"/>
              </a:rPr>
              <a:t>The Medication Access and Training Expansion (MATE Act) requires all DEA-registered practitioners to complete a total of eight hours of training on the treatment and management of patients with opioid or other substance user disorders. The deadline for satisfying this training requirement is the date of the practitioner's next scheduled DEA registration submission (initial registration or renewal registration). This course bundle totals over eight hours and can be utilized to satisfy the MATE Act training requirement.</a:t>
            </a:r>
            <a:endParaRPr lang="en-US"/>
          </a:p>
        </p:txBody>
      </p:sp>
      <p:sp>
        <p:nvSpPr>
          <p:cNvPr id="4" name="Slide Number Placeholder 3"/>
          <p:cNvSpPr>
            <a:spLocks noGrp="1"/>
          </p:cNvSpPr>
          <p:nvPr>
            <p:ph type="sldNum" sz="quarter" idx="5"/>
          </p:nvPr>
        </p:nvSpPr>
        <p:spPr/>
        <p:txBody>
          <a:bodyPr lIns="93342" tIns="46671" rIns="93342" bIns="46671"/>
          <a:lstStyle/>
          <a:p>
            <a:fld id="{836FAC3E-B548-5045-8A21-F7EBB1A1CD6F}" type="slidenum">
              <a:rPr lang="en-US" smtClean="0"/>
              <a:t>64</a:t>
            </a:fld>
            <a:endParaRPr lang="en-US"/>
          </a:p>
        </p:txBody>
      </p:sp>
    </p:spTree>
    <p:extLst>
      <p:ext uri="{BB962C8B-B14F-4D97-AF65-F5344CB8AC3E}">
        <p14:creationId xmlns:p14="http://schemas.microsoft.com/office/powerpoint/2010/main" val="1160220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Gandhi RT, </a:t>
            </a:r>
            <a:r>
              <a:rPr lang="en-US" err="1"/>
              <a:t>Landovitz</a:t>
            </a:r>
            <a:r>
              <a:rPr lang="en-US"/>
              <a:t> RJ, Sax PE, et al. Antiretroviral drugs for treatment and prevention of HIV infection in adults: 2022 recommendations of the International Antiviral Society-USA Panel. </a:t>
            </a:r>
            <a:r>
              <a:rPr lang="en-US" i="1"/>
              <a:t>JAMA</a:t>
            </a:r>
            <a:r>
              <a:rPr lang="en-US"/>
              <a:t>. 2025; 333(7):609-628. doi:10.1001/jama.2024.24543. [</a:t>
            </a:r>
            <a:r>
              <a:rPr lang="en-US" err="1"/>
              <a:t>epublished</a:t>
            </a:r>
            <a:r>
              <a:rPr lang="en-US"/>
              <a:t> online December 1, 2024]</a:t>
            </a:r>
          </a:p>
          <a:p>
            <a:endParaRPr lang="en-US"/>
          </a:p>
          <a:p>
            <a:pPr defTabSz="933420">
              <a:defRPr/>
            </a:pPr>
            <a:r>
              <a:rPr lang="en-US"/>
              <a:t>DHHS: </a:t>
            </a:r>
            <a:r>
              <a:rPr lang="en-US">
                <a:hlinkClick r:id="rId3"/>
              </a:rPr>
              <a:t>https://clinicalinfo.hiv.gov/en/guidelines/adult-and-adolescent-arv</a:t>
            </a:r>
            <a:endParaRPr lang="en-US"/>
          </a:p>
          <a:p>
            <a:pPr defTabSz="933420">
              <a:defRPr/>
            </a:pPr>
            <a:r>
              <a:rPr lang="en-US" i="1"/>
              <a:t>Updated: September 25, 2025</a:t>
            </a:r>
            <a:endParaRPr lang="en-US"/>
          </a:p>
          <a:p>
            <a:pPr defTabSz="933420">
              <a:defRPr/>
            </a:pPr>
            <a:endParaRPr lang="en-US"/>
          </a:p>
          <a:p>
            <a:endParaRPr lang="en-US"/>
          </a:p>
        </p:txBody>
      </p:sp>
    </p:spTree>
    <p:extLst>
      <p:ext uri="{BB962C8B-B14F-4D97-AF65-F5344CB8AC3E}">
        <p14:creationId xmlns:p14="http://schemas.microsoft.com/office/powerpoint/2010/main" val="29012714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lIns="93342" tIns="46671" rIns="93342" bIns="46671"/>
          <a:lstStyle/>
          <a:p>
            <a:fld id="{9BB81257-A97C-4812-8342-23CAC85FC59A}" type="slidenum">
              <a:rPr lang="en-US" smtClean="0"/>
              <a:t>67</a:t>
            </a:fld>
            <a:endParaRPr lang="en-US"/>
          </a:p>
        </p:txBody>
      </p:sp>
    </p:spTree>
    <p:extLst>
      <p:ext uri="{BB962C8B-B14F-4D97-AF65-F5344CB8AC3E}">
        <p14:creationId xmlns:p14="http://schemas.microsoft.com/office/powerpoint/2010/main" val="76113815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tif"/><Relationship Id="rId3" Type="http://schemas.openxmlformats.org/officeDocument/2006/relationships/tags" Target="../tags/tag4.xml"/><Relationship Id="rId7" Type="http://schemas.openxmlformats.org/officeDocument/2006/relationships/image" Target="../media/image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2.ti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a:srcRect l="2429" t="25663" r="-1" b="6962"/>
          <a:stretch/>
        </p:blipFill>
        <p:spPr>
          <a:xfrm>
            <a:off x="215052" y="2568815"/>
            <a:ext cx="11767394" cy="3818054"/>
          </a:xfrm>
          <a:prstGeom prst="rect">
            <a:avLst/>
          </a:prstGeom>
        </p:spPr>
      </p:pic>
      <p:sp>
        <p:nvSpPr>
          <p:cNvPr id="12" name="Rectangle 11"/>
          <p:cNvSpPr>
            <a:spLocks noChangeArrowheads="1"/>
          </p:cNvSpPr>
          <p:nvPr>
            <p:custDataLst>
              <p:tags r:id="rId1"/>
            </p:custDataLst>
          </p:nvPr>
        </p:nvSpPr>
        <p:spPr bwMode="auto">
          <a:xfrm>
            <a:off x="215052" y="152400"/>
            <a:ext cx="11777133" cy="2318230"/>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2519722"/>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312421" y="254001"/>
            <a:ext cx="11567160" cy="2111130"/>
          </a:xfrm>
        </p:spPr>
        <p:txBody>
          <a:bodyPr lIns="0" tIns="0" rIns="0" bIns="0"/>
          <a:lstStyle>
            <a:lvl1pPr algn="ctr">
              <a:defRPr sz="4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4747098" y="2714017"/>
            <a:ext cx="6381345" cy="3658211"/>
          </a:xfrm>
          <a:noFill/>
          <a:ln>
            <a:noFill/>
          </a:ln>
        </p:spPr>
        <p:txBody>
          <a:bodyPr lIns="91425" tIns="91425" rIns="91425" bIns="91425" anchor="ctr" anchorCtr="0">
            <a:noAutofit/>
          </a:bodyPr>
          <a:lstStyle>
            <a:lvl1pPr marL="0" indent="0" algn="l">
              <a:lnSpc>
                <a:spcPct val="100000"/>
              </a:lnSpc>
              <a:spcAft>
                <a:spcPts val="0"/>
              </a:spcAft>
              <a:buNone/>
              <a:defRPr lang="en-US" sz="36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571486" lvl="0" indent="-571486">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41188654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1546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368211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69747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077289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13760" y="184568"/>
            <a:ext cx="304800"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0945397" y="6566336"/>
            <a:ext cx="1246603" cy="291664"/>
          </a:xfrm>
        </p:spPr>
        <p:txBody>
          <a:bodyPr/>
          <a:lstStyle>
            <a:lvl1pPr algn="r">
              <a:defRPr/>
            </a:lvl1pPr>
          </a:lstStyle>
          <a:p>
            <a:pPr defTabSz="914377"/>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46772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a:srcRect t="37807" b="6962"/>
          <a:stretch/>
        </p:blipFill>
        <p:spPr>
          <a:xfrm>
            <a:off x="215051" y="3890839"/>
            <a:ext cx="11767396" cy="2496028"/>
          </a:xfrm>
          <a:prstGeom prst="rect">
            <a:avLst/>
          </a:prstGeom>
        </p:spPr>
      </p:pic>
      <p:sp>
        <p:nvSpPr>
          <p:cNvPr id="12" name="Rectangle 11"/>
          <p:cNvSpPr>
            <a:spLocks noChangeArrowheads="1"/>
          </p:cNvSpPr>
          <p:nvPr>
            <p:custDataLst>
              <p:tags r:id="rId1"/>
            </p:custDataLst>
          </p:nvPr>
        </p:nvSpPr>
        <p:spPr bwMode="auto">
          <a:xfrm>
            <a:off x="215052" y="152400"/>
            <a:ext cx="11777133" cy="362503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3834136"/>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312421" y="254001"/>
            <a:ext cx="11567160" cy="3392999"/>
          </a:xfrm>
        </p:spPr>
        <p:txBody>
          <a:bodyPr lIns="0" tIns="0" rIns="0" bIns="0" anchor="b">
            <a:normAutofit/>
          </a:bodyPr>
          <a:lstStyle>
            <a:lvl1pPr algn="ctr">
              <a:spcAft>
                <a:spcPts val="1600"/>
              </a:spcAft>
              <a:defRPr sz="48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6395205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620184" y="1141664"/>
            <a:ext cx="11272013" cy="5345921"/>
          </a:xfrm>
        </p:spPr>
        <p:txBody>
          <a:bodyPr anchor="t"/>
          <a:lstStyle>
            <a:lvl1pPr marL="380990" indent="-380990">
              <a:lnSpc>
                <a:spcPct val="100000"/>
              </a:lnSpc>
              <a:spcBef>
                <a:spcPts val="0"/>
              </a:spcBef>
              <a:spcAft>
                <a:spcPts val="800"/>
              </a:spcAft>
              <a:buClr>
                <a:srgbClr val="003947"/>
              </a:buClr>
              <a:buFont typeface="Arial" panose="020B0604020202020204" pitchFamily="34" charset="0"/>
              <a:buChar char="•"/>
              <a:defRPr>
                <a:solidFill>
                  <a:srgbClr val="003947"/>
                </a:solidFill>
              </a:defRPr>
            </a:lvl1pPr>
            <a:lvl2pPr marL="774681" indent="-317492">
              <a:lnSpc>
                <a:spcPct val="100000"/>
              </a:lnSpc>
              <a:spcBef>
                <a:spcPts val="0"/>
              </a:spcBef>
              <a:spcAft>
                <a:spcPts val="800"/>
              </a:spcAft>
              <a:buClr>
                <a:srgbClr val="003947"/>
              </a:buClr>
              <a:buSzPct val="100000"/>
              <a:buFont typeface="Wingdings" panose="05000000000000000000" pitchFamily="2" charset="2"/>
              <a:buChar char="§"/>
              <a:defRPr/>
            </a:lvl2pPr>
            <a:lvl3pPr marL="1295368" indent="-380990">
              <a:lnSpc>
                <a:spcPct val="100000"/>
              </a:lnSpc>
              <a:spcBef>
                <a:spcPts val="0"/>
              </a:spcBef>
              <a:spcAft>
                <a:spcPts val="800"/>
              </a:spcAft>
              <a:buClr>
                <a:srgbClr val="003947"/>
              </a:buClr>
              <a:buSzPct val="100000"/>
              <a:buFont typeface="Courier New" panose="02070309020205020404" pitchFamily="49" charset="0"/>
              <a:buChar char="o"/>
              <a:defRPr sz="2667"/>
            </a:lvl3pPr>
            <a:lvl4pPr>
              <a:lnSpc>
                <a:spcPct val="100000"/>
              </a:lnSpc>
              <a:spcBef>
                <a:spcPts val="0"/>
              </a:spcBef>
              <a:spcAft>
                <a:spcPts val="800"/>
              </a:spcAft>
              <a:buClr>
                <a:srgbClr val="003947"/>
              </a:buClr>
              <a:defRPr sz="24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3707701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29B1-AECC-8F08-500E-1A4D8A8D63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47B3A5-4AB8-8FF5-1396-7FBADCCB91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436B0-6B8E-017A-11AD-C359D636B329}"/>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71B3515B-91A0-D777-BBAD-727932E1F1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36F72-50B4-33A7-6DCC-7592A80C1F55}"/>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1195197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AF7E-A214-FF7C-3C99-540F70D59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E90D6-3F1D-54E0-C12C-E8DC99BF77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57739-53E2-2E04-3CDC-7357E5313C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E3E3AF-2742-DCB6-1798-60227A99BC33}"/>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6" name="Footer Placeholder 5">
            <a:extLst>
              <a:ext uri="{FF2B5EF4-FFF2-40B4-BE49-F238E27FC236}">
                <a16:creationId xmlns:a16="http://schemas.microsoft.com/office/drawing/2014/main" id="{040115D1-ED51-F505-4B4B-8C7502F484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CC1FB-F3EE-A061-713F-3C3E62A8B00D}"/>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408101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BF8069-01BC-0DB0-2038-495FE86ABD00}"/>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3" name="Footer Placeholder 2">
            <a:extLst>
              <a:ext uri="{FF2B5EF4-FFF2-40B4-BE49-F238E27FC236}">
                <a16:creationId xmlns:a16="http://schemas.microsoft.com/office/drawing/2014/main" id="{DA8A5DE5-3F56-A9A8-931B-3B31F074B1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8ED6C5-0383-5412-D25F-1B449EACD87A}"/>
              </a:ext>
            </a:extLst>
          </p:cNvPr>
          <p:cNvSpPr>
            <a:spLocks noGrp="1"/>
          </p:cNvSpPr>
          <p:nvPr>
            <p:ph type="sldNum" sz="quarter" idx="12"/>
          </p:nvPr>
        </p:nvSpPr>
        <p:spPr/>
        <p:txBody>
          <a:bodyPr/>
          <a:lstStyle/>
          <a:p>
            <a:fld id="{553E2910-AB74-4307-9F7B-501B78EA9EC5}" type="slidenum">
              <a:rPr lang="en-US" smtClean="0"/>
              <a:t>‹#›</a:t>
            </a:fld>
            <a:endParaRPr lang="en-US"/>
          </a:p>
        </p:txBody>
      </p:sp>
      <p:pic>
        <p:nvPicPr>
          <p:cNvPr id="5" name="Picture 4" descr="Logo&#10;&#10;Description automatically generated">
            <a:extLst>
              <a:ext uri="{FF2B5EF4-FFF2-40B4-BE49-F238E27FC236}">
                <a16:creationId xmlns:a16="http://schemas.microsoft.com/office/drawing/2014/main" id="{3536958D-0682-A238-232D-126D14E7C1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2091" y="6356912"/>
            <a:ext cx="1735066" cy="682649"/>
          </a:xfrm>
          <a:prstGeom prst="rect">
            <a:avLst/>
          </a:prstGeom>
        </p:spPr>
      </p:pic>
    </p:spTree>
    <p:extLst>
      <p:ext uri="{BB962C8B-B14F-4D97-AF65-F5344CB8AC3E}">
        <p14:creationId xmlns:p14="http://schemas.microsoft.com/office/powerpoint/2010/main" val="1751969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C350-C780-E7E1-81BB-B32F636A2F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ABDEE8-2C52-A342-4BBE-A70D43552644}"/>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4" name="Footer Placeholder 3">
            <a:extLst>
              <a:ext uri="{FF2B5EF4-FFF2-40B4-BE49-F238E27FC236}">
                <a16:creationId xmlns:a16="http://schemas.microsoft.com/office/drawing/2014/main" id="{E689E11E-3EB8-F0C5-3D2F-6D7B27E725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3177BE-C6AE-BCE6-36AF-C7200E556A17}"/>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4020871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_stacked logo">
    <p:spTree>
      <p:nvGrpSpPr>
        <p:cNvPr id="1" name=""/>
        <p:cNvGrpSpPr/>
        <p:nvPr/>
      </p:nvGrpSpPr>
      <p:grpSpPr>
        <a:xfrm>
          <a:off x="0" y="0"/>
          <a:ext cx="0" cy="0"/>
          <a:chOff x="0" y="0"/>
          <a:chExt cx="0" cy="0"/>
        </a:xfrm>
      </p:grpSpPr>
      <p:sp>
        <p:nvSpPr>
          <p:cNvPr id="2" name="Title 1"/>
          <p:cNvSpPr>
            <a:spLocks noGrp="1"/>
          </p:cNvSpPr>
          <p:nvPr>
            <p:ph type="title"/>
          </p:nvPr>
        </p:nvSpPr>
        <p:spPr>
          <a:xfrm>
            <a:off x="231425" y="186530"/>
            <a:ext cx="11700747" cy="1011807"/>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231421" y="1369032"/>
            <a:ext cx="11700747" cy="4588219"/>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4">
            <a:extLst>
              <a:ext uri="{FF2B5EF4-FFF2-40B4-BE49-F238E27FC236}">
                <a16:creationId xmlns:a16="http://schemas.microsoft.com/office/drawing/2014/main" id="{C8F13C6C-75E6-BD4E-B645-E8C567F873AF}"/>
              </a:ext>
            </a:extLst>
          </p:cNvPr>
          <p:cNvSpPr>
            <a:spLocks noGrp="1"/>
          </p:cNvSpPr>
          <p:nvPr>
            <p:ph type="sldNum" sz="quarter" idx="4"/>
          </p:nvPr>
        </p:nvSpPr>
        <p:spPr>
          <a:xfrm>
            <a:off x="11325541" y="6393582"/>
            <a:ext cx="606777" cy="365125"/>
          </a:xfrm>
          <a:prstGeom prst="rect">
            <a:avLst/>
          </a:prstGeom>
        </p:spPr>
        <p:txBody>
          <a:bodyPr vert="horz" lIns="91440" tIns="45720" rIns="91440" bIns="45720" rtlCol="0" anchor="ctr"/>
          <a:lstStyle>
            <a:lvl1pPr algn="r">
              <a:defRPr sz="1200">
                <a:solidFill>
                  <a:schemeClr val="bg1"/>
                </a:solidFill>
              </a:defRPr>
            </a:lvl1pPr>
          </a:lstStyle>
          <a:p>
            <a:fld id="{633B08E3-7A67-F449-BAD9-1131F0C352F9}" type="slidenum">
              <a:rPr lang="en-US" smtClean="0">
                <a:solidFill>
                  <a:srgbClr val="FFFFFF"/>
                </a:solidFill>
                <a:latin typeface="Candara"/>
              </a:rPr>
              <a:pPr/>
              <a:t>‹#›</a:t>
            </a:fld>
            <a:endParaRPr lang="en-US">
              <a:solidFill>
                <a:srgbClr val="FFFFFF"/>
              </a:solidFill>
              <a:latin typeface="Candara"/>
            </a:endParaRPr>
          </a:p>
        </p:txBody>
      </p:sp>
      <p:sp>
        <p:nvSpPr>
          <p:cNvPr id="8" name="Footer Placeholder 3">
            <a:extLst>
              <a:ext uri="{FF2B5EF4-FFF2-40B4-BE49-F238E27FC236}">
                <a16:creationId xmlns:a16="http://schemas.microsoft.com/office/drawing/2014/main" id="{D5387E40-A8D4-FF47-8FD0-62846D6F2ED7}"/>
              </a:ext>
            </a:extLst>
          </p:cNvPr>
          <p:cNvSpPr>
            <a:spLocks noGrp="1"/>
          </p:cNvSpPr>
          <p:nvPr>
            <p:ph type="ftr" sz="quarter" idx="3"/>
          </p:nvPr>
        </p:nvSpPr>
        <p:spPr>
          <a:xfrm>
            <a:off x="1613648" y="6393583"/>
            <a:ext cx="9524045" cy="365125"/>
          </a:xfrm>
          <a:prstGeom prst="rect">
            <a:avLst/>
          </a:prstGeom>
        </p:spPr>
        <p:txBody>
          <a:bodyPr vert="horz" lIns="91440" tIns="45720" rIns="91440" bIns="45720" rtlCol="0" anchor="ctr"/>
          <a:lstStyle>
            <a:lvl1pPr algn="r">
              <a:defRPr sz="1200">
                <a:solidFill>
                  <a:schemeClr val="bg1"/>
                </a:solidFill>
              </a:defRPr>
            </a:lvl1pPr>
          </a:lstStyle>
          <a:p>
            <a:r>
              <a:rPr lang="en-US">
                <a:solidFill>
                  <a:srgbClr val="FFFFFF"/>
                </a:solidFill>
                <a:latin typeface="Candara"/>
              </a:rPr>
              <a:t>PRESENTATION TITLE</a:t>
            </a:r>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flipV="1">
            <a:off x="0" y="1198113"/>
            <a:ext cx="12161520" cy="18288"/>
          </a:xfrm>
          <a:prstGeom prst="rect">
            <a:avLst/>
          </a:prstGeom>
        </p:spPr>
      </p:pic>
    </p:spTree>
    <p:extLst>
      <p:ext uri="{BB962C8B-B14F-4D97-AF65-F5344CB8AC3E}">
        <p14:creationId xmlns:p14="http://schemas.microsoft.com/office/powerpoint/2010/main" val="3209805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no content">
    <p:spTree>
      <p:nvGrpSpPr>
        <p:cNvPr id="1" name=""/>
        <p:cNvGrpSpPr/>
        <p:nvPr/>
      </p:nvGrpSpPr>
      <p:grpSpPr>
        <a:xfrm>
          <a:off x="0" y="0"/>
          <a:ext cx="0" cy="0"/>
          <a:chOff x="0" y="0"/>
          <a:chExt cx="0" cy="0"/>
        </a:xfrm>
      </p:grpSpPr>
      <p:sp>
        <p:nvSpPr>
          <p:cNvPr id="16" name="Title 3"/>
          <p:cNvSpPr>
            <a:spLocks noGrp="1"/>
          </p:cNvSpPr>
          <p:nvPr>
            <p:ph type="title"/>
          </p:nvPr>
        </p:nvSpPr>
        <p:spPr>
          <a:xfrm>
            <a:off x="601581" y="466350"/>
            <a:ext cx="10915203" cy="507831"/>
          </a:xfrm>
        </p:spPr>
        <p:txBody>
          <a:bodyPr/>
          <a:lstStyle>
            <a:lvl1pPr>
              <a:defRPr>
                <a:solidFill>
                  <a:schemeClr val="tx2"/>
                </a:solidFill>
              </a:defRPr>
            </a:lvl1pPr>
          </a:lstStyle>
          <a:p>
            <a:r>
              <a:rPr lang="en-US"/>
              <a:t>Click to edit Master title style</a:t>
            </a:r>
            <a:endParaRPr lang="en-US" dirty="0"/>
          </a:p>
        </p:txBody>
      </p:sp>
      <p:sp>
        <p:nvSpPr>
          <p:cNvPr id="4" name="Slide Number Placeholder 5">
            <a:extLst>
              <a:ext uri="{FF2B5EF4-FFF2-40B4-BE49-F238E27FC236}">
                <a16:creationId xmlns:a16="http://schemas.microsoft.com/office/drawing/2014/main" id="{DD700759-2717-AD40-9814-CA77C6E9D6B1}"/>
              </a:ext>
            </a:extLst>
          </p:cNvPr>
          <p:cNvSpPr>
            <a:spLocks noGrp="1"/>
          </p:cNvSpPr>
          <p:nvPr>
            <p:ph type="sldNum" sz="quarter" idx="10"/>
          </p:nvPr>
        </p:nvSpPr>
        <p:spPr/>
        <p:txBody>
          <a:bodyPr/>
          <a:lstStyle>
            <a:lvl1pPr>
              <a:defRPr/>
            </a:lvl1pPr>
          </a:lstStyle>
          <a:p>
            <a:pPr>
              <a:defRPr/>
            </a:pPr>
            <a:fld id="{A48725E7-0BCD-FA4A-B64F-9E36BFFE79F3}" type="slidenum">
              <a:rPr lang="en-US"/>
              <a:pPr>
                <a:defRPr/>
              </a:pPr>
              <a:t>‹#›</a:t>
            </a:fld>
            <a:endParaRPr lang="en-US" dirty="0"/>
          </a:p>
        </p:txBody>
      </p:sp>
      <p:pic>
        <p:nvPicPr>
          <p:cNvPr id="6" name="Picture 5">
            <a:extLst>
              <a:ext uri="{FF2B5EF4-FFF2-40B4-BE49-F238E27FC236}">
                <a16:creationId xmlns:a16="http://schemas.microsoft.com/office/drawing/2014/main" id="{462DF59D-F508-7045-9FB1-C5D517589B40}"/>
              </a:ext>
            </a:extLst>
          </p:cNvPr>
          <p:cNvPicPr>
            <a:picLocks noChangeAspect="1"/>
          </p:cNvPicPr>
          <p:nvPr userDrawn="1"/>
        </p:nvPicPr>
        <p:blipFill>
          <a:blip r:embed="rId2"/>
          <a:stretch>
            <a:fillRect/>
          </a:stretch>
        </p:blipFill>
        <p:spPr>
          <a:xfrm>
            <a:off x="601580" y="6400800"/>
            <a:ext cx="3048000" cy="169816"/>
          </a:xfrm>
          <a:prstGeom prst="rect">
            <a:avLst/>
          </a:prstGeom>
        </p:spPr>
      </p:pic>
    </p:spTree>
    <p:extLst>
      <p:ext uri="{BB962C8B-B14F-4D97-AF65-F5344CB8AC3E}">
        <p14:creationId xmlns:p14="http://schemas.microsoft.com/office/powerpoint/2010/main" val="1816343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431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92801" y="1536192"/>
            <a:ext cx="5384799" cy="4431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11375717" y="6305883"/>
            <a:ext cx="731520" cy="396240"/>
          </a:xfrm>
          <a:prstGeom prst="bracketPair">
            <a:avLst>
              <a:gd name="adj" fmla="val 17949"/>
            </a:avLst>
          </a:prstGeom>
        </p:spPr>
        <p:txBody>
          <a:bodyPr/>
          <a:lstStyle/>
          <a:p>
            <a:fld id="{6E2D2B3B-882E-40F3-A32F-6DD516915044}" type="slidenum">
              <a:rPr lang="en-US" smtClean="0"/>
              <a:pPr/>
              <a:t>‹#›</a:t>
            </a:fld>
            <a:endParaRPr lang="en-US"/>
          </a:p>
        </p:txBody>
      </p:sp>
      <p:sp>
        <p:nvSpPr>
          <p:cNvPr id="9" name="Date Placeholder 3"/>
          <p:cNvSpPr>
            <a:spLocks noGrp="1"/>
          </p:cNvSpPr>
          <p:nvPr>
            <p:ph type="dt" sz="half" idx="13"/>
          </p:nvPr>
        </p:nvSpPr>
        <p:spPr>
          <a:xfrm>
            <a:off x="10293010" y="6352707"/>
            <a:ext cx="984591" cy="365760"/>
          </a:xfrm>
          <a:prstGeom prst="rect">
            <a:avLst/>
          </a:prstGeom>
        </p:spPr>
        <p:txBody>
          <a:bodyPr anchor="ctr"/>
          <a:lstStyle>
            <a:lvl1pPr>
              <a:defRPr sz="1200">
                <a:solidFill>
                  <a:srgbClr val="88A7DF"/>
                </a:solidFill>
              </a:defRPr>
            </a:lvl1pPr>
          </a:lstStyle>
          <a:p>
            <a:pPr>
              <a:defRPr/>
            </a:pPr>
            <a:endParaRPr lang="en-US" altLang="en-US">
              <a:solidFill>
                <a:srgbClr val="FFFFFF"/>
              </a:solidFill>
            </a:endParaRPr>
          </a:p>
        </p:txBody>
      </p:sp>
      <p:sp>
        <p:nvSpPr>
          <p:cNvPr id="10" name="Footer Placeholder 4"/>
          <p:cNvSpPr>
            <a:spLocks noGrp="1"/>
          </p:cNvSpPr>
          <p:nvPr>
            <p:ph type="ftr" sz="quarter" idx="3"/>
          </p:nvPr>
        </p:nvSpPr>
        <p:spPr>
          <a:xfrm>
            <a:off x="4469945" y="6352707"/>
            <a:ext cx="5823064" cy="365760"/>
          </a:xfrm>
          <a:prstGeom prst="rect">
            <a:avLst/>
          </a:prstGeom>
        </p:spPr>
        <p:txBody>
          <a:bodyPr anchor="ctr"/>
          <a:lstStyle>
            <a:lvl1pPr>
              <a:defRPr sz="1200">
                <a:solidFill>
                  <a:schemeClr val="tx2">
                    <a:lumMod val="40000"/>
                    <a:lumOff val="60000"/>
                  </a:schemeClr>
                </a:solidFill>
              </a:defRPr>
            </a:lvl1pPr>
          </a:lstStyle>
          <a:p>
            <a:endParaRPr lang="en-US"/>
          </a:p>
        </p:txBody>
      </p:sp>
    </p:spTree>
    <p:extLst>
      <p:ext uri="{BB962C8B-B14F-4D97-AF65-F5344CB8AC3E}">
        <p14:creationId xmlns:p14="http://schemas.microsoft.com/office/powerpoint/2010/main" val="226814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518"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p:cNvSpPr>
            <a:spLocks noGrp="1"/>
          </p:cNvSpPr>
          <p:nvPr>
            <p:ph sz="half" idx="13"/>
          </p:nvPr>
        </p:nvSpPr>
        <p:spPr>
          <a:xfrm>
            <a:off x="6176935"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96F6293-31A9-CA03-77E9-7D540F60581E}"/>
              </a:ext>
            </a:extLst>
          </p:cNvPr>
          <p:cNvSpPr>
            <a:spLocks noGrp="1"/>
          </p:cNvSpPr>
          <p:nvPr>
            <p:ph type="body" sz="quarter" idx="16" hasCustomPrompt="1"/>
          </p:nvPr>
        </p:nvSpPr>
        <p:spPr>
          <a:xfrm>
            <a:off x="525517" y="211139"/>
            <a:ext cx="11314059"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2" name="Picture 1" descr="A red and blue text on a black background&#10;&#10;AI-generated content may be incorrect.">
            <a:extLst>
              <a:ext uri="{FF2B5EF4-FFF2-40B4-BE49-F238E27FC236}">
                <a16:creationId xmlns:a16="http://schemas.microsoft.com/office/drawing/2014/main" id="{2D80737B-2889-BF91-A522-52D59F3FDB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10" name="Slide Number Placeholder 6">
            <a:extLst>
              <a:ext uri="{FF2B5EF4-FFF2-40B4-BE49-F238E27FC236}">
                <a16:creationId xmlns:a16="http://schemas.microsoft.com/office/drawing/2014/main" id="{4081914E-D3E6-98B2-0DB3-0561A7445D0C}"/>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
        <p:nvSpPr>
          <p:cNvPr id="11" name="Rectangle 10">
            <a:extLst>
              <a:ext uri="{FF2B5EF4-FFF2-40B4-BE49-F238E27FC236}">
                <a16:creationId xmlns:a16="http://schemas.microsoft.com/office/drawing/2014/main" id="{47A0BD76-917D-23A7-EB7D-057D44309B2B}"/>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4B94403-748C-A543-F131-5EFFA17086C2}"/>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8E1AA6D-7D48-9DCB-3AE1-7132AD0C6C8A}"/>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D5045E-BC7A-D4C6-D398-DFCD5FFE84DF}"/>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795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0" name="Picture Placeholder 29"/>
          <p:cNvSpPr>
            <a:spLocks noGrp="1"/>
          </p:cNvSpPr>
          <p:nvPr>
            <p:ph type="pic" sz="quarter" idx="10"/>
          </p:nvPr>
        </p:nvSpPr>
        <p:spPr>
          <a:xfrm>
            <a:off x="1723424" y="1730035"/>
            <a:ext cx="2333625" cy="2135188"/>
          </a:xfrm>
        </p:spPr>
        <p:txBody>
          <a:bodyPr/>
          <a:lstStyle/>
          <a:p>
            <a:endParaRPr lang="en-US"/>
          </a:p>
        </p:txBody>
      </p:sp>
      <p:sp>
        <p:nvSpPr>
          <p:cNvPr id="24" name="Content Placeholder 3"/>
          <p:cNvSpPr txBox="1">
            <a:spLocks/>
          </p:cNvSpPr>
          <p:nvPr userDrawn="1"/>
        </p:nvSpPr>
        <p:spPr>
          <a:xfrm>
            <a:off x="1723423" y="1704033"/>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solidFill>
                  <a:srgbClr val="201E56"/>
                </a:solidFill>
              </a:ln>
              <a:solidFill>
                <a:schemeClr val="accent5"/>
              </a:solidFill>
              <a:effectLst/>
              <a:uLnTx/>
              <a:uFillTx/>
              <a:latin typeface="Calibri" panose="020F0502020204030204"/>
              <a:ea typeface="+mn-ea"/>
              <a:cs typeface="+mn-cs"/>
            </a:endParaRPr>
          </a:p>
        </p:txBody>
      </p:sp>
      <p:sp>
        <p:nvSpPr>
          <p:cNvPr id="33" name="Picture Placeholder 29"/>
          <p:cNvSpPr>
            <a:spLocks noGrp="1"/>
          </p:cNvSpPr>
          <p:nvPr>
            <p:ph type="pic" sz="quarter" idx="11"/>
          </p:nvPr>
        </p:nvSpPr>
        <p:spPr>
          <a:xfrm>
            <a:off x="4976374" y="1756037"/>
            <a:ext cx="2333625" cy="2135188"/>
          </a:xfrm>
        </p:spPr>
        <p:txBody>
          <a:bodyPr/>
          <a:lstStyle/>
          <a:p>
            <a:endParaRPr lang="en-US"/>
          </a:p>
        </p:txBody>
      </p:sp>
      <p:sp>
        <p:nvSpPr>
          <p:cNvPr id="34" name="Content Placeholder 3"/>
          <p:cNvSpPr txBox="1">
            <a:spLocks/>
          </p:cNvSpPr>
          <p:nvPr userDrawn="1"/>
        </p:nvSpPr>
        <p:spPr>
          <a:xfrm>
            <a:off x="4976373" y="1730035"/>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accent5"/>
              </a:solidFill>
              <a:effectLst/>
              <a:uLnTx/>
              <a:uFillTx/>
              <a:latin typeface="Calibri" panose="020F0502020204030204"/>
              <a:ea typeface="+mn-ea"/>
              <a:cs typeface="+mn-cs"/>
            </a:endParaRPr>
          </a:p>
        </p:txBody>
      </p:sp>
      <p:sp>
        <p:nvSpPr>
          <p:cNvPr id="35" name="Picture Placeholder 29"/>
          <p:cNvSpPr>
            <a:spLocks noGrp="1"/>
          </p:cNvSpPr>
          <p:nvPr>
            <p:ph type="pic" sz="quarter" idx="12"/>
          </p:nvPr>
        </p:nvSpPr>
        <p:spPr>
          <a:xfrm>
            <a:off x="8229325" y="1730035"/>
            <a:ext cx="2333625" cy="2135188"/>
          </a:xfrm>
        </p:spPr>
        <p:txBody>
          <a:bodyPr/>
          <a:lstStyle/>
          <a:p>
            <a:endParaRPr lang="en-US"/>
          </a:p>
        </p:txBody>
      </p:sp>
      <p:sp>
        <p:nvSpPr>
          <p:cNvPr id="36" name="Content Placeholder 3"/>
          <p:cNvSpPr txBox="1">
            <a:spLocks/>
          </p:cNvSpPr>
          <p:nvPr userDrawn="1"/>
        </p:nvSpPr>
        <p:spPr>
          <a:xfrm>
            <a:off x="8229324" y="1704033"/>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accent5"/>
              </a:solidFill>
              <a:effectLst/>
              <a:uLnTx/>
              <a:uFillTx/>
              <a:latin typeface="Calibri" panose="020F0502020204030204"/>
              <a:ea typeface="+mn-ea"/>
              <a:cs typeface="+mn-cs"/>
            </a:endParaRPr>
          </a:p>
        </p:txBody>
      </p:sp>
      <p:sp>
        <p:nvSpPr>
          <p:cNvPr id="38" name="Text Placeholder 37"/>
          <p:cNvSpPr>
            <a:spLocks noGrp="1"/>
          </p:cNvSpPr>
          <p:nvPr>
            <p:ph type="body" sz="quarter" idx="13" hasCustomPrompt="1"/>
          </p:nvPr>
        </p:nvSpPr>
        <p:spPr>
          <a:xfrm>
            <a:off x="1723424"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sp>
        <p:nvSpPr>
          <p:cNvPr id="39" name="Text Placeholder 37"/>
          <p:cNvSpPr>
            <a:spLocks noGrp="1"/>
          </p:cNvSpPr>
          <p:nvPr>
            <p:ph type="body" sz="quarter" idx="14" hasCustomPrompt="1"/>
          </p:nvPr>
        </p:nvSpPr>
        <p:spPr>
          <a:xfrm>
            <a:off x="4976373"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sp>
        <p:nvSpPr>
          <p:cNvPr id="40" name="Text Placeholder 37"/>
          <p:cNvSpPr>
            <a:spLocks noGrp="1"/>
          </p:cNvSpPr>
          <p:nvPr>
            <p:ph type="body" sz="quarter" idx="15" hasCustomPrompt="1"/>
          </p:nvPr>
        </p:nvSpPr>
        <p:spPr>
          <a:xfrm>
            <a:off x="8229325"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cxnSp>
        <p:nvCxnSpPr>
          <p:cNvPr id="42" name="Straight Connector 41"/>
          <p:cNvCxnSpPr/>
          <p:nvPr userDrawn="1"/>
        </p:nvCxnSpPr>
        <p:spPr>
          <a:xfrm>
            <a:off x="1723422"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4976373"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8229325"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6" hasCustomPrompt="1"/>
          </p:nvPr>
        </p:nvSpPr>
        <p:spPr>
          <a:xfrm>
            <a:off x="459179" y="211139"/>
            <a:ext cx="11380397"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6" name="Picture 5" descr="A red and blue text on a black background&#10;&#10;AI-generated content may be incorrect.">
            <a:extLst>
              <a:ext uri="{FF2B5EF4-FFF2-40B4-BE49-F238E27FC236}">
                <a16:creationId xmlns:a16="http://schemas.microsoft.com/office/drawing/2014/main" id="{BE597930-7CEB-7513-7DD5-696E31BDD3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Tree>
    <p:extLst>
      <p:ext uri="{BB962C8B-B14F-4D97-AF65-F5344CB8AC3E}">
        <p14:creationId xmlns:p14="http://schemas.microsoft.com/office/powerpoint/2010/main" val="2965895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6"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4D16EAA-C078-C04C-ACCB-34EF420B1EE5}" type="datetimeFigureOut">
              <a:rPr lang="en-US" smtClean="0">
                <a:solidFill>
                  <a:prstClr val="white">
                    <a:tint val="75000"/>
                    <a:alpha val="60000"/>
                  </a:prstClr>
                </a:solidFill>
                <a:latin typeface="Century Gothic"/>
              </a:rPr>
              <a:pPr/>
              <a:t>10/15/2026</a:t>
            </a:fld>
            <a:endParaRPr lang="en-US">
              <a:solidFill>
                <a:prstClr val="white">
                  <a:tint val="75000"/>
                  <a:alpha val="60000"/>
                </a:prstClr>
              </a:solidFill>
              <a:latin typeface="Century Gothic"/>
            </a:endParaRPr>
          </a:p>
        </p:txBody>
      </p:sp>
      <p:sp>
        <p:nvSpPr>
          <p:cNvPr id="5" name="Footer Placeholder 4"/>
          <p:cNvSpPr>
            <a:spLocks noGrp="1"/>
          </p:cNvSpPr>
          <p:nvPr>
            <p:ph type="ftr" sz="quarter" idx="11"/>
          </p:nvPr>
        </p:nvSpPr>
        <p:spPr/>
        <p:txBody>
          <a:bodyPr/>
          <a:lstStyle/>
          <a:p>
            <a:endParaRPr lang="en-US">
              <a:solidFill>
                <a:prstClr val="white">
                  <a:tint val="75000"/>
                  <a:alpha val="60000"/>
                </a:prstClr>
              </a:solidFill>
              <a:latin typeface="Century Gothic"/>
            </a:endParaRPr>
          </a:p>
        </p:txBody>
      </p:sp>
      <p:sp>
        <p:nvSpPr>
          <p:cNvPr id="6" name="Slide Number Placeholder 5"/>
          <p:cNvSpPr>
            <a:spLocks noGrp="1"/>
          </p:cNvSpPr>
          <p:nvPr>
            <p:ph type="sldNum" sz="quarter" idx="12"/>
          </p:nvPr>
        </p:nvSpPr>
        <p:spPr/>
        <p:txBody>
          <a:bodyPr/>
          <a:lstStyle/>
          <a:p>
            <a:fld id="{01D9D6DC-5CE0-F54B-A32E-824A583BE19B}" type="slidenum">
              <a:rPr lang="en-US" smtClean="0">
                <a:solidFill>
                  <a:prstClr val="white">
                    <a:tint val="75000"/>
                  </a:prstClr>
                </a:solidFill>
                <a:latin typeface="Century Gothic"/>
              </a:rPr>
              <a:pPr/>
              <a:t>‹#›</a:t>
            </a:fld>
            <a:endParaRPr lang="en-US">
              <a:solidFill>
                <a:prstClr val="white">
                  <a:tint val="75000"/>
                </a:prstClr>
              </a:solidFill>
              <a:latin typeface="Century Gothic"/>
            </a:endParaRPr>
          </a:p>
        </p:txBody>
      </p:sp>
    </p:spTree>
    <p:extLst>
      <p:ext uri="{BB962C8B-B14F-4D97-AF65-F5344CB8AC3E}">
        <p14:creationId xmlns:p14="http://schemas.microsoft.com/office/powerpoint/2010/main" val="2020373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45C5-5723-D33F-582A-AFA7D38032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C6AD4F-FB2E-2885-B23A-27AF776499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4D09EC-0721-AE1E-F9DF-690D36849CD3}"/>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206A5F61-5758-1D82-EDF8-83ED0D319D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CA9E34-EAD6-5B06-AF8A-B95460A7AEED}"/>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3200370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29B1-AECC-8F08-500E-1A4D8A8D63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47B3A5-4AB8-8FF5-1396-7FBADCCB91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436B0-6B8E-017A-11AD-C359D636B329}"/>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71B3515B-91A0-D777-BBAD-727932E1F1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36F72-50B4-33A7-6DCC-7592A80C1F55}"/>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2868173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C923F-994C-C69F-3788-55100DEF50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D60F59-8D29-084D-1804-B8DA1A04E6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0FFC5-FE20-A962-7CA9-046251F6431E}"/>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74E1A9C9-29F7-EA46-B140-95B2B1A563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7019C-D832-1000-DCF2-72B64A9CC96F}"/>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23817045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7AF7E-A214-FF7C-3C99-540F70D59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E90D6-3F1D-54E0-C12C-E8DC99BF77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57739-53E2-2E04-3CDC-7357E5313C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E3E3AF-2742-DCB6-1798-60227A99BC33}"/>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6" name="Footer Placeholder 5">
            <a:extLst>
              <a:ext uri="{FF2B5EF4-FFF2-40B4-BE49-F238E27FC236}">
                <a16:creationId xmlns:a16="http://schemas.microsoft.com/office/drawing/2014/main" id="{040115D1-ED51-F505-4B4B-8C7502F484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CC1FB-F3EE-A061-713F-3C3E62A8B00D}"/>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194109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0362-1DF0-5EEA-4BC0-0978E38F9E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33E65C-B618-39A6-761C-C70EF053C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DEEEFA-FC5A-A87E-5481-1B29349132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0F9784-884E-7060-8ED3-2D7CE069A3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71FF2F-F8B7-46A9-D5DE-B5C96379EC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5635CD-024B-700C-EB53-98102082A571}"/>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8" name="Footer Placeholder 7">
            <a:extLst>
              <a:ext uri="{FF2B5EF4-FFF2-40B4-BE49-F238E27FC236}">
                <a16:creationId xmlns:a16="http://schemas.microsoft.com/office/drawing/2014/main" id="{52FA8F20-13BE-D5A9-960F-415D1E3565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2ABF0E-0DED-1E5C-F5B2-E60DB9F62D4F}"/>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942664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CC350-C780-E7E1-81BB-B32F636A2F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ABDEE8-2C52-A342-4BBE-A70D43552644}"/>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4" name="Footer Placeholder 3">
            <a:extLst>
              <a:ext uri="{FF2B5EF4-FFF2-40B4-BE49-F238E27FC236}">
                <a16:creationId xmlns:a16="http://schemas.microsoft.com/office/drawing/2014/main" id="{E689E11E-3EB8-F0C5-3D2F-6D7B27E725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3177BE-C6AE-BCE6-36AF-C7200E556A17}"/>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158645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BF8069-01BC-0DB0-2038-495FE86ABD00}"/>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3" name="Footer Placeholder 2">
            <a:extLst>
              <a:ext uri="{FF2B5EF4-FFF2-40B4-BE49-F238E27FC236}">
                <a16:creationId xmlns:a16="http://schemas.microsoft.com/office/drawing/2014/main" id="{DA8A5DE5-3F56-A9A8-931B-3B31F074B1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8ED6C5-0383-5412-D25F-1B449EACD87A}"/>
              </a:ext>
            </a:extLst>
          </p:cNvPr>
          <p:cNvSpPr>
            <a:spLocks noGrp="1"/>
          </p:cNvSpPr>
          <p:nvPr>
            <p:ph type="sldNum" sz="quarter" idx="12"/>
          </p:nvPr>
        </p:nvSpPr>
        <p:spPr/>
        <p:txBody>
          <a:bodyPr/>
          <a:lstStyle/>
          <a:p>
            <a:fld id="{553E2910-AB74-4307-9F7B-501B78EA9EC5}" type="slidenum">
              <a:rPr lang="en-US" smtClean="0"/>
              <a:t>‹#›</a:t>
            </a:fld>
            <a:endParaRPr lang="en-US"/>
          </a:p>
        </p:txBody>
      </p:sp>
      <p:pic>
        <p:nvPicPr>
          <p:cNvPr id="5" name="Picture 4" descr="Logo&#10;&#10;Description automatically generated">
            <a:extLst>
              <a:ext uri="{FF2B5EF4-FFF2-40B4-BE49-F238E27FC236}">
                <a16:creationId xmlns:a16="http://schemas.microsoft.com/office/drawing/2014/main" id="{3536958D-0682-A238-232D-126D14E7C1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2091" y="6356912"/>
            <a:ext cx="1735066" cy="682649"/>
          </a:xfrm>
          <a:prstGeom prst="rect">
            <a:avLst/>
          </a:prstGeom>
        </p:spPr>
      </p:pic>
    </p:spTree>
    <p:extLst>
      <p:ext uri="{BB962C8B-B14F-4D97-AF65-F5344CB8AC3E}">
        <p14:creationId xmlns:p14="http://schemas.microsoft.com/office/powerpoint/2010/main" val="1463563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68A5-CD5F-48C9-C869-4EB22EA41E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533C90-749C-75C3-1838-9E720E431F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EDE301-382A-2EDA-51B6-E28BFAF2D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B4E964-1022-A3C6-12F3-8B1F29E95521}"/>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6" name="Footer Placeholder 5">
            <a:extLst>
              <a:ext uri="{FF2B5EF4-FFF2-40B4-BE49-F238E27FC236}">
                <a16:creationId xmlns:a16="http://schemas.microsoft.com/office/drawing/2014/main" id="{8E20D3AE-7A23-449B-0318-955EA6DFFD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8709E-7782-0BE5-7E7D-F8A33D2C12C5}"/>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484973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AA48-7EBD-2E6D-AF3D-377029D10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79199D-B7E3-854B-D39F-0519036BB0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1B3CA55-3647-988C-B350-0F7A9C804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DE348C-ABAC-D110-9A77-3861D948FDD6}"/>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6" name="Footer Placeholder 5">
            <a:extLst>
              <a:ext uri="{FF2B5EF4-FFF2-40B4-BE49-F238E27FC236}">
                <a16:creationId xmlns:a16="http://schemas.microsoft.com/office/drawing/2014/main" id="{9D1F8678-9DEB-3447-9D6A-6E84CD2913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05D920-D804-410E-EC38-4DB02DE79E5C}"/>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923710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922B1-92DE-1968-3515-1345769E71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D31D9A-E38B-6897-B17E-DDF71FA420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7603D-E4B3-949B-6B76-478A320263B6}"/>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628F5582-5426-4285-3F12-BC133FD233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D56CB5-ECAF-2D71-11D8-44AAF122E275}"/>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3814488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9825D4-295C-2902-3E27-8E69736154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6DF21C-E06A-0E19-7DA4-FA4A88AD36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89B4E6-9A17-1555-297B-8EB410C172F4}"/>
              </a:ext>
            </a:extLst>
          </p:cNvPr>
          <p:cNvSpPr>
            <a:spLocks noGrp="1"/>
          </p:cNvSpPr>
          <p:nvPr>
            <p:ph type="dt" sz="half" idx="10"/>
          </p:nvPr>
        </p:nvSpPr>
        <p:spPr/>
        <p:txBody>
          <a:body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C8456714-7A90-59C9-9320-D1287FA65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1F6E7F-B2C4-4106-0E4C-030F8478F919}"/>
              </a:ext>
            </a:extLst>
          </p:cNvPr>
          <p:cNvSpPr>
            <a:spLocks noGrp="1"/>
          </p:cNvSpPr>
          <p:nvPr>
            <p:ph type="sldNum" sz="quarter" idx="12"/>
          </p:nvPr>
        </p:nvSpPr>
        <p:spPr/>
        <p:txBody>
          <a:bodyPr/>
          <a:lstStyle/>
          <a:p>
            <a:fld id="{553E2910-AB74-4307-9F7B-501B78EA9EC5}" type="slidenum">
              <a:rPr lang="en-US" smtClean="0"/>
              <a:t>‹#›</a:t>
            </a:fld>
            <a:endParaRPr lang="en-US"/>
          </a:p>
        </p:txBody>
      </p:sp>
    </p:spTree>
    <p:extLst>
      <p:ext uri="{BB962C8B-B14F-4D97-AF65-F5344CB8AC3E}">
        <p14:creationId xmlns:p14="http://schemas.microsoft.com/office/powerpoint/2010/main" val="2971439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References Layou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3103FD-3CDC-46AD-895D-365162FE730A}"/>
              </a:ext>
            </a:extLst>
          </p:cNvPr>
          <p:cNvSpPr>
            <a:spLocks noGrp="1"/>
          </p:cNvSpPr>
          <p:nvPr>
            <p:ph idx="1" hasCustomPrompt="1"/>
          </p:nvPr>
        </p:nvSpPr>
        <p:spPr>
          <a:xfrm>
            <a:off x="609600" y="1292850"/>
            <a:ext cx="10972800" cy="4683206"/>
          </a:xfrm>
        </p:spPr>
        <p:txBody>
          <a:bodyPr>
            <a:normAutofit/>
          </a:bodyPr>
          <a:lstStyle>
            <a:lvl1pPr marL="457200" indent="-457200">
              <a:buClr>
                <a:schemeClr val="accent2"/>
              </a:buClr>
              <a:buFont typeface="+mj-lt"/>
              <a:buAutoNum type="arabicPeriod"/>
              <a:defRPr sz="2400">
                <a:solidFill>
                  <a:schemeClr val="tx1"/>
                </a:solidFill>
              </a:defRPr>
            </a:lvl1pPr>
          </a:lstStyle>
          <a:p>
            <a:pPr lvl="0"/>
            <a:r>
              <a:rPr lang="en-US"/>
              <a:t>Reference 1 (press enter to enter a second reference)</a:t>
            </a:r>
          </a:p>
        </p:txBody>
      </p:sp>
      <p:sp>
        <p:nvSpPr>
          <p:cNvPr id="4" name="Title 3">
            <a:extLst>
              <a:ext uri="{FF2B5EF4-FFF2-40B4-BE49-F238E27FC236}">
                <a16:creationId xmlns:a16="http://schemas.microsoft.com/office/drawing/2014/main" id="{47827790-E4B7-4DA1-AB88-74DF3BA35E2A}"/>
              </a:ext>
            </a:extLst>
          </p:cNvPr>
          <p:cNvSpPr>
            <a:spLocks noGrp="1"/>
          </p:cNvSpPr>
          <p:nvPr>
            <p:ph type="title"/>
          </p:nvPr>
        </p:nvSpPr>
        <p:spPr/>
        <p:txBody>
          <a:bodyPr/>
          <a:lstStyle/>
          <a:p>
            <a:r>
              <a:rPr lang="en-US"/>
              <a:t>Click to edit Master title style</a:t>
            </a:r>
          </a:p>
        </p:txBody>
      </p:sp>
      <p:pic>
        <p:nvPicPr>
          <p:cNvPr id="5" name="Picture 4" descr="A close up of a logo&#10;&#10;Description automatically generated">
            <a:extLst>
              <a:ext uri="{FF2B5EF4-FFF2-40B4-BE49-F238E27FC236}">
                <a16:creationId xmlns:a16="http://schemas.microsoft.com/office/drawing/2014/main" id="{A64DA5A5-373F-42DE-B3E3-90EDEDFD0F7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8600" y="6019800"/>
            <a:ext cx="660312" cy="685800"/>
          </a:xfrm>
          <a:prstGeom prst="rect">
            <a:avLst/>
          </a:prstGeom>
        </p:spPr>
      </p:pic>
    </p:spTree>
    <p:custDataLst>
      <p:tags r:id="rId1"/>
    </p:custDataLst>
    <p:extLst>
      <p:ext uri="{BB962C8B-B14F-4D97-AF65-F5344CB8AC3E}">
        <p14:creationId xmlns:p14="http://schemas.microsoft.com/office/powerpoint/2010/main" val="566639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2400"/>
              <a:t>Fourth Level</a:t>
            </a:r>
            <a:endParaRPr lang="en-US"/>
          </a:p>
        </p:txBody>
      </p:sp>
    </p:spTree>
    <p:extLst>
      <p:ext uri="{BB962C8B-B14F-4D97-AF65-F5344CB8AC3E}">
        <p14:creationId xmlns:p14="http://schemas.microsoft.com/office/powerpoint/2010/main" val="3025421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a:t>First level</a:t>
            </a:r>
          </a:p>
          <a:p>
            <a:pPr lvl="1"/>
            <a:r>
              <a:rPr lang="en-US"/>
              <a:t>Second Level</a:t>
            </a:r>
          </a:p>
          <a:p>
            <a:pPr lvl="2"/>
            <a:r>
              <a:rPr lang="en-US"/>
              <a:t>Third Level</a:t>
            </a:r>
          </a:p>
          <a:p>
            <a:pPr lvl="3"/>
            <a:r>
              <a:rPr lang="en-US" sz="2400"/>
              <a:t>Fourth Level</a:t>
            </a:r>
            <a:endParaRPr lang="en-US"/>
          </a:p>
        </p:txBody>
      </p:sp>
    </p:spTree>
    <p:extLst>
      <p:ext uri="{BB962C8B-B14F-4D97-AF65-F5344CB8AC3E}">
        <p14:creationId xmlns:p14="http://schemas.microsoft.com/office/powerpoint/2010/main" val="2351363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2"/>
        </a:solidFill>
        <a:effectLst/>
      </p:bgPr>
    </p:bg>
    <p:spTree>
      <p:nvGrpSpPr>
        <p:cNvPr id="1" name=""/>
        <p:cNvGrpSpPr/>
        <p:nvPr/>
      </p:nvGrpSpPr>
      <p:grpSpPr>
        <a:xfrm>
          <a:off x="0" y="0"/>
          <a:ext cx="0" cy="0"/>
          <a:chOff x="0" y="0"/>
          <a:chExt cx="0" cy="0"/>
        </a:xfrm>
      </p:grpSpPr>
      <p:sp>
        <p:nvSpPr>
          <p:cNvPr id="12" name="Text Placeholder 9"/>
          <p:cNvSpPr>
            <a:spLocks noGrp="1"/>
          </p:cNvSpPr>
          <p:nvPr>
            <p:ph type="body" sz="quarter" idx="14" hasCustomPrompt="1"/>
          </p:nvPr>
        </p:nvSpPr>
        <p:spPr>
          <a:xfrm>
            <a:off x="594360" y="3002280"/>
            <a:ext cx="10895293" cy="274320"/>
          </a:xfrm>
          <a:prstGeom prst="rect">
            <a:avLst/>
          </a:prstGeom>
          <a:noFill/>
        </p:spPr>
        <p:txBody>
          <a:bodyPr anchor="ctr"/>
          <a:lstStyle>
            <a:lvl1pPr marL="0" indent="0">
              <a:lnSpc>
                <a:spcPct val="100000"/>
              </a:lnSpc>
              <a:buNone/>
              <a:defRPr sz="2000" b="0" baseline="0">
                <a:solidFill>
                  <a:schemeClr val="tx1"/>
                </a:solidFill>
                <a:latin typeface="Microsoft Sans Serif" panose="020B0604020202020204" pitchFamily="34" charset="0"/>
                <a:cs typeface="Microsoft Sans Serif" panose="020B0604020202020204" pitchFamily="34" charset="0"/>
              </a:defRPr>
            </a:lvl1pPr>
            <a:lvl2pPr marL="257175" indent="0">
              <a:buNone/>
              <a:defRPr b="1">
                <a:latin typeface="Arial"/>
                <a:cs typeface="Arial"/>
              </a:defRPr>
            </a:lvl2pPr>
            <a:lvl3pPr marL="514350" indent="0">
              <a:buNone/>
              <a:defRPr b="1">
                <a:latin typeface="Arial"/>
                <a:cs typeface="Arial"/>
              </a:defRPr>
            </a:lvl3pPr>
            <a:lvl4pPr marL="771525" indent="0">
              <a:buNone/>
              <a:defRPr b="1">
                <a:latin typeface="Arial"/>
                <a:cs typeface="Arial"/>
              </a:defRPr>
            </a:lvl4pPr>
            <a:lvl5pPr marL="1028700" indent="0">
              <a:buNone/>
              <a:defRPr b="1">
                <a:latin typeface="Arial"/>
                <a:cs typeface="Arial"/>
              </a:defRPr>
            </a:lvl5pPr>
          </a:lstStyle>
          <a:p>
            <a:pPr lvl="0"/>
            <a:r>
              <a:rPr lang="en-US"/>
              <a:t>Presenter, Department</a:t>
            </a:r>
          </a:p>
        </p:txBody>
      </p:sp>
      <p:sp>
        <p:nvSpPr>
          <p:cNvPr id="2" name="Title 1"/>
          <p:cNvSpPr>
            <a:spLocks noGrp="1"/>
          </p:cNvSpPr>
          <p:nvPr>
            <p:ph type="title" hasCustomPrompt="1"/>
          </p:nvPr>
        </p:nvSpPr>
        <p:spPr>
          <a:xfrm>
            <a:off x="609601" y="2311571"/>
            <a:ext cx="10896196" cy="507831"/>
          </a:xfrm>
          <a:noFill/>
        </p:spPr>
        <p:txBody>
          <a:bodyPr/>
          <a:lstStyle>
            <a:lvl1pPr>
              <a:lnSpc>
                <a:spcPct val="100000"/>
              </a:lnSpc>
              <a:defRPr sz="3600" baseline="0">
                <a:solidFill>
                  <a:schemeClr val="tx1"/>
                </a:solidFill>
                <a:latin typeface="YaleNew" panose="02000602050000020003" pitchFamily="2" charset="77"/>
                <a:cs typeface="Microsoft Sans Serif" panose="020B0604020202020204" pitchFamily="34" charset="0"/>
              </a:defRPr>
            </a:lvl1pPr>
          </a:lstStyle>
          <a:p>
            <a:r>
              <a:rPr lang="en-US"/>
              <a:t>Title</a:t>
            </a:r>
          </a:p>
        </p:txBody>
      </p:sp>
      <p:sp>
        <p:nvSpPr>
          <p:cNvPr id="8" name="Text Placeholder 9">
            <a:extLst>
              <a:ext uri="{FF2B5EF4-FFF2-40B4-BE49-F238E27FC236}">
                <a16:creationId xmlns:a16="http://schemas.microsoft.com/office/drawing/2014/main" id="{F639F0F7-B6A2-134A-84D6-28C74C31FFAE}"/>
              </a:ext>
            </a:extLst>
          </p:cNvPr>
          <p:cNvSpPr>
            <a:spLocks noGrp="1"/>
          </p:cNvSpPr>
          <p:nvPr>
            <p:ph type="body" sz="quarter" idx="16" hasCustomPrompt="1"/>
          </p:nvPr>
        </p:nvSpPr>
        <p:spPr>
          <a:xfrm>
            <a:off x="603504" y="3459480"/>
            <a:ext cx="10895293" cy="274320"/>
          </a:xfrm>
          <a:prstGeom prst="rect">
            <a:avLst/>
          </a:prstGeom>
          <a:noFill/>
        </p:spPr>
        <p:txBody>
          <a:bodyPr anchor="ctr"/>
          <a:lstStyle>
            <a:lvl1pPr marL="0" indent="0">
              <a:lnSpc>
                <a:spcPct val="100000"/>
              </a:lnSpc>
              <a:buNone/>
              <a:defRPr sz="1400" b="0" i="0" baseline="0">
                <a:solidFill>
                  <a:schemeClr val="tx1"/>
                </a:solidFill>
                <a:latin typeface="Microsoft Sans Serif" panose="020B0604020202020204" pitchFamily="34" charset="0"/>
                <a:cs typeface="Arial"/>
              </a:defRPr>
            </a:lvl1pPr>
            <a:lvl2pPr marL="257175" indent="0">
              <a:buNone/>
              <a:defRPr b="1">
                <a:latin typeface="Arial"/>
                <a:cs typeface="Arial"/>
              </a:defRPr>
            </a:lvl2pPr>
            <a:lvl3pPr marL="514350" indent="0">
              <a:buNone/>
              <a:defRPr b="1">
                <a:latin typeface="Arial"/>
                <a:cs typeface="Arial"/>
              </a:defRPr>
            </a:lvl3pPr>
            <a:lvl4pPr marL="771525" indent="0">
              <a:buNone/>
              <a:defRPr b="1">
                <a:latin typeface="Arial"/>
                <a:cs typeface="Arial"/>
              </a:defRPr>
            </a:lvl4pPr>
            <a:lvl5pPr marL="1028700" indent="0">
              <a:buNone/>
              <a:defRPr b="1">
                <a:latin typeface="Arial"/>
                <a:cs typeface="Arial"/>
              </a:defRPr>
            </a:lvl5pPr>
          </a:lstStyle>
          <a:p>
            <a:pPr lvl="0"/>
            <a:r>
              <a:rPr lang="en-US"/>
              <a:t>Month Day, Year</a:t>
            </a:r>
          </a:p>
        </p:txBody>
      </p:sp>
      <p:pic>
        <p:nvPicPr>
          <p:cNvPr id="6" name="Picture 5" descr="A picture containing clipart&#10;&#10;Description automatically generated">
            <a:extLst>
              <a:ext uri="{FF2B5EF4-FFF2-40B4-BE49-F238E27FC236}">
                <a16:creationId xmlns:a16="http://schemas.microsoft.com/office/drawing/2014/main" id="{8981EB30-12EF-F847-B7E7-FDB5474944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9943" y="5957954"/>
            <a:ext cx="6705600" cy="366646"/>
          </a:xfrm>
          <a:prstGeom prst="rect">
            <a:avLst/>
          </a:prstGeom>
        </p:spPr>
      </p:pic>
    </p:spTree>
    <p:extLst>
      <p:ext uri="{BB962C8B-B14F-4D97-AF65-F5344CB8AC3E}">
        <p14:creationId xmlns:p14="http://schemas.microsoft.com/office/powerpoint/2010/main" val="29646445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888">
          <p15:clr>
            <a:srgbClr val="FBAE40"/>
          </p15:clr>
        </p15:guide>
        <p15:guide id="2" pos="2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 1 column">
    <p:spTree>
      <p:nvGrpSpPr>
        <p:cNvPr id="1" name="Shape 31"/>
        <p:cNvGrpSpPr/>
        <p:nvPr/>
      </p:nvGrpSpPr>
      <p:grpSpPr>
        <a:xfrm>
          <a:off x="0" y="0"/>
          <a:ext cx="0" cy="0"/>
          <a:chOff x="0" y="0"/>
          <a:chExt cx="0" cy="0"/>
        </a:xfrm>
      </p:grpSpPr>
      <p:sp>
        <p:nvSpPr>
          <p:cNvPr id="3" name="Rectangle 2">
            <a:extLst>
              <a:ext uri="{FF2B5EF4-FFF2-40B4-BE49-F238E27FC236}">
                <a16:creationId xmlns:a16="http://schemas.microsoft.com/office/drawing/2014/main" id="{6995B9C3-93E6-1F6A-34FF-5F2F65BBFA66}"/>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47A6145A-AFB2-9D72-6819-9B4F409F8407}"/>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0" y="184567"/>
            <a:ext cx="12192000" cy="1390172"/>
          </a:xfrm>
          <a:prstGeom prst="rect">
            <a:avLst/>
          </a:prstGeom>
          <a:solidFill>
            <a:srgbClr val="1C4B94"/>
          </a:solidFill>
          <a:ln w="12700" cap="flat" cmpd="sng" algn="ctr">
            <a:solidFill>
              <a:srgbClr val="1C4B94"/>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p:nvPr>
        </p:nvSpPr>
        <p:spPr>
          <a:xfrm>
            <a:off x="620184" y="1759306"/>
            <a:ext cx="11272013" cy="47282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70314122-E254-3D1B-7671-43C91888F1AB}"/>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F28D140-4B8E-3249-D060-238C014EA506}"/>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red and blue text on a black background&#10;&#10;AI-generated content may be incorrect.">
            <a:extLst>
              <a:ext uri="{FF2B5EF4-FFF2-40B4-BE49-F238E27FC236}">
                <a16:creationId xmlns:a16="http://schemas.microsoft.com/office/drawing/2014/main" id="{4B8371F5-1FC5-1C9E-8918-7A1CBBEFD6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7" name="Slide Number Placeholder 6">
            <a:extLst>
              <a:ext uri="{FF2B5EF4-FFF2-40B4-BE49-F238E27FC236}">
                <a16:creationId xmlns:a16="http://schemas.microsoft.com/office/drawing/2014/main" id="{8F332CD8-439A-6916-523A-DA9DCA29B3BD}"/>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783403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 1 column">
    <p:spTree>
      <p:nvGrpSpPr>
        <p:cNvPr id="1" name="Shape 31"/>
        <p:cNvGrpSpPr/>
        <p:nvPr/>
      </p:nvGrpSpPr>
      <p:grpSpPr>
        <a:xfrm>
          <a:off x="0" y="0"/>
          <a:ext cx="0" cy="0"/>
          <a:chOff x="0" y="0"/>
          <a:chExt cx="0" cy="0"/>
        </a:xfrm>
      </p:grpSpPr>
      <p:sp>
        <p:nvSpPr>
          <p:cNvPr id="4" name="Rectangle 3">
            <a:extLst>
              <a:ext uri="{FF2B5EF4-FFF2-40B4-BE49-F238E27FC236}">
                <a16:creationId xmlns:a16="http://schemas.microsoft.com/office/drawing/2014/main" id="{D9ED21B6-4533-A237-126B-5494F30D94B3}"/>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8AF46B5-358F-52B9-34C6-CAD444577B68}"/>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0" y="184567"/>
            <a:ext cx="12192000" cy="1390172"/>
          </a:xfrm>
          <a:prstGeom prst="rect">
            <a:avLst/>
          </a:prstGeom>
          <a:solidFill>
            <a:srgbClr val="1C4C9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Shape 38"/>
          <p:cNvSpPr txBox="1">
            <a:spLocks noGrp="1"/>
          </p:cNvSpPr>
          <p:nvPr>
            <p:ph type="title"/>
          </p:nvPr>
        </p:nvSpPr>
        <p:spPr>
          <a:xfrm>
            <a:off x="619597" y="203139"/>
            <a:ext cx="11272601" cy="1371600"/>
          </a:xfrm>
          <a:prstGeom prst="rect">
            <a:avLst/>
          </a:prstGeom>
          <a:solidFill>
            <a:srgbClr val="1C4C95"/>
          </a:solidFill>
        </p:spPr>
        <p:txBody>
          <a:bodyPr lIns="91425" tIns="91425" rIns="91425" bIns="91425" anchor="ctr" anchorCtr="0"/>
          <a:lstStyle>
            <a:lvl1pPr lvl="0">
              <a:spcBef>
                <a:spcPts val="0"/>
              </a:spcBef>
              <a:defRPr sz="4800">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p:nvPr>
        </p:nvSpPr>
        <p:spPr>
          <a:xfrm>
            <a:off x="620184" y="1759306"/>
            <a:ext cx="11272013" cy="47282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pic>
        <p:nvPicPr>
          <p:cNvPr id="2" name="Picture 1" descr="A red and blue text on a black background&#10;&#10;AI-generated content may be incorrect.">
            <a:extLst>
              <a:ext uri="{FF2B5EF4-FFF2-40B4-BE49-F238E27FC236}">
                <a16:creationId xmlns:a16="http://schemas.microsoft.com/office/drawing/2014/main" id="{A487B47D-B7CA-2B2E-B0E2-6520A246FF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9" name="Rectangle 8">
            <a:extLst>
              <a:ext uri="{FF2B5EF4-FFF2-40B4-BE49-F238E27FC236}">
                <a16:creationId xmlns:a16="http://schemas.microsoft.com/office/drawing/2014/main" id="{0E097991-A14B-1C3A-0F9A-91B661EC925C}"/>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D86E817-2208-FE07-3564-0FC999B5F50F}"/>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8238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431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92801" y="1536192"/>
            <a:ext cx="5384799" cy="44313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11375717" y="6305883"/>
            <a:ext cx="731520" cy="396240"/>
          </a:xfrm>
          <a:prstGeom prst="bracketPair">
            <a:avLst>
              <a:gd name="adj" fmla="val 17949"/>
            </a:avLst>
          </a:prstGeom>
        </p:spPr>
        <p:txBody>
          <a:bodyPr/>
          <a:lstStyle/>
          <a:p>
            <a:fld id="{6E2D2B3B-882E-40F3-A32F-6DD516915044}" type="slidenum">
              <a:rPr lang="en-US" smtClean="0"/>
              <a:pPr/>
              <a:t>‹#›</a:t>
            </a:fld>
            <a:endParaRPr lang="en-US"/>
          </a:p>
        </p:txBody>
      </p:sp>
      <p:sp>
        <p:nvSpPr>
          <p:cNvPr id="9" name="Date Placeholder 3"/>
          <p:cNvSpPr>
            <a:spLocks noGrp="1"/>
          </p:cNvSpPr>
          <p:nvPr>
            <p:ph type="dt" sz="half" idx="13"/>
          </p:nvPr>
        </p:nvSpPr>
        <p:spPr>
          <a:xfrm>
            <a:off x="10293010" y="6352707"/>
            <a:ext cx="984591" cy="365760"/>
          </a:xfrm>
          <a:prstGeom prst="rect">
            <a:avLst/>
          </a:prstGeom>
        </p:spPr>
        <p:txBody>
          <a:bodyPr anchor="ctr"/>
          <a:lstStyle>
            <a:lvl1pPr>
              <a:defRPr sz="1200">
                <a:solidFill>
                  <a:srgbClr val="88A7DF"/>
                </a:solidFill>
              </a:defRPr>
            </a:lvl1pPr>
          </a:lstStyle>
          <a:p>
            <a:pPr>
              <a:defRPr/>
            </a:pPr>
            <a:endParaRPr lang="en-US" altLang="en-US">
              <a:solidFill>
                <a:srgbClr val="FFFFFF"/>
              </a:solidFill>
            </a:endParaRPr>
          </a:p>
        </p:txBody>
      </p:sp>
      <p:sp>
        <p:nvSpPr>
          <p:cNvPr id="10" name="Footer Placeholder 4"/>
          <p:cNvSpPr>
            <a:spLocks noGrp="1"/>
          </p:cNvSpPr>
          <p:nvPr>
            <p:ph type="ftr" sz="quarter" idx="3"/>
          </p:nvPr>
        </p:nvSpPr>
        <p:spPr>
          <a:xfrm>
            <a:off x="4469945" y="6352707"/>
            <a:ext cx="5823064" cy="365760"/>
          </a:xfrm>
          <a:prstGeom prst="rect">
            <a:avLst/>
          </a:prstGeom>
        </p:spPr>
        <p:txBody>
          <a:bodyPr anchor="ctr"/>
          <a:lstStyle>
            <a:lvl1pPr>
              <a:defRPr sz="1200">
                <a:solidFill>
                  <a:schemeClr val="tx2">
                    <a:lumMod val="40000"/>
                    <a:lumOff val="60000"/>
                  </a:schemeClr>
                </a:solidFill>
              </a:defRPr>
            </a:lvl1pPr>
          </a:lstStyle>
          <a:p>
            <a:endParaRPr lang="en-US"/>
          </a:p>
        </p:txBody>
      </p:sp>
    </p:spTree>
    <p:extLst>
      <p:ext uri="{BB962C8B-B14F-4D97-AF65-F5344CB8AC3E}">
        <p14:creationId xmlns:p14="http://schemas.microsoft.com/office/powerpoint/2010/main" val="1229602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518"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p:cNvSpPr>
            <a:spLocks noGrp="1"/>
          </p:cNvSpPr>
          <p:nvPr>
            <p:ph sz="half" idx="13"/>
          </p:nvPr>
        </p:nvSpPr>
        <p:spPr>
          <a:xfrm>
            <a:off x="6176935"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96F6293-31A9-CA03-77E9-7D540F60581E}"/>
              </a:ext>
            </a:extLst>
          </p:cNvPr>
          <p:cNvSpPr>
            <a:spLocks noGrp="1"/>
          </p:cNvSpPr>
          <p:nvPr>
            <p:ph type="body" sz="quarter" idx="16" hasCustomPrompt="1"/>
          </p:nvPr>
        </p:nvSpPr>
        <p:spPr>
          <a:xfrm>
            <a:off x="525517" y="211139"/>
            <a:ext cx="11314059"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2" name="Picture 1" descr="A red and blue text on a black background&#10;&#10;AI-generated content may be incorrect.">
            <a:extLst>
              <a:ext uri="{FF2B5EF4-FFF2-40B4-BE49-F238E27FC236}">
                <a16:creationId xmlns:a16="http://schemas.microsoft.com/office/drawing/2014/main" id="{2D80737B-2889-BF91-A522-52D59F3FDB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10" name="Slide Number Placeholder 6">
            <a:extLst>
              <a:ext uri="{FF2B5EF4-FFF2-40B4-BE49-F238E27FC236}">
                <a16:creationId xmlns:a16="http://schemas.microsoft.com/office/drawing/2014/main" id="{4081914E-D3E6-98B2-0DB3-0561A7445D0C}"/>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
        <p:nvSpPr>
          <p:cNvPr id="11" name="Rectangle 10">
            <a:extLst>
              <a:ext uri="{FF2B5EF4-FFF2-40B4-BE49-F238E27FC236}">
                <a16:creationId xmlns:a16="http://schemas.microsoft.com/office/drawing/2014/main" id="{47A0BD76-917D-23A7-EB7D-057D44309B2B}"/>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4B94403-748C-A543-F131-5EFFA17086C2}"/>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8E1AA6D-7D48-9DCB-3AE1-7132AD0C6C8A}"/>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D5045E-BC7A-D4C6-D398-DFCD5FFE84DF}"/>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0694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0"/>
            <a:ext cx="11272601" cy="735383"/>
          </a:xfrm>
          <a:prstGeom prst="rect">
            <a:avLst/>
          </a:prstGeom>
        </p:spPr>
        <p:txBody>
          <a:bodyPr lIns="91425" tIns="91425" rIns="91425" bIns="91425" anchor="ctr" anchorCtr="0"/>
          <a:lstStyle>
            <a:lvl1pPr lvl="0">
              <a:spcBef>
                <a:spcPts val="0"/>
              </a:spcBef>
              <a:defRPr sz="3733">
                <a:solidFill>
                  <a:schemeClr val="tx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0" name="Text Placeholder 29">
            <a:extLst>
              <a:ext uri="{FF2B5EF4-FFF2-40B4-BE49-F238E27FC236}">
                <a16:creationId xmlns:a16="http://schemas.microsoft.com/office/drawing/2014/main" id="{7C07F312-5EF6-AE4B-F8C4-1ADC2EDBD100}"/>
              </a:ext>
            </a:extLst>
          </p:cNvPr>
          <p:cNvSpPr>
            <a:spLocks noGrp="1"/>
          </p:cNvSpPr>
          <p:nvPr>
            <p:ph type="body" sz="quarter" idx="10"/>
          </p:nvPr>
        </p:nvSpPr>
        <p:spPr>
          <a:xfrm>
            <a:off x="620184" y="1123090"/>
            <a:ext cx="11272013" cy="5364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red and blue text on a black background&#10;&#10;AI-generated content may be incorrect.">
            <a:extLst>
              <a:ext uri="{FF2B5EF4-FFF2-40B4-BE49-F238E27FC236}">
                <a16:creationId xmlns:a16="http://schemas.microsoft.com/office/drawing/2014/main" id="{86D5A2EB-AA3C-8B0C-BE8C-385A18F17FD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7" name="Slide Number Placeholder 6">
            <a:extLst>
              <a:ext uri="{FF2B5EF4-FFF2-40B4-BE49-F238E27FC236}">
                <a16:creationId xmlns:a16="http://schemas.microsoft.com/office/drawing/2014/main" id="{8C5AC86B-7A43-7CD7-B9E1-0D995185AE59}"/>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
        <p:nvSpPr>
          <p:cNvPr id="11" name="Rectangle 10">
            <a:extLst>
              <a:ext uri="{FF2B5EF4-FFF2-40B4-BE49-F238E27FC236}">
                <a16:creationId xmlns:a16="http://schemas.microsoft.com/office/drawing/2014/main" id="{B8F75D6D-162F-393E-8DAB-713962165BE8}"/>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EC13F6F-7B4E-2707-A944-B01308ED94DF}"/>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72358BA-99A5-A447-3A73-05F9175C8EC8}"/>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5A1281B-551A-B8D5-290E-CD30C806679E}"/>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9924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30" name="Picture Placeholder 29"/>
          <p:cNvSpPr>
            <a:spLocks noGrp="1"/>
          </p:cNvSpPr>
          <p:nvPr>
            <p:ph type="pic" sz="quarter" idx="10"/>
          </p:nvPr>
        </p:nvSpPr>
        <p:spPr>
          <a:xfrm>
            <a:off x="1723424" y="1730035"/>
            <a:ext cx="2333625" cy="2135188"/>
          </a:xfrm>
        </p:spPr>
        <p:txBody>
          <a:bodyPr/>
          <a:lstStyle/>
          <a:p>
            <a:endParaRPr lang="en-US"/>
          </a:p>
        </p:txBody>
      </p:sp>
      <p:sp>
        <p:nvSpPr>
          <p:cNvPr id="24" name="Content Placeholder 3"/>
          <p:cNvSpPr txBox="1">
            <a:spLocks/>
          </p:cNvSpPr>
          <p:nvPr userDrawn="1"/>
        </p:nvSpPr>
        <p:spPr>
          <a:xfrm>
            <a:off x="1723423" y="1704033"/>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solidFill>
                  <a:srgbClr val="201E56"/>
                </a:solidFill>
              </a:ln>
              <a:solidFill>
                <a:schemeClr val="accent5"/>
              </a:solidFill>
              <a:effectLst/>
              <a:uLnTx/>
              <a:uFillTx/>
              <a:latin typeface="Calibri" panose="020F0502020204030204"/>
              <a:ea typeface="+mn-ea"/>
              <a:cs typeface="+mn-cs"/>
            </a:endParaRPr>
          </a:p>
        </p:txBody>
      </p:sp>
      <p:sp>
        <p:nvSpPr>
          <p:cNvPr id="33" name="Picture Placeholder 29"/>
          <p:cNvSpPr>
            <a:spLocks noGrp="1"/>
          </p:cNvSpPr>
          <p:nvPr>
            <p:ph type="pic" sz="quarter" idx="11"/>
          </p:nvPr>
        </p:nvSpPr>
        <p:spPr>
          <a:xfrm>
            <a:off x="4976374" y="1756037"/>
            <a:ext cx="2333625" cy="2135188"/>
          </a:xfrm>
        </p:spPr>
        <p:txBody>
          <a:bodyPr/>
          <a:lstStyle/>
          <a:p>
            <a:endParaRPr lang="en-US"/>
          </a:p>
        </p:txBody>
      </p:sp>
      <p:sp>
        <p:nvSpPr>
          <p:cNvPr id="34" name="Content Placeholder 3"/>
          <p:cNvSpPr txBox="1">
            <a:spLocks/>
          </p:cNvSpPr>
          <p:nvPr userDrawn="1"/>
        </p:nvSpPr>
        <p:spPr>
          <a:xfrm>
            <a:off x="4976373" y="1730035"/>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accent5"/>
              </a:solidFill>
              <a:effectLst/>
              <a:uLnTx/>
              <a:uFillTx/>
              <a:latin typeface="Calibri" panose="020F0502020204030204"/>
              <a:ea typeface="+mn-ea"/>
              <a:cs typeface="+mn-cs"/>
            </a:endParaRPr>
          </a:p>
        </p:txBody>
      </p:sp>
      <p:sp>
        <p:nvSpPr>
          <p:cNvPr id="35" name="Picture Placeholder 29"/>
          <p:cNvSpPr>
            <a:spLocks noGrp="1"/>
          </p:cNvSpPr>
          <p:nvPr>
            <p:ph type="pic" sz="quarter" idx="12"/>
          </p:nvPr>
        </p:nvSpPr>
        <p:spPr>
          <a:xfrm>
            <a:off x="8229325" y="1730035"/>
            <a:ext cx="2333625" cy="2135188"/>
          </a:xfrm>
        </p:spPr>
        <p:txBody>
          <a:bodyPr/>
          <a:lstStyle/>
          <a:p>
            <a:endParaRPr lang="en-US"/>
          </a:p>
        </p:txBody>
      </p:sp>
      <p:sp>
        <p:nvSpPr>
          <p:cNvPr id="36" name="Content Placeholder 3"/>
          <p:cNvSpPr txBox="1">
            <a:spLocks/>
          </p:cNvSpPr>
          <p:nvPr userDrawn="1"/>
        </p:nvSpPr>
        <p:spPr>
          <a:xfrm>
            <a:off x="8229324" y="1704033"/>
            <a:ext cx="2333627" cy="2135188"/>
          </a:xfrm>
          <a:prstGeom prst="rect">
            <a:avLst/>
          </a:prstGeom>
          <a:ln w="63500">
            <a:solidFill>
              <a:srgbClr val="201E56"/>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accent5"/>
              </a:solidFill>
              <a:effectLst/>
              <a:uLnTx/>
              <a:uFillTx/>
              <a:latin typeface="Calibri" panose="020F0502020204030204"/>
              <a:ea typeface="+mn-ea"/>
              <a:cs typeface="+mn-cs"/>
            </a:endParaRPr>
          </a:p>
        </p:txBody>
      </p:sp>
      <p:sp>
        <p:nvSpPr>
          <p:cNvPr id="38" name="Text Placeholder 37"/>
          <p:cNvSpPr>
            <a:spLocks noGrp="1"/>
          </p:cNvSpPr>
          <p:nvPr>
            <p:ph type="body" sz="quarter" idx="13" hasCustomPrompt="1"/>
          </p:nvPr>
        </p:nvSpPr>
        <p:spPr>
          <a:xfrm>
            <a:off x="1723424"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sp>
        <p:nvSpPr>
          <p:cNvPr id="39" name="Text Placeholder 37"/>
          <p:cNvSpPr>
            <a:spLocks noGrp="1"/>
          </p:cNvSpPr>
          <p:nvPr>
            <p:ph type="body" sz="quarter" idx="14" hasCustomPrompt="1"/>
          </p:nvPr>
        </p:nvSpPr>
        <p:spPr>
          <a:xfrm>
            <a:off x="4976373"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sp>
        <p:nvSpPr>
          <p:cNvPr id="40" name="Text Placeholder 37"/>
          <p:cNvSpPr>
            <a:spLocks noGrp="1"/>
          </p:cNvSpPr>
          <p:nvPr>
            <p:ph type="body" sz="quarter" idx="15" hasCustomPrompt="1"/>
          </p:nvPr>
        </p:nvSpPr>
        <p:spPr>
          <a:xfrm>
            <a:off x="8229325" y="4044945"/>
            <a:ext cx="2333625" cy="1386928"/>
          </a:xfrm>
        </p:spPr>
        <p:txBody>
          <a:bodyPr>
            <a:noAutofit/>
          </a:bodyPr>
          <a:lstStyle>
            <a:lvl1pPr marL="0" indent="0" algn="ctr">
              <a:lnSpc>
                <a:spcPct val="100000"/>
              </a:lnSpc>
              <a:spcBef>
                <a:spcPts val="0"/>
              </a:spcBef>
              <a:spcAft>
                <a:spcPts val="800"/>
              </a:spcAft>
              <a:buNone/>
              <a:defRPr sz="2000" baseline="0">
                <a:solidFill>
                  <a:schemeClr val="tx1"/>
                </a:solidFill>
              </a:defRPr>
            </a:lvl1pPr>
          </a:lstStyle>
          <a:p>
            <a:pPr lvl="0"/>
            <a:r>
              <a:rPr lang="en-US"/>
              <a:t>Name</a:t>
            </a:r>
          </a:p>
          <a:p>
            <a:pPr lvl="0"/>
            <a:r>
              <a:rPr lang="en-US"/>
              <a:t>Position</a:t>
            </a:r>
          </a:p>
          <a:p>
            <a:pPr lvl="0"/>
            <a:r>
              <a:rPr lang="en-US"/>
              <a:t>Institution</a:t>
            </a:r>
          </a:p>
          <a:p>
            <a:pPr lvl="0"/>
            <a:r>
              <a:rPr lang="en-US"/>
              <a:t>City, State</a:t>
            </a:r>
          </a:p>
        </p:txBody>
      </p:sp>
      <p:cxnSp>
        <p:nvCxnSpPr>
          <p:cNvPr id="42" name="Straight Connector 41"/>
          <p:cNvCxnSpPr/>
          <p:nvPr userDrawn="1"/>
        </p:nvCxnSpPr>
        <p:spPr>
          <a:xfrm>
            <a:off x="1723422"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a:off x="4976373"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userDrawn="1"/>
        </p:nvCxnSpPr>
        <p:spPr>
          <a:xfrm>
            <a:off x="8229325" y="3995055"/>
            <a:ext cx="2333625" cy="0"/>
          </a:xfrm>
          <a:prstGeom prst="line">
            <a:avLst/>
          </a:prstGeom>
          <a:ln w="2540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16" hasCustomPrompt="1"/>
          </p:nvPr>
        </p:nvSpPr>
        <p:spPr>
          <a:xfrm>
            <a:off x="459179" y="211139"/>
            <a:ext cx="11380397"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6" name="Picture 5" descr="A red and blue text on a black background&#10;&#10;AI-generated content may be incorrect.">
            <a:extLst>
              <a:ext uri="{FF2B5EF4-FFF2-40B4-BE49-F238E27FC236}">
                <a16:creationId xmlns:a16="http://schemas.microsoft.com/office/drawing/2014/main" id="{BE597930-7CEB-7513-7DD5-696E31BDD38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Tree>
    <p:extLst>
      <p:ext uri="{BB962C8B-B14F-4D97-AF65-F5344CB8AC3E}">
        <p14:creationId xmlns:p14="http://schemas.microsoft.com/office/powerpoint/2010/main" val="26794701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518"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p:cNvSpPr>
            <a:spLocks noGrp="1"/>
          </p:cNvSpPr>
          <p:nvPr>
            <p:ph sz="half" idx="13"/>
          </p:nvPr>
        </p:nvSpPr>
        <p:spPr>
          <a:xfrm>
            <a:off x="6176935"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96F6293-31A9-CA03-77E9-7D540F60581E}"/>
              </a:ext>
            </a:extLst>
          </p:cNvPr>
          <p:cNvSpPr>
            <a:spLocks noGrp="1"/>
          </p:cNvSpPr>
          <p:nvPr>
            <p:ph type="body" sz="quarter" idx="16" hasCustomPrompt="1"/>
          </p:nvPr>
        </p:nvSpPr>
        <p:spPr>
          <a:xfrm>
            <a:off x="525517" y="211139"/>
            <a:ext cx="11314059"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2" name="Picture 1" descr="A red and blue text on a black background&#10;&#10;AI-generated content may be incorrect.">
            <a:extLst>
              <a:ext uri="{FF2B5EF4-FFF2-40B4-BE49-F238E27FC236}">
                <a16:creationId xmlns:a16="http://schemas.microsoft.com/office/drawing/2014/main" id="{2D80737B-2889-BF91-A522-52D59F3FDB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10" name="Slide Number Placeholder 6">
            <a:extLst>
              <a:ext uri="{FF2B5EF4-FFF2-40B4-BE49-F238E27FC236}">
                <a16:creationId xmlns:a16="http://schemas.microsoft.com/office/drawing/2014/main" id="{4081914E-D3E6-98B2-0DB3-0561A7445D0C}"/>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
        <p:nvSpPr>
          <p:cNvPr id="11" name="Rectangle 10">
            <a:extLst>
              <a:ext uri="{FF2B5EF4-FFF2-40B4-BE49-F238E27FC236}">
                <a16:creationId xmlns:a16="http://schemas.microsoft.com/office/drawing/2014/main" id="{47A0BD76-917D-23A7-EB7D-057D44309B2B}"/>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4B94403-748C-A543-F131-5EFFA17086C2}"/>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8E1AA6D-7D48-9DCB-3AE1-7132AD0C6C8A}"/>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D5045E-BC7A-D4C6-D398-DFCD5FFE84DF}"/>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1358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518"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marL="685783" indent="-228594">
              <a:buFont typeface="Arial" panose="020B0604020202020204" pitchFamily="34" charset="0"/>
              <a:buChar cha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p:cNvSpPr>
            <a:spLocks noGrp="1"/>
          </p:cNvSpPr>
          <p:nvPr>
            <p:ph sz="half" idx="13"/>
          </p:nvPr>
        </p:nvSpPr>
        <p:spPr>
          <a:xfrm>
            <a:off x="6176935" y="1038864"/>
            <a:ext cx="5427799" cy="4780272"/>
          </a:xfrm>
        </p:spPr>
        <p:txBody>
          <a:bodyPr>
            <a:normAutofit/>
          </a:bodyPr>
          <a:lstStyle>
            <a:lvl1pPr marL="228594" indent="-228594">
              <a:buFont typeface="Wingdings" panose="05000000000000000000" pitchFamily="2" charset="2"/>
              <a:buChar char="§"/>
              <a:defRPr sz="3000">
                <a:latin typeface="Arial" panose="020B0604020202020204" pitchFamily="34" charset="0"/>
                <a:cs typeface="Arial" panose="020B0604020202020204" pitchFamily="34" charset="0"/>
              </a:defRPr>
            </a:lvl1pPr>
            <a:lvl2pPr>
              <a:defRPr sz="3000">
                <a:latin typeface="Arial" panose="020B0604020202020204" pitchFamily="34" charset="0"/>
                <a:cs typeface="Arial" panose="020B0604020202020204" pitchFamily="34" charset="0"/>
              </a:defRPr>
            </a:lvl2pPr>
            <a:lvl3pPr>
              <a:defRPr sz="3000">
                <a:latin typeface="Arial" panose="020B0604020202020204" pitchFamily="34" charset="0"/>
                <a:cs typeface="Arial" panose="020B0604020202020204" pitchFamily="34" charset="0"/>
              </a:defRPr>
            </a:lvl3pPr>
            <a:lvl4pPr>
              <a:defRPr sz="3000">
                <a:latin typeface="Arial" panose="020B0604020202020204" pitchFamily="34" charset="0"/>
                <a:cs typeface="Arial" panose="020B0604020202020204" pitchFamily="34" charset="0"/>
              </a:defRPr>
            </a:lvl4pPr>
            <a:lvl5pPr>
              <a:defRPr sz="30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396F6293-31A9-CA03-77E9-7D540F60581E}"/>
              </a:ext>
            </a:extLst>
          </p:cNvPr>
          <p:cNvSpPr>
            <a:spLocks noGrp="1"/>
          </p:cNvSpPr>
          <p:nvPr>
            <p:ph type="body" sz="quarter" idx="16" hasCustomPrompt="1"/>
          </p:nvPr>
        </p:nvSpPr>
        <p:spPr>
          <a:xfrm>
            <a:off x="525517" y="211139"/>
            <a:ext cx="11314059" cy="741763"/>
          </a:xfrm>
        </p:spPr>
        <p:txBody>
          <a:bodyPr>
            <a:normAutofit/>
          </a:bodyPr>
          <a:lstStyle>
            <a:lvl1pPr marL="0" indent="0">
              <a:buNone/>
              <a:defRPr sz="4400" b="1">
                <a:solidFill>
                  <a:schemeClr val="tx1"/>
                </a:solidFill>
                <a:latin typeface="+mj-lt"/>
                <a:cs typeface="Arial" panose="020B0604020202020204" pitchFamily="34" charset="0"/>
              </a:defRPr>
            </a:lvl1pPr>
          </a:lstStyle>
          <a:p>
            <a:pPr lvl="0"/>
            <a:r>
              <a:rPr lang="en-US"/>
              <a:t>Title</a:t>
            </a:r>
          </a:p>
        </p:txBody>
      </p:sp>
      <p:pic>
        <p:nvPicPr>
          <p:cNvPr id="2" name="Picture 1" descr="A red and blue text on a black background&#10;&#10;AI-generated content may be incorrect.">
            <a:extLst>
              <a:ext uri="{FF2B5EF4-FFF2-40B4-BE49-F238E27FC236}">
                <a16:creationId xmlns:a16="http://schemas.microsoft.com/office/drawing/2014/main" id="{2D80737B-2889-BF91-A522-52D59F3FDB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291" y="5933129"/>
            <a:ext cx="2016684" cy="1072067"/>
          </a:xfrm>
          <a:prstGeom prst="rect">
            <a:avLst/>
          </a:prstGeom>
        </p:spPr>
      </p:pic>
      <p:sp>
        <p:nvSpPr>
          <p:cNvPr id="10" name="Slide Number Placeholder 6">
            <a:extLst>
              <a:ext uri="{FF2B5EF4-FFF2-40B4-BE49-F238E27FC236}">
                <a16:creationId xmlns:a16="http://schemas.microsoft.com/office/drawing/2014/main" id="{4081914E-D3E6-98B2-0DB3-0561A7445D0C}"/>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defTabSz="914377"/>
            <a:r>
              <a:rPr lang="en-US" sz="1200" kern="1200">
                <a:solidFill>
                  <a:prstClr val="black">
                    <a:tint val="75000"/>
                  </a:prstClr>
                </a:solidFill>
                <a:latin typeface="Calibri" panose="020F0502020204030204"/>
                <a:ea typeface="+mn-ea"/>
                <a:cs typeface="+mn-cs"/>
              </a:rPr>
              <a:t>Slide </a:t>
            </a:r>
            <a:fld id="{CE8EFBC1-741D-4A40-B928-922A7F4E1C7A}" type="slidenum">
              <a:rPr lang="en-US" sz="1200" kern="1200" smtClean="0">
                <a:solidFill>
                  <a:prstClr val="black">
                    <a:tint val="75000"/>
                  </a:prstClr>
                </a:solidFill>
                <a:latin typeface="Calibri" panose="020F0502020204030204"/>
                <a:ea typeface="+mn-ea"/>
                <a:cs typeface="+mn-cs"/>
              </a:rPr>
              <a:pPr defTabSz="914377"/>
              <a:t>‹#›</a:t>
            </a:fld>
            <a:endParaRPr lang="en-US" sz="1200" kern="1200">
              <a:solidFill>
                <a:prstClr val="black">
                  <a:tint val="75000"/>
                </a:prstClr>
              </a:solidFill>
              <a:latin typeface="Calibri" panose="020F0502020204030204"/>
              <a:ea typeface="+mn-ea"/>
              <a:cs typeface="+mn-cs"/>
            </a:endParaRPr>
          </a:p>
        </p:txBody>
      </p:sp>
      <p:sp>
        <p:nvSpPr>
          <p:cNvPr id="11" name="Rectangle 10">
            <a:extLst>
              <a:ext uri="{FF2B5EF4-FFF2-40B4-BE49-F238E27FC236}">
                <a16:creationId xmlns:a16="http://schemas.microsoft.com/office/drawing/2014/main" id="{47A0BD76-917D-23A7-EB7D-057D44309B2B}"/>
              </a:ext>
            </a:extLst>
          </p:cNvPr>
          <p:cNvSpPr/>
          <p:nvPr userDrawn="1"/>
        </p:nvSpPr>
        <p:spPr>
          <a:xfrm>
            <a:off x="1" y="957096"/>
            <a:ext cx="121920" cy="5900904"/>
          </a:xfrm>
          <a:prstGeom prst="rect">
            <a:avLst/>
          </a:prstGeom>
          <a:solidFill>
            <a:srgbClr val="6E8AB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4B94403-748C-A543-F131-5EFFA17086C2}"/>
              </a:ext>
            </a:extLst>
          </p:cNvPr>
          <p:cNvSpPr/>
          <p:nvPr userDrawn="1"/>
        </p:nvSpPr>
        <p:spPr>
          <a:xfrm>
            <a:off x="0" y="1"/>
            <a:ext cx="121920" cy="957097"/>
          </a:xfrm>
          <a:prstGeom prst="rect">
            <a:avLst/>
          </a:prstGeom>
          <a:solidFill>
            <a:srgbClr val="201E5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8E1AA6D-7D48-9DCB-3AE1-7132AD0C6C8A}"/>
              </a:ext>
            </a:extLst>
          </p:cNvPr>
          <p:cNvSpPr/>
          <p:nvPr userDrawn="1"/>
        </p:nvSpPr>
        <p:spPr>
          <a:xfrm>
            <a:off x="0" y="3714751"/>
            <a:ext cx="121920" cy="2773135"/>
          </a:xfrm>
          <a:prstGeom prst="rect">
            <a:avLst/>
          </a:prstGeom>
          <a:solidFill>
            <a:srgbClr val="DFDFD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D5045E-BC7A-D4C6-D398-DFCD5FFE84DF}"/>
              </a:ext>
            </a:extLst>
          </p:cNvPr>
          <p:cNvSpPr/>
          <p:nvPr userDrawn="1"/>
        </p:nvSpPr>
        <p:spPr>
          <a:xfrm>
            <a:off x="0" y="4638675"/>
            <a:ext cx="121920" cy="1352540"/>
          </a:xfrm>
          <a:prstGeom prst="rect">
            <a:avLst/>
          </a:prstGeom>
          <a:solidFill>
            <a:srgbClr val="859F92"/>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5500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 no content">
    <p:spTree>
      <p:nvGrpSpPr>
        <p:cNvPr id="1" name=""/>
        <p:cNvGrpSpPr/>
        <p:nvPr/>
      </p:nvGrpSpPr>
      <p:grpSpPr>
        <a:xfrm>
          <a:off x="0" y="0"/>
          <a:ext cx="0" cy="0"/>
          <a:chOff x="0" y="0"/>
          <a:chExt cx="0" cy="0"/>
        </a:xfrm>
      </p:grpSpPr>
      <p:sp>
        <p:nvSpPr>
          <p:cNvPr id="16" name="Title 3"/>
          <p:cNvSpPr>
            <a:spLocks noGrp="1"/>
          </p:cNvSpPr>
          <p:nvPr>
            <p:ph type="title"/>
          </p:nvPr>
        </p:nvSpPr>
        <p:spPr>
          <a:xfrm>
            <a:off x="601581" y="466350"/>
            <a:ext cx="10915203" cy="507831"/>
          </a:xfrm>
        </p:spPr>
        <p:txBody>
          <a:bodyPr/>
          <a:lstStyle>
            <a:lvl1pPr>
              <a:defRPr>
                <a:solidFill>
                  <a:schemeClr val="tx2"/>
                </a:solidFill>
              </a:defRPr>
            </a:lvl1pPr>
          </a:lstStyle>
          <a:p>
            <a:r>
              <a:rPr lang="en-US"/>
              <a:t>Click to edit Master title style</a:t>
            </a:r>
            <a:endParaRPr lang="en-US" dirty="0"/>
          </a:p>
        </p:txBody>
      </p:sp>
      <p:sp>
        <p:nvSpPr>
          <p:cNvPr id="4" name="Slide Number Placeholder 5">
            <a:extLst>
              <a:ext uri="{FF2B5EF4-FFF2-40B4-BE49-F238E27FC236}">
                <a16:creationId xmlns:a16="http://schemas.microsoft.com/office/drawing/2014/main" id="{DD700759-2717-AD40-9814-CA77C6E9D6B1}"/>
              </a:ext>
            </a:extLst>
          </p:cNvPr>
          <p:cNvSpPr>
            <a:spLocks noGrp="1"/>
          </p:cNvSpPr>
          <p:nvPr>
            <p:ph type="sldNum" sz="quarter" idx="10"/>
          </p:nvPr>
        </p:nvSpPr>
        <p:spPr/>
        <p:txBody>
          <a:bodyPr/>
          <a:lstStyle>
            <a:lvl1pPr>
              <a:defRPr/>
            </a:lvl1pPr>
          </a:lstStyle>
          <a:p>
            <a:pPr>
              <a:defRPr/>
            </a:pPr>
            <a:fld id="{A48725E7-0BCD-FA4A-B64F-9E36BFFE79F3}" type="slidenum">
              <a:rPr lang="en-US"/>
              <a:pPr>
                <a:defRPr/>
              </a:pPr>
              <a:t>‹#›</a:t>
            </a:fld>
            <a:endParaRPr lang="en-US" dirty="0"/>
          </a:p>
        </p:txBody>
      </p:sp>
      <p:pic>
        <p:nvPicPr>
          <p:cNvPr id="6" name="Picture 5">
            <a:extLst>
              <a:ext uri="{FF2B5EF4-FFF2-40B4-BE49-F238E27FC236}">
                <a16:creationId xmlns:a16="http://schemas.microsoft.com/office/drawing/2014/main" id="{462DF59D-F508-7045-9FB1-C5D517589B40}"/>
              </a:ext>
            </a:extLst>
          </p:cNvPr>
          <p:cNvPicPr>
            <a:picLocks noChangeAspect="1"/>
          </p:cNvPicPr>
          <p:nvPr userDrawn="1"/>
        </p:nvPicPr>
        <p:blipFill>
          <a:blip r:embed="rId2"/>
          <a:stretch>
            <a:fillRect/>
          </a:stretch>
        </p:blipFill>
        <p:spPr>
          <a:xfrm>
            <a:off x="601580" y="6400800"/>
            <a:ext cx="3048000" cy="169816"/>
          </a:xfrm>
          <a:prstGeom prst="rect">
            <a:avLst/>
          </a:prstGeom>
        </p:spPr>
      </p:pic>
    </p:spTree>
    <p:extLst>
      <p:ext uri="{BB962C8B-B14F-4D97-AF65-F5344CB8AC3E}">
        <p14:creationId xmlns:p14="http://schemas.microsoft.com/office/powerpoint/2010/main" val="2695167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itle and Content_stacked logo">
    <p:spTree>
      <p:nvGrpSpPr>
        <p:cNvPr id="1" name=""/>
        <p:cNvGrpSpPr/>
        <p:nvPr/>
      </p:nvGrpSpPr>
      <p:grpSpPr>
        <a:xfrm>
          <a:off x="0" y="0"/>
          <a:ext cx="0" cy="0"/>
          <a:chOff x="0" y="0"/>
          <a:chExt cx="0" cy="0"/>
        </a:xfrm>
      </p:grpSpPr>
      <p:sp>
        <p:nvSpPr>
          <p:cNvPr id="2" name="Title 1"/>
          <p:cNvSpPr>
            <a:spLocks noGrp="1"/>
          </p:cNvSpPr>
          <p:nvPr>
            <p:ph type="title"/>
          </p:nvPr>
        </p:nvSpPr>
        <p:spPr>
          <a:xfrm>
            <a:off x="231425" y="186530"/>
            <a:ext cx="11700747" cy="1011807"/>
          </a:xfrm>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231421" y="1369032"/>
            <a:ext cx="11700747" cy="4588219"/>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4">
            <a:extLst>
              <a:ext uri="{FF2B5EF4-FFF2-40B4-BE49-F238E27FC236}">
                <a16:creationId xmlns:a16="http://schemas.microsoft.com/office/drawing/2014/main" id="{C8F13C6C-75E6-BD4E-B645-E8C567F873AF}"/>
              </a:ext>
            </a:extLst>
          </p:cNvPr>
          <p:cNvSpPr>
            <a:spLocks noGrp="1"/>
          </p:cNvSpPr>
          <p:nvPr>
            <p:ph type="sldNum" sz="quarter" idx="4"/>
          </p:nvPr>
        </p:nvSpPr>
        <p:spPr>
          <a:xfrm>
            <a:off x="11325541" y="6393582"/>
            <a:ext cx="606777" cy="365125"/>
          </a:xfrm>
          <a:prstGeom prst="rect">
            <a:avLst/>
          </a:prstGeom>
        </p:spPr>
        <p:txBody>
          <a:bodyPr vert="horz" lIns="91440" tIns="45720" rIns="91440" bIns="45720" rtlCol="0" anchor="ctr"/>
          <a:lstStyle>
            <a:lvl1pPr algn="r">
              <a:defRPr sz="1200">
                <a:solidFill>
                  <a:schemeClr val="bg1"/>
                </a:solidFill>
              </a:defRPr>
            </a:lvl1pPr>
          </a:lstStyle>
          <a:p>
            <a:fld id="{633B08E3-7A67-F449-BAD9-1131F0C352F9}" type="slidenum">
              <a:rPr lang="en-US" smtClean="0">
                <a:solidFill>
                  <a:srgbClr val="FFFFFF"/>
                </a:solidFill>
                <a:latin typeface="Candara"/>
              </a:rPr>
              <a:pPr/>
              <a:t>‹#›</a:t>
            </a:fld>
            <a:endParaRPr lang="en-US">
              <a:solidFill>
                <a:srgbClr val="FFFFFF"/>
              </a:solidFill>
              <a:latin typeface="Candara"/>
            </a:endParaRPr>
          </a:p>
        </p:txBody>
      </p:sp>
      <p:sp>
        <p:nvSpPr>
          <p:cNvPr id="8" name="Footer Placeholder 3">
            <a:extLst>
              <a:ext uri="{FF2B5EF4-FFF2-40B4-BE49-F238E27FC236}">
                <a16:creationId xmlns:a16="http://schemas.microsoft.com/office/drawing/2014/main" id="{D5387E40-A8D4-FF47-8FD0-62846D6F2ED7}"/>
              </a:ext>
            </a:extLst>
          </p:cNvPr>
          <p:cNvSpPr>
            <a:spLocks noGrp="1"/>
          </p:cNvSpPr>
          <p:nvPr>
            <p:ph type="ftr" sz="quarter" idx="3"/>
          </p:nvPr>
        </p:nvSpPr>
        <p:spPr>
          <a:xfrm>
            <a:off x="1613648" y="6393583"/>
            <a:ext cx="9524045" cy="365125"/>
          </a:xfrm>
          <a:prstGeom prst="rect">
            <a:avLst/>
          </a:prstGeom>
        </p:spPr>
        <p:txBody>
          <a:bodyPr vert="horz" lIns="91440" tIns="45720" rIns="91440" bIns="45720" rtlCol="0" anchor="ctr"/>
          <a:lstStyle>
            <a:lvl1pPr algn="r">
              <a:defRPr sz="1200">
                <a:solidFill>
                  <a:schemeClr val="bg1"/>
                </a:solidFill>
              </a:defRPr>
            </a:lvl1pPr>
          </a:lstStyle>
          <a:p>
            <a:r>
              <a:rPr lang="en-US">
                <a:solidFill>
                  <a:srgbClr val="FFFFFF"/>
                </a:solidFill>
                <a:latin typeface="Candara"/>
              </a:rPr>
              <a:t>PRESENTATION TITLE</a:t>
            </a:r>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flipV="1">
            <a:off x="0" y="1198113"/>
            <a:ext cx="12161520" cy="18288"/>
          </a:xfrm>
          <a:prstGeom prst="rect">
            <a:avLst/>
          </a:prstGeom>
        </p:spPr>
      </p:pic>
    </p:spTree>
    <p:extLst>
      <p:ext uri="{BB962C8B-B14F-4D97-AF65-F5344CB8AC3E}">
        <p14:creationId xmlns:p14="http://schemas.microsoft.com/office/powerpoint/2010/main" val="118136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6"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4D16EAA-C078-C04C-ACCB-34EF420B1EE5}" type="datetimeFigureOut">
              <a:rPr lang="en-US" smtClean="0">
                <a:solidFill>
                  <a:prstClr val="white">
                    <a:tint val="75000"/>
                    <a:alpha val="60000"/>
                  </a:prstClr>
                </a:solidFill>
                <a:latin typeface="Century Gothic"/>
              </a:rPr>
              <a:pPr/>
              <a:t>10/15/2026</a:t>
            </a:fld>
            <a:endParaRPr lang="en-US">
              <a:solidFill>
                <a:prstClr val="white">
                  <a:tint val="75000"/>
                  <a:alpha val="60000"/>
                </a:prstClr>
              </a:solidFill>
              <a:latin typeface="Century Gothic"/>
            </a:endParaRPr>
          </a:p>
        </p:txBody>
      </p:sp>
      <p:sp>
        <p:nvSpPr>
          <p:cNvPr id="5" name="Footer Placeholder 4"/>
          <p:cNvSpPr>
            <a:spLocks noGrp="1"/>
          </p:cNvSpPr>
          <p:nvPr>
            <p:ph type="ftr" sz="quarter" idx="11"/>
          </p:nvPr>
        </p:nvSpPr>
        <p:spPr/>
        <p:txBody>
          <a:bodyPr/>
          <a:lstStyle/>
          <a:p>
            <a:endParaRPr lang="en-US">
              <a:solidFill>
                <a:prstClr val="white">
                  <a:tint val="75000"/>
                  <a:alpha val="60000"/>
                </a:prstClr>
              </a:solidFill>
              <a:latin typeface="Century Gothic"/>
            </a:endParaRPr>
          </a:p>
        </p:txBody>
      </p:sp>
      <p:sp>
        <p:nvSpPr>
          <p:cNvPr id="6" name="Slide Number Placeholder 5"/>
          <p:cNvSpPr>
            <a:spLocks noGrp="1"/>
          </p:cNvSpPr>
          <p:nvPr>
            <p:ph type="sldNum" sz="quarter" idx="12"/>
          </p:nvPr>
        </p:nvSpPr>
        <p:spPr/>
        <p:txBody>
          <a:bodyPr/>
          <a:lstStyle/>
          <a:p>
            <a:fld id="{01D9D6DC-5CE0-F54B-A32E-824A583BE19B}" type="slidenum">
              <a:rPr lang="en-US" smtClean="0">
                <a:solidFill>
                  <a:prstClr val="white">
                    <a:tint val="75000"/>
                  </a:prstClr>
                </a:solidFill>
                <a:latin typeface="Century Gothic"/>
              </a:rPr>
              <a:pPr/>
              <a:t>‹#›</a:t>
            </a:fld>
            <a:endParaRPr lang="en-US">
              <a:solidFill>
                <a:prstClr val="white">
                  <a:tint val="75000"/>
                </a:prstClr>
              </a:solidFill>
              <a:latin typeface="Century Gothic"/>
            </a:endParaRPr>
          </a:p>
        </p:txBody>
      </p:sp>
    </p:spTree>
    <p:extLst>
      <p:ext uri="{BB962C8B-B14F-4D97-AF65-F5344CB8AC3E}">
        <p14:creationId xmlns:p14="http://schemas.microsoft.com/office/powerpoint/2010/main" val="1605198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2763740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dt="0"/>
  <p:txStyles>
    <p:titleStyle>
      <a:lvl1pPr algn="l" defTabSz="914377" rtl="0" eaLnBrk="1" latinLnBrk="0" hangingPunct="1">
        <a:lnSpc>
          <a:spcPct val="90000"/>
        </a:lnSpc>
        <a:spcBef>
          <a:spcPct val="0"/>
        </a:spcBef>
        <a:buNone/>
        <a:defRPr sz="4800" b="1" i="0" kern="1200">
          <a:solidFill>
            <a:schemeClr val="tx1"/>
          </a:solidFill>
          <a:latin typeface="Arial" panose="020B0604020202020204" pitchFamily="34" charset="0"/>
          <a:ea typeface="+mj-ea"/>
          <a:cs typeface="Arial" panose="020B0604020202020204" pitchFamily="34" charset="0"/>
        </a:defRPr>
      </a:lvl1pPr>
    </p:titleStyle>
    <p:bodyStyle>
      <a:lvl1pPr marL="393690" indent="-393690" algn="l" defTabSz="914377" rtl="0" eaLnBrk="1" latinLnBrk="0" hangingPunct="1">
        <a:lnSpc>
          <a:spcPct val="90000"/>
        </a:lnSpc>
        <a:spcBef>
          <a:spcPts val="1000"/>
        </a:spcBef>
        <a:spcAft>
          <a:spcPts val="1600"/>
        </a:spcAft>
        <a:buClr>
          <a:schemeClr val="accent5"/>
        </a:buClr>
        <a:buSzPct val="120000"/>
        <a:buFont typeface="Arial" panose="020B0604020202020204" pitchFamily="34" charset="0"/>
        <a:buChar char="•"/>
        <a:tabLst/>
        <a:defRPr sz="3733" kern="1200">
          <a:solidFill>
            <a:schemeClr val="tx1"/>
          </a:solidFill>
          <a:latin typeface="+mn-lt"/>
          <a:ea typeface="+mn-ea"/>
          <a:cs typeface="+mn-cs"/>
        </a:defRPr>
      </a:lvl1pPr>
      <a:lvl2pPr marL="774681" indent="-317492"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2pPr>
      <a:lvl3pPr marL="1233986" indent="-31960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400" kern="1200">
          <a:solidFill>
            <a:schemeClr val="tx1"/>
          </a:solidFill>
          <a:latin typeface="+mn-lt"/>
          <a:ea typeface="+mn-ea"/>
          <a:cs typeface="+mn-cs"/>
        </a:defRPr>
      </a:lvl3pPr>
      <a:lvl4pPr marL="1676358" indent="-30055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CBE8F-5F28-14CE-F062-3C4818E287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3A5A02-EF4C-85CC-190E-BD82033A8B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7F060B-4CBA-4EE6-DF4F-2D93C2958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BE4D9-5692-4488-B733-E557069CD53F}" type="datetimeFigureOut">
              <a:rPr lang="en-US" smtClean="0"/>
              <a:t>10/15/2026</a:t>
            </a:fld>
            <a:endParaRPr lang="en-US"/>
          </a:p>
        </p:txBody>
      </p:sp>
      <p:sp>
        <p:nvSpPr>
          <p:cNvPr id="5" name="Footer Placeholder 4">
            <a:extLst>
              <a:ext uri="{FF2B5EF4-FFF2-40B4-BE49-F238E27FC236}">
                <a16:creationId xmlns:a16="http://schemas.microsoft.com/office/drawing/2014/main" id="{06BA959E-BF83-CDFF-F865-D846CCD2C7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3633C8-A234-300D-7271-DDD75128DA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3E2910-AB74-4307-9F7B-501B78EA9EC5}" type="slidenum">
              <a:rPr lang="en-US" smtClean="0"/>
              <a:t>‹#›</a:t>
            </a:fld>
            <a:endParaRPr lang="en-US"/>
          </a:p>
        </p:txBody>
      </p:sp>
    </p:spTree>
    <p:extLst>
      <p:ext uri="{BB962C8B-B14F-4D97-AF65-F5344CB8AC3E}">
        <p14:creationId xmlns:p14="http://schemas.microsoft.com/office/powerpoint/2010/main" val="251199161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4.xml"/><Relationship Id="rId7" Type="http://schemas.openxmlformats.org/officeDocument/2006/relationships/image" Target="../media/image11.sv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0.svg"/><Relationship Id="rId4" Type="http://schemas.openxmlformats.org/officeDocument/2006/relationships/slideLayout" Target="../slideLayouts/slideLayout11.xml"/><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8.xml"/><Relationship Id="rId7" Type="http://schemas.openxmlformats.org/officeDocument/2006/relationships/image" Target="../media/image11.sv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0.svg"/><Relationship Id="rId4" Type="http://schemas.openxmlformats.org/officeDocument/2006/relationships/slideLayout" Target="../slideLayouts/slideLayout11.xml"/><Relationship Id="rId9" Type="http://schemas.openxmlformats.org/officeDocument/2006/relationships/image" Target="../media/image12.sv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tags" Target="../tags/tag20.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www.asam.org/quality-care/clinical-guidelines/stimulant-use-disorders"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https://www-uptodate-com.uab.idm.oclc.org/contents/mirtazapine-drug-information/abstract-text/41920558/pubmed?searchCorrelationId=fd3d0535-5671-428f-83ad-38af1b421fd2&amp;searchCorrelationTerm=mirtazapine"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50.jpeg"/><Relationship Id="rId3" Type="http://schemas.openxmlformats.org/officeDocument/2006/relationships/image" Target="../media/image41.jpeg"/><Relationship Id="rId7" Type="http://schemas.openxmlformats.org/officeDocument/2006/relationships/image" Target="../media/image45.jpeg"/><Relationship Id="rId12"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1.xml"/><Relationship Id="rId6" Type="http://schemas.openxmlformats.org/officeDocument/2006/relationships/image" Target="../media/image44.jpeg"/><Relationship Id="rId11" Type="http://schemas.microsoft.com/office/2007/relationships/hdphoto" Target="../media/hdphoto1.wdp"/><Relationship Id="rId5" Type="http://schemas.openxmlformats.org/officeDocument/2006/relationships/image" Target="../media/image43.jpeg"/><Relationship Id="rId10" Type="http://schemas.openxmlformats.org/officeDocument/2006/relationships/image" Target="../media/image48.png"/><Relationship Id="rId4" Type="http://schemas.openxmlformats.org/officeDocument/2006/relationships/image" Target="../media/image42.jpeg"/><Relationship Id="rId9" Type="http://schemas.openxmlformats.org/officeDocument/2006/relationships/image" Target="../media/image47.jpeg"/><Relationship Id="rId14" Type="http://schemas.openxmlformats.org/officeDocument/2006/relationships/image" Target="../media/image51.jpeg"/></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3.xml"/><Relationship Id="rId7" Type="http://schemas.openxmlformats.org/officeDocument/2006/relationships/image" Target="../media/image11.sv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0.svg"/><Relationship Id="rId4" Type="http://schemas.openxmlformats.org/officeDocument/2006/relationships/slideLayout" Target="../slideLayouts/slideLayout11.xml"/><Relationship Id="rId9" Type="http://schemas.openxmlformats.org/officeDocument/2006/relationships/image" Target="../media/image12.svg"/></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9.xml"/><Relationship Id="rId4" Type="http://schemas.openxmlformats.org/officeDocument/2006/relationships/hyperlink" Target="https://www.openaccessgovernment.org/article/potential-cosmetic-bont-a-future-treatment-neuromuscular-disorders-pain/162330/"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66.png"/><Relationship Id="rId4" Type="http://schemas.openxmlformats.org/officeDocument/2006/relationships/image" Target="../media/image65.sv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76.jpeg"/></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361-61EE-501B-9C82-66123C05E2A2}"/>
              </a:ext>
            </a:extLst>
          </p:cNvPr>
          <p:cNvSpPr>
            <a:spLocks noGrp="1"/>
          </p:cNvSpPr>
          <p:nvPr>
            <p:ph type="ctrTitle"/>
          </p:nvPr>
        </p:nvSpPr>
        <p:spPr/>
        <p:txBody>
          <a:bodyPr/>
          <a:lstStyle/>
          <a:p>
            <a:r>
              <a:rPr lang="en-US" dirty="0"/>
              <a:t>From Silos to Solutions: </a:t>
            </a:r>
            <a:br>
              <a:rPr lang="en-US" dirty="0"/>
            </a:br>
            <a:r>
              <a:rPr lang="en-US" dirty="0"/>
              <a:t>Integrating HIV and Substance Use Disorder </a:t>
            </a:r>
            <a:br>
              <a:rPr lang="en-US" dirty="0"/>
            </a:br>
            <a:r>
              <a:rPr lang="en-US" dirty="0"/>
              <a:t>Treatment and Prevention Services</a:t>
            </a:r>
          </a:p>
        </p:txBody>
      </p:sp>
      <p:sp>
        <p:nvSpPr>
          <p:cNvPr id="3" name="Subtitle 2">
            <a:extLst>
              <a:ext uri="{FF2B5EF4-FFF2-40B4-BE49-F238E27FC236}">
                <a16:creationId xmlns:a16="http://schemas.microsoft.com/office/drawing/2014/main" id="{98E43089-C120-FAC7-CD7D-077B4B2F98A0}"/>
              </a:ext>
            </a:extLst>
          </p:cNvPr>
          <p:cNvSpPr>
            <a:spLocks noGrp="1"/>
          </p:cNvSpPr>
          <p:nvPr>
            <p:ph type="subTitle" idx="1"/>
          </p:nvPr>
        </p:nvSpPr>
        <p:spPr>
          <a:xfrm>
            <a:off x="4550979" y="3006969"/>
            <a:ext cx="7043563" cy="2971801"/>
          </a:xfrm>
        </p:spPr>
        <p:txBody>
          <a:bodyPr/>
          <a:lstStyle/>
          <a:p>
            <a:pPr>
              <a:spcBef>
                <a:spcPts val="0"/>
              </a:spcBef>
            </a:pPr>
            <a:r>
              <a:rPr lang="en-US" dirty="0"/>
              <a:t>Sandra A. Springer, MD</a:t>
            </a:r>
          </a:p>
          <a:p>
            <a:pPr>
              <a:spcBef>
                <a:spcPts val="0"/>
              </a:spcBef>
            </a:pPr>
            <a:r>
              <a:rPr lang="en-US" sz="3200" b="0" dirty="0"/>
              <a:t>Professor of Medicine</a:t>
            </a:r>
          </a:p>
          <a:p>
            <a:pPr>
              <a:spcBef>
                <a:spcPts val="0"/>
              </a:spcBef>
            </a:pPr>
            <a:r>
              <a:rPr lang="en-US" sz="3200" b="0" dirty="0"/>
              <a:t>Department of Internal Medicine</a:t>
            </a:r>
          </a:p>
          <a:p>
            <a:pPr>
              <a:spcBef>
                <a:spcPts val="0"/>
              </a:spcBef>
            </a:pPr>
            <a:r>
              <a:rPr lang="en-US" sz="3200" b="0" dirty="0"/>
              <a:t>Section of Infectious Diseases</a:t>
            </a:r>
          </a:p>
          <a:p>
            <a:pPr>
              <a:spcBef>
                <a:spcPts val="0"/>
              </a:spcBef>
            </a:pPr>
            <a:r>
              <a:rPr lang="en-US" sz="3200" b="0" dirty="0"/>
              <a:t>Yale School of Medicine</a:t>
            </a:r>
          </a:p>
          <a:p>
            <a:pPr>
              <a:spcBef>
                <a:spcPts val="0"/>
              </a:spcBef>
            </a:pPr>
            <a:r>
              <a:rPr lang="en-US" sz="3200" b="0" dirty="0"/>
              <a:t>New Haven, CT</a:t>
            </a:r>
          </a:p>
        </p:txBody>
      </p:sp>
      <p:pic>
        <p:nvPicPr>
          <p:cNvPr id="6" name="Picture 5">
            <a:extLst>
              <a:ext uri="{FF2B5EF4-FFF2-40B4-BE49-F238E27FC236}">
                <a16:creationId xmlns:a16="http://schemas.microsoft.com/office/drawing/2014/main" id="{5AE01537-9F59-314E-61F5-EEAEE27DCB3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69019" y="3006970"/>
            <a:ext cx="2971800" cy="2971800"/>
          </a:xfrm>
          <a:prstGeom prst="rect">
            <a:avLst/>
          </a:prstGeom>
          <a:ln w="57150">
            <a:solidFill>
              <a:srgbClr val="7CA295"/>
            </a:solidFill>
          </a:ln>
        </p:spPr>
      </p:pic>
    </p:spTree>
    <p:extLst>
      <p:ext uri="{BB962C8B-B14F-4D97-AF65-F5344CB8AC3E}">
        <p14:creationId xmlns:p14="http://schemas.microsoft.com/office/powerpoint/2010/main" val="1013139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A285-730C-FFF1-D308-E496B84786B8}"/>
              </a:ext>
            </a:extLst>
          </p:cNvPr>
          <p:cNvSpPr>
            <a:spLocks noGrp="1"/>
          </p:cNvSpPr>
          <p:nvPr>
            <p:ph type="title"/>
          </p:nvPr>
        </p:nvSpPr>
        <p:spPr/>
        <p:txBody>
          <a:bodyPr>
            <a:noAutofit/>
          </a:bodyPr>
          <a:lstStyle/>
          <a:p>
            <a:r>
              <a:rPr lang="en-US" sz="3600" dirty="0"/>
              <a:t>Financial Relationships With Ineligible Companies (Formerly Described as Commercial Interests by the ACCME) Within the Last 2 Years</a:t>
            </a:r>
          </a:p>
        </p:txBody>
      </p:sp>
      <p:sp>
        <p:nvSpPr>
          <p:cNvPr id="3" name="Text Placeholder 2">
            <a:extLst>
              <a:ext uri="{FF2B5EF4-FFF2-40B4-BE49-F238E27FC236}">
                <a16:creationId xmlns:a16="http://schemas.microsoft.com/office/drawing/2014/main" id="{B7B345DF-E910-0DB3-E4F7-E2E34C0DFB69}"/>
              </a:ext>
            </a:extLst>
          </p:cNvPr>
          <p:cNvSpPr>
            <a:spLocks noGrp="1"/>
          </p:cNvSpPr>
          <p:nvPr>
            <p:ph type="body" sz="quarter" idx="10"/>
          </p:nvPr>
        </p:nvSpPr>
        <p:spPr/>
        <p:txBody>
          <a:bodyPr/>
          <a:lstStyle/>
          <a:p>
            <a:pPr marL="0" indent="0">
              <a:buNone/>
            </a:pPr>
            <a:endParaRPr lang="en-US" sz="3200" dirty="0"/>
          </a:p>
          <a:p>
            <a:pPr marL="0" indent="0">
              <a:buNone/>
            </a:pPr>
            <a:r>
              <a:rPr lang="en-US" sz="3200" dirty="0"/>
              <a:t>Dr Springer reported receiving noncash provisions of study drugs or testing equipment from Cepheid, Roche, Alkermes, Inc, Indivior PLC, and Braeburn Pharmaceuticals, Inc; serving as consultant to Alkermes, Inc, Emergent BioSolutions, and Gilead Sciences, Inc; and serving on a data safety and monitoring board for Eli Lilly and Company. (Updated September 16, 2026)</a:t>
            </a:r>
          </a:p>
        </p:txBody>
      </p:sp>
    </p:spTree>
    <p:extLst>
      <p:ext uri="{BB962C8B-B14F-4D97-AF65-F5344CB8AC3E}">
        <p14:creationId xmlns:p14="http://schemas.microsoft.com/office/powerpoint/2010/main" val="3114716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4C9A-8D09-E991-DE5E-6009DBBBFD57}"/>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3298171B-32E1-B557-7D64-F362B99870F5}"/>
              </a:ext>
            </a:extLst>
          </p:cNvPr>
          <p:cNvSpPr>
            <a:spLocks noGrp="1"/>
          </p:cNvSpPr>
          <p:nvPr>
            <p:ph type="body" sz="quarter" idx="10"/>
          </p:nvPr>
        </p:nvSpPr>
        <p:spPr/>
        <p:txBody>
          <a:bodyPr>
            <a:normAutofit/>
          </a:bodyPr>
          <a:lstStyle/>
          <a:p>
            <a:pPr marL="0" indent="0">
              <a:buNone/>
            </a:pPr>
            <a:r>
              <a:rPr lang="en-US" sz="2800" dirty="0"/>
              <a:t>After attending this presentation, learners will be able to:</a:t>
            </a:r>
          </a:p>
          <a:p>
            <a:pPr lvl="1"/>
            <a:r>
              <a:rPr lang="en-US" sz="2800" dirty="0"/>
              <a:t>Describe the epidemiology of substance use and HIV in the United States</a:t>
            </a:r>
          </a:p>
          <a:p>
            <a:pPr lvl="1"/>
            <a:r>
              <a:rPr lang="en-US" sz="2800" dirty="0"/>
              <a:t>Explain how to screen for and diagnosis substance use disorders (SUDs)</a:t>
            </a:r>
          </a:p>
          <a:p>
            <a:pPr lvl="1"/>
            <a:r>
              <a:rPr lang="en-US" sz="2800" dirty="0"/>
              <a:t>Initiate treatment for opioid, alcohol, and simulant use disorders when clinically indicated</a:t>
            </a:r>
          </a:p>
          <a:p>
            <a:pPr lvl="1"/>
            <a:r>
              <a:rPr lang="en-US" sz="2800" dirty="0"/>
              <a:t>List plans to help patients with SUDs with or at risk for HIV initiate treatment and retain in care</a:t>
            </a:r>
          </a:p>
        </p:txBody>
      </p:sp>
    </p:spTree>
    <p:extLst>
      <p:ext uri="{BB962C8B-B14F-4D97-AF65-F5344CB8AC3E}">
        <p14:creationId xmlns:p14="http://schemas.microsoft.com/office/powerpoint/2010/main" val="1120765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829D2-91FE-74E0-73D3-356F53A803EB}"/>
              </a:ext>
            </a:extLst>
          </p:cNvPr>
          <p:cNvSpPr>
            <a:spLocks noGrp="1"/>
          </p:cNvSpPr>
          <p:nvPr>
            <p:ph type="title"/>
          </p:nvPr>
        </p:nvSpPr>
        <p:spPr/>
        <p:txBody>
          <a:bodyPr/>
          <a:lstStyle/>
          <a:p>
            <a:r>
              <a:rPr lang="en-US" dirty="0"/>
              <a:t>Outline</a:t>
            </a:r>
          </a:p>
        </p:txBody>
      </p:sp>
      <p:sp>
        <p:nvSpPr>
          <p:cNvPr id="3" name="Text Placeholder 2">
            <a:extLst>
              <a:ext uri="{FF2B5EF4-FFF2-40B4-BE49-F238E27FC236}">
                <a16:creationId xmlns:a16="http://schemas.microsoft.com/office/drawing/2014/main" id="{4750A042-DE2F-3FFF-C17C-8E7684A6008A}"/>
              </a:ext>
            </a:extLst>
          </p:cNvPr>
          <p:cNvSpPr>
            <a:spLocks noGrp="1"/>
          </p:cNvSpPr>
          <p:nvPr>
            <p:ph type="body" sz="quarter" idx="10"/>
          </p:nvPr>
        </p:nvSpPr>
        <p:spPr/>
        <p:txBody>
          <a:bodyPr>
            <a:normAutofit lnSpcReduction="10000"/>
          </a:bodyPr>
          <a:lstStyle/>
          <a:p>
            <a:r>
              <a:rPr lang="en-US" dirty="0"/>
              <a:t>Review epidemiology of Substance Use/ Substance Use Disorders (SUDs) and HIV </a:t>
            </a:r>
          </a:p>
          <a:p>
            <a:r>
              <a:rPr lang="en-US" dirty="0"/>
              <a:t>Discuss the steps to integrate SUD and HIV prevention and treatment services</a:t>
            </a:r>
          </a:p>
          <a:p>
            <a:r>
              <a:rPr lang="en-US" dirty="0"/>
              <a:t>Provide an overview of effective treatments of SUDs</a:t>
            </a:r>
          </a:p>
          <a:p>
            <a:r>
              <a:rPr lang="en-US" dirty="0"/>
              <a:t>Review interventions to improve initiation and retention on SUD and HIV treatment/ prevention </a:t>
            </a:r>
          </a:p>
        </p:txBody>
      </p:sp>
    </p:spTree>
    <p:extLst>
      <p:ext uri="{BB962C8B-B14F-4D97-AF65-F5344CB8AC3E}">
        <p14:creationId xmlns:p14="http://schemas.microsoft.com/office/powerpoint/2010/main" val="327025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0C5A-F665-887C-647C-A21A005308A6}"/>
              </a:ext>
            </a:extLst>
          </p:cNvPr>
          <p:cNvSpPr>
            <a:spLocks noGrp="1"/>
          </p:cNvSpPr>
          <p:nvPr>
            <p:ph type="title"/>
          </p:nvPr>
        </p:nvSpPr>
        <p:spPr/>
        <p:txBody>
          <a:bodyPr/>
          <a:lstStyle/>
          <a:p>
            <a:r>
              <a:rPr lang="en-US" dirty="0"/>
              <a:t>SLIDO POLL QUESTION </a:t>
            </a:r>
          </a:p>
        </p:txBody>
      </p:sp>
      <p:sp>
        <p:nvSpPr>
          <p:cNvPr id="3" name="Content Placeholder 2">
            <a:extLst>
              <a:ext uri="{FF2B5EF4-FFF2-40B4-BE49-F238E27FC236}">
                <a16:creationId xmlns:a16="http://schemas.microsoft.com/office/drawing/2014/main" id="{A5C152B7-E4E6-5CFE-20C9-6A17FFD9E168}"/>
              </a:ext>
            </a:extLst>
          </p:cNvPr>
          <p:cNvSpPr>
            <a:spLocks noGrp="1"/>
          </p:cNvSpPr>
          <p:nvPr>
            <p:ph idx="1"/>
          </p:nvPr>
        </p:nvSpPr>
        <p:spPr/>
        <p:txBody>
          <a:bodyPr>
            <a:normAutofit fontScale="77500" lnSpcReduction="20000"/>
          </a:bodyPr>
          <a:lstStyle/>
          <a:p>
            <a:pPr marL="0" indent="0">
              <a:buNone/>
            </a:pPr>
            <a:r>
              <a:rPr lang="en-US" b="1" dirty="0"/>
              <a:t>How confident do you feel managing pharmacotherapy for SUD (e.g., buprenorphine, naltrexone) directly within your HIV care setting?</a:t>
            </a:r>
            <a:endParaRPr lang="en-US" dirty="0"/>
          </a:p>
          <a:p>
            <a:pPr marL="0" lvl="0" indent="0">
              <a:buNone/>
            </a:pPr>
            <a:r>
              <a:rPr lang="en-US" dirty="0"/>
              <a:t>A) </a:t>
            </a:r>
            <a:r>
              <a:rPr lang="en-US" b="1" dirty="0"/>
              <a:t>Highly confident:</a:t>
            </a:r>
            <a:r>
              <a:rPr lang="en-US" dirty="0"/>
              <a:t> I manage it independently without hesitation.</a:t>
            </a:r>
          </a:p>
          <a:p>
            <a:pPr marL="0" lvl="0" indent="0">
              <a:buNone/>
            </a:pPr>
            <a:r>
              <a:rPr lang="en-US" dirty="0"/>
              <a:t>B) </a:t>
            </a:r>
            <a:r>
              <a:rPr lang="en-US" b="1" dirty="0"/>
              <a:t>Moderately confident:</a:t>
            </a:r>
            <a:r>
              <a:rPr lang="en-US" dirty="0"/>
              <a:t> I can do it but frequently require external consultation or advice.</a:t>
            </a:r>
          </a:p>
          <a:p>
            <a:pPr marL="0" lvl="0" indent="0">
              <a:buNone/>
            </a:pPr>
            <a:r>
              <a:rPr lang="en-US" dirty="0"/>
              <a:t>C) </a:t>
            </a:r>
            <a:r>
              <a:rPr lang="en-US" b="1" dirty="0"/>
              <a:t>Low confidence:</a:t>
            </a:r>
            <a:r>
              <a:rPr lang="en-US" dirty="0"/>
              <a:t> I prefer to refer out rather than manage it myself.</a:t>
            </a:r>
          </a:p>
          <a:p>
            <a:pPr marL="0" lvl="0" indent="0">
              <a:buNone/>
            </a:pPr>
            <a:r>
              <a:rPr lang="en-US" dirty="0"/>
              <a:t>D) </a:t>
            </a:r>
            <a:r>
              <a:rPr lang="en-US" b="1" dirty="0"/>
              <a:t>Not confident/Not permitted:</a:t>
            </a:r>
            <a:r>
              <a:rPr lang="en-US" dirty="0"/>
              <a:t> Our clinic does not handle these medications at all.</a:t>
            </a:r>
          </a:p>
          <a:p>
            <a:endParaRPr lang="en-US" dirty="0"/>
          </a:p>
        </p:txBody>
      </p:sp>
      <p:sp>
        <p:nvSpPr>
          <p:cNvPr id="4" name="Slide Number Placeholder 3">
            <a:extLst>
              <a:ext uri="{FF2B5EF4-FFF2-40B4-BE49-F238E27FC236}">
                <a16:creationId xmlns:a16="http://schemas.microsoft.com/office/drawing/2014/main" id="{601196F8-6A7E-716E-EE15-1B2902DC22B0}"/>
              </a:ext>
            </a:extLst>
          </p:cNvPr>
          <p:cNvSpPr>
            <a:spLocks noGrp="1"/>
          </p:cNvSpPr>
          <p:nvPr>
            <p:ph type="sldNum" sz="quarter" idx="4"/>
          </p:nvPr>
        </p:nvSpPr>
        <p:spPr/>
        <p:txBody>
          <a:bodyPr/>
          <a:lstStyle/>
          <a:p>
            <a:fld id="{633B08E3-7A67-F449-BAD9-1131F0C352F9}" type="slidenum">
              <a:rPr lang="en-US" smtClean="0">
                <a:solidFill>
                  <a:srgbClr val="FFFFFF"/>
                </a:solidFill>
                <a:latin typeface="Candara"/>
              </a:rPr>
              <a:pPr/>
              <a:t>5</a:t>
            </a:fld>
            <a:endParaRPr lang="en-US">
              <a:solidFill>
                <a:srgbClr val="FFFFFF"/>
              </a:solidFill>
              <a:latin typeface="Candara"/>
            </a:endParaRPr>
          </a:p>
        </p:txBody>
      </p:sp>
      <p:sp>
        <p:nvSpPr>
          <p:cNvPr id="5" name="Footer Placeholder 4">
            <a:extLst>
              <a:ext uri="{FF2B5EF4-FFF2-40B4-BE49-F238E27FC236}">
                <a16:creationId xmlns:a16="http://schemas.microsoft.com/office/drawing/2014/main" id="{7A9950E7-A99F-487F-9F17-6777260F3A96}"/>
              </a:ext>
            </a:extLst>
          </p:cNvPr>
          <p:cNvSpPr>
            <a:spLocks noGrp="1"/>
          </p:cNvSpPr>
          <p:nvPr>
            <p:ph type="ftr" sz="quarter" idx="3"/>
          </p:nvPr>
        </p:nvSpPr>
        <p:spPr/>
        <p:txBody>
          <a:bodyPr/>
          <a:lstStyle/>
          <a:p>
            <a:r>
              <a:rPr lang="en-US">
                <a:solidFill>
                  <a:srgbClr val="FFFFFF"/>
                </a:solidFill>
                <a:latin typeface="Candara"/>
              </a:rPr>
              <a:t>PRESENTATION TITLE</a:t>
            </a:r>
          </a:p>
        </p:txBody>
      </p:sp>
    </p:spTree>
    <p:extLst>
      <p:ext uri="{BB962C8B-B14F-4D97-AF65-F5344CB8AC3E}">
        <p14:creationId xmlns:p14="http://schemas.microsoft.com/office/powerpoint/2010/main" val="884062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4B6ECB1-8C1A-3F2F-E73E-5AD9C4032FE9}"/>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0FD92DE6-9BB8-94CD-D684-B093387A3763}"/>
              </a:ext>
            </a:extLst>
          </p:cNvPr>
          <p:cNvSpPr>
            <a:spLocks noGrp="1"/>
          </p:cNvSpPr>
          <p:nvPr>
            <p:ph type="sldNum" sz="quarter" idx="12"/>
          </p:nvPr>
        </p:nvSpPr>
        <p:spPr/>
        <p:txBody>
          <a:bodyPr/>
          <a:lstStyle/>
          <a:p>
            <a:fld id="{553E2910-AB74-4307-9F7B-501B78EA9EC5}" type="slidenum">
              <a:rPr lang="en-US" smtClean="0"/>
              <a:t>6</a:t>
            </a:fld>
            <a:endParaRPr lang="en-US"/>
          </a:p>
        </p:txBody>
      </p:sp>
      <p:sp>
        <p:nvSpPr>
          <p:cNvPr id="4" name="Rectangle 3">
            <a:extLst>
              <a:ext uri="{FF2B5EF4-FFF2-40B4-BE49-F238E27FC236}">
                <a16:creationId xmlns:a16="http://schemas.microsoft.com/office/drawing/2014/main" id="{B53C5825-9617-16F6-53B9-C59807BEC028}"/>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9CD08A4-C2F4-A469-A19A-91BAEA320072}"/>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How confident do you feel managing pharmacotherapy for SUD (e.g., buprenorphine, naltrexone) directly within your HIV care setting?</a:t>
            </a:r>
          </a:p>
        </p:txBody>
      </p:sp>
      <p:sp>
        <p:nvSpPr>
          <p:cNvPr id="6" name="Rectangle 5">
            <a:extLst>
              <a:ext uri="{FF2B5EF4-FFF2-40B4-BE49-F238E27FC236}">
                <a16:creationId xmlns:a16="http://schemas.microsoft.com/office/drawing/2014/main" id="{9FCA487A-2805-D57D-CB67-BE0D3AF226B1}"/>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8" name="Graphic 7">
            <a:extLst>
              <a:ext uri="{FF2B5EF4-FFF2-40B4-BE49-F238E27FC236}">
                <a16:creationId xmlns:a16="http://schemas.microsoft.com/office/drawing/2014/main" id="{FDB6E921-B377-BB2F-79D7-F96613F6D1F6}"/>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9" name="Trapezoid 8">
            <a:extLst>
              <a:ext uri="{FF2B5EF4-FFF2-40B4-BE49-F238E27FC236}">
                <a16:creationId xmlns:a16="http://schemas.microsoft.com/office/drawing/2014/main" id="{6C72061B-EAA2-A785-6456-D25B1551976D}"/>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1" name="Graphic 10">
            <a:extLst>
              <a:ext uri="{FF2B5EF4-FFF2-40B4-BE49-F238E27FC236}">
                <a16:creationId xmlns:a16="http://schemas.microsoft.com/office/drawing/2014/main" id="{722BA6BC-E0D4-29B9-C2A3-C0190AAAB3DB}"/>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01143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5"/>
                                        </p:tgtEl>
                                      </p:cBhvr>
                                    </p:animEffect>
                                    <p:animScale>
                                      <p:cBhvr>
                                        <p:cTn id="7" dur="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41FDE-752F-0CB2-2073-2DA99A4AC9EE}"/>
              </a:ext>
            </a:extLst>
          </p:cNvPr>
          <p:cNvSpPr>
            <a:spLocks noGrp="1"/>
          </p:cNvSpPr>
          <p:nvPr>
            <p:ph type="title"/>
          </p:nvPr>
        </p:nvSpPr>
        <p:spPr>
          <a:xfrm>
            <a:off x="1201615" y="2315307"/>
            <a:ext cx="9788769" cy="1981200"/>
          </a:xfrm>
        </p:spPr>
        <p:txBody>
          <a:bodyPr>
            <a:normAutofit fontScale="90000"/>
          </a:bodyPr>
          <a:lstStyle/>
          <a:p>
            <a:pPr algn="ctr"/>
            <a:r>
              <a:rPr lang="en-US" dirty="0"/>
              <a:t>Substance Use Disorders and Substance Use in the United States</a:t>
            </a:r>
          </a:p>
        </p:txBody>
      </p:sp>
      <p:sp>
        <p:nvSpPr>
          <p:cNvPr id="5" name="Slide Number Placeholder 4">
            <a:extLst>
              <a:ext uri="{FF2B5EF4-FFF2-40B4-BE49-F238E27FC236}">
                <a16:creationId xmlns:a16="http://schemas.microsoft.com/office/drawing/2014/main" id="{B54715E7-B21F-8829-BAF8-B8D7C2AC23A1}"/>
              </a:ext>
            </a:extLst>
          </p:cNvPr>
          <p:cNvSpPr>
            <a:spLocks noGrp="1"/>
          </p:cNvSpPr>
          <p:nvPr>
            <p:ph type="sldNum" sz="quarter" idx="12"/>
          </p:nvPr>
        </p:nvSpPr>
        <p:spPr/>
        <p:txBody>
          <a:bodyPr/>
          <a:lstStyle/>
          <a:p>
            <a:fld id="{01D9D6DC-5CE0-F54B-A32E-824A583BE19B}" type="slidenum">
              <a:rPr lang="en-US" smtClean="0">
                <a:solidFill>
                  <a:prstClr val="white">
                    <a:tint val="75000"/>
                  </a:prstClr>
                </a:solidFill>
                <a:latin typeface="Century Gothic"/>
              </a:rPr>
              <a:pPr/>
              <a:t>7</a:t>
            </a:fld>
            <a:endParaRPr lang="en-US">
              <a:solidFill>
                <a:prstClr val="white">
                  <a:tint val="75000"/>
                </a:prstClr>
              </a:solidFill>
              <a:latin typeface="Century Gothic"/>
            </a:endParaRPr>
          </a:p>
        </p:txBody>
      </p:sp>
      <p:sp>
        <p:nvSpPr>
          <p:cNvPr id="3" name="TextBox 2">
            <a:extLst>
              <a:ext uri="{FF2B5EF4-FFF2-40B4-BE49-F238E27FC236}">
                <a16:creationId xmlns:a16="http://schemas.microsoft.com/office/drawing/2014/main" id="{99F99A78-94DE-4571-1108-725BE8EB6B49}"/>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7</a:t>
            </a:fld>
            <a:endParaRPr lang="en-US" sz="1200" dirty="0"/>
          </a:p>
        </p:txBody>
      </p:sp>
    </p:spTree>
    <p:extLst>
      <p:ext uri="{BB962C8B-B14F-4D97-AF65-F5344CB8AC3E}">
        <p14:creationId xmlns:p14="http://schemas.microsoft.com/office/powerpoint/2010/main" val="623142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gure 4 Past Year Substance Use Disorders Among People 12 Years or Older, 2025. This pie chart is connected to a horizontal bar graph. The pie chart on the left shows 245.9 million people (84.7 percent) did not have an SUD in the past year and 44.6 million people (15.3 percent) did have an SUD in the past year. The horizontal bar graph on the right shows the numbers for SUDs among people aged 12 or older. The value axis ranges from 0 to 30 million, and the vertical axis shows labels for specific SUDs. Of the 44.6 million people who had a substance use disorder in the past year, 26.0 million had a drug use disorder, 25.7 million had an alcohol use disorder, 19.3 million had a marijuana use disorder, 4.5 million had a central nervous system stimulant use disorder, 4.0 million had an opioid use disorder, and 1.7 million had a tranquilizer or sedative use disorder. There are superscripted numbers 1, 2, and 3 associated with drug use disorder, central nervous system stimulant use disorder, and opioid use disorder, respectively, to direct readers to the text for footnotes 1, 2, and 3.">
            <a:extLst>
              <a:ext uri="{FF2B5EF4-FFF2-40B4-BE49-F238E27FC236}">
                <a16:creationId xmlns:a16="http://schemas.microsoft.com/office/drawing/2014/main" id="{F3791AA6-2B7D-91A7-5D45-CECCE5B82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28" y="1638517"/>
            <a:ext cx="12119172" cy="360261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28CD86C1-7A3D-5AAF-0319-9E83F20E7254}"/>
              </a:ext>
            </a:extLst>
          </p:cNvPr>
          <p:cNvSpPr txBox="1">
            <a:spLocks/>
          </p:cNvSpPr>
          <p:nvPr/>
        </p:nvSpPr>
        <p:spPr>
          <a:xfrm>
            <a:off x="388484" y="230417"/>
            <a:ext cx="11272601" cy="735383"/>
          </a:xfrm>
          <a:prstGeom prst="rect">
            <a:avLst/>
          </a:prstGeom>
        </p:spPr>
        <p:txBody>
          <a:bodyPr vert="horz" lIns="91425" tIns="91425" rIns="91425" bIns="91425" rtlCol="0" anchor="ctr" anchorCtr="0">
            <a:noAutofit/>
          </a:bodyPr>
          <a:lstStyle>
            <a:lvl1pPr lvl="0" algn="l" defTabSz="914377" rtl="0" eaLnBrk="1" latinLnBrk="0" hangingPunct="1">
              <a:lnSpc>
                <a:spcPct val="90000"/>
              </a:lnSpc>
              <a:spcBef>
                <a:spcPts val="0"/>
              </a:spcBef>
              <a:buNone/>
              <a:defRPr sz="3733" b="1" i="0" kern="1200">
                <a:solidFill>
                  <a:srgbClr val="F3F2ED"/>
                </a:solidFill>
                <a:latin typeface="+mj-lt"/>
                <a:ea typeface="+mj-ea"/>
                <a:cs typeface="Arial" panose="020B0604020202020204" pitchFamily="34" charset="0"/>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sz="3200" dirty="0"/>
              <a:t>Past Year Substance Use Disorder (SUD):  Among People Aged 12 or Older; 2025</a:t>
            </a:r>
          </a:p>
        </p:txBody>
      </p:sp>
      <p:sp>
        <p:nvSpPr>
          <p:cNvPr id="7" name="TextBox 6">
            <a:extLst>
              <a:ext uri="{FF2B5EF4-FFF2-40B4-BE49-F238E27FC236}">
                <a16:creationId xmlns:a16="http://schemas.microsoft.com/office/drawing/2014/main" id="{2FDB048E-5CED-FD45-D4E3-8410DCCF63ED}"/>
              </a:ext>
            </a:extLst>
          </p:cNvPr>
          <p:cNvSpPr txBox="1"/>
          <p:nvPr/>
        </p:nvSpPr>
        <p:spPr>
          <a:xfrm>
            <a:off x="1409525" y="6072583"/>
            <a:ext cx="9879692" cy="369332"/>
          </a:xfrm>
          <a:prstGeom prst="rect">
            <a:avLst/>
          </a:prstGeom>
          <a:noFill/>
        </p:spPr>
        <p:txBody>
          <a:bodyPr wrap="none" rtlCol="0">
            <a:spAutoFit/>
          </a:bodyPr>
          <a:lstStyle/>
          <a:p>
            <a:r>
              <a:rPr lang="en-US" dirty="0"/>
              <a:t>https://</a:t>
            </a:r>
            <a:r>
              <a:rPr lang="en-US" dirty="0" err="1"/>
              <a:t>www.samhsa.gov</a:t>
            </a:r>
            <a:r>
              <a:rPr lang="en-US" dirty="0"/>
              <a:t>/blog/release-2025-nsduh-using-data-to-drive-great-american-recovery</a:t>
            </a:r>
          </a:p>
        </p:txBody>
      </p:sp>
      <p:sp>
        <p:nvSpPr>
          <p:cNvPr id="2" name="Frame 1">
            <a:extLst>
              <a:ext uri="{FF2B5EF4-FFF2-40B4-BE49-F238E27FC236}">
                <a16:creationId xmlns:a16="http://schemas.microsoft.com/office/drawing/2014/main" id="{78B307C4-3F20-179E-77A2-9C00AF5A6464}"/>
              </a:ext>
            </a:extLst>
          </p:cNvPr>
          <p:cNvSpPr/>
          <p:nvPr/>
        </p:nvSpPr>
        <p:spPr>
          <a:xfrm>
            <a:off x="5910944" y="1796143"/>
            <a:ext cx="6106886" cy="979714"/>
          </a:xfrm>
          <a:prstGeom prst="frame">
            <a:avLst>
              <a:gd name="adj1" fmla="val 1894"/>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id="{3089EF96-04BF-B67F-609E-11111039ACE2}"/>
              </a:ext>
            </a:extLst>
          </p:cNvPr>
          <p:cNvSpPr/>
          <p:nvPr/>
        </p:nvSpPr>
        <p:spPr>
          <a:xfrm>
            <a:off x="3690256" y="2775857"/>
            <a:ext cx="1649187" cy="1436914"/>
          </a:xfrm>
          <a:prstGeom prst="frame">
            <a:avLst>
              <a:gd name="adj1" fmla="val 723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5D3445A7-DBE0-46CB-EAB6-D8B980842252}"/>
              </a:ext>
            </a:extLst>
          </p:cNvPr>
          <p:cNvSpPr txBox="1"/>
          <p:nvPr/>
        </p:nvSpPr>
        <p:spPr>
          <a:xfrm>
            <a:off x="4359729" y="6441915"/>
            <a:ext cx="2672591" cy="369332"/>
          </a:xfrm>
          <a:prstGeom prst="rect">
            <a:avLst/>
          </a:prstGeom>
          <a:noFill/>
        </p:spPr>
        <p:txBody>
          <a:bodyPr wrap="none" rtlCol="0">
            <a:spAutoFit/>
          </a:bodyPr>
          <a:lstStyle/>
          <a:p>
            <a:r>
              <a:rPr lang="en-US" dirty="0"/>
              <a:t>Published August 2026. </a:t>
            </a:r>
          </a:p>
        </p:txBody>
      </p:sp>
    </p:spTree>
    <p:extLst>
      <p:ext uri="{BB962C8B-B14F-4D97-AF65-F5344CB8AC3E}">
        <p14:creationId xmlns:p14="http://schemas.microsoft.com/office/powerpoint/2010/main" val="942092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A56F-5241-6F25-9C63-673D2F2B49F8}"/>
              </a:ext>
            </a:extLst>
          </p:cNvPr>
          <p:cNvSpPr>
            <a:spLocks noGrp="1"/>
          </p:cNvSpPr>
          <p:nvPr>
            <p:ph type="title"/>
          </p:nvPr>
        </p:nvSpPr>
        <p:spPr>
          <a:xfrm>
            <a:off x="838200" y="365125"/>
            <a:ext cx="10515600" cy="1325563"/>
          </a:xfrm>
        </p:spPr>
        <p:txBody>
          <a:bodyPr anchor="ctr">
            <a:normAutofit fontScale="90000"/>
          </a:bodyPr>
          <a:lstStyle/>
          <a:p>
            <a:r>
              <a:rPr lang="en-US" dirty="0"/>
              <a:t>Self-Reported Opioid and Stimulant Use in 2025 </a:t>
            </a:r>
          </a:p>
        </p:txBody>
      </p:sp>
      <p:sp>
        <p:nvSpPr>
          <p:cNvPr id="23" name="Footer Placeholder 3">
            <a:extLst>
              <a:ext uri="{FF2B5EF4-FFF2-40B4-BE49-F238E27FC236}">
                <a16:creationId xmlns:a16="http://schemas.microsoft.com/office/drawing/2014/main" id="{BDBC6CFB-E419-4D71-3E17-FEA34BF3BDA6}"/>
              </a:ext>
            </a:extLst>
          </p:cNvPr>
          <p:cNvSpPr>
            <a:spLocks noGrp="1"/>
          </p:cNvSpPr>
          <p:nvPr>
            <p:ph type="ftr" sz="quarter" idx="11"/>
          </p:nvPr>
        </p:nvSpPr>
        <p:spPr>
          <a:xfrm>
            <a:off x="4038600" y="6356351"/>
            <a:ext cx="4114800" cy="365125"/>
          </a:xfrm>
        </p:spPr>
        <p:txBody>
          <a:bodyPr/>
          <a:lstStyle/>
          <a:p>
            <a:r>
              <a:rPr lang="en-US" dirty="0"/>
              <a:t>SAMHSA 2026 </a:t>
            </a:r>
          </a:p>
        </p:txBody>
      </p:sp>
      <p:sp>
        <p:nvSpPr>
          <p:cNvPr id="24" name="Slide Number Placeholder 4">
            <a:extLst>
              <a:ext uri="{FF2B5EF4-FFF2-40B4-BE49-F238E27FC236}">
                <a16:creationId xmlns:a16="http://schemas.microsoft.com/office/drawing/2014/main" id="{6BE8E499-940B-6506-2FB8-FD0EE68BA0EF}"/>
              </a:ext>
            </a:extLst>
          </p:cNvPr>
          <p:cNvSpPr>
            <a:spLocks noGrp="1"/>
          </p:cNvSpPr>
          <p:nvPr>
            <p:ph type="sldNum" sz="quarter" idx="12"/>
          </p:nvPr>
        </p:nvSpPr>
        <p:spPr>
          <a:xfrm>
            <a:off x="8610600" y="6356351"/>
            <a:ext cx="2743200" cy="365125"/>
          </a:xfrm>
        </p:spPr>
        <p:txBody>
          <a:bodyPr/>
          <a:lstStyle/>
          <a:p>
            <a:pPr>
              <a:spcAft>
                <a:spcPts val="600"/>
              </a:spcAft>
            </a:pPr>
            <a:fld id="{553E2910-AB74-4307-9F7B-501B78EA9EC5}" type="slidenum">
              <a:rPr lang="en-US" smtClean="0"/>
              <a:pPr>
                <a:spcAft>
                  <a:spcPts val="600"/>
                </a:spcAft>
              </a:pPr>
              <a:t>9</a:t>
            </a:fld>
            <a:endParaRPr lang="en-US"/>
          </a:p>
        </p:txBody>
      </p:sp>
      <p:graphicFrame>
        <p:nvGraphicFramePr>
          <p:cNvPr id="14" name="Text Placeholder 2">
            <a:extLst>
              <a:ext uri="{FF2B5EF4-FFF2-40B4-BE49-F238E27FC236}">
                <a16:creationId xmlns:a16="http://schemas.microsoft.com/office/drawing/2014/main" id="{DE6EEBBD-8EA9-2208-DD1A-AC3719D30806}"/>
              </a:ext>
            </a:extLst>
          </p:cNvPr>
          <p:cNvGraphicFramePr/>
          <p:nvPr>
            <p:extLst>
              <p:ext uri="{D42A27DB-BD31-4B8C-83A1-F6EECF244321}">
                <p14:modId xmlns:p14="http://schemas.microsoft.com/office/powerpoint/2010/main" val="1549016952"/>
              </p:ext>
            </p:extLst>
          </p:nvPr>
        </p:nvGraphicFramePr>
        <p:xfrm>
          <a:off x="838200" y="1825625"/>
          <a:ext cx="10515600" cy="435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472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ploring the sources of the decline in US drug overdoses | Brookings">
            <a:extLst>
              <a:ext uri="{FF2B5EF4-FFF2-40B4-BE49-F238E27FC236}">
                <a16:creationId xmlns:a16="http://schemas.microsoft.com/office/drawing/2014/main" id="{6ADEBEB3-BC97-F308-1267-BE62A254E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843" y="658690"/>
            <a:ext cx="5175574" cy="6108874"/>
          </a:xfrm>
          <a:prstGeom prst="rect">
            <a:avLst/>
          </a:prstGeom>
          <a:noFill/>
          <a:extLst>
            <a:ext uri="{909E8E84-426E-40DD-AFC4-6F175D3DCCD1}">
              <a14:hiddenFill xmlns:a14="http://schemas.microsoft.com/office/drawing/2010/main">
                <a:solidFill>
                  <a:srgbClr val="FFFFFF"/>
                </a:solidFill>
              </a14:hiddenFill>
            </a:ext>
          </a:extLst>
        </p:spPr>
      </p:pic>
      <p:sp>
        <p:nvSpPr>
          <p:cNvPr id="2" name="Left Arrow 1">
            <a:extLst>
              <a:ext uri="{FF2B5EF4-FFF2-40B4-BE49-F238E27FC236}">
                <a16:creationId xmlns:a16="http://schemas.microsoft.com/office/drawing/2014/main" id="{086FBE95-30B5-51AA-BFCE-E0BAF5FCE04A}"/>
              </a:ext>
            </a:extLst>
          </p:cNvPr>
          <p:cNvSpPr/>
          <p:nvPr/>
        </p:nvSpPr>
        <p:spPr>
          <a:xfrm>
            <a:off x="9463280" y="3713127"/>
            <a:ext cx="978408" cy="484632"/>
          </a:xfrm>
          <a:prstGeom prst="leftArrow">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Left Arrow 2">
            <a:extLst>
              <a:ext uri="{FF2B5EF4-FFF2-40B4-BE49-F238E27FC236}">
                <a16:creationId xmlns:a16="http://schemas.microsoft.com/office/drawing/2014/main" id="{3E73C7DB-105D-D4A5-A3EC-982DFA32316A}"/>
              </a:ext>
            </a:extLst>
          </p:cNvPr>
          <p:cNvSpPr/>
          <p:nvPr/>
        </p:nvSpPr>
        <p:spPr>
          <a:xfrm>
            <a:off x="9407143" y="3228495"/>
            <a:ext cx="978408" cy="484632"/>
          </a:xfrm>
          <a:prstGeom prst="leftArrow">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B65E23-3631-B35D-83ED-1EBDF19E5D18}"/>
              </a:ext>
            </a:extLst>
          </p:cNvPr>
          <p:cNvSpPr txBox="1"/>
          <p:nvPr/>
        </p:nvSpPr>
        <p:spPr>
          <a:xfrm>
            <a:off x="103355" y="1799110"/>
            <a:ext cx="3863558" cy="2246769"/>
          </a:xfrm>
          <a:prstGeom prst="rect">
            <a:avLst/>
          </a:prstGeom>
          <a:noFill/>
        </p:spPr>
        <p:txBody>
          <a:bodyPr wrap="none" rtlCol="0">
            <a:spAutoFit/>
          </a:bodyPr>
          <a:lstStyle/>
          <a:p>
            <a:r>
              <a:rPr lang="en-US" sz="2800" dirty="0"/>
              <a:t>Drug Overdose Deaths</a:t>
            </a:r>
          </a:p>
          <a:p>
            <a:r>
              <a:rPr lang="en-US" sz="2800" dirty="0"/>
              <a:t>Falling in U.S. </a:t>
            </a:r>
          </a:p>
          <a:p>
            <a:endParaRPr lang="en-US" sz="2800" dirty="0"/>
          </a:p>
          <a:p>
            <a:endParaRPr lang="en-US" sz="2800" dirty="0"/>
          </a:p>
          <a:p>
            <a:r>
              <a:rPr lang="en-US" sz="2800" dirty="0"/>
              <a:t>But Not for Everyone</a:t>
            </a:r>
          </a:p>
        </p:txBody>
      </p:sp>
    </p:spTree>
    <p:extLst>
      <p:ext uri="{BB962C8B-B14F-4D97-AF65-F5344CB8AC3E}">
        <p14:creationId xmlns:p14="http://schemas.microsoft.com/office/powerpoint/2010/main" val="2772528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CCEDE-78D3-4978-4FA4-D44E39EEB2EF}"/>
              </a:ext>
            </a:extLst>
          </p:cNvPr>
          <p:cNvSpPr>
            <a:spLocks noGrp="1"/>
          </p:cNvSpPr>
          <p:nvPr>
            <p:ph type="title"/>
          </p:nvPr>
        </p:nvSpPr>
        <p:spPr>
          <a:xfrm>
            <a:off x="127196" y="172204"/>
            <a:ext cx="11813944" cy="1371600"/>
          </a:xfrm>
        </p:spPr>
        <p:txBody>
          <a:bodyPr>
            <a:noAutofit/>
          </a:bodyPr>
          <a:lstStyle/>
          <a:p>
            <a:r>
              <a:rPr lang="en-US" sz="3600" dirty="0">
                <a:cs typeface="Arial"/>
              </a:rPr>
              <a:t>Persons with HIV (PWH) have a Higher Prevalence of Drug Use Disorders than Persons Without HIV (PWOH) or of Unknown Status</a:t>
            </a:r>
          </a:p>
        </p:txBody>
      </p:sp>
      <p:graphicFrame>
        <p:nvGraphicFramePr>
          <p:cNvPr id="4" name="Chart 3">
            <a:extLst>
              <a:ext uri="{FF2B5EF4-FFF2-40B4-BE49-F238E27FC236}">
                <a16:creationId xmlns:a16="http://schemas.microsoft.com/office/drawing/2014/main" id="{54E64FA6-C919-D94F-3E65-9000BB5D02FC}"/>
              </a:ext>
            </a:extLst>
          </p:cNvPr>
          <p:cNvGraphicFramePr/>
          <p:nvPr/>
        </p:nvGraphicFramePr>
        <p:xfrm>
          <a:off x="250861" y="1616253"/>
          <a:ext cx="9681417" cy="4782359"/>
        </p:xfrm>
        <a:graphic>
          <a:graphicData uri="http://schemas.openxmlformats.org/drawingml/2006/chart">
            <c:chart xmlns:c="http://schemas.openxmlformats.org/drawingml/2006/chart" xmlns:r="http://schemas.openxmlformats.org/officeDocument/2006/relationships" r:id="rId3"/>
          </a:graphicData>
        </a:graphic>
      </p:graphicFrame>
      <p:sp>
        <p:nvSpPr>
          <p:cNvPr id="5" name="5-Point Star 4">
            <a:extLst>
              <a:ext uri="{FF2B5EF4-FFF2-40B4-BE49-F238E27FC236}">
                <a16:creationId xmlns:a16="http://schemas.microsoft.com/office/drawing/2014/main" id="{03035CBB-B781-730A-D8F6-96DD733392D0}"/>
              </a:ext>
            </a:extLst>
          </p:cNvPr>
          <p:cNvSpPr/>
          <p:nvPr/>
        </p:nvSpPr>
        <p:spPr>
          <a:xfrm>
            <a:off x="2854489" y="3800759"/>
            <a:ext cx="430924" cy="41334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5-Point Star 5">
            <a:extLst>
              <a:ext uri="{FF2B5EF4-FFF2-40B4-BE49-F238E27FC236}">
                <a16:creationId xmlns:a16="http://schemas.microsoft.com/office/drawing/2014/main" id="{A67F6A03-D0F0-46B4-FCA3-7CB4C1C23BFF}"/>
              </a:ext>
            </a:extLst>
          </p:cNvPr>
          <p:cNvSpPr/>
          <p:nvPr/>
        </p:nvSpPr>
        <p:spPr>
          <a:xfrm>
            <a:off x="7327295" y="3986676"/>
            <a:ext cx="430924" cy="413345"/>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ame 6">
            <a:extLst>
              <a:ext uri="{FF2B5EF4-FFF2-40B4-BE49-F238E27FC236}">
                <a16:creationId xmlns:a16="http://schemas.microsoft.com/office/drawing/2014/main" id="{01C0F336-946B-6A38-EF3C-9F46D9B76766}"/>
              </a:ext>
            </a:extLst>
          </p:cNvPr>
          <p:cNvSpPr/>
          <p:nvPr/>
        </p:nvSpPr>
        <p:spPr>
          <a:xfrm>
            <a:off x="4058950" y="5983352"/>
            <a:ext cx="677258" cy="451944"/>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8" name="TextBox 7">
            <a:extLst>
              <a:ext uri="{FF2B5EF4-FFF2-40B4-BE49-F238E27FC236}">
                <a16:creationId xmlns:a16="http://schemas.microsoft.com/office/drawing/2014/main" id="{65E07A0A-DC88-3CB5-BCA9-C3549710E031}"/>
              </a:ext>
            </a:extLst>
          </p:cNvPr>
          <p:cNvSpPr txBox="1"/>
          <p:nvPr/>
        </p:nvSpPr>
        <p:spPr>
          <a:xfrm>
            <a:off x="752355" y="6398613"/>
            <a:ext cx="10693180" cy="369332"/>
          </a:xfrm>
          <a:prstGeom prst="rect">
            <a:avLst/>
          </a:prstGeom>
          <a:noFill/>
        </p:spPr>
        <p:txBody>
          <a:bodyPr wrap="square" rtlCol="0">
            <a:spAutoFit/>
          </a:bodyPr>
          <a:lstStyle/>
          <a:p>
            <a:r>
              <a:rPr lang="en-US" dirty="0"/>
              <a:t>West B et al. Journal of Substance Use &amp; Addiction Treatment. Volume 164. 2024</a:t>
            </a:r>
          </a:p>
        </p:txBody>
      </p:sp>
      <p:sp>
        <p:nvSpPr>
          <p:cNvPr id="9" name="TextBox 8">
            <a:extLst>
              <a:ext uri="{FF2B5EF4-FFF2-40B4-BE49-F238E27FC236}">
                <a16:creationId xmlns:a16="http://schemas.microsoft.com/office/drawing/2014/main" id="{8CFE4F27-372C-E32D-293A-9DCED09B73C2}"/>
              </a:ext>
            </a:extLst>
          </p:cNvPr>
          <p:cNvSpPr txBox="1"/>
          <p:nvPr/>
        </p:nvSpPr>
        <p:spPr>
          <a:xfrm>
            <a:off x="10176100" y="3711711"/>
            <a:ext cx="1765040" cy="2308324"/>
          </a:xfrm>
          <a:prstGeom prst="rect">
            <a:avLst/>
          </a:prstGeom>
          <a:noFill/>
        </p:spPr>
        <p:txBody>
          <a:bodyPr wrap="square" rtlCol="0">
            <a:spAutoFit/>
          </a:bodyPr>
          <a:lstStyle/>
          <a:p>
            <a:r>
              <a:rPr lang="en-US" sz="2400"/>
              <a:t>*</a:t>
            </a:r>
            <a:r>
              <a:rPr lang="en-US" sz="2400" i="1"/>
              <a:t>Drug Use Disorder here excludes Cannabis Use Disorder</a:t>
            </a:r>
          </a:p>
        </p:txBody>
      </p:sp>
    </p:spTree>
    <p:extLst>
      <p:ext uri="{BB962C8B-B14F-4D97-AF65-F5344CB8AC3E}">
        <p14:creationId xmlns:p14="http://schemas.microsoft.com/office/powerpoint/2010/main" val="85439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 2024, 6-month viral suppression was lowest among those with injection drug use (males 57.4%, females 58.6%).">
            <a:extLst>
              <a:ext uri="{FF2B5EF4-FFF2-40B4-BE49-F238E27FC236}">
                <a16:creationId xmlns:a16="http://schemas.microsoft.com/office/drawing/2014/main" id="{8CE711D5-5C14-9704-7041-CE2CB8C2126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4542" y="125186"/>
            <a:ext cx="11969446" cy="6732814"/>
          </a:xfrm>
          <a:prstGeom prst="rect">
            <a:avLst/>
          </a:prstGeom>
          <a:solidFill>
            <a:srgbClr val="FF0000"/>
          </a:solidFill>
        </p:spPr>
      </p:pic>
      <p:sp>
        <p:nvSpPr>
          <p:cNvPr id="4" name="Frame 3">
            <a:extLst>
              <a:ext uri="{FF2B5EF4-FFF2-40B4-BE49-F238E27FC236}">
                <a16:creationId xmlns:a16="http://schemas.microsoft.com/office/drawing/2014/main" id="{7A373CA9-00D8-8A62-59D0-5DC8EC21538C}"/>
              </a:ext>
            </a:extLst>
          </p:cNvPr>
          <p:cNvSpPr/>
          <p:nvPr/>
        </p:nvSpPr>
        <p:spPr>
          <a:xfrm>
            <a:off x="1756011" y="2688609"/>
            <a:ext cx="8679977" cy="2074459"/>
          </a:xfrm>
          <a:prstGeom prst="frame">
            <a:avLst>
              <a:gd name="adj1" fmla="val 5263"/>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029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D3BA-D807-BBB6-B30A-E70737155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4FB56-256F-E0EF-BC56-8DFC382E9EEF}"/>
              </a:ext>
            </a:extLst>
          </p:cNvPr>
          <p:cNvSpPr>
            <a:spLocks noGrp="1"/>
          </p:cNvSpPr>
          <p:nvPr>
            <p:ph type="title"/>
          </p:nvPr>
        </p:nvSpPr>
        <p:spPr>
          <a:xfrm>
            <a:off x="580794" y="4284"/>
            <a:ext cx="11030415" cy="955443"/>
          </a:xfrm>
        </p:spPr>
        <p:txBody>
          <a:bodyPr>
            <a:noAutofit/>
          </a:bodyPr>
          <a:lstStyle/>
          <a:p>
            <a:pPr algn="ctr"/>
            <a:r>
              <a:rPr lang="en-US" sz="3600" b="1"/>
              <a:t>HIV outbreaks are Increasing among </a:t>
            </a:r>
            <a:br>
              <a:rPr lang="en-US" sz="3600" b="1"/>
            </a:br>
            <a:r>
              <a:rPr lang="en-US" sz="3600" b="1"/>
              <a:t>Persons who use Drugs (PWUD)</a:t>
            </a:r>
          </a:p>
        </p:txBody>
      </p:sp>
      <p:pic>
        <p:nvPicPr>
          <p:cNvPr id="4" name="Picture 3" descr="Figure 2-2 edited">
            <a:extLst>
              <a:ext uri="{FF2B5EF4-FFF2-40B4-BE49-F238E27FC236}">
                <a16:creationId xmlns:a16="http://schemas.microsoft.com/office/drawing/2014/main" id="{DFF80207-2111-C70C-3941-FE6C5249C6F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85416" y="944959"/>
            <a:ext cx="6851693" cy="5601773"/>
          </a:xfrm>
          <a:prstGeom prst="rect">
            <a:avLst/>
          </a:prstGeom>
          <a:noFill/>
          <a:ln>
            <a:noFill/>
          </a:ln>
        </p:spPr>
      </p:pic>
      <p:grpSp>
        <p:nvGrpSpPr>
          <p:cNvPr id="5" name="Group 4">
            <a:extLst>
              <a:ext uri="{FF2B5EF4-FFF2-40B4-BE49-F238E27FC236}">
                <a16:creationId xmlns:a16="http://schemas.microsoft.com/office/drawing/2014/main" id="{9FD952A5-3E31-210B-2A63-C0F0649043FB}"/>
              </a:ext>
            </a:extLst>
          </p:cNvPr>
          <p:cNvGrpSpPr/>
          <p:nvPr/>
        </p:nvGrpSpPr>
        <p:grpSpPr>
          <a:xfrm>
            <a:off x="1121383" y="855611"/>
            <a:ext cx="9578971" cy="4292271"/>
            <a:chOff x="-682504" y="1017785"/>
            <a:chExt cx="14705454" cy="3944210"/>
          </a:xfrm>
        </p:grpSpPr>
        <p:cxnSp>
          <p:nvCxnSpPr>
            <p:cNvPr id="6" name="Straight Arrow Connector 5">
              <a:extLst>
                <a:ext uri="{FF2B5EF4-FFF2-40B4-BE49-F238E27FC236}">
                  <a16:creationId xmlns:a16="http://schemas.microsoft.com/office/drawing/2014/main" id="{80215597-C497-F9D5-17BF-F733CF6E7926}"/>
                </a:ext>
              </a:extLst>
            </p:cNvPr>
            <p:cNvCxnSpPr>
              <a:cxnSpLocks/>
            </p:cNvCxnSpPr>
            <p:nvPr/>
          </p:nvCxnSpPr>
          <p:spPr>
            <a:xfrm>
              <a:off x="7322640" y="2734091"/>
              <a:ext cx="644324" cy="690560"/>
            </a:xfrm>
            <a:prstGeom prst="straightConnector1">
              <a:avLst/>
            </a:prstGeom>
            <a:ln w="952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87EA7D3B-A24A-7198-4818-1C218CE8F38C}"/>
                </a:ext>
              </a:extLst>
            </p:cNvPr>
            <p:cNvCxnSpPr>
              <a:cxnSpLocks/>
            </p:cNvCxnSpPr>
            <p:nvPr/>
          </p:nvCxnSpPr>
          <p:spPr>
            <a:xfrm flipH="1">
              <a:off x="10650598" y="2434141"/>
              <a:ext cx="218556" cy="116337"/>
            </a:xfrm>
            <a:prstGeom prst="straightConnector1">
              <a:avLst/>
            </a:prstGeom>
            <a:ln w="63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9B20EA28-BB40-57C9-BCC7-903614BB0F78}"/>
                </a:ext>
              </a:extLst>
            </p:cNvPr>
            <p:cNvCxnSpPr>
              <a:cxnSpLocks/>
            </p:cNvCxnSpPr>
            <p:nvPr/>
          </p:nvCxnSpPr>
          <p:spPr>
            <a:xfrm flipV="1">
              <a:off x="8517071" y="3316661"/>
              <a:ext cx="638075" cy="1307435"/>
            </a:xfrm>
            <a:prstGeom prst="straightConnector1">
              <a:avLst/>
            </a:prstGeom>
            <a:ln w="63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2CA78899-CF34-A2A5-646C-A941C4F31A94}"/>
                </a:ext>
              </a:extLst>
            </p:cNvPr>
            <p:cNvCxnSpPr/>
            <p:nvPr/>
          </p:nvCxnSpPr>
          <p:spPr>
            <a:xfrm flipV="1">
              <a:off x="1875842" y="2332492"/>
              <a:ext cx="462579" cy="435971"/>
            </a:xfrm>
            <a:prstGeom prst="straightConnector1">
              <a:avLst/>
            </a:prstGeom>
            <a:ln w="63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4CA8300-99E5-289C-09ED-74D73292A6D2}"/>
                </a:ext>
              </a:extLst>
            </p:cNvPr>
            <p:cNvSpPr txBox="1"/>
            <p:nvPr/>
          </p:nvSpPr>
          <p:spPr>
            <a:xfrm>
              <a:off x="10213543" y="2835163"/>
              <a:ext cx="2890469" cy="899362"/>
            </a:xfrm>
            <a:prstGeom prst="rect">
              <a:avLst/>
            </a:prstGeom>
            <a:solidFill>
              <a:schemeClr val="accent2"/>
            </a:solidFill>
          </p:spPr>
          <p:txBody>
            <a:bodyPr wrap="square" lIns="91436" tIns="45719" rIns="91436" bIns="45719" rtlCol="0">
              <a:spAutoFit/>
            </a:bodyPr>
            <a:lstStyle/>
            <a:p>
              <a:pPr defTabSz="914332" eaLnBrk="0" fontAlgn="base" hangingPunct="0">
                <a:lnSpc>
                  <a:spcPct val="90000"/>
                </a:lnSpc>
                <a:spcBef>
                  <a:spcPct val="0"/>
                </a:spcBef>
                <a:spcAft>
                  <a:spcPct val="0"/>
                </a:spcAft>
                <a:defRPr/>
              </a:pPr>
              <a:r>
                <a:rPr lang="en-US" sz="1600" b="1" dirty="0">
                  <a:solidFill>
                    <a:srgbClr val="FFFFFF"/>
                  </a:solidFill>
                  <a:latin typeface="Calibri" panose="020F0502020204030204" pitchFamily="34" charset="0"/>
                  <a:cs typeface="Arial" panose="020B0604020202020204" pitchFamily="34" charset="0"/>
                </a:rPr>
                <a:t>Philadelphia, PA, 59 HIV Cases from IDU in 2018 (60% increase from 2016)</a:t>
              </a:r>
              <a:endParaRPr lang="en-US" sz="1400" b="1" dirty="0">
                <a:solidFill>
                  <a:srgbClr val="FFFFFF"/>
                </a:solidFill>
                <a:latin typeface="Calibri" panose="020F050202020403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026C832B-E4DA-7BA4-F032-326C00C1519A}"/>
                </a:ext>
              </a:extLst>
            </p:cNvPr>
            <p:cNvCxnSpPr>
              <a:cxnSpLocks/>
            </p:cNvCxnSpPr>
            <p:nvPr/>
          </p:nvCxnSpPr>
          <p:spPr>
            <a:xfrm flipH="1" flipV="1">
              <a:off x="9760537" y="2906557"/>
              <a:ext cx="890061" cy="367926"/>
            </a:xfrm>
            <a:prstGeom prst="straightConnector1">
              <a:avLst/>
            </a:prstGeom>
            <a:ln w="63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195B7E7C-0964-366F-1809-E9D46DF717D9}"/>
                </a:ext>
              </a:extLst>
            </p:cNvPr>
            <p:cNvCxnSpPr>
              <a:cxnSpLocks/>
            </p:cNvCxnSpPr>
            <p:nvPr/>
          </p:nvCxnSpPr>
          <p:spPr>
            <a:xfrm>
              <a:off x="1761090" y="1157223"/>
              <a:ext cx="799251" cy="663192"/>
            </a:xfrm>
            <a:prstGeom prst="straightConnector1">
              <a:avLst/>
            </a:prstGeom>
            <a:ln w="6350">
              <a:solidFill>
                <a:schemeClr val="accent2"/>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909885E5-74BD-F7B3-A631-CD4209DD3F4A}"/>
                </a:ext>
              </a:extLst>
            </p:cNvPr>
            <p:cNvSpPr/>
            <p:nvPr/>
          </p:nvSpPr>
          <p:spPr>
            <a:xfrm>
              <a:off x="11138637" y="1114318"/>
              <a:ext cx="2884313" cy="1668632"/>
            </a:xfrm>
            <a:prstGeom prst="rect">
              <a:avLst/>
            </a:prstGeom>
            <a:solidFill>
              <a:schemeClr val="accent2"/>
            </a:solidFill>
            <a:ln>
              <a:noFill/>
            </a:ln>
          </p:spPr>
          <p:txBody>
            <a:bodyPr wrap="square">
              <a:spAutoFit/>
            </a:bodyPr>
            <a:lstStyle/>
            <a:p>
              <a:pPr defTabSz="914332" eaLnBrk="0" fontAlgn="base" hangingPunct="0">
                <a:spcBef>
                  <a:spcPct val="0"/>
                </a:spcBef>
                <a:spcAft>
                  <a:spcPct val="0"/>
                </a:spcAft>
              </a:pPr>
              <a:r>
                <a:rPr lang="en-US" sz="1600" b="1">
                  <a:solidFill>
                    <a:srgbClr val="FFFFFF"/>
                  </a:solidFill>
                  <a:latin typeface="Calibri" panose="020F0502020204030204" pitchFamily="34" charset="0"/>
                  <a:cs typeface="Arial" panose="020B0604020202020204" pitchFamily="34" charset="0"/>
                </a:rPr>
                <a:t>Lowell and Lawrence, MA, 129 HIV cases PWID from 2015-2018 (2012-2014, entire Mass had 123 IDU cases)</a:t>
              </a:r>
            </a:p>
          </p:txBody>
        </p:sp>
        <p:sp>
          <p:nvSpPr>
            <p:cNvPr id="14" name="Rectangle 13">
              <a:extLst>
                <a:ext uri="{FF2B5EF4-FFF2-40B4-BE49-F238E27FC236}">
                  <a16:creationId xmlns:a16="http://schemas.microsoft.com/office/drawing/2014/main" id="{C8A10CE5-A25A-26F9-52F3-623CE293449F}"/>
                </a:ext>
              </a:extLst>
            </p:cNvPr>
            <p:cNvSpPr/>
            <p:nvPr/>
          </p:nvSpPr>
          <p:spPr>
            <a:xfrm>
              <a:off x="775654" y="2881108"/>
              <a:ext cx="2605431" cy="1442376"/>
            </a:xfrm>
            <a:prstGeom prst="rect">
              <a:avLst/>
            </a:prstGeom>
            <a:solidFill>
              <a:schemeClr val="accent2"/>
            </a:solidFill>
            <a:ln>
              <a:noFill/>
            </a:ln>
          </p:spPr>
          <p:txBody>
            <a:bodyPr wrap="square">
              <a:spAutoFit/>
            </a:bodyPr>
            <a:lstStyle/>
            <a:p>
              <a:pPr defTabSz="914332" eaLnBrk="0" fontAlgn="base" hangingPunct="0">
                <a:spcBef>
                  <a:spcPct val="0"/>
                </a:spcBef>
                <a:spcAft>
                  <a:spcPct val="0"/>
                </a:spcAft>
              </a:pPr>
              <a:r>
                <a:rPr lang="en-US" sz="1600" b="1">
                  <a:solidFill>
                    <a:srgbClr val="FFFFFF"/>
                  </a:solidFill>
                  <a:latin typeface="Calibri" panose="020F0502020204030204" pitchFamily="34" charset="0"/>
                  <a:cs typeface="Arial" panose="020B0604020202020204" pitchFamily="34" charset="0"/>
                </a:rPr>
                <a:t>Multnomah County, OR. 42 HIV cases mostly IDU in 2018-2019 (200% increase from 2016-2017)</a:t>
              </a:r>
            </a:p>
          </p:txBody>
        </p:sp>
        <p:sp>
          <p:nvSpPr>
            <p:cNvPr id="15" name="Rectangle 14">
              <a:extLst>
                <a:ext uri="{FF2B5EF4-FFF2-40B4-BE49-F238E27FC236}">
                  <a16:creationId xmlns:a16="http://schemas.microsoft.com/office/drawing/2014/main" id="{4AE493C7-0319-1841-EA16-9C9332D9DDD8}"/>
                </a:ext>
              </a:extLst>
            </p:cNvPr>
            <p:cNvSpPr/>
            <p:nvPr/>
          </p:nvSpPr>
          <p:spPr>
            <a:xfrm>
              <a:off x="-682504" y="1017785"/>
              <a:ext cx="2470683" cy="1442376"/>
            </a:xfrm>
            <a:prstGeom prst="rect">
              <a:avLst/>
            </a:prstGeom>
            <a:solidFill>
              <a:schemeClr val="accent2"/>
            </a:solidFill>
            <a:ln>
              <a:noFill/>
            </a:ln>
          </p:spPr>
          <p:txBody>
            <a:bodyPr wrap="square">
              <a:spAutoFit/>
            </a:bodyPr>
            <a:lstStyle/>
            <a:p>
              <a:pPr defTabSz="914332" eaLnBrk="0" fontAlgn="base" hangingPunct="0">
                <a:spcBef>
                  <a:spcPct val="0"/>
                </a:spcBef>
                <a:spcAft>
                  <a:spcPct val="0"/>
                </a:spcAft>
              </a:pPr>
              <a:r>
                <a:rPr lang="en-US" sz="1600" b="1">
                  <a:solidFill>
                    <a:srgbClr val="FFFFFF"/>
                  </a:solidFill>
                  <a:latin typeface="Calibri" panose="020F0502020204030204" pitchFamily="34" charset="0"/>
                  <a:cs typeface="Arial" panose="020B0604020202020204" pitchFamily="34" charset="0"/>
                </a:rPr>
                <a:t>King County, WA. 27 HIV cases from IDU 2018 (286% increase from 2017)</a:t>
              </a:r>
            </a:p>
          </p:txBody>
        </p:sp>
        <p:sp>
          <p:nvSpPr>
            <p:cNvPr id="16" name="TextBox 15">
              <a:extLst>
                <a:ext uri="{FF2B5EF4-FFF2-40B4-BE49-F238E27FC236}">
                  <a16:creationId xmlns:a16="http://schemas.microsoft.com/office/drawing/2014/main" id="{9671BD53-045C-001C-5A19-0E1809FFCDAE}"/>
                </a:ext>
              </a:extLst>
            </p:cNvPr>
            <p:cNvSpPr txBox="1"/>
            <p:nvPr/>
          </p:nvSpPr>
          <p:spPr>
            <a:xfrm>
              <a:off x="5350888" y="2041213"/>
              <a:ext cx="2470683" cy="695732"/>
            </a:xfrm>
            <a:prstGeom prst="rect">
              <a:avLst/>
            </a:prstGeom>
            <a:solidFill>
              <a:srgbClr val="FF0000"/>
            </a:solidFill>
            <a:ln>
              <a:noFill/>
            </a:ln>
          </p:spPr>
          <p:txBody>
            <a:bodyPr wrap="square" lIns="91436" tIns="45719" rIns="91436" bIns="45719" rtlCol="0">
              <a:spAutoFit/>
            </a:bodyPr>
            <a:lstStyle/>
            <a:p>
              <a:pPr defTabSz="914332" eaLnBrk="0" fontAlgn="base" hangingPunct="0">
                <a:lnSpc>
                  <a:spcPct val="90000"/>
                </a:lnSpc>
                <a:spcBef>
                  <a:spcPct val="0"/>
                </a:spcBef>
                <a:spcAft>
                  <a:spcPct val="0"/>
                </a:spcAft>
                <a:defRPr/>
              </a:pPr>
              <a:r>
                <a:rPr lang="en-US" sz="1600" b="1">
                  <a:solidFill>
                    <a:srgbClr val="FFFFFF"/>
                  </a:solidFill>
                  <a:latin typeface="Calibri" panose="020F0502020204030204" pitchFamily="34" charset="0"/>
                  <a:cs typeface="Arial" panose="020B0604020202020204" pitchFamily="34" charset="0"/>
                </a:rPr>
                <a:t>Scott County, IN 215 HIV cases 2014-2015</a:t>
              </a:r>
            </a:p>
          </p:txBody>
        </p:sp>
        <p:sp>
          <p:nvSpPr>
            <p:cNvPr id="17" name="TextBox 16">
              <a:extLst>
                <a:ext uri="{FF2B5EF4-FFF2-40B4-BE49-F238E27FC236}">
                  <a16:creationId xmlns:a16="http://schemas.microsoft.com/office/drawing/2014/main" id="{77D8960A-7DC4-F0A6-923A-20859A21D862}"/>
                </a:ext>
              </a:extLst>
            </p:cNvPr>
            <p:cNvSpPr txBox="1"/>
            <p:nvPr/>
          </p:nvSpPr>
          <p:spPr>
            <a:xfrm>
              <a:off x="6103641" y="3859003"/>
              <a:ext cx="4176084" cy="1102992"/>
            </a:xfrm>
            <a:prstGeom prst="rect">
              <a:avLst/>
            </a:prstGeom>
            <a:solidFill>
              <a:schemeClr val="accent2"/>
            </a:solidFill>
          </p:spPr>
          <p:txBody>
            <a:bodyPr wrap="square" lIns="91436" tIns="45719" rIns="91436" bIns="45719" rtlCol="0">
              <a:spAutoFit/>
            </a:bodyPr>
            <a:lstStyle/>
            <a:p>
              <a:pPr defTabSz="914332" eaLnBrk="0" fontAlgn="base" hangingPunct="0">
                <a:lnSpc>
                  <a:spcPct val="90000"/>
                </a:lnSpc>
                <a:spcBef>
                  <a:spcPct val="0"/>
                </a:spcBef>
                <a:spcAft>
                  <a:spcPct val="0"/>
                </a:spcAft>
                <a:defRPr/>
              </a:pPr>
              <a:r>
                <a:rPr lang="en-US" sz="1600" b="1">
                  <a:solidFill>
                    <a:srgbClr val="FFFFFF"/>
                  </a:solidFill>
                  <a:latin typeface="Calibri" panose="020F0502020204030204" pitchFamily="34" charset="0"/>
                  <a:cs typeface="Arial" panose="020B0604020202020204" pitchFamily="34" charset="0"/>
                </a:rPr>
                <a:t>Cabell County WV, 55 HIV Cases from IDU in 2019 thru June (588% increase from 2016) – as of 9/9/19, up to 76 cases</a:t>
              </a:r>
            </a:p>
          </p:txBody>
        </p:sp>
      </p:grpSp>
      <p:sp>
        <p:nvSpPr>
          <p:cNvPr id="18" name="TextBox 17">
            <a:extLst>
              <a:ext uri="{FF2B5EF4-FFF2-40B4-BE49-F238E27FC236}">
                <a16:creationId xmlns:a16="http://schemas.microsoft.com/office/drawing/2014/main" id="{FE215B60-BADF-4847-6C28-80DC24241AB1}"/>
              </a:ext>
            </a:extLst>
          </p:cNvPr>
          <p:cNvSpPr txBox="1"/>
          <p:nvPr/>
        </p:nvSpPr>
        <p:spPr>
          <a:xfrm>
            <a:off x="195352" y="3745845"/>
            <a:ext cx="1622399" cy="2677656"/>
          </a:xfrm>
          <a:prstGeom prst="rect">
            <a:avLst/>
          </a:prstGeom>
          <a:noFill/>
        </p:spPr>
        <p:txBody>
          <a:bodyPr wrap="square" rtlCol="0">
            <a:spAutoFit/>
          </a:bodyPr>
          <a:lstStyle/>
          <a:p>
            <a:r>
              <a:rPr lang="en-US" sz="2800" dirty="0">
                <a:solidFill>
                  <a:schemeClr val="accent1"/>
                </a:solidFill>
              </a:rPr>
              <a:t>PWUD are not receiving </a:t>
            </a:r>
            <a:r>
              <a:rPr lang="en-US" sz="2800" dirty="0" err="1">
                <a:solidFill>
                  <a:schemeClr val="accent1"/>
                </a:solidFill>
              </a:rPr>
              <a:t>PrEP</a:t>
            </a:r>
            <a:endParaRPr lang="en-US" sz="2800" dirty="0">
              <a:solidFill>
                <a:schemeClr val="accent1"/>
              </a:solidFill>
            </a:endParaRPr>
          </a:p>
          <a:p>
            <a:r>
              <a:rPr lang="en-US" sz="2800" dirty="0">
                <a:solidFill>
                  <a:schemeClr val="accent1"/>
                </a:solidFill>
              </a:rPr>
              <a:t>Or SUD TX</a:t>
            </a:r>
          </a:p>
        </p:txBody>
      </p:sp>
      <p:sp>
        <p:nvSpPr>
          <p:cNvPr id="47" name="TextBox 46">
            <a:extLst>
              <a:ext uri="{FF2B5EF4-FFF2-40B4-BE49-F238E27FC236}">
                <a16:creationId xmlns:a16="http://schemas.microsoft.com/office/drawing/2014/main" id="{53C25CEC-D977-F547-B524-4499111D93AB}"/>
              </a:ext>
            </a:extLst>
          </p:cNvPr>
          <p:cNvSpPr txBox="1"/>
          <p:nvPr/>
        </p:nvSpPr>
        <p:spPr>
          <a:xfrm>
            <a:off x="10875891" y="843677"/>
            <a:ext cx="975269" cy="1815882"/>
          </a:xfrm>
          <a:prstGeom prst="rect">
            <a:avLst/>
          </a:prstGeom>
          <a:solidFill>
            <a:schemeClr val="accent3">
              <a:lumMod val="75000"/>
            </a:schemeClr>
          </a:solidFill>
          <a:ln>
            <a:solidFill>
              <a:srgbClr val="FF0000"/>
            </a:solidFill>
          </a:ln>
        </p:spPr>
        <p:txBody>
          <a:bodyPr wrap="square" rtlCol="0">
            <a:spAutoFit/>
          </a:bodyPr>
          <a:lstStyle/>
          <a:p>
            <a:r>
              <a:rPr lang="en-US" sz="1400" dirty="0"/>
              <a:t>Bangor-Portland</a:t>
            </a:r>
          </a:p>
          <a:p>
            <a:r>
              <a:rPr lang="en-US" sz="1400" dirty="0"/>
              <a:t>ME</a:t>
            </a:r>
          </a:p>
          <a:p>
            <a:r>
              <a:rPr lang="en-US" sz="1400" dirty="0"/>
              <a:t>PWID</a:t>
            </a:r>
          </a:p>
          <a:p>
            <a:r>
              <a:rPr lang="en-US" sz="1400" dirty="0"/>
              <a:t>Over 50 </a:t>
            </a:r>
          </a:p>
          <a:p>
            <a:r>
              <a:rPr lang="en-US" sz="1400" dirty="0"/>
              <a:t>Cases</a:t>
            </a:r>
          </a:p>
          <a:p>
            <a:r>
              <a:rPr lang="en-US" sz="1400" dirty="0"/>
              <a:t>2024-2026</a:t>
            </a:r>
          </a:p>
        </p:txBody>
      </p:sp>
      <p:sp>
        <p:nvSpPr>
          <p:cNvPr id="3" name="TextBox 2">
            <a:extLst>
              <a:ext uri="{FF2B5EF4-FFF2-40B4-BE49-F238E27FC236}">
                <a16:creationId xmlns:a16="http://schemas.microsoft.com/office/drawing/2014/main" id="{D80A69B2-C65B-2F9B-BB43-972BB07016D6}"/>
              </a:ext>
            </a:extLst>
          </p:cNvPr>
          <p:cNvSpPr txBox="1"/>
          <p:nvPr/>
        </p:nvSpPr>
        <p:spPr>
          <a:xfrm>
            <a:off x="10183679" y="3012349"/>
            <a:ext cx="1505540" cy="369332"/>
          </a:xfrm>
          <a:prstGeom prst="rect">
            <a:avLst/>
          </a:prstGeom>
          <a:solidFill>
            <a:schemeClr val="accent1">
              <a:lumMod val="40000"/>
              <a:lumOff val="60000"/>
            </a:schemeClr>
          </a:solidFill>
          <a:ln>
            <a:solidFill>
              <a:schemeClr val="tx1"/>
            </a:solidFill>
          </a:ln>
        </p:spPr>
        <p:txBody>
          <a:bodyPr wrap="none" rtlCol="0">
            <a:spAutoFit/>
          </a:bodyPr>
          <a:lstStyle/>
          <a:p>
            <a:r>
              <a:rPr lang="en-US" dirty="0"/>
              <a:t>Boston, MA! </a:t>
            </a:r>
          </a:p>
        </p:txBody>
      </p:sp>
      <p:sp>
        <p:nvSpPr>
          <p:cNvPr id="20" name="TextBox 19">
            <a:extLst>
              <a:ext uri="{FF2B5EF4-FFF2-40B4-BE49-F238E27FC236}">
                <a16:creationId xmlns:a16="http://schemas.microsoft.com/office/drawing/2014/main" id="{47A6053E-FB22-BEDE-828D-3032F29EFC08}"/>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13</a:t>
            </a:fld>
            <a:endParaRPr lang="en-US" sz="1200" dirty="0"/>
          </a:p>
        </p:txBody>
      </p:sp>
    </p:spTree>
    <p:extLst>
      <p:ext uri="{BB962C8B-B14F-4D97-AF65-F5344CB8AC3E}">
        <p14:creationId xmlns:p14="http://schemas.microsoft.com/office/powerpoint/2010/main" val="1340446185"/>
      </p:ext>
    </p:extLst>
  </p:cSld>
  <p:clrMapOvr>
    <a:masterClrMapping/>
  </p:clrMapOvr>
  <mc:AlternateContent xmlns:mc="http://schemas.openxmlformats.org/markup-compatibility/2006" xmlns:p14="http://schemas.microsoft.com/office/powerpoint/2010/main">
    <mc:Choice Requires="p14">
      <p:transition spd="slow" p14:dur="2000" advTm="13112"/>
    </mc:Choice>
    <mc:Fallback xmlns="">
      <p:transition spd="slow" advTm="131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B9AE4C-1593-68A8-E309-96F8590069C1}"/>
              </a:ext>
            </a:extLst>
          </p:cNvPr>
          <p:cNvSpPr txBox="1"/>
          <p:nvPr/>
        </p:nvSpPr>
        <p:spPr>
          <a:xfrm>
            <a:off x="231354" y="110169"/>
            <a:ext cx="11681552" cy="1323439"/>
          </a:xfrm>
          <a:prstGeom prst="rect">
            <a:avLst/>
          </a:prstGeom>
          <a:noFill/>
        </p:spPr>
        <p:txBody>
          <a:bodyPr wrap="square" rtlCol="0">
            <a:spAutoFit/>
          </a:bodyPr>
          <a:lstStyle/>
          <a:p>
            <a:pPr algn="ctr"/>
            <a:r>
              <a:rPr lang="en-US" sz="4000" dirty="0"/>
              <a:t>INTEGRATION OF HIV AND SUD TREATMENT IS EVIDENCED-BASED CARE</a:t>
            </a:r>
          </a:p>
        </p:txBody>
      </p:sp>
      <p:pic>
        <p:nvPicPr>
          <p:cNvPr id="5" name="Picture 4">
            <a:extLst>
              <a:ext uri="{FF2B5EF4-FFF2-40B4-BE49-F238E27FC236}">
                <a16:creationId xmlns:a16="http://schemas.microsoft.com/office/drawing/2014/main" id="{57EDE35C-536C-E6CD-8DCC-10F71956AB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223" y="1116630"/>
            <a:ext cx="2488261" cy="3732391"/>
          </a:xfrm>
          <a:prstGeom prst="rect">
            <a:avLst/>
          </a:prstGeom>
          <a:ln>
            <a:solidFill>
              <a:schemeClr val="tx1"/>
            </a:solidFill>
          </a:ln>
        </p:spPr>
      </p:pic>
      <p:pic>
        <p:nvPicPr>
          <p:cNvPr id="6" name="Picture 5">
            <a:extLst>
              <a:ext uri="{FF2B5EF4-FFF2-40B4-BE49-F238E27FC236}">
                <a16:creationId xmlns:a16="http://schemas.microsoft.com/office/drawing/2014/main" id="{D85EA228-797C-DFB3-17CB-02F12D88BCD4}"/>
              </a:ext>
            </a:extLst>
          </p:cNvPr>
          <p:cNvPicPr>
            <a:picLocks noChangeAspect="1"/>
          </p:cNvPicPr>
          <p:nvPr/>
        </p:nvPicPr>
        <p:blipFill>
          <a:blip r:embed="rId3"/>
          <a:stretch>
            <a:fillRect/>
          </a:stretch>
        </p:blipFill>
        <p:spPr>
          <a:xfrm>
            <a:off x="2126712" y="1469503"/>
            <a:ext cx="3634991" cy="3435105"/>
          </a:xfrm>
          <a:prstGeom prst="rect">
            <a:avLst/>
          </a:prstGeom>
          <a:ln>
            <a:solidFill>
              <a:schemeClr val="tx1"/>
            </a:solidFill>
          </a:ln>
        </p:spPr>
      </p:pic>
      <p:pic>
        <p:nvPicPr>
          <p:cNvPr id="7" name="Picture 6">
            <a:extLst>
              <a:ext uri="{FF2B5EF4-FFF2-40B4-BE49-F238E27FC236}">
                <a16:creationId xmlns:a16="http://schemas.microsoft.com/office/drawing/2014/main" id="{E9A411CE-84E7-7D0A-7A16-F8FB0B21EC98}"/>
              </a:ext>
            </a:extLst>
          </p:cNvPr>
          <p:cNvPicPr>
            <a:picLocks noChangeAspect="1"/>
          </p:cNvPicPr>
          <p:nvPr/>
        </p:nvPicPr>
        <p:blipFill>
          <a:blip r:embed="rId4"/>
          <a:stretch>
            <a:fillRect/>
          </a:stretch>
        </p:blipFill>
        <p:spPr>
          <a:xfrm>
            <a:off x="8458702" y="1433608"/>
            <a:ext cx="3675662" cy="2715169"/>
          </a:xfrm>
          <a:prstGeom prst="rect">
            <a:avLst/>
          </a:prstGeom>
          <a:ln>
            <a:solidFill>
              <a:schemeClr val="tx1"/>
            </a:solidFill>
          </a:ln>
        </p:spPr>
      </p:pic>
      <p:sp>
        <p:nvSpPr>
          <p:cNvPr id="8" name="TextBox 7">
            <a:extLst>
              <a:ext uri="{FF2B5EF4-FFF2-40B4-BE49-F238E27FC236}">
                <a16:creationId xmlns:a16="http://schemas.microsoft.com/office/drawing/2014/main" id="{BE416CCC-F86D-5A66-9092-5524452D5C35}"/>
              </a:ext>
            </a:extLst>
          </p:cNvPr>
          <p:cNvSpPr txBox="1"/>
          <p:nvPr/>
        </p:nvSpPr>
        <p:spPr>
          <a:xfrm>
            <a:off x="2209786" y="1916849"/>
            <a:ext cx="902479" cy="523220"/>
          </a:xfrm>
          <a:prstGeom prst="rect">
            <a:avLst/>
          </a:prstGeom>
          <a:noFill/>
        </p:spPr>
        <p:txBody>
          <a:bodyPr wrap="square" rtlCol="0">
            <a:spAutoFit/>
          </a:bodyPr>
          <a:lstStyle/>
          <a:p>
            <a:r>
              <a:rPr lang="en-US" sz="1400" dirty="0"/>
              <a:t>JAMA</a:t>
            </a:r>
          </a:p>
          <a:p>
            <a:r>
              <a:rPr lang="en-US" sz="1400" dirty="0"/>
              <a:t>2020</a:t>
            </a:r>
          </a:p>
        </p:txBody>
      </p:sp>
      <p:pic>
        <p:nvPicPr>
          <p:cNvPr id="9" name="Picture 8">
            <a:extLst>
              <a:ext uri="{FF2B5EF4-FFF2-40B4-BE49-F238E27FC236}">
                <a16:creationId xmlns:a16="http://schemas.microsoft.com/office/drawing/2014/main" id="{C5672015-19D8-53F5-2A3C-73AC0E306F78}"/>
              </a:ext>
            </a:extLst>
          </p:cNvPr>
          <p:cNvPicPr>
            <a:picLocks noChangeAspect="1"/>
          </p:cNvPicPr>
          <p:nvPr/>
        </p:nvPicPr>
        <p:blipFill>
          <a:blip r:embed="rId5"/>
          <a:stretch>
            <a:fillRect/>
          </a:stretch>
        </p:blipFill>
        <p:spPr>
          <a:xfrm>
            <a:off x="7945297" y="4751162"/>
            <a:ext cx="4162463" cy="1868032"/>
          </a:xfrm>
          <a:prstGeom prst="rect">
            <a:avLst/>
          </a:prstGeom>
          <a:ln>
            <a:solidFill>
              <a:schemeClr val="tx1"/>
            </a:solidFill>
          </a:ln>
        </p:spPr>
      </p:pic>
      <p:pic>
        <p:nvPicPr>
          <p:cNvPr id="10" name="Picture 9">
            <a:extLst>
              <a:ext uri="{FF2B5EF4-FFF2-40B4-BE49-F238E27FC236}">
                <a16:creationId xmlns:a16="http://schemas.microsoft.com/office/drawing/2014/main" id="{2CC458DE-073A-8F1E-2FFC-2E20EB18337D}"/>
              </a:ext>
            </a:extLst>
          </p:cNvPr>
          <p:cNvPicPr>
            <a:picLocks noChangeAspect="1"/>
          </p:cNvPicPr>
          <p:nvPr/>
        </p:nvPicPr>
        <p:blipFill>
          <a:blip r:embed="rId6"/>
          <a:stretch>
            <a:fillRect/>
          </a:stretch>
        </p:blipFill>
        <p:spPr>
          <a:xfrm>
            <a:off x="3911448" y="4906074"/>
            <a:ext cx="4000500" cy="1739900"/>
          </a:xfrm>
          <a:prstGeom prst="rect">
            <a:avLst/>
          </a:prstGeom>
          <a:ln>
            <a:solidFill>
              <a:schemeClr val="tx1"/>
            </a:solidFill>
          </a:ln>
        </p:spPr>
      </p:pic>
      <p:cxnSp>
        <p:nvCxnSpPr>
          <p:cNvPr id="12" name="Straight Connector 11">
            <a:extLst>
              <a:ext uri="{FF2B5EF4-FFF2-40B4-BE49-F238E27FC236}">
                <a16:creationId xmlns:a16="http://schemas.microsoft.com/office/drawing/2014/main" id="{6831ED73-0CC2-CABF-004E-DD51F3AD3CD9}"/>
              </a:ext>
            </a:extLst>
          </p:cNvPr>
          <p:cNvCxnSpPr/>
          <p:nvPr/>
        </p:nvCxnSpPr>
        <p:spPr>
          <a:xfrm>
            <a:off x="2699133" y="6147412"/>
            <a:ext cx="826265" cy="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7DB430BE-A1C1-7604-2682-7BFAADA2A4B1}"/>
              </a:ext>
            </a:extLst>
          </p:cNvPr>
          <p:cNvPicPr>
            <a:picLocks noChangeAspect="1"/>
          </p:cNvPicPr>
          <p:nvPr/>
        </p:nvPicPr>
        <p:blipFill>
          <a:blip r:embed="rId7"/>
          <a:stretch>
            <a:fillRect/>
          </a:stretch>
        </p:blipFill>
        <p:spPr>
          <a:xfrm>
            <a:off x="84240" y="5219781"/>
            <a:ext cx="3793859" cy="1112485"/>
          </a:xfrm>
          <a:prstGeom prst="rect">
            <a:avLst/>
          </a:prstGeom>
        </p:spPr>
      </p:pic>
      <p:cxnSp>
        <p:nvCxnSpPr>
          <p:cNvPr id="3" name="Straight Connector 2">
            <a:extLst>
              <a:ext uri="{FF2B5EF4-FFF2-40B4-BE49-F238E27FC236}">
                <a16:creationId xmlns:a16="http://schemas.microsoft.com/office/drawing/2014/main" id="{E1F30C2C-E49A-A50A-B556-66FE3DC26F8F}"/>
              </a:ext>
            </a:extLst>
          </p:cNvPr>
          <p:cNvCxnSpPr/>
          <p:nvPr/>
        </p:nvCxnSpPr>
        <p:spPr>
          <a:xfrm>
            <a:off x="4139134" y="5903205"/>
            <a:ext cx="58389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C08FD67-7FFD-06BD-F954-FA26EBC266D8}"/>
              </a:ext>
            </a:extLst>
          </p:cNvPr>
          <p:cNvCxnSpPr/>
          <p:nvPr/>
        </p:nvCxnSpPr>
        <p:spPr>
          <a:xfrm>
            <a:off x="1231419" y="6176790"/>
            <a:ext cx="583894" cy="0"/>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12" descr="A close-up of a website&#10;&#10;Description automatically generated">
            <a:extLst>
              <a:ext uri="{FF2B5EF4-FFF2-40B4-BE49-F238E27FC236}">
                <a16:creationId xmlns:a16="http://schemas.microsoft.com/office/drawing/2014/main" id="{8486104B-023F-4C0D-9206-6DC423416F16}"/>
              </a:ext>
            </a:extLst>
          </p:cNvPr>
          <p:cNvPicPr>
            <a:picLocks noChangeAspect="1"/>
          </p:cNvPicPr>
          <p:nvPr/>
        </p:nvPicPr>
        <p:blipFill>
          <a:blip r:embed="rId8"/>
          <a:stretch>
            <a:fillRect/>
          </a:stretch>
        </p:blipFill>
        <p:spPr>
          <a:xfrm>
            <a:off x="5859317" y="1377758"/>
            <a:ext cx="2501770" cy="3560699"/>
          </a:xfrm>
          <a:prstGeom prst="rect">
            <a:avLst/>
          </a:prstGeom>
          <a:ln w="12700">
            <a:solidFill>
              <a:schemeClr val="accent6"/>
            </a:solidFill>
          </a:ln>
        </p:spPr>
      </p:pic>
      <p:cxnSp>
        <p:nvCxnSpPr>
          <p:cNvPr id="14" name="Straight Connector 13">
            <a:extLst>
              <a:ext uri="{FF2B5EF4-FFF2-40B4-BE49-F238E27FC236}">
                <a16:creationId xmlns:a16="http://schemas.microsoft.com/office/drawing/2014/main" id="{77082DD5-132B-2F7C-E952-46D2251F9D74}"/>
              </a:ext>
            </a:extLst>
          </p:cNvPr>
          <p:cNvCxnSpPr/>
          <p:nvPr/>
        </p:nvCxnSpPr>
        <p:spPr>
          <a:xfrm>
            <a:off x="8458702" y="2667636"/>
            <a:ext cx="58389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A0D196B-BF73-F247-D950-925BD3BD8015}"/>
              </a:ext>
            </a:extLst>
          </p:cNvPr>
          <p:cNvCxnSpPr>
            <a:cxnSpLocks/>
          </p:cNvCxnSpPr>
          <p:nvPr/>
        </p:nvCxnSpPr>
        <p:spPr>
          <a:xfrm>
            <a:off x="2209786" y="2573851"/>
            <a:ext cx="48934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2419B7D-DE88-DBCC-B3E8-D25A133A73E4}"/>
              </a:ext>
            </a:extLst>
          </p:cNvPr>
          <p:cNvCxnSpPr>
            <a:cxnSpLocks/>
          </p:cNvCxnSpPr>
          <p:nvPr/>
        </p:nvCxnSpPr>
        <p:spPr>
          <a:xfrm>
            <a:off x="7227779" y="1923347"/>
            <a:ext cx="38049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E356DD4-6018-BE7E-8E18-03AC03F921DF}"/>
              </a:ext>
            </a:extLst>
          </p:cNvPr>
          <p:cNvSpPr txBox="1"/>
          <p:nvPr/>
        </p:nvSpPr>
        <p:spPr>
          <a:xfrm>
            <a:off x="10824704" y="6581001"/>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14</a:t>
            </a:fld>
            <a:endParaRPr lang="en-US" sz="1200" dirty="0"/>
          </a:p>
        </p:txBody>
      </p:sp>
    </p:spTree>
    <p:extLst>
      <p:ext uri="{BB962C8B-B14F-4D97-AF65-F5344CB8AC3E}">
        <p14:creationId xmlns:p14="http://schemas.microsoft.com/office/powerpoint/2010/main" val="3993015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28AB-2B27-4F42-2B00-356527071C15}"/>
              </a:ext>
            </a:extLst>
          </p:cNvPr>
          <p:cNvSpPr>
            <a:spLocks noGrp="1"/>
          </p:cNvSpPr>
          <p:nvPr>
            <p:ph type="title"/>
          </p:nvPr>
        </p:nvSpPr>
        <p:spPr/>
        <p:txBody>
          <a:bodyPr>
            <a:normAutofit fontScale="90000"/>
          </a:bodyPr>
          <a:lstStyle/>
          <a:p>
            <a:r>
              <a:rPr lang="en-US"/>
              <a:t>Steps to Integrate SUD with HIV Care </a:t>
            </a:r>
          </a:p>
        </p:txBody>
      </p:sp>
      <p:graphicFrame>
        <p:nvGraphicFramePr>
          <p:cNvPr id="4" name="Content Placeholder 3">
            <a:extLst>
              <a:ext uri="{FF2B5EF4-FFF2-40B4-BE49-F238E27FC236}">
                <a16:creationId xmlns:a16="http://schemas.microsoft.com/office/drawing/2014/main" id="{992BDB17-CED3-209D-E157-5B369DF936AE}"/>
              </a:ext>
            </a:extLst>
          </p:cNvPr>
          <p:cNvGraphicFramePr>
            <a:graphicFrameLocks noGrp="1"/>
          </p:cNvGraphicFramePr>
          <p:nvPr>
            <p:ph idx="4294967295"/>
          </p:nvPr>
        </p:nvGraphicFramePr>
        <p:xfrm>
          <a:off x="1257301" y="1085850"/>
          <a:ext cx="9753600" cy="5407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Dodecagon 7">
            <a:extLst>
              <a:ext uri="{FF2B5EF4-FFF2-40B4-BE49-F238E27FC236}">
                <a16:creationId xmlns:a16="http://schemas.microsoft.com/office/drawing/2014/main" id="{39A97D3C-DA9B-7C8D-4CB3-BA4DE7917135}"/>
              </a:ext>
            </a:extLst>
          </p:cNvPr>
          <p:cNvSpPr/>
          <p:nvPr/>
        </p:nvSpPr>
        <p:spPr>
          <a:xfrm>
            <a:off x="2359176" y="3492699"/>
            <a:ext cx="622120" cy="626864"/>
          </a:xfrm>
          <a:prstGeom prst="dodecag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accent1"/>
                </a:solidFill>
              </a:rPr>
              <a:t>1</a:t>
            </a:r>
          </a:p>
        </p:txBody>
      </p:sp>
      <p:sp>
        <p:nvSpPr>
          <p:cNvPr id="9" name="Dodecagon 8">
            <a:extLst>
              <a:ext uri="{FF2B5EF4-FFF2-40B4-BE49-F238E27FC236}">
                <a16:creationId xmlns:a16="http://schemas.microsoft.com/office/drawing/2014/main" id="{F95E6A02-E60B-1C56-4EBD-667BE5ECEE34}"/>
              </a:ext>
            </a:extLst>
          </p:cNvPr>
          <p:cNvSpPr/>
          <p:nvPr/>
        </p:nvSpPr>
        <p:spPr>
          <a:xfrm>
            <a:off x="5298929" y="3429000"/>
            <a:ext cx="622120" cy="690563"/>
          </a:xfrm>
          <a:prstGeom prst="dodecag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1">
                <a:solidFill>
                  <a:schemeClr val="accent1"/>
                </a:solidFill>
              </a:rPr>
              <a:t>2</a:t>
            </a:r>
          </a:p>
        </p:txBody>
      </p:sp>
      <p:sp>
        <p:nvSpPr>
          <p:cNvPr id="10" name="Dodecagon 9">
            <a:extLst>
              <a:ext uri="{FF2B5EF4-FFF2-40B4-BE49-F238E27FC236}">
                <a16:creationId xmlns:a16="http://schemas.microsoft.com/office/drawing/2014/main" id="{A0C109B8-C48A-2B90-5BC5-363821EC6C92}"/>
              </a:ext>
            </a:extLst>
          </p:cNvPr>
          <p:cNvSpPr/>
          <p:nvPr/>
        </p:nvSpPr>
        <p:spPr>
          <a:xfrm>
            <a:off x="8311855" y="3492699"/>
            <a:ext cx="622120" cy="626864"/>
          </a:xfrm>
          <a:prstGeom prst="dodecag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accent1"/>
                </a:solidFill>
              </a:rPr>
              <a:t>3</a:t>
            </a:r>
          </a:p>
        </p:txBody>
      </p:sp>
      <p:sp>
        <p:nvSpPr>
          <p:cNvPr id="5" name="TextBox 4">
            <a:extLst>
              <a:ext uri="{FF2B5EF4-FFF2-40B4-BE49-F238E27FC236}">
                <a16:creationId xmlns:a16="http://schemas.microsoft.com/office/drawing/2014/main" id="{8150C9EF-DBC6-20CC-9317-7F33C75E416A}"/>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15</a:t>
            </a:fld>
            <a:endParaRPr lang="en-US" sz="1200" dirty="0"/>
          </a:p>
        </p:txBody>
      </p:sp>
    </p:spTree>
    <p:extLst>
      <p:ext uri="{BB962C8B-B14F-4D97-AF65-F5344CB8AC3E}">
        <p14:creationId xmlns:p14="http://schemas.microsoft.com/office/powerpoint/2010/main" val="42934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9A21-88E4-BE3E-A87C-3AC282966B04}"/>
              </a:ext>
            </a:extLst>
          </p:cNvPr>
          <p:cNvSpPr>
            <a:spLocks noGrp="1"/>
          </p:cNvSpPr>
          <p:nvPr>
            <p:ph type="title"/>
          </p:nvPr>
        </p:nvSpPr>
        <p:spPr>
          <a:xfrm>
            <a:off x="1197015" y="3328244"/>
            <a:ext cx="10515600" cy="1325563"/>
          </a:xfrm>
        </p:spPr>
        <p:txBody>
          <a:bodyPr>
            <a:normAutofit fontScale="90000"/>
          </a:bodyPr>
          <a:lstStyle/>
          <a:p>
            <a:r>
              <a:rPr lang="en-US" dirty="0"/>
              <a:t>How do you Diagnose a Substance Use Disorder? </a:t>
            </a:r>
          </a:p>
        </p:txBody>
      </p:sp>
      <p:sp>
        <p:nvSpPr>
          <p:cNvPr id="4" name="TextBox 3">
            <a:extLst>
              <a:ext uri="{FF2B5EF4-FFF2-40B4-BE49-F238E27FC236}">
                <a16:creationId xmlns:a16="http://schemas.microsoft.com/office/drawing/2014/main" id="{E9660B93-CCE9-4552-3CE1-C664BB05C7B6}"/>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16</a:t>
            </a:fld>
            <a:endParaRPr lang="en-US" sz="1200" dirty="0"/>
          </a:p>
        </p:txBody>
      </p:sp>
    </p:spTree>
    <p:extLst>
      <p:ext uri="{BB962C8B-B14F-4D97-AF65-F5344CB8AC3E}">
        <p14:creationId xmlns:p14="http://schemas.microsoft.com/office/powerpoint/2010/main" val="2314775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68CA1-AD60-47A4-AD60-65AE2622ED0E}"/>
              </a:ext>
            </a:extLst>
          </p:cNvPr>
          <p:cNvSpPr>
            <a:spLocks noGrp="1"/>
          </p:cNvSpPr>
          <p:nvPr>
            <p:ph type="title"/>
          </p:nvPr>
        </p:nvSpPr>
        <p:spPr/>
        <p:txBody>
          <a:bodyPr>
            <a:normAutofit fontScale="90000"/>
          </a:bodyPr>
          <a:lstStyle/>
          <a:p>
            <a:r>
              <a:rPr lang="en-US"/>
              <a:t>IDENTIFY: DSM-5 SUD Diagnostic Criteria</a:t>
            </a:r>
          </a:p>
        </p:txBody>
      </p:sp>
      <p:sp>
        <p:nvSpPr>
          <p:cNvPr id="8" name="Text Box 11">
            <a:extLst>
              <a:ext uri="{FF2B5EF4-FFF2-40B4-BE49-F238E27FC236}">
                <a16:creationId xmlns:a16="http://schemas.microsoft.com/office/drawing/2014/main" id="{4F703933-7751-4F6E-AF7E-B5136077AA7A}"/>
              </a:ext>
            </a:extLst>
          </p:cNvPr>
          <p:cNvSpPr txBox="1">
            <a:spLocks noChangeArrowheads="1"/>
          </p:cNvSpPr>
          <p:nvPr/>
        </p:nvSpPr>
        <p:spPr bwMode="auto">
          <a:xfrm>
            <a:off x="2034857" y="6285530"/>
            <a:ext cx="600789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900">
                <a:solidFill>
                  <a:schemeClr val="tx1"/>
                </a:solidFill>
                <a:latin typeface="Calibri" panose="020F0502020204030204" pitchFamily="34" charset="0"/>
              </a:rPr>
              <a:t>American Psychiatric Association. (2013). Opioid Use Disorder. In Diagnostic and statistical manual of mental disorders (5th ed.). Arlington, VA: American Psychiatric Publishing.</a:t>
            </a:r>
          </a:p>
        </p:txBody>
      </p:sp>
      <p:graphicFrame>
        <p:nvGraphicFramePr>
          <p:cNvPr id="9" name="Table 8">
            <a:extLst>
              <a:ext uri="{FF2B5EF4-FFF2-40B4-BE49-F238E27FC236}">
                <a16:creationId xmlns:a16="http://schemas.microsoft.com/office/drawing/2014/main" id="{C76AD73A-E861-4F56-B4F1-F94CAC008177}"/>
              </a:ext>
            </a:extLst>
          </p:cNvPr>
          <p:cNvGraphicFramePr>
            <a:graphicFrameLocks noGrp="1"/>
          </p:cNvGraphicFramePr>
          <p:nvPr/>
        </p:nvGraphicFramePr>
        <p:xfrm>
          <a:off x="1156675" y="2363521"/>
          <a:ext cx="8421335" cy="3566160"/>
        </p:xfrm>
        <a:graphic>
          <a:graphicData uri="http://schemas.openxmlformats.org/drawingml/2006/table">
            <a:tbl>
              <a:tblPr firstRow="1" bandRow="1">
                <a:tableStyleId>{5A111915-BE36-4E01-A7E5-04B1672EAD32}</a:tableStyleId>
              </a:tblPr>
              <a:tblGrid>
                <a:gridCol w="1147428">
                  <a:extLst>
                    <a:ext uri="{9D8B030D-6E8A-4147-A177-3AD203B41FA5}">
                      <a16:colId xmlns:a16="http://schemas.microsoft.com/office/drawing/2014/main" val="2755483535"/>
                    </a:ext>
                  </a:extLst>
                </a:gridCol>
                <a:gridCol w="7273907">
                  <a:extLst>
                    <a:ext uri="{9D8B030D-6E8A-4147-A177-3AD203B41FA5}">
                      <a16:colId xmlns:a16="http://schemas.microsoft.com/office/drawing/2014/main" val="3792622862"/>
                    </a:ext>
                  </a:extLst>
                </a:gridCol>
              </a:tblGrid>
              <a:tr h="274320">
                <a:tc>
                  <a:txBody>
                    <a:bodyPr/>
                    <a:lstStyle/>
                    <a:p>
                      <a:r>
                        <a:rPr lang="en-US" sz="1200">
                          <a:solidFill>
                            <a:schemeClr val="tx1"/>
                          </a:solidFill>
                          <a:latin typeface="Calibri" panose="020F0502020204030204" pitchFamily="34" charset="0"/>
                        </a:rPr>
                        <a:t>Category</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2"/>
                    </a:solidFill>
                  </a:tcPr>
                </a:tc>
                <a:tc>
                  <a:txBody>
                    <a:bodyPr/>
                    <a:lstStyle/>
                    <a:p>
                      <a:pPr algn="ctr"/>
                      <a:r>
                        <a:rPr lang="en-US" sz="1200">
                          <a:solidFill>
                            <a:schemeClr val="tx1"/>
                          </a:solidFill>
                          <a:latin typeface="Calibri" panose="020F0502020204030204" pitchFamily="34" charset="0"/>
                        </a:rPr>
                        <a:t>Criteria</a:t>
                      </a:r>
                    </a:p>
                  </a:txBody>
                  <a:tcPr anchor="ct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80980786"/>
                  </a:ext>
                </a:extLst>
              </a:tr>
              <a:tr h="1005840">
                <a:tc>
                  <a:txBody>
                    <a:bodyPr/>
                    <a:lstStyle/>
                    <a:p>
                      <a:r>
                        <a:rPr lang="en-US" sz="1200" b="1">
                          <a:solidFill>
                            <a:schemeClr val="tx1"/>
                          </a:solidFill>
                          <a:latin typeface="Calibri" panose="020F0502020204030204" pitchFamily="34" charset="0"/>
                        </a:rPr>
                        <a:t>Loss of control</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lumMod val="20000"/>
                        <a:lumOff val="80000"/>
                      </a:schemeClr>
                    </a:solidFill>
                  </a:tcPr>
                </a:tc>
                <a:tc>
                  <a:txBody>
                    <a:bodyPr/>
                    <a:lstStyle/>
                    <a:p>
                      <a:pPr marL="285750" indent="-285750" algn="l">
                        <a:buFont typeface="Wingdings" panose="05000000000000000000" pitchFamily="2" charset="2"/>
                        <a:buChar char="§"/>
                      </a:pPr>
                      <a:r>
                        <a:rPr lang="en-US" sz="1200">
                          <a:solidFill>
                            <a:schemeClr val="tx1"/>
                          </a:solidFill>
                          <a:latin typeface="Calibri" panose="020F0502020204030204" pitchFamily="34" charset="0"/>
                        </a:rPr>
                        <a:t>*Opioids are often taken in larger amounts or over a longer period than was intended</a:t>
                      </a:r>
                    </a:p>
                    <a:p>
                      <a:pPr marL="285750" indent="-285750" algn="l">
                        <a:buFont typeface="Wingdings" panose="05000000000000000000" pitchFamily="2" charset="2"/>
                        <a:buChar char="§"/>
                      </a:pPr>
                      <a:r>
                        <a:rPr lang="en-US" sz="1200">
                          <a:solidFill>
                            <a:schemeClr val="tx1"/>
                          </a:solidFill>
                          <a:latin typeface="Calibri" panose="020F0502020204030204" pitchFamily="34" charset="0"/>
                        </a:rPr>
                        <a:t>There is a persistent desire or unsuccessful efforts to cut down or control opioid* use</a:t>
                      </a:r>
                    </a:p>
                    <a:p>
                      <a:pPr marL="285750" indent="-285750" algn="l">
                        <a:buFont typeface="Wingdings" panose="05000000000000000000" pitchFamily="2" charset="2"/>
                        <a:buChar char="§"/>
                      </a:pPr>
                      <a:r>
                        <a:rPr lang="en-US" sz="1200">
                          <a:solidFill>
                            <a:schemeClr val="tx1"/>
                          </a:solidFill>
                          <a:latin typeface="Calibri" panose="020F0502020204030204" pitchFamily="34" charset="0"/>
                        </a:rPr>
                        <a:t>A great deal of time is spent in activities necessary to obtain the opioid, use the opioid, or recover from its effects</a:t>
                      </a:r>
                    </a:p>
                    <a:p>
                      <a:pPr marL="285750" indent="-285750" algn="l">
                        <a:buFont typeface="Wingdings" panose="05000000000000000000" pitchFamily="2" charset="2"/>
                        <a:buChar char="§"/>
                      </a:pPr>
                      <a:r>
                        <a:rPr lang="en-US" sz="1200">
                          <a:solidFill>
                            <a:schemeClr val="tx1"/>
                          </a:solidFill>
                          <a:latin typeface="Calibri" panose="020F0502020204030204" pitchFamily="34" charset="0"/>
                        </a:rPr>
                        <a:t>Craving, or a strong desire or urge to use opioids</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11242226"/>
                  </a:ext>
                </a:extLst>
              </a:tr>
              <a:tr h="822960">
                <a:tc>
                  <a:txBody>
                    <a:bodyPr/>
                    <a:lstStyle/>
                    <a:p>
                      <a:r>
                        <a:rPr lang="en-US" sz="1200" b="1">
                          <a:solidFill>
                            <a:schemeClr val="tx1"/>
                          </a:solidFill>
                          <a:latin typeface="Calibri" panose="020F0502020204030204" pitchFamily="34" charset="0"/>
                        </a:rPr>
                        <a:t>Social problems</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10000"/>
                        <a:lumOff val="90000"/>
                      </a:schemeClr>
                    </a:solidFill>
                  </a:tcPr>
                </a:tc>
                <a:tc>
                  <a:txBody>
                    <a:bodyPr/>
                    <a:lstStyle/>
                    <a:p>
                      <a:pPr marL="285750" indent="-285750" algn="l">
                        <a:buFont typeface="Wingdings" panose="05000000000000000000" pitchFamily="2" charset="2"/>
                        <a:buChar char="§"/>
                      </a:pPr>
                      <a:r>
                        <a:rPr lang="en-US" sz="1200">
                          <a:solidFill>
                            <a:schemeClr val="tx1"/>
                          </a:solidFill>
                          <a:latin typeface="Calibri" panose="020F0502020204030204" pitchFamily="34" charset="0"/>
                        </a:rPr>
                        <a:t>Recurrent opioid use resulting in a failure to fulfill major role obligations at work, school, or home</a:t>
                      </a:r>
                    </a:p>
                    <a:p>
                      <a:pPr marL="285750" indent="-285750" algn="l">
                        <a:buFont typeface="Wingdings" panose="05000000000000000000" pitchFamily="2" charset="2"/>
                        <a:buChar char="§"/>
                      </a:pPr>
                      <a:r>
                        <a:rPr lang="en-US" sz="1200">
                          <a:solidFill>
                            <a:schemeClr val="tx1"/>
                          </a:solidFill>
                          <a:latin typeface="Calibri" panose="020F0502020204030204" pitchFamily="34" charset="0"/>
                        </a:rPr>
                        <a:t>Continued opioid use despite having persistent or recurrent social or interpersonal problems caused or exacerbated by the effects of opioids</a:t>
                      </a:r>
                    </a:p>
                    <a:p>
                      <a:pPr marL="285750" indent="-285750" algn="l">
                        <a:buFont typeface="Wingdings" panose="05000000000000000000" pitchFamily="2" charset="2"/>
                        <a:buChar char="§"/>
                      </a:pPr>
                      <a:r>
                        <a:rPr lang="en-US" sz="1200">
                          <a:solidFill>
                            <a:schemeClr val="tx1"/>
                          </a:solidFill>
                          <a:latin typeface="Calibri" panose="020F0502020204030204" pitchFamily="34" charset="0"/>
                        </a:rPr>
                        <a:t>Important social, occupational, or recreational activities are given up or reduced because of opioid use</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80958165"/>
                  </a:ext>
                </a:extLst>
              </a:tr>
              <a:tr h="640080">
                <a:tc>
                  <a:txBody>
                    <a:bodyPr/>
                    <a:lstStyle/>
                    <a:p>
                      <a:r>
                        <a:rPr lang="en-US" sz="1200" b="1">
                          <a:solidFill>
                            <a:schemeClr val="tx1"/>
                          </a:solidFill>
                          <a:latin typeface="Calibri" panose="020F0502020204030204" pitchFamily="34" charset="0"/>
                        </a:rPr>
                        <a:t>Risky use</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lumMod val="20000"/>
                        <a:lumOff val="80000"/>
                      </a:schemeClr>
                    </a:solidFill>
                  </a:tcPr>
                </a:tc>
                <a:tc>
                  <a:txBody>
                    <a:bodyPr/>
                    <a:lstStyle/>
                    <a:p>
                      <a:pPr marL="285750" indent="-285750" algn="l">
                        <a:buFont typeface="Wingdings" panose="05000000000000000000" pitchFamily="2" charset="2"/>
                        <a:buChar char="§"/>
                      </a:pPr>
                      <a:r>
                        <a:rPr lang="en-US" sz="1200" b="0" i="0" u="none" strike="noStrike" kern="1200" baseline="0">
                          <a:solidFill>
                            <a:schemeClr val="tx1"/>
                          </a:solidFill>
                          <a:latin typeface="Calibri" panose="020F0502020204030204" pitchFamily="34" charset="0"/>
                          <a:ea typeface="+mn-ea"/>
                          <a:cs typeface="+mn-cs"/>
                        </a:rPr>
                        <a:t>Recurrent opioid use in situations in which it is physically hazardous</a:t>
                      </a:r>
                    </a:p>
                    <a:p>
                      <a:pPr marL="285750" indent="-285750" algn="l">
                        <a:buFont typeface="Wingdings" panose="05000000000000000000" pitchFamily="2" charset="2"/>
                        <a:buChar char="§"/>
                      </a:pPr>
                      <a:r>
                        <a:rPr lang="en-US" sz="1200" b="0" i="0" u="none" strike="noStrike" kern="1200" baseline="0">
                          <a:solidFill>
                            <a:schemeClr val="tx1"/>
                          </a:solidFill>
                          <a:latin typeface="Calibri" panose="020F0502020204030204" pitchFamily="34" charset="0"/>
                          <a:ea typeface="+mn-ea"/>
                          <a:cs typeface="+mn-cs"/>
                        </a:rPr>
                        <a:t>Continued opioid use despite knowledge of having a persistent or recurrent physical or psychological problem that is likely to have been caused or exacerbated by the substance</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939756596"/>
                  </a:ext>
                </a:extLst>
              </a:tr>
              <a:tr h="822960">
                <a:tc>
                  <a:txBody>
                    <a:bodyPr/>
                    <a:lstStyle/>
                    <a:p>
                      <a:r>
                        <a:rPr lang="en-US" sz="1200" b="1">
                          <a:solidFill>
                            <a:schemeClr val="tx1"/>
                          </a:solidFill>
                          <a:latin typeface="Calibri" panose="020F0502020204030204" pitchFamily="34" charset="0"/>
                        </a:rPr>
                        <a:t>Pharmacologic problems</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2"/>
                    </a:solidFill>
                  </a:tcPr>
                </a:tc>
                <a:tc>
                  <a:txBody>
                    <a:bodyPr/>
                    <a:lstStyle/>
                    <a:p>
                      <a:pPr marL="285750" indent="-285750" algn="l">
                        <a:buFont typeface="Wingdings" panose="05000000000000000000" pitchFamily="2" charset="2"/>
                        <a:buChar char="§"/>
                      </a:pPr>
                      <a:r>
                        <a:rPr lang="en-US" sz="1200" b="0">
                          <a:solidFill>
                            <a:schemeClr val="tx1"/>
                          </a:solidFill>
                          <a:latin typeface="Calibri" panose="020F0502020204030204" pitchFamily="34" charset="0"/>
                        </a:rPr>
                        <a:t>Exhibits tolerance: need for a larger amount to achieve desired effect or diminished effect with same amount</a:t>
                      </a:r>
                    </a:p>
                    <a:p>
                      <a:pPr marL="285750" indent="-285750" algn="l">
                        <a:buFont typeface="Wingdings" panose="05000000000000000000" pitchFamily="2" charset="2"/>
                        <a:buChar char="§"/>
                      </a:pPr>
                      <a:r>
                        <a:rPr lang="en-US" sz="1200" b="0">
                          <a:solidFill>
                            <a:schemeClr val="tx1"/>
                          </a:solidFill>
                          <a:latin typeface="Calibri" panose="020F0502020204030204" pitchFamily="34" charset="0"/>
                        </a:rPr>
                        <a:t>Exhibits withdrawal: occurrence of a characteristic opioid withdrawal syndrome or continued use of opioids or closely related substances to avoid withdrawal symptoms</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11036744"/>
                  </a:ext>
                </a:extLst>
              </a:tr>
            </a:tbl>
          </a:graphicData>
        </a:graphic>
      </p:graphicFrame>
      <p:sp>
        <p:nvSpPr>
          <p:cNvPr id="4" name="TextBox 3">
            <a:extLst>
              <a:ext uri="{FF2B5EF4-FFF2-40B4-BE49-F238E27FC236}">
                <a16:creationId xmlns:a16="http://schemas.microsoft.com/office/drawing/2014/main" id="{5F3617D6-94B1-8045-A4C6-ADB686DDDAE1}"/>
              </a:ext>
            </a:extLst>
          </p:cNvPr>
          <p:cNvSpPr txBox="1"/>
          <p:nvPr/>
        </p:nvSpPr>
        <p:spPr>
          <a:xfrm>
            <a:off x="8864143" y="6223288"/>
            <a:ext cx="2918281" cy="254044"/>
          </a:xfrm>
          <a:prstGeom prst="rect">
            <a:avLst/>
          </a:prstGeom>
          <a:noFill/>
          <a:ln>
            <a:solidFill>
              <a:srgbClr val="FF0000"/>
            </a:solidFill>
          </a:ln>
        </p:spPr>
        <p:txBody>
          <a:bodyPr wrap="square" rtlCol="0">
            <a:spAutoFit/>
          </a:bodyPr>
          <a:lstStyle/>
          <a:p>
            <a:r>
              <a:rPr lang="en-US" sz="1051" i="1" dirty="0"/>
              <a:t>*Substitute the substance for where opioid is</a:t>
            </a:r>
          </a:p>
        </p:txBody>
      </p:sp>
      <p:sp>
        <p:nvSpPr>
          <p:cNvPr id="5" name="TextBox 4">
            <a:extLst>
              <a:ext uri="{FF2B5EF4-FFF2-40B4-BE49-F238E27FC236}">
                <a16:creationId xmlns:a16="http://schemas.microsoft.com/office/drawing/2014/main" id="{564D0CD8-A419-67F6-93FE-2D6CE7A43B34}"/>
              </a:ext>
            </a:extLst>
          </p:cNvPr>
          <p:cNvSpPr txBox="1"/>
          <p:nvPr/>
        </p:nvSpPr>
        <p:spPr>
          <a:xfrm>
            <a:off x="1759437" y="1724277"/>
            <a:ext cx="7215809" cy="461665"/>
          </a:xfrm>
          <a:prstGeom prst="rect">
            <a:avLst/>
          </a:prstGeom>
          <a:noFill/>
          <a:ln>
            <a:solidFill>
              <a:schemeClr val="accent1">
                <a:shade val="50000"/>
              </a:schemeClr>
            </a:solidFill>
          </a:ln>
        </p:spPr>
        <p:txBody>
          <a:bodyPr wrap="square">
            <a:spAutoFit/>
          </a:bodyPr>
          <a:lstStyle/>
          <a:p>
            <a:r>
              <a:rPr lang="en-US" sz="1200" b="1" u="sng"/>
              <a:t>Diagnosis</a:t>
            </a:r>
            <a:r>
              <a:rPr lang="en-US" sz="1200" b="1"/>
              <a:t>: </a:t>
            </a:r>
            <a:r>
              <a:rPr lang="en-US" sz="1200"/>
              <a:t>≥ 2 symptom criteria within a 12-mos period</a:t>
            </a:r>
          </a:p>
          <a:p>
            <a:r>
              <a:rPr lang="en-US" sz="1200" b="1" u="sng"/>
              <a:t>Severity</a:t>
            </a:r>
            <a:r>
              <a:rPr lang="en-US" sz="1200" b="1"/>
              <a:t>: </a:t>
            </a:r>
            <a:r>
              <a:rPr lang="en-US" sz="1200" u="sng"/>
              <a:t>Mil</a:t>
            </a:r>
            <a:r>
              <a:rPr lang="en-US" sz="1200"/>
              <a:t>d 2-3 symptoms: </a:t>
            </a:r>
            <a:r>
              <a:rPr lang="en-US" sz="1200" u="sng">
                <a:highlight>
                  <a:srgbClr val="FFFF00"/>
                </a:highlight>
              </a:rPr>
              <a:t>Moderate</a:t>
            </a:r>
            <a:r>
              <a:rPr lang="en-US" sz="1200">
                <a:highlight>
                  <a:srgbClr val="FFFF00"/>
                </a:highlight>
              </a:rPr>
              <a:t> 4-5 symptoms: </a:t>
            </a:r>
            <a:r>
              <a:rPr lang="en-US" sz="1200" u="sng">
                <a:highlight>
                  <a:srgbClr val="FFFF00"/>
                </a:highlight>
              </a:rPr>
              <a:t>Severe </a:t>
            </a:r>
            <a:r>
              <a:rPr lang="en-US" sz="1200">
                <a:highlight>
                  <a:srgbClr val="FFFF00"/>
                </a:highlight>
              </a:rPr>
              <a:t>6 or more symptoms</a:t>
            </a:r>
          </a:p>
        </p:txBody>
      </p:sp>
    </p:spTree>
    <p:extLst>
      <p:ext uri="{BB962C8B-B14F-4D97-AF65-F5344CB8AC3E}">
        <p14:creationId xmlns:p14="http://schemas.microsoft.com/office/powerpoint/2010/main" val="3151343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536F2-5229-DB03-B721-BCC040E08100}"/>
              </a:ext>
            </a:extLst>
          </p:cNvPr>
          <p:cNvSpPr>
            <a:spLocks noGrp="1"/>
          </p:cNvSpPr>
          <p:nvPr>
            <p:ph type="title"/>
          </p:nvPr>
        </p:nvSpPr>
        <p:spPr>
          <a:xfrm>
            <a:off x="231421" y="256868"/>
            <a:ext cx="11700747" cy="1011807"/>
          </a:xfrm>
        </p:spPr>
        <p:txBody>
          <a:bodyPr anchor="ctr">
            <a:normAutofit/>
          </a:bodyPr>
          <a:lstStyle/>
          <a:p>
            <a:r>
              <a:rPr lang="en-US"/>
              <a:t>STEP 1</a:t>
            </a:r>
          </a:p>
        </p:txBody>
      </p:sp>
      <p:graphicFrame>
        <p:nvGraphicFramePr>
          <p:cNvPr id="5" name="Content Placeholder 2">
            <a:extLst>
              <a:ext uri="{FF2B5EF4-FFF2-40B4-BE49-F238E27FC236}">
                <a16:creationId xmlns:a16="http://schemas.microsoft.com/office/drawing/2014/main" id="{5C1680FA-524C-0821-7B91-72C896FB7C04}"/>
              </a:ext>
            </a:extLst>
          </p:cNvPr>
          <p:cNvGraphicFramePr>
            <a:graphicFrameLocks noGrp="1"/>
          </p:cNvGraphicFramePr>
          <p:nvPr>
            <p:ph idx="1"/>
          </p:nvPr>
        </p:nvGraphicFramePr>
        <p:xfrm>
          <a:off x="231421" y="1369032"/>
          <a:ext cx="11700747" cy="458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790051F-EBD0-51F7-A73E-0523FB88489B}"/>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18</a:t>
            </a:fld>
            <a:endParaRPr lang="en-US" sz="1200" dirty="0"/>
          </a:p>
        </p:txBody>
      </p:sp>
    </p:spTree>
    <p:extLst>
      <p:ext uri="{BB962C8B-B14F-4D97-AF65-F5344CB8AC3E}">
        <p14:creationId xmlns:p14="http://schemas.microsoft.com/office/powerpoint/2010/main" val="932882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2935-8E13-CDCF-7FEF-B7069E2FCE39}"/>
              </a:ext>
            </a:extLst>
          </p:cNvPr>
          <p:cNvSpPr>
            <a:spLocks noGrp="1"/>
          </p:cNvSpPr>
          <p:nvPr>
            <p:ph type="title"/>
          </p:nvPr>
        </p:nvSpPr>
        <p:spPr>
          <a:xfrm>
            <a:off x="521208" y="716210"/>
            <a:ext cx="10515600" cy="1325563"/>
          </a:xfrm>
          <a:ln>
            <a:solidFill>
              <a:schemeClr val="tx1"/>
            </a:solidFill>
          </a:ln>
        </p:spPr>
        <p:txBody>
          <a:bodyPr>
            <a:normAutofit/>
          </a:bodyPr>
          <a:lstStyle/>
          <a:p>
            <a:r>
              <a:rPr lang="en-US" b="1" dirty="0">
                <a:solidFill>
                  <a:schemeClr val="accent1"/>
                </a:solidFill>
              </a:rPr>
              <a:t>TAPS</a:t>
            </a:r>
            <a:r>
              <a:rPr lang="en-US" dirty="0"/>
              <a:t> (</a:t>
            </a:r>
            <a:r>
              <a:rPr lang="en-US" b="1" dirty="0">
                <a:solidFill>
                  <a:schemeClr val="accent1"/>
                </a:solidFill>
              </a:rPr>
              <a:t>T</a:t>
            </a:r>
            <a:r>
              <a:rPr lang="en-US" dirty="0"/>
              <a:t>obacco, </a:t>
            </a:r>
            <a:r>
              <a:rPr lang="en-US" b="1" dirty="0">
                <a:solidFill>
                  <a:schemeClr val="accent1"/>
                </a:solidFill>
              </a:rPr>
              <a:t>A</a:t>
            </a:r>
            <a:r>
              <a:rPr lang="en-US" dirty="0"/>
              <a:t>lcohol, </a:t>
            </a:r>
            <a:r>
              <a:rPr lang="en-US" b="1" dirty="0">
                <a:solidFill>
                  <a:schemeClr val="accent1"/>
                </a:solidFill>
              </a:rPr>
              <a:t>P</a:t>
            </a:r>
            <a:r>
              <a:rPr lang="en-US" dirty="0"/>
              <a:t>rescription medication, and other </a:t>
            </a:r>
            <a:r>
              <a:rPr lang="en-US" b="1" dirty="0">
                <a:solidFill>
                  <a:schemeClr val="accent1"/>
                </a:solidFill>
              </a:rPr>
              <a:t>S</a:t>
            </a:r>
            <a:r>
              <a:rPr lang="en-US" dirty="0"/>
              <a:t>ubstance use) Tool</a:t>
            </a:r>
          </a:p>
        </p:txBody>
      </p:sp>
      <p:sp>
        <p:nvSpPr>
          <p:cNvPr id="3" name="Content Placeholder 2">
            <a:extLst>
              <a:ext uri="{FF2B5EF4-FFF2-40B4-BE49-F238E27FC236}">
                <a16:creationId xmlns:a16="http://schemas.microsoft.com/office/drawing/2014/main" id="{59C0BA3C-2245-E2CE-234D-C1550991C064}"/>
              </a:ext>
            </a:extLst>
          </p:cNvPr>
          <p:cNvSpPr>
            <a:spLocks noGrp="1"/>
          </p:cNvSpPr>
          <p:nvPr>
            <p:ph idx="1"/>
          </p:nvPr>
        </p:nvSpPr>
        <p:spPr>
          <a:xfrm>
            <a:off x="521208" y="2203594"/>
            <a:ext cx="11152632" cy="4285074"/>
          </a:xfrm>
        </p:spPr>
        <p:txBody>
          <a:bodyPr>
            <a:normAutofit fontScale="77500" lnSpcReduction="20000"/>
          </a:bodyPr>
          <a:lstStyle/>
          <a:p>
            <a:r>
              <a:rPr lang="en-US" sz="2100" dirty="0"/>
              <a:t>Created with support from NIDA</a:t>
            </a:r>
          </a:p>
          <a:p>
            <a:r>
              <a:rPr lang="en-US" sz="2100" dirty="0"/>
              <a:t>REPLACED THE NIDA ASSIST ( NM ASSIST) as of 2023</a:t>
            </a:r>
          </a:p>
          <a:p>
            <a:r>
              <a:rPr lang="en-US" sz="2100" dirty="0"/>
              <a:t>The TAPS tool combines a quick initial screen (TAPS-1) with a brief assessment (TAPS-2) in a single, short questionnaire.</a:t>
            </a:r>
          </a:p>
          <a:p>
            <a:r>
              <a:rPr lang="en-US" b="1" dirty="0"/>
              <a:t>TAPS-1 </a:t>
            </a:r>
          </a:p>
          <a:p>
            <a:pPr lvl="1"/>
            <a:r>
              <a:rPr lang="en-US" b="1" dirty="0"/>
              <a:t>·  </a:t>
            </a:r>
            <a:r>
              <a:rPr lang="en-US" dirty="0"/>
              <a:t>"In the PAST 12 MONTHS, have you used any </a:t>
            </a:r>
            <a:r>
              <a:rPr lang="en-US" u="sng" dirty="0"/>
              <a:t>tobacco</a:t>
            </a:r>
            <a:r>
              <a:rPr lang="en-US" dirty="0"/>
              <a:t> product?"</a:t>
            </a:r>
          </a:p>
          <a:p>
            <a:pPr lvl="1"/>
            <a:r>
              <a:rPr lang="en-US" dirty="0"/>
              <a:t>·  "In the PAST 12 MONTHS, have you had 5 or more drinks containing </a:t>
            </a:r>
            <a:r>
              <a:rPr lang="en-US" u="sng" dirty="0">
                <a:solidFill>
                  <a:srgbClr val="7030A0"/>
                </a:solidFill>
              </a:rPr>
              <a:t>alcohol</a:t>
            </a:r>
            <a:r>
              <a:rPr lang="en-US" dirty="0"/>
              <a:t> in one day?" (</a:t>
            </a:r>
            <a:r>
              <a:rPr lang="en-US" u="sng" dirty="0">
                <a:solidFill>
                  <a:srgbClr val="7030A0"/>
                </a:solidFill>
              </a:rPr>
              <a:t>Men</a:t>
            </a:r>
            <a:r>
              <a:rPr lang="en-US" dirty="0"/>
              <a:t> only)</a:t>
            </a:r>
          </a:p>
          <a:p>
            <a:pPr lvl="1"/>
            <a:r>
              <a:rPr lang="en-US" dirty="0"/>
              <a:t>·  "In the PAST 12 MONTHS, have you had 4 or more drinks containing</a:t>
            </a:r>
            <a:r>
              <a:rPr lang="en-US" dirty="0">
                <a:solidFill>
                  <a:srgbClr val="7030A0"/>
                </a:solidFill>
              </a:rPr>
              <a:t> </a:t>
            </a:r>
            <a:r>
              <a:rPr lang="en-US" u="sng" dirty="0">
                <a:solidFill>
                  <a:srgbClr val="7030A0"/>
                </a:solidFill>
              </a:rPr>
              <a:t>alcohol</a:t>
            </a:r>
            <a:r>
              <a:rPr lang="en-US" dirty="0">
                <a:solidFill>
                  <a:srgbClr val="7030A0"/>
                </a:solidFill>
              </a:rPr>
              <a:t> </a:t>
            </a:r>
            <a:r>
              <a:rPr lang="en-US" dirty="0"/>
              <a:t>in one day?" (</a:t>
            </a:r>
            <a:r>
              <a:rPr lang="en-US" u="sng" dirty="0">
                <a:solidFill>
                  <a:srgbClr val="7030A0"/>
                </a:solidFill>
              </a:rPr>
              <a:t>Women</a:t>
            </a:r>
            <a:r>
              <a:rPr lang="en-US" dirty="0"/>
              <a:t> only)</a:t>
            </a:r>
          </a:p>
          <a:p>
            <a:pPr lvl="1"/>
            <a:r>
              <a:rPr lang="en-US" b="1" dirty="0">
                <a:solidFill>
                  <a:schemeClr val="accent5"/>
                </a:solidFill>
              </a:rPr>
              <a:t> </a:t>
            </a:r>
            <a:r>
              <a:rPr lang="en-US" b="1" dirty="0"/>
              <a:t>"In the PAST 12 MONTHS, have you used any </a:t>
            </a:r>
            <a:r>
              <a:rPr lang="en-US" b="1" u="sng" dirty="0">
                <a:solidFill>
                  <a:srgbClr val="9C39BF"/>
                </a:solidFill>
              </a:rPr>
              <a:t>illicit drugs </a:t>
            </a:r>
            <a:r>
              <a:rPr lang="en-US" b="1" dirty="0"/>
              <a:t>(e.g. </a:t>
            </a:r>
            <a:r>
              <a:rPr lang="en-US" b="1" u="sng" dirty="0"/>
              <a:t>cocaine, meth (heroin, fentanyl</a:t>
            </a:r>
            <a:r>
              <a:rPr lang="en-US" b="1" dirty="0"/>
              <a:t>))</a:t>
            </a:r>
            <a:r>
              <a:rPr lang="en-US" b="1" dirty="0">
                <a:solidFill>
                  <a:schemeClr val="accent5"/>
                </a:solidFill>
              </a:rPr>
              <a:t> </a:t>
            </a:r>
            <a:r>
              <a:rPr lang="en-US" b="1" dirty="0"/>
              <a:t>or used </a:t>
            </a:r>
            <a:r>
              <a:rPr lang="en-US" b="1" u="sng" dirty="0"/>
              <a:t>prescription medications for non-medical reasons</a:t>
            </a:r>
            <a:r>
              <a:rPr lang="en-US" b="1" dirty="0"/>
              <a:t>?"</a:t>
            </a:r>
            <a:r>
              <a:rPr lang="en-US" b="1" dirty="0">
                <a:solidFill>
                  <a:schemeClr val="accent5"/>
                </a:solidFill>
              </a:rPr>
              <a:t>  </a:t>
            </a:r>
          </a:p>
          <a:p>
            <a:endParaRPr lang="en-US" dirty="0">
              <a:highlight>
                <a:srgbClr val="FFFF00"/>
              </a:highlight>
            </a:endParaRPr>
          </a:p>
          <a:p>
            <a:r>
              <a:rPr lang="en-US" b="1" dirty="0"/>
              <a:t>IF YES to ANY then Go to TAPS-2</a:t>
            </a:r>
            <a:r>
              <a:rPr lang="en-US" dirty="0"/>
              <a:t> </a:t>
            </a:r>
          </a:p>
          <a:p>
            <a:r>
              <a:rPr lang="en-US" u="sng" dirty="0"/>
              <a:t>If the patient answers "never" to all, the screen is negative. </a:t>
            </a:r>
          </a:p>
          <a:p>
            <a:r>
              <a:rPr lang="en-US" b="1" u="sng" dirty="0"/>
              <a:t>Any other response triggers a brief follow-up assessment covering the past 3 months to determine the risk level*</a:t>
            </a:r>
          </a:p>
          <a:p>
            <a:endParaRPr lang="en-US" dirty="0"/>
          </a:p>
        </p:txBody>
      </p:sp>
      <p:sp>
        <p:nvSpPr>
          <p:cNvPr id="8" name="TextBox 7">
            <a:extLst>
              <a:ext uri="{FF2B5EF4-FFF2-40B4-BE49-F238E27FC236}">
                <a16:creationId xmlns:a16="http://schemas.microsoft.com/office/drawing/2014/main" id="{62AED1D1-36AD-997D-D232-F3C561A2ACE6}"/>
              </a:ext>
            </a:extLst>
          </p:cNvPr>
          <p:cNvSpPr txBox="1"/>
          <p:nvPr/>
        </p:nvSpPr>
        <p:spPr>
          <a:xfrm>
            <a:off x="9289193" y="6488668"/>
            <a:ext cx="609805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https://</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nida.nih.gov</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/taps2</a:t>
            </a:r>
          </a:p>
        </p:txBody>
      </p:sp>
      <p:sp>
        <p:nvSpPr>
          <p:cNvPr id="4" name="TextBox 3">
            <a:extLst>
              <a:ext uri="{FF2B5EF4-FFF2-40B4-BE49-F238E27FC236}">
                <a16:creationId xmlns:a16="http://schemas.microsoft.com/office/drawing/2014/main" id="{60FB2B16-86B6-AA1E-CE87-05A3AE9C4D8A}"/>
              </a:ext>
            </a:extLst>
          </p:cNvPr>
          <p:cNvSpPr txBox="1"/>
          <p:nvPr/>
        </p:nvSpPr>
        <p:spPr>
          <a:xfrm>
            <a:off x="521208" y="185057"/>
            <a:ext cx="24800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5A5A5"/>
                </a:solidFill>
                <a:effectLst/>
                <a:uLnTx/>
                <a:uFillTx/>
                <a:latin typeface="Calibri" panose="020F0502020204030204"/>
                <a:ea typeface="+mn-ea"/>
                <a:cs typeface="+mn-cs"/>
              </a:rPr>
              <a:t>EXAMPLE SCREENING </a:t>
            </a:r>
          </a:p>
        </p:txBody>
      </p:sp>
      <p:sp>
        <p:nvSpPr>
          <p:cNvPr id="5" name="Frame 4">
            <a:extLst>
              <a:ext uri="{FF2B5EF4-FFF2-40B4-BE49-F238E27FC236}">
                <a16:creationId xmlns:a16="http://schemas.microsoft.com/office/drawing/2014/main" id="{E258CF61-63AC-A92A-809F-EEB67E8AC9C3}"/>
              </a:ext>
            </a:extLst>
          </p:cNvPr>
          <p:cNvSpPr/>
          <p:nvPr/>
        </p:nvSpPr>
        <p:spPr>
          <a:xfrm>
            <a:off x="839585" y="3591098"/>
            <a:ext cx="10914611" cy="606829"/>
          </a:xfrm>
          <a:prstGeom prst="frame">
            <a:avLst>
              <a:gd name="adj1" fmla="val 70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BC68741-961A-E2F3-E6E2-E2B6EF0B5B5D}"/>
              </a:ext>
            </a:extLst>
          </p:cNvPr>
          <p:cNvSpPr txBox="1"/>
          <p:nvPr/>
        </p:nvSpPr>
        <p:spPr>
          <a:xfrm>
            <a:off x="11250020" y="6257835"/>
            <a:ext cx="1088202" cy="276999"/>
          </a:xfrm>
          <a:prstGeom prst="rect">
            <a:avLst/>
          </a:prstGeom>
          <a:noFill/>
        </p:spPr>
        <p:txBody>
          <a:bodyPr wrap="square" rtlCol="0">
            <a:spAutoFit/>
          </a:bodyPr>
          <a:lstStyle/>
          <a:p>
            <a:r>
              <a:rPr lang="en-US" sz="1200" dirty="0"/>
              <a:t>Slide </a:t>
            </a:r>
            <a:fld id="{BF3D7C72-A8DD-4A53-A9C2-86DAC3ED3FDC}" type="slidenum">
              <a:rPr lang="en-US" sz="1200" smtClean="0"/>
              <a:t>19</a:t>
            </a:fld>
            <a:endParaRPr lang="en-US" sz="1200" dirty="0"/>
          </a:p>
        </p:txBody>
      </p:sp>
      <p:sp>
        <p:nvSpPr>
          <p:cNvPr id="6" name="Frame 5">
            <a:extLst>
              <a:ext uri="{FF2B5EF4-FFF2-40B4-BE49-F238E27FC236}">
                <a16:creationId xmlns:a16="http://schemas.microsoft.com/office/drawing/2014/main" id="{BE76E787-0102-AA23-5842-B068BB70C4B6}"/>
              </a:ext>
            </a:extLst>
          </p:cNvPr>
          <p:cNvSpPr/>
          <p:nvPr/>
        </p:nvSpPr>
        <p:spPr>
          <a:xfrm>
            <a:off x="879510" y="4174968"/>
            <a:ext cx="10914611" cy="606829"/>
          </a:xfrm>
          <a:prstGeom prst="frame">
            <a:avLst>
              <a:gd name="adj1" fmla="val 70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47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7B5F1-A774-06AF-91F3-33677C064D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9E54DB-3ECD-4A2D-7565-5DADE0EE14B7}"/>
              </a:ext>
            </a:extLst>
          </p:cNvPr>
          <p:cNvSpPr>
            <a:spLocks noGrp="1"/>
          </p:cNvSpPr>
          <p:nvPr>
            <p:ph type="title"/>
          </p:nvPr>
        </p:nvSpPr>
        <p:spPr>
          <a:xfrm>
            <a:off x="231421" y="256868"/>
            <a:ext cx="11700747" cy="1011807"/>
          </a:xfrm>
        </p:spPr>
        <p:txBody>
          <a:bodyPr anchor="ctr">
            <a:normAutofit/>
          </a:bodyPr>
          <a:lstStyle/>
          <a:p>
            <a:r>
              <a:rPr lang="en-US" b="1" dirty="0"/>
              <a:t>STEP 2</a:t>
            </a:r>
          </a:p>
        </p:txBody>
      </p:sp>
      <p:graphicFrame>
        <p:nvGraphicFramePr>
          <p:cNvPr id="5" name="Content Placeholder 2">
            <a:extLst>
              <a:ext uri="{FF2B5EF4-FFF2-40B4-BE49-F238E27FC236}">
                <a16:creationId xmlns:a16="http://schemas.microsoft.com/office/drawing/2014/main" id="{E3869F6C-89FA-7283-D1D6-15106888D40B}"/>
              </a:ext>
            </a:extLst>
          </p:cNvPr>
          <p:cNvGraphicFramePr>
            <a:graphicFrameLocks noGrp="1"/>
          </p:cNvGraphicFramePr>
          <p:nvPr>
            <p:ph idx="1"/>
            <p:extLst>
              <p:ext uri="{D42A27DB-BD31-4B8C-83A1-F6EECF244321}">
                <p14:modId xmlns:p14="http://schemas.microsoft.com/office/powerpoint/2010/main" val="2715930404"/>
              </p:ext>
            </p:extLst>
          </p:nvPr>
        </p:nvGraphicFramePr>
        <p:xfrm>
          <a:off x="231421" y="1369032"/>
          <a:ext cx="11700747" cy="458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47D945E-9F6E-1400-9053-3D516C07B2B4}"/>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20</a:t>
            </a:fld>
            <a:endParaRPr lang="en-US" sz="1200" dirty="0"/>
          </a:p>
        </p:txBody>
      </p:sp>
    </p:spTree>
    <p:extLst>
      <p:ext uri="{BB962C8B-B14F-4D97-AF65-F5344CB8AC3E}">
        <p14:creationId xmlns:p14="http://schemas.microsoft.com/office/powerpoint/2010/main" val="97078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D9275-0DA9-AD4A-B666-C1277469446E}"/>
              </a:ext>
            </a:extLst>
          </p:cNvPr>
          <p:cNvSpPr>
            <a:spLocks noGrp="1"/>
          </p:cNvSpPr>
          <p:nvPr>
            <p:ph type="title"/>
          </p:nvPr>
        </p:nvSpPr>
        <p:spPr/>
        <p:txBody>
          <a:bodyPr>
            <a:noAutofit/>
          </a:bodyPr>
          <a:lstStyle/>
          <a:p>
            <a:r>
              <a:rPr lang="en-US"/>
              <a:t>Screening/Diagnostic Tools For SUD</a:t>
            </a:r>
          </a:p>
        </p:txBody>
      </p:sp>
      <p:graphicFrame>
        <p:nvGraphicFramePr>
          <p:cNvPr id="5" name="Table 4">
            <a:extLst>
              <a:ext uri="{FF2B5EF4-FFF2-40B4-BE49-F238E27FC236}">
                <a16:creationId xmlns:a16="http://schemas.microsoft.com/office/drawing/2014/main" id="{C3171FB5-78EC-F943-8958-956E74125DDB}"/>
              </a:ext>
            </a:extLst>
          </p:cNvPr>
          <p:cNvGraphicFramePr>
            <a:graphicFrameLocks noGrp="1"/>
          </p:cNvGraphicFramePr>
          <p:nvPr/>
        </p:nvGraphicFramePr>
        <p:xfrm>
          <a:off x="2123767" y="1574739"/>
          <a:ext cx="8614683" cy="5156254"/>
        </p:xfrm>
        <a:graphic>
          <a:graphicData uri="http://schemas.openxmlformats.org/drawingml/2006/table">
            <a:tbl>
              <a:tblPr firstRow="1" bandRow="1">
                <a:tableStyleId>{5C22544A-7EE6-4342-B048-85BDC9FD1C3A}</a:tableStyleId>
              </a:tblPr>
              <a:tblGrid>
                <a:gridCol w="3066803">
                  <a:extLst>
                    <a:ext uri="{9D8B030D-6E8A-4147-A177-3AD203B41FA5}">
                      <a16:colId xmlns:a16="http://schemas.microsoft.com/office/drawing/2014/main" val="3374276271"/>
                    </a:ext>
                  </a:extLst>
                </a:gridCol>
                <a:gridCol w="2584879">
                  <a:extLst>
                    <a:ext uri="{9D8B030D-6E8A-4147-A177-3AD203B41FA5}">
                      <a16:colId xmlns:a16="http://schemas.microsoft.com/office/drawing/2014/main" val="322771538"/>
                    </a:ext>
                  </a:extLst>
                </a:gridCol>
                <a:gridCol w="2963001">
                  <a:extLst>
                    <a:ext uri="{9D8B030D-6E8A-4147-A177-3AD203B41FA5}">
                      <a16:colId xmlns:a16="http://schemas.microsoft.com/office/drawing/2014/main" val="2032361981"/>
                    </a:ext>
                  </a:extLst>
                </a:gridCol>
              </a:tblGrid>
              <a:tr h="106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a:solidFill>
                            <a:schemeClr val="dk1"/>
                          </a:solidFill>
                          <a:effectLst/>
                          <a:latin typeface="Source Sans Pro" panose="020B0503030403020204" pitchFamily="34" charset="0"/>
                          <a:ea typeface="Source Sans Pro" panose="020B0503030403020204" pitchFamily="34" charset="0"/>
                          <a:cs typeface="Times New Roman" panose="02020603050405020304" pitchFamily="18" charset="0"/>
                        </a:rPr>
                        <a:t>1.</a:t>
                      </a:r>
                      <a:r>
                        <a:rPr lang="en-US" sz="1200" b="1" i="0" u="none" strike="noStrike" kern="1200">
                          <a:solidFill>
                            <a:schemeClr val="dk1"/>
                          </a:solidFill>
                          <a:effectLst/>
                          <a:latin typeface="+mn-lt"/>
                          <a:ea typeface="+mn-ea"/>
                          <a:cs typeface="+mn-cs"/>
                        </a:rPr>
                        <a:t>The Tobacco, Alcohol, Prescription medication, and other Substance use </a:t>
                      </a:r>
                      <a:r>
                        <a:rPr lang="en-US" sz="1200" b="1" i="0" u="none" strike="noStrike" kern="1200">
                          <a:solidFill>
                            <a:srgbClr val="FF0000"/>
                          </a:solidFill>
                          <a:effectLst/>
                          <a:latin typeface="+mn-lt"/>
                          <a:ea typeface="+mn-ea"/>
                          <a:cs typeface="+mn-cs"/>
                        </a:rPr>
                        <a:t>(TAPS</a:t>
                      </a:r>
                      <a:r>
                        <a:rPr lang="en-US" sz="1200" b="1" i="0" u="none" strike="noStrike" kern="1200">
                          <a:solidFill>
                            <a:schemeClr val="dk1"/>
                          </a:solidFill>
                          <a:effectLst/>
                          <a:latin typeface="+mn-lt"/>
                          <a:ea typeface="+mn-ea"/>
                          <a:cs typeface="+mn-cs"/>
                        </a:rPr>
                        <a:t>) Tool</a:t>
                      </a:r>
                    </a:p>
                  </a:txBody>
                  <a:tcPr marL="68580" marR="68580" marT="34291" marB="34291" anchor="ctr">
                    <a:solidFill>
                      <a:schemeClr val="accent1">
                        <a:lumMod val="20000"/>
                        <a:lumOff val="80000"/>
                      </a:schemeClr>
                    </a:solidFill>
                  </a:tcPr>
                </a:tc>
                <a:tc>
                  <a:txBody>
                    <a:bodyPr/>
                    <a:lstStyle/>
                    <a:p>
                      <a:pPr marL="0" marR="0">
                        <a:spcBef>
                          <a:spcPts val="0"/>
                        </a:spcBef>
                        <a:spcAft>
                          <a:spcPts val="0"/>
                        </a:spcAft>
                      </a:pPr>
                      <a:r>
                        <a:rPr lang="en-US" sz="1500" b="0">
                          <a:solidFill>
                            <a:schemeClr val="tx1"/>
                          </a:solidFill>
                          <a:effectLst/>
                          <a:latin typeface="Source Sans Pro" panose="020B0503030403020204" pitchFamily="34" charset="0"/>
                          <a:ea typeface="Source Sans Pro" panose="020B0503030403020204" pitchFamily="34" charset="0"/>
                          <a:cs typeface="Times New Roman" panose="02020603050405020304" pitchFamily="18" charset="0"/>
                        </a:rPr>
                        <a:t>TAPS 1 is 4 item screener and if positive goes to TAPS 2 for DSM 5 SUD diagnosis </a:t>
                      </a:r>
                    </a:p>
                  </a:txBody>
                  <a:tcPr marL="68580" marR="68580" marT="34291" marB="34291" anchor="ctr">
                    <a:solidFill>
                      <a:schemeClr val="accent1">
                        <a:lumMod val="20000"/>
                        <a:lumOff val="8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u="none" strike="noStrike">
                          <a:solidFill>
                            <a:srgbClr val="222222"/>
                          </a:solidFill>
                          <a:effectLst/>
                          <a:highlight>
                            <a:srgbClr val="FFFFFF"/>
                          </a:highlight>
                          <a:latin typeface="Open Sans" panose="020B0606030504020204" pitchFamily="34" charset="0"/>
                        </a:rPr>
                        <a:t>McNeely J, Wu L, Subramaniam G, Sharma G, </a:t>
                      </a:r>
                      <a:r>
                        <a:rPr lang="en-US" sz="900" b="0" i="0" u="none" strike="noStrike" err="1">
                          <a:solidFill>
                            <a:srgbClr val="222222"/>
                          </a:solidFill>
                          <a:effectLst/>
                          <a:highlight>
                            <a:srgbClr val="FFFFFF"/>
                          </a:highlight>
                          <a:latin typeface="Open Sans" panose="020B0606030504020204" pitchFamily="34" charset="0"/>
                        </a:rPr>
                        <a:t>Cathers</a:t>
                      </a:r>
                      <a:r>
                        <a:rPr lang="en-US" sz="900" b="0" i="0" u="none" strike="noStrike">
                          <a:solidFill>
                            <a:srgbClr val="222222"/>
                          </a:solidFill>
                          <a:effectLst/>
                          <a:highlight>
                            <a:srgbClr val="FFFFFF"/>
                          </a:highlight>
                          <a:latin typeface="Open Sans" panose="020B0606030504020204" pitchFamily="34" charset="0"/>
                        </a:rPr>
                        <a:t> LA, </a:t>
                      </a:r>
                      <a:r>
                        <a:rPr lang="en-US" sz="900" b="0" i="0" u="none" strike="noStrike" err="1">
                          <a:solidFill>
                            <a:srgbClr val="222222"/>
                          </a:solidFill>
                          <a:effectLst/>
                          <a:highlight>
                            <a:srgbClr val="FFFFFF"/>
                          </a:highlight>
                          <a:latin typeface="Open Sans" panose="020B0606030504020204" pitchFamily="34" charset="0"/>
                        </a:rPr>
                        <a:t>Svikis</a:t>
                      </a:r>
                      <a:r>
                        <a:rPr lang="en-US" sz="900" b="0" i="0" u="none" strike="noStrike">
                          <a:solidFill>
                            <a:srgbClr val="222222"/>
                          </a:solidFill>
                          <a:effectLst/>
                          <a:highlight>
                            <a:srgbClr val="FFFFFF"/>
                          </a:highlight>
                          <a:latin typeface="Open Sans" panose="020B0606030504020204" pitchFamily="34" charset="0"/>
                        </a:rPr>
                        <a:t> D, et </a:t>
                      </a:r>
                      <a:r>
                        <a:rPr lang="en-US" sz="900" b="0" i="0" u="none" strike="noStrike" err="1">
                          <a:solidFill>
                            <a:srgbClr val="222222"/>
                          </a:solidFill>
                          <a:effectLst/>
                          <a:highlight>
                            <a:srgbClr val="FFFFFF"/>
                          </a:highlight>
                          <a:latin typeface="Open Sans" panose="020B0606030504020204" pitchFamily="34" charset="0"/>
                        </a:rPr>
                        <a:t>al.</a:t>
                      </a:r>
                      <a:r>
                        <a:rPr lang="en-US" sz="900" b="0" i="1" u="none" strike="noStrike" err="1">
                          <a:solidFill>
                            <a:srgbClr val="222222"/>
                          </a:solidFill>
                          <a:effectLst/>
                          <a:latin typeface="Open Sans" panose="020B0606030504020204" pitchFamily="34" charset="0"/>
                        </a:rPr>
                        <a:t>Performance</a:t>
                      </a:r>
                      <a:r>
                        <a:rPr lang="en-US" sz="900" b="0" i="1" u="none" strike="noStrike">
                          <a:solidFill>
                            <a:srgbClr val="222222"/>
                          </a:solidFill>
                          <a:effectLst/>
                          <a:latin typeface="Open Sans" panose="020B0606030504020204" pitchFamily="34" charset="0"/>
                        </a:rPr>
                        <a:t> of the Tobacco, Alcohol, Prescription Medication, and Other Substance Use (TAPS) Tool for Substance Use Screening in Primary Care </a:t>
                      </a:r>
                      <a:r>
                        <a:rPr lang="en-US" sz="900" b="0" i="1" u="none" strike="noStrike" err="1">
                          <a:solidFill>
                            <a:srgbClr val="222222"/>
                          </a:solidFill>
                          <a:effectLst/>
                          <a:latin typeface="Open Sans" panose="020B0606030504020204" pitchFamily="34" charset="0"/>
                        </a:rPr>
                        <a:t>Patients.</a:t>
                      </a:r>
                      <a:r>
                        <a:rPr lang="en-US" sz="900" b="0" i="0" u="none" strike="noStrike" err="1">
                          <a:solidFill>
                            <a:srgbClr val="222222"/>
                          </a:solidFill>
                          <a:effectLst/>
                          <a:highlight>
                            <a:srgbClr val="FFFFFF"/>
                          </a:highlight>
                          <a:latin typeface="Open Sans" panose="020B0606030504020204" pitchFamily="34" charset="0"/>
                        </a:rPr>
                        <a:t>Ann</a:t>
                      </a:r>
                      <a:r>
                        <a:rPr lang="en-US" sz="900" b="0" i="0" u="none" strike="noStrike">
                          <a:solidFill>
                            <a:srgbClr val="222222"/>
                          </a:solidFill>
                          <a:effectLst/>
                          <a:highlight>
                            <a:srgbClr val="FFFFFF"/>
                          </a:highlight>
                          <a:latin typeface="Open Sans" panose="020B0606030504020204" pitchFamily="34" charset="0"/>
                        </a:rPr>
                        <a:t> Intern Med. 2016;165:690-699. </a:t>
                      </a:r>
                      <a:r>
                        <a:rPr lang="en-US" sz="900" b="0" i="0" u="none" strike="noStrike" err="1">
                          <a:solidFill>
                            <a:srgbClr val="222222"/>
                          </a:solidFill>
                          <a:effectLst/>
                          <a:highlight>
                            <a:srgbClr val="FFFFFF"/>
                          </a:highlight>
                          <a:latin typeface="Open Sans" panose="020B0606030504020204" pitchFamily="34" charset="0"/>
                        </a:rPr>
                        <a:t>doi</a:t>
                      </a:r>
                      <a:r>
                        <a:rPr lang="en-US" sz="900" b="0" i="0" u="none" strike="noStrike">
                          <a:solidFill>
                            <a:srgbClr val="222222"/>
                          </a:solidFill>
                          <a:effectLst/>
                          <a:highlight>
                            <a:srgbClr val="FFFFFF"/>
                          </a:highlight>
                          <a:latin typeface="Open Sans" panose="020B0606030504020204" pitchFamily="34" charset="0"/>
                        </a:rPr>
                        <a:t>: 10.7326/M16-0317. </a:t>
                      </a:r>
                      <a:r>
                        <a:rPr lang="en-US" sz="900" b="0" i="0" u="none" strike="noStrike" cap="none">
                          <a:solidFill>
                            <a:schemeClr val="dk1"/>
                          </a:solidFill>
                          <a:effectLst/>
                          <a:latin typeface="Calibri"/>
                          <a:ea typeface="Calibri"/>
                          <a:cs typeface="Calibri"/>
                          <a:sym typeface="Calibri"/>
                        </a:rPr>
                        <a:t>https://</a:t>
                      </a:r>
                      <a:r>
                        <a:rPr lang="en-US" sz="900" b="0" i="0" u="none" strike="noStrike" cap="none" err="1">
                          <a:solidFill>
                            <a:schemeClr val="dk1"/>
                          </a:solidFill>
                          <a:effectLst/>
                          <a:latin typeface="Calibri"/>
                          <a:ea typeface="Calibri"/>
                          <a:cs typeface="Calibri"/>
                          <a:sym typeface="Calibri"/>
                        </a:rPr>
                        <a:t>nida.nih.gov</a:t>
                      </a:r>
                      <a:r>
                        <a:rPr lang="en-US" sz="900" b="0" i="0" u="none" strike="noStrike" cap="none">
                          <a:solidFill>
                            <a:schemeClr val="dk1"/>
                          </a:solidFill>
                          <a:effectLst/>
                          <a:latin typeface="Calibri"/>
                          <a:ea typeface="Calibri"/>
                          <a:cs typeface="Calibri"/>
                          <a:sym typeface="Calibri"/>
                        </a:rPr>
                        <a:t>/taps2/</a:t>
                      </a:r>
                    </a:p>
                  </a:txBody>
                  <a:tcPr marL="68580" marR="68580" marT="34291" marB="34291" anchor="ctr">
                    <a:solidFill>
                      <a:schemeClr val="accent1">
                        <a:lumMod val="20000"/>
                        <a:lumOff val="80000"/>
                      </a:schemeClr>
                    </a:solidFill>
                  </a:tcPr>
                </a:tc>
                <a:extLst>
                  <a:ext uri="{0D108BD9-81ED-4DB2-BD59-A6C34878D82A}">
                    <a16:rowId xmlns:a16="http://schemas.microsoft.com/office/drawing/2014/main" val="2654683335"/>
                  </a:ext>
                </a:extLst>
              </a:tr>
              <a:tr h="515621">
                <a:tc>
                  <a:txBody>
                    <a:bodyPr/>
                    <a:lstStyle/>
                    <a:p>
                      <a:pPr marL="0" marR="0">
                        <a:spcBef>
                          <a:spcPts val="0"/>
                        </a:spcBef>
                        <a:spcAft>
                          <a:spcPts val="0"/>
                        </a:spcAft>
                      </a:pPr>
                      <a:r>
                        <a:rPr lang="en-US" sz="1200" b="1">
                          <a:effectLst/>
                          <a:latin typeface="Source Sans Pro" panose="020B0503030403020204" pitchFamily="34" charset="0"/>
                          <a:ea typeface="Source Sans Pro" panose="020B0503030403020204" pitchFamily="34" charset="0"/>
                        </a:rPr>
                        <a:t>2. Drug Abuse Screening Test (</a:t>
                      </a:r>
                      <a:r>
                        <a:rPr lang="en-US" sz="1200" b="1">
                          <a:solidFill>
                            <a:srgbClr val="FF0000"/>
                          </a:solidFill>
                          <a:effectLst/>
                          <a:latin typeface="Source Sans Pro" panose="020B0503030403020204" pitchFamily="34" charset="0"/>
                          <a:ea typeface="Source Sans Pro" panose="020B0503030403020204" pitchFamily="34" charset="0"/>
                        </a:rPr>
                        <a:t>DAST</a:t>
                      </a:r>
                      <a:r>
                        <a:rPr lang="en-US" sz="1200" b="1">
                          <a:effectLst/>
                          <a:latin typeface="Source Sans Pro" panose="020B0503030403020204" pitchFamily="34" charset="0"/>
                          <a:ea typeface="Source Sans Pro" panose="020B0503030403020204" pitchFamily="34" charset="0"/>
                        </a:rPr>
                        <a:t>)</a:t>
                      </a:r>
                      <a:endParaRPr lang="en-US" sz="1200" b="1">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a:spcBef>
                          <a:spcPts val="0"/>
                        </a:spcBef>
                        <a:spcAft>
                          <a:spcPts val="0"/>
                        </a:spcAft>
                      </a:pPr>
                      <a:r>
                        <a:rPr lang="en-US" sz="1500">
                          <a:effectLst/>
                          <a:latin typeface="Source Sans Pro" panose="020B0503030403020204" pitchFamily="34" charset="0"/>
                          <a:ea typeface="Source Sans Pro" panose="020B0503030403020204" pitchFamily="34" charset="0"/>
                        </a:rPr>
                        <a:t>10 items, no information about drug of concern</a:t>
                      </a:r>
                      <a:endParaRPr lang="en-US" sz="1500">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u="none" strike="noStrike" cap="none">
                          <a:solidFill>
                            <a:schemeClr val="dk1"/>
                          </a:solidFill>
                          <a:effectLst/>
                          <a:latin typeface="Calibri"/>
                          <a:ea typeface="Calibri"/>
                          <a:cs typeface="Calibri"/>
                          <a:sym typeface="Calibri"/>
                        </a:rPr>
                        <a:t>Skinner, H. A. (1982). "The drug abuse screening test." </a:t>
                      </a:r>
                      <a:r>
                        <a:rPr lang="en-US" sz="900" b="0" i="0" u="sng" strike="noStrike" cap="none">
                          <a:solidFill>
                            <a:schemeClr val="dk1"/>
                          </a:solidFill>
                          <a:effectLst/>
                          <a:latin typeface="Calibri"/>
                          <a:ea typeface="Calibri"/>
                          <a:cs typeface="Calibri"/>
                          <a:sym typeface="Calibri"/>
                        </a:rPr>
                        <a:t>Addict </a:t>
                      </a:r>
                      <a:r>
                        <a:rPr lang="en-US" sz="900" b="0" i="0" u="sng" strike="noStrike" cap="none" err="1">
                          <a:solidFill>
                            <a:schemeClr val="dk1"/>
                          </a:solidFill>
                          <a:effectLst/>
                          <a:latin typeface="Calibri"/>
                          <a:ea typeface="Calibri"/>
                          <a:cs typeface="Calibri"/>
                          <a:sym typeface="Calibri"/>
                        </a:rPr>
                        <a:t>Behav</a:t>
                      </a:r>
                      <a:r>
                        <a:rPr lang="en-US" sz="900" b="0" i="0" u="none" strike="noStrike" cap="none">
                          <a:solidFill>
                            <a:schemeClr val="dk1"/>
                          </a:solidFill>
                          <a:effectLst/>
                          <a:latin typeface="Calibri"/>
                          <a:ea typeface="Calibri"/>
                          <a:cs typeface="Calibri"/>
                          <a:sym typeface="Calibri"/>
                        </a:rPr>
                        <a:t> </a:t>
                      </a:r>
                      <a:r>
                        <a:rPr lang="en-US" sz="900" b="1" i="0" u="none" strike="noStrike" cap="none">
                          <a:solidFill>
                            <a:schemeClr val="dk1"/>
                          </a:solidFill>
                          <a:effectLst/>
                          <a:latin typeface="Calibri"/>
                          <a:ea typeface="Calibri"/>
                          <a:cs typeface="Calibri"/>
                          <a:sym typeface="Calibri"/>
                        </a:rPr>
                        <a:t>7</a:t>
                      </a:r>
                      <a:r>
                        <a:rPr lang="en-US" sz="900" b="0" i="0" u="none" strike="noStrike" cap="none">
                          <a:solidFill>
                            <a:schemeClr val="dk1"/>
                          </a:solidFill>
                          <a:effectLst/>
                          <a:latin typeface="Calibri"/>
                          <a:ea typeface="Calibri"/>
                          <a:cs typeface="Calibri"/>
                          <a:sym typeface="Calibri"/>
                        </a:rPr>
                        <a:t>(4): 363-371.</a:t>
                      </a:r>
                    </a:p>
                  </a:txBody>
                  <a:tcPr marL="68580" marR="68580" marT="34291" marB="34291" anchor="ctr"/>
                </a:tc>
                <a:extLst>
                  <a:ext uri="{0D108BD9-81ED-4DB2-BD59-A6C34878D82A}">
                    <a16:rowId xmlns:a16="http://schemas.microsoft.com/office/drawing/2014/main" val="3274776057"/>
                  </a:ext>
                </a:extLst>
              </a:tr>
              <a:tr h="784640">
                <a:tc>
                  <a:txBody>
                    <a:bodyPr/>
                    <a:lstStyle/>
                    <a:p>
                      <a:pPr marL="0" marR="0">
                        <a:spcBef>
                          <a:spcPts val="0"/>
                        </a:spcBef>
                        <a:spcAft>
                          <a:spcPts val="0"/>
                        </a:spcAft>
                      </a:pPr>
                      <a:r>
                        <a:rPr lang="en-US" sz="1200" b="1">
                          <a:effectLst/>
                          <a:latin typeface="Source Sans Pro" panose="020B0503030403020204" pitchFamily="34" charset="0"/>
                          <a:ea typeface="Source Sans Pro" panose="020B0503030403020204" pitchFamily="34" charset="0"/>
                        </a:rPr>
                        <a:t>3. Substance Use Brief Screen (</a:t>
                      </a:r>
                      <a:r>
                        <a:rPr lang="en-US" sz="1200" b="1">
                          <a:solidFill>
                            <a:srgbClr val="FF0000"/>
                          </a:solidFill>
                          <a:effectLst/>
                          <a:latin typeface="Source Sans Pro" panose="020B0503030403020204" pitchFamily="34" charset="0"/>
                          <a:ea typeface="Source Sans Pro" panose="020B0503030403020204" pitchFamily="34" charset="0"/>
                        </a:rPr>
                        <a:t>SUBS</a:t>
                      </a:r>
                      <a:r>
                        <a:rPr lang="en-US" sz="1200" b="1">
                          <a:effectLst/>
                          <a:latin typeface="Source Sans Pro" panose="020B0503030403020204" pitchFamily="34" charset="0"/>
                          <a:ea typeface="Source Sans Pro" panose="020B0503030403020204" pitchFamily="34" charset="0"/>
                        </a:rPr>
                        <a:t>)</a:t>
                      </a:r>
                      <a:endParaRPr lang="en-US" sz="1200" b="1">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a:spcBef>
                          <a:spcPts val="0"/>
                        </a:spcBef>
                        <a:spcAft>
                          <a:spcPts val="0"/>
                        </a:spcAft>
                      </a:pPr>
                      <a:r>
                        <a:rPr lang="en-US" sz="1500">
                          <a:effectLst/>
                          <a:latin typeface="Source Sans Pro" panose="020B0503030403020204" pitchFamily="34" charset="0"/>
                          <a:ea typeface="Source Sans Pro" panose="020B0503030403020204" pitchFamily="34" charset="0"/>
                        </a:rPr>
                        <a:t>4 items, preliminary testing in primary care</a:t>
                      </a:r>
                      <a:endParaRPr lang="en-US" sz="1500">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u="none" strike="noStrike" cap="none">
                          <a:solidFill>
                            <a:schemeClr val="dk1"/>
                          </a:solidFill>
                          <a:effectLst/>
                          <a:latin typeface="Calibri"/>
                          <a:ea typeface="Calibri"/>
                          <a:cs typeface="Calibri"/>
                          <a:sym typeface="Calibri"/>
                        </a:rPr>
                        <a:t>McNeely J, Strauss SM, </a:t>
                      </a:r>
                      <a:r>
                        <a:rPr lang="en-US" sz="900" b="0" i="0" u="none" strike="noStrike" cap="none" err="1">
                          <a:solidFill>
                            <a:schemeClr val="dk1"/>
                          </a:solidFill>
                          <a:effectLst/>
                          <a:latin typeface="Calibri"/>
                          <a:ea typeface="Calibri"/>
                          <a:cs typeface="Calibri"/>
                          <a:sym typeface="Calibri"/>
                        </a:rPr>
                        <a:t>Saitz</a:t>
                      </a:r>
                      <a:r>
                        <a:rPr lang="en-US" sz="900" b="0" i="0" u="none" strike="noStrike" cap="none">
                          <a:solidFill>
                            <a:schemeClr val="dk1"/>
                          </a:solidFill>
                          <a:effectLst/>
                          <a:latin typeface="Calibri"/>
                          <a:ea typeface="Calibri"/>
                          <a:cs typeface="Calibri"/>
                          <a:sym typeface="Calibri"/>
                        </a:rPr>
                        <a:t> R, Cleland CM et al. A Brief Patient Self-administered Substance Use Screening Tool for Primary Care: Two-site Validation Study of the Substance Use Brief Screen (SUBS). Am J Med. 2015 Jul;128(7):784.e9-19. PMCID: PMC4475501.</a:t>
                      </a:r>
                    </a:p>
                  </a:txBody>
                  <a:tcPr marL="68580" marR="68580" marT="34291" marB="34291" anchor="ctr"/>
                </a:tc>
                <a:extLst>
                  <a:ext uri="{0D108BD9-81ED-4DB2-BD59-A6C34878D82A}">
                    <a16:rowId xmlns:a16="http://schemas.microsoft.com/office/drawing/2014/main" val="788154947"/>
                  </a:ext>
                </a:extLst>
              </a:tr>
              <a:tr h="1186181">
                <a:tc>
                  <a:txBody>
                    <a:bodyPr/>
                    <a:lstStyle/>
                    <a:p>
                      <a:pPr marL="0" marR="0">
                        <a:spcBef>
                          <a:spcPts val="0"/>
                        </a:spcBef>
                        <a:spcAft>
                          <a:spcPts val="0"/>
                        </a:spcAft>
                      </a:pPr>
                      <a:r>
                        <a:rPr lang="en-US" sz="1200" b="1">
                          <a:effectLst/>
                          <a:latin typeface="Source Sans Pro" panose="020B0503030403020204" pitchFamily="34" charset="0"/>
                          <a:ea typeface="Source Sans Pro" panose="020B0503030403020204" pitchFamily="34" charset="0"/>
                          <a:cs typeface="Times New Roman" panose="02020603050405020304" pitchFamily="18" charset="0"/>
                        </a:rPr>
                        <a:t>4. Rapid Opioid Use Disorder (</a:t>
                      </a:r>
                      <a:r>
                        <a:rPr lang="en-US" sz="1200" b="1">
                          <a:solidFill>
                            <a:srgbClr val="FF0000"/>
                          </a:solidFill>
                          <a:effectLst/>
                          <a:latin typeface="Source Sans Pro" panose="020B0503030403020204" pitchFamily="34" charset="0"/>
                          <a:ea typeface="Source Sans Pro" panose="020B0503030403020204" pitchFamily="34" charset="0"/>
                          <a:cs typeface="Times New Roman" panose="02020603050405020304" pitchFamily="18" charset="0"/>
                        </a:rPr>
                        <a:t>ROUDA</a:t>
                      </a:r>
                      <a:r>
                        <a:rPr lang="en-US" sz="1200" b="1">
                          <a:effectLst/>
                          <a:latin typeface="Source Sans Pro" panose="020B0503030403020204" pitchFamily="34" charset="0"/>
                          <a:ea typeface="Source Sans Pro" panose="020B0503030403020204" pitchFamily="34" charset="0"/>
                          <a:cs typeface="Times New Roman" panose="02020603050405020304" pitchFamily="18" charset="0"/>
                        </a:rPr>
                        <a:t>) and Rapid Stimulant Use Disorder (</a:t>
                      </a:r>
                      <a:r>
                        <a:rPr lang="en-US" sz="1200" b="1">
                          <a:solidFill>
                            <a:srgbClr val="FF0000"/>
                          </a:solidFill>
                          <a:effectLst/>
                          <a:latin typeface="Source Sans Pro" panose="020B0503030403020204" pitchFamily="34" charset="0"/>
                          <a:ea typeface="Source Sans Pro" panose="020B0503030403020204" pitchFamily="34" charset="0"/>
                          <a:cs typeface="Times New Roman" panose="02020603050405020304" pitchFamily="18" charset="0"/>
                        </a:rPr>
                        <a:t>RSUDA</a:t>
                      </a:r>
                      <a:r>
                        <a:rPr lang="en-US" sz="1200" b="1">
                          <a:effectLst/>
                          <a:latin typeface="Source Sans Pro" panose="020B0503030403020204" pitchFamily="34" charset="0"/>
                          <a:ea typeface="Source Sans Pro" panose="020B0503030403020204" pitchFamily="34" charset="0"/>
                          <a:cs typeface="Times New Roman" panose="02020603050405020304" pitchFamily="18" charset="0"/>
                        </a:rPr>
                        <a:t>) </a:t>
                      </a:r>
                      <a:r>
                        <a:rPr lang="en-US" sz="1200" b="1" baseline="30000">
                          <a:effectLst/>
                          <a:latin typeface="Source Sans Pro" panose="020B0503030403020204" pitchFamily="34" charset="0"/>
                          <a:ea typeface="Source Sans Pro" panose="020B0503030403020204" pitchFamily="34" charset="0"/>
                          <a:cs typeface="Times New Roman" panose="02020603050405020304" pitchFamily="18" charset="0"/>
                        </a:rPr>
                        <a:t>5</a:t>
                      </a:r>
                      <a:endParaRPr lang="en-US" sz="1200" b="1">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a:spcBef>
                          <a:spcPts val="0"/>
                        </a:spcBef>
                        <a:spcAft>
                          <a:spcPts val="0"/>
                        </a:spcAft>
                      </a:pPr>
                      <a:r>
                        <a:rPr lang="en-US" sz="1500">
                          <a:effectLst/>
                          <a:latin typeface="Source Sans Pro" panose="020B0503030403020204" pitchFamily="34" charset="0"/>
                          <a:ea typeface="Source Sans Pro" panose="020B0503030403020204" pitchFamily="34" charset="0"/>
                          <a:cs typeface="Times New Roman" panose="02020603050405020304" pitchFamily="18" charset="0"/>
                        </a:rPr>
                        <a:t>Both 8 items. Diagnose DSM-5 moderate to severe OUD and </a:t>
                      </a:r>
                      <a:r>
                        <a:rPr lang="en-US" sz="1500" err="1">
                          <a:effectLst/>
                          <a:latin typeface="Source Sans Pro" panose="020B0503030403020204" pitchFamily="34" charset="0"/>
                          <a:ea typeface="Source Sans Pro" panose="020B0503030403020204" pitchFamily="34" charset="0"/>
                          <a:cs typeface="Times New Roman" panose="02020603050405020304" pitchFamily="18" charset="0"/>
                        </a:rPr>
                        <a:t>StUD</a:t>
                      </a:r>
                      <a:r>
                        <a:rPr lang="en-US" sz="1500">
                          <a:effectLst/>
                          <a:latin typeface="Source Sans Pro" panose="020B0503030403020204" pitchFamily="34" charset="0"/>
                          <a:ea typeface="Source Sans Pro" panose="020B0503030403020204" pitchFamily="34" charset="0"/>
                          <a:cs typeface="Times New Roman" panose="02020603050405020304" pitchFamily="18" charset="0"/>
                        </a:rPr>
                        <a:t>. Can be administered by non-clinician. Validated to MINI.</a:t>
                      </a:r>
                    </a:p>
                  </a:txBody>
                  <a:tcPr marL="68580" marR="68580" marT="34291" marB="34291"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i="1"/>
                        <a:t>Di Paola, A., </a:t>
                      </a:r>
                      <a:r>
                        <a:rPr lang="en-US" sz="900" i="1" err="1">
                          <a:solidFill>
                            <a:srgbClr val="1C1D1E"/>
                          </a:solidFill>
                        </a:rPr>
                        <a:t>Farabee</a:t>
                      </a:r>
                      <a:r>
                        <a:rPr lang="en-US" sz="900" i="1">
                          <a:solidFill>
                            <a:srgbClr val="1C1D1E"/>
                          </a:solidFill>
                        </a:rPr>
                        <a:t>, D. and Springer, S.A. (2023), Validation of Two Diagnostic Assessments for Opioid and Stimulant Use Disorder for Use by Non-Clinicians. Psych Res Clin </a:t>
                      </a:r>
                      <a:r>
                        <a:rPr lang="en-US" sz="900" i="1" err="1">
                          <a:solidFill>
                            <a:srgbClr val="1C1D1E"/>
                          </a:solidFill>
                        </a:rPr>
                        <a:t>Pract</a:t>
                      </a:r>
                      <a:r>
                        <a:rPr lang="en-US" sz="900" i="1">
                          <a:solidFill>
                            <a:srgbClr val="1C1D1E"/>
                          </a:solidFill>
                        </a:rPr>
                        <a:t>, 5: 78-83. </a:t>
                      </a:r>
                      <a:endParaRPr lang="en-US" sz="900" b="0" i="0" u="none" strike="noStrike" cap="none">
                        <a:solidFill>
                          <a:schemeClr val="dk1"/>
                        </a:solidFill>
                        <a:effectLst/>
                        <a:latin typeface="Calibri"/>
                        <a:ea typeface="Calibri"/>
                        <a:cs typeface="Calibri"/>
                        <a:sym typeface="Calibri"/>
                      </a:endParaRPr>
                    </a:p>
                  </a:txBody>
                  <a:tcPr marL="68580" marR="68580" marT="34291" marB="34291" anchor="ctr"/>
                </a:tc>
                <a:extLst>
                  <a:ext uri="{0D108BD9-81ED-4DB2-BD59-A6C34878D82A}">
                    <a16:rowId xmlns:a16="http://schemas.microsoft.com/office/drawing/2014/main" val="1485085502"/>
                  </a:ext>
                </a:extLst>
              </a:tr>
              <a:tr h="642688">
                <a:tc>
                  <a:txBody>
                    <a:bodyPr/>
                    <a:lstStyle/>
                    <a:p>
                      <a:pPr marL="0" marR="0">
                        <a:spcBef>
                          <a:spcPts val="0"/>
                        </a:spcBef>
                        <a:spcAft>
                          <a:spcPts val="0"/>
                        </a:spcAft>
                      </a:pPr>
                      <a:r>
                        <a:rPr lang="en-US" sz="1200" b="1">
                          <a:effectLst/>
                          <a:latin typeface="Source Sans Pro" panose="020B0503030403020204" pitchFamily="34" charset="0"/>
                          <a:ea typeface="Source Sans Pro" panose="020B0503030403020204" pitchFamily="34" charset="0"/>
                        </a:rPr>
                        <a:t>5. Michigan Alcohol Screening Test (</a:t>
                      </a:r>
                      <a:r>
                        <a:rPr lang="en-US" sz="1200" b="1">
                          <a:solidFill>
                            <a:srgbClr val="FF0000"/>
                          </a:solidFill>
                          <a:effectLst/>
                          <a:latin typeface="Source Sans Pro" panose="020B0503030403020204" pitchFamily="34" charset="0"/>
                          <a:ea typeface="Source Sans Pro" panose="020B0503030403020204" pitchFamily="34" charset="0"/>
                        </a:rPr>
                        <a:t>MAST</a:t>
                      </a:r>
                      <a:r>
                        <a:rPr lang="en-US" sz="1200" b="1">
                          <a:effectLst/>
                          <a:latin typeface="Source Sans Pro" panose="020B0503030403020204" pitchFamily="34" charset="0"/>
                          <a:ea typeface="Source Sans Pro" panose="020B0503030403020204" pitchFamily="34" charset="0"/>
                        </a:rPr>
                        <a:t>)</a:t>
                      </a:r>
                      <a:endParaRPr lang="en-US" sz="1200" b="1">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a:spcBef>
                          <a:spcPts val="0"/>
                        </a:spcBef>
                        <a:spcAft>
                          <a:spcPts val="0"/>
                        </a:spcAft>
                      </a:pPr>
                      <a:r>
                        <a:rPr lang="en-US" sz="1500">
                          <a:effectLst/>
                          <a:latin typeface="Source Sans Pro" panose="020B0503030403020204" pitchFamily="34" charset="0"/>
                          <a:ea typeface="Source Sans Pro" panose="020B0503030403020204" pitchFamily="34" charset="0"/>
                        </a:rPr>
                        <a:t>10 items, severity measure</a:t>
                      </a:r>
                      <a:endParaRPr lang="en-US" sz="1500">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u="none" strike="noStrike" cap="none" err="1">
                          <a:solidFill>
                            <a:schemeClr val="dk1"/>
                          </a:solidFill>
                          <a:effectLst/>
                          <a:latin typeface="Calibri"/>
                          <a:ea typeface="Calibri"/>
                          <a:cs typeface="Calibri"/>
                          <a:sym typeface="Calibri"/>
                        </a:rPr>
                        <a:t>Storgaard</a:t>
                      </a:r>
                      <a:r>
                        <a:rPr lang="en-US" sz="900" b="0" i="0" u="none" strike="noStrike" cap="none">
                          <a:solidFill>
                            <a:schemeClr val="dk1"/>
                          </a:solidFill>
                          <a:effectLst/>
                          <a:latin typeface="Calibri"/>
                          <a:ea typeface="Calibri"/>
                          <a:cs typeface="Calibri"/>
                          <a:sym typeface="Calibri"/>
                        </a:rPr>
                        <a:t> H, Nielsen SD, </a:t>
                      </a:r>
                      <a:r>
                        <a:rPr lang="en-US" sz="900" b="0" i="0" u="none" strike="noStrike" cap="none" err="1">
                          <a:solidFill>
                            <a:schemeClr val="dk1"/>
                          </a:solidFill>
                          <a:effectLst/>
                          <a:latin typeface="Calibri"/>
                          <a:ea typeface="Calibri"/>
                          <a:cs typeface="Calibri"/>
                          <a:sym typeface="Calibri"/>
                        </a:rPr>
                        <a:t>Gluud</a:t>
                      </a:r>
                      <a:r>
                        <a:rPr lang="en-US" sz="900" b="0" i="0" u="none" strike="noStrike" cap="none">
                          <a:solidFill>
                            <a:schemeClr val="dk1"/>
                          </a:solidFill>
                          <a:effectLst/>
                          <a:latin typeface="Calibri"/>
                          <a:ea typeface="Calibri"/>
                          <a:cs typeface="Calibri"/>
                          <a:sym typeface="Calibri"/>
                        </a:rPr>
                        <a:t> C. The validity of the Michigan Alcoholism Screening Test (MAST). Alcohol Alcohol. 1994 Sep;29(5):493-502. PMID: 7811333.</a:t>
                      </a:r>
                    </a:p>
                  </a:txBody>
                  <a:tcPr marL="68580" marR="68580" marT="34291" marB="34291" anchor="ctr"/>
                </a:tc>
                <a:extLst>
                  <a:ext uri="{0D108BD9-81ED-4DB2-BD59-A6C34878D82A}">
                    <a16:rowId xmlns:a16="http://schemas.microsoft.com/office/drawing/2014/main" val="2677382179"/>
                  </a:ext>
                </a:extLst>
              </a:tr>
              <a:tr h="927301">
                <a:tc>
                  <a:txBody>
                    <a:bodyPr/>
                    <a:lstStyle/>
                    <a:p>
                      <a:pPr marL="0" marR="0">
                        <a:spcBef>
                          <a:spcPts val="0"/>
                        </a:spcBef>
                        <a:spcAft>
                          <a:spcPts val="0"/>
                        </a:spcAft>
                      </a:pPr>
                      <a:r>
                        <a:rPr lang="en-US" sz="1200" b="1">
                          <a:effectLst/>
                          <a:latin typeface="Source Sans Pro" panose="020B0503030403020204" pitchFamily="34" charset="0"/>
                          <a:ea typeface="Source Sans Pro" panose="020B0503030403020204" pitchFamily="34" charset="0"/>
                        </a:rPr>
                        <a:t>6. Alcohol Use Disorders Identification Test (</a:t>
                      </a:r>
                      <a:r>
                        <a:rPr lang="en-US" sz="1200" b="1">
                          <a:solidFill>
                            <a:srgbClr val="FF0000"/>
                          </a:solidFill>
                          <a:effectLst/>
                          <a:latin typeface="Source Sans Pro" panose="020B0503030403020204" pitchFamily="34" charset="0"/>
                          <a:ea typeface="Source Sans Pro" panose="020B0503030403020204" pitchFamily="34" charset="0"/>
                        </a:rPr>
                        <a:t>AUDIT </a:t>
                      </a:r>
                      <a:r>
                        <a:rPr lang="en-US" sz="1200" b="1">
                          <a:effectLst/>
                          <a:latin typeface="Source Sans Pro" panose="020B0503030403020204" pitchFamily="34" charset="0"/>
                          <a:ea typeface="Source Sans Pro" panose="020B0503030403020204" pitchFamily="34" charset="0"/>
                        </a:rPr>
                        <a:t>)</a:t>
                      </a:r>
                      <a:r>
                        <a:rPr lang="en-US" sz="1200" b="1" baseline="30000">
                          <a:effectLst/>
                          <a:latin typeface="Source Sans Pro" panose="020B0503030403020204" pitchFamily="34" charset="0"/>
                          <a:ea typeface="Source Sans Pro" panose="020B0503030403020204" pitchFamily="34" charset="0"/>
                        </a:rPr>
                        <a:t> </a:t>
                      </a:r>
                      <a:r>
                        <a:rPr lang="en-US" sz="1200" b="1" baseline="0">
                          <a:effectLst/>
                          <a:latin typeface="Source Sans Pro" panose="020B0503030403020204" pitchFamily="34" charset="0"/>
                          <a:ea typeface="Source Sans Pro" panose="020B0503030403020204" pitchFamily="34" charset="0"/>
                        </a:rPr>
                        <a:t>or </a:t>
                      </a:r>
                      <a:r>
                        <a:rPr lang="en-US" sz="1200" b="1" baseline="0">
                          <a:solidFill>
                            <a:srgbClr val="FF0000"/>
                          </a:solidFill>
                          <a:effectLst/>
                          <a:latin typeface="Source Sans Pro" panose="020B0503030403020204" pitchFamily="34" charset="0"/>
                          <a:ea typeface="Source Sans Pro" panose="020B0503030403020204" pitchFamily="34" charset="0"/>
                        </a:rPr>
                        <a:t>AUDIT-C</a:t>
                      </a:r>
                      <a:endParaRPr lang="en-US" sz="1200" b="1">
                        <a:solidFill>
                          <a:srgbClr val="FF0000"/>
                        </a:solidFill>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marL="0" marR="0">
                        <a:spcBef>
                          <a:spcPts val="0"/>
                        </a:spcBef>
                        <a:spcAft>
                          <a:spcPts val="0"/>
                        </a:spcAft>
                      </a:pPr>
                      <a:r>
                        <a:rPr lang="en-US" sz="1500">
                          <a:effectLst/>
                          <a:latin typeface="Source Sans Pro" panose="020B0503030403020204" pitchFamily="34" charset="0"/>
                          <a:ea typeface="Source Sans Pro" panose="020B0503030403020204" pitchFamily="34" charset="0"/>
                        </a:rPr>
                        <a:t>10 items, well-validated for AUDIT; 3 items For AUDIT-C</a:t>
                      </a:r>
                      <a:endParaRPr lang="en-US" sz="1500">
                        <a:effectLst/>
                        <a:latin typeface="Source Sans Pro" panose="020B0503030403020204" pitchFamily="34" charset="0"/>
                        <a:ea typeface="Source Sans Pro" panose="020B0503030403020204" pitchFamily="34" charset="0"/>
                        <a:cs typeface="Times New Roman" panose="02020603050405020304" pitchFamily="18" charset="0"/>
                      </a:endParaRPr>
                    </a:p>
                  </a:txBody>
                  <a:tcPr marL="68580" marR="68580" marT="34291" marB="34291" anchor="ctr"/>
                </a:tc>
                <a:tc>
                  <a:txBody>
                    <a:bodyPr/>
                    <a:lstStyle/>
                    <a:p>
                      <a:pPr lvl="0"/>
                      <a:r>
                        <a:rPr lang="en-US" sz="900" b="0" i="0" u="none" strike="noStrike" cap="none">
                          <a:solidFill>
                            <a:schemeClr val="dk1"/>
                          </a:solidFill>
                          <a:effectLst/>
                          <a:latin typeface="Calibri"/>
                          <a:ea typeface="Calibri"/>
                          <a:cs typeface="Calibri"/>
                          <a:sym typeface="Calibri"/>
                        </a:rPr>
                        <a:t>Saunders, J. B., et al. (1993). "Development of the Alcohol Use Disorders Identification Test (AUDIT): WHO Collaborative Project on Early Detection of Persons with Harmful Alcohol Consumption--II." </a:t>
                      </a:r>
                      <a:r>
                        <a:rPr lang="en-US" sz="900" b="0" i="0" u="sng" strike="noStrike" cap="none">
                          <a:solidFill>
                            <a:schemeClr val="dk1"/>
                          </a:solidFill>
                          <a:effectLst/>
                          <a:latin typeface="Calibri"/>
                          <a:ea typeface="Calibri"/>
                          <a:cs typeface="Calibri"/>
                          <a:sym typeface="Calibri"/>
                        </a:rPr>
                        <a:t>Addiction</a:t>
                      </a:r>
                      <a:r>
                        <a:rPr lang="en-US" sz="900" b="0" i="0" u="none" strike="noStrike" cap="none">
                          <a:solidFill>
                            <a:schemeClr val="dk1"/>
                          </a:solidFill>
                          <a:effectLst/>
                          <a:latin typeface="Calibri"/>
                          <a:ea typeface="Calibri"/>
                          <a:cs typeface="Calibri"/>
                          <a:sym typeface="Calibri"/>
                        </a:rPr>
                        <a:t> </a:t>
                      </a:r>
                      <a:r>
                        <a:rPr lang="en-US" sz="900" b="1" i="0" u="none" strike="noStrike" cap="none">
                          <a:solidFill>
                            <a:schemeClr val="dk1"/>
                          </a:solidFill>
                          <a:effectLst/>
                          <a:latin typeface="Calibri"/>
                          <a:ea typeface="Calibri"/>
                          <a:cs typeface="Calibri"/>
                          <a:sym typeface="Calibri"/>
                        </a:rPr>
                        <a:t>88</a:t>
                      </a:r>
                      <a:r>
                        <a:rPr lang="en-US" sz="900" b="0" i="0" u="none" strike="noStrike" cap="none">
                          <a:solidFill>
                            <a:schemeClr val="dk1"/>
                          </a:solidFill>
                          <a:effectLst/>
                          <a:latin typeface="Calibri"/>
                          <a:ea typeface="Calibri"/>
                          <a:cs typeface="Calibri"/>
                          <a:sym typeface="Calibri"/>
                        </a:rPr>
                        <a:t>(6): 791-804.</a:t>
                      </a:r>
                    </a:p>
                    <a:p>
                      <a:r>
                        <a:rPr lang="en-US" sz="900" b="0" i="0" u="none" strike="noStrike" cap="none">
                          <a:solidFill>
                            <a:schemeClr val="dk1"/>
                          </a:solidFill>
                          <a:effectLst/>
                          <a:latin typeface="Calibri"/>
                          <a:ea typeface="Calibri"/>
                          <a:cs typeface="Calibri"/>
                          <a:sym typeface="Calibri"/>
                        </a:rPr>
                        <a:t> </a:t>
                      </a:r>
                    </a:p>
                  </a:txBody>
                  <a:tcPr marL="68580" marR="68580" marT="34291" marB="34291" anchor="ctr"/>
                </a:tc>
                <a:extLst>
                  <a:ext uri="{0D108BD9-81ED-4DB2-BD59-A6C34878D82A}">
                    <a16:rowId xmlns:a16="http://schemas.microsoft.com/office/drawing/2014/main" val="3279736162"/>
                  </a:ext>
                </a:extLst>
              </a:tr>
            </a:tbl>
          </a:graphicData>
        </a:graphic>
      </p:graphicFrame>
      <p:sp>
        <p:nvSpPr>
          <p:cNvPr id="4" name="Frame 3">
            <a:extLst>
              <a:ext uri="{FF2B5EF4-FFF2-40B4-BE49-F238E27FC236}">
                <a16:creationId xmlns:a16="http://schemas.microsoft.com/office/drawing/2014/main" id="{20EBA27B-89AB-4D61-4C59-8CDCA38A2473}"/>
              </a:ext>
            </a:extLst>
          </p:cNvPr>
          <p:cNvSpPr/>
          <p:nvPr/>
        </p:nvSpPr>
        <p:spPr>
          <a:xfrm>
            <a:off x="2123767" y="3933646"/>
            <a:ext cx="8614683" cy="1276709"/>
          </a:xfrm>
          <a:prstGeom prst="frame">
            <a:avLst>
              <a:gd name="adj1" fmla="val 4392"/>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6" name="Frame 5">
            <a:extLst>
              <a:ext uri="{FF2B5EF4-FFF2-40B4-BE49-F238E27FC236}">
                <a16:creationId xmlns:a16="http://schemas.microsoft.com/office/drawing/2014/main" id="{C0D707CA-F770-0D43-A3CF-BC36A4B098DB}"/>
              </a:ext>
            </a:extLst>
          </p:cNvPr>
          <p:cNvSpPr/>
          <p:nvPr/>
        </p:nvSpPr>
        <p:spPr>
          <a:xfrm>
            <a:off x="2123767" y="5701101"/>
            <a:ext cx="8614683" cy="994331"/>
          </a:xfrm>
          <a:prstGeom prst="frame">
            <a:avLst>
              <a:gd name="adj1" fmla="val 4392"/>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Tree>
    <p:extLst>
      <p:ext uri="{BB962C8B-B14F-4D97-AF65-F5344CB8AC3E}">
        <p14:creationId xmlns:p14="http://schemas.microsoft.com/office/powerpoint/2010/main" val="2617187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BCD3-3C9D-9B94-7D53-77A40AEC861F}"/>
              </a:ext>
            </a:extLst>
          </p:cNvPr>
          <p:cNvSpPr>
            <a:spLocks noGrp="1"/>
          </p:cNvSpPr>
          <p:nvPr>
            <p:ph type="title"/>
          </p:nvPr>
        </p:nvSpPr>
        <p:spPr>
          <a:xfrm>
            <a:off x="231425" y="186530"/>
            <a:ext cx="11700747" cy="1011807"/>
          </a:xfrm>
        </p:spPr>
        <p:txBody>
          <a:bodyPr vert="horz" lIns="91440" tIns="45720" rIns="91440" bIns="45720" rtlCol="0" anchor="ctr">
            <a:normAutofit/>
          </a:bodyPr>
          <a:lstStyle/>
          <a:p>
            <a:r>
              <a:rPr lang="en-US" dirty="0"/>
              <a:t>STEP 3</a:t>
            </a:r>
          </a:p>
        </p:txBody>
      </p:sp>
      <p:graphicFrame>
        <p:nvGraphicFramePr>
          <p:cNvPr id="4" name="Content Placeholder 2">
            <a:extLst>
              <a:ext uri="{FF2B5EF4-FFF2-40B4-BE49-F238E27FC236}">
                <a16:creationId xmlns:a16="http://schemas.microsoft.com/office/drawing/2014/main" id="{A3AF7E8F-4F39-EBF5-BBB2-90255E0FF84F}"/>
              </a:ext>
            </a:extLst>
          </p:cNvPr>
          <p:cNvGraphicFramePr>
            <a:graphicFrameLocks/>
          </p:cNvGraphicFramePr>
          <p:nvPr>
            <p:extLst>
              <p:ext uri="{D42A27DB-BD31-4B8C-83A1-F6EECF244321}">
                <p14:modId xmlns:p14="http://schemas.microsoft.com/office/powerpoint/2010/main" val="2870281465"/>
              </p:ext>
            </p:extLst>
          </p:nvPr>
        </p:nvGraphicFramePr>
        <p:xfrm>
          <a:off x="231421" y="1369032"/>
          <a:ext cx="11700747" cy="458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DFD7AE68-E1A0-7E3B-D997-23364F146D66}"/>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22</a:t>
            </a:fld>
            <a:endParaRPr lang="en-US" sz="1200" dirty="0"/>
          </a:p>
        </p:txBody>
      </p:sp>
    </p:spTree>
    <p:extLst>
      <p:ext uri="{BB962C8B-B14F-4D97-AF65-F5344CB8AC3E}">
        <p14:creationId xmlns:p14="http://schemas.microsoft.com/office/powerpoint/2010/main" val="4078714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noAutofit/>
          </a:bodyPr>
          <a:lstStyle/>
          <a:p>
            <a:r>
              <a:rPr lang="en-US" sz="4267">
                <a:latin typeface="Arial" pitchFamily="-112" charset="0"/>
                <a:ea typeface="ＭＳ Ｐゴシック" pitchFamily="-112" charset="-128"/>
                <a:cs typeface="ＭＳ Ｐゴシック" pitchFamily="-112" charset="-128"/>
              </a:rPr>
              <a:t>FDA-Approved Medications for Opioid Use Disorder (MOUD) </a:t>
            </a:r>
          </a:p>
        </p:txBody>
      </p:sp>
      <p:graphicFrame>
        <p:nvGraphicFramePr>
          <p:cNvPr id="4" name="Content Placeholder 3"/>
          <p:cNvGraphicFramePr>
            <a:graphicFrameLocks noGrp="1"/>
          </p:cNvGraphicFramePr>
          <p:nvPr>
            <p:ph idx="4294967295"/>
          </p:nvPr>
        </p:nvGraphicFramePr>
        <p:xfrm>
          <a:off x="1896720" y="1658847"/>
          <a:ext cx="8083446" cy="4813556"/>
        </p:xfrm>
        <a:graphic>
          <a:graphicData uri="http://schemas.openxmlformats.org/drawingml/2006/table">
            <a:tbl>
              <a:tblPr>
                <a:tableStyleId>{3C2FFA5D-87B4-456A-9821-1D502468CF0F}</a:tableStyleId>
              </a:tblPr>
              <a:tblGrid>
                <a:gridCol w="1505231">
                  <a:extLst>
                    <a:ext uri="{9D8B030D-6E8A-4147-A177-3AD203B41FA5}">
                      <a16:colId xmlns:a16="http://schemas.microsoft.com/office/drawing/2014/main" val="20000"/>
                    </a:ext>
                  </a:extLst>
                </a:gridCol>
                <a:gridCol w="2174752">
                  <a:extLst>
                    <a:ext uri="{9D8B030D-6E8A-4147-A177-3AD203B41FA5}">
                      <a16:colId xmlns:a16="http://schemas.microsoft.com/office/drawing/2014/main" val="20001"/>
                    </a:ext>
                  </a:extLst>
                </a:gridCol>
                <a:gridCol w="2138096">
                  <a:extLst>
                    <a:ext uri="{9D8B030D-6E8A-4147-A177-3AD203B41FA5}">
                      <a16:colId xmlns:a16="http://schemas.microsoft.com/office/drawing/2014/main" val="20002"/>
                    </a:ext>
                  </a:extLst>
                </a:gridCol>
                <a:gridCol w="2265367">
                  <a:extLst>
                    <a:ext uri="{9D8B030D-6E8A-4147-A177-3AD203B41FA5}">
                      <a16:colId xmlns:a16="http://schemas.microsoft.com/office/drawing/2014/main" val="20003"/>
                    </a:ext>
                  </a:extLst>
                </a:gridCol>
              </a:tblGrid>
              <a:tr h="52434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a:ln>
                          <a:noFill/>
                        </a:ln>
                        <a:solidFill>
                          <a:srgbClr val="008000"/>
                        </a:solidFill>
                        <a:effectLst/>
                        <a:latin typeface="Arial" charset="0"/>
                        <a:ea typeface="ＭＳ Ｐゴシック" charset="-128"/>
                        <a:cs typeface="ＭＳ Ｐゴシック" charset="-128"/>
                      </a:endParaRPr>
                    </a:p>
                  </a:txBody>
                  <a:tcPr marL="68580" marR="68580" marT="34291" marB="34291" horzOverflow="overflow">
                    <a:solidFill>
                      <a:schemeClr val="accent5">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900" b="1" u="none" strike="noStrike" cap="none" normalizeH="0" baseline="0" dirty="0">
                          <a:ln>
                            <a:noFill/>
                          </a:ln>
                          <a:solidFill>
                            <a:schemeClr val="tx1"/>
                          </a:solidFill>
                          <a:effectLst/>
                        </a:rPr>
                        <a:t>Methadone</a:t>
                      </a:r>
                      <a:endParaRPr kumimoji="0" lang="en-US" sz="1900" b="1"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marL="68580" marR="68580" marT="34291" marB="34291" horzOverflow="overflow">
                    <a:solidFill>
                      <a:srgbClr val="92D050"/>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900" b="1" u="none" strike="noStrike" cap="none" normalizeH="0" baseline="0" dirty="0">
                          <a:ln>
                            <a:noFill/>
                          </a:ln>
                          <a:solidFill>
                            <a:schemeClr val="tx1"/>
                          </a:solidFill>
                          <a:effectLst/>
                        </a:rPr>
                        <a:t>Buprenorphine</a:t>
                      </a:r>
                      <a:endParaRPr kumimoji="0" lang="en-US" sz="1900" b="1"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marL="68580" marR="68580" marT="34291" marB="34291" horzOverflow="overflow">
                    <a:solidFill>
                      <a:srgbClr val="92D050"/>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900" b="1" u="none" strike="noStrike" cap="none" normalizeH="0" baseline="0" dirty="0">
                          <a:ln>
                            <a:noFill/>
                          </a:ln>
                          <a:solidFill>
                            <a:schemeClr val="tx1"/>
                          </a:solidFill>
                          <a:effectLst/>
                        </a:rPr>
                        <a:t>Extended-release Naltrexone</a:t>
                      </a:r>
                      <a:endParaRPr kumimoji="0" lang="en-US" sz="1900" b="1"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marL="68580" marR="68580" marT="34291" marB="34291" horzOverflow="overflow">
                    <a:solidFill>
                      <a:srgbClr val="92D050"/>
                    </a:solidFill>
                  </a:tcPr>
                </a:tc>
                <a:extLst>
                  <a:ext uri="{0D108BD9-81ED-4DB2-BD59-A6C34878D82A}">
                    <a16:rowId xmlns:a16="http://schemas.microsoft.com/office/drawing/2014/main" val="10000"/>
                  </a:ext>
                </a:extLst>
              </a:tr>
              <a:tr h="515621">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solidFill>
                            <a:srgbClr val="000066"/>
                          </a:solidFill>
                          <a:effectLst/>
                        </a:rPr>
                        <a:t>Mechanism of Action</a:t>
                      </a:r>
                      <a:endParaRPr kumimoji="0" lang="en-US" sz="1200" b="1"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accent5">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Full </a:t>
                      </a:r>
                      <a:r>
                        <a:rPr kumimoji="0" lang="en-US" sz="1500" u="none" strike="noStrike" cap="none" normalizeH="0" baseline="0" err="1">
                          <a:ln>
                            <a:noFill/>
                          </a:ln>
                          <a:solidFill>
                            <a:schemeClr val="accent4">
                              <a:lumMod val="10000"/>
                            </a:schemeClr>
                          </a:solidFill>
                          <a:effectLst/>
                        </a:rPr>
                        <a:t>μ</a:t>
                      </a:r>
                      <a:r>
                        <a:rPr kumimoji="0" lang="en-US" sz="1500" u="none" strike="noStrike" cap="none" normalizeH="0" baseline="0">
                          <a:ln>
                            <a:noFill/>
                          </a:ln>
                          <a:solidFill>
                            <a:schemeClr val="accent4">
                              <a:lumMod val="10000"/>
                            </a:schemeClr>
                          </a:solidFill>
                          <a:effectLst/>
                        </a:rPr>
                        <a:t> agonist</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Partial </a:t>
                      </a:r>
                      <a:r>
                        <a:rPr kumimoji="0" lang="en-US" sz="1500" u="none" strike="noStrike" cap="none" normalizeH="0" baseline="0" err="1">
                          <a:ln>
                            <a:noFill/>
                          </a:ln>
                          <a:solidFill>
                            <a:schemeClr val="accent4">
                              <a:lumMod val="10000"/>
                            </a:schemeClr>
                          </a:solidFill>
                          <a:effectLst/>
                        </a:rPr>
                        <a:t>μ</a:t>
                      </a:r>
                      <a:r>
                        <a:rPr kumimoji="0" lang="en-US" sz="1500" u="none" strike="noStrike" cap="none" normalizeH="0" baseline="0">
                          <a:ln>
                            <a:noFill/>
                          </a:ln>
                          <a:solidFill>
                            <a:schemeClr val="accent4">
                              <a:lumMod val="10000"/>
                            </a:schemeClr>
                          </a:solidFill>
                          <a:effectLst/>
                        </a:rPr>
                        <a:t> agonist, Partial </a:t>
                      </a:r>
                      <a:r>
                        <a:rPr kumimoji="0" lang="en-US" sz="1500" u="none" strike="noStrike" cap="none" normalizeH="0" baseline="0" err="1">
                          <a:ln>
                            <a:noFill/>
                          </a:ln>
                          <a:solidFill>
                            <a:schemeClr val="accent4">
                              <a:lumMod val="10000"/>
                            </a:schemeClr>
                          </a:solidFill>
                          <a:effectLst/>
                        </a:rPr>
                        <a:t>κ</a:t>
                      </a:r>
                      <a:r>
                        <a:rPr kumimoji="0" lang="en-US" sz="1500" u="none" strike="noStrike" cap="none" normalizeH="0" baseline="0">
                          <a:ln>
                            <a:noFill/>
                          </a:ln>
                          <a:solidFill>
                            <a:schemeClr val="accent4">
                              <a:lumMod val="10000"/>
                            </a:schemeClr>
                          </a:solidFill>
                          <a:effectLst/>
                        </a:rPr>
                        <a:t> antagonist</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rPr>
                        <a:t>Full </a:t>
                      </a:r>
                      <a:r>
                        <a:rPr kumimoji="0" lang="en-US" sz="1500" u="none" strike="noStrike" cap="none" normalizeH="0" baseline="0">
                          <a:ln>
                            <a:noFill/>
                          </a:ln>
                          <a:solidFill>
                            <a:schemeClr val="accent4">
                              <a:lumMod val="10000"/>
                            </a:schemeClr>
                          </a:solidFill>
                          <a:effectLst/>
                        </a:rPr>
                        <a:t>μ</a:t>
                      </a:r>
                      <a:r>
                        <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rPr>
                        <a:t> antagonist</a:t>
                      </a:r>
                    </a:p>
                  </a:txBody>
                  <a:tcPr marL="68580" marR="68580" marT="34291" marB="34291" horzOverflow="overflow">
                    <a:solidFill>
                      <a:schemeClr val="accent4">
                        <a:lumMod val="20000"/>
                        <a:lumOff val="80000"/>
                      </a:schemeClr>
                    </a:solidFill>
                  </a:tcPr>
                </a:tc>
                <a:extLst>
                  <a:ext uri="{0D108BD9-81ED-4DB2-BD59-A6C34878D82A}">
                    <a16:rowId xmlns:a16="http://schemas.microsoft.com/office/drawing/2014/main" val="10001"/>
                  </a:ext>
                </a:extLst>
              </a:tr>
              <a:tr h="4953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u="none" strike="noStrike" cap="none" normalizeH="0" baseline="0">
                        <a:ln>
                          <a:noFill/>
                        </a:ln>
                        <a:solidFill>
                          <a:srgbClr val="000066"/>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solidFill>
                            <a:srgbClr val="000066"/>
                          </a:solidFill>
                          <a:effectLst/>
                        </a:rPr>
                        <a:t>Delivery</a:t>
                      </a:r>
                      <a:endParaRPr kumimoji="0" lang="en-US" sz="1200" b="1"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accent5">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Oral</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tx1"/>
                          </a:solidFill>
                          <a:effectLst/>
                        </a:rPr>
                        <a:t>Sublingual, film, injection* </a:t>
                      </a:r>
                      <a:endParaRPr kumimoji="0" lang="en-US" sz="1500" b="0" i="0" u="none" strike="noStrike" cap="none" normalizeH="0" baseline="0">
                        <a:ln>
                          <a:noFill/>
                        </a:ln>
                        <a:solidFill>
                          <a:schemeClr val="tx1"/>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Arial" charset="0"/>
                          <a:ea typeface="ＭＳ Ｐゴシック" charset="-128"/>
                          <a:cs typeface="ＭＳ Ｐゴシック" charset="-128"/>
                        </a:rPr>
                        <a:t>Injection</a:t>
                      </a:r>
                    </a:p>
                  </a:txBody>
                  <a:tcPr marL="68580" marR="68580" marT="34291" marB="34291" horzOverflow="overflow">
                    <a:solidFill>
                      <a:schemeClr val="accent4">
                        <a:lumMod val="20000"/>
                        <a:lumOff val="80000"/>
                      </a:schemeClr>
                    </a:solidFill>
                  </a:tcPr>
                </a:tc>
                <a:extLst>
                  <a:ext uri="{0D108BD9-81ED-4DB2-BD59-A6C34878D82A}">
                    <a16:rowId xmlns:a16="http://schemas.microsoft.com/office/drawing/2014/main" val="10002"/>
                  </a:ext>
                </a:extLst>
              </a:tr>
              <a:tr h="68580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u="none" strike="noStrike" cap="none" normalizeH="0" baseline="0">
                        <a:ln>
                          <a:noFill/>
                        </a:ln>
                        <a:solidFill>
                          <a:srgbClr val="000066"/>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solidFill>
                            <a:srgbClr val="000066"/>
                          </a:solidFill>
                          <a:effectLst/>
                        </a:rPr>
                        <a:t>Frequency</a:t>
                      </a:r>
                      <a:endParaRPr kumimoji="0" lang="en-US" sz="1200" b="1"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accent5">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Daily</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tx1"/>
                          </a:solidFill>
                          <a:effectLst/>
                        </a:rPr>
                        <a:t>Daily oral; weekly/monthly injection; </a:t>
                      </a:r>
                      <a:endParaRPr kumimoji="0" lang="en-US" sz="1500" b="0" i="0" u="none" strike="noStrike" cap="none" normalizeH="0" baseline="0">
                        <a:ln>
                          <a:noFill/>
                        </a:ln>
                        <a:solidFill>
                          <a:schemeClr val="tx1"/>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Arial" charset="0"/>
                          <a:ea typeface="ＭＳ Ｐゴシック" charset="-128"/>
                          <a:cs typeface="ＭＳ Ｐゴシック" charset="-128"/>
                        </a:rPr>
                        <a:t>monthly</a:t>
                      </a:r>
                    </a:p>
                  </a:txBody>
                  <a:tcPr marL="68580" marR="68580" marT="34291" marB="34291" horzOverflow="overflow">
                    <a:solidFill>
                      <a:schemeClr val="accent4">
                        <a:lumMod val="20000"/>
                        <a:lumOff val="80000"/>
                      </a:schemeClr>
                    </a:solidFill>
                  </a:tcPr>
                </a:tc>
                <a:extLst>
                  <a:ext uri="{0D108BD9-81ED-4DB2-BD59-A6C34878D82A}">
                    <a16:rowId xmlns:a16="http://schemas.microsoft.com/office/drawing/2014/main" val="10003"/>
                  </a:ext>
                </a:extLst>
              </a:tr>
              <a:tr h="560777">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u="none" strike="noStrike" cap="none" normalizeH="0" baseline="0">
                        <a:ln>
                          <a:noFill/>
                        </a:ln>
                        <a:solidFill>
                          <a:srgbClr val="000066"/>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solidFill>
                            <a:srgbClr val="000066"/>
                          </a:solidFill>
                          <a:effectLst/>
                        </a:rPr>
                        <a:t>Setting</a:t>
                      </a:r>
                      <a:endParaRPr kumimoji="0" lang="en-US" sz="1200" b="1"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accent5">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Licensed drug treatment program</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500" b="1" u="none" strike="noStrike" cap="none" normalizeH="0" baseline="0">
                        <a:ln>
                          <a:noFill/>
                        </a:ln>
                        <a:solidFill>
                          <a:schemeClr val="accent4">
                            <a:lumMod val="10000"/>
                          </a:schemeClr>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u="none" strike="noStrike" cap="none" normalizeH="0" baseline="0">
                          <a:ln>
                            <a:noFill/>
                          </a:ln>
                          <a:solidFill>
                            <a:schemeClr val="accent4">
                              <a:lumMod val="10000"/>
                            </a:schemeClr>
                          </a:solidFill>
                          <a:effectLst/>
                        </a:rPr>
                        <a:t>PCC/HIV care setting </a:t>
                      </a:r>
                      <a:endParaRPr kumimoji="0" lang="en-US" sz="1500" b="1"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500" b="1" u="none" strike="noStrike" cap="none" normalizeH="0" baseline="0">
                        <a:ln>
                          <a:noFill/>
                        </a:ln>
                        <a:solidFill>
                          <a:schemeClr val="accent4">
                            <a:lumMod val="10000"/>
                          </a:schemeClr>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500" b="1" u="none" strike="noStrike" cap="none" normalizeH="0" baseline="0">
                          <a:ln>
                            <a:noFill/>
                          </a:ln>
                          <a:solidFill>
                            <a:schemeClr val="accent4">
                              <a:lumMod val="10000"/>
                            </a:schemeClr>
                          </a:solidFill>
                          <a:effectLst/>
                        </a:rPr>
                        <a:t>PCC/HIV care setting</a:t>
                      </a:r>
                      <a:endParaRPr kumimoji="0" lang="en-US" sz="1500" b="1"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extLst>
                  <a:ext uri="{0D108BD9-81ED-4DB2-BD59-A6C34878D82A}">
                    <a16:rowId xmlns:a16="http://schemas.microsoft.com/office/drawing/2014/main" val="10004"/>
                  </a:ext>
                </a:extLst>
              </a:tr>
              <a:tr h="1799131">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sz="1200" b="1" u="none" strike="noStrike" cap="none" normalizeH="0" baseline="0">
                        <a:ln>
                          <a:noFill/>
                        </a:ln>
                        <a:solidFill>
                          <a:srgbClr val="000066"/>
                        </a:solidFill>
                        <a:effectLst/>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1" u="none" strike="noStrike" cap="none" normalizeH="0" baseline="0">
                          <a:ln>
                            <a:noFill/>
                          </a:ln>
                          <a:solidFill>
                            <a:srgbClr val="000066"/>
                          </a:solidFill>
                          <a:effectLst/>
                        </a:rPr>
                        <a:t>Other</a:t>
                      </a:r>
                    </a:p>
                  </a:txBody>
                  <a:tcPr marL="68580" marR="68580" marT="34291" marB="34291" horzOverflow="overflow">
                    <a:solidFill>
                      <a:schemeClr val="accent5">
                        <a:lumMod val="20000"/>
                        <a:lumOff val="80000"/>
                      </a:schemeClr>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a:ln>
                            <a:noFill/>
                          </a:ln>
                          <a:solidFill>
                            <a:schemeClr val="accent4">
                              <a:lumMod val="10000"/>
                            </a:schemeClr>
                          </a:solidFill>
                          <a:effectLst/>
                        </a:rPr>
                        <a:t>Highly structured due to safety concerns. </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a:ln>
                            <a:noFill/>
                          </a:ln>
                          <a:solidFill>
                            <a:schemeClr val="accent4">
                              <a:lumMod val="10000"/>
                            </a:schemeClr>
                          </a:solidFill>
                          <a:effectLst/>
                        </a:rPr>
                        <a:t>OD potential</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rPr>
                        <a:t>Interacts with some ARVs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a:ln>
                            <a:noFill/>
                          </a:ln>
                          <a:solidFill>
                            <a:srgbClr val="FF0000"/>
                          </a:solidFill>
                          <a:effectLst/>
                          <a:latin typeface="Arial" charset="0"/>
                          <a:ea typeface="ＭＳ Ｐゴシック" charset="-128"/>
                          <a:cs typeface="ＭＳ Ｐゴシック" charset="-128"/>
                        </a:rPr>
                        <a:t>Reduces HIV Risk Behaviors</a:t>
                      </a:r>
                    </a:p>
                  </a:txBody>
                  <a:tcPr marL="68580" marR="68580" marT="34291" marB="34291" horzOverflow="overflow">
                    <a:solidFill>
                      <a:schemeClr val="accent4">
                        <a:lumMod val="20000"/>
                        <a:lumOff val="80000"/>
                      </a:schemeClr>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rPr>
                        <a:t>No interactions with ARVs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a:ln>
                            <a:noFill/>
                          </a:ln>
                          <a:solidFill>
                            <a:srgbClr val="FF0000"/>
                          </a:solidFill>
                          <a:effectLst/>
                          <a:latin typeface="Arial" charset="0"/>
                          <a:ea typeface="ＭＳ Ｐゴシック" charset="-128"/>
                          <a:cs typeface="ＭＳ Ｐゴシック" charset="-128"/>
                        </a:rPr>
                        <a:t>Reduces HIV Risk Behaviors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0" i="0" u="none" strike="noStrike" cap="none" normalizeH="0" baseline="0">
                          <a:ln>
                            <a:noFill/>
                          </a:ln>
                          <a:solidFill>
                            <a:srgbClr val="FF0000"/>
                          </a:solidFill>
                          <a:effectLst/>
                          <a:latin typeface="Arial" charset="0"/>
                          <a:ea typeface="ＭＳ Ｐゴシック" charset="-128"/>
                          <a:cs typeface="ＭＳ Ｐゴシック" charset="-128"/>
                        </a:rPr>
                        <a:t>Reduces OD</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1" i="0" u="none" strike="noStrike" cap="none" normalizeH="0" baseline="0">
                          <a:ln>
                            <a:noFill/>
                          </a:ln>
                          <a:solidFill>
                            <a:srgbClr val="FF0000"/>
                          </a:solidFill>
                          <a:effectLst/>
                          <a:latin typeface="Arial" charset="0"/>
                          <a:ea typeface="ＭＳ Ｐゴシック" charset="-128"/>
                          <a:cs typeface="ＭＳ Ｐゴシック" charset="-128"/>
                        </a:rPr>
                        <a:t>Improves HIV Viral Suppression (VS)</a:t>
                      </a:r>
                      <a:endParaRPr kumimoji="0" lang="en-US" sz="1200" b="1" i="0" u="none" strike="noStrike" cap="none" normalizeH="0" baseline="30000">
                        <a:ln>
                          <a:noFill/>
                        </a:ln>
                        <a:solidFill>
                          <a:srgbClr val="FF0000"/>
                        </a:solidFill>
                        <a:effectLst/>
                        <a:latin typeface="Arial" charset="0"/>
                        <a:ea typeface="ＭＳ Ｐゴシック" charset="-128"/>
                        <a:cs typeface="ＭＳ Ｐゴシック" charset="-128"/>
                      </a:endParaRPr>
                    </a:p>
                  </a:txBody>
                  <a:tcPr marL="68580" marR="68580" marT="34291" marB="34291" horzOverflow="overflow">
                    <a:solidFill>
                      <a:schemeClr val="accent4">
                        <a:lumMod val="20000"/>
                        <a:lumOff val="80000"/>
                      </a:schemeClr>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dirty="0">
                          <a:ln>
                            <a:noFill/>
                          </a:ln>
                          <a:solidFill>
                            <a:schemeClr val="tx1"/>
                          </a:solidFill>
                          <a:effectLst/>
                        </a:rPr>
                        <a:t>Also treats Alcohol Use Disorders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dirty="0">
                          <a:ln>
                            <a:noFill/>
                          </a:ln>
                          <a:solidFill>
                            <a:srgbClr val="FF0000"/>
                          </a:solidFill>
                          <a:effectLst/>
                        </a:rPr>
                        <a:t>No overdose or diversion concerns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dirty="0">
                          <a:ln>
                            <a:noFill/>
                          </a:ln>
                          <a:solidFill>
                            <a:srgbClr val="FF0000"/>
                          </a:solidFill>
                          <a:effectLst/>
                        </a:rPr>
                        <a:t>Reduces HIV Risk Behaviors</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u="none" strike="noStrike" cap="none" normalizeH="0" baseline="0" dirty="0">
                          <a:ln>
                            <a:noFill/>
                          </a:ln>
                          <a:solidFill>
                            <a:srgbClr val="FF0000"/>
                          </a:solidFill>
                          <a:effectLst/>
                        </a:rPr>
                        <a:t>Reduces Overdose</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200" b="1" u="none" strike="noStrike" cap="none" normalizeH="0" baseline="0" dirty="0">
                          <a:ln>
                            <a:noFill/>
                          </a:ln>
                          <a:solidFill>
                            <a:srgbClr val="FF0000"/>
                          </a:solidFill>
                          <a:effectLst/>
                        </a:rPr>
                        <a:t>Improves VS*</a:t>
                      </a:r>
                      <a:r>
                        <a:rPr kumimoji="0" lang="en-US" sz="1200" b="1" u="none" strike="noStrike" cap="none" normalizeH="0" baseline="30000" dirty="0">
                          <a:ln>
                            <a:noFill/>
                          </a:ln>
                          <a:solidFill>
                            <a:srgbClr val="FF0000"/>
                          </a:solidFill>
                          <a:effectLst/>
                        </a:rPr>
                        <a:t>2,3</a:t>
                      </a:r>
                    </a:p>
                  </a:txBody>
                  <a:tcPr marL="68580" marR="68580" marT="34291" marB="34291" horzOverflow="overflow">
                    <a:solidFill>
                      <a:schemeClr val="accent4">
                        <a:lumMod val="20000"/>
                        <a:lumOff val="80000"/>
                      </a:schemeClr>
                    </a:solidFill>
                  </a:tcPr>
                </a:tc>
                <a:extLst>
                  <a:ext uri="{0D108BD9-81ED-4DB2-BD59-A6C34878D82A}">
                    <a16:rowId xmlns:a16="http://schemas.microsoft.com/office/drawing/2014/main" val="10005"/>
                  </a:ext>
                </a:extLst>
              </a:tr>
            </a:tbl>
          </a:graphicData>
        </a:graphic>
      </p:graphicFrame>
      <p:sp>
        <p:nvSpPr>
          <p:cNvPr id="2" name="Frame 1">
            <a:extLst>
              <a:ext uri="{FF2B5EF4-FFF2-40B4-BE49-F238E27FC236}">
                <a16:creationId xmlns:a16="http://schemas.microsoft.com/office/drawing/2014/main" id="{3ECCF085-C68E-5147-8AD1-BB94763A82B8}"/>
              </a:ext>
            </a:extLst>
          </p:cNvPr>
          <p:cNvSpPr/>
          <p:nvPr/>
        </p:nvSpPr>
        <p:spPr>
          <a:xfrm>
            <a:off x="5593389" y="4065625"/>
            <a:ext cx="4386777" cy="609891"/>
          </a:xfrm>
          <a:prstGeom prst="frame">
            <a:avLst>
              <a:gd name="adj1" fmla="val 750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tx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2205"/>
    </mc:Choice>
    <mc:Fallback xmlns="">
      <p:transition spd="slow" advTm="322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b="1"/>
              <a:t>Long-Acting Injectable (LAI) Forms of Buprenorphine May </a:t>
            </a:r>
            <a:r>
              <a:rPr lang="en-US"/>
              <a:t>Improve Adherence</a:t>
            </a:r>
            <a:endParaRPr lang="en-US" b="1"/>
          </a:p>
        </p:txBody>
      </p:sp>
      <p:sp>
        <p:nvSpPr>
          <p:cNvPr id="9" name="Slide Number Placeholder 3">
            <a:extLst>
              <a:ext uri="{FF2B5EF4-FFF2-40B4-BE49-F238E27FC236}">
                <a16:creationId xmlns:a16="http://schemas.microsoft.com/office/drawing/2014/main" id="{671F65DD-4F9E-A663-20B0-19666A793FD9}"/>
              </a:ext>
            </a:extLst>
          </p:cNvPr>
          <p:cNvSpPr>
            <a:spLocks noGrp="1"/>
          </p:cNvSpPr>
          <p:nvPr>
            <p:ph type="sldNum" sz="quarter" idx="4294967295"/>
          </p:nvPr>
        </p:nvSpPr>
        <p:spPr>
          <a:xfrm>
            <a:off x="11736917" y="6394451"/>
            <a:ext cx="455083" cy="364067"/>
          </a:xfrm>
        </p:spPr>
        <p:txBody>
          <a:bodyPr/>
          <a:lstStyle/>
          <a:p>
            <a:pPr>
              <a:spcAft>
                <a:spcPts val="600"/>
              </a:spcAft>
            </a:pPr>
            <a:fld id="{633B08E3-7A67-F449-BAD9-1131F0C352F9}" type="slidenum">
              <a:rPr lang="en-US" smtClean="0">
                <a:solidFill>
                  <a:srgbClr val="FFFFFF"/>
                </a:solidFill>
                <a:latin typeface="Candara"/>
              </a:rPr>
              <a:pPr>
                <a:spcAft>
                  <a:spcPts val="600"/>
                </a:spcAft>
              </a:pPr>
              <a:t>24</a:t>
            </a:fld>
            <a:endParaRPr lang="en-US">
              <a:solidFill>
                <a:srgbClr val="FFFFFF"/>
              </a:solidFill>
              <a:latin typeface="Candara"/>
            </a:endParaRPr>
          </a:p>
        </p:txBody>
      </p:sp>
      <p:graphicFrame>
        <p:nvGraphicFramePr>
          <p:cNvPr id="4" name="Content Placeholder 3"/>
          <p:cNvGraphicFramePr>
            <a:graphicFrameLocks noGrp="1"/>
          </p:cNvGraphicFramePr>
          <p:nvPr>
            <p:ph idx="4294967295"/>
          </p:nvPr>
        </p:nvGraphicFramePr>
        <p:xfrm>
          <a:off x="2375298" y="1637682"/>
          <a:ext cx="8933630" cy="4858609"/>
        </p:xfrm>
        <a:graphic>
          <a:graphicData uri="http://schemas.openxmlformats.org/drawingml/2006/table">
            <a:tbl>
              <a:tblPr firstRow="1" bandRow="1">
                <a:noFill/>
                <a:tableStyleId>{5C22544A-7EE6-4342-B048-85BDC9FD1C3A}</a:tableStyleId>
              </a:tblPr>
              <a:tblGrid>
                <a:gridCol w="1468665">
                  <a:extLst>
                    <a:ext uri="{9D8B030D-6E8A-4147-A177-3AD203B41FA5}">
                      <a16:colId xmlns:a16="http://schemas.microsoft.com/office/drawing/2014/main" val="20000"/>
                    </a:ext>
                  </a:extLst>
                </a:gridCol>
                <a:gridCol w="1061235">
                  <a:extLst>
                    <a:ext uri="{9D8B030D-6E8A-4147-A177-3AD203B41FA5}">
                      <a16:colId xmlns:a16="http://schemas.microsoft.com/office/drawing/2014/main" val="20001"/>
                    </a:ext>
                  </a:extLst>
                </a:gridCol>
                <a:gridCol w="1351231">
                  <a:extLst>
                    <a:ext uri="{9D8B030D-6E8A-4147-A177-3AD203B41FA5}">
                      <a16:colId xmlns:a16="http://schemas.microsoft.com/office/drawing/2014/main" val="20002"/>
                    </a:ext>
                  </a:extLst>
                </a:gridCol>
                <a:gridCol w="1164291">
                  <a:extLst>
                    <a:ext uri="{9D8B030D-6E8A-4147-A177-3AD203B41FA5}">
                      <a16:colId xmlns:a16="http://schemas.microsoft.com/office/drawing/2014/main" val="20003"/>
                    </a:ext>
                  </a:extLst>
                </a:gridCol>
                <a:gridCol w="1145119">
                  <a:extLst>
                    <a:ext uri="{9D8B030D-6E8A-4147-A177-3AD203B41FA5}">
                      <a16:colId xmlns:a16="http://schemas.microsoft.com/office/drawing/2014/main" val="20004"/>
                    </a:ext>
                  </a:extLst>
                </a:gridCol>
                <a:gridCol w="1121152">
                  <a:extLst>
                    <a:ext uri="{9D8B030D-6E8A-4147-A177-3AD203B41FA5}">
                      <a16:colId xmlns:a16="http://schemas.microsoft.com/office/drawing/2014/main" val="20005"/>
                    </a:ext>
                  </a:extLst>
                </a:gridCol>
                <a:gridCol w="1621937">
                  <a:extLst>
                    <a:ext uri="{9D8B030D-6E8A-4147-A177-3AD203B41FA5}">
                      <a16:colId xmlns:a16="http://schemas.microsoft.com/office/drawing/2014/main" val="20006"/>
                    </a:ext>
                  </a:extLst>
                </a:gridCol>
              </a:tblGrid>
              <a:tr h="786867">
                <a:tc>
                  <a:txBody>
                    <a:bodyPr/>
                    <a:lstStyle/>
                    <a:p>
                      <a:pPr algn="ctr"/>
                      <a:r>
                        <a:rPr lang="en-US" sz="1200" b="1">
                          <a:solidFill>
                            <a:srgbClr val="FFFFFF"/>
                          </a:solidFill>
                        </a:rPr>
                        <a:t>Form of LA- Buprenorphine</a:t>
                      </a:r>
                    </a:p>
                  </a:txBody>
                  <a:tcPr marL="172559" marR="103535" marT="103535" marB="103535">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endParaRPr lang="en-US" sz="1200" b="1" baseline="0">
                        <a:solidFill>
                          <a:srgbClr val="FFFFFF"/>
                        </a:solidFill>
                      </a:endParaRPr>
                    </a:p>
                    <a:p>
                      <a:pPr algn="ctr"/>
                      <a:r>
                        <a:rPr lang="en-US" sz="1200" b="1" baseline="0">
                          <a:solidFill>
                            <a:srgbClr val="FFFFFF"/>
                          </a:solidFill>
                        </a:rPr>
                        <a:t>Induction</a:t>
                      </a:r>
                    </a:p>
                    <a:p>
                      <a:pPr algn="ctr"/>
                      <a:endParaRPr lang="en-US" sz="1200" b="1">
                        <a:solidFill>
                          <a:srgbClr val="FFFFFF"/>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r>
                        <a:rPr lang="en-US" sz="1200" b="1">
                          <a:solidFill>
                            <a:srgbClr val="FFFFFF"/>
                          </a:solidFill>
                        </a:rPr>
                        <a:t> How to Administer</a:t>
                      </a:r>
                    </a:p>
                    <a:p>
                      <a:pPr algn="ctr"/>
                      <a:r>
                        <a:rPr lang="en-US" sz="1200" b="1">
                          <a:solidFill>
                            <a:srgbClr val="FFFFFF"/>
                          </a:solidFill>
                        </a:rPr>
                        <a:t>&amp; Location</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endParaRPr lang="en-US" sz="1200" b="1" dirty="0">
                        <a:solidFill>
                          <a:srgbClr val="FFFFFF"/>
                        </a:solidFill>
                      </a:endParaRPr>
                    </a:p>
                    <a:p>
                      <a:pPr algn="ctr"/>
                      <a:r>
                        <a:rPr lang="en-US" sz="1200" b="1" dirty="0">
                          <a:solidFill>
                            <a:srgbClr val="FFFFFF"/>
                          </a:solidFill>
                        </a:rPr>
                        <a:t>Dose </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endParaRPr lang="en-US" sz="1200" b="1">
                        <a:solidFill>
                          <a:srgbClr val="FFFFFF"/>
                        </a:solidFill>
                      </a:endParaRPr>
                    </a:p>
                    <a:p>
                      <a:pPr algn="ctr"/>
                      <a:r>
                        <a:rPr lang="en-US" sz="1200" b="1">
                          <a:solidFill>
                            <a:srgbClr val="FFFFFF"/>
                          </a:solidFill>
                        </a:rPr>
                        <a:t>Frequency</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endParaRPr lang="en-US" sz="1200" b="1">
                        <a:solidFill>
                          <a:srgbClr val="FFFFFF"/>
                        </a:solidFill>
                      </a:endParaRPr>
                    </a:p>
                    <a:p>
                      <a:pPr algn="ctr"/>
                      <a:r>
                        <a:rPr lang="en-US" sz="1200" b="1">
                          <a:solidFill>
                            <a:srgbClr val="FFFFFF"/>
                          </a:solidFill>
                        </a:rPr>
                        <a:t>Outcomes</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ctr"/>
                      <a:endParaRPr lang="en-US" sz="1200" b="1">
                        <a:solidFill>
                          <a:srgbClr val="FFFFFF"/>
                        </a:solidFill>
                      </a:endParaRPr>
                    </a:p>
                    <a:p>
                      <a:pPr algn="ctr"/>
                      <a:r>
                        <a:rPr lang="en-US" sz="1200" b="1">
                          <a:solidFill>
                            <a:srgbClr val="FFFFFF"/>
                          </a:solidFill>
                        </a:rPr>
                        <a:t>Special Issues</a:t>
                      </a:r>
                    </a:p>
                  </a:txBody>
                  <a:tcPr marL="172559" marR="103535" marT="103535" marB="103535">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rgbClr val="636B68">
                        <a:alpha val="69804"/>
                      </a:srgbClr>
                    </a:solidFill>
                  </a:tcPr>
                </a:tc>
                <a:extLst>
                  <a:ext uri="{0D108BD9-81ED-4DB2-BD59-A6C34878D82A}">
                    <a16:rowId xmlns:a16="http://schemas.microsoft.com/office/drawing/2014/main" val="10000"/>
                  </a:ext>
                </a:extLst>
              </a:tr>
              <a:tr h="2584511">
                <a:tc>
                  <a:txBody>
                    <a:bodyPr/>
                    <a:lstStyle/>
                    <a:p>
                      <a:pPr algn="ctr"/>
                      <a:r>
                        <a:rPr lang="en-US" sz="1600" b="1" dirty="0" err="1">
                          <a:solidFill>
                            <a:schemeClr val="accent1"/>
                          </a:solidFill>
                        </a:rPr>
                        <a:t>Sublocade</a:t>
                      </a:r>
                      <a:endParaRPr lang="en-US" sz="1600" b="1" dirty="0">
                        <a:solidFill>
                          <a:schemeClr val="accent1"/>
                        </a:solidFill>
                      </a:endParaRPr>
                    </a:p>
                    <a:p>
                      <a:pPr algn="ctr"/>
                      <a:endParaRPr lang="en-US" sz="1600" b="1" dirty="0">
                        <a:solidFill>
                          <a:schemeClr val="accent1"/>
                        </a:solidFill>
                      </a:endParaRPr>
                    </a:p>
                  </a:txBody>
                  <a:tcPr marL="172559" marR="103535" marT="103535" marB="103535">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1200" baseline="0" dirty="0">
                          <a:solidFill>
                            <a:schemeClr val="accent1"/>
                          </a:solidFill>
                        </a:rPr>
                        <a:t>Can do one dose of SL </a:t>
                      </a:r>
                      <a:r>
                        <a:rPr lang="en-US" sz="1200" baseline="0" dirty="0" err="1">
                          <a:solidFill>
                            <a:schemeClr val="accent1"/>
                          </a:solidFill>
                        </a:rPr>
                        <a:t>bupe</a:t>
                      </a:r>
                      <a:r>
                        <a:rPr lang="en-US" sz="1200" baseline="0" dirty="0">
                          <a:solidFill>
                            <a:schemeClr val="accent1"/>
                          </a:solidFill>
                        </a:rPr>
                        <a:t> 4-8mg and then 300 mg injection same day and administer 2</a:t>
                      </a:r>
                      <a:r>
                        <a:rPr lang="en-US" sz="1200" baseline="30000" dirty="0">
                          <a:solidFill>
                            <a:schemeClr val="accent1"/>
                          </a:solidFill>
                        </a:rPr>
                        <a:t>nd</a:t>
                      </a:r>
                      <a:r>
                        <a:rPr lang="en-US" sz="1200" baseline="0" dirty="0">
                          <a:solidFill>
                            <a:schemeClr val="accent1"/>
                          </a:solidFill>
                        </a:rPr>
                        <a:t> 300mg dose in 1 week </a:t>
                      </a: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solidFill>
                        </a:rPr>
                        <a:t>Sub-Cutaneous (SC) injection Upper Arm/</a:t>
                      </a:r>
                      <a:r>
                        <a:rPr lang="en-US" sz="1200" baseline="0" dirty="0">
                          <a:solidFill>
                            <a:schemeClr val="accent1"/>
                          </a:solidFill>
                        </a:rPr>
                        <a:t> Thigh/Buttock/ Abdomen</a:t>
                      </a:r>
                      <a:endParaRPr lang="en-US" sz="1200" dirty="0">
                        <a:solidFill>
                          <a:schemeClr val="accent1"/>
                        </a:solidFill>
                      </a:endParaRPr>
                    </a:p>
                    <a:p>
                      <a:pPr algn="ct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1200" dirty="0">
                          <a:solidFill>
                            <a:schemeClr val="accent1"/>
                          </a:solidFill>
                        </a:rPr>
                        <a:t>300mg, </a:t>
                      </a:r>
                    </a:p>
                    <a:p>
                      <a:pPr algn="ctr"/>
                      <a:r>
                        <a:rPr lang="en-US" sz="1200" dirty="0">
                          <a:solidFill>
                            <a:schemeClr val="accent1"/>
                          </a:solidFill>
                        </a:rPr>
                        <a:t>100mg</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ctr"/>
                      <a:r>
                        <a:rPr lang="en-US" sz="1200" dirty="0">
                          <a:solidFill>
                            <a:schemeClr val="accent1"/>
                          </a:solidFill>
                        </a:rPr>
                        <a:t>Monthly </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0" marR="0" indent="0" algn="ctr" defTabSz="457178" rtl="0" eaLnBrk="1" fontAlgn="auto" latinLnBrk="0" hangingPunct="1">
                        <a:lnSpc>
                          <a:spcPct val="100000"/>
                        </a:lnSpc>
                        <a:spcBef>
                          <a:spcPts val="0"/>
                        </a:spcBef>
                        <a:spcAft>
                          <a:spcPts val="0"/>
                        </a:spcAft>
                        <a:buClrTx/>
                        <a:buSzTx/>
                        <a:buFontTx/>
                        <a:buNone/>
                        <a:tabLst/>
                        <a:defRPr/>
                      </a:pPr>
                      <a:r>
                        <a:rPr lang="en-US" sz="1200" dirty="0">
                          <a:solidFill>
                            <a:schemeClr val="accent1"/>
                          </a:solidFill>
                          <a:latin typeface="Wingdings"/>
                          <a:ea typeface="Wingdings"/>
                          <a:cs typeface="Wingdings"/>
                          <a:sym typeface="Wingdings"/>
                        </a:rPr>
                        <a:t></a:t>
                      </a:r>
                      <a:r>
                        <a:rPr lang="en-US" sz="1200" kern="1200" dirty="0">
                          <a:solidFill>
                            <a:schemeClr val="accent1"/>
                          </a:solidFill>
                          <a:latin typeface="+mn-lt"/>
                          <a:ea typeface="+mn-ea"/>
                          <a:cs typeface="+mn-cs"/>
                          <a:sym typeface="Wingdings"/>
                        </a:rPr>
                        <a:t>Use</a:t>
                      </a:r>
                    </a:p>
                    <a:p>
                      <a:pPr algn="ct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285750" indent="-285750" algn="l">
                        <a:buFont typeface="Arial"/>
                        <a:buChar char="•"/>
                      </a:pPr>
                      <a:r>
                        <a:rPr lang="en-US" sz="1200" dirty="0">
                          <a:solidFill>
                            <a:schemeClr val="accent1"/>
                          </a:solidFill>
                        </a:rPr>
                        <a:t>REMS</a:t>
                      </a:r>
                    </a:p>
                    <a:p>
                      <a:pPr marL="285750" indent="-285750" algn="l">
                        <a:buFont typeface="Arial"/>
                        <a:buChar char="•"/>
                      </a:pPr>
                      <a:r>
                        <a:rPr lang="en-US" sz="1200" dirty="0">
                          <a:solidFill>
                            <a:schemeClr val="accent1"/>
                          </a:solidFill>
                        </a:rPr>
                        <a:t>Refrigeration</a:t>
                      </a:r>
                    </a:p>
                  </a:txBody>
                  <a:tcPr marL="172559" marR="103535" marT="103535" marB="103535">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10003"/>
                  </a:ext>
                </a:extLst>
              </a:tr>
              <a:tr h="1487231">
                <a:tc>
                  <a:txBody>
                    <a:bodyPr/>
                    <a:lstStyle/>
                    <a:p>
                      <a:pPr algn="ctr"/>
                      <a:r>
                        <a:rPr lang="en-US" sz="1600" b="1" dirty="0" err="1">
                          <a:solidFill>
                            <a:schemeClr val="accent1"/>
                          </a:solidFill>
                        </a:rPr>
                        <a:t>Brixadi</a:t>
                      </a:r>
                      <a:endParaRPr lang="en-US" sz="1600" b="1" dirty="0">
                        <a:solidFill>
                          <a:schemeClr val="accent1"/>
                        </a:solidFill>
                      </a:endParaRPr>
                    </a:p>
                  </a:txBody>
                  <a:tcPr marL="172559" marR="103535" marT="103535" marB="103535">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lgn="ctr"/>
                      <a:r>
                        <a:rPr lang="en-US" sz="1200" baseline="0" dirty="0">
                          <a:solidFill>
                            <a:schemeClr val="accent1"/>
                          </a:solidFill>
                        </a:rPr>
                        <a:t>Naïve of SL BUP or switch from SL BUP can be done same day </a:t>
                      </a: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lgn="ctr"/>
                      <a:r>
                        <a:rPr lang="en-US" sz="1200" dirty="0">
                          <a:solidFill>
                            <a:schemeClr val="accent1"/>
                          </a:solidFill>
                        </a:rPr>
                        <a:t>SC injection</a:t>
                      </a:r>
                    </a:p>
                    <a:p>
                      <a:pPr algn="ctr"/>
                      <a:r>
                        <a:rPr lang="en-US" sz="1200" dirty="0">
                          <a:solidFill>
                            <a:schemeClr val="accent1"/>
                          </a:solidFill>
                        </a:rPr>
                        <a:t>Upper Arm/</a:t>
                      </a:r>
                      <a:r>
                        <a:rPr lang="en-US" sz="1200" baseline="0" dirty="0">
                          <a:solidFill>
                            <a:schemeClr val="accent1"/>
                          </a:solidFill>
                        </a:rPr>
                        <a:t> Thigh/Buttock/ Abdomen</a:t>
                      </a: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marL="0" indent="0" algn="ctr">
                        <a:buFont typeface="Arial"/>
                        <a:buNone/>
                      </a:pPr>
                      <a:r>
                        <a:rPr lang="en-US" sz="1200" dirty="0">
                          <a:solidFill>
                            <a:schemeClr val="accent1"/>
                          </a:solidFill>
                        </a:rPr>
                        <a:t>8/16/24/32 mg weekly</a:t>
                      </a:r>
                    </a:p>
                    <a:p>
                      <a:pPr marL="0" indent="0" algn="ctr">
                        <a:buFont typeface="Arial"/>
                        <a:buNone/>
                      </a:pPr>
                      <a:r>
                        <a:rPr lang="en-US" sz="1200" dirty="0">
                          <a:solidFill>
                            <a:schemeClr val="accent1"/>
                          </a:solidFill>
                        </a:rPr>
                        <a:t>-64/96/128</a:t>
                      </a:r>
                      <a:r>
                        <a:rPr lang="en-US" sz="1200" baseline="0" dirty="0">
                          <a:solidFill>
                            <a:schemeClr val="accent1"/>
                          </a:solidFill>
                        </a:rPr>
                        <a:t> mg monthly</a:t>
                      </a:r>
                      <a:endParaRPr lang="en-US" sz="1200" dirty="0">
                        <a:solidFill>
                          <a:schemeClr val="accent1"/>
                        </a:solidFill>
                      </a:endParaRP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algn="ctr"/>
                      <a:r>
                        <a:rPr lang="en-US" sz="1200" dirty="0">
                          <a:solidFill>
                            <a:schemeClr val="accent1"/>
                          </a:solidFill>
                        </a:rPr>
                        <a:t>Weekly or monthly </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marL="0" marR="0" indent="0" algn="ctr" defTabSz="457178" rtl="0" eaLnBrk="1" fontAlgn="auto" latinLnBrk="0" hangingPunct="1">
                        <a:lnSpc>
                          <a:spcPct val="100000"/>
                        </a:lnSpc>
                        <a:spcBef>
                          <a:spcPts val="0"/>
                        </a:spcBef>
                        <a:spcAft>
                          <a:spcPts val="0"/>
                        </a:spcAft>
                        <a:buClrTx/>
                        <a:buSzTx/>
                        <a:buFontTx/>
                        <a:buNone/>
                        <a:tabLst/>
                        <a:defRPr/>
                      </a:pPr>
                      <a:r>
                        <a:rPr lang="en-US" sz="1200">
                          <a:solidFill>
                            <a:schemeClr val="accent1"/>
                          </a:solidFill>
                          <a:latin typeface="Wingdings"/>
                          <a:ea typeface="Wingdings"/>
                          <a:cs typeface="Wingdings"/>
                          <a:sym typeface="Wingdings"/>
                        </a:rPr>
                        <a:t></a:t>
                      </a:r>
                      <a:r>
                        <a:rPr lang="en-US" sz="1200" kern="1200">
                          <a:solidFill>
                            <a:schemeClr val="accent1"/>
                          </a:solidFill>
                          <a:latin typeface="+mn-lt"/>
                          <a:ea typeface="+mn-ea"/>
                          <a:cs typeface="+mn-cs"/>
                          <a:sym typeface="Wingdings"/>
                        </a:rPr>
                        <a:t>Use</a:t>
                      </a:r>
                    </a:p>
                  </a:txBody>
                  <a:tcPr marL="172559" marR="103535" marT="103535" marB="103535">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pPr marL="285750" indent="-285750" algn="ctr">
                        <a:buFont typeface="Arial"/>
                        <a:buChar char="•"/>
                      </a:pPr>
                      <a:r>
                        <a:rPr lang="en-US" sz="1200" dirty="0">
                          <a:solidFill>
                            <a:schemeClr val="accent1"/>
                          </a:solidFill>
                        </a:rPr>
                        <a:t>REMS</a:t>
                      </a:r>
                    </a:p>
                  </a:txBody>
                  <a:tcPr marL="172559" marR="103535" marT="103535" marB="103535">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10004"/>
                  </a:ext>
                </a:extLst>
              </a:tr>
            </a:tbl>
          </a:graphicData>
        </a:graphic>
      </p:graphicFrame>
      <p:sp>
        <p:nvSpPr>
          <p:cNvPr id="3" name="Frame 2">
            <a:extLst>
              <a:ext uri="{FF2B5EF4-FFF2-40B4-BE49-F238E27FC236}">
                <a16:creationId xmlns:a16="http://schemas.microsoft.com/office/drawing/2014/main" id="{53B5A05B-8E2E-D16D-020F-0999F69ED956}"/>
              </a:ext>
            </a:extLst>
          </p:cNvPr>
          <p:cNvSpPr/>
          <p:nvPr/>
        </p:nvSpPr>
        <p:spPr>
          <a:xfrm>
            <a:off x="173620" y="6134582"/>
            <a:ext cx="2106593" cy="723418"/>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89291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7D48-BCBB-4222-9453-7F56BC6CB413}"/>
              </a:ext>
            </a:extLst>
          </p:cNvPr>
          <p:cNvSpPr>
            <a:spLocks noGrp="1"/>
          </p:cNvSpPr>
          <p:nvPr>
            <p:ph type="title"/>
          </p:nvPr>
        </p:nvSpPr>
        <p:spPr>
          <a:xfrm>
            <a:off x="506193" y="254441"/>
            <a:ext cx="11272601" cy="1371600"/>
          </a:xfrm>
        </p:spPr>
        <p:txBody>
          <a:bodyPr>
            <a:noAutofit/>
          </a:bodyPr>
          <a:lstStyle/>
          <a:p>
            <a:r>
              <a:rPr lang="en-US" sz="3733"/>
              <a:t>Assess for Opioid Withdrawal </a:t>
            </a:r>
            <a:br>
              <a:rPr lang="en-US" sz="3733"/>
            </a:br>
            <a:r>
              <a:rPr lang="en-US" sz="3733"/>
              <a:t>Clinical Opioid Withdrawal Scale (COWS)</a:t>
            </a:r>
          </a:p>
        </p:txBody>
      </p:sp>
      <p:pic>
        <p:nvPicPr>
          <p:cNvPr id="7" name="Picture 6" descr="Text&#10;&#10;Description automatically generated">
            <a:extLst>
              <a:ext uri="{FF2B5EF4-FFF2-40B4-BE49-F238E27FC236}">
                <a16:creationId xmlns:a16="http://schemas.microsoft.com/office/drawing/2014/main" id="{345A788F-DF67-4ABC-A14E-A45AA58BA0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516" y="1678383"/>
            <a:ext cx="10097205" cy="4383111"/>
          </a:xfrm>
          <a:prstGeom prst="rect">
            <a:avLst/>
          </a:prstGeom>
        </p:spPr>
      </p:pic>
      <p:sp>
        <p:nvSpPr>
          <p:cNvPr id="4" name="Frame 3">
            <a:extLst>
              <a:ext uri="{FF2B5EF4-FFF2-40B4-BE49-F238E27FC236}">
                <a16:creationId xmlns:a16="http://schemas.microsoft.com/office/drawing/2014/main" id="{46C93812-A7C4-9D45-BA28-1CBD9E584E78}"/>
              </a:ext>
            </a:extLst>
          </p:cNvPr>
          <p:cNvSpPr/>
          <p:nvPr/>
        </p:nvSpPr>
        <p:spPr>
          <a:xfrm>
            <a:off x="5744659" y="5066911"/>
            <a:ext cx="4779568" cy="569015"/>
          </a:xfrm>
          <a:prstGeom prst="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tx1"/>
              </a:solidFill>
            </a:endParaRPr>
          </a:p>
        </p:txBody>
      </p:sp>
      <p:sp>
        <p:nvSpPr>
          <p:cNvPr id="3" name="Frame 2">
            <a:extLst>
              <a:ext uri="{FF2B5EF4-FFF2-40B4-BE49-F238E27FC236}">
                <a16:creationId xmlns:a16="http://schemas.microsoft.com/office/drawing/2014/main" id="{C0A34BF4-CDBF-3FAC-899C-1EDE3E38F25A}"/>
              </a:ext>
            </a:extLst>
          </p:cNvPr>
          <p:cNvSpPr/>
          <p:nvPr/>
        </p:nvSpPr>
        <p:spPr>
          <a:xfrm>
            <a:off x="173620" y="6061494"/>
            <a:ext cx="2106593" cy="796506"/>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86463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A10F-127D-3742-C511-882F1587C8AE}"/>
              </a:ext>
            </a:extLst>
          </p:cNvPr>
          <p:cNvSpPr>
            <a:spLocks noGrp="1"/>
          </p:cNvSpPr>
          <p:nvPr>
            <p:ph type="title"/>
          </p:nvPr>
        </p:nvSpPr>
        <p:spPr/>
        <p:txBody>
          <a:bodyPr/>
          <a:lstStyle/>
          <a:p>
            <a:r>
              <a:rPr lang="en-US" dirty="0"/>
              <a:t>SLIDO Case Question. OUD and HIV</a:t>
            </a:r>
          </a:p>
        </p:txBody>
      </p:sp>
      <p:sp>
        <p:nvSpPr>
          <p:cNvPr id="4" name="Rectangle 1">
            <a:extLst>
              <a:ext uri="{FF2B5EF4-FFF2-40B4-BE49-F238E27FC236}">
                <a16:creationId xmlns:a16="http://schemas.microsoft.com/office/drawing/2014/main" id="{60B4FE99-D9B6-43F1-DDBE-F6DE5C3168A3}"/>
              </a:ext>
            </a:extLst>
          </p:cNvPr>
          <p:cNvSpPr>
            <a:spLocks noGrp="1" noChangeArrowheads="1"/>
          </p:cNvSpPr>
          <p:nvPr>
            <p:ph type="body" sz="quarter" idx="10"/>
          </p:nvPr>
        </p:nvSpPr>
        <p:spPr bwMode="auto">
          <a:xfrm>
            <a:off x="563017" y="1344331"/>
            <a:ext cx="11065966"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1A1A1A"/>
                </a:solidFill>
                <a:effectLst/>
                <a:cs typeface="Arial" panose="020B0604020202020204" pitchFamily="34" charset="0"/>
              </a:rPr>
              <a:t>A patient with HIV is actively using fentanyl and is interested in treatment. They have had difficulty attending frequent appointments and taking daily medications consistently. The patient is willing to consider medication treatment for opioid use disorder (MOUD).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sng" strike="noStrike" cap="none" normalizeH="0" baseline="0" dirty="0">
                <a:ln>
                  <a:noFill/>
                </a:ln>
                <a:solidFill>
                  <a:srgbClr val="1A1A1A"/>
                </a:solidFill>
                <a:effectLst/>
                <a:cs typeface="Arial" panose="020B0604020202020204" pitchFamily="34" charset="0"/>
              </a:rPr>
              <a:t>Which approach is most appropriate?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sng" strike="noStrike" cap="none" normalizeH="0" baseline="0" dirty="0">
              <a:ln>
                <a:noFill/>
              </a:ln>
              <a:solidFill>
                <a:schemeClr val="tx1"/>
              </a:solidFill>
              <a:effectLst/>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r>
              <a:rPr kumimoji="0" lang="en-US" altLang="en-US" sz="2400" b="0" i="0" u="none" strike="noStrike" cap="none" normalizeH="0" baseline="0" dirty="0">
                <a:ln>
                  <a:noFill/>
                </a:ln>
                <a:solidFill>
                  <a:srgbClr val="1A1A1A"/>
                </a:solidFill>
                <a:effectLst/>
                <a:cs typeface="Arial" panose="020B0604020202020204" pitchFamily="34" charset="0"/>
              </a:rPr>
              <a:t> Offer daily transmucosal buprenorphine (e.g. </a:t>
            </a:r>
            <a:r>
              <a:rPr lang="en-US" altLang="en-US" sz="2400" dirty="0">
                <a:solidFill>
                  <a:srgbClr val="1A1A1A"/>
                </a:solidFill>
                <a:cs typeface="Arial" panose="020B0604020202020204" pitchFamily="34" charset="0"/>
              </a:rPr>
              <a:t>Suboxone)</a:t>
            </a:r>
            <a:r>
              <a:rPr kumimoji="0" lang="en-US" altLang="en-US" sz="2400" b="0" i="0" u="none" strike="noStrike" cap="none" normalizeH="0" baseline="0" dirty="0">
                <a:ln>
                  <a:noFill/>
                </a:ln>
                <a:solidFill>
                  <a:srgbClr val="1A1A1A"/>
                </a:solidFill>
                <a:effectLst/>
                <a:cs typeface="Arial" panose="020B0604020202020204" pitchFamily="34" charset="0"/>
              </a:rPr>
              <a:t> with ART.</a:t>
            </a: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endParaRPr kumimoji="0" lang="en-US" altLang="en-US" sz="2400" b="0" i="0" u="none" strike="noStrike" cap="none" normalizeH="0" baseline="0" dirty="0">
              <a:ln>
                <a:noFill/>
              </a:ln>
              <a:solidFill>
                <a:srgbClr val="1A1A1A"/>
              </a:solidFill>
              <a:effectLst/>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r>
              <a:rPr kumimoji="0" lang="en-US" altLang="en-US" sz="2400" b="0" i="0" u="none" strike="noStrike" cap="none" normalizeH="0" baseline="0" dirty="0">
                <a:ln>
                  <a:noFill/>
                </a:ln>
                <a:solidFill>
                  <a:srgbClr val="1A1A1A"/>
                </a:solidFill>
                <a:effectLst/>
                <a:cs typeface="Arial" panose="020B0604020202020204" pitchFamily="34" charset="0"/>
              </a:rPr>
              <a:t> Offer injectable buprenor</a:t>
            </a:r>
            <a:r>
              <a:rPr lang="en-US" altLang="en-US" sz="2400" dirty="0">
                <a:solidFill>
                  <a:srgbClr val="1A1A1A"/>
                </a:solidFill>
                <a:cs typeface="Arial" panose="020B0604020202020204" pitchFamily="34" charset="0"/>
              </a:rPr>
              <a:t>phine with ART.</a:t>
            </a: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endParaRPr kumimoji="0" lang="en-US" altLang="en-US" sz="2400" b="0" i="0" u="none" strike="noStrike" cap="none" normalizeH="0" baseline="0" dirty="0">
              <a:ln>
                <a:noFill/>
              </a:ln>
              <a:solidFill>
                <a:srgbClr val="1A1A1A"/>
              </a:solidFill>
              <a:effectLst/>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r>
              <a:rPr kumimoji="0" lang="en-US" altLang="en-US" sz="2400" b="0" i="0" u="none" strike="noStrike" cap="none" normalizeH="0" baseline="0" dirty="0">
                <a:ln>
                  <a:noFill/>
                </a:ln>
                <a:solidFill>
                  <a:srgbClr val="1A1A1A"/>
                </a:solidFill>
                <a:effectLst/>
                <a:cs typeface="Arial" panose="020B0604020202020204" pitchFamily="34" charset="0"/>
              </a:rPr>
              <a:t> Refer the patient to </a:t>
            </a:r>
            <a:r>
              <a:rPr lang="en-US" altLang="en-US" sz="2400" dirty="0">
                <a:solidFill>
                  <a:srgbClr val="1A1A1A"/>
                </a:solidFill>
                <a:cs typeface="Arial" panose="020B0604020202020204" pitchFamily="34" charset="0"/>
              </a:rPr>
              <a:t>addiction medicine program</a:t>
            </a:r>
            <a:r>
              <a:rPr kumimoji="0" lang="en-US" altLang="en-US" sz="2400" b="0" i="0" u="none" strike="noStrike" cap="none" normalizeH="0" baseline="0" dirty="0">
                <a:ln>
                  <a:noFill/>
                </a:ln>
                <a:solidFill>
                  <a:srgbClr val="1A1A1A"/>
                </a:solidFill>
                <a:effectLst/>
                <a:cs typeface="Arial" panose="020B0604020202020204" pitchFamily="34" charset="0"/>
              </a:rPr>
              <a:t>.</a:t>
            </a: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endParaRPr kumimoji="0" lang="en-US" altLang="en-US" sz="2400" b="0" i="0" u="none" strike="noStrike" cap="none" normalizeH="0" baseline="0" dirty="0">
              <a:ln>
                <a:noFill/>
              </a:ln>
              <a:solidFill>
                <a:srgbClr val="1A1A1A"/>
              </a:solidFill>
              <a:effectLst/>
              <a:cs typeface="Arial" panose="020B060402020202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lphaUcPeriod"/>
              <a:tabLst/>
            </a:pPr>
            <a:r>
              <a:rPr kumimoji="0" lang="en-US" altLang="en-US" sz="2400" b="0" i="0" u="none" strike="noStrike" cap="none" normalizeH="0" baseline="0" dirty="0">
                <a:ln>
                  <a:noFill/>
                </a:ln>
                <a:solidFill>
                  <a:srgbClr val="1A1A1A"/>
                </a:solidFill>
                <a:effectLst/>
                <a:cs typeface="Arial" panose="020B0604020202020204" pitchFamily="34" charset="0"/>
              </a:rPr>
              <a:t> Provide overdose education only; defer MOUD because fentanyl use makes the treatment too complex and at risk of precipitating withdrawal</a:t>
            </a:r>
          </a:p>
        </p:txBody>
      </p:sp>
    </p:spTree>
    <p:extLst>
      <p:ext uri="{BB962C8B-B14F-4D97-AF65-F5344CB8AC3E}">
        <p14:creationId xmlns:p14="http://schemas.microsoft.com/office/powerpoint/2010/main" val="3456034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ABDE40-F467-CB00-F1BC-A00EF3B6CDC1}"/>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72C77296-D028-74A7-47C9-DDA827AF156F}"/>
              </a:ext>
            </a:extLst>
          </p:cNvPr>
          <p:cNvSpPr>
            <a:spLocks noGrp="1"/>
          </p:cNvSpPr>
          <p:nvPr>
            <p:ph type="sldNum" sz="quarter" idx="12"/>
          </p:nvPr>
        </p:nvSpPr>
        <p:spPr/>
        <p:txBody>
          <a:bodyPr/>
          <a:lstStyle/>
          <a:p>
            <a:fld id="{553E2910-AB74-4307-9F7B-501B78EA9EC5}" type="slidenum">
              <a:rPr lang="en-US" smtClean="0"/>
              <a:t>27</a:t>
            </a:fld>
            <a:endParaRPr lang="en-US"/>
          </a:p>
        </p:txBody>
      </p:sp>
      <p:sp>
        <p:nvSpPr>
          <p:cNvPr id="4" name="Rectangle 3">
            <a:extLst>
              <a:ext uri="{FF2B5EF4-FFF2-40B4-BE49-F238E27FC236}">
                <a16:creationId xmlns:a16="http://schemas.microsoft.com/office/drawing/2014/main" id="{69BA1641-445C-3625-2001-5C35E732BC79}"/>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8114AFE-55CF-8D83-0341-241FBA98F481}"/>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Which approach is most appropriate?</a:t>
            </a:r>
          </a:p>
        </p:txBody>
      </p:sp>
      <p:sp>
        <p:nvSpPr>
          <p:cNvPr id="6" name="Rectangle 5">
            <a:extLst>
              <a:ext uri="{FF2B5EF4-FFF2-40B4-BE49-F238E27FC236}">
                <a16:creationId xmlns:a16="http://schemas.microsoft.com/office/drawing/2014/main" id="{3FDF1747-C9C9-BA97-8B26-2F888C845D4C}"/>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8" name="Graphic 7">
            <a:extLst>
              <a:ext uri="{FF2B5EF4-FFF2-40B4-BE49-F238E27FC236}">
                <a16:creationId xmlns:a16="http://schemas.microsoft.com/office/drawing/2014/main" id="{C956152C-DA3B-8313-AD76-5C0DF25EC2F9}"/>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9" name="Trapezoid 8">
            <a:extLst>
              <a:ext uri="{FF2B5EF4-FFF2-40B4-BE49-F238E27FC236}">
                <a16:creationId xmlns:a16="http://schemas.microsoft.com/office/drawing/2014/main" id="{F02DF21A-F0AE-EE60-BCE5-56D9D5FBDF53}"/>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1" name="Graphic 10">
            <a:extLst>
              <a:ext uri="{FF2B5EF4-FFF2-40B4-BE49-F238E27FC236}">
                <a16:creationId xmlns:a16="http://schemas.microsoft.com/office/drawing/2014/main" id="{E21A74F4-1F2C-732F-7BA8-9E6DC2C0143C}"/>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10972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5"/>
                                        </p:tgtEl>
                                      </p:cBhvr>
                                    </p:animEffect>
                                    <p:animScale>
                                      <p:cBhvr>
                                        <p:cTn id="7" dur="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31067-1F9F-04A3-B22A-645B5937A8DF}"/>
              </a:ext>
            </a:extLst>
          </p:cNvPr>
          <p:cNvSpPr>
            <a:spLocks noGrp="1"/>
          </p:cNvSpPr>
          <p:nvPr>
            <p:ph type="title"/>
          </p:nvPr>
        </p:nvSpPr>
        <p:spPr>
          <a:xfrm>
            <a:off x="274539" y="301924"/>
            <a:ext cx="11917461" cy="1371600"/>
          </a:xfrm>
        </p:spPr>
        <p:txBody>
          <a:bodyPr anchor="ctr">
            <a:noAutofit/>
          </a:bodyPr>
          <a:lstStyle/>
          <a:p>
            <a:pPr>
              <a:lnSpc>
                <a:spcPct val="90000"/>
              </a:lnSpc>
            </a:pPr>
            <a:r>
              <a:rPr lang="en-US"/>
              <a:t>The Stage of OUD Helps to Know When and How to Start Buprenorphine</a:t>
            </a:r>
          </a:p>
        </p:txBody>
      </p:sp>
      <p:graphicFrame>
        <p:nvGraphicFramePr>
          <p:cNvPr id="5" name="Diagram 4">
            <a:extLst>
              <a:ext uri="{FF2B5EF4-FFF2-40B4-BE49-F238E27FC236}">
                <a16:creationId xmlns:a16="http://schemas.microsoft.com/office/drawing/2014/main" id="{110DEB19-575C-9E8F-6F05-A8A4876FA70D}"/>
              </a:ext>
            </a:extLst>
          </p:cNvPr>
          <p:cNvGraphicFramePr/>
          <p:nvPr>
            <p:extLst>
              <p:ext uri="{D42A27DB-BD31-4B8C-83A1-F6EECF244321}">
                <p14:modId xmlns:p14="http://schemas.microsoft.com/office/powerpoint/2010/main" val="489140451"/>
              </p:ext>
            </p:extLst>
          </p:nvPr>
        </p:nvGraphicFramePr>
        <p:xfrm>
          <a:off x="274539" y="1673524"/>
          <a:ext cx="11526397" cy="5097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rame 2">
            <a:extLst>
              <a:ext uri="{FF2B5EF4-FFF2-40B4-BE49-F238E27FC236}">
                <a16:creationId xmlns:a16="http://schemas.microsoft.com/office/drawing/2014/main" id="{38D114E4-34BC-EE45-ABC5-F754D518D2F2}"/>
              </a:ext>
            </a:extLst>
          </p:cNvPr>
          <p:cNvSpPr/>
          <p:nvPr/>
        </p:nvSpPr>
        <p:spPr>
          <a:xfrm>
            <a:off x="173620" y="5729468"/>
            <a:ext cx="2106593" cy="1128532"/>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43A5D9D9-EDE5-1C48-8BF3-7F16F8FD6BEA}"/>
              </a:ext>
            </a:extLst>
          </p:cNvPr>
          <p:cNvSpPr txBox="1"/>
          <p:nvPr/>
        </p:nvSpPr>
        <p:spPr>
          <a:xfrm>
            <a:off x="7551156" y="6027003"/>
            <a:ext cx="4467224" cy="830997"/>
          </a:xfrm>
          <a:prstGeom prst="rect">
            <a:avLst/>
          </a:prstGeom>
          <a:noFill/>
        </p:spPr>
        <p:txBody>
          <a:bodyPr wrap="square" rtlCol="0">
            <a:spAutoFit/>
          </a:bodyPr>
          <a:lstStyle/>
          <a:p>
            <a:r>
              <a:rPr lang="en-US" sz="1600" dirty="0">
                <a:solidFill>
                  <a:srgbClr val="FF0000"/>
                </a:solidFill>
              </a:rPr>
              <a:t>* </a:t>
            </a:r>
            <a:r>
              <a:rPr lang="en-US" sz="1400" i="1" dirty="0">
                <a:solidFill>
                  <a:srgbClr val="FF0000"/>
                </a:solidFill>
              </a:rPr>
              <a:t>Protocol to Start SL BUPE in Persons released from Prison/Jail with OUD. </a:t>
            </a:r>
            <a:r>
              <a:rPr lang="en-US" sz="1600" dirty="0"/>
              <a:t>Springer SA et al. J Urban Health. 2010</a:t>
            </a:r>
          </a:p>
        </p:txBody>
      </p:sp>
    </p:spTree>
    <p:extLst>
      <p:ext uri="{BB962C8B-B14F-4D97-AF65-F5344CB8AC3E}">
        <p14:creationId xmlns:p14="http://schemas.microsoft.com/office/powerpoint/2010/main" val="4224925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C599-1139-A586-A070-02C29342AA48}"/>
              </a:ext>
            </a:extLst>
          </p:cNvPr>
          <p:cNvSpPr>
            <a:spLocks noGrp="1"/>
          </p:cNvSpPr>
          <p:nvPr>
            <p:ph type="title"/>
          </p:nvPr>
        </p:nvSpPr>
        <p:spPr>
          <a:xfrm>
            <a:off x="619597" y="203139"/>
            <a:ext cx="11741017" cy="1371600"/>
          </a:xfrm>
        </p:spPr>
        <p:txBody>
          <a:bodyPr>
            <a:normAutofit/>
          </a:bodyPr>
          <a:lstStyle/>
          <a:p>
            <a:r>
              <a:rPr lang="en-US" sz="3733"/>
              <a:t>Safe to Start High Dose LAI Buprenorphine In Persons With OUD Actively Using Fentanyl</a:t>
            </a:r>
          </a:p>
        </p:txBody>
      </p:sp>
      <p:sp>
        <p:nvSpPr>
          <p:cNvPr id="3" name="Text Placeholder 2">
            <a:extLst>
              <a:ext uri="{FF2B5EF4-FFF2-40B4-BE49-F238E27FC236}">
                <a16:creationId xmlns:a16="http://schemas.microsoft.com/office/drawing/2014/main" id="{A8C4E0A7-B902-127E-BDE9-84319DB4CDD8}"/>
              </a:ext>
            </a:extLst>
          </p:cNvPr>
          <p:cNvSpPr>
            <a:spLocks noGrp="1"/>
          </p:cNvSpPr>
          <p:nvPr>
            <p:ph type="body" sz="quarter" idx="10"/>
          </p:nvPr>
        </p:nvSpPr>
        <p:spPr>
          <a:xfrm>
            <a:off x="936122" y="2193230"/>
            <a:ext cx="10072984" cy="2827476"/>
          </a:xfrm>
        </p:spPr>
        <p:txBody>
          <a:bodyPr>
            <a:noAutofit/>
          </a:bodyPr>
          <a:lstStyle/>
          <a:p>
            <a:r>
              <a:rPr lang="en-US" sz="3200" dirty="0"/>
              <a:t>Buprenorphine in weekly and monthly LAI  has been found to be </a:t>
            </a:r>
            <a:r>
              <a:rPr lang="en-US" sz="3200" b="1" dirty="0"/>
              <a:t>safe</a:t>
            </a:r>
            <a:r>
              <a:rPr lang="en-US" sz="3200" dirty="0"/>
              <a:t> to start in persons with OUD using fentanyl without precipitating withdrawal </a:t>
            </a:r>
          </a:p>
          <a:p>
            <a:r>
              <a:rPr lang="en-US" sz="3200" dirty="0"/>
              <a:t>Shared decision making is essential to understand withdrawal potential and how to manage</a:t>
            </a:r>
          </a:p>
        </p:txBody>
      </p:sp>
      <p:sp>
        <p:nvSpPr>
          <p:cNvPr id="4" name="TextBox 3">
            <a:extLst>
              <a:ext uri="{FF2B5EF4-FFF2-40B4-BE49-F238E27FC236}">
                <a16:creationId xmlns:a16="http://schemas.microsoft.com/office/drawing/2014/main" id="{A9F71ECD-AA6E-2B74-CCFF-C240384B0520}"/>
              </a:ext>
            </a:extLst>
          </p:cNvPr>
          <p:cNvSpPr txBox="1"/>
          <p:nvPr/>
        </p:nvSpPr>
        <p:spPr>
          <a:xfrm>
            <a:off x="2902493" y="5190373"/>
            <a:ext cx="5367747" cy="1569660"/>
          </a:xfrm>
          <a:prstGeom prst="rect">
            <a:avLst/>
          </a:prstGeom>
          <a:noFill/>
          <a:ln>
            <a:solidFill>
              <a:schemeClr val="tx1"/>
            </a:solidFill>
          </a:ln>
        </p:spPr>
        <p:txBody>
          <a:bodyPr wrap="square" rtlCol="0">
            <a:spAutoFit/>
          </a:bodyPr>
          <a:lstStyle/>
          <a:p>
            <a:pPr marL="457189" indent="-457189">
              <a:buAutoNum type="arabicPeriod"/>
            </a:pPr>
            <a:r>
              <a:rPr lang="en-US" sz="1600" dirty="0"/>
              <a:t>D’Onofrio G et al. JAMA Network Open. 2023</a:t>
            </a:r>
          </a:p>
          <a:p>
            <a:pPr marL="457189" indent="-457189">
              <a:buAutoNum type="arabicPeriod"/>
            </a:pPr>
            <a:r>
              <a:rPr lang="en-US" sz="1600" dirty="0"/>
              <a:t>D’Onofrio G et al JAMA Network Open. 2024.</a:t>
            </a:r>
          </a:p>
          <a:p>
            <a:pPr marL="457189" indent="-457189">
              <a:buAutoNum type="arabicPeriod"/>
            </a:pPr>
            <a:r>
              <a:rPr lang="en-US" sz="1600" dirty="0"/>
              <a:t>D’Onofrio G et al. JAMA. 2026</a:t>
            </a:r>
          </a:p>
          <a:p>
            <a:pPr marL="457189" indent="-457189">
              <a:buAutoNum type="arabicPeriod"/>
            </a:pPr>
            <a:r>
              <a:rPr lang="en-US" sz="1600" dirty="0"/>
              <a:t>Seval N… </a:t>
            </a:r>
            <a:r>
              <a:rPr lang="en-US" sz="1600" b="1" dirty="0"/>
              <a:t>Springer S</a:t>
            </a:r>
            <a:r>
              <a:rPr lang="en-US" sz="1600" dirty="0"/>
              <a:t>. JAMA Network Open 2025.</a:t>
            </a:r>
          </a:p>
          <a:p>
            <a:pPr marL="457189" indent="-457189">
              <a:buAutoNum type="arabicPeriod"/>
            </a:pPr>
            <a:r>
              <a:rPr lang="en-US" sz="1600" dirty="0" err="1"/>
              <a:t>Shiwach</a:t>
            </a:r>
            <a:r>
              <a:rPr lang="en-US" sz="1600" dirty="0"/>
              <a:t> R et al. JAMA Network Open. 2025.(x2)</a:t>
            </a:r>
          </a:p>
          <a:p>
            <a:pPr marL="457189" indent="-457189">
              <a:buAutoNum type="arabicPeriod"/>
            </a:pPr>
            <a:r>
              <a:rPr lang="en-US" sz="1600" b="1" dirty="0"/>
              <a:t>Springer SA</a:t>
            </a:r>
            <a:r>
              <a:rPr lang="en-US" sz="1600" dirty="0"/>
              <a:t>. JAMA Network Open 2025 </a:t>
            </a:r>
          </a:p>
        </p:txBody>
      </p:sp>
      <p:sp>
        <p:nvSpPr>
          <p:cNvPr id="5" name="Frame 4">
            <a:extLst>
              <a:ext uri="{FF2B5EF4-FFF2-40B4-BE49-F238E27FC236}">
                <a16:creationId xmlns:a16="http://schemas.microsoft.com/office/drawing/2014/main" id="{45ADB4F7-4A22-C5B3-2A75-9825CF3170D3}"/>
              </a:ext>
            </a:extLst>
          </p:cNvPr>
          <p:cNvSpPr/>
          <p:nvPr/>
        </p:nvSpPr>
        <p:spPr>
          <a:xfrm>
            <a:off x="173620" y="5729468"/>
            <a:ext cx="2106593" cy="1128532"/>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8337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D45B4D1-4B5E-56D7-A258-F51253B9ECE8}"/>
              </a:ext>
            </a:extLst>
          </p:cNvPr>
          <p:cNvSpPr>
            <a:spLocks noGrp="1"/>
          </p:cNvSpPr>
          <p:nvPr>
            <p:ph type="title"/>
          </p:nvPr>
        </p:nvSpPr>
        <p:spPr>
          <a:xfrm>
            <a:off x="237941" y="365125"/>
            <a:ext cx="11115860" cy="1325563"/>
          </a:xfrm>
        </p:spPr>
        <p:txBody>
          <a:bodyPr>
            <a:noAutofit/>
          </a:bodyPr>
          <a:lstStyle/>
          <a:p>
            <a:r>
              <a:rPr lang="en-US" sz="3600" dirty="0">
                <a:latin typeface="Candara" panose="020E0502030303020204" pitchFamily="34" charset="0"/>
              </a:rPr>
              <a:t>In a Multisite ED-Initiated LAI weekly Buprenorphine trial of 1200 patients with OUD and majority with fentanyl use- the incidence of </a:t>
            </a:r>
            <a:r>
              <a:rPr lang="en-US" sz="3600" dirty="0">
                <a:solidFill>
                  <a:srgbClr val="FF0000"/>
                </a:solidFill>
                <a:latin typeface="Candara" panose="020E0502030303020204" pitchFamily="34" charset="0"/>
              </a:rPr>
              <a:t>precipitated withdrawal was</a:t>
            </a:r>
            <a:r>
              <a:rPr lang="en-US" sz="3600" dirty="0">
                <a:latin typeface="Candara" panose="020E0502030303020204" pitchFamily="34" charset="0"/>
              </a:rPr>
              <a:t> </a:t>
            </a:r>
            <a:r>
              <a:rPr lang="en-US" sz="3600" dirty="0">
                <a:solidFill>
                  <a:srgbClr val="FF0000"/>
                </a:solidFill>
                <a:latin typeface="Candara" panose="020E0502030303020204" pitchFamily="34" charset="0"/>
              </a:rPr>
              <a:t>less than 1% (N=9)</a:t>
            </a:r>
            <a:endParaRPr lang="en-US" sz="3600" dirty="0">
              <a:solidFill>
                <a:srgbClr val="FF0000"/>
              </a:solidFill>
            </a:endParaRPr>
          </a:p>
        </p:txBody>
      </p:sp>
      <p:pic>
        <p:nvPicPr>
          <p:cNvPr id="4" name="Picture 2" descr="Detailed Data From PW Casesa">
            <a:extLst>
              <a:ext uri="{FF2B5EF4-FFF2-40B4-BE49-F238E27FC236}">
                <a16:creationId xmlns:a16="http://schemas.microsoft.com/office/drawing/2014/main" id="{930C5209-2F2D-B6A9-E51A-B005CC501E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773"/>
          <a:stretch/>
        </p:blipFill>
        <p:spPr bwMode="auto">
          <a:xfrm>
            <a:off x="237940" y="2026520"/>
            <a:ext cx="11716120" cy="4182768"/>
          </a:xfrm>
          <a:prstGeom prst="rect">
            <a:avLst/>
          </a:prstGeom>
          <a:solidFill>
            <a:srgbClr val="FFFFFF"/>
          </a:solidFill>
        </p:spPr>
      </p:pic>
      <p:sp>
        <p:nvSpPr>
          <p:cNvPr id="6" name="TextBox 5">
            <a:extLst>
              <a:ext uri="{FF2B5EF4-FFF2-40B4-BE49-F238E27FC236}">
                <a16:creationId xmlns:a16="http://schemas.microsoft.com/office/drawing/2014/main" id="{0629FCD0-BCBA-A4D5-00F0-BADD1D41B8CA}"/>
              </a:ext>
            </a:extLst>
          </p:cNvPr>
          <p:cNvSpPr txBox="1"/>
          <p:nvPr/>
        </p:nvSpPr>
        <p:spPr>
          <a:xfrm>
            <a:off x="2692400" y="6302054"/>
            <a:ext cx="6096000" cy="350930"/>
          </a:xfrm>
          <a:prstGeom prst="rect">
            <a:avLst/>
          </a:prstGeom>
          <a:noFill/>
        </p:spPr>
        <p:txBody>
          <a:bodyPr wrap="square">
            <a:spAutoFit/>
          </a:bodyPr>
          <a:lstStyle/>
          <a:p>
            <a:pPr algn="ctr" defTabSz="1219170">
              <a:lnSpc>
                <a:spcPct val="90000"/>
              </a:lnSpc>
              <a:spcBef>
                <a:spcPct val="0"/>
              </a:spcBef>
              <a:defRPr/>
            </a:pPr>
            <a:r>
              <a:rPr lang="en-US" sz="1867" dirty="0">
                <a:solidFill>
                  <a:prstClr val="black"/>
                </a:solidFill>
                <a:latin typeface="Candara" panose="020E0502030303020204" pitchFamily="34" charset="0"/>
                <a:ea typeface="+mj-ea"/>
                <a:cs typeface="+mj-cs"/>
              </a:rPr>
              <a:t>D’Onofrio G, et al. </a:t>
            </a:r>
            <a:r>
              <a:rPr lang="en-US" sz="1867" i="1" dirty="0">
                <a:solidFill>
                  <a:prstClr val="black"/>
                </a:solidFill>
                <a:latin typeface="Candara" panose="020E0502030303020204" pitchFamily="34" charset="0"/>
                <a:ea typeface="+mj-ea"/>
                <a:cs typeface="+mj-cs"/>
              </a:rPr>
              <a:t>JAMA </a:t>
            </a:r>
            <a:r>
              <a:rPr lang="en-US" sz="1867" i="1" dirty="0" err="1">
                <a:solidFill>
                  <a:prstClr val="black"/>
                </a:solidFill>
                <a:latin typeface="Candara" panose="020E0502030303020204" pitchFamily="34" charset="0"/>
                <a:ea typeface="+mj-ea"/>
                <a:cs typeface="+mj-cs"/>
              </a:rPr>
              <a:t>Netw</a:t>
            </a:r>
            <a:r>
              <a:rPr lang="en-US" sz="1867" i="1" dirty="0">
                <a:solidFill>
                  <a:prstClr val="black"/>
                </a:solidFill>
                <a:latin typeface="Candara" panose="020E0502030303020204" pitchFamily="34" charset="0"/>
                <a:ea typeface="+mj-ea"/>
                <a:cs typeface="+mj-cs"/>
              </a:rPr>
              <a:t> Open</a:t>
            </a:r>
            <a:r>
              <a:rPr lang="en-US" sz="1867" dirty="0">
                <a:solidFill>
                  <a:prstClr val="black"/>
                </a:solidFill>
                <a:latin typeface="Candara" panose="020E0502030303020204" pitchFamily="34" charset="0"/>
                <a:ea typeface="+mj-ea"/>
                <a:cs typeface="+mj-cs"/>
              </a:rPr>
              <a:t>. March 2023.</a:t>
            </a:r>
          </a:p>
        </p:txBody>
      </p:sp>
      <p:sp>
        <p:nvSpPr>
          <p:cNvPr id="3" name="TextBox 2">
            <a:extLst>
              <a:ext uri="{FF2B5EF4-FFF2-40B4-BE49-F238E27FC236}">
                <a16:creationId xmlns:a16="http://schemas.microsoft.com/office/drawing/2014/main" id="{4CCF674F-7186-3E87-4FFC-CC3B19B3A1D4}"/>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30</a:t>
            </a:fld>
            <a:endParaRPr lang="en-US" sz="1200" dirty="0"/>
          </a:p>
        </p:txBody>
      </p:sp>
    </p:spTree>
    <p:extLst>
      <p:ext uri="{BB962C8B-B14F-4D97-AF65-F5344CB8AC3E}">
        <p14:creationId xmlns:p14="http://schemas.microsoft.com/office/powerpoint/2010/main" val="3652210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9BA6-BEBE-82F0-F500-CABA5D633AC3}"/>
              </a:ext>
            </a:extLst>
          </p:cNvPr>
          <p:cNvSpPr>
            <a:spLocks noGrp="1"/>
          </p:cNvSpPr>
          <p:nvPr>
            <p:ph type="title"/>
          </p:nvPr>
        </p:nvSpPr>
        <p:spPr>
          <a:xfrm>
            <a:off x="601581" y="466350"/>
            <a:ext cx="11461465" cy="507831"/>
          </a:xfrm>
        </p:spPr>
        <p:txBody>
          <a:bodyPr>
            <a:noAutofit/>
          </a:bodyPr>
          <a:lstStyle/>
          <a:p>
            <a:r>
              <a:rPr lang="en-US" sz="3733" dirty="0"/>
              <a:t>Plasma concentration-time curves of BUP 16 mg TM vs single dose 24 mg CAM2038 (</a:t>
            </a:r>
            <a:r>
              <a:rPr lang="en-US" sz="3733" dirty="0" err="1"/>
              <a:t>Brixadi</a:t>
            </a:r>
            <a:r>
              <a:rPr lang="en-US" sz="3733" dirty="0"/>
              <a:t>)</a:t>
            </a:r>
          </a:p>
        </p:txBody>
      </p:sp>
      <p:pic>
        <p:nvPicPr>
          <p:cNvPr id="1026" name="Picture 2" descr="Figure 1.">
            <a:extLst>
              <a:ext uri="{FF2B5EF4-FFF2-40B4-BE49-F238E27FC236}">
                <a16:creationId xmlns:a16="http://schemas.microsoft.com/office/drawing/2014/main" id="{BA922F0B-B15D-5FB5-7831-E7DA943B1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64" y="1413533"/>
            <a:ext cx="6625784" cy="54444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CA2BCEE-BCC6-F09A-2ADD-1DDB80C9794A}"/>
              </a:ext>
            </a:extLst>
          </p:cNvPr>
          <p:cNvSpPr txBox="1"/>
          <p:nvPr/>
        </p:nvSpPr>
        <p:spPr>
          <a:xfrm>
            <a:off x="8184509" y="1860919"/>
            <a:ext cx="3775588" cy="2677656"/>
          </a:xfrm>
          <a:prstGeom prst="rect">
            <a:avLst/>
          </a:prstGeom>
          <a:noFill/>
        </p:spPr>
        <p:txBody>
          <a:bodyPr wrap="square">
            <a:spAutoFit/>
          </a:bodyPr>
          <a:lstStyle/>
          <a:p>
            <a:r>
              <a:rPr lang="en-US" sz="2400" dirty="0">
                <a:solidFill>
                  <a:srgbClr val="1B1B1B"/>
                </a:solidFill>
                <a:latin typeface="Cambria" panose="02040503050406030204" pitchFamily="18" charset="0"/>
              </a:rPr>
              <a:t>Linear plasma concentration-time curves of buprenorphine after a single dose of 16 mg sublingual buprenorphine and a single dose of 24 mg subcutaneous CAM2038</a:t>
            </a:r>
            <a:endParaRPr lang="en-US" sz="2400" dirty="0"/>
          </a:p>
        </p:txBody>
      </p:sp>
      <p:sp>
        <p:nvSpPr>
          <p:cNvPr id="6" name="TextBox 5">
            <a:extLst>
              <a:ext uri="{FF2B5EF4-FFF2-40B4-BE49-F238E27FC236}">
                <a16:creationId xmlns:a16="http://schemas.microsoft.com/office/drawing/2014/main" id="{87E34E8B-7C68-0A51-2F0C-D2CE57AE1709}"/>
              </a:ext>
            </a:extLst>
          </p:cNvPr>
          <p:cNvSpPr txBox="1"/>
          <p:nvPr/>
        </p:nvSpPr>
        <p:spPr>
          <a:xfrm>
            <a:off x="7193353" y="5657671"/>
            <a:ext cx="4998647" cy="1200329"/>
          </a:xfrm>
          <a:prstGeom prst="rect">
            <a:avLst/>
          </a:prstGeom>
          <a:noFill/>
          <a:ln>
            <a:solidFill>
              <a:schemeClr val="tx1"/>
            </a:solidFill>
          </a:ln>
        </p:spPr>
        <p:txBody>
          <a:bodyPr wrap="square">
            <a:spAutoFit/>
          </a:bodyPr>
          <a:lstStyle/>
          <a:p>
            <a:r>
              <a:rPr lang="en-US" dirty="0">
                <a:solidFill>
                  <a:srgbClr val="1B1B1B"/>
                </a:solidFill>
                <a:latin typeface="Roboto Mono Web"/>
              </a:rPr>
              <a:t>D'Onofrio G et al. Acad Emerg Med. 2023 Dec;30(12):1264-1271. </a:t>
            </a:r>
            <a:r>
              <a:rPr lang="en-US" dirty="0" err="1">
                <a:solidFill>
                  <a:srgbClr val="1B1B1B"/>
                </a:solidFill>
                <a:latin typeface="Roboto Mono Web"/>
              </a:rPr>
              <a:t>doi</a:t>
            </a:r>
            <a:r>
              <a:rPr lang="en-US" dirty="0">
                <a:solidFill>
                  <a:srgbClr val="1B1B1B"/>
                </a:solidFill>
                <a:latin typeface="Roboto Mono Web"/>
              </a:rPr>
              <a:t>: 10.1111/acem.14782. </a:t>
            </a:r>
            <a:r>
              <a:rPr lang="en-US" dirty="0" err="1">
                <a:solidFill>
                  <a:srgbClr val="1B1B1B"/>
                </a:solidFill>
                <a:latin typeface="Roboto Mono Web"/>
              </a:rPr>
              <a:t>Epub</a:t>
            </a:r>
            <a:r>
              <a:rPr lang="en-US" dirty="0">
                <a:solidFill>
                  <a:srgbClr val="1B1B1B"/>
                </a:solidFill>
                <a:latin typeface="Roboto Mono Web"/>
              </a:rPr>
              <a:t> 2023 Aug 22. PMID: 37501652; PMCID: PMC10822018.</a:t>
            </a:r>
            <a:endParaRPr lang="en-US" dirty="0"/>
          </a:p>
        </p:txBody>
      </p:sp>
      <p:sp>
        <p:nvSpPr>
          <p:cNvPr id="5" name="TextBox 4">
            <a:extLst>
              <a:ext uri="{FF2B5EF4-FFF2-40B4-BE49-F238E27FC236}">
                <a16:creationId xmlns:a16="http://schemas.microsoft.com/office/drawing/2014/main" id="{1F28E9AD-E1C6-9610-1068-AA170FC61498}"/>
              </a:ext>
            </a:extLst>
          </p:cNvPr>
          <p:cNvSpPr txBox="1"/>
          <p:nvPr/>
        </p:nvSpPr>
        <p:spPr>
          <a:xfrm>
            <a:off x="57480" y="6581001"/>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31</a:t>
            </a:fld>
            <a:endParaRPr lang="en-US" sz="1200" dirty="0"/>
          </a:p>
        </p:txBody>
      </p:sp>
    </p:spTree>
    <p:extLst>
      <p:ext uri="{BB962C8B-B14F-4D97-AF65-F5344CB8AC3E}">
        <p14:creationId xmlns:p14="http://schemas.microsoft.com/office/powerpoint/2010/main" val="902919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4D24C-4EBC-419F-BA33-41004C78F14D}"/>
              </a:ext>
            </a:extLst>
          </p:cNvPr>
          <p:cNvSpPr>
            <a:spLocks noGrp="1"/>
          </p:cNvSpPr>
          <p:nvPr>
            <p:ph type="title" idx="4294967295"/>
          </p:nvPr>
        </p:nvSpPr>
        <p:spPr>
          <a:xfrm>
            <a:off x="195286" y="291313"/>
            <a:ext cx="11599392" cy="1172549"/>
          </a:xfrm>
        </p:spPr>
        <p:txBody>
          <a:bodyPr/>
          <a:lstStyle/>
          <a:p>
            <a:r>
              <a:rPr lang="en-US" sz="3200" b="0" dirty="0"/>
              <a:t>Medication Treatment for OUD Improves HIV Viral Suppression in PWH: </a:t>
            </a:r>
            <a:r>
              <a:rPr lang="en-US" sz="3200" dirty="0">
                <a:solidFill>
                  <a:srgbClr val="FF0000"/>
                </a:solidFill>
              </a:rPr>
              <a:t>Buprenorphine </a:t>
            </a:r>
          </a:p>
        </p:txBody>
      </p:sp>
      <p:sp>
        <p:nvSpPr>
          <p:cNvPr id="3" name="Content Placeholder 2">
            <a:extLst>
              <a:ext uri="{FF2B5EF4-FFF2-40B4-BE49-F238E27FC236}">
                <a16:creationId xmlns:a16="http://schemas.microsoft.com/office/drawing/2014/main" id="{4A18E78E-CC36-418C-A660-BB6FDA97CD9B}"/>
              </a:ext>
            </a:extLst>
          </p:cNvPr>
          <p:cNvSpPr>
            <a:spLocks noGrp="1"/>
          </p:cNvSpPr>
          <p:nvPr>
            <p:ph sz="half" idx="4294967295"/>
          </p:nvPr>
        </p:nvSpPr>
        <p:spPr>
          <a:xfrm>
            <a:off x="590916" y="2053310"/>
            <a:ext cx="3909051" cy="3894137"/>
          </a:xfrm>
        </p:spPr>
        <p:txBody>
          <a:bodyPr>
            <a:normAutofit lnSpcReduction="10000"/>
          </a:bodyPr>
          <a:lstStyle/>
          <a:p>
            <a:r>
              <a:rPr lang="en-US" sz="2600" dirty="0"/>
              <a:t>94 PWH &amp; OUD  released from prison</a:t>
            </a:r>
          </a:p>
          <a:p>
            <a:r>
              <a:rPr lang="en-US" sz="2600" b="1" dirty="0"/>
              <a:t>Retention on buprenorphine for 24 </a:t>
            </a:r>
            <a:r>
              <a:rPr lang="en-US" sz="2600" b="1" dirty="0" err="1"/>
              <a:t>wks</a:t>
            </a:r>
            <a:r>
              <a:rPr lang="en-US" sz="2600" b="1" dirty="0"/>
              <a:t> ≈ Viral suppression 6 months </a:t>
            </a:r>
            <a:r>
              <a:rPr lang="en-US" sz="2600" dirty="0"/>
              <a:t>after release</a:t>
            </a:r>
            <a:r>
              <a:rPr lang="en-US" sz="2600" baseline="30000" dirty="0"/>
              <a:t>1</a:t>
            </a:r>
            <a:r>
              <a:rPr lang="en-US" sz="2600" dirty="0"/>
              <a:t> </a:t>
            </a:r>
          </a:p>
          <a:p>
            <a:r>
              <a:rPr lang="en-US" sz="2400" b="1" u="sng" dirty="0" err="1"/>
              <a:t>aOR</a:t>
            </a:r>
            <a:r>
              <a:rPr lang="en-US" sz="2400" b="1" u="sng" dirty="0"/>
              <a:t>: 5.37 </a:t>
            </a:r>
            <a:r>
              <a:rPr lang="en-US" sz="2400" dirty="0"/>
              <a:t>(95% CI: 1.15-25.1)</a:t>
            </a:r>
          </a:p>
          <a:p>
            <a:endParaRPr lang="en-US" sz="2600" dirty="0"/>
          </a:p>
        </p:txBody>
      </p:sp>
      <p:sp>
        <p:nvSpPr>
          <p:cNvPr id="9" name="TextBox 8">
            <a:extLst>
              <a:ext uri="{FF2B5EF4-FFF2-40B4-BE49-F238E27FC236}">
                <a16:creationId xmlns:a16="http://schemas.microsoft.com/office/drawing/2014/main" id="{A2FD67CF-56D7-44AD-92A7-C31B96417DA3}"/>
              </a:ext>
            </a:extLst>
          </p:cNvPr>
          <p:cNvSpPr txBox="1"/>
          <p:nvPr/>
        </p:nvSpPr>
        <p:spPr bwMode="auto">
          <a:xfrm>
            <a:off x="7031257" y="2196217"/>
            <a:ext cx="102618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2000" i="1" dirty="0">
                <a:solidFill>
                  <a:srgbClr val="000000"/>
                </a:solidFill>
                <a:latin typeface="Calibri" panose="020F0502020204030204" pitchFamily="34" charset="0"/>
                <a:cs typeface="Arial" panose="020B0604020202020204" pitchFamily="34" charset="0"/>
              </a:rPr>
              <a:t>*P</a:t>
            </a:r>
            <a:r>
              <a:rPr lang="en-US" sz="2000" dirty="0">
                <a:solidFill>
                  <a:srgbClr val="000000"/>
                </a:solidFill>
                <a:latin typeface="Calibri" panose="020F0502020204030204" pitchFamily="34" charset="0"/>
                <a:cs typeface="Arial" panose="020B0604020202020204" pitchFamily="34" charset="0"/>
              </a:rPr>
              <a:t> = .01</a:t>
            </a:r>
          </a:p>
        </p:txBody>
      </p:sp>
      <p:sp>
        <p:nvSpPr>
          <p:cNvPr id="11" name="TextBox 10">
            <a:extLst>
              <a:ext uri="{FF2B5EF4-FFF2-40B4-BE49-F238E27FC236}">
                <a16:creationId xmlns:a16="http://schemas.microsoft.com/office/drawing/2014/main" id="{55E152B4-899B-4643-B69B-2D96FDD556F0}"/>
              </a:ext>
            </a:extLst>
          </p:cNvPr>
          <p:cNvSpPr txBox="1"/>
          <p:nvPr/>
        </p:nvSpPr>
        <p:spPr>
          <a:xfrm rot="16200000">
            <a:off x="3871039" y="3429077"/>
            <a:ext cx="3847776" cy="400110"/>
          </a:xfrm>
          <a:prstGeom prst="rect">
            <a:avLst/>
          </a:prstGeom>
          <a:noFill/>
        </p:spPr>
        <p:txBody>
          <a:bodyPr wrap="square" rtlCol="0">
            <a:spAutoFit/>
          </a:bodyPr>
          <a:lstStyle/>
          <a:p>
            <a:pPr algn="ctr">
              <a:defRPr/>
            </a:pPr>
            <a:r>
              <a:rPr lang="en-US" sz="2000" b="1" dirty="0">
                <a:latin typeface="Calibri" panose="020F0502020204030204" pitchFamily="34" charset="0"/>
                <a:cs typeface="Arial" panose="020B0604020202020204" pitchFamily="34" charset="0"/>
              </a:rPr>
              <a:t>HIV-1 RNA &lt; 50 c/mL, %</a:t>
            </a:r>
            <a:endParaRPr lang="en-US" sz="2000" dirty="0">
              <a:latin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CE9AE328-AFAA-48F4-91F2-E881F5227F0A}"/>
              </a:ext>
            </a:extLst>
          </p:cNvPr>
          <p:cNvSpPr/>
          <p:nvPr/>
        </p:nvSpPr>
        <p:spPr>
          <a:xfrm>
            <a:off x="6471131" y="5632543"/>
            <a:ext cx="1633593" cy="400110"/>
          </a:xfrm>
          <a:prstGeom prst="rect">
            <a:avLst/>
          </a:prstGeom>
        </p:spPr>
        <p:txBody>
          <a:bodyPr wrap="square">
            <a:spAutoFit/>
          </a:bodyPr>
          <a:lstStyle/>
          <a:p>
            <a:pPr algn="ctr" eaLnBrk="0" fontAlgn="base" hangingPunct="0">
              <a:spcBef>
                <a:spcPct val="0"/>
              </a:spcBef>
              <a:spcAft>
                <a:spcPct val="0"/>
              </a:spcAft>
            </a:pPr>
            <a:r>
              <a:rPr lang="en-US" altLang="en-US" sz="2000" b="1" dirty="0">
                <a:latin typeface="Calibri" panose="020F0502020204030204" pitchFamily="34" charset="0"/>
                <a:ea typeface="Calibri" panose="020F0502020204030204" pitchFamily="34" charset="0"/>
                <a:cs typeface="Times New Roman" panose="02020603050405020304" pitchFamily="18" charset="0"/>
              </a:rPr>
              <a:t>Baseline</a:t>
            </a:r>
            <a:endParaRPr lang="en-US" sz="2000" b="1"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F7B6C0BD-7F12-47E3-9049-84B10F1A1361}"/>
              </a:ext>
            </a:extLst>
          </p:cNvPr>
          <p:cNvSpPr/>
          <p:nvPr/>
        </p:nvSpPr>
        <p:spPr>
          <a:xfrm>
            <a:off x="8110592" y="5651628"/>
            <a:ext cx="1052842" cy="400110"/>
          </a:xfrm>
          <a:prstGeom prst="rect">
            <a:avLst/>
          </a:prstGeom>
        </p:spPr>
        <p:txBody>
          <a:bodyPr wrap="square">
            <a:spAutoFit/>
          </a:bodyPr>
          <a:lstStyle/>
          <a:p>
            <a:pPr algn="ctr" eaLnBrk="0" fontAlgn="base" hangingPunct="0">
              <a:spcBef>
                <a:spcPct val="0"/>
              </a:spcBef>
              <a:spcAft>
                <a:spcPct val="0"/>
              </a:spcAft>
            </a:pPr>
            <a:r>
              <a:rPr lang="en-US" altLang="en-US" sz="2000" b="1" dirty="0">
                <a:latin typeface="Calibri" panose="020F0502020204030204" pitchFamily="34" charset="0"/>
                <a:ea typeface="Calibri" panose="020F0502020204030204" pitchFamily="34" charset="0"/>
                <a:cs typeface="Times New Roman" panose="02020603050405020304" pitchFamily="18" charset="0"/>
              </a:rPr>
              <a:t>3 </a:t>
            </a:r>
            <a:r>
              <a:rPr lang="en-US" altLang="en-US" sz="2000" b="1" dirty="0" err="1">
                <a:latin typeface="Calibri" panose="020F0502020204030204" pitchFamily="34" charset="0"/>
                <a:ea typeface="Calibri" panose="020F0502020204030204" pitchFamily="34" charset="0"/>
                <a:cs typeface="Times New Roman" panose="02020603050405020304" pitchFamily="18" charset="0"/>
              </a:rPr>
              <a:t>Mos</a:t>
            </a:r>
            <a:endParaRPr lang="en-US" sz="2000" b="1"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68DA72D8-D462-4B9E-AEB6-F0ED71EBF55E}"/>
              </a:ext>
            </a:extLst>
          </p:cNvPr>
          <p:cNvSpPr/>
          <p:nvPr/>
        </p:nvSpPr>
        <p:spPr>
          <a:xfrm>
            <a:off x="9625985" y="5678301"/>
            <a:ext cx="1052842" cy="400110"/>
          </a:xfrm>
          <a:prstGeom prst="rect">
            <a:avLst/>
          </a:prstGeom>
        </p:spPr>
        <p:txBody>
          <a:bodyPr wrap="square">
            <a:spAutoFit/>
          </a:bodyPr>
          <a:lstStyle/>
          <a:p>
            <a:pPr algn="ctr" eaLnBrk="0" fontAlgn="base" hangingPunct="0">
              <a:spcBef>
                <a:spcPct val="0"/>
              </a:spcBef>
              <a:spcAft>
                <a:spcPct val="0"/>
              </a:spcAft>
            </a:pPr>
            <a:r>
              <a:rPr lang="en-US" altLang="en-US" sz="2000" b="1" dirty="0">
                <a:latin typeface="Calibri" panose="020F0502020204030204" pitchFamily="34" charset="0"/>
                <a:ea typeface="Calibri" panose="020F0502020204030204" pitchFamily="34" charset="0"/>
                <a:cs typeface="Times New Roman" panose="02020603050405020304" pitchFamily="18" charset="0"/>
              </a:rPr>
              <a:t>6 </a:t>
            </a:r>
            <a:r>
              <a:rPr lang="en-US" altLang="en-US" sz="2000" b="1" dirty="0" err="1">
                <a:latin typeface="Calibri" panose="020F0502020204030204" pitchFamily="34" charset="0"/>
                <a:ea typeface="Calibri" panose="020F0502020204030204" pitchFamily="34" charset="0"/>
                <a:cs typeface="Times New Roman" panose="02020603050405020304" pitchFamily="18" charset="0"/>
              </a:rPr>
              <a:t>Mos</a:t>
            </a:r>
            <a:endParaRPr lang="en-US" sz="2000" b="1"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F9B4D257-3793-45F6-ABC6-CF3C40128AF5}"/>
              </a:ext>
            </a:extLst>
          </p:cNvPr>
          <p:cNvSpPr/>
          <p:nvPr/>
        </p:nvSpPr>
        <p:spPr>
          <a:xfrm>
            <a:off x="8537232" y="1630159"/>
            <a:ext cx="2714617" cy="369332"/>
          </a:xfrm>
          <a:prstGeom prst="rect">
            <a:avLst/>
          </a:prstGeom>
        </p:spPr>
        <p:txBody>
          <a:bodyPr wrap="square">
            <a:spAutoFit/>
          </a:bodyPr>
          <a:lstStyle/>
          <a:p>
            <a:pPr eaLnBrk="0" fontAlgn="base" hangingPunct="0">
              <a:spcBef>
                <a:spcPct val="0"/>
              </a:spcBef>
              <a:spcAft>
                <a:spcPct val="0"/>
              </a:spcAft>
            </a:pPr>
            <a:r>
              <a:rPr lang="en-US" dirty="0">
                <a:latin typeface="Calibri" panose="020F0502020204030204" pitchFamily="34" charset="0"/>
                <a:cs typeface="Times New Roman" panose="02020603050405020304" pitchFamily="18" charset="0"/>
              </a:rPr>
              <a:t>No Buprenorphine</a:t>
            </a:r>
            <a:endParaRPr lang="en-US"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6BA25AF0-3EFF-4391-9907-1D7BF11DD692}"/>
              </a:ext>
            </a:extLst>
          </p:cNvPr>
          <p:cNvSpPr/>
          <p:nvPr/>
        </p:nvSpPr>
        <p:spPr>
          <a:xfrm>
            <a:off x="8514019" y="1348976"/>
            <a:ext cx="3276775" cy="369332"/>
          </a:xfrm>
          <a:prstGeom prst="rect">
            <a:avLst/>
          </a:prstGeom>
        </p:spPr>
        <p:txBody>
          <a:bodyPr wrap="square">
            <a:spAutoFit/>
          </a:bodyPr>
          <a:lstStyle/>
          <a:p>
            <a:pPr eaLnBrk="0" fontAlgn="base" hangingPunct="0">
              <a:spcBef>
                <a:spcPct val="0"/>
              </a:spcBef>
              <a:spcAft>
                <a:spcPct val="0"/>
              </a:spcAft>
            </a:pPr>
            <a:r>
              <a:rPr lang="en-US" dirty="0">
                <a:latin typeface="Calibri" panose="020F0502020204030204" pitchFamily="34" charset="0"/>
                <a:cs typeface="Times New Roman" panose="02020603050405020304" pitchFamily="18" charset="0"/>
              </a:rPr>
              <a:t>Buprenorphine not retained</a:t>
            </a:r>
            <a:endParaRPr lang="en-US"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FDFD4EDD-C6F3-4434-951B-74196780490E}"/>
              </a:ext>
            </a:extLst>
          </p:cNvPr>
          <p:cNvSpPr/>
          <p:nvPr/>
        </p:nvSpPr>
        <p:spPr>
          <a:xfrm>
            <a:off x="8537223" y="979644"/>
            <a:ext cx="2319716" cy="369332"/>
          </a:xfrm>
          <a:prstGeom prst="rect">
            <a:avLst/>
          </a:prstGeom>
        </p:spPr>
        <p:txBody>
          <a:bodyPr wrap="square">
            <a:spAutoFit/>
          </a:bodyPr>
          <a:lstStyle/>
          <a:p>
            <a:pPr eaLnBrk="0" fontAlgn="base" hangingPunct="0">
              <a:spcBef>
                <a:spcPct val="0"/>
              </a:spcBef>
              <a:spcAft>
                <a:spcPct val="0"/>
              </a:spcAft>
            </a:pPr>
            <a:r>
              <a:rPr lang="en-US" dirty="0">
                <a:latin typeface="Calibri" panose="020F0502020204030204" pitchFamily="34" charset="0"/>
                <a:cs typeface="Times New Roman" panose="02020603050405020304" pitchFamily="18" charset="0"/>
              </a:rPr>
              <a:t>Buprenorphine 24 </a:t>
            </a:r>
            <a:r>
              <a:rPr lang="en-US" dirty="0" err="1">
                <a:latin typeface="Calibri" panose="020F0502020204030204" pitchFamily="34" charset="0"/>
                <a:cs typeface="Times New Roman" panose="02020603050405020304" pitchFamily="18" charset="0"/>
              </a:rPr>
              <a:t>wks</a:t>
            </a:r>
            <a:endParaRPr lang="en-US"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B97E54B-8D82-4914-9647-75D9D4ADE761}"/>
              </a:ext>
            </a:extLst>
          </p:cNvPr>
          <p:cNvSpPr/>
          <p:nvPr/>
        </p:nvSpPr>
        <p:spPr bwMode="auto">
          <a:xfrm>
            <a:off x="8198756" y="1802273"/>
            <a:ext cx="137160" cy="18288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pPr>
            <a:endParaRPr lang="en-US" dirty="0">
              <a:solidFill>
                <a:schemeClr val="accent1"/>
              </a:solidFill>
              <a:latin typeface="Calibri" panose="020F050202020403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B9187739-1A75-4013-9D5A-244F6A136464}"/>
              </a:ext>
            </a:extLst>
          </p:cNvPr>
          <p:cNvSpPr/>
          <p:nvPr/>
        </p:nvSpPr>
        <p:spPr bwMode="auto">
          <a:xfrm>
            <a:off x="8198756" y="1450570"/>
            <a:ext cx="137160" cy="182880"/>
          </a:xfrm>
          <a:prstGeom prst="rect">
            <a:avLst/>
          </a:prstGeom>
          <a:solidFill>
            <a:srgbClr val="FF8247"/>
          </a:solidFill>
          <a:ln w="0">
            <a:noFill/>
            <a:miter lim="800000"/>
            <a:headEnd/>
            <a:tailEnd/>
          </a:ln>
        </p:spPr>
        <p:txBody>
          <a:bodyPr rtlCol="0" anchor="b"/>
          <a:lstStyle/>
          <a:p>
            <a:pPr algn="ctr" fontAlgn="base">
              <a:spcBef>
                <a:spcPct val="35000"/>
              </a:spcBef>
              <a:spcAft>
                <a:spcPct val="25000"/>
              </a:spcAft>
              <a:buClr>
                <a:srgbClr val="015873"/>
              </a:buClr>
            </a:pPr>
            <a:endParaRPr lang="en-US" dirty="0">
              <a:solidFill>
                <a:srgbClr val="FFFFFF"/>
              </a:solidFill>
              <a:latin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3752A4D0-4443-48B5-B870-6D37D5A17A57}"/>
              </a:ext>
            </a:extLst>
          </p:cNvPr>
          <p:cNvSpPr/>
          <p:nvPr/>
        </p:nvSpPr>
        <p:spPr bwMode="auto">
          <a:xfrm flipH="1">
            <a:off x="8198756" y="1117108"/>
            <a:ext cx="137160" cy="182880"/>
          </a:xfrm>
          <a:prstGeom prst="rect">
            <a:avLst/>
          </a:prstGeom>
          <a:solidFill>
            <a:srgbClr val="216F05"/>
          </a:solidFill>
          <a:ln w="0">
            <a:noFill/>
            <a:miter lim="800000"/>
            <a:headEnd/>
            <a:tailEnd/>
          </a:ln>
        </p:spPr>
        <p:txBody>
          <a:bodyPr rtlCol="0" anchor="b"/>
          <a:lstStyle/>
          <a:p>
            <a:pPr algn="ctr" fontAlgn="base">
              <a:spcBef>
                <a:spcPct val="35000"/>
              </a:spcBef>
              <a:spcAft>
                <a:spcPct val="25000"/>
              </a:spcAft>
              <a:buClr>
                <a:srgbClr val="015873"/>
              </a:buClr>
            </a:pPr>
            <a:endParaRPr lang="en-US" dirty="0">
              <a:solidFill>
                <a:srgbClr val="FFFFFF"/>
              </a:solidFill>
              <a:latin typeface="Calibri" panose="020F050202020403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9EECBAD8-9AA7-4C95-BA28-1A25368BF864}"/>
              </a:ext>
            </a:extLst>
          </p:cNvPr>
          <p:cNvGrpSpPr/>
          <p:nvPr/>
        </p:nvGrpSpPr>
        <p:grpSpPr>
          <a:xfrm>
            <a:off x="6197020" y="1441260"/>
            <a:ext cx="6181268" cy="4916063"/>
            <a:chOff x="6084948" y="1805523"/>
            <a:chExt cx="7630897" cy="4834569"/>
          </a:xfrm>
        </p:grpSpPr>
        <p:graphicFrame>
          <p:nvGraphicFramePr>
            <p:cNvPr id="8" name="Content Placeholder 5">
              <a:extLst>
                <a:ext uri="{FF2B5EF4-FFF2-40B4-BE49-F238E27FC236}">
                  <a16:creationId xmlns:a16="http://schemas.microsoft.com/office/drawing/2014/main" id="{7B1F4847-3BA0-4120-933A-A4B4767CD2BC}"/>
                </a:ext>
              </a:extLst>
            </p:cNvPr>
            <p:cNvGraphicFramePr>
              <a:graphicFrameLocks/>
            </p:cNvGraphicFramePr>
            <p:nvPr/>
          </p:nvGraphicFramePr>
          <p:xfrm>
            <a:off x="6152163" y="1805523"/>
            <a:ext cx="7563682" cy="4184621"/>
          </p:xfrm>
          <a:graphic>
            <a:graphicData uri="http://schemas.openxmlformats.org/drawingml/2006/chart">
              <c:chart xmlns:c="http://schemas.openxmlformats.org/drawingml/2006/chart" xmlns:r="http://schemas.openxmlformats.org/officeDocument/2006/relationships" r:id="rId3"/>
            </a:graphicData>
          </a:graphic>
        </p:graphicFrame>
        <p:sp>
          <p:nvSpPr>
            <p:cNvPr id="24" name="Rectangle 23">
              <a:extLst>
                <a:ext uri="{FF2B5EF4-FFF2-40B4-BE49-F238E27FC236}">
                  <a16:creationId xmlns:a16="http://schemas.microsoft.com/office/drawing/2014/main" id="{C74800AA-FCCB-479A-BCCF-F048D7D35439}"/>
                </a:ext>
              </a:extLst>
            </p:cNvPr>
            <p:cNvSpPr/>
            <p:nvPr/>
          </p:nvSpPr>
          <p:spPr>
            <a:xfrm>
              <a:off x="6293869" y="5464069"/>
              <a:ext cx="365760" cy="393477"/>
            </a:xfrm>
            <a:prstGeom prst="rect">
              <a:avLst/>
            </a:prstGeom>
          </p:spPr>
          <p:txBody>
            <a:bodyPr wrap="square">
              <a:spAutoFit/>
            </a:bodyPr>
            <a:lstStyle/>
            <a:p>
              <a:pPr algn="r" eaLnBrk="0" fontAlgn="base" hangingPunct="0">
                <a:spcBef>
                  <a:spcPct val="0"/>
                </a:spcBef>
                <a:spcAft>
                  <a:spcPct val="0"/>
                </a:spcAft>
              </a:pPr>
              <a:r>
                <a:rPr lang="en-US" altLang="en-US" sz="2000" dirty="0">
                  <a:latin typeface="Calibri" panose="020F0502020204030204" pitchFamily="34" charset="0"/>
                  <a:ea typeface="Calibri" panose="020F0502020204030204" pitchFamily="34" charset="0"/>
                  <a:cs typeface="Times New Roman" panose="02020603050405020304" pitchFamily="18" charset="0"/>
                </a:rPr>
                <a:t>0</a:t>
              </a:r>
              <a:endParaRPr lang="en-US" sz="2000" dirty="0">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1A36D8E1-0C23-4EB6-83D4-8330ECE6C228}"/>
                </a:ext>
              </a:extLst>
            </p:cNvPr>
            <p:cNvSpPr/>
            <p:nvPr/>
          </p:nvSpPr>
          <p:spPr>
            <a:xfrm>
              <a:off x="6089713" y="3784939"/>
              <a:ext cx="569916" cy="393477"/>
            </a:xfrm>
            <a:prstGeom prst="rect">
              <a:avLst/>
            </a:prstGeom>
          </p:spPr>
          <p:txBody>
            <a:bodyPr wrap="square">
              <a:spAutoFit/>
            </a:bodyPr>
            <a:lstStyle/>
            <a:p>
              <a:pPr algn="r" eaLnBrk="0" fontAlgn="base" hangingPunct="0">
                <a:spcBef>
                  <a:spcPct val="0"/>
                </a:spcBef>
                <a:spcAft>
                  <a:spcPct val="0"/>
                </a:spcAft>
              </a:pPr>
              <a:r>
                <a:rPr lang="en-US" altLang="en-US" sz="2000" dirty="0">
                  <a:latin typeface="Calibri" panose="020F0502020204030204" pitchFamily="34" charset="0"/>
                  <a:ea typeface="Calibri" panose="020F0502020204030204" pitchFamily="34" charset="0"/>
                  <a:cs typeface="Times New Roman" panose="02020603050405020304" pitchFamily="18" charset="0"/>
                </a:rPr>
                <a:t>40</a:t>
              </a:r>
              <a:endParaRPr lang="en-US" sz="20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E142F9AE-BBE9-40E3-83AA-1454B5DC02D1}"/>
                </a:ext>
              </a:extLst>
            </p:cNvPr>
            <p:cNvSpPr/>
            <p:nvPr/>
          </p:nvSpPr>
          <p:spPr>
            <a:xfrm>
              <a:off x="6089713" y="2960948"/>
              <a:ext cx="569916" cy="393477"/>
            </a:xfrm>
            <a:prstGeom prst="rect">
              <a:avLst/>
            </a:prstGeom>
          </p:spPr>
          <p:txBody>
            <a:bodyPr wrap="square">
              <a:spAutoFit/>
            </a:bodyPr>
            <a:lstStyle/>
            <a:p>
              <a:pPr algn="r" eaLnBrk="0" fontAlgn="base" hangingPunct="0">
                <a:spcBef>
                  <a:spcPct val="0"/>
                </a:spcBef>
                <a:spcAft>
                  <a:spcPct val="0"/>
                </a:spcAft>
              </a:pPr>
              <a:r>
                <a:rPr lang="en-US" altLang="en-US" sz="2000" dirty="0">
                  <a:latin typeface="Calibri" panose="020F0502020204030204" pitchFamily="34" charset="0"/>
                  <a:ea typeface="Calibri" panose="020F0502020204030204" pitchFamily="34" charset="0"/>
                  <a:cs typeface="Times New Roman" panose="02020603050405020304" pitchFamily="18" charset="0"/>
                </a:rPr>
                <a:t>60</a:t>
              </a:r>
              <a:endParaRPr lang="en-US" sz="2000" dirty="0">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7BF0A46D-331F-4F63-9648-8E6C410CB70A}"/>
                </a:ext>
              </a:extLst>
            </p:cNvPr>
            <p:cNvCxnSpPr/>
            <p:nvPr/>
          </p:nvCxnSpPr>
          <p:spPr bwMode="auto">
            <a:xfrm>
              <a:off x="6700573" y="2132603"/>
              <a:ext cx="0" cy="365760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FD2EFBE-3B5B-49A1-85E1-65A66C29E05D}"/>
                </a:ext>
              </a:extLst>
            </p:cNvPr>
            <p:cNvCxnSpPr>
              <a:cxnSpLocks/>
            </p:cNvCxnSpPr>
            <p:nvPr/>
          </p:nvCxnSpPr>
          <p:spPr bwMode="auto">
            <a:xfrm flipH="1">
              <a:off x="6610036" y="48371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0040C23-3E16-4CFD-9106-68D408A8F78B}"/>
                </a:ext>
              </a:extLst>
            </p:cNvPr>
            <p:cNvCxnSpPr>
              <a:cxnSpLocks/>
            </p:cNvCxnSpPr>
            <p:nvPr/>
          </p:nvCxnSpPr>
          <p:spPr bwMode="auto">
            <a:xfrm flipH="1">
              <a:off x="6610036" y="40060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60CC19F-75DA-4AFD-BB64-EA91D6FF3246}"/>
                </a:ext>
              </a:extLst>
            </p:cNvPr>
            <p:cNvCxnSpPr>
              <a:cxnSpLocks/>
            </p:cNvCxnSpPr>
            <p:nvPr/>
          </p:nvCxnSpPr>
          <p:spPr bwMode="auto">
            <a:xfrm flipH="1">
              <a:off x="6610036" y="31432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02753F6-DE0B-40B7-92DC-64BE56E7DFA7}"/>
                </a:ext>
              </a:extLst>
            </p:cNvPr>
            <p:cNvCxnSpPr>
              <a:cxnSpLocks/>
            </p:cNvCxnSpPr>
            <p:nvPr/>
          </p:nvCxnSpPr>
          <p:spPr bwMode="auto">
            <a:xfrm flipH="1">
              <a:off x="6576696" y="567539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21136F8-B7E0-4FF2-B2F5-398579A29CA1}"/>
                </a:ext>
              </a:extLst>
            </p:cNvPr>
            <p:cNvCxnSpPr>
              <a:cxnSpLocks/>
            </p:cNvCxnSpPr>
            <p:nvPr/>
          </p:nvCxnSpPr>
          <p:spPr bwMode="auto">
            <a:xfrm flipH="1">
              <a:off x="6610036" y="229399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2B9028C2-089E-4557-813B-182EE8BA38A6}"/>
                </a:ext>
              </a:extLst>
            </p:cNvPr>
            <p:cNvSpPr/>
            <p:nvPr/>
          </p:nvSpPr>
          <p:spPr>
            <a:xfrm>
              <a:off x="6084948" y="4623145"/>
              <a:ext cx="569916" cy="393477"/>
            </a:xfrm>
            <a:prstGeom prst="rect">
              <a:avLst/>
            </a:prstGeom>
          </p:spPr>
          <p:txBody>
            <a:bodyPr wrap="square">
              <a:spAutoFit/>
            </a:bodyPr>
            <a:lstStyle/>
            <a:p>
              <a:pPr algn="r" eaLnBrk="0" fontAlgn="base" hangingPunct="0">
                <a:spcBef>
                  <a:spcPct val="0"/>
                </a:spcBef>
                <a:spcAft>
                  <a:spcPct val="0"/>
                </a:spcAft>
              </a:pPr>
              <a:r>
                <a:rPr lang="en-US" altLang="en-US" sz="2000" dirty="0">
                  <a:latin typeface="Calibri" panose="020F0502020204030204" pitchFamily="34" charset="0"/>
                  <a:ea typeface="Calibri" panose="020F0502020204030204" pitchFamily="34" charset="0"/>
                  <a:cs typeface="Times New Roman" panose="02020603050405020304" pitchFamily="18" charset="0"/>
                </a:rPr>
                <a:t>20</a:t>
              </a:r>
              <a:endParaRPr lang="en-US" sz="2000"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4003F010-FE5C-4DFE-BCAB-41BC2C0C1BAF}"/>
                </a:ext>
              </a:extLst>
            </p:cNvPr>
            <p:cNvSpPr/>
            <p:nvPr/>
          </p:nvSpPr>
          <p:spPr>
            <a:xfrm>
              <a:off x="6114439" y="2101406"/>
              <a:ext cx="569916" cy="393477"/>
            </a:xfrm>
            <a:prstGeom prst="rect">
              <a:avLst/>
            </a:prstGeom>
          </p:spPr>
          <p:txBody>
            <a:bodyPr wrap="square">
              <a:spAutoFit/>
            </a:bodyPr>
            <a:lstStyle/>
            <a:p>
              <a:pPr algn="r" eaLnBrk="0" fontAlgn="base" hangingPunct="0">
                <a:spcBef>
                  <a:spcPct val="0"/>
                </a:spcBef>
                <a:spcAft>
                  <a:spcPct val="0"/>
                </a:spcAft>
              </a:pPr>
              <a:r>
                <a:rPr lang="en-US" altLang="en-US" sz="2000" dirty="0">
                  <a:latin typeface="Calibri" panose="020F0502020204030204" pitchFamily="34" charset="0"/>
                  <a:ea typeface="Calibri" panose="020F0502020204030204" pitchFamily="34" charset="0"/>
                  <a:cs typeface="Times New Roman" panose="02020603050405020304" pitchFamily="18" charset="0"/>
                </a:rPr>
                <a:t>80</a:t>
              </a:r>
              <a:endParaRPr lang="en-US" sz="2000" dirty="0">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a16="http://schemas.microsoft.com/office/drawing/2014/main" id="{1F43963A-E89C-4BA1-9D7F-2C1A1F0C7B50}"/>
                </a:ext>
              </a:extLst>
            </p:cNvPr>
            <p:cNvCxnSpPr>
              <a:cxnSpLocks/>
            </p:cNvCxnSpPr>
            <p:nvPr/>
          </p:nvCxnSpPr>
          <p:spPr bwMode="auto">
            <a:xfrm flipH="1">
              <a:off x="6548139" y="6640092"/>
              <a:ext cx="5394959" cy="0"/>
            </a:xfrm>
            <a:prstGeom prst="line">
              <a:avLst/>
            </a:prstGeom>
            <a:noFill/>
            <a:ln w="28575" cap="flat" cmpd="sng" algn="ctr">
              <a:solidFill>
                <a:schemeClr val="bg1"/>
              </a:solidFill>
              <a:prstDash val="solid"/>
              <a:round/>
              <a:headEnd type="none" w="med" len="med"/>
              <a:tailEnd type="none" w="med" len="med"/>
            </a:ln>
            <a:effectLst/>
          </p:spPr>
        </p:cxnSp>
      </p:grpSp>
      <p:sp>
        <p:nvSpPr>
          <p:cNvPr id="6" name="Text Box 11">
            <a:extLst>
              <a:ext uri="{FF2B5EF4-FFF2-40B4-BE49-F238E27FC236}">
                <a16:creationId xmlns:a16="http://schemas.microsoft.com/office/drawing/2014/main" id="{C0218B5D-C7AA-61A2-A80D-A3C0E56DD5C2}"/>
              </a:ext>
            </a:extLst>
          </p:cNvPr>
          <p:cNvSpPr txBox="1">
            <a:spLocks noChangeArrowheads="1"/>
          </p:cNvSpPr>
          <p:nvPr/>
        </p:nvSpPr>
        <p:spPr bwMode="auto">
          <a:xfrm>
            <a:off x="4499967" y="6323831"/>
            <a:ext cx="600789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Font typeface="Wingdings" panose="05000000000000000000" pitchFamily="2" charset="2"/>
              <a:buNone/>
              <a:defRPr/>
            </a:pPr>
            <a:r>
              <a:rPr lang="en-US" altLang="en-US" sz="1800" b="1" dirty="0">
                <a:solidFill>
                  <a:schemeClr val="tx1"/>
                </a:solidFill>
                <a:latin typeface="Calibri" panose="020F0502020204030204" pitchFamily="34" charset="0"/>
                <a:cs typeface="Arial" panose="020B0604020202020204" pitchFamily="34" charset="0"/>
              </a:rPr>
              <a:t>1. Springer S </a:t>
            </a:r>
            <a:r>
              <a:rPr lang="en-US" altLang="en-US" sz="1800" b="1" i="1" dirty="0">
                <a:solidFill>
                  <a:schemeClr val="tx1"/>
                </a:solidFill>
                <a:latin typeface="Calibri" panose="020F0502020204030204" pitchFamily="34" charset="0"/>
                <a:cs typeface="Arial" panose="020B0604020202020204" pitchFamily="34" charset="0"/>
              </a:rPr>
              <a:t>et al</a:t>
            </a:r>
            <a:r>
              <a:rPr lang="en-US" altLang="en-US" sz="1800" b="1" dirty="0">
                <a:solidFill>
                  <a:schemeClr val="tx1"/>
                </a:solidFill>
                <a:latin typeface="Calibri" panose="020F0502020204030204" pitchFamily="34" charset="0"/>
                <a:cs typeface="Arial" panose="020B0604020202020204" pitchFamily="34" charset="0"/>
              </a:rPr>
              <a:t>. </a:t>
            </a:r>
            <a:r>
              <a:rPr lang="en-US" altLang="en-US" sz="1800" b="1" dirty="0" err="1">
                <a:solidFill>
                  <a:schemeClr val="tx1"/>
                </a:solidFill>
                <a:latin typeface="Calibri" panose="020F0502020204030204" pitchFamily="34" charset="0"/>
                <a:cs typeface="Arial" panose="020B0604020202020204" pitchFamily="34" charset="0"/>
              </a:rPr>
              <a:t>PLoS</a:t>
            </a:r>
            <a:r>
              <a:rPr lang="en-US" altLang="en-US" sz="1800" b="1" dirty="0">
                <a:solidFill>
                  <a:schemeClr val="tx1"/>
                </a:solidFill>
                <a:latin typeface="Calibri" panose="020F0502020204030204" pitchFamily="34" charset="0"/>
                <a:cs typeface="Arial" panose="020B0604020202020204" pitchFamily="34" charset="0"/>
              </a:rPr>
              <a:t> One. 2012;7:e38335. </a:t>
            </a:r>
          </a:p>
        </p:txBody>
      </p:sp>
      <p:sp>
        <p:nvSpPr>
          <p:cNvPr id="7" name="Frame 6">
            <a:extLst>
              <a:ext uri="{FF2B5EF4-FFF2-40B4-BE49-F238E27FC236}">
                <a16:creationId xmlns:a16="http://schemas.microsoft.com/office/drawing/2014/main" id="{BF544BBE-F864-DD26-8062-EF281CF76581}"/>
              </a:ext>
            </a:extLst>
          </p:cNvPr>
          <p:cNvSpPr/>
          <p:nvPr/>
        </p:nvSpPr>
        <p:spPr>
          <a:xfrm>
            <a:off x="9401020" y="2053310"/>
            <a:ext cx="1595730" cy="4025102"/>
          </a:xfrm>
          <a:prstGeom prst="frame">
            <a:avLst>
              <a:gd name="adj1" fmla="val 25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E661BB7A-A4F8-1DBB-3187-8F342478B259}"/>
              </a:ext>
            </a:extLst>
          </p:cNvPr>
          <p:cNvSpPr txBox="1"/>
          <p:nvPr/>
        </p:nvSpPr>
        <p:spPr>
          <a:xfrm>
            <a:off x="391945" y="6408618"/>
            <a:ext cx="6196912" cy="369332"/>
          </a:xfrm>
          <a:prstGeom prst="rect">
            <a:avLst/>
          </a:prstGeom>
          <a:noFill/>
        </p:spPr>
        <p:txBody>
          <a:bodyPr wrap="square">
            <a:spAutoFit/>
          </a:bodyPr>
          <a:lstStyle/>
          <a:p>
            <a:r>
              <a:rPr lang="en-US" sz="1800" dirty="0"/>
              <a:t>NIDA</a:t>
            </a:r>
            <a:r>
              <a:rPr lang="en-US" dirty="0"/>
              <a:t> K23 </a:t>
            </a:r>
            <a:r>
              <a:rPr lang="en-US" sz="1800" dirty="0">
                <a:effectLst/>
              </a:rPr>
              <a:t>DA 019381, Springer</a:t>
            </a:r>
            <a:endParaRPr lang="en-US" dirty="0"/>
          </a:p>
        </p:txBody>
      </p:sp>
      <p:sp>
        <p:nvSpPr>
          <p:cNvPr id="12" name="TextBox 11">
            <a:extLst>
              <a:ext uri="{FF2B5EF4-FFF2-40B4-BE49-F238E27FC236}">
                <a16:creationId xmlns:a16="http://schemas.microsoft.com/office/drawing/2014/main" id="{EB6473CE-964B-F9DE-2B03-CF6CF9C91F66}"/>
              </a:ext>
            </a:extLst>
          </p:cNvPr>
          <p:cNvSpPr txBox="1"/>
          <p:nvPr/>
        </p:nvSpPr>
        <p:spPr>
          <a:xfrm>
            <a:off x="10711853" y="6497735"/>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32</a:t>
            </a:fld>
            <a:endParaRPr lang="en-US" sz="1200" dirty="0"/>
          </a:p>
        </p:txBody>
      </p:sp>
    </p:spTree>
    <p:extLst>
      <p:ext uri="{BB962C8B-B14F-4D97-AF65-F5344CB8AC3E}">
        <p14:creationId xmlns:p14="http://schemas.microsoft.com/office/powerpoint/2010/main" val="1180775990"/>
      </p:ext>
    </p:extLst>
  </p:cSld>
  <p:clrMapOvr>
    <a:masterClrMapping/>
  </p:clrMapOvr>
  <mc:AlternateContent xmlns:mc="http://schemas.openxmlformats.org/markup-compatibility/2006" xmlns:p14="http://schemas.microsoft.com/office/powerpoint/2010/main">
    <mc:Choice Requires="p14">
      <p:transition spd="slow" p14:dur="2000" advTm="52983"/>
    </mc:Choice>
    <mc:Fallback xmlns="">
      <p:transition spd="slow" advTm="5298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DD2FB-DD85-4571-A912-A65F838DDFCD}"/>
              </a:ext>
            </a:extLst>
          </p:cNvPr>
          <p:cNvSpPr>
            <a:spLocks noGrp="1"/>
          </p:cNvSpPr>
          <p:nvPr>
            <p:ph type="title" idx="4294967295"/>
          </p:nvPr>
        </p:nvSpPr>
        <p:spPr>
          <a:xfrm>
            <a:off x="97973" y="115269"/>
            <a:ext cx="12118286" cy="827088"/>
          </a:xfrm>
        </p:spPr>
        <p:txBody>
          <a:bodyPr>
            <a:noAutofit/>
          </a:bodyPr>
          <a:lstStyle/>
          <a:p>
            <a:r>
              <a:rPr lang="en-US" sz="3200" dirty="0"/>
              <a:t>Medication Treatment for OUD Improves HIV Viral Suppression In PWH : </a:t>
            </a:r>
            <a:r>
              <a:rPr lang="en-US" sz="3200" dirty="0">
                <a:solidFill>
                  <a:srgbClr val="FF0000"/>
                </a:solidFill>
              </a:rPr>
              <a:t>Extended-Release Naltrexone</a:t>
            </a:r>
          </a:p>
        </p:txBody>
      </p:sp>
      <p:sp>
        <p:nvSpPr>
          <p:cNvPr id="3" name="Content Placeholder 2">
            <a:extLst>
              <a:ext uri="{FF2B5EF4-FFF2-40B4-BE49-F238E27FC236}">
                <a16:creationId xmlns:a16="http://schemas.microsoft.com/office/drawing/2014/main" id="{279DB40D-9DAC-4BC6-8082-D4DCEB387B22}"/>
              </a:ext>
            </a:extLst>
          </p:cNvPr>
          <p:cNvSpPr>
            <a:spLocks noGrp="1"/>
          </p:cNvSpPr>
          <p:nvPr>
            <p:ph sz="half" idx="4294967295"/>
          </p:nvPr>
        </p:nvSpPr>
        <p:spPr>
          <a:xfrm>
            <a:off x="498044" y="1866239"/>
            <a:ext cx="4829872" cy="3502025"/>
          </a:xfrm>
        </p:spPr>
        <p:txBody>
          <a:bodyPr>
            <a:noAutofit/>
          </a:bodyPr>
          <a:lstStyle/>
          <a:p>
            <a:r>
              <a:rPr lang="en-US" sz="2400" dirty="0"/>
              <a:t>Double-blind placebo controlled RCT</a:t>
            </a:r>
          </a:p>
          <a:p>
            <a:r>
              <a:rPr lang="en-US" sz="2400" dirty="0"/>
              <a:t>93 PWH &amp; OUD released from prison and jail</a:t>
            </a:r>
            <a:r>
              <a:rPr lang="en-US" sz="2400" baseline="30000" dirty="0"/>
              <a:t>[1]</a:t>
            </a:r>
            <a:r>
              <a:rPr lang="en-US" sz="2400" dirty="0"/>
              <a:t> </a:t>
            </a:r>
          </a:p>
          <a:p>
            <a:r>
              <a:rPr lang="en-US" sz="2400" dirty="0"/>
              <a:t>Extended-release naltrexone ≈ Viral Suppression 6 months after release</a:t>
            </a:r>
            <a:r>
              <a:rPr lang="en-US" sz="2400" baseline="30000" dirty="0"/>
              <a:t>[1]</a:t>
            </a:r>
            <a:endParaRPr lang="en-US" sz="2400" dirty="0"/>
          </a:p>
          <a:p>
            <a:pPr lvl="1"/>
            <a:r>
              <a:rPr lang="en-US" sz="2400" b="1" u="sng" dirty="0"/>
              <a:t>OR: 2.9  </a:t>
            </a:r>
            <a:r>
              <a:rPr lang="en-US" sz="2400" dirty="0"/>
              <a:t>(95% CI: 1.04-8.14;   </a:t>
            </a:r>
            <a:r>
              <a:rPr lang="en-US" sz="2400" i="1" dirty="0"/>
              <a:t>p</a:t>
            </a:r>
            <a:r>
              <a:rPr lang="en-US" sz="2400" dirty="0"/>
              <a:t> =0 .04)</a:t>
            </a:r>
          </a:p>
        </p:txBody>
      </p:sp>
      <p:sp>
        <p:nvSpPr>
          <p:cNvPr id="7" name="Text Box 11">
            <a:extLst>
              <a:ext uri="{FF2B5EF4-FFF2-40B4-BE49-F238E27FC236}">
                <a16:creationId xmlns:a16="http://schemas.microsoft.com/office/drawing/2014/main" id="{03445D20-F084-4744-8AF7-CAB0D4687819}"/>
              </a:ext>
            </a:extLst>
          </p:cNvPr>
          <p:cNvSpPr txBox="1">
            <a:spLocks noChangeArrowheads="1"/>
          </p:cNvSpPr>
          <p:nvPr/>
        </p:nvSpPr>
        <p:spPr bwMode="auto">
          <a:xfrm>
            <a:off x="5044753" y="6331506"/>
            <a:ext cx="717151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685800" fontAlgn="base">
              <a:lnSpc>
                <a:spcPct val="100000"/>
              </a:lnSpc>
              <a:spcBef>
                <a:spcPct val="0"/>
              </a:spcBef>
              <a:spcAft>
                <a:spcPct val="0"/>
              </a:spcAft>
              <a:buClrTx/>
              <a:buNone/>
              <a:defRPr/>
            </a:pPr>
            <a:r>
              <a:rPr lang="en-US" altLang="en-US" sz="1600" b="1" dirty="0">
                <a:solidFill>
                  <a:schemeClr val="tx1"/>
                </a:solidFill>
                <a:latin typeface="Calibri" panose="020F0502020204030204" pitchFamily="34" charset="0"/>
                <a:cs typeface="Arial" panose="020B0604020202020204" pitchFamily="34" charset="0"/>
              </a:rPr>
              <a:t>1. Springer S, et al. </a:t>
            </a:r>
            <a:r>
              <a:rPr lang="en-US" sz="1800" dirty="0">
                <a:solidFill>
                  <a:srgbClr val="212121"/>
                </a:solidFill>
                <a:effectLst/>
                <a:latin typeface="Times New Roman" panose="02020603050405020304" pitchFamily="18" charset="0"/>
                <a:ea typeface="Times New Roman" panose="02020603050405020304" pitchFamily="18" charset="0"/>
              </a:rPr>
              <a:t>J </a:t>
            </a:r>
            <a:r>
              <a:rPr lang="en-US" sz="1800" dirty="0" err="1">
                <a:solidFill>
                  <a:srgbClr val="212121"/>
                </a:solidFill>
                <a:effectLst/>
                <a:latin typeface="Times New Roman" panose="02020603050405020304" pitchFamily="18" charset="0"/>
                <a:ea typeface="Times New Roman" panose="02020603050405020304" pitchFamily="18" charset="0"/>
              </a:rPr>
              <a:t>Acquir</a:t>
            </a:r>
            <a:r>
              <a:rPr lang="en-US" sz="1800" dirty="0">
                <a:solidFill>
                  <a:srgbClr val="212121"/>
                </a:solidFill>
                <a:effectLst/>
                <a:latin typeface="Times New Roman" panose="02020603050405020304" pitchFamily="18" charset="0"/>
                <a:ea typeface="Times New Roman" panose="02020603050405020304" pitchFamily="18" charset="0"/>
              </a:rPr>
              <a:t> Immune </a:t>
            </a:r>
            <a:r>
              <a:rPr lang="en-US" sz="1800" dirty="0" err="1">
                <a:solidFill>
                  <a:srgbClr val="212121"/>
                </a:solidFill>
                <a:effectLst/>
                <a:latin typeface="Times New Roman" panose="02020603050405020304" pitchFamily="18" charset="0"/>
                <a:ea typeface="Times New Roman" panose="02020603050405020304" pitchFamily="18" charset="0"/>
              </a:rPr>
              <a:t>Defic</a:t>
            </a:r>
            <a:r>
              <a:rPr lang="en-US" sz="1800" dirty="0">
                <a:solidFill>
                  <a:srgbClr val="212121"/>
                </a:solidFill>
                <a:effectLst/>
                <a:latin typeface="Times New Roman" panose="02020603050405020304" pitchFamily="18" charset="0"/>
                <a:ea typeface="Times New Roman" panose="02020603050405020304" pitchFamily="18" charset="0"/>
              </a:rPr>
              <a:t> </a:t>
            </a:r>
            <a:r>
              <a:rPr lang="en-US" sz="1800" dirty="0" err="1">
                <a:solidFill>
                  <a:srgbClr val="212121"/>
                </a:solidFill>
                <a:effectLst/>
                <a:latin typeface="Times New Roman" panose="02020603050405020304" pitchFamily="18" charset="0"/>
                <a:ea typeface="Times New Roman" panose="02020603050405020304" pitchFamily="18" charset="0"/>
              </a:rPr>
              <a:t>Syndr</a:t>
            </a:r>
            <a:r>
              <a:rPr lang="en-US" sz="1800" dirty="0">
                <a:solidFill>
                  <a:srgbClr val="212121"/>
                </a:solidFill>
                <a:effectLst/>
                <a:latin typeface="Times New Roman" panose="02020603050405020304" pitchFamily="18" charset="0"/>
                <a:ea typeface="Times New Roman" panose="02020603050405020304" pitchFamily="18" charset="0"/>
              </a:rPr>
              <a:t>. 2018 May 1;78(1):43-53</a:t>
            </a:r>
            <a:r>
              <a:rPr lang="en-US" sz="1100" dirty="0">
                <a:effectLst/>
              </a:rPr>
              <a:t> </a:t>
            </a:r>
            <a:r>
              <a:rPr lang="en-US" altLang="en-US" sz="1600" b="1" dirty="0">
                <a:solidFill>
                  <a:schemeClr val="bg1"/>
                </a:solidFill>
                <a:latin typeface="Calibri" panose="020F0502020204030204" pitchFamily="34" charset="0"/>
                <a:cs typeface="Arial" panose="020B0604020202020204" pitchFamily="34" charset="0"/>
              </a:rPr>
              <a:t>..</a:t>
            </a:r>
          </a:p>
        </p:txBody>
      </p:sp>
      <p:sp>
        <p:nvSpPr>
          <p:cNvPr id="8" name="TextBox 7">
            <a:extLst>
              <a:ext uri="{FF2B5EF4-FFF2-40B4-BE49-F238E27FC236}">
                <a16:creationId xmlns:a16="http://schemas.microsoft.com/office/drawing/2014/main" id="{4B76AB9B-6030-4B50-85D5-3926262FA65E}"/>
              </a:ext>
            </a:extLst>
          </p:cNvPr>
          <p:cNvSpPr txBox="1"/>
          <p:nvPr/>
        </p:nvSpPr>
        <p:spPr>
          <a:xfrm rot="16200000">
            <a:off x="4627177" y="3426985"/>
            <a:ext cx="2678198" cy="323165"/>
          </a:xfrm>
          <a:prstGeom prst="rect">
            <a:avLst/>
          </a:prstGeom>
          <a:noFill/>
        </p:spPr>
        <p:txBody>
          <a:bodyPr wrap="square" rtlCol="0">
            <a:spAutoFit/>
          </a:bodyPr>
          <a:lstStyle/>
          <a:p>
            <a:pPr algn="ctr" defTabSz="685800">
              <a:defRPr/>
            </a:pPr>
            <a:r>
              <a:rPr lang="en-US" sz="1500" b="1" dirty="0">
                <a:latin typeface="Calibri" panose="020F0502020204030204" pitchFamily="34" charset="0"/>
                <a:cs typeface="Arial" panose="020B0604020202020204" pitchFamily="34" charset="0"/>
              </a:rPr>
              <a:t>HIV-1 RNA &lt; 50 c/mL</a:t>
            </a:r>
            <a:r>
              <a:rPr lang="en-US" sz="1500" b="1" baseline="30000" dirty="0">
                <a:latin typeface="Arial" panose="020B0604020202020204" pitchFamily="34" charset="0"/>
                <a:cs typeface="Arial" panose="020B0604020202020204" pitchFamily="34" charset="0"/>
              </a:rPr>
              <a:t>[1]</a:t>
            </a:r>
            <a:r>
              <a:rPr lang="en-US" sz="1500" b="1" dirty="0">
                <a:latin typeface="Calibri" panose="020F0502020204030204" pitchFamily="34" charset="0"/>
                <a:cs typeface="Arial" panose="020B0604020202020204" pitchFamily="34" charset="0"/>
              </a:rPr>
              <a:t> (%)</a:t>
            </a:r>
            <a:endParaRPr lang="en-US" sz="1500" dirty="0">
              <a:latin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DF4996E-0057-4B70-B87B-A5FE50D06581}"/>
              </a:ext>
            </a:extLst>
          </p:cNvPr>
          <p:cNvSpPr/>
          <p:nvPr/>
        </p:nvSpPr>
        <p:spPr>
          <a:xfrm>
            <a:off x="7006819" y="1968119"/>
            <a:ext cx="908096" cy="323165"/>
          </a:xfrm>
          <a:prstGeom prst="rect">
            <a:avLst/>
          </a:prstGeom>
        </p:spPr>
        <p:txBody>
          <a:bodyPr wrap="square">
            <a:spAutoFit/>
          </a:bodyPr>
          <a:lstStyle/>
          <a:p>
            <a:pPr defTabSz="685800" eaLnBrk="0" fontAlgn="base" hangingPunct="0">
              <a:spcBef>
                <a:spcPct val="0"/>
              </a:spcBef>
              <a:spcAft>
                <a:spcPct val="0"/>
              </a:spcAft>
            </a:pPr>
            <a:r>
              <a:rPr lang="en-US" altLang="en-US" sz="1500" dirty="0">
                <a:latin typeface="Calibri" panose="020F0502020204030204" pitchFamily="34" charset="0"/>
                <a:ea typeface="Calibri" panose="020F0502020204030204" pitchFamily="34" charset="0"/>
                <a:cs typeface="Times New Roman" panose="02020603050405020304" pitchFamily="18" charset="0"/>
              </a:rPr>
              <a:t>Baseline</a:t>
            </a:r>
            <a:endParaRPr lang="en-US" sz="1500" b="1"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86B6DBD1-43C3-4F77-B38A-CE3B18D1B6AC}"/>
              </a:ext>
            </a:extLst>
          </p:cNvPr>
          <p:cNvSpPr/>
          <p:nvPr/>
        </p:nvSpPr>
        <p:spPr bwMode="auto">
          <a:xfrm>
            <a:off x="6908400" y="2055714"/>
            <a:ext cx="98431" cy="127292"/>
          </a:xfrm>
          <a:prstGeom prst="rect">
            <a:avLst/>
          </a:prstGeom>
          <a:solidFill>
            <a:schemeClr val="accent1"/>
          </a:solidFill>
          <a:ln w="0">
            <a:no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F39F3897-7AC7-4C1F-A7B0-854E14F5296D}"/>
              </a:ext>
            </a:extLst>
          </p:cNvPr>
          <p:cNvSpPr/>
          <p:nvPr/>
        </p:nvSpPr>
        <p:spPr>
          <a:xfrm>
            <a:off x="8135079" y="1968119"/>
            <a:ext cx="990860" cy="323165"/>
          </a:xfrm>
          <a:prstGeom prst="rect">
            <a:avLst/>
          </a:prstGeom>
        </p:spPr>
        <p:txBody>
          <a:bodyPr wrap="square">
            <a:spAutoFit/>
          </a:bodyPr>
          <a:lstStyle/>
          <a:p>
            <a:pPr defTabSz="685800" eaLnBrk="0" fontAlgn="base" hangingPunct="0">
              <a:spcBef>
                <a:spcPct val="0"/>
              </a:spcBef>
              <a:spcAft>
                <a:spcPct val="0"/>
              </a:spcAft>
            </a:pPr>
            <a:r>
              <a:rPr lang="en-US" altLang="en-US" sz="1500" dirty="0">
                <a:latin typeface="Calibri" panose="020F0502020204030204" pitchFamily="34" charset="0"/>
                <a:ea typeface="Calibri" panose="020F0502020204030204" pitchFamily="34" charset="0"/>
                <a:cs typeface="Times New Roman" panose="02020603050405020304" pitchFamily="18" charset="0"/>
              </a:rPr>
              <a:t>6 mos</a:t>
            </a:r>
            <a:endParaRPr lang="en-US" sz="1500" b="1"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7FB3603B-67C3-494E-A0D2-E71CFB628C75}"/>
              </a:ext>
            </a:extLst>
          </p:cNvPr>
          <p:cNvSpPr/>
          <p:nvPr/>
        </p:nvSpPr>
        <p:spPr bwMode="auto">
          <a:xfrm>
            <a:off x="8036446" y="2055714"/>
            <a:ext cx="98431" cy="127292"/>
          </a:xfrm>
          <a:prstGeom prst="rect">
            <a:avLst/>
          </a:prstGeom>
          <a:solidFill>
            <a:schemeClr val="accent3"/>
          </a:solidFill>
          <a:ln w="0">
            <a:no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8516CE0E-8D5C-4894-8473-888D20482382}"/>
              </a:ext>
            </a:extLst>
          </p:cNvPr>
          <p:cNvSpPr/>
          <p:nvPr/>
        </p:nvSpPr>
        <p:spPr>
          <a:xfrm>
            <a:off x="6864005" y="2623862"/>
            <a:ext cx="939654" cy="323165"/>
          </a:xfrm>
          <a:prstGeom prst="rect">
            <a:avLst/>
          </a:prstGeom>
        </p:spPr>
        <p:txBody>
          <a:bodyPr wrap="square">
            <a:spAutoFit/>
          </a:bodyPr>
          <a:lstStyle/>
          <a:p>
            <a:pPr algn="ctr" defTabSz="685800" eaLnBrk="0" fontAlgn="base" hangingPunct="0">
              <a:spcBef>
                <a:spcPct val="0"/>
              </a:spcBef>
              <a:spcAft>
                <a:spcPct val="0"/>
              </a:spcAft>
            </a:pPr>
            <a:r>
              <a:rPr lang="en-US" altLang="en-US" sz="1500" i="1" dirty="0">
                <a:latin typeface="Calibri" panose="020F0502020204030204" pitchFamily="34" charset="0"/>
                <a:ea typeface="Calibri" panose="020F0502020204030204" pitchFamily="34" charset="0"/>
                <a:cs typeface="Times New Roman" panose="02020603050405020304" pitchFamily="18" charset="0"/>
              </a:rPr>
              <a:t>P</a:t>
            </a:r>
            <a:r>
              <a:rPr lang="en-US" altLang="en-US" sz="1500" dirty="0">
                <a:latin typeface="Calibri" panose="020F0502020204030204" pitchFamily="34" charset="0"/>
                <a:ea typeface="Calibri" panose="020F0502020204030204" pitchFamily="34" charset="0"/>
                <a:cs typeface="Times New Roman" panose="02020603050405020304" pitchFamily="18" charset="0"/>
              </a:rPr>
              <a:t> =0.002</a:t>
            </a:r>
            <a:endParaRPr lang="en-US" sz="1500"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B2561F8A-BFDB-41F1-8D93-D7539904EAAA}"/>
              </a:ext>
            </a:extLst>
          </p:cNvPr>
          <p:cNvSpPr/>
          <p:nvPr/>
        </p:nvSpPr>
        <p:spPr>
          <a:xfrm>
            <a:off x="8135045" y="2613902"/>
            <a:ext cx="1136650" cy="323165"/>
          </a:xfrm>
          <a:prstGeom prst="rect">
            <a:avLst/>
          </a:prstGeom>
        </p:spPr>
        <p:txBody>
          <a:bodyPr wrap="square">
            <a:spAutoFit/>
          </a:bodyPr>
          <a:lstStyle/>
          <a:p>
            <a:pPr algn="ctr" defTabSz="685800" eaLnBrk="0" fontAlgn="base" hangingPunct="0">
              <a:spcBef>
                <a:spcPct val="0"/>
              </a:spcBef>
              <a:spcAft>
                <a:spcPct val="0"/>
              </a:spcAft>
            </a:pPr>
            <a:r>
              <a:rPr lang="en-US" altLang="en-US" sz="1500" i="1" dirty="0">
                <a:latin typeface="Calibri" panose="020F0502020204030204" pitchFamily="34" charset="0"/>
                <a:ea typeface="Calibri" panose="020F0502020204030204" pitchFamily="34" charset="0"/>
                <a:cs typeface="Times New Roman" panose="02020603050405020304" pitchFamily="18" charset="0"/>
              </a:rPr>
              <a:t>P</a:t>
            </a:r>
            <a:r>
              <a:rPr lang="en-US" altLang="en-US" sz="1500" dirty="0">
                <a:latin typeface="Calibri" panose="020F0502020204030204" pitchFamily="34" charset="0"/>
                <a:ea typeface="Calibri" panose="020F0502020204030204" pitchFamily="34" charset="0"/>
                <a:cs typeface="Times New Roman" panose="02020603050405020304" pitchFamily="18" charset="0"/>
              </a:rPr>
              <a:t> =0.294</a:t>
            </a:r>
            <a:endParaRPr lang="en-US" sz="1500" dirty="0">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62F670D9-7701-456A-8BCA-180979C6B19A}"/>
              </a:ext>
            </a:extLst>
          </p:cNvPr>
          <p:cNvSpPr/>
          <p:nvPr/>
        </p:nvSpPr>
        <p:spPr>
          <a:xfrm>
            <a:off x="6631347" y="4956203"/>
            <a:ext cx="1172324" cy="784830"/>
          </a:xfrm>
          <a:prstGeom prst="rect">
            <a:avLst/>
          </a:prstGeom>
        </p:spPr>
        <p:txBody>
          <a:bodyPr wrap="square">
            <a:spAutoFit/>
          </a:bodyPr>
          <a:lstStyle/>
          <a:p>
            <a:pPr algn="ctr" defTabSz="685800" eaLnBrk="0" fontAlgn="base" hangingPunct="0">
              <a:spcBef>
                <a:spcPct val="0"/>
              </a:spcBef>
              <a:spcAft>
                <a:spcPct val="0"/>
              </a:spcAft>
            </a:pPr>
            <a:r>
              <a:rPr lang="en-US" altLang="en-US" sz="1500" b="1" dirty="0">
                <a:latin typeface="Calibri" panose="020F0502020204030204" pitchFamily="34" charset="0"/>
                <a:ea typeface="Calibri" panose="020F0502020204030204" pitchFamily="34" charset="0"/>
                <a:cs typeface="Times New Roman" panose="02020603050405020304" pitchFamily="18" charset="0"/>
              </a:rPr>
              <a:t>Extended-Release Naltrexone</a:t>
            </a:r>
            <a:endParaRPr lang="en-US" sz="1500" b="1"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714F6373-6BFC-4393-9781-BB7D4FE66C8A}"/>
              </a:ext>
            </a:extLst>
          </p:cNvPr>
          <p:cNvSpPr/>
          <p:nvPr/>
        </p:nvSpPr>
        <p:spPr>
          <a:xfrm>
            <a:off x="8032264" y="4927667"/>
            <a:ext cx="1172324" cy="323165"/>
          </a:xfrm>
          <a:prstGeom prst="rect">
            <a:avLst/>
          </a:prstGeom>
        </p:spPr>
        <p:txBody>
          <a:bodyPr wrap="square">
            <a:spAutoFit/>
          </a:bodyPr>
          <a:lstStyle/>
          <a:p>
            <a:pPr algn="ctr" defTabSz="685800" eaLnBrk="0" fontAlgn="base" hangingPunct="0">
              <a:spcBef>
                <a:spcPct val="0"/>
              </a:spcBef>
              <a:spcAft>
                <a:spcPct val="0"/>
              </a:spcAft>
            </a:pPr>
            <a:r>
              <a:rPr lang="en-US" altLang="en-US" sz="1500" b="1" dirty="0">
                <a:latin typeface="Calibri" panose="020F0502020204030204" pitchFamily="34" charset="0"/>
                <a:ea typeface="Calibri" panose="020F0502020204030204" pitchFamily="34" charset="0"/>
                <a:cs typeface="Times New Roman" panose="02020603050405020304" pitchFamily="18" charset="0"/>
              </a:rPr>
              <a:t>Placebo</a:t>
            </a:r>
            <a:endParaRPr lang="en-US" sz="1500" b="1"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6AFFE623-A67E-4A2F-988E-D426809D4540}"/>
              </a:ext>
            </a:extLst>
          </p:cNvPr>
          <p:cNvSpPr/>
          <p:nvPr/>
        </p:nvSpPr>
        <p:spPr>
          <a:xfrm>
            <a:off x="6712408" y="3649734"/>
            <a:ext cx="613918" cy="276999"/>
          </a:xfrm>
          <a:prstGeom prst="rect">
            <a:avLst/>
          </a:prstGeom>
        </p:spPr>
        <p:txBody>
          <a:bodyPr wrap="square">
            <a:spAutoFit/>
          </a:bodyPr>
          <a:lstStyle/>
          <a:p>
            <a:pPr defTabSz="685800" eaLnBrk="0" fontAlgn="base" hangingPunct="0">
              <a:spcBef>
                <a:spcPct val="0"/>
              </a:spcBef>
              <a:spcAft>
                <a:spcPct val="0"/>
              </a:spcAft>
            </a:pPr>
            <a:r>
              <a:rPr lang="en-US" altLang="en-US" sz="1200" b="1" dirty="0">
                <a:latin typeface="Calibri" panose="020F0502020204030204" pitchFamily="34" charset="0"/>
                <a:ea typeface="Calibri" panose="020F0502020204030204" pitchFamily="34" charset="0"/>
                <a:cs typeface="Times New Roman" panose="02020603050405020304" pitchFamily="18" charset="0"/>
              </a:rPr>
              <a:t>37.9</a:t>
            </a:r>
            <a:endParaRPr lang="en-US" sz="1200" b="1"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EA4805F3-18AF-4958-9E80-9BCA6ABD84C2}"/>
              </a:ext>
            </a:extLst>
          </p:cNvPr>
          <p:cNvSpPr/>
          <p:nvPr/>
        </p:nvSpPr>
        <p:spPr>
          <a:xfrm>
            <a:off x="7190454" y="3037323"/>
            <a:ext cx="679064" cy="323165"/>
          </a:xfrm>
          <a:prstGeom prst="rect">
            <a:avLst/>
          </a:prstGeom>
        </p:spPr>
        <p:txBody>
          <a:bodyPr wrap="square">
            <a:spAutoFit/>
          </a:bodyPr>
          <a:lstStyle/>
          <a:p>
            <a:pPr defTabSz="685800" eaLnBrk="0" fontAlgn="base" hangingPunct="0">
              <a:spcBef>
                <a:spcPct val="0"/>
              </a:spcBef>
              <a:spcAft>
                <a:spcPct val="0"/>
              </a:spcAft>
            </a:pPr>
            <a:r>
              <a:rPr lang="en-US" altLang="en-US" sz="1500" b="1" dirty="0">
                <a:latin typeface="Calibri" panose="020F0502020204030204" pitchFamily="34" charset="0"/>
                <a:ea typeface="Calibri" panose="020F0502020204030204" pitchFamily="34" charset="0"/>
                <a:cs typeface="Times New Roman" panose="02020603050405020304" pitchFamily="18" charset="0"/>
              </a:rPr>
              <a:t>60.6</a:t>
            </a:r>
            <a:endParaRPr lang="en-US" sz="1500" b="1"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1209749-E439-41D9-93F8-4BB5B392CD53}"/>
              </a:ext>
            </a:extLst>
          </p:cNvPr>
          <p:cNvSpPr/>
          <p:nvPr/>
        </p:nvSpPr>
        <p:spPr>
          <a:xfrm>
            <a:off x="8196708" y="3168876"/>
            <a:ext cx="613918" cy="323165"/>
          </a:xfrm>
          <a:prstGeom prst="rect">
            <a:avLst/>
          </a:prstGeom>
        </p:spPr>
        <p:txBody>
          <a:bodyPr wrap="square">
            <a:spAutoFit/>
          </a:bodyPr>
          <a:lstStyle/>
          <a:p>
            <a:pPr defTabSz="685800" eaLnBrk="0" fontAlgn="base" hangingPunct="0">
              <a:spcBef>
                <a:spcPct val="0"/>
              </a:spcBef>
              <a:spcAft>
                <a:spcPct val="0"/>
              </a:spcAft>
            </a:pPr>
            <a:r>
              <a:rPr lang="en-US" altLang="en-US" sz="1500" b="1" dirty="0">
                <a:latin typeface="Calibri" panose="020F0502020204030204" pitchFamily="34" charset="0"/>
                <a:ea typeface="Calibri" panose="020F0502020204030204" pitchFamily="34" charset="0"/>
                <a:cs typeface="Times New Roman" panose="02020603050405020304" pitchFamily="18" charset="0"/>
              </a:rPr>
              <a:t>55.6</a:t>
            </a:r>
            <a:endParaRPr lang="en-US" sz="1500" b="1" dirty="0">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D8B6A051-A8B6-4087-B299-CB23D14B37E7}"/>
              </a:ext>
            </a:extLst>
          </p:cNvPr>
          <p:cNvSpPr/>
          <p:nvPr/>
        </p:nvSpPr>
        <p:spPr>
          <a:xfrm>
            <a:off x="8592244" y="3573528"/>
            <a:ext cx="600468" cy="323165"/>
          </a:xfrm>
          <a:prstGeom prst="rect">
            <a:avLst/>
          </a:prstGeom>
        </p:spPr>
        <p:txBody>
          <a:bodyPr wrap="square">
            <a:spAutoFit/>
          </a:bodyPr>
          <a:lstStyle/>
          <a:p>
            <a:pPr defTabSz="685800" eaLnBrk="0" fontAlgn="base" hangingPunct="0">
              <a:spcBef>
                <a:spcPct val="0"/>
              </a:spcBef>
              <a:spcAft>
                <a:spcPct val="0"/>
              </a:spcAft>
            </a:pPr>
            <a:r>
              <a:rPr lang="en-US" altLang="en-US" sz="1500" b="1" dirty="0">
                <a:latin typeface="Calibri" panose="020F0502020204030204" pitchFamily="34" charset="0"/>
                <a:ea typeface="Calibri" panose="020F0502020204030204" pitchFamily="34" charset="0"/>
                <a:cs typeface="Times New Roman" panose="02020603050405020304" pitchFamily="18" charset="0"/>
              </a:rPr>
              <a:t>40.7</a:t>
            </a:r>
            <a:endParaRPr lang="en-US" sz="1500" b="1" dirty="0">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B79C98CA-EF69-4CEA-83B9-F31663BEC9DC}"/>
              </a:ext>
            </a:extLst>
          </p:cNvPr>
          <p:cNvSpPr/>
          <p:nvPr/>
        </p:nvSpPr>
        <p:spPr>
          <a:xfrm>
            <a:off x="6273623" y="4745597"/>
            <a:ext cx="222776" cy="323165"/>
          </a:xfrm>
          <a:prstGeom prst="rect">
            <a:avLst/>
          </a:prstGeom>
        </p:spPr>
        <p:txBody>
          <a:bodyPr wrap="square">
            <a:spAutoFit/>
          </a:bodyPr>
          <a:lstStyle/>
          <a:p>
            <a:pPr algn="r" defTabSz="685800" eaLnBrk="0" fontAlgn="base" hangingPunct="0">
              <a:spcBef>
                <a:spcPct val="0"/>
              </a:spcBef>
              <a:spcAft>
                <a:spcPct val="0"/>
              </a:spcAft>
            </a:pPr>
            <a:r>
              <a:rPr lang="en-US" altLang="en-US" sz="1500" dirty="0">
                <a:latin typeface="Calibri" panose="020F0502020204030204" pitchFamily="34" charset="0"/>
                <a:ea typeface="Calibri" panose="020F0502020204030204" pitchFamily="34" charset="0"/>
                <a:cs typeface="Times New Roman" panose="02020603050405020304" pitchFamily="18" charset="0"/>
              </a:rPr>
              <a:t>0</a:t>
            </a:r>
            <a:endParaRPr lang="en-US" sz="1500" dirty="0">
              <a:solidFill>
                <a:srgbClr val="FFFFFF"/>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D86C25C4-5E8C-4FAD-A1E7-4ADBF653C475}"/>
              </a:ext>
            </a:extLst>
          </p:cNvPr>
          <p:cNvSpPr/>
          <p:nvPr/>
        </p:nvSpPr>
        <p:spPr>
          <a:xfrm>
            <a:off x="6028014" y="4226219"/>
            <a:ext cx="494955" cy="253916"/>
          </a:xfrm>
          <a:prstGeom prst="rect">
            <a:avLst/>
          </a:prstGeom>
        </p:spPr>
        <p:txBody>
          <a:bodyPr wrap="square">
            <a:spAutoFit/>
          </a:bodyPr>
          <a:lstStyle/>
          <a:p>
            <a:pPr algn="r" defTabSz="685800" eaLnBrk="0" fontAlgn="base" hangingPunct="0">
              <a:spcBef>
                <a:spcPct val="0"/>
              </a:spcBef>
              <a:spcAft>
                <a:spcPct val="0"/>
              </a:spcAft>
            </a:pPr>
            <a:r>
              <a:rPr lang="en-US" altLang="en-US" sz="1050" dirty="0">
                <a:latin typeface="Calibri" panose="020F0502020204030204" pitchFamily="34" charset="0"/>
                <a:ea typeface="Calibri" panose="020F0502020204030204" pitchFamily="34" charset="0"/>
                <a:cs typeface="Times New Roman" panose="02020603050405020304" pitchFamily="18" charset="0"/>
              </a:rPr>
              <a:t>20</a:t>
            </a:r>
            <a:endParaRPr lang="en-US" sz="1050" dirty="0">
              <a:solidFill>
                <a:srgbClr val="FFFFFF"/>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A259CD3F-950F-45B8-AF76-521C3E9F29AE}"/>
              </a:ext>
            </a:extLst>
          </p:cNvPr>
          <p:cNvSpPr/>
          <p:nvPr/>
        </p:nvSpPr>
        <p:spPr>
          <a:xfrm>
            <a:off x="6177067" y="3730573"/>
            <a:ext cx="330812" cy="253916"/>
          </a:xfrm>
          <a:prstGeom prst="rect">
            <a:avLst/>
          </a:prstGeom>
        </p:spPr>
        <p:txBody>
          <a:bodyPr wrap="square">
            <a:spAutoFit/>
          </a:bodyPr>
          <a:lstStyle/>
          <a:p>
            <a:pPr algn="r" defTabSz="685800" eaLnBrk="0" fontAlgn="base" hangingPunct="0">
              <a:spcBef>
                <a:spcPct val="0"/>
              </a:spcBef>
              <a:spcAft>
                <a:spcPct val="0"/>
              </a:spcAft>
            </a:pPr>
            <a:r>
              <a:rPr lang="en-US" altLang="en-US" sz="1050" dirty="0">
                <a:latin typeface="Calibri" panose="020F0502020204030204" pitchFamily="34" charset="0"/>
                <a:ea typeface="Calibri" panose="020F0502020204030204" pitchFamily="34" charset="0"/>
                <a:cs typeface="Times New Roman" panose="02020603050405020304" pitchFamily="18" charset="0"/>
              </a:rPr>
              <a:t>40</a:t>
            </a:r>
            <a:endParaRPr lang="en-US" sz="1050" dirty="0">
              <a:solidFill>
                <a:srgbClr val="FFFFFF"/>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DAA10E64-7CB4-448F-B6F7-2C7FDFEC57D0}"/>
              </a:ext>
            </a:extLst>
          </p:cNvPr>
          <p:cNvSpPr/>
          <p:nvPr/>
        </p:nvSpPr>
        <p:spPr>
          <a:xfrm>
            <a:off x="6106803" y="3164623"/>
            <a:ext cx="421829" cy="253916"/>
          </a:xfrm>
          <a:prstGeom prst="rect">
            <a:avLst/>
          </a:prstGeom>
        </p:spPr>
        <p:txBody>
          <a:bodyPr wrap="square">
            <a:spAutoFit/>
          </a:bodyPr>
          <a:lstStyle/>
          <a:p>
            <a:pPr algn="r" defTabSz="685800" eaLnBrk="0" fontAlgn="base" hangingPunct="0">
              <a:spcBef>
                <a:spcPct val="0"/>
              </a:spcBef>
              <a:spcAft>
                <a:spcPct val="0"/>
              </a:spcAft>
            </a:pPr>
            <a:r>
              <a:rPr lang="en-US" altLang="en-US" sz="1050" dirty="0">
                <a:latin typeface="Calibri" panose="020F0502020204030204" pitchFamily="34" charset="0"/>
                <a:ea typeface="Calibri" panose="020F0502020204030204" pitchFamily="34" charset="0"/>
                <a:cs typeface="Times New Roman" panose="02020603050405020304" pitchFamily="18" charset="0"/>
              </a:rPr>
              <a:t>60</a:t>
            </a:r>
            <a:endParaRPr lang="en-US" sz="1050" dirty="0">
              <a:solidFill>
                <a:srgbClr val="FFFFFF"/>
              </a:solidFill>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CC665E1C-EDC3-4372-A6F3-797E71B4217E}"/>
              </a:ext>
            </a:extLst>
          </p:cNvPr>
          <p:cNvSpPr/>
          <p:nvPr/>
        </p:nvSpPr>
        <p:spPr>
          <a:xfrm>
            <a:off x="6177067" y="2617197"/>
            <a:ext cx="320578" cy="253916"/>
          </a:xfrm>
          <a:prstGeom prst="rect">
            <a:avLst/>
          </a:prstGeom>
        </p:spPr>
        <p:txBody>
          <a:bodyPr wrap="square">
            <a:spAutoFit/>
          </a:bodyPr>
          <a:lstStyle/>
          <a:p>
            <a:pPr algn="r" defTabSz="685800" eaLnBrk="0" fontAlgn="base" hangingPunct="0">
              <a:spcBef>
                <a:spcPct val="0"/>
              </a:spcBef>
              <a:spcAft>
                <a:spcPct val="0"/>
              </a:spcAft>
            </a:pPr>
            <a:r>
              <a:rPr lang="en-US" altLang="en-US" sz="1050" dirty="0">
                <a:latin typeface="Calibri" panose="020F0502020204030204" pitchFamily="34" charset="0"/>
                <a:ea typeface="Calibri" panose="020F0502020204030204" pitchFamily="34" charset="0"/>
                <a:cs typeface="Times New Roman" panose="02020603050405020304" pitchFamily="18" charset="0"/>
              </a:rPr>
              <a:t>80</a:t>
            </a:r>
            <a:endParaRPr lang="en-US" sz="1050" dirty="0">
              <a:solidFill>
                <a:srgbClr val="FFFFFF"/>
              </a:solidFill>
              <a:latin typeface="Arial" panose="020B0604020202020204" pitchFamily="34" charset="0"/>
              <a:cs typeface="Arial" panose="020B0604020202020204" pitchFamily="34" charset="0"/>
            </a:endParaRPr>
          </a:p>
        </p:txBody>
      </p:sp>
      <p:grpSp>
        <p:nvGrpSpPr>
          <p:cNvPr id="81" name="Group 80">
            <a:extLst>
              <a:ext uri="{FF2B5EF4-FFF2-40B4-BE49-F238E27FC236}">
                <a16:creationId xmlns:a16="http://schemas.microsoft.com/office/drawing/2014/main" id="{42BCE3B8-992F-4641-84DE-4855AE75B2ED}"/>
              </a:ext>
            </a:extLst>
          </p:cNvPr>
          <p:cNvGrpSpPr/>
          <p:nvPr/>
        </p:nvGrpSpPr>
        <p:grpSpPr>
          <a:xfrm>
            <a:off x="6465114" y="2244030"/>
            <a:ext cx="50758" cy="2658995"/>
            <a:chOff x="6760350" y="1845262"/>
            <a:chExt cx="90236" cy="3545326"/>
          </a:xfrm>
        </p:grpSpPr>
        <p:cxnSp>
          <p:nvCxnSpPr>
            <p:cNvPr id="35" name="Straight Connector 34">
              <a:extLst>
                <a:ext uri="{FF2B5EF4-FFF2-40B4-BE49-F238E27FC236}">
                  <a16:creationId xmlns:a16="http://schemas.microsoft.com/office/drawing/2014/main" id="{6DEDF55E-CF7F-4E15-A709-421639B8BFBD}"/>
                </a:ext>
              </a:extLst>
            </p:cNvPr>
            <p:cNvCxnSpPr>
              <a:cxnSpLocks/>
            </p:cNvCxnSpPr>
            <p:nvPr/>
          </p:nvCxnSpPr>
          <p:spPr bwMode="auto">
            <a:xfrm flipH="1">
              <a:off x="6760350" y="3264878"/>
              <a:ext cx="12921" cy="0"/>
            </a:xfrm>
            <a:prstGeom prst="line">
              <a:avLst/>
            </a:prstGeom>
            <a:noFill/>
            <a:ln w="28575" cap="flat" cmpd="sng" algn="ctr">
              <a:solidFill>
                <a:schemeClr val="bg1"/>
              </a:solidFill>
              <a:prstDash val="solid"/>
              <a:round/>
              <a:headEnd type="none" w="med" len="med"/>
              <a:tailEnd type="none" w="med" len="med"/>
            </a:ln>
            <a:effectLst/>
          </p:spPr>
        </p:cxnSp>
        <p:grpSp>
          <p:nvGrpSpPr>
            <p:cNvPr id="48" name="Group 47">
              <a:extLst>
                <a:ext uri="{FF2B5EF4-FFF2-40B4-BE49-F238E27FC236}">
                  <a16:creationId xmlns:a16="http://schemas.microsoft.com/office/drawing/2014/main" id="{99FE1F1C-9B3B-4204-8927-62B65B4A45D0}"/>
                </a:ext>
              </a:extLst>
            </p:cNvPr>
            <p:cNvGrpSpPr/>
            <p:nvPr/>
          </p:nvGrpSpPr>
          <p:grpSpPr>
            <a:xfrm>
              <a:off x="6761497" y="1845262"/>
              <a:ext cx="89089" cy="3545326"/>
              <a:chOff x="12615123" y="1633543"/>
              <a:chExt cx="96996" cy="4238795"/>
            </a:xfrm>
          </p:grpSpPr>
          <p:grpSp>
            <p:nvGrpSpPr>
              <p:cNvPr id="49" name="Group 48">
                <a:extLst>
                  <a:ext uri="{FF2B5EF4-FFF2-40B4-BE49-F238E27FC236}">
                    <a16:creationId xmlns:a16="http://schemas.microsoft.com/office/drawing/2014/main" id="{CEE95A31-1602-4040-A51B-7357BF9AFB8B}"/>
                  </a:ext>
                </a:extLst>
              </p:cNvPr>
              <p:cNvGrpSpPr/>
              <p:nvPr/>
            </p:nvGrpSpPr>
            <p:grpSpPr>
              <a:xfrm>
                <a:off x="12615123" y="2482784"/>
                <a:ext cx="96092" cy="3389554"/>
                <a:chOff x="6610036" y="2293996"/>
                <a:chExt cx="96092" cy="3389554"/>
              </a:xfrm>
            </p:grpSpPr>
            <p:cxnSp>
              <p:nvCxnSpPr>
                <p:cNvPr id="51" name="Straight Connector 50">
                  <a:extLst>
                    <a:ext uri="{FF2B5EF4-FFF2-40B4-BE49-F238E27FC236}">
                      <a16:creationId xmlns:a16="http://schemas.microsoft.com/office/drawing/2014/main" id="{E56DE51D-B5B1-4FAF-8810-850F0B9A52EA}"/>
                    </a:ext>
                  </a:extLst>
                </p:cNvPr>
                <p:cNvCxnSpPr>
                  <a:cxnSpLocks/>
                </p:cNvCxnSpPr>
                <p:nvPr/>
              </p:nvCxnSpPr>
              <p:spPr bwMode="auto">
                <a:xfrm flipH="1">
                  <a:off x="6610036" y="48371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CCEB166-1591-429F-BA2B-FF256347F4C4}"/>
                    </a:ext>
                  </a:extLst>
                </p:cNvPr>
                <p:cNvCxnSpPr>
                  <a:cxnSpLocks/>
                </p:cNvCxnSpPr>
                <p:nvPr/>
              </p:nvCxnSpPr>
              <p:spPr bwMode="auto">
                <a:xfrm flipH="1">
                  <a:off x="6610036" y="40060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A48F3D8-6342-4D74-9F07-FAD65CF4D019}"/>
                    </a:ext>
                  </a:extLst>
                </p:cNvPr>
                <p:cNvCxnSpPr>
                  <a:cxnSpLocks/>
                </p:cNvCxnSpPr>
                <p:nvPr/>
              </p:nvCxnSpPr>
              <p:spPr bwMode="auto">
                <a:xfrm flipH="1">
                  <a:off x="6610036" y="31432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3C1F033-A64A-420D-B0AA-5A977A698447}"/>
                    </a:ext>
                  </a:extLst>
                </p:cNvPr>
                <p:cNvCxnSpPr>
                  <a:cxnSpLocks/>
                </p:cNvCxnSpPr>
                <p:nvPr/>
              </p:nvCxnSpPr>
              <p:spPr bwMode="auto">
                <a:xfrm flipH="1">
                  <a:off x="6614688" y="56835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CDBB120-46BC-44B2-BCCC-A6E414300C8F}"/>
                    </a:ext>
                  </a:extLst>
                </p:cNvPr>
                <p:cNvCxnSpPr>
                  <a:cxnSpLocks/>
                </p:cNvCxnSpPr>
                <p:nvPr/>
              </p:nvCxnSpPr>
              <p:spPr bwMode="auto">
                <a:xfrm flipH="1">
                  <a:off x="6610036" y="2293996"/>
                  <a:ext cx="9144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0" name="Straight Connector 49">
                <a:extLst>
                  <a:ext uri="{FF2B5EF4-FFF2-40B4-BE49-F238E27FC236}">
                    <a16:creationId xmlns:a16="http://schemas.microsoft.com/office/drawing/2014/main" id="{0EB87EE9-B855-4401-9DCA-031482251D42}"/>
                  </a:ext>
                </a:extLst>
              </p:cNvPr>
              <p:cNvCxnSpPr>
                <a:cxnSpLocks/>
              </p:cNvCxnSpPr>
              <p:nvPr/>
            </p:nvCxnSpPr>
            <p:spPr bwMode="auto">
              <a:xfrm flipH="1">
                <a:off x="12620679" y="1633543"/>
                <a:ext cx="9144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6" name="Rectangle 55">
            <a:extLst>
              <a:ext uri="{FF2B5EF4-FFF2-40B4-BE49-F238E27FC236}">
                <a16:creationId xmlns:a16="http://schemas.microsoft.com/office/drawing/2014/main" id="{FFD95F94-9116-41CF-84E6-532A3A3E3778}"/>
              </a:ext>
            </a:extLst>
          </p:cNvPr>
          <p:cNvSpPr/>
          <p:nvPr/>
        </p:nvSpPr>
        <p:spPr>
          <a:xfrm>
            <a:off x="6083301" y="2076321"/>
            <a:ext cx="416888" cy="253916"/>
          </a:xfrm>
          <a:prstGeom prst="rect">
            <a:avLst/>
          </a:prstGeom>
        </p:spPr>
        <p:txBody>
          <a:bodyPr wrap="square">
            <a:spAutoFit/>
          </a:bodyPr>
          <a:lstStyle/>
          <a:p>
            <a:pPr algn="r" defTabSz="685800" eaLnBrk="0" fontAlgn="base" hangingPunct="0">
              <a:spcBef>
                <a:spcPct val="0"/>
              </a:spcBef>
              <a:spcAft>
                <a:spcPct val="0"/>
              </a:spcAft>
            </a:pPr>
            <a:r>
              <a:rPr lang="en-US" altLang="en-US" sz="1050" dirty="0">
                <a:latin typeface="Calibri" panose="020F0502020204030204" pitchFamily="34" charset="0"/>
                <a:ea typeface="Calibri" panose="020F0502020204030204" pitchFamily="34" charset="0"/>
                <a:cs typeface="Times New Roman" panose="02020603050405020304" pitchFamily="18" charset="0"/>
              </a:rPr>
              <a:t>100</a:t>
            </a:r>
            <a:endParaRPr lang="en-US" sz="1050" dirty="0">
              <a:solidFill>
                <a:srgbClr val="FFFFFF"/>
              </a:solidFill>
              <a:latin typeface="Arial" panose="020B0604020202020204" pitchFamily="34" charset="0"/>
              <a:cs typeface="Arial" panose="020B0604020202020204" pitchFamily="34" charset="0"/>
            </a:endParaRPr>
          </a:p>
        </p:txBody>
      </p:sp>
      <p:grpSp>
        <p:nvGrpSpPr>
          <p:cNvPr id="61" name="Group 60">
            <a:extLst>
              <a:ext uri="{FF2B5EF4-FFF2-40B4-BE49-F238E27FC236}">
                <a16:creationId xmlns:a16="http://schemas.microsoft.com/office/drawing/2014/main" id="{C8A9F968-30D5-4E4E-9CB5-B0DA54130CEB}"/>
              </a:ext>
            </a:extLst>
          </p:cNvPr>
          <p:cNvGrpSpPr/>
          <p:nvPr/>
        </p:nvGrpSpPr>
        <p:grpSpPr>
          <a:xfrm rot="5400000">
            <a:off x="7822659" y="3595234"/>
            <a:ext cx="55319" cy="2666056"/>
            <a:chOff x="6610036" y="2282797"/>
            <a:chExt cx="91441" cy="1723289"/>
          </a:xfrm>
        </p:grpSpPr>
        <p:cxnSp>
          <p:nvCxnSpPr>
            <p:cNvPr id="63" name="Straight Connector 62">
              <a:extLst>
                <a:ext uri="{FF2B5EF4-FFF2-40B4-BE49-F238E27FC236}">
                  <a16:creationId xmlns:a16="http://schemas.microsoft.com/office/drawing/2014/main" id="{71510591-130A-4EAD-8921-F7755F4451F1}"/>
                </a:ext>
              </a:extLst>
            </p:cNvPr>
            <p:cNvCxnSpPr>
              <a:cxnSpLocks/>
            </p:cNvCxnSpPr>
            <p:nvPr/>
          </p:nvCxnSpPr>
          <p:spPr bwMode="auto">
            <a:xfrm flipH="1">
              <a:off x="6610036" y="40060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C864622-E9B5-46D7-B94B-9C978CCF88D8}"/>
                </a:ext>
              </a:extLst>
            </p:cNvPr>
            <p:cNvCxnSpPr>
              <a:cxnSpLocks/>
            </p:cNvCxnSpPr>
            <p:nvPr/>
          </p:nvCxnSpPr>
          <p:spPr bwMode="auto">
            <a:xfrm flipH="1">
              <a:off x="6610036" y="31320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98D7B4E-A3F7-427A-804F-978EDD81E95C}"/>
                </a:ext>
              </a:extLst>
            </p:cNvPr>
            <p:cNvCxnSpPr>
              <a:cxnSpLocks/>
            </p:cNvCxnSpPr>
            <p:nvPr/>
          </p:nvCxnSpPr>
          <p:spPr bwMode="auto">
            <a:xfrm flipH="1">
              <a:off x="6610037" y="2282797"/>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1" name="Rectangle 10">
            <a:extLst>
              <a:ext uri="{FF2B5EF4-FFF2-40B4-BE49-F238E27FC236}">
                <a16:creationId xmlns:a16="http://schemas.microsoft.com/office/drawing/2014/main" id="{0AA1B892-5E0D-49ED-BE40-2E8C2560C43C}"/>
              </a:ext>
            </a:extLst>
          </p:cNvPr>
          <p:cNvSpPr/>
          <p:nvPr/>
        </p:nvSpPr>
        <p:spPr bwMode="auto">
          <a:xfrm>
            <a:off x="6761741" y="3899063"/>
            <a:ext cx="416101" cy="1006296"/>
          </a:xfrm>
          <a:prstGeom prst="rect">
            <a:avLst/>
          </a:prstGeom>
          <a:solidFill>
            <a:schemeClr val="accent1"/>
          </a:solidFill>
          <a:ln w="0">
            <a:solidFill>
              <a:schemeClr val="bg1"/>
            </a:solid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F5E958F1-CE90-4CDB-8DB6-07ED632F3D3B}"/>
              </a:ext>
            </a:extLst>
          </p:cNvPr>
          <p:cNvSpPr/>
          <p:nvPr/>
        </p:nvSpPr>
        <p:spPr bwMode="auto">
          <a:xfrm>
            <a:off x="7177827" y="3295869"/>
            <a:ext cx="416101" cy="1605023"/>
          </a:xfrm>
          <a:prstGeom prst="rect">
            <a:avLst/>
          </a:prstGeom>
          <a:solidFill>
            <a:schemeClr val="accent3"/>
          </a:solidFill>
          <a:ln w="0">
            <a:solidFill>
              <a:schemeClr val="bg1"/>
            </a:solid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sp>
        <p:nvSpPr>
          <p:cNvPr id="78" name="Rectangle 77">
            <a:extLst>
              <a:ext uri="{FF2B5EF4-FFF2-40B4-BE49-F238E27FC236}">
                <a16:creationId xmlns:a16="http://schemas.microsoft.com/office/drawing/2014/main" id="{7626DABE-820A-4F31-A82B-607626B392FF}"/>
              </a:ext>
            </a:extLst>
          </p:cNvPr>
          <p:cNvSpPr/>
          <p:nvPr/>
        </p:nvSpPr>
        <p:spPr bwMode="auto">
          <a:xfrm>
            <a:off x="8145249" y="3429186"/>
            <a:ext cx="416101" cy="1476359"/>
          </a:xfrm>
          <a:prstGeom prst="rect">
            <a:avLst/>
          </a:prstGeom>
          <a:solidFill>
            <a:schemeClr val="accent1"/>
          </a:solidFill>
          <a:ln w="0">
            <a:solidFill>
              <a:schemeClr val="bg1"/>
            </a:solid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sp>
        <p:nvSpPr>
          <p:cNvPr id="79" name="Rectangle 78">
            <a:extLst>
              <a:ext uri="{FF2B5EF4-FFF2-40B4-BE49-F238E27FC236}">
                <a16:creationId xmlns:a16="http://schemas.microsoft.com/office/drawing/2014/main" id="{380B92EB-B340-48CA-BD7C-A85F9E63893D}"/>
              </a:ext>
            </a:extLst>
          </p:cNvPr>
          <p:cNvSpPr/>
          <p:nvPr/>
        </p:nvSpPr>
        <p:spPr bwMode="auto">
          <a:xfrm>
            <a:off x="8562077" y="3825342"/>
            <a:ext cx="416101" cy="1080203"/>
          </a:xfrm>
          <a:prstGeom prst="rect">
            <a:avLst/>
          </a:prstGeom>
          <a:solidFill>
            <a:schemeClr val="accent3"/>
          </a:solidFill>
          <a:ln w="0">
            <a:solidFill>
              <a:schemeClr val="bg1"/>
            </a:solidFill>
            <a:miter lim="800000"/>
            <a:headEnd/>
            <a:tailEnd/>
          </a:ln>
        </p:spPr>
        <p:txBody>
          <a:bodyPr rtlCol="0" anchor="b"/>
          <a:lstStyle/>
          <a:p>
            <a:pPr algn="ctr" defTabSz="685800" fontAlgn="base">
              <a:spcBef>
                <a:spcPct val="35000"/>
              </a:spcBef>
              <a:spcAft>
                <a:spcPct val="25000"/>
              </a:spcAft>
              <a:buClr>
                <a:srgbClr val="015873"/>
              </a:buClr>
            </a:pPr>
            <a:endParaRPr lang="en-US" sz="1050" dirty="0">
              <a:solidFill>
                <a:srgbClr val="FFFFFF"/>
              </a:solidFill>
              <a:latin typeface="Calibri" panose="020F0502020204030204" pitchFamily="34" charset="0"/>
              <a:cs typeface="Arial" panose="020B0604020202020204" pitchFamily="34" charset="0"/>
            </a:endParaRPr>
          </a:p>
        </p:txBody>
      </p:sp>
      <p:grpSp>
        <p:nvGrpSpPr>
          <p:cNvPr id="74" name="Group 73">
            <a:extLst>
              <a:ext uri="{FF2B5EF4-FFF2-40B4-BE49-F238E27FC236}">
                <a16:creationId xmlns:a16="http://schemas.microsoft.com/office/drawing/2014/main" id="{AB1CE306-85BE-4F4C-B857-FA3774B398AA}"/>
              </a:ext>
            </a:extLst>
          </p:cNvPr>
          <p:cNvGrpSpPr/>
          <p:nvPr/>
        </p:nvGrpSpPr>
        <p:grpSpPr>
          <a:xfrm>
            <a:off x="6507878" y="2237095"/>
            <a:ext cx="2684834" cy="2665688"/>
            <a:chOff x="6684356" y="2146931"/>
            <a:chExt cx="4798032" cy="3554251"/>
          </a:xfrm>
        </p:grpSpPr>
        <p:cxnSp>
          <p:nvCxnSpPr>
            <p:cNvPr id="75" name="Straight Connector 74">
              <a:extLst>
                <a:ext uri="{FF2B5EF4-FFF2-40B4-BE49-F238E27FC236}">
                  <a16:creationId xmlns:a16="http://schemas.microsoft.com/office/drawing/2014/main" id="{3426F860-8A2D-4DEC-A8DC-795DCC4365B3}"/>
                </a:ext>
              </a:extLst>
            </p:cNvPr>
            <p:cNvCxnSpPr>
              <a:cxnSpLocks/>
            </p:cNvCxnSpPr>
            <p:nvPr/>
          </p:nvCxnSpPr>
          <p:spPr bwMode="auto">
            <a:xfrm>
              <a:off x="6700573" y="2146931"/>
              <a:ext cx="0" cy="3554251"/>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79D8DBE-A081-4D5B-8BE3-5326D29A957C}"/>
                </a:ext>
              </a:extLst>
            </p:cNvPr>
            <p:cNvCxnSpPr>
              <a:cxnSpLocks/>
            </p:cNvCxnSpPr>
            <p:nvPr/>
          </p:nvCxnSpPr>
          <p:spPr bwMode="auto">
            <a:xfrm flipH="1">
              <a:off x="6684356" y="5701182"/>
              <a:ext cx="4798032" cy="0"/>
            </a:xfrm>
            <a:prstGeom prst="line">
              <a:avLst/>
            </a:prstGeom>
            <a:noFill/>
            <a:ln w="28575" cap="flat" cmpd="sng" algn="ctr">
              <a:solidFill>
                <a:schemeClr val="bg1"/>
              </a:solidFill>
              <a:prstDash val="solid"/>
              <a:round/>
              <a:headEnd type="none" w="med" len="med"/>
              <a:tailEnd type="none" w="med" len="med"/>
            </a:ln>
            <a:effectLst/>
          </p:spPr>
        </p:cxnSp>
      </p:grpSp>
      <p:cxnSp>
        <p:nvCxnSpPr>
          <p:cNvPr id="5" name="Straight Connector 4">
            <a:extLst>
              <a:ext uri="{FF2B5EF4-FFF2-40B4-BE49-F238E27FC236}">
                <a16:creationId xmlns:a16="http://schemas.microsoft.com/office/drawing/2014/main" id="{3CE8A0AB-78B6-45FF-8B77-B999647DA768}"/>
              </a:ext>
            </a:extLst>
          </p:cNvPr>
          <p:cNvCxnSpPr/>
          <p:nvPr/>
        </p:nvCxnSpPr>
        <p:spPr bwMode="auto">
          <a:xfrm>
            <a:off x="6980008" y="2958055"/>
            <a:ext cx="61391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688FC28-4962-452A-BC6A-1C122E2A1432}"/>
              </a:ext>
            </a:extLst>
          </p:cNvPr>
          <p:cNvCxnSpPr/>
          <p:nvPr/>
        </p:nvCxnSpPr>
        <p:spPr bwMode="auto">
          <a:xfrm>
            <a:off x="8439451" y="2924172"/>
            <a:ext cx="613918" cy="0"/>
          </a:xfrm>
          <a:prstGeom prst="line">
            <a:avLst/>
          </a:prstGeom>
          <a:noFill/>
          <a:ln w="28575" cap="flat" cmpd="sng" algn="ctr">
            <a:solidFill>
              <a:schemeClr val="bg1"/>
            </a:solidFill>
            <a:prstDash val="solid"/>
            <a:round/>
            <a:headEnd type="none" w="med" len="med"/>
            <a:tailEnd type="none" w="med" len="med"/>
          </a:ln>
          <a:effectLst/>
        </p:spPr>
      </p:cxnSp>
      <p:sp>
        <p:nvSpPr>
          <p:cNvPr id="4" name="Frame 3"/>
          <p:cNvSpPr/>
          <p:nvPr/>
        </p:nvSpPr>
        <p:spPr bwMode="auto">
          <a:xfrm>
            <a:off x="6672816" y="2497452"/>
            <a:ext cx="1270555" cy="3220528"/>
          </a:xfrm>
          <a:prstGeom prst="frame">
            <a:avLst>
              <a:gd name="adj1" fmla="val 2999"/>
            </a:avLst>
          </a:prstGeom>
          <a:solidFill>
            <a:srgbClr val="FF0000"/>
          </a:solidFill>
          <a:ln w="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350" dirty="0">
              <a:latin typeface="Calibri" panose="020F0502020204030204" pitchFamily="34" charset="0"/>
            </a:endParaRPr>
          </a:p>
        </p:txBody>
      </p:sp>
      <p:sp>
        <p:nvSpPr>
          <p:cNvPr id="9" name="TextBox 8">
            <a:extLst>
              <a:ext uri="{FF2B5EF4-FFF2-40B4-BE49-F238E27FC236}">
                <a16:creationId xmlns:a16="http://schemas.microsoft.com/office/drawing/2014/main" id="{E79A3D52-F6EB-491C-572B-4778EA3ED9F5}"/>
              </a:ext>
            </a:extLst>
          </p:cNvPr>
          <p:cNvSpPr txBox="1"/>
          <p:nvPr/>
        </p:nvSpPr>
        <p:spPr>
          <a:xfrm>
            <a:off x="193767" y="6256394"/>
            <a:ext cx="6097978" cy="369332"/>
          </a:xfrm>
          <a:prstGeom prst="rect">
            <a:avLst/>
          </a:prstGeom>
          <a:noFill/>
        </p:spPr>
        <p:txBody>
          <a:bodyPr wrap="square">
            <a:spAutoFit/>
          </a:bodyPr>
          <a:lstStyle/>
          <a:p>
            <a:r>
              <a:rPr lang="en-US" sz="1800" b="1" dirty="0">
                <a:solidFill>
                  <a:srgbClr val="FF0000"/>
                </a:solidFill>
              </a:rPr>
              <a:t>NIDA: RO1 DA30762, Springer PI</a:t>
            </a:r>
          </a:p>
        </p:txBody>
      </p:sp>
      <p:sp>
        <p:nvSpPr>
          <p:cNvPr id="10" name="TextBox 9">
            <a:extLst>
              <a:ext uri="{FF2B5EF4-FFF2-40B4-BE49-F238E27FC236}">
                <a16:creationId xmlns:a16="http://schemas.microsoft.com/office/drawing/2014/main" id="{24F017D1-30EC-BC94-4176-FB43F87B8148}"/>
              </a:ext>
            </a:extLst>
          </p:cNvPr>
          <p:cNvSpPr txBox="1"/>
          <p:nvPr/>
        </p:nvSpPr>
        <p:spPr>
          <a:xfrm>
            <a:off x="11142731" y="6117894"/>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33</a:t>
            </a:fld>
            <a:endParaRPr lang="en-US" sz="1200" dirty="0"/>
          </a:p>
        </p:txBody>
      </p:sp>
    </p:spTree>
    <p:custDataLst>
      <p:tags r:id="rId1"/>
    </p:custDataLst>
    <p:extLst>
      <p:ext uri="{BB962C8B-B14F-4D97-AF65-F5344CB8AC3E}">
        <p14:creationId xmlns:p14="http://schemas.microsoft.com/office/powerpoint/2010/main" val="2691462304"/>
      </p:ext>
    </p:extLst>
  </p:cSld>
  <p:clrMapOvr>
    <a:masterClrMapping/>
  </p:clrMapOvr>
  <mc:AlternateContent xmlns:mc="http://schemas.openxmlformats.org/markup-compatibility/2006" xmlns:p14="http://schemas.microsoft.com/office/powerpoint/2010/main">
    <mc:Choice Requires="p14">
      <p:transition spd="slow" p14:dur="2000" advTm="5674"/>
    </mc:Choice>
    <mc:Fallback xmlns="">
      <p:transition spd="slow" advTm="56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85D00-88E4-01B6-70D6-67DEEAD32D20}"/>
              </a:ext>
            </a:extLst>
          </p:cNvPr>
          <p:cNvSpPr>
            <a:spLocks noGrp="1"/>
          </p:cNvSpPr>
          <p:nvPr>
            <p:ph type="title"/>
          </p:nvPr>
        </p:nvSpPr>
        <p:spPr>
          <a:xfrm>
            <a:off x="609600" y="210629"/>
            <a:ext cx="10515600" cy="1325563"/>
          </a:xfrm>
        </p:spPr>
        <p:txBody>
          <a:bodyPr anchor="ctr">
            <a:normAutofit/>
          </a:bodyPr>
          <a:lstStyle/>
          <a:p>
            <a:r>
              <a:rPr lang="en-US" sz="4133"/>
              <a:t>Resources for Diagnosis and Treatment of OUD</a:t>
            </a:r>
          </a:p>
        </p:txBody>
      </p:sp>
      <p:pic>
        <p:nvPicPr>
          <p:cNvPr id="4" name="Picture 3">
            <a:extLst>
              <a:ext uri="{FF2B5EF4-FFF2-40B4-BE49-F238E27FC236}">
                <a16:creationId xmlns:a16="http://schemas.microsoft.com/office/drawing/2014/main" id="{6273D838-67C4-AA50-29C3-BB7455A7994D}"/>
              </a:ext>
            </a:extLst>
          </p:cNvPr>
          <p:cNvPicPr>
            <a:picLocks noChangeAspect="1"/>
          </p:cNvPicPr>
          <p:nvPr/>
        </p:nvPicPr>
        <p:blipFill>
          <a:blip r:embed="rId3" cstate="email">
            <a:extLst>
              <a:ext uri="{28A0092B-C50C-407E-A947-70E740481C1C}">
                <a14:useLocalDpi xmlns:a14="http://schemas.microsoft.com/office/drawing/2010/main"/>
              </a:ext>
            </a:extLst>
          </a:blip>
          <a:srcRect t="14076" r="2" b="15277"/>
          <a:stretch>
            <a:fillRect/>
          </a:stretch>
        </p:blipFill>
        <p:spPr>
          <a:xfrm>
            <a:off x="436606" y="1404190"/>
            <a:ext cx="4876800" cy="4431307"/>
          </a:xfrm>
          <a:prstGeom prst="rect">
            <a:avLst/>
          </a:prstGeom>
          <a:noFill/>
          <a:ln>
            <a:solidFill>
              <a:schemeClr val="tx1"/>
            </a:solidFill>
          </a:ln>
        </p:spPr>
      </p:pic>
      <p:pic>
        <p:nvPicPr>
          <p:cNvPr id="6" name="Picture 5">
            <a:extLst>
              <a:ext uri="{FF2B5EF4-FFF2-40B4-BE49-F238E27FC236}">
                <a16:creationId xmlns:a16="http://schemas.microsoft.com/office/drawing/2014/main" id="{328E9E60-3A86-0CF9-B843-0F2F46912C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0125" y="2337987"/>
            <a:ext cx="6481875" cy="2827717"/>
          </a:xfrm>
          <a:prstGeom prst="rect">
            <a:avLst/>
          </a:prstGeom>
          <a:ln>
            <a:solidFill>
              <a:schemeClr val="tx1"/>
            </a:solidFill>
          </a:ln>
        </p:spPr>
      </p:pic>
      <p:sp>
        <p:nvSpPr>
          <p:cNvPr id="5" name="TextBox 4">
            <a:extLst>
              <a:ext uri="{FF2B5EF4-FFF2-40B4-BE49-F238E27FC236}">
                <a16:creationId xmlns:a16="http://schemas.microsoft.com/office/drawing/2014/main" id="{674DDDD0-D2E8-0568-9E4B-C7D48BB624AE}"/>
              </a:ext>
            </a:extLst>
          </p:cNvPr>
          <p:cNvSpPr txBox="1"/>
          <p:nvPr/>
        </p:nvSpPr>
        <p:spPr>
          <a:xfrm>
            <a:off x="609600" y="6122963"/>
            <a:ext cx="6104238" cy="646331"/>
          </a:xfrm>
          <a:prstGeom prst="rect">
            <a:avLst/>
          </a:prstGeom>
          <a:noFill/>
        </p:spPr>
        <p:txBody>
          <a:bodyPr wrap="square">
            <a:spAutoFit/>
          </a:bodyPr>
          <a:lstStyle/>
          <a:p>
            <a:r>
              <a:rPr lang="en-US" dirty="0"/>
              <a:t>https://</a:t>
            </a:r>
            <a:r>
              <a:rPr lang="en-US" dirty="0" err="1"/>
              <a:t>www.asam.org</a:t>
            </a:r>
            <a:r>
              <a:rPr lang="en-US" dirty="0"/>
              <a:t>/quality-care/clinical-guidelines/national-practice-guideline</a:t>
            </a:r>
          </a:p>
        </p:txBody>
      </p:sp>
      <p:sp>
        <p:nvSpPr>
          <p:cNvPr id="8" name="TextBox 7">
            <a:extLst>
              <a:ext uri="{FF2B5EF4-FFF2-40B4-BE49-F238E27FC236}">
                <a16:creationId xmlns:a16="http://schemas.microsoft.com/office/drawing/2014/main" id="{62793655-7922-8BE1-E0FF-31B69568F7A0}"/>
              </a:ext>
            </a:extLst>
          </p:cNvPr>
          <p:cNvSpPr txBox="1"/>
          <p:nvPr/>
        </p:nvSpPr>
        <p:spPr>
          <a:xfrm>
            <a:off x="6713838" y="5782833"/>
            <a:ext cx="4691448" cy="369332"/>
          </a:xfrm>
          <a:prstGeom prst="rect">
            <a:avLst/>
          </a:prstGeom>
          <a:noFill/>
        </p:spPr>
        <p:txBody>
          <a:bodyPr wrap="square">
            <a:spAutoFit/>
          </a:bodyPr>
          <a:lstStyle/>
          <a:p>
            <a:r>
              <a:rPr lang="en-US" dirty="0"/>
              <a:t>https://</a:t>
            </a:r>
            <a:r>
              <a:rPr lang="en-US" dirty="0" err="1"/>
              <a:t>pcssnow.org</a:t>
            </a:r>
            <a:endParaRPr lang="en-US" dirty="0"/>
          </a:p>
        </p:txBody>
      </p:sp>
      <p:sp>
        <p:nvSpPr>
          <p:cNvPr id="7" name="TextBox 6">
            <a:extLst>
              <a:ext uri="{FF2B5EF4-FFF2-40B4-BE49-F238E27FC236}">
                <a16:creationId xmlns:a16="http://schemas.microsoft.com/office/drawing/2014/main" id="{AD92B025-AE91-62F0-9E4E-49F729E89EBF}"/>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34</a:t>
            </a:fld>
            <a:endParaRPr lang="en-US" sz="1200" dirty="0"/>
          </a:p>
        </p:txBody>
      </p:sp>
    </p:spTree>
    <p:extLst>
      <p:ext uri="{BB962C8B-B14F-4D97-AF65-F5344CB8AC3E}">
        <p14:creationId xmlns:p14="http://schemas.microsoft.com/office/powerpoint/2010/main" val="1442505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BDF4-5149-C646-861C-593A85682C4C}"/>
              </a:ext>
            </a:extLst>
          </p:cNvPr>
          <p:cNvSpPr>
            <a:spLocks noGrp="1"/>
          </p:cNvSpPr>
          <p:nvPr>
            <p:ph type="title"/>
          </p:nvPr>
        </p:nvSpPr>
        <p:spPr>
          <a:xfrm>
            <a:off x="838200" y="0"/>
            <a:ext cx="10515600" cy="1325563"/>
          </a:xfrm>
        </p:spPr>
        <p:txBody>
          <a:bodyPr vert="horz" lIns="68580" tIns="34291" rIns="68580" bIns="34291" rtlCol="0" anchor="ctr" anchorCtr="0">
            <a:normAutofit/>
          </a:bodyPr>
          <a:lstStyle/>
          <a:p>
            <a:pPr defTabSz="685783"/>
            <a:r>
              <a:rPr lang="en-US" dirty="0"/>
              <a:t>Treatment of Alcohol Use Disorder</a:t>
            </a:r>
          </a:p>
        </p:txBody>
      </p:sp>
      <p:graphicFrame>
        <p:nvGraphicFramePr>
          <p:cNvPr id="5" name="Text Placeholder 2">
            <a:extLst>
              <a:ext uri="{FF2B5EF4-FFF2-40B4-BE49-F238E27FC236}">
                <a16:creationId xmlns:a16="http://schemas.microsoft.com/office/drawing/2014/main" id="{99107DE2-CEFB-7D6D-0902-671B8BA8C79C}"/>
              </a:ext>
            </a:extLst>
          </p:cNvPr>
          <p:cNvGraphicFramePr/>
          <p:nvPr>
            <p:extLst>
              <p:ext uri="{D42A27DB-BD31-4B8C-83A1-F6EECF244321}">
                <p14:modId xmlns:p14="http://schemas.microsoft.com/office/powerpoint/2010/main" val="1225628993"/>
              </p:ext>
            </p:extLst>
          </p:nvPr>
        </p:nvGraphicFramePr>
        <p:xfrm>
          <a:off x="609600" y="1292850"/>
          <a:ext cx="10972800" cy="4683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D4CE56E-C8EA-9D7E-DB04-265759F21989}"/>
              </a:ext>
            </a:extLst>
          </p:cNvPr>
          <p:cNvSpPr txBox="1"/>
          <p:nvPr/>
        </p:nvSpPr>
        <p:spPr>
          <a:xfrm>
            <a:off x="116113" y="5976056"/>
            <a:ext cx="12075887" cy="738664"/>
          </a:xfrm>
          <a:prstGeom prst="rect">
            <a:avLst/>
          </a:prstGeom>
          <a:noFill/>
        </p:spPr>
        <p:txBody>
          <a:bodyPr wrap="square" rtlCol="0">
            <a:spAutoFit/>
          </a:bodyPr>
          <a:lstStyle/>
          <a:p>
            <a:pPr marL="350032" indent="-350032">
              <a:buFont typeface="+mj-lt"/>
              <a:buAutoNum type="arabicPeriod"/>
            </a:pPr>
            <a:r>
              <a:rPr lang="en-US" sz="1400" dirty="0"/>
              <a:t>Sullivan, J.T.; Sykora, K.; Schneiderman, J.; Naranjo, C.A.; and Sellers, E.M. Assessment of alcohol withdrawal: The revised Clinical Institute Withdrawal Assessment for Alcohol scale (CIWA-</a:t>
            </a:r>
            <a:r>
              <a:rPr lang="en-US" sz="1400" dirty="0" err="1"/>
              <a:t>Ar</a:t>
            </a:r>
            <a:r>
              <a:rPr lang="en-US" sz="1400" dirty="0"/>
              <a:t>). British Journal of Addiction 84:1353-1357, 1989</a:t>
            </a:r>
            <a:endParaRPr lang="en-US" sz="1400" dirty="0">
              <a:latin typeface="Calibri (Body)"/>
              <a:ea typeface="Calibri (Body)"/>
              <a:cs typeface="Calibri (Body)"/>
            </a:endParaRPr>
          </a:p>
          <a:p>
            <a:pPr marL="350032" indent="-350032" defTabSz="933420">
              <a:buFont typeface="+mj-lt"/>
              <a:buAutoNum type="arabicPeriod"/>
              <a:defRPr/>
            </a:pPr>
            <a:r>
              <a:rPr lang="en-US" sz="1400" dirty="0">
                <a:solidFill>
                  <a:srgbClr val="000000"/>
                </a:solidFill>
                <a:latin typeface="Calibri (Body)"/>
                <a:ea typeface="Calibri (Body)"/>
                <a:cs typeface="Calibri (Body)"/>
              </a:rPr>
              <a:t>The ASAM Clinical </a:t>
            </a:r>
            <a:r>
              <a:rPr lang="en-US" sz="1400" dirty="0">
                <a:latin typeface="Calibri (Body)"/>
                <a:ea typeface="Calibri (Body)"/>
                <a:cs typeface="Calibri (Body)"/>
              </a:rPr>
              <a:t>Practice Guideline on Alcohol Withdrawal Management. </a:t>
            </a:r>
            <a:r>
              <a:rPr lang="en-US" sz="1400" dirty="0">
                <a:solidFill>
                  <a:srgbClr val="000000"/>
                </a:solidFill>
                <a:latin typeface="Calibri (Body)"/>
                <a:ea typeface="Calibri (Body)"/>
                <a:cs typeface="Calibri (Body)"/>
              </a:rPr>
              <a:t>Journal of Addiction Medicine14(3S):1-72, May/June 2020.</a:t>
            </a:r>
          </a:p>
        </p:txBody>
      </p:sp>
      <p:sp>
        <p:nvSpPr>
          <p:cNvPr id="6" name="TextBox 5">
            <a:extLst>
              <a:ext uri="{FF2B5EF4-FFF2-40B4-BE49-F238E27FC236}">
                <a16:creationId xmlns:a16="http://schemas.microsoft.com/office/drawing/2014/main" id="{5207F94A-1CAF-4CB1-EE4D-C83E5E2E9FC4}"/>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35</a:t>
            </a:fld>
            <a:endParaRPr lang="en-US" sz="1200" dirty="0"/>
          </a:p>
        </p:txBody>
      </p:sp>
    </p:spTree>
    <p:extLst>
      <p:ext uri="{BB962C8B-B14F-4D97-AF65-F5344CB8AC3E}">
        <p14:creationId xmlns:p14="http://schemas.microsoft.com/office/powerpoint/2010/main" val="2335884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FDA-Approved Medication Treatments for Alcohol Use Disorders</a:t>
            </a:r>
          </a:p>
        </p:txBody>
      </p:sp>
      <p:graphicFrame>
        <p:nvGraphicFramePr>
          <p:cNvPr id="7" name="Content Placeholder 3"/>
          <p:cNvGraphicFramePr>
            <a:graphicFrameLocks noGrp="1"/>
          </p:cNvGraphicFramePr>
          <p:nvPr>
            <p:ph idx="4294967295"/>
          </p:nvPr>
        </p:nvGraphicFramePr>
        <p:xfrm>
          <a:off x="222422" y="1775802"/>
          <a:ext cx="10040573" cy="4782796"/>
        </p:xfrm>
        <a:graphic>
          <a:graphicData uri="http://schemas.openxmlformats.org/drawingml/2006/table">
            <a:tbl>
              <a:tblPr>
                <a:tableStyleId>{3C2FFA5D-87B4-456A-9821-1D502468CF0F}</a:tableStyleId>
              </a:tblPr>
              <a:tblGrid>
                <a:gridCol w="1909855">
                  <a:extLst>
                    <a:ext uri="{9D8B030D-6E8A-4147-A177-3AD203B41FA5}">
                      <a16:colId xmlns:a16="http://schemas.microsoft.com/office/drawing/2014/main" val="20000"/>
                    </a:ext>
                  </a:extLst>
                </a:gridCol>
                <a:gridCol w="1927537">
                  <a:extLst>
                    <a:ext uri="{9D8B030D-6E8A-4147-A177-3AD203B41FA5}">
                      <a16:colId xmlns:a16="http://schemas.microsoft.com/office/drawing/2014/main" val="20001"/>
                    </a:ext>
                  </a:extLst>
                </a:gridCol>
                <a:gridCol w="2228161">
                  <a:extLst>
                    <a:ext uri="{9D8B030D-6E8A-4147-A177-3AD203B41FA5}">
                      <a16:colId xmlns:a16="http://schemas.microsoft.com/office/drawing/2014/main" val="20002"/>
                    </a:ext>
                  </a:extLst>
                </a:gridCol>
                <a:gridCol w="1922975">
                  <a:extLst>
                    <a:ext uri="{9D8B030D-6E8A-4147-A177-3AD203B41FA5}">
                      <a16:colId xmlns:a16="http://schemas.microsoft.com/office/drawing/2014/main" val="20003"/>
                    </a:ext>
                  </a:extLst>
                </a:gridCol>
                <a:gridCol w="2052045">
                  <a:extLst>
                    <a:ext uri="{9D8B030D-6E8A-4147-A177-3AD203B41FA5}">
                      <a16:colId xmlns:a16="http://schemas.microsoft.com/office/drawing/2014/main" val="20004"/>
                    </a:ext>
                  </a:extLst>
                </a:gridCol>
              </a:tblGrid>
              <a:tr h="776478">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500" b="1" i="0" u="none" strike="noStrike" cap="none" normalizeH="0" baseline="0">
                        <a:ln>
                          <a:noFill/>
                        </a:ln>
                        <a:solidFill>
                          <a:srgbClr val="008000"/>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u="none" strike="noStrike" cap="none" normalizeH="0" baseline="0">
                          <a:ln>
                            <a:noFill/>
                          </a:ln>
                          <a:solidFill>
                            <a:schemeClr val="accent5"/>
                          </a:solidFill>
                          <a:effectLst/>
                        </a:rPr>
                        <a:t>Naltrexone</a:t>
                      </a: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u="none" strike="noStrike" cap="none" normalizeH="0" baseline="0">
                          <a:ln>
                            <a:noFill/>
                          </a:ln>
                          <a:solidFill>
                            <a:schemeClr val="accent5"/>
                          </a:solidFill>
                          <a:effectLst/>
                        </a:rPr>
                        <a:t>Extended-Release Naltrexone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u="none" strike="noStrike" cap="none" normalizeH="0" baseline="0">
                          <a:ln>
                            <a:noFill/>
                          </a:ln>
                          <a:solidFill>
                            <a:schemeClr val="accent5"/>
                          </a:solidFill>
                          <a:effectLst/>
                        </a:rPr>
                        <a:t>(XR-NTX)</a:t>
                      </a:r>
                      <a:endParaRPr kumimoji="0" lang="en-US" sz="1500" b="1" i="0" u="none" strike="noStrike" cap="none" normalizeH="0" baseline="0">
                        <a:ln>
                          <a:noFill/>
                        </a:ln>
                        <a:solidFill>
                          <a:schemeClr val="accent5"/>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u="none" strike="noStrike" cap="none" normalizeH="0" baseline="0">
                          <a:ln>
                            <a:noFill/>
                          </a:ln>
                          <a:solidFill>
                            <a:schemeClr val="accent5"/>
                          </a:solidFill>
                          <a:effectLst/>
                        </a:rPr>
                        <a:t>Acamprosate</a:t>
                      </a:r>
                      <a:endParaRPr kumimoji="0" lang="en-US" sz="1500" b="1" i="0" u="none" strike="noStrike" cap="none" normalizeH="0" baseline="0">
                        <a:ln>
                          <a:noFill/>
                        </a:ln>
                        <a:solidFill>
                          <a:schemeClr val="accent5"/>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accent5"/>
                          </a:solidFill>
                          <a:effectLst/>
                          <a:latin typeface="Arial" charset="0"/>
                          <a:ea typeface="ＭＳ Ｐゴシック" charset="-128"/>
                          <a:cs typeface="ＭＳ Ｐゴシック" charset="-128"/>
                        </a:rPr>
                        <a:t>Disulfiram</a:t>
                      </a:r>
                    </a:p>
                  </a:txBody>
                  <a:tcPr marL="68580" marR="68580" marT="34291" marB="34291" horzOverflow="overflow">
                    <a:solidFill>
                      <a:schemeClr val="bg1"/>
                    </a:solidFill>
                  </a:tcPr>
                </a:tc>
                <a:extLst>
                  <a:ext uri="{0D108BD9-81ED-4DB2-BD59-A6C34878D82A}">
                    <a16:rowId xmlns:a16="http://schemas.microsoft.com/office/drawing/2014/main" val="10000"/>
                  </a:ext>
                </a:extLst>
              </a:tr>
              <a:tr h="77647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rgbClr val="000066"/>
                          </a:solidFill>
                          <a:effectLst/>
                        </a:rPr>
                        <a:t>Mechanism of Action</a:t>
                      </a:r>
                      <a:endParaRPr kumimoji="0" lang="en-US" sz="1500" b="0"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Full </a:t>
                      </a:r>
                      <a:r>
                        <a:rPr kumimoji="0" lang="en-US" sz="1500" u="none" strike="noStrike" cap="none" normalizeH="0" baseline="0" err="1">
                          <a:ln>
                            <a:noFill/>
                          </a:ln>
                          <a:solidFill>
                            <a:schemeClr val="accent4">
                              <a:lumMod val="10000"/>
                            </a:schemeClr>
                          </a:solidFill>
                          <a:effectLst/>
                        </a:rPr>
                        <a:t>μ</a:t>
                      </a:r>
                      <a:r>
                        <a:rPr kumimoji="0" lang="en-US" sz="1500" u="none" strike="noStrike" cap="none" normalizeH="0" baseline="0">
                          <a:ln>
                            <a:noFill/>
                          </a:ln>
                          <a:solidFill>
                            <a:schemeClr val="accent4">
                              <a:lumMod val="10000"/>
                            </a:schemeClr>
                          </a:solidFill>
                          <a:effectLst/>
                        </a:rPr>
                        <a:t> antagonist</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Full </a:t>
                      </a:r>
                      <a:r>
                        <a:rPr kumimoji="0" lang="en-US" sz="1500" u="none" strike="noStrike" cap="none" normalizeH="0" baseline="0" err="1">
                          <a:ln>
                            <a:noFill/>
                          </a:ln>
                          <a:solidFill>
                            <a:schemeClr val="accent4">
                              <a:lumMod val="10000"/>
                            </a:schemeClr>
                          </a:solidFill>
                          <a:effectLst/>
                        </a:rPr>
                        <a:t>μ</a:t>
                      </a:r>
                      <a:r>
                        <a:rPr kumimoji="0" lang="en-US" sz="1500" u="none" strike="noStrike" cap="none" normalizeH="0" baseline="0">
                          <a:ln>
                            <a:noFill/>
                          </a:ln>
                          <a:solidFill>
                            <a:schemeClr val="accent4">
                              <a:lumMod val="10000"/>
                            </a:schemeClr>
                          </a:solidFill>
                          <a:effectLst/>
                        </a:rPr>
                        <a:t> antagonist</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r>
                        <a:rPr lang="en-US" sz="1500" kern="1200">
                          <a:solidFill>
                            <a:schemeClr val="accent1">
                              <a:lumMod val="10000"/>
                            </a:schemeClr>
                          </a:solidFill>
                          <a:latin typeface="+mn-lt"/>
                          <a:ea typeface="+mn-ea"/>
                          <a:cs typeface="+mn-cs"/>
                        </a:rPr>
                        <a:t>Blocks N-methyl D-</a:t>
                      </a:r>
                      <a:r>
                        <a:rPr lang="en-US" sz="1500" kern="1200" err="1">
                          <a:solidFill>
                            <a:schemeClr val="accent1">
                              <a:lumMod val="10000"/>
                            </a:schemeClr>
                          </a:solidFill>
                          <a:latin typeface="+mn-lt"/>
                          <a:ea typeface="+mn-ea"/>
                          <a:cs typeface="+mn-cs"/>
                        </a:rPr>
                        <a:t>aspartate</a:t>
                      </a:r>
                      <a:r>
                        <a:rPr lang="en-US" sz="1500" kern="1200">
                          <a:solidFill>
                            <a:schemeClr val="accent1">
                              <a:lumMod val="10000"/>
                            </a:schemeClr>
                          </a:solidFill>
                          <a:latin typeface="+mn-lt"/>
                          <a:ea typeface="+mn-ea"/>
                          <a:cs typeface="+mn-cs"/>
                        </a:rPr>
                        <a:t> receptors </a:t>
                      </a:r>
                      <a:endParaRPr lang="en-US" sz="1500">
                        <a:solidFill>
                          <a:schemeClr val="accent1">
                            <a:lumMod val="10000"/>
                          </a:schemeClr>
                        </a:solidFill>
                      </a:endParaRPr>
                    </a:p>
                  </a:txBody>
                  <a:tcPr marL="68580" marR="68580" marT="34291" marB="34291" horzOverflow="overflow">
                    <a:solidFill>
                      <a:schemeClr val="bg1"/>
                    </a:solidFill>
                  </a:tcPr>
                </a:tc>
                <a:tc>
                  <a:txBody>
                    <a:bodyPr/>
                    <a:lstStyle/>
                    <a:p>
                      <a:pPr marL="0" marR="0">
                        <a:spcBef>
                          <a:spcPts val="0"/>
                        </a:spcBef>
                        <a:spcAft>
                          <a:spcPts val="0"/>
                        </a:spcAft>
                      </a:pPr>
                      <a:r>
                        <a:rPr lang="en-US" sz="1500">
                          <a:solidFill>
                            <a:srgbClr val="0C1C1D"/>
                          </a:solidFill>
                          <a:latin typeface="Arial"/>
                          <a:ea typeface="Cambria"/>
                          <a:cs typeface="Arial"/>
                        </a:rPr>
                        <a:t>Inhibits acetaldehyde </a:t>
                      </a:r>
                      <a:r>
                        <a:rPr lang="en-US" sz="1500" err="1">
                          <a:solidFill>
                            <a:srgbClr val="0C1C1D"/>
                          </a:solidFill>
                          <a:latin typeface="Arial"/>
                          <a:ea typeface="Cambria"/>
                          <a:cs typeface="Arial"/>
                        </a:rPr>
                        <a:t>dehydrogenase</a:t>
                      </a:r>
                      <a:endParaRPr lang="en-US" sz="1500">
                        <a:solidFill>
                          <a:srgbClr val="0C1C1D"/>
                        </a:solidFill>
                        <a:latin typeface="Arial"/>
                        <a:ea typeface="Cambria"/>
                        <a:cs typeface="Arial"/>
                      </a:endParaRPr>
                    </a:p>
                  </a:txBody>
                  <a:tcPr marL="51435" marR="51435" marT="0" marB="0">
                    <a:solidFill>
                      <a:schemeClr val="bg1"/>
                    </a:solidFill>
                  </a:tcPr>
                </a:tc>
                <a:extLst>
                  <a:ext uri="{0D108BD9-81ED-4DB2-BD59-A6C34878D82A}">
                    <a16:rowId xmlns:a16="http://schemas.microsoft.com/office/drawing/2014/main" val="10001"/>
                  </a:ext>
                </a:extLst>
              </a:tr>
              <a:tr h="30497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rgbClr val="000066"/>
                          </a:solidFill>
                          <a:effectLst/>
                        </a:rPr>
                        <a:t>Delivery</a:t>
                      </a:r>
                      <a:endParaRPr kumimoji="0" lang="en-US" sz="1500" b="0"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Oral</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IM</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r>
                        <a:rPr lang="en-US" sz="1500">
                          <a:solidFill>
                            <a:schemeClr val="accent1">
                              <a:lumMod val="10000"/>
                            </a:schemeClr>
                          </a:solidFill>
                        </a:rPr>
                        <a:t>Oral</a:t>
                      </a: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accent1">
                              <a:lumMod val="10000"/>
                            </a:schemeClr>
                          </a:solidFill>
                          <a:effectLst/>
                          <a:latin typeface="Arial" charset="0"/>
                          <a:ea typeface="ＭＳ Ｐゴシック" charset="-128"/>
                          <a:cs typeface="ＭＳ Ｐゴシック" charset="-128"/>
                        </a:rPr>
                        <a:t>Oral</a:t>
                      </a:r>
                    </a:p>
                  </a:txBody>
                  <a:tcPr marL="68580" marR="68580" marT="34291" marB="34291" horzOverflow="overflow">
                    <a:solidFill>
                      <a:schemeClr val="bg1"/>
                    </a:solidFill>
                  </a:tcPr>
                </a:tc>
                <a:extLst>
                  <a:ext uri="{0D108BD9-81ED-4DB2-BD59-A6C34878D82A}">
                    <a16:rowId xmlns:a16="http://schemas.microsoft.com/office/drawing/2014/main" val="10002"/>
                  </a:ext>
                </a:extLst>
              </a:tr>
              <a:tr h="52309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rgbClr val="000066"/>
                          </a:solidFill>
                          <a:effectLst/>
                        </a:rPr>
                        <a:t>Frequency</a:t>
                      </a:r>
                      <a:endParaRPr kumimoji="0" lang="en-US" sz="1500" b="0" i="0" u="none" strike="noStrike" cap="none" normalizeH="0" baseline="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50mg Daily</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a:ln>
                            <a:noFill/>
                          </a:ln>
                          <a:solidFill>
                            <a:schemeClr val="accent4">
                              <a:lumMod val="10000"/>
                            </a:schemeClr>
                          </a:solidFill>
                          <a:effectLst/>
                        </a:rPr>
                        <a:t>380 mg q4 weeks* </a:t>
                      </a:r>
                    </a:p>
                  </a:txBody>
                  <a:tcPr marL="68580" marR="68580" marT="34291" marB="34291" horzOverflow="overflow">
                    <a:solidFill>
                      <a:schemeClr val="bg1"/>
                    </a:solidFill>
                  </a:tcPr>
                </a:tc>
                <a:tc>
                  <a:txBody>
                    <a:bodyPr/>
                    <a:lstStyle/>
                    <a:p>
                      <a:r>
                        <a:rPr lang="en-US" sz="1500">
                          <a:solidFill>
                            <a:schemeClr val="accent1">
                              <a:lumMod val="10000"/>
                            </a:schemeClr>
                          </a:solidFill>
                        </a:rPr>
                        <a:t>2</a:t>
                      </a:r>
                      <a:r>
                        <a:rPr lang="en-US" sz="1500" baseline="0">
                          <a:solidFill>
                            <a:schemeClr val="accent1">
                              <a:lumMod val="10000"/>
                            </a:schemeClr>
                          </a:solidFill>
                        </a:rPr>
                        <a:t> tablets, </a:t>
                      </a:r>
                      <a:r>
                        <a:rPr lang="en-US" sz="1500">
                          <a:solidFill>
                            <a:schemeClr val="accent1">
                              <a:lumMod val="10000"/>
                            </a:schemeClr>
                          </a:solidFill>
                        </a:rPr>
                        <a:t>3 times day</a:t>
                      </a:r>
                    </a:p>
                  </a:txBody>
                  <a:tcPr marL="68580" marR="68580" marT="34291" marB="34291" horzOverflow="overflow">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accent1">
                              <a:lumMod val="10000"/>
                            </a:schemeClr>
                          </a:solidFill>
                          <a:effectLst/>
                          <a:latin typeface="Arial" charset="0"/>
                          <a:ea typeface="ＭＳ Ｐゴシック" charset="-128"/>
                          <a:cs typeface="ＭＳ Ｐゴシック" charset="-128"/>
                        </a:rPr>
                        <a:t>Daily</a:t>
                      </a:r>
                    </a:p>
                  </a:txBody>
                  <a:tcPr marL="68580" marR="68580" marT="34291" marB="34291" horzOverflow="overflow">
                    <a:solidFill>
                      <a:schemeClr val="bg1"/>
                    </a:solidFill>
                  </a:tcPr>
                </a:tc>
                <a:extLst>
                  <a:ext uri="{0D108BD9-81ED-4DB2-BD59-A6C34878D82A}">
                    <a16:rowId xmlns:a16="http://schemas.microsoft.com/office/drawing/2014/main" val="10003"/>
                  </a:ext>
                </a:extLst>
              </a:tr>
              <a:tr h="239908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500" u="none" strike="noStrike" cap="none" normalizeH="0" baseline="0" dirty="0">
                          <a:ln>
                            <a:noFill/>
                          </a:ln>
                          <a:solidFill>
                            <a:srgbClr val="000066"/>
                          </a:solidFill>
                          <a:effectLst/>
                        </a:rPr>
                        <a:t>Other</a:t>
                      </a:r>
                      <a:endParaRPr kumimoji="0" lang="en-US" sz="1500" b="0" i="0" u="none" strike="noStrike" cap="none" normalizeH="0" baseline="0" dirty="0">
                        <a:ln>
                          <a:noFill/>
                        </a:ln>
                        <a:solidFill>
                          <a:srgbClr val="000066"/>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u="none" strike="noStrike" cap="none" normalizeH="0" baseline="0">
                          <a:ln>
                            <a:noFill/>
                          </a:ln>
                          <a:solidFill>
                            <a:schemeClr val="accent4">
                              <a:lumMod val="10000"/>
                            </a:schemeClr>
                          </a:solidFill>
                          <a:effectLst/>
                        </a:rPr>
                        <a:t>Poor adherence</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u="none" strike="noStrike" cap="none" normalizeH="0" baseline="0">
                          <a:ln>
                            <a:noFill/>
                          </a:ln>
                          <a:solidFill>
                            <a:schemeClr val="accent4">
                              <a:lumMod val="10000"/>
                            </a:schemeClr>
                          </a:solidFill>
                          <a:effectLst/>
                        </a:rPr>
                        <a:t>Good efficacy; </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b="1" u="none" strike="noStrike" cap="none" normalizeH="0" baseline="0">
                          <a:ln>
                            <a:noFill/>
                          </a:ln>
                          <a:solidFill>
                            <a:schemeClr val="accent4">
                              <a:lumMod val="10000"/>
                            </a:schemeClr>
                          </a:solidFill>
                          <a:effectLst/>
                        </a:rPr>
                        <a:t>Also treats OUD;</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u="none" strike="noStrike" cap="none" normalizeH="0" baseline="0">
                          <a:ln>
                            <a:noFill/>
                          </a:ln>
                          <a:solidFill>
                            <a:schemeClr val="accent4">
                              <a:lumMod val="10000"/>
                            </a:schemeClr>
                          </a:solidFill>
                          <a:effectLst/>
                        </a:rPr>
                        <a:t>no diversion; </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u="none" strike="noStrike" cap="none" normalizeH="0" baseline="0">
                          <a:ln>
                            <a:noFill/>
                          </a:ln>
                          <a:solidFill>
                            <a:schemeClr val="accent4">
                              <a:lumMod val="10000"/>
                            </a:schemeClr>
                          </a:solidFill>
                          <a:effectLst/>
                        </a:rPr>
                        <a:t>no dependence or respiratory depression</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u="none" strike="noStrike" cap="none" normalizeH="0" baseline="0">
                          <a:ln>
                            <a:noFill/>
                          </a:ln>
                          <a:solidFill>
                            <a:schemeClr val="accent4">
                              <a:lumMod val="10000"/>
                            </a:schemeClr>
                          </a:solidFill>
                          <a:effectLst/>
                        </a:rPr>
                        <a:t>increased adherence over oral naltrexone</a:t>
                      </a:r>
                      <a:endParaRPr kumimoji="0" lang="en-US" sz="1500" b="0" i="0" u="none" strike="noStrike" cap="none" normalizeH="0" baseline="0">
                        <a:ln>
                          <a:noFill/>
                        </a:ln>
                        <a:solidFill>
                          <a:schemeClr val="accent4">
                            <a:lumMod val="10000"/>
                          </a:schemeClr>
                        </a:solidFill>
                        <a:effectLst/>
                        <a:latin typeface="Arial" charset="0"/>
                        <a:ea typeface="ＭＳ Ｐゴシック" charset="-128"/>
                        <a:cs typeface="ＭＳ Ｐゴシック" charset="-128"/>
                      </a:endParaRPr>
                    </a:p>
                  </a:txBody>
                  <a:tcPr marL="68580" marR="68580" marT="34291" marB="34291" horzOverflow="overflow">
                    <a:solidFill>
                      <a:schemeClr val="bg1"/>
                    </a:solidFill>
                  </a:tcPr>
                </a:tc>
                <a:tc>
                  <a:txBody>
                    <a:bodyPr/>
                    <a:lstStyle/>
                    <a:p>
                      <a:pPr marL="342900" indent="-342900">
                        <a:buFont typeface="+mj-lt"/>
                        <a:buAutoNum type="arabicPeriod"/>
                      </a:pPr>
                      <a:r>
                        <a:rPr lang="en-US" sz="1500">
                          <a:solidFill>
                            <a:schemeClr val="accent1">
                              <a:lumMod val="10000"/>
                            </a:schemeClr>
                          </a:solidFill>
                        </a:rPr>
                        <a:t>Not proven</a:t>
                      </a:r>
                      <a:r>
                        <a:rPr lang="en-US" sz="1500" baseline="0">
                          <a:solidFill>
                            <a:schemeClr val="accent1">
                              <a:lumMod val="10000"/>
                            </a:schemeClr>
                          </a:solidFill>
                        </a:rPr>
                        <a:t> to be better than NTX;</a:t>
                      </a:r>
                    </a:p>
                    <a:p>
                      <a:pPr marL="342900" indent="-342900">
                        <a:buFont typeface="+mj-lt"/>
                        <a:buAutoNum type="arabicPeriod"/>
                      </a:pPr>
                      <a:r>
                        <a:rPr lang="en-US" sz="1500" baseline="0">
                          <a:solidFill>
                            <a:schemeClr val="accent1">
                              <a:lumMod val="10000"/>
                            </a:schemeClr>
                          </a:solidFill>
                        </a:rPr>
                        <a:t>compliance issues;</a:t>
                      </a:r>
                    </a:p>
                    <a:p>
                      <a:pPr marL="342900" indent="-342900">
                        <a:buFont typeface="+mj-lt"/>
                        <a:buAutoNum type="arabicPeriod"/>
                      </a:pPr>
                      <a:r>
                        <a:rPr lang="en-US" sz="1500" baseline="0">
                          <a:solidFill>
                            <a:schemeClr val="accent1">
                              <a:lumMod val="10000"/>
                            </a:schemeClr>
                          </a:solidFill>
                        </a:rPr>
                        <a:t>can be used with buprenorphine or methadone </a:t>
                      </a:r>
                      <a:endParaRPr lang="en-US" sz="1500">
                        <a:solidFill>
                          <a:schemeClr val="accent1">
                            <a:lumMod val="10000"/>
                          </a:schemeClr>
                        </a:solidFill>
                      </a:endParaRPr>
                    </a:p>
                  </a:txBody>
                  <a:tcPr marL="68580" marR="68580" marT="34291" marB="34291" horzOverflow="overflow">
                    <a:solidFill>
                      <a:schemeClr val="bg1"/>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b="0" i="0" u="none" strike="noStrike" cap="none" normalizeH="0" baseline="0" dirty="0">
                          <a:ln>
                            <a:noFill/>
                          </a:ln>
                          <a:solidFill>
                            <a:schemeClr val="accent1">
                              <a:lumMod val="10000"/>
                            </a:schemeClr>
                          </a:solidFill>
                          <a:effectLst/>
                          <a:latin typeface="Arial" charset="0"/>
                          <a:ea typeface="ＭＳ Ｐゴシック" charset="-128"/>
                          <a:cs typeface="ＭＳ Ｐゴシック" charset="-128"/>
                        </a:rPr>
                        <a:t>Poor compliance</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b="0" i="0" u="none" strike="noStrike" cap="none" normalizeH="0" baseline="0" dirty="0">
                          <a:ln>
                            <a:noFill/>
                          </a:ln>
                          <a:solidFill>
                            <a:schemeClr val="accent1">
                              <a:lumMod val="10000"/>
                            </a:schemeClr>
                          </a:solidFill>
                          <a:effectLst/>
                          <a:latin typeface="Arial" charset="0"/>
                          <a:ea typeface="ＭＳ Ｐゴシック" charset="-128"/>
                          <a:cs typeface="ＭＳ Ｐゴシック" charset="-128"/>
                        </a:rPr>
                        <a:t>poor efficacy</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pPr>
                      <a:r>
                        <a:rPr kumimoji="0" lang="en-US" sz="1500" b="0" i="0" u="none" strike="noStrike" cap="none" normalizeH="0" baseline="0" dirty="0">
                          <a:ln>
                            <a:noFill/>
                          </a:ln>
                          <a:solidFill>
                            <a:schemeClr val="accent1">
                              <a:lumMod val="10000"/>
                            </a:schemeClr>
                          </a:solidFill>
                          <a:effectLst/>
                          <a:latin typeface="Arial" charset="0"/>
                          <a:ea typeface="ＭＳ Ｐゴシック" charset="-128"/>
                          <a:cs typeface="ＭＳ Ｐゴシック" charset="-128"/>
                        </a:rPr>
                        <a:t>High level of monitoring needed for toxicity side effects (</a:t>
                      </a:r>
                      <a:r>
                        <a:rPr kumimoji="0" lang="en-US" sz="1500" b="0" i="0" u="none" strike="noStrike" cap="none" normalizeH="0" baseline="0" dirty="0" err="1">
                          <a:ln>
                            <a:noFill/>
                          </a:ln>
                          <a:solidFill>
                            <a:schemeClr val="accent1">
                              <a:lumMod val="10000"/>
                            </a:schemeClr>
                          </a:solidFill>
                          <a:effectLst/>
                          <a:latin typeface="Arial" charset="0"/>
                          <a:ea typeface="ＭＳ Ｐゴシック" charset="-128"/>
                          <a:cs typeface="ＭＳ Ｐゴシック" charset="-128"/>
                        </a:rPr>
                        <a:t>Vfib</a:t>
                      </a:r>
                      <a:r>
                        <a:rPr kumimoji="0" lang="en-US" sz="1500" b="0" i="0" u="none" strike="noStrike" cap="none" normalizeH="0" baseline="0" dirty="0">
                          <a:ln>
                            <a:noFill/>
                          </a:ln>
                          <a:solidFill>
                            <a:schemeClr val="accent1">
                              <a:lumMod val="10000"/>
                            </a:schemeClr>
                          </a:solidFill>
                          <a:effectLst/>
                          <a:latin typeface="Arial" charset="0"/>
                          <a:ea typeface="ＭＳ Ｐゴシック" charset="-128"/>
                          <a:cs typeface="ＭＳ Ｐゴシック" charset="-128"/>
                        </a:rPr>
                        <a:t> </a:t>
                      </a:r>
                      <a:r>
                        <a:rPr kumimoji="0" lang="en-US" sz="1500" b="0" i="0" u="none" strike="noStrike" cap="none" normalizeH="0" baseline="0" dirty="0" err="1">
                          <a:ln>
                            <a:noFill/>
                          </a:ln>
                          <a:solidFill>
                            <a:schemeClr val="accent1">
                              <a:lumMod val="10000"/>
                            </a:schemeClr>
                          </a:solidFill>
                          <a:effectLst/>
                          <a:latin typeface="Arial" charset="0"/>
                          <a:ea typeface="ＭＳ Ｐゴシック" charset="-128"/>
                          <a:cs typeface="ＭＳ Ｐゴシック" charset="-128"/>
                        </a:rPr>
                        <a:t>etc</a:t>
                      </a:r>
                      <a:r>
                        <a:rPr kumimoji="0" lang="en-US" sz="1500" b="0" i="0" u="none" strike="noStrike" cap="none" normalizeH="0" baseline="0" dirty="0">
                          <a:ln>
                            <a:noFill/>
                          </a:ln>
                          <a:solidFill>
                            <a:schemeClr val="accent1">
                              <a:lumMod val="10000"/>
                            </a:schemeClr>
                          </a:solidFill>
                          <a:effectLst/>
                          <a:latin typeface="Arial" charset="0"/>
                          <a:ea typeface="ＭＳ Ｐゴシック" charset="-128"/>
                          <a:cs typeface="ＭＳ Ｐゴシック" charset="-128"/>
                        </a:rPr>
                        <a:t>)</a:t>
                      </a:r>
                    </a:p>
                  </a:txBody>
                  <a:tcPr marL="68580" marR="68580" marT="34291" marB="34291" horzOverflow="overflow">
                    <a:solidFill>
                      <a:schemeClr val="bg1"/>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3607483" y="6603956"/>
            <a:ext cx="5413637" cy="254044"/>
          </a:xfrm>
          <a:prstGeom prst="rect">
            <a:avLst/>
          </a:prstGeom>
          <a:noFill/>
        </p:spPr>
        <p:txBody>
          <a:bodyPr wrap="square" rtlCol="0">
            <a:spAutoFit/>
          </a:bodyPr>
          <a:lstStyle/>
          <a:p>
            <a:pPr marL="257162" indent="-257162">
              <a:buFontTx/>
              <a:buAutoNum type="arabicPeriod"/>
            </a:pPr>
            <a:r>
              <a:rPr lang="en-US" sz="1051"/>
              <a:t>Anton et al. , COMBINE study, JAMA  2006;  2. Garbutt et al. JAMA, 2005.</a:t>
            </a:r>
          </a:p>
        </p:txBody>
      </p:sp>
      <p:sp>
        <p:nvSpPr>
          <p:cNvPr id="3" name="Frame 2">
            <a:extLst>
              <a:ext uri="{FF2B5EF4-FFF2-40B4-BE49-F238E27FC236}">
                <a16:creationId xmlns:a16="http://schemas.microsoft.com/office/drawing/2014/main" id="{F838FB3A-7565-6549-AD1A-4E8FBEE8B74E}"/>
              </a:ext>
            </a:extLst>
          </p:cNvPr>
          <p:cNvSpPr/>
          <p:nvPr/>
        </p:nvSpPr>
        <p:spPr>
          <a:xfrm>
            <a:off x="2098549" y="1775802"/>
            <a:ext cx="4215753" cy="4780104"/>
          </a:xfrm>
          <a:prstGeom prst="frame">
            <a:avLst>
              <a:gd name="adj1" fmla="val 7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tx1"/>
              </a:solidFill>
            </a:endParaRPr>
          </a:p>
        </p:txBody>
      </p:sp>
    </p:spTree>
    <p:extLst>
      <p:ext uri="{BB962C8B-B14F-4D97-AF65-F5344CB8AC3E}">
        <p14:creationId xmlns:p14="http://schemas.microsoft.com/office/powerpoint/2010/main" val="32444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1755228" y="1100667"/>
          <a:ext cx="8772740" cy="546829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 y="15869"/>
            <a:ext cx="11898086" cy="954107"/>
          </a:xfrm>
          <a:prstGeom prst="rect">
            <a:avLst/>
          </a:prstGeom>
          <a:noFill/>
        </p:spPr>
        <p:txBody>
          <a:bodyPr wrap="square" rtlCol="0">
            <a:spAutoFit/>
          </a:bodyPr>
          <a:lstStyle/>
          <a:p>
            <a:r>
              <a:rPr lang="en-US" sz="2800" dirty="0"/>
              <a:t>Medication Treatment for </a:t>
            </a:r>
            <a:r>
              <a:rPr lang="en-US" sz="2800" u="sng" dirty="0"/>
              <a:t>Alcohol Use Disorder Improves Viral Suppression in PWH</a:t>
            </a:r>
            <a:r>
              <a:rPr lang="en-US" sz="2800" dirty="0"/>
              <a:t> </a:t>
            </a:r>
            <a:r>
              <a:rPr lang="en-US" sz="2800" dirty="0">
                <a:solidFill>
                  <a:schemeClr val="accent1"/>
                </a:solidFill>
              </a:rPr>
              <a:t>: </a:t>
            </a:r>
            <a:r>
              <a:rPr lang="en-US" sz="2800" dirty="0">
                <a:solidFill>
                  <a:srgbClr val="FF0000"/>
                </a:solidFill>
              </a:rPr>
              <a:t>Extended-Release Naltrexone</a:t>
            </a:r>
            <a:endParaRPr lang="en-US" sz="2800" dirty="0">
              <a:solidFill>
                <a:srgbClr val="FF0000"/>
              </a:solidFill>
              <a:latin typeface="Arial"/>
              <a:cs typeface="Arial"/>
            </a:endParaRPr>
          </a:p>
        </p:txBody>
      </p:sp>
      <p:cxnSp>
        <p:nvCxnSpPr>
          <p:cNvPr id="18" name="Elbow Connector 17"/>
          <p:cNvCxnSpPr/>
          <p:nvPr/>
        </p:nvCxnSpPr>
        <p:spPr>
          <a:xfrm flipV="1">
            <a:off x="5440945" y="2489200"/>
            <a:ext cx="3133563" cy="1778000"/>
          </a:xfrm>
          <a:prstGeom prst="bentConnector3">
            <a:avLst/>
          </a:prstGeom>
          <a:ln w="76200" cmpd="sng">
            <a:solidFill>
              <a:schemeClr val="tx2"/>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544137" y="3211376"/>
            <a:ext cx="1411238" cy="523220"/>
          </a:xfrm>
          <a:prstGeom prst="rect">
            <a:avLst/>
          </a:prstGeom>
          <a:noFill/>
          <a:ln>
            <a:solidFill>
              <a:schemeClr val="tx1"/>
            </a:solidFill>
          </a:ln>
        </p:spPr>
        <p:txBody>
          <a:bodyPr wrap="square" rtlCol="0">
            <a:spAutoFit/>
          </a:bodyPr>
          <a:lstStyle/>
          <a:p>
            <a:pPr algn="ctr"/>
            <a:r>
              <a:rPr lang="en-US" sz="2800" dirty="0">
                <a:solidFill>
                  <a:schemeClr val="tx2"/>
                </a:solidFill>
                <a:latin typeface="Calibri"/>
              </a:rPr>
              <a:t>P=0.015</a:t>
            </a:r>
          </a:p>
        </p:txBody>
      </p:sp>
      <p:sp>
        <p:nvSpPr>
          <p:cNvPr id="20" name="Rectangle 19"/>
          <p:cNvSpPr/>
          <p:nvPr/>
        </p:nvSpPr>
        <p:spPr>
          <a:xfrm>
            <a:off x="3819675" y="5043156"/>
            <a:ext cx="1504651" cy="42227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bg1"/>
                </a:solidFill>
                <a:latin typeface="Calibri"/>
              </a:rPr>
              <a:t>P=0.292</a:t>
            </a:r>
          </a:p>
        </p:txBody>
      </p:sp>
      <p:sp>
        <p:nvSpPr>
          <p:cNvPr id="23" name="Rectangle 22"/>
          <p:cNvSpPr/>
          <p:nvPr/>
        </p:nvSpPr>
        <p:spPr>
          <a:xfrm>
            <a:off x="7620000" y="4944764"/>
            <a:ext cx="1693334" cy="5408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2"/>
                </a:solidFill>
                <a:latin typeface="Calibri"/>
              </a:rPr>
              <a:t>P=0.001</a:t>
            </a:r>
          </a:p>
        </p:txBody>
      </p:sp>
      <p:sp>
        <p:nvSpPr>
          <p:cNvPr id="13" name="TextBox 12"/>
          <p:cNvSpPr txBox="1"/>
          <p:nvPr/>
        </p:nvSpPr>
        <p:spPr>
          <a:xfrm rot="16200000">
            <a:off x="-514521" y="3345991"/>
            <a:ext cx="4635299" cy="461665"/>
          </a:xfrm>
          <a:prstGeom prst="rect">
            <a:avLst/>
          </a:prstGeom>
          <a:noFill/>
        </p:spPr>
        <p:txBody>
          <a:bodyPr wrap="square" rtlCol="0">
            <a:spAutoFit/>
          </a:bodyPr>
          <a:lstStyle/>
          <a:p>
            <a:r>
              <a:rPr lang="en-US" dirty="0"/>
              <a:t>% </a:t>
            </a:r>
            <a:r>
              <a:rPr lang="en-US" sz="2400" dirty="0"/>
              <a:t>Virally</a:t>
            </a:r>
            <a:r>
              <a:rPr lang="en-US" dirty="0"/>
              <a:t> </a:t>
            </a:r>
            <a:r>
              <a:rPr lang="en-US" sz="2400" dirty="0"/>
              <a:t>Suppressed (&lt;50 c/mL)</a:t>
            </a:r>
          </a:p>
        </p:txBody>
      </p:sp>
      <p:sp>
        <p:nvSpPr>
          <p:cNvPr id="2" name="Bent Arrow 1"/>
          <p:cNvSpPr/>
          <p:nvPr/>
        </p:nvSpPr>
        <p:spPr>
          <a:xfrm>
            <a:off x="7497597" y="1705892"/>
            <a:ext cx="954507" cy="1767094"/>
          </a:xfrm>
          <a:prstGeom prst="bentArrow">
            <a:avLst>
              <a:gd name="adj1" fmla="val 15382"/>
              <a:gd name="adj2" fmla="val 25000"/>
              <a:gd name="adj3" fmla="val 25000"/>
              <a:gd name="adj4" fmla="val 34132"/>
            </a:avLst>
          </a:prstGeom>
          <a:solidFill>
            <a:schemeClr val="tx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37203E60-E4DE-8E4B-B801-BC1ABCEEE2D7}"/>
              </a:ext>
            </a:extLst>
          </p:cNvPr>
          <p:cNvSpPr txBox="1"/>
          <p:nvPr/>
        </p:nvSpPr>
        <p:spPr>
          <a:xfrm>
            <a:off x="3819675" y="6479837"/>
            <a:ext cx="6955879" cy="369332"/>
          </a:xfrm>
          <a:prstGeom prst="rect">
            <a:avLst/>
          </a:prstGeom>
          <a:noFill/>
        </p:spPr>
        <p:txBody>
          <a:bodyPr wrap="none" rtlCol="0">
            <a:spAutoFit/>
          </a:bodyPr>
          <a:lstStyle/>
          <a:p>
            <a:r>
              <a:rPr lang="en-US" i="1" dirty="0">
                <a:solidFill>
                  <a:schemeClr val="accent1"/>
                </a:solidFill>
              </a:rPr>
              <a:t>Springer et al. </a:t>
            </a:r>
            <a:r>
              <a:rPr lang="en-US" sz="1800" dirty="0">
                <a:solidFill>
                  <a:srgbClr val="000000"/>
                </a:solidFill>
                <a:effectLst/>
                <a:latin typeface="Times New Roman" panose="02020603050405020304" pitchFamily="18" charset="0"/>
                <a:ea typeface="Times New Roman" panose="02020603050405020304" pitchFamily="18" charset="0"/>
              </a:rPr>
              <a:t>J </a:t>
            </a:r>
            <a:r>
              <a:rPr lang="en-US" sz="1800" dirty="0" err="1">
                <a:solidFill>
                  <a:srgbClr val="000000"/>
                </a:solidFill>
                <a:effectLst/>
                <a:latin typeface="Times New Roman" panose="02020603050405020304" pitchFamily="18" charset="0"/>
                <a:ea typeface="Times New Roman" panose="02020603050405020304" pitchFamily="18" charset="0"/>
              </a:rPr>
              <a:t>Acquir</a:t>
            </a:r>
            <a:r>
              <a:rPr lang="en-US" sz="1800" dirty="0">
                <a:solidFill>
                  <a:srgbClr val="000000"/>
                </a:solidFill>
                <a:effectLst/>
                <a:latin typeface="Times New Roman" panose="02020603050405020304" pitchFamily="18" charset="0"/>
                <a:ea typeface="Times New Roman" panose="02020603050405020304" pitchFamily="18" charset="0"/>
              </a:rPr>
              <a:t> Immune </a:t>
            </a:r>
            <a:r>
              <a:rPr lang="en-US" sz="1800" dirty="0" err="1">
                <a:solidFill>
                  <a:srgbClr val="000000"/>
                </a:solidFill>
                <a:effectLst/>
                <a:latin typeface="Times New Roman" panose="02020603050405020304" pitchFamily="18" charset="0"/>
                <a:ea typeface="Times New Roman" panose="02020603050405020304" pitchFamily="18" charset="0"/>
              </a:rPr>
              <a:t>Defic</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Syndr</a:t>
            </a:r>
            <a:r>
              <a:rPr lang="en-US" sz="1800" dirty="0">
                <a:solidFill>
                  <a:srgbClr val="000000"/>
                </a:solidFill>
                <a:effectLst/>
                <a:latin typeface="Times New Roman" panose="02020603050405020304" pitchFamily="18" charset="0"/>
                <a:ea typeface="Times New Roman" panose="02020603050405020304" pitchFamily="18" charset="0"/>
              </a:rPr>
              <a:t>. 2018 Sep 1;79(1):92-100</a:t>
            </a:r>
            <a:r>
              <a:rPr lang="en-US" dirty="0">
                <a:effectLst/>
              </a:rPr>
              <a:t> </a:t>
            </a:r>
            <a:endParaRPr lang="en-US" b="1" i="1" dirty="0">
              <a:solidFill>
                <a:schemeClr val="accent1"/>
              </a:solidFill>
            </a:endParaRPr>
          </a:p>
        </p:txBody>
      </p:sp>
      <p:sp>
        <p:nvSpPr>
          <p:cNvPr id="3" name="TextBox 2">
            <a:extLst>
              <a:ext uri="{FF2B5EF4-FFF2-40B4-BE49-F238E27FC236}">
                <a16:creationId xmlns:a16="http://schemas.microsoft.com/office/drawing/2014/main" id="{B4108C09-9CEC-FB44-42F2-080E38F15C7F}"/>
              </a:ext>
            </a:extLst>
          </p:cNvPr>
          <p:cNvSpPr txBox="1"/>
          <p:nvPr/>
        </p:nvSpPr>
        <p:spPr>
          <a:xfrm>
            <a:off x="7168040" y="910216"/>
            <a:ext cx="2681001" cy="5580864"/>
          </a:xfrm>
          <a:prstGeom prst="rect">
            <a:avLst/>
          </a:prstGeom>
          <a:noFill/>
          <a:ln w="38100">
            <a:solidFill>
              <a:schemeClr val="accent3"/>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A4565CFF-2F74-9575-1190-49B774432276}"/>
              </a:ext>
            </a:extLst>
          </p:cNvPr>
          <p:cNvSpPr txBox="1"/>
          <p:nvPr/>
        </p:nvSpPr>
        <p:spPr>
          <a:xfrm>
            <a:off x="129746" y="6518187"/>
            <a:ext cx="6240162" cy="369332"/>
          </a:xfrm>
          <a:prstGeom prst="rect">
            <a:avLst/>
          </a:prstGeom>
          <a:noFill/>
        </p:spPr>
        <p:txBody>
          <a:bodyPr wrap="square">
            <a:spAutoFit/>
          </a:bodyPr>
          <a:lstStyle/>
          <a:p>
            <a:r>
              <a:rPr lang="en-US" sz="1800" dirty="0"/>
              <a:t>NIAAA: R01 AA018944,Springer</a:t>
            </a:r>
          </a:p>
        </p:txBody>
      </p:sp>
      <p:sp>
        <p:nvSpPr>
          <p:cNvPr id="6" name="TextBox 5">
            <a:extLst>
              <a:ext uri="{FF2B5EF4-FFF2-40B4-BE49-F238E27FC236}">
                <a16:creationId xmlns:a16="http://schemas.microsoft.com/office/drawing/2014/main" id="{74A12ADF-55FB-2E84-9278-563C7003B564}"/>
              </a:ext>
            </a:extLst>
          </p:cNvPr>
          <p:cNvSpPr txBox="1"/>
          <p:nvPr/>
        </p:nvSpPr>
        <p:spPr>
          <a:xfrm>
            <a:off x="10710901" y="652600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37</a:t>
            </a:fld>
            <a:endParaRPr lang="en-US" sz="1200" dirty="0"/>
          </a:p>
        </p:txBody>
      </p:sp>
    </p:spTree>
    <p:custDataLst>
      <p:tags r:id="rId1"/>
    </p:custDataLst>
    <p:extLst>
      <p:ext uri="{BB962C8B-B14F-4D97-AF65-F5344CB8AC3E}">
        <p14:creationId xmlns:p14="http://schemas.microsoft.com/office/powerpoint/2010/main" val="2912220879"/>
      </p:ext>
    </p:extLst>
  </p:cSld>
  <p:clrMapOvr>
    <a:masterClrMapping/>
  </p:clrMapOvr>
  <mc:AlternateContent xmlns:mc="http://schemas.openxmlformats.org/markup-compatibility/2006" xmlns:p14="http://schemas.microsoft.com/office/powerpoint/2010/main">
    <mc:Choice Requires="p14">
      <p:transition spd="slow" p14:dur="2000" advTm="27642"/>
    </mc:Choice>
    <mc:Fallback xmlns="">
      <p:transition spd="slow" advTm="27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CB5B12-3CE8-5327-404A-8ADF1CD626DF}"/>
              </a:ext>
            </a:extLst>
          </p:cNvPr>
          <p:cNvPicPr>
            <a:picLocks noChangeAspect="1"/>
          </p:cNvPicPr>
          <p:nvPr/>
        </p:nvPicPr>
        <p:blipFill>
          <a:blip r:embed="rId3" cstate="email">
            <a:extLst>
              <a:ext uri="{28A0092B-C50C-407E-A947-70E740481C1C}">
                <a14:useLocalDpi xmlns:a14="http://schemas.microsoft.com/office/drawing/2010/main"/>
              </a:ext>
            </a:extLst>
          </a:blip>
          <a:srcRect t="1008" r="6" b="13448"/>
          <a:stretch>
            <a:fillRect/>
          </a:stretch>
        </p:blipFill>
        <p:spPr>
          <a:xfrm>
            <a:off x="745111" y="1433676"/>
            <a:ext cx="3330877" cy="3219920"/>
          </a:xfrm>
          <a:prstGeom prst="rect">
            <a:avLst/>
          </a:prstGeom>
          <a:noFill/>
          <a:ln w="57150">
            <a:solidFill>
              <a:schemeClr val="tx1"/>
            </a:solidFill>
          </a:ln>
        </p:spPr>
      </p:pic>
      <p:pic>
        <p:nvPicPr>
          <p:cNvPr id="5" name="Picture 4">
            <a:extLst>
              <a:ext uri="{FF2B5EF4-FFF2-40B4-BE49-F238E27FC236}">
                <a16:creationId xmlns:a16="http://schemas.microsoft.com/office/drawing/2014/main" id="{079DB558-B6B6-5599-CDDD-22D3DF14B68D}"/>
              </a:ext>
            </a:extLst>
          </p:cNvPr>
          <p:cNvPicPr>
            <a:picLocks noChangeAspect="1"/>
          </p:cNvPicPr>
          <p:nvPr/>
        </p:nvPicPr>
        <p:blipFill>
          <a:blip r:embed="rId4" cstate="email">
            <a:extLst>
              <a:ext uri="{28A0092B-C50C-407E-A947-70E740481C1C}">
                <a14:useLocalDpi xmlns:a14="http://schemas.microsoft.com/office/drawing/2010/main"/>
              </a:ext>
            </a:extLst>
          </a:blip>
          <a:srcRect l="13979" r="20996" b="7"/>
          <a:stretch>
            <a:fillRect/>
          </a:stretch>
        </p:blipFill>
        <p:spPr>
          <a:xfrm>
            <a:off x="4427902" y="1433579"/>
            <a:ext cx="3336191" cy="3052501"/>
          </a:xfrm>
          <a:prstGeom prst="rect">
            <a:avLst/>
          </a:prstGeom>
          <a:noFill/>
          <a:ln w="57150">
            <a:solidFill>
              <a:schemeClr val="tx1"/>
            </a:solidFill>
          </a:ln>
        </p:spPr>
      </p:pic>
      <p:sp>
        <p:nvSpPr>
          <p:cNvPr id="12" name="Text Placeholder 4">
            <a:extLst>
              <a:ext uri="{FF2B5EF4-FFF2-40B4-BE49-F238E27FC236}">
                <a16:creationId xmlns:a16="http://schemas.microsoft.com/office/drawing/2014/main" id="{05D2AE0D-2497-8867-BDF3-674F4F60DCE5}"/>
              </a:ext>
            </a:extLst>
          </p:cNvPr>
          <p:cNvSpPr>
            <a:spLocks noGrp="1"/>
          </p:cNvSpPr>
          <p:nvPr>
            <p:ph type="body" sz="quarter" idx="13"/>
          </p:nvPr>
        </p:nvSpPr>
        <p:spPr>
          <a:xfrm>
            <a:off x="1496642" y="4735800"/>
            <a:ext cx="2333625" cy="1386928"/>
          </a:xfrm>
        </p:spPr>
        <p:txBody>
          <a:bodyPr/>
          <a:lstStyle/>
          <a:p>
            <a:r>
              <a:rPr lang="en-US"/>
              <a:t>American Society of Addiction Medicine (ASAM)</a:t>
            </a:r>
          </a:p>
        </p:txBody>
      </p:sp>
      <p:sp>
        <p:nvSpPr>
          <p:cNvPr id="14" name="Text Placeholder 5">
            <a:extLst>
              <a:ext uri="{FF2B5EF4-FFF2-40B4-BE49-F238E27FC236}">
                <a16:creationId xmlns:a16="http://schemas.microsoft.com/office/drawing/2014/main" id="{BED480FE-6BC0-EE5A-0F9E-24A9492B96BB}"/>
              </a:ext>
            </a:extLst>
          </p:cNvPr>
          <p:cNvSpPr>
            <a:spLocks noGrp="1"/>
          </p:cNvSpPr>
          <p:nvPr>
            <p:ph type="body" sz="quarter" idx="14"/>
          </p:nvPr>
        </p:nvSpPr>
        <p:spPr>
          <a:xfrm>
            <a:off x="4929184" y="4934992"/>
            <a:ext cx="2333625" cy="1386928"/>
          </a:xfrm>
        </p:spPr>
        <p:txBody>
          <a:bodyPr/>
          <a:lstStyle/>
          <a:p>
            <a:r>
              <a:rPr lang="en-US"/>
              <a:t>National Institutes of Alcohol Abuse and Alcoholism (NIAAA)</a:t>
            </a:r>
          </a:p>
        </p:txBody>
      </p:sp>
      <p:sp>
        <p:nvSpPr>
          <p:cNvPr id="16" name="Text Placeholder 6">
            <a:extLst>
              <a:ext uri="{FF2B5EF4-FFF2-40B4-BE49-F238E27FC236}">
                <a16:creationId xmlns:a16="http://schemas.microsoft.com/office/drawing/2014/main" id="{AC070321-4C94-6780-69D8-D81F7E54C562}"/>
              </a:ext>
            </a:extLst>
          </p:cNvPr>
          <p:cNvSpPr>
            <a:spLocks noGrp="1"/>
          </p:cNvSpPr>
          <p:nvPr>
            <p:ph type="body" sz="quarter" idx="15"/>
          </p:nvPr>
        </p:nvSpPr>
        <p:spPr>
          <a:xfrm>
            <a:off x="8229325" y="5032604"/>
            <a:ext cx="3113913" cy="1386928"/>
          </a:xfrm>
        </p:spPr>
        <p:txBody>
          <a:bodyPr/>
          <a:lstStyle/>
          <a:p>
            <a:r>
              <a:rPr lang="en-US"/>
              <a:t>Substance Abuse and Mental Health Services Administration (SAMHSA)</a:t>
            </a:r>
          </a:p>
        </p:txBody>
      </p:sp>
      <p:sp>
        <p:nvSpPr>
          <p:cNvPr id="2" name="Title 1">
            <a:extLst>
              <a:ext uri="{FF2B5EF4-FFF2-40B4-BE49-F238E27FC236}">
                <a16:creationId xmlns:a16="http://schemas.microsoft.com/office/drawing/2014/main" id="{89FFE24D-D7CD-2B32-ED99-7C5943F79637}"/>
              </a:ext>
            </a:extLst>
          </p:cNvPr>
          <p:cNvSpPr>
            <a:spLocks noGrp="1"/>
          </p:cNvSpPr>
          <p:nvPr>
            <p:ph type="body" sz="quarter" idx="16"/>
          </p:nvPr>
        </p:nvSpPr>
        <p:spPr>
          <a:xfrm>
            <a:off x="459179" y="211139"/>
            <a:ext cx="11380397" cy="741763"/>
          </a:xfrm>
        </p:spPr>
        <p:txBody>
          <a:bodyPr anchor="ctr">
            <a:noAutofit/>
          </a:bodyPr>
          <a:lstStyle/>
          <a:p>
            <a:r>
              <a:rPr lang="en-US" sz="3200"/>
              <a:t>Resources for Alcohol Withdrawal and Alcohol Use Disorder Management</a:t>
            </a:r>
          </a:p>
        </p:txBody>
      </p:sp>
      <p:pic>
        <p:nvPicPr>
          <p:cNvPr id="15" name="Picture 14">
            <a:extLst>
              <a:ext uri="{FF2B5EF4-FFF2-40B4-BE49-F238E27FC236}">
                <a16:creationId xmlns:a16="http://schemas.microsoft.com/office/drawing/2014/main" id="{A2923199-1A03-9F8A-6A50-22606C45823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29325" y="1331910"/>
            <a:ext cx="2572788" cy="3321687"/>
          </a:xfrm>
          <a:prstGeom prst="rect">
            <a:avLst/>
          </a:prstGeom>
          <a:ln w="57150">
            <a:solidFill>
              <a:schemeClr val="tx1"/>
            </a:solidFill>
          </a:ln>
        </p:spPr>
      </p:pic>
      <p:sp>
        <p:nvSpPr>
          <p:cNvPr id="7" name="Frame 6">
            <a:extLst>
              <a:ext uri="{FF2B5EF4-FFF2-40B4-BE49-F238E27FC236}">
                <a16:creationId xmlns:a16="http://schemas.microsoft.com/office/drawing/2014/main" id="{E3156840-BCB4-B8DB-AAB2-465B094E9054}"/>
              </a:ext>
            </a:extLst>
          </p:cNvPr>
          <p:cNvSpPr/>
          <p:nvPr/>
        </p:nvSpPr>
        <p:spPr>
          <a:xfrm>
            <a:off x="86497" y="5999402"/>
            <a:ext cx="2125363" cy="840259"/>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6B40754A-7DD1-C7F3-3F92-A3943896091A}"/>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38</a:t>
            </a:fld>
            <a:endParaRPr lang="en-US" sz="1200" dirty="0"/>
          </a:p>
        </p:txBody>
      </p:sp>
    </p:spTree>
    <p:extLst>
      <p:ext uri="{BB962C8B-B14F-4D97-AF65-F5344CB8AC3E}">
        <p14:creationId xmlns:p14="http://schemas.microsoft.com/office/powerpoint/2010/main" val="1523162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793FB-48BF-C44E-A77D-6C754C5F6D58}"/>
              </a:ext>
            </a:extLst>
          </p:cNvPr>
          <p:cNvSpPr>
            <a:spLocks noGrp="1"/>
          </p:cNvSpPr>
          <p:nvPr>
            <p:ph type="title"/>
          </p:nvPr>
        </p:nvSpPr>
        <p:spPr/>
        <p:txBody>
          <a:bodyPr/>
          <a:lstStyle/>
          <a:p>
            <a:r>
              <a:rPr lang="en-US"/>
              <a:t>Stimulant Use Disorder Treatment</a:t>
            </a:r>
          </a:p>
        </p:txBody>
      </p:sp>
      <p:sp>
        <p:nvSpPr>
          <p:cNvPr id="3" name="Text Placeholder 2">
            <a:extLst>
              <a:ext uri="{FF2B5EF4-FFF2-40B4-BE49-F238E27FC236}">
                <a16:creationId xmlns:a16="http://schemas.microsoft.com/office/drawing/2014/main" id="{ADB6CE35-185D-BD42-801B-CD47F0C6022F}"/>
              </a:ext>
            </a:extLst>
          </p:cNvPr>
          <p:cNvSpPr>
            <a:spLocks noGrp="1"/>
          </p:cNvSpPr>
          <p:nvPr>
            <p:ph type="body" sz="quarter" idx="10"/>
          </p:nvPr>
        </p:nvSpPr>
        <p:spPr/>
        <p:txBody>
          <a:bodyPr>
            <a:normAutofit/>
          </a:bodyPr>
          <a:lstStyle/>
          <a:p>
            <a:r>
              <a:rPr lang="en-US" dirty="0"/>
              <a:t>Currently there are </a:t>
            </a:r>
            <a:r>
              <a:rPr lang="en-US" b="1" dirty="0">
                <a:solidFill>
                  <a:srgbClr val="FF0000"/>
                </a:solidFill>
              </a:rPr>
              <a:t>no</a:t>
            </a:r>
            <a:r>
              <a:rPr lang="en-US" dirty="0"/>
              <a:t> FDA-approved medications for treatment of stimulant use disorder</a:t>
            </a:r>
          </a:p>
          <a:p>
            <a:r>
              <a:rPr lang="en-US" u="sng" dirty="0"/>
              <a:t>Behavioral treatments are the recommended treatment</a:t>
            </a:r>
            <a:r>
              <a:rPr lang="en-US" dirty="0"/>
              <a:t>:</a:t>
            </a:r>
          </a:p>
          <a:p>
            <a:pPr lvl="1"/>
            <a:r>
              <a:rPr lang="en-US" u="sng" dirty="0">
                <a:solidFill>
                  <a:srgbClr val="0070C0"/>
                </a:solidFill>
              </a:rPr>
              <a:t>Most effective has been Contingency Management (CM) </a:t>
            </a:r>
            <a:r>
              <a:rPr lang="en-US" dirty="0"/>
              <a:t>programs that can reduce stimulant use</a:t>
            </a:r>
            <a:r>
              <a:rPr lang="en-US" baseline="30000" dirty="0"/>
              <a:t>1,2</a:t>
            </a:r>
            <a:r>
              <a:rPr lang="en-US" dirty="0"/>
              <a:t> </a:t>
            </a:r>
          </a:p>
          <a:p>
            <a:pPr lvl="1"/>
            <a:r>
              <a:rPr lang="en-US" kern="0" dirty="0"/>
              <a:t>Original voucher or incentive-based CM also has alternative “fishbowl method” to reduce stimulant use.</a:t>
            </a:r>
          </a:p>
          <a:p>
            <a:pPr marL="432175" lvl="1" indent="0">
              <a:buNone/>
            </a:pPr>
            <a:endParaRPr lang="en-US" dirty="0"/>
          </a:p>
        </p:txBody>
      </p:sp>
      <p:sp>
        <p:nvSpPr>
          <p:cNvPr id="4" name="TextBox 3">
            <a:extLst>
              <a:ext uri="{FF2B5EF4-FFF2-40B4-BE49-F238E27FC236}">
                <a16:creationId xmlns:a16="http://schemas.microsoft.com/office/drawing/2014/main" id="{09044A3C-B4AA-9B44-B632-FF602A15BD98}"/>
              </a:ext>
            </a:extLst>
          </p:cNvPr>
          <p:cNvSpPr txBox="1"/>
          <p:nvPr/>
        </p:nvSpPr>
        <p:spPr>
          <a:xfrm>
            <a:off x="3041742" y="6337480"/>
            <a:ext cx="7082901" cy="300210"/>
          </a:xfrm>
          <a:prstGeom prst="rect">
            <a:avLst/>
          </a:prstGeom>
          <a:noFill/>
        </p:spPr>
        <p:txBody>
          <a:bodyPr wrap="none" rtlCol="0">
            <a:spAutoFit/>
          </a:bodyPr>
          <a:lstStyle/>
          <a:p>
            <a:r>
              <a:rPr lang="en-US" sz="1351" dirty="0"/>
              <a:t>1. Petry NM. Psychiatrist. 2011; 35 (5) :161-163; 2. Brandon S et al. JAMA Open Network 2021.4(5)</a:t>
            </a:r>
          </a:p>
        </p:txBody>
      </p:sp>
    </p:spTree>
    <p:extLst>
      <p:ext uri="{BB962C8B-B14F-4D97-AF65-F5344CB8AC3E}">
        <p14:creationId xmlns:p14="http://schemas.microsoft.com/office/powerpoint/2010/main" val="3228318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823A-1F58-24D1-E136-22C4971C9F0A}"/>
              </a:ext>
            </a:extLst>
          </p:cNvPr>
          <p:cNvSpPr>
            <a:spLocks noGrp="1"/>
          </p:cNvSpPr>
          <p:nvPr>
            <p:ph type="title"/>
          </p:nvPr>
        </p:nvSpPr>
        <p:spPr>
          <a:xfrm>
            <a:off x="328195" y="330609"/>
            <a:ext cx="11272601" cy="1371600"/>
          </a:xfrm>
        </p:spPr>
        <p:txBody>
          <a:bodyPr>
            <a:normAutofit/>
          </a:bodyPr>
          <a:lstStyle/>
          <a:p>
            <a:r>
              <a:rPr lang="en-US" sz="3600" dirty="0"/>
              <a:t>Contingency Management Improves VS among PWH with </a:t>
            </a:r>
            <a:r>
              <a:rPr lang="en-US" sz="3600" dirty="0" err="1"/>
              <a:t>StUD</a:t>
            </a:r>
            <a:r>
              <a:rPr lang="en-US" sz="3600" dirty="0"/>
              <a:t> in an HIV Clinic in San Francisco</a:t>
            </a:r>
          </a:p>
        </p:txBody>
      </p:sp>
      <p:pic>
        <p:nvPicPr>
          <p:cNvPr id="4" name="Picture 3">
            <a:extLst>
              <a:ext uri="{FF2B5EF4-FFF2-40B4-BE49-F238E27FC236}">
                <a16:creationId xmlns:a16="http://schemas.microsoft.com/office/drawing/2014/main" id="{FF95EE97-084F-3F61-8B9F-5232CB9B8BDD}"/>
              </a:ext>
            </a:extLst>
          </p:cNvPr>
          <p:cNvPicPr>
            <a:picLocks noChangeAspect="1"/>
          </p:cNvPicPr>
          <p:nvPr/>
        </p:nvPicPr>
        <p:blipFill>
          <a:blip r:embed="rId3"/>
          <a:stretch>
            <a:fillRect/>
          </a:stretch>
        </p:blipFill>
        <p:spPr>
          <a:xfrm>
            <a:off x="4007757" y="1702209"/>
            <a:ext cx="7142521" cy="4761681"/>
          </a:xfrm>
          <a:prstGeom prst="rect">
            <a:avLst/>
          </a:prstGeom>
        </p:spPr>
      </p:pic>
      <p:sp>
        <p:nvSpPr>
          <p:cNvPr id="5" name="TextBox 4">
            <a:extLst>
              <a:ext uri="{FF2B5EF4-FFF2-40B4-BE49-F238E27FC236}">
                <a16:creationId xmlns:a16="http://schemas.microsoft.com/office/drawing/2014/main" id="{386F33FB-B2EA-A71D-4CD3-4B27FDDBB8F7}"/>
              </a:ext>
            </a:extLst>
          </p:cNvPr>
          <p:cNvSpPr txBox="1"/>
          <p:nvPr/>
        </p:nvSpPr>
        <p:spPr>
          <a:xfrm>
            <a:off x="615837" y="5743898"/>
            <a:ext cx="2791242" cy="369332"/>
          </a:xfrm>
          <a:prstGeom prst="rect">
            <a:avLst/>
          </a:prstGeom>
          <a:noFill/>
          <a:ln>
            <a:solidFill>
              <a:schemeClr val="tx1"/>
            </a:solidFill>
          </a:ln>
        </p:spPr>
        <p:txBody>
          <a:bodyPr wrap="square" rtlCol="0">
            <a:spAutoFit/>
          </a:bodyPr>
          <a:lstStyle/>
          <a:p>
            <a:r>
              <a:rPr lang="en-US" dirty="0"/>
              <a:t>Appa A. et al. CID. 2026. </a:t>
            </a:r>
          </a:p>
        </p:txBody>
      </p:sp>
    </p:spTree>
    <p:extLst>
      <p:ext uri="{BB962C8B-B14F-4D97-AF65-F5344CB8AC3E}">
        <p14:creationId xmlns:p14="http://schemas.microsoft.com/office/powerpoint/2010/main" val="40113874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9D117-8178-DE49-6494-296E1EF72C48}"/>
              </a:ext>
            </a:extLst>
          </p:cNvPr>
          <p:cNvSpPr>
            <a:spLocks noGrp="1"/>
          </p:cNvSpPr>
          <p:nvPr>
            <p:ph type="title"/>
          </p:nvPr>
        </p:nvSpPr>
        <p:spPr/>
        <p:txBody>
          <a:bodyPr>
            <a:noAutofit/>
          </a:bodyPr>
          <a:lstStyle/>
          <a:p>
            <a:r>
              <a:rPr lang="en-US"/>
              <a:t>Resource for Treating Stimulant Use Disorders</a:t>
            </a:r>
          </a:p>
        </p:txBody>
      </p:sp>
      <p:pic>
        <p:nvPicPr>
          <p:cNvPr id="5" name="Picture 4">
            <a:extLst>
              <a:ext uri="{FF2B5EF4-FFF2-40B4-BE49-F238E27FC236}">
                <a16:creationId xmlns:a16="http://schemas.microsoft.com/office/drawing/2014/main" id="{1F03BACF-3869-284C-EBC9-CFCC1E3D06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70328" y="2201330"/>
            <a:ext cx="6211001" cy="3007748"/>
          </a:xfrm>
          <a:prstGeom prst="rect">
            <a:avLst/>
          </a:prstGeom>
        </p:spPr>
      </p:pic>
      <p:sp>
        <p:nvSpPr>
          <p:cNvPr id="4" name="TextBox 3">
            <a:extLst>
              <a:ext uri="{FF2B5EF4-FFF2-40B4-BE49-F238E27FC236}">
                <a16:creationId xmlns:a16="http://schemas.microsoft.com/office/drawing/2014/main" id="{E6120CCD-5B1D-1A34-8D5B-B866E67E02AE}"/>
              </a:ext>
            </a:extLst>
          </p:cNvPr>
          <p:cNvSpPr txBox="1"/>
          <p:nvPr/>
        </p:nvSpPr>
        <p:spPr>
          <a:xfrm>
            <a:off x="4904772" y="5835669"/>
            <a:ext cx="6105644" cy="646331"/>
          </a:xfrm>
          <a:prstGeom prst="rect">
            <a:avLst/>
          </a:prstGeom>
          <a:noFill/>
        </p:spPr>
        <p:txBody>
          <a:bodyPr wrap="square">
            <a:spAutoFit/>
          </a:bodyPr>
          <a:lstStyle/>
          <a:p>
            <a:pPr defTabSz="933420">
              <a:defRPr/>
            </a:pPr>
            <a:r>
              <a:rPr lang="en-US" dirty="0"/>
              <a:t>https://</a:t>
            </a:r>
            <a:r>
              <a:rPr lang="en-US" dirty="0" err="1"/>
              <a:t>www.asam.org</a:t>
            </a:r>
            <a:r>
              <a:rPr lang="en-US" dirty="0"/>
              <a:t>/quality-care/clinical-guidelines/stimulant-use-disorders</a:t>
            </a:r>
          </a:p>
        </p:txBody>
      </p:sp>
    </p:spTree>
    <p:extLst>
      <p:ext uri="{BB962C8B-B14F-4D97-AF65-F5344CB8AC3E}">
        <p14:creationId xmlns:p14="http://schemas.microsoft.com/office/powerpoint/2010/main" val="2005108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438BD-3C63-FBAA-3DEE-71CA26531EF3}"/>
              </a:ext>
            </a:extLst>
          </p:cNvPr>
          <p:cNvSpPr>
            <a:spLocks noGrp="1"/>
          </p:cNvSpPr>
          <p:nvPr>
            <p:ph type="title"/>
          </p:nvPr>
        </p:nvSpPr>
        <p:spPr/>
        <p:txBody>
          <a:bodyPr>
            <a:normAutofit fontScale="90000"/>
          </a:bodyPr>
          <a:lstStyle/>
          <a:p>
            <a:r>
              <a:rPr lang="en-US" dirty="0"/>
              <a:t>Cocaine Use Disorder (CUD) Pharmacotherapies (</a:t>
            </a:r>
            <a:r>
              <a:rPr lang="en-US" i="1" dirty="0"/>
              <a:t>not FDA approved</a:t>
            </a:r>
            <a:r>
              <a:rPr lang="en-US" dirty="0"/>
              <a:t>)</a:t>
            </a:r>
          </a:p>
        </p:txBody>
      </p:sp>
      <p:graphicFrame>
        <p:nvGraphicFramePr>
          <p:cNvPr id="4" name="Table 7">
            <a:extLst>
              <a:ext uri="{FF2B5EF4-FFF2-40B4-BE49-F238E27FC236}">
                <a16:creationId xmlns:a16="http://schemas.microsoft.com/office/drawing/2014/main" id="{15C55E85-7E7A-ED9B-4806-F50673F927E9}"/>
              </a:ext>
            </a:extLst>
          </p:cNvPr>
          <p:cNvGraphicFramePr>
            <a:graphicFrameLocks noGrp="1"/>
          </p:cNvGraphicFramePr>
          <p:nvPr>
            <p:extLst>
              <p:ext uri="{D42A27DB-BD31-4B8C-83A1-F6EECF244321}">
                <p14:modId xmlns:p14="http://schemas.microsoft.com/office/powerpoint/2010/main" val="1767214157"/>
              </p:ext>
            </p:extLst>
          </p:nvPr>
        </p:nvGraphicFramePr>
        <p:xfrm>
          <a:off x="492369" y="1819885"/>
          <a:ext cx="10445925" cy="4139101"/>
        </p:xfrm>
        <a:graphic>
          <a:graphicData uri="http://schemas.openxmlformats.org/drawingml/2006/table">
            <a:tbl>
              <a:tblPr firstRow="1" bandRow="1">
                <a:tableStyleId>{5C22544A-7EE6-4342-B048-85BDC9FD1C3A}</a:tableStyleId>
              </a:tblPr>
              <a:tblGrid>
                <a:gridCol w="1500554">
                  <a:extLst>
                    <a:ext uri="{9D8B030D-6E8A-4147-A177-3AD203B41FA5}">
                      <a16:colId xmlns:a16="http://schemas.microsoft.com/office/drawing/2014/main" val="2145681266"/>
                    </a:ext>
                  </a:extLst>
                </a:gridCol>
                <a:gridCol w="2123068">
                  <a:extLst>
                    <a:ext uri="{9D8B030D-6E8A-4147-A177-3AD203B41FA5}">
                      <a16:colId xmlns:a16="http://schemas.microsoft.com/office/drawing/2014/main" val="1826214773"/>
                    </a:ext>
                  </a:extLst>
                </a:gridCol>
                <a:gridCol w="2274101">
                  <a:extLst>
                    <a:ext uri="{9D8B030D-6E8A-4147-A177-3AD203B41FA5}">
                      <a16:colId xmlns:a16="http://schemas.microsoft.com/office/drawing/2014/main" val="2006744821"/>
                    </a:ext>
                  </a:extLst>
                </a:gridCol>
                <a:gridCol w="2274101">
                  <a:extLst>
                    <a:ext uri="{9D8B030D-6E8A-4147-A177-3AD203B41FA5}">
                      <a16:colId xmlns:a16="http://schemas.microsoft.com/office/drawing/2014/main" val="1845350973"/>
                    </a:ext>
                  </a:extLst>
                </a:gridCol>
                <a:gridCol w="2274101">
                  <a:extLst>
                    <a:ext uri="{9D8B030D-6E8A-4147-A177-3AD203B41FA5}">
                      <a16:colId xmlns:a16="http://schemas.microsoft.com/office/drawing/2014/main" val="675134590"/>
                    </a:ext>
                  </a:extLst>
                </a:gridCol>
              </a:tblGrid>
              <a:tr h="572937">
                <a:tc>
                  <a:txBody>
                    <a:bodyPr/>
                    <a:lstStyle/>
                    <a:p>
                      <a:r>
                        <a:rPr lang="en-US" sz="1800" dirty="0"/>
                        <a:t>Medication </a:t>
                      </a:r>
                    </a:p>
                  </a:txBody>
                  <a:tcPr marL="68580" marR="68580" marT="34291" marB="34291"/>
                </a:tc>
                <a:tc>
                  <a:txBody>
                    <a:bodyPr/>
                    <a:lstStyle/>
                    <a:p>
                      <a:r>
                        <a:rPr lang="en-US" sz="1500" dirty="0"/>
                        <a:t>Mechanism of Action</a:t>
                      </a:r>
                    </a:p>
                  </a:txBody>
                  <a:tcPr marL="68580" marR="68580" marT="34291" marB="34291"/>
                </a:tc>
                <a:tc>
                  <a:txBody>
                    <a:bodyPr/>
                    <a:lstStyle/>
                    <a:p>
                      <a:r>
                        <a:rPr lang="en-US" sz="1500"/>
                        <a:t>Results </a:t>
                      </a:r>
                    </a:p>
                  </a:txBody>
                  <a:tcPr marL="68580" marR="68580" marT="34291" marB="34291"/>
                </a:tc>
                <a:tc>
                  <a:txBody>
                    <a:bodyPr/>
                    <a:lstStyle/>
                    <a:p>
                      <a:r>
                        <a:rPr lang="en-US" sz="1500"/>
                        <a:t>ASAM </a:t>
                      </a:r>
                    </a:p>
                  </a:txBody>
                  <a:tcPr marL="68580" marR="68580" marT="34291" marB="34291"/>
                </a:tc>
                <a:tc>
                  <a:txBody>
                    <a:bodyPr/>
                    <a:lstStyle/>
                    <a:p>
                      <a:r>
                        <a:rPr lang="en-US" sz="1500"/>
                        <a:t>Can treat Co-occurring disorders</a:t>
                      </a:r>
                    </a:p>
                  </a:txBody>
                  <a:tcPr marL="68580" marR="68580" marT="34291" marB="34291"/>
                </a:tc>
                <a:extLst>
                  <a:ext uri="{0D108BD9-81ED-4DB2-BD59-A6C34878D82A}">
                    <a16:rowId xmlns:a16="http://schemas.microsoft.com/office/drawing/2014/main" val="2329154080"/>
                  </a:ext>
                </a:extLst>
              </a:tr>
              <a:tr h="1727052">
                <a:tc>
                  <a:txBody>
                    <a:bodyPr/>
                    <a:lstStyle/>
                    <a:p>
                      <a:r>
                        <a:rPr lang="en-US" sz="1800" b="1"/>
                        <a:t>Bupropion </a:t>
                      </a:r>
                    </a:p>
                  </a:txBody>
                  <a:tcPr marL="68580" marR="68580" marT="34291" marB="34291"/>
                </a:tc>
                <a:tc>
                  <a:txBody>
                    <a:bodyPr/>
                    <a:lstStyle/>
                    <a:p>
                      <a:r>
                        <a:rPr lang="en-US" sz="1500" dirty="0"/>
                        <a:t>Dopamine &amp; Norepinephrine </a:t>
                      </a:r>
                    </a:p>
                    <a:p>
                      <a:r>
                        <a:rPr lang="en-US" sz="1500" dirty="0"/>
                        <a:t>Reuptake inhibitor </a:t>
                      </a:r>
                    </a:p>
                  </a:txBody>
                  <a:tcPr marL="68580" marR="68580" marT="34291" marB="34291"/>
                </a:tc>
                <a:tc>
                  <a:txBody>
                    <a:bodyPr/>
                    <a:lstStyle/>
                    <a:p>
                      <a:pPr marL="0" indent="0">
                        <a:buFontTx/>
                        <a:buNone/>
                      </a:pPr>
                      <a:r>
                        <a:rPr lang="en-US" sz="1500"/>
                        <a:t>Mixed Evidence</a:t>
                      </a:r>
                    </a:p>
                    <a:p>
                      <a:pPr marL="171450" indent="-171450">
                        <a:buFont typeface="Arial" panose="020B0604020202020204" pitchFamily="34" charset="0"/>
                        <a:buChar char="•"/>
                      </a:pPr>
                      <a:r>
                        <a:rPr lang="en-US" sz="1500"/>
                        <a:t>Not superior to placebo on abstinence at end of treatment</a:t>
                      </a:r>
                    </a:p>
                    <a:p>
                      <a:pPr marL="171450" indent="-171450">
                        <a:buFont typeface="Arial" panose="020B0604020202020204" pitchFamily="34" charset="0"/>
                        <a:buChar char="•"/>
                      </a:pPr>
                      <a:r>
                        <a:rPr lang="en-US" sz="1500"/>
                        <a:t>2 RCTS was superior to placebo w/ 3 or more weeks abstinence</a:t>
                      </a:r>
                    </a:p>
                  </a:txBody>
                  <a:tcPr marL="68580" marR="68580" marT="34291" marB="34291"/>
                </a:tc>
                <a:tc>
                  <a:txBody>
                    <a:bodyPr/>
                    <a:lstStyle/>
                    <a:p>
                      <a:r>
                        <a:rPr lang="en-US" sz="1500"/>
                        <a:t>Consider for use in those with cocaine use disorder and co-occurring disorders</a:t>
                      </a:r>
                    </a:p>
                  </a:txBody>
                  <a:tcPr marL="68580" marR="68580" marT="34291" marB="34291"/>
                </a:tc>
                <a:tc>
                  <a:txBody>
                    <a:bodyPr/>
                    <a:lstStyle/>
                    <a:p>
                      <a:r>
                        <a:rPr lang="en-US" sz="1500" dirty="0"/>
                        <a:t>Major Depression &amp; Tobacco use Disorder</a:t>
                      </a:r>
                    </a:p>
                  </a:txBody>
                  <a:tcPr marL="68580" marR="68580" marT="34291" marB="34291"/>
                </a:tc>
                <a:extLst>
                  <a:ext uri="{0D108BD9-81ED-4DB2-BD59-A6C34878D82A}">
                    <a16:rowId xmlns:a16="http://schemas.microsoft.com/office/drawing/2014/main" val="4149966895"/>
                  </a:ext>
                </a:extLst>
              </a:tr>
              <a:tr h="1633221">
                <a:tc>
                  <a:txBody>
                    <a:bodyPr/>
                    <a:lstStyle/>
                    <a:p>
                      <a:r>
                        <a:rPr lang="en-US" sz="1800" b="1" dirty="0"/>
                        <a:t>Topiramate</a:t>
                      </a:r>
                    </a:p>
                  </a:txBody>
                  <a:tcPr marL="68580" marR="68580" marT="34291" marB="34291"/>
                </a:tc>
                <a:tc>
                  <a:txBody>
                    <a:bodyPr/>
                    <a:lstStyle/>
                    <a:p>
                      <a:r>
                        <a:rPr lang="en-US" sz="1500" dirty="0"/>
                        <a:t>Anticonvulsant, Blocks Voltage-dependent NA channels, Increase GABA receptor activity, </a:t>
                      </a:r>
                    </a:p>
                    <a:p>
                      <a:r>
                        <a:rPr lang="en-US" sz="1500" dirty="0"/>
                        <a:t>Antagonizes Na Glutamate receptors, </a:t>
                      </a:r>
                      <a:r>
                        <a:rPr lang="en-US" sz="1500" dirty="0" err="1"/>
                        <a:t>etc</a:t>
                      </a:r>
                      <a:endParaRPr lang="en-US" sz="1500" dirty="0"/>
                    </a:p>
                  </a:txBody>
                  <a:tcPr marL="68580" marR="68580" marT="34291" marB="34291"/>
                </a:tc>
                <a:tc>
                  <a:txBody>
                    <a:bodyPr/>
                    <a:lstStyle/>
                    <a:p>
                      <a:r>
                        <a:rPr lang="en-US" sz="1500"/>
                        <a:t>Mixed evidence</a:t>
                      </a:r>
                    </a:p>
                    <a:p>
                      <a:pPr marL="171450" indent="-171450">
                        <a:buFont typeface="Arial" panose="020B0604020202020204" pitchFamily="34" charset="0"/>
                        <a:buChar char="•"/>
                      </a:pPr>
                      <a:r>
                        <a:rPr lang="en-US" sz="1500"/>
                        <a:t>MA- Higher rate of continuous cocaine abstinence over 3 </a:t>
                      </a:r>
                      <a:r>
                        <a:rPr lang="en-US" sz="1500" err="1"/>
                        <a:t>wks</a:t>
                      </a:r>
                      <a:r>
                        <a:rPr lang="en-US" sz="1500"/>
                        <a:t> compared to placebo</a:t>
                      </a:r>
                    </a:p>
                  </a:txBody>
                  <a:tcPr marL="68580" marR="68580" marT="34291" marB="34291"/>
                </a:tc>
                <a:tc>
                  <a:txBody>
                    <a:bodyPr/>
                    <a:lstStyle/>
                    <a:p>
                      <a:r>
                        <a:rPr lang="en-US" sz="1500"/>
                        <a:t>Side effects cognitive &amp; paresthesia, appetite suppression</a:t>
                      </a:r>
                    </a:p>
                    <a:p>
                      <a:endParaRPr lang="en-US" sz="1500"/>
                    </a:p>
                    <a:p>
                      <a:r>
                        <a:rPr lang="en-US" sz="1500"/>
                        <a:t>Consider for those with AUD and Cocaine use Disorder</a:t>
                      </a:r>
                    </a:p>
                  </a:txBody>
                  <a:tcPr marL="68580" marR="68580" marT="34291" marB="34291"/>
                </a:tc>
                <a:tc>
                  <a:txBody>
                    <a:bodyPr/>
                    <a:lstStyle/>
                    <a:p>
                      <a:r>
                        <a:rPr lang="en-US" sz="1500" dirty="0"/>
                        <a:t>FDA Approved for Epilepsy &amp; migraine</a:t>
                      </a:r>
                    </a:p>
                    <a:p>
                      <a:endParaRPr lang="en-US" sz="1500" dirty="0"/>
                    </a:p>
                    <a:p>
                      <a:r>
                        <a:rPr lang="en-US" sz="1500" dirty="0"/>
                        <a:t>Can reduce alcohol use</a:t>
                      </a:r>
                    </a:p>
                  </a:txBody>
                  <a:tcPr marL="68580" marR="68580" marT="34291" marB="34291"/>
                </a:tc>
                <a:extLst>
                  <a:ext uri="{0D108BD9-81ED-4DB2-BD59-A6C34878D82A}">
                    <a16:rowId xmlns:a16="http://schemas.microsoft.com/office/drawing/2014/main" val="3032693232"/>
                  </a:ext>
                </a:extLst>
              </a:tr>
            </a:tbl>
          </a:graphicData>
        </a:graphic>
      </p:graphicFrame>
      <p:sp>
        <p:nvSpPr>
          <p:cNvPr id="11" name="TextBox 10">
            <a:extLst>
              <a:ext uri="{FF2B5EF4-FFF2-40B4-BE49-F238E27FC236}">
                <a16:creationId xmlns:a16="http://schemas.microsoft.com/office/drawing/2014/main" id="{1FF2ABFA-FE24-B959-20D8-6512E0CA3656}"/>
              </a:ext>
            </a:extLst>
          </p:cNvPr>
          <p:cNvSpPr txBox="1"/>
          <p:nvPr/>
        </p:nvSpPr>
        <p:spPr>
          <a:xfrm>
            <a:off x="3414051" y="6300912"/>
            <a:ext cx="6515100" cy="300210"/>
          </a:xfrm>
          <a:prstGeom prst="rect">
            <a:avLst/>
          </a:prstGeom>
          <a:noFill/>
        </p:spPr>
        <p:txBody>
          <a:bodyPr wrap="square">
            <a:spAutoFit/>
          </a:bodyPr>
          <a:lstStyle/>
          <a:p>
            <a:r>
              <a:rPr lang="en-US" sz="1351"/>
              <a:t>https://</a:t>
            </a:r>
            <a:r>
              <a:rPr lang="en-US" sz="1351" err="1"/>
              <a:t>www.asam.org</a:t>
            </a:r>
            <a:r>
              <a:rPr lang="en-US" sz="1351"/>
              <a:t>/quality-care/clinical-guidelines/stimulant-use-disorders</a:t>
            </a:r>
          </a:p>
        </p:txBody>
      </p:sp>
    </p:spTree>
    <p:extLst>
      <p:ext uri="{BB962C8B-B14F-4D97-AF65-F5344CB8AC3E}">
        <p14:creationId xmlns:p14="http://schemas.microsoft.com/office/powerpoint/2010/main" val="1394975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DF2B-8758-0A97-E5E8-288568F53549}"/>
              </a:ext>
            </a:extLst>
          </p:cNvPr>
          <p:cNvSpPr>
            <a:spLocks noGrp="1"/>
          </p:cNvSpPr>
          <p:nvPr>
            <p:ph type="title"/>
          </p:nvPr>
        </p:nvSpPr>
        <p:spPr>
          <a:xfrm>
            <a:off x="138895" y="0"/>
            <a:ext cx="12140191" cy="1325563"/>
          </a:xfrm>
        </p:spPr>
        <p:txBody>
          <a:bodyPr>
            <a:noAutofit/>
          </a:bodyPr>
          <a:lstStyle/>
          <a:p>
            <a:r>
              <a:rPr lang="en-US" sz="4267" dirty="0"/>
              <a:t>Amphetamine-Type Stimulant Use Disorder (ATS) Pharmacotherapies (</a:t>
            </a:r>
            <a:r>
              <a:rPr lang="en-US" sz="4267" i="1" dirty="0"/>
              <a:t>not FDA approved</a:t>
            </a:r>
            <a:r>
              <a:rPr lang="en-US" sz="4267" dirty="0"/>
              <a:t>)</a:t>
            </a:r>
          </a:p>
        </p:txBody>
      </p:sp>
      <p:graphicFrame>
        <p:nvGraphicFramePr>
          <p:cNvPr id="4" name="Table 3">
            <a:extLst>
              <a:ext uri="{FF2B5EF4-FFF2-40B4-BE49-F238E27FC236}">
                <a16:creationId xmlns:a16="http://schemas.microsoft.com/office/drawing/2014/main" id="{24EE4072-6D34-4553-9D4B-858FF75B3120}"/>
              </a:ext>
            </a:extLst>
          </p:cNvPr>
          <p:cNvGraphicFramePr>
            <a:graphicFrameLocks noGrp="1"/>
          </p:cNvGraphicFramePr>
          <p:nvPr>
            <p:extLst>
              <p:ext uri="{D42A27DB-BD31-4B8C-83A1-F6EECF244321}">
                <p14:modId xmlns:p14="http://schemas.microsoft.com/office/powerpoint/2010/main" val="1591944259"/>
              </p:ext>
            </p:extLst>
          </p:nvPr>
        </p:nvGraphicFramePr>
        <p:xfrm>
          <a:off x="257909" y="1226916"/>
          <a:ext cx="11795196" cy="5033091"/>
        </p:xfrm>
        <a:graphic>
          <a:graphicData uri="http://schemas.openxmlformats.org/drawingml/2006/table">
            <a:tbl>
              <a:tblPr firstRow="1" bandRow="1">
                <a:tableStyleId>{5C22544A-7EE6-4342-B048-85BDC9FD1C3A}</a:tableStyleId>
              </a:tblPr>
              <a:tblGrid>
                <a:gridCol w="1920338">
                  <a:extLst>
                    <a:ext uri="{9D8B030D-6E8A-4147-A177-3AD203B41FA5}">
                      <a16:colId xmlns:a16="http://schemas.microsoft.com/office/drawing/2014/main" val="1899684511"/>
                    </a:ext>
                  </a:extLst>
                </a:gridCol>
                <a:gridCol w="4351507">
                  <a:extLst>
                    <a:ext uri="{9D8B030D-6E8A-4147-A177-3AD203B41FA5}">
                      <a16:colId xmlns:a16="http://schemas.microsoft.com/office/drawing/2014/main" val="590826352"/>
                    </a:ext>
                  </a:extLst>
                </a:gridCol>
                <a:gridCol w="3235160">
                  <a:extLst>
                    <a:ext uri="{9D8B030D-6E8A-4147-A177-3AD203B41FA5}">
                      <a16:colId xmlns:a16="http://schemas.microsoft.com/office/drawing/2014/main" val="23952041"/>
                    </a:ext>
                  </a:extLst>
                </a:gridCol>
                <a:gridCol w="2288191">
                  <a:extLst>
                    <a:ext uri="{9D8B030D-6E8A-4147-A177-3AD203B41FA5}">
                      <a16:colId xmlns:a16="http://schemas.microsoft.com/office/drawing/2014/main" val="2352914584"/>
                    </a:ext>
                  </a:extLst>
                </a:gridCol>
              </a:tblGrid>
              <a:tr h="524652">
                <a:tc>
                  <a:txBody>
                    <a:bodyPr/>
                    <a:lstStyle/>
                    <a:p>
                      <a:pPr algn="l"/>
                      <a:r>
                        <a:rPr lang="en-US" sz="1800" dirty="0"/>
                        <a:t>Medication </a:t>
                      </a:r>
                    </a:p>
                  </a:txBody>
                  <a:tcPr marL="68580" marR="68580" marT="34291" marB="34291"/>
                </a:tc>
                <a:tc>
                  <a:txBody>
                    <a:bodyPr/>
                    <a:lstStyle/>
                    <a:p>
                      <a:pPr algn="l"/>
                      <a:r>
                        <a:rPr lang="en-US" sz="1800" dirty="0"/>
                        <a:t>Results </a:t>
                      </a:r>
                    </a:p>
                  </a:txBody>
                  <a:tcPr marL="68580" marR="68580" marT="34291" marB="34291"/>
                </a:tc>
                <a:tc>
                  <a:txBody>
                    <a:bodyPr/>
                    <a:lstStyle/>
                    <a:p>
                      <a:pPr algn="l"/>
                      <a:r>
                        <a:rPr lang="en-US" sz="1800" dirty="0"/>
                        <a:t>ASAM  Recs</a:t>
                      </a:r>
                    </a:p>
                  </a:txBody>
                  <a:tcPr marL="68580" marR="68580" marT="34291" marB="34291"/>
                </a:tc>
                <a:tc>
                  <a:txBody>
                    <a:bodyPr/>
                    <a:lstStyle/>
                    <a:p>
                      <a:pPr algn="l"/>
                      <a:r>
                        <a:rPr lang="en-US" sz="1600" dirty="0"/>
                        <a:t>Treats Co-occurring disorders</a:t>
                      </a:r>
                    </a:p>
                  </a:txBody>
                  <a:tcPr marL="68580" marR="68580" marT="34291" marB="34291"/>
                </a:tc>
                <a:extLst>
                  <a:ext uri="{0D108BD9-81ED-4DB2-BD59-A6C34878D82A}">
                    <a16:rowId xmlns:a16="http://schemas.microsoft.com/office/drawing/2014/main" val="3668003388"/>
                  </a:ext>
                </a:extLst>
              </a:tr>
              <a:tr h="474415">
                <a:tc>
                  <a:txBody>
                    <a:bodyPr/>
                    <a:lstStyle/>
                    <a:p>
                      <a:pPr algn="l"/>
                      <a:r>
                        <a:rPr lang="en-US" sz="1800" b="1"/>
                        <a:t>Bupropion</a:t>
                      </a:r>
                    </a:p>
                  </a:txBody>
                  <a:tcPr marL="68580" marR="68580" marT="34291" marB="34291"/>
                </a:tc>
                <a:tc>
                  <a:txBody>
                    <a:bodyPr/>
                    <a:lstStyle/>
                    <a:p>
                      <a:pPr algn="l"/>
                      <a:r>
                        <a:rPr lang="en-US" sz="1100" dirty="0"/>
                        <a:t>Not effective alone for Amphetamine Type Stimulant Use Disorder (ATS) </a:t>
                      </a:r>
                      <a:r>
                        <a:rPr lang="en-US" sz="1100" baseline="30000" dirty="0"/>
                        <a:t>1</a:t>
                      </a:r>
                      <a:endParaRPr lang="en-US" sz="1100" dirty="0"/>
                    </a:p>
                  </a:txBody>
                  <a:tcPr marL="68580" marR="68580" marT="34291" marB="34291"/>
                </a:tc>
                <a:tc>
                  <a:txBody>
                    <a:bodyPr/>
                    <a:lstStyle/>
                    <a:p>
                      <a:pPr algn="l"/>
                      <a:r>
                        <a:rPr lang="en-US" sz="1100"/>
                        <a:t>Could consider for those who use less than 18 days/ month and have tobacco use</a:t>
                      </a:r>
                    </a:p>
                  </a:txBody>
                  <a:tcPr marL="68580" marR="68580" marT="34291" marB="34291"/>
                </a:tc>
                <a:tc>
                  <a:txBody>
                    <a:bodyPr/>
                    <a:lstStyle/>
                    <a:p>
                      <a:pPr algn="l"/>
                      <a:r>
                        <a:rPr lang="en-US" sz="1100"/>
                        <a:t>Major Depressive Disorder</a:t>
                      </a:r>
                    </a:p>
                    <a:p>
                      <a:pPr algn="l"/>
                      <a:r>
                        <a:rPr lang="en-US" sz="1100"/>
                        <a:t>Tobacco Use Disorder</a:t>
                      </a:r>
                    </a:p>
                  </a:txBody>
                  <a:tcPr marL="68580" marR="68580" marT="34291" marB="34291"/>
                </a:tc>
                <a:extLst>
                  <a:ext uri="{0D108BD9-81ED-4DB2-BD59-A6C34878D82A}">
                    <a16:rowId xmlns:a16="http://schemas.microsoft.com/office/drawing/2014/main" val="3266610589"/>
                  </a:ext>
                </a:extLst>
              </a:tr>
              <a:tr h="1596260">
                <a:tc>
                  <a:txBody>
                    <a:bodyPr/>
                    <a:lstStyle/>
                    <a:p>
                      <a:pPr algn="l"/>
                      <a:r>
                        <a:rPr lang="en-US" sz="1800" b="1"/>
                        <a:t>Bupropion and </a:t>
                      </a:r>
                    </a:p>
                    <a:p>
                      <a:pPr algn="l"/>
                      <a:r>
                        <a:rPr lang="en-US" sz="1800" b="1"/>
                        <a:t>XR-Naltrexone</a:t>
                      </a:r>
                    </a:p>
                  </a:txBody>
                  <a:tcPr marL="68580" marR="68580" marT="34291" marB="34291"/>
                </a:tc>
                <a:tc>
                  <a:txBody>
                    <a:bodyPr/>
                    <a:lstStyle/>
                    <a:p>
                      <a:pPr marL="0" indent="0" algn="l">
                        <a:buFont typeface="Arial" panose="020B0604020202020204" pitchFamily="34" charset="0"/>
                        <a:buNone/>
                      </a:pPr>
                      <a:r>
                        <a:rPr lang="en-US" sz="1100" dirty="0"/>
                        <a:t>Reduced amphetamine type stimulant use </a:t>
                      </a:r>
                      <a:r>
                        <a:rPr lang="en-US" sz="1100" baseline="30000" dirty="0"/>
                        <a:t>1</a:t>
                      </a:r>
                      <a:endParaRPr lang="en-US" sz="1100" dirty="0"/>
                    </a:p>
                    <a:p>
                      <a:pPr marL="171450" indent="-171450" algn="l">
                        <a:buFont typeface="Arial" panose="020B0604020202020204" pitchFamily="34" charset="0"/>
                        <a:buChar char="•"/>
                      </a:pPr>
                      <a:r>
                        <a:rPr lang="en-US" sz="1100" dirty="0"/>
                        <a:t>1 open label study </a:t>
                      </a:r>
                    </a:p>
                    <a:p>
                      <a:pPr marL="171450" indent="-171450" algn="l">
                        <a:buFont typeface="Arial" panose="020B0604020202020204" pitchFamily="34" charset="0"/>
                        <a:buChar char="•"/>
                      </a:pPr>
                      <a:r>
                        <a:rPr lang="en-US" sz="1100" dirty="0"/>
                        <a:t>1 RCT </a:t>
                      </a:r>
                    </a:p>
                  </a:txBody>
                  <a:tcPr marL="68580" marR="68580" marT="34291" marB="34291"/>
                </a:tc>
                <a:tc>
                  <a:txBody>
                    <a:bodyPr/>
                    <a:lstStyle/>
                    <a:p>
                      <a:pPr algn="l"/>
                      <a:r>
                        <a:rPr lang="en-US" sz="1100" dirty="0"/>
                        <a:t>Consider for those with ATS and Major Depressive Disorder / AUD /Tobacco use Disorder (TUD)</a:t>
                      </a:r>
                    </a:p>
                    <a:p>
                      <a:pPr algn="l"/>
                      <a:endParaRPr lang="en-US" sz="1100" dirty="0"/>
                    </a:p>
                    <a:p>
                      <a:pPr algn="l"/>
                      <a:r>
                        <a:rPr lang="en-US" sz="1100" dirty="0"/>
                        <a:t>high doses of bupropion ( 450 mg XR formulation) used in the studies</a:t>
                      </a:r>
                    </a:p>
                    <a:p>
                      <a:pPr algn="l"/>
                      <a:endParaRPr lang="en-US" sz="1100" dirty="0"/>
                    </a:p>
                    <a:p>
                      <a:pPr algn="l"/>
                      <a:r>
                        <a:rPr lang="en-US" sz="1100" dirty="0"/>
                        <a:t>XR-NTX FDA approved for q4 weeks in AUD and OUD but RCT used q3 weeks</a:t>
                      </a:r>
                    </a:p>
                  </a:txBody>
                  <a:tcPr marL="68580" marR="68580" marT="34291" marB="34291"/>
                </a:tc>
                <a:tc>
                  <a:txBody>
                    <a:bodyPr/>
                    <a:lstStyle/>
                    <a:p>
                      <a:pPr algn="l"/>
                      <a:r>
                        <a:rPr lang="en-US" sz="1100"/>
                        <a:t>XR-NTX FDA approved for OUD and AUD </a:t>
                      </a:r>
                    </a:p>
                    <a:p>
                      <a:pPr algn="l"/>
                      <a:endParaRPr lang="en-US" sz="1100"/>
                    </a:p>
                    <a:p>
                      <a:pPr algn="l"/>
                      <a:endParaRPr lang="en-US" sz="1100"/>
                    </a:p>
                  </a:txBody>
                  <a:tcPr marL="68580" marR="68580" marT="34291" marB="34291"/>
                </a:tc>
                <a:extLst>
                  <a:ext uri="{0D108BD9-81ED-4DB2-BD59-A6C34878D82A}">
                    <a16:rowId xmlns:a16="http://schemas.microsoft.com/office/drawing/2014/main" val="1022677858"/>
                  </a:ext>
                </a:extLst>
              </a:tr>
              <a:tr h="828812">
                <a:tc>
                  <a:txBody>
                    <a:bodyPr/>
                    <a:lstStyle/>
                    <a:p>
                      <a:pPr algn="l"/>
                      <a:r>
                        <a:rPr lang="en-US" sz="1800" b="1"/>
                        <a:t>Topiramate</a:t>
                      </a:r>
                    </a:p>
                  </a:txBody>
                  <a:tcPr marL="68580" marR="68580" marT="34291" marB="34291"/>
                </a:tc>
                <a:tc>
                  <a:txBody>
                    <a:bodyPr/>
                    <a:lstStyle/>
                    <a:p>
                      <a:pPr marL="0" indent="0" algn="l">
                        <a:buFontTx/>
                        <a:buNone/>
                      </a:pPr>
                      <a:r>
                        <a:rPr lang="en-US" sz="1100" dirty="0"/>
                        <a:t>Mixed evidence</a:t>
                      </a:r>
                      <a:r>
                        <a:rPr lang="en-US" sz="1100" baseline="30000" dirty="0"/>
                        <a:t>1</a:t>
                      </a:r>
                      <a:endParaRPr lang="en-US" sz="1100" dirty="0"/>
                    </a:p>
                    <a:p>
                      <a:pPr marL="171450" indent="-171450" algn="l">
                        <a:buFont typeface="Arial" panose="020B0604020202020204" pitchFamily="34" charset="0"/>
                        <a:buChar char="•"/>
                      </a:pPr>
                      <a:r>
                        <a:rPr lang="en-US" sz="1100" dirty="0"/>
                        <a:t>2 RCTS showed reduction in ATS compared to placebo</a:t>
                      </a:r>
                    </a:p>
                    <a:p>
                      <a:pPr marL="171450" indent="-171450" algn="l">
                        <a:buFont typeface="Arial" panose="020B0604020202020204" pitchFamily="34" charset="0"/>
                        <a:buChar char="•"/>
                      </a:pPr>
                      <a:r>
                        <a:rPr lang="en-US" sz="1100" dirty="0"/>
                        <a:t>1 RCT did not improve abstinence</a:t>
                      </a:r>
                    </a:p>
                  </a:txBody>
                  <a:tcPr marL="68580" marR="68580" marT="34291" marB="34291"/>
                </a:tc>
                <a:tc>
                  <a:txBody>
                    <a:bodyPr/>
                    <a:lstStyle/>
                    <a:p>
                      <a:pPr algn="l"/>
                      <a:r>
                        <a:rPr lang="en-US" sz="1100"/>
                        <a:t>Side effects  have to be monitored (see cocaine use disorder table)</a:t>
                      </a:r>
                    </a:p>
                    <a:p>
                      <a:pPr algn="l"/>
                      <a:endParaRPr lang="en-US" sz="1100"/>
                    </a:p>
                    <a:p>
                      <a:pPr algn="l"/>
                      <a:r>
                        <a:rPr lang="en-US" sz="1100"/>
                        <a:t>Can consider in those with ATS and AUD</a:t>
                      </a:r>
                    </a:p>
                  </a:txBody>
                  <a:tcPr marL="68580" marR="68580" marT="34291" marB="34291"/>
                </a:tc>
                <a:tc>
                  <a:txBody>
                    <a:bodyPr/>
                    <a:lstStyle/>
                    <a:p>
                      <a:pPr algn="l"/>
                      <a:r>
                        <a:rPr lang="en-US" sz="1100"/>
                        <a:t> Epilepsy , Migraine</a:t>
                      </a:r>
                    </a:p>
                  </a:txBody>
                  <a:tcPr marL="68580" marR="68580" marT="34291" marB="34291"/>
                </a:tc>
                <a:extLst>
                  <a:ext uri="{0D108BD9-81ED-4DB2-BD59-A6C34878D82A}">
                    <a16:rowId xmlns:a16="http://schemas.microsoft.com/office/drawing/2014/main" val="2525103085"/>
                  </a:ext>
                </a:extLst>
              </a:tr>
              <a:tr h="1282364">
                <a:tc>
                  <a:txBody>
                    <a:bodyPr/>
                    <a:lstStyle/>
                    <a:p>
                      <a:pPr algn="l"/>
                      <a:r>
                        <a:rPr lang="en-US" sz="1800" b="1" dirty="0"/>
                        <a:t>Mirtazapine</a:t>
                      </a:r>
                    </a:p>
                  </a:txBody>
                  <a:tcPr marL="68580" marR="68580" marT="34291" marB="34291"/>
                </a:tc>
                <a:tc>
                  <a:txBody>
                    <a:bodyPr/>
                    <a:lstStyle/>
                    <a:p>
                      <a:pPr algn="l"/>
                      <a:r>
                        <a:rPr lang="en-US" sz="1100" dirty="0"/>
                        <a:t>Mixed</a:t>
                      </a:r>
                    </a:p>
                    <a:p>
                      <a:pPr marL="171450" indent="-171450" algn="l">
                        <a:buFont typeface="Arial" panose="020B0604020202020204" pitchFamily="34" charset="0"/>
                        <a:buChar char="•"/>
                      </a:pPr>
                      <a:r>
                        <a:rPr lang="en-US" sz="1100" dirty="0"/>
                        <a:t>MA and SR showed no reduction in ATS use</a:t>
                      </a:r>
                      <a:r>
                        <a:rPr lang="en-US" sz="1100" baseline="30000" dirty="0"/>
                        <a:t>1</a:t>
                      </a:r>
                      <a:endParaRPr lang="en-US" sz="1100" dirty="0"/>
                    </a:p>
                    <a:p>
                      <a:pPr marL="171450" indent="-171450" algn="l">
                        <a:buFont typeface="Arial" panose="020B0604020202020204" pitchFamily="34" charset="0"/>
                        <a:buChar char="•"/>
                      </a:pPr>
                      <a:r>
                        <a:rPr lang="en-US" sz="1100" dirty="0"/>
                        <a:t>2 placebo controlled RCTS showed small reductions in ATS use also reduction in sexual risk behaviors (both studies in MSM)</a:t>
                      </a:r>
                      <a:r>
                        <a:rPr lang="en-US" sz="1100" baseline="30000" dirty="0"/>
                        <a:t>1</a:t>
                      </a:r>
                      <a:endParaRPr lang="en-US" sz="1100" dirty="0"/>
                    </a:p>
                    <a:p>
                      <a:pPr marL="171450" indent="-171450" algn="l">
                        <a:buFont typeface="Arial" panose="020B0604020202020204" pitchFamily="34" charset="0"/>
                        <a:buChar char="•"/>
                      </a:pPr>
                      <a:r>
                        <a:rPr lang="en-US" sz="1100" b="1" kern="1200" dirty="0">
                          <a:solidFill>
                            <a:schemeClr val="dk1"/>
                          </a:solidFill>
                          <a:effectLst/>
                          <a:latin typeface="+mn-lt"/>
                          <a:ea typeface="+mn-ea"/>
                          <a:cs typeface="+mn-cs"/>
                        </a:rPr>
                        <a:t>1 large phase 3, parallel-group, double-blind, placebo-controlled RCT for persons with Methamphetamine Use Disorder Randomized to Mirtazapine (30mg daily for 12 weeks) or equivalent placebo-and there was a statistically significant reduction in stimulant use with Mirtazapine </a:t>
                      </a:r>
                      <a:r>
                        <a:rPr lang="en-US" sz="1100" b="1" kern="1200" baseline="30000" dirty="0">
                          <a:solidFill>
                            <a:schemeClr val="dk1"/>
                          </a:solidFill>
                          <a:effectLst/>
                          <a:latin typeface="+mn-lt"/>
                          <a:ea typeface="+mn-ea"/>
                          <a:cs typeface="+mn-cs"/>
                        </a:rPr>
                        <a:t>2</a:t>
                      </a:r>
                      <a:endParaRPr lang="en-US" sz="1100" b="1" dirty="0"/>
                    </a:p>
                  </a:txBody>
                  <a:tcPr marL="68580" marR="68580" marT="34291" marB="34291"/>
                </a:tc>
                <a:tc>
                  <a:txBody>
                    <a:bodyPr/>
                    <a:lstStyle/>
                    <a:p>
                      <a:pPr algn="l"/>
                      <a:r>
                        <a:rPr lang="en-US" sz="1100" dirty="0"/>
                        <a:t>Consider in those with co-occurring depression</a:t>
                      </a:r>
                    </a:p>
                  </a:txBody>
                  <a:tcPr marL="68580" marR="68580" marT="34291" marB="34291"/>
                </a:tc>
                <a:tc>
                  <a:txBody>
                    <a:bodyPr/>
                    <a:lstStyle/>
                    <a:p>
                      <a:pPr algn="l"/>
                      <a:r>
                        <a:rPr lang="en-US" sz="1100" dirty="0"/>
                        <a:t>Major Depressive Disorder</a:t>
                      </a:r>
                    </a:p>
                  </a:txBody>
                  <a:tcPr marL="68580" marR="68580" marT="34291" marB="34291"/>
                </a:tc>
                <a:extLst>
                  <a:ext uri="{0D108BD9-81ED-4DB2-BD59-A6C34878D82A}">
                    <a16:rowId xmlns:a16="http://schemas.microsoft.com/office/drawing/2014/main" val="169538787"/>
                  </a:ext>
                </a:extLst>
              </a:tr>
            </a:tbl>
          </a:graphicData>
        </a:graphic>
      </p:graphicFrame>
      <p:sp>
        <p:nvSpPr>
          <p:cNvPr id="6" name="TextBox 5">
            <a:extLst>
              <a:ext uri="{FF2B5EF4-FFF2-40B4-BE49-F238E27FC236}">
                <a16:creationId xmlns:a16="http://schemas.microsoft.com/office/drawing/2014/main" id="{7AA7CF12-C5B4-5C45-BB35-01937D63D03C}"/>
              </a:ext>
            </a:extLst>
          </p:cNvPr>
          <p:cNvSpPr txBox="1"/>
          <p:nvPr/>
        </p:nvSpPr>
        <p:spPr>
          <a:xfrm>
            <a:off x="361634" y="6373124"/>
            <a:ext cx="12234442" cy="484876"/>
          </a:xfrm>
          <a:prstGeom prst="rect">
            <a:avLst/>
          </a:prstGeom>
          <a:noFill/>
        </p:spPr>
        <p:txBody>
          <a:bodyPr wrap="square">
            <a:spAutoFit/>
          </a:bodyPr>
          <a:lstStyle/>
          <a:p>
            <a:pPr marL="342900" indent="-342900">
              <a:buAutoNum type="arabicPeriod"/>
            </a:pPr>
            <a:r>
              <a:rPr lang="en-US" sz="1351" dirty="0">
                <a:hlinkClick r:id="rId3"/>
              </a:rPr>
              <a:t>https://www.asam.org/quality-care/clinical-guidelines/stimulant-use-disorders</a:t>
            </a:r>
            <a:endParaRPr lang="en-US" sz="1351" dirty="0"/>
          </a:p>
          <a:p>
            <a:pPr marL="342900" indent="-342900">
              <a:buFontTx/>
              <a:buAutoNum type="arabicPeriod"/>
            </a:pPr>
            <a:r>
              <a:rPr lang="en-US" sz="1200" dirty="0" err="1"/>
              <a:t>McKetin</a:t>
            </a:r>
            <a:r>
              <a:rPr lang="en-US" sz="1200" dirty="0"/>
              <a:t> R et al. Mirtazapine for Methamphetamine Use Disorder: A Randomized Clinical Trial. </a:t>
            </a:r>
            <a:r>
              <a:rPr lang="en-US" sz="1200" i="1" dirty="0"/>
              <a:t>JAMA Psychiatry</a:t>
            </a:r>
            <a:r>
              <a:rPr lang="en-US" sz="1200" dirty="0"/>
              <a:t>. 2026;83(6):581-589. [PubMed </a:t>
            </a:r>
            <a:r>
              <a:rPr lang="en-US" sz="1200" u="sng" dirty="0">
                <a:hlinkClick r:id="rId4"/>
              </a:rPr>
              <a:t>41920558</a:t>
            </a:r>
            <a:r>
              <a:rPr lang="en-US" sz="1200" dirty="0"/>
              <a:t>]</a:t>
            </a:r>
          </a:p>
        </p:txBody>
      </p:sp>
      <p:sp>
        <p:nvSpPr>
          <p:cNvPr id="5" name="TextBox 4">
            <a:extLst>
              <a:ext uri="{FF2B5EF4-FFF2-40B4-BE49-F238E27FC236}">
                <a16:creationId xmlns:a16="http://schemas.microsoft.com/office/drawing/2014/main" id="{0E8A8A53-F60E-611C-D7B5-829E6472C26E}"/>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43</a:t>
            </a:fld>
            <a:endParaRPr lang="en-US" sz="1200" dirty="0"/>
          </a:p>
        </p:txBody>
      </p:sp>
    </p:spTree>
    <p:extLst>
      <p:ext uri="{BB962C8B-B14F-4D97-AF65-F5344CB8AC3E}">
        <p14:creationId xmlns:p14="http://schemas.microsoft.com/office/powerpoint/2010/main" val="7572715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7BA60-3BE9-8713-127A-3D6B30E27754}"/>
              </a:ext>
            </a:extLst>
          </p:cNvPr>
          <p:cNvSpPr>
            <a:spLocks noGrp="1"/>
          </p:cNvSpPr>
          <p:nvPr>
            <p:ph type="title"/>
          </p:nvPr>
        </p:nvSpPr>
        <p:spPr>
          <a:xfrm>
            <a:off x="1085335" y="2766218"/>
            <a:ext cx="10515600" cy="1325563"/>
          </a:xfrm>
        </p:spPr>
        <p:txBody>
          <a:bodyPr>
            <a:normAutofit fontScale="90000"/>
          </a:bodyPr>
          <a:lstStyle/>
          <a:p>
            <a:r>
              <a:rPr lang="en-US" dirty="0"/>
              <a:t>Emerging Treatment for SUDs:</a:t>
            </a:r>
            <a:br>
              <a:rPr lang="en-US" dirty="0"/>
            </a:br>
            <a:r>
              <a:rPr lang="en-US" dirty="0"/>
              <a:t>GLP1 RAs </a:t>
            </a:r>
          </a:p>
        </p:txBody>
      </p:sp>
      <p:sp>
        <p:nvSpPr>
          <p:cNvPr id="4" name="TextBox 3">
            <a:extLst>
              <a:ext uri="{FF2B5EF4-FFF2-40B4-BE49-F238E27FC236}">
                <a16:creationId xmlns:a16="http://schemas.microsoft.com/office/drawing/2014/main" id="{3EADED8A-C66B-A9D7-E519-713FC63F00A6}"/>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44</a:t>
            </a:fld>
            <a:endParaRPr lang="en-US" sz="1200" dirty="0"/>
          </a:p>
        </p:txBody>
      </p:sp>
    </p:spTree>
    <p:extLst>
      <p:ext uri="{BB962C8B-B14F-4D97-AF65-F5344CB8AC3E}">
        <p14:creationId xmlns:p14="http://schemas.microsoft.com/office/powerpoint/2010/main" val="3640492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38F93F45-2A1A-98A6-4D0E-2966E52F8B47}"/>
              </a:ext>
            </a:extLst>
          </p:cNvPr>
          <p:cNvSpPr>
            <a:spLocks noGrp="1"/>
          </p:cNvSpPr>
          <p:nvPr>
            <p:ph sz="half" idx="1"/>
          </p:nvPr>
        </p:nvSpPr>
        <p:spPr/>
        <p:txBody>
          <a:bodyPr>
            <a:normAutofit lnSpcReduction="10000"/>
          </a:bodyPr>
          <a:lstStyle/>
          <a:p>
            <a:r>
              <a:rPr lang="en-US"/>
              <a:t>Phase 2 double blind parallel-arm RCT of N=48 non-treatment seeking adults with AUD  </a:t>
            </a:r>
          </a:p>
          <a:p>
            <a:r>
              <a:rPr lang="en-US" err="1"/>
              <a:t>Semaglutide</a:t>
            </a:r>
            <a:r>
              <a:rPr lang="en-US"/>
              <a:t> (0.25mg/ </a:t>
            </a:r>
            <a:r>
              <a:rPr lang="en-US" err="1"/>
              <a:t>wk</a:t>
            </a:r>
            <a:r>
              <a:rPr lang="en-US"/>
              <a:t> x 4 </a:t>
            </a:r>
            <a:r>
              <a:rPr lang="en-US" err="1"/>
              <a:t>wks</a:t>
            </a:r>
            <a:r>
              <a:rPr lang="en-US"/>
              <a:t> , 0.5mg/</a:t>
            </a:r>
            <a:r>
              <a:rPr lang="en-US" err="1"/>
              <a:t>wk</a:t>
            </a:r>
            <a:r>
              <a:rPr lang="en-US"/>
              <a:t> x 4 </a:t>
            </a:r>
            <a:r>
              <a:rPr lang="en-US" err="1"/>
              <a:t>wks</a:t>
            </a:r>
            <a:r>
              <a:rPr lang="en-US"/>
              <a:t>, 1.0mg x 1wk or placebo weekly </a:t>
            </a:r>
          </a:p>
          <a:p>
            <a:r>
              <a:rPr lang="en-US"/>
              <a:t>Primary outcome was amount of alcohol consumed</a:t>
            </a:r>
          </a:p>
        </p:txBody>
      </p:sp>
      <p:sp>
        <p:nvSpPr>
          <p:cNvPr id="14" name="Text Placeholder 13">
            <a:extLst>
              <a:ext uri="{FF2B5EF4-FFF2-40B4-BE49-F238E27FC236}">
                <a16:creationId xmlns:a16="http://schemas.microsoft.com/office/drawing/2014/main" id="{6B0072A7-65FF-1CF7-00A6-A040E0258EC9}"/>
              </a:ext>
            </a:extLst>
          </p:cNvPr>
          <p:cNvSpPr>
            <a:spLocks noGrp="1"/>
          </p:cNvSpPr>
          <p:nvPr>
            <p:ph type="body" sz="quarter" idx="16"/>
          </p:nvPr>
        </p:nvSpPr>
        <p:spPr>
          <a:solidFill>
            <a:schemeClr val="accent1"/>
          </a:solidFill>
        </p:spPr>
        <p:txBody>
          <a:bodyPr>
            <a:normAutofit fontScale="92500"/>
          </a:bodyPr>
          <a:lstStyle/>
          <a:p>
            <a:r>
              <a:rPr lang="en-US" dirty="0">
                <a:solidFill>
                  <a:schemeClr val="bg1"/>
                </a:solidFill>
              </a:rPr>
              <a:t>GLP1 RAs As Potential Treatment for AUD</a:t>
            </a:r>
          </a:p>
        </p:txBody>
      </p:sp>
      <p:sp>
        <p:nvSpPr>
          <p:cNvPr id="8" name="TextBox 7">
            <a:extLst>
              <a:ext uri="{FF2B5EF4-FFF2-40B4-BE49-F238E27FC236}">
                <a16:creationId xmlns:a16="http://schemas.microsoft.com/office/drawing/2014/main" id="{A4C4B9A0-00E0-B731-CEEE-1DD3F293F38A}"/>
              </a:ext>
            </a:extLst>
          </p:cNvPr>
          <p:cNvSpPr txBox="1"/>
          <p:nvPr/>
        </p:nvSpPr>
        <p:spPr>
          <a:xfrm>
            <a:off x="2894500" y="6425961"/>
            <a:ext cx="5021949" cy="400110"/>
          </a:xfrm>
          <a:prstGeom prst="rect">
            <a:avLst/>
          </a:prstGeom>
          <a:noFill/>
          <a:ln>
            <a:solidFill>
              <a:schemeClr val="tx1"/>
            </a:solidFill>
          </a:ln>
        </p:spPr>
        <p:txBody>
          <a:bodyPr wrap="square" rtlCol="0">
            <a:spAutoFit/>
          </a:bodyPr>
          <a:lstStyle/>
          <a:p>
            <a:r>
              <a:rPr lang="en-US" sz="2000" dirty="0"/>
              <a:t>Hendershot C et al. JAMA </a:t>
            </a:r>
            <a:r>
              <a:rPr lang="en-US" sz="2000" dirty="0" err="1"/>
              <a:t>Psychiatr</a:t>
            </a:r>
            <a:r>
              <a:rPr lang="en-US" sz="2000" dirty="0"/>
              <a:t>. 2025</a:t>
            </a:r>
          </a:p>
        </p:txBody>
      </p:sp>
      <p:pic>
        <p:nvPicPr>
          <p:cNvPr id="4" name="Picture 3">
            <a:extLst>
              <a:ext uri="{FF2B5EF4-FFF2-40B4-BE49-F238E27FC236}">
                <a16:creationId xmlns:a16="http://schemas.microsoft.com/office/drawing/2014/main" id="{6B8F3DB1-31FE-110D-8E9B-8E6FD0BC73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0439" y="952902"/>
            <a:ext cx="2827867" cy="2912533"/>
          </a:xfrm>
          <a:prstGeom prst="rect">
            <a:avLst/>
          </a:prstGeom>
        </p:spPr>
      </p:pic>
      <p:pic>
        <p:nvPicPr>
          <p:cNvPr id="5" name="Picture 4">
            <a:extLst>
              <a:ext uri="{FF2B5EF4-FFF2-40B4-BE49-F238E27FC236}">
                <a16:creationId xmlns:a16="http://schemas.microsoft.com/office/drawing/2014/main" id="{A2861CA3-C43B-969E-3D7C-10952D2F91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72400" y="3743866"/>
            <a:ext cx="4419600" cy="2929467"/>
          </a:xfrm>
          <a:prstGeom prst="rect">
            <a:avLst/>
          </a:prstGeom>
        </p:spPr>
      </p:pic>
      <p:sp>
        <p:nvSpPr>
          <p:cNvPr id="6" name="TextBox 5">
            <a:extLst>
              <a:ext uri="{FF2B5EF4-FFF2-40B4-BE49-F238E27FC236}">
                <a16:creationId xmlns:a16="http://schemas.microsoft.com/office/drawing/2014/main" id="{A64CD59C-25C8-0B43-89CB-C38100901878}"/>
              </a:ext>
            </a:extLst>
          </p:cNvPr>
          <p:cNvSpPr txBox="1"/>
          <p:nvPr/>
        </p:nvSpPr>
        <p:spPr>
          <a:xfrm>
            <a:off x="8625555" y="1959837"/>
            <a:ext cx="1040670" cy="461665"/>
          </a:xfrm>
          <a:prstGeom prst="rect">
            <a:avLst/>
          </a:prstGeom>
          <a:noFill/>
        </p:spPr>
        <p:txBody>
          <a:bodyPr wrap="none" rtlCol="0">
            <a:spAutoFit/>
          </a:bodyPr>
          <a:lstStyle/>
          <a:p>
            <a:r>
              <a:rPr lang="en-US" sz="2400"/>
              <a:t>P=0.01</a:t>
            </a:r>
          </a:p>
        </p:txBody>
      </p:sp>
      <p:sp>
        <p:nvSpPr>
          <p:cNvPr id="9" name="TextBox 8">
            <a:extLst>
              <a:ext uri="{FF2B5EF4-FFF2-40B4-BE49-F238E27FC236}">
                <a16:creationId xmlns:a16="http://schemas.microsoft.com/office/drawing/2014/main" id="{CCDEDC27-88E1-259F-B819-0855481C3E8F}"/>
              </a:ext>
            </a:extLst>
          </p:cNvPr>
          <p:cNvSpPr txBox="1"/>
          <p:nvPr/>
        </p:nvSpPr>
        <p:spPr>
          <a:xfrm>
            <a:off x="9948306" y="4058504"/>
            <a:ext cx="1040670" cy="461665"/>
          </a:xfrm>
          <a:prstGeom prst="rect">
            <a:avLst/>
          </a:prstGeom>
          <a:noFill/>
        </p:spPr>
        <p:txBody>
          <a:bodyPr wrap="none" rtlCol="0">
            <a:spAutoFit/>
          </a:bodyPr>
          <a:lstStyle/>
          <a:p>
            <a:r>
              <a:rPr lang="en-US" sz="2400" dirty="0"/>
              <a:t>P=0.04</a:t>
            </a:r>
          </a:p>
        </p:txBody>
      </p:sp>
      <p:sp>
        <p:nvSpPr>
          <p:cNvPr id="3" name="Frame 2">
            <a:extLst>
              <a:ext uri="{FF2B5EF4-FFF2-40B4-BE49-F238E27FC236}">
                <a16:creationId xmlns:a16="http://schemas.microsoft.com/office/drawing/2014/main" id="{E69D4902-5B3A-C543-FFF9-C5CCD8F6CEAE}"/>
              </a:ext>
            </a:extLst>
          </p:cNvPr>
          <p:cNvSpPr/>
          <p:nvPr/>
        </p:nvSpPr>
        <p:spPr>
          <a:xfrm>
            <a:off x="160638" y="6027003"/>
            <a:ext cx="1944581" cy="830997"/>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1364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3FB9B-96DF-EBC2-D4CD-8C28F2A3428C}"/>
              </a:ext>
            </a:extLst>
          </p:cNvPr>
          <p:cNvSpPr>
            <a:spLocks noGrp="1"/>
          </p:cNvSpPr>
          <p:nvPr>
            <p:ph type="title"/>
          </p:nvPr>
        </p:nvSpPr>
        <p:spPr/>
        <p:txBody>
          <a:bodyPr>
            <a:normAutofit fontScale="90000"/>
          </a:bodyPr>
          <a:lstStyle/>
          <a:p>
            <a:r>
              <a:rPr lang="en-US"/>
              <a:t>GLP1s May Reduce Overdose Risk In Persons with T2DM and OUD</a:t>
            </a:r>
          </a:p>
        </p:txBody>
      </p:sp>
      <p:pic>
        <p:nvPicPr>
          <p:cNvPr id="4" name="Picture 3">
            <a:extLst>
              <a:ext uri="{FF2B5EF4-FFF2-40B4-BE49-F238E27FC236}">
                <a16:creationId xmlns:a16="http://schemas.microsoft.com/office/drawing/2014/main" id="{12DABC80-02BC-696A-10A6-5188AB841F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9473" y="3215902"/>
            <a:ext cx="7390051" cy="3326108"/>
          </a:xfrm>
          <a:prstGeom prst="rect">
            <a:avLst/>
          </a:prstGeom>
        </p:spPr>
      </p:pic>
      <p:sp>
        <p:nvSpPr>
          <p:cNvPr id="6" name="TextBox 5">
            <a:extLst>
              <a:ext uri="{FF2B5EF4-FFF2-40B4-BE49-F238E27FC236}">
                <a16:creationId xmlns:a16="http://schemas.microsoft.com/office/drawing/2014/main" id="{A20AB771-C854-6A65-FE1D-301A0D55331F}"/>
              </a:ext>
            </a:extLst>
          </p:cNvPr>
          <p:cNvSpPr txBox="1"/>
          <p:nvPr/>
        </p:nvSpPr>
        <p:spPr>
          <a:xfrm>
            <a:off x="3465191" y="6438997"/>
            <a:ext cx="8231729" cy="400110"/>
          </a:xfrm>
          <a:prstGeom prst="rect">
            <a:avLst/>
          </a:prstGeom>
          <a:noFill/>
          <a:ln>
            <a:solidFill>
              <a:schemeClr val="tx1"/>
            </a:solidFill>
          </a:ln>
        </p:spPr>
        <p:txBody>
          <a:bodyPr wrap="square" rtlCol="0">
            <a:spAutoFit/>
          </a:bodyPr>
          <a:lstStyle/>
          <a:p>
            <a:r>
              <a:rPr lang="en-US" sz="2000" dirty="0"/>
              <a:t>Wang W, Volkow N et al. JAMA Network Open. 2024. 7 (9) </a:t>
            </a:r>
          </a:p>
        </p:txBody>
      </p:sp>
      <p:pic>
        <p:nvPicPr>
          <p:cNvPr id="3" name="Picture 2">
            <a:extLst>
              <a:ext uri="{FF2B5EF4-FFF2-40B4-BE49-F238E27FC236}">
                <a16:creationId xmlns:a16="http://schemas.microsoft.com/office/drawing/2014/main" id="{3E1C06FC-2B0A-CB79-BBB7-62C8B94C1D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1673" y="1591178"/>
            <a:ext cx="6487036" cy="1526953"/>
          </a:xfrm>
          <a:prstGeom prst="rect">
            <a:avLst/>
          </a:prstGeom>
        </p:spPr>
      </p:pic>
      <p:sp>
        <p:nvSpPr>
          <p:cNvPr id="5" name="Frame 4">
            <a:extLst>
              <a:ext uri="{FF2B5EF4-FFF2-40B4-BE49-F238E27FC236}">
                <a16:creationId xmlns:a16="http://schemas.microsoft.com/office/drawing/2014/main" id="{C1AFF61F-79A7-B934-93BA-388F40C42312}"/>
              </a:ext>
            </a:extLst>
          </p:cNvPr>
          <p:cNvSpPr/>
          <p:nvPr/>
        </p:nvSpPr>
        <p:spPr>
          <a:xfrm>
            <a:off x="5547974" y="3564760"/>
            <a:ext cx="1415845" cy="2015613"/>
          </a:xfrm>
          <a:prstGeom prst="frame">
            <a:avLst>
              <a:gd name="adj1" fmla="val 2778"/>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7" name="Frame 6">
            <a:extLst>
              <a:ext uri="{FF2B5EF4-FFF2-40B4-BE49-F238E27FC236}">
                <a16:creationId xmlns:a16="http://schemas.microsoft.com/office/drawing/2014/main" id="{71135F20-69B8-1CF0-DB41-202DF789CD17}"/>
              </a:ext>
            </a:extLst>
          </p:cNvPr>
          <p:cNvSpPr/>
          <p:nvPr/>
        </p:nvSpPr>
        <p:spPr>
          <a:xfrm>
            <a:off x="160638" y="6027003"/>
            <a:ext cx="1944581" cy="830997"/>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44079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81BE6-A95B-8795-59CF-2F6BDEB8559D}"/>
              </a:ext>
            </a:extLst>
          </p:cNvPr>
          <p:cNvSpPr>
            <a:spLocks noGrp="1"/>
          </p:cNvSpPr>
          <p:nvPr>
            <p:ph type="title"/>
          </p:nvPr>
        </p:nvSpPr>
        <p:spPr/>
        <p:txBody>
          <a:bodyPr>
            <a:normAutofit/>
          </a:bodyPr>
          <a:lstStyle/>
          <a:p>
            <a:r>
              <a:rPr lang="en-US" sz="4000" b="0" dirty="0"/>
              <a:t>GLP-1 RAs reduce risk of SUDs among Veterans with T2DM</a:t>
            </a:r>
          </a:p>
        </p:txBody>
      </p:sp>
      <p:pic>
        <p:nvPicPr>
          <p:cNvPr id="4" name="Picture 3">
            <a:extLst>
              <a:ext uri="{FF2B5EF4-FFF2-40B4-BE49-F238E27FC236}">
                <a16:creationId xmlns:a16="http://schemas.microsoft.com/office/drawing/2014/main" id="{CF8EE8A2-0ACC-12CD-3EB2-2FA8FB0A03AD}"/>
              </a:ext>
            </a:extLst>
          </p:cNvPr>
          <p:cNvPicPr>
            <a:picLocks noChangeAspect="1"/>
          </p:cNvPicPr>
          <p:nvPr/>
        </p:nvPicPr>
        <p:blipFill>
          <a:blip r:embed="rId2"/>
          <a:stretch>
            <a:fillRect/>
          </a:stretch>
        </p:blipFill>
        <p:spPr>
          <a:xfrm>
            <a:off x="3153508" y="1573284"/>
            <a:ext cx="5389990" cy="5284716"/>
          </a:xfrm>
          <a:prstGeom prst="rect">
            <a:avLst/>
          </a:prstGeom>
        </p:spPr>
      </p:pic>
      <p:sp>
        <p:nvSpPr>
          <p:cNvPr id="5" name="TextBox 4">
            <a:extLst>
              <a:ext uri="{FF2B5EF4-FFF2-40B4-BE49-F238E27FC236}">
                <a16:creationId xmlns:a16="http://schemas.microsoft.com/office/drawing/2014/main" id="{93616334-97B4-6CEC-0C64-A50B356C750F}"/>
              </a:ext>
            </a:extLst>
          </p:cNvPr>
          <p:cNvSpPr txBox="1"/>
          <p:nvPr/>
        </p:nvSpPr>
        <p:spPr>
          <a:xfrm>
            <a:off x="9082381" y="5988950"/>
            <a:ext cx="2582758" cy="369332"/>
          </a:xfrm>
          <a:prstGeom prst="rect">
            <a:avLst/>
          </a:prstGeom>
          <a:noFill/>
          <a:ln>
            <a:solidFill>
              <a:schemeClr val="accent1"/>
            </a:solidFill>
          </a:ln>
        </p:spPr>
        <p:txBody>
          <a:bodyPr wrap="none" rtlCol="0">
            <a:spAutoFit/>
          </a:bodyPr>
          <a:lstStyle/>
          <a:p>
            <a:r>
              <a:rPr lang="en-US" dirty="0"/>
              <a:t>Cai M et al. BMJ 2026. </a:t>
            </a:r>
          </a:p>
        </p:txBody>
      </p:sp>
    </p:spTree>
    <p:extLst>
      <p:ext uri="{BB962C8B-B14F-4D97-AF65-F5344CB8AC3E}">
        <p14:creationId xmlns:p14="http://schemas.microsoft.com/office/powerpoint/2010/main" val="2293538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6E95E-2A0F-8647-A5F4-8484DB450ADE}"/>
              </a:ext>
            </a:extLst>
          </p:cNvPr>
          <p:cNvSpPr>
            <a:spLocks noGrp="1"/>
          </p:cNvSpPr>
          <p:nvPr>
            <p:ph type="title"/>
          </p:nvPr>
        </p:nvSpPr>
        <p:spPr>
          <a:xfrm>
            <a:off x="-46279" y="271728"/>
            <a:ext cx="11272601" cy="1371600"/>
          </a:xfrm>
        </p:spPr>
        <p:txBody>
          <a:bodyPr>
            <a:normAutofit fontScale="90000"/>
          </a:bodyPr>
          <a:lstStyle/>
          <a:p>
            <a:r>
              <a:rPr lang="en-US" dirty="0"/>
              <a:t>ALWAYS PROVIDE HARM REDUCTION SUPPLIES &amp; EDUCATION</a:t>
            </a:r>
          </a:p>
        </p:txBody>
      </p:sp>
      <p:sp>
        <p:nvSpPr>
          <p:cNvPr id="3" name="Text Placeholder 2">
            <a:extLst>
              <a:ext uri="{FF2B5EF4-FFF2-40B4-BE49-F238E27FC236}">
                <a16:creationId xmlns:a16="http://schemas.microsoft.com/office/drawing/2014/main" id="{DC3D959B-7F16-EBD9-AAAB-834226518D28}"/>
              </a:ext>
            </a:extLst>
          </p:cNvPr>
          <p:cNvSpPr>
            <a:spLocks noGrp="1"/>
          </p:cNvSpPr>
          <p:nvPr>
            <p:ph sz="half" idx="4294967295"/>
          </p:nvPr>
        </p:nvSpPr>
        <p:spPr>
          <a:xfrm>
            <a:off x="431766" y="1874899"/>
            <a:ext cx="5664234" cy="4779962"/>
          </a:xfrm>
        </p:spPr>
        <p:txBody>
          <a:bodyPr anchor="ctr">
            <a:normAutofit fontScale="85000" lnSpcReduction="20000"/>
          </a:bodyPr>
          <a:lstStyle/>
          <a:p>
            <a:pPr lvl="1">
              <a:buFont typeface="Arial" panose="020B0604020202020204" pitchFamily="34" charset="0"/>
              <a:buChar char="•"/>
            </a:pPr>
            <a:r>
              <a:rPr lang="en-US" sz="2800" dirty="0"/>
              <a:t>Overdose: Naloxone Prescriptions</a:t>
            </a:r>
          </a:p>
          <a:p>
            <a:pPr lvl="1">
              <a:buFont typeface="Arial" panose="020B0604020202020204" pitchFamily="34" charset="0"/>
              <a:buChar char="•"/>
            </a:pPr>
            <a:r>
              <a:rPr lang="en-US" sz="2800" dirty="0"/>
              <a:t>Provide training on how to recognize overdose &amp; administer naloxone for patients and their loved ones/ friends/partners</a:t>
            </a:r>
          </a:p>
          <a:p>
            <a:pPr lvl="1">
              <a:buFont typeface="Arial" panose="020B0604020202020204" pitchFamily="34" charset="0"/>
              <a:buChar char="•"/>
            </a:pPr>
            <a:r>
              <a:rPr lang="en-US" sz="2800" dirty="0"/>
              <a:t>Drug Testing Strips (fentanyl and xylazine) </a:t>
            </a:r>
          </a:p>
          <a:p>
            <a:pPr lvl="1">
              <a:buFont typeface="Arial" panose="020B0604020202020204" pitchFamily="34" charset="0"/>
              <a:buChar char="•"/>
            </a:pPr>
            <a:r>
              <a:rPr lang="en-US" sz="2800" dirty="0"/>
              <a:t>Syringe Service Programs (SSPs)</a:t>
            </a:r>
          </a:p>
          <a:p>
            <a:pPr lvl="1">
              <a:buFont typeface="Arial" panose="020B0604020202020204" pitchFamily="34" charset="0"/>
              <a:buChar char="•"/>
            </a:pPr>
            <a:r>
              <a:rPr lang="en-US" sz="2800" dirty="0"/>
              <a:t>Safe injection education &amp; supplies</a:t>
            </a:r>
          </a:p>
          <a:p>
            <a:pPr lvl="1">
              <a:buFont typeface="Arial" panose="020B0604020202020204" pitchFamily="34" charset="0"/>
              <a:buChar char="•"/>
            </a:pPr>
            <a:r>
              <a:rPr lang="en-US" sz="2800" dirty="0"/>
              <a:t>Safe injection sites</a:t>
            </a:r>
          </a:p>
          <a:p>
            <a:endParaRPr lang="en-US" dirty="0"/>
          </a:p>
        </p:txBody>
      </p:sp>
      <p:pic>
        <p:nvPicPr>
          <p:cNvPr id="2050" name="Picture 2" descr="Naloxone (Narcan®) and opioid overdose – Welia Health">
            <a:extLst>
              <a:ext uri="{FF2B5EF4-FFF2-40B4-BE49-F238E27FC236}">
                <a16:creationId xmlns:a16="http://schemas.microsoft.com/office/drawing/2014/main" id="{19E3C0AA-F350-3B4A-E611-25C1A35EF22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245982" y="1158495"/>
            <a:ext cx="4775196" cy="2617515"/>
          </a:xfrm>
          <a:prstGeom prst="rect">
            <a:avLst/>
          </a:prstGeom>
          <a:solidFill>
            <a:srgbClr val="FFFFFF"/>
          </a:solidFill>
          <a:ln>
            <a:solidFill>
              <a:schemeClr val="tx1"/>
            </a:solidFill>
          </a:ln>
        </p:spPr>
      </p:pic>
      <p:pic>
        <p:nvPicPr>
          <p:cNvPr id="4" name="Picture 3">
            <a:extLst>
              <a:ext uri="{FF2B5EF4-FFF2-40B4-BE49-F238E27FC236}">
                <a16:creationId xmlns:a16="http://schemas.microsoft.com/office/drawing/2014/main" id="{BCB13B85-B21B-0B53-7D96-69074B40B5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3091" y="3856092"/>
            <a:ext cx="4751821" cy="2586541"/>
          </a:xfrm>
          <a:prstGeom prst="rect">
            <a:avLst/>
          </a:prstGeom>
          <a:ln>
            <a:solidFill>
              <a:schemeClr val="tx1"/>
            </a:solidFill>
          </a:ln>
        </p:spPr>
      </p:pic>
    </p:spTree>
    <p:extLst>
      <p:ext uri="{BB962C8B-B14F-4D97-AF65-F5344CB8AC3E}">
        <p14:creationId xmlns:p14="http://schemas.microsoft.com/office/powerpoint/2010/main" val="870236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4E1F-3682-90E7-7ED8-C8557657C9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6BB53-41F0-3AC7-7369-EFB3FD3C59FD}"/>
              </a:ext>
            </a:extLst>
          </p:cNvPr>
          <p:cNvSpPr>
            <a:spLocks noGrp="1"/>
          </p:cNvSpPr>
          <p:nvPr>
            <p:ph type="title"/>
          </p:nvPr>
        </p:nvSpPr>
        <p:spPr>
          <a:xfrm>
            <a:off x="231425" y="186530"/>
            <a:ext cx="11700747" cy="1011807"/>
          </a:xfrm>
        </p:spPr>
        <p:txBody>
          <a:bodyPr vert="horz" lIns="91440" tIns="45720" rIns="91440" bIns="45720" rtlCol="0" anchor="ctr">
            <a:normAutofit/>
          </a:bodyPr>
          <a:lstStyle/>
          <a:p>
            <a:r>
              <a:rPr lang="en-US" dirty="0"/>
              <a:t>STEP 4</a:t>
            </a:r>
          </a:p>
        </p:txBody>
      </p:sp>
      <p:graphicFrame>
        <p:nvGraphicFramePr>
          <p:cNvPr id="4" name="Content Placeholder 2">
            <a:extLst>
              <a:ext uri="{FF2B5EF4-FFF2-40B4-BE49-F238E27FC236}">
                <a16:creationId xmlns:a16="http://schemas.microsoft.com/office/drawing/2014/main" id="{E5085AF4-4EFF-A8CB-4027-85474F8D9977}"/>
              </a:ext>
            </a:extLst>
          </p:cNvPr>
          <p:cNvGraphicFramePr>
            <a:graphicFrameLocks/>
          </p:cNvGraphicFramePr>
          <p:nvPr>
            <p:extLst>
              <p:ext uri="{D42A27DB-BD31-4B8C-83A1-F6EECF244321}">
                <p14:modId xmlns:p14="http://schemas.microsoft.com/office/powerpoint/2010/main" val="3426620229"/>
              </p:ext>
            </p:extLst>
          </p:nvPr>
        </p:nvGraphicFramePr>
        <p:xfrm>
          <a:off x="231421" y="1369032"/>
          <a:ext cx="11700747" cy="458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59D0BBA-712A-528F-4C21-81857936C7EA}"/>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49</a:t>
            </a:fld>
            <a:endParaRPr lang="en-US" sz="1200" dirty="0"/>
          </a:p>
        </p:txBody>
      </p:sp>
    </p:spTree>
    <p:extLst>
      <p:ext uri="{BB962C8B-B14F-4D97-AF65-F5344CB8AC3E}">
        <p14:creationId xmlns:p14="http://schemas.microsoft.com/office/powerpoint/2010/main" val="2122247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D3090-CF6B-DF2B-9EFF-01597FD6479A}"/>
              </a:ext>
            </a:extLst>
          </p:cNvPr>
          <p:cNvSpPr txBox="1">
            <a:spLocks/>
          </p:cNvSpPr>
          <p:nvPr/>
        </p:nvSpPr>
        <p:spPr>
          <a:xfrm>
            <a:off x="1108710" y="159074"/>
            <a:ext cx="9411807" cy="109452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solidFill>
                  <a:schemeClr val="tx1"/>
                </a:solidFill>
              </a:rPr>
              <a:t>Patient Barriers to Accessing SUD and HIV Prevention and Treatment</a:t>
            </a:r>
          </a:p>
        </p:txBody>
      </p:sp>
      <p:sp>
        <p:nvSpPr>
          <p:cNvPr id="3" name="Content Placeholder 2">
            <a:extLst>
              <a:ext uri="{FF2B5EF4-FFF2-40B4-BE49-F238E27FC236}">
                <a16:creationId xmlns:a16="http://schemas.microsoft.com/office/drawing/2014/main" id="{3CD57D2A-315F-ADC1-9AF4-1818556AA37D}"/>
              </a:ext>
            </a:extLst>
          </p:cNvPr>
          <p:cNvSpPr txBox="1">
            <a:spLocks/>
          </p:cNvSpPr>
          <p:nvPr/>
        </p:nvSpPr>
        <p:spPr>
          <a:xfrm>
            <a:off x="169109" y="1325581"/>
            <a:ext cx="6589395" cy="436456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Font typeface="+mj-lt"/>
              <a:buAutoNum type="arabicPeriod"/>
            </a:pPr>
            <a:r>
              <a:rPr lang="en-US" dirty="0">
                <a:solidFill>
                  <a:srgbClr val="0B0704"/>
                </a:solidFill>
              </a:rPr>
              <a:t>Lack of transportation: URBAN and RURAL settings </a:t>
            </a:r>
          </a:p>
          <a:p>
            <a:pPr marL="457200" indent="-457200">
              <a:buFont typeface="+mj-lt"/>
              <a:buAutoNum type="arabicPeriod"/>
            </a:pPr>
            <a:r>
              <a:rPr lang="en-US" dirty="0">
                <a:solidFill>
                  <a:srgbClr val="0B0704"/>
                </a:solidFill>
              </a:rPr>
              <a:t>Housing instability </a:t>
            </a:r>
          </a:p>
          <a:p>
            <a:pPr marL="457200" indent="-457200">
              <a:buFont typeface="+mj-lt"/>
              <a:buAutoNum type="arabicPeriod"/>
            </a:pPr>
            <a:r>
              <a:rPr lang="en-US" dirty="0">
                <a:solidFill>
                  <a:srgbClr val="0B0704"/>
                </a:solidFill>
              </a:rPr>
              <a:t>Poverty  </a:t>
            </a:r>
          </a:p>
          <a:p>
            <a:pPr marL="457200" indent="-457200">
              <a:buFont typeface="+mj-lt"/>
              <a:buAutoNum type="arabicPeriod"/>
            </a:pPr>
            <a:r>
              <a:rPr lang="en-US" dirty="0">
                <a:solidFill>
                  <a:srgbClr val="0B0704"/>
                </a:solidFill>
              </a:rPr>
              <a:t>Lack of Insurance</a:t>
            </a:r>
          </a:p>
          <a:p>
            <a:pPr marL="457200" indent="-457200">
              <a:buFont typeface="+mj-lt"/>
              <a:buAutoNum type="arabicPeriod"/>
            </a:pPr>
            <a:r>
              <a:rPr lang="en-US" dirty="0">
                <a:solidFill>
                  <a:srgbClr val="0B0704"/>
                </a:solidFill>
              </a:rPr>
              <a:t>Lack of communication (cell phones)</a:t>
            </a:r>
          </a:p>
          <a:p>
            <a:pPr marL="457200" indent="-457200">
              <a:buFont typeface="+mj-lt"/>
              <a:buAutoNum type="arabicPeriod"/>
            </a:pPr>
            <a:r>
              <a:rPr lang="en-US" dirty="0">
                <a:solidFill>
                  <a:srgbClr val="0B0704"/>
                </a:solidFill>
              </a:rPr>
              <a:t>Lack of personal identification  </a:t>
            </a:r>
          </a:p>
          <a:p>
            <a:pPr marL="457200" indent="-457200">
              <a:buFont typeface="+mj-lt"/>
              <a:buAutoNum type="arabicPeriod"/>
            </a:pPr>
            <a:r>
              <a:rPr lang="en-US" dirty="0">
                <a:solidFill>
                  <a:srgbClr val="0B0704"/>
                </a:solidFill>
              </a:rPr>
              <a:t>Substance use that interferes with healthcare</a:t>
            </a:r>
          </a:p>
          <a:p>
            <a:pPr marL="457200" indent="-457200">
              <a:buFont typeface="+mj-lt"/>
              <a:buAutoNum type="arabicPeriod"/>
            </a:pPr>
            <a:r>
              <a:rPr lang="en-US" dirty="0">
                <a:solidFill>
                  <a:srgbClr val="0B0704"/>
                </a:solidFill>
              </a:rPr>
              <a:t>Mental illness </a:t>
            </a:r>
          </a:p>
          <a:p>
            <a:pPr marL="457200" indent="-457200">
              <a:buFont typeface="+mj-lt"/>
              <a:buAutoNum type="arabicPeriod"/>
            </a:pPr>
            <a:r>
              <a:rPr lang="en-US" dirty="0">
                <a:solidFill>
                  <a:srgbClr val="0B0704"/>
                </a:solidFill>
              </a:rPr>
              <a:t>Lack of ability to find pharmacy, pay for medications or pharmacy may not carry meds </a:t>
            </a:r>
          </a:p>
          <a:p>
            <a:pPr marL="457200" indent="-457200">
              <a:buFont typeface="+mj-lt"/>
              <a:buAutoNum type="arabicPeriod"/>
            </a:pPr>
            <a:r>
              <a:rPr lang="en-US" dirty="0">
                <a:solidFill>
                  <a:srgbClr val="0B0704"/>
                </a:solidFill>
              </a:rPr>
              <a:t>Stigma</a:t>
            </a:r>
          </a:p>
          <a:p>
            <a:pPr marL="457200" indent="-457200">
              <a:buFont typeface="+mj-lt"/>
              <a:buAutoNum type="arabicPeriod"/>
            </a:pPr>
            <a:r>
              <a:rPr lang="en-US" dirty="0">
                <a:solidFill>
                  <a:srgbClr val="0B0704"/>
                </a:solidFill>
              </a:rPr>
              <a:t>Difficulty identifying </a:t>
            </a:r>
            <a:r>
              <a:rPr lang="en-US" u="sng" dirty="0">
                <a:solidFill>
                  <a:srgbClr val="0B0704"/>
                </a:solidFill>
              </a:rPr>
              <a:t>where</a:t>
            </a:r>
            <a:r>
              <a:rPr lang="en-US" dirty="0">
                <a:solidFill>
                  <a:srgbClr val="0B0704"/>
                </a:solidFill>
              </a:rPr>
              <a:t> to go or </a:t>
            </a:r>
            <a:r>
              <a:rPr lang="en-US" u="sng" dirty="0">
                <a:solidFill>
                  <a:srgbClr val="0B0704"/>
                </a:solidFill>
              </a:rPr>
              <a:t>who</a:t>
            </a:r>
            <a:r>
              <a:rPr lang="en-US" dirty="0">
                <a:solidFill>
                  <a:srgbClr val="0B0704"/>
                </a:solidFill>
              </a:rPr>
              <a:t> to go to…. </a:t>
            </a:r>
          </a:p>
          <a:p>
            <a:pPr marL="0" indent="0">
              <a:buFont typeface="Calibri" panose="020F0502020204030204" pitchFamily="34" charset="0"/>
              <a:buNone/>
            </a:pPr>
            <a:endParaRPr lang="en-US" dirty="0">
              <a:solidFill>
                <a:srgbClr val="0B0704"/>
              </a:solidFill>
            </a:endParaRPr>
          </a:p>
        </p:txBody>
      </p:sp>
      <p:pic>
        <p:nvPicPr>
          <p:cNvPr id="2050" name="Picture 2" descr="No or Stop. Bus travel icon. Trip transport sign. Holidays vehicle symbol.  Prohibited ban stop symbol. No bus travel icon. Vector Stock Vector | Adobe  Stock">
            <a:extLst>
              <a:ext uri="{FF2B5EF4-FFF2-40B4-BE49-F238E27FC236}">
                <a16:creationId xmlns:a16="http://schemas.microsoft.com/office/drawing/2014/main" id="{89B5E4E5-6E55-4503-B71F-B08AAAA8001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996112" y="1257300"/>
            <a:ext cx="501015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ithout political will, affordable housing will remain a California dream -  CalMatters">
            <a:extLst>
              <a:ext uri="{FF2B5EF4-FFF2-40B4-BE49-F238E27FC236}">
                <a16:creationId xmlns:a16="http://schemas.microsoft.com/office/drawing/2014/main" id="{787EA83B-81D4-B4D1-C8BA-2ECEF45FEE3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55713" y="1551517"/>
            <a:ext cx="4950549" cy="436456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pped hands stock image. Image of asking, poverty, beggar - 36132883">
            <a:extLst>
              <a:ext uri="{FF2B5EF4-FFF2-40B4-BE49-F238E27FC236}">
                <a16:creationId xmlns:a16="http://schemas.microsoft.com/office/drawing/2014/main" id="{2D3C1E3D-3C59-E794-568D-AE78B3D0FE7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4914" y="2175404"/>
            <a:ext cx="5151348" cy="34385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F2129C0-682B-BB19-356D-ABFEB56AC76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697496" y="2099185"/>
            <a:ext cx="5494504" cy="359096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E94472BC-ECDF-5614-9907-FBBB00AD6E9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142465" y="2333625"/>
            <a:ext cx="4604566" cy="312031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Mental Health Conditions Seen in Childhood | NAMI: National Alliance on Mental  Illness">
            <a:extLst>
              <a:ext uri="{FF2B5EF4-FFF2-40B4-BE49-F238E27FC236}">
                <a16:creationId xmlns:a16="http://schemas.microsoft.com/office/drawing/2014/main" id="{8446E142-A16D-37B2-58B5-742CDD65374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119937" y="2303105"/>
            <a:ext cx="47625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No More Secrets: Congress Bans Pharmacist 'Gag Orders' On Drug Prices |  Kaiser Health News">
            <a:extLst>
              <a:ext uri="{FF2B5EF4-FFF2-40B4-BE49-F238E27FC236}">
                <a16:creationId xmlns:a16="http://schemas.microsoft.com/office/drawing/2014/main" id="{56BD4360-F141-8FA8-E00B-3E0AB9FE3EF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19512" y="2006777"/>
            <a:ext cx="5222152" cy="347767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Four person holding wrists, Racism Anti-discrimination law Race Prejudice,  Discrimination, hand, wrist, sports png | PNGWing">
            <a:extLst>
              <a:ext uri="{FF2B5EF4-FFF2-40B4-BE49-F238E27FC236}">
                <a16:creationId xmlns:a16="http://schemas.microsoft.com/office/drawing/2014/main" id="{A6AB1203-775B-C776-285C-F647585CF056}"/>
              </a:ext>
            </a:extLst>
          </p:cNvPr>
          <p:cNvPicPr>
            <a:picLocks noChangeAspect="1" noChangeArrowheads="1"/>
          </p:cNvPicPr>
          <p:nvPr/>
        </p:nvPicPr>
        <p:blipFill>
          <a:blip r:embed="rId10" cstate="email">
            <a:extLst>
              <a:ext uri="{BEBA8EAE-BF5A-486C-A8C5-ECC9F3942E4B}">
                <a14:imgProps xmlns:a14="http://schemas.microsoft.com/office/drawing/2010/main">
                  <a14:imgLayer r:embed="rId11">
                    <a14:imgEffect>
                      <a14:backgroundRemoval t="109" b="99348" l="3370" r="99783">
                        <a14:foregroundMark x1="12935" y1="29348" x2="3370" y2="217"/>
                        <a14:foregroundMark x1="89457" y1="7609" x2="99891" y2="5000"/>
                        <a14:foregroundMark x1="5978" y1="99348" x2="31304" y2="87174"/>
                      </a14:backgroundRemoval>
                    </a14:imgEffect>
                  </a14:imgLayer>
                </a14:imgProps>
              </a:ext>
              <a:ext uri="{28A0092B-C50C-407E-A947-70E740481C1C}">
                <a14:useLocalDpi xmlns:a14="http://schemas.microsoft.com/office/drawing/2010/main"/>
              </a:ext>
            </a:extLst>
          </a:blip>
          <a:srcRect/>
          <a:stretch>
            <a:fillRect/>
          </a:stretch>
        </p:blipFill>
        <p:spPr bwMode="auto">
          <a:xfrm>
            <a:off x="7434657" y="1544108"/>
            <a:ext cx="4371975" cy="437197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1,147 Lost Map Illustrations &amp; Clip Art - iStock">
            <a:extLst>
              <a:ext uri="{FF2B5EF4-FFF2-40B4-BE49-F238E27FC236}">
                <a16:creationId xmlns:a16="http://schemas.microsoft.com/office/drawing/2014/main" id="{D283F65F-EFE6-3DBB-710A-886619B8FEE5}"/>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6983885" y="1776810"/>
            <a:ext cx="4921726" cy="42339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91620828-6763-A66A-2288-98698CD48568}"/>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434657" y="1573975"/>
            <a:ext cx="4026725" cy="40267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2+ Thousand Fentanyl Royalty-Free Images, Stock Photos &amp; Pictures |  Shutterstock">
            <a:extLst>
              <a:ext uri="{FF2B5EF4-FFF2-40B4-BE49-F238E27FC236}">
                <a16:creationId xmlns:a16="http://schemas.microsoft.com/office/drawing/2014/main" id="{C99B7664-D1C9-9195-49C1-41B77F1D52A9}"/>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a:fillRect/>
          </a:stretch>
        </p:blipFill>
        <p:spPr bwMode="auto">
          <a:xfrm>
            <a:off x="6939505" y="2013022"/>
            <a:ext cx="4624614" cy="32693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C5C4DB0-836A-779F-5040-5C2E4BBF1F94}"/>
              </a:ext>
            </a:extLst>
          </p:cNvPr>
          <p:cNvSpPr txBox="1"/>
          <p:nvPr/>
        </p:nvSpPr>
        <p:spPr>
          <a:xfrm>
            <a:off x="10731166" y="6527060"/>
            <a:ext cx="1088202" cy="276999"/>
          </a:xfrm>
          <a:prstGeom prst="rect">
            <a:avLst/>
          </a:prstGeom>
          <a:noFill/>
        </p:spPr>
        <p:txBody>
          <a:bodyPr wrap="square" rtlCol="0">
            <a:spAutoFit/>
          </a:bodyPr>
          <a:lstStyle/>
          <a:p>
            <a:r>
              <a:rPr lang="en-US" sz="1200" dirty="0"/>
              <a:t>Slide </a:t>
            </a:r>
            <a:fld id="{BF3D7C72-A8DD-4A53-A9C2-86DAC3ED3FDC}" type="slidenum">
              <a:rPr lang="en-US" sz="1200" smtClean="0"/>
              <a:t>50</a:t>
            </a:fld>
            <a:endParaRPr lang="en-US" sz="1200" dirty="0"/>
          </a:p>
        </p:txBody>
      </p:sp>
    </p:spTree>
    <p:extLst>
      <p:ext uri="{BB962C8B-B14F-4D97-AF65-F5344CB8AC3E}">
        <p14:creationId xmlns:p14="http://schemas.microsoft.com/office/powerpoint/2010/main" val="4334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05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0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05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0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054"/>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05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205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58"/>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205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childTnLst>
                                </p:cTn>
                              </p:par>
                              <p:par>
                                <p:cTn id="61" presetID="1" presetClass="exit" presetSubtype="0" fill="hold" nodeType="withEffect">
                                  <p:stCondLst>
                                    <p:cond delay="0"/>
                                  </p:stCondLst>
                                  <p:childTnLst>
                                    <p:set>
                                      <p:cBhvr>
                                        <p:cTn id="62" dur="1" fill="hold">
                                          <p:stCondLst>
                                            <p:cond delay="0"/>
                                          </p:stCondLst>
                                        </p:cTn>
                                        <p:tgtEl>
                                          <p:spTgt spid="9"/>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206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2060"/>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206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
                                            <p:txEl>
                                              <p:pRg st="9" end="9"/>
                                            </p:txEl>
                                          </p:spTgt>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2062"/>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206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
                                            <p:txEl>
                                              <p:pRg st="10" end="10"/>
                                            </p:txEl>
                                          </p:spTgt>
                                        </p:tgtEl>
                                        <p:attrNameLst>
                                          <p:attrName>style.visibility</p:attrName>
                                        </p:attrNameLst>
                                      </p:cBhvr>
                                      <p:to>
                                        <p:strVal val="visible"/>
                                      </p:to>
                                    </p:set>
                                  </p:childTnLst>
                                </p:cTn>
                              </p:par>
                              <p:par>
                                <p:cTn id="85" presetID="1" presetClass="exit" presetSubtype="0" fill="hold" nodeType="withEffect">
                                  <p:stCondLst>
                                    <p:cond delay="0"/>
                                  </p:stCondLst>
                                  <p:childTnLst>
                                    <p:set>
                                      <p:cBhvr>
                                        <p:cTn id="86" dur="1" fill="hold">
                                          <p:stCondLst>
                                            <p:cond delay="0"/>
                                          </p:stCondLst>
                                        </p:cTn>
                                        <p:tgtEl>
                                          <p:spTgt spid="2064"/>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20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van with a group of people on the side&#10;&#10;Description automatically generated">
            <a:extLst>
              <a:ext uri="{FF2B5EF4-FFF2-40B4-BE49-F238E27FC236}">
                <a16:creationId xmlns:a16="http://schemas.microsoft.com/office/drawing/2014/main" id="{F920242F-E386-2145-1149-A86071415C1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22"/>
            <a:ext cx="12191977" cy="6858022"/>
          </a:xfrm>
          <a:prstGeom prst="rect">
            <a:avLst/>
          </a:prstGeom>
        </p:spPr>
      </p:pic>
      <p:sp>
        <p:nvSpPr>
          <p:cNvPr id="2" name="Title 1"/>
          <p:cNvSpPr>
            <a:spLocks noGrp="1"/>
          </p:cNvSpPr>
          <p:nvPr>
            <p:ph type="title"/>
          </p:nvPr>
        </p:nvSpPr>
        <p:spPr>
          <a:xfrm>
            <a:off x="382209" y="164496"/>
            <a:ext cx="8880125" cy="3569242"/>
          </a:xfrm>
        </p:spPr>
        <p:txBody>
          <a:bodyPr vert="horz" lIns="91440" tIns="45720" rIns="91440" bIns="45720" rtlCol="0" anchor="t">
            <a:normAutofit/>
          </a:bodyPr>
          <a:lstStyle/>
          <a:p>
            <a:r>
              <a:rPr lang="en-US" sz="5200" b="1" dirty="0">
                <a:solidFill>
                  <a:schemeClr val="bg1"/>
                </a:solidFill>
              </a:rPr>
              <a:t>How</a:t>
            </a:r>
            <a:r>
              <a:rPr lang="en-US" sz="5200" dirty="0">
                <a:solidFill>
                  <a:schemeClr val="bg1"/>
                </a:solidFill>
              </a:rPr>
              <a:t> </a:t>
            </a:r>
            <a:r>
              <a:rPr lang="en-US" sz="5200" b="1" dirty="0">
                <a:solidFill>
                  <a:schemeClr val="bg1"/>
                </a:solidFill>
              </a:rPr>
              <a:t>do we </a:t>
            </a:r>
            <a:br>
              <a:rPr lang="en-US" sz="5200" b="1" dirty="0">
                <a:solidFill>
                  <a:schemeClr val="bg1"/>
                </a:solidFill>
              </a:rPr>
            </a:br>
            <a:r>
              <a:rPr lang="en-US" sz="5200" b="1" dirty="0">
                <a:solidFill>
                  <a:schemeClr val="bg1"/>
                </a:solidFill>
              </a:rPr>
              <a:t>Overcome </a:t>
            </a:r>
            <a:br>
              <a:rPr lang="en-US" sz="5200" b="1" dirty="0">
                <a:solidFill>
                  <a:schemeClr val="bg1"/>
                </a:solidFill>
              </a:rPr>
            </a:br>
            <a:r>
              <a:rPr lang="en-US" sz="5200" b="1" dirty="0">
                <a:solidFill>
                  <a:schemeClr val="bg1"/>
                </a:solidFill>
              </a:rPr>
              <a:t>Barriers?</a:t>
            </a:r>
          </a:p>
        </p:txBody>
      </p:sp>
      <p:sp>
        <p:nvSpPr>
          <p:cNvPr id="3" name="TextBox 2">
            <a:extLst>
              <a:ext uri="{FF2B5EF4-FFF2-40B4-BE49-F238E27FC236}">
                <a16:creationId xmlns:a16="http://schemas.microsoft.com/office/drawing/2014/main" id="{57E70E66-B8B8-F908-8948-CF5B08A16E8C}"/>
              </a:ext>
            </a:extLst>
          </p:cNvPr>
          <p:cNvSpPr txBox="1"/>
          <p:nvPr/>
        </p:nvSpPr>
        <p:spPr>
          <a:xfrm>
            <a:off x="3601819" y="5196496"/>
            <a:ext cx="6976534" cy="1578054"/>
          </a:xfrm>
          <a:prstGeom prst="rect">
            <a:avLst/>
          </a:prstGeom>
        </p:spPr>
        <p:txBody>
          <a:bodyPr vert="horz" lIns="91440" tIns="45720" rIns="91440" bIns="45720" rtlCol="0" anchor="b">
            <a:normAutofit/>
          </a:bodyPr>
          <a:lstStyle/>
          <a:p>
            <a:pPr>
              <a:lnSpc>
                <a:spcPct val="90000"/>
              </a:lnSpc>
              <a:spcBef>
                <a:spcPts val="1000"/>
              </a:spcBef>
            </a:pPr>
            <a:r>
              <a:rPr lang="en-US" sz="4000" b="1" dirty="0">
                <a:solidFill>
                  <a:srgbClr val="FFFFFF"/>
                </a:solidFill>
              </a:rPr>
              <a:t>Bring integrated services to where people live…</a:t>
            </a:r>
            <a:endParaRPr lang="en-US" sz="4000" dirty="0">
              <a:solidFill>
                <a:srgbClr val="FFFFFF"/>
              </a:solidFill>
            </a:endParaRPr>
          </a:p>
        </p:txBody>
      </p:sp>
      <p:sp>
        <p:nvSpPr>
          <p:cNvPr id="6" name="TextBox 5">
            <a:extLst>
              <a:ext uri="{FF2B5EF4-FFF2-40B4-BE49-F238E27FC236}">
                <a16:creationId xmlns:a16="http://schemas.microsoft.com/office/drawing/2014/main" id="{42528094-17CB-1708-F8F2-32D0756CF34E}"/>
              </a:ext>
            </a:extLst>
          </p:cNvPr>
          <p:cNvSpPr txBox="1"/>
          <p:nvPr/>
        </p:nvSpPr>
        <p:spPr>
          <a:xfrm>
            <a:off x="11273919" y="6538913"/>
            <a:ext cx="1088202" cy="276999"/>
          </a:xfrm>
          <a:prstGeom prst="rect">
            <a:avLst/>
          </a:prstGeom>
          <a:noFill/>
        </p:spPr>
        <p:txBody>
          <a:bodyPr wrap="square" rtlCol="0">
            <a:spAutoFit/>
          </a:bodyPr>
          <a:lstStyle/>
          <a:p>
            <a:r>
              <a:rPr lang="en-US" sz="1200" dirty="0">
                <a:solidFill>
                  <a:schemeClr val="bg1">
                    <a:lumMod val="95000"/>
                  </a:schemeClr>
                </a:solidFill>
              </a:rPr>
              <a:t>Slide </a:t>
            </a:r>
            <a:fld id="{BF3D7C72-A8DD-4A53-A9C2-86DAC3ED3FDC}" type="slidenum">
              <a:rPr lang="en-US" sz="1200" smtClean="0">
                <a:solidFill>
                  <a:schemeClr val="bg1">
                    <a:lumMod val="95000"/>
                  </a:schemeClr>
                </a:solidFill>
              </a:rPr>
              <a:t>51</a:t>
            </a:fld>
            <a:endParaRPr lang="en-US" sz="1200" dirty="0">
              <a:solidFill>
                <a:schemeClr val="bg1">
                  <a:lumMod val="95000"/>
                </a:schemeClr>
              </a:solidFill>
            </a:endParaRPr>
          </a:p>
        </p:txBody>
      </p:sp>
    </p:spTree>
    <p:extLst>
      <p:ext uri="{BB962C8B-B14F-4D97-AF65-F5344CB8AC3E}">
        <p14:creationId xmlns:p14="http://schemas.microsoft.com/office/powerpoint/2010/main" val="30235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78A5-4DE5-4237-BE15-F015329C7E62}"/>
              </a:ext>
            </a:extLst>
          </p:cNvPr>
          <p:cNvSpPr>
            <a:spLocks noGrp="1"/>
          </p:cNvSpPr>
          <p:nvPr>
            <p:ph type="title"/>
          </p:nvPr>
        </p:nvSpPr>
        <p:spPr>
          <a:xfrm>
            <a:off x="333493" y="-135758"/>
            <a:ext cx="12345101" cy="1011807"/>
          </a:xfrm>
        </p:spPr>
        <p:txBody>
          <a:bodyPr>
            <a:normAutofit/>
          </a:bodyPr>
          <a:lstStyle/>
          <a:p>
            <a:r>
              <a:rPr lang="en-US" sz="2800" dirty="0">
                <a:solidFill>
                  <a:schemeClr val="accent1"/>
                </a:solidFill>
              </a:rPr>
              <a:t>ACTION : Hybrid Type 1 Effectiveness-Implementation RCT</a:t>
            </a:r>
            <a:endParaRPr lang="en-US" sz="2800" dirty="0"/>
          </a:p>
        </p:txBody>
      </p:sp>
      <p:pic>
        <p:nvPicPr>
          <p:cNvPr id="3" name="Content Placeholder 3" descr="A screenshot of a medical form&#10;&#10;Description automatically generated">
            <a:extLst>
              <a:ext uri="{FF2B5EF4-FFF2-40B4-BE49-F238E27FC236}">
                <a16:creationId xmlns:a16="http://schemas.microsoft.com/office/drawing/2014/main" id="{2E718E2C-0C8C-E4C1-7881-A9059CDBDC15}"/>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11381" y="1128186"/>
            <a:ext cx="10800080" cy="5729814"/>
          </a:xfrm>
        </p:spPr>
      </p:pic>
      <p:sp>
        <p:nvSpPr>
          <p:cNvPr id="4" name="Frame 3">
            <a:extLst>
              <a:ext uri="{FF2B5EF4-FFF2-40B4-BE49-F238E27FC236}">
                <a16:creationId xmlns:a16="http://schemas.microsoft.com/office/drawing/2014/main" id="{475D22F0-B4E9-313F-E784-B67A63348EDD}"/>
              </a:ext>
            </a:extLst>
          </p:cNvPr>
          <p:cNvSpPr/>
          <p:nvPr/>
        </p:nvSpPr>
        <p:spPr>
          <a:xfrm>
            <a:off x="2983682" y="6099959"/>
            <a:ext cx="2794660" cy="593766"/>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4C9CB6A9-743D-14D6-D18B-CA5ABC9CB51F}"/>
              </a:ext>
            </a:extLst>
          </p:cNvPr>
          <p:cNvSpPr txBox="1"/>
          <p:nvPr/>
        </p:nvSpPr>
        <p:spPr>
          <a:xfrm>
            <a:off x="1439259" y="539947"/>
            <a:ext cx="8437418" cy="369332"/>
          </a:xfrm>
          <a:prstGeom prst="rect">
            <a:avLst/>
          </a:prstGeom>
          <a:noFill/>
        </p:spPr>
        <p:txBody>
          <a:bodyPr wrap="square">
            <a:spAutoFit/>
          </a:bodyPr>
          <a:lstStyle/>
          <a:p>
            <a:r>
              <a:rPr lang="en-US" dirty="0"/>
              <a:t>NIDA U01DA053039(MPIs Springer (contact), Knight, Nijhawan) 2019-2026*</a:t>
            </a:r>
          </a:p>
        </p:txBody>
      </p:sp>
      <p:sp>
        <p:nvSpPr>
          <p:cNvPr id="8" name="TextBox 7">
            <a:extLst>
              <a:ext uri="{FF2B5EF4-FFF2-40B4-BE49-F238E27FC236}">
                <a16:creationId xmlns:a16="http://schemas.microsoft.com/office/drawing/2014/main" id="{0D415184-023E-8B40-BC52-36271A3DC369}"/>
              </a:ext>
            </a:extLst>
          </p:cNvPr>
          <p:cNvSpPr txBox="1"/>
          <p:nvPr/>
        </p:nvSpPr>
        <p:spPr>
          <a:xfrm>
            <a:off x="10911461" y="3121630"/>
            <a:ext cx="1280539" cy="1323439"/>
          </a:xfrm>
          <a:prstGeom prst="rect">
            <a:avLst/>
          </a:prstGeom>
          <a:noFill/>
          <a:ln>
            <a:solidFill>
              <a:schemeClr val="tx1"/>
            </a:solidFill>
          </a:ln>
        </p:spPr>
        <p:txBody>
          <a:bodyPr wrap="square">
            <a:spAutoFit/>
          </a:bodyPr>
          <a:lstStyle/>
          <a:p>
            <a:pPr algn="ctr"/>
            <a:r>
              <a:rPr lang="en-US" sz="1600" b="1" i="1" dirty="0">
                <a:solidFill>
                  <a:srgbClr val="0070C0"/>
                </a:solidFill>
                <a:highlight>
                  <a:srgbClr val="FFFF00"/>
                </a:highlight>
              </a:rPr>
              <a:t>Springer et al. </a:t>
            </a:r>
            <a:r>
              <a:rPr lang="en-US" sz="1600" b="1" i="1" dirty="0">
                <a:solidFill>
                  <a:srgbClr val="0070C0"/>
                </a:solidFill>
                <a:effectLst/>
                <a:highlight>
                  <a:srgbClr val="FFFF00"/>
                </a:highlight>
                <a:latin typeface="Times New Roman" panose="02020603050405020304" pitchFamily="18" charset="0"/>
                <a:ea typeface="Times New Roman" panose="02020603050405020304" pitchFamily="18" charset="0"/>
              </a:rPr>
              <a:t>BMC Infect Dis. 2022 Apr 15;22(1):380</a:t>
            </a:r>
            <a:r>
              <a:rPr lang="en-US" sz="1600" b="1" i="1" dirty="0">
                <a:solidFill>
                  <a:srgbClr val="0070C0"/>
                </a:solidFill>
                <a:effectLst/>
                <a:highlight>
                  <a:srgbClr val="FFFF00"/>
                </a:highlight>
              </a:rPr>
              <a:t> </a:t>
            </a:r>
            <a:endParaRPr lang="en-US" sz="1600" b="1" i="1" dirty="0">
              <a:solidFill>
                <a:srgbClr val="0070C0"/>
              </a:solidFill>
              <a:highlight>
                <a:srgbClr val="FFFF00"/>
              </a:highlight>
            </a:endParaRPr>
          </a:p>
        </p:txBody>
      </p:sp>
      <p:sp>
        <p:nvSpPr>
          <p:cNvPr id="5" name="TextBox 4">
            <a:extLst>
              <a:ext uri="{FF2B5EF4-FFF2-40B4-BE49-F238E27FC236}">
                <a16:creationId xmlns:a16="http://schemas.microsoft.com/office/drawing/2014/main" id="{F592E2A5-219E-5B8F-DC69-6C359726C373}"/>
              </a:ext>
            </a:extLst>
          </p:cNvPr>
          <p:cNvSpPr txBox="1"/>
          <p:nvPr/>
        </p:nvSpPr>
        <p:spPr>
          <a:xfrm>
            <a:off x="1225698" y="3444796"/>
            <a:ext cx="4285723" cy="338554"/>
          </a:xfrm>
          <a:prstGeom prst="rect">
            <a:avLst/>
          </a:prstGeom>
          <a:noFill/>
          <a:ln>
            <a:solidFill>
              <a:schemeClr val="tx1"/>
            </a:solidFill>
          </a:ln>
        </p:spPr>
        <p:txBody>
          <a:bodyPr wrap="square" rtlCol="0">
            <a:spAutoFit/>
          </a:bodyPr>
          <a:lstStyle/>
          <a:p>
            <a:r>
              <a:rPr lang="en-US" sz="1600" dirty="0"/>
              <a:t>DALLAS &amp; FORT WORTH, TX</a:t>
            </a:r>
          </a:p>
        </p:txBody>
      </p:sp>
      <p:sp>
        <p:nvSpPr>
          <p:cNvPr id="7" name="TextBox 6">
            <a:extLst>
              <a:ext uri="{FF2B5EF4-FFF2-40B4-BE49-F238E27FC236}">
                <a16:creationId xmlns:a16="http://schemas.microsoft.com/office/drawing/2014/main" id="{A6EF32F4-54E6-26B8-25A4-109112806438}"/>
              </a:ext>
            </a:extLst>
          </p:cNvPr>
          <p:cNvSpPr txBox="1"/>
          <p:nvPr/>
        </p:nvSpPr>
        <p:spPr>
          <a:xfrm>
            <a:off x="5166911" y="3444796"/>
            <a:ext cx="3051673" cy="338554"/>
          </a:xfrm>
          <a:prstGeom prst="rect">
            <a:avLst/>
          </a:prstGeom>
          <a:noFill/>
          <a:ln>
            <a:solidFill>
              <a:schemeClr val="tx1"/>
            </a:solidFill>
          </a:ln>
        </p:spPr>
        <p:txBody>
          <a:bodyPr wrap="square" rtlCol="0">
            <a:spAutoFit/>
          </a:bodyPr>
          <a:lstStyle/>
          <a:p>
            <a:r>
              <a:rPr lang="en-US" sz="1600" dirty="0"/>
              <a:t>NE &amp; SE COUNTIES, CT</a:t>
            </a:r>
          </a:p>
        </p:txBody>
      </p:sp>
    </p:spTree>
    <p:extLst>
      <p:ext uri="{BB962C8B-B14F-4D97-AF65-F5344CB8AC3E}">
        <p14:creationId xmlns:p14="http://schemas.microsoft.com/office/powerpoint/2010/main" val="797125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6342B852-3B1F-D7A4-51E6-614085F448F0}"/>
              </a:ext>
            </a:extLst>
          </p:cNvPr>
          <p:cNvSpPr txBox="1">
            <a:spLocks/>
          </p:cNvSpPr>
          <p:nvPr/>
        </p:nvSpPr>
        <p:spPr>
          <a:xfrm>
            <a:off x="1771174" y="718136"/>
            <a:ext cx="8035636" cy="4459202"/>
          </a:xfrm>
          <a:prstGeom prst="roundRect">
            <a:avLst>
              <a:gd name="adj" fmla="val 6192"/>
            </a:avLst>
          </a:prstGeom>
          <a:solidFill>
            <a:srgbClr val="00B0F0"/>
          </a:solidFill>
          <a:ln w="19050" cap="flat" cmpd="sng" algn="ctr">
            <a:solidFill>
              <a:schemeClr val="bg1"/>
            </a:solidFill>
            <a:prstDash val="solid"/>
            <a:miter lim="800000"/>
          </a:ln>
        </p:spPr>
        <p:style>
          <a:lnRef idx="3">
            <a:schemeClr val="lt1"/>
          </a:lnRef>
          <a:fillRef idx="1">
            <a:schemeClr val="accent4"/>
          </a:fillRef>
          <a:effectRef idx="1">
            <a:schemeClr val="accent4"/>
          </a:effectRef>
          <a:fontRef idx="minor">
            <a:schemeClr val="lt1"/>
          </a:fontRef>
        </p:style>
        <p:txBody>
          <a:bodyPr vert="horz" wrap="square" lIns="95250" tIns="95250" rIns="95250" bIns="95250" rtlCol="0" anchor="t" anchorCtr="0">
            <a:noAutofit/>
          </a:bodyPr>
          <a:lstStyle>
            <a:lvl1pPr algn="l" defTabSz="4389120" rtl="0" eaLnBrk="1" latinLnBrk="0" hangingPunct="1">
              <a:lnSpc>
                <a:spcPct val="90000"/>
              </a:lnSpc>
              <a:spcBef>
                <a:spcPct val="0"/>
              </a:spcBef>
              <a:buNone/>
              <a:defRPr sz="2112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85645">
              <a:lnSpc>
                <a:spcPct val="110000"/>
              </a:lnSpc>
              <a:spcBef>
                <a:spcPts val="0"/>
              </a:spcBef>
            </a:pPr>
            <a:r>
              <a:rPr lang="en-US" sz="3458" b="1" dirty="0">
                <a:solidFill>
                  <a:schemeClr val="bg1"/>
                </a:solidFill>
                <a:latin typeface="Arial" panose="020B0604020202020204" pitchFamily="34" charset="0"/>
                <a:ea typeface="Roboto" panose="02000000000000000000" pitchFamily="2" charset="0"/>
                <a:cs typeface="Arial" panose="020B0604020202020204" pitchFamily="34" charset="0"/>
              </a:rPr>
              <a:t>Mobile Health Unit participants were 3X more likely </a:t>
            </a:r>
            <a: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t>to start ART/</a:t>
            </a:r>
            <a:r>
              <a:rPr lang="en-US" sz="3458" dirty="0" err="1">
                <a:solidFill>
                  <a:schemeClr val="bg1"/>
                </a:solidFill>
                <a:latin typeface="Arial" panose="020B0604020202020204" pitchFamily="34" charset="0"/>
                <a:ea typeface="Roboto" panose="02000000000000000000" pitchFamily="2" charset="0"/>
                <a:cs typeface="Arial" panose="020B0604020202020204" pitchFamily="34" charset="0"/>
              </a:rPr>
              <a:t>PrEP</a:t>
            </a:r>
            <a: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t> than those assigned a Patient Navigator.</a:t>
            </a:r>
            <a:b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br>
            <a:b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br>
            <a: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t>Of PrEP initiators: 45% on the Mobile Health Unit started </a:t>
            </a:r>
            <a:r>
              <a:rPr lang="en-US" sz="3458" b="1" dirty="0">
                <a:solidFill>
                  <a:schemeClr val="bg1"/>
                </a:solidFill>
                <a:latin typeface="Arial" panose="020B0604020202020204" pitchFamily="34" charset="0"/>
                <a:ea typeface="Roboto" panose="02000000000000000000" pitchFamily="2" charset="0"/>
                <a:cs typeface="Arial" panose="020B0604020202020204" pitchFamily="34" charset="0"/>
              </a:rPr>
              <a:t>LAI PrEP </a:t>
            </a:r>
            <a:r>
              <a:rPr lang="en-US" sz="3458" dirty="0">
                <a:solidFill>
                  <a:schemeClr val="bg1"/>
                </a:solidFill>
                <a:latin typeface="Arial" panose="020B0604020202020204" pitchFamily="34" charset="0"/>
                <a:ea typeface="Roboto" panose="02000000000000000000" pitchFamily="2" charset="0"/>
                <a:cs typeface="Arial" panose="020B0604020202020204" pitchFamily="34" charset="0"/>
              </a:rPr>
              <a:t>vs 0% in the Patient Navigator group</a:t>
            </a:r>
            <a:br>
              <a:rPr lang="en-US" sz="3458" dirty="0">
                <a:solidFill>
                  <a:schemeClr val="tx1"/>
                </a:solidFill>
                <a:latin typeface="Arial" panose="020B0604020202020204" pitchFamily="34" charset="0"/>
                <a:ea typeface="Roboto" panose="02000000000000000000" pitchFamily="2" charset="0"/>
                <a:cs typeface="Arial" panose="020B0604020202020204" pitchFamily="34" charset="0"/>
              </a:rPr>
            </a:br>
            <a:endParaRPr lang="en-US" sz="3458"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801A1733-1249-0983-332F-0EABAB78C700}"/>
              </a:ext>
            </a:extLst>
          </p:cNvPr>
          <p:cNvSpPr txBox="1"/>
          <p:nvPr/>
        </p:nvSpPr>
        <p:spPr>
          <a:xfrm>
            <a:off x="1585629" y="5678199"/>
            <a:ext cx="9307629" cy="923330"/>
          </a:xfrm>
          <a:prstGeom prst="rect">
            <a:avLst/>
          </a:prstGeom>
          <a:noFill/>
          <a:ln>
            <a:solidFill>
              <a:schemeClr val="tx1"/>
            </a:solidFill>
          </a:ln>
        </p:spPr>
        <p:txBody>
          <a:bodyPr wrap="square" rtlCol="0">
            <a:spAutoFit/>
          </a:bodyPr>
          <a:lstStyle/>
          <a:p>
            <a:pPr marL="342900" indent="-342900">
              <a:buFont typeface="+mj-lt"/>
              <a:buAutoNum type="arabicPeriod"/>
            </a:pPr>
            <a:r>
              <a:rPr lang="en-US" dirty="0"/>
              <a:t>Springer et al. Abstract 1071. Conference on Retroviruses and Opportunistic Infections (</a:t>
            </a:r>
            <a:r>
              <a:rPr lang="en-US" b="1" dirty="0"/>
              <a:t>CROI</a:t>
            </a:r>
            <a:r>
              <a:rPr lang="en-US" dirty="0"/>
              <a:t>). Denver, CO. February 22-25, 2026.</a:t>
            </a:r>
          </a:p>
          <a:p>
            <a:pPr marL="342900" indent="-342900">
              <a:buFont typeface="+mj-lt"/>
              <a:buAutoNum type="arabicPeriod"/>
            </a:pPr>
            <a:r>
              <a:rPr lang="en-US" dirty="0"/>
              <a:t>Springer et al. Abstract 247. </a:t>
            </a:r>
            <a:r>
              <a:rPr lang="en-US" b="1" dirty="0" err="1"/>
              <a:t>IdWeek</a:t>
            </a:r>
            <a:r>
              <a:rPr lang="en-US" dirty="0"/>
              <a:t>. Washington, DC. October 21-24, 2026</a:t>
            </a:r>
          </a:p>
        </p:txBody>
      </p:sp>
    </p:spTree>
    <p:extLst>
      <p:ext uri="{BB962C8B-B14F-4D97-AF65-F5344CB8AC3E}">
        <p14:creationId xmlns:p14="http://schemas.microsoft.com/office/powerpoint/2010/main" val="3519186665"/>
      </p:ext>
    </p:extLst>
  </p:cSld>
  <p:clrMapOvr>
    <a:masterClrMapping/>
  </p:clrMapOvr>
  <p:transition spd="slow">
    <p:push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BFB5-47A6-4C51-B057-BCDA5F9AB612}"/>
              </a:ext>
            </a:extLst>
          </p:cNvPr>
          <p:cNvSpPr>
            <a:spLocks noGrp="1"/>
          </p:cNvSpPr>
          <p:nvPr>
            <p:ph type="title"/>
          </p:nvPr>
        </p:nvSpPr>
        <p:spPr/>
        <p:txBody>
          <a:bodyPr>
            <a:noAutofit/>
          </a:bodyPr>
          <a:lstStyle/>
          <a:p>
            <a:pPr algn="ctr">
              <a:lnSpc>
                <a:spcPct val="90000"/>
              </a:lnSpc>
            </a:pPr>
            <a:r>
              <a:rPr lang="en-US" sz="4267" dirty="0"/>
              <a:t>Preference of Long-Acting Injectable (LAI) Forms of </a:t>
            </a:r>
            <a:r>
              <a:rPr lang="en-US" sz="4267" dirty="0" err="1"/>
              <a:t>PrEP</a:t>
            </a:r>
            <a:r>
              <a:rPr lang="en-US" sz="4267" dirty="0"/>
              <a:t> and ART for PWUD   </a:t>
            </a:r>
          </a:p>
        </p:txBody>
      </p:sp>
      <p:pic>
        <p:nvPicPr>
          <p:cNvPr id="5" name="Picture 4">
            <a:extLst>
              <a:ext uri="{FF2B5EF4-FFF2-40B4-BE49-F238E27FC236}">
                <a16:creationId xmlns:a16="http://schemas.microsoft.com/office/drawing/2014/main" id="{21D5506F-1CD5-9092-584C-06C6E270B1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92320" y="3788930"/>
            <a:ext cx="3807247" cy="1766564"/>
          </a:xfrm>
          <a:prstGeom prst="rect">
            <a:avLst/>
          </a:prstGeom>
          <a:effectLst/>
        </p:spPr>
      </p:pic>
      <p:pic>
        <p:nvPicPr>
          <p:cNvPr id="4" name="Picture 3">
            <a:extLst>
              <a:ext uri="{FF2B5EF4-FFF2-40B4-BE49-F238E27FC236}">
                <a16:creationId xmlns:a16="http://schemas.microsoft.com/office/drawing/2014/main" id="{22BC41A7-BB14-6F0F-4C06-E7FE5E5574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40279" y="1743311"/>
            <a:ext cx="3935547" cy="1750371"/>
          </a:xfrm>
          <a:prstGeom prst="rect">
            <a:avLst/>
          </a:prstGeom>
          <a:effectLst/>
        </p:spPr>
      </p:pic>
      <p:pic>
        <p:nvPicPr>
          <p:cNvPr id="6" name="Picture 5">
            <a:extLst>
              <a:ext uri="{FF2B5EF4-FFF2-40B4-BE49-F238E27FC236}">
                <a16:creationId xmlns:a16="http://schemas.microsoft.com/office/drawing/2014/main" id="{4A15A885-14EC-7E88-3739-6DA929F362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589" y="5250165"/>
            <a:ext cx="3688141" cy="1607835"/>
          </a:xfrm>
          <a:prstGeom prst="rect">
            <a:avLst/>
          </a:prstGeom>
        </p:spPr>
      </p:pic>
      <p:pic>
        <p:nvPicPr>
          <p:cNvPr id="3" name="Picture 2">
            <a:extLst>
              <a:ext uri="{FF2B5EF4-FFF2-40B4-BE49-F238E27FC236}">
                <a16:creationId xmlns:a16="http://schemas.microsoft.com/office/drawing/2014/main" id="{D0B2A7FD-8859-1E1B-5814-4FD5C40994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8049" y="1641057"/>
            <a:ext cx="2744835" cy="3698993"/>
          </a:xfrm>
          <a:prstGeom prst="rect">
            <a:avLst/>
          </a:prstGeom>
        </p:spPr>
      </p:pic>
      <p:pic>
        <p:nvPicPr>
          <p:cNvPr id="8" name="Picture 7">
            <a:extLst>
              <a:ext uri="{FF2B5EF4-FFF2-40B4-BE49-F238E27FC236}">
                <a16:creationId xmlns:a16="http://schemas.microsoft.com/office/drawing/2014/main" id="{632A2738-C550-F1D5-EA32-2797E714A7E4}"/>
              </a:ext>
            </a:extLst>
          </p:cNvPr>
          <p:cNvPicPr>
            <a:picLocks noChangeAspect="1"/>
          </p:cNvPicPr>
          <p:nvPr/>
        </p:nvPicPr>
        <p:blipFill>
          <a:blip r:embed="rId6"/>
          <a:stretch>
            <a:fillRect/>
          </a:stretch>
        </p:blipFill>
        <p:spPr>
          <a:xfrm>
            <a:off x="7925379" y="3429000"/>
            <a:ext cx="4064000" cy="2057400"/>
          </a:xfrm>
          <a:prstGeom prst="rect">
            <a:avLst/>
          </a:prstGeom>
          <a:ln>
            <a:solidFill>
              <a:srgbClr val="FF0000"/>
            </a:solidFill>
          </a:ln>
        </p:spPr>
      </p:pic>
      <p:pic>
        <p:nvPicPr>
          <p:cNvPr id="9" name="Picture 8">
            <a:extLst>
              <a:ext uri="{FF2B5EF4-FFF2-40B4-BE49-F238E27FC236}">
                <a16:creationId xmlns:a16="http://schemas.microsoft.com/office/drawing/2014/main" id="{4F6B919A-F948-2670-CE1B-9637DB07FE1C}"/>
              </a:ext>
            </a:extLst>
          </p:cNvPr>
          <p:cNvPicPr>
            <a:picLocks noChangeAspect="1"/>
          </p:cNvPicPr>
          <p:nvPr/>
        </p:nvPicPr>
        <p:blipFill>
          <a:blip r:embed="rId7"/>
          <a:stretch>
            <a:fillRect/>
          </a:stretch>
        </p:blipFill>
        <p:spPr>
          <a:xfrm>
            <a:off x="4702193" y="5664500"/>
            <a:ext cx="5970804" cy="1084493"/>
          </a:xfrm>
          <a:prstGeom prst="rect">
            <a:avLst/>
          </a:prstGeom>
        </p:spPr>
      </p:pic>
      <p:pic>
        <p:nvPicPr>
          <p:cNvPr id="10" name="Picture 9">
            <a:extLst>
              <a:ext uri="{FF2B5EF4-FFF2-40B4-BE49-F238E27FC236}">
                <a16:creationId xmlns:a16="http://schemas.microsoft.com/office/drawing/2014/main" id="{E20E810D-446A-9BEF-C65D-822F2DF982AB}"/>
              </a:ext>
            </a:extLst>
          </p:cNvPr>
          <p:cNvPicPr>
            <a:picLocks noChangeAspect="1"/>
          </p:cNvPicPr>
          <p:nvPr/>
        </p:nvPicPr>
        <p:blipFill>
          <a:blip r:embed="rId8"/>
          <a:stretch>
            <a:fillRect/>
          </a:stretch>
        </p:blipFill>
        <p:spPr>
          <a:xfrm>
            <a:off x="7925379" y="1792751"/>
            <a:ext cx="4170044" cy="1371600"/>
          </a:xfrm>
          <a:prstGeom prst="rect">
            <a:avLst/>
          </a:prstGeom>
        </p:spPr>
      </p:pic>
    </p:spTree>
    <p:extLst>
      <p:ext uri="{BB962C8B-B14F-4D97-AF65-F5344CB8AC3E}">
        <p14:creationId xmlns:p14="http://schemas.microsoft.com/office/powerpoint/2010/main" val="3875314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B03D0-CDB8-8495-30EF-6BEFC85FE232}"/>
              </a:ext>
            </a:extLst>
          </p:cNvPr>
          <p:cNvSpPr>
            <a:spLocks noGrp="1"/>
          </p:cNvSpPr>
          <p:nvPr>
            <p:ph type="title"/>
          </p:nvPr>
        </p:nvSpPr>
        <p:spPr>
          <a:xfrm>
            <a:off x="162397" y="290458"/>
            <a:ext cx="11272601" cy="735383"/>
          </a:xfrm>
        </p:spPr>
        <p:txBody>
          <a:bodyPr/>
          <a:lstStyle/>
          <a:p>
            <a:r>
              <a:rPr lang="en-US" dirty="0"/>
              <a:t>SLIDO POLL QUESTION </a:t>
            </a:r>
          </a:p>
        </p:txBody>
      </p:sp>
      <p:sp>
        <p:nvSpPr>
          <p:cNvPr id="3" name="Text Placeholder 2">
            <a:extLst>
              <a:ext uri="{FF2B5EF4-FFF2-40B4-BE49-F238E27FC236}">
                <a16:creationId xmlns:a16="http://schemas.microsoft.com/office/drawing/2014/main" id="{188F4810-84A0-1491-F225-39E755958AD0}"/>
              </a:ext>
            </a:extLst>
          </p:cNvPr>
          <p:cNvSpPr>
            <a:spLocks noGrp="1"/>
          </p:cNvSpPr>
          <p:nvPr>
            <p:ph type="body" sz="quarter" idx="10"/>
          </p:nvPr>
        </p:nvSpPr>
        <p:spPr/>
        <p:txBody>
          <a:bodyPr>
            <a:normAutofit fontScale="70000" lnSpcReduction="20000"/>
          </a:bodyPr>
          <a:lstStyle/>
          <a:p>
            <a:pPr marL="0" lvl="0" indent="0" defTabSz="914400" eaLnBrk="0" fontAlgn="base" hangingPunct="0">
              <a:spcBef>
                <a:spcPct val="0"/>
              </a:spcBef>
              <a:spcAft>
                <a:spcPct val="0"/>
              </a:spcAft>
              <a:buClrTx/>
              <a:buSzTx/>
              <a:buNone/>
            </a:pPr>
            <a:r>
              <a:rPr lang="en-US" altLang="en-US" sz="4000" b="1" dirty="0">
                <a:solidFill>
                  <a:srgbClr val="1A1A1A"/>
                </a:solidFill>
                <a:cs typeface="Arial" panose="020B0604020202020204" pitchFamily="34" charset="0"/>
              </a:rPr>
              <a:t>A 38-year-old patient with HIV uses opioids and stimulants, has intermittent housing, and reports difficulty taking daily pills. They are interested in LAI ART but have missed several clinic visits in the past. </a:t>
            </a:r>
            <a:r>
              <a:rPr lang="en-US" altLang="en-US" sz="4000" b="1" u="sng" dirty="0">
                <a:solidFill>
                  <a:srgbClr val="1A1A1A"/>
                </a:solidFill>
                <a:cs typeface="Arial" panose="020B0604020202020204" pitchFamily="34" charset="0"/>
              </a:rPr>
              <a:t>What is the best response</a:t>
            </a:r>
            <a:r>
              <a:rPr lang="en-US" altLang="en-US" sz="4000" b="1" dirty="0">
                <a:solidFill>
                  <a:srgbClr val="1A1A1A"/>
                </a:solidFill>
                <a:cs typeface="Arial" panose="020B0604020202020204" pitchFamily="34" charset="0"/>
              </a:rPr>
              <a:t>?</a:t>
            </a:r>
            <a:r>
              <a:rPr lang="en-US" altLang="en-US" sz="4000" dirty="0">
                <a:solidFill>
                  <a:srgbClr val="1A1A1A"/>
                </a:solidFill>
                <a:cs typeface="Arial" panose="020B0604020202020204" pitchFamily="34" charset="0"/>
              </a:rPr>
              <a:t> </a:t>
            </a:r>
          </a:p>
          <a:p>
            <a:pPr marL="0" lvl="0" indent="0" defTabSz="914400" eaLnBrk="0" fontAlgn="base" hangingPunct="0">
              <a:spcBef>
                <a:spcPct val="0"/>
              </a:spcBef>
              <a:spcAft>
                <a:spcPct val="0"/>
              </a:spcAft>
              <a:buClrTx/>
              <a:buSzTx/>
              <a:buNone/>
            </a:pPr>
            <a:endParaRPr lang="en-US" altLang="en-US" sz="4000" dirty="0">
              <a:solidFill>
                <a:schemeClr val="tx1"/>
              </a:solidFill>
              <a:cs typeface="Arial" panose="020B0604020202020204" pitchFamily="34" charset="0"/>
            </a:endParaRPr>
          </a:p>
          <a:p>
            <a:pPr marL="742950" lvl="0" indent="-742950" defTabSz="914400" eaLnBrk="0" fontAlgn="base" hangingPunct="0">
              <a:spcBef>
                <a:spcPct val="0"/>
              </a:spcBef>
              <a:spcAft>
                <a:spcPct val="0"/>
              </a:spcAft>
              <a:buClrTx/>
              <a:buSzTx/>
              <a:buFont typeface="+mj-lt"/>
              <a:buAutoNum type="alphaUcPeriod"/>
            </a:pPr>
            <a:r>
              <a:rPr lang="en-US" altLang="en-US" sz="4000" dirty="0">
                <a:solidFill>
                  <a:srgbClr val="1A1A1A"/>
                </a:solidFill>
                <a:cs typeface="Arial" panose="020B0604020202020204" pitchFamily="34" charset="0"/>
              </a:rPr>
              <a:t>Continue ART until they achieve Viral Suppression, then discuss LAI ART.</a:t>
            </a:r>
          </a:p>
          <a:p>
            <a:pPr marL="742950" lvl="0" indent="-742950" defTabSz="914400" eaLnBrk="0" fontAlgn="base" hangingPunct="0">
              <a:spcBef>
                <a:spcPct val="0"/>
              </a:spcBef>
              <a:spcAft>
                <a:spcPct val="0"/>
              </a:spcAft>
              <a:buClrTx/>
              <a:buSzTx/>
              <a:buFont typeface="+mj-lt"/>
              <a:buAutoNum type="alphaUcPeriod"/>
            </a:pPr>
            <a:endParaRPr lang="en-US" altLang="en-US" sz="4000" dirty="0">
              <a:solidFill>
                <a:srgbClr val="1A1A1A"/>
              </a:solidFill>
              <a:cs typeface="Arial" panose="020B0604020202020204" pitchFamily="34" charset="0"/>
            </a:endParaRPr>
          </a:p>
          <a:p>
            <a:pPr marL="742950" lvl="0" indent="-742950" defTabSz="914400" eaLnBrk="0" fontAlgn="base" hangingPunct="0">
              <a:spcBef>
                <a:spcPct val="0"/>
              </a:spcBef>
              <a:spcAft>
                <a:spcPct val="0"/>
              </a:spcAft>
              <a:buClrTx/>
              <a:buSzTx/>
              <a:buFont typeface="+mj-lt"/>
              <a:buAutoNum type="alphaUcPeriod"/>
            </a:pPr>
            <a:r>
              <a:rPr lang="en-US" altLang="en-US" sz="4000" dirty="0">
                <a:solidFill>
                  <a:srgbClr val="1A1A1A"/>
                </a:solidFill>
                <a:cs typeface="Arial" panose="020B0604020202020204" pitchFamily="34" charset="0"/>
              </a:rPr>
              <a:t>Treat their SUD first, then discuss LAI ART if they achieve abstinence.</a:t>
            </a:r>
          </a:p>
          <a:p>
            <a:pPr marL="742950" lvl="0" indent="-742950" defTabSz="914400" eaLnBrk="0" fontAlgn="base" hangingPunct="0">
              <a:spcBef>
                <a:spcPct val="0"/>
              </a:spcBef>
              <a:spcAft>
                <a:spcPct val="0"/>
              </a:spcAft>
              <a:buClrTx/>
              <a:buSzTx/>
              <a:buFont typeface="+mj-lt"/>
              <a:buAutoNum type="alphaUcPeriod"/>
            </a:pPr>
            <a:endParaRPr lang="en-US" altLang="en-US" sz="4000" dirty="0">
              <a:solidFill>
                <a:srgbClr val="1A1A1A"/>
              </a:solidFill>
              <a:cs typeface="Arial" panose="020B0604020202020204" pitchFamily="34" charset="0"/>
            </a:endParaRPr>
          </a:p>
          <a:p>
            <a:pPr marL="742950" lvl="0" indent="-742950" defTabSz="914400" eaLnBrk="0" fontAlgn="base" hangingPunct="0">
              <a:spcBef>
                <a:spcPct val="0"/>
              </a:spcBef>
              <a:spcAft>
                <a:spcPct val="0"/>
              </a:spcAft>
              <a:buClrTx/>
              <a:buSzTx/>
              <a:buFont typeface="+mj-lt"/>
              <a:buAutoNum type="alphaUcPeriod"/>
            </a:pPr>
            <a:r>
              <a:rPr lang="en-US" altLang="en-US" sz="4000" dirty="0">
                <a:solidFill>
                  <a:srgbClr val="1A1A1A"/>
                </a:solidFill>
                <a:cs typeface="Arial" panose="020B0604020202020204" pitchFamily="34" charset="0"/>
              </a:rPr>
              <a:t>Offer and provide LAI ART in addition to developing plans to help overcome barriers to continued receipt. </a:t>
            </a:r>
          </a:p>
          <a:p>
            <a:pPr marL="742950" lvl="0" indent="-742950" defTabSz="914400" eaLnBrk="0" fontAlgn="base" hangingPunct="0">
              <a:spcBef>
                <a:spcPct val="0"/>
              </a:spcBef>
              <a:spcAft>
                <a:spcPct val="0"/>
              </a:spcAft>
              <a:buClrTx/>
              <a:buSzTx/>
              <a:buFont typeface="+mj-lt"/>
              <a:buAutoNum type="alphaUcPeriod"/>
            </a:pPr>
            <a:endParaRPr lang="en-US" altLang="en-US" sz="4000" dirty="0">
              <a:solidFill>
                <a:srgbClr val="1A1A1A"/>
              </a:solidFill>
              <a:cs typeface="Arial" panose="020B0604020202020204" pitchFamily="34" charset="0"/>
            </a:endParaRPr>
          </a:p>
          <a:p>
            <a:pPr marL="742950" lvl="0" indent="-742950" defTabSz="914400" eaLnBrk="0" fontAlgn="base" hangingPunct="0">
              <a:spcBef>
                <a:spcPct val="0"/>
              </a:spcBef>
              <a:spcAft>
                <a:spcPct val="0"/>
              </a:spcAft>
              <a:buClrTx/>
              <a:buSzTx/>
              <a:buFont typeface="+mj-lt"/>
              <a:buAutoNum type="alphaUcPeriod"/>
            </a:pPr>
            <a:r>
              <a:rPr lang="en-US" altLang="en-US" sz="4000" dirty="0">
                <a:solidFill>
                  <a:srgbClr val="1A1A1A"/>
                </a:solidFill>
                <a:cs typeface="Arial" panose="020B0604020202020204" pitchFamily="34" charset="0"/>
              </a:rPr>
              <a:t>Do an oral lead in first to see if he will adhere</a:t>
            </a:r>
          </a:p>
          <a:p>
            <a:pPr marL="0" lvl="0" indent="0" defTabSz="914400" eaLnBrk="0" fontAlgn="base" hangingPunct="0">
              <a:spcBef>
                <a:spcPct val="0"/>
              </a:spcBef>
              <a:spcAft>
                <a:spcPct val="0"/>
              </a:spcAft>
              <a:buClrTx/>
              <a:buSzTx/>
              <a:buNone/>
            </a:pPr>
            <a:endParaRPr lang="en-US" altLang="en-US" sz="4000" dirty="0">
              <a:solidFill>
                <a:srgbClr val="1A1A1A"/>
              </a:solidFill>
              <a:cs typeface="Arial" panose="020B0604020202020204" pitchFamily="34" charset="0"/>
            </a:endParaRPr>
          </a:p>
          <a:p>
            <a:endParaRPr lang="en-US" dirty="0"/>
          </a:p>
        </p:txBody>
      </p:sp>
    </p:spTree>
    <p:extLst>
      <p:ext uri="{BB962C8B-B14F-4D97-AF65-F5344CB8AC3E}">
        <p14:creationId xmlns:p14="http://schemas.microsoft.com/office/powerpoint/2010/main" val="1215698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show="0">
  <p:cSld>
    <p:bg>
      <p:bgPr>
        <a:solidFill>
          <a:srgbClr val="FFFFFF"/>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66BFA0-608A-0590-6A75-C656C54F04BC}"/>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72E2295A-FA58-A8FF-C3AB-06F814A31938}"/>
              </a:ext>
            </a:extLst>
          </p:cNvPr>
          <p:cNvSpPr>
            <a:spLocks noGrp="1"/>
          </p:cNvSpPr>
          <p:nvPr>
            <p:ph type="sldNum" sz="quarter" idx="12"/>
          </p:nvPr>
        </p:nvSpPr>
        <p:spPr/>
        <p:txBody>
          <a:bodyPr/>
          <a:lstStyle/>
          <a:p>
            <a:fld id="{553E2910-AB74-4307-9F7B-501B78EA9EC5}" type="slidenum">
              <a:rPr lang="en-US" smtClean="0"/>
              <a:t>56</a:t>
            </a:fld>
            <a:endParaRPr lang="en-US"/>
          </a:p>
        </p:txBody>
      </p:sp>
      <p:sp>
        <p:nvSpPr>
          <p:cNvPr id="4" name="Rectangle 3">
            <a:extLst>
              <a:ext uri="{FF2B5EF4-FFF2-40B4-BE49-F238E27FC236}">
                <a16:creationId xmlns:a16="http://schemas.microsoft.com/office/drawing/2014/main" id="{4884122E-454E-294E-E656-272A1D4610D5}"/>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B801969-202E-C3E2-318D-F575498EC897}"/>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What is the best response? </a:t>
            </a:r>
          </a:p>
        </p:txBody>
      </p:sp>
      <p:sp>
        <p:nvSpPr>
          <p:cNvPr id="6" name="Rectangle 5">
            <a:extLst>
              <a:ext uri="{FF2B5EF4-FFF2-40B4-BE49-F238E27FC236}">
                <a16:creationId xmlns:a16="http://schemas.microsoft.com/office/drawing/2014/main" id="{0F03182B-EF3C-94BC-9A17-9DDA0FF3533E}"/>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8" name="Graphic 7">
            <a:extLst>
              <a:ext uri="{FF2B5EF4-FFF2-40B4-BE49-F238E27FC236}">
                <a16:creationId xmlns:a16="http://schemas.microsoft.com/office/drawing/2014/main" id="{029A52A6-0B1C-0983-03E8-8A50E5824401}"/>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9" name="Trapezoid 8">
            <a:extLst>
              <a:ext uri="{FF2B5EF4-FFF2-40B4-BE49-F238E27FC236}">
                <a16:creationId xmlns:a16="http://schemas.microsoft.com/office/drawing/2014/main" id="{EF4080DD-C8D2-C483-B695-F5588E80368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11" name="Graphic 10">
            <a:extLst>
              <a:ext uri="{FF2B5EF4-FFF2-40B4-BE49-F238E27FC236}">
                <a16:creationId xmlns:a16="http://schemas.microsoft.com/office/drawing/2014/main" id="{7D39BD70-395E-EFEB-258B-CB4264B5B466}"/>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54829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5"/>
                                        </p:tgtEl>
                                      </p:cBhvr>
                                    </p:animEffect>
                                    <p:animScale>
                                      <p:cBhvr>
                                        <p:cTn id="7" dur="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AE801E-DB21-2902-D1E6-87C1D9F20E09}"/>
              </a:ext>
            </a:extLst>
          </p:cNvPr>
          <p:cNvSpPr>
            <a:spLocks noGrp="1"/>
          </p:cNvSpPr>
          <p:nvPr>
            <p:ph type="title"/>
          </p:nvPr>
        </p:nvSpPr>
        <p:spPr>
          <a:xfrm>
            <a:off x="838200" y="365125"/>
            <a:ext cx="10515600" cy="1325563"/>
          </a:xfrm>
        </p:spPr>
        <p:txBody>
          <a:bodyPr>
            <a:normAutofit fontScale="90000"/>
          </a:bodyPr>
          <a:lstStyle/>
          <a:p>
            <a:r>
              <a:rPr lang="en-US" dirty="0">
                <a:solidFill>
                  <a:schemeClr val="accent5"/>
                </a:solidFill>
              </a:rPr>
              <a:t>LATITUDE Trial (ACTG A5359): </a:t>
            </a:r>
            <a:r>
              <a:rPr lang="en-US" dirty="0"/>
              <a:t>LAI CAB-RPV vs Daily oral ART for PWH with Adherence Challenges</a:t>
            </a:r>
          </a:p>
        </p:txBody>
      </p:sp>
      <p:pic>
        <p:nvPicPr>
          <p:cNvPr id="2" name="Picture 1">
            <a:extLst>
              <a:ext uri="{FF2B5EF4-FFF2-40B4-BE49-F238E27FC236}">
                <a16:creationId xmlns:a16="http://schemas.microsoft.com/office/drawing/2014/main" id="{CBE9A067-D81A-4BD3-9A9F-2448713C3181}"/>
              </a:ext>
            </a:extLst>
          </p:cNvPr>
          <p:cNvPicPr>
            <a:picLocks noChangeAspect="1"/>
          </p:cNvPicPr>
          <p:nvPr/>
        </p:nvPicPr>
        <p:blipFill>
          <a:blip r:embed="rId3"/>
          <a:stretch>
            <a:fillRect/>
          </a:stretch>
        </p:blipFill>
        <p:spPr>
          <a:xfrm>
            <a:off x="838200" y="1911319"/>
            <a:ext cx="10515600" cy="4179950"/>
          </a:xfrm>
          <a:prstGeom prst="rect">
            <a:avLst/>
          </a:prstGeom>
          <a:noFill/>
        </p:spPr>
      </p:pic>
      <p:sp>
        <p:nvSpPr>
          <p:cNvPr id="3" name="TextBox 2">
            <a:extLst>
              <a:ext uri="{FF2B5EF4-FFF2-40B4-BE49-F238E27FC236}">
                <a16:creationId xmlns:a16="http://schemas.microsoft.com/office/drawing/2014/main" id="{7F5740F2-C724-FC12-8526-BE22C1D39CBA}"/>
              </a:ext>
            </a:extLst>
          </p:cNvPr>
          <p:cNvSpPr txBox="1"/>
          <p:nvPr/>
        </p:nvSpPr>
        <p:spPr>
          <a:xfrm>
            <a:off x="7595655" y="6311900"/>
            <a:ext cx="3758145" cy="369332"/>
          </a:xfrm>
          <a:prstGeom prst="rect">
            <a:avLst/>
          </a:prstGeom>
          <a:noFill/>
        </p:spPr>
        <p:txBody>
          <a:bodyPr wrap="none" rtlCol="0">
            <a:spAutoFit/>
          </a:bodyPr>
          <a:lstStyle/>
          <a:p>
            <a:r>
              <a:rPr lang="en-US" dirty="0"/>
              <a:t>Rana A et al. NEJM 2026; 394:848-71. </a:t>
            </a:r>
          </a:p>
        </p:txBody>
      </p:sp>
      <p:sp>
        <p:nvSpPr>
          <p:cNvPr id="5" name="TextBox 4">
            <a:extLst>
              <a:ext uri="{FF2B5EF4-FFF2-40B4-BE49-F238E27FC236}">
                <a16:creationId xmlns:a16="http://schemas.microsoft.com/office/drawing/2014/main" id="{B74C725D-86D2-AA4E-5960-33C389A56563}"/>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57</a:t>
            </a:fld>
            <a:endParaRPr lang="en-US" sz="1200" dirty="0"/>
          </a:p>
        </p:txBody>
      </p:sp>
    </p:spTree>
    <p:extLst>
      <p:ext uri="{BB962C8B-B14F-4D97-AF65-F5344CB8AC3E}">
        <p14:creationId xmlns:p14="http://schemas.microsoft.com/office/powerpoint/2010/main" val="1765808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34AF8-6E90-43F0-5A71-9348D90C0740}"/>
              </a:ext>
            </a:extLst>
          </p:cNvPr>
          <p:cNvSpPr>
            <a:spLocks noGrp="1"/>
          </p:cNvSpPr>
          <p:nvPr>
            <p:ph type="title"/>
          </p:nvPr>
        </p:nvSpPr>
        <p:spPr>
          <a:xfrm>
            <a:off x="323850" y="0"/>
            <a:ext cx="9225264" cy="741261"/>
          </a:xfrm>
        </p:spPr>
        <p:txBody>
          <a:bodyPr>
            <a:normAutofit/>
          </a:bodyPr>
          <a:lstStyle/>
          <a:p>
            <a:r>
              <a:rPr lang="en-US" sz="3600" dirty="0"/>
              <a:t>LATITUDE Trial: Primary Outcome </a:t>
            </a:r>
          </a:p>
        </p:txBody>
      </p:sp>
      <p:sp>
        <p:nvSpPr>
          <p:cNvPr id="5" name="TextBox 4">
            <a:extLst>
              <a:ext uri="{FF2B5EF4-FFF2-40B4-BE49-F238E27FC236}">
                <a16:creationId xmlns:a16="http://schemas.microsoft.com/office/drawing/2014/main" id="{1C7D129E-C119-C48B-A05A-61ABDF89C0B0}"/>
              </a:ext>
            </a:extLst>
          </p:cNvPr>
          <p:cNvSpPr txBox="1"/>
          <p:nvPr/>
        </p:nvSpPr>
        <p:spPr>
          <a:xfrm>
            <a:off x="9652001" y="6126343"/>
            <a:ext cx="2523448" cy="584775"/>
          </a:xfrm>
          <a:prstGeom prst="rect">
            <a:avLst/>
          </a:prstGeom>
          <a:noFill/>
        </p:spPr>
        <p:txBody>
          <a:bodyPr wrap="none" rtlCol="0">
            <a:spAutoFit/>
          </a:bodyPr>
          <a:lstStyle/>
          <a:p>
            <a:r>
              <a:rPr lang="en-US" sz="1600" dirty="0"/>
              <a:t>Rana A et al. </a:t>
            </a:r>
          </a:p>
          <a:p>
            <a:r>
              <a:rPr lang="en-US" sz="1600" dirty="0"/>
              <a:t>NEJM 2026; 394:848-71. </a:t>
            </a:r>
          </a:p>
        </p:txBody>
      </p:sp>
      <p:pic>
        <p:nvPicPr>
          <p:cNvPr id="6" name="Picture 5">
            <a:extLst>
              <a:ext uri="{FF2B5EF4-FFF2-40B4-BE49-F238E27FC236}">
                <a16:creationId xmlns:a16="http://schemas.microsoft.com/office/drawing/2014/main" id="{8C34E28D-9A55-D049-8342-47FF33415D7C}"/>
              </a:ext>
            </a:extLst>
          </p:cNvPr>
          <p:cNvPicPr>
            <a:picLocks noChangeAspect="1"/>
          </p:cNvPicPr>
          <p:nvPr/>
        </p:nvPicPr>
        <p:blipFill>
          <a:blip r:embed="rId3"/>
          <a:stretch>
            <a:fillRect/>
          </a:stretch>
        </p:blipFill>
        <p:spPr>
          <a:xfrm rot="5400000">
            <a:off x="2126552" y="-667449"/>
            <a:ext cx="6325997" cy="8724900"/>
          </a:xfrm>
          <a:prstGeom prst="rect">
            <a:avLst/>
          </a:prstGeom>
          <a:solidFill>
            <a:srgbClr val="FF0000"/>
          </a:solidFill>
          <a:ln>
            <a:solidFill>
              <a:schemeClr val="tx1"/>
            </a:solidFill>
          </a:ln>
        </p:spPr>
      </p:pic>
      <p:sp>
        <p:nvSpPr>
          <p:cNvPr id="7" name="Frame 6">
            <a:extLst>
              <a:ext uri="{FF2B5EF4-FFF2-40B4-BE49-F238E27FC236}">
                <a16:creationId xmlns:a16="http://schemas.microsoft.com/office/drawing/2014/main" id="{09387AA9-B4CC-3285-C9C6-41AC688B282E}"/>
              </a:ext>
            </a:extLst>
          </p:cNvPr>
          <p:cNvSpPr/>
          <p:nvPr/>
        </p:nvSpPr>
        <p:spPr>
          <a:xfrm>
            <a:off x="1088020" y="532002"/>
            <a:ext cx="5007980" cy="2820798"/>
          </a:xfrm>
          <a:prstGeom prst="frame">
            <a:avLst>
              <a:gd name="adj1" fmla="val 125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a:extLst>
              <a:ext uri="{FF2B5EF4-FFF2-40B4-BE49-F238E27FC236}">
                <a16:creationId xmlns:a16="http://schemas.microsoft.com/office/drawing/2014/main" id="{407F18C0-B8A9-40B1-7722-B579D80C6B4B}"/>
              </a:ext>
            </a:extLst>
          </p:cNvPr>
          <p:cNvSpPr/>
          <p:nvPr/>
        </p:nvSpPr>
        <p:spPr>
          <a:xfrm>
            <a:off x="1088020" y="3429000"/>
            <a:ext cx="8461094" cy="3226443"/>
          </a:xfrm>
          <a:prstGeom prst="frame">
            <a:avLst>
              <a:gd name="adj1" fmla="val 1255"/>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5DD6C656-DAE9-8389-8307-2F43E2A4556A}"/>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58</a:t>
            </a:fld>
            <a:endParaRPr lang="en-US" sz="1200" dirty="0"/>
          </a:p>
        </p:txBody>
      </p:sp>
    </p:spTree>
    <p:extLst>
      <p:ext uri="{BB962C8B-B14F-4D97-AF65-F5344CB8AC3E}">
        <p14:creationId xmlns:p14="http://schemas.microsoft.com/office/powerpoint/2010/main" val="289765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F177-BF6F-2765-D726-95AA712C17BA}"/>
              </a:ext>
            </a:extLst>
          </p:cNvPr>
          <p:cNvSpPr>
            <a:spLocks noGrp="1"/>
          </p:cNvSpPr>
          <p:nvPr>
            <p:ph type="title"/>
          </p:nvPr>
        </p:nvSpPr>
        <p:spPr>
          <a:xfrm>
            <a:off x="838200" y="365125"/>
            <a:ext cx="10515600" cy="1325563"/>
          </a:xfrm>
        </p:spPr>
        <p:txBody>
          <a:bodyPr anchor="ctr">
            <a:normAutofit/>
          </a:bodyPr>
          <a:lstStyle/>
          <a:p>
            <a:r>
              <a:rPr lang="en-US" sz="4100" dirty="0"/>
              <a:t>What about access to the medications? </a:t>
            </a:r>
          </a:p>
        </p:txBody>
      </p:sp>
      <p:pic>
        <p:nvPicPr>
          <p:cNvPr id="5" name="Picture 4">
            <a:extLst>
              <a:ext uri="{FF2B5EF4-FFF2-40B4-BE49-F238E27FC236}">
                <a16:creationId xmlns:a16="http://schemas.microsoft.com/office/drawing/2014/main" id="{4033D2D8-140B-CCE3-D388-3D2CD2B23863}"/>
              </a:ext>
            </a:extLst>
          </p:cNvPr>
          <p:cNvPicPr>
            <a:picLocks noChangeAspect="1"/>
          </p:cNvPicPr>
          <p:nvPr/>
        </p:nvPicPr>
        <p:blipFill>
          <a:blip r:embed="rId2"/>
          <a:srcRect t="1195" b="25241"/>
          <a:stretch>
            <a:fillRect/>
          </a:stretch>
        </p:blipFill>
        <p:spPr>
          <a:xfrm>
            <a:off x="588818" y="2163380"/>
            <a:ext cx="7552000" cy="3125005"/>
          </a:xfrm>
          <a:prstGeom prst="rect">
            <a:avLst/>
          </a:prstGeom>
          <a:noFill/>
        </p:spPr>
      </p:pic>
      <p:pic>
        <p:nvPicPr>
          <p:cNvPr id="6" name="Picture 5" descr="Potential implications of cosmetic BoNT-A use on future treatment ...">
            <a:extLst>
              <a:ext uri="{FF2B5EF4-FFF2-40B4-BE49-F238E27FC236}">
                <a16:creationId xmlns:a16="http://schemas.microsoft.com/office/drawing/2014/main" id="{4AC67747-91E7-2199-304B-F8C9604A259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678088" y="2992581"/>
            <a:ext cx="4925094" cy="3280112"/>
          </a:xfrm>
          <a:prstGeom prst="rect">
            <a:avLst/>
          </a:prstGeom>
        </p:spPr>
      </p:pic>
    </p:spTree>
    <p:extLst>
      <p:ext uri="{BB962C8B-B14F-4D97-AF65-F5344CB8AC3E}">
        <p14:creationId xmlns:p14="http://schemas.microsoft.com/office/powerpoint/2010/main" val="11553660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858E4-CF0F-ECDF-8087-BA67FC1AF251}"/>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701757A6-0AB6-7C17-9FAD-E120FB33EB74}"/>
              </a:ext>
            </a:extLst>
          </p:cNvPr>
          <p:cNvSpPr txBox="1">
            <a:spLocks/>
          </p:cNvSpPr>
          <p:nvPr/>
        </p:nvSpPr>
        <p:spPr>
          <a:xfrm>
            <a:off x="1663487" y="2055551"/>
            <a:ext cx="8496515" cy="3195469"/>
          </a:xfrm>
          <a:prstGeom prst="rect">
            <a:avLst/>
          </a:prstGeom>
        </p:spPr>
        <p:txBody>
          <a:bodyPr vert="horz" lIns="68580" tIns="34291" rIns="68580" bIns="34291"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a:p>
        </p:txBody>
      </p:sp>
      <p:pic>
        <p:nvPicPr>
          <p:cNvPr id="4" name="Graphic 3" descr="Add with solid fill">
            <a:extLst>
              <a:ext uri="{FF2B5EF4-FFF2-40B4-BE49-F238E27FC236}">
                <a16:creationId xmlns:a16="http://schemas.microsoft.com/office/drawing/2014/main" id="{152E37DB-71B2-C714-F74A-91A31872F3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56265" y="1584425"/>
            <a:ext cx="1542091" cy="1542091"/>
          </a:xfrm>
          <a:prstGeom prst="rect">
            <a:avLst/>
          </a:prstGeom>
        </p:spPr>
      </p:pic>
      <p:sp>
        <p:nvSpPr>
          <p:cNvPr id="13" name="TextBox 12">
            <a:extLst>
              <a:ext uri="{FF2B5EF4-FFF2-40B4-BE49-F238E27FC236}">
                <a16:creationId xmlns:a16="http://schemas.microsoft.com/office/drawing/2014/main" id="{A5343B18-0592-BB56-446D-70E1BD3C4E55}"/>
              </a:ext>
            </a:extLst>
          </p:cNvPr>
          <p:cNvSpPr txBox="1"/>
          <p:nvPr/>
        </p:nvSpPr>
        <p:spPr>
          <a:xfrm>
            <a:off x="253683" y="1679965"/>
            <a:ext cx="2430379" cy="707886"/>
          </a:xfrm>
          <a:prstGeom prst="rect">
            <a:avLst/>
          </a:prstGeom>
          <a:noFill/>
        </p:spPr>
        <p:txBody>
          <a:bodyPr wrap="square" rtlCol="0">
            <a:spAutoFit/>
          </a:bodyPr>
          <a:lstStyle/>
          <a:p>
            <a:pPr algn="ctr"/>
            <a:r>
              <a:rPr lang="en-US" sz="2000" b="1" u="sng" dirty="0">
                <a:solidFill>
                  <a:srgbClr val="7030A0"/>
                </a:solidFill>
              </a:rPr>
              <a:t>Mobile Health Clinic</a:t>
            </a:r>
          </a:p>
        </p:txBody>
      </p:sp>
      <p:sp>
        <p:nvSpPr>
          <p:cNvPr id="15" name="TextBox 14">
            <a:extLst>
              <a:ext uri="{FF2B5EF4-FFF2-40B4-BE49-F238E27FC236}">
                <a16:creationId xmlns:a16="http://schemas.microsoft.com/office/drawing/2014/main" id="{A32B3808-8070-5A2E-655B-25731C295502}"/>
              </a:ext>
            </a:extLst>
          </p:cNvPr>
          <p:cNvSpPr txBox="1"/>
          <p:nvPr/>
        </p:nvSpPr>
        <p:spPr>
          <a:xfrm>
            <a:off x="3420016" y="5434839"/>
            <a:ext cx="4801987" cy="400110"/>
          </a:xfrm>
          <a:prstGeom prst="rect">
            <a:avLst/>
          </a:prstGeom>
          <a:noFill/>
        </p:spPr>
        <p:txBody>
          <a:bodyPr wrap="square" rtlCol="0">
            <a:spAutoFit/>
          </a:bodyPr>
          <a:lstStyle/>
          <a:p>
            <a:pPr algn="ctr"/>
            <a:r>
              <a:rPr lang="en-US" sz="2000" b="1" u="sng" dirty="0">
                <a:solidFill>
                  <a:srgbClr val="7030A0"/>
                </a:solidFill>
              </a:rPr>
              <a:t>Mobile RETAIL Pharmacy and Clinic </a:t>
            </a:r>
          </a:p>
        </p:txBody>
      </p:sp>
      <p:sp>
        <p:nvSpPr>
          <p:cNvPr id="17" name="TextBox 16">
            <a:extLst>
              <a:ext uri="{FF2B5EF4-FFF2-40B4-BE49-F238E27FC236}">
                <a16:creationId xmlns:a16="http://schemas.microsoft.com/office/drawing/2014/main" id="{42FF5DBB-71F6-19FB-7EF7-AECAF15B7889}"/>
              </a:ext>
            </a:extLst>
          </p:cNvPr>
          <p:cNvSpPr txBox="1"/>
          <p:nvPr/>
        </p:nvSpPr>
        <p:spPr>
          <a:xfrm>
            <a:off x="330368" y="2432834"/>
            <a:ext cx="2214609" cy="2800767"/>
          </a:xfrm>
          <a:prstGeom prst="rect">
            <a:avLst/>
          </a:prstGeom>
          <a:noFill/>
          <a:ln w="12700">
            <a:solidFill>
              <a:schemeClr val="accent1"/>
            </a:solidFill>
          </a:ln>
        </p:spPr>
        <p:txBody>
          <a:bodyPr wrap="square" rtlCol="0">
            <a:spAutoFit/>
          </a:bodyPr>
          <a:lstStyle/>
          <a:p>
            <a:pPr marL="214308" indent="-214308">
              <a:buFont typeface="Arial" panose="020B0604020202020204" pitchFamily="34" charset="0"/>
              <a:buChar char="•"/>
            </a:pPr>
            <a:r>
              <a:rPr lang="en-US" sz="1600" dirty="0"/>
              <a:t>Primary Clinical care</a:t>
            </a:r>
          </a:p>
          <a:p>
            <a:pPr marL="214308" indent="-214308">
              <a:buFont typeface="Arial" panose="020B0604020202020204" pitchFamily="34" charset="0"/>
              <a:buChar char="•"/>
            </a:pPr>
            <a:r>
              <a:rPr lang="en-US" sz="1600" dirty="0"/>
              <a:t>Screening for substance use disorders (alcohol, opioid, and stimulant)</a:t>
            </a:r>
          </a:p>
          <a:p>
            <a:pPr marL="214308" indent="-214308">
              <a:buFont typeface="Arial" panose="020B0604020202020204" pitchFamily="34" charset="0"/>
              <a:buChar char="•"/>
            </a:pPr>
            <a:r>
              <a:rPr lang="en-US" sz="1600" dirty="0"/>
              <a:t>Mental health</a:t>
            </a:r>
          </a:p>
          <a:p>
            <a:pPr marL="214308" indent="-214308">
              <a:buFont typeface="Arial" panose="020B0604020202020204" pitchFamily="34" charset="0"/>
              <a:buChar char="•"/>
            </a:pPr>
            <a:r>
              <a:rPr lang="en-US" sz="1600" dirty="0"/>
              <a:t>Rapid testing for HIV and Hepatitis C  </a:t>
            </a:r>
          </a:p>
          <a:p>
            <a:pPr marL="214308" indent="-214308">
              <a:buFont typeface="Arial" panose="020B0604020202020204" pitchFamily="34" charset="0"/>
              <a:buChar char="•"/>
            </a:pPr>
            <a:r>
              <a:rPr lang="en-US" sz="1600" dirty="0"/>
              <a:t>Social services</a:t>
            </a:r>
          </a:p>
        </p:txBody>
      </p:sp>
      <p:sp>
        <p:nvSpPr>
          <p:cNvPr id="18" name="TextBox 17">
            <a:extLst>
              <a:ext uri="{FF2B5EF4-FFF2-40B4-BE49-F238E27FC236}">
                <a16:creationId xmlns:a16="http://schemas.microsoft.com/office/drawing/2014/main" id="{2CF0F45A-9A1C-31EF-585F-302C4AE57CD8}"/>
              </a:ext>
            </a:extLst>
          </p:cNvPr>
          <p:cNvSpPr txBox="1"/>
          <p:nvPr/>
        </p:nvSpPr>
        <p:spPr>
          <a:xfrm>
            <a:off x="9389982" y="2404005"/>
            <a:ext cx="2803989" cy="2800767"/>
          </a:xfrm>
          <a:prstGeom prst="rect">
            <a:avLst/>
          </a:prstGeom>
          <a:noFill/>
          <a:ln w="12700">
            <a:solidFill>
              <a:srgbClr val="0070C0"/>
            </a:solidFill>
          </a:ln>
        </p:spPr>
        <p:txBody>
          <a:bodyPr wrap="square" rtlCol="0">
            <a:spAutoFit/>
          </a:bodyPr>
          <a:lstStyle/>
          <a:p>
            <a:r>
              <a:rPr lang="en-US" sz="1600" b="1" dirty="0"/>
              <a:t>Over 400 Medications</a:t>
            </a:r>
            <a:endParaRPr lang="en-US" sz="1600" dirty="0"/>
          </a:p>
          <a:p>
            <a:pPr marL="557199" lvl="1" indent="-214308">
              <a:buFontTx/>
              <a:buChar char="-"/>
            </a:pPr>
            <a:r>
              <a:rPr lang="en-US" sz="1600" dirty="0"/>
              <a:t>ART/</a:t>
            </a:r>
            <a:r>
              <a:rPr lang="en-US" sz="1600" dirty="0" err="1"/>
              <a:t>PrEP</a:t>
            </a:r>
            <a:r>
              <a:rPr lang="en-US" sz="1600" dirty="0"/>
              <a:t> (LAI &amp; Oral) </a:t>
            </a:r>
          </a:p>
          <a:p>
            <a:pPr marL="557199" lvl="1" indent="-214308">
              <a:buFontTx/>
              <a:buChar char="-"/>
            </a:pPr>
            <a:r>
              <a:rPr lang="en-US" sz="1600" dirty="0"/>
              <a:t>MOUD (Buprenorphine, LAI/ TM)</a:t>
            </a:r>
          </a:p>
          <a:p>
            <a:pPr marL="557199" lvl="1" indent="-214308">
              <a:buFontTx/>
              <a:buChar char="-"/>
            </a:pPr>
            <a:r>
              <a:rPr lang="en-US" sz="1600" dirty="0"/>
              <a:t>XR-NTX</a:t>
            </a:r>
          </a:p>
          <a:p>
            <a:pPr marL="557199" lvl="1" indent="-214308">
              <a:buFontTx/>
              <a:buChar char="-"/>
            </a:pPr>
            <a:r>
              <a:rPr lang="en-US" sz="1600" dirty="0"/>
              <a:t>Psychiatric illness  </a:t>
            </a:r>
          </a:p>
          <a:p>
            <a:pPr marL="557199" lvl="1" indent="-214308">
              <a:buFontTx/>
              <a:buChar char="-"/>
            </a:pPr>
            <a:r>
              <a:rPr lang="en-US" sz="1600" dirty="0"/>
              <a:t>Antibiotics </a:t>
            </a:r>
          </a:p>
          <a:p>
            <a:pPr marL="557199" lvl="1" indent="-214308">
              <a:buFontTx/>
              <a:buChar char="-"/>
            </a:pPr>
            <a:r>
              <a:rPr lang="en-US" sz="1600" dirty="0"/>
              <a:t>Diabetes </a:t>
            </a:r>
          </a:p>
          <a:p>
            <a:pPr marL="557199" lvl="1" indent="-214308">
              <a:buFontTx/>
              <a:buChar char="-"/>
            </a:pPr>
            <a:r>
              <a:rPr lang="en-US" sz="1600" dirty="0"/>
              <a:t>Hypertension etc.</a:t>
            </a:r>
          </a:p>
          <a:p>
            <a:pPr marL="342891" lvl="1"/>
            <a:r>
              <a:rPr lang="en-US" sz="1600" dirty="0"/>
              <a:t>Vaccinations </a:t>
            </a:r>
          </a:p>
        </p:txBody>
      </p:sp>
      <p:sp>
        <p:nvSpPr>
          <p:cNvPr id="2" name="TextBox 1">
            <a:extLst>
              <a:ext uri="{FF2B5EF4-FFF2-40B4-BE49-F238E27FC236}">
                <a16:creationId xmlns:a16="http://schemas.microsoft.com/office/drawing/2014/main" id="{FFAEA6E9-4F75-2299-2A3E-EDABEADC8C22}"/>
              </a:ext>
            </a:extLst>
          </p:cNvPr>
          <p:cNvSpPr txBox="1"/>
          <p:nvPr/>
        </p:nvSpPr>
        <p:spPr>
          <a:xfrm>
            <a:off x="9711266" y="1669689"/>
            <a:ext cx="2161423" cy="707886"/>
          </a:xfrm>
          <a:prstGeom prst="rect">
            <a:avLst/>
          </a:prstGeom>
          <a:noFill/>
        </p:spPr>
        <p:txBody>
          <a:bodyPr wrap="square" rtlCol="0">
            <a:spAutoFit/>
          </a:bodyPr>
          <a:lstStyle/>
          <a:p>
            <a:pPr algn="ctr"/>
            <a:r>
              <a:rPr lang="en-US" sz="2000" b="1" u="sng" dirty="0">
                <a:solidFill>
                  <a:srgbClr val="7030A0"/>
                </a:solidFill>
              </a:rPr>
              <a:t>Mobile Retail Pharmacy</a:t>
            </a:r>
          </a:p>
        </p:txBody>
      </p:sp>
      <p:sp>
        <p:nvSpPr>
          <p:cNvPr id="5" name="TextBox 4">
            <a:extLst>
              <a:ext uri="{FF2B5EF4-FFF2-40B4-BE49-F238E27FC236}">
                <a16:creationId xmlns:a16="http://schemas.microsoft.com/office/drawing/2014/main" id="{7FE8684A-5150-28D6-85E3-6CDF53910B99}"/>
              </a:ext>
            </a:extLst>
          </p:cNvPr>
          <p:cNvSpPr txBox="1"/>
          <p:nvPr/>
        </p:nvSpPr>
        <p:spPr>
          <a:xfrm>
            <a:off x="8919634" y="5938972"/>
            <a:ext cx="2480735" cy="715965"/>
          </a:xfrm>
          <a:prstGeom prst="rect">
            <a:avLst/>
          </a:prstGeom>
          <a:noFill/>
          <a:ln>
            <a:solidFill>
              <a:schemeClr val="tx1"/>
            </a:solidFill>
          </a:ln>
        </p:spPr>
        <p:txBody>
          <a:bodyPr wrap="square">
            <a:spAutoFit/>
          </a:bodyPr>
          <a:lstStyle/>
          <a:p>
            <a:r>
              <a:rPr lang="en-US" sz="1351" b="1" i="1" dirty="0">
                <a:latin typeface="Calibri" panose="020F0502020204030204" pitchFamily="34" charset="0"/>
                <a:cs typeface="Calibri" panose="020F0502020204030204" pitchFamily="34" charset="0"/>
              </a:rPr>
              <a:t>NIDA Avant Garde Award: DP1DA056106, 2022-2027</a:t>
            </a:r>
          </a:p>
          <a:p>
            <a:r>
              <a:rPr lang="en-US" sz="1351" b="1" i="1" dirty="0">
                <a:latin typeface="Calibri" panose="020F0502020204030204" pitchFamily="34" charset="0"/>
                <a:cs typeface="Calibri" panose="020F0502020204030204" pitchFamily="34" charset="0"/>
              </a:rPr>
              <a:t> PI: Sandra Springer, MD</a:t>
            </a:r>
            <a:endParaRPr lang="en-US" sz="1351" b="1" i="1" dirty="0"/>
          </a:p>
        </p:txBody>
      </p:sp>
      <p:sp>
        <p:nvSpPr>
          <p:cNvPr id="10" name="Title 1">
            <a:extLst>
              <a:ext uri="{FF2B5EF4-FFF2-40B4-BE49-F238E27FC236}">
                <a16:creationId xmlns:a16="http://schemas.microsoft.com/office/drawing/2014/main" id="{0AAEE762-EA96-E9B7-69DA-0EE22C32A963}"/>
              </a:ext>
            </a:extLst>
          </p:cNvPr>
          <p:cNvSpPr>
            <a:spLocks noGrp="1"/>
          </p:cNvSpPr>
          <p:nvPr>
            <p:ph type="title"/>
          </p:nvPr>
        </p:nvSpPr>
        <p:spPr>
          <a:xfrm>
            <a:off x="451652" y="211948"/>
            <a:ext cx="11272601" cy="1371600"/>
          </a:xfrm>
        </p:spPr>
        <p:txBody>
          <a:bodyPr>
            <a:normAutofit fontScale="90000"/>
          </a:bodyPr>
          <a:lstStyle/>
          <a:p>
            <a:r>
              <a:rPr lang="en-US" sz="3733" dirty="0"/>
              <a:t>First Legalized Mobile Retail Pharmacy and Clinic In the United States to Provide ART, </a:t>
            </a:r>
            <a:r>
              <a:rPr lang="en-US" sz="3733" dirty="0" err="1"/>
              <a:t>PrEP</a:t>
            </a:r>
            <a:r>
              <a:rPr lang="en-US" sz="3733" dirty="0"/>
              <a:t> &amp; SUD Treatment Where People Live</a:t>
            </a:r>
          </a:p>
        </p:txBody>
      </p:sp>
      <p:sp>
        <p:nvSpPr>
          <p:cNvPr id="3" name="Frame 2">
            <a:extLst>
              <a:ext uri="{FF2B5EF4-FFF2-40B4-BE49-F238E27FC236}">
                <a16:creationId xmlns:a16="http://schemas.microsoft.com/office/drawing/2014/main" id="{48CCE01F-367D-9DAA-B997-1EDABBDC334D}"/>
              </a:ext>
            </a:extLst>
          </p:cNvPr>
          <p:cNvSpPr/>
          <p:nvPr/>
        </p:nvSpPr>
        <p:spPr>
          <a:xfrm>
            <a:off x="160638" y="6027003"/>
            <a:ext cx="1944581" cy="830997"/>
          </a:xfrm>
          <a:prstGeom prst="frame">
            <a:avLst>
              <a:gd name="adj1" fmla="val 5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a:extLst>
              <a:ext uri="{FF2B5EF4-FFF2-40B4-BE49-F238E27FC236}">
                <a16:creationId xmlns:a16="http://schemas.microsoft.com/office/drawing/2014/main" id="{0E0D2037-0376-9F4F-33CF-2E6F7A764FCA}"/>
              </a:ext>
            </a:extLst>
          </p:cNvPr>
          <p:cNvPicPr>
            <a:picLocks noChangeAspect="1"/>
          </p:cNvPicPr>
          <p:nvPr/>
        </p:nvPicPr>
        <p:blipFill rotWithShape="1">
          <a:blip r:embed="rId5"/>
          <a:srcRect t="1" r="1320" b="3"/>
          <a:stretch/>
        </p:blipFill>
        <p:spPr>
          <a:xfrm>
            <a:off x="2684062" y="1640180"/>
            <a:ext cx="6559465" cy="3738904"/>
          </a:xfrm>
          <a:prstGeom prst="rect">
            <a:avLst/>
          </a:prstGeom>
        </p:spPr>
      </p:pic>
      <p:sp>
        <p:nvSpPr>
          <p:cNvPr id="7" name="TextBox 6">
            <a:extLst>
              <a:ext uri="{FF2B5EF4-FFF2-40B4-BE49-F238E27FC236}">
                <a16:creationId xmlns:a16="http://schemas.microsoft.com/office/drawing/2014/main" id="{5BF968F7-3974-5A94-1EDA-FE21C24F79FC}"/>
              </a:ext>
            </a:extLst>
          </p:cNvPr>
          <p:cNvSpPr txBox="1"/>
          <p:nvPr/>
        </p:nvSpPr>
        <p:spPr>
          <a:xfrm>
            <a:off x="3893403" y="6027003"/>
            <a:ext cx="4036682" cy="830997"/>
          </a:xfrm>
          <a:prstGeom prst="rect">
            <a:avLst/>
          </a:prstGeom>
          <a:noFill/>
          <a:ln>
            <a:solidFill>
              <a:schemeClr val="tx1"/>
            </a:solidFill>
          </a:ln>
        </p:spPr>
        <p:txBody>
          <a:bodyPr wrap="none" rtlCol="0">
            <a:spAutoFit/>
          </a:bodyPr>
          <a:lstStyle/>
          <a:p>
            <a:pPr marL="342900" indent="-342900">
              <a:buAutoNum type="arabicPeriod"/>
            </a:pPr>
            <a:r>
              <a:rPr lang="en-US" sz="1600" b="1" dirty="0"/>
              <a:t>Springer</a:t>
            </a:r>
            <a:r>
              <a:rPr lang="en-US" sz="1600" dirty="0"/>
              <a:t> SA. J Gen Intern Med. 2023.</a:t>
            </a:r>
          </a:p>
          <a:p>
            <a:pPr marL="342900" indent="-342900">
              <a:buAutoNum type="arabicPeriod"/>
            </a:pPr>
            <a:r>
              <a:rPr lang="en-US" sz="1600" dirty="0" err="1"/>
              <a:t>Tarfa</a:t>
            </a:r>
            <a:r>
              <a:rPr lang="en-US" sz="1600" dirty="0"/>
              <a:t> A… </a:t>
            </a:r>
            <a:r>
              <a:rPr lang="en-US" sz="1600" b="1" dirty="0"/>
              <a:t>Springer</a:t>
            </a:r>
            <a:r>
              <a:rPr lang="en-US" sz="1600" dirty="0"/>
              <a:t> SA. OFID. 2025.</a:t>
            </a:r>
          </a:p>
          <a:p>
            <a:pPr marL="342900" indent="-342900">
              <a:buAutoNum type="arabicPeriod"/>
            </a:pPr>
            <a:r>
              <a:rPr lang="en-US" sz="1600" b="1" dirty="0"/>
              <a:t>Springer </a:t>
            </a:r>
            <a:r>
              <a:rPr lang="en-US" sz="1600" dirty="0"/>
              <a:t>SA et al. CROI. Feb 2026. </a:t>
            </a:r>
          </a:p>
        </p:txBody>
      </p:sp>
    </p:spTree>
    <p:custDataLst>
      <p:tags r:id="rId1"/>
    </p:custDataLst>
    <p:extLst>
      <p:ext uri="{BB962C8B-B14F-4D97-AF65-F5344CB8AC3E}">
        <p14:creationId xmlns:p14="http://schemas.microsoft.com/office/powerpoint/2010/main" val="127691962"/>
      </p:ext>
    </p:extLst>
  </p:cSld>
  <p:clrMapOvr>
    <a:masterClrMapping/>
  </p:clrMapOvr>
  <mc:AlternateContent xmlns:mc="http://schemas.openxmlformats.org/markup-compatibility/2006" xmlns:p14="http://schemas.microsoft.com/office/powerpoint/2010/main">
    <mc:Choice Requires="p14">
      <p:transition spd="slow" p14:dur="2000" advTm="7568"/>
    </mc:Choice>
    <mc:Fallback xmlns="">
      <p:transition spd="slow" advTm="7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animBg="1"/>
      <p:bldP spid="18" grpId="0" animBg="1"/>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A7189-CFF9-71F6-0998-82C755458842}"/>
              </a:ext>
            </a:extLst>
          </p:cNvPr>
          <p:cNvSpPr>
            <a:spLocks noGrp="1"/>
          </p:cNvSpPr>
          <p:nvPr>
            <p:ph type="title"/>
          </p:nvPr>
        </p:nvSpPr>
        <p:spPr>
          <a:xfrm>
            <a:off x="619597" y="203139"/>
            <a:ext cx="11272601" cy="1371600"/>
          </a:xfrm>
        </p:spPr>
        <p:txBody>
          <a:bodyPr anchor="ctr">
            <a:normAutofit/>
          </a:bodyPr>
          <a:lstStyle/>
          <a:p>
            <a:r>
              <a:rPr lang="en-US" dirty="0"/>
              <a:t>Summary</a:t>
            </a:r>
          </a:p>
        </p:txBody>
      </p:sp>
      <p:sp>
        <p:nvSpPr>
          <p:cNvPr id="3" name="Content Placeholder 2">
            <a:extLst>
              <a:ext uri="{FF2B5EF4-FFF2-40B4-BE49-F238E27FC236}">
                <a16:creationId xmlns:a16="http://schemas.microsoft.com/office/drawing/2014/main" id="{62EEC30C-3D8A-EC5C-DD32-8EAAD3BC5C1A}"/>
              </a:ext>
            </a:extLst>
          </p:cNvPr>
          <p:cNvSpPr>
            <a:spLocks noGrp="1"/>
          </p:cNvSpPr>
          <p:nvPr>
            <p:ph type="body" sz="quarter" idx="10"/>
          </p:nvPr>
        </p:nvSpPr>
        <p:spPr>
          <a:xfrm>
            <a:off x="620184" y="1759306"/>
            <a:ext cx="11272013" cy="4728279"/>
          </a:xfrm>
        </p:spPr>
        <p:txBody>
          <a:bodyPr anchor="t">
            <a:normAutofit/>
          </a:bodyPr>
          <a:lstStyle/>
          <a:p>
            <a:pPr>
              <a:lnSpc>
                <a:spcPct val="90000"/>
              </a:lnSpc>
            </a:pPr>
            <a:r>
              <a:rPr lang="en-US" sz="3200" dirty="0"/>
              <a:t>Substance use and SUDs are prevalent among PWH and those at risk for HIV</a:t>
            </a:r>
          </a:p>
          <a:p>
            <a:pPr>
              <a:lnSpc>
                <a:spcPct val="90000"/>
              </a:lnSpc>
            </a:pPr>
            <a:r>
              <a:rPr lang="en-US" sz="3200" dirty="0"/>
              <a:t>Screening, Diagnosing and Treating SUD can improve SU &amp; HIV outcomes</a:t>
            </a:r>
          </a:p>
          <a:p>
            <a:pPr>
              <a:lnSpc>
                <a:spcPct val="90000"/>
              </a:lnSpc>
            </a:pPr>
            <a:r>
              <a:rPr lang="en-US" sz="3200" dirty="0"/>
              <a:t>Understanding and overcoming barriers to access HIV testing/ </a:t>
            </a:r>
            <a:r>
              <a:rPr lang="en-US" sz="3200" dirty="0" err="1"/>
              <a:t>PrEP</a:t>
            </a:r>
            <a:r>
              <a:rPr lang="en-US" sz="3200" dirty="0"/>
              <a:t>/ART &amp; SUD </a:t>
            </a:r>
            <a:r>
              <a:rPr lang="en-US" sz="3200" dirty="0" err="1"/>
              <a:t>tx</a:t>
            </a:r>
            <a:r>
              <a:rPr lang="en-US" sz="3200" dirty="0"/>
              <a:t> is essential to end HIV.</a:t>
            </a:r>
          </a:p>
          <a:p>
            <a:pPr>
              <a:lnSpc>
                <a:spcPct val="90000"/>
              </a:lnSpc>
            </a:pPr>
            <a:r>
              <a:rPr lang="en-US" sz="3200" dirty="0"/>
              <a:t>Provision of medications, including LAI formulations,  to people where they want services is essential. </a:t>
            </a:r>
          </a:p>
        </p:txBody>
      </p:sp>
    </p:spTree>
    <p:extLst>
      <p:ext uri="{BB962C8B-B14F-4D97-AF65-F5344CB8AC3E}">
        <p14:creationId xmlns:p14="http://schemas.microsoft.com/office/powerpoint/2010/main" val="89274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3239D-5E84-89C6-554A-9A00454AB868}"/>
              </a:ext>
            </a:extLst>
          </p:cNvPr>
          <p:cNvSpPr>
            <a:spLocks noGrp="1"/>
          </p:cNvSpPr>
          <p:nvPr>
            <p:ph type="ctrTitle"/>
          </p:nvPr>
        </p:nvSpPr>
        <p:spPr>
          <a:xfrm>
            <a:off x="312421" y="254001"/>
            <a:ext cx="11567160" cy="3392999"/>
          </a:xfrm>
        </p:spPr>
        <p:txBody>
          <a:bodyPr anchor="b">
            <a:normAutofit/>
          </a:bodyPr>
          <a:lstStyle/>
          <a:p>
            <a:r>
              <a:rPr lang="en-US"/>
              <a:t>Other Resources</a:t>
            </a:r>
          </a:p>
        </p:txBody>
      </p:sp>
    </p:spTree>
    <p:extLst>
      <p:ext uri="{BB962C8B-B14F-4D97-AF65-F5344CB8AC3E}">
        <p14:creationId xmlns:p14="http://schemas.microsoft.com/office/powerpoint/2010/main" val="2649469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BBAD2F-9970-EDE0-0BAB-45FF97D0054C}"/>
              </a:ext>
            </a:extLst>
          </p:cNvPr>
          <p:cNvSpPr>
            <a:spLocks noGrp="1"/>
          </p:cNvSpPr>
          <p:nvPr>
            <p:ph type="title"/>
          </p:nvPr>
        </p:nvSpPr>
        <p:spPr>
          <a:xfrm>
            <a:off x="0" y="1"/>
            <a:ext cx="12192000" cy="853440"/>
          </a:xfrm>
          <a:solidFill>
            <a:schemeClr val="bg2"/>
          </a:solidFill>
        </p:spPr>
        <p:txBody>
          <a:bodyPr vert="horz" lIns="91440" tIns="45720" rIns="91440" bIns="45720" rtlCol="0" anchor="ctr">
            <a:normAutofit fontScale="90000"/>
          </a:bodyPr>
          <a:lstStyle/>
          <a:p>
            <a:r>
              <a:rPr lang="en-US" sz="3600" dirty="0">
                <a:solidFill>
                  <a:schemeClr val="accent1">
                    <a:lumMod val="50000"/>
                  </a:schemeClr>
                </a:solidFill>
              </a:rPr>
              <a:t>2025 Manuscript Mobile Pharmacy and Clinic Pilot Findings</a:t>
            </a:r>
          </a:p>
        </p:txBody>
      </p:sp>
      <p:pic>
        <p:nvPicPr>
          <p:cNvPr id="5" name="Picture 4" descr="A screenshot of a news article&#10;&#10;AI-generated content may be incorrect.">
            <a:extLst>
              <a:ext uri="{FF2B5EF4-FFF2-40B4-BE49-F238E27FC236}">
                <a16:creationId xmlns:a16="http://schemas.microsoft.com/office/drawing/2014/main" id="{9717D7D1-EA25-6B36-858B-1AC9050F26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77811" y="1537170"/>
            <a:ext cx="5680791" cy="4558833"/>
          </a:xfrm>
          <a:prstGeom prst="rect">
            <a:avLst/>
          </a:prstGeom>
          <a:noFill/>
          <a:ln w="28575">
            <a:solidFill>
              <a:srgbClr val="0070C0"/>
            </a:solidFill>
          </a:ln>
        </p:spPr>
      </p:pic>
      <p:sp>
        <p:nvSpPr>
          <p:cNvPr id="4" name="Slide Number Placeholder 3" hidden="1">
            <a:extLst>
              <a:ext uri="{FF2B5EF4-FFF2-40B4-BE49-F238E27FC236}">
                <a16:creationId xmlns:a16="http://schemas.microsoft.com/office/drawing/2014/main" id="{629099BA-FCE5-E90B-F88C-5BF508EB5145}"/>
              </a:ext>
            </a:extLst>
          </p:cNvPr>
          <p:cNvSpPr>
            <a:spLocks noGrp="1"/>
          </p:cNvSpPr>
          <p:nvPr>
            <p:ph type="sldNum" sz="quarter" idx="4294967295"/>
          </p:nvPr>
        </p:nvSpPr>
        <p:spPr>
          <a:xfrm>
            <a:off x="8610600" y="6356352"/>
            <a:ext cx="2743200" cy="365125"/>
          </a:xfrm>
        </p:spPr>
        <p:txBody>
          <a:bodyPr/>
          <a:lstStyle/>
          <a:p>
            <a:pPr>
              <a:spcAft>
                <a:spcPts val="600"/>
              </a:spcAft>
              <a:defRPr/>
            </a:pPr>
            <a:fld id="{A48725E7-0BCD-FA4A-B64F-9E36BFFE79F3}" type="slidenum">
              <a:rPr lang="en-US" smtClean="0"/>
              <a:pPr>
                <a:spcAft>
                  <a:spcPts val="600"/>
                </a:spcAft>
                <a:defRPr/>
              </a:pPr>
              <a:t>63</a:t>
            </a:fld>
            <a:endParaRPr lang="en-US"/>
          </a:p>
        </p:txBody>
      </p:sp>
      <p:sp>
        <p:nvSpPr>
          <p:cNvPr id="2" name="TextBox 1">
            <a:extLst>
              <a:ext uri="{FF2B5EF4-FFF2-40B4-BE49-F238E27FC236}">
                <a16:creationId xmlns:a16="http://schemas.microsoft.com/office/drawing/2014/main" id="{77D1A871-1F2F-E1CE-2DE6-C9D07548C9E2}"/>
              </a:ext>
            </a:extLst>
          </p:cNvPr>
          <p:cNvSpPr txBox="1"/>
          <p:nvPr/>
        </p:nvSpPr>
        <p:spPr>
          <a:xfrm>
            <a:off x="753982" y="5470362"/>
            <a:ext cx="4796588" cy="584775"/>
          </a:xfrm>
          <a:prstGeom prst="rect">
            <a:avLst/>
          </a:prstGeom>
          <a:noFill/>
        </p:spPr>
        <p:txBody>
          <a:bodyPr wrap="square" rtlCol="0">
            <a:spAutoFit/>
          </a:bodyPr>
          <a:lstStyle/>
          <a:p>
            <a:pPr algn="ctr"/>
            <a:r>
              <a:rPr lang="en-US" sz="3200" b="1" dirty="0">
                <a:solidFill>
                  <a:srgbClr val="212121"/>
                </a:solidFill>
                <a:latin typeface="system-ui"/>
              </a:rPr>
              <a:t>PMID: 40276721</a:t>
            </a:r>
          </a:p>
        </p:txBody>
      </p:sp>
      <p:sp>
        <p:nvSpPr>
          <p:cNvPr id="9" name="TextBox 8">
            <a:extLst>
              <a:ext uri="{FF2B5EF4-FFF2-40B4-BE49-F238E27FC236}">
                <a16:creationId xmlns:a16="http://schemas.microsoft.com/office/drawing/2014/main" id="{A114AEC5-B4ED-8F8F-06D4-84D9AD558945}"/>
              </a:ext>
            </a:extLst>
          </p:cNvPr>
          <p:cNvSpPr txBox="1"/>
          <p:nvPr/>
        </p:nvSpPr>
        <p:spPr>
          <a:xfrm>
            <a:off x="208549" y="2220562"/>
            <a:ext cx="5775159" cy="1815882"/>
          </a:xfrm>
          <a:prstGeom prst="rect">
            <a:avLst/>
          </a:prstGeom>
          <a:noFill/>
        </p:spPr>
        <p:txBody>
          <a:bodyPr wrap="square">
            <a:spAutoFit/>
          </a:bodyPr>
          <a:lstStyle/>
          <a:p>
            <a:r>
              <a:rPr lang="en-US" sz="1400" b="1" i="1" dirty="0" err="1"/>
              <a:t>Tarfa</a:t>
            </a:r>
            <a:r>
              <a:rPr lang="en-US" sz="1400" b="1" i="1" dirty="0"/>
              <a:t> A, Di Paola A, Frank CA, Schultheis AM, Brooks R, </a:t>
            </a:r>
            <a:r>
              <a:rPr lang="en-US" sz="1400" b="1" i="1" dirty="0" err="1"/>
              <a:t>Shenoi</a:t>
            </a:r>
            <a:r>
              <a:rPr lang="en-US" sz="1400" b="1" i="1" dirty="0"/>
              <a:t> SV, Springer SA</a:t>
            </a:r>
            <a:r>
              <a:rPr lang="en-US" sz="1400" i="1" dirty="0"/>
              <a:t>. Pilot Findings From the First Legalized Mobile Retail Pharmacy Clinic in the United States for Infectious Disease Treatment and Prevention Tailored to Reach People Who Use Drugs. </a:t>
            </a:r>
            <a:r>
              <a:rPr lang="en-US" sz="1400" b="1" i="1" dirty="0"/>
              <a:t>Open Forum Infect Dis. 2025 Apr 24;12(4</a:t>
            </a:r>
            <a:r>
              <a:rPr lang="en-US" sz="1400" i="1" dirty="0"/>
              <a:t>):ofaf200. </a:t>
            </a:r>
            <a:r>
              <a:rPr lang="en-US" sz="1400" i="1" dirty="0" err="1"/>
              <a:t>doi</a:t>
            </a:r>
            <a:r>
              <a:rPr lang="en-US" sz="1400" i="1" dirty="0"/>
              <a:t>: 10.1093/</a:t>
            </a:r>
            <a:r>
              <a:rPr lang="en-US" sz="1400" i="1" dirty="0" err="1"/>
              <a:t>ofid</a:t>
            </a:r>
            <a:r>
              <a:rPr lang="en-US" sz="1400" i="1" dirty="0"/>
              <a:t>/ofaf200. PMID: 40276721; PMCID: PMC12019630.</a:t>
            </a:r>
          </a:p>
          <a:p>
            <a:r>
              <a:rPr lang="en-US" sz="1400" i="1" dirty="0" err="1"/>
              <a:t>CopyDownload</a:t>
            </a:r>
            <a:r>
              <a:rPr lang="en-US" sz="1400" i="1" dirty="0"/>
              <a:t> .</a:t>
            </a:r>
            <a:r>
              <a:rPr lang="en-US" sz="1400" i="1" dirty="0" err="1"/>
              <a:t>nbib</a:t>
            </a:r>
            <a:br>
              <a:rPr lang="en-US" sz="1400" dirty="0"/>
            </a:br>
            <a:endParaRPr lang="en-US" sz="1400" dirty="0"/>
          </a:p>
        </p:txBody>
      </p:sp>
      <p:sp>
        <p:nvSpPr>
          <p:cNvPr id="7" name="TextBox 6">
            <a:extLst>
              <a:ext uri="{FF2B5EF4-FFF2-40B4-BE49-F238E27FC236}">
                <a16:creationId xmlns:a16="http://schemas.microsoft.com/office/drawing/2014/main" id="{1A93F915-0655-98C1-2B41-11830137398C}"/>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63</a:t>
            </a:fld>
            <a:endParaRPr lang="en-US" sz="1200" dirty="0"/>
          </a:p>
        </p:txBody>
      </p:sp>
    </p:spTree>
    <p:extLst>
      <p:ext uri="{BB962C8B-B14F-4D97-AF65-F5344CB8AC3E}">
        <p14:creationId xmlns:p14="http://schemas.microsoft.com/office/powerpoint/2010/main" val="4141642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screenshot of a computer&#10;&#10;Description automatically generated">
            <a:extLst>
              <a:ext uri="{FF2B5EF4-FFF2-40B4-BE49-F238E27FC236}">
                <a16:creationId xmlns:a16="http://schemas.microsoft.com/office/drawing/2014/main" id="{6A020AF5-933F-8E1D-99A3-8DDA40E0FA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7847" y="129901"/>
            <a:ext cx="7087016" cy="1678843"/>
          </a:xfrm>
          <a:prstGeom prst="rect">
            <a:avLst/>
          </a:prstGeom>
          <a:ln>
            <a:solidFill>
              <a:srgbClr val="FF0000"/>
            </a:solidFill>
          </a:ln>
        </p:spPr>
      </p:pic>
      <p:pic>
        <p:nvPicPr>
          <p:cNvPr id="5" name="Picture 4" descr="A screenshot of a phone&#10;&#10;Description automatically generated">
            <a:extLst>
              <a:ext uri="{FF2B5EF4-FFF2-40B4-BE49-F238E27FC236}">
                <a16:creationId xmlns:a16="http://schemas.microsoft.com/office/drawing/2014/main" id="{C942E822-3710-BB3D-9E26-4A220E9812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9749" y="1920703"/>
            <a:ext cx="4797671" cy="683544"/>
          </a:xfrm>
          <a:prstGeom prst="rect">
            <a:avLst/>
          </a:prstGeom>
        </p:spPr>
      </p:pic>
      <p:pic>
        <p:nvPicPr>
          <p:cNvPr id="25" name="Picture 24" descr="A screenshot of a phone&#10;&#10;Description automatically generated">
            <a:extLst>
              <a:ext uri="{FF2B5EF4-FFF2-40B4-BE49-F238E27FC236}">
                <a16:creationId xmlns:a16="http://schemas.microsoft.com/office/drawing/2014/main" id="{AF089BF8-1CF6-1E1A-AA23-9A2BCFF3CAD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55061" y="2682891"/>
            <a:ext cx="4797671" cy="621880"/>
          </a:xfrm>
          <a:prstGeom prst="rect">
            <a:avLst/>
          </a:prstGeom>
        </p:spPr>
      </p:pic>
      <p:pic>
        <p:nvPicPr>
          <p:cNvPr id="19" name="Picture 18" descr="A screenshot of a phone&#10;&#10;Description automatically generated">
            <a:extLst>
              <a:ext uri="{FF2B5EF4-FFF2-40B4-BE49-F238E27FC236}">
                <a16:creationId xmlns:a16="http://schemas.microsoft.com/office/drawing/2014/main" id="{EEDBC4A2-2662-280F-10E4-A34E6907AE5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89747" y="3383415"/>
            <a:ext cx="4797671" cy="662552"/>
          </a:xfrm>
          <a:prstGeom prst="rect">
            <a:avLst/>
          </a:prstGeom>
        </p:spPr>
      </p:pic>
      <p:pic>
        <p:nvPicPr>
          <p:cNvPr id="13" name="Picture 12" descr="A screenshot of a medical prescription&#10;&#10;Description automatically generated">
            <a:extLst>
              <a:ext uri="{FF2B5EF4-FFF2-40B4-BE49-F238E27FC236}">
                <a16:creationId xmlns:a16="http://schemas.microsoft.com/office/drawing/2014/main" id="{C940EF44-4499-0DCF-1502-1D4BBC015B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89748" y="4108336"/>
            <a:ext cx="5499785" cy="676795"/>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22778766-BD10-B5EE-2BE0-0C15919FBC9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26975" y="4928691"/>
            <a:ext cx="6055887" cy="675672"/>
          </a:xfrm>
          <a:prstGeom prst="rect">
            <a:avLst/>
          </a:prstGeom>
        </p:spPr>
      </p:pic>
      <p:pic>
        <p:nvPicPr>
          <p:cNvPr id="9" name="Picture 8" descr="A screenshot of a medical report&#10;&#10;Description automatically generated">
            <a:extLst>
              <a:ext uri="{FF2B5EF4-FFF2-40B4-BE49-F238E27FC236}">
                <a16:creationId xmlns:a16="http://schemas.microsoft.com/office/drawing/2014/main" id="{E7B39DED-A06B-4CD6-79D3-94CAAD266EF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31872" y="5724194"/>
            <a:ext cx="4913419" cy="691973"/>
          </a:xfrm>
          <a:prstGeom prst="rect">
            <a:avLst/>
          </a:prstGeom>
        </p:spPr>
      </p:pic>
      <p:sp>
        <p:nvSpPr>
          <p:cNvPr id="2" name="Title 1">
            <a:extLst>
              <a:ext uri="{FF2B5EF4-FFF2-40B4-BE49-F238E27FC236}">
                <a16:creationId xmlns:a16="http://schemas.microsoft.com/office/drawing/2014/main" id="{823E031D-06F4-635C-FC93-E577C4E48A68}"/>
              </a:ext>
            </a:extLst>
          </p:cNvPr>
          <p:cNvSpPr>
            <a:spLocks noGrp="1"/>
          </p:cNvSpPr>
          <p:nvPr>
            <p:ph type="title"/>
          </p:nvPr>
        </p:nvSpPr>
        <p:spPr>
          <a:xfrm>
            <a:off x="209138" y="749771"/>
            <a:ext cx="4868708" cy="6004597"/>
          </a:xfrm>
          <a:solidFill>
            <a:srgbClr val="9CBFD5"/>
          </a:solidFill>
        </p:spPr>
        <p:txBody>
          <a:bodyPr vert="horz" lIns="91440" tIns="45720" rIns="91440" bIns="45720" rtlCol="0" anchor="ctr" anchorCtr="0">
            <a:normAutofit/>
          </a:bodyPr>
          <a:lstStyle/>
          <a:p>
            <a:pPr>
              <a:spcBef>
                <a:spcPct val="0"/>
              </a:spcBef>
            </a:pPr>
            <a:r>
              <a:rPr lang="en-US" sz="4200" dirty="0"/>
              <a:t>On the IAS-USA Website:   </a:t>
            </a:r>
            <a:br>
              <a:rPr lang="en-US" sz="4200" dirty="0"/>
            </a:br>
            <a:r>
              <a:rPr lang="en-US" sz="4200" i="1" dirty="0"/>
              <a:t>MATE</a:t>
            </a:r>
            <a:r>
              <a:rPr lang="en-US" sz="4200" dirty="0"/>
              <a:t> ACT Free CME Webinars:</a:t>
            </a:r>
            <a:br>
              <a:rPr lang="en-US" sz="4200" dirty="0"/>
            </a:br>
            <a:r>
              <a:rPr lang="en-US" sz="4200" dirty="0"/>
              <a:t> HIV and SUD</a:t>
            </a:r>
            <a:br>
              <a:rPr lang="en-US" sz="4200" dirty="0"/>
            </a:br>
            <a:r>
              <a:rPr lang="en-US" sz="4200" dirty="0"/>
              <a:t> </a:t>
            </a:r>
            <a:br>
              <a:rPr lang="en-US" sz="4200" dirty="0"/>
            </a:br>
            <a:r>
              <a:rPr lang="en-US" sz="2200" dirty="0"/>
              <a:t>*(MATE Act = </a:t>
            </a:r>
            <a:r>
              <a:rPr lang="en-US" sz="2200" i="1" dirty="0"/>
              <a:t>Medication Access &amp; Training Expansion</a:t>
            </a:r>
            <a:r>
              <a:rPr lang="en-US" sz="2200" dirty="0"/>
              <a:t>)</a:t>
            </a:r>
            <a:br>
              <a:rPr lang="en-US" sz="2200" dirty="0"/>
            </a:br>
            <a:br>
              <a:rPr lang="en-US" sz="2200" dirty="0"/>
            </a:br>
            <a:r>
              <a:rPr lang="en-US" sz="2200" dirty="0"/>
              <a:t>A ONE TIME 8-HOUR TRAINING </a:t>
            </a:r>
            <a:r>
              <a:rPr lang="en-US" sz="2200" u="sng" dirty="0"/>
              <a:t>IS REQUIRED </a:t>
            </a:r>
            <a:r>
              <a:rPr lang="en-US" sz="2200" dirty="0"/>
              <a:t>FOR ALL PRACTIONERS WHO HAVE A DEA REGISTRATION (CONTROLLD SUBSTANCE LICENSE)</a:t>
            </a:r>
          </a:p>
        </p:txBody>
      </p:sp>
      <p:sp>
        <p:nvSpPr>
          <p:cNvPr id="4" name="TextBox 3">
            <a:extLst>
              <a:ext uri="{FF2B5EF4-FFF2-40B4-BE49-F238E27FC236}">
                <a16:creationId xmlns:a16="http://schemas.microsoft.com/office/drawing/2014/main" id="{F9792811-D88D-E4F6-9B7A-FFFC516C932C}"/>
              </a:ext>
            </a:extLst>
          </p:cNvPr>
          <p:cNvSpPr txBox="1"/>
          <p:nvPr/>
        </p:nvSpPr>
        <p:spPr>
          <a:xfrm>
            <a:off x="11273919" y="6538913"/>
            <a:ext cx="1088202" cy="276999"/>
          </a:xfrm>
          <a:prstGeom prst="rect">
            <a:avLst/>
          </a:prstGeom>
          <a:noFill/>
        </p:spPr>
        <p:txBody>
          <a:bodyPr wrap="square" rtlCol="0">
            <a:spAutoFit/>
          </a:bodyPr>
          <a:lstStyle/>
          <a:p>
            <a:r>
              <a:rPr lang="en-US" sz="1200" dirty="0"/>
              <a:t>Slide </a:t>
            </a:r>
            <a:fld id="{BF3D7C72-A8DD-4A53-A9C2-86DAC3ED3FDC}" type="slidenum">
              <a:rPr lang="en-US" sz="1200" smtClean="0"/>
              <a:t>64</a:t>
            </a:fld>
            <a:endParaRPr lang="en-US" sz="1200" dirty="0"/>
          </a:p>
        </p:txBody>
      </p:sp>
    </p:spTree>
    <p:extLst>
      <p:ext uri="{BB962C8B-B14F-4D97-AF65-F5344CB8AC3E}">
        <p14:creationId xmlns:p14="http://schemas.microsoft.com/office/powerpoint/2010/main" val="34541993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F083-5259-DB45-F789-FDA3E3CB4F1C}"/>
              </a:ext>
            </a:extLst>
          </p:cNvPr>
          <p:cNvSpPr>
            <a:spLocks noGrp="1"/>
          </p:cNvSpPr>
          <p:nvPr>
            <p:ph type="title"/>
          </p:nvPr>
        </p:nvSpPr>
        <p:spPr>
          <a:xfrm>
            <a:off x="484352" y="236131"/>
            <a:ext cx="11272601" cy="1371600"/>
          </a:xfrm>
        </p:spPr>
        <p:txBody>
          <a:bodyPr rtlCol="0">
            <a:normAutofit/>
          </a:bodyPr>
          <a:lstStyle/>
          <a:p>
            <a:pPr defTabSz="914354">
              <a:defRPr/>
            </a:pPr>
            <a:r>
              <a:rPr lang="en-US"/>
              <a:t>National Substance Use Warmline</a:t>
            </a:r>
          </a:p>
        </p:txBody>
      </p:sp>
      <p:sp>
        <p:nvSpPr>
          <p:cNvPr id="3" name="Text Placeholder 2">
            <a:extLst>
              <a:ext uri="{FF2B5EF4-FFF2-40B4-BE49-F238E27FC236}">
                <a16:creationId xmlns:a16="http://schemas.microsoft.com/office/drawing/2014/main" id="{E0E4B78E-610B-82EE-2A8A-DCE0186AE27F}"/>
              </a:ext>
            </a:extLst>
          </p:cNvPr>
          <p:cNvSpPr>
            <a:spLocks noGrp="1"/>
          </p:cNvSpPr>
          <p:nvPr>
            <p:ph type="body" sz="quarter" idx="10"/>
          </p:nvPr>
        </p:nvSpPr>
        <p:spPr>
          <a:xfrm>
            <a:off x="301625" y="1892707"/>
            <a:ext cx="11588751" cy="4729163"/>
          </a:xfrm>
        </p:spPr>
        <p:txBody>
          <a:bodyPr rtlCol="0">
            <a:normAutofit/>
          </a:bodyPr>
          <a:lstStyle/>
          <a:p>
            <a:pPr defTabSz="914354">
              <a:defRPr/>
            </a:pPr>
            <a:r>
              <a:rPr lang="en-US" sz="3300" dirty="0"/>
              <a:t>Cost-free, confidential clinician-to-clinician tele-consultation</a:t>
            </a:r>
          </a:p>
          <a:p>
            <a:pPr defTabSz="914354">
              <a:defRPr/>
            </a:pPr>
            <a:r>
              <a:rPr lang="en-US" sz="3300" dirty="0"/>
              <a:t>Staffed by addiction medicine and HIV specialist physicians, clinical pharmacists, and advanced practice nurses</a:t>
            </a:r>
          </a:p>
        </p:txBody>
      </p:sp>
      <p:sp>
        <p:nvSpPr>
          <p:cNvPr id="5" name="TextBox 4">
            <a:extLst>
              <a:ext uri="{FF2B5EF4-FFF2-40B4-BE49-F238E27FC236}">
                <a16:creationId xmlns:a16="http://schemas.microsoft.com/office/drawing/2014/main" id="{C1AF4B68-639B-B240-569C-849E23926CDA}"/>
              </a:ext>
            </a:extLst>
          </p:cNvPr>
          <p:cNvSpPr txBox="1"/>
          <p:nvPr/>
        </p:nvSpPr>
        <p:spPr>
          <a:xfrm>
            <a:off x="1921039" y="3872707"/>
            <a:ext cx="10152063" cy="1754326"/>
          </a:xfrm>
          <a:prstGeom prst="rect">
            <a:avLst/>
          </a:prstGeom>
          <a:noFill/>
        </p:spPr>
        <p:txBody>
          <a:bodyPr>
            <a:spAutoFit/>
          </a:bodyPr>
          <a:lstStyle/>
          <a:p>
            <a:pPr algn="ctr">
              <a:defRPr/>
            </a:pPr>
            <a:r>
              <a:rPr lang="en-US" sz="3000" b="1">
                <a:solidFill>
                  <a:srgbClr val="183560"/>
                </a:solidFill>
              </a:rPr>
              <a:t>9:00 AM – 8:00 PM Eastern Time Monday – Friday</a:t>
            </a:r>
          </a:p>
          <a:p>
            <a:pPr algn="ctr">
              <a:defRPr/>
            </a:pPr>
            <a:r>
              <a:rPr lang="en-US" sz="3000" b="1">
                <a:solidFill>
                  <a:srgbClr val="FF0000"/>
                </a:solidFill>
              </a:rPr>
              <a:t>(855) 300-3595 </a:t>
            </a:r>
            <a:r>
              <a:rPr lang="en-US" sz="3000" b="1">
                <a:solidFill>
                  <a:srgbClr val="183560"/>
                </a:solidFill>
              </a:rPr>
              <a:t>| Submit cases online</a:t>
            </a:r>
          </a:p>
          <a:p>
            <a:pPr algn="ctr">
              <a:defRPr/>
            </a:pPr>
            <a:endParaRPr lang="en-US" sz="1000" b="1">
              <a:solidFill>
                <a:srgbClr val="183560"/>
              </a:solidFill>
            </a:endParaRPr>
          </a:p>
          <a:p>
            <a:pPr algn="ctr">
              <a:defRPr/>
            </a:pPr>
            <a:r>
              <a:rPr lang="en-US" sz="2000" b="1">
                <a:solidFill>
                  <a:srgbClr val="183560"/>
                </a:solidFill>
              </a:rPr>
              <a:t>https://nccc.ucsf.edu/clinician-consultation/substance-use-management/</a:t>
            </a:r>
          </a:p>
          <a:p>
            <a:pPr>
              <a:defRPr/>
            </a:pPr>
            <a:endParaRPr lang="en-US">
              <a:solidFill>
                <a:srgbClr val="183560"/>
              </a:solidFill>
            </a:endParaRPr>
          </a:p>
        </p:txBody>
      </p:sp>
      <p:sp>
        <p:nvSpPr>
          <p:cNvPr id="6" name="TextBox 5">
            <a:extLst>
              <a:ext uri="{FF2B5EF4-FFF2-40B4-BE49-F238E27FC236}">
                <a16:creationId xmlns:a16="http://schemas.microsoft.com/office/drawing/2014/main" id="{C4D251EB-54FD-DDAC-BABF-BFEE3994C6FD}"/>
              </a:ext>
            </a:extLst>
          </p:cNvPr>
          <p:cNvSpPr txBox="1"/>
          <p:nvPr/>
        </p:nvSpPr>
        <p:spPr>
          <a:xfrm>
            <a:off x="249459" y="5310970"/>
            <a:ext cx="10696575" cy="800219"/>
          </a:xfrm>
          <a:prstGeom prst="rect">
            <a:avLst/>
          </a:prstGeom>
          <a:noFill/>
        </p:spPr>
        <p:txBody>
          <a:bodyPr>
            <a:spAutoFit/>
          </a:bodyPr>
          <a:lstStyle/>
          <a:p>
            <a:pPr>
              <a:defRPr/>
            </a:pPr>
            <a:r>
              <a:rPr lang="en-US" sz="1400">
                <a:solidFill>
                  <a:srgbClr val="183560"/>
                </a:solidFill>
              </a:rPr>
              <a:t>The National Clinician Consultation Center is supported by the Health Resources and Services Administration (HRSA) of the U.S. Department of Health and Human Services (HHS) as part of an award totaling $2,397,604 with 0% financed with non-governmental sources.  </a:t>
            </a:r>
          </a:p>
          <a:p>
            <a:pPr>
              <a:defRPr/>
            </a:pPr>
            <a:endParaRPr lang="en-US">
              <a:solidFill>
                <a:srgbClr val="18356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8DB1-FBB3-EC13-C263-0D062F0D555A}"/>
              </a:ext>
            </a:extLst>
          </p:cNvPr>
          <p:cNvSpPr>
            <a:spLocks noGrp="1"/>
          </p:cNvSpPr>
          <p:nvPr>
            <p:ph type="title"/>
          </p:nvPr>
        </p:nvSpPr>
        <p:spPr/>
        <p:txBody>
          <a:bodyPr>
            <a:normAutofit fontScale="90000"/>
          </a:bodyPr>
          <a:lstStyle/>
          <a:p>
            <a:r>
              <a:rPr lang="en-US"/>
              <a:t>HIV Prevention and Treatment Guidelines that include SUD Management</a:t>
            </a:r>
          </a:p>
        </p:txBody>
      </p:sp>
      <p:pic>
        <p:nvPicPr>
          <p:cNvPr id="8" name="Picture 7">
            <a:extLst>
              <a:ext uri="{FF2B5EF4-FFF2-40B4-BE49-F238E27FC236}">
                <a16:creationId xmlns:a16="http://schemas.microsoft.com/office/drawing/2014/main" id="{B8D7629B-5008-C754-A1F4-70F0C74493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3264" y="2142052"/>
            <a:ext cx="4032737" cy="4363289"/>
          </a:xfrm>
          <a:prstGeom prst="rect">
            <a:avLst/>
          </a:prstGeom>
          <a:ln>
            <a:solidFill>
              <a:schemeClr val="tx1"/>
            </a:solidFill>
          </a:ln>
        </p:spPr>
      </p:pic>
      <p:sp>
        <p:nvSpPr>
          <p:cNvPr id="10" name="TextBox 9">
            <a:extLst>
              <a:ext uri="{FF2B5EF4-FFF2-40B4-BE49-F238E27FC236}">
                <a16:creationId xmlns:a16="http://schemas.microsoft.com/office/drawing/2014/main" id="{4A7DA199-EE9A-A489-064A-85F693E4EF8F}"/>
              </a:ext>
            </a:extLst>
          </p:cNvPr>
          <p:cNvSpPr txBox="1"/>
          <p:nvPr/>
        </p:nvSpPr>
        <p:spPr>
          <a:xfrm>
            <a:off x="3298572" y="1731682"/>
            <a:ext cx="899605" cy="461665"/>
          </a:xfrm>
          <a:prstGeom prst="rect">
            <a:avLst/>
          </a:prstGeom>
          <a:noFill/>
        </p:spPr>
        <p:txBody>
          <a:bodyPr wrap="none" rtlCol="0">
            <a:spAutoFit/>
          </a:bodyPr>
          <a:lstStyle/>
          <a:p>
            <a:r>
              <a:rPr lang="en-US" sz="2400"/>
              <a:t>DHHS</a:t>
            </a:r>
          </a:p>
        </p:txBody>
      </p:sp>
      <p:sp>
        <p:nvSpPr>
          <p:cNvPr id="11" name="TextBox 10">
            <a:extLst>
              <a:ext uri="{FF2B5EF4-FFF2-40B4-BE49-F238E27FC236}">
                <a16:creationId xmlns:a16="http://schemas.microsoft.com/office/drawing/2014/main" id="{8F7DD982-03DF-C111-4A9E-59CEB46E5DCA}"/>
              </a:ext>
            </a:extLst>
          </p:cNvPr>
          <p:cNvSpPr txBox="1"/>
          <p:nvPr/>
        </p:nvSpPr>
        <p:spPr>
          <a:xfrm>
            <a:off x="8430484" y="1609306"/>
            <a:ext cx="1187761" cy="461665"/>
          </a:xfrm>
          <a:prstGeom prst="rect">
            <a:avLst/>
          </a:prstGeom>
          <a:noFill/>
        </p:spPr>
        <p:txBody>
          <a:bodyPr wrap="none" rtlCol="0">
            <a:spAutoFit/>
          </a:bodyPr>
          <a:lstStyle/>
          <a:p>
            <a:r>
              <a:rPr lang="en-US" sz="2400"/>
              <a:t>IAS-USA</a:t>
            </a:r>
          </a:p>
        </p:txBody>
      </p:sp>
      <p:sp>
        <p:nvSpPr>
          <p:cNvPr id="4" name="TextBox 3">
            <a:extLst>
              <a:ext uri="{FF2B5EF4-FFF2-40B4-BE49-F238E27FC236}">
                <a16:creationId xmlns:a16="http://schemas.microsoft.com/office/drawing/2014/main" id="{C3103DAB-A968-781F-F223-AD402FF58E74}"/>
              </a:ext>
            </a:extLst>
          </p:cNvPr>
          <p:cNvSpPr txBox="1"/>
          <p:nvPr/>
        </p:nvSpPr>
        <p:spPr>
          <a:xfrm>
            <a:off x="2268061" y="4715951"/>
            <a:ext cx="3559715" cy="830997"/>
          </a:xfrm>
          <a:prstGeom prst="rect">
            <a:avLst/>
          </a:prstGeom>
          <a:noFill/>
        </p:spPr>
        <p:txBody>
          <a:bodyPr wrap="square">
            <a:spAutoFit/>
          </a:bodyPr>
          <a:lstStyle/>
          <a:p>
            <a:pPr>
              <a:buNone/>
            </a:pPr>
            <a:r>
              <a:rPr lang="en-US" sz="2400" i="1">
                <a:solidFill>
                  <a:srgbClr val="FF0000"/>
                </a:solidFill>
                <a:latin typeface="Helvetica" pitchFamily="2" charset="0"/>
              </a:rPr>
              <a:t>Updated: September 25, 2025</a:t>
            </a:r>
            <a:endParaRPr lang="en-US" sz="2400">
              <a:solidFill>
                <a:srgbClr val="FF0000"/>
              </a:solidFill>
              <a:latin typeface="Helvetica" pitchFamily="2" charset="0"/>
            </a:endParaRPr>
          </a:p>
        </p:txBody>
      </p:sp>
      <p:pic>
        <p:nvPicPr>
          <p:cNvPr id="5" name="Picture 4" descr="A close-up of a website&#10;&#10;Description automatically generated">
            <a:extLst>
              <a:ext uri="{FF2B5EF4-FFF2-40B4-BE49-F238E27FC236}">
                <a16:creationId xmlns:a16="http://schemas.microsoft.com/office/drawing/2014/main" id="{4C564CB5-AFCD-4275-B2DA-11EA691ECE4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8552" y="2019675"/>
            <a:ext cx="3335693" cy="4747599"/>
          </a:xfrm>
          <a:prstGeom prst="rect">
            <a:avLst/>
          </a:prstGeom>
          <a:ln w="12700">
            <a:solidFill>
              <a:schemeClr val="accent6"/>
            </a:solidFill>
          </a:ln>
        </p:spPr>
      </p:pic>
      <p:sp>
        <p:nvSpPr>
          <p:cNvPr id="7" name="TextBox 6">
            <a:extLst>
              <a:ext uri="{FF2B5EF4-FFF2-40B4-BE49-F238E27FC236}">
                <a16:creationId xmlns:a16="http://schemas.microsoft.com/office/drawing/2014/main" id="{55EB14C5-B6C0-D42E-61F3-752F45C198EB}"/>
              </a:ext>
            </a:extLst>
          </p:cNvPr>
          <p:cNvSpPr txBox="1"/>
          <p:nvPr/>
        </p:nvSpPr>
        <p:spPr>
          <a:xfrm>
            <a:off x="7838552" y="5583583"/>
            <a:ext cx="3335693" cy="584775"/>
          </a:xfrm>
          <a:prstGeom prst="rect">
            <a:avLst/>
          </a:prstGeom>
          <a:noFill/>
        </p:spPr>
        <p:txBody>
          <a:bodyPr wrap="square">
            <a:spAutoFit/>
          </a:bodyPr>
          <a:lstStyle/>
          <a:p>
            <a:pPr defTabSz="1219170">
              <a:defRPr/>
            </a:pPr>
            <a:r>
              <a:rPr lang="en-US" sz="1600" dirty="0">
                <a:solidFill>
                  <a:srgbClr val="FF0000"/>
                </a:solidFill>
                <a:latin typeface="Arial"/>
              </a:rPr>
              <a:t>Gandhi RT, et al. </a:t>
            </a:r>
            <a:r>
              <a:rPr lang="en-US" sz="1600" i="1" dirty="0">
                <a:solidFill>
                  <a:srgbClr val="FF0000"/>
                </a:solidFill>
                <a:latin typeface="Arial"/>
              </a:rPr>
              <a:t>JAMA.</a:t>
            </a:r>
            <a:r>
              <a:rPr lang="en-US" sz="1600" dirty="0">
                <a:solidFill>
                  <a:srgbClr val="FF0000"/>
                </a:solidFill>
                <a:latin typeface="Arial"/>
              </a:rPr>
              <a:t> 2025. [Published online Dec 1, 2024]</a:t>
            </a:r>
            <a:endParaRPr lang="en-US" altLang="en-US" sz="16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4781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3200-C575-D0C7-7C1E-36B4A99D6D54}"/>
              </a:ext>
            </a:extLst>
          </p:cNvPr>
          <p:cNvSpPr>
            <a:spLocks noGrp="1"/>
          </p:cNvSpPr>
          <p:nvPr>
            <p:ph type="title"/>
          </p:nvPr>
        </p:nvSpPr>
        <p:spPr>
          <a:xfrm>
            <a:off x="171022" y="222567"/>
            <a:ext cx="11272601" cy="1371600"/>
          </a:xfrm>
        </p:spPr>
        <p:txBody>
          <a:bodyPr>
            <a:normAutofit/>
          </a:bodyPr>
          <a:lstStyle/>
          <a:p>
            <a:r>
              <a:rPr lang="en-US" sz="4267"/>
              <a:t>Acknowledgements</a:t>
            </a:r>
          </a:p>
        </p:txBody>
      </p:sp>
      <p:sp>
        <p:nvSpPr>
          <p:cNvPr id="11" name="Content Placeholder 10">
            <a:extLst>
              <a:ext uri="{FF2B5EF4-FFF2-40B4-BE49-F238E27FC236}">
                <a16:creationId xmlns:a16="http://schemas.microsoft.com/office/drawing/2014/main" id="{C941FE52-4490-B802-2C2F-3855EB3ED734}"/>
              </a:ext>
            </a:extLst>
          </p:cNvPr>
          <p:cNvSpPr>
            <a:spLocks noGrp="1"/>
          </p:cNvSpPr>
          <p:nvPr>
            <p:ph type="body" sz="quarter" idx="10"/>
          </p:nvPr>
        </p:nvSpPr>
        <p:spPr>
          <a:xfrm>
            <a:off x="271506" y="2173328"/>
            <a:ext cx="10584110" cy="4334470"/>
          </a:xfrm>
        </p:spPr>
        <p:txBody>
          <a:bodyPr vert="horz" lIns="68580" tIns="34291" rIns="68580" bIns="34291" rtlCol="0" anchor="t">
            <a:normAutofit fontScale="25000" lnSpcReduction="20000"/>
          </a:bodyPr>
          <a:lstStyle/>
          <a:p>
            <a:pPr>
              <a:lnSpc>
                <a:spcPct val="120000"/>
              </a:lnSpc>
              <a:spcAft>
                <a:spcPts val="75"/>
              </a:spcAft>
            </a:pPr>
            <a:r>
              <a:rPr lang="en-US" sz="6400" b="1" u="sng" dirty="0">
                <a:cs typeface="Calibri"/>
              </a:rPr>
              <a:t>THE PARTICIPANTS</a:t>
            </a:r>
            <a:r>
              <a:rPr lang="en-US" sz="6400" b="1" dirty="0">
                <a:cs typeface="Calibri"/>
              </a:rPr>
              <a:t>!</a:t>
            </a:r>
            <a:endParaRPr lang="en-US" sz="6400" b="1" dirty="0">
              <a:ea typeface="Calibri"/>
              <a:cs typeface="Calibri"/>
            </a:endParaRPr>
          </a:p>
          <a:p>
            <a:pPr>
              <a:lnSpc>
                <a:spcPct val="120000"/>
              </a:lnSpc>
              <a:spcAft>
                <a:spcPts val="75"/>
              </a:spcAft>
            </a:pPr>
            <a:r>
              <a:rPr lang="en-US" sz="6400" b="1" u="sng" dirty="0">
                <a:cs typeface="Calibri"/>
              </a:rPr>
              <a:t>The </a:t>
            </a:r>
            <a:r>
              <a:rPr lang="en-US" sz="6400" b="1" u="sng" dirty="0" err="1">
                <a:solidFill>
                  <a:srgbClr val="0070C0"/>
                </a:solidFill>
                <a:cs typeface="Calibri"/>
              </a:rPr>
              <a:t>InSTRIDE</a:t>
            </a:r>
            <a:r>
              <a:rPr lang="en-US" sz="6400" b="1" u="sng" dirty="0">
                <a:solidFill>
                  <a:srgbClr val="0070C0"/>
                </a:solidFill>
                <a:cs typeface="Calibri"/>
              </a:rPr>
              <a:t> </a:t>
            </a:r>
            <a:r>
              <a:rPr lang="en-US" sz="6400" b="1" u="sng" dirty="0">
                <a:cs typeface="Calibri"/>
              </a:rPr>
              <a:t>Research Team*</a:t>
            </a:r>
            <a:endParaRPr lang="en-US" sz="6400" b="1" u="sng" dirty="0">
              <a:ea typeface="Calibri"/>
              <a:cs typeface="Calibri"/>
            </a:endParaRPr>
          </a:p>
          <a:p>
            <a:pPr>
              <a:lnSpc>
                <a:spcPct val="120000"/>
              </a:lnSpc>
              <a:spcAft>
                <a:spcPts val="75"/>
              </a:spcAft>
            </a:pPr>
            <a:r>
              <a:rPr lang="en-US" sz="6400" b="1" u="sng" dirty="0">
                <a:cs typeface="Calibri"/>
              </a:rPr>
              <a:t>NIH: NIDA, NIAAA, NCATs</a:t>
            </a:r>
          </a:p>
          <a:p>
            <a:pPr>
              <a:lnSpc>
                <a:spcPct val="120000"/>
              </a:lnSpc>
              <a:spcAft>
                <a:spcPts val="75"/>
              </a:spcAft>
            </a:pPr>
            <a:r>
              <a:rPr lang="en-US" sz="6400" b="1" u="sng" dirty="0">
                <a:ea typeface="Calibri"/>
                <a:cs typeface="Calibri"/>
              </a:rPr>
              <a:t>CT Dept of Health: </a:t>
            </a:r>
            <a:r>
              <a:rPr lang="en-US" sz="6400" b="1" dirty="0">
                <a:ea typeface="Calibri"/>
                <a:cs typeface="Calibri"/>
              </a:rPr>
              <a:t>Marianne </a:t>
            </a:r>
            <a:r>
              <a:rPr lang="en-US" sz="6400" b="1" dirty="0" err="1">
                <a:ea typeface="Calibri"/>
                <a:cs typeface="Calibri"/>
              </a:rPr>
              <a:t>Buchelli</a:t>
            </a:r>
            <a:r>
              <a:rPr lang="en-US" sz="6400" b="1" dirty="0">
                <a:ea typeface="Calibri"/>
                <a:cs typeface="Calibri"/>
              </a:rPr>
              <a:t>, Susan Major , Ramon Rodriguez-Santana</a:t>
            </a:r>
          </a:p>
          <a:p>
            <a:pPr>
              <a:lnSpc>
                <a:spcPct val="120000"/>
              </a:lnSpc>
              <a:spcAft>
                <a:spcPts val="75"/>
              </a:spcAft>
            </a:pPr>
            <a:r>
              <a:rPr lang="en-US" sz="6400" b="1" u="sng" dirty="0">
                <a:cs typeface="Calibri"/>
              </a:rPr>
              <a:t>Community Partners</a:t>
            </a:r>
            <a:r>
              <a:rPr lang="en-US" sz="6400" b="1" dirty="0">
                <a:cs typeface="Calibri"/>
              </a:rPr>
              <a:t>: </a:t>
            </a:r>
            <a:r>
              <a:rPr lang="en-US" sz="6400" dirty="0">
                <a:cs typeface="Calibri"/>
              </a:rPr>
              <a:t>Jill Corbin and St. Vincent DePaul, Wheeler Clinic, McCall Behavioral Health, Liberation Programs, Staywell Health Clinic, Mayors’ offices and law enforcement in Waterbury, Hartford, Norwich, New Haven, Bridgeport, </a:t>
            </a:r>
            <a:r>
              <a:rPr lang="en-US" sz="6400" dirty="0">
                <a:solidFill>
                  <a:srgbClr val="000000"/>
                </a:solidFill>
                <a:highlight>
                  <a:srgbClr val="FFFFFF"/>
                </a:highlight>
                <a:cs typeface="Arial" panose="020B0604020202020204" pitchFamily="34" charset="0"/>
              </a:rPr>
              <a:t>Aisling McGuckin RN, MSN-MPH (Dept of public Health, Waterbury)</a:t>
            </a:r>
            <a:endParaRPr lang="en-US" sz="6400" dirty="0">
              <a:cs typeface="Arial" panose="020B0604020202020204" pitchFamily="34" charset="0"/>
            </a:endParaRPr>
          </a:p>
          <a:p>
            <a:pPr>
              <a:lnSpc>
                <a:spcPct val="120000"/>
              </a:lnSpc>
              <a:spcAft>
                <a:spcPts val="75"/>
              </a:spcAft>
            </a:pPr>
            <a:r>
              <a:rPr lang="en-US" sz="6400" b="1" u="sng" dirty="0">
                <a:cs typeface="Calibri"/>
              </a:rPr>
              <a:t>YNHH Pharmacy: </a:t>
            </a:r>
            <a:r>
              <a:rPr lang="en-US" sz="6400" b="1" dirty="0">
                <a:cs typeface="Calibri"/>
              </a:rPr>
              <a:t>Osama </a:t>
            </a:r>
            <a:r>
              <a:rPr lang="en-US" sz="6400" b="1" dirty="0" err="1">
                <a:cs typeface="Calibri"/>
              </a:rPr>
              <a:t>Abdelghany</a:t>
            </a:r>
            <a:r>
              <a:rPr lang="en-US" sz="6400" dirty="0">
                <a:cs typeface="Calibri"/>
              </a:rPr>
              <a:t>, PharmD (Executive Director Oncology) and our other pharmacy partners</a:t>
            </a:r>
          </a:p>
          <a:p>
            <a:pPr>
              <a:lnSpc>
                <a:spcPct val="120000"/>
              </a:lnSpc>
              <a:spcAft>
                <a:spcPts val="75"/>
              </a:spcAft>
            </a:pPr>
            <a:r>
              <a:rPr lang="en-US" sz="6400" b="1" u="sng" dirty="0">
                <a:ea typeface="Calibri"/>
                <a:cs typeface="Calibri"/>
              </a:rPr>
              <a:t>CT Department of Consumer Protection, Drug Division</a:t>
            </a:r>
            <a:r>
              <a:rPr lang="en-US" sz="6400" dirty="0">
                <a:ea typeface="Calibri"/>
                <a:cs typeface="Calibri"/>
              </a:rPr>
              <a:t>: </a:t>
            </a:r>
            <a:r>
              <a:rPr lang="en-US" sz="6400" b="1" dirty="0">
                <a:ea typeface="Calibri"/>
                <a:cs typeface="Calibri"/>
              </a:rPr>
              <a:t>Rod Marriott</a:t>
            </a:r>
            <a:r>
              <a:rPr lang="en-US" sz="6400" dirty="0">
                <a:ea typeface="Calibri"/>
                <a:cs typeface="Calibri"/>
              </a:rPr>
              <a:t>, PharmD</a:t>
            </a:r>
          </a:p>
          <a:p>
            <a:pPr>
              <a:lnSpc>
                <a:spcPct val="120000"/>
              </a:lnSpc>
              <a:spcAft>
                <a:spcPts val="75"/>
              </a:spcAft>
            </a:pPr>
            <a:r>
              <a:rPr lang="en-US" sz="6400" b="1" u="sng" dirty="0">
                <a:cs typeface="Calibri"/>
              </a:rPr>
              <a:t>YNHH Investigational Drug Services</a:t>
            </a:r>
            <a:r>
              <a:rPr lang="en-US" sz="6400" dirty="0">
                <a:cs typeface="Calibri"/>
              </a:rPr>
              <a:t>: Prashant Patel, PharmD</a:t>
            </a:r>
            <a:endParaRPr lang="en-US" sz="6400" dirty="0">
              <a:ea typeface="Calibri"/>
              <a:cs typeface="Calibri"/>
            </a:endParaRPr>
          </a:p>
          <a:p>
            <a:pPr>
              <a:lnSpc>
                <a:spcPct val="120000"/>
              </a:lnSpc>
              <a:spcAft>
                <a:spcPts val="75"/>
              </a:spcAft>
            </a:pPr>
            <a:r>
              <a:rPr lang="en-US" sz="6400" b="1" u="sng" dirty="0">
                <a:cs typeface="Calibri"/>
              </a:rPr>
              <a:t>Yale Legal Counsel</a:t>
            </a:r>
            <a:r>
              <a:rPr lang="en-US" sz="6400" b="1" dirty="0">
                <a:cs typeface="Calibri"/>
              </a:rPr>
              <a:t>:</a:t>
            </a:r>
            <a:r>
              <a:rPr lang="en-US" sz="6400" dirty="0">
                <a:cs typeface="Calibri"/>
              </a:rPr>
              <a:t> </a:t>
            </a:r>
            <a:r>
              <a:rPr lang="en-US" sz="6400" b="1" dirty="0">
                <a:cs typeface="Calibri"/>
              </a:rPr>
              <a:t>Joanna L. Cohen </a:t>
            </a:r>
            <a:r>
              <a:rPr lang="en-US" sz="6400" dirty="0">
                <a:cs typeface="Calibri"/>
              </a:rPr>
              <a:t>(Associate General Counsel) and Rosina </a:t>
            </a:r>
            <a:r>
              <a:rPr lang="en-US" sz="6400" dirty="0" err="1">
                <a:cs typeface="Calibri"/>
              </a:rPr>
              <a:t>Mummolo</a:t>
            </a:r>
            <a:r>
              <a:rPr lang="en-US" sz="6400" dirty="0">
                <a:cs typeface="Calibri"/>
              </a:rPr>
              <a:t> (Assistant General Counsel)</a:t>
            </a:r>
            <a:endParaRPr lang="en-US" sz="6400" dirty="0">
              <a:ea typeface="Calibri"/>
              <a:cs typeface="Calibri"/>
            </a:endParaRPr>
          </a:p>
          <a:p>
            <a:pPr>
              <a:lnSpc>
                <a:spcPct val="120000"/>
              </a:lnSpc>
              <a:spcAft>
                <a:spcPts val="75"/>
              </a:spcAft>
            </a:pPr>
            <a:r>
              <a:rPr lang="en-US" sz="6400" b="1" u="sng" dirty="0">
                <a:cs typeface="Calibri"/>
              </a:rPr>
              <a:t>Yale University Office of Federal and State Relations</a:t>
            </a:r>
            <a:r>
              <a:rPr lang="en-US" sz="6400" dirty="0">
                <a:cs typeface="Calibri"/>
              </a:rPr>
              <a:t>: </a:t>
            </a:r>
            <a:r>
              <a:rPr lang="en-US" sz="6400" b="1" dirty="0">
                <a:cs typeface="Calibri"/>
              </a:rPr>
              <a:t>Richard Jacob </a:t>
            </a:r>
            <a:r>
              <a:rPr lang="en-US" sz="6400" dirty="0">
                <a:cs typeface="Calibri"/>
              </a:rPr>
              <a:t>(</a:t>
            </a:r>
            <a:r>
              <a:rPr lang="en-US" sz="6400" dirty="0"/>
              <a:t>Associate Vice President for Federal and State Relations) and </a:t>
            </a:r>
            <a:r>
              <a:rPr lang="en-US" sz="6400" b="1" dirty="0"/>
              <a:t>Jillian Jackson </a:t>
            </a:r>
            <a:r>
              <a:rPr lang="en-US" sz="6400" dirty="0"/>
              <a:t>(Associate Director for State Relations)</a:t>
            </a:r>
            <a:endParaRPr lang="en-US" sz="6400" dirty="0">
              <a:cs typeface="Calibri" panose="020F0502020204030204" pitchFamily="34" charset="0"/>
            </a:endParaRPr>
          </a:p>
          <a:p>
            <a:pPr>
              <a:lnSpc>
                <a:spcPct val="120000"/>
              </a:lnSpc>
              <a:spcAft>
                <a:spcPts val="75"/>
              </a:spcAft>
            </a:pPr>
            <a:r>
              <a:rPr lang="en-US" sz="6400" b="1" u="sng" dirty="0">
                <a:cs typeface="Calibri"/>
              </a:rPr>
              <a:t>CT Senator James Maroney</a:t>
            </a:r>
            <a:r>
              <a:rPr lang="en-US" sz="6400" b="1" dirty="0">
                <a:cs typeface="Calibri"/>
              </a:rPr>
              <a:t> </a:t>
            </a:r>
            <a:r>
              <a:rPr lang="en-US" sz="6400" dirty="0">
                <a:cs typeface="Calibri"/>
              </a:rPr>
              <a:t>who supported change in legislation through the General Law Committee </a:t>
            </a:r>
            <a:endParaRPr lang="en-US" sz="6400" dirty="0">
              <a:ea typeface="Calibri"/>
              <a:cs typeface="Calibri" panose="020F0502020204030204" pitchFamily="34" charset="0"/>
            </a:endParaRPr>
          </a:p>
          <a:p>
            <a:pPr>
              <a:lnSpc>
                <a:spcPct val="120000"/>
              </a:lnSpc>
              <a:spcAft>
                <a:spcPts val="75"/>
              </a:spcAft>
            </a:pPr>
            <a:r>
              <a:rPr lang="en-US" sz="6400" b="1" u="sng" dirty="0">
                <a:cs typeface="Calibri"/>
              </a:rPr>
              <a:t>CT Governor Lamont</a:t>
            </a:r>
            <a:endParaRPr lang="en-US" sz="6400" b="1" u="sng" dirty="0">
              <a:ea typeface="Calibri"/>
              <a:cs typeface="Calibri"/>
            </a:endParaRPr>
          </a:p>
          <a:p>
            <a:pPr>
              <a:lnSpc>
                <a:spcPct val="120000"/>
              </a:lnSpc>
              <a:spcAft>
                <a:spcPts val="75"/>
              </a:spcAft>
            </a:pPr>
            <a:endParaRPr lang="en-US" sz="2100" dirty="0">
              <a:cs typeface="Calibri" panose="020F0502020204030204" pitchFamily="34" charset="0"/>
            </a:endParaRPr>
          </a:p>
          <a:p>
            <a:pPr>
              <a:lnSpc>
                <a:spcPct val="120000"/>
              </a:lnSpc>
              <a:spcAft>
                <a:spcPts val="75"/>
              </a:spcAft>
            </a:pPr>
            <a:endParaRPr lang="en-US" dirty="0"/>
          </a:p>
        </p:txBody>
      </p:sp>
      <p:pic>
        <p:nvPicPr>
          <p:cNvPr id="3" name="Picture 2" descr="A group of people posing for a photo&#10;&#10;Description automatically generated">
            <a:extLst>
              <a:ext uri="{FF2B5EF4-FFF2-40B4-BE49-F238E27FC236}">
                <a16:creationId xmlns:a16="http://schemas.microsoft.com/office/drawing/2014/main" id="{0FB5C6A5-C84D-E989-9294-EA32149F285D}"/>
              </a:ext>
            </a:extLst>
          </p:cNvPr>
          <p:cNvPicPr>
            <a:picLocks noChangeAspect="1"/>
          </p:cNvPicPr>
          <p:nvPr/>
        </p:nvPicPr>
        <p:blipFill>
          <a:blip r:embed="rId3" cstate="email">
            <a:extLst>
              <a:ext uri="{28A0092B-C50C-407E-A947-70E740481C1C}">
                <a14:useLocalDpi xmlns:a14="http://schemas.microsoft.com/office/drawing/2010/main"/>
              </a:ext>
            </a:extLst>
          </a:blip>
          <a:srcRect r="-1"/>
          <a:stretch>
            <a:fillRect/>
          </a:stretch>
        </p:blipFill>
        <p:spPr>
          <a:xfrm>
            <a:off x="7234739" y="48027"/>
            <a:ext cx="4957261" cy="2789157"/>
          </a:xfrm>
          <a:prstGeom prst="rect">
            <a:avLst/>
          </a:prstGeom>
          <a:ln>
            <a:solidFill>
              <a:schemeClr val="accent1"/>
            </a:solidFill>
          </a:ln>
        </p:spPr>
      </p:pic>
      <p:sp>
        <p:nvSpPr>
          <p:cNvPr id="4" name="TextBox 3">
            <a:extLst>
              <a:ext uri="{FF2B5EF4-FFF2-40B4-BE49-F238E27FC236}">
                <a16:creationId xmlns:a16="http://schemas.microsoft.com/office/drawing/2014/main" id="{523781D1-383D-FE6D-96A5-93A85569F04A}"/>
              </a:ext>
            </a:extLst>
          </p:cNvPr>
          <p:cNvSpPr txBox="1"/>
          <p:nvPr/>
        </p:nvSpPr>
        <p:spPr>
          <a:xfrm>
            <a:off x="7528738" y="1111660"/>
            <a:ext cx="304807" cy="300210"/>
          </a:xfrm>
          <a:prstGeom prst="rect">
            <a:avLst/>
          </a:prstGeom>
          <a:noFill/>
        </p:spPr>
        <p:txBody>
          <a:bodyPr wrap="square" rtlCol="0">
            <a:spAutoFit/>
          </a:bodyPr>
          <a:lstStyle/>
          <a:p>
            <a:r>
              <a:rPr lang="en-US" sz="1351"/>
              <a:t>*</a:t>
            </a:r>
          </a:p>
        </p:txBody>
      </p:sp>
      <p:sp>
        <p:nvSpPr>
          <p:cNvPr id="5" name="TextBox 4">
            <a:extLst>
              <a:ext uri="{FF2B5EF4-FFF2-40B4-BE49-F238E27FC236}">
                <a16:creationId xmlns:a16="http://schemas.microsoft.com/office/drawing/2014/main" id="{9AB8B4DB-C630-B2AE-4A9E-D8C0F648C2F1}"/>
              </a:ext>
            </a:extLst>
          </p:cNvPr>
          <p:cNvSpPr txBox="1"/>
          <p:nvPr/>
        </p:nvSpPr>
        <p:spPr>
          <a:xfrm>
            <a:off x="7239000" y="376826"/>
            <a:ext cx="314510" cy="307777"/>
          </a:xfrm>
          <a:prstGeom prst="rect">
            <a:avLst/>
          </a:prstGeom>
          <a:noFill/>
        </p:spPr>
        <p:txBody>
          <a:bodyPr wrap="none" rtlCol="0">
            <a:spAutoFit/>
          </a:bodyPr>
          <a:lstStyle/>
          <a:p>
            <a:r>
              <a:rPr lang="en-US" sz="1400"/>
              <a:t>* </a:t>
            </a:r>
          </a:p>
        </p:txBody>
      </p:sp>
    </p:spTree>
    <p:extLst>
      <p:ext uri="{BB962C8B-B14F-4D97-AF65-F5344CB8AC3E}">
        <p14:creationId xmlns:p14="http://schemas.microsoft.com/office/powerpoint/2010/main" val="2352269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2B8-6104-99E8-8A94-390ED8EC6DCA}"/>
              </a:ext>
            </a:extLst>
          </p:cNvPr>
          <p:cNvSpPr>
            <a:spLocks noGrp="1"/>
          </p:cNvSpPr>
          <p:nvPr>
            <p:ph type="ctrTitle"/>
          </p:nvPr>
        </p:nvSpPr>
        <p:spPr/>
        <p:txBody>
          <a:bodyPr/>
          <a:lstStyle/>
          <a:p>
            <a:br>
              <a:rPr lang="en-US" dirty="0"/>
            </a:br>
            <a:br>
              <a:rPr lang="en-US" dirty="0"/>
            </a:br>
            <a:r>
              <a:rPr lang="en-US" dirty="0"/>
              <a:t>Q and A Session</a:t>
            </a:r>
            <a:br>
              <a:rPr lang="en-US" dirty="0"/>
            </a:br>
            <a:endParaRPr lang="en-US" dirty="0"/>
          </a:p>
        </p:txBody>
      </p:sp>
    </p:spTree>
    <p:extLst>
      <p:ext uri="{BB962C8B-B14F-4D97-AF65-F5344CB8AC3E}">
        <p14:creationId xmlns:p14="http://schemas.microsoft.com/office/powerpoint/2010/main" val="27646114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ee5655f6-1b44-4f5d-ab63-c60556a6e0fc"/>
  <p:tag name="SLIDO_EVENT_UUID" val="61c1ef39-ffbb-4767-9601-6341d9118e3c"/>
  <p:tag name="SLIDO_EVENT_SECTION_UUID" val="e5dea9af-7dd0-4f83-8049-df849b4b53b2"/>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SLIDO_METADATA" val="eyJUaW1lc3RhbXAiOjE3OTE5MTE0NjZ9"/>
  <p:tag name="SLIDO_TYPE" val="SlidoPoll"/>
  <p:tag name="SLIDO_POLL_UUID" val="8b052050-9234-4a7b-bab0-fbb31ac6397c"/>
  <p:tag name="SLIDO_TIMELINE" val="W3sicG9sbFF1ZXN0aW9uVXVpZCI6ImI3OGQ0ZGI0LWZhNDQtNGY4Yy1hMTRmLTc1NzIxM2M0OWUyYyIsInNob3dSZXN1bHRzIjpmYWxzZSwic2hvd0NvcnJlY3RBbnN3ZXJzIjpmYWxzZSwidm90aW5nTG9ja2VkIjpmYWxzZX0seyJwb2xsUXVlc3Rpb25VdWlkIjoiYjc4ZDRkYjQtZmE0NC00ZjhjLWExNGYtNzU3MjEzYzQ5ZTJjIiwic2hvd1Jlc3VsdHMiOnRydWUsInNob3dDb3JyZWN0QW5zd2VycyI6ZmFsc2UsInZvdGluZ0xvY2tlZCI6ZmFsc2V9XQ=="/>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TIMING" val="|15.5"/>
</p:tagLst>
</file>

<file path=ppt/tags/tag16.xml><?xml version="1.0" encoding="utf-8"?>
<p:tagLst xmlns:a="http://schemas.openxmlformats.org/drawingml/2006/main" xmlns:r="http://schemas.openxmlformats.org/officeDocument/2006/relationships" xmlns:p="http://schemas.openxmlformats.org/presentationml/2006/main">
  <p:tag name="SLIDO_METADATA" val="eyJUaW1lc3RhbXAiOjE3OTE5MTE2MjN9"/>
  <p:tag name="SLIDO_TYPE" val="SlidoPoll"/>
  <p:tag name="SLIDO_POLL_UUID" val="4d501df7-cf1a-4262-9a5a-84089053af26"/>
  <p:tag name="SLIDO_TIMELINE" val="W3sicG9sbFF1ZXN0aW9uVXVpZCI6IjllNzVmMTY1LTcxZDMtNGM4NC1hYTA5LTU2NmQ3NDU3OGMxZiIsInNob3dSZXN1bHRzIjpmYWxzZSwic2hvd0NvcnJlY3RBbnN3ZXJzIjpmYWxzZSwidm90aW5nTG9ja2VkIjpmYWxzZX0seyJwb2xsUXVlc3Rpb25VdWlkIjoiOWU3NWYxNjUtNzFkMy00Yzg0LWFhMDktNTY2ZDc0NTc4YzFmIiwic2hvd1Jlc3VsdHMiOnRydWUsInNob3dDb3JyZWN0QW5zd2VycyI6ZmFsc2UsInZvdGluZ0xvY2tlZCI6ZmFsc2V9XQ=="/>
</p:tagLst>
</file>

<file path=ppt/tags/tag1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8.xml><?xml version="1.0" encoding="utf-8"?>
<p:tagLst xmlns:a="http://schemas.openxmlformats.org/drawingml/2006/main" xmlns:r="http://schemas.openxmlformats.org/officeDocument/2006/relationships" xmlns:p="http://schemas.openxmlformats.org/presentationml/2006/main">
  <p:tag name="SLIDO_ELEMENT" val="title"/>
</p:tagLst>
</file>

<file path=ppt/tags/tag19.xml><?xml version="1.0" encoding="utf-8"?>
<p:tagLst xmlns:a="http://schemas.openxmlformats.org/drawingml/2006/main" xmlns:r="http://schemas.openxmlformats.org/officeDocument/2006/relationships" xmlns:p="http://schemas.openxmlformats.org/presentationml/2006/main">
  <p:tag name="TIMING" val="|5"/>
</p:tagLst>
</file>

<file path=ppt/tags/tag20.xml><?xml version="1.0" encoding="utf-8"?>
<p:tagLst xmlns:a="http://schemas.openxmlformats.org/drawingml/2006/main" xmlns:r="http://schemas.openxmlformats.org/officeDocument/2006/relationships" xmlns:p="http://schemas.openxmlformats.org/presentationml/2006/main">
  <p:tag name="TIMING" val="|5.5|12.6|0.7"/>
</p:tagLst>
</file>

<file path=ppt/tags/tag21.xml><?xml version="1.0" encoding="utf-8"?>
<p:tagLst xmlns:a="http://schemas.openxmlformats.org/drawingml/2006/main" xmlns:r="http://schemas.openxmlformats.org/officeDocument/2006/relationships" xmlns:p="http://schemas.openxmlformats.org/presentationml/2006/main">
  <p:tag name="SLIDO_METADATA" val="eyJUaW1lc3RhbXAiOjE3OTE5MTE3MTN9"/>
  <p:tag name="SLIDO_TYPE" val="SlidoPoll"/>
  <p:tag name="SLIDO_POLL_UUID" val="46b1067d-7487-4367-8cf9-570eb9f84482"/>
  <p:tag name="SLIDO_TIMELINE" val="W3sicG9sbFF1ZXN0aW9uVXVpZCI6IjQ3ZDc3OWVhLTdjOWItNGQyYi1hZTlhLTk2MGNiMDg5MWMwMSIsInNob3dSZXN1bHRzIjpmYWxzZSwic2hvd0NvcnJlY3RBbnN3ZXJzIjpmYWxzZSwidm90aW5nTG9ja2VkIjpmYWxzZX0seyJwb2xsUXVlc3Rpb25VdWlkIjoiNDdkNzc5ZWEtN2M5Yi00ZDJiLWFlOWEtOTYwY2IwODkxYzAxIiwic2hvd1Jlc3VsdHMiOnRydWUsInNob3dDb3JyZWN0QW5zd2VycyI6ZmFsc2UsInZvdGluZ0xvY2tlZCI6ZmFsc2V9XQ=="/>
</p:tagLst>
</file>

<file path=ppt/tags/tag2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3.xml><?xml version="1.0" encoding="utf-8"?>
<p:tagLst xmlns:a="http://schemas.openxmlformats.org/drawingml/2006/main" xmlns:r="http://schemas.openxmlformats.org/officeDocument/2006/relationships" xmlns:p="http://schemas.openxmlformats.org/presentationml/2006/main">
  <p:tag name="SLIDO_ELEMENT" val="title"/>
</p:tagLst>
</file>

<file path=ppt/tags/tag24.xml><?xml version="1.0" encoding="utf-8"?>
<p:tagLst xmlns:a="http://schemas.openxmlformats.org/drawingml/2006/main" xmlns:r="http://schemas.openxmlformats.org/officeDocument/2006/relationships" xmlns:p="http://schemas.openxmlformats.org/presentationml/2006/main">
  <p:tag name="TIMING" val="|3.9|0.5|0.3|0.3|0.4|0.6|0.6"/>
</p:tagLst>
</file>

<file path=ppt/theme/theme1.xml><?xml version="1.0" encoding="utf-8"?>
<a:theme xmlns:a="http://schemas.openxmlformats.org/drawingml/2006/main" name="3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C829ABC8-2EFF-C24C-9D1F-89103F457D53}" vid="{7FE60C6F-CCB5-BD4C-BE5A-1D4CC2E7A7C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1_Default Design 13">
    <a:dk1>
      <a:srgbClr val="808080"/>
    </a:dk1>
    <a:lt1>
      <a:srgbClr val="FFFFFF"/>
    </a:lt1>
    <a:dk2>
      <a:srgbClr val="000066"/>
    </a:dk2>
    <a:lt2>
      <a:srgbClr val="FFFF00"/>
    </a:lt2>
    <a:accent1>
      <a:srgbClr val="BBE0E3"/>
    </a:accent1>
    <a:accent2>
      <a:srgbClr val="333399"/>
    </a:accent2>
    <a:accent3>
      <a:srgbClr val="AAAAB8"/>
    </a:accent3>
    <a:accent4>
      <a:srgbClr val="DADADA"/>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b4d1ab-5401-4f43-b4db-b840d937b876" xsi:nil="true"/>
    <KB xmlns="5aba7cdf-180c-4384-8a9d-138fa8e6d00e">
      <UserInfo>
        <DisplayName/>
        <AccountId xsi:nil="true"/>
        <AccountType/>
      </UserInfo>
    </KB>
    <Categpru xmlns="5aba7cdf-180c-4384-8a9d-138fa8e6d00e" xsi:nil="true"/>
    <lcf76f155ced4ddcb4097134ff3c332f xmlns="5aba7cdf-180c-4384-8a9d-138fa8e6d00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EBD5AB46C3CC43B7A6500277EB8A0A" ma:contentTypeVersion="21" ma:contentTypeDescription="Create a new document." ma:contentTypeScope="" ma:versionID="769b4ef54c6025a85ae5a161ce916550">
  <xsd:schema xmlns:xsd="http://www.w3.org/2001/XMLSchema" xmlns:xs="http://www.w3.org/2001/XMLSchema" xmlns:p="http://schemas.microsoft.com/office/2006/metadata/properties" xmlns:ns2="5aba7cdf-180c-4384-8a9d-138fa8e6d00e" xmlns:ns3="c5b4d1ab-5401-4f43-b4db-b840d937b876" targetNamespace="http://schemas.microsoft.com/office/2006/metadata/properties" ma:root="true" ma:fieldsID="fe8a71f19a3fbe3a7a0b2dfd503e66d6" ns2:_="" ns3:_="">
    <xsd:import namespace="5aba7cdf-180c-4384-8a9d-138fa8e6d00e"/>
    <xsd:import namespace="c5b4d1ab-5401-4f43-b4db-b840d937b8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ategpru"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KB"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a7cdf-180c-4384-8a9d-138fa8e6d0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ategpru" ma:index="12" nillable="true" ma:displayName="Category" ma:description="Document Category" ma:format="Dropdown" ma:internalName="Categpru">
      <xsd:simpleType>
        <xsd:union memberTypes="dms:Text">
          <xsd:simpleType>
            <xsd:restriction base="dms:Choice">
              <xsd:enumeration value="CROI"/>
              <xsd:enumeration value="General Administration"/>
              <xsd:enumeration value="Production"/>
              <xsd:enumeration value="Ryan White"/>
            </xsd:restriction>
          </xsd:simpleType>
        </xsd:un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KB" ma:index="20" nillable="true" ma:displayName="KB" ma:format="Dropdown" ma:list="UserInfo" ma:SharePointGroup="0" ma:internalName="KB">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b258697-a7df-4812-bf7f-9236907ce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b4d1ab-5401-4f43-b4db-b840d937b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a5329e8-7a54-4dca-b04b-15743006f0fe}" ma:internalName="TaxCatchAll" ma:showField="CatchAllData" ma:web="c5b4d1ab-5401-4f43-b4db-b840d937b8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FB4EDF-0D14-455E-A3F9-D3B5DE83B5D9}">
  <ds:schemaRefs>
    <ds:schemaRef ds:uri="http://schemas.microsoft.com/office/2006/metadata/properties"/>
    <ds:schemaRef ds:uri="http://schemas.microsoft.com/office/infopath/2007/PartnerControls"/>
    <ds:schemaRef ds:uri="c5b4d1ab-5401-4f43-b4db-b840d937b876"/>
    <ds:schemaRef ds:uri="5aba7cdf-180c-4384-8a9d-138fa8e6d00e"/>
  </ds:schemaRefs>
</ds:datastoreItem>
</file>

<file path=customXml/itemProps2.xml><?xml version="1.0" encoding="utf-8"?>
<ds:datastoreItem xmlns:ds="http://schemas.openxmlformats.org/officeDocument/2006/customXml" ds:itemID="{9655E115-6A79-4DC3-8FEE-33F7D9B5783E}">
  <ds:schemaRefs>
    <ds:schemaRef ds:uri="http://schemas.microsoft.com/sharepoint/v3/contenttype/forms"/>
  </ds:schemaRefs>
</ds:datastoreItem>
</file>

<file path=customXml/itemProps3.xml><?xml version="1.0" encoding="utf-8"?>
<ds:datastoreItem xmlns:ds="http://schemas.openxmlformats.org/officeDocument/2006/customXml" ds:itemID="{E6A455B0-6A1A-48D2-AD8B-2A4D6B8885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a7cdf-180c-4384-8a9d-138fa8e6d00e"/>
    <ds:schemaRef ds:uri="c5b4d1ab-5401-4f43-b4db-b840d937b8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3969</TotalTime>
  <Words>9847</Words>
  <Application>Microsoft Office PowerPoint</Application>
  <PresentationFormat>Widescreen</PresentationFormat>
  <Paragraphs>802</Paragraphs>
  <Slides>68</Slides>
  <Notes>41</Notes>
  <HiddenSlides>2</HiddenSlides>
  <MMClips>0</MMClips>
  <ScaleCrop>false</ScaleCrop>
  <HeadingPairs>
    <vt:vector size="6" baseType="variant">
      <vt:variant>
        <vt:lpstr>Fonts Used</vt:lpstr>
      </vt:variant>
      <vt:variant>
        <vt:i4>21</vt:i4>
      </vt:variant>
      <vt:variant>
        <vt:lpstr>Theme</vt:lpstr>
      </vt:variant>
      <vt:variant>
        <vt:i4>2</vt:i4>
      </vt:variant>
      <vt:variant>
        <vt:lpstr>Slide Titles</vt:lpstr>
      </vt:variant>
      <vt:variant>
        <vt:i4>68</vt:i4>
      </vt:variant>
    </vt:vector>
  </HeadingPairs>
  <TitlesOfParts>
    <vt:vector size="91" baseType="lpstr">
      <vt:lpstr>-apple-system</vt:lpstr>
      <vt:lpstr>Aptos</vt:lpstr>
      <vt:lpstr>Arial</vt:lpstr>
      <vt:lpstr>Calibri</vt:lpstr>
      <vt:lpstr>Calibri (Body)</vt:lpstr>
      <vt:lpstr>Calibri Light</vt:lpstr>
      <vt:lpstr>Cambria</vt:lpstr>
      <vt:lpstr>Candara</vt:lpstr>
      <vt:lpstr>Century Gothic</vt:lpstr>
      <vt:lpstr>Courier New</vt:lpstr>
      <vt:lpstr>Helvetica</vt:lpstr>
      <vt:lpstr>Microsoft Sans Serif</vt:lpstr>
      <vt:lpstr>Open Sans</vt:lpstr>
      <vt:lpstr>Roboto</vt:lpstr>
      <vt:lpstr>Roboto Mono Web</vt:lpstr>
      <vt:lpstr>Source Sans Pro</vt:lpstr>
      <vt:lpstr>System Font Regular</vt:lpstr>
      <vt:lpstr>system-ui</vt:lpstr>
      <vt:lpstr>Times New Roman</vt:lpstr>
      <vt:lpstr>Wingdings</vt:lpstr>
      <vt:lpstr>YaleNew</vt:lpstr>
      <vt:lpstr>3_Custom Design</vt:lpstr>
      <vt:lpstr>Office Theme</vt:lpstr>
      <vt:lpstr>From Silos to Solutions:  Integrating HIV and Substance Use Disorder  Treatment and Prevention Services</vt:lpstr>
      <vt:lpstr>Financial Relationships With Ineligible Companies (Formerly Described as Commercial Interests by the ACCME) Within the Last 2 Years</vt:lpstr>
      <vt:lpstr>Learning Objectives</vt:lpstr>
      <vt:lpstr>Outline</vt:lpstr>
      <vt:lpstr>SLIDO POLL QUESTION </vt:lpstr>
      <vt:lpstr>PowerPoint Presentation</vt:lpstr>
      <vt:lpstr>Substance Use Disorders and Substance Use in the United States</vt:lpstr>
      <vt:lpstr>PowerPoint Presentation</vt:lpstr>
      <vt:lpstr>Self-Reported Opioid and Stimulant Use in 2025 </vt:lpstr>
      <vt:lpstr>PowerPoint Presentation</vt:lpstr>
      <vt:lpstr>Persons with HIV (PWH) have a Higher Prevalence of Drug Use Disorders than Persons Without HIV (PWOH) or of Unknown Status</vt:lpstr>
      <vt:lpstr>PowerPoint Presentation</vt:lpstr>
      <vt:lpstr>HIV outbreaks are Increasing among  Persons who use Drugs (PWUD)</vt:lpstr>
      <vt:lpstr>PowerPoint Presentation</vt:lpstr>
      <vt:lpstr>Steps to Integrate SUD with HIV Care </vt:lpstr>
      <vt:lpstr>How do you Diagnose a Substance Use Disorder? </vt:lpstr>
      <vt:lpstr>IDENTIFY: DSM-5 SUD Diagnostic Criteria</vt:lpstr>
      <vt:lpstr>STEP 1</vt:lpstr>
      <vt:lpstr>TAPS (Tobacco, Alcohol, Prescription medication, and other Substance use) Tool</vt:lpstr>
      <vt:lpstr>STEP 2</vt:lpstr>
      <vt:lpstr>Screening/Diagnostic Tools For SUD</vt:lpstr>
      <vt:lpstr>STEP 3</vt:lpstr>
      <vt:lpstr>FDA-Approved Medications for Opioid Use Disorder (MOUD) </vt:lpstr>
      <vt:lpstr>Long-Acting Injectable (LAI) Forms of Buprenorphine May Improve Adherence</vt:lpstr>
      <vt:lpstr>Assess for Opioid Withdrawal  Clinical Opioid Withdrawal Scale (COWS)</vt:lpstr>
      <vt:lpstr>SLIDO Case Question. OUD and HIV</vt:lpstr>
      <vt:lpstr>PowerPoint Presentation</vt:lpstr>
      <vt:lpstr>The Stage of OUD Helps to Know When and How to Start Buprenorphine</vt:lpstr>
      <vt:lpstr>Safe to Start High Dose LAI Buprenorphine In Persons With OUD Actively Using Fentanyl</vt:lpstr>
      <vt:lpstr>In a Multisite ED-Initiated LAI weekly Buprenorphine trial of 1200 patients with OUD and majority with fentanyl use- the incidence of precipitated withdrawal was less than 1% (N=9)</vt:lpstr>
      <vt:lpstr>Plasma concentration-time curves of BUP 16 mg TM vs single dose 24 mg CAM2038 (Brixadi)</vt:lpstr>
      <vt:lpstr>Medication Treatment for OUD Improves HIV Viral Suppression in PWH: Buprenorphine </vt:lpstr>
      <vt:lpstr>Medication Treatment for OUD Improves HIV Viral Suppression In PWH : Extended-Release Naltrexone</vt:lpstr>
      <vt:lpstr>Resources for Diagnosis and Treatment of OUD</vt:lpstr>
      <vt:lpstr>Treatment of Alcohol Use Disorder</vt:lpstr>
      <vt:lpstr>FDA-Approved Medication Treatments for Alcohol Use Disorders</vt:lpstr>
      <vt:lpstr>PowerPoint Presentation</vt:lpstr>
      <vt:lpstr>PowerPoint Presentation</vt:lpstr>
      <vt:lpstr>Stimulant Use Disorder Treatment</vt:lpstr>
      <vt:lpstr>Contingency Management Improves VS among PWH with StUD in an HIV Clinic in San Francisco</vt:lpstr>
      <vt:lpstr>Resource for Treating Stimulant Use Disorders</vt:lpstr>
      <vt:lpstr>Cocaine Use Disorder (CUD) Pharmacotherapies (not FDA approved)</vt:lpstr>
      <vt:lpstr>Amphetamine-Type Stimulant Use Disorder (ATS) Pharmacotherapies (not FDA approved)</vt:lpstr>
      <vt:lpstr>Emerging Treatment for SUDs: GLP1 RAs </vt:lpstr>
      <vt:lpstr>PowerPoint Presentation</vt:lpstr>
      <vt:lpstr>GLP1s May Reduce Overdose Risk In Persons with T2DM and OUD</vt:lpstr>
      <vt:lpstr>GLP-1 RAs reduce risk of SUDs among Veterans with T2DM</vt:lpstr>
      <vt:lpstr>ALWAYS PROVIDE HARM REDUCTION SUPPLIES &amp; EDUCATION</vt:lpstr>
      <vt:lpstr>STEP 4</vt:lpstr>
      <vt:lpstr>PowerPoint Presentation</vt:lpstr>
      <vt:lpstr>How do we  Overcome  Barriers?</vt:lpstr>
      <vt:lpstr>ACTION : Hybrid Type 1 Effectiveness-Implementation RCT</vt:lpstr>
      <vt:lpstr>PowerPoint Presentation</vt:lpstr>
      <vt:lpstr>Preference of Long-Acting Injectable (LAI) Forms of PrEP and ART for PWUD   </vt:lpstr>
      <vt:lpstr>SLIDO POLL QUESTION </vt:lpstr>
      <vt:lpstr>PowerPoint Presentation</vt:lpstr>
      <vt:lpstr>LATITUDE Trial (ACTG A5359): LAI CAB-RPV vs Daily oral ART for PWH with Adherence Challenges</vt:lpstr>
      <vt:lpstr>LATITUDE Trial: Primary Outcome </vt:lpstr>
      <vt:lpstr>What about access to the medications? </vt:lpstr>
      <vt:lpstr>First Legalized Mobile Retail Pharmacy and Clinic In the United States to Provide ART, PrEP &amp; SUD Treatment Where People Live</vt:lpstr>
      <vt:lpstr>Summary</vt:lpstr>
      <vt:lpstr>Other Resources</vt:lpstr>
      <vt:lpstr>2025 Manuscript Mobile Pharmacy and Clinic Pilot Findings</vt:lpstr>
      <vt:lpstr>On the IAS-USA Website:    MATE ACT Free CME Webinars:  HIV and SUD   *(MATE Act = Medication Access &amp; Training Expansion)  A ONE TIME 8-HOUR TRAINING IS REQUIRED FOR ALL PRACTIONERS WHO HAVE A DEA REGISTRATION (CONTROLLD SUBSTANCE LICENSE)</vt:lpstr>
      <vt:lpstr>National Substance Use Warmline</vt:lpstr>
      <vt:lpstr>HIV Prevention and Treatment Guidelines that include SUD Management</vt:lpstr>
      <vt:lpstr>Acknowledgements</vt:lpstr>
      <vt:lpstr>  Q and A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Stephanie Crist</dc:creator>
  <cp:lastModifiedBy>Michelle Valderama</cp:lastModifiedBy>
  <cp:revision>50</cp:revision>
  <dcterms:created xsi:type="dcterms:W3CDTF">2023-01-18T20:33:45Z</dcterms:created>
  <dcterms:modified xsi:type="dcterms:W3CDTF">2026-10-15T21:38:20Z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0x010100C9EBD5AB46C3CC43B7A6500277EB8A0A</vt:lpwstr>
  </property>
</Properties>
</file>