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  <p:sldMasterId id="2147483685" r:id="rId5"/>
    <p:sldMasterId id="2147483687" r:id="rId6"/>
    <p:sldMasterId id="2147483689" r:id="rId7"/>
    <p:sldMasterId id="2147483691" r:id="rId8"/>
  </p:sldMasterIdLst>
  <p:notesMasterIdLst>
    <p:notesMasterId r:id="rId40"/>
  </p:notesMasterIdLst>
  <p:handoutMasterIdLst>
    <p:handoutMasterId r:id="rId41"/>
  </p:handoutMasterIdLst>
  <p:sldIdLst>
    <p:sldId id="338" r:id="rId9"/>
    <p:sldId id="339" r:id="rId10"/>
    <p:sldId id="340" r:id="rId11"/>
    <p:sldId id="319" r:id="rId12"/>
    <p:sldId id="320" r:id="rId13"/>
    <p:sldId id="321" r:id="rId14"/>
    <p:sldId id="344" r:id="rId15"/>
    <p:sldId id="294" r:id="rId16"/>
    <p:sldId id="335" r:id="rId17"/>
    <p:sldId id="354" r:id="rId18"/>
    <p:sldId id="355" r:id="rId19"/>
    <p:sldId id="324" r:id="rId20"/>
    <p:sldId id="304" r:id="rId21"/>
    <p:sldId id="337" r:id="rId22"/>
    <p:sldId id="309" r:id="rId23"/>
    <p:sldId id="296" r:id="rId24"/>
    <p:sldId id="345" r:id="rId25"/>
    <p:sldId id="351" r:id="rId26"/>
    <p:sldId id="352" r:id="rId27"/>
    <p:sldId id="353" r:id="rId28"/>
    <p:sldId id="347" r:id="rId29"/>
    <p:sldId id="329" r:id="rId30"/>
    <p:sldId id="328" r:id="rId31"/>
    <p:sldId id="330" r:id="rId32"/>
    <p:sldId id="346" r:id="rId33"/>
    <p:sldId id="331" r:id="rId34"/>
    <p:sldId id="333" r:id="rId35"/>
    <p:sldId id="334" r:id="rId36"/>
    <p:sldId id="312" r:id="rId37"/>
    <p:sldId id="313" r:id="rId38"/>
    <p:sldId id="341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CE1"/>
    <a:srgbClr val="008FC5"/>
    <a:srgbClr val="00B9FF"/>
    <a:srgbClr val="4DC0AC"/>
    <a:srgbClr val="008BC3"/>
    <a:srgbClr val="000000"/>
    <a:srgbClr val="262626"/>
    <a:srgbClr val="E9564D"/>
    <a:srgbClr val="7E45F1"/>
    <a:srgbClr val="ACE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680" autoAdjust="0"/>
    <p:restoredTop sz="91818"/>
  </p:normalViewPr>
  <p:slideViewPr>
    <p:cSldViewPr snapToGrid="0">
      <p:cViewPr varScale="1">
        <p:scale>
          <a:sx n="77" d="100"/>
          <a:sy n="77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195"/>
    </p:cViewPr>
  </p:sorter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All preferred</a:t>
            </a:r>
            <a:r>
              <a:rPr lang="en-US" sz="2000" baseline="0" dirty="0">
                <a:solidFill>
                  <a:schemeClr val="tx1"/>
                </a:solidFill>
              </a:rPr>
              <a:t> regimens (Mean $)</a:t>
            </a:r>
            <a:endParaRPr lang="en-US" sz="2000" dirty="0">
              <a:solidFill>
                <a:schemeClr val="tx1"/>
              </a:solidFill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FC5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E0-0042-9BF0-53ADE8CF6E1E}"/>
              </c:ext>
            </c:extLst>
          </c:dPt>
          <c:dPt>
            <c:idx val="1"/>
            <c:invertIfNegative val="0"/>
            <c:bubble3D val="0"/>
            <c:spPr>
              <a:solidFill>
                <a:srgbClr val="008FC5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2E0-0042-9BF0-53ADE8CF6E1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7120F1-327F-7E48-AD0F-E1C42626C627}" type="VALU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E0-0042-9BF0-53ADE8CF6E1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_([$$-409]* #,##0.00_);_([$$-409]* \(#,##0.00\);_([$$-409]* "-"??_);_(@_)</c:formatCode>
                <c:ptCount val="2"/>
                <c:pt idx="0">
                  <c:v>2058.2199999999998</c:v>
                </c:pt>
                <c:pt idx="1">
                  <c:v>3656.97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0-0042-9BF0-53ADE8CF6E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0921112"/>
        <c:axId val="451788944"/>
      </c:barChart>
      <c:catAx>
        <c:axId val="16092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788944"/>
        <c:crosses val="autoZero"/>
        <c:auto val="1"/>
        <c:lblAlgn val="ctr"/>
        <c:lblOffset val="100"/>
        <c:noMultiLvlLbl val="0"/>
      </c:catAx>
      <c:valAx>
        <c:axId val="4517889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[$$-409]* #,##0.00_);_([$$-409]* \(#,##0.00\);_([$$-409]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2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All preferred</a:t>
            </a:r>
            <a:r>
              <a:rPr lang="en-US" sz="2000" baseline="0" dirty="0">
                <a:solidFill>
                  <a:schemeClr val="tx1"/>
                </a:solidFill>
              </a:rPr>
              <a:t> regimens (Mean $)</a:t>
            </a:r>
            <a:endParaRPr lang="en-US" sz="2000" dirty="0">
              <a:solidFill>
                <a:schemeClr val="tx1"/>
              </a:solidFill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FC5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E0-0042-9BF0-53ADE8CF6E1E}"/>
              </c:ext>
            </c:extLst>
          </c:dPt>
          <c:dPt>
            <c:idx val="1"/>
            <c:invertIfNegative val="0"/>
            <c:bubble3D val="0"/>
            <c:spPr>
              <a:solidFill>
                <a:srgbClr val="008FC5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2E0-0042-9BF0-53ADE8CF6E1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7120F1-327F-7E48-AD0F-E1C42626C627}" type="VALU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E0-0042-9BF0-53ADE8CF6E1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_([$$-409]* #,##0.00_);_([$$-409]* \(#,##0.00\);_([$$-409]* "-"??_);_(@_)</c:formatCode>
                <c:ptCount val="2"/>
                <c:pt idx="0">
                  <c:v>2058.2199999999998</c:v>
                </c:pt>
                <c:pt idx="1">
                  <c:v>3656.97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0-0042-9BF0-53ADE8CF6E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51789728"/>
        <c:axId val="451790120"/>
      </c:barChart>
      <c:catAx>
        <c:axId val="4517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790120"/>
        <c:crosses val="autoZero"/>
        <c:auto val="1"/>
        <c:lblAlgn val="ctr"/>
        <c:lblOffset val="100"/>
        <c:noMultiLvlLbl val="0"/>
      </c:catAx>
      <c:valAx>
        <c:axId val="451790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[$$-409]* #,##0.00_);_([$$-409]* \(#,##0.00\);_([$$-409]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78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Single-tablet regimens (Mean $)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FC5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C4-6844-9FBC-0A3D012D11E4}"/>
              </c:ext>
            </c:extLst>
          </c:dPt>
          <c:dPt>
            <c:idx val="1"/>
            <c:invertIfNegative val="0"/>
            <c:bubble3D val="0"/>
            <c:spPr>
              <a:solidFill>
                <a:srgbClr val="008FC5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EC4-6844-9FBC-0A3D012D11E4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BB4C52-CE72-AD4F-AF36-BBAAF25AA877}" type="VALUE">
                      <a:rPr lang="en-US" sz="1600" b="1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C4-6844-9FBC-0A3D012D11E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_("$"* #,##0.00_);_("$"* \(#,##0.00\);_("$"* "-"??_);_(@_)</c:formatCode>
                <c:ptCount val="2"/>
                <c:pt idx="0">
                  <c:v>1657.8</c:v>
                </c:pt>
                <c:pt idx="1">
                  <c:v>3587.4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C4-6844-9FBC-0A3D012D11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51790904"/>
        <c:axId val="451791296"/>
      </c:barChart>
      <c:catAx>
        <c:axId val="45179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791296"/>
        <c:crosses val="autoZero"/>
        <c:auto val="1"/>
        <c:lblAlgn val="ctr"/>
        <c:lblOffset val="100"/>
        <c:noMultiLvlLbl val="0"/>
      </c:catAx>
      <c:valAx>
        <c:axId val="4517912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790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5D4082-AE8C-4507-A641-D29CFF98CEA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20D3C8-AC7D-47EC-96E2-30B87328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49381A-B402-4F2A-B43D-09EC3C107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210376-4FB3-4079-A926-CD40E1E6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4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2" y="4489387"/>
            <a:ext cx="5608319" cy="4253103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5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0376-4FB3-4079-A926-CD40E1E623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0376-4FB3-4079-A926-CD40E1E623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3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0376-4FB3-4079-A926-CD40E1E623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0376-4FB3-4079-A926-CD40E1E623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0376-4FB3-4079-A926-CD40E1E623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5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9966"/>
            <a:ext cx="12192000" cy="5280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1851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2728" y="6492875"/>
            <a:ext cx="2743200" cy="365125"/>
          </a:xfrm>
        </p:spPr>
        <p:txBody>
          <a:bodyPr/>
          <a:lstStyle/>
          <a:p>
            <a:fld id="{DB15D044-B35F-4A77-B573-9EB4C86BF8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439728" y="2495716"/>
            <a:ext cx="0" cy="2716171"/>
          </a:xfrm>
          <a:prstGeom prst="line">
            <a:avLst/>
          </a:prstGeom>
          <a:ln w="28575">
            <a:solidFill>
              <a:srgbClr val="008B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24128" y="2815451"/>
            <a:ext cx="10343745" cy="2076699"/>
          </a:xfrm>
          <a:prstGeom prst="rect">
            <a:avLst/>
          </a:prstGeom>
        </p:spPr>
        <p:txBody>
          <a:bodyPr anchor="b"/>
          <a:lstStyle>
            <a:lvl1pPr algn="r">
              <a:defRPr lang="en-US" sz="50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874297" y="64618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9600" y="6461232"/>
            <a:ext cx="11066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 of </a:t>
            </a: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31 </a:t>
            </a: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 of 25 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From T Horn, MS at New</a:t>
            </a:r>
            <a:r>
              <a:rPr lang="en-US" sz="1200" b="0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Orleans, LA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December</a:t>
            </a:r>
            <a:r>
              <a:rPr lang="en-US" sz="1200" b="0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4-7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2019, Ryan White HIV/AIDS Program CLINICAL CONFERENCE, IAS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USA. </a:t>
            </a:r>
          </a:p>
        </p:txBody>
      </p:sp>
    </p:spTree>
    <p:extLst>
      <p:ext uri="{BB962C8B-B14F-4D97-AF65-F5344CB8AC3E}">
        <p14:creationId xmlns:p14="http://schemas.microsoft.com/office/powerpoint/2010/main" val="48105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718000"/>
            <a:ext cx="121920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1"/>
            <a:ext cx="12192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114454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67500"/>
            <a:ext cx="12192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12192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6112101"/>
            <a:ext cx="12192000" cy="74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Shape 98"/>
          <p:cNvSpPr txBox="1">
            <a:spLocks noGrp="1"/>
          </p:cNvSpPr>
          <p:nvPr>
            <p:ph type="ctrTitle"/>
          </p:nvPr>
        </p:nvSpPr>
        <p:spPr>
          <a:xfrm>
            <a:off x="299804" y="1389937"/>
            <a:ext cx="11622373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5333" dirty="0">
              <a:latin typeface="+mj-lt"/>
            </a:endParaRPr>
          </a:p>
        </p:txBody>
      </p:sp>
      <p:sp>
        <p:nvSpPr>
          <p:cNvPr id="15" name="Subtitle 8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299804" y="3239545"/>
            <a:ext cx="11622373" cy="2336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all" spc="188" baseline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733" kern="0" cap="none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51" y="6213173"/>
            <a:ext cx="2493244" cy="572545"/>
          </a:xfrm>
          <a:prstGeom prst="rect">
            <a:avLst/>
          </a:prstGeom>
        </p:spPr>
      </p:pic>
      <p:sp>
        <p:nvSpPr>
          <p:cNvPr id="16" name="Subtitle 8"/>
          <p:cNvSpPr>
            <a:spLocks noGrp="1"/>
          </p:cNvSpPr>
          <p:nvPr>
            <p:ph type="subTitle" idx="1"/>
          </p:nvPr>
        </p:nvSpPr>
        <p:spPr bwMode="gray">
          <a:xfrm>
            <a:off x="299804" y="3097891"/>
            <a:ext cx="11622373" cy="2336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000" b="1" cap="none" spc="0" baseline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060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57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57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97706" y="365127"/>
            <a:ext cx="9996589" cy="64317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13" name="Straight Connector 12" descr="Slide Title Footer Bar" title="Slide Title Footer Bar"/>
          <p:cNvCxnSpPr/>
          <p:nvPr userDrawn="1"/>
        </p:nvCxnSpPr>
        <p:spPr>
          <a:xfrm>
            <a:off x="1094199" y="1008300"/>
            <a:ext cx="9996588" cy="0"/>
          </a:xfrm>
          <a:prstGeom prst="line">
            <a:avLst/>
          </a:prstGeom>
          <a:ln w="28575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329966"/>
            <a:ext cx="12192000" cy="5280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1851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2728" y="6492875"/>
            <a:ext cx="2743200" cy="365125"/>
          </a:xfrm>
        </p:spPr>
        <p:txBody>
          <a:bodyPr/>
          <a:lstStyle/>
          <a:p>
            <a:fld id="{DB15D044-B35F-4A77-B573-9EB4C86BF8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9600" y="6461232"/>
            <a:ext cx="11066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 of </a:t>
            </a: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31 </a:t>
            </a: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 of 25 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From T Horn, MS at New</a:t>
            </a:r>
            <a:r>
              <a:rPr lang="en-US" sz="1200" b="0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Orleans, LA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December</a:t>
            </a:r>
            <a:r>
              <a:rPr lang="en-US" sz="1200" b="0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4-7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2019, Ryan White HIV/AIDS Program CLINICAL CONFERENCE, IAS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USA. </a:t>
            </a:r>
          </a:p>
        </p:txBody>
      </p:sp>
    </p:spTree>
    <p:extLst>
      <p:ext uri="{BB962C8B-B14F-4D97-AF65-F5344CB8AC3E}">
        <p14:creationId xmlns:p14="http://schemas.microsoft.com/office/powerpoint/2010/main" val="326593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0878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32700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0878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32700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97706" y="365127"/>
            <a:ext cx="9996589" cy="64317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15" name="Straight Connector 14" descr="Slide Title Footer Bar" title="Slide Title Footer Bar"/>
          <p:cNvCxnSpPr/>
          <p:nvPr userDrawn="1"/>
        </p:nvCxnSpPr>
        <p:spPr>
          <a:xfrm>
            <a:off x="1094199" y="1008300"/>
            <a:ext cx="9996588" cy="0"/>
          </a:xfrm>
          <a:prstGeom prst="line">
            <a:avLst/>
          </a:prstGeom>
          <a:ln w="28575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329966"/>
            <a:ext cx="12192000" cy="5280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1851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2728" y="6492875"/>
            <a:ext cx="2743200" cy="365125"/>
          </a:xfrm>
        </p:spPr>
        <p:txBody>
          <a:bodyPr/>
          <a:lstStyle/>
          <a:p>
            <a:fld id="{DB15D044-B35F-4A77-B573-9EB4C86BF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61873"/>
            <a:ext cx="6172200" cy="449917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97706" y="365127"/>
            <a:ext cx="9996589" cy="64317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13" name="Straight Connector 12" descr="Slide Title Footer Bar" title="Slide Title Footer Bar"/>
          <p:cNvCxnSpPr/>
          <p:nvPr userDrawn="1"/>
        </p:nvCxnSpPr>
        <p:spPr>
          <a:xfrm>
            <a:off x="1094199" y="1008300"/>
            <a:ext cx="9996588" cy="0"/>
          </a:xfrm>
          <a:prstGeom prst="line">
            <a:avLst/>
          </a:prstGeom>
          <a:ln w="28575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329966"/>
            <a:ext cx="12192000" cy="5280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1851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2728" y="6492875"/>
            <a:ext cx="2743200" cy="365125"/>
          </a:xfrm>
        </p:spPr>
        <p:txBody>
          <a:bodyPr/>
          <a:lstStyle/>
          <a:p>
            <a:fld id="{DB15D044-B35F-4A77-B573-9EB4C86BF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6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9966"/>
            <a:ext cx="12192000" cy="5280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1851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2728" y="6492875"/>
            <a:ext cx="2743200" cy="365125"/>
          </a:xfrm>
        </p:spPr>
        <p:txBody>
          <a:bodyPr/>
          <a:lstStyle/>
          <a:p>
            <a:fld id="{DB15D044-B35F-4A77-B573-9EB4C86BF8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6914"/>
            <a:ext cx="10556140" cy="443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97706" y="365127"/>
            <a:ext cx="9996589" cy="64317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12" name="Straight Connector 11" descr="Slide Title Footer Bar" title="Slide Title Footer Bar"/>
          <p:cNvCxnSpPr/>
          <p:nvPr userDrawn="1"/>
        </p:nvCxnSpPr>
        <p:spPr>
          <a:xfrm>
            <a:off x="1094199" y="1008300"/>
            <a:ext cx="9996588" cy="0"/>
          </a:xfrm>
          <a:prstGeom prst="line">
            <a:avLst/>
          </a:prstGeom>
          <a:ln w="28575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29600" y="6461232"/>
            <a:ext cx="11066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 of </a:t>
            </a: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31 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From T Horn, MS at New</a:t>
            </a:r>
            <a:r>
              <a:rPr lang="en-US" sz="1200" b="0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Orleans, LA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December</a:t>
            </a:r>
            <a:r>
              <a:rPr lang="en-US" sz="1200" b="0" i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4-7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2019, Ryan White HIV/AIDS Program CLINICAL CONFERENCE, IAS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USA. </a:t>
            </a:r>
          </a:p>
        </p:txBody>
      </p:sp>
    </p:spTree>
    <p:extLst>
      <p:ext uri="{BB962C8B-B14F-4D97-AF65-F5344CB8AC3E}">
        <p14:creationId xmlns:p14="http://schemas.microsoft.com/office/powerpoint/2010/main" val="79593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D151-E7B5-B544-9C61-120D631222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9600" y="6461232"/>
            <a:ext cx="110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 of </a:t>
            </a:r>
            <a:r>
              <a:rPr 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31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 charset="0"/>
              </a:rPr>
              <a:t> of 25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From T Horn, MS at New</a:t>
            </a:r>
            <a:r>
              <a:rPr lang="en-US" sz="12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Orleans, LA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December</a:t>
            </a:r>
            <a:r>
              <a:rPr lang="en-US" sz="12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4-7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2019, Ryan White HIV/AIDS Program CLINICAL CONFERENCE, IAS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USA. </a:t>
            </a:r>
          </a:p>
        </p:txBody>
      </p:sp>
    </p:spTree>
    <p:extLst>
      <p:ext uri="{BB962C8B-B14F-4D97-AF65-F5344CB8AC3E}">
        <p14:creationId xmlns:p14="http://schemas.microsoft.com/office/powerpoint/2010/main" val="279999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718000"/>
            <a:ext cx="121920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1"/>
            <a:ext cx="12192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114454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67500"/>
            <a:ext cx="12192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12192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6112101"/>
            <a:ext cx="12192000" cy="74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Shape 98"/>
          <p:cNvSpPr txBox="1">
            <a:spLocks noGrp="1"/>
          </p:cNvSpPr>
          <p:nvPr>
            <p:ph type="ctrTitle"/>
          </p:nvPr>
        </p:nvSpPr>
        <p:spPr>
          <a:xfrm>
            <a:off x="299804" y="1389937"/>
            <a:ext cx="11622373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5333" dirty="0">
              <a:latin typeface="+mj-lt"/>
            </a:endParaRPr>
          </a:p>
        </p:txBody>
      </p:sp>
      <p:sp>
        <p:nvSpPr>
          <p:cNvPr id="15" name="Subtitle 8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299804" y="3239545"/>
            <a:ext cx="11622373" cy="2336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all" spc="188" baseline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733" kern="0" cap="none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51" y="6213173"/>
            <a:ext cx="2493244" cy="572545"/>
          </a:xfrm>
          <a:prstGeom prst="rect">
            <a:avLst/>
          </a:prstGeom>
        </p:spPr>
      </p:pic>
      <p:sp>
        <p:nvSpPr>
          <p:cNvPr id="16" name="Subtitle 8"/>
          <p:cNvSpPr>
            <a:spLocks noGrp="1"/>
          </p:cNvSpPr>
          <p:nvPr>
            <p:ph type="subTitle" idx="1"/>
          </p:nvPr>
        </p:nvSpPr>
        <p:spPr bwMode="gray">
          <a:xfrm>
            <a:off x="299804" y="3097891"/>
            <a:ext cx="11622373" cy="2336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000" b="1" cap="none" spc="0" baseline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19198" y="6141567"/>
            <a:ext cx="9184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From T Horn, MS at New</a:t>
            </a:r>
            <a:r>
              <a:rPr lang="en-US" sz="12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Orleans, LA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December</a:t>
            </a:r>
            <a:r>
              <a:rPr lang="en-US" sz="12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4-7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2019, Ryan White HIV/AIDS Program CLINICAL CONFERENCE, IAS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USA. </a:t>
            </a:r>
          </a:p>
        </p:txBody>
      </p:sp>
    </p:spTree>
    <p:extLst>
      <p:ext uri="{BB962C8B-B14F-4D97-AF65-F5344CB8AC3E}">
        <p14:creationId xmlns:p14="http://schemas.microsoft.com/office/powerpoint/2010/main" val="272782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114454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1596164"/>
            <a:ext cx="329600" cy="2518643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48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0" y="6700400"/>
            <a:ext cx="12201816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29599" y="6335722"/>
            <a:ext cx="11562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>
                <a:solidFill>
                  <a:prstClr val="black"/>
                </a:solidFill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prstClr val="black"/>
                </a:solidFill>
                <a:ea typeface="ＭＳ Ｐゴシック" charset="0"/>
                <a:cs typeface="Arial" pitchFamily="34" charset="0"/>
                <a:sym typeface="Helvetica" charset="0"/>
              </a:rPr>
              <a:t> of </a:t>
            </a:r>
            <a:r>
              <a:rPr lang="en-US" sz="1200" kern="0" dirty="0" smtClean="0">
                <a:solidFill>
                  <a:prstClr val="black"/>
                </a:solidFill>
                <a:ea typeface="ＭＳ Ｐゴシック" charset="0"/>
                <a:cs typeface="Arial" pitchFamily="34" charset="0"/>
                <a:sym typeface="Helvetica" charset="0"/>
              </a:rPr>
              <a:t>31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From T Horn, MS at New</a:t>
            </a:r>
            <a:r>
              <a:rPr lang="en-US" sz="12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Orleans, LA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December</a:t>
            </a:r>
            <a:r>
              <a:rPr lang="en-US" sz="12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4-7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2019, Ryan White HIV/AIDS Program CLINICAL CONFERENCE, IAS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USA. </a:t>
            </a:r>
          </a:p>
        </p:txBody>
      </p:sp>
      <p:sp>
        <p:nvSpPr>
          <p:cNvPr id="12" name="Shape 39"/>
          <p:cNvSpPr txBox="1">
            <a:spLocks noGrp="1"/>
          </p:cNvSpPr>
          <p:nvPr>
            <p:ph type="body" idx="1"/>
          </p:nvPr>
        </p:nvSpPr>
        <p:spPr>
          <a:xfrm>
            <a:off x="619596" y="1614737"/>
            <a:ext cx="11272603" cy="484330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4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114454"/>
              </a:solidFill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1596164"/>
            <a:ext cx="329600" cy="2518643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6" y="203139"/>
            <a:ext cx="11272601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48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29599" y="6488669"/>
            <a:ext cx="11562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+mn-lt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lang="en-US" sz="1200" kern="0">
                <a:solidFill>
                  <a:prstClr val="black"/>
                </a:solidFill>
                <a:latin typeface="+mn-lt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12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0" dirty="0">
                <a:solidFill>
                  <a:prstClr val="black"/>
                </a:solidFill>
                <a:latin typeface="+mn-lt"/>
                <a:ea typeface="ＭＳ Ｐゴシック" charset="0"/>
                <a:cs typeface="Arial" pitchFamily="34" charset="0"/>
                <a:sym typeface="Helvetica" charset="0"/>
              </a:rPr>
              <a:t> of </a:t>
            </a:r>
            <a:r>
              <a:rPr lang="en-US" sz="1200" kern="0" dirty="0" smtClean="0">
                <a:solidFill>
                  <a:prstClr val="black"/>
                </a:solidFill>
                <a:latin typeface="+mn-lt"/>
                <a:ea typeface="ＭＳ Ｐゴシック" charset="0"/>
                <a:cs typeface="Arial" pitchFamily="34" charset="0"/>
                <a:sym typeface="Helvetica" charset="0"/>
              </a:rPr>
              <a:t>31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From T Horn, MS at New</a:t>
            </a:r>
            <a:r>
              <a:rPr lang="en-US" sz="1200" b="0" i="0" u="none" strike="noStrike" cap="none" baseline="0" dirty="0">
                <a:solidFill>
                  <a:schemeClr val="tx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 Orleans, LA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, December</a:t>
            </a:r>
            <a:r>
              <a:rPr lang="en-US" sz="1200" b="0" i="0" u="none" strike="noStrike" cap="none" baseline="0" dirty="0">
                <a:solidFill>
                  <a:schemeClr val="tx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 4-7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, 2019, Ryan White HIV/AIDS Program CLINICAL CONFERENCE, IAS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USA. </a:t>
            </a:r>
          </a:p>
        </p:txBody>
      </p:sp>
      <p:sp>
        <p:nvSpPr>
          <p:cNvPr id="11" name="Shape 39"/>
          <p:cNvSpPr txBox="1">
            <a:spLocks noGrp="1"/>
          </p:cNvSpPr>
          <p:nvPr>
            <p:ph type="body" idx="1"/>
          </p:nvPr>
        </p:nvSpPr>
        <p:spPr>
          <a:xfrm>
            <a:off x="619596" y="1614737"/>
            <a:ext cx="11272603" cy="484330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189" lvl="0" indent="-457189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377" lvl="1" indent="-338130">
              <a:spcBef>
                <a:spcPts val="0"/>
              </a:spcBef>
              <a:buSzPct val="100000"/>
              <a:defRPr sz="2800">
                <a:latin typeface="+mn-lt"/>
              </a:defRPr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32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D044-B35F-4A77-B573-9EB4C86BF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8" r:id="rId4"/>
    <p:sldLayoutId id="2147483682" r:id="rId5"/>
    <p:sldLayoutId id="214748368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28034" y="707633"/>
            <a:ext cx="4278399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2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261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28034" y="707633"/>
            <a:ext cx="4278399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2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482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28034" y="707633"/>
            <a:ext cx="4278399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2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0047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28034" y="707633"/>
            <a:ext cx="4278399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2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9950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99804" y="1352549"/>
            <a:ext cx="11622373" cy="1857375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BCDCE1"/>
                </a:solidFill>
              </a:rPr>
              <a:t>Drug Pricing and Generics:</a:t>
            </a:r>
            <a:br>
              <a:rPr lang="en-US" sz="4400" dirty="0">
                <a:solidFill>
                  <a:srgbClr val="BCDCE1"/>
                </a:solidFill>
              </a:rPr>
            </a:br>
            <a:r>
              <a:rPr lang="en-US" sz="4400" dirty="0">
                <a:solidFill>
                  <a:srgbClr val="BCDCE1"/>
                </a:solidFill>
              </a:rPr>
              <a:t>Impact on Ryan White HIV/AIDS Programs</a:t>
            </a:r>
            <a:endParaRPr lang="en" sz="4400" dirty="0">
              <a:solidFill>
                <a:srgbClr val="BCDCE1"/>
              </a:solidFill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9804" y="3152773"/>
            <a:ext cx="11622373" cy="23755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Tim Horn, MS</a:t>
            </a:r>
          </a:p>
          <a:p>
            <a:pPr>
              <a:lnSpc>
                <a:spcPct val="120000"/>
              </a:lnSpc>
            </a:pPr>
            <a:r>
              <a:rPr lang="en-US" sz="3200" b="0" dirty="0">
                <a:solidFill>
                  <a:schemeClr val="bg1"/>
                </a:solidFill>
              </a:rPr>
              <a:t>Director, Medication Access and Pricing</a:t>
            </a:r>
          </a:p>
          <a:p>
            <a:pPr>
              <a:lnSpc>
                <a:spcPct val="110000"/>
              </a:lnSpc>
            </a:pPr>
            <a:r>
              <a:rPr lang="en-US" sz="3200" b="0" dirty="0"/>
              <a:t>National Alliance of State &amp; Territorial AIDS Directors</a:t>
            </a:r>
          </a:p>
          <a:p>
            <a:pPr>
              <a:lnSpc>
                <a:spcPct val="110000"/>
              </a:lnSpc>
            </a:pPr>
            <a:r>
              <a:rPr lang="en-US" sz="3200" b="0" dirty="0"/>
              <a:t>Washington, DC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EED40493-C4CB-444B-85B7-C841FFA3EA23}"/>
              </a:ext>
            </a:extLst>
          </p:cNvPr>
          <p:cNvGraphicFramePr>
            <a:graphicFrameLocks/>
          </p:cNvGraphicFramePr>
          <p:nvPr/>
        </p:nvGraphicFramePr>
        <p:xfrm>
          <a:off x="449441" y="1532854"/>
          <a:ext cx="5486400" cy="331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1B574B01-5305-1041-B98C-407E1B70F23A}"/>
              </a:ext>
            </a:extLst>
          </p:cNvPr>
          <p:cNvGraphicFramePr>
            <a:graphicFrameLocks noGrp="1"/>
          </p:cNvGraphicFramePr>
          <p:nvPr/>
        </p:nvGraphicFramePr>
        <p:xfrm>
          <a:off x="330996" y="4888832"/>
          <a:ext cx="566261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529">
                  <a:extLst>
                    <a:ext uri="{9D8B030D-6E8A-4147-A177-3AD203B41FA5}">
                      <a16:colId xmlns:a16="http://schemas.microsoft.com/office/drawing/2014/main" xmlns="" val="500605351"/>
                    </a:ext>
                  </a:extLst>
                </a:gridCol>
                <a:gridCol w="3481330">
                  <a:extLst>
                    <a:ext uri="{9D8B030D-6E8A-4147-A177-3AD203B41FA5}">
                      <a16:colId xmlns:a16="http://schemas.microsoft.com/office/drawing/2014/main" xmlns="" val="3148217997"/>
                    </a:ext>
                  </a:extLst>
                </a:gridCol>
                <a:gridCol w="1702751">
                  <a:extLst>
                    <a:ext uri="{9D8B030D-6E8A-4147-A177-3AD203B41FA5}">
                      <a16:colId xmlns:a16="http://schemas.microsoft.com/office/drawing/2014/main" xmlns="" val="2213023476"/>
                    </a:ext>
                  </a:extLst>
                </a:gridCol>
              </a:tblGrid>
              <a:tr h="305847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2009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EFV/TDF/FTC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$1,658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223189"/>
                  </a:ext>
                </a:extLst>
              </a:tr>
              <a:tr h="30584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ATV/r + 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$2,452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729644"/>
                  </a:ext>
                </a:extLst>
              </a:tr>
              <a:tr h="30584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DRV/r + 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779011"/>
                  </a:ext>
                </a:extLst>
              </a:tr>
              <a:tr h="30584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RAL + 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12396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26EDA460-6AF7-B64B-A34F-310D52A47137}"/>
              </a:ext>
            </a:extLst>
          </p:cNvPr>
          <p:cNvGraphicFramePr>
            <a:graphicFrameLocks noGrp="1"/>
          </p:cNvGraphicFramePr>
          <p:nvPr/>
        </p:nvGraphicFramePr>
        <p:xfrm>
          <a:off x="6148391" y="4888358"/>
          <a:ext cx="566261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794">
                  <a:extLst>
                    <a:ext uri="{9D8B030D-6E8A-4147-A177-3AD203B41FA5}">
                      <a16:colId xmlns:a16="http://schemas.microsoft.com/office/drawing/2014/main" xmlns="" val="2683179115"/>
                    </a:ext>
                  </a:extLst>
                </a:gridCol>
                <a:gridCol w="3141963">
                  <a:extLst>
                    <a:ext uri="{9D8B030D-6E8A-4147-A177-3AD203B41FA5}">
                      <a16:colId xmlns:a16="http://schemas.microsoft.com/office/drawing/2014/main" xmlns="" val="3148217997"/>
                    </a:ext>
                  </a:extLst>
                </a:gridCol>
                <a:gridCol w="2045853">
                  <a:extLst>
                    <a:ext uri="{9D8B030D-6E8A-4147-A177-3AD203B41FA5}">
                      <a16:colId xmlns:a16="http://schemas.microsoft.com/office/drawing/2014/main" xmlns="" val="2213023476"/>
                    </a:ext>
                  </a:extLst>
                </a:gridCol>
              </a:tblGrid>
              <a:tr h="320183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BIC/TAF/FTC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223189"/>
                  </a:ext>
                </a:extLst>
              </a:tr>
              <a:tr h="320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DTG/ABC/3TC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$3,467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729644"/>
                  </a:ext>
                </a:extLst>
              </a:tr>
              <a:tr h="320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DTG + TAF/FTC, TDF/FTC or TDF/3TC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$$3,295 – $4,198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779011"/>
                  </a:ext>
                </a:extLst>
              </a:tr>
              <a:tr h="320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RAL + TAF/FTC, TDF/FTC or TDF/3TC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$$3,095 – $3,999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123960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1EAA20F-4A06-884A-9860-12FA4D5A8CBE}"/>
              </a:ext>
            </a:extLst>
          </p:cNvPr>
          <p:cNvCxnSpPr>
            <a:cxnSpLocks/>
          </p:cNvCxnSpPr>
          <p:nvPr/>
        </p:nvCxnSpPr>
        <p:spPr>
          <a:xfrm flipV="1">
            <a:off x="3215638" y="2365329"/>
            <a:ext cx="707970" cy="891604"/>
          </a:xfrm>
          <a:prstGeom prst="straightConnector1">
            <a:avLst/>
          </a:prstGeom>
          <a:ln w="31750">
            <a:solidFill>
              <a:srgbClr val="008B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39ABDC-0CD8-5947-B7C5-4918554B255C}"/>
              </a:ext>
            </a:extLst>
          </p:cNvPr>
          <p:cNvSpPr txBox="1"/>
          <p:nvPr/>
        </p:nvSpPr>
        <p:spPr>
          <a:xfrm>
            <a:off x="3270467" y="2667776"/>
            <a:ext cx="59831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8B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77%</a:t>
            </a: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xmlns="" id="{DC287463-9BF0-524C-9A6A-13561E58208B}"/>
              </a:ext>
            </a:extLst>
          </p:cNvPr>
          <p:cNvSpPr txBox="1">
            <a:spLocks/>
          </p:cNvSpPr>
          <p:nvPr/>
        </p:nvSpPr>
        <p:spPr>
          <a:xfrm>
            <a:off x="0" y="1043715"/>
            <a:ext cx="11987213" cy="64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cs typeface="Arial" panose="020B0604020202020204" pitchFamily="34" charset="0"/>
              </a:rPr>
              <a:t>HHS-”Preferred” Regimens, 2009–2019</a:t>
            </a:r>
          </a:p>
        </p:txBody>
      </p:sp>
      <p:sp>
        <p:nvSpPr>
          <p:cNvPr id="20" name="Title 9">
            <a:extLst>
              <a:ext uri="{FF2B5EF4-FFF2-40B4-BE49-F238E27FC236}">
                <a16:creationId xmlns:a16="http://schemas.microsoft.com/office/drawing/2014/main" xmlns="" id="{DFA32FA7-698E-D24F-BBB0-F8E6F4F4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1987213" cy="643174"/>
          </a:xfrm>
        </p:spPr>
        <p:txBody>
          <a:bodyPr>
            <a:normAutofit fontScale="90000"/>
          </a:bodyPr>
          <a:lstStyle/>
          <a:p>
            <a:r>
              <a:rPr lang="en-US" dirty="0"/>
              <a:t>HHS-Preferred Regimen List Price Increases: 2009–2019</a:t>
            </a:r>
          </a:p>
        </p:txBody>
      </p:sp>
    </p:spTree>
    <p:extLst>
      <p:ext uri="{BB962C8B-B14F-4D97-AF65-F5344CB8AC3E}">
        <p14:creationId xmlns:p14="http://schemas.microsoft.com/office/powerpoint/2010/main" val="210128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EED40493-C4CB-444B-85B7-C841FFA3EA23}"/>
              </a:ext>
            </a:extLst>
          </p:cNvPr>
          <p:cNvGraphicFramePr>
            <a:graphicFrameLocks/>
          </p:cNvGraphicFramePr>
          <p:nvPr/>
        </p:nvGraphicFramePr>
        <p:xfrm>
          <a:off x="449441" y="1532854"/>
          <a:ext cx="5486400" cy="331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AEEF08B-2189-7E45-BD98-B2A1DECF9DA7}"/>
              </a:ext>
            </a:extLst>
          </p:cNvPr>
          <p:cNvGraphicFramePr/>
          <p:nvPr/>
        </p:nvGraphicFramePr>
        <p:xfrm>
          <a:off x="6262506" y="1532854"/>
          <a:ext cx="5486400" cy="322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1B574B01-5305-1041-B98C-407E1B70F23A}"/>
              </a:ext>
            </a:extLst>
          </p:cNvPr>
          <p:cNvGraphicFramePr>
            <a:graphicFrameLocks noGrp="1"/>
          </p:cNvGraphicFramePr>
          <p:nvPr/>
        </p:nvGraphicFramePr>
        <p:xfrm>
          <a:off x="330996" y="4888832"/>
          <a:ext cx="566261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529">
                  <a:extLst>
                    <a:ext uri="{9D8B030D-6E8A-4147-A177-3AD203B41FA5}">
                      <a16:colId xmlns:a16="http://schemas.microsoft.com/office/drawing/2014/main" xmlns="" val="500605351"/>
                    </a:ext>
                  </a:extLst>
                </a:gridCol>
                <a:gridCol w="3481330">
                  <a:extLst>
                    <a:ext uri="{9D8B030D-6E8A-4147-A177-3AD203B41FA5}">
                      <a16:colId xmlns:a16="http://schemas.microsoft.com/office/drawing/2014/main" xmlns="" val="3148217997"/>
                    </a:ext>
                  </a:extLst>
                </a:gridCol>
                <a:gridCol w="1702751">
                  <a:extLst>
                    <a:ext uri="{9D8B030D-6E8A-4147-A177-3AD203B41FA5}">
                      <a16:colId xmlns:a16="http://schemas.microsoft.com/office/drawing/2014/main" xmlns="" val="2213023476"/>
                    </a:ext>
                  </a:extLst>
                </a:gridCol>
              </a:tblGrid>
              <a:tr h="305847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2009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EFV/TDF/FTC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$1,658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223189"/>
                  </a:ext>
                </a:extLst>
              </a:tr>
              <a:tr h="30584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ATV/r + 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$2,452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729644"/>
                  </a:ext>
                </a:extLst>
              </a:tr>
              <a:tr h="30584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DRV/r + 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779011"/>
                  </a:ext>
                </a:extLst>
              </a:tr>
              <a:tr h="30584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RAL + TDF/FTC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12396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26EDA460-6AF7-B64B-A34F-310D52A47137}"/>
              </a:ext>
            </a:extLst>
          </p:cNvPr>
          <p:cNvGraphicFramePr>
            <a:graphicFrameLocks noGrp="1"/>
          </p:cNvGraphicFramePr>
          <p:nvPr/>
        </p:nvGraphicFramePr>
        <p:xfrm>
          <a:off x="6148391" y="4888358"/>
          <a:ext cx="566261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794">
                  <a:extLst>
                    <a:ext uri="{9D8B030D-6E8A-4147-A177-3AD203B41FA5}">
                      <a16:colId xmlns:a16="http://schemas.microsoft.com/office/drawing/2014/main" xmlns="" val="2683179115"/>
                    </a:ext>
                  </a:extLst>
                </a:gridCol>
                <a:gridCol w="3141963">
                  <a:extLst>
                    <a:ext uri="{9D8B030D-6E8A-4147-A177-3AD203B41FA5}">
                      <a16:colId xmlns:a16="http://schemas.microsoft.com/office/drawing/2014/main" xmlns="" val="3148217997"/>
                    </a:ext>
                  </a:extLst>
                </a:gridCol>
                <a:gridCol w="2045853">
                  <a:extLst>
                    <a:ext uri="{9D8B030D-6E8A-4147-A177-3AD203B41FA5}">
                      <a16:colId xmlns:a16="http://schemas.microsoft.com/office/drawing/2014/main" xmlns="" val="2213023476"/>
                    </a:ext>
                  </a:extLst>
                </a:gridCol>
              </a:tblGrid>
              <a:tr h="320183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BIC/TAF/FTC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223189"/>
                  </a:ext>
                </a:extLst>
              </a:tr>
              <a:tr h="320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DTG/ABC/3TC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$3,467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729644"/>
                  </a:ext>
                </a:extLst>
              </a:tr>
              <a:tr h="320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DTG + TAF/FTC, TDF/FTC or TDF/3TC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$$3,295 – $4,198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779011"/>
                  </a:ext>
                </a:extLst>
              </a:tr>
              <a:tr h="320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RAL + TAF/FTC, TDF/FTC or TDF/3TC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$$3,095 – $3,999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12396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99B0E8C0-D481-5741-880C-1525DDDEF2C4}"/>
              </a:ext>
            </a:extLst>
          </p:cNvPr>
          <p:cNvCxnSpPr>
            <a:cxnSpLocks/>
          </p:cNvCxnSpPr>
          <p:nvPr/>
        </p:nvCxnSpPr>
        <p:spPr>
          <a:xfrm flipV="1">
            <a:off x="9005706" y="2397970"/>
            <a:ext cx="703560" cy="1031030"/>
          </a:xfrm>
          <a:prstGeom prst="straightConnector1">
            <a:avLst/>
          </a:prstGeom>
          <a:ln w="31750">
            <a:solidFill>
              <a:srgbClr val="008B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1EAA20F-4A06-884A-9860-12FA4D5A8CBE}"/>
              </a:ext>
            </a:extLst>
          </p:cNvPr>
          <p:cNvCxnSpPr>
            <a:cxnSpLocks/>
          </p:cNvCxnSpPr>
          <p:nvPr/>
        </p:nvCxnSpPr>
        <p:spPr>
          <a:xfrm flipV="1">
            <a:off x="3215638" y="2365329"/>
            <a:ext cx="707970" cy="891604"/>
          </a:xfrm>
          <a:prstGeom prst="straightConnector1">
            <a:avLst/>
          </a:prstGeom>
          <a:ln w="31750">
            <a:solidFill>
              <a:srgbClr val="008B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39ABDC-0CD8-5947-B7C5-4918554B255C}"/>
              </a:ext>
            </a:extLst>
          </p:cNvPr>
          <p:cNvSpPr txBox="1"/>
          <p:nvPr/>
        </p:nvSpPr>
        <p:spPr>
          <a:xfrm>
            <a:off x="3270467" y="2667776"/>
            <a:ext cx="59831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8B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891B73F-9A45-B74E-9156-563B9DC01E81}"/>
              </a:ext>
            </a:extLst>
          </p:cNvPr>
          <p:cNvSpPr txBox="1"/>
          <p:nvPr/>
        </p:nvSpPr>
        <p:spPr>
          <a:xfrm>
            <a:off x="8950088" y="2667776"/>
            <a:ext cx="75917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8B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116%</a:t>
            </a: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xmlns="" id="{DC287463-9BF0-524C-9A6A-13561E58208B}"/>
              </a:ext>
            </a:extLst>
          </p:cNvPr>
          <p:cNvSpPr txBox="1">
            <a:spLocks/>
          </p:cNvSpPr>
          <p:nvPr/>
        </p:nvSpPr>
        <p:spPr>
          <a:xfrm>
            <a:off x="0" y="1043715"/>
            <a:ext cx="11987213" cy="64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cs typeface="Arial" panose="020B0604020202020204" pitchFamily="34" charset="0"/>
              </a:rPr>
              <a:t>HHS-”Preferred” Regimens, 2009–2019</a:t>
            </a:r>
          </a:p>
        </p:txBody>
      </p:sp>
      <p:sp>
        <p:nvSpPr>
          <p:cNvPr id="20" name="Title 9">
            <a:extLst>
              <a:ext uri="{FF2B5EF4-FFF2-40B4-BE49-F238E27FC236}">
                <a16:creationId xmlns:a16="http://schemas.microsoft.com/office/drawing/2014/main" xmlns="" id="{DFA32FA7-698E-D24F-BBB0-F8E6F4F4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1987213" cy="643174"/>
          </a:xfrm>
        </p:spPr>
        <p:txBody>
          <a:bodyPr>
            <a:normAutofit fontScale="90000"/>
          </a:bodyPr>
          <a:lstStyle/>
          <a:p>
            <a:r>
              <a:rPr lang="en-US" dirty="0"/>
              <a:t>HHS-Preferred Regimen List Price Increases: 2009–2019</a:t>
            </a:r>
          </a:p>
        </p:txBody>
      </p:sp>
    </p:spTree>
    <p:extLst>
      <p:ext uri="{BB962C8B-B14F-4D97-AF65-F5344CB8AC3E}">
        <p14:creationId xmlns:p14="http://schemas.microsoft.com/office/powerpoint/2010/main" val="353942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4F7C797-4E18-BD4D-BAAF-74D8EF9F8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400" dirty="0"/>
              <a:t>Total undiscounted spending on ARVs in 2018: $22.8 billion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400" dirty="0"/>
              <a:t>HIV among the top five therapeutic classes in non-discounted spending in 2018, after medications for diabetes, autoimmune diseases, cancer and respiratory diseases</a:t>
            </a:r>
            <a:r>
              <a:rPr lang="en-US" sz="2400" baseline="30000" dirty="0"/>
              <a:t>1</a:t>
            </a:r>
            <a:endParaRPr lang="en-US" sz="2400" dirty="0"/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400" dirty="0"/>
              <a:t>ARVs are No. 1 Medicaid outpatient drug expenditure (No. 5 and 4 for commercial and ACA plans, respectively)</a:t>
            </a:r>
            <a:r>
              <a:rPr lang="en-US" sz="2400" baseline="30000" dirty="0"/>
              <a:t>2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400" dirty="0"/>
              <a:t>Public and private payers: increasing formulary restrictions, utilization management (e.g., prior auth)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400" dirty="0"/>
              <a:t>Out-of-pocket spending </a:t>
            </a:r>
            <a:r>
              <a:rPr lang="en-US" sz="2400" i="1" dirty="0"/>
              <a:t>is</a:t>
            </a:r>
            <a:r>
              <a:rPr lang="en-US" sz="2400" dirty="0"/>
              <a:t> an issue; copay assistance programs in crosshairs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B800C4-8BA2-334D-9B70-560DD5D7B22F}"/>
              </a:ext>
            </a:extLst>
          </p:cNvPr>
          <p:cNvSpPr txBox="1"/>
          <p:nvPr/>
        </p:nvSpPr>
        <p:spPr>
          <a:xfrm>
            <a:off x="133350" y="5754209"/>
            <a:ext cx="898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IQVIA. Medicine Use and Spending in the U.S. 2018 April. </a:t>
            </a:r>
            <a:br>
              <a:rPr lang="en-US" sz="1400" dirty="0"/>
            </a:br>
            <a:r>
              <a:rPr lang="en-US" sz="1400" dirty="0"/>
              <a:t>2. Express Scripts. Drug Trend Report, 2018.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xmlns="" id="{8F7DFEE8-F555-9849-9201-6EE331E4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1987213" cy="643174"/>
          </a:xfrm>
        </p:spPr>
        <p:txBody>
          <a:bodyPr>
            <a:normAutofit fontScale="90000"/>
          </a:bodyPr>
          <a:lstStyle/>
          <a:p>
            <a:r>
              <a:rPr lang="en-US" dirty="0"/>
              <a:t>Payer and Access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18363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72B68A-9BDF-F94F-91B0-017D8A5E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 ARV Options (2019)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5EABE0A-3DE6-F64A-8E3A-286F47550118}"/>
              </a:ext>
            </a:extLst>
          </p:cNvPr>
          <p:cNvSpPr txBox="1">
            <a:spLocks/>
          </p:cNvSpPr>
          <p:nvPr/>
        </p:nvSpPr>
        <p:spPr>
          <a:xfrm>
            <a:off x="857750" y="2885577"/>
            <a:ext cx="10515600" cy="1600200"/>
          </a:xfrm>
          <a:prstGeom prst="rect">
            <a:avLst/>
          </a:prstGeom>
          <a:solidFill>
            <a:srgbClr val="008FC5">
              <a:alpha val="61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Multi-Source “Quasi-Generic Brand” Drugs</a:t>
            </a:r>
          </a:p>
          <a:p>
            <a:r>
              <a:rPr lang="en-US" dirty="0"/>
              <a:t>Mylan: EFV/TDF/3TC, EFV(400)/TDF/3TC, TDF/3TC</a:t>
            </a:r>
          </a:p>
          <a:p>
            <a:r>
              <a:rPr lang="en-US" dirty="0" err="1"/>
              <a:t>Celltrion</a:t>
            </a:r>
            <a:r>
              <a:rPr lang="en-US" dirty="0"/>
              <a:t>: TDF/3TC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CD30273-F6DA-F048-B934-9CA92514EC19}"/>
              </a:ext>
            </a:extLst>
          </p:cNvPr>
          <p:cNvSpPr txBox="1">
            <a:spLocks/>
          </p:cNvSpPr>
          <p:nvPr/>
        </p:nvSpPr>
        <p:spPr>
          <a:xfrm>
            <a:off x="838200" y="1166054"/>
            <a:ext cx="10515600" cy="1599435"/>
          </a:xfrm>
          <a:prstGeom prst="rect">
            <a:avLst/>
          </a:prstGeom>
          <a:solidFill>
            <a:srgbClr val="008FC5">
              <a:alpha val="9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Multi-Source “Generic” Drugs</a:t>
            </a:r>
          </a:p>
          <a:p>
            <a:r>
              <a:rPr lang="en-US" dirty="0"/>
              <a:t>abacavir, abacavir/lamivudine, atazanavir, </a:t>
            </a:r>
            <a:r>
              <a:rPr lang="en-US" dirty="0" err="1"/>
              <a:t>didanosine</a:t>
            </a:r>
            <a:r>
              <a:rPr lang="en-US" dirty="0"/>
              <a:t>, </a:t>
            </a:r>
            <a:r>
              <a:rPr lang="en-US" dirty="0" err="1"/>
              <a:t>fosamprenavir</a:t>
            </a:r>
            <a:r>
              <a:rPr lang="en-US" dirty="0"/>
              <a:t>, lamivudine, nevirapine, ritonavir, stavudine, tenofovir disoproxil fumarate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24FF1BF-E75D-984F-89A2-38E37544A0DF}"/>
              </a:ext>
            </a:extLst>
          </p:cNvPr>
          <p:cNvSpPr txBox="1">
            <a:spLocks/>
          </p:cNvSpPr>
          <p:nvPr/>
        </p:nvSpPr>
        <p:spPr>
          <a:xfrm>
            <a:off x="880328" y="4605865"/>
            <a:ext cx="10515600" cy="1600200"/>
          </a:xfrm>
          <a:prstGeom prst="rect">
            <a:avLst/>
          </a:prstGeom>
          <a:solidFill>
            <a:srgbClr val="008FC5">
              <a:alpha val="31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Pending Generics</a:t>
            </a:r>
          </a:p>
          <a:p>
            <a:r>
              <a:rPr lang="en-US" dirty="0"/>
              <a:t>September 2020: TDF/FTC</a:t>
            </a:r>
          </a:p>
          <a:p>
            <a:r>
              <a:rPr lang="en-US" dirty="0"/>
              <a:t>Mid-2020s: darunavir, </a:t>
            </a:r>
            <a:r>
              <a:rPr lang="en-US" dirty="0" err="1"/>
              <a:t>raltegravir</a:t>
            </a:r>
            <a:r>
              <a:rPr lang="en-US" dirty="0"/>
              <a:t>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1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8D462F-DF69-264B-9744-BDF6451DC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generic drugs be used in DHHS </a:t>
            </a:r>
            <a:r>
              <a:rPr lang="en-US" sz="2800" i="1" dirty="0"/>
              <a:t>Guidelines</a:t>
            </a:r>
            <a:r>
              <a:rPr lang="en-US" sz="2800" dirty="0"/>
              <a:t>-recommended regimens?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Only “Initial Regimens in Certain Clinical Situations”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Both “Initial Regimens for Most People With HIV” and “Initial Regimens in Certain Clinical Situations”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42D3A98-882D-5D42-A691-1325CE66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ARS QUESTION 2</a:t>
            </a:r>
          </a:p>
        </p:txBody>
      </p:sp>
    </p:spTree>
    <p:extLst>
      <p:ext uri="{BB962C8B-B14F-4D97-AF65-F5344CB8AC3E}">
        <p14:creationId xmlns:p14="http://schemas.microsoft.com/office/powerpoint/2010/main" val="89090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BDCEFD-2D8F-504A-BA9B-474E7B04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Generics in the HHS Guidelines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076975D-BE20-3149-9841-5AC296CE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4" y="1126772"/>
            <a:ext cx="5705856" cy="2225451"/>
          </a:xfrm>
          <a:prstGeom prst="rect">
            <a:avLst/>
          </a:prstGeom>
          <a:solidFill>
            <a:srgbClr val="008FC5"/>
          </a:solidFill>
          <a:ln>
            <a:solidFill>
              <a:schemeClr val="tx1"/>
            </a:solidFill>
          </a:ln>
          <a:effectLst/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4F350A40-3F5A-254C-88EF-897A00AD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15" y="1126772"/>
            <a:ext cx="5710061" cy="4939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F9A9E8-A595-BB4A-A68E-D0C47FE5E006}"/>
              </a:ext>
            </a:extLst>
          </p:cNvPr>
          <p:cNvSpPr/>
          <p:nvPr/>
        </p:nvSpPr>
        <p:spPr>
          <a:xfrm>
            <a:off x="1009403" y="2737262"/>
            <a:ext cx="605641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32F507-DADB-4C45-9885-0F9DA496F23B}"/>
              </a:ext>
            </a:extLst>
          </p:cNvPr>
          <p:cNvSpPr/>
          <p:nvPr/>
        </p:nvSpPr>
        <p:spPr>
          <a:xfrm>
            <a:off x="1270660" y="2921330"/>
            <a:ext cx="900545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D9E33DB-B147-5848-995B-260D6446D834}"/>
              </a:ext>
            </a:extLst>
          </p:cNvPr>
          <p:cNvSpPr/>
          <p:nvPr/>
        </p:nvSpPr>
        <p:spPr>
          <a:xfrm>
            <a:off x="1312223" y="3105398"/>
            <a:ext cx="900545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D96493B-276D-3949-A3D6-C1A4A9C7633E}"/>
              </a:ext>
            </a:extLst>
          </p:cNvPr>
          <p:cNvSpPr/>
          <p:nvPr/>
        </p:nvSpPr>
        <p:spPr>
          <a:xfrm>
            <a:off x="7196446" y="3521034"/>
            <a:ext cx="408708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847A84-72FA-BD45-8A9D-35204684838D}"/>
              </a:ext>
            </a:extLst>
          </p:cNvPr>
          <p:cNvSpPr/>
          <p:nvPr/>
        </p:nvSpPr>
        <p:spPr>
          <a:xfrm>
            <a:off x="7196446" y="2919773"/>
            <a:ext cx="629393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911A04E-4BF6-3A4E-9024-155AB558A742}"/>
              </a:ext>
            </a:extLst>
          </p:cNvPr>
          <p:cNvSpPr/>
          <p:nvPr/>
        </p:nvSpPr>
        <p:spPr>
          <a:xfrm>
            <a:off x="7184570" y="4309099"/>
            <a:ext cx="629393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322144-E105-B543-B630-9FB55E2EED78}"/>
              </a:ext>
            </a:extLst>
          </p:cNvPr>
          <p:cNvSpPr/>
          <p:nvPr/>
        </p:nvSpPr>
        <p:spPr>
          <a:xfrm>
            <a:off x="7891153" y="3336966"/>
            <a:ext cx="914400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7E479DB-2339-3A4B-A5B8-764784F867AE}"/>
              </a:ext>
            </a:extLst>
          </p:cNvPr>
          <p:cNvSpPr/>
          <p:nvPr/>
        </p:nvSpPr>
        <p:spPr>
          <a:xfrm>
            <a:off x="7891153" y="3525002"/>
            <a:ext cx="914400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09C4E3-20CF-1049-887F-4C3B84681BE7}"/>
              </a:ext>
            </a:extLst>
          </p:cNvPr>
          <p:cNvSpPr/>
          <p:nvPr/>
        </p:nvSpPr>
        <p:spPr>
          <a:xfrm>
            <a:off x="6625345" y="4309099"/>
            <a:ext cx="280156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2D6260-A6B6-0841-AED5-83C0D47DF8A0}"/>
              </a:ext>
            </a:extLst>
          </p:cNvPr>
          <p:cNvSpPr/>
          <p:nvPr/>
        </p:nvSpPr>
        <p:spPr>
          <a:xfrm>
            <a:off x="7184570" y="5257146"/>
            <a:ext cx="253340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28C636B-1F1D-8447-BE71-DA662C2CA2AB}"/>
              </a:ext>
            </a:extLst>
          </p:cNvPr>
          <p:cNvSpPr/>
          <p:nvPr/>
        </p:nvSpPr>
        <p:spPr>
          <a:xfrm>
            <a:off x="6943600" y="4655550"/>
            <a:ext cx="914400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5E2C0DC-8803-4A4A-884D-0651D39C41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792"/>
          <a:stretch/>
        </p:blipFill>
        <p:spPr>
          <a:xfrm>
            <a:off x="754288" y="3858638"/>
            <a:ext cx="4953000" cy="140945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57396D6-E546-2749-807E-4D1162A93136}"/>
              </a:ext>
            </a:extLst>
          </p:cNvPr>
          <p:cNvSpPr/>
          <p:nvPr/>
        </p:nvSpPr>
        <p:spPr>
          <a:xfrm>
            <a:off x="7893627" y="3713038"/>
            <a:ext cx="629393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A105C40-8523-B546-A57F-F02EF2A77295}"/>
              </a:ext>
            </a:extLst>
          </p:cNvPr>
          <p:cNvCxnSpPr/>
          <p:nvPr/>
        </p:nvCxnSpPr>
        <p:spPr>
          <a:xfrm>
            <a:off x="902525" y="4043548"/>
            <a:ext cx="23282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9489629-C668-824C-A161-3854501ECC7B}"/>
              </a:ext>
            </a:extLst>
          </p:cNvPr>
          <p:cNvCxnSpPr>
            <a:cxnSpLocks/>
          </p:cNvCxnSpPr>
          <p:nvPr/>
        </p:nvCxnSpPr>
        <p:spPr>
          <a:xfrm>
            <a:off x="1162151" y="4451267"/>
            <a:ext cx="428268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5861C53-2C50-6E45-879D-8FC7E929A44D}"/>
              </a:ext>
            </a:extLst>
          </p:cNvPr>
          <p:cNvCxnSpPr>
            <a:cxnSpLocks/>
          </p:cNvCxnSpPr>
          <p:nvPr/>
        </p:nvCxnSpPr>
        <p:spPr>
          <a:xfrm>
            <a:off x="815787" y="4657529"/>
            <a:ext cx="193335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9C4A017-9A46-A449-9EDD-F46D28F39D98}"/>
              </a:ext>
            </a:extLst>
          </p:cNvPr>
          <p:cNvCxnSpPr>
            <a:cxnSpLocks/>
          </p:cNvCxnSpPr>
          <p:nvPr/>
        </p:nvCxnSpPr>
        <p:spPr>
          <a:xfrm>
            <a:off x="4215740" y="5060866"/>
            <a:ext cx="144087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606BE90-2507-7946-9CF3-10866B55D738}"/>
              </a:ext>
            </a:extLst>
          </p:cNvPr>
          <p:cNvCxnSpPr>
            <a:cxnSpLocks/>
          </p:cNvCxnSpPr>
          <p:nvPr/>
        </p:nvCxnSpPr>
        <p:spPr>
          <a:xfrm>
            <a:off x="815787" y="5256639"/>
            <a:ext cx="3465268" cy="1145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23ACF20-20B6-494E-A33E-5FFAE378A5BC}"/>
              </a:ext>
            </a:extLst>
          </p:cNvPr>
          <p:cNvSpPr/>
          <p:nvPr/>
        </p:nvSpPr>
        <p:spPr>
          <a:xfrm>
            <a:off x="7891153" y="5776784"/>
            <a:ext cx="289586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43D279A-773B-7F4E-BD40-E2A611F0BDDE}"/>
              </a:ext>
            </a:extLst>
          </p:cNvPr>
          <p:cNvSpPr/>
          <p:nvPr/>
        </p:nvSpPr>
        <p:spPr>
          <a:xfrm>
            <a:off x="6926240" y="4122295"/>
            <a:ext cx="629393" cy="184068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89C36E89-898F-9E45-8704-77923C99E08C}"/>
              </a:ext>
            </a:extLst>
          </p:cNvPr>
          <p:cNvCxnSpPr/>
          <p:nvPr/>
        </p:nvCxnSpPr>
        <p:spPr>
          <a:xfrm>
            <a:off x="6942171" y="2368633"/>
            <a:ext cx="682373" cy="1215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E77E73E-1186-D54F-A534-5811195FA2CD}"/>
              </a:ext>
            </a:extLst>
          </p:cNvPr>
          <p:cNvCxnSpPr/>
          <p:nvPr/>
        </p:nvCxnSpPr>
        <p:spPr>
          <a:xfrm>
            <a:off x="11541854" y="2472888"/>
            <a:ext cx="0" cy="1648210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E048CB46-92A1-4D4C-B080-E8187C4C5D02}"/>
              </a:ext>
            </a:extLst>
          </p:cNvPr>
          <p:cNvSpPr txBox="1"/>
          <p:nvPr/>
        </p:nvSpPr>
        <p:spPr>
          <a:xfrm>
            <a:off x="7548880" y="1942836"/>
            <a:ext cx="4300213" cy="523220"/>
          </a:xfrm>
          <a:prstGeom prst="rect">
            <a:avLst/>
          </a:prstGeom>
          <a:solidFill>
            <a:srgbClr val="008FC5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Nonfederal Average Manufacturer Price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(Non-FAMP)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E883C6DF-5F45-1E4A-8896-FDEEE3DA4FC3}"/>
              </a:ext>
            </a:extLst>
          </p:cNvPr>
          <p:cNvSpPr txBox="1"/>
          <p:nvPr/>
        </p:nvSpPr>
        <p:spPr>
          <a:xfrm>
            <a:off x="7154332" y="3662144"/>
            <a:ext cx="3863795" cy="307777"/>
          </a:xfrm>
          <a:prstGeom prst="rect">
            <a:avLst/>
          </a:prstGeom>
          <a:solidFill>
            <a:srgbClr val="008FC5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Federal Supply Schedule (FSS) Price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F757B3F4-1AFA-FB42-AA92-37785499A9C5}"/>
              </a:ext>
            </a:extLst>
          </p:cNvPr>
          <p:cNvSpPr txBox="1"/>
          <p:nvPr/>
        </p:nvSpPr>
        <p:spPr>
          <a:xfrm>
            <a:off x="9467984" y="4121098"/>
            <a:ext cx="2381109" cy="307777"/>
          </a:xfrm>
          <a:prstGeom prst="rect">
            <a:avLst/>
          </a:prstGeom>
          <a:solidFill>
            <a:srgbClr val="008FC5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Federal Ceiling Price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FC3D47D7-3DED-3747-A5F6-B0E57AFFFCF1}"/>
              </a:ext>
            </a:extLst>
          </p:cNvPr>
          <p:cNvSpPr txBox="1"/>
          <p:nvPr/>
        </p:nvSpPr>
        <p:spPr>
          <a:xfrm>
            <a:off x="8125959" y="4580052"/>
            <a:ext cx="3146054" cy="307777"/>
          </a:xfrm>
          <a:prstGeom prst="rect">
            <a:avLst/>
          </a:prstGeom>
          <a:solidFill>
            <a:srgbClr val="008FC5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Federal Ceiling; “Big 4” Price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964090A9-C3BD-2147-BCE6-B9035D5B9AA8}"/>
              </a:ext>
            </a:extLst>
          </p:cNvPr>
          <p:cNvSpPr txBox="1"/>
          <p:nvPr/>
        </p:nvSpPr>
        <p:spPr>
          <a:xfrm>
            <a:off x="5051408" y="2019727"/>
            <a:ext cx="1843440" cy="307777"/>
          </a:xfrm>
          <a:prstGeom prst="rect">
            <a:avLst/>
          </a:prstGeom>
          <a:solidFill>
            <a:srgbClr val="008FC5">
              <a:alpha val="8549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Private sector prices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1071BCB7-9573-3A4C-8903-3F669E9AF53E}"/>
              </a:ext>
            </a:extLst>
          </p:cNvPr>
          <p:cNvSpPr txBox="1"/>
          <p:nvPr/>
        </p:nvSpPr>
        <p:spPr>
          <a:xfrm>
            <a:off x="4965744" y="3377642"/>
            <a:ext cx="2014767" cy="738664"/>
          </a:xfrm>
          <a:prstGeom prst="rect">
            <a:avLst/>
          </a:prstGeom>
          <a:solidFill>
            <a:srgbClr val="008FC5">
              <a:alpha val="8549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Rebates to PBMs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Copay assistance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Other price concessions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980DC7F-4DC1-8342-A852-56A1C40AB1CF}"/>
              </a:ext>
            </a:extLst>
          </p:cNvPr>
          <p:cNvCxnSpPr/>
          <p:nvPr/>
        </p:nvCxnSpPr>
        <p:spPr>
          <a:xfrm>
            <a:off x="6942171" y="2173615"/>
            <a:ext cx="5957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A2D199B7-5EC6-8E4A-8986-97F92D3BB4AD}"/>
              </a:ext>
            </a:extLst>
          </p:cNvPr>
          <p:cNvCxnSpPr/>
          <p:nvPr/>
        </p:nvCxnSpPr>
        <p:spPr>
          <a:xfrm flipH="1">
            <a:off x="10637228" y="4428875"/>
            <a:ext cx="3105" cy="151177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ED4D3FC-EA0D-AB4D-ACD5-1D79E3FAD9C5}"/>
              </a:ext>
            </a:extLst>
          </p:cNvPr>
          <p:cNvCxnSpPr/>
          <p:nvPr/>
        </p:nvCxnSpPr>
        <p:spPr>
          <a:xfrm flipH="1">
            <a:off x="8809122" y="3972032"/>
            <a:ext cx="4452" cy="608020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0">
            <a:extLst>
              <a:ext uri="{FF2B5EF4-FFF2-40B4-BE49-F238E27FC236}">
                <a16:creationId xmlns:a16="http://schemas.microsoft.com/office/drawing/2014/main" xmlns="" id="{ED419495-D6F8-244B-8980-E0FFAD0563CE}"/>
              </a:ext>
            </a:extLst>
          </p:cNvPr>
          <p:cNvSpPr txBox="1"/>
          <p:nvPr/>
        </p:nvSpPr>
        <p:spPr>
          <a:xfrm>
            <a:off x="7624544" y="5129501"/>
            <a:ext cx="4123999" cy="307777"/>
          </a:xfrm>
          <a:prstGeom prst="rect">
            <a:avLst/>
          </a:prstGeom>
          <a:solidFill>
            <a:srgbClr val="008FC5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Supplemental discounts negotiated (VA and DoD)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2F49FBE-D62C-6845-87E1-6182488781D4}"/>
              </a:ext>
            </a:extLst>
          </p:cNvPr>
          <p:cNvCxnSpPr/>
          <p:nvPr/>
        </p:nvCxnSpPr>
        <p:spPr>
          <a:xfrm>
            <a:off x="9775224" y="4887829"/>
            <a:ext cx="0" cy="241672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406CC62E-8D56-E04D-B61D-3FE584195AF9}"/>
              </a:ext>
            </a:extLst>
          </p:cNvPr>
          <p:cNvCxnSpPr/>
          <p:nvPr/>
        </p:nvCxnSpPr>
        <p:spPr>
          <a:xfrm>
            <a:off x="5435459" y="2344606"/>
            <a:ext cx="0" cy="1033036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Drug Pricing: It’s Complicated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1B04E3C9-0F8A-6C45-B151-8C01A0DD5D82}"/>
              </a:ext>
            </a:extLst>
          </p:cNvPr>
          <p:cNvSpPr txBox="1"/>
          <p:nvPr/>
        </p:nvSpPr>
        <p:spPr>
          <a:xfrm>
            <a:off x="4560601" y="4249570"/>
            <a:ext cx="26168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Generics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BE3F0D35-4C67-E941-937C-F498966446A4}"/>
              </a:ext>
            </a:extLst>
          </p:cNvPr>
          <p:cNvSpPr txBox="1"/>
          <p:nvPr/>
        </p:nvSpPr>
        <p:spPr>
          <a:xfrm>
            <a:off x="4290965" y="1127945"/>
            <a:ext cx="3610070" cy="307777"/>
          </a:xfrm>
          <a:prstGeom prst="rect">
            <a:avLst/>
          </a:prstGeom>
          <a:solidFill>
            <a:srgbClr val="2626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Average Wholesale Price (AWP)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49A5B87-6991-A64D-BF3C-22B4D7581C0A}"/>
              </a:ext>
            </a:extLst>
          </p:cNvPr>
          <p:cNvSpPr txBox="1"/>
          <p:nvPr/>
        </p:nvSpPr>
        <p:spPr>
          <a:xfrm>
            <a:off x="4251987" y="1512409"/>
            <a:ext cx="3688027" cy="307777"/>
          </a:xfrm>
          <a:prstGeom prst="rect">
            <a:avLst/>
          </a:prstGeom>
          <a:solidFill>
            <a:srgbClr val="2626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Wholesale Acquisition Cost (WAC)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3F6704AF-21C5-3646-A3E9-649164D3AA34}"/>
              </a:ext>
            </a:extLst>
          </p:cNvPr>
          <p:cNvSpPr txBox="1"/>
          <p:nvPr/>
        </p:nvSpPr>
        <p:spPr>
          <a:xfrm>
            <a:off x="334556" y="2019727"/>
            <a:ext cx="3693844" cy="307777"/>
          </a:xfrm>
          <a:prstGeom prst="rect">
            <a:avLst/>
          </a:prstGeom>
          <a:solidFill>
            <a:srgbClr val="008FC5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Average Manufacturer Price (AMP)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B94CC0F-4523-0648-ACE0-C110F8F05655}"/>
              </a:ext>
            </a:extLst>
          </p:cNvPr>
          <p:cNvCxnSpPr>
            <a:cxnSpLocks/>
          </p:cNvCxnSpPr>
          <p:nvPr/>
        </p:nvCxnSpPr>
        <p:spPr>
          <a:xfrm flipH="1">
            <a:off x="4055773" y="2154694"/>
            <a:ext cx="937344" cy="4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582D088E-2D49-6749-B859-AE9B3754AB3C}"/>
              </a:ext>
            </a:extLst>
          </p:cNvPr>
          <p:cNvSpPr txBox="1"/>
          <p:nvPr/>
        </p:nvSpPr>
        <p:spPr>
          <a:xfrm>
            <a:off x="1362528" y="2433733"/>
            <a:ext cx="1692968" cy="307777"/>
          </a:xfrm>
          <a:prstGeom prst="rect">
            <a:avLst/>
          </a:prstGeom>
          <a:solidFill>
            <a:srgbClr val="008FC5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Best Price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AE821FFB-9447-214C-BDED-F4EB6E37530A}"/>
              </a:ext>
            </a:extLst>
          </p:cNvPr>
          <p:cNvSpPr txBox="1"/>
          <p:nvPr/>
        </p:nvSpPr>
        <p:spPr>
          <a:xfrm>
            <a:off x="2259030" y="3969920"/>
            <a:ext cx="1457803" cy="307777"/>
          </a:xfrm>
          <a:prstGeom prst="rect">
            <a:avLst/>
          </a:prstGeom>
          <a:solidFill>
            <a:srgbClr val="008FC5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tx1"/>
                </a:solidFill>
              </a:rPr>
              <a:t>Medicaid Price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670052A4-2D29-EB40-8355-1B04E4D2BA9A}"/>
              </a:ext>
            </a:extLst>
          </p:cNvPr>
          <p:cNvSpPr txBox="1"/>
          <p:nvPr/>
        </p:nvSpPr>
        <p:spPr>
          <a:xfrm>
            <a:off x="127988" y="3969921"/>
            <a:ext cx="1651024" cy="307777"/>
          </a:xfrm>
          <a:prstGeom prst="rect">
            <a:avLst/>
          </a:prstGeom>
          <a:solidFill>
            <a:srgbClr val="008FC5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340B Price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E17BE62-D4E4-3747-AA45-104F68A92827}"/>
              </a:ext>
            </a:extLst>
          </p:cNvPr>
          <p:cNvCxnSpPr/>
          <p:nvPr/>
        </p:nvCxnSpPr>
        <p:spPr>
          <a:xfrm flipH="1">
            <a:off x="3070777" y="2327502"/>
            <a:ext cx="1922340" cy="29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19">
            <a:extLst>
              <a:ext uri="{FF2B5EF4-FFF2-40B4-BE49-F238E27FC236}">
                <a16:creationId xmlns:a16="http://schemas.microsoft.com/office/drawing/2014/main" xmlns="" id="{C58F4279-4845-414B-AF4A-A1D971061330}"/>
              </a:ext>
            </a:extLst>
          </p:cNvPr>
          <p:cNvSpPr txBox="1"/>
          <p:nvPr/>
        </p:nvSpPr>
        <p:spPr>
          <a:xfrm>
            <a:off x="127988" y="3037229"/>
            <a:ext cx="3588845" cy="738664"/>
          </a:xfrm>
          <a:prstGeom prst="rect">
            <a:avLst/>
          </a:prstGeom>
          <a:solidFill>
            <a:srgbClr val="008FC5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Unit rebate: 23.1% / 13% of AMP or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AMP – Best Price plus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CPI penalties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82C4D19A-8797-C249-A054-A1286E228177}"/>
              </a:ext>
            </a:extLst>
          </p:cNvPr>
          <p:cNvCxnSpPr/>
          <p:nvPr/>
        </p:nvCxnSpPr>
        <p:spPr>
          <a:xfrm>
            <a:off x="980479" y="2321711"/>
            <a:ext cx="0" cy="715518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A91BCD7-6EDF-4B48-B599-1B7B897C6C54}"/>
              </a:ext>
            </a:extLst>
          </p:cNvPr>
          <p:cNvCxnSpPr/>
          <p:nvPr/>
        </p:nvCxnSpPr>
        <p:spPr>
          <a:xfrm>
            <a:off x="2708704" y="2741510"/>
            <a:ext cx="0" cy="295719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B886A6E-6CFE-2A4A-8AA6-4DE573949B04}"/>
              </a:ext>
            </a:extLst>
          </p:cNvPr>
          <p:cNvCxnSpPr/>
          <p:nvPr/>
        </p:nvCxnSpPr>
        <p:spPr>
          <a:xfrm>
            <a:off x="673239" y="3773607"/>
            <a:ext cx="0" cy="234164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27">
            <a:extLst>
              <a:ext uri="{FF2B5EF4-FFF2-40B4-BE49-F238E27FC236}">
                <a16:creationId xmlns:a16="http://schemas.microsoft.com/office/drawing/2014/main" xmlns="" id="{8D1DF51A-C3B3-214D-BFA6-8BF9FF8D305B}"/>
              </a:ext>
            </a:extLst>
          </p:cNvPr>
          <p:cNvSpPr txBox="1"/>
          <p:nvPr/>
        </p:nvSpPr>
        <p:spPr>
          <a:xfrm>
            <a:off x="119478" y="4633889"/>
            <a:ext cx="4123999" cy="523220"/>
          </a:xfrm>
          <a:prstGeom prst="rect">
            <a:avLst/>
          </a:prstGeom>
          <a:solidFill>
            <a:srgbClr val="008FC5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Supplemental rebates and discounts negotiated (including ADAPs)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1FE15B8-0360-EE4A-9F3A-A0297C152486}"/>
              </a:ext>
            </a:extLst>
          </p:cNvPr>
          <p:cNvCxnSpPr/>
          <p:nvPr/>
        </p:nvCxnSpPr>
        <p:spPr>
          <a:xfrm>
            <a:off x="673239" y="4298221"/>
            <a:ext cx="0" cy="315145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0D1E9B34-B5D8-7641-BE48-37ABD36C0EA9}"/>
              </a:ext>
            </a:extLst>
          </p:cNvPr>
          <p:cNvCxnSpPr/>
          <p:nvPr/>
        </p:nvCxnSpPr>
        <p:spPr>
          <a:xfrm>
            <a:off x="3177220" y="4298221"/>
            <a:ext cx="0" cy="315145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E5DF76DD-9D9A-164E-813E-8C811D0E34C4}"/>
              </a:ext>
            </a:extLst>
          </p:cNvPr>
          <p:cNvCxnSpPr/>
          <p:nvPr/>
        </p:nvCxnSpPr>
        <p:spPr>
          <a:xfrm>
            <a:off x="3177220" y="3746974"/>
            <a:ext cx="0" cy="234164"/>
          </a:xfrm>
          <a:prstGeom prst="straightConnector1">
            <a:avLst/>
          </a:prstGeom>
          <a:ln>
            <a:solidFill>
              <a:schemeClr val="tx1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1BA387C-45E7-444B-BB19-9421C163EE42}"/>
              </a:ext>
            </a:extLst>
          </p:cNvPr>
          <p:cNvSpPr txBox="1"/>
          <p:nvPr/>
        </p:nvSpPr>
        <p:spPr>
          <a:xfrm>
            <a:off x="4918387" y="4580052"/>
            <a:ext cx="1922848" cy="307777"/>
          </a:xfrm>
          <a:prstGeom prst="rect">
            <a:avLst/>
          </a:prstGeom>
          <a:solidFill>
            <a:srgbClr val="008FC5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Federal Upper Limit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A889B53-5239-B74D-B551-B42C57CA413F}"/>
              </a:ext>
            </a:extLst>
          </p:cNvPr>
          <p:cNvSpPr txBox="1"/>
          <p:nvPr/>
        </p:nvSpPr>
        <p:spPr>
          <a:xfrm>
            <a:off x="4918387" y="4963781"/>
            <a:ext cx="1922848" cy="523220"/>
          </a:xfrm>
          <a:prstGeom prst="rect">
            <a:avLst/>
          </a:prstGeom>
          <a:solidFill>
            <a:srgbClr val="008FC5">
              <a:alpha val="2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State Maximum Allowable Cost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549953D-D162-EC4E-9C86-2C116473E7DA}"/>
              </a:ext>
            </a:extLst>
          </p:cNvPr>
          <p:cNvSpPr txBox="1"/>
          <p:nvPr/>
        </p:nvSpPr>
        <p:spPr>
          <a:xfrm>
            <a:off x="4907609" y="5562953"/>
            <a:ext cx="1922848" cy="307777"/>
          </a:xfrm>
          <a:prstGeom prst="rect">
            <a:avLst/>
          </a:prstGeom>
          <a:solidFill>
            <a:srgbClr val="008FC5">
              <a:alpha val="8549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Commercial Payer MAC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xmlns="" id="{E4AA423B-EAB2-9F4C-8F7D-FE183A58E092}"/>
              </a:ext>
            </a:extLst>
          </p:cNvPr>
          <p:cNvSpPr txBox="1"/>
          <p:nvPr/>
        </p:nvSpPr>
        <p:spPr>
          <a:xfrm>
            <a:off x="8891908" y="2702365"/>
            <a:ext cx="2957185" cy="523220"/>
          </a:xfrm>
          <a:prstGeom prst="rect">
            <a:avLst/>
          </a:prstGeom>
          <a:solidFill>
            <a:srgbClr val="008FC5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24% of non-FAMP plus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additional discounts</a:t>
            </a: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xmlns="" id="{45EEB041-B8D9-954B-A5B3-FB026FF24C13}"/>
              </a:ext>
            </a:extLst>
          </p:cNvPr>
          <p:cNvSpPr txBox="1"/>
          <p:nvPr/>
        </p:nvSpPr>
        <p:spPr>
          <a:xfrm>
            <a:off x="5756585" y="2714928"/>
            <a:ext cx="2957185" cy="523220"/>
          </a:xfrm>
          <a:prstGeom prst="rect">
            <a:avLst/>
          </a:prstGeom>
          <a:solidFill>
            <a:srgbClr val="008FC5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Negotiation on most-favored commercial customer price</a:t>
            </a:r>
          </a:p>
        </p:txBody>
      </p:sp>
    </p:spTree>
    <p:extLst>
      <p:ext uri="{BB962C8B-B14F-4D97-AF65-F5344CB8AC3E}">
        <p14:creationId xmlns:p14="http://schemas.microsoft.com/office/powerpoint/2010/main" val="253329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33B4E-F99D-D04A-8963-BFDD24306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340B and the </a:t>
            </a:r>
            <a:br>
              <a:rPr lang="en-US" dirty="0"/>
            </a:br>
            <a:r>
              <a:rPr lang="en-US" dirty="0"/>
              <a:t>Ryan White HIV/AIDS Program</a:t>
            </a:r>
          </a:p>
        </p:txBody>
      </p:sp>
    </p:spTree>
    <p:extLst>
      <p:ext uri="{BB962C8B-B14F-4D97-AF65-F5344CB8AC3E}">
        <p14:creationId xmlns:p14="http://schemas.microsoft.com/office/powerpoint/2010/main" val="259613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AF74E97-B547-D54D-BCC3-24E10480C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The 340B Drug Pricing Program was developed to allow manufacturers to continue offering discounted drugs to safety net entities, following the introduction of the Medicaid Drug Rebate Program</a:t>
            </a:r>
          </a:p>
          <a:p>
            <a:pPr marL="457200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Medicaid required manufacturers to calculate average and best prices for the Medicaid program, and any discounts to safety net entities would reduce Medicaid reimbursement</a:t>
            </a:r>
          </a:p>
          <a:p>
            <a:pPr marL="457200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The 340B Program was established to allow manufacturers to exclude these discounts from their Medicaid calculations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D97D8FE-5E31-534F-8883-738DE907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340B Background</a:t>
            </a:r>
          </a:p>
        </p:txBody>
      </p:sp>
    </p:spTree>
    <p:extLst>
      <p:ext uri="{BB962C8B-B14F-4D97-AF65-F5344CB8AC3E}">
        <p14:creationId xmlns:p14="http://schemas.microsoft.com/office/powerpoint/2010/main" val="96000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D5CCCD0-59D1-6E4C-9044-DB1B75DD0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Why do manufacturers participate in 340B (and Medicaid)?</a:t>
            </a:r>
          </a:p>
          <a:p>
            <a:pPr marL="914400" lvl="1" indent="-457200">
              <a:buClr>
                <a:srgbClr val="008FC5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Manufacturers are not required to participate – they choose to participate and offer discounts</a:t>
            </a:r>
          </a:p>
          <a:p>
            <a:pPr marL="914400" lvl="1" indent="-457200">
              <a:buClr>
                <a:srgbClr val="008FC5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Participation is the only way to receive Medicare Part B and Medicaid reimbursement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98F039-9ED6-3F4F-A104-10AE2365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Manufacturers and 340B</a:t>
            </a:r>
          </a:p>
        </p:txBody>
      </p:sp>
    </p:spTree>
    <p:extLst>
      <p:ext uri="{BB962C8B-B14F-4D97-AF65-F5344CB8AC3E}">
        <p14:creationId xmlns:p14="http://schemas.microsoft.com/office/powerpoint/2010/main" val="386138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597" y="203139"/>
            <a:ext cx="11493731" cy="1371600"/>
          </a:xfrm>
        </p:spPr>
        <p:txBody>
          <a:bodyPr/>
          <a:lstStyle/>
          <a:p>
            <a:r>
              <a:rPr lang="en-US" sz="3733" dirty="0"/>
              <a:t>Financial Relationships With Commercial Entities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idx="4294967295"/>
          </p:nvPr>
        </p:nvSpPr>
        <p:spPr>
          <a:xfrm>
            <a:off x="619595" y="1780731"/>
            <a:ext cx="11272603" cy="46773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67" dirty="0" err="1">
                <a:latin typeface="+mn-lt"/>
              </a:rPr>
              <a:t>Mr</a:t>
            </a:r>
            <a:r>
              <a:rPr lang="en-US" sz="3467" dirty="0">
                <a:latin typeface="+mn-lt"/>
              </a:rPr>
              <a:t> Horn has no relevant financial affiliations to disclose. (Updated 11/11/19)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D5CCCD0-59D1-6E4C-9044-DB1B75DD0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RWHAP grantees are essential public health care programs and therefore eligible for 340B Drug Pricing Program</a:t>
            </a:r>
          </a:p>
          <a:p>
            <a:pPr marL="457200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RWHAPs also subject to extensive restrictions on how 340B can be used: program-eligible PLWHIV, ”additive” use consistent with grant terms </a:t>
            </a:r>
          </a:p>
          <a:p>
            <a:pPr marL="914400" lvl="1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600" dirty="0">
                <a:latin typeface="+mj-lt"/>
              </a:rPr>
              <a:t>HRSA Policy Clarification Notice (PCN) 15-03</a:t>
            </a:r>
          </a:p>
          <a:p>
            <a:pPr marL="457200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Most RWHAP programs – or their contract pharmacies – access up-front </a:t>
            </a:r>
            <a:r>
              <a:rPr lang="en-US" sz="2800" b="1" dirty="0"/>
              <a:t>discounts</a:t>
            </a:r>
          </a:p>
          <a:p>
            <a:pPr marL="457200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>
                <a:latin typeface="+mj-lt"/>
              </a:rPr>
              <a:t>ADAPs, under RWHAP Part B,</a:t>
            </a:r>
            <a:r>
              <a:rPr lang="en-US" sz="2800" dirty="0"/>
              <a:t> may choose up-front </a:t>
            </a:r>
            <a:r>
              <a:rPr lang="en-US" sz="2800" b="1" dirty="0"/>
              <a:t>discounts</a:t>
            </a:r>
            <a:r>
              <a:rPr lang="en-US" sz="2800" dirty="0"/>
              <a:t> and/or</a:t>
            </a:r>
            <a:r>
              <a:rPr lang="en-US" sz="2800" b="1" dirty="0"/>
              <a:t> rebates </a:t>
            </a:r>
            <a:r>
              <a:rPr lang="en-US" sz="2800" dirty="0"/>
              <a:t>paid by manufacturer</a:t>
            </a:r>
          </a:p>
          <a:p>
            <a:pPr marL="914400" lvl="1" indent="-45720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600" dirty="0">
                <a:latin typeface="+mj-lt"/>
              </a:rPr>
              <a:t>ADAP Crisis Task Force negotiates supplemental discounts/rebates with manufacturers – agreements with all ARV manufacturers on behalf of all ADAPs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98F039-9ED6-3F4F-A104-10AE2365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340B and RWHAP</a:t>
            </a:r>
          </a:p>
        </p:txBody>
      </p:sp>
    </p:spTree>
    <p:extLst>
      <p:ext uri="{BB962C8B-B14F-4D97-AF65-F5344CB8AC3E}">
        <p14:creationId xmlns:p14="http://schemas.microsoft.com/office/powerpoint/2010/main" val="274043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13B5C38-E0CF-D843-A69C-F99CC39F0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340B entities subject to a minimum discount of 23.1% off the Average Manufacturer Price; “Best Price” adjustment also possible 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2800" dirty="0"/>
              <a:t>When manufacturer takes a price increase that exceeds the Consumer Price Index for All Urban Costumers (CPI-U), an additional rebate – or “inflation penalty” – is added to base discount </a:t>
            </a:r>
          </a:p>
          <a:p>
            <a:pPr marL="457200" indent="-457200">
              <a:buClr>
                <a:srgbClr val="008FC5"/>
              </a:buClr>
              <a:buFont typeface="Wingdings" pitchFamily="2" charset="2"/>
              <a:buChar char="ü"/>
            </a:pPr>
            <a:r>
              <a:rPr lang="en-US" sz="2800" dirty="0"/>
              <a:t>Achieves prescription drug cost containment</a:t>
            </a:r>
          </a:p>
          <a:p>
            <a:pPr marL="457200" indent="-457200">
              <a:buClr>
                <a:srgbClr val="008FC5"/>
              </a:buClr>
              <a:buFont typeface="Wingdings" pitchFamily="2" charset="2"/>
              <a:buChar char="ü"/>
            </a:pPr>
            <a:r>
              <a:rPr lang="en-US" sz="2800" dirty="0"/>
              <a:t>Revenue, or “program income,” is generated when clinics are able to purchase the drug at a discounted rate but are reimbursed by third-party payers at a higher usual and customary rate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3ECD40-9DB7-004B-A1EA-156B5772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340B Discount and Program Income Basics</a:t>
            </a:r>
          </a:p>
        </p:txBody>
      </p:sp>
    </p:spTree>
    <p:extLst>
      <p:ext uri="{BB962C8B-B14F-4D97-AF65-F5344CB8AC3E}">
        <p14:creationId xmlns:p14="http://schemas.microsoft.com/office/powerpoint/2010/main" val="112899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C5CB9C9-BE24-224E-894A-2B83147B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340B Discount and Program Income Basics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456CEA-FBE3-314A-B230-0FE626767B49}"/>
              </a:ext>
            </a:extLst>
          </p:cNvPr>
          <p:cNvSpPr/>
          <p:nvPr/>
        </p:nvSpPr>
        <p:spPr>
          <a:xfrm>
            <a:off x="2155371" y="1660071"/>
            <a:ext cx="2269672" cy="4147457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DB151E-7345-1243-9ED3-89A18E1571BC}"/>
              </a:ext>
            </a:extLst>
          </p:cNvPr>
          <p:cNvSpPr/>
          <p:nvPr/>
        </p:nvSpPr>
        <p:spPr>
          <a:xfrm>
            <a:off x="7092042" y="1660072"/>
            <a:ext cx="2269672" cy="4147457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868056-0520-F847-A195-FEC47DD9C1F7}"/>
              </a:ext>
            </a:extLst>
          </p:cNvPr>
          <p:cNvSpPr/>
          <p:nvPr/>
        </p:nvSpPr>
        <p:spPr>
          <a:xfrm>
            <a:off x="2155371" y="1660071"/>
            <a:ext cx="2269672" cy="1768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5B0F79-E79C-7D44-9F4A-CD5738FAEA3E}"/>
              </a:ext>
            </a:extLst>
          </p:cNvPr>
          <p:cNvSpPr/>
          <p:nvPr/>
        </p:nvSpPr>
        <p:spPr>
          <a:xfrm>
            <a:off x="7092042" y="1660071"/>
            <a:ext cx="2269672" cy="1768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E04238-6F93-9643-AE0D-533C7036235E}"/>
              </a:ext>
            </a:extLst>
          </p:cNvPr>
          <p:cNvSpPr/>
          <p:nvPr/>
        </p:nvSpPr>
        <p:spPr>
          <a:xfrm>
            <a:off x="2155371" y="3429001"/>
            <a:ext cx="2269672" cy="675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DC0A9F-B5E9-684B-9812-22155249C909}"/>
              </a:ext>
            </a:extLst>
          </p:cNvPr>
          <p:cNvSpPr txBox="1"/>
          <p:nvPr/>
        </p:nvSpPr>
        <p:spPr>
          <a:xfrm>
            <a:off x="4927517" y="1481554"/>
            <a:ext cx="177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WAC/AMP Price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CAB3F9-6A97-CD45-BA54-27EB4C88B78F}"/>
              </a:ext>
            </a:extLst>
          </p:cNvPr>
          <p:cNvSpPr txBox="1"/>
          <p:nvPr/>
        </p:nvSpPr>
        <p:spPr>
          <a:xfrm>
            <a:off x="4821269" y="3212068"/>
            <a:ext cx="190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340B Ceiling 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9AFD81-4A4D-7741-B296-914FB5DF75DB}"/>
              </a:ext>
            </a:extLst>
          </p:cNvPr>
          <p:cNvSpPr txBox="1"/>
          <p:nvPr/>
        </p:nvSpPr>
        <p:spPr>
          <a:xfrm>
            <a:off x="4864760" y="3781303"/>
            <a:ext cx="190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Voluntary Sub-ceiling ADAP Price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11B385-DA7C-B540-BC4F-C1FEF99E751A}"/>
              </a:ext>
            </a:extLst>
          </p:cNvPr>
          <p:cNvSpPr txBox="1"/>
          <p:nvPr/>
        </p:nvSpPr>
        <p:spPr>
          <a:xfrm>
            <a:off x="2670049" y="5937566"/>
            <a:ext cx="11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13C5F2-B286-1B40-ABF9-9AF89BE73339}"/>
              </a:ext>
            </a:extLst>
          </p:cNvPr>
          <p:cNvSpPr txBox="1"/>
          <p:nvPr/>
        </p:nvSpPr>
        <p:spPr>
          <a:xfrm>
            <a:off x="7291305" y="5937566"/>
            <a:ext cx="18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RWHAP Providers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7346123-B254-494D-9DA8-A94ADB93EC1F}"/>
              </a:ext>
            </a:extLst>
          </p:cNvPr>
          <p:cNvCxnSpPr/>
          <p:nvPr/>
        </p:nvCxnSpPr>
        <p:spPr>
          <a:xfrm>
            <a:off x="7092041" y="1359627"/>
            <a:ext cx="22696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EE11641-21A7-F746-BE6E-8BD55B0D2D94}"/>
              </a:ext>
            </a:extLst>
          </p:cNvPr>
          <p:cNvSpPr txBox="1"/>
          <p:nvPr/>
        </p:nvSpPr>
        <p:spPr>
          <a:xfrm>
            <a:off x="4793640" y="1174961"/>
            <a:ext cx="202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Insurance Payment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921F3D00-74E9-E549-9DF8-FA54795A3C60}"/>
              </a:ext>
            </a:extLst>
          </p:cNvPr>
          <p:cNvSpPr/>
          <p:nvPr/>
        </p:nvSpPr>
        <p:spPr>
          <a:xfrm>
            <a:off x="1511546" y="1660071"/>
            <a:ext cx="372118" cy="244439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26E9A2-9844-9F42-B77E-99032EA97C85}"/>
              </a:ext>
            </a:extLst>
          </p:cNvPr>
          <p:cNvSpPr txBox="1"/>
          <p:nvPr/>
        </p:nvSpPr>
        <p:spPr>
          <a:xfrm>
            <a:off x="728374" y="1508018"/>
            <a:ext cx="738664" cy="27485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DISCOUNT or REBATE </a:t>
            </a:r>
            <a:br>
              <a:rPr lang="en-US" b="1" dirty="0"/>
            </a:br>
            <a:r>
              <a:rPr lang="en-US" b="1" dirty="0"/>
              <a:t>FROM MANUFACTURER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xmlns="" id="{F0123668-8917-474B-9FD7-546CF72E02D6}"/>
              </a:ext>
            </a:extLst>
          </p:cNvPr>
          <p:cNvSpPr/>
          <p:nvPr/>
        </p:nvSpPr>
        <p:spPr>
          <a:xfrm>
            <a:off x="10494864" y="1359626"/>
            <a:ext cx="393523" cy="2069373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xmlns="" id="{0249EC74-413D-EC48-8A57-AADC13D6E0F2}"/>
              </a:ext>
            </a:extLst>
          </p:cNvPr>
          <p:cNvSpPr/>
          <p:nvPr/>
        </p:nvSpPr>
        <p:spPr>
          <a:xfrm>
            <a:off x="9521384" y="1660071"/>
            <a:ext cx="374904" cy="176892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BA917C3-56F7-444B-B81E-E7DAC98A60A8}"/>
              </a:ext>
            </a:extLst>
          </p:cNvPr>
          <p:cNvSpPr txBox="1"/>
          <p:nvPr/>
        </p:nvSpPr>
        <p:spPr>
          <a:xfrm>
            <a:off x="10863461" y="948125"/>
            <a:ext cx="461665" cy="274850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dirty="0"/>
              <a:t>PROGRAM INCOME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26B85C1-4C95-BC48-A08C-368F6F651CA8}"/>
              </a:ext>
            </a:extLst>
          </p:cNvPr>
          <p:cNvSpPr txBox="1"/>
          <p:nvPr/>
        </p:nvSpPr>
        <p:spPr>
          <a:xfrm>
            <a:off x="9774819" y="1228132"/>
            <a:ext cx="738664" cy="274850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dirty="0"/>
              <a:t>DISCOUNT </a:t>
            </a:r>
            <a:br>
              <a:rPr lang="en-US" b="1" dirty="0"/>
            </a:br>
            <a:r>
              <a:rPr lang="en-US" b="1" dirty="0"/>
              <a:t>FROM MANUFACTURER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110E5C5C-11E1-D04E-83BF-1352A03CFE66}"/>
              </a:ext>
            </a:extLst>
          </p:cNvPr>
          <p:cNvCxnSpPr>
            <a:cxnSpLocks/>
          </p:cNvCxnSpPr>
          <p:nvPr/>
        </p:nvCxnSpPr>
        <p:spPr>
          <a:xfrm>
            <a:off x="6788754" y="1364587"/>
            <a:ext cx="22164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8BA0059-CD67-3B45-83CC-03DEC5007678}"/>
              </a:ext>
            </a:extLst>
          </p:cNvPr>
          <p:cNvCxnSpPr>
            <a:cxnSpLocks/>
          </p:cNvCxnSpPr>
          <p:nvPr/>
        </p:nvCxnSpPr>
        <p:spPr>
          <a:xfrm>
            <a:off x="4571995" y="3428999"/>
            <a:ext cx="22164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11FA9C7-0161-9A4C-81C3-C12CC796C9C8}"/>
              </a:ext>
            </a:extLst>
          </p:cNvPr>
          <p:cNvCxnSpPr>
            <a:cxnSpLocks/>
          </p:cNvCxnSpPr>
          <p:nvPr/>
        </p:nvCxnSpPr>
        <p:spPr>
          <a:xfrm>
            <a:off x="6705991" y="3406654"/>
            <a:ext cx="22164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F1F084D-0ACC-8548-A531-F59D89FDBB1B}"/>
              </a:ext>
            </a:extLst>
          </p:cNvPr>
          <p:cNvCxnSpPr>
            <a:cxnSpLocks/>
          </p:cNvCxnSpPr>
          <p:nvPr/>
        </p:nvCxnSpPr>
        <p:spPr>
          <a:xfrm>
            <a:off x="4579704" y="4104468"/>
            <a:ext cx="4891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E28B0FA-67D9-EC49-B249-F84D72E94B8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71995" y="1666220"/>
            <a:ext cx="35552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85F1386-C077-B94F-9487-303FC5D0EBFA}"/>
              </a:ext>
            </a:extLst>
          </p:cNvPr>
          <p:cNvCxnSpPr>
            <a:cxnSpLocks/>
          </p:cNvCxnSpPr>
          <p:nvPr/>
        </p:nvCxnSpPr>
        <p:spPr>
          <a:xfrm>
            <a:off x="6622849" y="1665131"/>
            <a:ext cx="35552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6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6EDC110-AF9E-3F40-A66F-D14554F4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706" y="365127"/>
            <a:ext cx="9996589" cy="643174"/>
          </a:xfrm>
        </p:spPr>
        <p:txBody>
          <a:bodyPr>
            <a:normAutofit fontScale="90000"/>
          </a:bodyPr>
          <a:lstStyle/>
          <a:p>
            <a:r>
              <a:rPr lang="en-US" dirty="0"/>
              <a:t>340B Program Income Over 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CAB8B5-E21A-7143-B8F8-FEEF271A39C8}"/>
              </a:ext>
            </a:extLst>
          </p:cNvPr>
          <p:cNvSpPr/>
          <p:nvPr/>
        </p:nvSpPr>
        <p:spPr>
          <a:xfrm>
            <a:off x="1019894" y="4169719"/>
            <a:ext cx="1721694" cy="1697736"/>
          </a:xfrm>
          <a:prstGeom prst="rect">
            <a:avLst/>
          </a:prstGeom>
          <a:solidFill>
            <a:srgbClr val="00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D9DC0F-E391-8A4E-8F7C-6A529AA30F8B}"/>
              </a:ext>
            </a:extLst>
          </p:cNvPr>
          <p:cNvSpPr/>
          <p:nvPr/>
        </p:nvSpPr>
        <p:spPr>
          <a:xfrm>
            <a:off x="4845990" y="4423303"/>
            <a:ext cx="1721694" cy="1441117"/>
          </a:xfrm>
          <a:prstGeom prst="rect">
            <a:avLst/>
          </a:prstGeom>
          <a:solidFill>
            <a:srgbClr val="00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51E92F-5BE7-B54F-BEEB-B6DF78B6D0ED}"/>
              </a:ext>
            </a:extLst>
          </p:cNvPr>
          <p:cNvSpPr/>
          <p:nvPr/>
        </p:nvSpPr>
        <p:spPr>
          <a:xfrm>
            <a:off x="9071587" y="4676882"/>
            <a:ext cx="1721694" cy="1126999"/>
          </a:xfrm>
          <a:prstGeom prst="rect">
            <a:avLst/>
          </a:prstGeom>
          <a:solidFill>
            <a:srgbClr val="00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8BF6E0-F44A-4A44-AF5B-1B711310805B}"/>
              </a:ext>
            </a:extLst>
          </p:cNvPr>
          <p:cNvSpPr/>
          <p:nvPr/>
        </p:nvSpPr>
        <p:spPr>
          <a:xfrm>
            <a:off x="1019894" y="3657655"/>
            <a:ext cx="1721694" cy="512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C43784-ABB7-004C-8429-80C16FE61687}"/>
              </a:ext>
            </a:extLst>
          </p:cNvPr>
          <p:cNvSpPr/>
          <p:nvPr/>
        </p:nvSpPr>
        <p:spPr>
          <a:xfrm>
            <a:off x="4845990" y="2435421"/>
            <a:ext cx="1721694" cy="786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826DD61-3819-0F46-806D-86B64520BA5F}"/>
              </a:ext>
            </a:extLst>
          </p:cNvPr>
          <p:cNvSpPr/>
          <p:nvPr/>
        </p:nvSpPr>
        <p:spPr>
          <a:xfrm>
            <a:off x="9071587" y="1631932"/>
            <a:ext cx="1721694" cy="96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705734-D640-9042-8F96-09A1BF90402D}"/>
              </a:ext>
            </a:extLst>
          </p:cNvPr>
          <p:cNvSpPr/>
          <p:nvPr/>
        </p:nvSpPr>
        <p:spPr>
          <a:xfrm>
            <a:off x="9071587" y="2592052"/>
            <a:ext cx="1721694" cy="2084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C535AD6-0D53-074E-9B29-28928178FBF3}"/>
              </a:ext>
            </a:extLst>
          </p:cNvPr>
          <p:cNvSpPr/>
          <p:nvPr/>
        </p:nvSpPr>
        <p:spPr>
          <a:xfrm>
            <a:off x="4845990" y="3221805"/>
            <a:ext cx="1721694" cy="12014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1CD04E9-B8DC-F441-9837-75BC932C0EE4}"/>
              </a:ext>
            </a:extLst>
          </p:cNvPr>
          <p:cNvCxnSpPr/>
          <p:nvPr/>
        </p:nvCxnSpPr>
        <p:spPr>
          <a:xfrm>
            <a:off x="1019894" y="3486205"/>
            <a:ext cx="1721694" cy="0"/>
          </a:xfrm>
          <a:prstGeom prst="line">
            <a:avLst/>
          </a:prstGeom>
          <a:ln w="47625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F4C5069-4C47-A44B-B08A-0BA935B65396}"/>
              </a:ext>
            </a:extLst>
          </p:cNvPr>
          <p:cNvCxnSpPr/>
          <p:nvPr/>
        </p:nvCxnSpPr>
        <p:spPr>
          <a:xfrm>
            <a:off x="4845990" y="2263971"/>
            <a:ext cx="1721694" cy="0"/>
          </a:xfrm>
          <a:prstGeom prst="line">
            <a:avLst/>
          </a:prstGeom>
          <a:ln w="47625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09A1FB4-D03B-284D-9E9C-10BEB5A5B158}"/>
              </a:ext>
            </a:extLst>
          </p:cNvPr>
          <p:cNvCxnSpPr/>
          <p:nvPr/>
        </p:nvCxnSpPr>
        <p:spPr>
          <a:xfrm>
            <a:off x="9071587" y="1460482"/>
            <a:ext cx="1721694" cy="0"/>
          </a:xfrm>
          <a:prstGeom prst="line">
            <a:avLst/>
          </a:prstGeom>
          <a:ln w="47625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31438EB-99E1-0348-84A9-ACC480F9E162}"/>
              </a:ext>
            </a:extLst>
          </p:cNvPr>
          <p:cNvSpPr/>
          <p:nvPr/>
        </p:nvSpPr>
        <p:spPr>
          <a:xfrm>
            <a:off x="1019894" y="4181149"/>
            <a:ext cx="1721694" cy="512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113A6A6-C161-AA41-B20E-2441538B8B06}"/>
              </a:ext>
            </a:extLst>
          </p:cNvPr>
          <p:cNvSpPr/>
          <p:nvPr/>
        </p:nvSpPr>
        <p:spPr>
          <a:xfrm>
            <a:off x="4835832" y="4423301"/>
            <a:ext cx="1721694" cy="2554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0965C2-58AE-344C-A31E-ED5862A9FB91}"/>
              </a:ext>
            </a:extLst>
          </p:cNvPr>
          <p:cNvSpPr txBox="1"/>
          <p:nvPr/>
        </p:nvSpPr>
        <p:spPr>
          <a:xfrm>
            <a:off x="1019894" y="590850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LAUNCH: $100.00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27545D-D101-B648-939E-9A69DCFD9CEB}"/>
              </a:ext>
            </a:extLst>
          </p:cNvPr>
          <p:cNvSpPr txBox="1"/>
          <p:nvPr/>
        </p:nvSpPr>
        <p:spPr>
          <a:xfrm>
            <a:off x="4845990" y="594586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YEAR 5: $140.00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38BA40-0125-314C-A453-A572A0D7BAF9}"/>
              </a:ext>
            </a:extLst>
          </p:cNvPr>
          <p:cNvSpPr txBox="1"/>
          <p:nvPr/>
        </p:nvSpPr>
        <p:spPr>
          <a:xfrm>
            <a:off x="9071587" y="590850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YEAR 10: $175.00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F507A91C-4EF0-4641-A8EE-5B0E113964DC}"/>
              </a:ext>
            </a:extLst>
          </p:cNvPr>
          <p:cNvSpPr/>
          <p:nvPr/>
        </p:nvSpPr>
        <p:spPr>
          <a:xfrm>
            <a:off x="2848694" y="3638605"/>
            <a:ext cx="311994" cy="5120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CF3CA8-8A26-144D-8B34-BCAFA26BB4AB}"/>
              </a:ext>
            </a:extLst>
          </p:cNvPr>
          <p:cNvSpPr txBox="1"/>
          <p:nvPr/>
        </p:nvSpPr>
        <p:spPr>
          <a:xfrm>
            <a:off x="3104320" y="3462029"/>
            <a:ext cx="81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URA </a:t>
            </a:r>
            <a:br>
              <a:rPr lang="en-US" b="1" dirty="0"/>
            </a:br>
            <a:r>
              <a:rPr lang="en-US" b="1" dirty="0"/>
              <a:t>23.1%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xmlns="" id="{3EE8F834-0A7E-BE42-A079-8B736A1733C9}"/>
              </a:ext>
            </a:extLst>
          </p:cNvPr>
          <p:cNvSpPr/>
          <p:nvPr/>
        </p:nvSpPr>
        <p:spPr>
          <a:xfrm>
            <a:off x="2848694" y="4170303"/>
            <a:ext cx="311994" cy="5120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0E8B58C-2797-1B4F-A6FB-01538068EEB2}"/>
              </a:ext>
            </a:extLst>
          </p:cNvPr>
          <p:cNvSpPr txBox="1"/>
          <p:nvPr/>
        </p:nvSpPr>
        <p:spPr>
          <a:xfrm>
            <a:off x="6777650" y="4227858"/>
            <a:ext cx="89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ADAP </a:t>
            </a:r>
            <a:br>
              <a:rPr lang="en-US" b="1" dirty="0"/>
            </a:br>
            <a:r>
              <a:rPr lang="en-US" b="1" dirty="0"/>
              <a:t>suppl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xmlns="" id="{30004399-9463-674E-9E62-CCAB532443C9}"/>
              </a:ext>
            </a:extLst>
          </p:cNvPr>
          <p:cNvSpPr/>
          <p:nvPr/>
        </p:nvSpPr>
        <p:spPr>
          <a:xfrm>
            <a:off x="6638597" y="2434603"/>
            <a:ext cx="311994" cy="78638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3D8101-61EE-FC46-8EC7-D997813EE806}"/>
              </a:ext>
            </a:extLst>
          </p:cNvPr>
          <p:cNvSpPr txBox="1"/>
          <p:nvPr/>
        </p:nvSpPr>
        <p:spPr>
          <a:xfrm>
            <a:off x="6926037" y="2563119"/>
            <a:ext cx="76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URA</a:t>
            </a:r>
            <a:br>
              <a:rPr lang="en-US" b="1" dirty="0"/>
            </a:br>
            <a:r>
              <a:rPr lang="en-US" b="1" dirty="0"/>
              <a:t>23.1%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xmlns="" id="{5498A8AC-02A3-3248-92D6-CD1B81B85D5D}"/>
              </a:ext>
            </a:extLst>
          </p:cNvPr>
          <p:cNvSpPr/>
          <p:nvPr/>
        </p:nvSpPr>
        <p:spPr>
          <a:xfrm>
            <a:off x="6638597" y="3205042"/>
            <a:ext cx="311994" cy="11978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FDFC127-D488-0B48-91AB-6E49E77E462E}"/>
              </a:ext>
            </a:extLst>
          </p:cNvPr>
          <p:cNvSpPr txBox="1"/>
          <p:nvPr/>
        </p:nvSpPr>
        <p:spPr>
          <a:xfrm>
            <a:off x="6727164" y="3509539"/>
            <a:ext cx="96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CPI </a:t>
            </a:r>
            <a:br>
              <a:rPr lang="en-US" b="1" dirty="0"/>
            </a:br>
            <a:r>
              <a:rPr lang="en-US" b="1" dirty="0"/>
              <a:t>Penalty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xmlns="" id="{E8BA8884-E828-DC4D-98DF-9D48E6E36343}"/>
              </a:ext>
            </a:extLst>
          </p:cNvPr>
          <p:cNvSpPr/>
          <p:nvPr/>
        </p:nvSpPr>
        <p:spPr>
          <a:xfrm>
            <a:off x="6640504" y="4412047"/>
            <a:ext cx="311994" cy="2560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1C78F90E-01A4-1E48-8AA9-0A402A179EE6}"/>
              </a:ext>
            </a:extLst>
          </p:cNvPr>
          <p:cNvSpPr/>
          <p:nvPr/>
        </p:nvSpPr>
        <p:spPr>
          <a:xfrm>
            <a:off x="10881314" y="1667477"/>
            <a:ext cx="311994" cy="89564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64DA50D-E6D6-764A-A9DD-BC4EE13900B1}"/>
              </a:ext>
            </a:extLst>
          </p:cNvPr>
          <p:cNvSpPr txBox="1"/>
          <p:nvPr/>
        </p:nvSpPr>
        <p:spPr>
          <a:xfrm>
            <a:off x="11187804" y="1795993"/>
            <a:ext cx="79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URA</a:t>
            </a:r>
            <a:br>
              <a:rPr lang="en-US" b="1" dirty="0"/>
            </a:br>
            <a:r>
              <a:rPr lang="en-US" b="1" dirty="0"/>
              <a:t>23.1%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xmlns="" id="{BBA4217C-6A0B-634D-81E4-6D6C90A641A8}"/>
              </a:ext>
            </a:extLst>
          </p:cNvPr>
          <p:cNvSpPr/>
          <p:nvPr/>
        </p:nvSpPr>
        <p:spPr>
          <a:xfrm>
            <a:off x="10891235" y="2563119"/>
            <a:ext cx="311994" cy="213009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44D1B4C-1BC1-EF41-930D-C3B0529C5E50}"/>
              </a:ext>
            </a:extLst>
          </p:cNvPr>
          <p:cNvSpPr txBox="1"/>
          <p:nvPr/>
        </p:nvSpPr>
        <p:spPr>
          <a:xfrm>
            <a:off x="11094295" y="3415800"/>
            <a:ext cx="92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CPI </a:t>
            </a:r>
            <a:br>
              <a:rPr lang="en-US" b="1" dirty="0"/>
            </a:br>
            <a:r>
              <a:rPr lang="en-US" b="1" dirty="0"/>
              <a:t>Penalty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6728561-23D6-0A4D-90C9-4187F36713C6}"/>
              </a:ext>
            </a:extLst>
          </p:cNvPr>
          <p:cNvSpPr txBox="1"/>
          <p:nvPr/>
        </p:nvSpPr>
        <p:spPr>
          <a:xfrm>
            <a:off x="3128433" y="4079740"/>
            <a:ext cx="81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ADAP </a:t>
            </a:r>
            <a:br>
              <a:rPr lang="en-US" b="1" dirty="0"/>
            </a:br>
            <a:r>
              <a:rPr lang="en-US" b="1" dirty="0"/>
              <a:t>suppl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xmlns="" id="{545FA635-D7FD-7941-9CD6-BCCC881520F1}"/>
              </a:ext>
            </a:extLst>
          </p:cNvPr>
          <p:cNvSpPr/>
          <p:nvPr/>
        </p:nvSpPr>
        <p:spPr>
          <a:xfrm>
            <a:off x="8665441" y="1460481"/>
            <a:ext cx="368046" cy="3216399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xmlns="" id="{35C8EF46-4836-724F-9CE0-FBB38BC26821}"/>
              </a:ext>
            </a:extLst>
          </p:cNvPr>
          <p:cNvSpPr/>
          <p:nvPr/>
        </p:nvSpPr>
        <p:spPr>
          <a:xfrm>
            <a:off x="4454092" y="2263971"/>
            <a:ext cx="302836" cy="2159329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xmlns="" id="{1F049D54-EA71-2543-AC94-4EAAA587F49D}"/>
              </a:ext>
            </a:extLst>
          </p:cNvPr>
          <p:cNvSpPr/>
          <p:nvPr/>
        </p:nvSpPr>
        <p:spPr>
          <a:xfrm>
            <a:off x="660020" y="3486205"/>
            <a:ext cx="311993" cy="1194812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A9B82B4-E6B3-2D4C-95CE-6AE1D8C2B650}"/>
              </a:ext>
            </a:extLst>
          </p:cNvPr>
          <p:cNvSpPr txBox="1"/>
          <p:nvPr/>
        </p:nvSpPr>
        <p:spPr>
          <a:xfrm>
            <a:off x="244749" y="3112923"/>
            <a:ext cx="461665" cy="1990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/>
              <a:t>PROGRAM INCOME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23C57B2-8434-9344-8367-EC449A9E2E4C}"/>
              </a:ext>
            </a:extLst>
          </p:cNvPr>
          <p:cNvSpPr txBox="1"/>
          <p:nvPr/>
        </p:nvSpPr>
        <p:spPr>
          <a:xfrm>
            <a:off x="4052518" y="2348198"/>
            <a:ext cx="461665" cy="1990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/>
              <a:t>PROGRAM INCOME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56A5DA9-F609-8A4E-A6D0-8F50EA288BD1}"/>
              </a:ext>
            </a:extLst>
          </p:cNvPr>
          <p:cNvSpPr txBox="1"/>
          <p:nvPr/>
        </p:nvSpPr>
        <p:spPr>
          <a:xfrm>
            <a:off x="8299223" y="2054804"/>
            <a:ext cx="461665" cy="1990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/>
              <a:t>PROGRAM INCOME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6AE667F-6FF0-E149-B0F3-020D448DBD93}"/>
              </a:ext>
            </a:extLst>
          </p:cNvPr>
          <p:cNvSpPr txBox="1"/>
          <p:nvPr/>
        </p:nvSpPr>
        <p:spPr>
          <a:xfrm>
            <a:off x="978227" y="3134161"/>
            <a:ext cx="19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Insurance Payment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08CB1A1-13B0-584F-8CEA-C1002D49FC4D}"/>
              </a:ext>
            </a:extLst>
          </p:cNvPr>
          <p:cNvSpPr txBox="1"/>
          <p:nvPr/>
        </p:nvSpPr>
        <p:spPr>
          <a:xfrm>
            <a:off x="8938883" y="1157973"/>
            <a:ext cx="19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Insurance Payment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A2CCFD3-20E2-484A-9753-AD80A37A829E}"/>
              </a:ext>
            </a:extLst>
          </p:cNvPr>
          <p:cNvSpPr txBox="1"/>
          <p:nvPr/>
        </p:nvSpPr>
        <p:spPr>
          <a:xfrm>
            <a:off x="4757511" y="1921813"/>
            <a:ext cx="19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Insurance Payment</a:t>
            </a:r>
          </a:p>
        </p:txBody>
      </p:sp>
    </p:spTree>
    <p:extLst>
      <p:ext uri="{BB962C8B-B14F-4D97-AF65-F5344CB8AC3E}">
        <p14:creationId xmlns:p14="http://schemas.microsoft.com/office/powerpoint/2010/main" val="466429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8276B99-5563-EC4F-A417-93071EC25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3200" dirty="0"/>
              <a:t>Any legislation or regulations that directly or indirectly lower “AMP” or “Best Price” 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3200" dirty="0"/>
              <a:t>Legislation or regulations that alter 340B Drug Pricing Program, including entity and patient definitions 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3200" dirty="0"/>
              <a:t>Legislation, regulations, or policies allowing payers to reimburse 340B discounted drugs at lower rates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3200" dirty="0"/>
              <a:t>Competition that lowers list prices, AMP, or Best Price</a:t>
            </a:r>
          </a:p>
          <a:p>
            <a:pPr marL="285750" indent="-285750">
              <a:buClr>
                <a:srgbClr val="008FC5"/>
              </a:buClr>
              <a:buFont typeface="Wingdings" pitchFamily="2" charset="2"/>
              <a:buChar char="§"/>
            </a:pPr>
            <a:r>
              <a:rPr lang="en-US" sz="3200" dirty="0"/>
              <a:t>Patent cliffs and commercialization of generic drug products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41F99BD-DC91-1C42-B174-5E7EEBAA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to 340B Program Income</a:t>
            </a:r>
          </a:p>
        </p:txBody>
      </p:sp>
    </p:spTree>
    <p:extLst>
      <p:ext uri="{BB962C8B-B14F-4D97-AF65-F5344CB8AC3E}">
        <p14:creationId xmlns:p14="http://schemas.microsoft.com/office/powerpoint/2010/main" val="2251271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3AC23E-47A8-7B4D-8722-B76BC121F838}"/>
              </a:ext>
            </a:extLst>
          </p:cNvPr>
          <p:cNvSpPr txBox="1"/>
          <p:nvPr/>
        </p:nvSpPr>
        <p:spPr>
          <a:xfrm>
            <a:off x="2628924" y="6116674"/>
            <a:ext cx="22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TDF/FTC</a:t>
            </a:r>
            <a:r>
              <a:rPr lang="en-US" b="1" dirty="0">
                <a:ea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($58)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91086-E206-BB4D-B547-5161B07F43FA}"/>
              </a:ext>
            </a:extLst>
          </p:cNvPr>
          <p:cNvSpPr txBox="1"/>
          <p:nvPr/>
        </p:nvSpPr>
        <p:spPr>
          <a:xfrm>
            <a:off x="7353717" y="6116674"/>
            <a:ext cx="2364127" cy="37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TDF/3TC  ($33.50)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FD64B9-1535-6548-82C6-01C1F8812D0E}"/>
              </a:ext>
            </a:extLst>
          </p:cNvPr>
          <p:cNvSpPr txBox="1"/>
          <p:nvPr/>
        </p:nvSpPr>
        <p:spPr>
          <a:xfrm>
            <a:off x="7346155" y="2324735"/>
            <a:ext cx="24695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&amp;Commercial Plans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2CCE44-1F89-A24C-8001-EAF5E92C5BE8}"/>
              </a:ext>
            </a:extLst>
          </p:cNvPr>
          <p:cNvSpPr txBox="1"/>
          <p:nvPr/>
        </p:nvSpPr>
        <p:spPr>
          <a:xfrm>
            <a:off x="5137435" y="6123144"/>
            <a:ext cx="207845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TAF/FTC ($58)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E049867-A6B5-C341-A79E-30062D45E1E3}"/>
              </a:ext>
            </a:extLst>
          </p:cNvPr>
          <p:cNvSpPr txBox="1"/>
          <p:nvPr/>
        </p:nvSpPr>
        <p:spPr>
          <a:xfrm>
            <a:off x="548501" y="6119758"/>
            <a:ext cx="150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DTG</a:t>
            </a:r>
            <a:r>
              <a:rPr lang="en-US" b="1" dirty="0">
                <a:ea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($58)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4F9C87E-8944-B946-85C8-EB0CB2751C73}"/>
              </a:ext>
            </a:extLst>
          </p:cNvPr>
          <p:cNvSpPr txBox="1"/>
          <p:nvPr/>
        </p:nvSpPr>
        <p:spPr>
          <a:xfrm>
            <a:off x="159403" y="169868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B1F299A-F54E-4441-9406-26768F360A50}"/>
              </a:ext>
            </a:extLst>
          </p:cNvPr>
          <p:cNvSpPr txBox="1"/>
          <p:nvPr/>
        </p:nvSpPr>
        <p:spPr>
          <a:xfrm>
            <a:off x="9855670" y="6153923"/>
            <a:ext cx="1997632" cy="338554"/>
          </a:xfrm>
          <a:prstGeom prst="rect">
            <a:avLst/>
          </a:prstGeom>
          <a:ln w="1143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TDF + 3TC ($3.50)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32B769-E2BB-6A43-96BC-B3DCB5AC40B2}"/>
              </a:ext>
            </a:extLst>
          </p:cNvPr>
          <p:cNvSpPr/>
          <p:nvPr/>
        </p:nvSpPr>
        <p:spPr>
          <a:xfrm>
            <a:off x="376356" y="712380"/>
            <a:ext cx="1855614" cy="5358622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51DD159-7EA3-E64D-BB34-E09056772191}"/>
              </a:ext>
            </a:extLst>
          </p:cNvPr>
          <p:cNvSpPr/>
          <p:nvPr/>
        </p:nvSpPr>
        <p:spPr>
          <a:xfrm>
            <a:off x="5273838" y="712381"/>
            <a:ext cx="1856231" cy="5358621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55BCBCD-513A-094E-83AB-08605849333F}"/>
              </a:ext>
            </a:extLst>
          </p:cNvPr>
          <p:cNvSpPr/>
          <p:nvPr/>
        </p:nvSpPr>
        <p:spPr>
          <a:xfrm>
            <a:off x="7600104" y="2884388"/>
            <a:ext cx="1856231" cy="3186614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9640B2F-2F7B-7741-9461-65607E6A2ADA}"/>
              </a:ext>
            </a:extLst>
          </p:cNvPr>
          <p:cNvSpPr/>
          <p:nvPr/>
        </p:nvSpPr>
        <p:spPr>
          <a:xfrm>
            <a:off x="9926371" y="5705291"/>
            <a:ext cx="1856231" cy="348448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46D1B36-11C8-A84B-9241-058DA66F326B}"/>
              </a:ext>
            </a:extLst>
          </p:cNvPr>
          <p:cNvSpPr/>
          <p:nvPr/>
        </p:nvSpPr>
        <p:spPr>
          <a:xfrm>
            <a:off x="2820038" y="714447"/>
            <a:ext cx="1856231" cy="5358621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7452526-028B-E043-8320-41A42DF74DCA}"/>
              </a:ext>
            </a:extLst>
          </p:cNvPr>
          <p:cNvSpPr txBox="1"/>
          <p:nvPr/>
        </p:nvSpPr>
        <p:spPr>
          <a:xfrm>
            <a:off x="2556053" y="165771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A625F33-D49D-024A-BCD0-972AE909C341}"/>
              </a:ext>
            </a:extLst>
          </p:cNvPr>
          <p:cNvSpPr txBox="1"/>
          <p:nvPr/>
        </p:nvSpPr>
        <p:spPr>
          <a:xfrm>
            <a:off x="4975100" y="165771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817D8D8-B94E-8043-AC1D-46A9582D88B3}"/>
              </a:ext>
            </a:extLst>
          </p:cNvPr>
          <p:cNvSpPr txBox="1"/>
          <p:nvPr/>
        </p:nvSpPr>
        <p:spPr>
          <a:xfrm>
            <a:off x="9619725" y="5155548"/>
            <a:ext cx="24695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&amp;Commercial Plans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26AF05-7A04-4649-9F3C-82F5360564F9}"/>
              </a:ext>
            </a:extLst>
          </p:cNvPr>
          <p:cNvCxnSpPr/>
          <p:nvPr/>
        </p:nvCxnSpPr>
        <p:spPr>
          <a:xfrm>
            <a:off x="360616" y="473548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2D59B12C-7DFD-6D4A-B07D-D3CD6E798564}"/>
              </a:ext>
            </a:extLst>
          </p:cNvPr>
          <p:cNvCxnSpPr/>
          <p:nvPr/>
        </p:nvCxnSpPr>
        <p:spPr>
          <a:xfrm>
            <a:off x="2820037" y="473548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8C1FE4A6-8F6A-6D4F-B4C0-E29F55616E95}"/>
              </a:ext>
            </a:extLst>
          </p:cNvPr>
          <p:cNvCxnSpPr/>
          <p:nvPr/>
        </p:nvCxnSpPr>
        <p:spPr>
          <a:xfrm>
            <a:off x="5273639" y="495647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FB34014B-6509-3543-BD4F-25A49528EC53}"/>
              </a:ext>
            </a:extLst>
          </p:cNvPr>
          <p:cNvCxnSpPr/>
          <p:nvPr/>
        </p:nvCxnSpPr>
        <p:spPr>
          <a:xfrm>
            <a:off x="7600104" y="2659847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9DA5BC8F-F3EA-A54A-9E0B-3889AB32E92B}"/>
              </a:ext>
            </a:extLst>
          </p:cNvPr>
          <p:cNvCxnSpPr/>
          <p:nvPr/>
        </p:nvCxnSpPr>
        <p:spPr>
          <a:xfrm>
            <a:off x="9924682" y="5488724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01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3AC23E-47A8-7B4D-8722-B76BC121F838}"/>
              </a:ext>
            </a:extLst>
          </p:cNvPr>
          <p:cNvSpPr txBox="1"/>
          <p:nvPr/>
        </p:nvSpPr>
        <p:spPr>
          <a:xfrm>
            <a:off x="2628924" y="6116674"/>
            <a:ext cx="22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TDF/FTC</a:t>
            </a:r>
            <a:r>
              <a:rPr lang="en-US" b="1" dirty="0">
                <a:ea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($58)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91086-E206-BB4D-B547-5161B07F43FA}"/>
              </a:ext>
            </a:extLst>
          </p:cNvPr>
          <p:cNvSpPr txBox="1"/>
          <p:nvPr/>
        </p:nvSpPr>
        <p:spPr>
          <a:xfrm>
            <a:off x="7353717" y="6116674"/>
            <a:ext cx="2364127" cy="37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TDF/3TC  ($33.50)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FD64B9-1535-6548-82C6-01C1F8812D0E}"/>
              </a:ext>
            </a:extLst>
          </p:cNvPr>
          <p:cNvSpPr txBox="1"/>
          <p:nvPr/>
        </p:nvSpPr>
        <p:spPr>
          <a:xfrm>
            <a:off x="7346155" y="2324735"/>
            <a:ext cx="24695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&amp;Commercial Plans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2CCE44-1F89-A24C-8001-EAF5E92C5BE8}"/>
              </a:ext>
            </a:extLst>
          </p:cNvPr>
          <p:cNvSpPr txBox="1"/>
          <p:nvPr/>
        </p:nvSpPr>
        <p:spPr>
          <a:xfrm>
            <a:off x="5137435" y="6123144"/>
            <a:ext cx="207845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TAF/FTC ($58)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E049867-A6B5-C341-A79E-30062D45E1E3}"/>
              </a:ext>
            </a:extLst>
          </p:cNvPr>
          <p:cNvSpPr txBox="1"/>
          <p:nvPr/>
        </p:nvSpPr>
        <p:spPr>
          <a:xfrm>
            <a:off x="548501" y="6119758"/>
            <a:ext cx="150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DTG</a:t>
            </a:r>
            <a:r>
              <a:rPr lang="en-US" b="1" dirty="0">
                <a:ea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($58)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4F9C87E-8944-B946-85C8-EB0CB2751C73}"/>
              </a:ext>
            </a:extLst>
          </p:cNvPr>
          <p:cNvSpPr txBox="1"/>
          <p:nvPr/>
        </p:nvSpPr>
        <p:spPr>
          <a:xfrm>
            <a:off x="159403" y="169868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B1F299A-F54E-4441-9406-26768F360A50}"/>
              </a:ext>
            </a:extLst>
          </p:cNvPr>
          <p:cNvSpPr txBox="1"/>
          <p:nvPr/>
        </p:nvSpPr>
        <p:spPr>
          <a:xfrm>
            <a:off x="9855670" y="6153923"/>
            <a:ext cx="1997632" cy="338554"/>
          </a:xfrm>
          <a:prstGeom prst="rect">
            <a:avLst/>
          </a:prstGeom>
          <a:ln w="1143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TDF + 3TC ($3.50)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32B769-E2BB-6A43-96BC-B3DCB5AC40B2}"/>
              </a:ext>
            </a:extLst>
          </p:cNvPr>
          <p:cNvSpPr/>
          <p:nvPr/>
        </p:nvSpPr>
        <p:spPr>
          <a:xfrm>
            <a:off x="366853" y="636620"/>
            <a:ext cx="1855614" cy="5407252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51DD159-7EA3-E64D-BB34-E09056772191}"/>
              </a:ext>
            </a:extLst>
          </p:cNvPr>
          <p:cNvSpPr/>
          <p:nvPr/>
        </p:nvSpPr>
        <p:spPr>
          <a:xfrm>
            <a:off x="5273838" y="712381"/>
            <a:ext cx="1856231" cy="5358621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55BCBCD-513A-094E-83AB-08605849333F}"/>
              </a:ext>
            </a:extLst>
          </p:cNvPr>
          <p:cNvSpPr/>
          <p:nvPr/>
        </p:nvSpPr>
        <p:spPr>
          <a:xfrm>
            <a:off x="7600104" y="2884388"/>
            <a:ext cx="1856231" cy="3186614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9640B2F-2F7B-7741-9461-65607E6A2ADA}"/>
              </a:ext>
            </a:extLst>
          </p:cNvPr>
          <p:cNvSpPr/>
          <p:nvPr/>
        </p:nvSpPr>
        <p:spPr>
          <a:xfrm>
            <a:off x="9926371" y="5705291"/>
            <a:ext cx="1856231" cy="348448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6A5718-996D-7447-B18D-3885531FAA47}"/>
              </a:ext>
            </a:extLst>
          </p:cNvPr>
          <p:cNvSpPr/>
          <p:nvPr/>
        </p:nvSpPr>
        <p:spPr>
          <a:xfrm>
            <a:off x="7600104" y="2687183"/>
            <a:ext cx="1856231" cy="928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9826B52-CFD5-5C4A-997B-DAC68D61F3CC}"/>
              </a:ext>
            </a:extLst>
          </p:cNvPr>
          <p:cNvSpPr/>
          <p:nvPr/>
        </p:nvSpPr>
        <p:spPr>
          <a:xfrm>
            <a:off x="360616" y="473548"/>
            <a:ext cx="1856232" cy="2842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A830498-39FC-624E-8FDE-173B1EBE2313}"/>
              </a:ext>
            </a:extLst>
          </p:cNvPr>
          <p:cNvSpPr/>
          <p:nvPr/>
        </p:nvSpPr>
        <p:spPr>
          <a:xfrm>
            <a:off x="5273837" y="495648"/>
            <a:ext cx="1856231" cy="2017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46D1B36-11C8-A84B-9241-058DA66F326B}"/>
              </a:ext>
            </a:extLst>
          </p:cNvPr>
          <p:cNvSpPr/>
          <p:nvPr/>
        </p:nvSpPr>
        <p:spPr>
          <a:xfrm>
            <a:off x="2820038" y="714447"/>
            <a:ext cx="1856231" cy="5358621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91FC659-EE53-C642-BAB2-DD4284349303}"/>
              </a:ext>
            </a:extLst>
          </p:cNvPr>
          <p:cNvSpPr/>
          <p:nvPr/>
        </p:nvSpPr>
        <p:spPr>
          <a:xfrm>
            <a:off x="2820037" y="473548"/>
            <a:ext cx="1856231" cy="4287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60EA46B-53EC-BA46-A0EB-A8114AAC6C1E}"/>
              </a:ext>
            </a:extLst>
          </p:cNvPr>
          <p:cNvSpPr/>
          <p:nvPr/>
        </p:nvSpPr>
        <p:spPr>
          <a:xfrm>
            <a:off x="5273837" y="2518544"/>
            <a:ext cx="1856231" cy="2295144"/>
          </a:xfrm>
          <a:prstGeom prst="rect">
            <a:avLst/>
          </a:prstGeom>
          <a:pattFill prst="pct6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7452526-028B-E043-8320-41A42DF74DCA}"/>
              </a:ext>
            </a:extLst>
          </p:cNvPr>
          <p:cNvSpPr txBox="1"/>
          <p:nvPr/>
        </p:nvSpPr>
        <p:spPr>
          <a:xfrm>
            <a:off x="2556053" y="165771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A625F33-D49D-024A-BCD0-972AE909C341}"/>
              </a:ext>
            </a:extLst>
          </p:cNvPr>
          <p:cNvSpPr txBox="1"/>
          <p:nvPr/>
        </p:nvSpPr>
        <p:spPr>
          <a:xfrm>
            <a:off x="4975100" y="165771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817D8D8-B94E-8043-AC1D-46A9582D88B3}"/>
              </a:ext>
            </a:extLst>
          </p:cNvPr>
          <p:cNvSpPr txBox="1"/>
          <p:nvPr/>
        </p:nvSpPr>
        <p:spPr>
          <a:xfrm>
            <a:off x="9619725" y="5155548"/>
            <a:ext cx="24695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&amp;Commercial Plans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26AF05-7A04-4649-9F3C-82F5360564F9}"/>
              </a:ext>
            </a:extLst>
          </p:cNvPr>
          <p:cNvCxnSpPr/>
          <p:nvPr/>
        </p:nvCxnSpPr>
        <p:spPr>
          <a:xfrm>
            <a:off x="360616" y="473548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2D59B12C-7DFD-6D4A-B07D-D3CD6E798564}"/>
              </a:ext>
            </a:extLst>
          </p:cNvPr>
          <p:cNvCxnSpPr/>
          <p:nvPr/>
        </p:nvCxnSpPr>
        <p:spPr>
          <a:xfrm>
            <a:off x="2820037" y="473548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8C1FE4A6-8F6A-6D4F-B4C0-E29F55616E95}"/>
              </a:ext>
            </a:extLst>
          </p:cNvPr>
          <p:cNvCxnSpPr/>
          <p:nvPr/>
        </p:nvCxnSpPr>
        <p:spPr>
          <a:xfrm>
            <a:off x="5273639" y="495647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FB34014B-6509-3543-BD4F-25A49528EC53}"/>
              </a:ext>
            </a:extLst>
          </p:cNvPr>
          <p:cNvCxnSpPr/>
          <p:nvPr/>
        </p:nvCxnSpPr>
        <p:spPr>
          <a:xfrm>
            <a:off x="7600104" y="2659847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9DA5BC8F-F3EA-A54A-9E0B-3889AB32E92B}"/>
              </a:ext>
            </a:extLst>
          </p:cNvPr>
          <p:cNvCxnSpPr/>
          <p:nvPr/>
        </p:nvCxnSpPr>
        <p:spPr>
          <a:xfrm>
            <a:off x="9924682" y="5488724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32E9A00-B819-D948-A8BA-C55842BA4D6C}"/>
              </a:ext>
            </a:extLst>
          </p:cNvPr>
          <p:cNvSpPr/>
          <p:nvPr/>
        </p:nvSpPr>
        <p:spPr>
          <a:xfrm flipV="1">
            <a:off x="9926371" y="5521413"/>
            <a:ext cx="1856231" cy="236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CF627D-E745-FA47-884D-348B96C75D9D}"/>
              </a:ext>
            </a:extLst>
          </p:cNvPr>
          <p:cNvSpPr txBox="1"/>
          <p:nvPr/>
        </p:nvSpPr>
        <p:spPr>
          <a:xfrm>
            <a:off x="450176" y="1387632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340B Discount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775F9EA-7E2D-B449-AC7F-6A47B0FFC128}"/>
              </a:ext>
            </a:extLst>
          </p:cNvPr>
          <p:cNvSpPr txBox="1"/>
          <p:nvPr/>
        </p:nvSpPr>
        <p:spPr>
          <a:xfrm>
            <a:off x="2944696" y="1387632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340B Discount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0B0AB05-9D3D-014D-90D4-BD119AB13E91}"/>
              </a:ext>
            </a:extLst>
          </p:cNvPr>
          <p:cNvSpPr txBox="1"/>
          <p:nvPr/>
        </p:nvSpPr>
        <p:spPr>
          <a:xfrm>
            <a:off x="5363199" y="1069925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340B Discount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717CD3D-B4B9-C544-8100-8B66E04EC245}"/>
              </a:ext>
            </a:extLst>
          </p:cNvPr>
          <p:cNvSpPr txBox="1"/>
          <p:nvPr/>
        </p:nvSpPr>
        <p:spPr>
          <a:xfrm>
            <a:off x="7679729" y="2782669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340B Discount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C5D38F-3B10-AC46-B5B7-2EA14758DEA1}"/>
              </a:ext>
            </a:extLst>
          </p:cNvPr>
          <p:cNvSpPr txBox="1"/>
          <p:nvPr/>
        </p:nvSpPr>
        <p:spPr>
          <a:xfrm>
            <a:off x="5363199" y="3214083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Voluntary 340B Discount</a:t>
            </a:r>
          </a:p>
        </p:txBody>
      </p:sp>
    </p:spTree>
    <p:extLst>
      <p:ext uri="{BB962C8B-B14F-4D97-AF65-F5344CB8AC3E}">
        <p14:creationId xmlns:p14="http://schemas.microsoft.com/office/powerpoint/2010/main" val="369163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3AC23E-47A8-7B4D-8722-B76BC121F838}"/>
              </a:ext>
            </a:extLst>
          </p:cNvPr>
          <p:cNvSpPr txBox="1"/>
          <p:nvPr/>
        </p:nvSpPr>
        <p:spPr>
          <a:xfrm>
            <a:off x="2628924" y="6116674"/>
            <a:ext cx="223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TDF/FTC</a:t>
            </a:r>
            <a:r>
              <a:rPr lang="en-US" b="1" dirty="0">
                <a:ea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($58)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91086-E206-BB4D-B547-5161B07F43FA}"/>
              </a:ext>
            </a:extLst>
          </p:cNvPr>
          <p:cNvSpPr txBox="1"/>
          <p:nvPr/>
        </p:nvSpPr>
        <p:spPr>
          <a:xfrm>
            <a:off x="7353717" y="6116674"/>
            <a:ext cx="2364127" cy="37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TDF/3TC  ($33.50)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FD64B9-1535-6548-82C6-01C1F8812D0E}"/>
              </a:ext>
            </a:extLst>
          </p:cNvPr>
          <p:cNvSpPr txBox="1"/>
          <p:nvPr/>
        </p:nvSpPr>
        <p:spPr>
          <a:xfrm>
            <a:off x="7346155" y="2324735"/>
            <a:ext cx="24695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&amp;Commercial Plans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2CCE44-1F89-A24C-8001-EAF5E92C5BE8}"/>
              </a:ext>
            </a:extLst>
          </p:cNvPr>
          <p:cNvSpPr txBox="1"/>
          <p:nvPr/>
        </p:nvSpPr>
        <p:spPr>
          <a:xfrm>
            <a:off x="5137435" y="6123144"/>
            <a:ext cx="207845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TAF/FTC ($58)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E049867-A6B5-C341-A79E-30062D45E1E3}"/>
              </a:ext>
            </a:extLst>
          </p:cNvPr>
          <p:cNvSpPr txBox="1"/>
          <p:nvPr/>
        </p:nvSpPr>
        <p:spPr>
          <a:xfrm>
            <a:off x="548501" y="6119758"/>
            <a:ext cx="150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DTG</a:t>
            </a:r>
            <a:r>
              <a:rPr lang="en-US" b="1" dirty="0">
                <a:ea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($58)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4F9C87E-8944-B946-85C8-EB0CB2751C73}"/>
              </a:ext>
            </a:extLst>
          </p:cNvPr>
          <p:cNvSpPr txBox="1"/>
          <p:nvPr/>
        </p:nvSpPr>
        <p:spPr>
          <a:xfrm>
            <a:off x="159403" y="169868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B1F299A-F54E-4441-9406-26768F360A50}"/>
              </a:ext>
            </a:extLst>
          </p:cNvPr>
          <p:cNvSpPr txBox="1"/>
          <p:nvPr/>
        </p:nvSpPr>
        <p:spPr>
          <a:xfrm>
            <a:off x="9855670" y="6153923"/>
            <a:ext cx="1997632" cy="338554"/>
          </a:xfrm>
          <a:prstGeom prst="rect">
            <a:avLst/>
          </a:prstGeom>
          <a:ln w="1143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TDF + 3TC ($3.50)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32B769-E2BB-6A43-96BC-B3DCB5AC40B2}"/>
              </a:ext>
            </a:extLst>
          </p:cNvPr>
          <p:cNvSpPr/>
          <p:nvPr/>
        </p:nvSpPr>
        <p:spPr>
          <a:xfrm>
            <a:off x="366853" y="636620"/>
            <a:ext cx="1855614" cy="5407252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51DD159-7EA3-E64D-BB34-E09056772191}"/>
              </a:ext>
            </a:extLst>
          </p:cNvPr>
          <p:cNvSpPr/>
          <p:nvPr/>
        </p:nvSpPr>
        <p:spPr>
          <a:xfrm>
            <a:off x="5273838" y="712381"/>
            <a:ext cx="1856231" cy="5358621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55BCBCD-513A-094E-83AB-08605849333F}"/>
              </a:ext>
            </a:extLst>
          </p:cNvPr>
          <p:cNvSpPr/>
          <p:nvPr/>
        </p:nvSpPr>
        <p:spPr>
          <a:xfrm>
            <a:off x="7600104" y="2884388"/>
            <a:ext cx="1856231" cy="3186614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9640B2F-2F7B-7741-9461-65607E6A2ADA}"/>
              </a:ext>
            </a:extLst>
          </p:cNvPr>
          <p:cNvSpPr/>
          <p:nvPr/>
        </p:nvSpPr>
        <p:spPr>
          <a:xfrm>
            <a:off x="9926371" y="5705291"/>
            <a:ext cx="1856231" cy="348448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6A5718-996D-7447-B18D-3885531FAA47}"/>
              </a:ext>
            </a:extLst>
          </p:cNvPr>
          <p:cNvSpPr/>
          <p:nvPr/>
        </p:nvSpPr>
        <p:spPr>
          <a:xfrm>
            <a:off x="7600104" y="2687183"/>
            <a:ext cx="1856231" cy="928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9826B52-CFD5-5C4A-997B-DAC68D61F3CC}"/>
              </a:ext>
            </a:extLst>
          </p:cNvPr>
          <p:cNvSpPr/>
          <p:nvPr/>
        </p:nvSpPr>
        <p:spPr>
          <a:xfrm>
            <a:off x="360616" y="473548"/>
            <a:ext cx="1856232" cy="2842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A830498-39FC-624E-8FDE-173B1EBE2313}"/>
              </a:ext>
            </a:extLst>
          </p:cNvPr>
          <p:cNvSpPr/>
          <p:nvPr/>
        </p:nvSpPr>
        <p:spPr>
          <a:xfrm>
            <a:off x="5273837" y="495648"/>
            <a:ext cx="1856231" cy="2017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46D1B36-11C8-A84B-9241-058DA66F326B}"/>
              </a:ext>
            </a:extLst>
          </p:cNvPr>
          <p:cNvSpPr/>
          <p:nvPr/>
        </p:nvSpPr>
        <p:spPr>
          <a:xfrm>
            <a:off x="2820038" y="714447"/>
            <a:ext cx="1856231" cy="5358621"/>
          </a:xfrm>
          <a:prstGeom prst="rect">
            <a:avLst/>
          </a:prstGeom>
          <a:solidFill>
            <a:srgbClr val="008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91FC659-EE53-C642-BAB2-DD4284349303}"/>
              </a:ext>
            </a:extLst>
          </p:cNvPr>
          <p:cNvSpPr/>
          <p:nvPr/>
        </p:nvSpPr>
        <p:spPr>
          <a:xfrm>
            <a:off x="2820037" y="473548"/>
            <a:ext cx="1856231" cy="4287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60EA46B-53EC-BA46-A0EB-A8114AAC6C1E}"/>
              </a:ext>
            </a:extLst>
          </p:cNvPr>
          <p:cNvSpPr/>
          <p:nvPr/>
        </p:nvSpPr>
        <p:spPr>
          <a:xfrm>
            <a:off x="5273837" y="2518544"/>
            <a:ext cx="1856231" cy="2295144"/>
          </a:xfrm>
          <a:prstGeom prst="rect">
            <a:avLst/>
          </a:prstGeom>
          <a:pattFill prst="pct6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7452526-028B-E043-8320-41A42DF74DCA}"/>
              </a:ext>
            </a:extLst>
          </p:cNvPr>
          <p:cNvSpPr txBox="1"/>
          <p:nvPr/>
        </p:nvSpPr>
        <p:spPr>
          <a:xfrm>
            <a:off x="2556053" y="165771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A625F33-D49D-024A-BCD0-972AE909C341}"/>
              </a:ext>
            </a:extLst>
          </p:cNvPr>
          <p:cNvSpPr txBox="1"/>
          <p:nvPr/>
        </p:nvSpPr>
        <p:spPr>
          <a:xfrm>
            <a:off x="4975100" y="165771"/>
            <a:ext cx="246952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 Commercial Plans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817D8D8-B94E-8043-AC1D-46A9582D88B3}"/>
              </a:ext>
            </a:extLst>
          </p:cNvPr>
          <p:cNvSpPr txBox="1"/>
          <p:nvPr/>
        </p:nvSpPr>
        <p:spPr>
          <a:xfrm>
            <a:off x="9619725" y="5155548"/>
            <a:ext cx="24695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Arial" charset="0"/>
              </a:rPr>
              <a:t>Medicare &amp;Commercial Plans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26AF05-7A04-4649-9F3C-82F5360564F9}"/>
              </a:ext>
            </a:extLst>
          </p:cNvPr>
          <p:cNvCxnSpPr/>
          <p:nvPr/>
        </p:nvCxnSpPr>
        <p:spPr>
          <a:xfrm>
            <a:off x="360616" y="473548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2D59B12C-7DFD-6D4A-B07D-D3CD6E798564}"/>
              </a:ext>
            </a:extLst>
          </p:cNvPr>
          <p:cNvCxnSpPr/>
          <p:nvPr/>
        </p:nvCxnSpPr>
        <p:spPr>
          <a:xfrm>
            <a:off x="2820037" y="473548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8C1FE4A6-8F6A-6D4F-B4C0-E29F55616E95}"/>
              </a:ext>
            </a:extLst>
          </p:cNvPr>
          <p:cNvCxnSpPr/>
          <p:nvPr/>
        </p:nvCxnSpPr>
        <p:spPr>
          <a:xfrm>
            <a:off x="5273639" y="495647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FB34014B-6509-3543-BD4F-25A49528EC53}"/>
              </a:ext>
            </a:extLst>
          </p:cNvPr>
          <p:cNvCxnSpPr/>
          <p:nvPr/>
        </p:nvCxnSpPr>
        <p:spPr>
          <a:xfrm>
            <a:off x="7600104" y="2659847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9DA5BC8F-F3EA-A54A-9E0B-3889AB32E92B}"/>
              </a:ext>
            </a:extLst>
          </p:cNvPr>
          <p:cNvCxnSpPr/>
          <p:nvPr/>
        </p:nvCxnSpPr>
        <p:spPr>
          <a:xfrm>
            <a:off x="9924682" y="5488724"/>
            <a:ext cx="1871354" cy="0"/>
          </a:xfrm>
          <a:prstGeom prst="line">
            <a:avLst/>
          </a:prstGeom>
          <a:ln w="31750">
            <a:solidFill>
              <a:srgbClr val="008F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32E9A00-B819-D948-A8BA-C55842BA4D6C}"/>
              </a:ext>
            </a:extLst>
          </p:cNvPr>
          <p:cNvSpPr/>
          <p:nvPr/>
        </p:nvSpPr>
        <p:spPr>
          <a:xfrm flipV="1">
            <a:off x="9926371" y="5521413"/>
            <a:ext cx="1856231" cy="236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CF627D-E745-FA47-884D-348B96C75D9D}"/>
              </a:ext>
            </a:extLst>
          </p:cNvPr>
          <p:cNvSpPr txBox="1"/>
          <p:nvPr/>
        </p:nvSpPr>
        <p:spPr>
          <a:xfrm>
            <a:off x="450176" y="1387632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340B Discount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775F9EA-7E2D-B449-AC7F-6A47B0FFC128}"/>
              </a:ext>
            </a:extLst>
          </p:cNvPr>
          <p:cNvSpPr txBox="1"/>
          <p:nvPr/>
        </p:nvSpPr>
        <p:spPr>
          <a:xfrm>
            <a:off x="2944696" y="1387632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340B Discount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0B0AB05-9D3D-014D-90D4-BD119AB13E91}"/>
              </a:ext>
            </a:extLst>
          </p:cNvPr>
          <p:cNvSpPr txBox="1"/>
          <p:nvPr/>
        </p:nvSpPr>
        <p:spPr>
          <a:xfrm>
            <a:off x="5363199" y="1069925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340B Discount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717CD3D-B4B9-C544-8100-8B66E04EC245}"/>
              </a:ext>
            </a:extLst>
          </p:cNvPr>
          <p:cNvSpPr txBox="1"/>
          <p:nvPr/>
        </p:nvSpPr>
        <p:spPr>
          <a:xfrm>
            <a:off x="7679729" y="2782669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Mandatory 340B Discount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C5D38F-3B10-AC46-B5B7-2EA14758DEA1}"/>
              </a:ext>
            </a:extLst>
          </p:cNvPr>
          <p:cNvSpPr txBox="1"/>
          <p:nvPr/>
        </p:nvSpPr>
        <p:spPr>
          <a:xfrm>
            <a:off x="5363199" y="3214083"/>
            <a:ext cx="16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Voluntary 340B Discount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4D8269DF-11B4-2C4B-A529-04C59580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61524"/>
              </p:ext>
            </p:extLst>
          </p:nvPr>
        </p:nvGraphicFramePr>
        <p:xfrm>
          <a:off x="388393" y="1954841"/>
          <a:ext cx="11178375" cy="2725410"/>
        </p:xfrm>
        <a:graphic>
          <a:graphicData uri="http://schemas.openxmlformats.org/drawingml/2006/table">
            <a:tbl>
              <a:tblPr firstRow="1" bandRow="1">
                <a:effectLst>
                  <a:outerShdw blurRad="6858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48564">
                  <a:extLst>
                    <a:ext uri="{9D8B030D-6E8A-4147-A177-3AD203B41FA5}">
                      <a16:colId xmlns:a16="http://schemas.microsoft.com/office/drawing/2014/main" xmlns="" val="2948635974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xmlns="" val="1942354833"/>
                    </a:ext>
                  </a:extLst>
                </a:gridCol>
                <a:gridCol w="1811547">
                  <a:extLst>
                    <a:ext uri="{9D8B030D-6E8A-4147-A177-3AD203B41FA5}">
                      <a16:colId xmlns:a16="http://schemas.microsoft.com/office/drawing/2014/main" xmlns="" val="2744289493"/>
                    </a:ext>
                  </a:extLst>
                </a:gridCol>
                <a:gridCol w="1932317">
                  <a:extLst>
                    <a:ext uri="{9D8B030D-6E8A-4147-A177-3AD203B41FA5}">
                      <a16:colId xmlns:a16="http://schemas.microsoft.com/office/drawing/2014/main" xmlns="" val="1681246347"/>
                    </a:ext>
                  </a:extLst>
                </a:gridCol>
                <a:gridCol w="1888136">
                  <a:extLst>
                    <a:ext uri="{9D8B030D-6E8A-4147-A177-3AD203B41FA5}">
                      <a16:colId xmlns:a16="http://schemas.microsoft.com/office/drawing/2014/main" xmlns="" val="342175188"/>
                    </a:ext>
                  </a:extLst>
                </a:gridCol>
              </a:tblGrid>
              <a:tr h="54508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340B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FC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DTG +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F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5712813"/>
                  </a:ext>
                </a:extLst>
              </a:tr>
              <a:tr h="545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 TDF/FTC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TAF/FTC</a:t>
                      </a:r>
                    </a:p>
                  </a:txBody>
                  <a:tcPr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TDF/3TC</a:t>
                      </a:r>
                    </a:p>
                  </a:txBody>
                  <a:tcPr>
                    <a:solidFill>
                      <a:srgbClr val="008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TDF + 3TC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779443"/>
                  </a:ext>
                </a:extLst>
              </a:tr>
              <a:tr h="545082">
                <a:tc>
                  <a:txBody>
                    <a:bodyPr/>
                    <a:lstStyle/>
                    <a:p>
                      <a:r>
                        <a:rPr lang="en-US" sz="2800" dirty="0"/>
                        <a:t>List/WAC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$3,480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$3,480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$2,745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$1,833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60399"/>
                  </a:ext>
                </a:extLst>
              </a:tr>
              <a:tr h="545082">
                <a:tc>
                  <a:txBody>
                    <a:bodyPr/>
                    <a:lstStyle/>
                    <a:p>
                      <a:r>
                        <a:rPr lang="en-US" sz="2800" dirty="0"/>
                        <a:t>340B Price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$1,260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$1,260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$1,620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$960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9188854"/>
                  </a:ext>
                </a:extLst>
              </a:tr>
              <a:tr h="545082">
                <a:tc>
                  <a:txBody>
                    <a:bodyPr/>
                    <a:lstStyle/>
                    <a:p>
                      <a:r>
                        <a:rPr lang="en-US" sz="2800" dirty="0"/>
                        <a:t>340B Program Income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$2,225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$2,225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$1,130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$880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582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80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81CC7313-95EC-A947-99E5-FC3FBE70479B}"/>
              </a:ext>
            </a:extLst>
          </p:cNvPr>
          <p:cNvSpPr/>
          <p:nvPr/>
        </p:nvSpPr>
        <p:spPr>
          <a:xfrm>
            <a:off x="4895843" y="2534534"/>
            <a:ext cx="2400314" cy="2112004"/>
          </a:xfrm>
          <a:prstGeom prst="ellipse">
            <a:avLst/>
          </a:prstGeom>
          <a:solidFill>
            <a:srgbClr val="008F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94E292-4152-9D49-AFAA-1DC87BE91C9F}"/>
              </a:ext>
            </a:extLst>
          </p:cNvPr>
          <p:cNvSpPr txBox="1"/>
          <p:nvPr/>
        </p:nvSpPr>
        <p:spPr>
          <a:xfrm>
            <a:off x="5092667" y="3306915"/>
            <a:ext cx="220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340B Savings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9BF4E13-D2CC-7D44-91DB-4D48F319BC42}"/>
              </a:ext>
            </a:extLst>
          </p:cNvPr>
          <p:cNvSpPr/>
          <p:nvPr/>
        </p:nvSpPr>
        <p:spPr>
          <a:xfrm>
            <a:off x="1321970" y="1255711"/>
            <a:ext cx="2400314" cy="2112004"/>
          </a:xfrm>
          <a:prstGeom prst="ellipse">
            <a:avLst/>
          </a:prstGeom>
          <a:solidFill>
            <a:srgbClr val="008FC5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6BF9BA-168F-4242-ACD3-339A667143D4}"/>
              </a:ext>
            </a:extLst>
          </p:cNvPr>
          <p:cNvSpPr txBox="1"/>
          <p:nvPr/>
        </p:nvSpPr>
        <p:spPr>
          <a:xfrm>
            <a:off x="1439277" y="1866274"/>
            <a:ext cx="220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Generic</a:t>
            </a:r>
            <a:br>
              <a:rPr lang="en-US" sz="2400" b="1" dirty="0"/>
            </a:br>
            <a:r>
              <a:rPr lang="en-US" sz="2400" b="1" dirty="0"/>
              <a:t>TDF/FTC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0AB476-79FA-C94F-99AD-6D4505D0157E}"/>
              </a:ext>
            </a:extLst>
          </p:cNvPr>
          <p:cNvSpPr/>
          <p:nvPr/>
        </p:nvSpPr>
        <p:spPr>
          <a:xfrm>
            <a:off x="1338443" y="4005819"/>
            <a:ext cx="2400314" cy="2112004"/>
          </a:xfrm>
          <a:prstGeom prst="ellipse">
            <a:avLst/>
          </a:prstGeom>
          <a:solidFill>
            <a:srgbClr val="008FC5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780848-23BC-3847-9930-9531CE0DBE05}"/>
              </a:ext>
            </a:extLst>
          </p:cNvPr>
          <p:cNvSpPr txBox="1"/>
          <p:nvPr/>
        </p:nvSpPr>
        <p:spPr>
          <a:xfrm>
            <a:off x="1436855" y="4646322"/>
            <a:ext cx="220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TAF/FTC</a:t>
            </a:r>
            <a:br>
              <a:rPr lang="en-US" sz="2400" b="1" dirty="0"/>
            </a:br>
            <a:r>
              <a:rPr lang="en-US" sz="2400" b="1" dirty="0"/>
              <a:t>LA-CAB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39BDE3F-F0BE-134B-987A-26019370686E}"/>
              </a:ext>
            </a:extLst>
          </p:cNvPr>
          <p:cNvSpPr/>
          <p:nvPr/>
        </p:nvSpPr>
        <p:spPr>
          <a:xfrm>
            <a:off x="8616484" y="1255711"/>
            <a:ext cx="2400314" cy="2112004"/>
          </a:xfrm>
          <a:prstGeom prst="ellipse">
            <a:avLst/>
          </a:prstGeom>
          <a:solidFill>
            <a:srgbClr val="008FC5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08FF02-D814-C149-954B-032B54346063}"/>
              </a:ext>
            </a:extLst>
          </p:cNvPr>
          <p:cNvSpPr txBox="1"/>
          <p:nvPr/>
        </p:nvSpPr>
        <p:spPr>
          <a:xfrm>
            <a:off x="8744961" y="2080880"/>
            <a:ext cx="220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USPSTF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26956B9-6373-4C40-8485-5D308FEFDCD2}"/>
              </a:ext>
            </a:extLst>
          </p:cNvPr>
          <p:cNvSpPr/>
          <p:nvPr/>
        </p:nvSpPr>
        <p:spPr>
          <a:xfrm>
            <a:off x="8548137" y="4005819"/>
            <a:ext cx="2400314" cy="2112004"/>
          </a:xfrm>
          <a:prstGeom prst="ellipse">
            <a:avLst/>
          </a:prstGeom>
          <a:solidFill>
            <a:srgbClr val="008FC5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BCCE49-817A-1245-A528-D3E6C6139173}"/>
              </a:ext>
            </a:extLst>
          </p:cNvPr>
          <p:cNvSpPr txBox="1"/>
          <p:nvPr/>
        </p:nvSpPr>
        <p:spPr>
          <a:xfrm>
            <a:off x="8721645" y="4622766"/>
            <a:ext cx="220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Payer Cost Containment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AC34E8C8-B133-D948-B05B-4E64B4EE619E}"/>
              </a:ext>
            </a:extLst>
          </p:cNvPr>
          <p:cNvSpPr/>
          <p:nvPr/>
        </p:nvSpPr>
        <p:spPr>
          <a:xfrm rot="19830599">
            <a:off x="3605249" y="4053087"/>
            <a:ext cx="1424102" cy="484632"/>
          </a:xfrm>
          <a:prstGeom prst="rightArrow">
            <a:avLst/>
          </a:prstGeom>
          <a:solidFill>
            <a:srgbClr val="008FC5">
              <a:alpha val="54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xmlns="" id="{EDA50A2C-0D7B-8F4A-ACCA-232659D619F3}"/>
              </a:ext>
            </a:extLst>
          </p:cNvPr>
          <p:cNvSpPr/>
          <p:nvPr/>
        </p:nvSpPr>
        <p:spPr>
          <a:xfrm rot="1548191">
            <a:off x="3693797" y="2648438"/>
            <a:ext cx="1318481" cy="504672"/>
          </a:xfrm>
          <a:prstGeom prst="rightArrow">
            <a:avLst/>
          </a:prstGeom>
          <a:solidFill>
            <a:srgbClr val="008FC5">
              <a:alpha val="54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xmlns="" id="{521468C5-4923-AA40-AE34-DC63206B14A6}"/>
              </a:ext>
            </a:extLst>
          </p:cNvPr>
          <p:cNvSpPr/>
          <p:nvPr/>
        </p:nvSpPr>
        <p:spPr>
          <a:xfrm rot="9481147">
            <a:off x="7244269" y="2677546"/>
            <a:ext cx="1424102" cy="526403"/>
          </a:xfrm>
          <a:prstGeom prst="rightArrow">
            <a:avLst/>
          </a:prstGeom>
          <a:solidFill>
            <a:srgbClr val="008FC5">
              <a:alpha val="54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xmlns="" id="{341BE7E1-5E73-E84B-ABF4-24A37AC93A1D}"/>
              </a:ext>
            </a:extLst>
          </p:cNvPr>
          <p:cNvSpPr/>
          <p:nvPr/>
        </p:nvSpPr>
        <p:spPr>
          <a:xfrm rot="12482664">
            <a:off x="7170984" y="4118134"/>
            <a:ext cx="1424102" cy="484632"/>
          </a:xfrm>
          <a:prstGeom prst="rightArrow">
            <a:avLst/>
          </a:prstGeom>
          <a:solidFill>
            <a:srgbClr val="008FC5">
              <a:alpha val="54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40542CA2-2DA2-D443-A9AF-BF46F627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Word About </a:t>
            </a:r>
            <a:r>
              <a:rPr lang="en-US" dirty="0" err="1"/>
              <a:t>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9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D2556F-8830-4E42-B897-25BBED5C1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930" y="1212963"/>
            <a:ext cx="10556140" cy="4432074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8BC3"/>
              </a:buClr>
              <a:buFont typeface="Wingdings" pitchFamily="2" charset="2"/>
              <a:buChar char="§"/>
            </a:pPr>
            <a:r>
              <a:rPr lang="en-US" sz="2800" dirty="0"/>
              <a:t>The era of cost containment and generic competition has arrived; clinician knowledge/engagement increasingly important</a:t>
            </a:r>
          </a:p>
          <a:p>
            <a:pPr marL="914400" lvl="1" indent="-457200">
              <a:buClr>
                <a:srgbClr val="008BC3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+mj-lt"/>
              </a:rPr>
              <a:t>Payers asking the same critical questions of data as clinicians: TAF vs. TDF, STRs vs. MTRs, added value of LA ARVs </a:t>
            </a:r>
          </a:p>
          <a:p>
            <a:pPr marL="457200" indent="-457200">
              <a:buClr>
                <a:srgbClr val="008BC3"/>
              </a:buClr>
              <a:buFont typeface="Wingdings" pitchFamily="2" charset="2"/>
              <a:buChar char="§"/>
            </a:pPr>
            <a:r>
              <a:rPr lang="en-US" sz="2800" dirty="0"/>
              <a:t>340B has been a lifeline to US HIV programs, including RWHAP clinics and AIDS Drug Assistance Programs (ADAPs)</a:t>
            </a:r>
          </a:p>
          <a:p>
            <a:pPr marL="457200" indent="-457200">
              <a:buClr>
                <a:srgbClr val="008BC3"/>
              </a:buClr>
              <a:buFont typeface="Wingdings" pitchFamily="2" charset="2"/>
              <a:buChar char="§"/>
            </a:pPr>
            <a:r>
              <a:rPr lang="en-US" sz="2800" dirty="0"/>
              <a:t>ARV market (e.g., generics) and policy dynamics may impact 340B as savings source </a:t>
            </a:r>
          </a:p>
          <a:p>
            <a:pPr marL="457200" indent="-457200">
              <a:buClr>
                <a:srgbClr val="008BC3"/>
              </a:buClr>
              <a:buFont typeface="Wingdings" pitchFamily="2" charset="2"/>
              <a:buChar char="§"/>
            </a:pPr>
            <a:r>
              <a:rPr lang="en-US" sz="2800" dirty="0"/>
              <a:t>The big question: How do we make lower drug prices work to the advantage of people with, or at risk for, HIV?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5EEC4-6ADE-3E46-BDC4-EDBC60B1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087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Learning 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idx="4294967295"/>
          </p:nvPr>
        </p:nvSpPr>
        <p:spPr>
          <a:xfrm>
            <a:off x="619595" y="1600203"/>
            <a:ext cx="11272603" cy="4857837"/>
          </a:xfrm>
        </p:spPr>
        <p:txBody>
          <a:bodyPr/>
          <a:lstStyle/>
          <a:p>
            <a:pPr>
              <a:spcAft>
                <a:spcPts val="800"/>
              </a:spcAft>
              <a:buNone/>
            </a:pPr>
            <a:r>
              <a:rPr lang="en-US" sz="3200" dirty="0">
                <a:latin typeface="+mn-lt"/>
              </a:rPr>
              <a:t>After attending this presentation, learners will be able to: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Describe the 340B Drug Pricing Program and its role in achieving cost containment and program income for Ryan White HIV/AIDS Programs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Describe to the challenges associated with high antiretroviral drug pricing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Assess the impact of generic drugs on program cost containment and 304B program income 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5754" y="1600203"/>
            <a:ext cx="8385047" cy="106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rgbClr val="0099CC"/>
              </a:buClr>
              <a:defRPr/>
            </a:pPr>
            <a:endParaRPr lang="en-US" sz="30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61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0BE8B2B-3C49-304B-B0B2-F3143DA15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>
                <a:solidFill>
                  <a:srgbClr val="008BC3"/>
                </a:solidFill>
              </a:rPr>
              <a:t>thorn@NASTAD.org </a:t>
            </a:r>
          </a:p>
        </p:txBody>
      </p:sp>
    </p:spTree>
    <p:extLst>
      <p:ext uri="{BB962C8B-B14F-4D97-AF65-F5344CB8AC3E}">
        <p14:creationId xmlns:p14="http://schemas.microsoft.com/office/powerpoint/2010/main" val="339669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9804" y="2616200"/>
            <a:ext cx="11622373" cy="2336800"/>
          </a:xfrm>
        </p:spPr>
        <p:txBody>
          <a:bodyPr>
            <a:normAutofit/>
          </a:bodyPr>
          <a:lstStyle/>
          <a:p>
            <a:r>
              <a:rPr lang="en-US" sz="5333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Question-and-Answer Period</a:t>
            </a:r>
          </a:p>
        </p:txBody>
      </p:sp>
    </p:spTree>
    <p:extLst>
      <p:ext uri="{BB962C8B-B14F-4D97-AF65-F5344CB8AC3E}">
        <p14:creationId xmlns:p14="http://schemas.microsoft.com/office/powerpoint/2010/main" val="327581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4E3D28D-F1B1-9E4C-AFCE-FE2EF381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6405BC7-960D-2C42-BABB-18A7A50B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6" y="0"/>
            <a:ext cx="10386927" cy="5896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846DC6-1576-E34F-AD3C-520AE6BCD225}"/>
              </a:ext>
            </a:extLst>
          </p:cNvPr>
          <p:cNvSpPr txBox="1"/>
          <p:nvPr/>
        </p:nvSpPr>
        <p:spPr>
          <a:xfrm>
            <a:off x="28715" y="5905647"/>
            <a:ext cx="1123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HHS HRSA HAB. Advancing Innovation to End the HIV Epidemic. 2019 Ryan White HIV/AIDS Program Highlights.  </a:t>
            </a:r>
          </a:p>
        </p:txBody>
      </p:sp>
    </p:spTree>
    <p:extLst>
      <p:ext uri="{BB962C8B-B14F-4D97-AF65-F5344CB8AC3E}">
        <p14:creationId xmlns:p14="http://schemas.microsoft.com/office/powerpoint/2010/main" val="207566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643B10-701C-D947-A0ED-FCA86E37E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743" y="1212963"/>
            <a:ext cx="11190514" cy="4432074"/>
          </a:xfrm>
        </p:spPr>
        <p:txBody>
          <a:bodyPr>
            <a:noAutofit/>
          </a:bodyPr>
          <a:lstStyle/>
          <a:p>
            <a:pPr algn="just" fontAlgn="base"/>
            <a:r>
              <a:rPr lang="en-US" sz="2900" dirty="0">
                <a:solidFill>
                  <a:srgbClr val="008FC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AIDS Drug Assistance Program Treatments ⌯ AIDS Pharmaceutical Assistance ⌯  Early Intervention Services (EIS) ⌯  Health Insurance Premium and Cost Sharing Assistance for Low-Income Individuals ⌯ Home and Community-Based Health Services ⌯ Home Health Care ⌯ Hospice Services ⌯ Medical Nutrition Therapy ⌯ Medical Case Management, including Treatment Adherence Services ⌯ Oral Health Care ⌯ Outpatient Ambulatory Health Services ⌯ Substance Abuse Outpatient Care ⌯ Child Care Services ⌯ Emergency financial Assistance ⌯ Food Bank/Home Delivered Meals ⌯ Health Education/Risk Reduction ⌯ Housing ⌯ Linguistic Services ⌯ Medical Transportation ⌯ Non-Medical Case Management Services ⌯ Outreach Services ⌯ Professional Services ⌯ Psychosocial Support Services ⌯ Referral for Health Care and Support Services ⌯ Rehabilitation Services ⌯ Respite Care ⌯ Residential Substance Abuse Services</a:t>
            </a:r>
          </a:p>
          <a:p>
            <a:endParaRPr lang="en-US" sz="3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80CDC3-C6E0-F24A-A3C3-534A8AA7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RWHAP Core Medical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225148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643B10-701C-D947-A0ED-FCA86E37E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742" y="1212963"/>
            <a:ext cx="11190514" cy="4432074"/>
          </a:xfrm>
        </p:spPr>
        <p:txBody>
          <a:bodyPr>
            <a:noAutofit/>
          </a:bodyPr>
          <a:lstStyle/>
          <a:p>
            <a:pPr algn="just" fontAlgn="base"/>
            <a:r>
              <a:rPr lang="en-US" sz="2900" dirty="0">
                <a:solidFill>
                  <a:srgbClr val="008FC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AIDS Drug Assistance Program Treatments ⌯ AIDS Pharmaceutical Assistance ⌯  Early Intervention Services (EIS) ⌯  Health Insurance Premium and Cost Sharing Assistance for Low-Income Individuals ⌯ Home and Community-Based Health Services ⌯ Home Health Care ⌯ Hospice Services ⌯ Medical Nutrition Therapy ⌯ Medical Case Management, including Treatment Adherence Services ⌯ Oral Health Care ⌯ Outpatient Ambulatory Health Services ⌯ Substance Abuse Outpatient Care ⌯ Child Care Services ⌯ Emergency financial Assistance ⌯ Food Bank/Home Delivered Meals ⌯ Health Education/Risk Reduction ⌯ Housing ⌯ Linguistic Services ⌯ Medical Transportation ⌯ Non-Medical Case Management Services ⌯ Outreach Services ⌯ Professional Services ⌯ Psychosocial Support Services ⌯ Referral for Health Care and Support Services ⌯ Rehabilitation Services ⌯ Respite Care ⌯ Residential Substance Abuse Services</a:t>
            </a:r>
          </a:p>
          <a:p>
            <a:endParaRPr lang="en-US" sz="3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80CDC3-C6E0-F24A-A3C3-534A8AA7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RWHAP Core Medical and Support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9EE2D2-2B94-4D42-AFA3-97B4BD8E7140}"/>
              </a:ext>
            </a:extLst>
          </p:cNvPr>
          <p:cNvSpPr txBox="1"/>
          <p:nvPr/>
        </p:nvSpPr>
        <p:spPr>
          <a:xfrm>
            <a:off x="2061027" y="1628507"/>
            <a:ext cx="8069943" cy="3600986"/>
          </a:xfrm>
          <a:prstGeom prst="rect">
            <a:avLst/>
          </a:prstGeom>
          <a:solidFill>
            <a:schemeClr val="bg1"/>
          </a:solidFill>
          <a:ln>
            <a:solidFill>
              <a:srgbClr val="008FC5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/>
              <a:t>The 340B Drug Pricing Program helps Ryan White HIV/AIDS Programs, including ADAPs, to achieve both </a:t>
            </a:r>
            <a:r>
              <a:rPr lang="en-US" sz="3200" b="1" dirty="0"/>
              <a:t>cost containment</a:t>
            </a:r>
            <a:r>
              <a:rPr lang="en-US" sz="3200" dirty="0"/>
              <a:t> and </a:t>
            </a:r>
            <a:r>
              <a:rPr lang="en-US" sz="3200" b="1" dirty="0"/>
              <a:t>revenue</a:t>
            </a:r>
            <a:r>
              <a:rPr lang="en-US" sz="3200" dirty="0"/>
              <a:t> “to stretch scarce federal resources as far as possible, reaching more eligible patients and providing more comprehensive services.”</a:t>
            </a:r>
            <a:br>
              <a:rPr lang="en-US" sz="3200" dirty="0"/>
            </a:br>
            <a:endParaRPr lang="en-US" dirty="0"/>
          </a:p>
          <a:p>
            <a:pPr algn="r"/>
            <a:r>
              <a:rPr lang="en-US" dirty="0"/>
              <a:t>–H. R. No. 102-384, Part II, Pg. 12, 102nd Congress, Second Session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909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B68BDFE-A1B9-424B-AA7A-1B63862ED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HIV Drug Cost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50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BBE3997-687D-0346-BFA4-CEC5A71C8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" y="116065"/>
            <a:ext cx="7097091" cy="147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4EA5BD7-EA58-C442-8B63-17FDD83B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500"/>
            <a:ext cx="7984987" cy="286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C55C24-D413-3841-A483-E8FBCC3A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35" y="1527891"/>
            <a:ext cx="7097092" cy="125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0CF4AE-0FE5-0C4E-AF37-7921D5AC8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75" y="4301544"/>
            <a:ext cx="6140851" cy="194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CDBD927-512D-464B-9627-47085FCEC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62" y="2588472"/>
            <a:ext cx="3767166" cy="15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5001C03-38B6-764B-9938-0755D141A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" y="4664561"/>
            <a:ext cx="5451199" cy="15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63872C2-DFC8-1245-A665-9450439C2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1" y="202796"/>
            <a:ext cx="4837380" cy="125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33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8D462F-DF69-264B-9744-BDF6451DC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 the past 10 years, list prices of DHHS Guidelines “preferred” single-tablet regimens have increased by how much?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10% to 50%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50% to 100%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100% to 150%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150% to 200%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More than 200%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42D3A98-882D-5D42-A691-1325CE66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ARS QUESTION 1</a:t>
            </a:r>
          </a:p>
        </p:txBody>
      </p:sp>
    </p:spTree>
    <p:extLst>
      <p:ext uri="{BB962C8B-B14F-4D97-AF65-F5344CB8AC3E}">
        <p14:creationId xmlns:p14="http://schemas.microsoft.com/office/powerpoint/2010/main" val="65945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4FC7623AF6C4BB343DF906F871D68" ma:contentTypeVersion="10" ma:contentTypeDescription="Create a new document." ma:contentTypeScope="" ma:versionID="64f5e55ac7f93d5af65bf7e96b87346a">
  <xsd:schema xmlns:xsd="http://www.w3.org/2001/XMLSchema" xmlns:xs="http://www.w3.org/2001/XMLSchema" xmlns:p="http://schemas.microsoft.com/office/2006/metadata/properties" xmlns:ns2="95034a0c-b3b4-46f3-b50f-033e5eedcbd1" xmlns:ns3="ad82ae81-ee64-4f74-b6b8-25437747f770" targetNamespace="http://schemas.microsoft.com/office/2006/metadata/properties" ma:root="true" ma:fieldsID="8d6c0e691a44bd6810a4db49347401df" ns2:_="" ns3:_="">
    <xsd:import namespace="95034a0c-b3b4-46f3-b50f-033e5eedcbd1"/>
    <xsd:import namespace="ad82ae81-ee64-4f74-b6b8-25437747f7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34a0c-b3b4-46f3-b50f-033e5eedc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2ae81-ee64-4f74-b6b8-25437747f7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A6A75E-F323-4AEF-BA4D-902EA541A1D4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5034a0c-b3b4-46f3-b50f-033e5eedcbd1"/>
    <ds:schemaRef ds:uri="http://schemas.microsoft.com/office/infopath/2007/PartnerControls"/>
    <ds:schemaRef ds:uri="ad82ae81-ee64-4f74-b6b8-25437747f770"/>
  </ds:schemaRefs>
</ds:datastoreItem>
</file>

<file path=customXml/itemProps2.xml><?xml version="1.0" encoding="utf-8"?>
<ds:datastoreItem xmlns:ds="http://schemas.openxmlformats.org/officeDocument/2006/customXml" ds:itemID="{969D0EA2-14E0-49CC-B9D1-2AE0D0560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034a0c-b3b4-46f3-b50f-033e5eedcbd1"/>
    <ds:schemaRef ds:uri="ad82ae81-ee64-4f74-b6b8-25437747f7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BF9B1A-D7FD-4D28-B86B-F328031BBF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30601</TotalTime>
  <Words>1745</Words>
  <Application>Microsoft Office PowerPoint</Application>
  <PresentationFormat>Widescreen</PresentationFormat>
  <Paragraphs>266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ＭＳ Ｐゴシック</vt:lpstr>
      <vt:lpstr>Arial</vt:lpstr>
      <vt:lpstr>Arial Narrow</vt:lpstr>
      <vt:lpstr>Calibri</vt:lpstr>
      <vt:lpstr>Calibri Light</vt:lpstr>
      <vt:lpstr>Courier New</vt:lpstr>
      <vt:lpstr>Helvetica</vt:lpstr>
      <vt:lpstr>Nixie One</vt:lpstr>
      <vt:lpstr>Roboto Slab</vt:lpstr>
      <vt:lpstr>Symbol</vt:lpstr>
      <vt:lpstr>Wingdings</vt:lpstr>
      <vt:lpstr>Office Theme</vt:lpstr>
      <vt:lpstr>Warwick template</vt:lpstr>
      <vt:lpstr>1_Warwick template</vt:lpstr>
      <vt:lpstr>2_Warwick template</vt:lpstr>
      <vt:lpstr>3_Warwick template</vt:lpstr>
      <vt:lpstr>Drug Pricing and Generics: Impact on Ryan White HIV/AIDS Programs</vt:lpstr>
      <vt:lpstr>Financial Relationships With Commercial Entities</vt:lpstr>
      <vt:lpstr>Learning Objectives</vt:lpstr>
      <vt:lpstr>PowerPoint Presentation</vt:lpstr>
      <vt:lpstr>RWHAP Core Medical and Support Services</vt:lpstr>
      <vt:lpstr>RWHAP Core Medical and Support Services</vt:lpstr>
      <vt:lpstr>HIV Drug Cost Considerations</vt:lpstr>
      <vt:lpstr>PowerPoint Presentation</vt:lpstr>
      <vt:lpstr>ARS QUESTION 1</vt:lpstr>
      <vt:lpstr>HHS-Preferred Regimen List Price Increases: 2009–2019</vt:lpstr>
      <vt:lpstr>HHS-Preferred Regimen List Price Increases: 2009–2019</vt:lpstr>
      <vt:lpstr>Payer and Access Considerations</vt:lpstr>
      <vt:lpstr>Generic ARV Options (2019)</vt:lpstr>
      <vt:lpstr>ARS QUESTION 2</vt:lpstr>
      <vt:lpstr>Generics in the HHS Guidelines</vt:lpstr>
      <vt:lpstr>U.S. Drug Pricing: It’s Complicated</vt:lpstr>
      <vt:lpstr>340B and the  Ryan White HIV/AIDS Program</vt:lpstr>
      <vt:lpstr>340B Background</vt:lpstr>
      <vt:lpstr>Manufacturers and 340B</vt:lpstr>
      <vt:lpstr>340B and RWHAP</vt:lpstr>
      <vt:lpstr>340B Discount and Program Income Basics</vt:lpstr>
      <vt:lpstr>340B Discount and Program Income Basics</vt:lpstr>
      <vt:lpstr>340B Program Income Over Time</vt:lpstr>
      <vt:lpstr>Challenges to 340B Program Income</vt:lpstr>
      <vt:lpstr>PowerPoint Presentation</vt:lpstr>
      <vt:lpstr>PowerPoint Presentation</vt:lpstr>
      <vt:lpstr>PowerPoint Presentation</vt:lpstr>
      <vt:lpstr>A Word About PrEP</vt:lpstr>
      <vt:lpstr>Summary</vt:lpstr>
      <vt:lpstr>THANK YOU! thorn@NASTAD.org </vt:lpstr>
      <vt:lpstr>PowerPoint Presentation</vt:lpstr>
    </vt:vector>
  </TitlesOfParts>
  <Company>NASTAD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NASTAD Powerpoint Template</dc:title>
  <dc:creator>Shaan Wade</dc:creator>
  <cp:lastModifiedBy>Michelle Valderama</cp:lastModifiedBy>
  <cp:revision>271</cp:revision>
  <cp:lastPrinted>2019-11-11T20:53:03Z</cp:lastPrinted>
  <dcterms:created xsi:type="dcterms:W3CDTF">2015-12-09T18:35:05Z</dcterms:created>
  <dcterms:modified xsi:type="dcterms:W3CDTF">2019-12-06T23:18:09Z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0x010100DBC4FC7623AF6C4BB343DF906F871D68</vt:lpwstr>
  </property>
  <property fmtid="{D5CDD505-2E9C-101B-9397-08002B2CF9AE}" pid="3" name="Order">
    <vt:r8>100</vt:r8>
  </property>
  <property fmtid="{D5CDD505-2E9C-101B-9397-08002B2CF9AE}" pid="4" name="AuthorIds_UIVersion_1024">
    <vt:lpwstr>47</vt:lpwstr>
  </property>
  <property fmtid="{D5CDD505-2E9C-101B-9397-08002B2CF9AE}" pid="5" name="AuthorIds_UIVersion_1536">
    <vt:lpwstr>47</vt:lpwstr>
  </property>
</Properties>
</file>