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9" r:id="rId1"/>
    <p:sldMasterId id="2147483722" r:id="rId2"/>
    <p:sldMasterId id="2147483724" r:id="rId3"/>
    <p:sldMasterId id="2147483726" r:id="rId4"/>
  </p:sldMasterIdLst>
  <p:notesMasterIdLst>
    <p:notesMasterId r:id="rId45"/>
  </p:notesMasterIdLst>
  <p:handoutMasterIdLst>
    <p:handoutMasterId r:id="rId46"/>
  </p:handoutMasterIdLst>
  <p:sldIdLst>
    <p:sldId id="1471" r:id="rId5"/>
    <p:sldId id="1475" r:id="rId6"/>
    <p:sldId id="1476" r:id="rId7"/>
    <p:sldId id="1408" r:id="rId8"/>
    <p:sldId id="1376" r:id="rId9"/>
    <p:sldId id="1444" r:id="rId10"/>
    <p:sldId id="1377" r:id="rId11"/>
    <p:sldId id="1378" r:id="rId12"/>
    <p:sldId id="1320" r:id="rId13"/>
    <p:sldId id="1355" r:id="rId14"/>
    <p:sldId id="1451" r:id="rId15"/>
    <p:sldId id="1448" r:id="rId16"/>
    <p:sldId id="1449" r:id="rId17"/>
    <p:sldId id="1452" r:id="rId18"/>
    <p:sldId id="1453" r:id="rId19"/>
    <p:sldId id="1479" r:id="rId20"/>
    <p:sldId id="1480" r:id="rId21"/>
    <p:sldId id="1458" r:id="rId22"/>
    <p:sldId id="1388" r:id="rId23"/>
    <p:sldId id="1441" r:id="rId24"/>
    <p:sldId id="1423" r:id="rId25"/>
    <p:sldId id="1466" r:id="rId26"/>
    <p:sldId id="1425" r:id="rId27"/>
    <p:sldId id="1426" r:id="rId28"/>
    <p:sldId id="1484" r:id="rId29"/>
    <p:sldId id="1481" r:id="rId30"/>
    <p:sldId id="1467" r:id="rId31"/>
    <p:sldId id="1468" r:id="rId32"/>
    <p:sldId id="1470" r:id="rId33"/>
    <p:sldId id="1416" r:id="rId34"/>
    <p:sldId id="1404" r:id="rId35"/>
    <p:sldId id="1403" r:id="rId36"/>
    <p:sldId id="1420" r:id="rId37"/>
    <p:sldId id="1419" r:id="rId38"/>
    <p:sldId id="1405" r:id="rId39"/>
    <p:sldId id="1390" r:id="rId40"/>
    <p:sldId id="1460" r:id="rId41"/>
    <p:sldId id="1396" r:id="rId42"/>
    <p:sldId id="1482" r:id="rId43"/>
    <p:sldId id="1472" r:id="rId44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342946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685891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028837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371783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1714729" algn="l" defTabSz="342946" rtl="0" eaLnBrk="1" latinLnBrk="0" hangingPunct="1"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057674" algn="l" defTabSz="342946" rtl="0" eaLnBrk="1" latinLnBrk="0" hangingPunct="1"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2400620" algn="l" defTabSz="342946" rtl="0" eaLnBrk="1" latinLnBrk="0" hangingPunct="1"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2743566" algn="l" defTabSz="342946" rtl="0" eaLnBrk="1" latinLnBrk="0" hangingPunct="1">
      <a:defRPr sz="18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achner, Amy (HRSA)" initials="SA(" lastIdx="3" clrIdx="0">
    <p:extLst/>
  </p:cmAuthor>
  <p:cmAuthor id="2" name="David Spach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CD"/>
    <a:srgbClr val="FCB200"/>
    <a:srgbClr val="FE0E77"/>
    <a:srgbClr val="007CAB"/>
    <a:srgbClr val="0061A7"/>
    <a:srgbClr val="C0CEDD"/>
    <a:srgbClr val="E7EBF2"/>
    <a:srgbClr val="C29F5D"/>
    <a:srgbClr val="5A5F52"/>
    <a:srgbClr val="91E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2483" autoAdjust="0"/>
  </p:normalViewPr>
  <p:slideViewPr>
    <p:cSldViewPr snapToGrid="0" showGuides="1">
      <p:cViewPr varScale="1">
        <p:scale>
          <a:sx n="68" d="100"/>
          <a:sy n="68" d="100"/>
        </p:scale>
        <p:origin x="244" y="52"/>
      </p:cViewPr>
      <p:guideLst>
        <p:guide pos="2880"/>
        <p:guide orient="horz" pos="3239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24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074846713839"/>
          <c:y val="3.8321546697725598E-3"/>
          <c:w val="0.75906754224577899"/>
          <c:h val="0.82294643159816905"/>
        </c:manualLayout>
      </c:layout>
      <c:barChart>
        <c:barDir val="bar"/>
        <c:grouping val="clustered"/>
        <c:varyColors val="0"/>
        <c:ser>
          <c:idx val="0"/>
          <c:order val="0"/>
          <c:tx>
            <c:v>HIV Rate</c:v>
          </c:tx>
          <c:spPr>
            <a:solidFill>
              <a:srgbClr val="43739B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67C4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398-3440-BA25-3E23E40AA7B9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398-3440-BA25-3E23E40AA7B9}"/>
              </c:ext>
            </c:extLst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398-3440-BA25-3E23E40AA7B9}"/>
              </c:ext>
            </c:extLst>
          </c:dPt>
          <c:dPt>
            <c:idx val="3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398-3440-BA25-3E23E40AA7B9}"/>
              </c:ext>
            </c:extLst>
          </c:dPt>
          <c:dPt>
            <c:idx val="4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398-3440-BA25-3E23E40AA7B9}"/>
              </c:ext>
            </c:extLst>
          </c:dPt>
          <c:dPt>
            <c:idx val="5"/>
            <c:invertIfNegative val="0"/>
            <c:bubble3D val="0"/>
            <c:spPr>
              <a:solidFill>
                <a:srgbClr val="898767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398-3440-BA25-3E23E40AA7B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398-3440-BA25-3E23E40AA7B9}"/>
              </c:ext>
            </c:extLst>
          </c:dPt>
          <c:dLbls>
            <c:numFmt formatCode="0.0_);[Red]\(0.0\)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 anchor="ctr" anchorCtr="1"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Vancomycin</c:v>
                </c:pt>
                <c:pt idx="1">
                  <c:v>Levofloxacin</c:v>
                </c:pt>
                <c:pt idx="2">
                  <c:v>Cefotaxime</c:v>
                </c:pt>
                <c:pt idx="3">
                  <c:v>Penicillin</c:v>
                </c:pt>
                <c:pt idx="4">
                  <c:v>Tetracycline</c:v>
                </c:pt>
                <c:pt idx="5">
                  <c:v>TMP-SMX</c:v>
                </c:pt>
                <c:pt idx="6">
                  <c:v>Erythromycin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100</c:v>
                </c:pt>
                <c:pt idx="1">
                  <c:v>99.8</c:v>
                </c:pt>
                <c:pt idx="2">
                  <c:v>97.5</c:v>
                </c:pt>
                <c:pt idx="3">
                  <c:v>96</c:v>
                </c:pt>
                <c:pt idx="4">
                  <c:v>87.8</c:v>
                </c:pt>
                <c:pt idx="5">
                  <c:v>81.7</c:v>
                </c:pt>
                <c:pt idx="6">
                  <c:v>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98-3440-BA25-3E23E40AA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088976440"/>
        <c:axId val="-2089007656"/>
      </c:barChart>
      <c:catAx>
        <c:axId val="-2088976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r">
              <a:defRPr sz="1800" b="0">
                <a:latin typeface="Arial"/>
                <a:cs typeface="Arial"/>
              </a:defRPr>
            </a:pPr>
            <a:endParaRPr lang="en-US"/>
          </a:p>
        </c:txPr>
        <c:crossAx val="-2089007656"/>
        <c:crosses val="autoZero"/>
        <c:auto val="1"/>
        <c:lblAlgn val="ctr"/>
        <c:lblOffset val="100"/>
        <c:noMultiLvlLbl val="0"/>
      </c:catAx>
      <c:valAx>
        <c:axId val="-2089007656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i="1" dirty="0"/>
                  <a:t>Streptococcus</a:t>
                </a:r>
                <a:r>
                  <a:rPr lang="en-US" sz="1600" baseline="0" dirty="0"/>
                  <a:t> </a:t>
                </a:r>
                <a:r>
                  <a:rPr lang="en-US" sz="1600" i="1" baseline="0" dirty="0"/>
                  <a:t>pneumoniae</a:t>
                </a:r>
                <a:r>
                  <a:rPr lang="en-US" sz="1600" baseline="0" dirty="0"/>
                  <a:t> </a:t>
                </a:r>
                <a:r>
                  <a:rPr lang="en-US" sz="1600" dirty="0"/>
                  <a:t>Antimicrobial Susceptibility</a:t>
                </a:r>
              </a:p>
            </c:rich>
          </c:tx>
          <c:layout>
            <c:manualLayout>
              <c:xMode val="edge"/>
              <c:yMode val="edge"/>
              <c:x val="0.265325546560081"/>
              <c:y val="0.92446846533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 anchor="ctr" anchorCtr="1"/>
          <a:lstStyle/>
          <a:p>
            <a:pPr>
              <a:defRPr sz="1400"/>
            </a:pPr>
            <a:endParaRPr lang="en-US"/>
          </a:p>
        </c:txPr>
        <c:crossAx val="-2088976440"/>
        <c:crosses val="autoZero"/>
        <c:crossBetween val="between"/>
        <c:maj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23846681327001"/>
          <c:y val="4.7638328745492182E-2"/>
          <c:w val="0.83352509990305301"/>
          <c:h val="0.8241757890019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1A7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BFE-3F40-BCAF-B98A3E8B19D1}"/>
              </c:ext>
            </c:extLst>
          </c:dPt>
          <c:dLbls>
            <c:numFmt formatCode="0.0" sourceLinked="0"/>
            <c:spPr>
              <a:noFill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Prednisone</c:v>
                </c:pt>
                <c:pt idx="1">
                  <c:v>Placebo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32.5</c:v>
                </c:pt>
                <c:pt idx="1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E-3F40-BCAF-B98A3E8B19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1"/>
        <c:axId val="-2019142600"/>
        <c:axId val="-2018672936"/>
      </c:barChart>
      <c:catAx>
        <c:axId val="-2019142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 rot="0" vert="horz" anchor="b" anchorCtr="0"/>
          <a:lstStyle/>
          <a:p>
            <a:pPr>
              <a:defRPr sz="2000"/>
            </a:pPr>
            <a:endParaRPr lang="en-US"/>
          </a:p>
        </c:txPr>
        <c:crossAx val="-20186729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8672936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Paradoxical</a:t>
                </a:r>
                <a:r>
                  <a:rPr lang="en-US" sz="1800" baseline="0" dirty="0"/>
                  <a:t> TB IRIS </a:t>
                </a:r>
                <a:r>
                  <a:rPr lang="en-US" sz="1800" dirty="0"/>
                  <a:t>(%)</a:t>
                </a:r>
              </a:p>
            </c:rich>
          </c:tx>
          <c:layout>
            <c:manualLayout>
              <c:xMode val="edge"/>
              <c:yMode val="edge"/>
              <c:x val="3.7435024818280823E-3"/>
              <c:y val="7.150060713502365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19142600"/>
        <c:crosses val="autoZero"/>
        <c:crossBetween val="between"/>
        <c:majorUnit val="20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3429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6858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02883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371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1714729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2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7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8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3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9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9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6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9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8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3771901"/>
            <a:ext cx="9162289" cy="1374344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374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97" y="2324233"/>
            <a:ext cx="8223499" cy="853250"/>
          </a:xfrm>
          <a:prstGeom prst="rect">
            <a:avLst/>
          </a:prstGeom>
        </p:spPr>
        <p:txBody>
          <a:bodyPr lIns="68589" tIns="34295" rIns="68589" bIns="34295" anchor="t">
            <a:normAutofit/>
          </a:bodyPr>
          <a:lstStyle>
            <a:lvl1pPr algn="ctr">
              <a:defRPr sz="30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97" y="1907116"/>
            <a:ext cx="8223499" cy="407762"/>
          </a:xfrm>
          <a:prstGeom prst="rect">
            <a:avLst/>
          </a:prstGeom>
        </p:spPr>
        <p:txBody>
          <a:bodyPr lIns="68589" tIns="68589" rIns="68589" bIns="68589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375816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" y="3778214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58" y="4803511"/>
            <a:ext cx="1061188" cy="344269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 dirty="0"/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423537413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916" y="4846324"/>
            <a:ext cx="7360835" cy="240026"/>
          </a:xfrm>
          <a:prstGeom prst="rect">
            <a:avLst/>
          </a:prstGeom>
        </p:spPr>
        <p:txBody>
          <a:bodyPr vert="horz" lIns="68589" tIns="34295" rIns="68589" bIns="34295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4" name="Picture 3" descr="NatHIVcurriculum_logo_white_thi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58" y="4803511"/>
            <a:ext cx="1061188" cy="3442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 dirty="0"/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71622231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948" y="1489519"/>
            <a:ext cx="7772400" cy="1196466"/>
          </a:xfrm>
        </p:spPr>
        <p:txBody>
          <a:bodyPr anchor="b"/>
          <a:lstStyle>
            <a:lvl1pPr algn="ctr">
              <a:lnSpc>
                <a:spcPct val="80000"/>
              </a:lnSpc>
              <a:defRPr b="1">
                <a:solidFill>
                  <a:srgbClr val="0E55A7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Name Placeholder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4987"/>
            <a:ext cx="7772400" cy="198227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D520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948" y="5232776"/>
            <a:ext cx="2104774" cy="27384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60C5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60C5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1FB8C-CDB8-FC4D-8724-E0A37D112D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51" y="315968"/>
            <a:ext cx="3008949" cy="754251"/>
          </a:xfrm>
          <a:prstGeom prst="rect">
            <a:avLst/>
          </a:prstGeom>
        </p:spPr>
      </p:pic>
      <p:pic>
        <p:nvPicPr>
          <p:cNvPr id="9" name="Picture 8" descr="image for RWCC slide 2.jpg">
            <a:extLst>
              <a:ext uri="{FF2B5EF4-FFF2-40B4-BE49-F238E27FC236}">
                <a16:creationId xmlns:a16="http://schemas.microsoft.com/office/drawing/2014/main" id="{43CC3773-8971-FD43-BEE6-4DA21297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539000" y="-510022"/>
            <a:ext cx="66000" cy="6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948" y="1827168"/>
            <a:ext cx="7772400" cy="1196466"/>
          </a:xfrm>
        </p:spPr>
        <p:txBody>
          <a:bodyPr anchor="b"/>
          <a:lstStyle>
            <a:lvl1pPr algn="ctr">
              <a:lnSpc>
                <a:spcPct val="80000"/>
              </a:lnSpc>
              <a:defRPr b="1">
                <a:solidFill>
                  <a:srgbClr val="0E55A7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Name Placeholder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948" y="5232776"/>
            <a:ext cx="2104774" cy="27384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60C5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60C5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1FB8C-CDB8-FC4D-8724-E0A37D112D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51" y="315968"/>
            <a:ext cx="3008949" cy="754251"/>
          </a:xfrm>
          <a:prstGeom prst="rect">
            <a:avLst/>
          </a:prstGeom>
        </p:spPr>
      </p:pic>
      <p:pic>
        <p:nvPicPr>
          <p:cNvPr id="9" name="Picture 8" descr="image for RWCC slide 2.jpg">
            <a:extLst>
              <a:ext uri="{FF2B5EF4-FFF2-40B4-BE49-F238E27FC236}">
                <a16:creationId xmlns:a16="http://schemas.microsoft.com/office/drawing/2014/main" id="{43CC3773-8971-FD43-BEE6-4DA21297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528148" y="-209048"/>
            <a:ext cx="66000" cy="6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4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38424"/>
            <a:ext cx="9144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1197123"/>
            <a:ext cx="247200" cy="1888982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64696" y="152354"/>
            <a:ext cx="8454451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6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0" y="5025300"/>
            <a:ext cx="9151362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47200" y="4751791"/>
            <a:ext cx="12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914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of 40</a:t>
            </a:r>
          </a:p>
        </p:txBody>
      </p:sp>
      <p:sp>
        <p:nvSpPr>
          <p:cNvPr id="12" name="Shape 39"/>
          <p:cNvSpPr txBox="1">
            <a:spLocks noGrp="1"/>
          </p:cNvSpPr>
          <p:nvPr>
            <p:ph type="body" idx="1"/>
          </p:nvPr>
        </p:nvSpPr>
        <p:spPr>
          <a:xfrm>
            <a:off x="464697" y="1211052"/>
            <a:ext cx="8454452" cy="363247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</a:defRPr>
            </a:lvl1pPr>
            <a:lvl2pPr marL="685800" lvl="1" indent="-253604">
              <a:spcBef>
                <a:spcPts val="0"/>
              </a:spcBef>
              <a:buSzPct val="100000"/>
              <a:defRPr sz="21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22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38424"/>
            <a:ext cx="9144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1197123"/>
            <a:ext cx="247200" cy="1888982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64696" y="152354"/>
            <a:ext cx="8454451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6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47200" y="4866501"/>
            <a:ext cx="12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914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of 40</a:t>
            </a:r>
          </a:p>
        </p:txBody>
      </p:sp>
      <p:sp>
        <p:nvSpPr>
          <p:cNvPr id="11" name="Shape 39"/>
          <p:cNvSpPr txBox="1">
            <a:spLocks noGrp="1"/>
          </p:cNvSpPr>
          <p:nvPr>
            <p:ph type="body" idx="1"/>
          </p:nvPr>
        </p:nvSpPr>
        <p:spPr>
          <a:xfrm>
            <a:off x="464697" y="1211052"/>
            <a:ext cx="8454452" cy="363247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</a:defRPr>
            </a:lvl1pPr>
            <a:lvl2pPr marL="685800" lvl="1" indent="-253604">
              <a:spcBef>
                <a:spcPts val="0"/>
              </a:spcBef>
              <a:buSzPct val="100000"/>
              <a:defRPr sz="21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88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13" y="2095500"/>
            <a:ext cx="9143999" cy="971550"/>
          </a:xfrm>
          <a:prstGeom prst="rect">
            <a:avLst/>
          </a:prstGeom>
          <a:solidFill>
            <a:srgbClr val="E5DBDE"/>
          </a:solidFill>
        </p:spPr>
        <p:txBody>
          <a:bodyPr lIns="68589" tIns="0" rIns="68589" bIns="34295" anchor="ctr">
            <a:normAutofit/>
          </a:bodyPr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3771901"/>
            <a:ext cx="9162289" cy="1374344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374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105026"/>
            <a:ext cx="8229568" cy="956120"/>
          </a:xfrm>
          <a:prstGeom prst="rect">
            <a:avLst/>
          </a:prstGeom>
        </p:spPr>
        <p:txBody>
          <a:bodyPr lIns="68589" tIns="0" rIns="68589" bIns="34295" anchor="ctr">
            <a:normAutofit/>
          </a:bodyPr>
          <a:lstStyle>
            <a:lvl1pPr algn="ctr">
              <a:defRPr sz="30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1687324"/>
            <a:ext cx="8229600" cy="407766"/>
          </a:xfrm>
          <a:prstGeom prst="rect">
            <a:avLst/>
          </a:prstGeom>
        </p:spPr>
        <p:txBody>
          <a:bodyPr lIns="68589" tIns="34295" rIns="68589" bIns="0"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375816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" y="377823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71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lIns="68589" tIns="34295" rIns="68589" bIns="34295" anchor="ctr" anchorCtr="0">
            <a:normAutofit/>
          </a:bodyPr>
          <a:lstStyle>
            <a:lvl1pPr algn="l">
              <a:defRPr sz="27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55"/>
            <a:ext cx="7357838" cy="240029"/>
          </a:xfrm>
          <a:prstGeom prst="rect">
            <a:avLst/>
          </a:prstGeom>
        </p:spPr>
        <p:txBody>
          <a:bodyPr vert="horz" lIns="68589" tIns="34295" rIns="68589" bIns="34295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dd</a:t>
            </a:r>
            <a:r>
              <a:rPr lang="en-US" dirty="0"/>
              <a:t> Source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1" y="1074644"/>
            <a:ext cx="8515350" cy="3600450"/>
          </a:xfrm>
          <a:prstGeom prst="rect">
            <a:avLst/>
          </a:prstGeom>
        </p:spPr>
        <p:txBody>
          <a:bodyPr lIns="68589" tIns="34295" rIns="68589" bIns="34295" anchor="t" anchorCtr="0">
            <a:normAutofit/>
          </a:bodyPr>
          <a:lstStyle>
            <a:lvl1pPr marL="205767" indent="-171473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462977" marR="0" indent="-171473" algn="l" defTabSz="68589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1700" baseline="0">
                <a:solidFill>
                  <a:srgbClr val="000000"/>
                </a:solidFill>
              </a:defRPr>
            </a:lvl2pPr>
            <a:lvl3pPr marL="720186" indent="-102884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" y="920736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Logo Stacked V2"/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 dirty="0"/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378561144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lIns="68589" tIns="34295" rIns="68589" bIns="34295" anchor="ctr" anchorCtr="0">
            <a:normAutofit/>
          </a:bodyPr>
          <a:lstStyle>
            <a:lvl1pPr algn="l">
              <a:defRPr sz="27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65" y="1135604"/>
            <a:ext cx="4244975" cy="3600450"/>
          </a:xfrm>
          <a:prstGeom prst="rect">
            <a:avLst/>
          </a:prstGeom>
        </p:spPr>
        <p:txBody>
          <a:bodyPr lIns="68589" tIns="34295" rIns="68589" bIns="34295" anchor="t" anchorCtr="0">
            <a:normAutofit/>
          </a:bodyPr>
          <a:lstStyle>
            <a:lvl1pPr marL="205767" indent="-171473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SzPct val="110000"/>
              <a:buFont typeface="Arial"/>
              <a:buChar char="•"/>
              <a:defRPr sz="2100" baseline="0">
                <a:solidFill>
                  <a:srgbClr val="000000"/>
                </a:solidFill>
              </a:defRPr>
            </a:lvl1pPr>
            <a:lvl2pPr marL="462977" marR="0" indent="-171473" algn="l" defTabSz="68589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1700" baseline="0">
                <a:solidFill>
                  <a:srgbClr val="000000"/>
                </a:solidFill>
              </a:defRPr>
            </a:lvl2pPr>
            <a:lvl3pPr marL="720186" indent="-102884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" y="920736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55"/>
            <a:ext cx="7357838" cy="240029"/>
          </a:xfrm>
          <a:prstGeom prst="rect">
            <a:avLst/>
          </a:prstGeom>
        </p:spPr>
        <p:txBody>
          <a:bodyPr vert="horz" lIns="68589" tIns="34295" rIns="68589" bIns="34295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4" name="Logo Stacked V2"/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5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6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653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lIns="68589" tIns="34295" rIns="68589" bIns="34295"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" y="920736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55"/>
            <a:ext cx="7357838" cy="240029"/>
          </a:xfrm>
          <a:prstGeom prst="rect">
            <a:avLst/>
          </a:prstGeom>
        </p:spPr>
        <p:txBody>
          <a:bodyPr vert="horz" lIns="68589" tIns="34295" rIns="68589" bIns="34295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7" name="Logo Stacked V2"/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8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9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8389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lIns="68589" tIns="34295" rIns="68589" bIns="34295" anchor="ctr" anchorCtr="0">
            <a:normAutofit/>
          </a:bodyPr>
          <a:lstStyle>
            <a:lvl1pPr algn="l">
              <a:defRPr sz="2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920785"/>
            <a:ext cx="9162288" cy="418337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" y="920736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972823"/>
            <a:ext cx="8503916" cy="342896"/>
          </a:xfrm>
          <a:prstGeom prst="rect">
            <a:avLst/>
          </a:prstGeom>
        </p:spPr>
        <p:txBody>
          <a:bodyPr vert="horz" lIns="68589" tIns="34295" rIns="68589" bIns="34295" anchor="ctr"/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916" y="4846324"/>
            <a:ext cx="7360835" cy="240026"/>
          </a:xfrm>
          <a:prstGeom prst="rect">
            <a:avLst/>
          </a:prstGeom>
        </p:spPr>
        <p:txBody>
          <a:bodyPr vert="horz" lIns="68589" tIns="34295" rIns="68589" bIns="34295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3" name="Logo Stacked V2"/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5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6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075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lIns="68589" tIns="34295" rIns="68589" bIns="34295" anchor="ctr" anchorCtr="0">
            <a:normAutofit/>
          </a:bodyPr>
          <a:lstStyle>
            <a:lvl1pPr algn="l">
              <a:defRPr sz="27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1" y="915285"/>
            <a:ext cx="9162288" cy="4222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" y="920736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55"/>
            <a:ext cx="7357838" cy="240029"/>
          </a:xfrm>
          <a:prstGeom prst="rect">
            <a:avLst/>
          </a:prstGeom>
        </p:spPr>
        <p:txBody>
          <a:bodyPr vert="horz" lIns="68589" tIns="34295" rIns="68589" bIns="34295" anchor="ctr"/>
          <a:lstStyle>
            <a:lvl1pPr marL="0" indent="0" algn="l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58" y="4803511"/>
            <a:ext cx="1061188" cy="3442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670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31" y="-57150"/>
            <a:ext cx="9156413" cy="5232437"/>
            <a:chOff x="0" y="-76199"/>
            <a:chExt cx="9156413" cy="6976582"/>
          </a:xfrm>
        </p:grpSpPr>
        <p:pic>
          <p:nvPicPr>
            <p:cNvPr id="17" name="Picture 16" descr="background.jp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-76199"/>
              <a:ext cx="9156413" cy="695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" name="Oval 17"/>
            <p:cNvSpPr>
              <a:spLocks noChangeAspect="1"/>
            </p:cNvSpPr>
            <p:nvPr userDrawn="1"/>
          </p:nvSpPr>
          <p:spPr>
            <a:xfrm rot="19977071">
              <a:off x="8256244" y="5997218"/>
              <a:ext cx="555629" cy="459932"/>
            </a:xfrm>
            <a:prstGeom prst="ellipse">
              <a:avLst/>
            </a:prstGeom>
            <a:solidFill>
              <a:srgbClr val="12639D">
                <a:alpha val="90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 rot="19977071">
              <a:off x="7497503" y="6210952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8317301" y="6448673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 rot="19977071">
              <a:off x="6668932" y="6333823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 rot="19977071">
              <a:off x="5953179" y="6505874"/>
              <a:ext cx="399826" cy="273482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5926011" y="6592211"/>
              <a:ext cx="439929" cy="300913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 rot="21371606">
              <a:off x="5213850" y="6558975"/>
              <a:ext cx="499132" cy="341408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4900"/>
            <a:ext cx="8497062" cy="818388"/>
          </a:xfrm>
          <a:prstGeom prst="rect">
            <a:avLst/>
          </a:prstGeom>
        </p:spPr>
        <p:txBody>
          <a:bodyPr lIns="68589" tIns="34295" rIns="68589" bIns="34295" anchor="ctr" anchorCtr="0">
            <a:normAutofit/>
          </a:bodyPr>
          <a:lstStyle>
            <a:lvl1pPr algn="l">
              <a:defRPr sz="27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55"/>
            <a:ext cx="7357838" cy="240029"/>
          </a:xfrm>
          <a:prstGeom prst="rect">
            <a:avLst/>
          </a:prstGeom>
        </p:spPr>
        <p:txBody>
          <a:bodyPr vert="horz" lIns="68589" tIns="34295" rIns="68589" bIns="34295" anchor="ctr"/>
          <a:lstStyle>
            <a:lvl1pPr marL="0" indent="0" algn="l">
              <a:spcBef>
                <a:spcPts val="0"/>
              </a:spcBef>
              <a:buNone/>
              <a:defRPr sz="11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25" name="Picture 2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58" y="4803511"/>
            <a:ext cx="1061188" cy="3442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5382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 dirty="0"/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97385521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‹#›</a:t>
            </a:fld>
            <a:r>
              <a:rPr lang="en-US" dirty="0"/>
              <a:t> of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11" r:id="rId10"/>
  </p:sldLayoutIdLst>
  <p:transition spd="slow"/>
  <p:hf hdr="0" ftr="0" dt="0"/>
  <p:txStyles>
    <p:titleStyle>
      <a:lvl1pPr algn="ctr" defTabSz="68589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09" indent="-257209" algn="l" defTabSz="6858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defTabSz="68589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for RWCC slid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22" y="-3175"/>
            <a:ext cx="373300" cy="51509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743" y="205979"/>
            <a:ext cx="8471057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743" y="1200151"/>
            <a:ext cx="84710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7988" y="5232775"/>
            <a:ext cx="886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60C5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000" y="52327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60C5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1782" y="4767263"/>
            <a:ext cx="112221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599B8D-B49C-2D4A-9E93-4BB05606196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743" y="4693779"/>
            <a:ext cx="1456469" cy="3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0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rgbClr val="0E55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•"/>
        <a:defRPr sz="3200" kern="1200">
          <a:solidFill>
            <a:srgbClr val="160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–"/>
        <a:defRPr sz="2800" kern="1200">
          <a:solidFill>
            <a:srgbClr val="160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•"/>
        <a:defRPr sz="2400" kern="1200">
          <a:solidFill>
            <a:srgbClr val="160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–"/>
        <a:defRPr sz="2000" kern="1200">
          <a:solidFill>
            <a:srgbClr val="160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»"/>
        <a:defRPr sz="2000" kern="1200">
          <a:solidFill>
            <a:srgbClr val="160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for RWCC slid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22" y="-3175"/>
            <a:ext cx="373300" cy="51509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743" y="205979"/>
            <a:ext cx="8471057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743" y="1200151"/>
            <a:ext cx="84710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7988" y="5232775"/>
            <a:ext cx="886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60C5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000" y="52327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60C5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1782" y="4767263"/>
            <a:ext cx="112221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599B8D-B49C-2D4A-9E93-4BB05606196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743" y="4693779"/>
            <a:ext cx="1456469" cy="3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rgbClr val="0E55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•"/>
        <a:defRPr sz="3200" kern="1200">
          <a:solidFill>
            <a:srgbClr val="160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–"/>
        <a:defRPr sz="2800" kern="1200">
          <a:solidFill>
            <a:srgbClr val="160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•"/>
        <a:defRPr sz="2400" kern="1200">
          <a:solidFill>
            <a:srgbClr val="160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–"/>
        <a:defRPr sz="2000" kern="1200">
          <a:solidFill>
            <a:srgbClr val="160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000"/>
        </a:spcBef>
        <a:buClr>
          <a:srgbClr val="CA0707"/>
        </a:buClr>
        <a:buFont typeface="Arial"/>
        <a:buChar char="»"/>
        <a:defRPr sz="2000" kern="1200">
          <a:solidFill>
            <a:srgbClr val="160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779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Management and Prevention of </a:t>
            </a:r>
            <a:br>
              <a:rPr lang="en-US" sz="3400" dirty="0"/>
            </a:br>
            <a:r>
              <a:rPr lang="en-US" sz="3400" dirty="0"/>
              <a:t>Common HIV-Related Manifestations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700" b="1" dirty="0"/>
              <a:t>David H. </a:t>
            </a:r>
            <a:r>
              <a:rPr lang="en-US" sz="2700" b="1" dirty="0" err="1"/>
              <a:t>Spach</a:t>
            </a:r>
            <a:r>
              <a:rPr lang="en-US" sz="2700" b="1" dirty="0"/>
              <a:t>, MD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Professor of Medicine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University of Washington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Seattle, WA</a:t>
            </a:r>
          </a:p>
        </p:txBody>
      </p:sp>
    </p:spTree>
    <p:extLst>
      <p:ext uri="{BB962C8B-B14F-4D97-AF65-F5344CB8AC3E}">
        <p14:creationId xmlns:p14="http://schemas.microsoft.com/office/powerpoint/2010/main" val="2102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Case History: Pulmonary TB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1104113"/>
            <a:ext cx="8515350" cy="3600450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  <a:buClr>
                <a:srgbClr val="0070C0"/>
              </a:buClr>
            </a:pPr>
            <a:r>
              <a:rPr lang="en-US" sz="2000" dirty="0"/>
              <a:t>A 42-year-old man is admitted to the hospital with a diagnosis of pulmonary TB. He is started on standard RIPE* therapy. He has no evidence of CNS or pericardial involvement. </a:t>
            </a:r>
          </a:p>
          <a:p>
            <a:pPr>
              <a:lnSpc>
                <a:spcPts val="2600"/>
              </a:lnSpc>
              <a:buClr>
                <a:srgbClr val="0070C0"/>
              </a:buClr>
            </a:pPr>
            <a:r>
              <a:rPr lang="en-US" sz="2000" dirty="0"/>
              <a:t>2 days later HIV testing results return as positive and further labs show a CD4 count of 26 cells/mm</a:t>
            </a:r>
            <a:r>
              <a:rPr lang="en-US" sz="2000" baseline="30000" dirty="0"/>
              <a:t>3</a:t>
            </a:r>
            <a:r>
              <a:rPr lang="en-US" sz="2000" dirty="0"/>
              <a:t> and HIV RNA 236,300 copies/</a:t>
            </a:r>
            <a:r>
              <a:rPr lang="en-US" sz="2000" dirty="0" err="1"/>
              <a:t>mL.</a:t>
            </a:r>
            <a:r>
              <a:rPr lang="en-US" sz="2000" dirty="0"/>
              <a:t> An HIV genotype is ordered.  He is started on TMP-SMX for PJP prophylaxis.</a:t>
            </a:r>
          </a:p>
          <a:p>
            <a:pPr>
              <a:lnSpc>
                <a:spcPts val="2600"/>
              </a:lnSpc>
              <a:buClr>
                <a:srgbClr val="0070C0"/>
              </a:buClr>
            </a:pPr>
            <a:r>
              <a:rPr lang="en-US" sz="2000" dirty="0"/>
              <a:t>Testing for HBV and HCV are negative and he has no abnormalities on exam other than pulmonary findings.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22B939-B35B-0147-8651-B49510B235B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2702" y="4235755"/>
            <a:ext cx="5885218" cy="40197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r>
              <a:rPr lang="en-US" sz="1700" dirty="0">
                <a:latin typeface="Arial"/>
                <a:cs typeface="Arial"/>
              </a:rPr>
              <a:t>*RIPE = rifampin + isoniazid + pyrazinamide + ethambutol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7B15C2-0358-1349-AA82-19B0F258E564}"/>
              </a:ext>
            </a:extLst>
          </p:cNvPr>
          <p:cNvCxnSpPr/>
          <p:nvPr/>
        </p:nvCxnSpPr>
        <p:spPr>
          <a:xfrm>
            <a:off x="0" y="4142232"/>
            <a:ext cx="91440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10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902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ea typeface="ＭＳ Ｐゴシック" pitchFamily="22" charset="-128"/>
                <a:cs typeface="ＭＳ Ｐゴシック" pitchFamily="22" charset="-128"/>
              </a:rPr>
              <a:t>ARS Question 2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1104113"/>
            <a:ext cx="8515350" cy="360045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buClr>
                <a:srgbClr val="0070C0"/>
              </a:buClr>
            </a:pPr>
            <a:r>
              <a:rPr lang="en-US" sz="2000" b="1" dirty="0"/>
              <a:t>One week later he feels much improved and is evaluated to consider starting antiretroviral therapy (ART). What would you recommend now?</a:t>
            </a:r>
          </a:p>
          <a:p>
            <a:pPr marL="491494" indent="-457200">
              <a:lnSpc>
                <a:spcPts val="28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Defer ART until after 4 weeks of TB therapy</a:t>
            </a:r>
          </a:p>
          <a:p>
            <a:pPr marL="491494" indent="-457200">
              <a:lnSpc>
                <a:spcPts val="28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Defer ART until after 8 weeks of TB therapy</a:t>
            </a:r>
          </a:p>
          <a:p>
            <a:pPr marL="491494" indent="-457200">
              <a:lnSpc>
                <a:spcPts val="28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Start ART now and start Prednisone 40 mg daily </a:t>
            </a:r>
          </a:p>
          <a:p>
            <a:pPr marL="491494" indent="-457200">
              <a:lnSpc>
                <a:spcPts val="28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Start ART now without Prednisone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0" y="-11958"/>
            <a:ext cx="330200" cy="368300"/>
            <a:chOff x="12700" y="317500"/>
            <a:chExt cx="330200" cy="368300"/>
          </a:xfrm>
        </p:grpSpPr>
        <p:sp>
          <p:nvSpPr>
            <p:cNvPr id="7" name="Rectangle 6"/>
            <p:cNvSpPr/>
            <p:nvPr/>
          </p:nvSpPr>
          <p:spPr>
            <a:xfrm>
              <a:off x="12700" y="317500"/>
              <a:ext cx="228600" cy="228600"/>
            </a:xfrm>
            <a:prstGeom prst="rect">
              <a:avLst/>
            </a:prstGeom>
            <a:solidFill>
              <a:srgbClr val="7492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" y="457200"/>
              <a:ext cx="2286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11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291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000" i="1" dirty="0"/>
              <a:t>Adult Opportunistic Infections Guidelines 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Initiating Antiretroviral Therapy with Active TB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03598" y="4868863"/>
            <a:ext cx="7357838" cy="240029"/>
          </a:xfrm>
        </p:spPr>
        <p:txBody>
          <a:bodyPr/>
          <a:lstStyle/>
          <a:p>
            <a:r>
              <a:rPr lang="en-US" dirty="0"/>
              <a:t>Source: OI Guidelines. </a:t>
            </a:r>
            <a:r>
              <a:rPr lang="en-US" i="1" dirty="0"/>
              <a:t>Mycobacterium tuberculosis</a:t>
            </a:r>
            <a:r>
              <a:rPr lang="en-US" dirty="0"/>
              <a:t>. September 27, 2019.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1104113"/>
            <a:ext cx="8515350" cy="360045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800"/>
              </a:spcBef>
              <a:buClr>
                <a:srgbClr val="0070C0"/>
              </a:buClr>
            </a:pPr>
            <a:r>
              <a:rPr lang="en-US" sz="2000" b="1" dirty="0"/>
              <a:t>CD4 count &lt;50 cells/mm</a:t>
            </a:r>
            <a:r>
              <a:rPr lang="en-US" sz="2000" b="1" baseline="30000" dirty="0"/>
              <a:t>3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Initiate ART as soon as possible, but &lt;2 weeks of starting TB Rx (</a:t>
            </a:r>
            <a:r>
              <a:rPr lang="en-US" sz="2000" b="1" dirty="0">
                <a:solidFill>
                  <a:srgbClr val="0070C0"/>
                </a:solidFill>
              </a:rPr>
              <a:t>AI</a:t>
            </a:r>
            <a:r>
              <a:rPr lang="en-US" sz="2000" dirty="0"/>
              <a:t>)</a:t>
            </a:r>
          </a:p>
          <a:p>
            <a:pPr>
              <a:lnSpc>
                <a:spcPts val="2600"/>
              </a:lnSpc>
              <a:spcBef>
                <a:spcPts val="1800"/>
              </a:spcBef>
              <a:buClr>
                <a:srgbClr val="0070C0"/>
              </a:buClr>
            </a:pPr>
            <a:r>
              <a:rPr lang="en-US" sz="2000" b="1" dirty="0"/>
              <a:t>CD4 count ≥50 cells/mm</a:t>
            </a:r>
            <a:r>
              <a:rPr lang="en-US" sz="2000" b="1" baseline="30000" dirty="0"/>
              <a:t>3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- Initiate ART &lt;8 weeks of starting TB Rx (</a:t>
            </a:r>
            <a:r>
              <a:rPr lang="en-US" sz="2000" b="1" dirty="0">
                <a:solidFill>
                  <a:srgbClr val="0070C0"/>
                </a:solidFill>
              </a:rPr>
              <a:t>AI</a:t>
            </a:r>
            <a:r>
              <a:rPr lang="en-US" sz="20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12</a:t>
            </a:fld>
            <a:r>
              <a:rPr lang="en-US" dirty="0"/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112373567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000" i="1" dirty="0"/>
              <a:t>Adult Opportunistic Infections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2800" dirty="0"/>
              <a:t>Guidelines for Preventing TB-IRIS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60919" y="4868863"/>
            <a:ext cx="7357838" cy="240029"/>
          </a:xfrm>
        </p:spPr>
        <p:txBody>
          <a:bodyPr/>
          <a:lstStyle/>
          <a:p>
            <a:r>
              <a:rPr lang="en-US" dirty="0"/>
              <a:t>Source: OI Guidelines. </a:t>
            </a:r>
            <a:r>
              <a:rPr lang="en-US" i="1" dirty="0"/>
              <a:t>Mycobacterium tuberculosis</a:t>
            </a:r>
            <a:r>
              <a:rPr lang="en-US" dirty="0"/>
              <a:t>. September 27, 2019.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1104113"/>
            <a:ext cx="7915797" cy="360045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1800"/>
              </a:spcBef>
              <a:buClr>
                <a:srgbClr val="0070C0"/>
              </a:buClr>
            </a:pPr>
            <a:r>
              <a:rPr lang="en-US" sz="2000" b="1" dirty="0"/>
              <a:t>Indication for Pre-emptive Prednisone therapy</a:t>
            </a:r>
            <a:br>
              <a:rPr lang="en-US" sz="2000" b="1" dirty="0"/>
            </a:br>
            <a:r>
              <a:rPr lang="en-US" sz="2000" dirty="0"/>
              <a:t>- Offer for patients with a CD4 count ≤100 cells/mm</a:t>
            </a:r>
            <a:r>
              <a:rPr lang="en-US" sz="2000" baseline="30000" dirty="0"/>
              <a:t>3</a:t>
            </a:r>
            <a:r>
              <a:rPr lang="en-US" sz="2000" dirty="0"/>
              <a:t> who are:</a:t>
            </a:r>
          </a:p>
          <a:p>
            <a:pPr marL="480087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000" dirty="0"/>
              <a:t> Starting ART and recently initiated anti-TB therapy,</a:t>
            </a:r>
          </a:p>
          <a:p>
            <a:pPr marL="480087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000" dirty="0"/>
              <a:t> Responding well to TB therapy, and</a:t>
            </a:r>
          </a:p>
          <a:p>
            <a:pPr marL="480087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000" dirty="0"/>
              <a:t> Do not have rifampin resistance, KS, or active HBV</a:t>
            </a:r>
          </a:p>
          <a:p>
            <a:pPr>
              <a:lnSpc>
                <a:spcPts val="2800"/>
              </a:lnSpc>
              <a:spcBef>
                <a:spcPts val="1800"/>
              </a:spcBef>
              <a:buClr>
                <a:srgbClr val="0070C0"/>
              </a:buClr>
            </a:pPr>
            <a:r>
              <a:rPr lang="en-US" sz="2000" b="1" dirty="0"/>
              <a:t>Dosing of Pre-emptive Prednisone Therapy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- 40 mg/day for 14 days, then 20 mg/day for 14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932E5-B8B2-FF45-8F0D-D067653E9636}"/>
              </a:ext>
            </a:extLst>
          </p:cNvPr>
          <p:cNvSpPr txBox="1"/>
          <p:nvPr/>
        </p:nvSpPr>
        <p:spPr>
          <a:xfrm>
            <a:off x="8105475" y="1385488"/>
            <a:ext cx="5132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B1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13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9507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67B9D3-4ECC-6B42-88A8-E0784900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Prednisone for the Prevention of Paradoxical </a:t>
            </a:r>
            <a:br>
              <a:rPr lang="en-US" dirty="0"/>
            </a:br>
            <a:r>
              <a:rPr lang="en-US" dirty="0"/>
              <a:t>Tuberculosis-Associated IRIS in Persons with HIV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F38428-6CA7-0245-90D5-98EC2E52D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2823" y="4861794"/>
            <a:ext cx="7357838" cy="240029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Meintjes</a:t>
            </a:r>
            <a:r>
              <a:rPr lang="en-US" dirty="0"/>
              <a:t> G, et al. N </a:t>
            </a:r>
            <a:r>
              <a:rPr lang="en-US" dirty="0" err="1"/>
              <a:t>Engl</a:t>
            </a:r>
            <a:r>
              <a:rPr lang="en-US" dirty="0"/>
              <a:t> J Med. 2018:379:1915-25.</a:t>
            </a:r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AA87C37E-3D20-7348-A08D-3DE75C7453B0}"/>
              </a:ext>
            </a:extLst>
          </p:cNvPr>
          <p:cNvSpPr>
            <a:spLocks noChangeShapeType="1"/>
          </p:cNvSpPr>
          <p:nvPr/>
        </p:nvSpPr>
        <p:spPr bwMode="auto">
          <a:xfrm rot="1169337" flipV="1">
            <a:off x="4724826" y="2268571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D8542421-7BD9-2F43-8373-55AA0528AE70}"/>
              </a:ext>
            </a:extLst>
          </p:cNvPr>
          <p:cNvSpPr>
            <a:spLocks noChangeShapeType="1"/>
          </p:cNvSpPr>
          <p:nvPr/>
        </p:nvSpPr>
        <p:spPr bwMode="auto">
          <a:xfrm rot="20430663">
            <a:off x="4724826" y="2878171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230058C-F8FA-2E4A-B1CE-5264B804DBE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275390" y="1560010"/>
            <a:ext cx="3768126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Prednisone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40 mg/d x 14 days, then 20 mg/d x 14 days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120)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FA38328-4E72-5B41-8A4C-774D998ADEE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275390" y="3236410"/>
            <a:ext cx="3768126" cy="1091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120)</a:t>
            </a:r>
          </a:p>
        </p:txBody>
      </p:sp>
      <p:graphicFrame>
        <p:nvGraphicFramePr>
          <p:cNvPr id="8" name="Group 31">
            <a:extLst>
              <a:ext uri="{FF2B5EF4-FFF2-40B4-BE49-F238E27FC236}">
                <a16:creationId xmlns:a16="http://schemas.microsoft.com/office/drawing/2014/main" id="{D7A1ECB3-BFBF-9046-94BE-91EA7A1FB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30135"/>
              </p:ext>
            </p:extLst>
          </p:nvPr>
        </p:nvGraphicFramePr>
        <p:xfrm>
          <a:off x="241161" y="998308"/>
          <a:ext cx="4652386" cy="380785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5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146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19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70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placebo-controlled double-blind, study to evaluate prednisone pre-emptive therapy in person with HIV diagnosed with TB in South Africa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Arial"/>
                        </a:rPr>
                        <a:t>High Risk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Arial"/>
                        </a:rPr>
                        <a:t/>
                      </a:r>
                      <a:b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Arial"/>
                        </a:rPr>
                      </a:b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Arial"/>
                        </a:rPr>
                        <a:t>- Starting ART &lt;30 days of starting TB Rx</a:t>
                      </a:r>
                      <a:b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Arial"/>
                        </a:rPr>
                      </a:b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Arial"/>
                        </a:rPr>
                        <a:t>- CD4 &lt;100 cells/mm</a:t>
                      </a:r>
                      <a:r>
                        <a:rPr lang="en-US" sz="1600" u="none" baseline="30000" dirty="0">
                          <a:solidFill>
                            <a:srgbClr val="000000"/>
                          </a:solidFill>
                          <a:latin typeface="Arial" pitchFamily="22" charset="0"/>
                          <a:cs typeface="Arial"/>
                        </a:rPr>
                        <a:t>3</a:t>
                      </a:r>
                      <a:endParaRPr lang="en-US" sz="1600" u="none" baseline="30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Exclusion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</a:t>
                      </a:r>
                      <a: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Neurologic TB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Rifampin resistance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Kaposi’s sarcoma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HBsAg+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Poor response to TB treatment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14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837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67B9D3-4ECC-6B42-88A8-E0784900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Pre-emptive Prednisone Reduced TB-Associated IRIS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F38428-6CA7-0245-90D5-98EC2E52D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9873" y="4868863"/>
            <a:ext cx="7357838" cy="240029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Meintjes</a:t>
            </a:r>
            <a:r>
              <a:rPr lang="en-US" dirty="0"/>
              <a:t> G, et al. N </a:t>
            </a:r>
            <a:r>
              <a:rPr lang="en-US" dirty="0" err="1"/>
              <a:t>Engl</a:t>
            </a:r>
            <a:r>
              <a:rPr lang="en-US" dirty="0"/>
              <a:t> J Med. 2018:379:1915-25.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98B4FB-7948-B541-8D2D-A3733B42E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272042"/>
              </p:ext>
            </p:extLst>
          </p:nvPr>
        </p:nvGraphicFramePr>
        <p:xfrm>
          <a:off x="895038" y="943166"/>
          <a:ext cx="7381857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FDD36B9-1A9B-154B-AB9C-FF053135CA42}"/>
              </a:ext>
            </a:extLst>
          </p:cNvPr>
          <p:cNvSpPr txBox="1"/>
          <p:nvPr/>
        </p:nvSpPr>
        <p:spPr>
          <a:xfrm>
            <a:off x="2983921" y="3549457"/>
            <a:ext cx="990600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"/>
              </a:rPr>
              <a:t>39/120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0DE89-8F46-7043-B118-87EC4BCCF1EE}"/>
              </a:ext>
            </a:extLst>
          </p:cNvPr>
          <p:cNvSpPr txBox="1"/>
          <p:nvPr/>
        </p:nvSpPr>
        <p:spPr>
          <a:xfrm>
            <a:off x="6039145" y="3549457"/>
            <a:ext cx="990600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"/>
              </a:rPr>
              <a:t>56/120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25574C8-049D-EF41-855D-BFF2D5A0FA99}"/>
              </a:ext>
            </a:extLst>
          </p:cNvPr>
          <p:cNvSpPr/>
          <p:nvPr/>
        </p:nvSpPr>
        <p:spPr>
          <a:xfrm>
            <a:off x="4376321" y="1244852"/>
            <a:ext cx="1164943" cy="3657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 = 0.03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44C4D-30AC-AE4D-A5FB-C07FCCB32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83833"/>
            <a:ext cx="914400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Prednisone treatment was not associated with an increased risk of severe infections or cancers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15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206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ARS Question 3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: Pulmonary TB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1104113"/>
            <a:ext cx="7915797" cy="360045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buClr>
                <a:srgbClr val="0070C0"/>
              </a:buClr>
            </a:pPr>
            <a:r>
              <a:rPr lang="en-US" sz="2200" b="1" dirty="0"/>
              <a:t>For this man with pulmonary TB on RIPE, which antiretroviral regimen would you recommend?</a:t>
            </a:r>
            <a:br>
              <a:rPr lang="en-US" sz="2200" b="1" dirty="0"/>
            </a:br>
            <a:endParaRPr lang="en-US" sz="2200" b="1" dirty="0"/>
          </a:p>
          <a:p>
            <a:pPr marL="491494" indent="-457200">
              <a:lnSpc>
                <a:spcPts val="2800"/>
              </a:lnSpc>
              <a:buAutoNum type="arabicPeriod"/>
            </a:pPr>
            <a:r>
              <a:rPr lang="en-US" sz="2200" dirty="0" err="1"/>
              <a:t>Bictegravir</a:t>
            </a:r>
            <a:r>
              <a:rPr lang="en-US" sz="2200" dirty="0"/>
              <a:t>-Tenofovir alafenamide-Emtricitabine</a:t>
            </a:r>
          </a:p>
          <a:p>
            <a:pPr marL="491494" indent="-457200">
              <a:lnSpc>
                <a:spcPts val="2800"/>
              </a:lnSpc>
              <a:buAutoNum type="arabicPeriod"/>
            </a:pPr>
            <a:r>
              <a:rPr lang="en-US" sz="2200" dirty="0"/>
              <a:t>Darunavir-</a:t>
            </a:r>
            <a:r>
              <a:rPr lang="en-US" sz="2200" dirty="0" err="1"/>
              <a:t>cobicistat</a:t>
            </a:r>
            <a:r>
              <a:rPr lang="en-US" sz="2200" dirty="0"/>
              <a:t>-tenofovir alafenamide-Emtricitabine</a:t>
            </a:r>
          </a:p>
          <a:p>
            <a:pPr marL="491494" indent="-457200">
              <a:lnSpc>
                <a:spcPts val="2800"/>
              </a:lnSpc>
              <a:buFont typeface="Arial"/>
              <a:buAutoNum type="arabicPeriod"/>
            </a:pPr>
            <a:r>
              <a:rPr lang="en-US" sz="2200" dirty="0"/>
              <a:t>Dolutegravir-</a:t>
            </a:r>
            <a:r>
              <a:rPr lang="en-US" sz="2200" dirty="0" err="1"/>
              <a:t>rilpivirine</a:t>
            </a:r>
            <a:r>
              <a:rPr lang="en-US" sz="2200" dirty="0"/>
              <a:t> (fixed dose tablet)</a:t>
            </a:r>
          </a:p>
          <a:p>
            <a:pPr marL="491494" indent="-457200">
              <a:lnSpc>
                <a:spcPts val="2800"/>
              </a:lnSpc>
              <a:buAutoNum type="arabicPeriod"/>
            </a:pPr>
            <a:r>
              <a:rPr lang="en-US" sz="2200" dirty="0"/>
              <a:t>Dolutegravir 50 mg BID + Tenofovir DF-Emtricitabine</a:t>
            </a:r>
          </a:p>
          <a:p>
            <a:pPr marL="34294" indent="0">
              <a:lnSpc>
                <a:spcPts val="2800"/>
              </a:lnSpc>
              <a:spcBef>
                <a:spcPts val="1800"/>
              </a:spcBef>
              <a:buClr>
                <a:srgbClr val="0070C0"/>
              </a:buClr>
              <a:buNone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16</a:t>
            </a:fld>
            <a:r>
              <a:rPr lang="en-US" dirty="0"/>
              <a:t> of 40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D1D2D0-8AB7-9643-97EE-A4AB146283D7}"/>
              </a:ext>
            </a:extLst>
          </p:cNvPr>
          <p:cNvGrpSpPr/>
          <p:nvPr/>
        </p:nvGrpSpPr>
        <p:grpSpPr>
          <a:xfrm>
            <a:off x="370" y="-11958"/>
            <a:ext cx="330200" cy="368300"/>
            <a:chOff x="12700" y="317500"/>
            <a:chExt cx="330200" cy="368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58A894-F5FA-DE41-9031-B51402780B93}"/>
                </a:ext>
              </a:extLst>
            </p:cNvPr>
            <p:cNvSpPr/>
            <p:nvPr/>
          </p:nvSpPr>
          <p:spPr>
            <a:xfrm>
              <a:off x="12700" y="317500"/>
              <a:ext cx="228600" cy="228600"/>
            </a:xfrm>
            <a:prstGeom prst="rect">
              <a:avLst/>
            </a:prstGeom>
            <a:solidFill>
              <a:srgbClr val="7492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C262AC-3857-DE41-ABD9-29627E7285DA}"/>
                </a:ext>
              </a:extLst>
            </p:cNvPr>
            <p:cNvSpPr/>
            <p:nvPr/>
          </p:nvSpPr>
          <p:spPr>
            <a:xfrm>
              <a:off x="114300" y="457200"/>
              <a:ext cx="2286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33091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Initial Antiretroviral Options with Rifampin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FBA63-B677-D04B-ADE3-34ADF6599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6352" y="4868014"/>
            <a:ext cx="7357838" cy="240029"/>
          </a:xfrm>
        </p:spPr>
        <p:txBody>
          <a:bodyPr/>
          <a:lstStyle/>
          <a:p>
            <a:r>
              <a:rPr lang="en-US" dirty="0"/>
              <a:t>Source: HHS. Opportunistic Infections Guidelines. September 27, 2019.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2200" b="1" dirty="0"/>
              <a:t>NRTIs</a:t>
            </a:r>
            <a:br>
              <a:rPr lang="en-US" sz="2200" b="1" dirty="0"/>
            </a:br>
            <a:r>
              <a:rPr lang="en-US" sz="2200" dirty="0"/>
              <a:t>- All OK; use caution with TAF</a:t>
            </a:r>
          </a:p>
          <a:p>
            <a:pPr>
              <a:buClr>
                <a:srgbClr val="0070C0"/>
              </a:buClr>
            </a:pPr>
            <a:r>
              <a:rPr lang="en-US" sz="2200" b="1" dirty="0"/>
              <a:t>NNRTIs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- Efavirenz: standard dose</a:t>
            </a:r>
          </a:p>
          <a:p>
            <a:pPr>
              <a:buClr>
                <a:srgbClr val="0070C0"/>
              </a:buClr>
            </a:pPr>
            <a:r>
              <a:rPr lang="en-US" sz="2200" b="1" dirty="0"/>
              <a:t>PIs</a:t>
            </a:r>
            <a:br>
              <a:rPr lang="en-US" sz="2200" b="1" dirty="0"/>
            </a:br>
            <a:r>
              <a:rPr lang="en-US" sz="2200" dirty="0"/>
              <a:t>- None</a:t>
            </a:r>
          </a:p>
          <a:p>
            <a:pPr>
              <a:buClr>
                <a:srgbClr val="0070C0"/>
              </a:buClr>
            </a:pPr>
            <a:r>
              <a:rPr lang="en-US" sz="2200" b="1" dirty="0"/>
              <a:t>INSTIs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- Dolutegravir: 50 mg bid</a:t>
            </a:r>
            <a:br>
              <a:rPr lang="en-US" sz="2200" dirty="0"/>
            </a:br>
            <a:r>
              <a:rPr lang="en-US" sz="2200" dirty="0"/>
              <a:t>- Raltegravir: 800 mg bid</a:t>
            </a:r>
          </a:p>
          <a:p>
            <a:pPr marL="34294" indent="0">
              <a:lnSpc>
                <a:spcPts val="2800"/>
              </a:lnSpc>
              <a:spcBef>
                <a:spcPts val="1800"/>
              </a:spcBef>
              <a:buClr>
                <a:srgbClr val="0070C0"/>
              </a:buClr>
              <a:buNone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17</a:t>
            </a:fld>
            <a:r>
              <a:rPr lang="en-US" dirty="0"/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401374816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Immunizations in Persons with HIV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4D44A-5A37-AE42-9B56-06005727C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791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 Vaccine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19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2983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448" y="152354"/>
            <a:ext cx="8620298" cy="1028700"/>
          </a:xfrm>
        </p:spPr>
        <p:txBody>
          <a:bodyPr/>
          <a:lstStyle/>
          <a:p>
            <a:r>
              <a:rPr lang="en-US" sz="2800" dirty="0"/>
              <a:t>Financial Relationships With Commercial Entities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idx="4294967295"/>
          </p:nvPr>
        </p:nvSpPr>
        <p:spPr>
          <a:xfrm>
            <a:off x="464696" y="1335548"/>
            <a:ext cx="8454452" cy="350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/>
              <a:t>Dr </a:t>
            </a:r>
            <a:r>
              <a:rPr lang="en-US" sz="2600" dirty="0" err="1"/>
              <a:t>Spach</a:t>
            </a:r>
            <a:r>
              <a:rPr lang="en-US" sz="2600" dirty="0"/>
              <a:t> has no financial relationships with any commercial entities. (</a:t>
            </a:r>
            <a:r>
              <a:rPr lang="en-US" sz="2600"/>
              <a:t>Updated 8/5/20</a:t>
            </a:r>
            <a:r>
              <a:rPr lang="en-US" sz="2600" dirty="0"/>
              <a:t>)</a:t>
            </a:r>
          </a:p>
          <a:p>
            <a:pPr>
              <a:buNone/>
            </a:pPr>
            <a:endParaRPr lang="en-US" sz="26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4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2400" i="1" dirty="0"/>
              <a:t>HHS Opportunistic Infections Guidelines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HBV Screening in Persons with HIV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14964" y="4886166"/>
            <a:ext cx="7357838" cy="240029"/>
          </a:xfrm>
        </p:spPr>
        <p:txBody>
          <a:bodyPr/>
          <a:lstStyle/>
          <a:p>
            <a:r>
              <a:rPr lang="en-US" dirty="0"/>
              <a:t>Source: Opportunistic Infections Guidelines. November 13, 2018.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  <a:buClr>
                <a:srgbClr val="0070C0"/>
              </a:buClr>
            </a:pPr>
            <a:r>
              <a:rPr lang="en-US" dirty="0"/>
              <a:t>All persons with HIV should be screened for HBV with: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HBsAg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Anti-HBs</a:t>
            </a:r>
            <a:br>
              <a:rPr lang="en-US" dirty="0"/>
            </a:br>
            <a:r>
              <a:rPr lang="en-US" dirty="0"/>
              <a:t>- Anti-</a:t>
            </a:r>
            <a:r>
              <a:rPr lang="en-US" dirty="0" err="1"/>
              <a:t>HBc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20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8693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HBV “Isolated Core Antibody”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23851" y="1104112"/>
            <a:ext cx="8510551" cy="3763279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buClr>
                <a:srgbClr val="0070C0"/>
              </a:buClr>
            </a:pPr>
            <a:r>
              <a:rPr lang="en-US" sz="2200" dirty="0"/>
              <a:t>A 28-year-old trans woman (preferred pronouns she/her/hers) recently moved and has a visit to new clinic. She has taken DTG plus TAF-FTC x 6 months. </a:t>
            </a:r>
          </a:p>
          <a:p>
            <a:pPr>
              <a:lnSpc>
                <a:spcPts val="2800"/>
              </a:lnSpc>
              <a:buClr>
                <a:srgbClr val="0070C0"/>
              </a:buClr>
            </a:pPr>
            <a:r>
              <a:rPr lang="en-US" sz="2200" dirty="0"/>
              <a:t>Initial clinic labs show CD4 count 824 cells/mm</a:t>
            </a:r>
            <a:r>
              <a:rPr lang="en-US" sz="2200" baseline="30000" dirty="0"/>
              <a:t>3</a:t>
            </a:r>
            <a:r>
              <a:rPr lang="en-US" sz="2200" dirty="0"/>
              <a:t>, HIV RNA &lt;40 copies/mL, </a:t>
            </a:r>
            <a:r>
              <a:rPr lang="en-US" sz="2200" dirty="0">
                <a:solidFill>
                  <a:srgbClr val="0070C0"/>
                </a:solidFill>
              </a:rPr>
              <a:t>HBsAg (-), anti-HBs (-), and anti-</a:t>
            </a:r>
            <a:r>
              <a:rPr lang="en-US" sz="2200" dirty="0" err="1">
                <a:solidFill>
                  <a:srgbClr val="0070C0"/>
                </a:solidFill>
              </a:rPr>
              <a:t>HBc</a:t>
            </a:r>
            <a:r>
              <a:rPr lang="en-US" sz="2200" dirty="0">
                <a:solidFill>
                  <a:srgbClr val="0070C0"/>
                </a:solidFill>
              </a:rPr>
              <a:t> (+)</a:t>
            </a:r>
            <a:r>
              <a:rPr lang="en-US" sz="2200" dirty="0"/>
              <a:t>. She has never received hepatitis B vaccine.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21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3844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ARS Question 4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23851" y="1104112"/>
            <a:ext cx="8510551" cy="3763279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buClr>
                <a:srgbClr val="0070C0"/>
              </a:buClr>
            </a:pPr>
            <a:r>
              <a:rPr lang="en-US" sz="2000" b="1" dirty="0"/>
              <a:t>Based on HHS OI Guidelines, what would you recommend now to address the isolated anti-</a:t>
            </a:r>
            <a:r>
              <a:rPr lang="en-US" sz="2000" b="1" dirty="0" err="1"/>
              <a:t>HBc</a:t>
            </a:r>
            <a:r>
              <a:rPr lang="en-US" sz="2000" b="1" dirty="0"/>
              <a:t>?</a:t>
            </a:r>
          </a:p>
          <a:p>
            <a:pPr marL="491494" indent="-457200">
              <a:lnSpc>
                <a:spcPts val="28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Give 1 standard dose HBV vaccine &amp; check anti-HBs in 1-2 months</a:t>
            </a:r>
          </a:p>
          <a:p>
            <a:pPr marL="491494" indent="-457200">
              <a:lnSpc>
                <a:spcPts val="28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Give 3-dose series of standard dose HBV vaccine</a:t>
            </a:r>
          </a:p>
          <a:p>
            <a:pPr marL="491494" indent="-457200">
              <a:lnSpc>
                <a:spcPts val="28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Check HBV DNA level</a:t>
            </a:r>
          </a:p>
          <a:p>
            <a:pPr marL="491494" indent="-457200">
              <a:lnSpc>
                <a:spcPts val="28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She is immune and no further action is needed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0" y="-11958"/>
            <a:ext cx="330200" cy="368300"/>
            <a:chOff x="12700" y="317500"/>
            <a:chExt cx="330200" cy="368300"/>
          </a:xfrm>
        </p:grpSpPr>
        <p:sp>
          <p:nvSpPr>
            <p:cNvPr id="8" name="Rectangle 7"/>
            <p:cNvSpPr/>
            <p:nvPr/>
          </p:nvSpPr>
          <p:spPr>
            <a:xfrm>
              <a:off x="12700" y="317500"/>
              <a:ext cx="228600" cy="228600"/>
            </a:xfrm>
            <a:prstGeom prst="rect">
              <a:avLst/>
            </a:prstGeom>
            <a:solidFill>
              <a:srgbClr val="7492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" y="457200"/>
              <a:ext cx="2286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22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3459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Adult Opportunistic Infections Guidelines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Approach to Isolated Anti-</a:t>
            </a:r>
            <a:r>
              <a:rPr lang="en-US" sz="2400" dirty="0" err="1"/>
              <a:t>HBc</a:t>
            </a:r>
            <a:r>
              <a:rPr lang="en-US" sz="2400" dirty="0"/>
              <a:t> in Persons with HIV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5AF2B-F3CF-5A44-83DC-120B63D4DA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3976" y="4886166"/>
            <a:ext cx="7357838" cy="240029"/>
          </a:xfrm>
        </p:spPr>
        <p:txBody>
          <a:bodyPr/>
          <a:lstStyle/>
          <a:p>
            <a:r>
              <a:rPr lang="en-US" dirty="0"/>
              <a:t>Source: Opportunistic Infections Guidelines. November 13, 2018.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EF7207-DE73-2F45-A0D7-1BD34E0097CC}"/>
              </a:ext>
            </a:extLst>
          </p:cNvPr>
          <p:cNvCxnSpPr/>
          <p:nvPr/>
        </p:nvCxnSpPr>
        <p:spPr>
          <a:xfrm>
            <a:off x="4569279" y="1455085"/>
            <a:ext cx="0" cy="2743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F7207-DE73-2F45-A0D7-1BD34E0097CC}"/>
              </a:ext>
            </a:extLst>
          </p:cNvPr>
          <p:cNvCxnSpPr/>
          <p:nvPr/>
        </p:nvCxnSpPr>
        <p:spPr>
          <a:xfrm>
            <a:off x="4569279" y="2146602"/>
            <a:ext cx="0" cy="274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744519" y="1048559"/>
            <a:ext cx="3656092" cy="411479"/>
          </a:xfrm>
          <a:prstGeom prst="roundRect">
            <a:avLst/>
          </a:prstGeom>
          <a:solidFill>
            <a:srgbClr val="E0E3E3"/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Isolated Anti-</a:t>
            </a:r>
            <a:r>
              <a:rPr lang="en-US" sz="2000" b="1" dirty="0" err="1">
                <a:solidFill>
                  <a:schemeClr val="tx1"/>
                </a:solidFill>
              </a:rPr>
              <a:t>HBc</a:t>
            </a:r>
            <a:r>
              <a:rPr lang="en-US" sz="2000" b="1" dirty="0">
                <a:solidFill>
                  <a:schemeClr val="tx1"/>
                </a:solidFill>
              </a:rPr>
              <a:t> Positive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44519" y="1742971"/>
            <a:ext cx="3649380" cy="411478"/>
          </a:xfrm>
          <a:prstGeom prst="roundRect">
            <a:avLst/>
          </a:prstGeom>
          <a:solidFill>
            <a:srgbClr val="91E5E1">
              <a:alpha val="38000"/>
            </a:srgbClr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Single dose HBV Vaccine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1790E8-97A8-AF40-9EEA-5E84D82CBE8E}"/>
              </a:ext>
            </a:extLst>
          </p:cNvPr>
          <p:cNvSpPr/>
          <p:nvPr/>
        </p:nvSpPr>
        <p:spPr>
          <a:xfrm>
            <a:off x="2744519" y="2446831"/>
            <a:ext cx="3651780" cy="411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Check anti-HBs in 1-2 Months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23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1022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Adult Opportunistic Infections Guidelines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Approach to Isolated Anti-</a:t>
            </a:r>
            <a:r>
              <a:rPr lang="en-US" sz="2400" dirty="0" err="1"/>
              <a:t>HBc</a:t>
            </a:r>
            <a:r>
              <a:rPr lang="en-US" sz="2400" dirty="0"/>
              <a:t> in Persons with HIV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EF7207-DE73-2F45-A0D7-1BD34E0097CC}"/>
              </a:ext>
            </a:extLst>
          </p:cNvPr>
          <p:cNvCxnSpPr/>
          <p:nvPr/>
        </p:nvCxnSpPr>
        <p:spPr>
          <a:xfrm>
            <a:off x="4569279" y="1366073"/>
            <a:ext cx="0" cy="2743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D521A5-9057-9345-9B3A-EFD8F5CB8171}"/>
              </a:ext>
            </a:extLst>
          </p:cNvPr>
          <p:cNvCxnSpPr/>
          <p:nvPr/>
        </p:nvCxnSpPr>
        <p:spPr>
          <a:xfrm>
            <a:off x="6571457" y="2967581"/>
            <a:ext cx="0" cy="274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F7207-DE73-2F45-A0D7-1BD34E0097CC}"/>
              </a:ext>
            </a:extLst>
          </p:cNvPr>
          <p:cNvCxnSpPr/>
          <p:nvPr/>
        </p:nvCxnSpPr>
        <p:spPr>
          <a:xfrm>
            <a:off x="4569279" y="2057590"/>
            <a:ext cx="0" cy="274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DF4466-280C-8C45-B687-02AFE4B42C20}"/>
              </a:ext>
            </a:extLst>
          </p:cNvPr>
          <p:cNvCxnSpPr>
            <a:cxnSpLocks/>
          </p:cNvCxnSpPr>
          <p:nvPr/>
        </p:nvCxnSpPr>
        <p:spPr>
          <a:xfrm>
            <a:off x="2744519" y="2980180"/>
            <a:ext cx="3839169" cy="106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69279" y="2751581"/>
            <a:ext cx="0" cy="22859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744519" y="959547"/>
            <a:ext cx="3656092" cy="411479"/>
          </a:xfrm>
          <a:prstGeom prst="roundRect">
            <a:avLst/>
          </a:prstGeom>
          <a:solidFill>
            <a:srgbClr val="E0E3E3"/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Isolated Anti-</a:t>
            </a:r>
            <a:r>
              <a:rPr lang="en-US" sz="2000" b="1" dirty="0" err="1">
                <a:solidFill>
                  <a:schemeClr val="tx1"/>
                </a:solidFill>
              </a:rPr>
              <a:t>HBc</a:t>
            </a:r>
            <a:r>
              <a:rPr lang="en-US" sz="2000" b="1" dirty="0">
                <a:solidFill>
                  <a:schemeClr val="tx1"/>
                </a:solidFill>
              </a:rPr>
              <a:t> Positive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44519" y="1653959"/>
            <a:ext cx="3649380" cy="411478"/>
          </a:xfrm>
          <a:prstGeom prst="roundRect">
            <a:avLst/>
          </a:prstGeom>
          <a:solidFill>
            <a:srgbClr val="91E5E1">
              <a:alpha val="38000"/>
            </a:srgbClr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Single dose HBV Vaccine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31580" y="3260206"/>
            <a:ext cx="3291840" cy="411479"/>
          </a:xfrm>
          <a:prstGeom prst="roundRect">
            <a:avLst/>
          </a:prstGeom>
          <a:solidFill>
            <a:srgbClr val="E0E3E3"/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Anti-HBs ≥100 </a:t>
            </a:r>
            <a:r>
              <a:rPr lang="en-US" sz="2000" dirty="0" err="1">
                <a:solidFill>
                  <a:schemeClr val="tx1"/>
                </a:solidFill>
              </a:rPr>
              <a:t>mIU</a:t>
            </a:r>
            <a:r>
              <a:rPr lang="en-US" sz="2000" dirty="0">
                <a:solidFill>
                  <a:schemeClr val="tx1"/>
                </a:solidFill>
              </a:rPr>
              <a:t>/mL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31580" y="3738338"/>
            <a:ext cx="3291840" cy="41147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Immune to HBV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1790E8-97A8-AF40-9EEA-5E84D82CBE8E}"/>
              </a:ext>
            </a:extLst>
          </p:cNvPr>
          <p:cNvSpPr/>
          <p:nvPr/>
        </p:nvSpPr>
        <p:spPr>
          <a:xfrm>
            <a:off x="2744519" y="2357819"/>
            <a:ext cx="3651780" cy="411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Check anti-HBs in 1-2 Months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24</a:t>
            </a:fld>
            <a:r>
              <a:rPr lang="en-US"/>
              <a:t> of 40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47FC3DA-DF3F-8747-985D-5B1F30074D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3976" y="4886166"/>
            <a:ext cx="7357838" cy="240029"/>
          </a:xfrm>
        </p:spPr>
        <p:txBody>
          <a:bodyPr/>
          <a:lstStyle/>
          <a:p>
            <a:r>
              <a:rPr lang="en-US" dirty="0"/>
              <a:t>Source: Opportunistic Infections Guidelines. November 13, 2018.</a:t>
            </a:r>
          </a:p>
        </p:txBody>
      </p:sp>
    </p:spTree>
    <p:extLst>
      <p:ext uri="{BB962C8B-B14F-4D97-AF65-F5344CB8AC3E}">
        <p14:creationId xmlns:p14="http://schemas.microsoft.com/office/powerpoint/2010/main" val="151933690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Adult Opportunistic Infections Guidelines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Approach to Isolated Anti-</a:t>
            </a:r>
            <a:r>
              <a:rPr lang="en-US" sz="2400" dirty="0" err="1"/>
              <a:t>HBc</a:t>
            </a:r>
            <a:r>
              <a:rPr lang="en-US" sz="2400" dirty="0"/>
              <a:t> in Persons with HIV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EF7207-DE73-2F45-A0D7-1BD34E0097CC}"/>
              </a:ext>
            </a:extLst>
          </p:cNvPr>
          <p:cNvCxnSpPr/>
          <p:nvPr/>
        </p:nvCxnSpPr>
        <p:spPr>
          <a:xfrm>
            <a:off x="4569279" y="1366073"/>
            <a:ext cx="0" cy="2743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BECB8E-1C59-DE44-AB7E-07FE769DA0E6}"/>
              </a:ext>
            </a:extLst>
          </p:cNvPr>
          <p:cNvCxnSpPr/>
          <p:nvPr/>
        </p:nvCxnSpPr>
        <p:spPr>
          <a:xfrm>
            <a:off x="2734416" y="2967581"/>
            <a:ext cx="0" cy="274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D521A5-9057-9345-9B3A-EFD8F5CB8171}"/>
              </a:ext>
            </a:extLst>
          </p:cNvPr>
          <p:cNvCxnSpPr/>
          <p:nvPr/>
        </p:nvCxnSpPr>
        <p:spPr>
          <a:xfrm>
            <a:off x="6571457" y="2967581"/>
            <a:ext cx="0" cy="274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8C084D-983E-E345-B39D-B17B93188B33}"/>
              </a:ext>
            </a:extLst>
          </p:cNvPr>
          <p:cNvCxnSpPr/>
          <p:nvPr/>
        </p:nvCxnSpPr>
        <p:spPr>
          <a:xfrm>
            <a:off x="2734416" y="3665381"/>
            <a:ext cx="0" cy="2285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F7207-DE73-2F45-A0D7-1BD34E0097CC}"/>
              </a:ext>
            </a:extLst>
          </p:cNvPr>
          <p:cNvCxnSpPr/>
          <p:nvPr/>
        </p:nvCxnSpPr>
        <p:spPr>
          <a:xfrm>
            <a:off x="4569279" y="2057590"/>
            <a:ext cx="0" cy="274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DF4466-280C-8C45-B687-02AFE4B42C20}"/>
              </a:ext>
            </a:extLst>
          </p:cNvPr>
          <p:cNvCxnSpPr>
            <a:cxnSpLocks/>
          </p:cNvCxnSpPr>
          <p:nvPr/>
        </p:nvCxnSpPr>
        <p:spPr>
          <a:xfrm>
            <a:off x="2728643" y="2980180"/>
            <a:ext cx="3849624" cy="106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69279" y="2751581"/>
            <a:ext cx="0" cy="22859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744519" y="959547"/>
            <a:ext cx="3656092" cy="411479"/>
          </a:xfrm>
          <a:prstGeom prst="roundRect">
            <a:avLst/>
          </a:prstGeom>
          <a:solidFill>
            <a:srgbClr val="E0E3E3"/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Isolated Anti-</a:t>
            </a:r>
            <a:r>
              <a:rPr lang="en-US" sz="2000" b="1" dirty="0" err="1">
                <a:solidFill>
                  <a:schemeClr val="tx1"/>
                </a:solidFill>
              </a:rPr>
              <a:t>HBc</a:t>
            </a:r>
            <a:r>
              <a:rPr lang="en-US" sz="2000" b="1" dirty="0">
                <a:solidFill>
                  <a:schemeClr val="tx1"/>
                </a:solidFill>
              </a:rPr>
              <a:t> Positive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44519" y="1653959"/>
            <a:ext cx="3649380" cy="411478"/>
          </a:xfrm>
          <a:prstGeom prst="roundRect">
            <a:avLst/>
          </a:prstGeom>
          <a:solidFill>
            <a:srgbClr val="91E5E1">
              <a:alpha val="38000"/>
            </a:srgbClr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Single dose HBV Vaccine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31580" y="3260206"/>
            <a:ext cx="3291840" cy="411479"/>
          </a:xfrm>
          <a:prstGeom prst="roundRect">
            <a:avLst/>
          </a:prstGeom>
          <a:solidFill>
            <a:srgbClr val="E0E3E3"/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Anti-HBs ≥100 </a:t>
            </a:r>
            <a:r>
              <a:rPr lang="en-US" sz="2000" dirty="0" err="1">
                <a:solidFill>
                  <a:schemeClr val="tx1"/>
                </a:solidFill>
              </a:rPr>
              <a:t>mIU</a:t>
            </a:r>
            <a:r>
              <a:rPr lang="en-US" sz="2000" dirty="0">
                <a:solidFill>
                  <a:schemeClr val="tx1"/>
                </a:solidFill>
              </a:rPr>
              <a:t>/mL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4531" y="3260206"/>
            <a:ext cx="3291840" cy="411479"/>
          </a:xfrm>
          <a:prstGeom prst="roundRect">
            <a:avLst/>
          </a:prstGeom>
          <a:solidFill>
            <a:srgbClr val="E0E3E3"/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Anti-HBs &lt;100 </a:t>
            </a:r>
            <a:r>
              <a:rPr lang="en-US" sz="2000" dirty="0" err="1">
                <a:solidFill>
                  <a:schemeClr val="tx1"/>
                </a:solidFill>
              </a:rPr>
              <a:t>mIU</a:t>
            </a:r>
            <a:r>
              <a:rPr lang="en-US" sz="2000" dirty="0">
                <a:solidFill>
                  <a:schemeClr val="tx1"/>
                </a:solidFill>
              </a:rPr>
              <a:t>/mL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31580" y="3738338"/>
            <a:ext cx="3291840" cy="41147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Immune to HBV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1790E8-97A8-AF40-9EEA-5E84D82CBE8E}"/>
              </a:ext>
            </a:extLst>
          </p:cNvPr>
          <p:cNvSpPr/>
          <p:nvPr/>
        </p:nvSpPr>
        <p:spPr>
          <a:xfrm>
            <a:off x="2744519" y="2357819"/>
            <a:ext cx="3651780" cy="411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Check anti-HBs in 1-2 Months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4599" y="3909402"/>
            <a:ext cx="3667402" cy="411479"/>
          </a:xfrm>
          <a:prstGeom prst="roundRect">
            <a:avLst/>
          </a:prstGeom>
          <a:solidFill>
            <a:srgbClr val="91E5E1">
              <a:alpha val="76000"/>
            </a:srgbClr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Complete HBV Vaccine Series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71790E8-97A8-AF40-9EEA-5E84D82CBE8E}"/>
              </a:ext>
            </a:extLst>
          </p:cNvPr>
          <p:cNvSpPr/>
          <p:nvPr/>
        </p:nvSpPr>
        <p:spPr>
          <a:xfrm>
            <a:off x="1173345" y="4561729"/>
            <a:ext cx="3197240" cy="4114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Check anti-HB in 1-2 Months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C084D-983E-E345-B39D-B17B93188B33}"/>
              </a:ext>
            </a:extLst>
          </p:cNvPr>
          <p:cNvCxnSpPr/>
          <p:nvPr/>
        </p:nvCxnSpPr>
        <p:spPr>
          <a:xfrm>
            <a:off x="2734416" y="4335941"/>
            <a:ext cx="0" cy="2285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25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0097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HBV “Isolated Core Antibody”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6BCEB-AE38-6240-A600-2DCFC43EF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4576" y="4851755"/>
            <a:ext cx="7357838" cy="240029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Piroth</a:t>
            </a:r>
            <a:r>
              <a:rPr lang="en-US" dirty="0"/>
              <a:t> L, et al. J Infect Dis. 2016:213:1735-42.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  <a:buClr>
                <a:srgbClr val="0070C0"/>
              </a:buClr>
            </a:pPr>
            <a:r>
              <a:rPr lang="en-US" dirty="0"/>
              <a:t>Persons with HIV and Isolated anti-</a:t>
            </a:r>
            <a:r>
              <a:rPr lang="en-US" dirty="0" err="1"/>
              <a:t>HBc</a:t>
            </a:r>
            <a:r>
              <a:rPr lang="en-US" dirty="0"/>
              <a:t>:</a:t>
            </a:r>
            <a:br>
              <a:rPr lang="en-US" dirty="0"/>
            </a:br>
            <a:r>
              <a:rPr lang="en-US" sz="2000" dirty="0"/>
              <a:t>- Anti-HBs response for &gt;18 months after Hep B Vaccine Booster Dose</a:t>
            </a:r>
          </a:p>
          <a:p>
            <a:pPr marL="480087">
              <a:lnSpc>
                <a:spcPts val="3200"/>
              </a:lnSpc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000" dirty="0"/>
              <a:t>100% in those who achieved a titer of 100 IU/mL after booster</a:t>
            </a:r>
          </a:p>
          <a:p>
            <a:pPr marL="480087">
              <a:lnSpc>
                <a:spcPts val="3200"/>
              </a:lnSpc>
              <a:buClr>
                <a:srgbClr val="0070C0"/>
              </a:buClr>
              <a:buSzPct val="75000"/>
              <a:buFont typeface="Wingdings" pitchFamily="2" charset="2"/>
              <a:buChar char="q"/>
            </a:pPr>
            <a:r>
              <a:rPr lang="en-US" sz="2000" dirty="0"/>
              <a:t>  23% of those who achieved a titer of 10-100 IU/mL after booster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26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7537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AA2375-1C9C-D54B-B14A-C5E8615E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Hepatitis B Core Antibody (Total Anti-</a:t>
            </a:r>
            <a:r>
              <a:rPr lang="en-US" dirty="0" err="1"/>
              <a:t>HBc</a:t>
            </a:r>
            <a:r>
              <a:rPr lang="en-US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22971E-34A5-0148-A35D-83D6746ECA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480" y="4883978"/>
            <a:ext cx="7357838" cy="240029"/>
          </a:xfrm>
        </p:spPr>
        <p:txBody>
          <a:bodyPr/>
          <a:lstStyle/>
          <a:p>
            <a:r>
              <a:rPr lang="en-US" sz="1100" dirty="0"/>
              <a:t>Illustration: David H. Spach, MD and David Ehlert, CMI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E52569-DB6B-3741-937B-7DDB8B1A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2" y="976112"/>
            <a:ext cx="6481775" cy="3749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2C7CB-C933-C844-BC50-2B56AE866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9038" l="0" r="990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590703"/>
            <a:ext cx="2938507" cy="1297715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A2BA06C5-B1C5-8A42-A8E2-F55FD0938DD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5512" y="3351313"/>
            <a:ext cx="1302407" cy="40197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HBV Infection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F75521-DE19-6C4E-9D3D-0312B369DFCD}"/>
              </a:ext>
            </a:extLst>
          </p:cNvPr>
          <p:cNvCxnSpPr>
            <a:cxnSpLocks/>
          </p:cNvCxnSpPr>
          <p:nvPr/>
        </p:nvCxnSpPr>
        <p:spPr>
          <a:xfrm>
            <a:off x="1269506" y="3630968"/>
            <a:ext cx="257453" cy="4616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27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449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EE439D-02F4-B04B-895D-6A005409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Isolated Anti-</a:t>
            </a:r>
            <a:r>
              <a:rPr lang="en-US" sz="2400" dirty="0" err="1"/>
              <a:t>HBc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Resolved HBV Infection and Waning Anti-HBs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663959-66E7-A645-84D0-658FAFADB7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4733" y="4903471"/>
            <a:ext cx="7357838" cy="240029"/>
          </a:xfrm>
        </p:spPr>
        <p:txBody>
          <a:bodyPr/>
          <a:lstStyle/>
          <a:p>
            <a:r>
              <a:rPr lang="en-US" sz="1100" dirty="0"/>
              <a:t>Illustration: David H. Spach, MD and David Ehlert, CMI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07F101-1154-2E43-B8FC-3523A282D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23" y="1005271"/>
            <a:ext cx="6477153" cy="37558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28</a:t>
            </a:fld>
            <a:r>
              <a:rPr lang="en-US"/>
              <a:t> of 40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6CC975-0060-F446-982E-4FAECBE9A985}"/>
              </a:ext>
            </a:extLst>
          </p:cNvPr>
          <p:cNvSpPr/>
          <p:nvPr/>
        </p:nvSpPr>
        <p:spPr>
          <a:xfrm>
            <a:off x="7090229" y="1531257"/>
            <a:ext cx="522513" cy="2605314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D4085D-FD99-3143-A543-4A6CE93D473A}"/>
              </a:ext>
            </a:extLst>
          </p:cNvPr>
          <p:cNvSpPr/>
          <p:nvPr/>
        </p:nvSpPr>
        <p:spPr>
          <a:xfrm>
            <a:off x="7253513" y="1894114"/>
            <a:ext cx="137160" cy="137160"/>
          </a:xfrm>
          <a:prstGeom prst="ellipse">
            <a:avLst/>
          </a:prstGeom>
          <a:solidFill>
            <a:srgbClr val="FE0E7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0911CD-B9FE-644C-AD49-BB5FBA8EF145}"/>
              </a:ext>
            </a:extLst>
          </p:cNvPr>
          <p:cNvSpPr/>
          <p:nvPr/>
        </p:nvSpPr>
        <p:spPr>
          <a:xfrm>
            <a:off x="7253513" y="3606800"/>
            <a:ext cx="137160" cy="137160"/>
          </a:xfrm>
          <a:prstGeom prst="ellipse">
            <a:avLst/>
          </a:prstGeom>
          <a:solidFill>
            <a:srgbClr val="FCB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FD15BD-BBB9-9D4F-9D0F-3BF9A1FC8AD7}"/>
              </a:ext>
            </a:extLst>
          </p:cNvPr>
          <p:cNvSpPr/>
          <p:nvPr/>
        </p:nvSpPr>
        <p:spPr>
          <a:xfrm>
            <a:off x="7253513" y="3984171"/>
            <a:ext cx="137160" cy="137160"/>
          </a:xfrm>
          <a:prstGeom prst="ellipse">
            <a:avLst/>
          </a:prstGeom>
          <a:solidFill>
            <a:srgbClr val="00CEC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082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EE439D-02F4-B04B-895D-6A005409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Isolated Anti-</a:t>
            </a:r>
            <a:r>
              <a:rPr lang="en-US" sz="2400" dirty="0" err="1"/>
              <a:t>HBc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Persistent Low-Level HBV Infection with Non-Detectable HBsAg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663959-66E7-A645-84D0-658FAFADB7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480" y="4896471"/>
            <a:ext cx="7357838" cy="240029"/>
          </a:xfrm>
        </p:spPr>
        <p:txBody>
          <a:bodyPr/>
          <a:lstStyle/>
          <a:p>
            <a:r>
              <a:rPr lang="en-US" sz="1100" dirty="0"/>
              <a:t>Illustration: David H. Spach, MD and David Ehlert, CMI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A481C-A4BA-364A-8B26-8D76F534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" y="1023943"/>
            <a:ext cx="6093750" cy="38257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29</a:t>
            </a:fld>
            <a:r>
              <a:rPr lang="en-US"/>
              <a:t> of 40</a:t>
            </a:r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20EACFA-9CA4-FC45-8D45-ABC32035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916" y="3361267"/>
            <a:ext cx="2123085" cy="694266"/>
          </a:xfrm>
          <a:prstGeom prst="rect">
            <a:avLst/>
          </a:prstGeom>
          <a:solidFill>
            <a:srgbClr val="007CAB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54" tIns="45416" rIns="92454" bIns="45416" numCol="1" anchor="ctr" anchorCtr="0" compatLnSpc="1">
            <a:prstTxWarp prst="textNoShape">
              <a:avLst/>
            </a:prstTxWarp>
          </a:bodyPr>
          <a:lstStyle>
            <a:lvl1pPr marL="350757" indent="-350757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5000"/>
              <a:buFont typeface="Times" charset="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0239" indent="-292033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2pPr>
            <a:lvl3pPr marL="1168130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3pPr>
            <a:lvl4pPr marL="1636335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4pPr>
            <a:lvl5pPr marL="210453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5pPr>
            <a:lvl6pPr marL="2561635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301872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75823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93291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3452">
              <a:buNone/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Unlikely if taking </a:t>
            </a:r>
            <a:b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TDF-FTC or TAF-FTC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43E358-9909-6843-B15B-E5BF9E14D9D7}"/>
              </a:ext>
            </a:extLst>
          </p:cNvPr>
          <p:cNvCxnSpPr>
            <a:cxnSpLocks/>
          </p:cNvCxnSpPr>
          <p:nvPr/>
        </p:nvCxnSpPr>
        <p:spPr>
          <a:xfrm flipH="1">
            <a:off x="6730272" y="3662439"/>
            <a:ext cx="297902" cy="1653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1B69B83-C49E-4146-8B7E-D56571EA8935}"/>
              </a:ext>
            </a:extLst>
          </p:cNvPr>
          <p:cNvSpPr/>
          <p:nvPr/>
        </p:nvSpPr>
        <p:spPr>
          <a:xfrm>
            <a:off x="6422571" y="1683654"/>
            <a:ext cx="522513" cy="2605314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915C0E-F0DE-324D-9066-77A1F214987F}"/>
              </a:ext>
            </a:extLst>
          </p:cNvPr>
          <p:cNvSpPr/>
          <p:nvPr/>
        </p:nvSpPr>
        <p:spPr>
          <a:xfrm>
            <a:off x="6585855" y="2140852"/>
            <a:ext cx="137160" cy="137160"/>
          </a:xfrm>
          <a:prstGeom prst="ellipse">
            <a:avLst/>
          </a:prstGeom>
          <a:solidFill>
            <a:srgbClr val="FE0E7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8F2194-C225-3D4E-BEB4-91B470E6AD48}"/>
              </a:ext>
            </a:extLst>
          </p:cNvPr>
          <p:cNvSpPr/>
          <p:nvPr/>
        </p:nvSpPr>
        <p:spPr>
          <a:xfrm>
            <a:off x="6585855" y="4143826"/>
            <a:ext cx="137160" cy="137160"/>
          </a:xfrm>
          <a:prstGeom prst="ellipse">
            <a:avLst/>
          </a:prstGeom>
          <a:solidFill>
            <a:srgbClr val="FCB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C722E-780F-A54F-B9B2-B501AC4AD036}"/>
              </a:ext>
            </a:extLst>
          </p:cNvPr>
          <p:cNvSpPr/>
          <p:nvPr/>
        </p:nvSpPr>
        <p:spPr>
          <a:xfrm>
            <a:off x="6585855" y="3802745"/>
            <a:ext cx="137160" cy="137160"/>
          </a:xfrm>
          <a:prstGeom prst="ellipse">
            <a:avLst/>
          </a:prstGeom>
          <a:solidFill>
            <a:srgbClr val="00CEC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969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Learning 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idx="4294967295"/>
          </p:nvPr>
        </p:nvSpPr>
        <p:spPr>
          <a:xfrm>
            <a:off x="464696" y="1200152"/>
            <a:ext cx="8454452" cy="3643378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400" dirty="0">
                <a:latin typeface="+mn-lt"/>
              </a:rPr>
              <a:t>After attending this presentation, learners will be able to: 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/>
              <a:t>List the preferred treatment for CAP in persons with HIV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/>
              <a:t>Discuss initiation of ART in persons with active tuberculosis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/>
              <a:t>Describe the approach to isolated hepatitis B core antibody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/>
              <a:t>Summarize pneumococcal &amp; zoster vaccine recommendations</a:t>
            </a:r>
            <a:endParaRPr lang="en-US" sz="24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9315" y="1200152"/>
            <a:ext cx="6288785" cy="8000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SzTx/>
              <a:buFontTx/>
              <a:buNone/>
              <a:tabLst/>
              <a:defRPr/>
            </a:pPr>
            <a:endParaRPr kumimoji="0" lang="en-US" sz="2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576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Pneumococcal Vaccine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30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508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Pneumococcal Vaccine (PCV13)</a:t>
            </a: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 rot="18873344">
            <a:off x="3736777" y="1197861"/>
            <a:ext cx="1084263" cy="676275"/>
          </a:xfrm>
          <a:prstGeom prst="curvedDownArrow">
            <a:avLst>
              <a:gd name="adj1" fmla="val 32066"/>
              <a:gd name="adj2" fmla="val 64131"/>
              <a:gd name="adj3" fmla="val 22921"/>
            </a:avLst>
          </a:prstGeom>
          <a:solidFill>
            <a:srgbClr val="FFFFFF">
              <a:alpha val="68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spect="1" noChangeArrowheads="1"/>
          </p:cNvSpPr>
          <p:nvPr/>
        </p:nvSpPr>
        <p:spPr bwMode="invGray">
          <a:xfrm>
            <a:off x="1676400" y="1598253"/>
            <a:ext cx="3505200" cy="2777507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374650">
            <a:pattFill prst="pct10">
              <a:fgClr>
                <a:srgbClr val="DBE939">
                  <a:alpha val="89000"/>
                </a:srgbClr>
              </a:fgClr>
              <a:bgClr>
                <a:srgbClr val="92943C">
                  <a:alpha val="89000"/>
                </a:srgbClr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1"/>
          <p:cNvSpPr>
            <a:spLocks noChangeAspect="1" noChangeArrowheads="1"/>
          </p:cNvSpPr>
          <p:nvPr/>
        </p:nvSpPr>
        <p:spPr bwMode="invGray">
          <a:xfrm>
            <a:off x="1983131" y="1837294"/>
            <a:ext cx="2936912" cy="2325143"/>
          </a:xfrm>
          <a:prstGeom prst="ellipse">
            <a:avLst/>
          </a:prstGeom>
          <a:solidFill>
            <a:schemeClr val="bg1"/>
          </a:solidFill>
          <a:ln w="190500">
            <a:pattFill prst="horzBrick">
              <a:fgClr>
                <a:srgbClr val="5874BC">
                  <a:alpha val="89000"/>
                </a:srgbClr>
              </a:fgClr>
              <a:bgClr>
                <a:srgbClr val="312BBC">
                  <a:alpha val="89000"/>
                </a:srgbClr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invGray">
          <a:xfrm>
            <a:off x="2103448" y="1955118"/>
            <a:ext cx="2692072" cy="2094236"/>
          </a:xfrm>
          <a:prstGeom prst="ellipse">
            <a:avLst/>
          </a:prstGeom>
          <a:solidFill>
            <a:srgbClr val="000000"/>
          </a:solidFill>
          <a:ln w="47625">
            <a:solidFill>
              <a:srgbClr val="7D7FD6">
                <a:alpha val="82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Freeform 3"/>
          <p:cNvSpPr>
            <a:spLocks noChangeAspect="1"/>
          </p:cNvSpPr>
          <p:nvPr/>
        </p:nvSpPr>
        <p:spPr bwMode="auto">
          <a:xfrm rot="20346300">
            <a:off x="6019800" y="2652354"/>
            <a:ext cx="393700" cy="292100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 rot="2473309">
            <a:off x="5105400" y="1903053"/>
            <a:ext cx="838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68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6200000" flipH="1">
            <a:off x="4800600" y="14458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16200000" flipH="1">
            <a:off x="4953000" y="14458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6200000" flipH="1">
            <a:off x="4876800" y="15220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 rot="16200000" flipH="1">
            <a:off x="4800600" y="15982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 rot="16200000" flipH="1">
            <a:off x="4876800" y="13696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 rot="16200000" flipH="1">
            <a:off x="4972050" y="15982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 rot="16200000" flipH="1">
            <a:off x="4895850" y="16744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 rot="2105761" flipV="1">
            <a:off x="8015290" y="2282466"/>
            <a:ext cx="96837" cy="600075"/>
          </a:xfrm>
          <a:prstGeom prst="can">
            <a:avLst>
              <a:gd name="adj" fmla="val 60619"/>
            </a:avLst>
          </a:prstGeom>
          <a:gradFill rotWithShape="0">
            <a:gsLst>
              <a:gs pos="0">
                <a:srgbClr val="ADC8DC">
                  <a:gamma/>
                  <a:shade val="64706"/>
                  <a:invGamma/>
                </a:srgbClr>
              </a:gs>
              <a:gs pos="100000">
                <a:srgbClr val="ADC8DC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 rot="2329924">
            <a:off x="7956550" y="2306279"/>
            <a:ext cx="501650" cy="161925"/>
          </a:xfrm>
          <a:prstGeom prst="ellipse">
            <a:avLst/>
          </a:prstGeom>
          <a:gradFill rotWithShape="0">
            <a:gsLst>
              <a:gs pos="0">
                <a:srgbClr val="ADC8DC">
                  <a:gamma/>
                  <a:shade val="64706"/>
                  <a:invGamma/>
                </a:srgbClr>
              </a:gs>
              <a:gs pos="100000">
                <a:srgbClr val="ADC8D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 rot="2105761" flipV="1">
            <a:off x="7373938" y="2501540"/>
            <a:ext cx="381000" cy="1600200"/>
          </a:xfrm>
          <a:prstGeom prst="can">
            <a:avLst>
              <a:gd name="adj" fmla="val 41086"/>
            </a:avLst>
          </a:prstGeom>
          <a:gradFill rotWithShape="0">
            <a:gsLst>
              <a:gs pos="0">
                <a:srgbClr val="ADC8DC">
                  <a:gamma/>
                  <a:shade val="64706"/>
                  <a:invGamma/>
                </a:srgbClr>
              </a:gs>
              <a:gs pos="100000">
                <a:srgbClr val="ADC8DC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 rot="2329924">
            <a:off x="7662863" y="2585679"/>
            <a:ext cx="730250" cy="147637"/>
          </a:xfrm>
          <a:prstGeom prst="ellipse">
            <a:avLst/>
          </a:prstGeom>
          <a:gradFill rotWithShape="0">
            <a:gsLst>
              <a:gs pos="0">
                <a:srgbClr val="ADC8DC">
                  <a:gamma/>
                  <a:shade val="78431"/>
                  <a:invGamma/>
                </a:srgbClr>
              </a:gs>
              <a:gs pos="100000">
                <a:srgbClr val="ADC8D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rot="21390832" flipH="1">
            <a:off x="6630990" y="4133490"/>
            <a:ext cx="365125" cy="436563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2"/>
          <p:cNvSpPr>
            <a:spLocks noChangeAspect="1" noChangeShapeType="1"/>
          </p:cNvSpPr>
          <p:nvPr/>
        </p:nvSpPr>
        <p:spPr bwMode="auto">
          <a:xfrm rot="423709">
            <a:off x="7707315" y="3244490"/>
            <a:ext cx="92075" cy="698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3"/>
          <p:cNvSpPr>
            <a:spLocks noChangeAspect="1" noChangeShapeType="1"/>
          </p:cNvSpPr>
          <p:nvPr/>
        </p:nvSpPr>
        <p:spPr bwMode="auto">
          <a:xfrm rot="423709">
            <a:off x="7786688" y="3150828"/>
            <a:ext cx="92075" cy="698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Aspect="1" noChangeShapeType="1"/>
          </p:cNvSpPr>
          <p:nvPr/>
        </p:nvSpPr>
        <p:spPr bwMode="auto">
          <a:xfrm rot="423709">
            <a:off x="7634290" y="3347678"/>
            <a:ext cx="92075" cy="698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5"/>
          <p:cNvSpPr>
            <a:spLocks noChangeAspect="1" noChangeArrowheads="1"/>
          </p:cNvSpPr>
          <p:nvPr/>
        </p:nvSpPr>
        <p:spPr bwMode="auto">
          <a:xfrm rot="2105761" flipV="1">
            <a:off x="7110415" y="3406416"/>
            <a:ext cx="365125" cy="573088"/>
          </a:xfrm>
          <a:prstGeom prst="can">
            <a:avLst>
              <a:gd name="adj" fmla="val 0"/>
            </a:avLst>
          </a:prstGeom>
          <a:solidFill>
            <a:schemeClr val="accent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6"/>
          <p:cNvSpPr>
            <a:spLocks noChangeAspect="1" noChangeShapeType="1"/>
          </p:cNvSpPr>
          <p:nvPr/>
        </p:nvSpPr>
        <p:spPr bwMode="auto">
          <a:xfrm rot="423709">
            <a:off x="7473952" y="3573102"/>
            <a:ext cx="92075" cy="698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7"/>
          <p:cNvSpPr>
            <a:spLocks noChangeAspect="1" noChangeShapeType="1"/>
          </p:cNvSpPr>
          <p:nvPr/>
        </p:nvSpPr>
        <p:spPr bwMode="auto">
          <a:xfrm rot="423709">
            <a:off x="7550152" y="3463565"/>
            <a:ext cx="92075" cy="698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38"/>
          <p:cNvSpPr>
            <a:spLocks noChangeArrowheads="1"/>
          </p:cNvSpPr>
          <p:nvPr/>
        </p:nvSpPr>
        <p:spPr bwMode="auto">
          <a:xfrm rot="2105761" flipV="1">
            <a:off x="6958015" y="3876315"/>
            <a:ext cx="179387" cy="285751"/>
          </a:xfrm>
          <a:prstGeom prst="can">
            <a:avLst>
              <a:gd name="adj" fmla="val 15583"/>
            </a:avLst>
          </a:prstGeom>
          <a:gradFill rotWithShape="0">
            <a:gsLst>
              <a:gs pos="0">
                <a:srgbClr val="ADC8DC">
                  <a:gamma/>
                  <a:shade val="64706"/>
                  <a:invGamma/>
                </a:srgbClr>
              </a:gs>
              <a:gs pos="100000">
                <a:srgbClr val="ADC8DC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39"/>
          <p:cNvSpPr>
            <a:spLocks noChangeAspect="1" noChangeArrowheads="1"/>
          </p:cNvSpPr>
          <p:nvPr/>
        </p:nvSpPr>
        <p:spPr bwMode="auto">
          <a:xfrm rot="16200000" flipH="1">
            <a:off x="6019800" y="24364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40"/>
          <p:cNvSpPr>
            <a:spLocks noChangeAspect="1" noChangeArrowheads="1"/>
          </p:cNvSpPr>
          <p:nvPr/>
        </p:nvSpPr>
        <p:spPr bwMode="auto">
          <a:xfrm rot="16200000" flipH="1">
            <a:off x="6172200" y="24364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41"/>
          <p:cNvSpPr>
            <a:spLocks noChangeAspect="1" noChangeArrowheads="1"/>
          </p:cNvSpPr>
          <p:nvPr/>
        </p:nvSpPr>
        <p:spPr bwMode="auto">
          <a:xfrm rot="16200000" flipH="1">
            <a:off x="6096000" y="25126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42"/>
          <p:cNvSpPr>
            <a:spLocks noChangeAspect="1" noChangeArrowheads="1"/>
          </p:cNvSpPr>
          <p:nvPr/>
        </p:nvSpPr>
        <p:spPr bwMode="auto">
          <a:xfrm rot="16200000" flipH="1">
            <a:off x="6019800" y="25888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3"/>
          <p:cNvSpPr>
            <a:spLocks noChangeAspect="1" noChangeArrowheads="1"/>
          </p:cNvSpPr>
          <p:nvPr/>
        </p:nvSpPr>
        <p:spPr bwMode="auto">
          <a:xfrm rot="16200000" flipH="1">
            <a:off x="6096000" y="23602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44"/>
          <p:cNvSpPr>
            <a:spLocks noChangeAspect="1" noChangeArrowheads="1"/>
          </p:cNvSpPr>
          <p:nvPr/>
        </p:nvSpPr>
        <p:spPr bwMode="auto">
          <a:xfrm rot="16200000" flipH="1">
            <a:off x="6172200" y="25888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45"/>
          <p:cNvSpPr>
            <a:spLocks noChangeAspect="1" noChangeArrowheads="1"/>
          </p:cNvSpPr>
          <p:nvPr/>
        </p:nvSpPr>
        <p:spPr bwMode="auto">
          <a:xfrm rot="16200000" flipH="1">
            <a:off x="6096000" y="2665053"/>
            <a:ext cx="152400" cy="1524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46"/>
          <p:cNvSpPr>
            <a:spLocks noChangeArrowheads="1"/>
          </p:cNvSpPr>
          <p:nvPr/>
        </p:nvSpPr>
        <p:spPr bwMode="auto">
          <a:xfrm rot="2386978">
            <a:off x="6324600" y="2969853"/>
            <a:ext cx="838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68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Freeform 49"/>
          <p:cNvSpPr>
            <a:spLocks noChangeAspect="1"/>
          </p:cNvSpPr>
          <p:nvPr/>
        </p:nvSpPr>
        <p:spPr bwMode="auto">
          <a:xfrm rot="20346300">
            <a:off x="7073900" y="1458554"/>
            <a:ext cx="393700" cy="292100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 rot="7867146">
            <a:off x="6337300" y="1941153"/>
            <a:ext cx="838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68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6277594" y="1064853"/>
            <a:ext cx="213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42" tIns="47614" rIns="93642" bIns="47614" anchor="ctr"/>
          <a:lstStyle/>
          <a:p>
            <a:pPr marL="342900" indent="-342900" algn="ctr">
              <a:lnSpc>
                <a:spcPct val="105000"/>
              </a:lnSpc>
              <a:spcBef>
                <a:spcPct val="55000"/>
              </a:spcBef>
              <a:buClr>
                <a:srgbClr val="FF6600"/>
              </a:buClr>
              <a:buSzPct val="125000"/>
              <a:buFont typeface="Symbol" charset="0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 Protein Conjugate</a:t>
            </a:r>
          </a:p>
        </p:txBody>
      </p:sp>
      <p:sp>
        <p:nvSpPr>
          <p:cNvPr id="49" name="Freeform 52"/>
          <p:cNvSpPr>
            <a:spLocks noChangeAspect="1"/>
          </p:cNvSpPr>
          <p:nvPr/>
        </p:nvSpPr>
        <p:spPr bwMode="auto">
          <a:xfrm rot="20346300">
            <a:off x="7285040" y="3660416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Freeform 53"/>
          <p:cNvSpPr>
            <a:spLocks noChangeAspect="1"/>
          </p:cNvSpPr>
          <p:nvPr/>
        </p:nvSpPr>
        <p:spPr bwMode="auto">
          <a:xfrm rot="20346300">
            <a:off x="7212015" y="3798528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54"/>
          <p:cNvSpPr>
            <a:spLocks noChangeAspect="1"/>
          </p:cNvSpPr>
          <p:nvPr/>
        </p:nvSpPr>
        <p:spPr bwMode="auto">
          <a:xfrm rot="20346300">
            <a:off x="7353302" y="3760428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55"/>
          <p:cNvSpPr>
            <a:spLocks noChangeAspect="1"/>
          </p:cNvSpPr>
          <p:nvPr/>
        </p:nvSpPr>
        <p:spPr bwMode="auto">
          <a:xfrm rot="20346300">
            <a:off x="7296152" y="3865202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56"/>
          <p:cNvSpPr>
            <a:spLocks noChangeAspect="1"/>
          </p:cNvSpPr>
          <p:nvPr/>
        </p:nvSpPr>
        <p:spPr bwMode="auto">
          <a:xfrm rot="20346300">
            <a:off x="7113590" y="3660416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57"/>
          <p:cNvSpPr>
            <a:spLocks noChangeAspect="1"/>
          </p:cNvSpPr>
          <p:nvPr/>
        </p:nvSpPr>
        <p:spPr bwMode="auto">
          <a:xfrm rot="20346300">
            <a:off x="7210427" y="3944578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58"/>
          <p:cNvSpPr>
            <a:spLocks noChangeAspect="1"/>
          </p:cNvSpPr>
          <p:nvPr/>
        </p:nvSpPr>
        <p:spPr bwMode="auto">
          <a:xfrm rot="20346300">
            <a:off x="7015165" y="3793766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59"/>
          <p:cNvSpPr>
            <a:spLocks noChangeAspect="1"/>
          </p:cNvSpPr>
          <p:nvPr/>
        </p:nvSpPr>
        <p:spPr bwMode="auto">
          <a:xfrm rot="20346300">
            <a:off x="7115177" y="3841390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60"/>
          <p:cNvSpPr>
            <a:spLocks noChangeAspect="1"/>
          </p:cNvSpPr>
          <p:nvPr/>
        </p:nvSpPr>
        <p:spPr bwMode="auto">
          <a:xfrm rot="20346300">
            <a:off x="7200902" y="3693753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Freeform 61"/>
          <p:cNvSpPr>
            <a:spLocks noChangeAspect="1"/>
          </p:cNvSpPr>
          <p:nvPr/>
        </p:nvSpPr>
        <p:spPr bwMode="auto">
          <a:xfrm rot="20346300">
            <a:off x="7185027" y="3593741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Freeform 62"/>
          <p:cNvSpPr>
            <a:spLocks noChangeAspect="1"/>
          </p:cNvSpPr>
          <p:nvPr/>
        </p:nvSpPr>
        <p:spPr bwMode="auto">
          <a:xfrm rot="20346300">
            <a:off x="7091365" y="3746141"/>
            <a:ext cx="73025" cy="55563"/>
          </a:xfrm>
          <a:custGeom>
            <a:avLst/>
            <a:gdLst>
              <a:gd name="T0" fmla="*/ 32 w 344"/>
              <a:gd name="T1" fmla="*/ 120 h 345"/>
              <a:gd name="T2" fmla="*/ 48 w 344"/>
              <a:gd name="T3" fmla="*/ 320 h 345"/>
              <a:gd name="T4" fmla="*/ 96 w 344"/>
              <a:gd name="T5" fmla="*/ 344 h 345"/>
              <a:gd name="T6" fmla="*/ 176 w 344"/>
              <a:gd name="T7" fmla="*/ 336 h 345"/>
              <a:gd name="T8" fmla="*/ 192 w 344"/>
              <a:gd name="T9" fmla="*/ 312 h 345"/>
              <a:gd name="T10" fmla="*/ 264 w 344"/>
              <a:gd name="T11" fmla="*/ 264 h 345"/>
              <a:gd name="T12" fmla="*/ 328 w 344"/>
              <a:gd name="T13" fmla="*/ 168 h 345"/>
              <a:gd name="T14" fmla="*/ 344 w 344"/>
              <a:gd name="T15" fmla="*/ 120 h 345"/>
              <a:gd name="T16" fmla="*/ 256 w 344"/>
              <a:gd name="T17" fmla="*/ 72 h 345"/>
              <a:gd name="T18" fmla="*/ 240 w 344"/>
              <a:gd name="T19" fmla="*/ 48 h 345"/>
              <a:gd name="T20" fmla="*/ 232 w 344"/>
              <a:gd name="T21" fmla="*/ 24 h 345"/>
              <a:gd name="T22" fmla="*/ 104 w 344"/>
              <a:gd name="T23" fmla="*/ 0 h 345"/>
              <a:gd name="T24" fmla="*/ 0 w 344"/>
              <a:gd name="T25" fmla="*/ 64 h 345"/>
              <a:gd name="T26" fmla="*/ 32 w 344"/>
              <a:gd name="T27" fmla="*/ 176 h 345"/>
              <a:gd name="T28" fmla="*/ 32 w 344"/>
              <a:gd name="T29" fmla="*/ 1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4" h="345">
                <a:moveTo>
                  <a:pt x="32" y="120"/>
                </a:moveTo>
                <a:cubicBezTo>
                  <a:pt x="36" y="187"/>
                  <a:pt x="25" y="258"/>
                  <a:pt x="48" y="320"/>
                </a:cubicBezTo>
                <a:cubicBezTo>
                  <a:pt x="52" y="332"/>
                  <a:pt x="86" y="341"/>
                  <a:pt x="96" y="344"/>
                </a:cubicBezTo>
                <a:cubicBezTo>
                  <a:pt x="122" y="342"/>
                  <a:pt x="150" y="345"/>
                  <a:pt x="176" y="336"/>
                </a:cubicBezTo>
                <a:cubicBezTo>
                  <a:pt x="185" y="333"/>
                  <a:pt x="185" y="320"/>
                  <a:pt x="192" y="312"/>
                </a:cubicBezTo>
                <a:cubicBezTo>
                  <a:pt x="212" y="288"/>
                  <a:pt x="233" y="275"/>
                  <a:pt x="264" y="264"/>
                </a:cubicBezTo>
                <a:cubicBezTo>
                  <a:pt x="278" y="243"/>
                  <a:pt x="318" y="197"/>
                  <a:pt x="328" y="168"/>
                </a:cubicBezTo>
                <a:cubicBezTo>
                  <a:pt x="333" y="152"/>
                  <a:pt x="344" y="120"/>
                  <a:pt x="344" y="120"/>
                </a:cubicBezTo>
                <a:cubicBezTo>
                  <a:pt x="329" y="77"/>
                  <a:pt x="295" y="82"/>
                  <a:pt x="256" y="72"/>
                </a:cubicBezTo>
                <a:cubicBezTo>
                  <a:pt x="250" y="64"/>
                  <a:pt x="244" y="57"/>
                  <a:pt x="240" y="48"/>
                </a:cubicBezTo>
                <a:cubicBezTo>
                  <a:pt x="236" y="41"/>
                  <a:pt x="238" y="29"/>
                  <a:pt x="232" y="24"/>
                </a:cubicBezTo>
                <a:cubicBezTo>
                  <a:pt x="204" y="5"/>
                  <a:pt x="128" y="3"/>
                  <a:pt x="104" y="0"/>
                </a:cubicBezTo>
                <a:cubicBezTo>
                  <a:pt x="43" y="9"/>
                  <a:pt x="19" y="6"/>
                  <a:pt x="0" y="64"/>
                </a:cubicBezTo>
                <a:cubicBezTo>
                  <a:pt x="45" y="95"/>
                  <a:pt x="32" y="118"/>
                  <a:pt x="32" y="176"/>
                </a:cubicBezTo>
                <a:lnTo>
                  <a:pt x="32" y="120"/>
                </a:lnTo>
                <a:close/>
              </a:path>
            </a:pathLst>
          </a:custGeom>
          <a:gradFill rotWithShape="0">
            <a:gsLst>
              <a:gs pos="0">
                <a:srgbClr val="C165A9">
                  <a:gamma/>
                  <a:shade val="46275"/>
                  <a:invGamma/>
                </a:srgbClr>
              </a:gs>
              <a:gs pos="100000">
                <a:srgbClr val="C165A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5C354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3"/>
          <p:cNvSpPr>
            <a:spLocks noChangeAspect="1" noChangeShapeType="1"/>
          </p:cNvSpPr>
          <p:nvPr/>
        </p:nvSpPr>
        <p:spPr bwMode="auto">
          <a:xfrm rot="423709">
            <a:off x="7396165" y="3674702"/>
            <a:ext cx="92075" cy="698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4"/>
          <p:cNvSpPr>
            <a:spLocks noChangeAspect="1" noChangeShapeType="1"/>
          </p:cNvSpPr>
          <p:nvPr/>
        </p:nvSpPr>
        <p:spPr bwMode="auto">
          <a:xfrm rot="423709">
            <a:off x="7310440" y="3790590"/>
            <a:ext cx="92075" cy="698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65"/>
          <p:cNvSpPr>
            <a:spLocks noChangeAspect="1" noChangeArrowheads="1"/>
          </p:cNvSpPr>
          <p:nvPr/>
        </p:nvSpPr>
        <p:spPr bwMode="auto">
          <a:xfrm rot="16200000" flipH="1">
            <a:off x="7099301" y="3623903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66"/>
          <p:cNvSpPr>
            <a:spLocks noChangeAspect="1" noChangeArrowheads="1"/>
          </p:cNvSpPr>
          <p:nvPr/>
        </p:nvSpPr>
        <p:spPr bwMode="auto">
          <a:xfrm rot="16200000" flipH="1">
            <a:off x="7216776" y="3758840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67"/>
          <p:cNvSpPr>
            <a:spLocks noChangeAspect="1" noChangeArrowheads="1"/>
          </p:cNvSpPr>
          <p:nvPr/>
        </p:nvSpPr>
        <p:spPr bwMode="auto">
          <a:xfrm rot="16200000" flipH="1">
            <a:off x="7089776" y="3704866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68"/>
          <p:cNvSpPr>
            <a:spLocks noChangeAspect="1" noChangeArrowheads="1"/>
          </p:cNvSpPr>
          <p:nvPr/>
        </p:nvSpPr>
        <p:spPr bwMode="auto">
          <a:xfrm rot="16200000" flipH="1">
            <a:off x="7277101" y="3615966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69"/>
          <p:cNvSpPr>
            <a:spLocks noChangeAspect="1" noChangeArrowheads="1"/>
          </p:cNvSpPr>
          <p:nvPr/>
        </p:nvSpPr>
        <p:spPr bwMode="auto">
          <a:xfrm rot="16200000" flipH="1">
            <a:off x="7200901" y="3658828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utoShape 70"/>
          <p:cNvSpPr>
            <a:spLocks noChangeAspect="1" noChangeArrowheads="1"/>
          </p:cNvSpPr>
          <p:nvPr/>
        </p:nvSpPr>
        <p:spPr bwMode="auto">
          <a:xfrm rot="16200000" flipH="1">
            <a:off x="7348539" y="3720740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71"/>
          <p:cNvSpPr>
            <a:spLocks noChangeAspect="1" noChangeArrowheads="1"/>
          </p:cNvSpPr>
          <p:nvPr/>
        </p:nvSpPr>
        <p:spPr bwMode="auto">
          <a:xfrm rot="16200000" flipH="1">
            <a:off x="7119939" y="3795354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69" name="AutoShape 72"/>
          <p:cNvSpPr>
            <a:spLocks noChangeAspect="1" noChangeArrowheads="1"/>
          </p:cNvSpPr>
          <p:nvPr/>
        </p:nvSpPr>
        <p:spPr bwMode="auto">
          <a:xfrm rot="16200000" flipH="1">
            <a:off x="7215189" y="3903303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70" name="AutoShape 73"/>
          <p:cNvSpPr>
            <a:spLocks noChangeAspect="1" noChangeArrowheads="1"/>
          </p:cNvSpPr>
          <p:nvPr/>
        </p:nvSpPr>
        <p:spPr bwMode="auto">
          <a:xfrm rot="16200000" flipH="1">
            <a:off x="7018339" y="3749315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71" name="AutoShape 74"/>
          <p:cNvSpPr>
            <a:spLocks noChangeAspect="1" noChangeArrowheads="1"/>
          </p:cNvSpPr>
          <p:nvPr/>
        </p:nvSpPr>
        <p:spPr bwMode="auto">
          <a:xfrm rot="16200000" flipH="1">
            <a:off x="7304089" y="3828690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72" name="AutoShape 75"/>
          <p:cNvSpPr>
            <a:spLocks noChangeAspect="1" noChangeArrowheads="1"/>
          </p:cNvSpPr>
          <p:nvPr/>
        </p:nvSpPr>
        <p:spPr bwMode="auto">
          <a:xfrm rot="16200000" flipH="1">
            <a:off x="7181851" y="3546115"/>
            <a:ext cx="63500" cy="63500"/>
          </a:xfrm>
          <a:prstGeom prst="diamond">
            <a:avLst/>
          </a:prstGeom>
          <a:solidFill>
            <a:srgbClr val="D5DD54"/>
          </a:solidFill>
          <a:ln w="12700">
            <a:solidFill>
              <a:srgbClr val="A1B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286545" y="1871562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42" tIns="47614" rIns="93642" bIns="47614" anchor="ctr"/>
          <a:lstStyle/>
          <a:p>
            <a:pPr marL="342900" indent="-342900" algn="ctr">
              <a:lnSpc>
                <a:spcPct val="105000"/>
              </a:lnSpc>
              <a:spcBef>
                <a:spcPct val="55000"/>
              </a:spcBef>
              <a:buClr>
                <a:srgbClr val="FF6600"/>
              </a:buClr>
              <a:buSzPct val="125000"/>
              <a:buFont typeface="Symbol" charset="0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 Cell Wall</a:t>
            </a:r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52475" y="1091289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42" tIns="47614" rIns="93642" bIns="47614" anchor="ctr"/>
          <a:lstStyle/>
          <a:p>
            <a:pPr marL="342900" indent="-342900" algn="ctr">
              <a:lnSpc>
                <a:spcPct val="105000"/>
              </a:lnSpc>
              <a:spcBef>
                <a:spcPct val="55000"/>
              </a:spcBef>
              <a:buClr>
                <a:srgbClr val="FF6600"/>
              </a:buClr>
              <a:buSzPct val="125000"/>
              <a:buFont typeface="Symbol" charset="0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 Polysaccharide Capsule</a:t>
            </a:r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>
            <a:off x="1567680" y="1440116"/>
            <a:ext cx="597407" cy="423671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1498095" y="2087464"/>
            <a:ext cx="597407" cy="423671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63"/>
          <p:cNvSpPr txBox="1">
            <a:spLocks noChangeArrowheads="1"/>
          </p:cNvSpPr>
          <p:nvPr/>
        </p:nvSpPr>
        <p:spPr>
          <a:xfrm>
            <a:off x="1451416" y="4373725"/>
            <a:ext cx="4048111" cy="685799"/>
          </a:xfrm>
          <a:prstGeom prst="rect">
            <a:avLst/>
          </a:prstGeom>
          <a:noFill/>
          <a:ln/>
        </p:spPr>
        <p:txBody>
          <a:bodyPr wrap="none" lIns="93642" tIns="47614" rIns="93642" bIns="47614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rgbClr val="81AE2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algn="ctr">
              <a:lnSpc>
                <a:spcPts val="2200"/>
              </a:lnSpc>
              <a:spcBef>
                <a:spcPts val="0"/>
              </a:spcBef>
              <a:buFont typeface="Symbol" charset="0"/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    Streptococcus pneumoniae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31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91123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Polysaccharide Pneumococcal Vaccine (PPSV23)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2766304">
            <a:off x="5259981" y="2027329"/>
            <a:ext cx="838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68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 rot="18873344">
            <a:off x="3736777" y="1197861"/>
            <a:ext cx="1084263" cy="676275"/>
          </a:xfrm>
          <a:prstGeom prst="curvedDownArrow">
            <a:avLst>
              <a:gd name="adj1" fmla="val 32066"/>
              <a:gd name="adj2" fmla="val 64131"/>
              <a:gd name="adj3" fmla="val 22921"/>
            </a:avLst>
          </a:prstGeom>
          <a:solidFill>
            <a:srgbClr val="FFFFFF">
              <a:alpha val="68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invGray">
          <a:xfrm>
            <a:off x="1676400" y="1598253"/>
            <a:ext cx="3505200" cy="2777507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374650">
            <a:pattFill prst="pct10">
              <a:fgClr>
                <a:srgbClr val="DBE939">
                  <a:alpha val="89000"/>
                </a:srgbClr>
              </a:fgClr>
              <a:bgClr>
                <a:srgbClr val="92943C">
                  <a:alpha val="89000"/>
                </a:srgbClr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invGray">
          <a:xfrm>
            <a:off x="1983131" y="1837294"/>
            <a:ext cx="2936912" cy="2325143"/>
          </a:xfrm>
          <a:prstGeom prst="ellipse">
            <a:avLst/>
          </a:prstGeom>
          <a:solidFill>
            <a:schemeClr val="bg1"/>
          </a:solidFill>
          <a:ln w="190500">
            <a:pattFill prst="horzBrick">
              <a:fgClr>
                <a:srgbClr val="5874BC">
                  <a:alpha val="89000"/>
                </a:srgbClr>
              </a:fgClr>
              <a:bgClr>
                <a:srgbClr val="312BBC">
                  <a:alpha val="89000"/>
                </a:srgbClr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invGray">
          <a:xfrm>
            <a:off x="2103448" y="1955118"/>
            <a:ext cx="2692072" cy="2094236"/>
          </a:xfrm>
          <a:prstGeom prst="ellipse">
            <a:avLst/>
          </a:prstGeom>
          <a:solidFill>
            <a:srgbClr val="000000"/>
          </a:solidFill>
          <a:ln w="47625">
            <a:solidFill>
              <a:srgbClr val="7D7FD6">
                <a:alpha val="82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86545" y="190305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42" tIns="47614" rIns="93642" bIns="47614" anchor="ctr"/>
          <a:lstStyle/>
          <a:p>
            <a:pPr marL="342900" indent="-342900" algn="ctr">
              <a:lnSpc>
                <a:spcPct val="105000"/>
              </a:lnSpc>
              <a:spcBef>
                <a:spcPct val="55000"/>
              </a:spcBef>
              <a:buClr>
                <a:srgbClr val="FF6600"/>
              </a:buClr>
              <a:buSzPct val="125000"/>
              <a:buFont typeface="Symbol" charset="0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 Cell Wall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2475" y="112278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42" tIns="47614" rIns="93642" bIns="47614" anchor="ctr"/>
          <a:lstStyle/>
          <a:p>
            <a:pPr marL="342900" indent="-342900" algn="ctr">
              <a:lnSpc>
                <a:spcPct val="105000"/>
              </a:lnSpc>
              <a:spcBef>
                <a:spcPct val="55000"/>
              </a:spcBef>
              <a:buClr>
                <a:srgbClr val="FF6600"/>
              </a:buClr>
              <a:buSzPct val="125000"/>
              <a:buFont typeface="Symbol" charset="0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 Polysaccharide Capsule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567680" y="1471607"/>
            <a:ext cx="597407" cy="423671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8181" y="2560729"/>
            <a:ext cx="304800" cy="457200"/>
            <a:chOff x="6098181" y="3172276"/>
            <a:chExt cx="304800" cy="457200"/>
          </a:xfrm>
        </p:grpSpPr>
        <p:sp>
          <p:nvSpPr>
            <p:cNvPr id="14" name="AutoShape 40"/>
            <p:cNvSpPr>
              <a:spLocks noChangeAspect="1" noChangeArrowheads="1"/>
            </p:cNvSpPr>
            <p:nvPr/>
          </p:nvSpPr>
          <p:spPr bwMode="auto">
            <a:xfrm rot="16200000" flipH="1">
              <a:off x="6098181" y="3248476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1"/>
            <p:cNvSpPr>
              <a:spLocks noChangeAspect="1" noChangeArrowheads="1"/>
            </p:cNvSpPr>
            <p:nvPr/>
          </p:nvSpPr>
          <p:spPr bwMode="auto">
            <a:xfrm rot="16200000" flipH="1">
              <a:off x="6250581" y="3248476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2"/>
            <p:cNvSpPr>
              <a:spLocks noChangeAspect="1" noChangeArrowheads="1"/>
            </p:cNvSpPr>
            <p:nvPr/>
          </p:nvSpPr>
          <p:spPr bwMode="auto">
            <a:xfrm rot="16200000" flipH="1">
              <a:off x="6174381" y="3324676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43"/>
            <p:cNvSpPr>
              <a:spLocks noChangeAspect="1" noChangeArrowheads="1"/>
            </p:cNvSpPr>
            <p:nvPr/>
          </p:nvSpPr>
          <p:spPr bwMode="auto">
            <a:xfrm rot="16200000" flipH="1">
              <a:off x="6098181" y="3400876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4"/>
            <p:cNvSpPr>
              <a:spLocks noChangeAspect="1" noChangeArrowheads="1"/>
            </p:cNvSpPr>
            <p:nvPr/>
          </p:nvSpPr>
          <p:spPr bwMode="auto">
            <a:xfrm rot="16200000" flipH="1">
              <a:off x="6174381" y="3172276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Aspect="1" noChangeArrowheads="1"/>
            </p:cNvSpPr>
            <p:nvPr/>
          </p:nvSpPr>
          <p:spPr bwMode="auto">
            <a:xfrm rot="16200000" flipH="1">
              <a:off x="6250581" y="3400876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46"/>
            <p:cNvSpPr>
              <a:spLocks noChangeAspect="1" noChangeArrowheads="1"/>
            </p:cNvSpPr>
            <p:nvPr/>
          </p:nvSpPr>
          <p:spPr bwMode="auto">
            <a:xfrm rot="16200000" flipH="1">
              <a:off x="6174381" y="3477076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AutoShape 47"/>
          <p:cNvSpPr>
            <a:spLocks noChangeArrowheads="1"/>
          </p:cNvSpPr>
          <p:nvPr/>
        </p:nvSpPr>
        <p:spPr bwMode="auto">
          <a:xfrm rot="2766304">
            <a:off x="6402981" y="3170329"/>
            <a:ext cx="838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68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229346">
            <a:off x="6709169" y="2418614"/>
            <a:ext cx="1827212" cy="2287587"/>
            <a:chOff x="6709369" y="3094489"/>
            <a:chExt cx="1827212" cy="2287587"/>
          </a:xfrm>
        </p:grpSpPr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2105761" flipV="1">
              <a:off x="8093669" y="3094489"/>
              <a:ext cx="96837" cy="600075"/>
            </a:xfrm>
            <a:prstGeom prst="can">
              <a:avLst>
                <a:gd name="adj" fmla="val 60619"/>
              </a:avLst>
            </a:prstGeom>
            <a:gradFill rotWithShape="0">
              <a:gsLst>
                <a:gs pos="0">
                  <a:srgbClr val="ADC8DC">
                    <a:gamma/>
                    <a:shade val="64706"/>
                    <a:invGamma/>
                  </a:srgbClr>
                </a:gs>
                <a:gs pos="100000">
                  <a:srgbClr val="ADC8DC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 rot="2329924">
              <a:off x="8034931" y="3118301"/>
              <a:ext cx="501650" cy="161925"/>
            </a:xfrm>
            <a:prstGeom prst="ellipse">
              <a:avLst/>
            </a:prstGeom>
            <a:gradFill rotWithShape="0">
              <a:gsLst>
                <a:gs pos="0">
                  <a:srgbClr val="ADC8DC">
                    <a:gamma/>
                    <a:shade val="64706"/>
                    <a:invGamma/>
                  </a:srgbClr>
                </a:gs>
                <a:gs pos="100000">
                  <a:srgbClr val="ADC8D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2105761" flipV="1">
              <a:off x="7452319" y="3313564"/>
              <a:ext cx="381000" cy="1600200"/>
            </a:xfrm>
            <a:prstGeom prst="can">
              <a:avLst>
                <a:gd name="adj" fmla="val 41086"/>
              </a:avLst>
            </a:prstGeom>
            <a:gradFill rotWithShape="0">
              <a:gsLst>
                <a:gs pos="0">
                  <a:srgbClr val="ADC8DC">
                    <a:gamma/>
                    <a:shade val="64706"/>
                    <a:invGamma/>
                  </a:srgbClr>
                </a:gs>
                <a:gs pos="100000">
                  <a:srgbClr val="ADC8DC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 rot="2329924">
              <a:off x="7741244" y="3397701"/>
              <a:ext cx="730250" cy="147638"/>
            </a:xfrm>
            <a:prstGeom prst="ellipse">
              <a:avLst/>
            </a:prstGeom>
            <a:gradFill rotWithShape="0">
              <a:gsLst>
                <a:gs pos="0">
                  <a:srgbClr val="ADC8DC">
                    <a:gamma/>
                    <a:shade val="78431"/>
                    <a:invGamma/>
                  </a:srgbClr>
                </a:gs>
                <a:gs pos="100000">
                  <a:srgbClr val="ADC8D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rot="21390832" flipH="1">
              <a:off x="6709369" y="4945514"/>
              <a:ext cx="365125" cy="436562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1"/>
            <p:cNvSpPr>
              <a:spLocks noChangeAspect="1" noChangeShapeType="1"/>
            </p:cNvSpPr>
            <p:nvPr/>
          </p:nvSpPr>
          <p:spPr bwMode="auto">
            <a:xfrm rot="423709">
              <a:off x="7790456" y="4056514"/>
              <a:ext cx="92075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2"/>
            <p:cNvSpPr>
              <a:spLocks noChangeAspect="1" noChangeShapeType="1"/>
            </p:cNvSpPr>
            <p:nvPr/>
          </p:nvSpPr>
          <p:spPr bwMode="auto">
            <a:xfrm rot="423709">
              <a:off x="7865069" y="3958089"/>
              <a:ext cx="92075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3"/>
            <p:cNvSpPr>
              <a:spLocks noChangeAspect="1" noChangeShapeType="1"/>
            </p:cNvSpPr>
            <p:nvPr/>
          </p:nvSpPr>
          <p:spPr bwMode="auto">
            <a:xfrm rot="423709">
              <a:off x="7712669" y="4159701"/>
              <a:ext cx="92075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34"/>
            <p:cNvSpPr>
              <a:spLocks noChangeAspect="1" noChangeArrowheads="1"/>
            </p:cNvSpPr>
            <p:nvPr/>
          </p:nvSpPr>
          <p:spPr bwMode="auto">
            <a:xfrm rot="2105761" flipV="1">
              <a:off x="7188794" y="4218439"/>
              <a:ext cx="365125" cy="573087"/>
            </a:xfrm>
            <a:prstGeom prst="can">
              <a:avLst>
                <a:gd name="adj" fmla="val 0"/>
              </a:avLst>
            </a:prstGeom>
            <a:solidFill>
              <a:schemeClr val="accent1">
                <a:alpha val="35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5"/>
            <p:cNvSpPr>
              <a:spLocks noChangeAspect="1" noChangeShapeType="1"/>
            </p:cNvSpPr>
            <p:nvPr/>
          </p:nvSpPr>
          <p:spPr bwMode="auto">
            <a:xfrm rot="423709">
              <a:off x="7479306" y="4486726"/>
              <a:ext cx="92075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6"/>
            <p:cNvSpPr>
              <a:spLocks noChangeAspect="1" noChangeShapeType="1"/>
            </p:cNvSpPr>
            <p:nvPr/>
          </p:nvSpPr>
          <p:spPr bwMode="auto">
            <a:xfrm rot="423709">
              <a:off x="7398344" y="4607376"/>
              <a:ext cx="92075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7"/>
            <p:cNvSpPr>
              <a:spLocks noChangeAspect="1" noChangeShapeType="1"/>
            </p:cNvSpPr>
            <p:nvPr/>
          </p:nvSpPr>
          <p:spPr bwMode="auto">
            <a:xfrm rot="423709">
              <a:off x="7552331" y="4385126"/>
              <a:ext cx="92075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8"/>
            <p:cNvSpPr>
              <a:spLocks noChangeAspect="1" noChangeShapeType="1"/>
            </p:cNvSpPr>
            <p:nvPr/>
          </p:nvSpPr>
          <p:spPr bwMode="auto">
            <a:xfrm rot="423709">
              <a:off x="7628531" y="4275589"/>
              <a:ext cx="92075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auto">
            <a:xfrm rot="2105761" flipV="1">
              <a:off x="7036394" y="4688339"/>
              <a:ext cx="179387" cy="285750"/>
            </a:xfrm>
            <a:prstGeom prst="can">
              <a:avLst>
                <a:gd name="adj" fmla="val 15583"/>
              </a:avLst>
            </a:prstGeom>
            <a:gradFill rotWithShape="0">
              <a:gsLst>
                <a:gs pos="0">
                  <a:srgbClr val="ADC8DC">
                    <a:gamma/>
                    <a:shade val="64706"/>
                    <a:invGamma/>
                  </a:srgbClr>
                </a:gs>
                <a:gs pos="100000">
                  <a:srgbClr val="ADC8DC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48"/>
            <p:cNvSpPr>
              <a:spLocks noChangeAspect="1" noChangeArrowheads="1"/>
            </p:cNvSpPr>
            <p:nvPr/>
          </p:nvSpPr>
          <p:spPr bwMode="auto">
            <a:xfrm rot="16200000" flipH="1">
              <a:off x="7196731" y="4447039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49"/>
            <p:cNvSpPr>
              <a:spLocks noChangeAspect="1" noChangeArrowheads="1"/>
            </p:cNvSpPr>
            <p:nvPr/>
          </p:nvSpPr>
          <p:spPr bwMode="auto">
            <a:xfrm rot="16200000" flipH="1">
              <a:off x="7279281" y="4547051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50"/>
            <p:cNvSpPr>
              <a:spLocks noChangeAspect="1" noChangeArrowheads="1"/>
            </p:cNvSpPr>
            <p:nvPr/>
          </p:nvSpPr>
          <p:spPr bwMode="auto">
            <a:xfrm rot="16200000" flipH="1">
              <a:off x="7336431" y="4599439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51"/>
            <p:cNvSpPr>
              <a:spLocks noChangeAspect="1" noChangeArrowheads="1"/>
            </p:cNvSpPr>
            <p:nvPr/>
          </p:nvSpPr>
          <p:spPr bwMode="auto">
            <a:xfrm rot="16200000" flipH="1">
              <a:off x="7168156" y="4516889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52"/>
            <p:cNvSpPr>
              <a:spLocks noChangeAspect="1" noChangeArrowheads="1"/>
            </p:cNvSpPr>
            <p:nvPr/>
          </p:nvSpPr>
          <p:spPr bwMode="auto">
            <a:xfrm rot="16200000" flipH="1">
              <a:off x="7260231" y="4370839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53"/>
            <p:cNvSpPr>
              <a:spLocks noChangeAspect="1" noChangeArrowheads="1"/>
            </p:cNvSpPr>
            <p:nvPr/>
          </p:nvSpPr>
          <p:spPr bwMode="auto">
            <a:xfrm rot="16200000" flipH="1">
              <a:off x="7355481" y="4440689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54"/>
            <p:cNvSpPr>
              <a:spLocks noChangeAspect="1" noChangeArrowheads="1"/>
            </p:cNvSpPr>
            <p:nvPr/>
          </p:nvSpPr>
          <p:spPr bwMode="auto">
            <a:xfrm rot="16200000" flipH="1">
              <a:off x="7279281" y="4470851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55"/>
            <p:cNvSpPr>
              <a:spLocks noChangeAspect="1" noChangeArrowheads="1"/>
            </p:cNvSpPr>
            <p:nvPr/>
          </p:nvSpPr>
          <p:spPr bwMode="auto">
            <a:xfrm rot="16200000" flipH="1">
              <a:off x="7426919" y="4532764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56"/>
            <p:cNvSpPr>
              <a:spLocks noChangeAspect="1" noChangeArrowheads="1"/>
            </p:cNvSpPr>
            <p:nvPr/>
          </p:nvSpPr>
          <p:spPr bwMode="auto">
            <a:xfrm rot="16200000" flipH="1">
              <a:off x="7198319" y="4632776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6" name="AutoShape 57"/>
            <p:cNvSpPr>
              <a:spLocks noChangeAspect="1" noChangeArrowheads="1"/>
            </p:cNvSpPr>
            <p:nvPr/>
          </p:nvSpPr>
          <p:spPr bwMode="auto">
            <a:xfrm rot="16200000" flipH="1">
              <a:off x="7288806" y="4732789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7" name="AutoShape 58"/>
            <p:cNvSpPr>
              <a:spLocks noChangeAspect="1" noChangeArrowheads="1"/>
            </p:cNvSpPr>
            <p:nvPr/>
          </p:nvSpPr>
          <p:spPr bwMode="auto">
            <a:xfrm rot="16200000" flipH="1">
              <a:off x="7103069" y="4599439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8" name="AutoShape 59"/>
            <p:cNvSpPr>
              <a:spLocks noChangeAspect="1" noChangeArrowheads="1"/>
            </p:cNvSpPr>
            <p:nvPr/>
          </p:nvSpPr>
          <p:spPr bwMode="auto">
            <a:xfrm rot="16200000" flipH="1">
              <a:off x="7369769" y="4672464"/>
              <a:ext cx="63500" cy="635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61"/>
          <p:cNvSpPr>
            <a:spLocks noChangeArrowheads="1"/>
          </p:cNvSpPr>
          <p:nvPr/>
        </p:nvSpPr>
        <p:spPr bwMode="auto">
          <a:xfrm>
            <a:off x="4818746" y="1378461"/>
            <a:ext cx="2433486" cy="40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42" tIns="47614" rIns="93642" bIns="47614" anchor="ctr"/>
          <a:lstStyle/>
          <a:p>
            <a:pPr marL="342900" indent="-342900" algn="ctr">
              <a:lnSpc>
                <a:spcPct val="105000"/>
              </a:lnSpc>
              <a:spcBef>
                <a:spcPct val="55000"/>
              </a:spcBef>
              <a:buClr>
                <a:srgbClr val="FF6600"/>
              </a:buClr>
              <a:buSzPct val="125000"/>
              <a:buFont typeface="Symbol" charset="0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 Polysaccharide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876800" y="1445853"/>
            <a:ext cx="304800" cy="457200"/>
            <a:chOff x="6250581" y="2514601"/>
            <a:chExt cx="304800" cy="457200"/>
          </a:xfrm>
        </p:grpSpPr>
        <p:sp>
          <p:nvSpPr>
            <p:cNvPr id="53" name="AutoShape 40"/>
            <p:cNvSpPr>
              <a:spLocks noChangeAspect="1" noChangeArrowheads="1"/>
            </p:cNvSpPr>
            <p:nvPr/>
          </p:nvSpPr>
          <p:spPr bwMode="auto">
            <a:xfrm rot="16200000" flipH="1">
              <a:off x="6250581" y="2590801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41"/>
            <p:cNvSpPr>
              <a:spLocks noChangeAspect="1" noChangeArrowheads="1"/>
            </p:cNvSpPr>
            <p:nvPr/>
          </p:nvSpPr>
          <p:spPr bwMode="auto">
            <a:xfrm rot="16200000" flipH="1">
              <a:off x="6402981" y="2590801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42"/>
            <p:cNvSpPr>
              <a:spLocks noChangeAspect="1" noChangeArrowheads="1"/>
            </p:cNvSpPr>
            <p:nvPr/>
          </p:nvSpPr>
          <p:spPr bwMode="auto">
            <a:xfrm rot="16200000" flipH="1">
              <a:off x="6326781" y="2667001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43"/>
            <p:cNvSpPr>
              <a:spLocks noChangeAspect="1" noChangeArrowheads="1"/>
            </p:cNvSpPr>
            <p:nvPr/>
          </p:nvSpPr>
          <p:spPr bwMode="auto">
            <a:xfrm rot="16200000" flipH="1">
              <a:off x="6250581" y="2743201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44"/>
            <p:cNvSpPr>
              <a:spLocks noChangeAspect="1" noChangeArrowheads="1"/>
            </p:cNvSpPr>
            <p:nvPr/>
          </p:nvSpPr>
          <p:spPr bwMode="auto">
            <a:xfrm rot="16200000" flipH="1">
              <a:off x="6326781" y="2514601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45"/>
            <p:cNvSpPr>
              <a:spLocks noChangeAspect="1" noChangeArrowheads="1"/>
            </p:cNvSpPr>
            <p:nvPr/>
          </p:nvSpPr>
          <p:spPr bwMode="auto">
            <a:xfrm rot="16200000" flipH="1">
              <a:off x="6402981" y="2743201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46"/>
            <p:cNvSpPr>
              <a:spLocks noChangeAspect="1" noChangeArrowheads="1"/>
            </p:cNvSpPr>
            <p:nvPr/>
          </p:nvSpPr>
          <p:spPr bwMode="auto">
            <a:xfrm rot="16200000" flipH="1">
              <a:off x="6326781" y="2819401"/>
              <a:ext cx="152400" cy="152400"/>
            </a:xfrm>
            <a:prstGeom prst="diamond">
              <a:avLst/>
            </a:prstGeom>
            <a:solidFill>
              <a:srgbClr val="D5DD54"/>
            </a:solidFill>
            <a:ln w="12700">
              <a:solidFill>
                <a:srgbClr val="A1B92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1498095" y="2118955"/>
            <a:ext cx="597407" cy="423671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63"/>
          <p:cNvSpPr txBox="1">
            <a:spLocks noChangeArrowheads="1"/>
          </p:cNvSpPr>
          <p:nvPr/>
        </p:nvSpPr>
        <p:spPr>
          <a:xfrm>
            <a:off x="1451416" y="4373725"/>
            <a:ext cx="4048111" cy="685799"/>
          </a:xfrm>
          <a:prstGeom prst="rect">
            <a:avLst/>
          </a:prstGeom>
          <a:noFill/>
          <a:ln/>
        </p:spPr>
        <p:txBody>
          <a:bodyPr wrap="none" lIns="93642" tIns="47614" rIns="93642" bIns="47614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rgbClr val="81AE2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algn="ctr">
              <a:lnSpc>
                <a:spcPts val="2200"/>
              </a:lnSpc>
              <a:spcBef>
                <a:spcPts val="0"/>
              </a:spcBef>
              <a:buFont typeface="Symbol" charset="0"/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    Streptococcus pneumoniae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32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0541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Adult Opportunistic Infections Guidelines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Pneumococcal Immunization for Persons with HIV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8073" y="4886166"/>
            <a:ext cx="7357838" cy="240029"/>
          </a:xfrm>
        </p:spPr>
        <p:txBody>
          <a:bodyPr/>
          <a:lstStyle/>
          <a:p>
            <a:r>
              <a:rPr lang="en-US" dirty="0"/>
              <a:t>Source: Opportunistic Infections Guidelines. CAP. October 10, 2019.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8283" y="2959609"/>
            <a:ext cx="1274064" cy="457200"/>
          </a:xfrm>
          <a:prstGeom prst="round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PPSV23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3735" y="2959609"/>
            <a:ext cx="1274064" cy="457200"/>
          </a:xfrm>
          <a:prstGeom prst="round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PCV13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33815" y="3188209"/>
            <a:ext cx="95706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06934" y="3188209"/>
            <a:ext cx="9601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09206" y="2492758"/>
            <a:ext cx="881221" cy="40011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≥5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yrs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4411" y="2959609"/>
            <a:ext cx="1274064" cy="457200"/>
          </a:xfrm>
          <a:prstGeom prst="round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PPSV23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43494" y="3188209"/>
            <a:ext cx="96011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0927" y="2492758"/>
            <a:ext cx="881221" cy="40011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≥5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yrs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48972" y="2959609"/>
            <a:ext cx="1274064" cy="457200"/>
          </a:xfrm>
          <a:prstGeom prst="round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PPSV23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2700" y="930774"/>
            <a:ext cx="9162288" cy="6431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indent="0">
              <a:lnSpc>
                <a:spcPts val="3000"/>
              </a:lnSpc>
              <a:spcBef>
                <a:spcPts val="200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Pneumococcal Vaccine-Naïve Adults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202" y="1043844"/>
            <a:ext cx="116730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Age ≥65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6386" y="2593747"/>
            <a:ext cx="1045039" cy="3635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solidFill>
              <a:schemeClr val="tx1"/>
            </a:solidFill>
            <a:prstDash val="sysDash"/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≥8 wks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81AB97-4686-5D41-9958-81472123B32D}"/>
              </a:ext>
            </a:extLst>
          </p:cNvPr>
          <p:cNvCxnSpPr/>
          <p:nvPr/>
        </p:nvCxnSpPr>
        <p:spPr>
          <a:xfrm>
            <a:off x="7633202" y="1573897"/>
            <a:ext cx="0" cy="3272458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33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7594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i="1" dirty="0"/>
              <a:t>Adult Opportunistic Infections Guidelines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Timing of Pneumococcal Vaccine-Naïve Adults with HIV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91601" y="4889681"/>
            <a:ext cx="7357838" cy="240029"/>
          </a:xfrm>
        </p:spPr>
        <p:txBody>
          <a:bodyPr/>
          <a:lstStyle/>
          <a:p>
            <a:r>
              <a:rPr lang="en-US" dirty="0"/>
              <a:t>Source: Opportunistic Infections Guidelines. CAP. October 10, 2019.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2000"/>
              </a:spcBef>
              <a:buClr>
                <a:srgbClr val="0070C0"/>
              </a:buClr>
            </a:pPr>
            <a:r>
              <a:rPr lang="en-US" dirty="0"/>
              <a:t>Timing of PCV13</a:t>
            </a:r>
            <a:br>
              <a:rPr lang="en-US" dirty="0"/>
            </a:br>
            <a:r>
              <a:rPr lang="en-US" dirty="0"/>
              <a:t> -Give regardless of CD4 cell count (</a:t>
            </a:r>
            <a:r>
              <a:rPr lang="en-US" b="1" dirty="0">
                <a:solidFill>
                  <a:srgbClr val="0070C0"/>
                </a:solidFill>
              </a:rPr>
              <a:t>AI</a:t>
            </a:r>
            <a:r>
              <a:rPr lang="en-US" dirty="0"/>
              <a:t>)</a:t>
            </a:r>
          </a:p>
          <a:p>
            <a:pPr>
              <a:lnSpc>
                <a:spcPts val="2800"/>
              </a:lnSpc>
              <a:spcBef>
                <a:spcPts val="2000"/>
              </a:spcBef>
              <a:buClr>
                <a:srgbClr val="0070C0"/>
              </a:buClr>
            </a:pPr>
            <a:r>
              <a:rPr lang="en-US" dirty="0"/>
              <a:t>Timing of 1</a:t>
            </a:r>
            <a:r>
              <a:rPr lang="en-US" baseline="30000" dirty="0"/>
              <a:t>st</a:t>
            </a:r>
            <a:r>
              <a:rPr lang="en-US" dirty="0"/>
              <a:t> Dose PPSV23 if CD4 ≥200 cells/mm</a:t>
            </a:r>
            <a:r>
              <a:rPr lang="en-US" baseline="30000" dirty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Give ≥8 weeks after PCV13 (</a:t>
            </a:r>
            <a:r>
              <a:rPr lang="en-US" b="1" dirty="0">
                <a:solidFill>
                  <a:srgbClr val="0070C0"/>
                </a:solidFill>
              </a:rPr>
              <a:t>AI</a:t>
            </a:r>
            <a:r>
              <a:rPr lang="en-US" dirty="0"/>
              <a:t>)</a:t>
            </a:r>
          </a:p>
          <a:p>
            <a:pPr>
              <a:lnSpc>
                <a:spcPts val="2800"/>
              </a:lnSpc>
              <a:spcBef>
                <a:spcPts val="2000"/>
              </a:spcBef>
              <a:buClr>
                <a:srgbClr val="0070C0"/>
              </a:buClr>
            </a:pPr>
            <a:r>
              <a:rPr lang="en-US" dirty="0"/>
              <a:t>Timing of 1</a:t>
            </a:r>
            <a:r>
              <a:rPr lang="en-US" baseline="30000" dirty="0"/>
              <a:t>st</a:t>
            </a:r>
            <a:r>
              <a:rPr lang="en-US" dirty="0"/>
              <a:t> Dose PPSV23 if CD4 &lt;200 cells/mm</a:t>
            </a:r>
            <a:r>
              <a:rPr lang="en-US" baseline="30000" dirty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Defer until CD4 ≥200 cells/mm</a:t>
            </a:r>
            <a:r>
              <a:rPr lang="en-US" baseline="30000" dirty="0"/>
              <a:t>3</a:t>
            </a:r>
            <a:r>
              <a:rPr lang="en-US" dirty="0"/>
              <a:t> on ART (</a:t>
            </a:r>
            <a:r>
              <a:rPr lang="en-US" b="1" dirty="0">
                <a:solidFill>
                  <a:srgbClr val="0070C0"/>
                </a:solidFill>
              </a:rPr>
              <a:t>BIII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- Give ≥8 weeks after PCV13 (</a:t>
            </a:r>
            <a:r>
              <a:rPr lang="en-US" b="1" dirty="0">
                <a:solidFill>
                  <a:srgbClr val="0070C0"/>
                </a:solidFill>
              </a:rPr>
              <a:t>CIII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34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821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Zoster Vaccine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35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0359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Zoster Vaccines</a:t>
            </a:r>
          </a:p>
        </p:txBody>
      </p:sp>
      <p:sp>
        <p:nvSpPr>
          <p:cNvPr id="38" name="Rectangle 8"/>
          <p:cNvSpPr txBox="1">
            <a:spLocks noChangeArrowheads="1"/>
          </p:cNvSpPr>
          <p:nvPr/>
        </p:nvSpPr>
        <p:spPr bwMode="auto">
          <a:xfrm>
            <a:off x="152682" y="4199936"/>
            <a:ext cx="3810000" cy="7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54" tIns="45416" rIns="92454" bIns="45416" numCol="1" anchor="t" anchorCtr="0" compatLnSpc="1">
            <a:prstTxWarp prst="textNoShape">
              <a:avLst/>
            </a:prstTxWarp>
          </a:bodyPr>
          <a:lstStyle>
            <a:lvl1pPr marL="350757" indent="-350757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5000"/>
              <a:buFont typeface="Times" charset="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0239" indent="-292033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2pPr>
            <a:lvl3pPr marL="1168130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3pPr>
            <a:lvl4pPr marL="1636335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4pPr>
            <a:lvl5pPr marL="210453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5pPr>
            <a:lvl6pPr marL="2561635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301872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75823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93291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3452">
              <a:lnSpc>
                <a:spcPts val="26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Zoster Vaccine Live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ZVL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40" name="32-Point Star 39"/>
          <p:cNvSpPr>
            <a:spLocks noChangeAspect="1"/>
          </p:cNvSpPr>
          <p:nvPr/>
        </p:nvSpPr>
        <p:spPr>
          <a:xfrm>
            <a:off x="1191654" y="2489324"/>
            <a:ext cx="1548548" cy="1551997"/>
          </a:xfrm>
          <a:prstGeom prst="star32">
            <a:avLst/>
          </a:prstGeom>
          <a:solidFill>
            <a:srgbClr val="26300D">
              <a:alpha val="17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67197" y="2575253"/>
            <a:ext cx="1391468" cy="1386115"/>
          </a:xfrm>
          <a:prstGeom prst="ellipse">
            <a:avLst/>
          </a:prstGeom>
          <a:solidFill>
            <a:srgbClr val="C6C6C6">
              <a:alpha val="89000"/>
            </a:srgbClr>
          </a:solidFill>
          <a:ln w="57150" cmpd="sng">
            <a:solidFill>
              <a:srgbClr val="5A5F52">
                <a:alpha val="75000"/>
              </a:srgb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42" name="Hexagon 41"/>
          <p:cNvSpPr/>
          <p:nvPr/>
        </p:nvSpPr>
        <p:spPr>
          <a:xfrm rot="5400000">
            <a:off x="1445591" y="2807435"/>
            <a:ext cx="1025760" cy="936565"/>
          </a:xfrm>
          <a:prstGeom prst="hexagon">
            <a:avLst/>
          </a:prstGeom>
          <a:solidFill>
            <a:schemeClr val="bg1">
              <a:lumMod val="75000"/>
              <a:alpha val="69000"/>
            </a:schemeClr>
          </a:solidFill>
          <a:ln w="38100" cmpd="dbl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VZV</a:t>
            </a:r>
          </a:p>
        </p:txBody>
      </p:sp>
      <p:sp>
        <p:nvSpPr>
          <p:cNvPr id="43" name="Rectangle 8"/>
          <p:cNvSpPr txBox="1">
            <a:spLocks noChangeArrowheads="1"/>
          </p:cNvSpPr>
          <p:nvPr/>
        </p:nvSpPr>
        <p:spPr bwMode="auto">
          <a:xfrm>
            <a:off x="4844870" y="4199937"/>
            <a:ext cx="4223039" cy="7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54" tIns="45416" rIns="92454" bIns="45416" numCol="1" anchor="t" anchorCtr="0" compatLnSpc="1">
            <a:prstTxWarp prst="textNoShape">
              <a:avLst/>
            </a:prstTxWarp>
          </a:bodyPr>
          <a:lstStyle>
            <a:lvl1pPr marL="350757" indent="-350757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5000"/>
              <a:buFont typeface="Times" charset="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0239" indent="-292033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2pPr>
            <a:lvl3pPr marL="1168130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3pPr>
            <a:lvl4pPr marL="1636335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4pPr>
            <a:lvl5pPr marL="210453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5pPr>
            <a:lvl6pPr marL="2561635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301872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75823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93291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3452">
              <a:lnSpc>
                <a:spcPts val="26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Recombinant Zoster Vaccine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RZV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Isosceles Triangle 43"/>
          <p:cNvSpPr>
            <a:spLocks noChangeAspect="1"/>
          </p:cNvSpPr>
          <p:nvPr/>
        </p:nvSpPr>
        <p:spPr bwMode="auto">
          <a:xfrm>
            <a:off x="5978158" y="3203004"/>
            <a:ext cx="213358" cy="256029"/>
          </a:xfrm>
          <a:prstGeom prst="triangle">
            <a:avLst/>
          </a:prstGeom>
          <a:solidFill>
            <a:srgbClr val="FF9B4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7" tIns="45683" rIns="91367" bIns="45683" numCol="1" rtlCol="0" anchor="t" anchorCtr="0" compatLnSpc="1">
            <a:prstTxWarp prst="textNoShape">
              <a:avLst/>
            </a:prstTxWarp>
          </a:bodyPr>
          <a:lstStyle/>
          <a:p>
            <a:pPr defTabSz="913662"/>
            <a:endParaRPr lang="en-US">
              <a:latin typeface="Geneva" pitchFamily="-108" charset="0"/>
            </a:endParaRPr>
          </a:p>
        </p:txBody>
      </p:sp>
      <p:sp>
        <p:nvSpPr>
          <p:cNvPr id="45" name="Isosceles Triangle 44"/>
          <p:cNvSpPr>
            <a:spLocks noChangeAspect="1"/>
          </p:cNvSpPr>
          <p:nvPr/>
        </p:nvSpPr>
        <p:spPr bwMode="auto">
          <a:xfrm>
            <a:off x="6234655" y="3415318"/>
            <a:ext cx="213358" cy="256029"/>
          </a:xfrm>
          <a:prstGeom prst="triangle">
            <a:avLst/>
          </a:prstGeom>
          <a:solidFill>
            <a:srgbClr val="FF9B4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7" tIns="45683" rIns="91367" bIns="45683" numCol="1" rtlCol="0" anchor="t" anchorCtr="0" compatLnSpc="1">
            <a:prstTxWarp prst="textNoShape">
              <a:avLst/>
            </a:prstTxWarp>
          </a:bodyPr>
          <a:lstStyle/>
          <a:p>
            <a:pPr defTabSz="913662"/>
            <a:endParaRPr lang="en-US">
              <a:latin typeface="Geneva" pitchFamily="-108" charset="0"/>
            </a:endParaRPr>
          </a:p>
        </p:txBody>
      </p:sp>
      <p:sp>
        <p:nvSpPr>
          <p:cNvPr id="46" name="Isosceles Triangle 45"/>
          <p:cNvSpPr>
            <a:spLocks noChangeAspect="1"/>
          </p:cNvSpPr>
          <p:nvPr/>
        </p:nvSpPr>
        <p:spPr bwMode="auto">
          <a:xfrm>
            <a:off x="6474870" y="3196907"/>
            <a:ext cx="213358" cy="256029"/>
          </a:xfrm>
          <a:prstGeom prst="triangle">
            <a:avLst/>
          </a:prstGeom>
          <a:solidFill>
            <a:srgbClr val="FF9B4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7" tIns="45683" rIns="91367" bIns="45683" numCol="1" rtlCol="0" anchor="t" anchorCtr="0" compatLnSpc="1">
            <a:prstTxWarp prst="textNoShape">
              <a:avLst/>
            </a:prstTxWarp>
          </a:bodyPr>
          <a:lstStyle/>
          <a:p>
            <a:pPr defTabSz="913662"/>
            <a:endParaRPr lang="en-US">
              <a:latin typeface="Geneva" pitchFamily="-108" charset="0"/>
            </a:endParaRPr>
          </a:p>
        </p:txBody>
      </p:sp>
      <p:sp>
        <p:nvSpPr>
          <p:cNvPr id="47" name="32-Point Star 46"/>
          <p:cNvSpPr>
            <a:spLocks noChangeAspect="1"/>
          </p:cNvSpPr>
          <p:nvPr/>
        </p:nvSpPr>
        <p:spPr>
          <a:xfrm>
            <a:off x="3591968" y="1135981"/>
            <a:ext cx="1960864" cy="1965227"/>
          </a:xfrm>
          <a:prstGeom prst="star32">
            <a:avLst/>
          </a:prstGeom>
          <a:solidFill>
            <a:schemeClr val="tx1"/>
          </a:solidFill>
          <a:ln>
            <a:solidFill>
              <a:schemeClr val="tx2"/>
            </a:solidFill>
          </a:ln>
          <a:effectLst>
            <a:glow rad="254000">
              <a:srgbClr val="FFFF00">
                <a:alpha val="39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6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7" tIns="45683" rIns="91367" bIns="45683"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>
            <a:spLocks noChangeAspect="1"/>
          </p:cNvSpPr>
          <p:nvPr/>
        </p:nvSpPr>
        <p:spPr>
          <a:xfrm rot="5400000">
            <a:off x="3578213" y="1125116"/>
            <a:ext cx="1976711" cy="1981112"/>
          </a:xfrm>
          <a:prstGeom prst="star32">
            <a:avLst/>
          </a:prstGeom>
          <a:solidFill>
            <a:srgbClr val="FF9B46"/>
          </a:solidFill>
          <a:ln w="3175" cmpd="sng">
            <a:solidFill>
              <a:srgbClr val="001D48"/>
            </a:solidFill>
          </a:ln>
          <a:scene3d>
            <a:camera prst="orthographicFront">
              <a:rot lat="0" lon="360000" rev="3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7" tIns="45683" rIns="91367" bIns="45683"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11099" y="1257230"/>
            <a:ext cx="1729257" cy="17226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 cmpd="sng">
            <a:solidFill>
              <a:srgbClr val="26300D">
                <a:alpha val="75000"/>
              </a:srgbClr>
            </a:solidFill>
          </a:ln>
          <a:scene3d>
            <a:camera prst="orthographicFront">
              <a:rot lat="0" lon="6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7" tIns="45683" rIns="91367" bIns="45683"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50" name="Hexagon 49"/>
          <p:cNvSpPr/>
          <p:nvPr/>
        </p:nvSpPr>
        <p:spPr>
          <a:xfrm rot="5400000">
            <a:off x="3932802" y="1545812"/>
            <a:ext cx="1274769" cy="1163923"/>
          </a:xfrm>
          <a:prstGeom prst="hexagon">
            <a:avLst/>
          </a:prstGeom>
          <a:gradFill flip="none" rotWithShape="1">
            <a:gsLst>
              <a:gs pos="100000">
                <a:srgbClr val="3F3F00"/>
              </a:gs>
              <a:gs pos="0">
                <a:srgbClr val="FDFF02"/>
              </a:gs>
            </a:gsLst>
            <a:path path="circle">
              <a:fillToRect l="50000" t="50000" r="50000" b="50000"/>
            </a:path>
            <a:tileRect/>
          </a:gradFill>
          <a:ln w="38100" cmpd="dbl">
            <a:solidFill>
              <a:srgbClr val="3F3F00"/>
            </a:solidFill>
          </a:ln>
          <a:effectLst/>
          <a:scene3d>
            <a:camera prst="orthographicFront">
              <a:rot lat="0" lon="6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367" tIns="45683" rIns="91367" bIns="45683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VZV</a:t>
            </a: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 bwMode="auto">
          <a:xfrm>
            <a:off x="5812182" y="1913938"/>
            <a:ext cx="554736" cy="4712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Oval 51"/>
          <p:cNvSpPr>
            <a:spLocks/>
          </p:cNvSpPr>
          <p:nvPr/>
        </p:nvSpPr>
        <p:spPr bwMode="auto">
          <a:xfrm>
            <a:off x="5390647" y="1798237"/>
            <a:ext cx="157142" cy="11378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7" tIns="45683" rIns="91367" bIns="45683" numCol="1" rtlCol="0" anchor="t" anchorCtr="0" compatLnSpc="1">
            <a:prstTxWarp prst="textNoShape">
              <a:avLst/>
            </a:prstTxWarp>
          </a:bodyPr>
          <a:lstStyle/>
          <a:p>
            <a:pPr defTabSz="913662"/>
            <a:endParaRPr lang="en-US">
              <a:latin typeface="Geneva" pitchFamily="-108" charset="0"/>
            </a:endParaRPr>
          </a:p>
        </p:txBody>
      </p:sp>
      <p:sp>
        <p:nvSpPr>
          <p:cNvPr id="54" name="Rectangle 8"/>
          <p:cNvSpPr txBox="1">
            <a:spLocks noChangeArrowheads="1"/>
          </p:cNvSpPr>
          <p:nvPr/>
        </p:nvSpPr>
        <p:spPr bwMode="auto">
          <a:xfrm>
            <a:off x="5324345" y="2574260"/>
            <a:ext cx="198119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54" tIns="45416" rIns="92454" bIns="45416" numCol="1" anchor="ctr" anchorCtr="0" compatLnSpc="1">
            <a:prstTxWarp prst="textNoShape">
              <a:avLst/>
            </a:prstTxWarp>
          </a:bodyPr>
          <a:lstStyle>
            <a:lvl1pPr marL="350757" indent="-350757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5000"/>
              <a:buFont typeface="Times" charset="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0239" indent="-292033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2pPr>
            <a:lvl3pPr marL="1168130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3pPr>
            <a:lvl4pPr marL="1636335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4pPr>
            <a:lvl5pPr marL="210453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5pPr>
            <a:lvl6pPr marL="2561635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301872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75823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93291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3452"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Glycoprotein E</a:t>
            </a: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7767996" y="3295375"/>
            <a:ext cx="777239" cy="582929"/>
          </a:xfrm>
          <a:prstGeom prst="ellipse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rgbClr val="FFFFFF"/>
              </a:gs>
              <a:gs pos="57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08" charset="0"/>
            </a:endParaRPr>
          </a:p>
        </p:txBody>
      </p:sp>
      <p:sp>
        <p:nvSpPr>
          <p:cNvPr id="56" name="Rectangle 8"/>
          <p:cNvSpPr txBox="1">
            <a:spLocks noChangeArrowheads="1"/>
          </p:cNvSpPr>
          <p:nvPr/>
        </p:nvSpPr>
        <p:spPr bwMode="auto">
          <a:xfrm>
            <a:off x="7131370" y="2574260"/>
            <a:ext cx="203591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54" tIns="45416" rIns="92454" bIns="45416" numCol="1" anchor="ctr" anchorCtr="0" compatLnSpc="1">
            <a:prstTxWarp prst="textNoShape">
              <a:avLst/>
            </a:prstTxWarp>
          </a:bodyPr>
          <a:lstStyle>
            <a:lvl1pPr marL="350757" indent="-350757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5000"/>
              <a:buFont typeface="Times" charset="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0239" indent="-292033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2pPr>
            <a:lvl3pPr marL="1168130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3pPr>
            <a:lvl4pPr marL="1636335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4pPr>
            <a:lvl5pPr marL="210453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5pPr>
            <a:lvl6pPr marL="2561635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301872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75823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93291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3452"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AS01</a:t>
            </a:r>
            <a:r>
              <a:rPr lang="en-US" sz="18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Adjuvant</a:t>
            </a:r>
          </a:p>
        </p:txBody>
      </p:sp>
      <p:sp>
        <p:nvSpPr>
          <p:cNvPr id="57" name="Rectangle 8"/>
          <p:cNvSpPr txBox="1">
            <a:spLocks noChangeArrowheads="1"/>
          </p:cNvSpPr>
          <p:nvPr/>
        </p:nvSpPr>
        <p:spPr bwMode="auto">
          <a:xfrm>
            <a:off x="6976518" y="3314695"/>
            <a:ext cx="60960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54" tIns="45416" rIns="92454" bIns="45416" numCol="1" anchor="ctr" anchorCtr="0" compatLnSpc="1">
            <a:prstTxWarp prst="textNoShape">
              <a:avLst/>
            </a:prstTxWarp>
          </a:bodyPr>
          <a:lstStyle>
            <a:lvl1pPr marL="350757" indent="-350757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5000"/>
              <a:buFont typeface="Times" charset="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0239" indent="-292033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2pPr>
            <a:lvl3pPr marL="1168130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3pPr>
            <a:lvl4pPr marL="1636335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4pPr>
            <a:lvl5pPr marL="210453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5pPr>
            <a:lvl6pPr marL="2561635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301872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75823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93291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3452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+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 bwMode="auto">
          <a:xfrm flipH="1">
            <a:off x="2839566" y="1990137"/>
            <a:ext cx="554736" cy="4712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Isosceles Triangle 58"/>
          <p:cNvSpPr>
            <a:spLocks noChangeAspect="1"/>
          </p:cNvSpPr>
          <p:nvPr/>
        </p:nvSpPr>
        <p:spPr bwMode="auto">
          <a:xfrm rot="4150330">
            <a:off x="5652885" y="1700094"/>
            <a:ext cx="147823" cy="177384"/>
          </a:xfrm>
          <a:prstGeom prst="triangle">
            <a:avLst/>
          </a:prstGeom>
          <a:solidFill>
            <a:srgbClr val="FF9B4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7" tIns="45683" rIns="91367" bIns="45683" numCol="1" rtlCol="0" anchor="t" anchorCtr="0" compatLnSpc="1">
            <a:prstTxWarp prst="textNoShape">
              <a:avLst/>
            </a:prstTxWarp>
          </a:bodyPr>
          <a:lstStyle/>
          <a:p>
            <a:pPr defTabSz="913662"/>
            <a:endParaRPr lang="en-US">
              <a:latin typeface="Geneva" pitchFamily="-108" charset="0"/>
            </a:endParaRPr>
          </a:p>
        </p:txBody>
      </p:sp>
      <p:sp>
        <p:nvSpPr>
          <p:cNvPr id="60" name="Isosceles Triangle 59"/>
          <p:cNvSpPr>
            <a:spLocks noChangeAspect="1"/>
          </p:cNvSpPr>
          <p:nvPr/>
        </p:nvSpPr>
        <p:spPr bwMode="auto">
          <a:xfrm>
            <a:off x="5978158" y="3660200"/>
            <a:ext cx="213358" cy="256029"/>
          </a:xfrm>
          <a:prstGeom prst="triangle">
            <a:avLst/>
          </a:prstGeom>
          <a:solidFill>
            <a:srgbClr val="FF9B4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7" tIns="45683" rIns="91367" bIns="45683" numCol="1" rtlCol="0" anchor="t" anchorCtr="0" compatLnSpc="1">
            <a:prstTxWarp prst="textNoShape">
              <a:avLst/>
            </a:prstTxWarp>
          </a:bodyPr>
          <a:lstStyle/>
          <a:p>
            <a:pPr defTabSz="913662"/>
            <a:endParaRPr lang="en-US">
              <a:latin typeface="Geneva" pitchFamily="-108" charset="0"/>
            </a:endParaRPr>
          </a:p>
        </p:txBody>
      </p:sp>
      <p:sp>
        <p:nvSpPr>
          <p:cNvPr id="61" name="Isosceles Triangle 60"/>
          <p:cNvSpPr>
            <a:spLocks noChangeAspect="1"/>
          </p:cNvSpPr>
          <p:nvPr/>
        </p:nvSpPr>
        <p:spPr bwMode="auto">
          <a:xfrm>
            <a:off x="6474870" y="3654104"/>
            <a:ext cx="213358" cy="256029"/>
          </a:xfrm>
          <a:prstGeom prst="triangle">
            <a:avLst/>
          </a:prstGeom>
          <a:solidFill>
            <a:srgbClr val="FF9B4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7" tIns="45683" rIns="91367" bIns="45683" numCol="1" rtlCol="0" anchor="t" anchorCtr="0" compatLnSpc="1">
            <a:prstTxWarp prst="textNoShape">
              <a:avLst/>
            </a:prstTxWarp>
          </a:bodyPr>
          <a:lstStyle/>
          <a:p>
            <a:pPr defTabSz="913662"/>
            <a:endParaRPr lang="en-US">
              <a:latin typeface="Geneva" pitchFamily="-108" charset="0"/>
            </a:endParaRPr>
          </a:p>
        </p:txBody>
      </p:sp>
      <p:sp>
        <p:nvSpPr>
          <p:cNvPr id="62" name="Isosceles Triangle 61"/>
          <p:cNvSpPr>
            <a:spLocks noChangeAspect="1"/>
          </p:cNvSpPr>
          <p:nvPr/>
        </p:nvSpPr>
        <p:spPr bwMode="auto">
          <a:xfrm>
            <a:off x="6361259" y="2447340"/>
            <a:ext cx="160011" cy="192015"/>
          </a:xfrm>
          <a:prstGeom prst="triangle">
            <a:avLst/>
          </a:prstGeom>
          <a:solidFill>
            <a:srgbClr val="FF9B4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7" tIns="45683" rIns="91367" bIns="45683" numCol="1" rtlCol="0" anchor="t" anchorCtr="0" compatLnSpc="1">
            <a:prstTxWarp prst="textNoShape">
              <a:avLst/>
            </a:prstTxWarp>
          </a:bodyPr>
          <a:lstStyle/>
          <a:p>
            <a:pPr defTabSz="913662"/>
            <a:endParaRPr lang="en-US">
              <a:latin typeface="Geneva" pitchFamily="-108" charset="0"/>
            </a:endParaRPr>
          </a:p>
        </p:txBody>
      </p:sp>
      <p:sp>
        <p:nvSpPr>
          <p:cNvPr id="63" name="Rectangle 8"/>
          <p:cNvSpPr txBox="1">
            <a:spLocks noChangeArrowheads="1"/>
          </p:cNvSpPr>
          <p:nvPr/>
        </p:nvSpPr>
        <p:spPr bwMode="auto">
          <a:xfrm>
            <a:off x="1034871" y="1913937"/>
            <a:ext cx="198119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54" tIns="45416" rIns="92454" bIns="45416" numCol="1" anchor="ctr" anchorCtr="0" compatLnSpc="1">
            <a:prstTxWarp prst="textNoShape">
              <a:avLst/>
            </a:prstTxWarp>
          </a:bodyPr>
          <a:lstStyle>
            <a:lvl1pPr marL="350757" indent="-350757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5000"/>
              <a:buFont typeface="Times" charset="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0239" indent="-292033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2pPr>
            <a:lvl3pPr marL="1168130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3pPr>
            <a:lvl4pPr marL="1636335" indent="-233309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4pPr>
            <a:lvl5pPr marL="210453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5pPr>
            <a:lvl6pPr marL="2561635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301872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75823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932919" indent="-234896" algn="l" defTabSz="93482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33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3452">
              <a:buNone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Attenuated VZV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36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3177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3E20-A2CE-EF42-8130-70197E71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2020 ACIP Recommended Adult Immunization Schedule,</a:t>
            </a:r>
            <a:br>
              <a:rPr lang="en-US" sz="2400" dirty="0"/>
            </a:br>
            <a:r>
              <a:rPr lang="en-US" sz="2400" dirty="0"/>
              <a:t>by Medical Condition and Other Indications, United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1D053-1891-974B-BC98-6981BC060D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8655" y="4882930"/>
            <a:ext cx="7357838" cy="240029"/>
          </a:xfrm>
        </p:spPr>
        <p:txBody>
          <a:bodyPr/>
          <a:lstStyle/>
          <a:p>
            <a:r>
              <a:rPr lang="en-US" sz="1200" dirty="0"/>
              <a:t>Source: ACIP. https://</a:t>
            </a:r>
            <a:r>
              <a:rPr lang="en-US" sz="1200" dirty="0" err="1"/>
              <a:t>www.cdc.gov</a:t>
            </a:r>
            <a:r>
              <a:rPr lang="en-US" sz="1200" dirty="0"/>
              <a:t>/vaccines/schedules/hcp/</a:t>
            </a:r>
            <a:r>
              <a:rPr lang="en-US" sz="1200" dirty="0" err="1"/>
              <a:t>imz</a:t>
            </a:r>
            <a:r>
              <a:rPr lang="en-US" sz="1200" dirty="0"/>
              <a:t>/adult-</a:t>
            </a:r>
            <a:r>
              <a:rPr lang="en-US" sz="1200" dirty="0" err="1"/>
              <a:t>conditions.html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5D608-C45D-934D-AF36-DA6563333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7" y="942937"/>
            <a:ext cx="3470031" cy="3847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E2824-9610-4145-9965-BF5918F6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38" y="2046697"/>
            <a:ext cx="3556000" cy="16891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9412A7-85F4-C646-BA22-EBFA6B0D1E07}"/>
              </a:ext>
            </a:extLst>
          </p:cNvPr>
          <p:cNvSpPr/>
          <p:nvPr/>
        </p:nvSpPr>
        <p:spPr>
          <a:xfrm>
            <a:off x="3567793" y="971309"/>
            <a:ext cx="764721" cy="383984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B21851-704F-DF4C-8380-D3CB36472693}"/>
              </a:ext>
            </a:extLst>
          </p:cNvPr>
          <p:cNvSpPr/>
          <p:nvPr/>
        </p:nvSpPr>
        <p:spPr>
          <a:xfrm>
            <a:off x="883209" y="4245429"/>
            <a:ext cx="3454329" cy="55165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661C4EF-35D3-FC4A-9FE4-EB0A95D95961}"/>
              </a:ext>
            </a:extLst>
          </p:cNvPr>
          <p:cNvSpPr/>
          <p:nvPr/>
        </p:nvSpPr>
        <p:spPr>
          <a:xfrm>
            <a:off x="152400" y="4313255"/>
            <a:ext cx="715107" cy="4082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E79938E-B74B-474D-8B75-4105DDC61AB9}"/>
              </a:ext>
            </a:extLst>
          </p:cNvPr>
          <p:cNvSpPr/>
          <p:nvPr/>
        </p:nvSpPr>
        <p:spPr>
          <a:xfrm rot="5400000">
            <a:off x="3645215" y="2080621"/>
            <a:ext cx="715107" cy="4082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37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5424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000" i="1" dirty="0"/>
              <a:t>Adult Opportunistic Infections Guidelines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Zoster Vaccine in Persons with HIV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17480" y="4868863"/>
            <a:ext cx="7357838" cy="240029"/>
          </a:xfrm>
        </p:spPr>
        <p:txBody>
          <a:bodyPr/>
          <a:lstStyle/>
          <a:p>
            <a:r>
              <a:rPr lang="en-US" dirty="0"/>
              <a:t>Source: Opportunistic Infections Guidelines. September 5, 2019.</a:t>
            </a: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40928"/>
              </p:ext>
            </p:extLst>
          </p:nvPr>
        </p:nvGraphicFramePr>
        <p:xfrm>
          <a:off x="174899" y="1035542"/>
          <a:ext cx="8788057" cy="358357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81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63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Zoster Vaccine in Persons with HIV</a:t>
                      </a:r>
                    </a:p>
                  </a:txBody>
                  <a:tcPr marL="182880" marR="65762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B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 marR="65762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B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CD4</a:t>
                      </a:r>
                    </a:p>
                  </a:txBody>
                  <a:tcPr marR="65762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B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Dosing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R="65762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Rating</a:t>
                      </a:r>
                    </a:p>
                  </a:txBody>
                  <a:tcPr marR="65762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B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65">
                <a:tc gridSpan="5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Preferred</a:t>
                      </a:r>
                    </a:p>
                  </a:txBody>
                  <a:tcPr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A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96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Recombinant Zoster Vaccine (RZV)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≥50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yrs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Any</a:t>
                      </a: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2-Doses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0, 2-6 months</a:t>
                      </a: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AIII</a:t>
                      </a: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165">
                <a:tc gridSpan="5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Alternative</a:t>
                      </a:r>
                    </a:p>
                  </a:txBody>
                  <a:tcPr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*Zoster Vaccine Live (ZVL)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≥50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yrs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  <a:cs typeface="Arial"/>
                        </a:rPr>
                        <a:t>≥200</a:t>
                      </a: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  <a:cs typeface="Arial"/>
                        </a:rPr>
                        <a:t>1-Dose</a:t>
                      </a: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BIII</a:t>
                      </a: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916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*ZVL contraindicated in persons with a CD4 count &lt;200 cells/mm</a:t>
                      </a:r>
                      <a:r>
                        <a:rPr lang="en-US" sz="1800" b="0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AIII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en-US" sz="1800" b="0" kern="1200" baseline="300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65762" marT="91440" marB="9144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38</a:t>
            </a:fld>
            <a:r>
              <a:rPr lang="en-US" dirty="0"/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220592463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Top 5 Key Points…………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39</a:t>
            </a:fld>
            <a:r>
              <a:rPr lang="en-US"/>
              <a:t> of 40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1D49BE-06A8-4F4E-A4CF-A51C92A59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  <a:buFont typeface="Wingdings" charset="2"/>
              <a:buChar char="q"/>
            </a:pPr>
            <a:r>
              <a:rPr lang="en-US" sz="2000" dirty="0"/>
              <a:t> HIV CAP Rx: (1) macrolide + beta lactam or (2) respiratory FQ </a:t>
            </a:r>
          </a:p>
          <a:p>
            <a:pPr>
              <a:lnSpc>
                <a:spcPts val="3600"/>
              </a:lnSpc>
              <a:buFont typeface="Wingdings" charset="2"/>
              <a:buChar char="q"/>
            </a:pPr>
            <a:r>
              <a:rPr lang="en-US" sz="2000" dirty="0"/>
              <a:t> Starting ART in person with TB: offer prednisone if CD4 &lt;100</a:t>
            </a:r>
          </a:p>
          <a:p>
            <a:pPr>
              <a:lnSpc>
                <a:spcPts val="3600"/>
              </a:lnSpc>
              <a:buFont typeface="Wingdings" charset="2"/>
              <a:buChar char="q"/>
            </a:pPr>
            <a:r>
              <a:rPr lang="en-US" sz="2000" dirty="0"/>
              <a:t> Isolated </a:t>
            </a:r>
            <a:r>
              <a:rPr lang="en-US" sz="2000" dirty="0" err="1"/>
              <a:t>HBcAb</a:t>
            </a:r>
            <a:r>
              <a:rPr lang="en-US" sz="2000" dirty="0"/>
              <a:t>: start with a booster dose of Hep B vaccine</a:t>
            </a:r>
          </a:p>
          <a:p>
            <a:pPr>
              <a:lnSpc>
                <a:spcPts val="3600"/>
              </a:lnSpc>
              <a:buFont typeface="Wingdings" charset="2"/>
              <a:buChar char="q"/>
            </a:pPr>
            <a:r>
              <a:rPr lang="en-US" sz="2000" dirty="0"/>
              <a:t> PCV13 Vaccine: do not delay if CD4 &lt;200</a:t>
            </a:r>
          </a:p>
          <a:p>
            <a:pPr>
              <a:lnSpc>
                <a:spcPts val="3600"/>
              </a:lnSpc>
              <a:buFont typeface="Wingdings" charset="2"/>
              <a:buChar char="q"/>
            </a:pPr>
            <a:r>
              <a:rPr lang="en-US" sz="2000" dirty="0"/>
              <a:t> Zoster Vaccine: Give RZV to all ≥50 years of age</a:t>
            </a:r>
          </a:p>
          <a:p>
            <a:pPr>
              <a:lnSpc>
                <a:spcPts val="3600"/>
              </a:lnSpc>
              <a:buFont typeface="Wingdings" charset="2"/>
              <a:buChar char="q"/>
            </a:pPr>
            <a:endParaRPr lang="en-US" sz="2000" dirty="0"/>
          </a:p>
          <a:p>
            <a:pPr marL="34294" indent="0">
              <a:lnSpc>
                <a:spcPts val="3600"/>
              </a:lnSpc>
              <a:buNone/>
            </a:pPr>
            <a:endParaRPr lang="en-US" sz="2000" dirty="0"/>
          </a:p>
          <a:p>
            <a:pPr>
              <a:lnSpc>
                <a:spcPts val="3600"/>
              </a:lnSpc>
              <a:buFont typeface="Wingdings" charset="2"/>
              <a:buChar char="q"/>
            </a:pPr>
            <a:endParaRPr lang="en-US" sz="2000" dirty="0"/>
          </a:p>
          <a:p>
            <a:pPr marL="34294" indent="0">
              <a:lnSpc>
                <a:spcPts val="3600"/>
              </a:lnSpc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2092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Community-Acquired Pneumonia in Persons with HIV</a:t>
            </a:r>
          </a:p>
        </p:txBody>
      </p:sp>
    </p:spTree>
    <p:extLst>
      <p:ext uri="{BB962C8B-B14F-4D97-AF65-F5344CB8AC3E}">
        <p14:creationId xmlns:p14="http://schemas.microsoft.com/office/powerpoint/2010/main" val="243758926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Question-and-Answer Session</a:t>
            </a:r>
          </a:p>
        </p:txBody>
      </p:sp>
    </p:spTree>
    <p:extLst>
      <p:ext uri="{BB962C8B-B14F-4D97-AF65-F5344CB8AC3E}">
        <p14:creationId xmlns:p14="http://schemas.microsoft.com/office/powerpoint/2010/main" val="270495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Treatment of CAP in Persons with HIV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400"/>
              </a:spcBef>
              <a:buClr>
                <a:srgbClr val="0070C0"/>
              </a:buClr>
            </a:pPr>
            <a:r>
              <a:rPr lang="en-US" sz="2000" dirty="0"/>
              <a:t>A 38-year-old woman with HIV is seen in clinic in the month of August with a 2-day history of cough, fever, and mild dyspnea on exertion. A COVID-19 test (NP swab) was performed the prior day and is negative. 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rgbClr val="0070C0"/>
              </a:buClr>
            </a:pPr>
            <a:r>
              <a:rPr lang="en-US" sz="2000" dirty="0"/>
              <a:t>She is taking </a:t>
            </a:r>
            <a:r>
              <a:rPr lang="en-US" sz="2000" dirty="0" err="1"/>
              <a:t>bictegravir</a:t>
            </a:r>
            <a:r>
              <a:rPr lang="en-US" sz="2000" dirty="0"/>
              <a:t>-TAF-FTC. Recent HIV RNA level &lt;40 copies/mL and CD4 count 430 cells/mm</a:t>
            </a:r>
            <a:r>
              <a:rPr lang="en-US" sz="2000" baseline="30000" dirty="0"/>
              <a:t>3</a:t>
            </a:r>
            <a:r>
              <a:rPr lang="en-US" sz="2000" dirty="0"/>
              <a:t>.  She has no other medical problems. 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rgbClr val="0070C0"/>
              </a:buClr>
            </a:pPr>
            <a:r>
              <a:rPr lang="en-US" sz="2000" dirty="0"/>
              <a:t>Chest radiograph shows a focal right lower lobe infiltrate and she is diagnosed with community acquired pneumonia (CAP). She is not acutely ill. </a:t>
            </a:r>
          </a:p>
          <a:p>
            <a:pPr marL="34294" indent="0">
              <a:lnSpc>
                <a:spcPts val="2400"/>
              </a:lnSpc>
              <a:spcBef>
                <a:spcPts val="1400"/>
              </a:spcBef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5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5376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ARS Question 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993797"/>
            <a:ext cx="8518438" cy="3873594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800"/>
              </a:spcBef>
              <a:buClr>
                <a:srgbClr val="0070C0"/>
              </a:buClr>
            </a:pPr>
            <a:r>
              <a:rPr lang="en-US" sz="2000" b="1" dirty="0"/>
              <a:t>Based on OI Guidelines, what oral antibiotic treatment should be given for out-patient management of this woman with CAP?</a:t>
            </a:r>
          </a:p>
          <a:p>
            <a:pPr>
              <a:lnSpc>
                <a:spcPts val="2400"/>
              </a:lnSpc>
              <a:spcBef>
                <a:spcPts val="800"/>
              </a:spcBef>
              <a:buClr>
                <a:srgbClr val="0070C0"/>
              </a:buClr>
            </a:pPr>
            <a:endParaRPr lang="en-US" sz="2000" b="1" dirty="0"/>
          </a:p>
          <a:p>
            <a:pPr marL="491494" indent="-457200">
              <a:lnSpc>
                <a:spcPts val="2400"/>
              </a:lnSpc>
              <a:spcBef>
                <a:spcPts val="8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Trimethoprim-sulfamethoxazole</a:t>
            </a:r>
          </a:p>
          <a:p>
            <a:pPr marL="491494" indent="-457200">
              <a:lnSpc>
                <a:spcPts val="2400"/>
              </a:lnSpc>
              <a:spcBef>
                <a:spcPts val="8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Amoxicillin-clavulanate </a:t>
            </a:r>
            <a:r>
              <a:rPr lang="en-US" sz="2000" i="1" dirty="0"/>
              <a:t>plus</a:t>
            </a:r>
            <a:r>
              <a:rPr lang="en-US" sz="2000" dirty="0"/>
              <a:t> Azithromycin</a:t>
            </a:r>
          </a:p>
          <a:p>
            <a:pPr marL="491494" indent="-457200">
              <a:lnSpc>
                <a:spcPts val="2400"/>
              </a:lnSpc>
              <a:spcBef>
                <a:spcPts val="8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Amoxicillin-clavulanate</a:t>
            </a:r>
          </a:p>
          <a:p>
            <a:pPr marL="491494" indent="-457200">
              <a:lnSpc>
                <a:spcPts val="2400"/>
              </a:lnSpc>
              <a:spcBef>
                <a:spcPts val="8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000" dirty="0"/>
              <a:t>Azithromycin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0" y="-11958"/>
            <a:ext cx="330200" cy="368300"/>
            <a:chOff x="12700" y="317500"/>
            <a:chExt cx="330200" cy="368300"/>
          </a:xfrm>
        </p:grpSpPr>
        <p:sp>
          <p:nvSpPr>
            <p:cNvPr id="7" name="Rectangle 6"/>
            <p:cNvSpPr/>
            <p:nvPr/>
          </p:nvSpPr>
          <p:spPr>
            <a:xfrm>
              <a:off x="12700" y="317500"/>
              <a:ext cx="228600" cy="228600"/>
            </a:xfrm>
            <a:prstGeom prst="rect">
              <a:avLst/>
            </a:prstGeom>
            <a:solidFill>
              <a:srgbClr val="7492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" y="457200"/>
              <a:ext cx="2286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6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2789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000" i="1" dirty="0"/>
              <a:t>Adult Opportunistic Infections Guidelines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Treatment of CAP in Persons with HIV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6264" y="4833953"/>
            <a:ext cx="7357838" cy="240029"/>
          </a:xfrm>
        </p:spPr>
        <p:txBody>
          <a:bodyPr/>
          <a:lstStyle/>
          <a:p>
            <a:r>
              <a:rPr lang="en-US" dirty="0"/>
              <a:t>Source: Opportunistic Infections Guidelines. CAP. October 10, 2019.</a:t>
            </a: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63623"/>
              </p:ext>
            </p:extLst>
          </p:nvPr>
        </p:nvGraphicFramePr>
        <p:xfrm>
          <a:off x="293869" y="1023276"/>
          <a:ext cx="8554163" cy="373539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408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4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Empiric Out-Patient Treatment of CAP in Persons with HIV</a:t>
                      </a:r>
                    </a:p>
                  </a:txBody>
                  <a:tcPr marL="182880" marR="65762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Rating</a:t>
                      </a:r>
                    </a:p>
                  </a:txBody>
                  <a:tcPr marL="182880" marR="65762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B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536">
                <a:tc grid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Preferred</a:t>
                      </a:r>
                    </a:p>
                  </a:txBody>
                  <a:tcPr marL="182880"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A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53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*Beta-lactam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</a:t>
                      </a:r>
                      <a:r>
                        <a:rPr kumimoji="0" lang="en-US" sz="2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plus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Macrolide (Azithromycin or Clarithromycin)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AI</a:t>
                      </a:r>
                      <a:endParaRPr lang="en-US" sz="2000" b="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53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 Respiratory Fluoroquinolone (Levofloxacin or Moxifloxacin)</a:t>
                      </a:r>
                    </a:p>
                  </a:txBody>
                  <a:tcPr marL="182880"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AI</a:t>
                      </a: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536">
                <a:tc grid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Alternative</a:t>
                      </a:r>
                    </a:p>
                  </a:txBody>
                  <a:tcPr marL="182880"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^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Beta-lactam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plus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 Doxycycline</a:t>
                      </a:r>
                    </a:p>
                  </a:txBody>
                  <a:tcPr marL="182880"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BIII</a:t>
                      </a: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33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*Preferred beta-lactam = amoxicillin (high-dose) or amoxicillin-CA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/>
                      </a:r>
                      <a:b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^Alternative beta-lactam = cefpodoxime or cefuroxime</a:t>
                      </a:r>
                    </a:p>
                  </a:txBody>
                  <a:tcPr marL="182880" marR="65762" marT="3429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R="65762" marT="34290" marB="68580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A5BC6D2-A9C2-4C23-9D6D-3156A1D3C91D}" type="slidenum">
              <a:rPr lang="en-US" smtClean="0"/>
              <a:pPr/>
              <a:t>7</a:t>
            </a:fld>
            <a:r>
              <a:rPr lang="en-US" dirty="0"/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20633181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i="1" dirty="0">
                <a:ea typeface="ＭＳ Ｐゴシック" pitchFamily="22" charset="-128"/>
                <a:cs typeface="ＭＳ Ｐゴシック" pitchFamily="22" charset="-128"/>
              </a:rPr>
              <a:t>Why Not Use Macrolide Monotherapy?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Pneumococcal Antimicrobial Susceptibility Surveillance Data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14817" y="4838980"/>
            <a:ext cx="7357838" cy="240029"/>
          </a:xfrm>
        </p:spPr>
        <p:txBody>
          <a:bodyPr/>
          <a:lstStyle/>
          <a:p>
            <a:r>
              <a:rPr lang="en-US" dirty="0"/>
              <a:t>Source: CDC. Active Bacterial Core Surveillance Data, 2016.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894286"/>
              </p:ext>
            </p:extLst>
          </p:nvPr>
        </p:nvGraphicFramePr>
        <p:xfrm>
          <a:off x="339959" y="1099217"/>
          <a:ext cx="8470432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B800730F-A3BC-B643-90DF-52D8229BC97C}"/>
              </a:ext>
            </a:extLst>
          </p:cNvPr>
          <p:cNvSpPr/>
          <p:nvPr/>
        </p:nvSpPr>
        <p:spPr>
          <a:xfrm>
            <a:off x="0" y="1157677"/>
            <a:ext cx="581115" cy="293747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3A5BC6D2-A9C2-4C23-9D6D-3156A1D3C91D}" type="slidenum">
              <a:rPr lang="en-US" smtClean="0"/>
              <a:pPr/>
              <a:t>8</a:t>
            </a:fld>
            <a:r>
              <a:rPr lang="en-US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944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Tuberculosis in Persons with HIV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55725-7529-C44A-BF19-9A96BEBC5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192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020 RWCC">
  <a:themeElements>
    <a:clrScheme name="2020 Ryan White">
      <a:dk1>
        <a:srgbClr val="160C54"/>
      </a:dk1>
      <a:lt1>
        <a:srgbClr val="FFFFFF"/>
      </a:lt1>
      <a:dk2>
        <a:srgbClr val="0C4F9E"/>
      </a:dk2>
      <a:lt2>
        <a:srgbClr val="EEECE1"/>
      </a:lt2>
      <a:accent1>
        <a:srgbClr val="0B55A7"/>
      </a:accent1>
      <a:accent2>
        <a:srgbClr val="D6202A"/>
      </a:accent2>
      <a:accent3>
        <a:srgbClr val="2D7CB2"/>
      </a:accent3>
      <a:accent4>
        <a:srgbClr val="DE5B61"/>
      </a:accent4>
      <a:accent5>
        <a:srgbClr val="8FC0D8"/>
      </a:accent5>
      <a:accent6>
        <a:srgbClr val="E2B0BA"/>
      </a:accent6>
      <a:hlink>
        <a:srgbClr val="D6222B"/>
      </a:hlink>
      <a:folHlink>
        <a:srgbClr val="9E001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2020 RWCC">
  <a:themeElements>
    <a:clrScheme name="2020 Ryan White">
      <a:dk1>
        <a:srgbClr val="160C54"/>
      </a:dk1>
      <a:lt1>
        <a:srgbClr val="FFFFFF"/>
      </a:lt1>
      <a:dk2>
        <a:srgbClr val="0C4F9E"/>
      </a:dk2>
      <a:lt2>
        <a:srgbClr val="EEECE1"/>
      </a:lt2>
      <a:accent1>
        <a:srgbClr val="0B55A7"/>
      </a:accent1>
      <a:accent2>
        <a:srgbClr val="D6202A"/>
      </a:accent2>
      <a:accent3>
        <a:srgbClr val="2D7CB2"/>
      </a:accent3>
      <a:accent4>
        <a:srgbClr val="DE5B61"/>
      </a:accent4>
      <a:accent5>
        <a:srgbClr val="8FC0D8"/>
      </a:accent5>
      <a:accent6>
        <a:srgbClr val="E2B0BA"/>
      </a:accent6>
      <a:hlink>
        <a:srgbClr val="D6222B"/>
      </a:hlink>
      <a:folHlink>
        <a:srgbClr val="9E001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51132</TotalTime>
  <Words>1403</Words>
  <Application>Microsoft Office PowerPoint</Application>
  <PresentationFormat>On-screen Show (16:9)</PresentationFormat>
  <Paragraphs>245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MS PGothic</vt:lpstr>
      <vt:lpstr>MS PGothic</vt:lpstr>
      <vt:lpstr>Arial</vt:lpstr>
      <vt:lpstr>Geneva</vt:lpstr>
      <vt:lpstr>Helvetica</vt:lpstr>
      <vt:lpstr>Lucida Grande</vt:lpstr>
      <vt:lpstr>Nixie One</vt:lpstr>
      <vt:lpstr>Roboto Slab</vt:lpstr>
      <vt:lpstr>Symbol</vt:lpstr>
      <vt:lpstr>Times</vt:lpstr>
      <vt:lpstr>Times New Roman</vt:lpstr>
      <vt:lpstr>Wingdings</vt:lpstr>
      <vt:lpstr>NCRC</vt:lpstr>
      <vt:lpstr>2020 RWCC</vt:lpstr>
      <vt:lpstr>1_2020 RWCC</vt:lpstr>
      <vt:lpstr>Warwick template</vt:lpstr>
      <vt:lpstr>Management and Prevention of  Common HIV-Related Manifestations</vt:lpstr>
      <vt:lpstr>Financial Relationships With Commercial Entities</vt:lpstr>
      <vt:lpstr>Learning Objectives</vt:lpstr>
      <vt:lpstr>Community-Acquired Pneumonia in Persons with HIV</vt:lpstr>
      <vt:lpstr>Treatment of CAP in Persons with HIV</vt:lpstr>
      <vt:lpstr>ARS Question 1</vt:lpstr>
      <vt:lpstr>Adult Opportunistic Infections Guidelines Treatment of CAP in Persons with HIV</vt:lpstr>
      <vt:lpstr>Why Not Use Macrolide Monotherapy? Pneumococcal Antimicrobial Susceptibility Surveillance Data</vt:lpstr>
      <vt:lpstr>Tuberculosis in Persons with HIV</vt:lpstr>
      <vt:lpstr>Case History: Pulmonary TB</vt:lpstr>
      <vt:lpstr>ARS Question 2</vt:lpstr>
      <vt:lpstr>Adult Opportunistic Infections Guidelines  Initiating Antiretroviral Therapy with Active TB</vt:lpstr>
      <vt:lpstr>Adult Opportunistic Infections Guidelines for Preventing TB-IRIS</vt:lpstr>
      <vt:lpstr>Prednisone for the Prevention of Paradoxical  Tuberculosis-Associated IRIS in Persons with HIV</vt:lpstr>
      <vt:lpstr>Pre-emptive Prednisone Reduced TB-Associated IRIS</vt:lpstr>
      <vt:lpstr>ARS Question 3: Pulmonary TB</vt:lpstr>
      <vt:lpstr>Initial Antiretroviral Options with Rifampin</vt:lpstr>
      <vt:lpstr>Immunizations in Persons with HIV</vt:lpstr>
      <vt:lpstr>Hepatitis B Vaccine</vt:lpstr>
      <vt:lpstr>HHS Opportunistic Infections Guidelines HBV Screening in Persons with HIV</vt:lpstr>
      <vt:lpstr>HBV “Isolated Core Antibody”</vt:lpstr>
      <vt:lpstr>ARS Question 4</vt:lpstr>
      <vt:lpstr>Adult Opportunistic Infections Guidelines Approach to Isolated Anti-HBc in Persons with HIV</vt:lpstr>
      <vt:lpstr>Adult Opportunistic Infections Guidelines Approach to Isolated Anti-HBc in Persons with HIV</vt:lpstr>
      <vt:lpstr>Adult Opportunistic Infections Guidelines Approach to Isolated Anti-HBc in Persons with HIV</vt:lpstr>
      <vt:lpstr>HBV “Isolated Core Antibody”</vt:lpstr>
      <vt:lpstr>Total Hepatitis B Core Antibody (Total Anti-HBc)</vt:lpstr>
      <vt:lpstr>Isolated Anti-HBc Resolved HBV Infection and Waning Anti-HBs</vt:lpstr>
      <vt:lpstr>Isolated Anti-HBc Persistent Low-Level HBV Infection with Non-Detectable HBsAg</vt:lpstr>
      <vt:lpstr>Pneumococcal Vaccine</vt:lpstr>
      <vt:lpstr>Conjugate Pneumococcal Vaccine (PCV13)</vt:lpstr>
      <vt:lpstr>Polysaccharide Pneumococcal Vaccine (PPSV23)</vt:lpstr>
      <vt:lpstr>Adult Opportunistic Infections Guidelines Pneumococcal Immunization for Persons with HIV</vt:lpstr>
      <vt:lpstr>Adult Opportunistic Infections Guidelines Timing of Pneumococcal Vaccine-Naïve Adults with HIV</vt:lpstr>
      <vt:lpstr>Zoster Vaccine</vt:lpstr>
      <vt:lpstr>Zoster Vaccines</vt:lpstr>
      <vt:lpstr>2020 ACIP Recommended Adult Immunization Schedule, by Medical Condition and Other Indications, United States</vt:lpstr>
      <vt:lpstr>Adult Opportunistic Infections Guidelines Zoster Vaccine in Persons with HIV</vt:lpstr>
      <vt:lpstr>Top 5 Key Points…………</vt:lpstr>
      <vt:lpstr>Question-and-Answer Session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Stephanie Voltero</cp:lastModifiedBy>
  <cp:revision>2289</cp:revision>
  <cp:lastPrinted>2008-02-05T14:34:24Z</cp:lastPrinted>
  <dcterms:created xsi:type="dcterms:W3CDTF">2010-11-28T05:36:22Z</dcterms:created>
  <dcterms:modified xsi:type="dcterms:W3CDTF">2020-08-05T16:36:29Z</dcterms:modified>
</cp:coreProperties>
</file>